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313" r:id="rId6"/>
    <p:sldId id="496" r:id="rId7"/>
    <p:sldId id="497" r:id="rId8"/>
    <p:sldId id="498" r:id="rId9"/>
    <p:sldId id="499" r:id="rId10"/>
    <p:sldId id="500" r:id="rId11"/>
    <p:sldId id="502" r:id="rId12"/>
    <p:sldId id="503" r:id="rId13"/>
    <p:sldId id="510" r:id="rId14"/>
    <p:sldId id="544" r:id="rId15"/>
    <p:sldId id="545" r:id="rId16"/>
    <p:sldId id="548" r:id="rId17"/>
    <p:sldId id="546" r:id="rId18"/>
    <p:sldId id="549" r:id="rId19"/>
    <p:sldId id="547" r:id="rId20"/>
    <p:sldId id="550" r:id="rId21"/>
    <p:sldId id="507" r:id="rId22"/>
    <p:sldId id="508" r:id="rId23"/>
    <p:sldId id="509" r:id="rId24"/>
    <p:sldId id="511" r:id="rId25"/>
    <p:sldId id="513" r:id="rId26"/>
    <p:sldId id="553" r:id="rId27"/>
    <p:sldId id="514" r:id="rId28"/>
    <p:sldId id="534" r:id="rId29"/>
    <p:sldId id="535" r:id="rId30"/>
    <p:sldId id="515" r:id="rId31"/>
    <p:sldId id="516" r:id="rId32"/>
    <p:sldId id="554" r:id="rId33"/>
    <p:sldId id="517" r:id="rId34"/>
    <p:sldId id="536" r:id="rId35"/>
    <p:sldId id="518" r:id="rId36"/>
    <p:sldId id="537" r:id="rId37"/>
    <p:sldId id="539" r:id="rId38"/>
    <p:sldId id="540" r:id="rId39"/>
    <p:sldId id="555" r:id="rId40"/>
    <p:sldId id="541" r:id="rId41"/>
    <p:sldId id="542" r:id="rId42"/>
    <p:sldId id="551" r:id="rId43"/>
    <p:sldId id="55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6"/>
            <p14:sldId id="497"/>
            <p14:sldId id="498"/>
            <p14:sldId id="499"/>
            <p14:sldId id="500"/>
            <p14:sldId id="502"/>
            <p14:sldId id="503"/>
            <p14:sldId id="510"/>
            <p14:sldId id="544"/>
            <p14:sldId id="545"/>
            <p14:sldId id="548"/>
            <p14:sldId id="546"/>
            <p14:sldId id="549"/>
            <p14:sldId id="547"/>
            <p14:sldId id="550"/>
            <p14:sldId id="507"/>
            <p14:sldId id="508"/>
            <p14:sldId id="509"/>
            <p14:sldId id="511"/>
            <p14:sldId id="513"/>
            <p14:sldId id="553"/>
            <p14:sldId id="514"/>
            <p14:sldId id="534"/>
            <p14:sldId id="535"/>
            <p14:sldId id="515"/>
            <p14:sldId id="516"/>
            <p14:sldId id="554"/>
            <p14:sldId id="517"/>
            <p14:sldId id="536"/>
            <p14:sldId id="518"/>
            <p14:sldId id="537"/>
            <p14:sldId id="539"/>
            <p14:sldId id="540"/>
            <p14:sldId id="555"/>
            <p14:sldId id="541"/>
            <p14:sldId id="542"/>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3738" autoAdjust="0"/>
  </p:normalViewPr>
  <p:slideViewPr>
    <p:cSldViewPr snapToGrid="0">
      <p:cViewPr varScale="1">
        <p:scale>
          <a:sx n="65" d="100"/>
          <a:sy n="65" d="100"/>
        </p:scale>
        <p:origin x="85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DB000A-B03F-4C90-BAEF-94B5DA6F6010}" type="doc">
      <dgm:prSet loTypeId="urn:microsoft.com/office/officeart/2005/8/layout/radial1" loCatId="cycle" qsTypeId="urn:microsoft.com/office/officeart/2005/8/quickstyle/simple1#1" qsCatId="simple" csTypeId="urn:microsoft.com/office/officeart/2005/8/colors/accent1_2#1" csCatId="accent1" phldr="1"/>
      <dgm:spPr/>
      <dgm:t>
        <a:bodyPr/>
        <a:lstStyle/>
        <a:p>
          <a:pPr rtl="1"/>
          <a:endParaRPr lang="ar-EG"/>
        </a:p>
      </dgm:t>
    </dgm:pt>
    <dgm:pt modelId="{7FE9807D-EC93-49D5-AFD5-3EBB15EC50CD}">
      <dgm:prSet phldrT="[نص]" custT="1"/>
      <dgm:spPr>
        <a:solidFill>
          <a:srgbClr val="203E5F"/>
        </a:solidFill>
      </dgm:spPr>
      <dgm:t>
        <a:bodyPr/>
        <a:lstStyle/>
        <a:p>
          <a:pPr rtl="1"/>
          <a:r>
            <a:rPr lang="ar-EG" sz="2800" b="1">
              <a:solidFill>
                <a:srgbClr val="FFFF00"/>
              </a:solidFill>
              <a:latin typeface="Simplified Arabic" panose="02020603050405020304" pitchFamily="18" charset="-78"/>
              <a:cs typeface="Simplified Arabic" panose="02020603050405020304" pitchFamily="18" charset="-78"/>
            </a:rPr>
            <a:t>تأثيرات</a:t>
          </a:r>
          <a:r>
            <a:rPr lang="ar-EG" sz="2800" b="1" baseline="0">
              <a:solidFill>
                <a:srgbClr val="FFFF00"/>
              </a:solidFill>
              <a:latin typeface="Simplified Arabic" panose="02020603050405020304" pitchFamily="18" charset="-78"/>
              <a:cs typeface="Simplified Arabic" panose="02020603050405020304" pitchFamily="18" charset="-78"/>
            </a:rPr>
            <a:t> الإعلام الرقمي الاجتماعية الإيجابية على المستخدمين</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6443935A-F608-4A4B-BB29-8400445FE577}" type="parTrans" cxnId="{02998F21-2741-46E7-A21A-D339444ED8EF}">
      <dgm:prSet/>
      <dgm:spPr/>
      <dgm:t>
        <a:bodyPr/>
        <a:lstStyle/>
        <a:p>
          <a:pPr rtl="1"/>
          <a:endParaRPr lang="ar-EG"/>
        </a:p>
      </dgm:t>
    </dgm:pt>
    <dgm:pt modelId="{5DF46B51-EC3A-4BC0-ABEB-D95A2A41FA88}" type="sibTrans" cxnId="{02998F21-2741-46E7-A21A-D339444ED8EF}">
      <dgm:prSet/>
      <dgm:spPr/>
      <dgm:t>
        <a:bodyPr/>
        <a:lstStyle/>
        <a:p>
          <a:pPr rtl="1"/>
          <a:endParaRPr lang="ar-EG"/>
        </a:p>
      </dgm:t>
    </dgm:pt>
    <dgm:pt modelId="{A90FAE8B-41E9-4459-A0CC-A25C55DF4A88}">
      <dgm:prSet phldrT="[نص]" custT="1"/>
      <dgm:spPr>
        <a:solidFill>
          <a:srgbClr val="203E5F"/>
        </a:solidFill>
      </dgm:spPr>
      <dgm:t>
        <a:bodyPr/>
        <a:lstStyle/>
        <a:p>
          <a:pPr rtl="1"/>
          <a:r>
            <a:rPr lang="ar-EG" sz="2800" b="1">
              <a:solidFill>
                <a:srgbClr val="FFFF00"/>
              </a:solidFill>
              <a:latin typeface="Simplified Arabic" panose="02020603050405020304" pitchFamily="18" charset="-78"/>
              <a:cs typeface="Simplified Arabic" panose="02020603050405020304" pitchFamily="18" charset="-78"/>
            </a:rPr>
            <a:t>البحث</a:t>
          </a:r>
          <a:r>
            <a:rPr lang="ar-EG" sz="2800" b="1" baseline="0">
              <a:solidFill>
                <a:srgbClr val="FFFF00"/>
              </a:solidFill>
              <a:latin typeface="Simplified Arabic" panose="02020603050405020304" pitchFamily="18" charset="-78"/>
              <a:cs typeface="Simplified Arabic" panose="02020603050405020304" pitchFamily="18" charset="-78"/>
            </a:rPr>
            <a:t> عن الوظائف</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9A7E1A69-E90A-4F71-AE45-30E9FDFE691D}" type="parTrans" cxnId="{25C40536-E3DE-44D0-BDC0-C4C38E3AB2EE}">
      <dgm:prSet/>
      <dgm:spPr/>
      <dgm:t>
        <a:bodyPr/>
        <a:lstStyle/>
        <a:p>
          <a:pPr rtl="1"/>
          <a:endParaRPr lang="ar-EG"/>
        </a:p>
      </dgm:t>
    </dgm:pt>
    <dgm:pt modelId="{98CEAA24-1B17-4351-BFE8-86309C94DC58}" type="sibTrans" cxnId="{25C40536-E3DE-44D0-BDC0-C4C38E3AB2EE}">
      <dgm:prSet/>
      <dgm:spPr/>
      <dgm:t>
        <a:bodyPr/>
        <a:lstStyle/>
        <a:p>
          <a:pPr rtl="1"/>
          <a:endParaRPr lang="ar-EG"/>
        </a:p>
      </dgm:t>
    </dgm:pt>
    <dgm:pt modelId="{B556E7CA-489C-4CED-A529-38A12ADAB483}">
      <dgm:prSet phldrT="[نص]" custT="1"/>
      <dgm:spPr>
        <a:solidFill>
          <a:srgbClr val="203E5F"/>
        </a:solidFill>
      </dgm:spPr>
      <dgm:t>
        <a:bodyPr/>
        <a:lstStyle/>
        <a:p>
          <a:pPr rtl="1"/>
          <a:r>
            <a:rPr lang="ar-EG" sz="2800" b="1">
              <a:solidFill>
                <a:srgbClr val="FFFF00"/>
              </a:solidFill>
              <a:latin typeface="Simplified Arabic" panose="02020603050405020304" pitchFamily="18" charset="-78"/>
              <a:cs typeface="Simplified Arabic" panose="02020603050405020304" pitchFamily="18" charset="-78"/>
            </a:rPr>
            <a:t>المساندة الاجتماعية</a:t>
          </a:r>
        </a:p>
      </dgm:t>
    </dgm:pt>
    <dgm:pt modelId="{B2808710-8EDD-484A-8EF1-8F2B7CBDD721}" type="parTrans" cxnId="{67106962-8F44-4C42-94E7-657FAD3BC79A}">
      <dgm:prSet/>
      <dgm:spPr/>
      <dgm:t>
        <a:bodyPr/>
        <a:lstStyle/>
        <a:p>
          <a:pPr rtl="1"/>
          <a:endParaRPr lang="ar-EG"/>
        </a:p>
      </dgm:t>
    </dgm:pt>
    <dgm:pt modelId="{7FBD6A77-6D44-48BA-A204-A699C09ABDD2}" type="sibTrans" cxnId="{67106962-8F44-4C42-94E7-657FAD3BC79A}">
      <dgm:prSet/>
      <dgm:spPr/>
      <dgm:t>
        <a:bodyPr/>
        <a:lstStyle/>
        <a:p>
          <a:pPr rtl="1"/>
          <a:endParaRPr lang="ar-EG"/>
        </a:p>
      </dgm:t>
    </dgm:pt>
    <dgm:pt modelId="{421AEC60-48B9-4CF1-9E82-CB0D75DE2EFC}">
      <dgm:prSet custT="1"/>
      <dgm:spPr>
        <a:solidFill>
          <a:srgbClr val="203E5F"/>
        </a:solidFill>
      </dgm:spPr>
      <dgm:t>
        <a:bodyPr/>
        <a:lstStyle/>
        <a:p>
          <a:pPr rtl="1"/>
          <a:r>
            <a:rPr lang="ar-EG" sz="2800" b="1">
              <a:solidFill>
                <a:srgbClr val="FFFF00"/>
              </a:solidFill>
              <a:latin typeface="Simplified Arabic" panose="02020603050405020304" pitchFamily="18" charset="-78"/>
              <a:cs typeface="Simplified Arabic" panose="02020603050405020304" pitchFamily="18" charset="-78"/>
            </a:rPr>
            <a:t>تكوين</a:t>
          </a:r>
          <a:r>
            <a:rPr lang="ar-EG" sz="2800" b="1" baseline="0">
              <a:solidFill>
                <a:srgbClr val="FFFF00"/>
              </a:solidFill>
              <a:latin typeface="Simplified Arabic" panose="02020603050405020304" pitchFamily="18" charset="-78"/>
              <a:cs typeface="Simplified Arabic" panose="02020603050405020304" pitchFamily="18" charset="-78"/>
            </a:rPr>
            <a:t> صداقات</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C6A12B4F-4CD8-4CDC-930E-A38034E49F0D}" type="parTrans" cxnId="{9E4879DD-5C00-4B32-A55D-8F810E91CBE4}">
      <dgm:prSet/>
      <dgm:spPr/>
      <dgm:t>
        <a:bodyPr/>
        <a:lstStyle/>
        <a:p>
          <a:pPr rtl="1"/>
          <a:endParaRPr lang="ar-EG"/>
        </a:p>
      </dgm:t>
    </dgm:pt>
    <dgm:pt modelId="{60950977-894E-4F86-81EF-A85F36C9D461}" type="sibTrans" cxnId="{9E4879DD-5C00-4B32-A55D-8F810E91CBE4}">
      <dgm:prSet/>
      <dgm:spPr/>
      <dgm:t>
        <a:bodyPr/>
        <a:lstStyle/>
        <a:p>
          <a:pPr rtl="1"/>
          <a:endParaRPr lang="ar-EG"/>
        </a:p>
      </dgm:t>
    </dgm:pt>
    <dgm:pt modelId="{E13E8B64-1743-4AAA-9120-0CD639C3E289}" type="pres">
      <dgm:prSet presAssocID="{0ADB000A-B03F-4C90-BAEF-94B5DA6F6010}" presName="cycle" presStyleCnt="0">
        <dgm:presLayoutVars>
          <dgm:chMax val="1"/>
          <dgm:dir/>
          <dgm:animLvl val="ctr"/>
          <dgm:resizeHandles val="exact"/>
        </dgm:presLayoutVars>
      </dgm:prSet>
      <dgm:spPr/>
    </dgm:pt>
    <dgm:pt modelId="{5724326E-CF58-4DFC-895F-9D1B9694BE49}" type="pres">
      <dgm:prSet presAssocID="{7FE9807D-EC93-49D5-AFD5-3EBB15EC50CD}" presName="centerShape" presStyleLbl="node0" presStyleIdx="0" presStyleCnt="1" custScaleX="237491" custScaleY="144842" custLinFactNeighborX="-3077" custLinFactNeighborY="-36190"/>
      <dgm:spPr/>
    </dgm:pt>
    <dgm:pt modelId="{94D036E7-687E-44B7-B09C-D448ABAA0563}" type="pres">
      <dgm:prSet presAssocID="{9A7E1A69-E90A-4F71-AE45-30E9FDFE691D}" presName="Name9" presStyleLbl="parChTrans1D2" presStyleIdx="0" presStyleCnt="3"/>
      <dgm:spPr/>
    </dgm:pt>
    <dgm:pt modelId="{9CD65C8F-22B9-4AE7-86D6-4D289850E053}" type="pres">
      <dgm:prSet presAssocID="{9A7E1A69-E90A-4F71-AE45-30E9FDFE691D}" presName="connTx" presStyleLbl="parChTrans1D2" presStyleIdx="0" presStyleCnt="3"/>
      <dgm:spPr/>
    </dgm:pt>
    <dgm:pt modelId="{5E3F3B41-E0A6-423D-A065-D88AA38D29F3}" type="pres">
      <dgm:prSet presAssocID="{A90FAE8B-41E9-4459-A0CC-A25C55DF4A88}" presName="node" presStyleLbl="node1" presStyleIdx="0" presStyleCnt="3" custScaleX="181787" custScaleY="99315" custRadScaleRad="192372" custRadScaleInc="124992">
        <dgm:presLayoutVars>
          <dgm:bulletEnabled val="1"/>
        </dgm:presLayoutVars>
      </dgm:prSet>
      <dgm:spPr/>
    </dgm:pt>
    <dgm:pt modelId="{3EBDB916-027A-4DF3-A1B7-29B46B9534AA}" type="pres">
      <dgm:prSet presAssocID="{B2808710-8EDD-484A-8EF1-8F2B7CBDD721}" presName="Name9" presStyleLbl="parChTrans1D2" presStyleIdx="1" presStyleCnt="3"/>
      <dgm:spPr/>
    </dgm:pt>
    <dgm:pt modelId="{BBC22B1F-1AEA-4144-ACCC-4D0D6FBEE8F1}" type="pres">
      <dgm:prSet presAssocID="{B2808710-8EDD-484A-8EF1-8F2B7CBDD721}" presName="connTx" presStyleLbl="parChTrans1D2" presStyleIdx="1" presStyleCnt="3"/>
      <dgm:spPr/>
    </dgm:pt>
    <dgm:pt modelId="{385F29B8-A339-496A-91A3-1CADF3E88EEB}" type="pres">
      <dgm:prSet presAssocID="{B556E7CA-489C-4CED-A529-38A12ADAB483}" presName="node" presStyleLbl="node1" presStyleIdx="1" presStyleCnt="3" custScaleX="163527" custScaleY="89921" custRadScaleRad="35418" custRadScaleInc="100813">
        <dgm:presLayoutVars>
          <dgm:bulletEnabled val="1"/>
        </dgm:presLayoutVars>
      </dgm:prSet>
      <dgm:spPr/>
    </dgm:pt>
    <dgm:pt modelId="{2707691C-BD02-49C7-9344-17044DA0BD6F}" type="pres">
      <dgm:prSet presAssocID="{C6A12B4F-4CD8-4CDC-930E-A38034E49F0D}" presName="Name9" presStyleLbl="parChTrans1D2" presStyleIdx="2" presStyleCnt="3"/>
      <dgm:spPr/>
    </dgm:pt>
    <dgm:pt modelId="{88E37615-F8D5-49CF-BF4B-DC38E1DAA37E}" type="pres">
      <dgm:prSet presAssocID="{C6A12B4F-4CD8-4CDC-930E-A38034E49F0D}" presName="connTx" presStyleLbl="parChTrans1D2" presStyleIdx="2" presStyleCnt="3"/>
      <dgm:spPr/>
    </dgm:pt>
    <dgm:pt modelId="{57FF7A08-DAE1-494D-BD42-C8340EBF2BA0}" type="pres">
      <dgm:prSet presAssocID="{421AEC60-48B9-4CF1-9E82-CB0D75DE2EFC}" presName="node" presStyleLbl="node1" presStyleIdx="2" presStyleCnt="3" custScaleX="191426" custRadScaleRad="204423" custRadScaleInc="77333">
        <dgm:presLayoutVars>
          <dgm:bulletEnabled val="1"/>
        </dgm:presLayoutVars>
      </dgm:prSet>
      <dgm:spPr/>
    </dgm:pt>
  </dgm:ptLst>
  <dgm:cxnLst>
    <dgm:cxn modelId="{940B1D0A-9949-45BA-931E-212A1A8665F9}" type="presOf" srcId="{7FE9807D-EC93-49D5-AFD5-3EBB15EC50CD}" destId="{5724326E-CF58-4DFC-895F-9D1B9694BE49}" srcOrd="0" destOrd="0" presId="urn:microsoft.com/office/officeart/2005/8/layout/radial1"/>
    <dgm:cxn modelId="{2F2E320D-CEAE-46E0-84C9-082EB8AD041F}" type="presOf" srcId="{9A7E1A69-E90A-4F71-AE45-30E9FDFE691D}" destId="{94D036E7-687E-44B7-B09C-D448ABAA0563}" srcOrd="0" destOrd="0" presId="urn:microsoft.com/office/officeart/2005/8/layout/radial1"/>
    <dgm:cxn modelId="{3CFBC111-0774-4746-A5CE-1B664860867D}" type="presOf" srcId="{0ADB000A-B03F-4C90-BAEF-94B5DA6F6010}" destId="{E13E8B64-1743-4AAA-9120-0CD639C3E289}" srcOrd="0" destOrd="0" presId="urn:microsoft.com/office/officeart/2005/8/layout/radial1"/>
    <dgm:cxn modelId="{02998F21-2741-46E7-A21A-D339444ED8EF}" srcId="{0ADB000A-B03F-4C90-BAEF-94B5DA6F6010}" destId="{7FE9807D-EC93-49D5-AFD5-3EBB15EC50CD}" srcOrd="0" destOrd="0" parTransId="{6443935A-F608-4A4B-BB29-8400445FE577}" sibTransId="{5DF46B51-EC3A-4BC0-ABEB-D95A2A41FA88}"/>
    <dgm:cxn modelId="{DA1FDF25-E8EA-4446-9C57-EF63DD3203CE}" type="presOf" srcId="{421AEC60-48B9-4CF1-9E82-CB0D75DE2EFC}" destId="{57FF7A08-DAE1-494D-BD42-C8340EBF2BA0}" srcOrd="0" destOrd="0" presId="urn:microsoft.com/office/officeart/2005/8/layout/radial1"/>
    <dgm:cxn modelId="{25C40536-E3DE-44D0-BDC0-C4C38E3AB2EE}" srcId="{7FE9807D-EC93-49D5-AFD5-3EBB15EC50CD}" destId="{A90FAE8B-41E9-4459-A0CC-A25C55DF4A88}" srcOrd="0" destOrd="0" parTransId="{9A7E1A69-E90A-4F71-AE45-30E9FDFE691D}" sibTransId="{98CEAA24-1B17-4351-BFE8-86309C94DC58}"/>
    <dgm:cxn modelId="{C4C43339-089E-469C-9876-482F5A78BE87}" type="presOf" srcId="{A90FAE8B-41E9-4459-A0CC-A25C55DF4A88}" destId="{5E3F3B41-E0A6-423D-A065-D88AA38D29F3}" srcOrd="0" destOrd="0" presId="urn:microsoft.com/office/officeart/2005/8/layout/radial1"/>
    <dgm:cxn modelId="{5D2A8F3F-09BC-4090-A36E-CCC823E5F9AF}" type="presOf" srcId="{C6A12B4F-4CD8-4CDC-930E-A38034E49F0D}" destId="{2707691C-BD02-49C7-9344-17044DA0BD6F}" srcOrd="0" destOrd="0" presId="urn:microsoft.com/office/officeart/2005/8/layout/radial1"/>
    <dgm:cxn modelId="{67106962-8F44-4C42-94E7-657FAD3BC79A}" srcId="{7FE9807D-EC93-49D5-AFD5-3EBB15EC50CD}" destId="{B556E7CA-489C-4CED-A529-38A12ADAB483}" srcOrd="1" destOrd="0" parTransId="{B2808710-8EDD-484A-8EF1-8F2B7CBDD721}" sibTransId="{7FBD6A77-6D44-48BA-A204-A699C09ABDD2}"/>
    <dgm:cxn modelId="{70FE914E-6F9E-421A-BDF6-8BDF5CE4BB15}" type="presOf" srcId="{9A7E1A69-E90A-4F71-AE45-30E9FDFE691D}" destId="{9CD65C8F-22B9-4AE7-86D6-4D289850E053}" srcOrd="1" destOrd="0" presId="urn:microsoft.com/office/officeart/2005/8/layout/radial1"/>
    <dgm:cxn modelId="{D5F61579-D0A6-4D6C-BAFA-1C8B6BDBEBF1}" type="presOf" srcId="{B556E7CA-489C-4CED-A529-38A12ADAB483}" destId="{385F29B8-A339-496A-91A3-1CADF3E88EEB}" srcOrd="0" destOrd="0" presId="urn:microsoft.com/office/officeart/2005/8/layout/radial1"/>
    <dgm:cxn modelId="{3E718C91-AF86-42DF-A100-611127456BE7}" type="presOf" srcId="{C6A12B4F-4CD8-4CDC-930E-A38034E49F0D}" destId="{88E37615-F8D5-49CF-BF4B-DC38E1DAA37E}" srcOrd="1" destOrd="0" presId="urn:microsoft.com/office/officeart/2005/8/layout/radial1"/>
    <dgm:cxn modelId="{AAB247BE-5F7C-47CF-8A8E-4658F4ADA4AF}" type="presOf" srcId="{B2808710-8EDD-484A-8EF1-8F2B7CBDD721}" destId="{3EBDB916-027A-4DF3-A1B7-29B46B9534AA}" srcOrd="0" destOrd="0" presId="urn:microsoft.com/office/officeart/2005/8/layout/radial1"/>
    <dgm:cxn modelId="{9E4879DD-5C00-4B32-A55D-8F810E91CBE4}" srcId="{7FE9807D-EC93-49D5-AFD5-3EBB15EC50CD}" destId="{421AEC60-48B9-4CF1-9E82-CB0D75DE2EFC}" srcOrd="2" destOrd="0" parTransId="{C6A12B4F-4CD8-4CDC-930E-A38034E49F0D}" sibTransId="{60950977-894E-4F86-81EF-A85F36C9D461}"/>
    <dgm:cxn modelId="{292985EE-7AF5-4BCB-BD1C-F66D71C2E466}" type="presOf" srcId="{B2808710-8EDD-484A-8EF1-8F2B7CBDD721}" destId="{BBC22B1F-1AEA-4144-ACCC-4D0D6FBEE8F1}" srcOrd="1" destOrd="0" presId="urn:microsoft.com/office/officeart/2005/8/layout/radial1"/>
    <dgm:cxn modelId="{D79C774A-7338-48B2-BC78-F670693B5871}" type="presParOf" srcId="{E13E8B64-1743-4AAA-9120-0CD639C3E289}" destId="{5724326E-CF58-4DFC-895F-9D1B9694BE49}" srcOrd="0" destOrd="0" presId="urn:microsoft.com/office/officeart/2005/8/layout/radial1"/>
    <dgm:cxn modelId="{5DB563A0-309D-49B6-A634-069DEB511209}" type="presParOf" srcId="{E13E8B64-1743-4AAA-9120-0CD639C3E289}" destId="{94D036E7-687E-44B7-B09C-D448ABAA0563}" srcOrd="1" destOrd="0" presId="urn:microsoft.com/office/officeart/2005/8/layout/radial1"/>
    <dgm:cxn modelId="{99D9A14A-77B9-40F3-A288-4F2BBF3F3AD3}" type="presParOf" srcId="{94D036E7-687E-44B7-B09C-D448ABAA0563}" destId="{9CD65C8F-22B9-4AE7-86D6-4D289850E053}" srcOrd="0" destOrd="0" presId="urn:microsoft.com/office/officeart/2005/8/layout/radial1"/>
    <dgm:cxn modelId="{759E6940-5624-454D-ABC5-9CB14236C74E}" type="presParOf" srcId="{E13E8B64-1743-4AAA-9120-0CD639C3E289}" destId="{5E3F3B41-E0A6-423D-A065-D88AA38D29F3}" srcOrd="2" destOrd="0" presId="urn:microsoft.com/office/officeart/2005/8/layout/radial1"/>
    <dgm:cxn modelId="{58BD19F6-B664-4363-B9D0-E216FADC3833}" type="presParOf" srcId="{E13E8B64-1743-4AAA-9120-0CD639C3E289}" destId="{3EBDB916-027A-4DF3-A1B7-29B46B9534AA}" srcOrd="3" destOrd="0" presId="urn:microsoft.com/office/officeart/2005/8/layout/radial1"/>
    <dgm:cxn modelId="{509EE44C-B13E-43C2-ABD3-451BC3CA30FD}" type="presParOf" srcId="{3EBDB916-027A-4DF3-A1B7-29B46B9534AA}" destId="{BBC22B1F-1AEA-4144-ACCC-4D0D6FBEE8F1}" srcOrd="0" destOrd="0" presId="urn:microsoft.com/office/officeart/2005/8/layout/radial1"/>
    <dgm:cxn modelId="{BA4ACD1C-37F6-4EDC-A537-7C920672DCB4}" type="presParOf" srcId="{E13E8B64-1743-4AAA-9120-0CD639C3E289}" destId="{385F29B8-A339-496A-91A3-1CADF3E88EEB}" srcOrd="4" destOrd="0" presId="urn:microsoft.com/office/officeart/2005/8/layout/radial1"/>
    <dgm:cxn modelId="{F8A61DA7-399E-4745-8CFA-EAC36E53D818}" type="presParOf" srcId="{E13E8B64-1743-4AAA-9120-0CD639C3E289}" destId="{2707691C-BD02-49C7-9344-17044DA0BD6F}" srcOrd="5" destOrd="0" presId="urn:microsoft.com/office/officeart/2005/8/layout/radial1"/>
    <dgm:cxn modelId="{781D91B4-C86E-4085-8A06-92BA23C2AB63}" type="presParOf" srcId="{2707691C-BD02-49C7-9344-17044DA0BD6F}" destId="{88E37615-F8D5-49CF-BF4B-DC38E1DAA37E}" srcOrd="0" destOrd="0" presId="urn:microsoft.com/office/officeart/2005/8/layout/radial1"/>
    <dgm:cxn modelId="{242EF779-F6B0-4092-A75A-B24C4BC89AD5}" type="presParOf" srcId="{E13E8B64-1743-4AAA-9120-0CD639C3E289}" destId="{57FF7A08-DAE1-494D-BD42-C8340EBF2BA0}"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8A66EB-7DDA-4D2C-B3A6-3F26E3E99EF3}" type="doc">
      <dgm:prSet loTypeId="urn:microsoft.com/office/officeart/2005/8/layout/hierarchy1" loCatId="hierarchy" qsTypeId="urn:microsoft.com/office/officeart/2005/8/quickstyle/simple1#2" qsCatId="simple" csTypeId="urn:microsoft.com/office/officeart/2005/8/colors/accent1_2#2" csCatId="accent1" phldr="1"/>
      <dgm:spPr/>
      <dgm:t>
        <a:bodyPr/>
        <a:lstStyle/>
        <a:p>
          <a:pPr rtl="1"/>
          <a:endParaRPr lang="ar-EG"/>
        </a:p>
      </dgm:t>
    </dgm:pt>
    <dgm:pt modelId="{AD8C7ADE-18FB-4563-93CE-29B782FF73B9}">
      <dgm:prSet phldrT="[نص]" custT="1"/>
      <dgm:spPr/>
      <dgm:t>
        <a:bodyPr/>
        <a:lstStyle/>
        <a:p>
          <a:pPr rtl="1"/>
          <a:r>
            <a:rPr lang="ar-EG" sz="3200" b="1">
              <a:latin typeface="Simplified Arabic" panose="02020603050405020304" pitchFamily="18" charset="-78"/>
              <a:cs typeface="Simplified Arabic" panose="02020603050405020304" pitchFamily="18" charset="-78"/>
            </a:rPr>
            <a:t>تأثيرات الإعلام الرقمي الاجتماعية السلبية على المستخدمين</a:t>
          </a:r>
        </a:p>
      </dgm:t>
    </dgm:pt>
    <dgm:pt modelId="{11C89ADA-1037-464B-8215-DADD61AEA366}" type="parTrans" cxnId="{69AF9440-7A3B-46FC-9F53-593EC28729A8}">
      <dgm:prSet/>
      <dgm:spPr/>
      <dgm:t>
        <a:bodyPr/>
        <a:lstStyle/>
        <a:p>
          <a:pPr rtl="1"/>
          <a:endParaRPr lang="ar-EG"/>
        </a:p>
      </dgm:t>
    </dgm:pt>
    <dgm:pt modelId="{876ADEF9-99CC-4687-8AF3-AA5CF5B0280E}" type="sibTrans" cxnId="{69AF9440-7A3B-46FC-9F53-593EC28729A8}">
      <dgm:prSet/>
      <dgm:spPr/>
      <dgm:t>
        <a:bodyPr/>
        <a:lstStyle/>
        <a:p>
          <a:pPr rtl="1"/>
          <a:endParaRPr lang="ar-EG"/>
        </a:p>
      </dgm:t>
    </dgm:pt>
    <dgm:pt modelId="{553B6D9B-86E3-45B1-88B1-0676D6A10AB6}">
      <dgm:prSet phldrT="[نص]" custT="1"/>
      <dgm:spPr/>
      <dgm:t>
        <a:bodyPr/>
        <a:lstStyle/>
        <a:p>
          <a:pPr rtl="1"/>
          <a:r>
            <a:rPr lang="ar-EG" sz="2400" b="1">
              <a:latin typeface="Simplified Arabic" panose="02020603050405020304" pitchFamily="18" charset="-78"/>
              <a:cs typeface="Simplified Arabic" panose="02020603050405020304" pitchFamily="18" charset="-78"/>
            </a:rPr>
            <a:t>على مستوى البنية الاجتماعية والفكرية والقيمية للأسرة العربية</a:t>
          </a:r>
        </a:p>
      </dgm:t>
    </dgm:pt>
    <dgm:pt modelId="{EE05A057-D86A-4634-9F6D-3ED43322408B}" type="parTrans" cxnId="{40C9F574-C3B9-42D1-930C-AD71474721DF}">
      <dgm:prSet/>
      <dgm:spPr/>
      <dgm:t>
        <a:bodyPr/>
        <a:lstStyle/>
        <a:p>
          <a:pPr rtl="1"/>
          <a:endParaRPr lang="ar-EG"/>
        </a:p>
      </dgm:t>
    </dgm:pt>
    <dgm:pt modelId="{4CF89D6B-674C-4735-819D-A7909D7237D7}" type="sibTrans" cxnId="{40C9F574-C3B9-42D1-930C-AD71474721DF}">
      <dgm:prSet/>
      <dgm:spPr/>
      <dgm:t>
        <a:bodyPr/>
        <a:lstStyle/>
        <a:p>
          <a:pPr rtl="1"/>
          <a:endParaRPr lang="ar-EG"/>
        </a:p>
      </dgm:t>
    </dgm:pt>
    <dgm:pt modelId="{86F99762-F52A-47CD-958A-FC167C4D6B93}">
      <dgm:prSet phldrT="[نص]" custT="1"/>
      <dgm:spPr/>
      <dgm:t>
        <a:bodyPr/>
        <a:lstStyle/>
        <a:p>
          <a:pPr rtl="1"/>
          <a:r>
            <a:rPr lang="ar-EG" sz="2000" b="1">
              <a:latin typeface="Simplified Arabic" panose="02020603050405020304" pitchFamily="18" charset="-78"/>
              <a:cs typeface="Simplified Arabic" panose="02020603050405020304" pitchFamily="18" charset="-78"/>
            </a:rPr>
            <a:t>إحلال قيم سلبية في منظومة قيم الأسرة العربية</a:t>
          </a:r>
        </a:p>
      </dgm:t>
    </dgm:pt>
    <dgm:pt modelId="{2C272A4A-0023-4E1D-8AA9-5A05B113521B}" type="parTrans" cxnId="{BD581212-AC4A-426D-AC0F-87C51FFD60F1}">
      <dgm:prSet/>
      <dgm:spPr/>
      <dgm:t>
        <a:bodyPr/>
        <a:lstStyle/>
        <a:p>
          <a:pPr rtl="1"/>
          <a:endParaRPr lang="ar-EG"/>
        </a:p>
      </dgm:t>
    </dgm:pt>
    <dgm:pt modelId="{EFD28C67-52B9-4D3A-BD43-906FB1FC75DC}" type="sibTrans" cxnId="{BD581212-AC4A-426D-AC0F-87C51FFD60F1}">
      <dgm:prSet/>
      <dgm:spPr/>
      <dgm:t>
        <a:bodyPr/>
        <a:lstStyle/>
        <a:p>
          <a:pPr rtl="1"/>
          <a:endParaRPr lang="ar-EG"/>
        </a:p>
      </dgm:t>
    </dgm:pt>
    <dgm:pt modelId="{FA7B1C68-D53B-4455-8A72-17696D35DADB}">
      <dgm:prSet phldrT="[نص]" custT="1"/>
      <dgm:spPr>
        <a:solidFill>
          <a:schemeClr val="bg1">
            <a:alpha val="90000"/>
          </a:schemeClr>
        </a:solidFill>
      </dgm:spPr>
      <dgm:t>
        <a:bodyPr/>
        <a:lstStyle/>
        <a:p>
          <a:pPr rtl="1"/>
          <a:r>
            <a:rPr lang="ar-EG" sz="2000" b="1">
              <a:latin typeface="Simplified Arabic" panose="02020603050405020304" pitchFamily="18" charset="-78"/>
              <a:cs typeface="Simplified Arabic" panose="02020603050405020304" pitchFamily="18" charset="-78"/>
            </a:rPr>
            <a:t>التنشئة الاجتماعية</a:t>
          </a:r>
        </a:p>
      </dgm:t>
    </dgm:pt>
    <dgm:pt modelId="{B17DB532-7ECA-4486-A670-620D3CA1F01C}" type="parTrans" cxnId="{05EE8A8B-7E9A-40FA-9450-8AC8CD453A16}">
      <dgm:prSet/>
      <dgm:spPr/>
      <dgm:t>
        <a:bodyPr/>
        <a:lstStyle/>
        <a:p>
          <a:pPr rtl="1"/>
          <a:endParaRPr lang="ar-EG"/>
        </a:p>
      </dgm:t>
    </dgm:pt>
    <dgm:pt modelId="{DE0594D3-918B-42A2-BF02-6CA065A80818}" type="sibTrans" cxnId="{05EE8A8B-7E9A-40FA-9450-8AC8CD453A16}">
      <dgm:prSet/>
      <dgm:spPr/>
      <dgm:t>
        <a:bodyPr/>
        <a:lstStyle/>
        <a:p>
          <a:pPr rtl="1"/>
          <a:endParaRPr lang="ar-EG"/>
        </a:p>
      </dgm:t>
    </dgm:pt>
    <dgm:pt modelId="{0789FB43-5B3A-454E-A605-349DB2D6B0B0}">
      <dgm:prSet phldrT="[نص]" custT="1"/>
      <dgm:spPr/>
      <dgm:t>
        <a:bodyPr/>
        <a:lstStyle/>
        <a:p>
          <a:pPr rtl="1"/>
          <a:r>
            <a:rPr lang="ar-EG" sz="2400" b="1">
              <a:latin typeface="Simplified Arabic" panose="02020603050405020304" pitchFamily="18" charset="-78"/>
              <a:cs typeface="Simplified Arabic" panose="02020603050405020304" pitchFamily="18" charset="-78"/>
            </a:rPr>
            <a:t>على</a:t>
          </a:r>
          <a:r>
            <a:rPr lang="ar-EG" sz="2400" b="1" baseline="0">
              <a:latin typeface="Simplified Arabic" panose="02020603050405020304" pitchFamily="18" charset="-78"/>
              <a:cs typeface="Simplified Arabic" panose="02020603050405020304" pitchFamily="18" charset="-78"/>
            </a:rPr>
            <a:t> مستوى الفرد</a:t>
          </a:r>
          <a:endParaRPr lang="ar-EG" sz="2400" b="1">
            <a:latin typeface="Simplified Arabic" panose="02020603050405020304" pitchFamily="18" charset="-78"/>
            <a:cs typeface="Simplified Arabic" panose="02020603050405020304" pitchFamily="18" charset="-78"/>
          </a:endParaRPr>
        </a:p>
      </dgm:t>
    </dgm:pt>
    <dgm:pt modelId="{3FA6E0D5-4D5C-4461-9948-6370CBB1293D}" type="parTrans" cxnId="{18D44040-BEC7-483E-AACF-E919556700F0}">
      <dgm:prSet/>
      <dgm:spPr/>
      <dgm:t>
        <a:bodyPr/>
        <a:lstStyle/>
        <a:p>
          <a:pPr rtl="1"/>
          <a:endParaRPr lang="ar-EG"/>
        </a:p>
      </dgm:t>
    </dgm:pt>
    <dgm:pt modelId="{BCF8DAEA-0DDC-4A4D-93AA-1814496C0A46}" type="sibTrans" cxnId="{18D44040-BEC7-483E-AACF-E919556700F0}">
      <dgm:prSet/>
      <dgm:spPr/>
      <dgm:t>
        <a:bodyPr/>
        <a:lstStyle/>
        <a:p>
          <a:pPr rtl="1"/>
          <a:endParaRPr lang="ar-EG"/>
        </a:p>
      </dgm:t>
    </dgm:pt>
    <dgm:pt modelId="{BD2FA2DC-A7C0-4708-88A0-6888A142F941}">
      <dgm:prSet phldrT="[نص]" custT="1"/>
      <dgm:spPr/>
      <dgm:t>
        <a:bodyPr/>
        <a:lstStyle/>
        <a:p>
          <a:pPr rtl="1"/>
          <a:r>
            <a:rPr lang="ar-EG" sz="2000" b="1">
              <a:latin typeface="Simplified Arabic" panose="02020603050405020304" pitchFamily="18" charset="-78"/>
              <a:cs typeface="Simplified Arabic" panose="02020603050405020304" pitchFamily="18" charset="-78"/>
            </a:rPr>
            <a:t>العزلة</a:t>
          </a:r>
          <a:r>
            <a:rPr lang="ar-EG" sz="2000" b="1" baseline="0">
              <a:latin typeface="Simplified Arabic" panose="02020603050405020304" pitchFamily="18" charset="-78"/>
              <a:cs typeface="Simplified Arabic" panose="02020603050405020304" pitchFamily="18" charset="-78"/>
            </a:rPr>
            <a:t> الاجتماعية</a:t>
          </a:r>
          <a:endParaRPr lang="ar-EG" sz="2000" b="1">
            <a:latin typeface="Simplified Arabic" panose="02020603050405020304" pitchFamily="18" charset="-78"/>
            <a:cs typeface="Simplified Arabic" panose="02020603050405020304" pitchFamily="18" charset="-78"/>
          </a:endParaRPr>
        </a:p>
      </dgm:t>
    </dgm:pt>
    <dgm:pt modelId="{D30E615E-6666-453F-A113-9FF86AD1B6EC}" type="parTrans" cxnId="{AA13E598-A1AB-47F7-93C5-F05C1C332638}">
      <dgm:prSet/>
      <dgm:spPr/>
      <dgm:t>
        <a:bodyPr/>
        <a:lstStyle/>
        <a:p>
          <a:pPr rtl="1"/>
          <a:endParaRPr lang="ar-EG"/>
        </a:p>
      </dgm:t>
    </dgm:pt>
    <dgm:pt modelId="{5B6C39B3-8A4A-4153-9750-8C8FAFECCE45}" type="sibTrans" cxnId="{AA13E598-A1AB-47F7-93C5-F05C1C332638}">
      <dgm:prSet/>
      <dgm:spPr/>
      <dgm:t>
        <a:bodyPr/>
        <a:lstStyle/>
        <a:p>
          <a:pPr rtl="1"/>
          <a:endParaRPr lang="ar-EG"/>
        </a:p>
      </dgm:t>
    </dgm:pt>
    <dgm:pt modelId="{0A8D0B0E-8EF7-415C-B984-ACEBDDC99E82}">
      <dgm:prSet custT="1"/>
      <dgm:spPr/>
      <dgm:t>
        <a:bodyPr/>
        <a:lstStyle/>
        <a:p>
          <a:pPr rtl="1"/>
          <a:r>
            <a:rPr lang="ar-EG" sz="2000" b="1">
              <a:latin typeface="Simplified Arabic" panose="02020603050405020304" pitchFamily="18" charset="-78"/>
              <a:cs typeface="Simplified Arabic" panose="02020603050405020304" pitchFamily="18" charset="-78"/>
            </a:rPr>
            <a:t>ظهور نزاعات فكرية شاذة </a:t>
          </a:r>
        </a:p>
      </dgm:t>
    </dgm:pt>
    <dgm:pt modelId="{ACE4309B-6F85-4CE2-8805-21E6047195A5}" type="parTrans" cxnId="{C4B78860-14C1-4FB7-9B4F-3521D7E8F64B}">
      <dgm:prSet/>
      <dgm:spPr/>
      <dgm:t>
        <a:bodyPr/>
        <a:lstStyle/>
        <a:p>
          <a:pPr rtl="1"/>
          <a:endParaRPr lang="ar-EG"/>
        </a:p>
      </dgm:t>
    </dgm:pt>
    <dgm:pt modelId="{F48C9D7A-B60B-4C87-B0E0-07ADEF9A0297}" type="sibTrans" cxnId="{C4B78860-14C1-4FB7-9B4F-3521D7E8F64B}">
      <dgm:prSet/>
      <dgm:spPr/>
      <dgm:t>
        <a:bodyPr/>
        <a:lstStyle/>
        <a:p>
          <a:pPr rtl="1"/>
          <a:endParaRPr lang="ar-EG"/>
        </a:p>
      </dgm:t>
    </dgm:pt>
    <dgm:pt modelId="{9278896C-D3F2-45FA-89BA-F0F09BDAC965}">
      <dgm:prSet custT="1"/>
      <dgm:spPr/>
      <dgm:t>
        <a:bodyPr/>
        <a:lstStyle/>
        <a:p>
          <a:pPr rtl="1"/>
          <a:r>
            <a:rPr lang="ar-EG" sz="2000" b="1">
              <a:latin typeface="Simplified Arabic" panose="02020603050405020304" pitchFamily="18" charset="-78"/>
              <a:cs typeface="Simplified Arabic" panose="02020603050405020304" pitchFamily="18" charset="-78"/>
            </a:rPr>
            <a:t>إضاعة الوقت</a:t>
          </a:r>
        </a:p>
      </dgm:t>
    </dgm:pt>
    <dgm:pt modelId="{12DCB0B4-03A4-4135-896B-A4BAD24B3A71}" type="parTrans" cxnId="{9D92B56B-96D1-4428-82BF-6525C62D5284}">
      <dgm:prSet/>
      <dgm:spPr/>
      <dgm:t>
        <a:bodyPr/>
        <a:lstStyle/>
        <a:p>
          <a:pPr rtl="1"/>
          <a:endParaRPr lang="ar-EG"/>
        </a:p>
      </dgm:t>
    </dgm:pt>
    <dgm:pt modelId="{0EDF26F7-C990-4341-9304-3EFEE12F3771}" type="sibTrans" cxnId="{9D92B56B-96D1-4428-82BF-6525C62D5284}">
      <dgm:prSet/>
      <dgm:spPr/>
      <dgm:t>
        <a:bodyPr/>
        <a:lstStyle/>
        <a:p>
          <a:pPr rtl="1"/>
          <a:endParaRPr lang="ar-EG"/>
        </a:p>
      </dgm:t>
    </dgm:pt>
    <dgm:pt modelId="{62A06EEC-6FB8-4504-9FB9-F44701DD92B8}">
      <dgm:prSet custT="1"/>
      <dgm:spPr/>
      <dgm:t>
        <a:bodyPr/>
        <a:lstStyle/>
        <a:p>
          <a:pPr rtl="1"/>
          <a:r>
            <a:rPr lang="ar-EG" sz="2000" b="1">
              <a:latin typeface="Simplified Arabic" panose="02020603050405020304" pitchFamily="18" charset="-78"/>
              <a:cs typeface="Simplified Arabic" panose="02020603050405020304" pitchFamily="18" charset="-78"/>
            </a:rPr>
            <a:t>فقدان التفاعل الاجتماعي</a:t>
          </a:r>
        </a:p>
      </dgm:t>
    </dgm:pt>
    <dgm:pt modelId="{AD3F2361-575A-402B-933D-06EC17B13E05}" type="parTrans" cxnId="{2EFCDC6C-7BB1-4970-86F0-D717884811A1}">
      <dgm:prSet/>
      <dgm:spPr/>
      <dgm:t>
        <a:bodyPr/>
        <a:lstStyle/>
        <a:p>
          <a:pPr rtl="1"/>
          <a:endParaRPr lang="ar-EG"/>
        </a:p>
      </dgm:t>
    </dgm:pt>
    <dgm:pt modelId="{DC7387B4-77E0-4274-8C0A-EB798352F7DA}" type="sibTrans" cxnId="{2EFCDC6C-7BB1-4970-86F0-D717884811A1}">
      <dgm:prSet/>
      <dgm:spPr/>
      <dgm:t>
        <a:bodyPr/>
        <a:lstStyle/>
        <a:p>
          <a:pPr rtl="1"/>
          <a:endParaRPr lang="ar-EG"/>
        </a:p>
      </dgm:t>
    </dgm:pt>
    <dgm:pt modelId="{B65995E7-D221-4F3B-9D17-00A1AB998450}">
      <dgm:prSet custT="1"/>
      <dgm:spPr/>
      <dgm:t>
        <a:bodyPr/>
        <a:lstStyle/>
        <a:p>
          <a:pPr rtl="1"/>
          <a:r>
            <a:rPr lang="ar-EG" sz="2000" b="1">
              <a:latin typeface="Simplified Arabic" panose="02020603050405020304" pitchFamily="18" charset="-78"/>
              <a:cs typeface="Simplified Arabic" panose="02020603050405020304" pitchFamily="18" charset="-78"/>
            </a:rPr>
            <a:t>انخفاض مستوى التحصيل الدراسي</a:t>
          </a:r>
        </a:p>
      </dgm:t>
    </dgm:pt>
    <dgm:pt modelId="{9A608D1B-0C56-4BC3-8000-DE0E945671D3}" type="parTrans" cxnId="{816666BE-F359-4E54-ADCA-FB1807DEE754}">
      <dgm:prSet/>
      <dgm:spPr/>
      <dgm:t>
        <a:bodyPr/>
        <a:lstStyle/>
        <a:p>
          <a:pPr rtl="1"/>
          <a:endParaRPr lang="ar-EG"/>
        </a:p>
      </dgm:t>
    </dgm:pt>
    <dgm:pt modelId="{61D3FA9A-F909-4117-B8CF-B652F2B87EDA}" type="sibTrans" cxnId="{816666BE-F359-4E54-ADCA-FB1807DEE754}">
      <dgm:prSet/>
      <dgm:spPr/>
      <dgm:t>
        <a:bodyPr/>
        <a:lstStyle/>
        <a:p>
          <a:pPr rtl="1"/>
          <a:endParaRPr lang="ar-EG"/>
        </a:p>
      </dgm:t>
    </dgm:pt>
    <dgm:pt modelId="{4CC209E6-5A21-4600-B855-DFB8830C203B}">
      <dgm:prSet custT="1"/>
      <dgm:spPr/>
      <dgm:t>
        <a:bodyPr/>
        <a:lstStyle/>
        <a:p>
          <a:pPr rtl="1"/>
          <a:r>
            <a:rPr lang="ar-EG" sz="2000" b="1">
              <a:latin typeface="Simplified Arabic" panose="02020603050405020304" pitchFamily="18" charset="-78"/>
              <a:cs typeface="Simplified Arabic" panose="02020603050405020304" pitchFamily="18" charset="-78"/>
            </a:rPr>
            <a:t>الشخصية المصطنعة</a:t>
          </a:r>
        </a:p>
      </dgm:t>
    </dgm:pt>
    <dgm:pt modelId="{B44BF4F3-1644-404F-968F-B5694A17CB7B}" type="parTrans" cxnId="{2DF5851F-AD98-4A6E-9F75-F38FBC5972C4}">
      <dgm:prSet/>
      <dgm:spPr/>
      <dgm:t>
        <a:bodyPr/>
        <a:lstStyle/>
        <a:p>
          <a:pPr rtl="1"/>
          <a:endParaRPr lang="ar-EG"/>
        </a:p>
      </dgm:t>
    </dgm:pt>
    <dgm:pt modelId="{BE622990-5165-4C0F-9B73-113D08A9FE1D}" type="sibTrans" cxnId="{2DF5851F-AD98-4A6E-9F75-F38FBC5972C4}">
      <dgm:prSet/>
      <dgm:spPr/>
      <dgm:t>
        <a:bodyPr/>
        <a:lstStyle/>
        <a:p>
          <a:pPr rtl="1"/>
          <a:endParaRPr lang="ar-EG"/>
        </a:p>
      </dgm:t>
    </dgm:pt>
    <dgm:pt modelId="{9D8B7B0E-419F-4947-BA8F-4514639B2184}">
      <dgm:prSet custT="1"/>
      <dgm:spPr/>
      <dgm:t>
        <a:bodyPr/>
        <a:lstStyle/>
        <a:p>
          <a:pPr rtl="1"/>
          <a:r>
            <a:rPr lang="ar-EG" sz="2000" b="1">
              <a:latin typeface="Simplified Arabic" panose="02020603050405020304" pitchFamily="18" charset="-78"/>
              <a:cs typeface="Simplified Arabic" panose="02020603050405020304" pitchFamily="18" charset="-78"/>
            </a:rPr>
            <a:t>تبدل عناصر السلوك</a:t>
          </a:r>
        </a:p>
      </dgm:t>
    </dgm:pt>
    <dgm:pt modelId="{ECAB7EE0-A565-462B-A66C-5EE7E5F7D319}" type="parTrans" cxnId="{F144EEAA-F475-40B2-B5FA-416AB0B6666D}">
      <dgm:prSet/>
      <dgm:spPr/>
      <dgm:t>
        <a:bodyPr/>
        <a:lstStyle/>
        <a:p>
          <a:pPr rtl="1"/>
          <a:endParaRPr lang="ar-EG"/>
        </a:p>
      </dgm:t>
    </dgm:pt>
    <dgm:pt modelId="{96C0771D-BC0C-472E-B163-25662ED507C4}" type="sibTrans" cxnId="{F144EEAA-F475-40B2-B5FA-416AB0B6666D}">
      <dgm:prSet/>
      <dgm:spPr/>
      <dgm:t>
        <a:bodyPr/>
        <a:lstStyle/>
        <a:p>
          <a:pPr rtl="1"/>
          <a:endParaRPr lang="ar-EG"/>
        </a:p>
      </dgm:t>
    </dgm:pt>
    <dgm:pt modelId="{2DFDDCB4-8E27-41A9-A355-0D508442F0BB}">
      <dgm:prSet custT="1"/>
      <dgm:spPr/>
      <dgm:t>
        <a:bodyPr/>
        <a:lstStyle/>
        <a:p>
          <a:pPr rtl="1"/>
          <a:r>
            <a:rPr lang="ar-EG" sz="2000" b="1">
              <a:latin typeface="Simplified Arabic" panose="02020603050405020304" pitchFamily="18" charset="-78"/>
              <a:cs typeface="Simplified Arabic" panose="02020603050405020304" pitchFamily="18" charset="-78"/>
            </a:rPr>
            <a:t>تفكك الأسرة العربية</a:t>
          </a:r>
        </a:p>
      </dgm:t>
    </dgm:pt>
    <dgm:pt modelId="{0DE8D4D2-6AAE-4928-8727-C84F55BE81C0}" type="parTrans" cxnId="{C68FC50E-89CA-4CCF-A9E9-029C71AAB839}">
      <dgm:prSet/>
      <dgm:spPr/>
      <dgm:t>
        <a:bodyPr/>
        <a:lstStyle/>
        <a:p>
          <a:pPr rtl="1"/>
          <a:endParaRPr lang="ar-EG"/>
        </a:p>
      </dgm:t>
    </dgm:pt>
    <dgm:pt modelId="{3CA95B18-3559-47DC-A204-12258EE01ECD}" type="sibTrans" cxnId="{C68FC50E-89CA-4CCF-A9E9-029C71AAB839}">
      <dgm:prSet/>
      <dgm:spPr/>
      <dgm:t>
        <a:bodyPr/>
        <a:lstStyle/>
        <a:p>
          <a:pPr rtl="1"/>
          <a:endParaRPr lang="ar-EG"/>
        </a:p>
      </dgm:t>
    </dgm:pt>
    <dgm:pt modelId="{22F2E64E-939F-4FE6-845A-D477C95AB031}" type="pres">
      <dgm:prSet presAssocID="{C58A66EB-7DDA-4D2C-B3A6-3F26E3E99EF3}" presName="hierChild1" presStyleCnt="0">
        <dgm:presLayoutVars>
          <dgm:chPref val="1"/>
          <dgm:dir/>
          <dgm:animOne val="branch"/>
          <dgm:animLvl val="lvl"/>
          <dgm:resizeHandles/>
        </dgm:presLayoutVars>
      </dgm:prSet>
      <dgm:spPr/>
    </dgm:pt>
    <dgm:pt modelId="{68CB5F8E-64A6-48AE-99FC-09C23CD6FD34}" type="pres">
      <dgm:prSet presAssocID="{AD8C7ADE-18FB-4563-93CE-29B782FF73B9}" presName="hierRoot1" presStyleCnt="0"/>
      <dgm:spPr/>
    </dgm:pt>
    <dgm:pt modelId="{9C44F5CF-77D6-4B56-A130-8CFEB94DF968}" type="pres">
      <dgm:prSet presAssocID="{AD8C7ADE-18FB-4563-93CE-29B782FF73B9}" presName="composite" presStyleCnt="0"/>
      <dgm:spPr/>
    </dgm:pt>
    <dgm:pt modelId="{F5612FE9-0271-4882-9F15-E0E6150D7189}" type="pres">
      <dgm:prSet presAssocID="{AD8C7ADE-18FB-4563-93CE-29B782FF73B9}" presName="background" presStyleLbl="node0" presStyleIdx="0" presStyleCnt="1"/>
      <dgm:spPr>
        <a:solidFill>
          <a:srgbClr val="00AEEF"/>
        </a:solidFill>
      </dgm:spPr>
    </dgm:pt>
    <dgm:pt modelId="{B987BA6E-B001-401E-8A26-37452700DB99}" type="pres">
      <dgm:prSet presAssocID="{AD8C7ADE-18FB-4563-93CE-29B782FF73B9}" presName="text" presStyleLbl="fgAcc0" presStyleIdx="0" presStyleCnt="1" custScaleX="607092" custScaleY="77672" custLinFactX="1261" custLinFactNeighborX="100000" custLinFactNeighborY="-17557">
        <dgm:presLayoutVars>
          <dgm:chPref val="3"/>
        </dgm:presLayoutVars>
      </dgm:prSet>
      <dgm:spPr/>
    </dgm:pt>
    <dgm:pt modelId="{49339F21-0D9B-42C4-B948-E44529F54E18}" type="pres">
      <dgm:prSet presAssocID="{AD8C7ADE-18FB-4563-93CE-29B782FF73B9}" presName="hierChild2" presStyleCnt="0"/>
      <dgm:spPr/>
    </dgm:pt>
    <dgm:pt modelId="{A684E891-BEBE-4156-B944-A1196811939A}" type="pres">
      <dgm:prSet presAssocID="{EE05A057-D86A-4634-9F6D-3ED43322408B}" presName="Name10" presStyleLbl="parChTrans1D2" presStyleIdx="0" presStyleCnt="2"/>
      <dgm:spPr/>
    </dgm:pt>
    <dgm:pt modelId="{CC50B2E4-8384-49B8-8255-AB001BC10117}" type="pres">
      <dgm:prSet presAssocID="{553B6D9B-86E3-45B1-88B1-0676D6A10AB6}" presName="hierRoot2" presStyleCnt="0"/>
      <dgm:spPr/>
    </dgm:pt>
    <dgm:pt modelId="{A671402B-5FEA-410B-A7B3-F8EE6307AFF2}" type="pres">
      <dgm:prSet presAssocID="{553B6D9B-86E3-45B1-88B1-0676D6A10AB6}" presName="composite2" presStyleCnt="0"/>
      <dgm:spPr/>
    </dgm:pt>
    <dgm:pt modelId="{DDBC58F3-ED9F-4EBD-8B04-DE139D047A27}" type="pres">
      <dgm:prSet presAssocID="{553B6D9B-86E3-45B1-88B1-0676D6A10AB6}" presName="background2" presStyleLbl="node2" presStyleIdx="0" presStyleCnt="2"/>
      <dgm:spPr>
        <a:solidFill>
          <a:srgbClr val="00AEEF"/>
        </a:solidFill>
      </dgm:spPr>
    </dgm:pt>
    <dgm:pt modelId="{0BA2BD6D-D44B-40D7-A8DA-AA3B2E5E2EBC}" type="pres">
      <dgm:prSet presAssocID="{553B6D9B-86E3-45B1-88B1-0676D6A10AB6}" presName="text2" presStyleLbl="fgAcc2" presStyleIdx="0" presStyleCnt="2" custScaleX="288703">
        <dgm:presLayoutVars>
          <dgm:chPref val="3"/>
        </dgm:presLayoutVars>
      </dgm:prSet>
      <dgm:spPr/>
    </dgm:pt>
    <dgm:pt modelId="{CF116200-B4B0-496F-8099-1CA6C9EB6F18}" type="pres">
      <dgm:prSet presAssocID="{553B6D9B-86E3-45B1-88B1-0676D6A10AB6}" presName="hierChild3" presStyleCnt="0"/>
      <dgm:spPr/>
    </dgm:pt>
    <dgm:pt modelId="{16123BAC-6F5A-4112-AD76-B31664DEE0C9}" type="pres">
      <dgm:prSet presAssocID="{2C272A4A-0023-4E1D-8AA9-5A05B113521B}" presName="Name17" presStyleLbl="parChTrans1D3" presStyleIdx="0" presStyleCnt="5"/>
      <dgm:spPr/>
    </dgm:pt>
    <dgm:pt modelId="{23168318-EC53-47EC-9758-E9898F8B7883}" type="pres">
      <dgm:prSet presAssocID="{86F99762-F52A-47CD-958A-FC167C4D6B93}" presName="hierRoot3" presStyleCnt="0"/>
      <dgm:spPr/>
    </dgm:pt>
    <dgm:pt modelId="{F03694E3-D95C-4B66-93C9-6CADC9F02F7D}" type="pres">
      <dgm:prSet presAssocID="{86F99762-F52A-47CD-958A-FC167C4D6B93}" presName="composite3" presStyleCnt="0"/>
      <dgm:spPr/>
    </dgm:pt>
    <dgm:pt modelId="{8B4F6A96-7807-4F9A-9BE3-2EACD09BB368}" type="pres">
      <dgm:prSet presAssocID="{86F99762-F52A-47CD-958A-FC167C4D6B93}" presName="background3" presStyleLbl="node3" presStyleIdx="0" presStyleCnt="5"/>
      <dgm:spPr>
        <a:solidFill>
          <a:srgbClr val="00AEEF"/>
        </a:solidFill>
      </dgm:spPr>
    </dgm:pt>
    <dgm:pt modelId="{EAFF0665-3358-4310-A6FA-7EB408D4AD10}" type="pres">
      <dgm:prSet presAssocID="{86F99762-F52A-47CD-958A-FC167C4D6B93}" presName="text3" presStyleLbl="fgAcc3" presStyleIdx="0" presStyleCnt="5" custScaleY="157983" custLinFactNeighborX="-3002" custLinFactNeighborY="163">
        <dgm:presLayoutVars>
          <dgm:chPref val="3"/>
        </dgm:presLayoutVars>
      </dgm:prSet>
      <dgm:spPr/>
    </dgm:pt>
    <dgm:pt modelId="{C2F6045B-5596-4B24-BBDB-B754CF8721D4}" type="pres">
      <dgm:prSet presAssocID="{86F99762-F52A-47CD-958A-FC167C4D6B93}" presName="hierChild4" presStyleCnt="0"/>
      <dgm:spPr/>
    </dgm:pt>
    <dgm:pt modelId="{AC0FAA81-7E3A-480C-B718-0AF73E08E1B3}" type="pres">
      <dgm:prSet presAssocID="{ACE4309B-6F85-4CE2-8805-21E6047195A5}" presName="Name17" presStyleLbl="parChTrans1D3" presStyleIdx="1" presStyleCnt="5"/>
      <dgm:spPr/>
    </dgm:pt>
    <dgm:pt modelId="{B5837E5B-452C-4BA3-8EDB-C43D951F1268}" type="pres">
      <dgm:prSet presAssocID="{0A8D0B0E-8EF7-415C-B984-ACEBDDC99E82}" presName="hierRoot3" presStyleCnt="0"/>
      <dgm:spPr/>
    </dgm:pt>
    <dgm:pt modelId="{0EB27002-5CBD-469D-B0D7-BD65C355BCD4}" type="pres">
      <dgm:prSet presAssocID="{0A8D0B0E-8EF7-415C-B984-ACEBDDC99E82}" presName="composite3" presStyleCnt="0"/>
      <dgm:spPr/>
    </dgm:pt>
    <dgm:pt modelId="{A4774A55-C26E-4778-8348-32397C5CA5DF}" type="pres">
      <dgm:prSet presAssocID="{0A8D0B0E-8EF7-415C-B984-ACEBDDC99E82}" presName="background3" presStyleLbl="node3" presStyleIdx="1" presStyleCnt="5"/>
      <dgm:spPr>
        <a:solidFill>
          <a:srgbClr val="00AEEF"/>
        </a:solidFill>
      </dgm:spPr>
    </dgm:pt>
    <dgm:pt modelId="{F4CF0EAE-9B31-46D3-915F-537671E3F63B}" type="pres">
      <dgm:prSet presAssocID="{0A8D0B0E-8EF7-415C-B984-ACEBDDC99E82}" presName="text3" presStyleLbl="fgAcc3" presStyleIdx="1" presStyleCnt="5" custScaleY="91218" custLinFactNeighborY="5868">
        <dgm:presLayoutVars>
          <dgm:chPref val="3"/>
        </dgm:presLayoutVars>
      </dgm:prSet>
      <dgm:spPr/>
    </dgm:pt>
    <dgm:pt modelId="{FFAFCE73-76CD-43D2-80F3-29C0F51EE222}" type="pres">
      <dgm:prSet presAssocID="{0A8D0B0E-8EF7-415C-B984-ACEBDDC99E82}" presName="hierChild4" presStyleCnt="0"/>
      <dgm:spPr/>
    </dgm:pt>
    <dgm:pt modelId="{DD494C84-B56C-465A-AED9-30100D0E325A}" type="pres">
      <dgm:prSet presAssocID="{0DE8D4D2-6AAE-4928-8727-C84F55BE81C0}" presName="Name23" presStyleLbl="parChTrans1D4" presStyleIdx="0" presStyleCnt="5"/>
      <dgm:spPr/>
    </dgm:pt>
    <dgm:pt modelId="{937C566F-F690-4389-B36E-CFA69AE7DE41}" type="pres">
      <dgm:prSet presAssocID="{2DFDDCB4-8E27-41A9-A355-0D508442F0BB}" presName="hierRoot4" presStyleCnt="0"/>
      <dgm:spPr/>
    </dgm:pt>
    <dgm:pt modelId="{ECBA9664-3002-4C98-80F1-8F71CB85F626}" type="pres">
      <dgm:prSet presAssocID="{2DFDDCB4-8E27-41A9-A355-0D508442F0BB}" presName="composite4" presStyleCnt="0"/>
      <dgm:spPr/>
    </dgm:pt>
    <dgm:pt modelId="{4F982517-4055-461D-8A28-B78A1F5F6EBE}" type="pres">
      <dgm:prSet presAssocID="{2DFDDCB4-8E27-41A9-A355-0D508442F0BB}" presName="background4" presStyleLbl="node4" presStyleIdx="0" presStyleCnt="5"/>
      <dgm:spPr>
        <a:solidFill>
          <a:srgbClr val="00AEEF"/>
        </a:solidFill>
        <a:ln>
          <a:solidFill>
            <a:srgbClr val="00AEEF"/>
          </a:solidFill>
        </a:ln>
      </dgm:spPr>
    </dgm:pt>
    <dgm:pt modelId="{62DC114C-775B-4F43-A646-AA712B49000A}" type="pres">
      <dgm:prSet presAssocID="{2DFDDCB4-8E27-41A9-A355-0D508442F0BB}" presName="text4" presStyleLbl="fgAcc4" presStyleIdx="0" presStyleCnt="5">
        <dgm:presLayoutVars>
          <dgm:chPref val="3"/>
        </dgm:presLayoutVars>
      </dgm:prSet>
      <dgm:spPr/>
    </dgm:pt>
    <dgm:pt modelId="{A3B40488-7888-4F2D-872A-6759C582161F}" type="pres">
      <dgm:prSet presAssocID="{2DFDDCB4-8E27-41A9-A355-0D508442F0BB}" presName="hierChild5" presStyleCnt="0"/>
      <dgm:spPr/>
    </dgm:pt>
    <dgm:pt modelId="{6D1A6030-AC04-430F-9A3F-C50E1BB83C0E}" type="pres">
      <dgm:prSet presAssocID="{B17DB532-7ECA-4486-A670-620D3CA1F01C}" presName="Name17" presStyleLbl="parChTrans1D3" presStyleIdx="2" presStyleCnt="5"/>
      <dgm:spPr/>
    </dgm:pt>
    <dgm:pt modelId="{F45FDC0B-AA7A-4569-9F2A-0A6635162681}" type="pres">
      <dgm:prSet presAssocID="{FA7B1C68-D53B-4455-8A72-17696D35DADB}" presName="hierRoot3" presStyleCnt="0"/>
      <dgm:spPr/>
    </dgm:pt>
    <dgm:pt modelId="{DD8AE6D0-68EC-4506-8298-7AA1CC441AFB}" type="pres">
      <dgm:prSet presAssocID="{FA7B1C68-D53B-4455-8A72-17696D35DADB}" presName="composite3" presStyleCnt="0"/>
      <dgm:spPr/>
    </dgm:pt>
    <dgm:pt modelId="{669B8438-124B-4C35-9F9F-7153798AE812}" type="pres">
      <dgm:prSet presAssocID="{FA7B1C68-D53B-4455-8A72-17696D35DADB}" presName="background3" presStyleLbl="node3" presStyleIdx="2" presStyleCnt="5"/>
      <dgm:spPr>
        <a:solidFill>
          <a:srgbClr val="00AEEF"/>
        </a:solidFill>
      </dgm:spPr>
    </dgm:pt>
    <dgm:pt modelId="{D825F682-D0D2-49FB-870B-28A6BA3A6E45}" type="pres">
      <dgm:prSet presAssocID="{FA7B1C68-D53B-4455-8A72-17696D35DADB}" presName="text3" presStyleLbl="fgAcc3" presStyleIdx="2" presStyleCnt="5" custScaleX="109196" custScaleY="80052" custLinFactNeighborX="-1510" custLinFactNeighborY="192">
        <dgm:presLayoutVars>
          <dgm:chPref val="3"/>
        </dgm:presLayoutVars>
      </dgm:prSet>
      <dgm:spPr/>
    </dgm:pt>
    <dgm:pt modelId="{02607DA7-A50A-4F56-A3D4-FC2E98FC59BF}" type="pres">
      <dgm:prSet presAssocID="{FA7B1C68-D53B-4455-8A72-17696D35DADB}" presName="hierChild4" presStyleCnt="0"/>
      <dgm:spPr/>
    </dgm:pt>
    <dgm:pt modelId="{AA9EDBEB-CE9B-44F1-ADEF-7F1B8A03029A}" type="pres">
      <dgm:prSet presAssocID="{ECAB7EE0-A565-462B-A66C-5EE7E5F7D319}" presName="Name23" presStyleLbl="parChTrans1D4" presStyleIdx="1" presStyleCnt="5"/>
      <dgm:spPr/>
    </dgm:pt>
    <dgm:pt modelId="{8AA72ECA-1614-462B-9EF0-4135E5B70C8E}" type="pres">
      <dgm:prSet presAssocID="{9D8B7B0E-419F-4947-BA8F-4514639B2184}" presName="hierRoot4" presStyleCnt="0"/>
      <dgm:spPr/>
    </dgm:pt>
    <dgm:pt modelId="{A9E987ED-DB5F-424F-B454-75253DA20369}" type="pres">
      <dgm:prSet presAssocID="{9D8B7B0E-419F-4947-BA8F-4514639B2184}" presName="composite4" presStyleCnt="0"/>
      <dgm:spPr/>
    </dgm:pt>
    <dgm:pt modelId="{F6033387-A424-4182-A2F0-2A10B83E684F}" type="pres">
      <dgm:prSet presAssocID="{9D8B7B0E-419F-4947-BA8F-4514639B2184}" presName="background4" presStyleLbl="node4" presStyleIdx="1" presStyleCnt="5"/>
      <dgm:spPr>
        <a:solidFill>
          <a:srgbClr val="00AEEF"/>
        </a:solidFill>
      </dgm:spPr>
    </dgm:pt>
    <dgm:pt modelId="{F6EAE1B4-0BB9-42C3-A0BB-49D86A5116E5}" type="pres">
      <dgm:prSet presAssocID="{9D8B7B0E-419F-4947-BA8F-4514639B2184}" presName="text4" presStyleLbl="fgAcc4" presStyleIdx="1" presStyleCnt="5">
        <dgm:presLayoutVars>
          <dgm:chPref val="3"/>
        </dgm:presLayoutVars>
      </dgm:prSet>
      <dgm:spPr/>
    </dgm:pt>
    <dgm:pt modelId="{F594CC3E-FA11-46E8-8AC7-0B7744F13AD9}" type="pres">
      <dgm:prSet presAssocID="{9D8B7B0E-419F-4947-BA8F-4514639B2184}" presName="hierChild5" presStyleCnt="0"/>
      <dgm:spPr/>
    </dgm:pt>
    <dgm:pt modelId="{AD753D66-8375-4B94-90DE-3EA8669BD9CF}" type="pres">
      <dgm:prSet presAssocID="{3FA6E0D5-4D5C-4461-9948-6370CBB1293D}" presName="Name10" presStyleLbl="parChTrans1D2" presStyleIdx="1" presStyleCnt="2"/>
      <dgm:spPr/>
    </dgm:pt>
    <dgm:pt modelId="{EED91550-B7E2-4BF5-A89F-8F880146E1E5}" type="pres">
      <dgm:prSet presAssocID="{0789FB43-5B3A-454E-A605-349DB2D6B0B0}" presName="hierRoot2" presStyleCnt="0"/>
      <dgm:spPr/>
    </dgm:pt>
    <dgm:pt modelId="{29B89237-5E83-4EB2-A328-BCFA004F0CA2}" type="pres">
      <dgm:prSet presAssocID="{0789FB43-5B3A-454E-A605-349DB2D6B0B0}" presName="composite2" presStyleCnt="0"/>
      <dgm:spPr/>
    </dgm:pt>
    <dgm:pt modelId="{33E500D2-4D4E-48F0-89FB-78F643CAB0B8}" type="pres">
      <dgm:prSet presAssocID="{0789FB43-5B3A-454E-A605-349DB2D6B0B0}" presName="background2" presStyleLbl="node2" presStyleIdx="1" presStyleCnt="2"/>
      <dgm:spPr>
        <a:solidFill>
          <a:srgbClr val="00AEEF"/>
        </a:solidFill>
      </dgm:spPr>
    </dgm:pt>
    <dgm:pt modelId="{BB167864-42AB-4F1A-9FEA-30BD9CCA22C8}" type="pres">
      <dgm:prSet presAssocID="{0789FB43-5B3A-454E-A605-349DB2D6B0B0}" presName="text2" presStyleLbl="fgAcc2" presStyleIdx="1" presStyleCnt="2" custScaleX="189614" custScaleY="83905" custLinFactNeighborX="113" custLinFactNeighborY="-3569">
        <dgm:presLayoutVars>
          <dgm:chPref val="3"/>
        </dgm:presLayoutVars>
      </dgm:prSet>
      <dgm:spPr/>
    </dgm:pt>
    <dgm:pt modelId="{68EA7AF8-58C2-4850-8D48-D7313783DAC5}" type="pres">
      <dgm:prSet presAssocID="{0789FB43-5B3A-454E-A605-349DB2D6B0B0}" presName="hierChild3" presStyleCnt="0"/>
      <dgm:spPr/>
    </dgm:pt>
    <dgm:pt modelId="{427AAD9D-DC8E-47FA-81A8-B7C74C36498C}" type="pres">
      <dgm:prSet presAssocID="{D30E615E-6666-453F-A113-9FF86AD1B6EC}" presName="Name17" presStyleLbl="parChTrans1D3" presStyleIdx="3" presStyleCnt="5"/>
      <dgm:spPr/>
    </dgm:pt>
    <dgm:pt modelId="{2D36D2FE-1028-49CE-82FA-3AD1AEADC70F}" type="pres">
      <dgm:prSet presAssocID="{BD2FA2DC-A7C0-4708-88A0-6888A142F941}" presName="hierRoot3" presStyleCnt="0"/>
      <dgm:spPr/>
    </dgm:pt>
    <dgm:pt modelId="{FEB56B8C-61B5-409F-8F3C-60BA92CC77D3}" type="pres">
      <dgm:prSet presAssocID="{BD2FA2DC-A7C0-4708-88A0-6888A142F941}" presName="composite3" presStyleCnt="0"/>
      <dgm:spPr/>
    </dgm:pt>
    <dgm:pt modelId="{F2666C70-023C-4F26-A92D-54A180130BB5}" type="pres">
      <dgm:prSet presAssocID="{BD2FA2DC-A7C0-4708-88A0-6888A142F941}" presName="background3" presStyleLbl="node3" presStyleIdx="3" presStyleCnt="5"/>
      <dgm:spPr>
        <a:solidFill>
          <a:srgbClr val="00AEEF"/>
        </a:solidFill>
        <a:ln>
          <a:solidFill>
            <a:srgbClr val="00AEEF"/>
          </a:solidFill>
        </a:ln>
      </dgm:spPr>
    </dgm:pt>
    <dgm:pt modelId="{1D8DA52F-64DE-4ADB-BED6-4C35C396E998}" type="pres">
      <dgm:prSet presAssocID="{BD2FA2DC-A7C0-4708-88A0-6888A142F941}" presName="text3" presStyleLbl="fgAcc3" presStyleIdx="3" presStyleCnt="5" custScaleX="128484" custScaleY="75768" custLinFactX="28608" custLinFactNeighborX="100000" custLinFactNeighborY="-18206">
        <dgm:presLayoutVars>
          <dgm:chPref val="3"/>
        </dgm:presLayoutVars>
      </dgm:prSet>
      <dgm:spPr/>
    </dgm:pt>
    <dgm:pt modelId="{B406398B-F533-482F-9E0D-A0C7BEC0A600}" type="pres">
      <dgm:prSet presAssocID="{BD2FA2DC-A7C0-4708-88A0-6888A142F941}" presName="hierChild4" presStyleCnt="0"/>
      <dgm:spPr/>
    </dgm:pt>
    <dgm:pt modelId="{8CEE9786-0BF6-4BEE-AA3A-CAC6AA0D0CA5}" type="pres">
      <dgm:prSet presAssocID="{12DCB0B4-03A4-4135-896B-A4BAD24B3A71}" presName="Name17" presStyleLbl="parChTrans1D3" presStyleIdx="4" presStyleCnt="5"/>
      <dgm:spPr/>
    </dgm:pt>
    <dgm:pt modelId="{C5877D2B-7166-4376-8FAE-31A9A0AF7B2D}" type="pres">
      <dgm:prSet presAssocID="{9278896C-D3F2-45FA-89BA-F0F09BDAC965}" presName="hierRoot3" presStyleCnt="0"/>
      <dgm:spPr/>
    </dgm:pt>
    <dgm:pt modelId="{270449F3-86A9-421E-9171-C81F060ADB31}" type="pres">
      <dgm:prSet presAssocID="{9278896C-D3F2-45FA-89BA-F0F09BDAC965}" presName="composite3" presStyleCnt="0"/>
      <dgm:spPr/>
    </dgm:pt>
    <dgm:pt modelId="{EAE1F9E7-52D0-4FA7-94A7-F47616528AB8}" type="pres">
      <dgm:prSet presAssocID="{9278896C-D3F2-45FA-89BA-F0F09BDAC965}" presName="background3" presStyleLbl="node3" presStyleIdx="4" presStyleCnt="5"/>
      <dgm:spPr>
        <a:solidFill>
          <a:srgbClr val="00AEEF"/>
        </a:solidFill>
      </dgm:spPr>
    </dgm:pt>
    <dgm:pt modelId="{8A59ED13-2CF6-46EF-B04B-FB7BD2C85E4F}" type="pres">
      <dgm:prSet presAssocID="{9278896C-D3F2-45FA-89BA-F0F09BDAC965}" presName="text3" presStyleLbl="fgAcc3" presStyleIdx="4" presStyleCnt="5" custScaleX="54857" custScaleY="95696" custLinFactX="-23235" custLinFactNeighborX="-100000" custLinFactNeighborY="-24743">
        <dgm:presLayoutVars>
          <dgm:chPref val="3"/>
        </dgm:presLayoutVars>
      </dgm:prSet>
      <dgm:spPr/>
    </dgm:pt>
    <dgm:pt modelId="{047775D4-CA81-47DD-98EB-A5C215C37D58}" type="pres">
      <dgm:prSet presAssocID="{9278896C-D3F2-45FA-89BA-F0F09BDAC965}" presName="hierChild4" presStyleCnt="0"/>
      <dgm:spPr/>
    </dgm:pt>
    <dgm:pt modelId="{10F83425-3E76-4E7D-83D5-F5306AE6FF38}" type="pres">
      <dgm:prSet presAssocID="{B44BF4F3-1644-404F-968F-B5694A17CB7B}" presName="Name23" presStyleLbl="parChTrans1D4" presStyleIdx="2" presStyleCnt="5"/>
      <dgm:spPr/>
    </dgm:pt>
    <dgm:pt modelId="{FB6313A0-FC55-48AD-9862-63935704CF98}" type="pres">
      <dgm:prSet presAssocID="{4CC209E6-5A21-4600-B855-DFB8830C203B}" presName="hierRoot4" presStyleCnt="0"/>
      <dgm:spPr/>
    </dgm:pt>
    <dgm:pt modelId="{5969B8C7-EB91-41EC-8E65-20695076F4B0}" type="pres">
      <dgm:prSet presAssocID="{4CC209E6-5A21-4600-B855-DFB8830C203B}" presName="composite4" presStyleCnt="0"/>
      <dgm:spPr/>
    </dgm:pt>
    <dgm:pt modelId="{AFD69813-B6CD-48EB-A278-3B779D7B740E}" type="pres">
      <dgm:prSet presAssocID="{4CC209E6-5A21-4600-B855-DFB8830C203B}" presName="background4" presStyleLbl="node4" presStyleIdx="2" presStyleCnt="5"/>
      <dgm:spPr>
        <a:solidFill>
          <a:srgbClr val="00AEEF"/>
        </a:solidFill>
      </dgm:spPr>
    </dgm:pt>
    <dgm:pt modelId="{7A53FAB2-C8A7-467B-9EFF-1809E429840F}" type="pres">
      <dgm:prSet presAssocID="{4CC209E6-5A21-4600-B855-DFB8830C203B}" presName="text4" presStyleLbl="fgAcc4" presStyleIdx="2" presStyleCnt="5" custLinFactNeighborX="-1836" custLinFactNeighborY="952">
        <dgm:presLayoutVars>
          <dgm:chPref val="3"/>
        </dgm:presLayoutVars>
      </dgm:prSet>
      <dgm:spPr/>
    </dgm:pt>
    <dgm:pt modelId="{DBE1A5E9-2EF4-4A1C-8D34-57ECFD8CE8D8}" type="pres">
      <dgm:prSet presAssocID="{4CC209E6-5A21-4600-B855-DFB8830C203B}" presName="hierChild5" presStyleCnt="0"/>
      <dgm:spPr/>
    </dgm:pt>
    <dgm:pt modelId="{96E41D51-3D09-4337-88BD-780F93753FC3}" type="pres">
      <dgm:prSet presAssocID="{AD3F2361-575A-402B-933D-06EC17B13E05}" presName="Name23" presStyleLbl="parChTrans1D4" presStyleIdx="3" presStyleCnt="5"/>
      <dgm:spPr/>
    </dgm:pt>
    <dgm:pt modelId="{FD2AAFBA-E436-4716-8F44-0E4C097ACD48}" type="pres">
      <dgm:prSet presAssocID="{62A06EEC-6FB8-4504-9FB9-F44701DD92B8}" presName="hierRoot4" presStyleCnt="0"/>
      <dgm:spPr/>
    </dgm:pt>
    <dgm:pt modelId="{588961DA-1818-4A39-9780-42135BBEC68C}" type="pres">
      <dgm:prSet presAssocID="{62A06EEC-6FB8-4504-9FB9-F44701DD92B8}" presName="composite4" presStyleCnt="0"/>
      <dgm:spPr/>
    </dgm:pt>
    <dgm:pt modelId="{F0ABE347-8D04-405D-B377-F4C9812A7F2B}" type="pres">
      <dgm:prSet presAssocID="{62A06EEC-6FB8-4504-9FB9-F44701DD92B8}" presName="background4" presStyleLbl="node4" presStyleIdx="3" presStyleCnt="5"/>
      <dgm:spPr>
        <a:solidFill>
          <a:srgbClr val="00AEEF"/>
        </a:solidFill>
      </dgm:spPr>
    </dgm:pt>
    <dgm:pt modelId="{6DC5E217-175E-4076-8E3F-54AFFCF2C49B}" type="pres">
      <dgm:prSet presAssocID="{62A06EEC-6FB8-4504-9FB9-F44701DD92B8}" presName="text4" presStyleLbl="fgAcc4" presStyleIdx="3" presStyleCnt="5" custScaleX="119373" custScaleY="84313" custLinFactNeighborX="-915" custLinFactNeighborY="19136">
        <dgm:presLayoutVars>
          <dgm:chPref val="3"/>
        </dgm:presLayoutVars>
      </dgm:prSet>
      <dgm:spPr/>
    </dgm:pt>
    <dgm:pt modelId="{CAEA7DA2-C063-4C13-856D-7ECBF458DC59}" type="pres">
      <dgm:prSet presAssocID="{62A06EEC-6FB8-4504-9FB9-F44701DD92B8}" presName="hierChild5" presStyleCnt="0"/>
      <dgm:spPr/>
    </dgm:pt>
    <dgm:pt modelId="{D56BE17C-F900-47A9-8538-07F57C542172}" type="pres">
      <dgm:prSet presAssocID="{9A608D1B-0C56-4BC3-8000-DE0E945671D3}" presName="Name23" presStyleLbl="parChTrans1D4" presStyleIdx="4" presStyleCnt="5"/>
      <dgm:spPr/>
    </dgm:pt>
    <dgm:pt modelId="{5750AECA-7AED-491C-8720-37EC44D99BBD}" type="pres">
      <dgm:prSet presAssocID="{B65995E7-D221-4F3B-9D17-00A1AB998450}" presName="hierRoot4" presStyleCnt="0"/>
      <dgm:spPr/>
    </dgm:pt>
    <dgm:pt modelId="{8EC6F797-281B-422B-B656-A591FCB8005A}" type="pres">
      <dgm:prSet presAssocID="{B65995E7-D221-4F3B-9D17-00A1AB998450}" presName="composite4" presStyleCnt="0"/>
      <dgm:spPr/>
    </dgm:pt>
    <dgm:pt modelId="{87B15673-2762-4892-974C-38DC3515AB3C}" type="pres">
      <dgm:prSet presAssocID="{B65995E7-D221-4F3B-9D17-00A1AB998450}" presName="background4" presStyleLbl="node4" presStyleIdx="4" presStyleCnt="5"/>
      <dgm:spPr>
        <a:solidFill>
          <a:srgbClr val="00AEEF"/>
        </a:solidFill>
        <a:ln>
          <a:solidFill>
            <a:srgbClr val="00AEEF"/>
          </a:solidFill>
        </a:ln>
      </dgm:spPr>
    </dgm:pt>
    <dgm:pt modelId="{5F4927BA-DF4D-4ED8-BA48-FF671CE666E8}" type="pres">
      <dgm:prSet presAssocID="{B65995E7-D221-4F3B-9D17-00A1AB998450}" presName="text4" presStyleLbl="fgAcc4" presStyleIdx="4" presStyleCnt="5" custScaleX="119533" custScaleY="78204" custLinFactNeighborX="-4195" custLinFactNeighborY="-2956">
        <dgm:presLayoutVars>
          <dgm:chPref val="3"/>
        </dgm:presLayoutVars>
      </dgm:prSet>
      <dgm:spPr/>
    </dgm:pt>
    <dgm:pt modelId="{3CAF1B05-8657-4DB2-9E78-40EEC0480E29}" type="pres">
      <dgm:prSet presAssocID="{B65995E7-D221-4F3B-9D17-00A1AB998450}" presName="hierChild5" presStyleCnt="0"/>
      <dgm:spPr/>
    </dgm:pt>
  </dgm:ptLst>
  <dgm:cxnLst>
    <dgm:cxn modelId="{C68FC50E-89CA-4CCF-A9E9-029C71AAB839}" srcId="{0A8D0B0E-8EF7-415C-B984-ACEBDDC99E82}" destId="{2DFDDCB4-8E27-41A9-A355-0D508442F0BB}" srcOrd="0" destOrd="0" parTransId="{0DE8D4D2-6AAE-4928-8727-C84F55BE81C0}" sibTransId="{3CA95B18-3559-47DC-A204-12258EE01ECD}"/>
    <dgm:cxn modelId="{BD581212-AC4A-426D-AC0F-87C51FFD60F1}" srcId="{553B6D9B-86E3-45B1-88B1-0676D6A10AB6}" destId="{86F99762-F52A-47CD-958A-FC167C4D6B93}" srcOrd="0" destOrd="0" parTransId="{2C272A4A-0023-4E1D-8AA9-5A05B113521B}" sibTransId="{EFD28C67-52B9-4D3A-BD43-906FB1FC75DC}"/>
    <dgm:cxn modelId="{F7051419-153E-4140-AFCB-DA505E4638B1}" type="presOf" srcId="{C58A66EB-7DDA-4D2C-B3A6-3F26E3E99EF3}" destId="{22F2E64E-939F-4FE6-845A-D477C95AB031}" srcOrd="0" destOrd="0" presId="urn:microsoft.com/office/officeart/2005/8/layout/hierarchy1"/>
    <dgm:cxn modelId="{50C68319-5D94-41C0-B707-CC5787600E1D}" type="presOf" srcId="{BD2FA2DC-A7C0-4708-88A0-6888A142F941}" destId="{1D8DA52F-64DE-4ADB-BED6-4C35C396E998}" srcOrd="0" destOrd="0" presId="urn:microsoft.com/office/officeart/2005/8/layout/hierarchy1"/>
    <dgm:cxn modelId="{7872621C-DB3E-4812-9E1D-32F5EFFE0287}" type="presOf" srcId="{EE05A057-D86A-4634-9F6D-3ED43322408B}" destId="{A684E891-BEBE-4156-B944-A1196811939A}" srcOrd="0" destOrd="0" presId="urn:microsoft.com/office/officeart/2005/8/layout/hierarchy1"/>
    <dgm:cxn modelId="{2DF5851F-AD98-4A6E-9F75-F38FBC5972C4}" srcId="{9278896C-D3F2-45FA-89BA-F0F09BDAC965}" destId="{4CC209E6-5A21-4600-B855-DFB8830C203B}" srcOrd="0" destOrd="0" parTransId="{B44BF4F3-1644-404F-968F-B5694A17CB7B}" sibTransId="{BE622990-5165-4C0F-9B73-113D08A9FE1D}"/>
    <dgm:cxn modelId="{FB955620-EAD5-42A4-AB8D-ACC5FC00255D}" type="presOf" srcId="{9278896C-D3F2-45FA-89BA-F0F09BDAC965}" destId="{8A59ED13-2CF6-46EF-B04B-FB7BD2C85E4F}" srcOrd="0" destOrd="0" presId="urn:microsoft.com/office/officeart/2005/8/layout/hierarchy1"/>
    <dgm:cxn modelId="{51D8E72A-35A5-45A8-A1BB-DF94B160A4B8}" type="presOf" srcId="{9A608D1B-0C56-4BC3-8000-DE0E945671D3}" destId="{D56BE17C-F900-47A9-8538-07F57C542172}" srcOrd="0" destOrd="0" presId="urn:microsoft.com/office/officeart/2005/8/layout/hierarchy1"/>
    <dgm:cxn modelId="{1535B832-4977-480D-9F1C-DE05DF438D84}" type="presOf" srcId="{0789FB43-5B3A-454E-A605-349DB2D6B0B0}" destId="{BB167864-42AB-4F1A-9FEA-30BD9CCA22C8}" srcOrd="0" destOrd="0" presId="urn:microsoft.com/office/officeart/2005/8/layout/hierarchy1"/>
    <dgm:cxn modelId="{3B68673A-9915-4611-9E62-D44C610B1964}" type="presOf" srcId="{FA7B1C68-D53B-4455-8A72-17696D35DADB}" destId="{D825F682-D0D2-49FB-870B-28A6BA3A6E45}" srcOrd="0" destOrd="0" presId="urn:microsoft.com/office/officeart/2005/8/layout/hierarchy1"/>
    <dgm:cxn modelId="{846B183C-3239-4C21-8543-D0D5A8B6DB2E}" type="presOf" srcId="{86F99762-F52A-47CD-958A-FC167C4D6B93}" destId="{EAFF0665-3358-4310-A6FA-7EB408D4AD10}" srcOrd="0" destOrd="0" presId="urn:microsoft.com/office/officeart/2005/8/layout/hierarchy1"/>
    <dgm:cxn modelId="{18D44040-BEC7-483E-AACF-E919556700F0}" srcId="{AD8C7ADE-18FB-4563-93CE-29B782FF73B9}" destId="{0789FB43-5B3A-454E-A605-349DB2D6B0B0}" srcOrd="1" destOrd="0" parTransId="{3FA6E0D5-4D5C-4461-9948-6370CBB1293D}" sibTransId="{BCF8DAEA-0DDC-4A4D-93AA-1814496C0A46}"/>
    <dgm:cxn modelId="{69AF9440-7A3B-46FC-9F53-593EC28729A8}" srcId="{C58A66EB-7DDA-4D2C-B3A6-3F26E3E99EF3}" destId="{AD8C7ADE-18FB-4563-93CE-29B782FF73B9}" srcOrd="0" destOrd="0" parTransId="{11C89ADA-1037-464B-8215-DADD61AEA366}" sibTransId="{876ADEF9-99CC-4687-8AF3-AA5CF5B0280E}"/>
    <dgm:cxn modelId="{C4B78860-14C1-4FB7-9B4F-3521D7E8F64B}" srcId="{553B6D9B-86E3-45B1-88B1-0676D6A10AB6}" destId="{0A8D0B0E-8EF7-415C-B984-ACEBDDC99E82}" srcOrd="1" destOrd="0" parTransId="{ACE4309B-6F85-4CE2-8805-21E6047195A5}" sibTransId="{F48C9D7A-B60B-4C87-B0E0-07ADEF9A0297}"/>
    <dgm:cxn modelId="{96776542-6890-48B4-8E46-D77CA8C9EAC9}" type="presOf" srcId="{2C272A4A-0023-4E1D-8AA9-5A05B113521B}" destId="{16123BAC-6F5A-4112-AD76-B31664DEE0C9}" srcOrd="0" destOrd="0" presId="urn:microsoft.com/office/officeart/2005/8/layout/hierarchy1"/>
    <dgm:cxn modelId="{2CA92145-F0D9-4573-8107-1E5B6814A352}" type="presOf" srcId="{B44BF4F3-1644-404F-968F-B5694A17CB7B}" destId="{10F83425-3E76-4E7D-83D5-F5306AE6FF38}" srcOrd="0" destOrd="0" presId="urn:microsoft.com/office/officeart/2005/8/layout/hierarchy1"/>
    <dgm:cxn modelId="{D3081B47-72F8-4855-B351-2E8575D01154}" type="presOf" srcId="{B17DB532-7ECA-4486-A670-620D3CA1F01C}" destId="{6D1A6030-AC04-430F-9A3F-C50E1BB83C0E}" srcOrd="0" destOrd="0" presId="urn:microsoft.com/office/officeart/2005/8/layout/hierarchy1"/>
    <dgm:cxn modelId="{9D92B56B-96D1-4428-82BF-6525C62D5284}" srcId="{0789FB43-5B3A-454E-A605-349DB2D6B0B0}" destId="{9278896C-D3F2-45FA-89BA-F0F09BDAC965}" srcOrd="1" destOrd="0" parTransId="{12DCB0B4-03A4-4135-896B-A4BAD24B3A71}" sibTransId="{0EDF26F7-C990-4341-9304-3EFEE12F3771}"/>
    <dgm:cxn modelId="{2EFCDC6C-7BB1-4970-86F0-D717884811A1}" srcId="{9278896C-D3F2-45FA-89BA-F0F09BDAC965}" destId="{62A06EEC-6FB8-4504-9FB9-F44701DD92B8}" srcOrd="1" destOrd="0" parTransId="{AD3F2361-575A-402B-933D-06EC17B13E05}" sibTransId="{DC7387B4-77E0-4274-8C0A-EB798352F7DA}"/>
    <dgm:cxn modelId="{F80B5354-3F4B-44F5-AF5D-DF5F1F285B57}" type="presOf" srcId="{AD8C7ADE-18FB-4563-93CE-29B782FF73B9}" destId="{B987BA6E-B001-401E-8A26-37452700DB99}" srcOrd="0" destOrd="0" presId="urn:microsoft.com/office/officeart/2005/8/layout/hierarchy1"/>
    <dgm:cxn modelId="{40C9F574-C3B9-42D1-930C-AD71474721DF}" srcId="{AD8C7ADE-18FB-4563-93CE-29B782FF73B9}" destId="{553B6D9B-86E3-45B1-88B1-0676D6A10AB6}" srcOrd="0" destOrd="0" parTransId="{EE05A057-D86A-4634-9F6D-3ED43322408B}" sibTransId="{4CF89D6B-674C-4735-819D-A7909D7237D7}"/>
    <dgm:cxn modelId="{36397656-DF78-45D2-8C63-D622284BCABC}" type="presOf" srcId="{12DCB0B4-03A4-4135-896B-A4BAD24B3A71}" destId="{8CEE9786-0BF6-4BEE-AA3A-CAC6AA0D0CA5}" srcOrd="0" destOrd="0" presId="urn:microsoft.com/office/officeart/2005/8/layout/hierarchy1"/>
    <dgm:cxn modelId="{78DC9758-101F-4EE0-8F6A-01E1315E1493}" type="presOf" srcId="{9D8B7B0E-419F-4947-BA8F-4514639B2184}" destId="{F6EAE1B4-0BB9-42C3-A0BB-49D86A5116E5}" srcOrd="0" destOrd="0" presId="urn:microsoft.com/office/officeart/2005/8/layout/hierarchy1"/>
    <dgm:cxn modelId="{6D5A9879-BCFC-4B69-9D8E-F20BC2F64793}" type="presOf" srcId="{AD3F2361-575A-402B-933D-06EC17B13E05}" destId="{96E41D51-3D09-4337-88BD-780F93753FC3}" srcOrd="0" destOrd="0" presId="urn:microsoft.com/office/officeart/2005/8/layout/hierarchy1"/>
    <dgm:cxn modelId="{DE780888-C04B-4A7A-82EF-2027685AF144}" type="presOf" srcId="{ECAB7EE0-A565-462B-A66C-5EE7E5F7D319}" destId="{AA9EDBEB-CE9B-44F1-ADEF-7F1B8A03029A}" srcOrd="0" destOrd="0" presId="urn:microsoft.com/office/officeart/2005/8/layout/hierarchy1"/>
    <dgm:cxn modelId="{2EA2828B-7B7D-4AC8-A279-4D84DDAFE28C}" type="presOf" srcId="{553B6D9B-86E3-45B1-88B1-0676D6A10AB6}" destId="{0BA2BD6D-D44B-40D7-A8DA-AA3B2E5E2EBC}" srcOrd="0" destOrd="0" presId="urn:microsoft.com/office/officeart/2005/8/layout/hierarchy1"/>
    <dgm:cxn modelId="{05EE8A8B-7E9A-40FA-9450-8AC8CD453A16}" srcId="{553B6D9B-86E3-45B1-88B1-0676D6A10AB6}" destId="{FA7B1C68-D53B-4455-8A72-17696D35DADB}" srcOrd="2" destOrd="0" parTransId="{B17DB532-7ECA-4486-A670-620D3CA1F01C}" sibTransId="{DE0594D3-918B-42A2-BF02-6CA065A80818}"/>
    <dgm:cxn modelId="{2325CE8D-E98A-4799-981B-D5495E403A2D}" type="presOf" srcId="{2DFDDCB4-8E27-41A9-A355-0D508442F0BB}" destId="{62DC114C-775B-4F43-A646-AA712B49000A}" srcOrd="0" destOrd="0" presId="urn:microsoft.com/office/officeart/2005/8/layout/hierarchy1"/>
    <dgm:cxn modelId="{AA13E598-A1AB-47F7-93C5-F05C1C332638}" srcId="{0789FB43-5B3A-454E-A605-349DB2D6B0B0}" destId="{BD2FA2DC-A7C0-4708-88A0-6888A142F941}" srcOrd="0" destOrd="0" parTransId="{D30E615E-6666-453F-A113-9FF86AD1B6EC}" sibTransId="{5B6C39B3-8A4A-4153-9750-8C8FAFECCE45}"/>
    <dgm:cxn modelId="{1ED3ACA0-E29B-4C52-8445-1B5E09DEB143}" type="presOf" srcId="{4CC209E6-5A21-4600-B855-DFB8830C203B}" destId="{7A53FAB2-C8A7-467B-9EFF-1809E429840F}" srcOrd="0" destOrd="0" presId="urn:microsoft.com/office/officeart/2005/8/layout/hierarchy1"/>
    <dgm:cxn modelId="{768235A2-F00A-45BB-BA3A-534144E2D25D}" type="presOf" srcId="{0DE8D4D2-6AAE-4928-8727-C84F55BE81C0}" destId="{DD494C84-B56C-465A-AED9-30100D0E325A}" srcOrd="0" destOrd="0" presId="urn:microsoft.com/office/officeart/2005/8/layout/hierarchy1"/>
    <dgm:cxn modelId="{E1E2F5A6-1F71-45FE-896E-1BD84C1C05B3}" type="presOf" srcId="{B65995E7-D221-4F3B-9D17-00A1AB998450}" destId="{5F4927BA-DF4D-4ED8-BA48-FF671CE666E8}" srcOrd="0" destOrd="0" presId="urn:microsoft.com/office/officeart/2005/8/layout/hierarchy1"/>
    <dgm:cxn modelId="{80B552A8-495E-47D1-A282-B46ABAB52743}" type="presOf" srcId="{ACE4309B-6F85-4CE2-8805-21E6047195A5}" destId="{AC0FAA81-7E3A-480C-B718-0AF73E08E1B3}" srcOrd="0" destOrd="0" presId="urn:microsoft.com/office/officeart/2005/8/layout/hierarchy1"/>
    <dgm:cxn modelId="{F144EEAA-F475-40B2-B5FA-416AB0B6666D}" srcId="{FA7B1C68-D53B-4455-8A72-17696D35DADB}" destId="{9D8B7B0E-419F-4947-BA8F-4514639B2184}" srcOrd="0" destOrd="0" parTransId="{ECAB7EE0-A565-462B-A66C-5EE7E5F7D319}" sibTransId="{96C0771D-BC0C-472E-B163-25662ED507C4}"/>
    <dgm:cxn modelId="{816666BE-F359-4E54-ADCA-FB1807DEE754}" srcId="{9278896C-D3F2-45FA-89BA-F0F09BDAC965}" destId="{B65995E7-D221-4F3B-9D17-00A1AB998450}" srcOrd="2" destOrd="0" parTransId="{9A608D1B-0C56-4BC3-8000-DE0E945671D3}" sibTransId="{61D3FA9A-F909-4117-B8CF-B652F2B87EDA}"/>
    <dgm:cxn modelId="{1793C5C2-B7B4-4EC9-A5DD-83C012D5D785}" type="presOf" srcId="{3FA6E0D5-4D5C-4461-9948-6370CBB1293D}" destId="{AD753D66-8375-4B94-90DE-3EA8669BD9CF}" srcOrd="0" destOrd="0" presId="urn:microsoft.com/office/officeart/2005/8/layout/hierarchy1"/>
    <dgm:cxn modelId="{0FD6A6CA-0B6E-404D-8DD4-1B78E85F5B28}" type="presOf" srcId="{62A06EEC-6FB8-4504-9FB9-F44701DD92B8}" destId="{6DC5E217-175E-4076-8E3F-54AFFCF2C49B}" srcOrd="0" destOrd="0" presId="urn:microsoft.com/office/officeart/2005/8/layout/hierarchy1"/>
    <dgm:cxn modelId="{1A0A0BCE-A5AC-4C49-AE50-8430966A5D09}" type="presOf" srcId="{D30E615E-6666-453F-A113-9FF86AD1B6EC}" destId="{427AAD9D-DC8E-47FA-81A8-B7C74C36498C}" srcOrd="0" destOrd="0" presId="urn:microsoft.com/office/officeart/2005/8/layout/hierarchy1"/>
    <dgm:cxn modelId="{3061DAD2-CA79-4AA8-8BC8-7FDF105D4D2F}" type="presOf" srcId="{0A8D0B0E-8EF7-415C-B984-ACEBDDC99E82}" destId="{F4CF0EAE-9B31-46D3-915F-537671E3F63B}" srcOrd="0" destOrd="0" presId="urn:microsoft.com/office/officeart/2005/8/layout/hierarchy1"/>
    <dgm:cxn modelId="{C3B9B3A2-1769-4136-B76E-F8F1206E340B}" type="presParOf" srcId="{22F2E64E-939F-4FE6-845A-D477C95AB031}" destId="{68CB5F8E-64A6-48AE-99FC-09C23CD6FD34}" srcOrd="0" destOrd="0" presId="urn:microsoft.com/office/officeart/2005/8/layout/hierarchy1"/>
    <dgm:cxn modelId="{13C4CA75-D050-4700-ABFF-5C16825491FC}" type="presParOf" srcId="{68CB5F8E-64A6-48AE-99FC-09C23CD6FD34}" destId="{9C44F5CF-77D6-4B56-A130-8CFEB94DF968}" srcOrd="0" destOrd="0" presId="urn:microsoft.com/office/officeart/2005/8/layout/hierarchy1"/>
    <dgm:cxn modelId="{964CAA0C-C351-487C-991D-C06C7B06FB0C}" type="presParOf" srcId="{9C44F5CF-77D6-4B56-A130-8CFEB94DF968}" destId="{F5612FE9-0271-4882-9F15-E0E6150D7189}" srcOrd="0" destOrd="0" presId="urn:microsoft.com/office/officeart/2005/8/layout/hierarchy1"/>
    <dgm:cxn modelId="{9CA2C793-6D66-4183-A4BB-C66A63CCDFD1}" type="presParOf" srcId="{9C44F5CF-77D6-4B56-A130-8CFEB94DF968}" destId="{B987BA6E-B001-401E-8A26-37452700DB99}" srcOrd="1" destOrd="0" presId="urn:microsoft.com/office/officeart/2005/8/layout/hierarchy1"/>
    <dgm:cxn modelId="{D1ADB9CD-A9F1-40E7-AACC-28DC7CF6E137}" type="presParOf" srcId="{68CB5F8E-64A6-48AE-99FC-09C23CD6FD34}" destId="{49339F21-0D9B-42C4-B948-E44529F54E18}" srcOrd="1" destOrd="0" presId="urn:microsoft.com/office/officeart/2005/8/layout/hierarchy1"/>
    <dgm:cxn modelId="{49DA0B41-42CC-4CC7-9C3A-1FC904D5DD29}" type="presParOf" srcId="{49339F21-0D9B-42C4-B948-E44529F54E18}" destId="{A684E891-BEBE-4156-B944-A1196811939A}" srcOrd="0" destOrd="0" presId="urn:microsoft.com/office/officeart/2005/8/layout/hierarchy1"/>
    <dgm:cxn modelId="{87B0E82D-0E35-4B8C-B323-881C55D25BD2}" type="presParOf" srcId="{49339F21-0D9B-42C4-B948-E44529F54E18}" destId="{CC50B2E4-8384-49B8-8255-AB001BC10117}" srcOrd="1" destOrd="0" presId="urn:microsoft.com/office/officeart/2005/8/layout/hierarchy1"/>
    <dgm:cxn modelId="{A77FD11C-FFB9-4867-8499-75A6CF8A3DD7}" type="presParOf" srcId="{CC50B2E4-8384-49B8-8255-AB001BC10117}" destId="{A671402B-5FEA-410B-A7B3-F8EE6307AFF2}" srcOrd="0" destOrd="0" presId="urn:microsoft.com/office/officeart/2005/8/layout/hierarchy1"/>
    <dgm:cxn modelId="{0C0AA5D0-34C2-4274-9472-4654DBA1F015}" type="presParOf" srcId="{A671402B-5FEA-410B-A7B3-F8EE6307AFF2}" destId="{DDBC58F3-ED9F-4EBD-8B04-DE139D047A27}" srcOrd="0" destOrd="0" presId="urn:microsoft.com/office/officeart/2005/8/layout/hierarchy1"/>
    <dgm:cxn modelId="{70240791-C64B-4706-A390-85C3BDF15168}" type="presParOf" srcId="{A671402B-5FEA-410B-A7B3-F8EE6307AFF2}" destId="{0BA2BD6D-D44B-40D7-A8DA-AA3B2E5E2EBC}" srcOrd="1" destOrd="0" presId="urn:microsoft.com/office/officeart/2005/8/layout/hierarchy1"/>
    <dgm:cxn modelId="{D5554375-BAEF-416E-BC68-BAD66C31CD0C}" type="presParOf" srcId="{CC50B2E4-8384-49B8-8255-AB001BC10117}" destId="{CF116200-B4B0-496F-8099-1CA6C9EB6F18}" srcOrd="1" destOrd="0" presId="urn:microsoft.com/office/officeart/2005/8/layout/hierarchy1"/>
    <dgm:cxn modelId="{55A109E5-E2F1-47FB-B554-F47E989639B8}" type="presParOf" srcId="{CF116200-B4B0-496F-8099-1CA6C9EB6F18}" destId="{16123BAC-6F5A-4112-AD76-B31664DEE0C9}" srcOrd="0" destOrd="0" presId="urn:microsoft.com/office/officeart/2005/8/layout/hierarchy1"/>
    <dgm:cxn modelId="{A02CD078-45DD-41C0-9239-9144AB9A75BB}" type="presParOf" srcId="{CF116200-B4B0-496F-8099-1CA6C9EB6F18}" destId="{23168318-EC53-47EC-9758-E9898F8B7883}" srcOrd="1" destOrd="0" presId="urn:microsoft.com/office/officeart/2005/8/layout/hierarchy1"/>
    <dgm:cxn modelId="{F0F05A92-9B19-4A31-9947-D1EB8EDE8AB0}" type="presParOf" srcId="{23168318-EC53-47EC-9758-E9898F8B7883}" destId="{F03694E3-D95C-4B66-93C9-6CADC9F02F7D}" srcOrd="0" destOrd="0" presId="urn:microsoft.com/office/officeart/2005/8/layout/hierarchy1"/>
    <dgm:cxn modelId="{B4414332-2E2F-48A1-B612-0F67F465B259}" type="presParOf" srcId="{F03694E3-D95C-4B66-93C9-6CADC9F02F7D}" destId="{8B4F6A96-7807-4F9A-9BE3-2EACD09BB368}" srcOrd="0" destOrd="0" presId="urn:microsoft.com/office/officeart/2005/8/layout/hierarchy1"/>
    <dgm:cxn modelId="{33272CA9-476C-4F74-A1C6-1900CFFFFEA0}" type="presParOf" srcId="{F03694E3-D95C-4B66-93C9-6CADC9F02F7D}" destId="{EAFF0665-3358-4310-A6FA-7EB408D4AD10}" srcOrd="1" destOrd="0" presId="urn:microsoft.com/office/officeart/2005/8/layout/hierarchy1"/>
    <dgm:cxn modelId="{E549F047-5B60-47E2-8340-4089B36172C1}" type="presParOf" srcId="{23168318-EC53-47EC-9758-E9898F8B7883}" destId="{C2F6045B-5596-4B24-BBDB-B754CF8721D4}" srcOrd="1" destOrd="0" presId="urn:microsoft.com/office/officeart/2005/8/layout/hierarchy1"/>
    <dgm:cxn modelId="{08123F13-52FF-4F05-BF7B-CC3051D9C79C}" type="presParOf" srcId="{CF116200-B4B0-496F-8099-1CA6C9EB6F18}" destId="{AC0FAA81-7E3A-480C-B718-0AF73E08E1B3}" srcOrd="2" destOrd="0" presId="urn:microsoft.com/office/officeart/2005/8/layout/hierarchy1"/>
    <dgm:cxn modelId="{0D178998-1C27-4029-BB7F-1799A0693B47}" type="presParOf" srcId="{CF116200-B4B0-496F-8099-1CA6C9EB6F18}" destId="{B5837E5B-452C-4BA3-8EDB-C43D951F1268}" srcOrd="3" destOrd="0" presId="urn:microsoft.com/office/officeart/2005/8/layout/hierarchy1"/>
    <dgm:cxn modelId="{9BA6A852-A685-4F3B-ACDE-93FFACF26B0F}" type="presParOf" srcId="{B5837E5B-452C-4BA3-8EDB-C43D951F1268}" destId="{0EB27002-5CBD-469D-B0D7-BD65C355BCD4}" srcOrd="0" destOrd="0" presId="urn:microsoft.com/office/officeart/2005/8/layout/hierarchy1"/>
    <dgm:cxn modelId="{CE75C6C0-CBF7-457F-8DCF-CC61012B0F16}" type="presParOf" srcId="{0EB27002-5CBD-469D-B0D7-BD65C355BCD4}" destId="{A4774A55-C26E-4778-8348-32397C5CA5DF}" srcOrd="0" destOrd="0" presId="urn:microsoft.com/office/officeart/2005/8/layout/hierarchy1"/>
    <dgm:cxn modelId="{37922E03-867D-4E5A-8453-7D89649C0D4A}" type="presParOf" srcId="{0EB27002-5CBD-469D-B0D7-BD65C355BCD4}" destId="{F4CF0EAE-9B31-46D3-915F-537671E3F63B}" srcOrd="1" destOrd="0" presId="urn:microsoft.com/office/officeart/2005/8/layout/hierarchy1"/>
    <dgm:cxn modelId="{A9FB79C6-EC4C-4677-853C-73A2636E0FD2}" type="presParOf" srcId="{B5837E5B-452C-4BA3-8EDB-C43D951F1268}" destId="{FFAFCE73-76CD-43D2-80F3-29C0F51EE222}" srcOrd="1" destOrd="0" presId="urn:microsoft.com/office/officeart/2005/8/layout/hierarchy1"/>
    <dgm:cxn modelId="{2CF71133-1299-45A7-9776-480FCB0F9605}" type="presParOf" srcId="{FFAFCE73-76CD-43D2-80F3-29C0F51EE222}" destId="{DD494C84-B56C-465A-AED9-30100D0E325A}" srcOrd="0" destOrd="0" presId="urn:microsoft.com/office/officeart/2005/8/layout/hierarchy1"/>
    <dgm:cxn modelId="{75B2E056-ACFD-4568-B986-48671ADE1418}" type="presParOf" srcId="{FFAFCE73-76CD-43D2-80F3-29C0F51EE222}" destId="{937C566F-F690-4389-B36E-CFA69AE7DE41}" srcOrd="1" destOrd="0" presId="urn:microsoft.com/office/officeart/2005/8/layout/hierarchy1"/>
    <dgm:cxn modelId="{198C34B3-A36A-4483-902F-1B91A6512FDB}" type="presParOf" srcId="{937C566F-F690-4389-B36E-CFA69AE7DE41}" destId="{ECBA9664-3002-4C98-80F1-8F71CB85F626}" srcOrd="0" destOrd="0" presId="urn:microsoft.com/office/officeart/2005/8/layout/hierarchy1"/>
    <dgm:cxn modelId="{71F560F0-024D-4DD0-88FB-ED904B0C89A9}" type="presParOf" srcId="{ECBA9664-3002-4C98-80F1-8F71CB85F626}" destId="{4F982517-4055-461D-8A28-B78A1F5F6EBE}" srcOrd="0" destOrd="0" presId="urn:microsoft.com/office/officeart/2005/8/layout/hierarchy1"/>
    <dgm:cxn modelId="{678D7CE7-A87B-4CE4-B304-A98FF56F76ED}" type="presParOf" srcId="{ECBA9664-3002-4C98-80F1-8F71CB85F626}" destId="{62DC114C-775B-4F43-A646-AA712B49000A}" srcOrd="1" destOrd="0" presId="urn:microsoft.com/office/officeart/2005/8/layout/hierarchy1"/>
    <dgm:cxn modelId="{152E756C-3D42-4321-90C9-5F0DF19BBA98}" type="presParOf" srcId="{937C566F-F690-4389-B36E-CFA69AE7DE41}" destId="{A3B40488-7888-4F2D-872A-6759C582161F}" srcOrd="1" destOrd="0" presId="urn:microsoft.com/office/officeart/2005/8/layout/hierarchy1"/>
    <dgm:cxn modelId="{15B14C9D-7A77-4B2B-A8EB-FAD5B7AFBCBC}" type="presParOf" srcId="{CF116200-B4B0-496F-8099-1CA6C9EB6F18}" destId="{6D1A6030-AC04-430F-9A3F-C50E1BB83C0E}" srcOrd="4" destOrd="0" presId="urn:microsoft.com/office/officeart/2005/8/layout/hierarchy1"/>
    <dgm:cxn modelId="{0148DD35-4227-4A64-BB43-858AC142D152}" type="presParOf" srcId="{CF116200-B4B0-496F-8099-1CA6C9EB6F18}" destId="{F45FDC0B-AA7A-4569-9F2A-0A6635162681}" srcOrd="5" destOrd="0" presId="urn:microsoft.com/office/officeart/2005/8/layout/hierarchy1"/>
    <dgm:cxn modelId="{6B8EA92D-40D8-42A1-9039-D45E83F90C5F}" type="presParOf" srcId="{F45FDC0B-AA7A-4569-9F2A-0A6635162681}" destId="{DD8AE6D0-68EC-4506-8298-7AA1CC441AFB}" srcOrd="0" destOrd="0" presId="urn:microsoft.com/office/officeart/2005/8/layout/hierarchy1"/>
    <dgm:cxn modelId="{B7049D54-9F4E-4285-B298-1148AF7757F2}" type="presParOf" srcId="{DD8AE6D0-68EC-4506-8298-7AA1CC441AFB}" destId="{669B8438-124B-4C35-9F9F-7153798AE812}" srcOrd="0" destOrd="0" presId="urn:microsoft.com/office/officeart/2005/8/layout/hierarchy1"/>
    <dgm:cxn modelId="{B5A43267-B885-4B41-A67A-39453E18918E}" type="presParOf" srcId="{DD8AE6D0-68EC-4506-8298-7AA1CC441AFB}" destId="{D825F682-D0D2-49FB-870B-28A6BA3A6E45}" srcOrd="1" destOrd="0" presId="urn:microsoft.com/office/officeart/2005/8/layout/hierarchy1"/>
    <dgm:cxn modelId="{8125E204-4C0C-4DA2-AF78-FA1DB7276156}" type="presParOf" srcId="{F45FDC0B-AA7A-4569-9F2A-0A6635162681}" destId="{02607DA7-A50A-4F56-A3D4-FC2E98FC59BF}" srcOrd="1" destOrd="0" presId="urn:microsoft.com/office/officeart/2005/8/layout/hierarchy1"/>
    <dgm:cxn modelId="{C5B62A35-756D-4D70-96F8-1F450FC939CC}" type="presParOf" srcId="{02607DA7-A50A-4F56-A3D4-FC2E98FC59BF}" destId="{AA9EDBEB-CE9B-44F1-ADEF-7F1B8A03029A}" srcOrd="0" destOrd="0" presId="urn:microsoft.com/office/officeart/2005/8/layout/hierarchy1"/>
    <dgm:cxn modelId="{4ECD2E74-B50A-48E2-869C-D7234BC441FF}" type="presParOf" srcId="{02607DA7-A50A-4F56-A3D4-FC2E98FC59BF}" destId="{8AA72ECA-1614-462B-9EF0-4135E5B70C8E}" srcOrd="1" destOrd="0" presId="urn:microsoft.com/office/officeart/2005/8/layout/hierarchy1"/>
    <dgm:cxn modelId="{1C739CC3-EBA7-41BB-A0EA-DBB90C1698B8}" type="presParOf" srcId="{8AA72ECA-1614-462B-9EF0-4135E5B70C8E}" destId="{A9E987ED-DB5F-424F-B454-75253DA20369}" srcOrd="0" destOrd="0" presId="urn:microsoft.com/office/officeart/2005/8/layout/hierarchy1"/>
    <dgm:cxn modelId="{F228772F-260F-47C2-A6EB-A992E8F1D36E}" type="presParOf" srcId="{A9E987ED-DB5F-424F-B454-75253DA20369}" destId="{F6033387-A424-4182-A2F0-2A10B83E684F}" srcOrd="0" destOrd="0" presId="urn:microsoft.com/office/officeart/2005/8/layout/hierarchy1"/>
    <dgm:cxn modelId="{EFEF10CC-35D5-4A0C-8936-D65CEDD57C94}" type="presParOf" srcId="{A9E987ED-DB5F-424F-B454-75253DA20369}" destId="{F6EAE1B4-0BB9-42C3-A0BB-49D86A5116E5}" srcOrd="1" destOrd="0" presId="urn:microsoft.com/office/officeart/2005/8/layout/hierarchy1"/>
    <dgm:cxn modelId="{D0BCE44D-D173-4005-9BC9-CB53C154734D}" type="presParOf" srcId="{8AA72ECA-1614-462B-9EF0-4135E5B70C8E}" destId="{F594CC3E-FA11-46E8-8AC7-0B7744F13AD9}" srcOrd="1" destOrd="0" presId="urn:microsoft.com/office/officeart/2005/8/layout/hierarchy1"/>
    <dgm:cxn modelId="{653FB5F3-E18C-4A87-AFF9-5C6FE103A734}" type="presParOf" srcId="{49339F21-0D9B-42C4-B948-E44529F54E18}" destId="{AD753D66-8375-4B94-90DE-3EA8669BD9CF}" srcOrd="2" destOrd="0" presId="urn:microsoft.com/office/officeart/2005/8/layout/hierarchy1"/>
    <dgm:cxn modelId="{D9125B90-055A-46E4-8801-8964E3DCD138}" type="presParOf" srcId="{49339F21-0D9B-42C4-B948-E44529F54E18}" destId="{EED91550-B7E2-4BF5-A89F-8F880146E1E5}" srcOrd="3" destOrd="0" presId="urn:microsoft.com/office/officeart/2005/8/layout/hierarchy1"/>
    <dgm:cxn modelId="{7DA6334B-8701-44D0-9BE5-DC48244EAB0B}" type="presParOf" srcId="{EED91550-B7E2-4BF5-A89F-8F880146E1E5}" destId="{29B89237-5E83-4EB2-A328-BCFA004F0CA2}" srcOrd="0" destOrd="0" presId="urn:microsoft.com/office/officeart/2005/8/layout/hierarchy1"/>
    <dgm:cxn modelId="{3997F1AA-FB94-49A2-8E84-BCD1AA4F98BA}" type="presParOf" srcId="{29B89237-5E83-4EB2-A328-BCFA004F0CA2}" destId="{33E500D2-4D4E-48F0-89FB-78F643CAB0B8}" srcOrd="0" destOrd="0" presId="urn:microsoft.com/office/officeart/2005/8/layout/hierarchy1"/>
    <dgm:cxn modelId="{EAAC3D3A-5493-4B0B-97FC-C1B552B353B4}" type="presParOf" srcId="{29B89237-5E83-4EB2-A328-BCFA004F0CA2}" destId="{BB167864-42AB-4F1A-9FEA-30BD9CCA22C8}" srcOrd="1" destOrd="0" presId="urn:microsoft.com/office/officeart/2005/8/layout/hierarchy1"/>
    <dgm:cxn modelId="{1C5C2267-E830-4008-8AEE-A7EF5E5051B5}" type="presParOf" srcId="{EED91550-B7E2-4BF5-A89F-8F880146E1E5}" destId="{68EA7AF8-58C2-4850-8D48-D7313783DAC5}" srcOrd="1" destOrd="0" presId="urn:microsoft.com/office/officeart/2005/8/layout/hierarchy1"/>
    <dgm:cxn modelId="{3771E901-F856-432E-BFCA-FD93C7672F52}" type="presParOf" srcId="{68EA7AF8-58C2-4850-8D48-D7313783DAC5}" destId="{427AAD9D-DC8E-47FA-81A8-B7C74C36498C}" srcOrd="0" destOrd="0" presId="urn:microsoft.com/office/officeart/2005/8/layout/hierarchy1"/>
    <dgm:cxn modelId="{6E4B00AE-9959-4358-90E6-C631677CB9CE}" type="presParOf" srcId="{68EA7AF8-58C2-4850-8D48-D7313783DAC5}" destId="{2D36D2FE-1028-49CE-82FA-3AD1AEADC70F}" srcOrd="1" destOrd="0" presId="urn:microsoft.com/office/officeart/2005/8/layout/hierarchy1"/>
    <dgm:cxn modelId="{28E5D2C5-7926-4A8A-8832-0C9782EFF7ED}" type="presParOf" srcId="{2D36D2FE-1028-49CE-82FA-3AD1AEADC70F}" destId="{FEB56B8C-61B5-409F-8F3C-60BA92CC77D3}" srcOrd="0" destOrd="0" presId="urn:microsoft.com/office/officeart/2005/8/layout/hierarchy1"/>
    <dgm:cxn modelId="{EF150C7C-693E-4705-80F2-ADEB327DD17B}" type="presParOf" srcId="{FEB56B8C-61B5-409F-8F3C-60BA92CC77D3}" destId="{F2666C70-023C-4F26-A92D-54A180130BB5}" srcOrd="0" destOrd="0" presId="urn:microsoft.com/office/officeart/2005/8/layout/hierarchy1"/>
    <dgm:cxn modelId="{23C91A44-A22A-41F7-923C-28F1AD1D9EA7}" type="presParOf" srcId="{FEB56B8C-61B5-409F-8F3C-60BA92CC77D3}" destId="{1D8DA52F-64DE-4ADB-BED6-4C35C396E998}" srcOrd="1" destOrd="0" presId="urn:microsoft.com/office/officeart/2005/8/layout/hierarchy1"/>
    <dgm:cxn modelId="{7813A6A0-7CDC-4D5E-B8D7-359518ECA1D9}" type="presParOf" srcId="{2D36D2FE-1028-49CE-82FA-3AD1AEADC70F}" destId="{B406398B-F533-482F-9E0D-A0C7BEC0A600}" srcOrd="1" destOrd="0" presId="urn:microsoft.com/office/officeart/2005/8/layout/hierarchy1"/>
    <dgm:cxn modelId="{551C4A3E-04A5-4DAB-9D9C-6889809509A3}" type="presParOf" srcId="{68EA7AF8-58C2-4850-8D48-D7313783DAC5}" destId="{8CEE9786-0BF6-4BEE-AA3A-CAC6AA0D0CA5}" srcOrd="2" destOrd="0" presId="urn:microsoft.com/office/officeart/2005/8/layout/hierarchy1"/>
    <dgm:cxn modelId="{7B8A916E-9C25-400A-A984-4B834DD5F3F8}" type="presParOf" srcId="{68EA7AF8-58C2-4850-8D48-D7313783DAC5}" destId="{C5877D2B-7166-4376-8FAE-31A9A0AF7B2D}" srcOrd="3" destOrd="0" presId="urn:microsoft.com/office/officeart/2005/8/layout/hierarchy1"/>
    <dgm:cxn modelId="{758905E2-127A-47B1-89F5-84BA631DE6E2}" type="presParOf" srcId="{C5877D2B-7166-4376-8FAE-31A9A0AF7B2D}" destId="{270449F3-86A9-421E-9171-C81F060ADB31}" srcOrd="0" destOrd="0" presId="urn:microsoft.com/office/officeart/2005/8/layout/hierarchy1"/>
    <dgm:cxn modelId="{AAFA6B79-1795-4C6D-BBAF-36CB1609E36F}" type="presParOf" srcId="{270449F3-86A9-421E-9171-C81F060ADB31}" destId="{EAE1F9E7-52D0-4FA7-94A7-F47616528AB8}" srcOrd="0" destOrd="0" presId="urn:microsoft.com/office/officeart/2005/8/layout/hierarchy1"/>
    <dgm:cxn modelId="{47282CEE-07FB-459A-808D-F36015A5BC8F}" type="presParOf" srcId="{270449F3-86A9-421E-9171-C81F060ADB31}" destId="{8A59ED13-2CF6-46EF-B04B-FB7BD2C85E4F}" srcOrd="1" destOrd="0" presId="urn:microsoft.com/office/officeart/2005/8/layout/hierarchy1"/>
    <dgm:cxn modelId="{E7D311D7-B911-49A6-96BD-357E2C8726E8}" type="presParOf" srcId="{C5877D2B-7166-4376-8FAE-31A9A0AF7B2D}" destId="{047775D4-CA81-47DD-98EB-A5C215C37D58}" srcOrd="1" destOrd="0" presId="urn:microsoft.com/office/officeart/2005/8/layout/hierarchy1"/>
    <dgm:cxn modelId="{37DB09CA-920F-4E28-ADB3-AA4A31400880}" type="presParOf" srcId="{047775D4-CA81-47DD-98EB-A5C215C37D58}" destId="{10F83425-3E76-4E7D-83D5-F5306AE6FF38}" srcOrd="0" destOrd="0" presId="urn:microsoft.com/office/officeart/2005/8/layout/hierarchy1"/>
    <dgm:cxn modelId="{570AAEE1-1591-463A-AD64-634BEB3999E9}" type="presParOf" srcId="{047775D4-CA81-47DD-98EB-A5C215C37D58}" destId="{FB6313A0-FC55-48AD-9862-63935704CF98}" srcOrd="1" destOrd="0" presId="urn:microsoft.com/office/officeart/2005/8/layout/hierarchy1"/>
    <dgm:cxn modelId="{AA1DCC85-C887-4860-B478-5AE97191C9AB}" type="presParOf" srcId="{FB6313A0-FC55-48AD-9862-63935704CF98}" destId="{5969B8C7-EB91-41EC-8E65-20695076F4B0}" srcOrd="0" destOrd="0" presId="urn:microsoft.com/office/officeart/2005/8/layout/hierarchy1"/>
    <dgm:cxn modelId="{4C9DC4B2-BFEC-4382-BD11-7ABBBA9121C1}" type="presParOf" srcId="{5969B8C7-EB91-41EC-8E65-20695076F4B0}" destId="{AFD69813-B6CD-48EB-A278-3B779D7B740E}" srcOrd="0" destOrd="0" presId="urn:microsoft.com/office/officeart/2005/8/layout/hierarchy1"/>
    <dgm:cxn modelId="{ECCD9B76-149C-4059-A433-19AA3CD0A4DD}" type="presParOf" srcId="{5969B8C7-EB91-41EC-8E65-20695076F4B0}" destId="{7A53FAB2-C8A7-467B-9EFF-1809E429840F}" srcOrd="1" destOrd="0" presId="urn:microsoft.com/office/officeart/2005/8/layout/hierarchy1"/>
    <dgm:cxn modelId="{7FAEA132-68CD-4A0C-9019-C7F72602FA4E}" type="presParOf" srcId="{FB6313A0-FC55-48AD-9862-63935704CF98}" destId="{DBE1A5E9-2EF4-4A1C-8D34-57ECFD8CE8D8}" srcOrd="1" destOrd="0" presId="urn:microsoft.com/office/officeart/2005/8/layout/hierarchy1"/>
    <dgm:cxn modelId="{70B84ECC-B22A-41AD-9828-180A8570D18C}" type="presParOf" srcId="{047775D4-CA81-47DD-98EB-A5C215C37D58}" destId="{96E41D51-3D09-4337-88BD-780F93753FC3}" srcOrd="2" destOrd="0" presId="urn:microsoft.com/office/officeart/2005/8/layout/hierarchy1"/>
    <dgm:cxn modelId="{FEA1A621-74CB-498D-91DE-CB2183D63D03}" type="presParOf" srcId="{047775D4-CA81-47DD-98EB-A5C215C37D58}" destId="{FD2AAFBA-E436-4716-8F44-0E4C097ACD48}" srcOrd="3" destOrd="0" presId="urn:microsoft.com/office/officeart/2005/8/layout/hierarchy1"/>
    <dgm:cxn modelId="{DC23C652-FACD-4D0B-B7C5-69BDECFECC7D}" type="presParOf" srcId="{FD2AAFBA-E436-4716-8F44-0E4C097ACD48}" destId="{588961DA-1818-4A39-9780-42135BBEC68C}" srcOrd="0" destOrd="0" presId="urn:microsoft.com/office/officeart/2005/8/layout/hierarchy1"/>
    <dgm:cxn modelId="{0E71AB77-A278-4323-B669-0C75CC35796D}" type="presParOf" srcId="{588961DA-1818-4A39-9780-42135BBEC68C}" destId="{F0ABE347-8D04-405D-B377-F4C9812A7F2B}" srcOrd="0" destOrd="0" presId="urn:microsoft.com/office/officeart/2005/8/layout/hierarchy1"/>
    <dgm:cxn modelId="{0379D7E7-1B16-48FD-A5C2-4B76A562BE07}" type="presParOf" srcId="{588961DA-1818-4A39-9780-42135BBEC68C}" destId="{6DC5E217-175E-4076-8E3F-54AFFCF2C49B}" srcOrd="1" destOrd="0" presId="urn:microsoft.com/office/officeart/2005/8/layout/hierarchy1"/>
    <dgm:cxn modelId="{787C0B0E-2A4C-4919-8165-76E04D469CDD}" type="presParOf" srcId="{FD2AAFBA-E436-4716-8F44-0E4C097ACD48}" destId="{CAEA7DA2-C063-4C13-856D-7ECBF458DC59}" srcOrd="1" destOrd="0" presId="urn:microsoft.com/office/officeart/2005/8/layout/hierarchy1"/>
    <dgm:cxn modelId="{28CCCB07-575C-410B-BB0C-FED2D53AF501}" type="presParOf" srcId="{047775D4-CA81-47DD-98EB-A5C215C37D58}" destId="{D56BE17C-F900-47A9-8538-07F57C542172}" srcOrd="4" destOrd="0" presId="urn:microsoft.com/office/officeart/2005/8/layout/hierarchy1"/>
    <dgm:cxn modelId="{1D6278FD-95B6-4882-95F0-BC88FCC231B0}" type="presParOf" srcId="{047775D4-CA81-47DD-98EB-A5C215C37D58}" destId="{5750AECA-7AED-491C-8720-37EC44D99BBD}" srcOrd="5" destOrd="0" presId="urn:microsoft.com/office/officeart/2005/8/layout/hierarchy1"/>
    <dgm:cxn modelId="{9AE502A1-4D79-4CFC-ABD1-B57DE2ACAF0A}" type="presParOf" srcId="{5750AECA-7AED-491C-8720-37EC44D99BBD}" destId="{8EC6F797-281B-422B-B656-A591FCB8005A}" srcOrd="0" destOrd="0" presId="urn:microsoft.com/office/officeart/2005/8/layout/hierarchy1"/>
    <dgm:cxn modelId="{7439387C-8990-4DBE-AE39-C38B754A0D62}" type="presParOf" srcId="{8EC6F797-281B-422B-B656-A591FCB8005A}" destId="{87B15673-2762-4892-974C-38DC3515AB3C}" srcOrd="0" destOrd="0" presId="urn:microsoft.com/office/officeart/2005/8/layout/hierarchy1"/>
    <dgm:cxn modelId="{8426E216-A756-4241-8704-27E66ECD0153}" type="presParOf" srcId="{8EC6F797-281B-422B-B656-A591FCB8005A}" destId="{5F4927BA-DF4D-4ED8-BA48-FF671CE666E8}" srcOrd="1" destOrd="0" presId="urn:microsoft.com/office/officeart/2005/8/layout/hierarchy1"/>
    <dgm:cxn modelId="{D85813F7-66CB-402D-AC26-BB346710D170}" type="presParOf" srcId="{5750AECA-7AED-491C-8720-37EC44D99BBD}" destId="{3CAF1B05-8657-4DB2-9E78-40EEC0480E2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4326E-CF58-4DFC-895F-9D1B9694BE49}">
      <dsp:nvSpPr>
        <dsp:cNvPr id="0" name=""/>
        <dsp:cNvSpPr/>
      </dsp:nvSpPr>
      <dsp:spPr>
        <a:xfrm>
          <a:off x="3507476" y="221888"/>
          <a:ext cx="3639366" cy="2219592"/>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FF00"/>
              </a:solidFill>
              <a:latin typeface="Simplified Arabic" panose="02020603050405020304" pitchFamily="18" charset="-78"/>
              <a:cs typeface="Simplified Arabic" panose="02020603050405020304" pitchFamily="18" charset="-78"/>
            </a:rPr>
            <a:t>تأثيرات</a:t>
          </a:r>
          <a:r>
            <a:rPr lang="ar-EG" sz="2800" b="1" kern="1200" baseline="0">
              <a:solidFill>
                <a:srgbClr val="FFFF00"/>
              </a:solidFill>
              <a:latin typeface="Simplified Arabic" panose="02020603050405020304" pitchFamily="18" charset="-78"/>
              <a:cs typeface="Simplified Arabic" panose="02020603050405020304" pitchFamily="18" charset="-78"/>
            </a:rPr>
            <a:t> الإعلام الرقمي الاجتماعية الإيجابية على المستخدمين</a:t>
          </a:r>
          <a:endParaRPr lang="ar-EG" sz="2800" b="1" kern="1200">
            <a:solidFill>
              <a:srgbClr val="FFFF00"/>
            </a:solidFill>
            <a:latin typeface="Simplified Arabic" panose="02020603050405020304" pitchFamily="18" charset="-78"/>
            <a:cs typeface="Simplified Arabic" panose="02020603050405020304" pitchFamily="18" charset="-78"/>
          </a:endParaRPr>
        </a:p>
      </dsp:txBody>
      <dsp:txXfrm>
        <a:off x="4040449" y="546940"/>
        <a:ext cx="2573420" cy="1569488"/>
      </dsp:txXfrm>
    </dsp:sp>
    <dsp:sp modelId="{94D036E7-687E-44B7-B09C-D448ABAA0563}">
      <dsp:nvSpPr>
        <dsp:cNvPr id="0" name=""/>
        <dsp:cNvSpPr/>
      </dsp:nvSpPr>
      <dsp:spPr>
        <a:xfrm rot="402423">
          <a:off x="7111577" y="1569048"/>
          <a:ext cx="687528" cy="25812"/>
        </a:xfrm>
        <a:custGeom>
          <a:avLst/>
          <a:gdLst/>
          <a:ahLst/>
          <a:cxnLst/>
          <a:rect l="0" t="0" r="0" b="0"/>
          <a:pathLst>
            <a:path>
              <a:moveTo>
                <a:pt x="0" y="12906"/>
              </a:moveTo>
              <a:lnTo>
                <a:pt x="687528" y="129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7438153" y="1564766"/>
        <a:ext cx="34376" cy="34376"/>
      </dsp:txXfrm>
    </dsp:sp>
    <dsp:sp modelId="{5E3F3B41-E0A6-423D-A065-D88AA38D29F3}">
      <dsp:nvSpPr>
        <dsp:cNvPr id="0" name=""/>
        <dsp:cNvSpPr/>
      </dsp:nvSpPr>
      <dsp:spPr>
        <a:xfrm>
          <a:off x="7765564" y="1021271"/>
          <a:ext cx="2785745" cy="1521925"/>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FF00"/>
              </a:solidFill>
              <a:latin typeface="Simplified Arabic" panose="02020603050405020304" pitchFamily="18" charset="-78"/>
              <a:cs typeface="Simplified Arabic" panose="02020603050405020304" pitchFamily="18" charset="-78"/>
            </a:rPr>
            <a:t>البحث</a:t>
          </a:r>
          <a:r>
            <a:rPr lang="ar-EG" sz="2800" b="1" kern="1200" baseline="0">
              <a:solidFill>
                <a:srgbClr val="FFFF00"/>
              </a:solidFill>
              <a:latin typeface="Simplified Arabic" panose="02020603050405020304" pitchFamily="18" charset="-78"/>
              <a:cs typeface="Simplified Arabic" panose="02020603050405020304" pitchFamily="18" charset="-78"/>
            </a:rPr>
            <a:t> عن الوظائف</a:t>
          </a:r>
          <a:endParaRPr lang="ar-EG" sz="2800" b="1" kern="1200">
            <a:solidFill>
              <a:srgbClr val="FFFF00"/>
            </a:solidFill>
            <a:latin typeface="Simplified Arabic" panose="02020603050405020304" pitchFamily="18" charset="-78"/>
            <a:cs typeface="Simplified Arabic" panose="02020603050405020304" pitchFamily="18" charset="-78"/>
          </a:endParaRPr>
        </a:p>
      </dsp:txBody>
      <dsp:txXfrm>
        <a:off x="8173527" y="1244152"/>
        <a:ext cx="1969819" cy="1076163"/>
      </dsp:txXfrm>
    </dsp:sp>
    <dsp:sp modelId="{3EBDB916-027A-4DF3-A1B7-29B46B9534AA}">
      <dsp:nvSpPr>
        <dsp:cNvPr id="0" name=""/>
        <dsp:cNvSpPr/>
      </dsp:nvSpPr>
      <dsp:spPr>
        <a:xfrm rot="5213542">
          <a:off x="5219945" y="2604737"/>
          <a:ext cx="354062" cy="25812"/>
        </a:xfrm>
        <a:custGeom>
          <a:avLst/>
          <a:gdLst/>
          <a:ahLst/>
          <a:cxnLst/>
          <a:rect l="0" t="0" r="0" b="0"/>
          <a:pathLst>
            <a:path>
              <a:moveTo>
                <a:pt x="0" y="12906"/>
              </a:moveTo>
              <a:lnTo>
                <a:pt x="354062" y="129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5388124" y="2608792"/>
        <a:ext cx="17703" cy="17703"/>
      </dsp:txXfrm>
    </dsp:sp>
    <dsp:sp modelId="{385F29B8-A339-496A-91A3-1CADF3E88EEB}">
      <dsp:nvSpPr>
        <dsp:cNvPr id="0" name=""/>
        <dsp:cNvSpPr/>
      </dsp:nvSpPr>
      <dsp:spPr>
        <a:xfrm>
          <a:off x="4191000" y="2794107"/>
          <a:ext cx="2505925" cy="1377970"/>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FF00"/>
              </a:solidFill>
              <a:latin typeface="Simplified Arabic" panose="02020603050405020304" pitchFamily="18" charset="-78"/>
              <a:cs typeface="Simplified Arabic" panose="02020603050405020304" pitchFamily="18" charset="-78"/>
            </a:rPr>
            <a:t>المساندة الاجتماعية</a:t>
          </a:r>
        </a:p>
      </dsp:txBody>
      <dsp:txXfrm>
        <a:off x="4557984" y="2995906"/>
        <a:ext cx="1771957" cy="974372"/>
      </dsp:txXfrm>
    </dsp:sp>
    <dsp:sp modelId="{2707691C-BD02-49C7-9344-17044DA0BD6F}">
      <dsp:nvSpPr>
        <dsp:cNvPr id="0" name=""/>
        <dsp:cNvSpPr/>
      </dsp:nvSpPr>
      <dsp:spPr>
        <a:xfrm rot="10535144">
          <a:off x="2986269" y="1478782"/>
          <a:ext cx="536405" cy="25812"/>
        </a:xfrm>
        <a:custGeom>
          <a:avLst/>
          <a:gdLst/>
          <a:ahLst/>
          <a:cxnLst/>
          <a:rect l="0" t="0" r="0" b="0"/>
          <a:pathLst>
            <a:path>
              <a:moveTo>
                <a:pt x="0" y="12906"/>
              </a:moveTo>
              <a:lnTo>
                <a:pt x="536405" y="129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rot="10800000">
        <a:off x="3241062" y="1478278"/>
        <a:ext cx="26820" cy="26820"/>
      </dsp:txXfrm>
    </dsp:sp>
    <dsp:sp modelId="{57FF7A08-DAE1-494D-BD42-C8340EBF2BA0}">
      <dsp:nvSpPr>
        <dsp:cNvPr id="0" name=""/>
        <dsp:cNvSpPr/>
      </dsp:nvSpPr>
      <dsp:spPr>
        <a:xfrm>
          <a:off x="69366" y="858129"/>
          <a:ext cx="2933456" cy="1532423"/>
        </a:xfrm>
        <a:prstGeom prst="ellipse">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a:solidFill>
                <a:srgbClr val="FFFF00"/>
              </a:solidFill>
              <a:latin typeface="Simplified Arabic" panose="02020603050405020304" pitchFamily="18" charset="-78"/>
              <a:cs typeface="Simplified Arabic" panose="02020603050405020304" pitchFamily="18" charset="-78"/>
            </a:rPr>
            <a:t>تكوين</a:t>
          </a:r>
          <a:r>
            <a:rPr lang="ar-EG" sz="2800" b="1" kern="1200" baseline="0">
              <a:solidFill>
                <a:srgbClr val="FFFF00"/>
              </a:solidFill>
              <a:latin typeface="Simplified Arabic" panose="02020603050405020304" pitchFamily="18" charset="-78"/>
              <a:cs typeface="Simplified Arabic" panose="02020603050405020304" pitchFamily="18" charset="-78"/>
            </a:rPr>
            <a:t> صداقات</a:t>
          </a:r>
          <a:endParaRPr lang="ar-EG" sz="2800" b="1" kern="1200">
            <a:solidFill>
              <a:srgbClr val="FFFF00"/>
            </a:solidFill>
            <a:latin typeface="Simplified Arabic" panose="02020603050405020304" pitchFamily="18" charset="-78"/>
            <a:cs typeface="Simplified Arabic" panose="02020603050405020304" pitchFamily="18" charset="-78"/>
          </a:endParaRPr>
        </a:p>
      </dsp:txBody>
      <dsp:txXfrm>
        <a:off x="498961" y="1082547"/>
        <a:ext cx="2074266" cy="10835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6BE17C-F900-47A9-8538-07F57C542172}">
      <dsp:nvSpPr>
        <dsp:cNvPr id="0" name=""/>
        <dsp:cNvSpPr/>
      </dsp:nvSpPr>
      <dsp:spPr>
        <a:xfrm>
          <a:off x="6359883" y="3507614"/>
          <a:ext cx="3627844" cy="620445"/>
        </a:xfrm>
        <a:custGeom>
          <a:avLst/>
          <a:gdLst/>
          <a:ahLst/>
          <a:cxnLst/>
          <a:rect l="0" t="0" r="0" b="0"/>
          <a:pathLst>
            <a:path>
              <a:moveTo>
                <a:pt x="0" y="0"/>
              </a:moveTo>
              <a:lnTo>
                <a:pt x="0" y="486522"/>
              </a:lnTo>
              <a:lnTo>
                <a:pt x="3627844" y="486522"/>
              </a:lnTo>
              <a:lnTo>
                <a:pt x="3627844" y="62044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6E41D51-3D09-4337-88BD-780F93753FC3}">
      <dsp:nvSpPr>
        <dsp:cNvPr id="0" name=""/>
        <dsp:cNvSpPr/>
      </dsp:nvSpPr>
      <dsp:spPr>
        <a:xfrm>
          <a:off x="6359883" y="3507614"/>
          <a:ext cx="1627131" cy="823248"/>
        </a:xfrm>
        <a:custGeom>
          <a:avLst/>
          <a:gdLst/>
          <a:ahLst/>
          <a:cxnLst/>
          <a:rect l="0" t="0" r="0" b="0"/>
          <a:pathLst>
            <a:path>
              <a:moveTo>
                <a:pt x="0" y="0"/>
              </a:moveTo>
              <a:lnTo>
                <a:pt x="0" y="689324"/>
              </a:lnTo>
              <a:lnTo>
                <a:pt x="1627131" y="689324"/>
              </a:lnTo>
              <a:lnTo>
                <a:pt x="1627131" y="82324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83425-3E76-4E7D-83D5-F5306AE6FF38}">
      <dsp:nvSpPr>
        <dsp:cNvPr id="0" name=""/>
        <dsp:cNvSpPr/>
      </dsp:nvSpPr>
      <dsp:spPr>
        <a:xfrm>
          <a:off x="6066760" y="3507614"/>
          <a:ext cx="293123" cy="656320"/>
        </a:xfrm>
        <a:custGeom>
          <a:avLst/>
          <a:gdLst/>
          <a:ahLst/>
          <a:cxnLst/>
          <a:rect l="0" t="0" r="0" b="0"/>
          <a:pathLst>
            <a:path>
              <a:moveTo>
                <a:pt x="293123" y="0"/>
              </a:moveTo>
              <a:lnTo>
                <a:pt x="293123" y="522397"/>
              </a:lnTo>
              <a:lnTo>
                <a:pt x="0" y="522397"/>
              </a:lnTo>
              <a:lnTo>
                <a:pt x="0" y="6563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EE9786-0BF6-4BEE-AA3A-CAC6AA0D0CA5}">
      <dsp:nvSpPr>
        <dsp:cNvPr id="0" name=""/>
        <dsp:cNvSpPr/>
      </dsp:nvSpPr>
      <dsp:spPr>
        <a:xfrm>
          <a:off x="6359883" y="2403066"/>
          <a:ext cx="693838" cy="226068"/>
        </a:xfrm>
        <a:custGeom>
          <a:avLst/>
          <a:gdLst/>
          <a:ahLst/>
          <a:cxnLst/>
          <a:rect l="0" t="0" r="0" b="0"/>
          <a:pathLst>
            <a:path>
              <a:moveTo>
                <a:pt x="693838" y="0"/>
              </a:moveTo>
              <a:lnTo>
                <a:pt x="693838" y="92145"/>
              </a:lnTo>
              <a:lnTo>
                <a:pt x="0" y="92145"/>
              </a:lnTo>
              <a:lnTo>
                <a:pt x="0" y="22606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7AAD9D-DC8E-47FA-81A8-B7C74C36498C}">
      <dsp:nvSpPr>
        <dsp:cNvPr id="0" name=""/>
        <dsp:cNvSpPr/>
      </dsp:nvSpPr>
      <dsp:spPr>
        <a:xfrm>
          <a:off x="7053722" y="2403066"/>
          <a:ext cx="1300441" cy="286077"/>
        </a:xfrm>
        <a:custGeom>
          <a:avLst/>
          <a:gdLst/>
          <a:ahLst/>
          <a:cxnLst/>
          <a:rect l="0" t="0" r="0" b="0"/>
          <a:pathLst>
            <a:path>
              <a:moveTo>
                <a:pt x="0" y="0"/>
              </a:moveTo>
              <a:lnTo>
                <a:pt x="0" y="152154"/>
              </a:lnTo>
              <a:lnTo>
                <a:pt x="1300441" y="152154"/>
              </a:lnTo>
              <a:lnTo>
                <a:pt x="1300441" y="28607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D753D66-8375-4B94-90DE-3EA8669BD9CF}">
      <dsp:nvSpPr>
        <dsp:cNvPr id="0" name=""/>
        <dsp:cNvSpPr/>
      </dsp:nvSpPr>
      <dsp:spPr>
        <a:xfrm>
          <a:off x="5911548" y="1083976"/>
          <a:ext cx="1142173" cy="548851"/>
        </a:xfrm>
        <a:custGeom>
          <a:avLst/>
          <a:gdLst/>
          <a:ahLst/>
          <a:cxnLst/>
          <a:rect l="0" t="0" r="0" b="0"/>
          <a:pathLst>
            <a:path>
              <a:moveTo>
                <a:pt x="0" y="0"/>
              </a:moveTo>
              <a:lnTo>
                <a:pt x="0" y="414928"/>
              </a:lnTo>
              <a:lnTo>
                <a:pt x="1142173" y="414928"/>
              </a:lnTo>
              <a:lnTo>
                <a:pt x="1142173" y="5488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9EDBEB-CE9B-44F1-ADEF-7F1B8A03029A}">
      <dsp:nvSpPr>
        <dsp:cNvPr id="0" name=""/>
        <dsp:cNvSpPr/>
      </dsp:nvSpPr>
      <dsp:spPr>
        <a:xfrm>
          <a:off x="4258845" y="3740654"/>
          <a:ext cx="91440" cy="418681"/>
        </a:xfrm>
        <a:custGeom>
          <a:avLst/>
          <a:gdLst/>
          <a:ahLst/>
          <a:cxnLst/>
          <a:rect l="0" t="0" r="0" b="0"/>
          <a:pathLst>
            <a:path>
              <a:moveTo>
                <a:pt x="45720" y="0"/>
              </a:moveTo>
              <a:lnTo>
                <a:pt x="45720" y="284757"/>
              </a:lnTo>
              <a:lnTo>
                <a:pt x="67549" y="284757"/>
              </a:lnTo>
              <a:lnTo>
                <a:pt x="67549" y="41868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1A6030-AC04-430F-9A3F-C50E1BB83C0E}">
      <dsp:nvSpPr>
        <dsp:cNvPr id="0" name=""/>
        <dsp:cNvSpPr/>
      </dsp:nvSpPr>
      <dsp:spPr>
        <a:xfrm>
          <a:off x="2559486" y="2583579"/>
          <a:ext cx="1745078" cy="422206"/>
        </a:xfrm>
        <a:custGeom>
          <a:avLst/>
          <a:gdLst/>
          <a:ahLst/>
          <a:cxnLst/>
          <a:rect l="0" t="0" r="0" b="0"/>
          <a:pathLst>
            <a:path>
              <a:moveTo>
                <a:pt x="0" y="0"/>
              </a:moveTo>
              <a:lnTo>
                <a:pt x="0" y="288282"/>
              </a:lnTo>
              <a:lnTo>
                <a:pt x="1745078" y="288282"/>
              </a:lnTo>
              <a:lnTo>
                <a:pt x="1745078" y="42220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494C84-B56C-465A-AED9-30100D0E325A}">
      <dsp:nvSpPr>
        <dsp:cNvPr id="0" name=""/>
        <dsp:cNvSpPr/>
      </dsp:nvSpPr>
      <dsp:spPr>
        <a:xfrm>
          <a:off x="2447295" y="3895262"/>
          <a:ext cx="91440" cy="366576"/>
        </a:xfrm>
        <a:custGeom>
          <a:avLst/>
          <a:gdLst/>
          <a:ahLst/>
          <a:cxnLst/>
          <a:rect l="0" t="0" r="0" b="0"/>
          <a:pathLst>
            <a:path>
              <a:moveTo>
                <a:pt x="45720" y="0"/>
              </a:moveTo>
              <a:lnTo>
                <a:pt x="45720" y="36657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0FAA81-7E3A-480C-B718-0AF73E08E1B3}">
      <dsp:nvSpPr>
        <dsp:cNvPr id="0" name=""/>
        <dsp:cNvSpPr/>
      </dsp:nvSpPr>
      <dsp:spPr>
        <a:xfrm>
          <a:off x="2447295" y="2583579"/>
          <a:ext cx="91440" cy="474311"/>
        </a:xfrm>
        <a:custGeom>
          <a:avLst/>
          <a:gdLst/>
          <a:ahLst/>
          <a:cxnLst/>
          <a:rect l="0" t="0" r="0" b="0"/>
          <a:pathLst>
            <a:path>
              <a:moveTo>
                <a:pt x="112191" y="0"/>
              </a:moveTo>
              <a:lnTo>
                <a:pt x="112191" y="340387"/>
              </a:lnTo>
              <a:lnTo>
                <a:pt x="45720" y="340387"/>
              </a:lnTo>
              <a:lnTo>
                <a:pt x="45720" y="47431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6123BAC-6F5A-4112-AD76-B31664DEE0C9}">
      <dsp:nvSpPr>
        <dsp:cNvPr id="0" name=""/>
        <dsp:cNvSpPr/>
      </dsp:nvSpPr>
      <dsp:spPr>
        <a:xfrm>
          <a:off x="682709" y="2583579"/>
          <a:ext cx="1876777" cy="421940"/>
        </a:xfrm>
        <a:custGeom>
          <a:avLst/>
          <a:gdLst/>
          <a:ahLst/>
          <a:cxnLst/>
          <a:rect l="0" t="0" r="0" b="0"/>
          <a:pathLst>
            <a:path>
              <a:moveTo>
                <a:pt x="1876777" y="0"/>
              </a:moveTo>
              <a:lnTo>
                <a:pt x="1876777" y="288016"/>
              </a:lnTo>
              <a:lnTo>
                <a:pt x="0" y="288016"/>
              </a:lnTo>
              <a:lnTo>
                <a:pt x="0" y="42194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84E891-BEBE-4156-B944-A1196811939A}">
      <dsp:nvSpPr>
        <dsp:cNvPr id="0" name=""/>
        <dsp:cNvSpPr/>
      </dsp:nvSpPr>
      <dsp:spPr>
        <a:xfrm>
          <a:off x="2559486" y="1083976"/>
          <a:ext cx="3352061" cy="581615"/>
        </a:xfrm>
        <a:custGeom>
          <a:avLst/>
          <a:gdLst/>
          <a:ahLst/>
          <a:cxnLst/>
          <a:rect l="0" t="0" r="0" b="0"/>
          <a:pathLst>
            <a:path>
              <a:moveTo>
                <a:pt x="3352061" y="0"/>
              </a:moveTo>
              <a:lnTo>
                <a:pt x="3352061" y="447691"/>
              </a:lnTo>
              <a:lnTo>
                <a:pt x="0" y="447691"/>
              </a:lnTo>
              <a:lnTo>
                <a:pt x="0" y="58161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612FE9-0271-4882-9F15-E0E6150D7189}">
      <dsp:nvSpPr>
        <dsp:cNvPr id="0" name=""/>
        <dsp:cNvSpPr/>
      </dsp:nvSpPr>
      <dsp:spPr>
        <a:xfrm>
          <a:off x="1523330" y="370955"/>
          <a:ext cx="8776435" cy="713020"/>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87BA6E-B001-401E-8A26-37452700DB99}">
      <dsp:nvSpPr>
        <dsp:cNvPr id="0" name=""/>
        <dsp:cNvSpPr/>
      </dsp:nvSpPr>
      <dsp:spPr>
        <a:xfrm>
          <a:off x="1683958" y="523552"/>
          <a:ext cx="8776435" cy="713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EG" sz="3200" b="1" kern="1200">
              <a:latin typeface="Simplified Arabic" panose="02020603050405020304" pitchFamily="18" charset="-78"/>
              <a:cs typeface="Simplified Arabic" panose="02020603050405020304" pitchFamily="18" charset="-78"/>
            </a:rPr>
            <a:t>تأثيرات الإعلام الرقمي الاجتماعية السلبية على المستخدمين</a:t>
          </a:r>
        </a:p>
      </dsp:txBody>
      <dsp:txXfrm>
        <a:off x="1704842" y="544436"/>
        <a:ext cx="8734667" cy="671252"/>
      </dsp:txXfrm>
    </dsp:sp>
    <dsp:sp modelId="{DDBC58F3-ED9F-4EBD-8B04-DE139D047A27}">
      <dsp:nvSpPr>
        <dsp:cNvPr id="0" name=""/>
        <dsp:cNvSpPr/>
      </dsp:nvSpPr>
      <dsp:spPr>
        <a:xfrm>
          <a:off x="472666" y="1665591"/>
          <a:ext cx="4173639" cy="917988"/>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A2BD6D-D44B-40D7-A8DA-AA3B2E5E2EBC}">
      <dsp:nvSpPr>
        <dsp:cNvPr id="0" name=""/>
        <dsp:cNvSpPr/>
      </dsp:nvSpPr>
      <dsp:spPr>
        <a:xfrm>
          <a:off x="633294" y="1818187"/>
          <a:ext cx="4173639" cy="91798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على مستوى البنية الاجتماعية والفكرية والقيمية للأسرة العربية</a:t>
          </a:r>
        </a:p>
      </dsp:txBody>
      <dsp:txXfrm>
        <a:off x="660181" y="1845074"/>
        <a:ext cx="4119865" cy="864214"/>
      </dsp:txXfrm>
    </dsp:sp>
    <dsp:sp modelId="{8B4F6A96-7807-4F9A-9BE3-2EACD09BB368}">
      <dsp:nvSpPr>
        <dsp:cNvPr id="0" name=""/>
        <dsp:cNvSpPr/>
      </dsp:nvSpPr>
      <dsp:spPr>
        <a:xfrm>
          <a:off x="-40116" y="3005520"/>
          <a:ext cx="1445651" cy="1450266"/>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F0665-3358-4310-A6FA-7EB408D4AD10}">
      <dsp:nvSpPr>
        <dsp:cNvPr id="0" name=""/>
        <dsp:cNvSpPr/>
      </dsp:nvSpPr>
      <dsp:spPr>
        <a:xfrm>
          <a:off x="120511" y="3158116"/>
          <a:ext cx="1445651" cy="145026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إحلال قيم سلبية في منظومة قيم الأسرة العربية</a:t>
          </a:r>
        </a:p>
      </dsp:txBody>
      <dsp:txXfrm>
        <a:off x="162853" y="3200458"/>
        <a:ext cx="1360967" cy="1365582"/>
      </dsp:txXfrm>
    </dsp:sp>
    <dsp:sp modelId="{A4774A55-C26E-4778-8348-32397C5CA5DF}">
      <dsp:nvSpPr>
        <dsp:cNvPr id="0" name=""/>
        <dsp:cNvSpPr/>
      </dsp:nvSpPr>
      <dsp:spPr>
        <a:xfrm>
          <a:off x="1770190" y="3057891"/>
          <a:ext cx="1445651" cy="837371"/>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CF0EAE-9B31-46D3-915F-537671E3F63B}">
      <dsp:nvSpPr>
        <dsp:cNvPr id="0" name=""/>
        <dsp:cNvSpPr/>
      </dsp:nvSpPr>
      <dsp:spPr>
        <a:xfrm>
          <a:off x="1930817" y="3210487"/>
          <a:ext cx="1445651" cy="83737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ظهور نزاعات فكرية شاذة </a:t>
          </a:r>
        </a:p>
      </dsp:txBody>
      <dsp:txXfrm>
        <a:off x="1955343" y="3235013"/>
        <a:ext cx="1396599" cy="788319"/>
      </dsp:txXfrm>
    </dsp:sp>
    <dsp:sp modelId="{4F982517-4055-461D-8A28-B78A1F5F6EBE}">
      <dsp:nvSpPr>
        <dsp:cNvPr id="0" name=""/>
        <dsp:cNvSpPr/>
      </dsp:nvSpPr>
      <dsp:spPr>
        <a:xfrm>
          <a:off x="1770190" y="4261838"/>
          <a:ext cx="1445651" cy="917988"/>
        </a:xfrm>
        <a:prstGeom prst="roundRect">
          <a:avLst>
            <a:gd name="adj" fmla="val 10000"/>
          </a:avLst>
        </a:prstGeom>
        <a:solidFill>
          <a:srgbClr val="00AEEF"/>
        </a:solidFill>
        <a:ln w="12700" cap="flat" cmpd="sng" algn="ctr">
          <a:solidFill>
            <a:srgbClr val="00AEEF"/>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DC114C-775B-4F43-A646-AA712B49000A}">
      <dsp:nvSpPr>
        <dsp:cNvPr id="0" name=""/>
        <dsp:cNvSpPr/>
      </dsp:nvSpPr>
      <dsp:spPr>
        <a:xfrm>
          <a:off x="1930817" y="4414435"/>
          <a:ext cx="1445651" cy="91798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تفكك الأسرة العربية</a:t>
          </a:r>
        </a:p>
      </dsp:txBody>
      <dsp:txXfrm>
        <a:off x="1957704" y="4441322"/>
        <a:ext cx="1391877" cy="864214"/>
      </dsp:txXfrm>
    </dsp:sp>
    <dsp:sp modelId="{669B8438-124B-4C35-9F9F-7153798AE812}">
      <dsp:nvSpPr>
        <dsp:cNvPr id="0" name=""/>
        <dsp:cNvSpPr/>
      </dsp:nvSpPr>
      <dsp:spPr>
        <a:xfrm>
          <a:off x="3515268" y="3005786"/>
          <a:ext cx="1578593" cy="734868"/>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25F682-D0D2-49FB-870B-28A6BA3A6E45}">
      <dsp:nvSpPr>
        <dsp:cNvPr id="0" name=""/>
        <dsp:cNvSpPr/>
      </dsp:nvSpPr>
      <dsp:spPr>
        <a:xfrm>
          <a:off x="3675896" y="3158382"/>
          <a:ext cx="1578593" cy="734868"/>
        </a:xfrm>
        <a:prstGeom prst="roundRect">
          <a:avLst>
            <a:gd name="adj" fmla="val 10000"/>
          </a:avLst>
        </a:prstGeom>
        <a:solidFill>
          <a:schemeClr val="bg1">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التنشئة الاجتماعية</a:t>
          </a:r>
        </a:p>
      </dsp:txBody>
      <dsp:txXfrm>
        <a:off x="3697420" y="3179906"/>
        <a:ext cx="1535545" cy="691820"/>
      </dsp:txXfrm>
    </dsp:sp>
    <dsp:sp modelId="{F6033387-A424-4182-A2F0-2A10B83E684F}">
      <dsp:nvSpPr>
        <dsp:cNvPr id="0" name=""/>
        <dsp:cNvSpPr/>
      </dsp:nvSpPr>
      <dsp:spPr>
        <a:xfrm>
          <a:off x="3603568" y="4159335"/>
          <a:ext cx="1445651" cy="917988"/>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EAE1B4-0BB9-42C3-A0BB-49D86A5116E5}">
      <dsp:nvSpPr>
        <dsp:cNvPr id="0" name=""/>
        <dsp:cNvSpPr/>
      </dsp:nvSpPr>
      <dsp:spPr>
        <a:xfrm>
          <a:off x="3764196" y="4311932"/>
          <a:ext cx="1445651" cy="91798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تبدل عناصر السلوك</a:t>
          </a:r>
        </a:p>
      </dsp:txBody>
      <dsp:txXfrm>
        <a:off x="3791083" y="4338819"/>
        <a:ext cx="1391877" cy="864214"/>
      </dsp:txXfrm>
    </dsp:sp>
    <dsp:sp modelId="{33E500D2-4D4E-48F0-89FB-78F643CAB0B8}">
      <dsp:nvSpPr>
        <dsp:cNvPr id="0" name=""/>
        <dsp:cNvSpPr/>
      </dsp:nvSpPr>
      <dsp:spPr>
        <a:xfrm>
          <a:off x="5683143" y="1632828"/>
          <a:ext cx="2741158" cy="770238"/>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167864-42AB-4F1A-9FEA-30BD9CCA22C8}">
      <dsp:nvSpPr>
        <dsp:cNvPr id="0" name=""/>
        <dsp:cNvSpPr/>
      </dsp:nvSpPr>
      <dsp:spPr>
        <a:xfrm>
          <a:off x="5843771" y="1785424"/>
          <a:ext cx="2741158" cy="7702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EG" sz="2400" b="1" kern="1200">
              <a:latin typeface="Simplified Arabic" panose="02020603050405020304" pitchFamily="18" charset="-78"/>
              <a:cs typeface="Simplified Arabic" panose="02020603050405020304" pitchFamily="18" charset="-78"/>
            </a:rPr>
            <a:t>على</a:t>
          </a:r>
          <a:r>
            <a:rPr lang="ar-EG" sz="2400" b="1" kern="1200" baseline="0">
              <a:latin typeface="Simplified Arabic" panose="02020603050405020304" pitchFamily="18" charset="-78"/>
              <a:cs typeface="Simplified Arabic" panose="02020603050405020304" pitchFamily="18" charset="-78"/>
            </a:rPr>
            <a:t> مستوى الفرد</a:t>
          </a:r>
          <a:endParaRPr lang="ar-EG" sz="2400" b="1" kern="1200">
            <a:latin typeface="Simplified Arabic" panose="02020603050405020304" pitchFamily="18" charset="-78"/>
            <a:cs typeface="Simplified Arabic" panose="02020603050405020304" pitchFamily="18" charset="-78"/>
          </a:endParaRPr>
        </a:p>
      </dsp:txBody>
      <dsp:txXfrm>
        <a:off x="5866331" y="1807984"/>
        <a:ext cx="2696038" cy="725118"/>
      </dsp:txXfrm>
    </dsp:sp>
    <dsp:sp modelId="{F2666C70-023C-4F26-A92D-54A180130BB5}">
      <dsp:nvSpPr>
        <dsp:cNvPr id="0" name=""/>
        <dsp:cNvSpPr/>
      </dsp:nvSpPr>
      <dsp:spPr>
        <a:xfrm>
          <a:off x="7425448" y="2689144"/>
          <a:ext cx="1857431" cy="695541"/>
        </a:xfrm>
        <a:prstGeom prst="roundRect">
          <a:avLst>
            <a:gd name="adj" fmla="val 10000"/>
          </a:avLst>
        </a:prstGeom>
        <a:solidFill>
          <a:srgbClr val="00AEEF"/>
        </a:solidFill>
        <a:ln w="12700" cap="flat" cmpd="sng" algn="ctr">
          <a:solidFill>
            <a:srgbClr val="00AEEF"/>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8DA52F-64DE-4ADB-BED6-4C35C396E998}">
      <dsp:nvSpPr>
        <dsp:cNvPr id="0" name=""/>
        <dsp:cNvSpPr/>
      </dsp:nvSpPr>
      <dsp:spPr>
        <a:xfrm>
          <a:off x="7586076" y="2841740"/>
          <a:ext cx="1857431" cy="69554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العزلة</a:t>
          </a:r>
          <a:r>
            <a:rPr lang="ar-EG" sz="2000" b="1" kern="1200" baseline="0">
              <a:latin typeface="Simplified Arabic" panose="02020603050405020304" pitchFamily="18" charset="-78"/>
              <a:cs typeface="Simplified Arabic" panose="02020603050405020304" pitchFamily="18" charset="-78"/>
            </a:rPr>
            <a:t> الاجتماعية</a:t>
          </a:r>
          <a:endParaRPr lang="ar-EG" sz="2000" b="1" kern="1200">
            <a:latin typeface="Simplified Arabic" panose="02020603050405020304" pitchFamily="18" charset="-78"/>
            <a:cs typeface="Simplified Arabic" panose="02020603050405020304" pitchFamily="18" charset="-78"/>
          </a:endParaRPr>
        </a:p>
      </dsp:txBody>
      <dsp:txXfrm>
        <a:off x="7606448" y="2862112"/>
        <a:ext cx="1816687" cy="654797"/>
      </dsp:txXfrm>
    </dsp:sp>
    <dsp:sp modelId="{EAE1F9E7-52D0-4FA7-94A7-F47616528AB8}">
      <dsp:nvSpPr>
        <dsp:cNvPr id="0" name=""/>
        <dsp:cNvSpPr/>
      </dsp:nvSpPr>
      <dsp:spPr>
        <a:xfrm>
          <a:off x="5963363" y="2629135"/>
          <a:ext cx="793041" cy="878478"/>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59ED13-2CF6-46EF-B04B-FB7BD2C85E4F}">
      <dsp:nvSpPr>
        <dsp:cNvPr id="0" name=""/>
        <dsp:cNvSpPr/>
      </dsp:nvSpPr>
      <dsp:spPr>
        <a:xfrm>
          <a:off x="6123991" y="2781731"/>
          <a:ext cx="793041" cy="87847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إضاعة الوقت</a:t>
          </a:r>
        </a:p>
      </dsp:txBody>
      <dsp:txXfrm>
        <a:off x="6147218" y="2804958"/>
        <a:ext cx="746587" cy="832024"/>
      </dsp:txXfrm>
    </dsp:sp>
    <dsp:sp modelId="{AFD69813-B6CD-48EB-A278-3B779D7B740E}">
      <dsp:nvSpPr>
        <dsp:cNvPr id="0" name=""/>
        <dsp:cNvSpPr/>
      </dsp:nvSpPr>
      <dsp:spPr>
        <a:xfrm>
          <a:off x="5343934" y="4163934"/>
          <a:ext cx="1445651" cy="917988"/>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53FAB2-C8A7-467B-9EFF-1809E429840F}">
      <dsp:nvSpPr>
        <dsp:cNvPr id="0" name=""/>
        <dsp:cNvSpPr/>
      </dsp:nvSpPr>
      <dsp:spPr>
        <a:xfrm>
          <a:off x="5504562" y="4316531"/>
          <a:ext cx="1445651" cy="91798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الشخصية المصطنعة</a:t>
          </a:r>
        </a:p>
      </dsp:txBody>
      <dsp:txXfrm>
        <a:off x="5531449" y="4343418"/>
        <a:ext cx="1391877" cy="864214"/>
      </dsp:txXfrm>
    </dsp:sp>
    <dsp:sp modelId="{F0ABE347-8D04-405D-B377-F4C9812A7F2B}">
      <dsp:nvSpPr>
        <dsp:cNvPr id="0" name=""/>
        <dsp:cNvSpPr/>
      </dsp:nvSpPr>
      <dsp:spPr>
        <a:xfrm>
          <a:off x="7124156" y="4330862"/>
          <a:ext cx="1725717" cy="773983"/>
        </a:xfrm>
        <a:prstGeom prst="roundRect">
          <a:avLst>
            <a:gd name="adj" fmla="val 10000"/>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C5E217-175E-4076-8E3F-54AFFCF2C49B}">
      <dsp:nvSpPr>
        <dsp:cNvPr id="0" name=""/>
        <dsp:cNvSpPr/>
      </dsp:nvSpPr>
      <dsp:spPr>
        <a:xfrm>
          <a:off x="7284784" y="4483458"/>
          <a:ext cx="1725717" cy="7739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فقدان التفاعل الاجتماعي</a:t>
          </a:r>
        </a:p>
      </dsp:txBody>
      <dsp:txXfrm>
        <a:off x="7307453" y="4506127"/>
        <a:ext cx="1680379" cy="728645"/>
      </dsp:txXfrm>
    </dsp:sp>
    <dsp:sp modelId="{87B15673-2762-4892-974C-38DC3515AB3C}">
      <dsp:nvSpPr>
        <dsp:cNvPr id="0" name=""/>
        <dsp:cNvSpPr/>
      </dsp:nvSpPr>
      <dsp:spPr>
        <a:xfrm>
          <a:off x="9123712" y="4128059"/>
          <a:ext cx="1728030" cy="717903"/>
        </a:xfrm>
        <a:prstGeom prst="roundRect">
          <a:avLst>
            <a:gd name="adj" fmla="val 10000"/>
          </a:avLst>
        </a:prstGeom>
        <a:solidFill>
          <a:srgbClr val="00AEEF"/>
        </a:solidFill>
        <a:ln w="12700" cap="flat" cmpd="sng" algn="ctr">
          <a:solidFill>
            <a:srgbClr val="00AEEF"/>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4927BA-DF4D-4ED8-BA48-FF671CE666E8}">
      <dsp:nvSpPr>
        <dsp:cNvPr id="0" name=""/>
        <dsp:cNvSpPr/>
      </dsp:nvSpPr>
      <dsp:spPr>
        <a:xfrm>
          <a:off x="9284340" y="4280656"/>
          <a:ext cx="1728030" cy="7179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a:latin typeface="Simplified Arabic" panose="02020603050405020304" pitchFamily="18" charset="-78"/>
              <a:cs typeface="Simplified Arabic" panose="02020603050405020304" pitchFamily="18" charset="-78"/>
            </a:rPr>
            <a:t>انخفاض مستوى التحصيل الدراسي</a:t>
          </a:r>
        </a:p>
      </dsp:txBody>
      <dsp:txXfrm>
        <a:off x="9305367" y="4301683"/>
        <a:ext cx="1685976" cy="675849"/>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jpeg"/><Relationship Id="rId1" Type="http://schemas.openxmlformats.org/officeDocument/2006/relationships/slideLayout" Target="../slideLayouts/slideLayout14.xml"/><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5944"/>
            <a:ext cx="12663752" cy="7053944"/>
          </a:xfrm>
          <a:prstGeom prst="rect">
            <a:avLst/>
          </a:prstGeom>
        </p:spPr>
      </p:pic>
      <p:sp>
        <p:nvSpPr>
          <p:cNvPr id="2" name="Rectangle: Single Corner Rounded 1"/>
          <p:cNvSpPr/>
          <p:nvPr/>
        </p:nvSpPr>
        <p:spPr>
          <a:xfrm flipV="1">
            <a:off x="10386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437008" y="2033687"/>
            <a:ext cx="4337356" cy="830997"/>
          </a:xfrm>
          <a:prstGeom prst="rect">
            <a:avLst/>
          </a:prstGeom>
          <a:noFill/>
        </p:spPr>
        <p:txBody>
          <a:bodyPr wrap="square" rtlCol="0">
            <a:spAutoFit/>
          </a:bodyPr>
          <a:lstStyle/>
          <a:p>
            <a:pPr algn="ctr"/>
            <a:r>
              <a:rPr lang="ar-EG" sz="4800" b="1">
                <a:solidFill>
                  <a:srgbClr val="00B0F0"/>
                </a:solidFill>
                <a:latin typeface="Alexandria" charset="0"/>
                <a:cs typeface="Alexandria" charset="0"/>
              </a:rPr>
              <a:t>الإعلام والمجتمع</a:t>
            </a:r>
            <a:endParaRPr lang="en-US" sz="4800" b="1" dirty="0">
              <a:solidFill>
                <a:srgbClr val="00B0F0"/>
              </a:solidFill>
              <a:latin typeface="Alexandria" charset="0"/>
              <a:cs typeface="Alexandria" charset="0"/>
            </a:endParaRPr>
          </a:p>
        </p:txBody>
      </p:sp>
      <p:sp>
        <p:nvSpPr>
          <p:cNvPr id="10" name="Rectangle: Rounded Corners 9"/>
          <p:cNvSpPr/>
          <p:nvPr/>
        </p:nvSpPr>
        <p:spPr>
          <a:xfrm>
            <a:off x="7847382" y="304384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Alexandria" charset="0"/>
                <a:cs typeface="Alexandria" charset="0"/>
              </a:rPr>
              <a:t>المحاضرة الثانية</a:t>
            </a:r>
            <a:endParaRPr lang="en-US" sz="2800" b="1" dirty="0">
              <a:solidFill>
                <a:schemeClr val="tx1"/>
              </a:solidFill>
              <a:latin typeface="Alexandria" charset="0"/>
              <a:cs typeface="Alexandria" charset="0"/>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a:solidFill>
                  <a:srgbClr val="00B0F0"/>
                </a:solidFill>
                <a:latin typeface="Alexandria" charset="0"/>
                <a:cs typeface="Alexandria" charset="0"/>
              </a:rPr>
              <a:t>د/ نهلة صلاح</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a:solidFill>
                  <a:srgbClr val="00B0F0"/>
                </a:solidFill>
                <a:latin typeface="Alexandria" charset="0"/>
                <a:cs typeface="Alexandria" charset="0"/>
              </a:rPr>
              <a:t>إعداد</a:t>
            </a:r>
            <a:endParaRPr lang="en-US" sz="32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8910631" y="3822699"/>
            <a:ext cx="1744736" cy="461665"/>
          </a:xfrm>
          <a:prstGeom prst="rect">
            <a:avLst/>
          </a:prstGeom>
          <a:noFill/>
        </p:spPr>
        <p:txBody>
          <a:bodyPr wrap="square" rtlCol="0">
            <a:spAutoFit/>
          </a:bodyPr>
          <a:lstStyle/>
          <a:p>
            <a:r>
              <a:rPr lang="en-US" sz="2400" b="1">
                <a:latin typeface="Alexandria" charset="0"/>
                <a:cs typeface="Alexandria" charset="0"/>
              </a:rPr>
              <a:t>DGM 226</a:t>
            </a:r>
            <a:endParaRPr lang="en-US" sz="2400" b="1" dirty="0">
              <a:latin typeface="Alexandria" charset="0"/>
              <a:cs typeface="Alexandria" charset="0"/>
            </a:endParaRPr>
          </a:p>
        </p:txBody>
      </p:sp>
      <p:sp>
        <p:nvSpPr>
          <p:cNvPr id="8" name="Rectangle: Rounded Corners 7">
            <a:extLst>
              <a:ext uri="{FF2B5EF4-FFF2-40B4-BE49-F238E27FC236}">
                <a16:creationId xmlns:a16="http://schemas.microsoft.com/office/drawing/2014/main" id="{C104B961-D093-77F1-8E07-AAE48A06BB09}"/>
              </a:ext>
            </a:extLst>
          </p:cNvPr>
          <p:cNvSpPr/>
          <p:nvPr/>
        </p:nvSpPr>
        <p:spPr>
          <a:xfrm>
            <a:off x="4294949" y="4342419"/>
            <a:ext cx="6770663" cy="89934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Alexandria" charset="0"/>
                <a:cs typeface="Alexandria" charset="0"/>
              </a:rPr>
              <a:t>تأثيرات الإعلام الرقمي الاجتماعية على المستخدمين</a:t>
            </a:r>
            <a:endParaRPr lang="en-US" sz="2800" b="1" dirty="0">
              <a:solidFill>
                <a:schemeClr val="tx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2215"/>
    </mc:Choice>
    <mc:Fallback xmlns="">
      <p:transition spd="slow" advTm="322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8191" y="2435650"/>
            <a:ext cx="7397006" cy="3064429"/>
          </a:xfrm>
          <a:prstGeom prst="rect">
            <a:avLst/>
          </a:prstGeom>
          <a:noFill/>
        </p:spPr>
        <p:txBody>
          <a:bodyPr wrap="square" rtlCol="0">
            <a:spAutoFit/>
          </a:bodyPr>
          <a:lstStyle/>
          <a:p>
            <a:pPr marL="285750" indent="-285750" algn="just"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مقدمة عن تأثيرات الإعلام الرقمي على المستخدمين  .</a:t>
            </a:r>
          </a:p>
          <a:p>
            <a:pPr marL="285750" indent="-285750" algn="just"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تأثيرات الإعلام الرقمي الاجتماعية الإيجابية على المستخدمين. </a:t>
            </a:r>
            <a:endParaRPr lang="en-US" sz="2400" b="1">
              <a:latin typeface="Simplified Arabic" panose="02020603050405020304" pitchFamily="18" charset="-78"/>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‏تأثيرات الإعلام الرقمي الاجتماعية السلبية على المستخدمين .</a:t>
            </a:r>
            <a:endParaRPr lang="en-US" sz="2400" b="1">
              <a:latin typeface="Simplified Arabic" panose="02020603050405020304" pitchFamily="18" charset="-78"/>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ü"/>
            </a:pPr>
            <a:r>
              <a:rPr lang="ar-EG" sz="2400" b="1">
                <a:latin typeface="Simplified Arabic" panose="02020603050405020304" pitchFamily="18" charset="-78"/>
                <a:cs typeface="Simplified Arabic" panose="02020603050405020304" pitchFamily="18" charset="-78"/>
              </a:rPr>
              <a:t>تأثيرات الإعلام الرقمي السلبية على مستوى الفرد .</a:t>
            </a:r>
          </a:p>
          <a:p>
            <a:pPr marL="342900" indent="-342900" algn="just" rtl="1">
              <a:lnSpc>
                <a:spcPct val="110000"/>
              </a:lnSpc>
              <a:spcBef>
                <a:spcPts val="110"/>
              </a:spcBef>
              <a:spcAft>
                <a:spcPts val="110"/>
              </a:spcAft>
              <a:buFont typeface="Wingdings" panose="05000000000000000000" pitchFamily="2" charset="2"/>
              <a:buChar char="ü"/>
            </a:pPr>
            <a:r>
              <a:rPr lang="ar-EG" sz="2400" b="1">
                <a:latin typeface="Simplified Arabic" panose="02020603050405020304" pitchFamily="18" charset="-78"/>
                <a:cs typeface="Simplified Arabic" panose="02020603050405020304" pitchFamily="18" charset="-78"/>
              </a:rPr>
              <a:t>تأثيرات الإعلام الرقمي السلبيةعلى البنية الاجتماعية والفكرية والقيمية للأسرة العربية.</a:t>
            </a:r>
          </a:p>
          <a:p>
            <a:pPr marL="342900" indent="-342900" algn="just" rtl="1">
              <a:lnSpc>
                <a:spcPct val="110000"/>
              </a:lnSpc>
              <a:spcBef>
                <a:spcPts val="110"/>
              </a:spcBef>
              <a:spcAft>
                <a:spcPts val="110"/>
              </a:spcAft>
              <a:buFont typeface="Wingdings" panose="05000000000000000000" pitchFamily="2" charset="2"/>
              <a:buChar char="ü"/>
            </a:pPr>
            <a:endParaRPr lang="ar-EG" sz="2400" b="1">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17660" y="1262385"/>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a:solidFill>
                  <a:schemeClr val="bg1"/>
                </a:solidFill>
                <a:latin typeface="Simplified Arabic" panose="02020603050405020304" pitchFamily="18" charset="-78"/>
                <a:cs typeface="Simplified Arabic" panose="02020603050405020304" pitchFamily="18" charset="-78"/>
              </a:rPr>
              <a:t>محاور المحاضرة</a:t>
            </a:r>
            <a:endParaRPr lang="en-US" sz="36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8110"/>
    </mc:Choice>
    <mc:Fallback xmlns="">
      <p:transition spd="slow" advTm="4811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31559" y="1446663"/>
            <a:ext cx="6222242" cy="4730300"/>
          </a:xfrm>
        </p:spPr>
        <p:txBody>
          <a:bodyPr>
            <a:no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بما أن تكنولوجيا الاتصال أصبحت شديدة الالتصاق بالحياة اليومية للإنسان؛ ‏حيث أصبح من الصعب جدا أن نتخلى عنها، ‏</a:t>
            </a:r>
            <a:r>
              <a:rPr lang="ar-EG" sz="2400" b="1">
                <a:latin typeface="Simplified Arabic" panose="02020603050405020304" pitchFamily="18" charset="-78"/>
                <a:cs typeface="Simplified Arabic" panose="02020603050405020304" pitchFamily="18" charset="-78"/>
              </a:rPr>
              <a:t>فقد أثرت هذه التكنولوجيا في حياة الأفراد وأصبحت محور أساسي تبنا عليه حياتهم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ويتجلى تأثيرها الكبير عندما نتطرق لتطبيقاتها الأكثر تداولًا الوسائط المتعددة والإنترنت</a:t>
            </a:r>
            <a:r>
              <a:rPr lang="ar-EG" sz="2400">
                <a:latin typeface="Simplified Arabic" panose="02020603050405020304" pitchFamily="18" charset="-78"/>
                <a:cs typeface="Simplified Arabic" panose="02020603050405020304" pitchFamily="18" charset="-78"/>
              </a:rPr>
              <a:t>، ‏والتي أتاحت للأفراد آفاقا واسعة للقيام بالتواصل.</a:t>
            </a: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 لقد أدت التطورات الحاصلة في ميدان تكنولوجيا الإعلام والاتصال الحديثة </a:t>
            </a:r>
            <a:r>
              <a:rPr lang="ar-EG" sz="2400" b="1">
                <a:latin typeface="Simplified Arabic" panose="02020603050405020304" pitchFamily="18" charset="-78"/>
                <a:cs typeface="Simplified Arabic" panose="02020603050405020304" pitchFamily="18" charset="-78"/>
              </a:rPr>
              <a:t>إلى خلق العديد من المخاوف وإثارة الكثير من الجدل حول مخاطرها النفسية والاجتماعية والثقافية الناتجة عن مضامين هذه التكنولوجيا والقادمة إلينا في شكل برامج وحصص وأفلام وفيديوهات مستوردة من الدول الغربية</a:t>
            </a:r>
            <a:endParaRPr lang="en-US" sz="2400" b="1">
              <a:latin typeface="Simplified Arabic" panose="02020603050405020304" pitchFamily="18" charset="-78"/>
              <a:cs typeface="Simplified Arabic" panose="02020603050405020304" pitchFamily="18" charset="-78"/>
            </a:endParaRPr>
          </a:p>
        </p:txBody>
      </p:sp>
      <p:sp>
        <p:nvSpPr>
          <p:cNvPr id="14" name="Rectangle: Rounded Corners 33"/>
          <p:cNvSpPr>
            <a:spLocks noGrp="1"/>
          </p:cNvSpPr>
          <p:nvPr>
            <p:ph type="title"/>
          </p:nvPr>
        </p:nvSpPr>
        <p:spPr>
          <a:xfrm>
            <a:off x="2838734" y="365126"/>
            <a:ext cx="8515065" cy="84952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3600" b="1">
                <a:solidFill>
                  <a:schemeClr val="bg1"/>
                </a:solidFill>
                <a:latin typeface="Alexandria" charset="0"/>
                <a:cs typeface="Alexandria" charset="0"/>
              </a:rPr>
              <a:t>مقدمة عن تأثيرات الإعلام الرقمي على المستخدمين</a:t>
            </a:r>
            <a:endParaRPr lang="en-US" sz="3600" b="1" dirty="0">
              <a:solidFill>
                <a:schemeClr val="bg1"/>
              </a:solidFill>
              <a:latin typeface="Alexandria" charset="0"/>
              <a:cs typeface="Alexandria" charset="0"/>
            </a:endParaRPr>
          </a:p>
        </p:txBody>
      </p:sp>
      <p:sp>
        <p:nvSpPr>
          <p:cNvPr id="8"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10"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00251" y="1446662"/>
            <a:ext cx="4653886" cy="4820086"/>
          </a:xfrm>
          <a:prstGeom prst="rect">
            <a:avLst/>
          </a:prstGeom>
        </p:spPr>
      </p:pic>
    </p:spTree>
    <p:extLst>
      <p:ext uri="{BB962C8B-B14F-4D97-AF65-F5344CB8AC3E}">
        <p14:creationId xmlns:p14="http://schemas.microsoft.com/office/powerpoint/2010/main" val="1733623452"/>
      </p:ext>
    </p:extLst>
  </p:cSld>
  <p:clrMapOvr>
    <a:masterClrMapping/>
  </p:clrMapOvr>
  <mc:AlternateContent xmlns:mc="http://schemas.openxmlformats.org/markup-compatibility/2006" xmlns:p14="http://schemas.microsoft.com/office/powerpoint/2010/main">
    <mc:Choice Requires="p14">
      <p:transition spd="slow" p14:dur="2000" advTm="130201"/>
    </mc:Choice>
    <mc:Fallback xmlns="">
      <p:transition spd="slow" advTm="13020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528550"/>
            <a:ext cx="6960357" cy="4503760"/>
          </a:xfrm>
        </p:spPr>
        <p:txBody>
          <a:bodyPr>
            <a:no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والتي ‏قد يكون لها </a:t>
            </a:r>
            <a:r>
              <a:rPr lang="ar-EG" sz="2400" b="1">
                <a:latin typeface="Simplified Arabic" panose="02020603050405020304" pitchFamily="18" charset="-78"/>
                <a:cs typeface="Simplified Arabic" panose="02020603050405020304" pitchFamily="18" charset="-78"/>
              </a:rPr>
              <a:t>تأثير سلبي على نفسيتنا وقيمنا وعاداتنا وتقاليدنا وأعرفنا السائدة داخل المجتمع</a:t>
            </a:r>
            <a:r>
              <a:rPr lang="ar-EG" sz="2400">
                <a:latin typeface="Simplified Arabic" panose="02020603050405020304" pitchFamily="18" charset="-78"/>
                <a:cs typeface="Simplified Arabic" panose="02020603050405020304" pitchFamily="18" charset="-78"/>
              </a:rPr>
              <a:t>، وكانت العديد من الدراسات العلمية ترى أن العادات والتقاليد والقيم التي يقوم عليها أي مجتمع تعد من أصعب ما يمكن التأثير فيه، </a:t>
            </a:r>
            <a:r>
              <a:rPr lang="ar-EG" sz="2400" b="1">
                <a:latin typeface="Simplified Arabic" panose="02020603050405020304" pitchFamily="18" charset="-78"/>
                <a:cs typeface="Simplified Arabic" panose="02020603050405020304" pitchFamily="18" charset="-78"/>
              </a:rPr>
              <a:t>ولكن ما يحدث اليوم في واقعنا غير ما كان السائد في الماضي</a:t>
            </a:r>
            <a:r>
              <a:rPr lang="ar-EG" sz="2400">
                <a:latin typeface="Simplified Arabic" panose="02020603050405020304" pitchFamily="18" charset="-78"/>
                <a:cs typeface="Simplified Arabic" panose="02020603050405020304" pitchFamily="18" charset="-78"/>
              </a:rPr>
              <a:t>، فقد </a:t>
            </a:r>
            <a:r>
              <a:rPr lang="ar-EG" sz="2400" b="1">
                <a:latin typeface="Simplified Arabic" panose="02020603050405020304" pitchFamily="18" charset="-78"/>
                <a:cs typeface="Simplified Arabic" panose="02020603050405020304" pitchFamily="18" charset="-78"/>
              </a:rPr>
              <a:t>يخطئ من يظن بأن هذه المعايير والموازين التي يقوم عليها المجتمع عصية على التغيير في ظل عالم مفتوح على كل الجبهات في ظل تكنولوجيا الإعلام والاتصال المتطورة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التي فتحت أمام الإنسان آفاق غير محدودة في التعرف على ثقافات وعادات وأنماط وتقاليد و طقوس وثقافة الشعوب المتطورة.</a:t>
            </a:r>
            <a:endParaRPr lang="en-US" sz="2400" b="1">
              <a:latin typeface="Simplified Arabic" panose="02020603050405020304" pitchFamily="18" charset="-78"/>
              <a:cs typeface="Simplified Arabic" panose="02020603050405020304" pitchFamily="18" charset="-78"/>
            </a:endParaRP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23081" y="1528550"/>
            <a:ext cx="4162567" cy="4804012"/>
          </a:xfrm>
          <a:prstGeom prst="rect">
            <a:avLst/>
          </a:prstGeom>
        </p:spPr>
      </p:pic>
      <p:sp>
        <p:nvSpPr>
          <p:cNvPr id="9"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a:spLocks noGrp="1"/>
          </p:cNvSpPr>
          <p:nvPr>
            <p:ph type="title"/>
          </p:nvPr>
        </p:nvSpPr>
        <p:spPr>
          <a:xfrm>
            <a:off x="2606722" y="365126"/>
            <a:ext cx="8747078" cy="85761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3600" b="1">
                <a:solidFill>
                  <a:schemeClr val="bg1"/>
                </a:solidFill>
                <a:latin typeface="Alexandria" charset="0"/>
                <a:cs typeface="Alexandria" charset="0"/>
              </a:rPr>
              <a:t>مقدمة عن تأثيرات الإعلام الرقمي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144284"/>
    </mc:Choice>
    <mc:Fallback xmlns="">
      <p:transition spd="slow" advTm="14428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31808" y="1625570"/>
            <a:ext cx="5921991" cy="4165742"/>
          </a:xfrm>
        </p:spPr>
        <p:txBody>
          <a:bodyPr>
            <a:normAutofit/>
          </a:bodyPr>
          <a:lstStyle/>
          <a:p>
            <a:pPr algn="just" rtl="1">
              <a:lnSpc>
                <a:spcPct val="110000"/>
              </a:lnSpc>
              <a:spcBef>
                <a:spcPts val="110"/>
              </a:spcBef>
              <a:spcAft>
                <a:spcPts val="110"/>
              </a:spcAft>
            </a:pPr>
            <a:r>
              <a:rPr lang="ar-EG">
                <a:latin typeface="Simplified Arabic" panose="02020603050405020304" pitchFamily="18" charset="-78"/>
                <a:cs typeface="Simplified Arabic" panose="02020603050405020304" pitchFamily="18" charset="-78"/>
              </a:rPr>
              <a:t>مما أدى بالعديد من الأفراد إلى </a:t>
            </a:r>
            <a:r>
              <a:rPr lang="ar-EG" b="1">
                <a:latin typeface="Simplified Arabic" panose="02020603050405020304" pitchFamily="18" charset="-78"/>
                <a:cs typeface="Simplified Arabic" panose="02020603050405020304" pitchFamily="18" charset="-78"/>
              </a:rPr>
              <a:t>الاقتداء بسلوكيات وعادات هذه الشعوب التي يشاهدونها ‏عبر هذه الوسائط المعلوماتية المتنوعة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ويعتبر ذلك في نظرهم تفتحًا على الآخر ومواكبة لتطورات هذا العصر</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77673" y="1637731"/>
            <a:ext cx="4544703" cy="4564501"/>
          </a:xfrm>
          <a:prstGeom prst="rect">
            <a:avLst/>
          </a:prstGeom>
        </p:spPr>
      </p:pic>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8" name="Rectangle: Rounded Corners 33"/>
          <p:cNvSpPr>
            <a:spLocks noGrp="1"/>
          </p:cNvSpPr>
          <p:nvPr>
            <p:ph type="title"/>
          </p:nvPr>
        </p:nvSpPr>
        <p:spPr>
          <a:xfrm>
            <a:off x="2838450" y="365125"/>
            <a:ext cx="8515350" cy="84931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3600" b="1">
                <a:solidFill>
                  <a:schemeClr val="bg1"/>
                </a:solidFill>
                <a:latin typeface="Alexandria" charset="0"/>
                <a:cs typeface="Alexandria" charset="0"/>
              </a:rPr>
              <a:t>مقدمة عن تأثيرات الإعلام الرقمي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82399242"/>
      </p:ext>
    </p:extLst>
  </p:cSld>
  <p:clrMapOvr>
    <a:masterClrMapping/>
  </p:clrMapOvr>
  <mc:AlternateContent xmlns:mc="http://schemas.openxmlformats.org/markup-compatibility/2006" xmlns:p14="http://schemas.microsoft.com/office/powerpoint/2010/main">
    <mc:Choice Requires="p14">
      <p:transition spd="slow" p14:dur="2000" advTm="31738"/>
    </mc:Choice>
    <mc:Fallback xmlns="">
      <p:transition spd="slow" advTm="3173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rtl="1"/>
            <a:r>
              <a:rPr lang="ar-EG"/>
              <a:t>‏</a:t>
            </a:r>
            <a:endParaRPr lang="en-US"/>
          </a:p>
        </p:txBody>
      </p:sp>
      <p:sp>
        <p:nvSpPr>
          <p:cNvPr id="4" name="عنصر نائب للمحتوى 3"/>
          <p:cNvSpPr>
            <a:spLocks noGrp="1"/>
          </p:cNvSpPr>
          <p:nvPr>
            <p:ph sz="half" idx="2"/>
          </p:nvPr>
        </p:nvSpPr>
        <p:spPr>
          <a:xfrm>
            <a:off x="4763069" y="1506084"/>
            <a:ext cx="6590731" cy="4470824"/>
          </a:xfrm>
        </p:spPr>
        <p:txBody>
          <a:bodyPr>
            <a:normAutofit fontScale="92500" lnSpcReduction="10000"/>
          </a:bodyPr>
          <a:lstStyle/>
          <a:p>
            <a:pPr marL="0" indent="0" algn="just" rtl="1">
              <a:lnSpc>
                <a:spcPct val="110000"/>
              </a:lnSpc>
              <a:spcBef>
                <a:spcPts val="110"/>
              </a:spcBef>
              <a:spcAft>
                <a:spcPts val="110"/>
              </a:spcAft>
              <a:buNone/>
            </a:pPr>
            <a:r>
              <a:rPr lang="ar-EG" b="1">
                <a:solidFill>
                  <a:srgbClr val="203E5F"/>
                </a:solidFill>
                <a:latin typeface="Simplified Arabic" panose="02020603050405020304" pitchFamily="18" charset="-78"/>
                <a:cs typeface="Simplified Arabic" panose="02020603050405020304" pitchFamily="18" charset="-78"/>
              </a:rPr>
              <a:t>أولًا: التأثيرات الإيجابية:</a:t>
            </a:r>
            <a:endParaRPr lang="en-US"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u="sng">
                <a:solidFill>
                  <a:srgbClr val="203E5F"/>
                </a:solidFill>
                <a:latin typeface="Simplified Arabic" panose="02020603050405020304" pitchFamily="18" charset="-78"/>
                <a:cs typeface="Simplified Arabic" panose="02020603050405020304" pitchFamily="18" charset="-78"/>
              </a:rPr>
              <a:t>.1</a:t>
            </a:r>
            <a:r>
              <a:rPr lang="ar-EG" b="1" u="sng">
                <a:solidFill>
                  <a:srgbClr val="203E5F"/>
                </a:solidFill>
                <a:latin typeface="Simplified Arabic" panose="02020603050405020304" pitchFamily="18" charset="-78"/>
                <a:cs typeface="Simplified Arabic" panose="02020603050405020304" pitchFamily="18" charset="-78"/>
              </a:rPr>
              <a:t>البحث عن الوظائف:</a:t>
            </a:r>
          </a:p>
          <a:p>
            <a:pPr marL="0" indent="0" algn="just" rtl="1">
              <a:lnSpc>
                <a:spcPct val="110000"/>
              </a:lnSpc>
              <a:spcBef>
                <a:spcPts val="110"/>
              </a:spcBef>
              <a:spcAft>
                <a:spcPts val="110"/>
              </a:spcAft>
              <a:buNone/>
            </a:pPr>
            <a:r>
              <a:rPr lang="ar-EG" sz="2600">
                <a:latin typeface="Simplified Arabic" panose="02020603050405020304" pitchFamily="18" charset="-78"/>
                <a:cs typeface="Simplified Arabic" panose="02020603050405020304" pitchFamily="18" charset="-78"/>
              </a:rPr>
              <a:t>تعد المواقع الاجتماعية  أكثر الوسائل استخدامًا في البحث عن الوظائف، فقد أشار استطلاع أجرته " </a:t>
            </a:r>
            <a:r>
              <a:rPr lang="ar-EG" sz="2600" b="1">
                <a:latin typeface="Simplified Arabic" panose="02020603050405020304" pitchFamily="18" charset="-78"/>
                <a:cs typeface="Simplified Arabic" panose="02020603050405020304" pitchFamily="18" charset="-78"/>
              </a:rPr>
              <a:t>كارير تشونيتي دوت كوم</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البوابة المتخصصة ‏في مجال التوظيف في منطقة الشرق الأوسط</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أن مواقع الشبكات الاجتماعية أصبحت من بين أكثر الوسائل استخداما للبحث عن وظائف وفرص التطور الوظيفي في منطقة الشرق الاوسط</a:t>
            </a:r>
            <a:r>
              <a:rPr lang="ar-EG" sz="2600">
                <a:latin typeface="Simplified Arabic" panose="02020603050405020304" pitchFamily="18" charset="-78"/>
                <a:cs typeface="Simplified Arabic" panose="02020603050405020304" pitchFamily="18" charset="-78"/>
              </a:rPr>
              <a:t>، وأظهر الاستطلاع </a:t>
            </a:r>
            <a:r>
              <a:rPr lang="ar-EG" sz="2600" b="1">
                <a:latin typeface="Simplified Arabic" panose="02020603050405020304" pitchFamily="18" charset="-78"/>
                <a:cs typeface="Simplified Arabic" panose="02020603050405020304" pitchFamily="18" charset="-78"/>
              </a:rPr>
              <a:t>أن </a:t>
            </a:r>
            <a:r>
              <a:rPr lang="en-US" sz="2600" b="1">
                <a:latin typeface="Simplified Arabic" panose="02020603050405020304" pitchFamily="18" charset="-78"/>
                <a:cs typeface="Simplified Arabic" panose="02020603050405020304" pitchFamily="18" charset="-78"/>
              </a:rPr>
              <a:t>63</a:t>
            </a:r>
            <a:r>
              <a:rPr lang="ar-EG" sz="2600" b="1">
                <a:latin typeface="Simplified Arabic" panose="02020603050405020304" pitchFamily="18" charset="-78"/>
                <a:cs typeface="Simplified Arabic" panose="02020603050405020304" pitchFamily="18" charset="-78"/>
              </a:rPr>
              <a:t>٪؜  الذين استطلعت آراؤهم يستخدمون تلك المواقع للبحث عن الوظائف</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مما جعل عملية البحث عن الوظائف تأتي في المرتبة الثانية من حيث الاستخدام لهذه المواقع بعد التواصل الاجتماعي</a:t>
            </a:r>
            <a:r>
              <a:rPr lang="ar-EG"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p:txBody>
      </p:sp>
      <p:sp>
        <p:nvSpPr>
          <p:cNvPr id="5" name="Rectangle: Rounded Corners 33"/>
          <p:cNvSpPr txBox="1">
            <a:spLocks/>
          </p:cNvSpPr>
          <p:nvPr/>
        </p:nvSpPr>
        <p:spPr>
          <a:xfrm>
            <a:off x="2359743" y="365125"/>
            <a:ext cx="8994058"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الإيجابية على المستخدمين</a:t>
            </a:r>
            <a:endParaRPr lang="en-US" sz="3600" b="1" dirty="0">
              <a:solidFill>
                <a:schemeClr val="bg1"/>
              </a:solidFill>
              <a:latin typeface="Alexandria" charset="0"/>
              <a:cs typeface="Alexandria" charset="0"/>
            </a:endParaRPr>
          </a:p>
        </p:txBody>
      </p:sp>
      <p:sp>
        <p:nvSpPr>
          <p:cNvPr id="9" name="Rectangle 4"/>
          <p:cNvSpPr/>
          <p:nvPr/>
        </p:nvSpPr>
        <p:spPr>
          <a:xfrm>
            <a:off x="646471"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86602" y="1690688"/>
            <a:ext cx="4299045" cy="4587282"/>
          </a:xfrm>
        </p:spPr>
      </p:pic>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143505"/>
    </mc:Choice>
    <mc:Fallback xmlns="">
      <p:transition spd="slow" advTm="14350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86149" y="1675500"/>
            <a:ext cx="6166514" cy="4138447"/>
          </a:xfrm>
        </p:spPr>
        <p:txBody>
          <a:bodyPr>
            <a:normAutofit/>
          </a:bodyPr>
          <a:lstStyle/>
          <a:p>
            <a:pPr algn="just" rtl="1">
              <a:lnSpc>
                <a:spcPct val="110000"/>
              </a:lnSpc>
              <a:spcBef>
                <a:spcPts val="110"/>
              </a:spcBef>
              <a:spcAft>
                <a:spcPts val="110"/>
              </a:spcAft>
              <a:buFont typeface="Wingdings" panose="05000000000000000000" pitchFamily="2" charset="2"/>
              <a:buChar char="Ø"/>
            </a:pPr>
            <a:r>
              <a:rPr lang="ar-EG">
                <a:latin typeface="Simplified Arabic" panose="02020603050405020304" pitchFamily="18" charset="-78"/>
                <a:cs typeface="Simplified Arabic" panose="02020603050405020304" pitchFamily="18" charset="-78"/>
              </a:rPr>
              <a:t>وعلاوة على ذلك، يقضي المستخدمون لمواقع الشبكات الاجتماعية </a:t>
            </a:r>
            <a:r>
              <a:rPr lang="ar-EG" b="1">
                <a:latin typeface="Simplified Arabic" panose="02020603050405020304" pitchFamily="18" charset="-78"/>
                <a:cs typeface="Simplified Arabic" panose="02020603050405020304" pitchFamily="18" charset="-78"/>
              </a:rPr>
              <a:t>بين </a:t>
            </a:r>
            <a:r>
              <a:rPr lang="en-US" b="1">
                <a:latin typeface="Simplified Arabic" panose="02020603050405020304" pitchFamily="18" charset="-78"/>
                <a:cs typeface="Simplified Arabic" panose="02020603050405020304" pitchFamily="18" charset="-78"/>
              </a:rPr>
              <a:t>30</a:t>
            </a:r>
            <a:r>
              <a:rPr lang="ar-EG" b="1">
                <a:latin typeface="Simplified Arabic" panose="02020603050405020304" pitchFamily="18" charset="-78"/>
                <a:cs typeface="Simplified Arabic" panose="02020603050405020304" pitchFamily="18" charset="-78"/>
              </a:rPr>
              <a:t> دقيقة إلى </a:t>
            </a:r>
            <a:r>
              <a:rPr lang="en-US" b="1">
                <a:latin typeface="Simplified Arabic" panose="02020603050405020304" pitchFamily="18" charset="-78"/>
                <a:cs typeface="Simplified Arabic" panose="02020603050405020304" pitchFamily="18" charset="-78"/>
              </a:rPr>
              <a:t>4</a:t>
            </a:r>
            <a:r>
              <a:rPr lang="ar-EG" b="1">
                <a:latin typeface="Simplified Arabic" panose="02020603050405020304" pitchFamily="18" charset="-78"/>
                <a:cs typeface="Simplified Arabic" panose="02020603050405020304" pitchFamily="18" charset="-78"/>
              </a:rPr>
              <a:t> ساعات يوميًا للتواصل مع شبكاتهم والبحث عن وظائف</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وفي الحالات القصوى يقضي بعض الأفراد ما يصل إلى ثمان ساعات يوميًا في هذه المواقع الإلكترونية</a:t>
            </a:r>
            <a:r>
              <a:rPr lang="ar-EG">
                <a:latin typeface="Simplified Arabic" panose="02020603050405020304" pitchFamily="18" charset="-78"/>
                <a:cs typeface="Simplified Arabic" panose="02020603050405020304" pitchFamily="18" charset="-78"/>
              </a:rPr>
              <a:t>. </a:t>
            </a:r>
            <a:endParaRPr lang="en-US" b="1">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56596" y="365126"/>
            <a:ext cx="8897203" cy="109748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الإيجابية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32263" y="1675500"/>
            <a:ext cx="4311555" cy="4701518"/>
          </a:xfrm>
        </p:spPr>
      </p:pic>
    </p:spTree>
    <p:extLst>
      <p:ext uri="{BB962C8B-B14F-4D97-AF65-F5344CB8AC3E}">
        <p14:creationId xmlns:p14="http://schemas.microsoft.com/office/powerpoint/2010/main" val="3838442309"/>
      </p:ext>
    </p:extLst>
  </p:cSld>
  <p:clrMapOvr>
    <a:masterClrMapping/>
  </p:clrMapOvr>
  <mc:AlternateContent xmlns:mc="http://schemas.openxmlformats.org/markup-compatibility/2006" xmlns:p14="http://schemas.microsoft.com/office/powerpoint/2010/main">
    <mc:Choice Requires="p14">
      <p:transition spd="slow" p14:dur="2000" advTm="94300"/>
    </mc:Choice>
    <mc:Fallback xmlns="">
      <p:transition spd="slow" advTm="943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2" name="عنصر نائب للمحتوى 1"/>
          <p:cNvSpPr>
            <a:spLocks noGrp="1"/>
          </p:cNvSpPr>
          <p:nvPr>
            <p:ph sz="half" idx="2"/>
          </p:nvPr>
        </p:nvSpPr>
        <p:spPr>
          <a:xfrm>
            <a:off x="4585648" y="1825625"/>
            <a:ext cx="6768151" cy="4083856"/>
          </a:xfrm>
        </p:spPr>
        <p:txBody>
          <a:bodyPr>
            <a:normAutofit/>
          </a:bodyPr>
          <a:lstStyle/>
          <a:p>
            <a:pPr marL="0" indent="0" algn="r">
              <a:buNone/>
            </a:pPr>
            <a:r>
              <a:rPr lang="ar-EG" b="1" u="sng">
                <a:solidFill>
                  <a:srgbClr val="203E5F"/>
                </a:solidFill>
                <a:latin typeface="Simplified Arabic" panose="02020603050405020304" pitchFamily="18" charset="-78"/>
                <a:cs typeface="Simplified Arabic" panose="02020603050405020304" pitchFamily="18" charset="-78"/>
              </a:rPr>
              <a:t>تكوين صداقات:</a:t>
            </a:r>
            <a:r>
              <a:rPr lang="en-US" b="1">
                <a:solidFill>
                  <a:srgbClr val="203E5F"/>
                </a:solidFill>
                <a:latin typeface="Simplified Arabic" panose="02020603050405020304" pitchFamily="18" charset="-78"/>
                <a:cs typeface="Simplified Arabic" panose="02020603050405020304" pitchFamily="18" charset="-78"/>
              </a:rPr>
              <a:t> .2</a:t>
            </a:r>
            <a:r>
              <a:rPr lang="ar-EG" b="1">
                <a:solidFill>
                  <a:srgbClr val="203E5F"/>
                </a:solidFill>
                <a:latin typeface="Simplified Arabic" panose="02020603050405020304" pitchFamily="18" charset="-78"/>
                <a:cs typeface="Simplified Arabic" panose="02020603050405020304" pitchFamily="18" charset="-78"/>
              </a:rPr>
              <a:t> </a:t>
            </a:r>
          </a:p>
          <a:p>
            <a:pPr marL="0" indent="0" algn="just">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سهلت شبكات التواصل الاجتماعي تكوين الصداقات؛ </a:t>
            </a:r>
            <a:r>
              <a:rPr lang="ar-EG" sz="2400" b="1">
                <a:latin typeface="Simplified Arabic" panose="02020603050405020304" pitchFamily="18" charset="-78"/>
                <a:cs typeface="Simplified Arabic" panose="02020603050405020304" pitchFamily="18" charset="-78"/>
              </a:rPr>
              <a:t>حيث تجمع هذه الشبكات بين الصداقات الواقعية والصداقات الافتراضية والفرضية الأساسية التي تقوم هذه الصداقات هى مشاركة الاهتمامات</a:t>
            </a:r>
            <a:r>
              <a:rPr lang="ar-EG" sz="2400">
                <a:latin typeface="Simplified Arabic" panose="02020603050405020304" pitchFamily="18" charset="-78"/>
                <a:cs typeface="Simplified Arabic" panose="02020603050405020304" pitchFamily="18" charset="-78"/>
              </a:rPr>
              <a:t>؛ حيث أظهرت نتائج دراسة مسحية </a:t>
            </a:r>
            <a:r>
              <a:rPr lang="ar-EG" sz="2400" b="1">
                <a:latin typeface="Simplified Arabic" panose="02020603050405020304" pitchFamily="18" charset="-78"/>
                <a:cs typeface="Simplified Arabic" panose="02020603050405020304" pitchFamily="18" charset="-78"/>
              </a:rPr>
              <a:t>أجراها مركز بيو الأمريكي للأبحاث</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أن ‏الفيس بوك يساعد في تكوين صداقات أفضل وأن مستخدمي الفيس بوك أكثر ثقة ولديهم قدر أكبر من الأصدقاء المقربين ودرجة انخراطهم المدنية والسياسية أعلى</a:t>
            </a:r>
            <a:r>
              <a:rPr lang="ar-EG" sz="2400">
                <a:latin typeface="Simplified Arabic" panose="02020603050405020304" pitchFamily="18" charset="-78"/>
                <a:cs typeface="Simplified Arabic" panose="02020603050405020304" pitchFamily="18" charset="-78"/>
              </a:rPr>
              <a:t>، ‏وأن من يستخدمون مواقع مثل: </a:t>
            </a:r>
            <a:r>
              <a:rPr lang="ar-EG" sz="2400" b="1">
                <a:latin typeface="Simplified Arabic" panose="02020603050405020304" pitchFamily="18" charset="-78"/>
                <a:cs typeface="Simplified Arabic" panose="02020603050405020304" pitchFamily="18" charset="-78"/>
              </a:rPr>
              <a:t>الفيس لديهم عدد أكبر من العلاقات الوثقية.</a:t>
            </a:r>
            <a:endParaRPr lang="en-US" sz="2400" b="1" u="sng">
              <a:solidFill>
                <a:srgbClr val="203E5F"/>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18616" y="1695702"/>
            <a:ext cx="3903258" cy="4500382"/>
          </a:xfrm>
        </p:spPr>
      </p:pic>
      <p:sp>
        <p:nvSpPr>
          <p:cNvPr id="9" name="Rectangle: Rounded Corners 33"/>
          <p:cNvSpPr txBox="1">
            <a:spLocks noGrp="1"/>
          </p:cNvSpPr>
          <p:nvPr>
            <p:ph type="title"/>
          </p:nvPr>
        </p:nvSpPr>
        <p:spPr>
          <a:xfrm>
            <a:off x="2702256" y="365125"/>
            <a:ext cx="8651543" cy="105424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الإيجابية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252470"/>
    </mc:Choice>
    <mc:Fallback xmlns="">
      <p:transition spd="slow" advTm="25247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688609" y="365125"/>
            <a:ext cx="8625386" cy="96467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الإيجابية على المستخدمين</a:t>
            </a:r>
            <a:endParaRPr lang="en-US" sz="3600" b="1" dirty="0">
              <a:solidFill>
                <a:schemeClr val="bg1"/>
              </a:solidFill>
              <a:latin typeface="Alexandria" charset="0"/>
              <a:cs typeface="Alexandria" charset="0"/>
            </a:endParaRPr>
          </a:p>
        </p:txBody>
      </p:sp>
      <p:sp>
        <p:nvSpPr>
          <p:cNvPr id="3" name="عنصر نائب للمحتوى 2"/>
          <p:cNvSpPr>
            <a:spLocks noGrp="1"/>
          </p:cNvSpPr>
          <p:nvPr>
            <p:ph sz="half" idx="2"/>
          </p:nvPr>
        </p:nvSpPr>
        <p:spPr>
          <a:xfrm>
            <a:off x="4968819" y="1825624"/>
            <a:ext cx="6399663" cy="4351338"/>
          </a:xfrm>
        </p:spPr>
        <p:txBody>
          <a:bodyPr>
            <a:normAutofit/>
          </a:bodyPr>
          <a:lstStyle/>
          <a:p>
            <a:pPr marL="0" indent="0" algn="r" rtl="1">
              <a:buNone/>
            </a:pPr>
            <a:r>
              <a:rPr lang="en-US" b="1">
                <a:solidFill>
                  <a:srgbClr val="203E5F"/>
                </a:solidFill>
                <a:latin typeface="Simplified Arabic" panose="02020603050405020304" pitchFamily="18" charset="-78"/>
                <a:cs typeface="Simplified Arabic" panose="02020603050405020304" pitchFamily="18" charset="-78"/>
              </a:rPr>
              <a:t> .3</a:t>
            </a:r>
            <a:r>
              <a:rPr lang="ar-EG" b="1" u="sng">
                <a:solidFill>
                  <a:srgbClr val="203E5F"/>
                </a:solidFill>
                <a:latin typeface="Simplified Arabic" panose="02020603050405020304" pitchFamily="18" charset="-78"/>
                <a:cs typeface="Simplified Arabic" panose="02020603050405020304" pitchFamily="18" charset="-78"/>
              </a:rPr>
              <a:t>المساندة الاجتماعية: </a:t>
            </a: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تؤثر الشبكات الاجتماعية على المجتمع؛ </a:t>
            </a:r>
            <a:r>
              <a:rPr lang="ar-EG" sz="2400" b="1">
                <a:latin typeface="Simplified Arabic" panose="02020603050405020304" pitchFamily="18" charset="-78"/>
                <a:cs typeface="Simplified Arabic" panose="02020603050405020304" pitchFamily="18" charset="-78"/>
              </a:rPr>
              <a:t>حيث إن سلطتها تكون بيد المستخدمين أنفسهم فهم المحرك و المؤثر عليها</a:t>
            </a:r>
            <a:r>
              <a:rPr lang="ar-EG" sz="2400">
                <a:latin typeface="Simplified Arabic" panose="02020603050405020304" pitchFamily="18" charset="-78"/>
                <a:cs typeface="Simplified Arabic" panose="02020603050405020304" pitchFamily="18" charset="-78"/>
              </a:rPr>
              <a:t>، وهم الذين ينشرون الأخبار و يبثونها مباشرة بدون مجاملات أو حدود رقابية، وعلى سبيل المثال: </a:t>
            </a:r>
            <a:r>
              <a:rPr lang="ar-EG" sz="2400" b="1">
                <a:latin typeface="Simplified Arabic" panose="02020603050405020304" pitchFamily="18" charset="-78"/>
                <a:cs typeface="Simplified Arabic" panose="02020603050405020304" pitchFamily="18" charset="-78"/>
              </a:rPr>
              <a:t>في صعيد الكوارث الطبيعية ‏تصدرت أحداث الزلزال المروع في "هايتي وتسونامي" الذي أصاب إندونيسيا واليابان اهتمامات متصفحي الشبكات الاجتماعية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ولا نستطيع أن ننكر دور شبكات التواصل الاجتماعي على شبكة الإنترنت في جهود الإغاثة الدولية لضحايا الزلزال المدمر الذي ضرب هايتي في نشر رسائل الاستغاثة و الدعوة للتبرع</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r"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15900" y="1825624"/>
            <a:ext cx="4586785" cy="4649225"/>
          </a:xfrm>
        </p:spPr>
      </p:pic>
    </p:spTree>
    <p:extLst>
      <p:ext uri="{BB962C8B-B14F-4D97-AF65-F5344CB8AC3E}">
        <p14:creationId xmlns:p14="http://schemas.microsoft.com/office/powerpoint/2010/main" val="2401033502"/>
      </p:ext>
    </p:extLst>
  </p:cSld>
  <p:clrMapOvr>
    <a:masterClrMapping/>
  </p:clrMapOvr>
  <mc:AlternateContent xmlns:mc="http://schemas.openxmlformats.org/markup-compatibility/2006" xmlns:p14="http://schemas.microsoft.com/office/powerpoint/2010/main">
    <mc:Choice Requires="p14">
      <p:transition spd="slow" p14:dur="2000" advTm="172528"/>
    </mc:Choice>
    <mc:Fallback xmlns="">
      <p:transition spd="slow" advTm="17252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14504" y="1636435"/>
            <a:ext cx="6251996" cy="4396065"/>
          </a:xfrm>
        </p:spPr>
        <p:txBody>
          <a:bodyPr>
            <a:normAutofit lnSpcReduction="10000"/>
          </a:bodyPr>
          <a:lstStyle/>
          <a:p>
            <a:pPr marL="0" indent="0" algn="r" rtl="1">
              <a:buNone/>
            </a:pPr>
            <a:r>
              <a:rPr lang="ar-EG" b="1" u="sng">
                <a:solidFill>
                  <a:srgbClr val="203E5F"/>
                </a:solidFill>
                <a:latin typeface="Simplified Arabic" panose="02020603050405020304" pitchFamily="18" charset="-78"/>
                <a:cs typeface="Simplified Arabic" panose="02020603050405020304" pitchFamily="18" charset="-78"/>
              </a:rPr>
              <a:t>ثانيًا: التأثيرات السلبية</a:t>
            </a:r>
          </a:p>
          <a:p>
            <a:pPr marL="0" indent="0" algn="r" rtl="1">
              <a:buNone/>
            </a:pPr>
            <a:r>
              <a:rPr lang="ar-EG" b="1" u="sng">
                <a:solidFill>
                  <a:srgbClr val="203E5F"/>
                </a:solidFill>
                <a:latin typeface="Simplified Arabic" panose="02020603050405020304" pitchFamily="18" charset="-78"/>
                <a:cs typeface="Simplified Arabic" panose="02020603050405020304" pitchFamily="18" charset="-78"/>
              </a:rPr>
              <a:t>أ. تأثيرات الإعلام الرقمي السلبية على مستوى الفرد:</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r" rtl="1">
              <a:buNone/>
            </a:pPr>
            <a:r>
              <a:rPr lang="en-US" b="1" u="sng">
                <a:solidFill>
                  <a:srgbClr val="203E5F"/>
                </a:solidFill>
                <a:latin typeface="Simplified Arabic" panose="02020603050405020304" pitchFamily="18" charset="-78"/>
                <a:cs typeface="Simplified Arabic" panose="02020603050405020304" pitchFamily="18" charset="-78"/>
              </a:rPr>
              <a:t>.1</a:t>
            </a:r>
            <a:r>
              <a:rPr lang="ar-EG" b="1" u="sng">
                <a:solidFill>
                  <a:srgbClr val="203E5F"/>
                </a:solidFill>
                <a:latin typeface="Simplified Arabic" panose="02020603050405020304" pitchFamily="18" charset="-78"/>
                <a:cs typeface="Simplified Arabic" panose="02020603050405020304" pitchFamily="18" charset="-78"/>
              </a:rPr>
              <a:t>العزلة الاجتماعية: </a:t>
            </a: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فعند العمل على شبكة الإنترنت يجعل المستخدم عادة وحيدًا أمام الحاسوب؛ حيث بإمكانه أن يقضي ساعات طويلة ‏تعزله عن المجتمع القريب والبعيد عنه، </a:t>
            </a:r>
            <a:r>
              <a:rPr lang="ar-EG" sz="2400" b="1">
                <a:latin typeface="Simplified Arabic" panose="02020603050405020304" pitchFamily="18" charset="-78"/>
                <a:cs typeface="Simplified Arabic" panose="02020603050405020304" pitchFamily="18" charset="-78"/>
              </a:rPr>
              <a:t>فالإبحار في الشبكة مصحوب بعزلة معينة عن المجتمع المجاور (العائلة والأصدقاء)</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مما قد يؤدي في حالات كثيرة إلى مشاكل أخرى، ‏منها اجتماعية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تتمثل في صعوبة الاتصال والتعامل مع المجتمع المحيط</a:t>
            </a:r>
            <a:r>
              <a:rPr lang="ar-EG" sz="2400">
                <a:latin typeface="Simplified Arabic" panose="02020603050405020304" pitchFamily="18" charset="-78"/>
                <a:cs typeface="Simplified Arabic" panose="02020603050405020304" pitchFamily="18" charset="-78"/>
              </a:rPr>
              <a:t>، ‏وتعتبر </a:t>
            </a:r>
            <a:r>
              <a:rPr lang="ar-EG" sz="2400" b="1">
                <a:latin typeface="Simplified Arabic" panose="02020603050405020304" pitchFamily="18" charset="-78"/>
                <a:cs typeface="Simplified Arabic" panose="02020603050405020304" pitchFamily="18" charset="-78"/>
              </a:rPr>
              <a:t>العزلة أو توحد المستخدم مع جهاز الكمبيوتر من أهم القضايا الاجتماعية</a:t>
            </a:r>
            <a:endParaRPr lang="en-US" sz="2400" u="sng">
              <a:solidFill>
                <a:srgbClr val="203E5F"/>
              </a:solidFill>
              <a:latin typeface="Simplified Arabic" panose="02020603050405020304" pitchFamily="18" charset="-78"/>
              <a:cs typeface="Simplified Arabic" panose="02020603050405020304" pitchFamily="18" charset="-78"/>
            </a:endParaRPr>
          </a:p>
        </p:txBody>
      </p:sp>
      <p:sp>
        <p:nvSpPr>
          <p:cNvPr id="10" name="Rectangle 4"/>
          <p:cNvSpPr/>
          <p:nvPr/>
        </p:nvSpPr>
        <p:spPr>
          <a:xfrm>
            <a:off x="587477"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448232" y="365125"/>
            <a:ext cx="8606455"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5900" y="1516844"/>
            <a:ext cx="4648200" cy="4976031"/>
          </a:xfrm>
        </p:spPr>
      </p:pic>
    </p:spTree>
    <p:extLst>
      <p:ext uri="{BB962C8B-B14F-4D97-AF65-F5344CB8AC3E}">
        <p14:creationId xmlns:p14="http://schemas.microsoft.com/office/powerpoint/2010/main" val="3390141848"/>
      </p:ext>
    </p:extLst>
  </p:cSld>
  <p:clrMapOvr>
    <a:masterClrMapping/>
  </p:clrMapOvr>
  <mc:AlternateContent xmlns:mc="http://schemas.openxmlformats.org/markup-compatibility/2006" xmlns:p14="http://schemas.microsoft.com/office/powerpoint/2010/main">
    <mc:Choice Requires="p14">
      <p:transition spd="slow" p14:dur="2000" advTm="162484"/>
    </mc:Choice>
    <mc:Fallback xmlns="">
      <p:transition spd="slow" advTm="1624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26842" y="1825624"/>
            <a:ext cx="6426958" cy="4249115"/>
          </a:xfrm>
        </p:spPr>
        <p:txBody>
          <a:bodyPr>
            <a:normAutofit/>
          </a:bodyPr>
          <a:lstStyle/>
          <a:p>
            <a:pPr marL="0" indent="0" algn="just" rtl="1">
              <a:lnSpc>
                <a:spcPct val="110000"/>
              </a:lnSpc>
              <a:buNone/>
            </a:pPr>
            <a:r>
              <a:rPr lang="ar-EG" sz="2400" b="1">
                <a:latin typeface="Simplified Arabic" panose="02020603050405020304" pitchFamily="18" charset="-78"/>
                <a:cs typeface="Simplified Arabic" panose="02020603050405020304" pitchFamily="18" charset="-78"/>
              </a:rPr>
              <a:t>و التأثيرات الأكثر جدلًا بين الخبراء والباحثين في استخدام شبكة الإنترنت</a:t>
            </a:r>
            <a:r>
              <a:rPr lang="ar-EG" sz="2400">
                <a:latin typeface="Simplified Arabic" panose="02020603050405020304" pitchFamily="18" charset="-78"/>
                <a:cs typeface="Simplified Arabic" panose="02020603050405020304" pitchFamily="18" charset="-78"/>
              </a:rPr>
              <a:t>،</a:t>
            </a:r>
            <a:r>
              <a:rPr lang="ar-EG" sz="2400">
                <a:solidFill>
                  <a:srgbClr val="203E5F"/>
                </a:solidFill>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نتيجة خاصية الاستغراق التي يتسم بها استخدام هذه المواقع </a:t>
            </a:r>
            <a:r>
              <a:rPr lang="ar-EG" sz="2400">
                <a:latin typeface="Simplified Arabic" panose="02020603050405020304" pitchFamily="18" charset="-78"/>
                <a:cs typeface="Simplified Arabic" panose="02020603050405020304" pitchFamily="18" charset="-78"/>
              </a:rPr>
              <a:t>و التجول بينها وفي محتواها </a:t>
            </a:r>
            <a:r>
              <a:rPr lang="ar-EG" sz="2400" b="1">
                <a:latin typeface="Simplified Arabic" panose="02020603050405020304" pitchFamily="18" charset="-78"/>
                <a:cs typeface="Simplified Arabic" panose="02020603050405020304" pitchFamily="18" charset="-78"/>
              </a:rPr>
              <a:t>ونتيجة الاستغراق الطويل أو ما يطلق عليه بإدمان الإنترنت</a:t>
            </a:r>
            <a:r>
              <a:rPr lang="ar-EG" sz="2400">
                <a:latin typeface="Simplified Arabic" panose="02020603050405020304" pitchFamily="18" charset="-78"/>
                <a:cs typeface="Simplified Arabic" panose="02020603050405020304" pitchFamily="18" charset="-78"/>
              </a:rPr>
              <a:t>، مما أدى إلى </a:t>
            </a:r>
            <a:r>
              <a:rPr lang="ar-EG" sz="2400" b="1">
                <a:latin typeface="Simplified Arabic" panose="02020603050405020304" pitchFamily="18" charset="-78"/>
                <a:cs typeface="Simplified Arabic" panose="02020603050405020304" pitchFamily="18" charset="-78"/>
              </a:rPr>
              <a:t>إقرار‏ الكثير من الباحثين بعزلة المستخدمين وعدم حاجتهم إلى الاتصال بآخرين، ‏وظهر بناء على ذلك ‏مفهوم العزلة في وصف مستخدمي الإنترنت</a:t>
            </a:r>
            <a:r>
              <a:rPr lang="ar-EG" sz="2400">
                <a:latin typeface="Simplified Arabic" panose="02020603050405020304" pitchFamily="18" charset="-78"/>
                <a:cs typeface="Simplified Arabic" panose="02020603050405020304" pitchFamily="18" charset="-78"/>
              </a:rPr>
              <a:t>، ‏وهذا ما يؤثر سلبًا على علاقة الأفراد بالآخرين، ‏</a:t>
            </a:r>
            <a:r>
              <a:rPr lang="ar-EG" sz="2400" b="1">
                <a:latin typeface="Simplified Arabic" panose="02020603050405020304" pitchFamily="18" charset="-78"/>
                <a:cs typeface="Simplified Arabic" panose="02020603050405020304" pitchFamily="18" charset="-78"/>
              </a:rPr>
              <a:t>حيث يقضي المستخدم ساعات طويلة أمام الكمبيوتر في التجول والإبحار بمواقع الشبكة والكشف عن محتواها ويكون هذا الوقت بالتالي على حساب العلاقات الأسرية والاجتماعية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buNone/>
            </a:pPr>
            <a:endParaRPr lang="ar-EG" sz="2400">
              <a:latin typeface="Simplified Arabic" panose="02020603050405020304" pitchFamily="18" charset="-78"/>
              <a:cs typeface="Simplified Arabic" panose="02020603050405020304" pitchFamily="18" charset="-78"/>
            </a:endParaRPr>
          </a:p>
        </p:txBody>
      </p:sp>
      <p:sp>
        <p:nvSpPr>
          <p:cNvPr id="11"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729552" y="365125"/>
            <a:ext cx="8624248" cy="95870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2955" y="1682312"/>
            <a:ext cx="4549966" cy="4792538"/>
          </a:xfrm>
        </p:spPr>
      </p:pic>
    </p:spTree>
    <p:extLst>
      <p:ext uri="{BB962C8B-B14F-4D97-AF65-F5344CB8AC3E}">
        <p14:creationId xmlns:p14="http://schemas.microsoft.com/office/powerpoint/2010/main" val="418719961"/>
      </p:ext>
    </p:extLst>
  </p:cSld>
  <p:clrMapOvr>
    <a:masterClrMapping/>
  </p:clrMapOvr>
  <mc:AlternateContent xmlns:mc="http://schemas.openxmlformats.org/markup-compatibility/2006" xmlns:p14="http://schemas.microsoft.com/office/powerpoint/2010/main">
    <mc:Choice Requires="p14">
      <p:transition spd="slow" p14:dur="2000" advTm="125127"/>
    </mc:Choice>
    <mc:Fallback xmlns="">
      <p:transition spd="slow" advTm="12512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353636" y="1569493"/>
            <a:ext cx="7000164" cy="4435522"/>
          </a:xfrm>
        </p:spPr>
        <p:txBody>
          <a:bodyPr>
            <a:normAutofit fontScale="92500" lnSpcReduction="10000"/>
          </a:bodyPr>
          <a:lstStyle/>
          <a:p>
            <a:pPr marL="0" indent="0" algn="r" rtl="1">
              <a:buNone/>
            </a:pPr>
            <a:r>
              <a:rPr lang="en-US" sz="3000" b="1"/>
              <a:t>.</a:t>
            </a:r>
            <a:r>
              <a:rPr lang="en-US" sz="3000" b="1" u="sng">
                <a:solidFill>
                  <a:srgbClr val="203E5F"/>
                </a:solidFill>
                <a:latin typeface="Simplified Arabic" panose="02020603050405020304" pitchFamily="18" charset="-78"/>
                <a:cs typeface="Simplified Arabic" panose="02020603050405020304" pitchFamily="18" charset="-78"/>
              </a:rPr>
              <a:t>2</a:t>
            </a:r>
            <a:r>
              <a:rPr lang="ar-EG" sz="3000" b="1" u="sng">
                <a:solidFill>
                  <a:srgbClr val="203E5F"/>
                </a:solidFill>
                <a:latin typeface="Simplified Arabic" panose="02020603050405020304" pitchFamily="18" charset="-78"/>
                <a:cs typeface="Simplified Arabic" panose="02020603050405020304" pitchFamily="18" charset="-78"/>
              </a:rPr>
              <a:t>إضاعة الوقت: </a:t>
            </a:r>
          </a:p>
          <a:p>
            <a:pPr marL="0" indent="0" algn="just" rtl="1">
              <a:lnSpc>
                <a:spcPct val="120000"/>
              </a:lnSpc>
              <a:spcBef>
                <a:spcPts val="110"/>
              </a:spcBef>
              <a:spcAft>
                <a:spcPts val="110"/>
              </a:spcAft>
              <a:buNone/>
            </a:pPr>
            <a:r>
              <a:rPr lang="ar-EG" sz="2600">
                <a:latin typeface="Simplified Arabic" panose="02020603050405020304" pitchFamily="18" charset="-78"/>
                <a:cs typeface="Simplified Arabic" panose="02020603050405020304" pitchFamily="18" charset="-78"/>
              </a:rPr>
              <a:t>يخلف الارتباط المتواصل بوسائل الاتصال الاجتماعي أثر سلبي على الذات الإنسانية؛ </a:t>
            </a:r>
            <a:r>
              <a:rPr lang="ar-EG" sz="2600" b="1">
                <a:latin typeface="Simplified Arabic" panose="02020603050405020304" pitchFamily="18" charset="-78"/>
                <a:cs typeface="Simplified Arabic" panose="02020603050405020304" pitchFamily="18" charset="-78"/>
              </a:rPr>
              <a:t>حيث أن الفيس بوك و تويتر يسهم في إضاعة الوقت في العمل والبيت </a:t>
            </a:r>
            <a:r>
              <a:rPr lang="ar-EG" sz="2600">
                <a:latin typeface="Simplified Arabic" panose="02020603050405020304" pitchFamily="18" charset="-78"/>
                <a:cs typeface="Simplified Arabic" panose="02020603050405020304" pitchFamily="18" charset="-78"/>
              </a:rPr>
              <a:t>ووصف الدكتور " </a:t>
            </a:r>
            <a:r>
              <a:rPr lang="ar-EG" sz="2600" b="1">
                <a:latin typeface="Simplified Arabic" panose="02020603050405020304" pitchFamily="18" charset="-78"/>
                <a:cs typeface="Simplified Arabic" panose="02020603050405020304" pitchFamily="18" charset="-78"/>
              </a:rPr>
              <a:t>ثيموني فايكل</a:t>
            </a:r>
            <a:r>
              <a:rPr lang="ar-EG" sz="2600">
                <a:latin typeface="Simplified Arabic" panose="02020603050405020304" pitchFamily="18" charset="-78"/>
                <a:cs typeface="Simplified Arabic" panose="02020603050405020304" pitchFamily="18" charset="-78"/>
              </a:rPr>
              <a:t>" ‏الارتباط بوسائل الاتصال الاجتماعي </a:t>
            </a:r>
            <a:r>
              <a:rPr lang="ar-EG" sz="2600" b="1">
                <a:latin typeface="Simplified Arabic" panose="02020603050405020304" pitchFamily="18" charset="-78"/>
                <a:cs typeface="Simplified Arabic" panose="02020603050405020304" pitchFamily="18" charset="-78"/>
              </a:rPr>
              <a:t>بأنه عالم جديد من إضاعة الوقت </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مرحلة تكنولوجية جديدة من إضاعة الوقت</a:t>
            </a:r>
            <a:r>
              <a:rPr lang="ar-EG" sz="2600">
                <a:latin typeface="Simplified Arabic" panose="02020603050405020304" pitchFamily="18" charset="-78"/>
                <a:cs typeface="Simplified Arabic" panose="02020603050405020304" pitchFamily="18" charset="-78"/>
              </a:rPr>
              <a:t>"، ‏ومن ثم </a:t>
            </a:r>
            <a:r>
              <a:rPr lang="ar-EG" sz="2600" b="1">
                <a:latin typeface="Simplified Arabic" panose="02020603050405020304" pitchFamily="18" charset="-78"/>
                <a:cs typeface="Simplified Arabic" panose="02020603050405020304" pitchFamily="18" charset="-78"/>
              </a:rPr>
              <a:t>يجعلنا لذلك أقل إبداعًا وإنتاجًا وحتى مهارة</a:t>
            </a:r>
            <a:r>
              <a:rPr lang="ar-EG" sz="2600">
                <a:latin typeface="Simplified Arabic" panose="02020603050405020304" pitchFamily="18" charset="-78"/>
                <a:cs typeface="Simplified Arabic" panose="02020603050405020304" pitchFamily="18" charset="-78"/>
              </a:rPr>
              <a:t>، ‏والأكثر أهمية من ذلك </a:t>
            </a:r>
            <a:r>
              <a:rPr lang="ar-EG" sz="2600" b="1">
                <a:latin typeface="Simplified Arabic" panose="02020603050405020304" pitchFamily="18" charset="-78"/>
                <a:cs typeface="Simplified Arabic" panose="02020603050405020304" pitchFamily="18" charset="-78"/>
              </a:rPr>
              <a:t>أن الوقت الذي يقضيه الفرد في مواقع التواصل الاجتماعي الافتراضية يمكن أن يقوض حياتنا الاجتماعية الواقعية</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فبمجرد دخول المستخدم للمواقع الاجتماعية وخاصة الفيس بوك حتى يبدأ التنقل من صفحة لأخرى ومن ملف لآخر</a:t>
            </a:r>
            <a:endParaRPr lang="en-US" sz="2600" b="1" u="sng">
              <a:solidFill>
                <a:srgbClr val="203E5F"/>
              </a:solidFill>
              <a:latin typeface="Simplified Arabic" panose="02020603050405020304" pitchFamily="18" charset="-78"/>
              <a:cs typeface="Simplified Arabic" panose="02020603050405020304" pitchFamily="18" charset="-78"/>
            </a:endParaRP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661313" y="365126"/>
            <a:ext cx="8692487"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7" name="عنصر نائب للمحتوى 6" descr="https://www.alkhaleej.ae/sites/default/files/migrated/9e51788b-f78f-4cd3-aad3-e1f1eee19923.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59307" y="1736610"/>
            <a:ext cx="3998794" cy="4738240"/>
          </a:xfrm>
          <a:prstGeom prst="rect">
            <a:avLst/>
          </a:prstGeom>
          <a:noFill/>
          <a:ln>
            <a:noFill/>
          </a:ln>
        </p:spPr>
      </p:pic>
    </p:spTree>
    <p:extLst>
      <p:ext uri="{BB962C8B-B14F-4D97-AF65-F5344CB8AC3E}">
        <p14:creationId xmlns:p14="http://schemas.microsoft.com/office/powerpoint/2010/main" val="805598157"/>
      </p:ext>
    </p:extLst>
  </p:cSld>
  <p:clrMapOvr>
    <a:masterClrMapping/>
  </p:clrMapOvr>
  <mc:AlternateContent xmlns:mc="http://schemas.openxmlformats.org/markup-compatibility/2006" xmlns:p14="http://schemas.microsoft.com/office/powerpoint/2010/main">
    <mc:Choice Requires="p14">
      <p:transition spd="slow" p14:dur="2000" advTm="256151"/>
    </mc:Choice>
    <mc:Fallback xmlns="">
      <p:transition spd="slow" advTm="25615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825625"/>
            <a:ext cx="6522493" cy="4179390"/>
          </a:xfrm>
        </p:spPr>
        <p:txBody>
          <a:bodyPr>
            <a:normAutofit/>
          </a:bodyPr>
          <a:lstStyle/>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2" name="مستطيل 1"/>
          <p:cNvSpPr/>
          <p:nvPr/>
        </p:nvSpPr>
        <p:spPr>
          <a:xfrm>
            <a:off x="5021239" y="1719959"/>
            <a:ext cx="6400800" cy="4287328"/>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v"/>
            </a:pPr>
            <a:r>
              <a:rPr lang="ar-EG">
                <a:latin typeface="Simplified Arabic" panose="02020603050405020304" pitchFamily="18" charset="-78"/>
                <a:cs typeface="Simplified Arabic" panose="02020603050405020304" pitchFamily="18" charset="-78"/>
              </a:rPr>
              <a:t>‏</a:t>
            </a:r>
            <a:r>
              <a:rPr lang="ar-EG" sz="2400">
                <a:latin typeface="Simplified Arabic" panose="02020603050405020304" pitchFamily="18" charset="-78"/>
                <a:cs typeface="Simplified Arabic" panose="02020603050405020304" pitchFamily="18" charset="-78"/>
              </a:rPr>
              <a:t>ولا يدرك الساعات التي أضاعها في التعليق على صور أصدقائه ‏دون أن يزيد أي فائدة له أو لغيره، </a:t>
            </a:r>
            <a:r>
              <a:rPr lang="ar-EG" sz="2400" b="1">
                <a:latin typeface="Simplified Arabic" panose="02020603050405020304" pitchFamily="18" charset="-78"/>
                <a:cs typeface="Simplified Arabic" panose="02020603050405020304" pitchFamily="18" charset="-78"/>
              </a:rPr>
              <a:t>‏فالفيس بوك يهدر </a:t>
            </a:r>
            <a:r>
              <a:rPr lang="en-US" sz="2400" b="1">
                <a:latin typeface="Simplified Arabic" panose="02020603050405020304" pitchFamily="18" charset="-78"/>
                <a:cs typeface="Simplified Arabic" panose="02020603050405020304" pitchFamily="18" charset="-78"/>
              </a:rPr>
              <a:t>10 </a:t>
            </a:r>
            <a:r>
              <a:rPr lang="ar-EG" sz="2400" b="1">
                <a:latin typeface="Simplified Arabic" panose="02020603050405020304" pitchFamily="18" charset="-78"/>
                <a:cs typeface="Simplified Arabic" panose="02020603050405020304" pitchFamily="18" charset="-78"/>
              </a:rPr>
              <a:t>ساعات في تصفح الفيس بوك فقط </a:t>
            </a:r>
            <a:r>
              <a:rPr lang="ar-EG" sz="2400">
                <a:latin typeface="Simplified Arabic" panose="02020603050405020304" pitchFamily="18" charset="-78"/>
                <a:cs typeface="Simplified Arabic" panose="02020603050405020304" pitchFamily="18" charset="-78"/>
              </a:rPr>
              <a:t>.</a:t>
            </a:r>
          </a:p>
          <a:p>
            <a:pPr marL="342900" indent="-342900" algn="just" rtl="1">
              <a:lnSpc>
                <a:spcPct val="110000"/>
              </a:lnSpc>
              <a:spcBef>
                <a:spcPts val="110"/>
              </a:spcBef>
              <a:spcAft>
                <a:spcPts val="110"/>
              </a:spcAft>
              <a:buFont typeface="Wingdings" panose="05000000000000000000" pitchFamily="2" charset="2"/>
              <a:buChar char="v"/>
            </a:pPr>
            <a:r>
              <a:rPr lang="ar-EG" sz="2400">
                <a:latin typeface="Simplified Arabic" panose="02020603050405020304" pitchFamily="18" charset="-78"/>
                <a:cs typeface="Simplified Arabic" panose="02020603050405020304" pitchFamily="18" charset="-78"/>
              </a:rPr>
              <a:t>وإضاعة الوقت </a:t>
            </a:r>
            <a:r>
              <a:rPr lang="ar-EG" sz="2400" b="1">
                <a:latin typeface="Simplified Arabic" panose="02020603050405020304" pitchFamily="18" charset="-78"/>
                <a:cs typeface="Simplified Arabic" panose="02020603050405020304" pitchFamily="18" charset="-78"/>
              </a:rPr>
              <a:t>خصوصا عند الأطفال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أن مشاهدتهم تبعدهم عن ممارسة أي نشاط كما أنها تقلص رغبة الأطفال في القراءة وتبعدهم عن ممارسة اللعب والرياضة </a:t>
            </a:r>
            <a:r>
              <a:rPr lang="ar-EG" sz="2400">
                <a:latin typeface="Simplified Arabic" panose="02020603050405020304" pitchFamily="18" charset="-78"/>
                <a:cs typeface="Simplified Arabic" panose="02020603050405020304" pitchFamily="18" charset="-78"/>
              </a:rPr>
              <a:t>وغيرها من الهوايات التي يمكن أن يمارسوها ‏مع الأهل والأصدقاء</a:t>
            </a:r>
            <a:r>
              <a:rPr lang="ar-EG" sz="2400" b="1">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والتي يتم من خلالها تفريق الطاقة الموجودة لديهم في أعمال نافعة.</a:t>
            </a:r>
            <a:endParaRPr lang="en-US" sz="2400">
              <a:latin typeface="Simplified Arabic" panose="02020603050405020304" pitchFamily="18" charset="-78"/>
              <a:cs typeface="Simplified Arabic" panose="02020603050405020304" pitchFamily="18" charset="-78"/>
            </a:endParaRPr>
          </a:p>
          <a:p>
            <a:pPr marL="342900" indent="-342900" algn="just" rtl="1">
              <a:lnSpc>
                <a:spcPct val="120000"/>
              </a:lnSpc>
              <a:spcBef>
                <a:spcPts val="110"/>
              </a:spcBef>
              <a:spcAft>
                <a:spcPts val="110"/>
              </a:spcAft>
              <a:buFont typeface="Wingdings" panose="05000000000000000000" pitchFamily="2" charset="2"/>
              <a:buChar char="v"/>
            </a:pPr>
            <a:endParaRPr lang="ar-EG" sz="240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11" name="Rectangle: Rounded Corners 33"/>
          <p:cNvSpPr txBox="1">
            <a:spLocks noGrp="1"/>
          </p:cNvSpPr>
          <p:nvPr>
            <p:ph type="title"/>
          </p:nvPr>
        </p:nvSpPr>
        <p:spPr>
          <a:xfrm>
            <a:off x="2483893" y="365126"/>
            <a:ext cx="8869907" cy="97235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5534" y="1609168"/>
            <a:ext cx="4735773" cy="4865682"/>
          </a:xfrm>
        </p:spPr>
      </p:pic>
    </p:spTree>
    <p:extLst>
      <p:ext uri="{BB962C8B-B14F-4D97-AF65-F5344CB8AC3E}">
        <p14:creationId xmlns:p14="http://schemas.microsoft.com/office/powerpoint/2010/main" val="1465629366"/>
      </p:ext>
    </p:extLst>
  </p:cSld>
  <p:clrMapOvr>
    <a:masterClrMapping/>
  </p:clrMapOvr>
  <mc:AlternateContent xmlns:mc="http://schemas.openxmlformats.org/markup-compatibility/2006" xmlns:p14="http://schemas.microsoft.com/office/powerpoint/2010/main">
    <mc:Choice Requires="p14">
      <p:transition spd="slow" p14:dur="2000" advTm="172984"/>
    </mc:Choice>
    <mc:Fallback xmlns="">
      <p:transition spd="slow" advTm="1729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661312" y="365126"/>
            <a:ext cx="8692487"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3" name="عنصر نائب للمحتوى 2"/>
          <p:cNvSpPr>
            <a:spLocks noGrp="1"/>
          </p:cNvSpPr>
          <p:nvPr>
            <p:ph sz="half" idx="2"/>
          </p:nvPr>
        </p:nvSpPr>
        <p:spPr>
          <a:xfrm>
            <a:off x="5773003" y="1620908"/>
            <a:ext cx="5758218" cy="4249115"/>
          </a:xfrm>
        </p:spPr>
        <p:txBody>
          <a:bodyPr>
            <a:normAutofit fontScale="92500"/>
          </a:bodyPr>
          <a:lstStyle/>
          <a:p>
            <a:pPr marL="0" indent="0" algn="r" rtl="1">
              <a:buNone/>
            </a:pPr>
            <a:r>
              <a:rPr lang="en-US" b="1"/>
              <a:t>.</a:t>
            </a:r>
            <a:r>
              <a:rPr lang="en-US" b="1" u="sng">
                <a:solidFill>
                  <a:srgbClr val="203E5F"/>
                </a:solidFill>
                <a:latin typeface="Simplified Arabic" panose="02020603050405020304" pitchFamily="18" charset="-78"/>
                <a:cs typeface="Simplified Arabic" panose="02020603050405020304" pitchFamily="18" charset="-78"/>
              </a:rPr>
              <a:t>3</a:t>
            </a:r>
            <a:r>
              <a:rPr lang="ar-EG" b="1" u="sng">
                <a:solidFill>
                  <a:srgbClr val="203E5F"/>
                </a:solidFill>
                <a:latin typeface="Simplified Arabic" panose="02020603050405020304" pitchFamily="18" charset="-78"/>
                <a:cs typeface="Simplified Arabic" panose="02020603050405020304" pitchFamily="18" charset="-78"/>
              </a:rPr>
              <a:t> فقدان التفاعل الاجتماعي: </a:t>
            </a:r>
          </a:p>
          <a:p>
            <a:pPr marL="0" indent="0" algn="just" rtl="1">
              <a:lnSpc>
                <a:spcPct val="120000"/>
              </a:lnSpc>
              <a:spcBef>
                <a:spcPts val="110"/>
              </a:spcBef>
              <a:spcAft>
                <a:spcPts val="110"/>
              </a:spcAft>
              <a:buNone/>
            </a:pPr>
            <a:r>
              <a:rPr lang="ar-EG" sz="2600">
                <a:latin typeface="Simplified Arabic" panose="02020603050405020304" pitchFamily="18" charset="-78"/>
                <a:cs typeface="Simplified Arabic" panose="02020603050405020304" pitchFamily="18" charset="-78"/>
              </a:rPr>
              <a:t>يخشى كثير من الباحثون </a:t>
            </a:r>
            <a:r>
              <a:rPr lang="ar-EG" sz="2600" b="1">
                <a:latin typeface="Simplified Arabic" panose="02020603050405020304" pitchFamily="18" charset="-78"/>
                <a:cs typeface="Simplified Arabic" panose="02020603050405020304" pitchFamily="18" charset="-78"/>
              </a:rPr>
              <a:t>أن تؤدي الإنترنت إلى غياب التفاعل الاجتماعي لأن التواصل فيها يحصل عبر أسلاك ووصلات وليس بطريقة طبيعية</a:t>
            </a:r>
            <a:r>
              <a:rPr lang="ar-EG" sz="2600">
                <a:latin typeface="Simplified Arabic" panose="02020603050405020304" pitchFamily="18" charset="-78"/>
                <a:cs typeface="Simplified Arabic" panose="02020603050405020304" pitchFamily="18" charset="-78"/>
              </a:rPr>
              <a:t>، كما أن </a:t>
            </a:r>
            <a:r>
              <a:rPr lang="ar-EG" sz="2600" b="1">
                <a:latin typeface="Simplified Arabic" panose="02020603050405020304" pitchFamily="18" charset="-78"/>
                <a:cs typeface="Simplified Arabic" panose="02020603050405020304" pitchFamily="18" charset="-78"/>
              </a:rPr>
              <a:t>استعمال شبكة الإنترنت يقوم على طابع الفردية</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حيث وبدلا من أن يقوم الفرد بالنشاط كالتسوق ومشاهدة البرامج الترفيهية مع أسرته أصبح يقوم به بمفرده على شبكة الإنترنت</a:t>
            </a:r>
            <a:r>
              <a:rPr lang="ar-EG" sz="2600">
                <a:latin typeface="Simplified Arabic" panose="02020603050405020304" pitchFamily="18" charset="-78"/>
                <a:cs typeface="Simplified Arabic" panose="02020603050405020304" pitchFamily="18" charset="-78"/>
              </a:rPr>
              <a:t>، مما يخشى معه من نشوء أجيال لا تجيد التعامل إلى مع الحاسب الآلي.</a:t>
            </a:r>
          </a:p>
          <a:p>
            <a:pPr marL="0" indent="0" algn="r" rtl="1">
              <a:buNone/>
            </a:pPr>
            <a:endParaRPr lang="en-US" u="sng">
              <a:solidFill>
                <a:srgbClr val="203E5F"/>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5534" y="1473957"/>
            <a:ext cx="5445457" cy="5186149"/>
          </a:xfrm>
        </p:spPr>
      </p:pic>
    </p:spTree>
    <p:extLst>
      <p:ext uri="{BB962C8B-B14F-4D97-AF65-F5344CB8AC3E}">
        <p14:creationId xmlns:p14="http://schemas.microsoft.com/office/powerpoint/2010/main" val="3800407185"/>
      </p:ext>
    </p:extLst>
  </p:cSld>
  <p:clrMapOvr>
    <a:masterClrMapping/>
  </p:clrMapOvr>
  <mc:AlternateContent xmlns:mc="http://schemas.openxmlformats.org/markup-compatibility/2006" xmlns:p14="http://schemas.microsoft.com/office/powerpoint/2010/main">
    <mc:Choice Requires="p14">
      <p:transition spd="slow" p14:dur="2000" advTm="88824"/>
    </mc:Choice>
    <mc:Fallback xmlns="">
      <p:transition spd="slow" advTm="8882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602024"/>
            <a:ext cx="6346209" cy="4402990"/>
          </a:xfrm>
        </p:spPr>
        <p:txBody>
          <a:bodyPr>
            <a:normAutofit/>
          </a:bodyPr>
          <a:lstStyle/>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620370" y="365126"/>
            <a:ext cx="87334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3" name="مستطيل 2"/>
          <p:cNvSpPr/>
          <p:nvPr/>
        </p:nvSpPr>
        <p:spPr>
          <a:xfrm>
            <a:off x="5020291" y="1518179"/>
            <a:ext cx="6346209" cy="4974695"/>
          </a:xfrm>
          <a:prstGeom prst="rect">
            <a:avLst/>
          </a:prstGeom>
        </p:spPr>
        <p:txBody>
          <a:bodyPr wrap="square">
            <a:spAutoFit/>
          </a:bodyPr>
          <a:lstStyle/>
          <a:p>
            <a:pPr algn="just" rtl="1">
              <a:lnSpc>
                <a:spcPct val="120000"/>
              </a:lnSpc>
              <a:spcBef>
                <a:spcPts val="110"/>
              </a:spcBef>
              <a:spcAft>
                <a:spcPts val="110"/>
              </a:spcAft>
            </a:pPr>
            <a:r>
              <a:rPr lang="ar-EG"/>
              <a:t>‏    </a:t>
            </a:r>
            <a:r>
              <a:rPr lang="ar-EG" sz="2400">
                <a:latin typeface="Simplified Arabic" panose="02020603050405020304" pitchFamily="18" charset="-78"/>
                <a:cs typeface="Simplified Arabic" panose="02020603050405020304" pitchFamily="18" charset="-78"/>
              </a:rPr>
              <a:t>كما أن استخدام الأطفال للإعلام الاجتماعي (شبكات التواصل الاجتماعي) ‏</a:t>
            </a:r>
            <a:r>
              <a:rPr lang="ar-EG" sz="2400" b="1">
                <a:latin typeface="Simplified Arabic" panose="02020603050405020304" pitchFamily="18" charset="-78"/>
                <a:cs typeface="Simplified Arabic" panose="02020603050405020304" pitchFamily="18" charset="-78"/>
              </a:rPr>
              <a:t>يفقدهم مهارة التفاعل الاجتماعي التي تتطور من خلال الحديث المباشر مع الآخرين سواء داخل الأسرة أو خارجها</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وذلك بسبب ضعف حصيلتهم اللغوية من المفردات التي تزداد عادة من خلال المحادثة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كما تضعف مهارة القدرة على التعبير الشفوي لديهم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كما تسهم بعض المضامين المنشورة على شبكات التواصل الاجتماعي، كالأفلام الخيالية في جنوح الأطفال للمبالغة في الخيال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وهذا قد يدفعهم للقيام بأفعال غير محسوبة النتائج</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مما يؤثر على نمط تفكيرهم في حل مشاكلهم بطريقة غير عقلانية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6602" y="1385756"/>
            <a:ext cx="4544703" cy="4946805"/>
          </a:xfrm>
        </p:spPr>
      </p:pic>
    </p:spTree>
    <p:extLst>
      <p:ext uri="{BB962C8B-B14F-4D97-AF65-F5344CB8AC3E}">
        <p14:creationId xmlns:p14="http://schemas.microsoft.com/office/powerpoint/2010/main" val="3286326656"/>
      </p:ext>
    </p:extLst>
  </p:cSld>
  <p:clrMapOvr>
    <a:masterClrMapping/>
  </p:clrMapOvr>
  <mc:AlternateContent xmlns:mc="http://schemas.openxmlformats.org/markup-compatibility/2006" xmlns:p14="http://schemas.microsoft.com/office/powerpoint/2010/main">
    <mc:Choice Requires="p14">
      <p:transition spd="slow" p14:dur="2000" advTm="161880"/>
    </mc:Choice>
    <mc:Fallback xmlns="">
      <p:transition spd="slow" advTm="16188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04514" y="1422989"/>
            <a:ext cx="5934501" cy="4651751"/>
          </a:xfrm>
        </p:spPr>
        <p:txBody>
          <a:bodyPr>
            <a:normAutofit/>
          </a:bodyPr>
          <a:lstStyle/>
          <a:p>
            <a:pPr marL="0" indent="0" algn="just" rtl="1">
              <a:lnSpc>
                <a:spcPct val="110000"/>
              </a:lnSpc>
              <a:spcBef>
                <a:spcPts val="110"/>
              </a:spcBef>
              <a:spcAft>
                <a:spcPts val="110"/>
              </a:spcAft>
              <a:buNone/>
            </a:pPr>
            <a:r>
              <a:rPr lang="ar-EG" b="1"/>
              <a:t>‏ </a:t>
            </a:r>
            <a:r>
              <a:rPr lang="en-US" sz="3000" b="1" u="sng">
                <a:solidFill>
                  <a:srgbClr val="203E5F"/>
                </a:solidFill>
                <a:latin typeface="Simplified Arabic" panose="02020603050405020304" pitchFamily="18" charset="-78"/>
                <a:cs typeface="Simplified Arabic" panose="02020603050405020304" pitchFamily="18" charset="-78"/>
              </a:rPr>
              <a:t>.4</a:t>
            </a:r>
            <a:r>
              <a:rPr lang="ar-EG" sz="3000" b="1" u="sng">
                <a:solidFill>
                  <a:srgbClr val="203E5F"/>
                </a:solidFill>
                <a:latin typeface="Simplified Arabic" panose="02020603050405020304" pitchFamily="18" charset="-78"/>
                <a:cs typeface="Simplified Arabic" panose="02020603050405020304" pitchFamily="18" charset="-78"/>
              </a:rPr>
              <a:t>انخفاض مستوى التحصيل الدراسي:</a:t>
            </a:r>
          </a:p>
          <a:p>
            <a:pPr marL="0" indent="0" algn="just" rtl="1">
              <a:lnSpc>
                <a:spcPct val="110000"/>
              </a:lnSpc>
              <a:spcBef>
                <a:spcPts val="110"/>
              </a:spcBef>
              <a:spcAft>
                <a:spcPts val="110"/>
              </a:spcAft>
              <a:buNone/>
            </a:pPr>
            <a:r>
              <a:rPr lang="ar-EG"/>
              <a:t>‏</a:t>
            </a:r>
            <a:r>
              <a:rPr lang="ar-EG" sz="2400">
                <a:latin typeface="Simplified Arabic" panose="02020603050405020304" pitchFamily="18" charset="-78"/>
                <a:cs typeface="Simplified Arabic" panose="02020603050405020304" pitchFamily="18" charset="-78"/>
              </a:rPr>
              <a:t>لم يقتصر استخدام شبكات التواصل الاجتماعي على الأفراد أو المؤسسات بأشكالها المختلفة فقط ، ‏</a:t>
            </a:r>
            <a:r>
              <a:rPr lang="ar-EG" sz="2400" b="1">
                <a:latin typeface="Simplified Arabic" panose="02020603050405020304" pitchFamily="18" charset="-78"/>
                <a:cs typeface="Simplified Arabic" panose="02020603050405020304" pitchFamily="18" charset="-78"/>
              </a:rPr>
              <a:t>وإنما أصبحت الكثير من الجامعات والمعاهد العلمية تتواصل مع طلابها عبر الشبكات الاجتماعية</a:t>
            </a:r>
            <a:r>
              <a:rPr lang="ar-EG" sz="2400">
                <a:latin typeface="Simplified Arabic" panose="02020603050405020304" pitchFamily="18" charset="-78"/>
                <a:cs typeface="Simplified Arabic" panose="02020603050405020304" pitchFamily="18" charset="-78"/>
              </a:rPr>
              <a:t>؛ ‏حيث </a:t>
            </a:r>
            <a:r>
              <a:rPr lang="ar-EG" sz="2400" b="1">
                <a:latin typeface="Simplified Arabic" panose="02020603050405020304" pitchFamily="18" charset="-78"/>
                <a:cs typeface="Simplified Arabic" panose="02020603050405020304" pitchFamily="18" charset="-78"/>
              </a:rPr>
              <a:t>إن الإنترنت يعتبر وسيلة بحث مثالية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ولكن ‏البعض من الطلاب يستخدمونه لأسباب أخرى</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كالبحث في مواقع ليس لها صلة بدراستهم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أو استخدام ألعاب الإنترنت</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مما يؤدي إلى انخفاض المستوى الدراسي</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وغيابهم عن الحصص المدرسية</a:t>
            </a:r>
            <a:r>
              <a:rPr lang="ar-EG" sz="2400">
                <a:latin typeface="Simplified Arabic" panose="02020603050405020304" pitchFamily="18" charset="-78"/>
                <a:cs typeface="Simplified Arabic" panose="02020603050405020304" pitchFamily="18" charset="-78"/>
              </a:rPr>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510051" y="365126"/>
            <a:ext cx="8828964"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9" name="عنصر نائب للمحتوى 7" descr="D:\جامعة ميدأوشن\محاضرات مادة الإعلام والمجتمع word\1313429358_.png.dffe58e176fd7b30b84d897404ceb6d4.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27546" y="1378425"/>
            <a:ext cx="4735773" cy="5096426"/>
          </a:xfrm>
          <a:prstGeom prst="rect">
            <a:avLst/>
          </a:prstGeom>
          <a:noFill/>
          <a:ln>
            <a:noFill/>
          </a:ln>
        </p:spPr>
      </p:pic>
    </p:spTree>
    <p:extLst>
      <p:ext uri="{BB962C8B-B14F-4D97-AF65-F5344CB8AC3E}">
        <p14:creationId xmlns:p14="http://schemas.microsoft.com/office/powerpoint/2010/main" val="886023214"/>
      </p:ext>
    </p:extLst>
  </p:cSld>
  <p:clrMapOvr>
    <a:masterClrMapping/>
  </p:clrMapOvr>
  <mc:AlternateContent xmlns:mc="http://schemas.openxmlformats.org/markup-compatibility/2006" xmlns:p14="http://schemas.microsoft.com/office/powerpoint/2010/main">
    <mc:Choice Requires="p14">
      <p:transition spd="slow" p14:dur="2000" advTm="104566"/>
    </mc:Choice>
    <mc:Fallback xmlns="">
      <p:transition spd="slow" advTm="1045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203511" y="1825625"/>
            <a:ext cx="7150290" cy="4179390"/>
          </a:xfrm>
        </p:spPr>
        <p:txBody>
          <a:bodyPr>
            <a:normAutofit/>
          </a:bodyPr>
          <a:lstStyle/>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552132" y="365126"/>
            <a:ext cx="880166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3" name="مستطيل 2"/>
          <p:cNvSpPr/>
          <p:nvPr/>
        </p:nvSpPr>
        <p:spPr>
          <a:xfrm>
            <a:off x="6032310" y="1755900"/>
            <a:ext cx="5108243" cy="2936188"/>
          </a:xfrm>
          <a:prstGeom prst="rect">
            <a:avLst/>
          </a:prstGeom>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ü"/>
            </a:pPr>
            <a:r>
              <a:rPr lang="ar-EG" sz="2400">
                <a:latin typeface="Simplified Arabic" panose="02020603050405020304" pitchFamily="18" charset="-78"/>
                <a:cs typeface="Simplified Arabic" panose="02020603050405020304" pitchFamily="18" charset="-78"/>
              </a:rPr>
              <a:t>فقد توصلت الدراسات </a:t>
            </a:r>
            <a:r>
              <a:rPr lang="ar-EG" sz="2400" b="1">
                <a:latin typeface="Simplified Arabic" panose="02020603050405020304" pitchFamily="18" charset="-78"/>
                <a:cs typeface="Simplified Arabic" panose="02020603050405020304" pitchFamily="18" charset="-78"/>
              </a:rPr>
              <a:t>إلى أنه كلما قضى الأفراد وقتًا أطول في استخدام الإنترنت كلما كان التحصيل الدراسي أقل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كما أن الذين يستخدمون ألعاب الإنترنت بكثافة لا يتوفر لديهم وقت للقراءة ولا قضاء وقت مع الأصدقاء</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وأن مستواهم الدراسي منخفض، إضافة إلى تفضيلهم الألعاب العنيفة والقتالية</a:t>
            </a:r>
            <a:r>
              <a:rPr lang="ar-EG" sz="2400">
                <a:latin typeface="Simplified Arabic" panose="02020603050405020304" pitchFamily="18" charset="-78"/>
                <a:cs typeface="Simplified Arabic" panose="02020603050405020304" pitchFamily="18" charset="-78"/>
              </a:rPr>
              <a:t>.</a:t>
            </a:r>
            <a:endParaRPr lang="ar-EG" sz="2400" b="1" u="sng">
              <a:solidFill>
                <a:srgbClr val="203E5F"/>
              </a:solidFill>
              <a:latin typeface="Simplified Arabic" panose="02020603050405020304" pitchFamily="18" charset="-78"/>
              <a:cs typeface="Simplified Arabic" panose="02020603050405020304" pitchFamily="18" charset="-78"/>
            </a:endParaRPr>
          </a:p>
        </p:txBody>
      </p:sp>
      <p:pic>
        <p:nvPicPr>
          <p:cNvPr id="16" name="عنصر نائب للمحتوى 1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64025" y="1727018"/>
            <a:ext cx="5273722" cy="4765856"/>
          </a:xfrm>
        </p:spPr>
      </p:pic>
    </p:spTree>
    <p:extLst>
      <p:ext uri="{BB962C8B-B14F-4D97-AF65-F5344CB8AC3E}">
        <p14:creationId xmlns:p14="http://schemas.microsoft.com/office/powerpoint/2010/main" val="2634125816"/>
      </p:ext>
    </p:extLst>
  </p:cSld>
  <p:clrMapOvr>
    <a:masterClrMapping/>
  </p:clrMapOvr>
  <mc:AlternateContent xmlns:mc="http://schemas.openxmlformats.org/markup-compatibility/2006" xmlns:p14="http://schemas.microsoft.com/office/powerpoint/2010/main">
    <mc:Choice Requires="p14">
      <p:transition spd="slow" p14:dur="2000" advTm="51958"/>
    </mc:Choice>
    <mc:Fallback xmlns="">
      <p:transition spd="slow" advTm="5195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26842" y="1484430"/>
            <a:ext cx="6223382" cy="4479642"/>
          </a:xfrm>
        </p:spPr>
        <p:txBody>
          <a:bodyPr>
            <a:normAutofit/>
          </a:bodyPr>
          <a:lstStyle/>
          <a:p>
            <a:pPr marL="0" indent="0" algn="just" rtl="1">
              <a:lnSpc>
                <a:spcPct val="110000"/>
              </a:lnSpc>
              <a:spcBef>
                <a:spcPts val="110"/>
              </a:spcBef>
              <a:spcAft>
                <a:spcPts val="110"/>
              </a:spcAft>
              <a:buNone/>
            </a:pPr>
            <a:r>
              <a:rPr lang="en-US"/>
              <a:t> </a:t>
            </a:r>
            <a:r>
              <a:rPr lang="en-US" b="1">
                <a:solidFill>
                  <a:srgbClr val="203E5F"/>
                </a:solidFill>
                <a:latin typeface="Simplified Arabic" panose="02020603050405020304" pitchFamily="18" charset="-78"/>
                <a:cs typeface="Simplified Arabic" panose="02020603050405020304" pitchFamily="18" charset="-78"/>
              </a:rPr>
              <a:t>.5</a:t>
            </a:r>
            <a:r>
              <a:rPr lang="ar-EG" b="1" u="sng">
                <a:solidFill>
                  <a:srgbClr val="203E5F"/>
                </a:solidFill>
                <a:latin typeface="Simplified Arabic" panose="02020603050405020304" pitchFamily="18" charset="-78"/>
                <a:cs typeface="Simplified Arabic" panose="02020603050405020304" pitchFamily="18" charset="-78"/>
              </a:rPr>
              <a:t>تأثير الإعلام الرقمي على الشخصية (الشخصية المصطنعة) : </a:t>
            </a: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يلجأ الكثير من أفراد الأسرة </a:t>
            </a:r>
            <a:r>
              <a:rPr lang="ar-EG" sz="2400" b="1">
                <a:latin typeface="Simplified Arabic" panose="02020603050405020304" pitchFamily="18" charset="-78"/>
                <a:cs typeface="Simplified Arabic" panose="02020603050405020304" pitchFamily="18" charset="-78"/>
              </a:rPr>
              <a:t>سواء كانوا بالغين أو أطفالا إلى اختلاق شخصية افتراضية من خلال انتحال أسماء مزيفة أو نوع مزيف أثناء تواصلهم مع أصدقائهم الافتراضين</a:t>
            </a:r>
            <a:r>
              <a:rPr lang="ar-EG" sz="2400">
                <a:latin typeface="Simplified Arabic" panose="02020603050405020304" pitchFamily="18" charset="-78"/>
                <a:cs typeface="Simplified Arabic" panose="02020603050405020304" pitchFamily="18" charset="-78"/>
              </a:rPr>
              <a:t>، وفي الغالب تميل هذه الشخصية إلى الكذب أو الإيقاع بالآخرين، وقد تلجأ هذه الشخصيات المصطنعة للانتحال بهدف التعبير عن ذاتها أو بسبب الخوف من التعبير عن آرائها في بعض القضايا أو إثارة للشائعات مما يؤثر على السلم الأهلي في المجتمع الواحد.</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879678" y="365126"/>
            <a:ext cx="847412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1036" name="Picture 12" descr="تعبيرية"/>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04967" y="1484430"/>
            <a:ext cx="4258102" cy="499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0452284"/>
      </p:ext>
    </p:extLst>
  </p:cSld>
  <p:clrMapOvr>
    <a:masterClrMapping/>
  </p:clrMapOvr>
  <mc:AlternateContent xmlns:mc="http://schemas.openxmlformats.org/markup-compatibility/2006" xmlns:p14="http://schemas.microsoft.com/office/powerpoint/2010/main">
    <mc:Choice Requires="p14">
      <p:transition spd="slow" p14:dur="2000" advTm="146829"/>
    </mc:Choice>
    <mc:Fallback xmlns="">
      <p:transition spd="slow" advTm="14682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04012" y="1539022"/>
            <a:ext cx="6549787" cy="4397754"/>
          </a:xfrm>
        </p:spPr>
        <p:txBody>
          <a:bodyPr>
            <a:normAutofit fontScale="47500" lnSpcReduction="20000"/>
          </a:bodyPr>
          <a:lstStyle/>
          <a:p>
            <a:pPr marL="0" indent="0" algn="just" rtl="1">
              <a:lnSpc>
                <a:spcPct val="120000"/>
              </a:lnSpc>
              <a:spcBef>
                <a:spcPts val="110"/>
              </a:spcBef>
              <a:spcAft>
                <a:spcPts val="110"/>
              </a:spcAft>
              <a:buNone/>
            </a:pPr>
            <a:r>
              <a:rPr lang="en-US">
                <a:latin typeface="Simplified Arabic" panose="02020603050405020304" pitchFamily="18" charset="-78"/>
                <a:cs typeface="Simplified Arabic" panose="02020603050405020304" pitchFamily="18" charset="-78"/>
              </a:rPr>
              <a:t> </a:t>
            </a:r>
            <a:r>
              <a:rPr lang="ar-EG" sz="5900" b="1">
                <a:solidFill>
                  <a:srgbClr val="203E5F"/>
                </a:solidFill>
                <a:latin typeface="Simplified Arabic" panose="02020603050405020304" pitchFamily="18" charset="-78"/>
                <a:cs typeface="Simplified Arabic" panose="02020603050405020304" pitchFamily="18" charset="-78"/>
              </a:rPr>
              <a:t>ب</a:t>
            </a:r>
            <a:r>
              <a:rPr lang="ar-EG" sz="5900">
                <a:solidFill>
                  <a:srgbClr val="203E5F"/>
                </a:solidFill>
                <a:latin typeface="Simplified Arabic" panose="02020603050405020304" pitchFamily="18" charset="-78"/>
                <a:cs typeface="Simplified Arabic" panose="02020603050405020304" pitchFamily="18" charset="-78"/>
              </a:rPr>
              <a:t>.</a:t>
            </a:r>
            <a:r>
              <a:rPr lang="ar-EG" sz="5900" b="1" u="sng">
                <a:solidFill>
                  <a:srgbClr val="203E5F"/>
                </a:solidFill>
                <a:latin typeface="Simplified Arabic" panose="02020603050405020304" pitchFamily="18" charset="-78"/>
                <a:cs typeface="Simplified Arabic" panose="02020603050405020304" pitchFamily="18" charset="-78"/>
              </a:rPr>
              <a:t>تأثيرات الإعلام الرقمي السلبية على البنية الاجتماعية والفكرية والقيمية للأسرة العربية:</a:t>
            </a:r>
          </a:p>
          <a:p>
            <a:pPr marL="0" indent="0" algn="just" rtl="1">
              <a:lnSpc>
                <a:spcPct val="130000"/>
              </a:lnSpc>
              <a:spcBef>
                <a:spcPts val="110"/>
              </a:spcBef>
              <a:spcAft>
                <a:spcPts val="110"/>
              </a:spcAft>
              <a:buNone/>
            </a:pPr>
            <a:r>
              <a:rPr lang="ar-EG" sz="5100">
                <a:latin typeface="Simplified Arabic" panose="02020603050405020304" pitchFamily="18" charset="-78"/>
                <a:cs typeface="Simplified Arabic" panose="02020603050405020304" pitchFamily="18" charset="-78"/>
              </a:rPr>
              <a:t>من التحديات التي تواجه الأسرة العربية </a:t>
            </a:r>
            <a:r>
              <a:rPr lang="ar-EG" sz="5100" b="1">
                <a:latin typeface="Simplified Arabic" panose="02020603050405020304" pitchFamily="18" charset="-78"/>
                <a:cs typeface="Simplified Arabic" panose="02020603050405020304" pitchFamily="18" charset="-78"/>
              </a:rPr>
              <a:t>اختراق بنيتها الفكرية والقيمية ‏من خلال انتشار الإعلام الاجتماعي، </a:t>
            </a:r>
            <a:r>
              <a:rPr lang="ar-EG" sz="5100">
                <a:latin typeface="Simplified Arabic" panose="02020603050405020304" pitchFamily="18" charset="-78"/>
                <a:cs typeface="Simplified Arabic" panose="02020603050405020304" pitchFamily="18" charset="-78"/>
              </a:rPr>
              <a:t>الذي وصل إليها في عقر دارها </a:t>
            </a:r>
            <a:r>
              <a:rPr lang="ar-EG" sz="5100" b="1">
                <a:latin typeface="Simplified Arabic" panose="02020603050405020304" pitchFamily="18" charset="-78"/>
                <a:cs typeface="Simplified Arabic" panose="02020603050405020304" pitchFamily="18" charset="-78"/>
              </a:rPr>
              <a:t>والتأثير على معتقداتهم وقيمها الاجتماعية والأخلاقية والدينية،</a:t>
            </a:r>
            <a:r>
              <a:rPr lang="ar-EG" sz="5100">
                <a:latin typeface="Simplified Arabic" panose="02020603050405020304" pitchFamily="18" charset="-78"/>
                <a:cs typeface="Simplified Arabic" panose="02020603050405020304" pitchFamily="18" charset="-78"/>
              </a:rPr>
              <a:t> وهذا يتطلب تحصين الأسرة ضد الأفكار الدخيلة والأفكار السيئة التي تشكك في المعتقد، </a:t>
            </a:r>
            <a:r>
              <a:rPr lang="ar-EG" sz="5100" b="1">
                <a:latin typeface="Simplified Arabic" panose="02020603050405020304" pitchFamily="18" charset="-78"/>
                <a:cs typeface="Simplified Arabic" panose="02020603050405020304" pitchFamily="18" charset="-78"/>
              </a:rPr>
              <a:t>وفي نفس الوقت تحصين الأبناء ضد الغلو والتطرف، ولا يأتي هذا التحصين إلا من خلال بناء شخصية الأبناء بناءً صحيحا ‏من خلال الحوار والإقناع وبناء منظومة قيمية راسخة في نفوس الأبناء</a:t>
            </a:r>
            <a:r>
              <a:rPr lang="ar-EG" sz="5100">
                <a:latin typeface="Simplified Arabic" panose="02020603050405020304" pitchFamily="18" charset="-78"/>
                <a:cs typeface="Simplified Arabic" panose="02020603050405020304" pitchFamily="18" charset="-78"/>
              </a:rPr>
              <a:t>.</a:t>
            </a:r>
            <a:endParaRPr lang="en-US" sz="5100">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688608" y="365126"/>
            <a:ext cx="866519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3899" y="1539022"/>
            <a:ext cx="4312692" cy="4935827"/>
          </a:xfrm>
        </p:spPr>
      </p:pic>
    </p:spTree>
    <p:extLst>
      <p:ext uri="{BB962C8B-B14F-4D97-AF65-F5344CB8AC3E}">
        <p14:creationId xmlns:p14="http://schemas.microsoft.com/office/powerpoint/2010/main" val="3125242584"/>
      </p:ext>
    </p:extLst>
  </p:cSld>
  <p:clrMapOvr>
    <a:masterClrMapping/>
  </p:clrMapOvr>
  <mc:AlternateContent xmlns:mc="http://schemas.openxmlformats.org/markup-compatibility/2006" xmlns:p14="http://schemas.microsoft.com/office/powerpoint/2010/main">
    <mc:Choice Requires="p14">
      <p:transition spd="slow" p14:dur="2000" advTm="88517"/>
    </mc:Choice>
    <mc:Fallback xmlns="">
      <p:transition spd="slow" advTm="8851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612941" y="1825625"/>
            <a:ext cx="6740859" cy="4097503"/>
          </a:xfrm>
        </p:spPr>
        <p:txBody>
          <a:bodyPr>
            <a:normAutofit/>
          </a:bodyPr>
          <a:lstStyle/>
          <a:p>
            <a:pPr algn="just" rtl="1">
              <a:lnSpc>
                <a:spcPct val="11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فلا شك ‏أن وسائل الاتصال الإلكترونية </a:t>
            </a:r>
            <a:r>
              <a:rPr lang="ar-EG" sz="2400" b="1">
                <a:latin typeface="Simplified Arabic" panose="02020603050405020304" pitchFamily="18" charset="-78"/>
                <a:cs typeface="Simplified Arabic" panose="02020603050405020304" pitchFamily="18" charset="-78"/>
              </a:rPr>
              <a:t>ومنها الإعلام الاجتماعي قد أدخل على الأسرة العربية ثقافات وأنماط سلوكية جديدة تختلف في بنيتها وأهدفها عن أهداف تربية الفرد داخل الأسرة العربية</a:t>
            </a:r>
            <a:r>
              <a:rPr lang="ar-EG" sz="2400">
                <a:latin typeface="Simplified Arabic" panose="02020603050405020304" pitchFamily="18" charset="-78"/>
                <a:cs typeface="Simplified Arabic" panose="02020603050405020304" pitchFamily="18" charset="-78"/>
              </a:rPr>
              <a:t>، فالتربية في الأسرة العربية تهدف </a:t>
            </a:r>
            <a:r>
              <a:rPr lang="ar-EG" sz="2400" b="1">
                <a:latin typeface="Simplified Arabic" panose="02020603050405020304" pitchFamily="18" charset="-78"/>
                <a:cs typeface="Simplified Arabic" panose="02020603050405020304" pitchFamily="18" charset="-78"/>
              </a:rPr>
              <a:t>إلى أنسنة الفرد من خلال اكتساب أنماط السلوك المضبوطة بمعايير الأخلاق و تنمية أفكاره و تنظيم سلوكه وعواطفه وإعداده بما يتفق مع القيم الدينية والأخلاقية والاجتماعية</a:t>
            </a:r>
            <a:r>
              <a:rPr lang="ar-EG" sz="2400">
                <a:latin typeface="Simplified Arabic" panose="02020603050405020304" pitchFamily="18" charset="-78"/>
                <a:cs typeface="Simplified Arabic" panose="02020603050405020304" pitchFamily="18" charset="-78"/>
              </a:rPr>
              <a:t>، </a:t>
            </a:r>
            <a:r>
              <a:rPr lang="ar-EG" b="1">
                <a:solidFill>
                  <a:srgbClr val="203E5F"/>
                </a:solidFill>
                <a:latin typeface="Simplified Arabic" panose="02020603050405020304" pitchFamily="18" charset="-78"/>
                <a:cs typeface="Simplified Arabic" panose="02020603050405020304" pitchFamily="18" charset="-78"/>
              </a:rPr>
              <a:t>ومن تأثيرات الإعلام الرقمي على البنية الفكرية والقيمية للأسرة العربية.</a:t>
            </a:r>
            <a:endParaRPr lang="en-US"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729552" y="365125"/>
            <a:ext cx="8624248" cy="98600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95785" y="1678675"/>
            <a:ext cx="4217156" cy="4796175"/>
          </a:xfrm>
        </p:spPr>
      </p:pic>
    </p:spTree>
    <p:extLst>
      <p:ext uri="{BB962C8B-B14F-4D97-AF65-F5344CB8AC3E}">
        <p14:creationId xmlns:p14="http://schemas.microsoft.com/office/powerpoint/2010/main" val="573446491"/>
      </p:ext>
    </p:extLst>
  </p:cSld>
  <p:clrMapOvr>
    <a:masterClrMapping/>
  </p:clrMapOvr>
  <mc:AlternateContent xmlns:mc="http://schemas.openxmlformats.org/markup-compatibility/2006" xmlns:p14="http://schemas.microsoft.com/office/powerpoint/2010/main">
    <mc:Choice Requires="p14">
      <p:transition spd="slow" p14:dur="2000" advTm="64267"/>
    </mc:Choice>
    <mc:Fallback xmlns="">
      <p:transition spd="slow" advTm="6426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08978" y="1590706"/>
            <a:ext cx="6044821" cy="4484033"/>
          </a:xfrm>
        </p:spPr>
        <p:txBody>
          <a:bodyPr/>
          <a:lstStyle/>
          <a:p>
            <a:pPr marL="0" indent="0" algn="r" rtl="1">
              <a:buNone/>
            </a:pPr>
            <a:r>
              <a:rPr lang="en-US" b="1" u="sng">
                <a:solidFill>
                  <a:srgbClr val="203E5F"/>
                </a:solidFill>
                <a:latin typeface="Simplified Arabic" panose="02020603050405020304" pitchFamily="18" charset="-78"/>
                <a:cs typeface="Simplified Arabic" panose="02020603050405020304" pitchFamily="18" charset="-78"/>
              </a:rPr>
              <a:t> .1</a:t>
            </a:r>
            <a:r>
              <a:rPr lang="ar-EG" b="1" u="sng">
                <a:solidFill>
                  <a:srgbClr val="203E5F"/>
                </a:solidFill>
                <a:latin typeface="Simplified Arabic" panose="02020603050405020304" pitchFamily="18" charset="-78"/>
                <a:cs typeface="Simplified Arabic" panose="02020603050405020304" pitchFamily="18" charset="-78"/>
              </a:rPr>
              <a:t>تأثير الإعلام الرقمي على التنشئة الاجتماعية: </a:t>
            </a: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تبدأ عملية </a:t>
            </a:r>
            <a:r>
              <a:rPr lang="ar-EG" sz="2400" b="1">
                <a:latin typeface="Simplified Arabic" panose="02020603050405020304" pitchFamily="18" charset="-78"/>
                <a:cs typeface="Simplified Arabic" panose="02020603050405020304" pitchFamily="18" charset="-78"/>
              </a:rPr>
              <a:t>التنشئة الاجتماعية </a:t>
            </a:r>
            <a:r>
              <a:rPr lang="ar-EG" sz="2400">
                <a:latin typeface="Simplified Arabic" panose="02020603050405020304" pitchFamily="18" charset="-78"/>
                <a:cs typeface="Simplified Arabic" panose="02020603050405020304" pitchFamily="18" charset="-78"/>
              </a:rPr>
              <a:t>أو ما يعرف </a:t>
            </a:r>
            <a:r>
              <a:rPr lang="ar-EG" sz="2400" b="1">
                <a:latin typeface="Simplified Arabic" panose="02020603050405020304" pitchFamily="18" charset="-78"/>
                <a:cs typeface="Simplified Arabic" panose="02020603050405020304" pitchFamily="18" charset="-78"/>
              </a:rPr>
              <a:t>بالتربية الاجتماعية </a:t>
            </a:r>
            <a:r>
              <a:rPr lang="ar-EG" sz="2400">
                <a:latin typeface="Simplified Arabic" panose="02020603050405020304" pitchFamily="18" charset="-78"/>
                <a:cs typeface="Simplified Arabic" panose="02020603050405020304" pitchFamily="18" charset="-78"/>
              </a:rPr>
              <a:t>أو </a:t>
            </a:r>
            <a:r>
              <a:rPr lang="ar-EG" sz="2400" b="1">
                <a:latin typeface="Simplified Arabic" panose="02020603050405020304" pitchFamily="18" charset="-78"/>
                <a:cs typeface="Simplified Arabic" panose="02020603050405020304" pitchFamily="18" charset="-78"/>
              </a:rPr>
              <a:t>التطبيع الاجتماعي </a:t>
            </a:r>
            <a:r>
              <a:rPr lang="ar-EG" sz="2400">
                <a:latin typeface="Simplified Arabic" panose="02020603050405020304" pitchFamily="18" charset="-78"/>
                <a:cs typeface="Simplified Arabic" panose="02020603050405020304" pitchFamily="18" charset="-78"/>
              </a:rPr>
              <a:t>في الأسرة، ‏وهى أهم دور من أدوار الأسرة الأساسية كما يشير دكتور عيس الشماس التي عرفها بأنها " ‏</a:t>
            </a:r>
            <a:r>
              <a:rPr lang="ar-EG" sz="2400" b="1">
                <a:latin typeface="Simplified Arabic" panose="02020603050405020304" pitchFamily="18" charset="-78"/>
                <a:cs typeface="Simplified Arabic" panose="02020603050405020304" pitchFamily="18" charset="-78"/>
              </a:rPr>
              <a:t>إعداد الكائن البشري وتأهيله للحياة الاجتماعية التي يجب عليه أن يتكيف و يتفاعل معها بصورة إيجابية</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‏ويعرفها </a:t>
            </a:r>
            <a:r>
              <a:rPr lang="en-US" sz="2400" b="1">
                <a:latin typeface="Simplified Arabic" panose="02020603050405020304" pitchFamily="18" charset="-78"/>
                <a:cs typeface="+mj-cs"/>
              </a:rPr>
              <a:t>Rocker</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بأنها « العملية التي يكتسب الفرد من خلالها العناصر الاجتماعية والثقافية في محيطه</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852382" y="365126"/>
            <a:ext cx="8501417" cy="8793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2956" y="1590706"/>
            <a:ext cx="4776716" cy="4769150"/>
          </a:xfrm>
        </p:spPr>
      </p:pic>
    </p:spTree>
    <p:extLst>
      <p:ext uri="{BB962C8B-B14F-4D97-AF65-F5344CB8AC3E}">
        <p14:creationId xmlns:p14="http://schemas.microsoft.com/office/powerpoint/2010/main" val="3505998392"/>
      </p:ext>
    </p:extLst>
  </p:cSld>
  <p:clrMapOvr>
    <a:masterClrMapping/>
  </p:clrMapOvr>
  <mc:AlternateContent xmlns:mc="http://schemas.openxmlformats.org/markup-compatibility/2006" xmlns:p14="http://schemas.microsoft.com/office/powerpoint/2010/main">
    <mc:Choice Requires="p14">
      <p:transition spd="slow" p14:dur="2000" advTm="68673"/>
    </mc:Choice>
    <mc:Fallback xmlns="">
      <p:transition spd="slow" advTm="6867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99546" y="1523212"/>
            <a:ext cx="6578221" cy="4285396"/>
          </a:xfrm>
        </p:spPr>
        <p:txBody>
          <a:bodyPr>
            <a:norm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وتقع مسؤولية التنشئة الاجتماعية </a:t>
            </a:r>
            <a:r>
              <a:rPr lang="ar-EG" sz="2400" b="1">
                <a:latin typeface="Simplified Arabic" panose="02020603050405020304" pitchFamily="18" charset="-78"/>
                <a:cs typeface="Simplified Arabic" panose="02020603050405020304" pitchFamily="18" charset="-78"/>
              </a:rPr>
              <a:t>على عاتق الأسرة ويشاركها في ذلك المؤسسات الرسمية مثل: المدرسة والمؤسسات غير الرسمية مثل: دور العبادة والمؤسسات الثقافية والاجتماعية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وتعتبر التنشئة الاجتماعية السليمة صمام أمان لأمن الأسرة الاجتماعي والثقافي والفكري.</a:t>
            </a: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وفي عصر التقنيات والفضاءات المفتوحة </a:t>
            </a:r>
            <a:r>
              <a:rPr lang="ar-EG" sz="2400" b="1">
                <a:latin typeface="Simplified Arabic" panose="02020603050405020304" pitchFamily="18" charset="-78"/>
                <a:cs typeface="Simplified Arabic" panose="02020603050405020304" pitchFamily="18" charset="-78"/>
              </a:rPr>
              <a:t>‏أصبح الإعلام الاجتماعي شريكًا مباشرًا للأسرة في عملية التنشئة الاجتماعية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وقد يكون شريكًا سلبيًا لأن التنشئة الاجتماعية التقليدية التي تقوم بها الأسرة ‏تعمل وفق نظام اجتماعي مرتبط بالدين والعادات والتقاليد .</a:t>
            </a:r>
          </a:p>
        </p:txBody>
      </p:sp>
      <p:sp>
        <p:nvSpPr>
          <p:cNvPr id="8" name="Rectangle 4"/>
          <p:cNvSpPr/>
          <p:nvPr/>
        </p:nvSpPr>
        <p:spPr>
          <a:xfrm>
            <a:off x="631722" y="314465"/>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344994" y="365127"/>
            <a:ext cx="8709694" cy="77237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9" name="عنصر نائب للمحتوى 8"/>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82137" y="1523211"/>
            <a:ext cx="4353636" cy="4969661"/>
          </a:xfrm>
        </p:spPr>
      </p:pic>
    </p:spTree>
    <p:extLst>
      <p:ext uri="{BB962C8B-B14F-4D97-AF65-F5344CB8AC3E}">
        <p14:creationId xmlns:p14="http://schemas.microsoft.com/office/powerpoint/2010/main" val="4236618427"/>
      </p:ext>
    </p:extLst>
  </p:cSld>
  <p:clrMapOvr>
    <a:masterClrMapping/>
  </p:clrMapOvr>
  <mc:AlternateContent xmlns:mc="http://schemas.openxmlformats.org/markup-compatibility/2006" xmlns:p14="http://schemas.microsoft.com/office/powerpoint/2010/main">
    <mc:Choice Requires="p14">
      <p:transition spd="slow" p14:dur="2000" advTm="94351"/>
    </mc:Choice>
    <mc:Fallback xmlns="">
      <p:transition spd="slow" advTm="9435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640239" y="1310186"/>
            <a:ext cx="6892119" cy="4869076"/>
          </a:xfrm>
        </p:spPr>
        <p:txBody>
          <a:bodyPr>
            <a:normAutofit fontScale="92500" lnSpcReduction="20000"/>
          </a:bodyPr>
          <a:lstStyle/>
          <a:p>
            <a:pPr algn="just" rtl="1">
              <a:lnSpc>
                <a:spcPct val="130000"/>
              </a:lnSpc>
              <a:spcBef>
                <a:spcPts val="110"/>
              </a:spcBef>
              <a:spcAft>
                <a:spcPts val="110"/>
              </a:spcAft>
            </a:pPr>
            <a:r>
              <a:rPr lang="ar-EG" sz="2400" b="1">
                <a:latin typeface="Simplified Arabic" panose="02020603050405020304" pitchFamily="18" charset="-78"/>
                <a:cs typeface="Simplified Arabic" panose="02020603050405020304" pitchFamily="18" charset="-78"/>
              </a:rPr>
              <a:t>‏</a:t>
            </a:r>
            <a:r>
              <a:rPr lang="ar-EG" sz="2600" b="1">
                <a:latin typeface="Simplified Arabic" panose="02020603050405020304" pitchFamily="18" charset="-78"/>
                <a:cs typeface="Simplified Arabic" panose="02020603050405020304" pitchFamily="18" charset="-78"/>
              </a:rPr>
              <a:t>أما التنشئة الاجتماعية الناتجة عن الإعلام الاجتماعي فهي تنشئة هجينة من ثقافات متعددة لا يمكن تقنينها أو وضع ضوابط لها ‏أو السيطرة عليها بسبب مثيرات الإعلام الاجتماعي وتأثيراته الفاعلة والمباشرة على الفرد في عالم افتراضي مفتوح على كل الاحتمالات</a:t>
            </a:r>
            <a:r>
              <a:rPr lang="ar-EG" sz="2600">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pPr>
            <a:r>
              <a:rPr lang="ar-EG" sz="2600">
                <a:latin typeface="Simplified Arabic" panose="02020603050405020304" pitchFamily="18" charset="-78"/>
                <a:cs typeface="Simplified Arabic" panose="02020603050405020304" pitchFamily="18" charset="-78"/>
              </a:rPr>
              <a:t>فعلى سبيل المثال : ينشأ الشباب في ضوء قيم اجتماعية خاصة تكونها له بيئة الجماعة الأولية </a:t>
            </a:r>
            <a:r>
              <a:rPr lang="en-US" sz="2600" b="1">
                <a:latin typeface="Simplified Arabic" panose="02020603050405020304" pitchFamily="18" charset="-78"/>
                <a:cs typeface="Simplified Arabic" panose="02020603050405020304" pitchFamily="18" charset="-78"/>
              </a:rPr>
              <a:t>Primary group</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لكن في ضوء ما يتعرض له الشباب خلال التجوال في الإنترنت من قيم ذات تأثير ضاغط بهدف إعادة تشكيله تبعًا لها</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بما يعرف في مصطلح علم النفس بتأثير الجماعة المرجعية</a:t>
            </a:r>
            <a:r>
              <a:rPr lang="ar-EG" sz="2600">
                <a:latin typeface="Simplified Arabic" panose="02020603050405020304" pitchFamily="18" charset="-78"/>
                <a:cs typeface="Simplified Arabic" panose="02020603050405020304" pitchFamily="18" charset="-78"/>
              </a:rPr>
              <a:t> </a:t>
            </a:r>
            <a:r>
              <a:rPr lang="en-US" sz="2600" b="1">
                <a:latin typeface="Simplified Arabic" panose="02020603050405020304" pitchFamily="18" charset="-78"/>
                <a:cs typeface="Simplified Arabic" panose="02020603050405020304" pitchFamily="18" charset="-78"/>
              </a:rPr>
              <a:t>Reference group </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مما قد يؤدي إلى محو آثار الجماعة الأولية عليه مما يفقده الترابط مع مجتمعه المحيط به ويعرضه للعزلة والنفور ومن ثم التوتر والقلق</a:t>
            </a:r>
            <a:r>
              <a:rPr lang="ar-EG" sz="2600">
                <a:latin typeface="Simplified Arabic" panose="02020603050405020304" pitchFamily="18" charset="-78"/>
                <a:cs typeface="Simplified Arabic" panose="02020603050405020304" pitchFamily="18" charset="-78"/>
              </a:rPr>
              <a:t>.</a:t>
            </a:r>
          </a:p>
        </p:txBody>
      </p:sp>
      <p:sp>
        <p:nvSpPr>
          <p:cNvPr id="8" name="Rectangle 4"/>
          <p:cNvSpPr/>
          <p:nvPr/>
        </p:nvSpPr>
        <p:spPr>
          <a:xfrm>
            <a:off x="690716"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433484" y="365126"/>
            <a:ext cx="8621203" cy="77717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1574" y="1310185"/>
            <a:ext cx="4141244" cy="5022375"/>
          </a:xfrm>
        </p:spPr>
      </p:pic>
    </p:spTree>
    <p:extLst>
      <p:ext uri="{BB962C8B-B14F-4D97-AF65-F5344CB8AC3E}">
        <p14:creationId xmlns:p14="http://schemas.microsoft.com/office/powerpoint/2010/main" val="369764711"/>
      </p:ext>
    </p:extLst>
  </p:cSld>
  <p:clrMapOvr>
    <a:masterClrMapping/>
  </p:clrMapOvr>
  <mc:AlternateContent xmlns:mc="http://schemas.openxmlformats.org/markup-compatibility/2006" xmlns:p14="http://schemas.microsoft.com/office/powerpoint/2010/main">
    <mc:Choice Requires="p14">
      <p:transition spd="slow" p14:dur="2000" advTm="150445"/>
    </mc:Choice>
    <mc:Fallback xmlns="">
      <p:transition spd="slow" advTm="15044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08979" y="1497267"/>
            <a:ext cx="6044819" cy="4585648"/>
          </a:xfrm>
        </p:spPr>
        <p:txBody>
          <a:bodyPr>
            <a:normAutofit/>
          </a:bodyPr>
          <a:lstStyle/>
          <a:p>
            <a:pPr marL="0" indent="0" algn="r" rtl="1">
              <a:buNone/>
            </a:pPr>
            <a:r>
              <a:rPr lang="en-US" b="1">
                <a:latin typeface="Simplified Arabic" panose="02020603050405020304" pitchFamily="18" charset="-78"/>
                <a:cs typeface="Simplified Arabic" panose="02020603050405020304" pitchFamily="18" charset="-78"/>
              </a:rPr>
              <a:t>.</a:t>
            </a:r>
            <a:r>
              <a:rPr lang="en-US" b="1" u="sng">
                <a:solidFill>
                  <a:srgbClr val="203E5F"/>
                </a:solidFill>
                <a:latin typeface="Simplified Arabic" panose="02020603050405020304" pitchFamily="18" charset="-78"/>
                <a:cs typeface="Simplified Arabic" panose="02020603050405020304" pitchFamily="18" charset="-78"/>
              </a:rPr>
              <a:t>2</a:t>
            </a:r>
            <a:r>
              <a:rPr lang="ar-EG" b="1" u="sng">
                <a:solidFill>
                  <a:srgbClr val="203E5F"/>
                </a:solidFill>
                <a:latin typeface="Simplified Arabic" panose="02020603050405020304" pitchFamily="18" charset="-78"/>
                <a:cs typeface="Simplified Arabic" panose="02020603050405020304" pitchFamily="18" charset="-78"/>
              </a:rPr>
              <a:t> ظهور نزعات فكرية شاذة:</a:t>
            </a:r>
          </a:p>
          <a:p>
            <a:pPr marL="0" indent="0" algn="just" rtl="1">
              <a:lnSpc>
                <a:spcPct val="12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في ظل تأثيرات الإعلام الاجتماعي الواسعة، </a:t>
            </a:r>
            <a:r>
              <a:rPr lang="ar-EG" sz="2400" b="1">
                <a:latin typeface="Simplified Arabic" panose="02020603050405020304" pitchFamily="18" charset="-78"/>
                <a:cs typeface="Simplified Arabic" panose="02020603050405020304" pitchFamily="18" charset="-78"/>
              </a:rPr>
              <a:t>‏أصبحت الأسرة العربية تواجه  صعوبة ‏ في الحفاظ ‏على المعايير الاجتماعية والتقاليد الوطنية وقيم الولاء والمواطنة والانتماء، ويبدو تأثير الإعلام الاجتماعي واضحًا على الأسرة العربية من خلال التقليد والاقتباس في الملبس والمأكل والسلوك العام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ودخول أفكار جديدة في أذهان الكثير من أفراد المجتمعات العربية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قائمة على تمجيد القوة والسلطة والتأكيد على النزعة الفردية و التحرر الفردي اللا مسؤول وفق ثقافة غربية ليبرالية</a:t>
            </a:r>
            <a:r>
              <a:rPr lang="ar-EG" sz="2400">
                <a:latin typeface="Simplified Arabic" panose="02020603050405020304" pitchFamily="18" charset="-78"/>
                <a:cs typeface="Simplified Arabic" panose="02020603050405020304" pitchFamily="18" charset="-78"/>
              </a:rPr>
              <a:t>.</a:t>
            </a:r>
            <a:endParaRPr lang="en-US" sz="2400" b="1" u="sng">
              <a:latin typeface="Simplified Arabic" panose="02020603050405020304" pitchFamily="18" charset="-78"/>
              <a:cs typeface="Simplified Arabic" panose="02020603050405020304" pitchFamily="18" charset="-78"/>
            </a:endParaRPr>
          </a:p>
        </p:txBody>
      </p:sp>
      <p:sp>
        <p:nvSpPr>
          <p:cNvPr id="8"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538483" y="365125"/>
            <a:ext cx="8815316" cy="8793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10" name="عنصر نائب للمحتوى 9" descr="Diversity in Japan"/>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32012" y="1497267"/>
            <a:ext cx="4899544" cy="4985758"/>
          </a:xfrm>
          <a:prstGeom prst="rect">
            <a:avLst/>
          </a:prstGeom>
          <a:noFill/>
          <a:ln>
            <a:noFill/>
          </a:ln>
        </p:spPr>
      </p:pic>
    </p:spTree>
    <p:extLst>
      <p:ext uri="{BB962C8B-B14F-4D97-AF65-F5344CB8AC3E}">
        <p14:creationId xmlns:p14="http://schemas.microsoft.com/office/powerpoint/2010/main" val="4267792572"/>
      </p:ext>
    </p:extLst>
  </p:cSld>
  <p:clrMapOvr>
    <a:masterClrMapping/>
  </p:clrMapOvr>
  <mc:AlternateContent xmlns:mc="http://schemas.openxmlformats.org/markup-compatibility/2006" xmlns:p14="http://schemas.microsoft.com/office/powerpoint/2010/main">
    <mc:Choice Requires="p14">
      <p:transition spd="slow" p14:dur="2000" advTm="99532"/>
    </mc:Choice>
    <mc:Fallback xmlns="">
      <p:transition spd="slow" advTm="995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49922" y="1651841"/>
            <a:ext cx="5961794" cy="4325877"/>
          </a:xfrm>
        </p:spPr>
        <p:txBody>
          <a:bodyPr>
            <a:normAutofit/>
          </a:bodyPr>
          <a:lstStyle/>
          <a:p>
            <a:pPr algn="just" rtl="1">
              <a:lnSpc>
                <a:spcPct val="120000"/>
              </a:lnSpc>
              <a:spcBef>
                <a:spcPts val="110"/>
              </a:spcBef>
              <a:spcAft>
                <a:spcPts val="110"/>
              </a:spcAft>
            </a:pPr>
            <a:r>
              <a:rPr lang="ar-EG" sz="2400">
                <a:latin typeface="Simplified Arabic" panose="02020603050405020304" pitchFamily="18" charset="-78"/>
                <a:cs typeface="Simplified Arabic" panose="02020603050405020304" pitchFamily="18" charset="-78"/>
              </a:rPr>
              <a:t>كما انتشرت </a:t>
            </a:r>
            <a:r>
              <a:rPr lang="ar-EG" sz="2400" b="1">
                <a:latin typeface="Simplified Arabic" panose="02020603050405020304" pitchFamily="18" charset="-78"/>
                <a:cs typeface="Simplified Arabic" panose="02020603050405020304" pitchFamily="18" charset="-78"/>
              </a:rPr>
              <a:t>الأفكار القائمة على ثقافة الاستهلاك و السطحية</a:t>
            </a:r>
            <a:r>
              <a:rPr lang="ar-EG" sz="2400">
                <a:latin typeface="Simplified Arabic" panose="02020603050405020304" pitchFamily="18" charset="-78"/>
                <a:cs typeface="Simplified Arabic" panose="02020603050405020304" pitchFamily="18" charset="-78"/>
              </a:rPr>
              <a:t>، ‏بينما بدأت تتلاشى </a:t>
            </a:r>
            <a:r>
              <a:rPr lang="ar-EG" sz="2400" b="1">
                <a:latin typeface="Simplified Arabic" panose="02020603050405020304" pitchFamily="18" charset="-78"/>
                <a:cs typeface="Simplified Arabic" panose="02020603050405020304" pitchFamily="18" charset="-78"/>
              </a:rPr>
              <a:t>القيم الأخلاقية النبيلة وتغيبت قيمة احترام إبداع العقل البشري بحيث أصبح الفرد العربي مستهلكًا لا منتجا</a:t>
            </a:r>
            <a:r>
              <a:rPr lang="ar-EG" sz="2400">
                <a:latin typeface="Simplified Arabic" panose="02020603050405020304" pitchFamily="18" charset="-78"/>
                <a:cs typeface="Simplified Arabic" panose="02020603050405020304" pitchFamily="18" charset="-78"/>
              </a:rPr>
              <a:t>. </a:t>
            </a:r>
            <a:endParaRPr lang="en-US" sz="2400" b="1" u="sng">
              <a:latin typeface="Simplified Arabic" panose="02020603050405020304" pitchFamily="18" charset="-78"/>
              <a:cs typeface="Simplified Arabic" panose="02020603050405020304" pitchFamily="18" charset="-78"/>
            </a:endParaRPr>
          </a:p>
        </p:txBody>
      </p:sp>
      <p:sp>
        <p:nvSpPr>
          <p:cNvPr id="8" name="Rectangle 4"/>
          <p:cNvSpPr/>
          <p:nvPr/>
        </p:nvSpPr>
        <p:spPr>
          <a:xfrm>
            <a:off x="864357" y="326961"/>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580968" y="365125"/>
            <a:ext cx="8746675" cy="78128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09434" y="1481243"/>
            <a:ext cx="4752502" cy="5001782"/>
          </a:xfrm>
        </p:spPr>
      </p:pic>
    </p:spTree>
    <p:extLst>
      <p:ext uri="{BB962C8B-B14F-4D97-AF65-F5344CB8AC3E}">
        <p14:creationId xmlns:p14="http://schemas.microsoft.com/office/powerpoint/2010/main" val="1210128557"/>
      </p:ext>
    </p:extLst>
  </p:cSld>
  <p:clrMapOvr>
    <a:masterClrMapping/>
  </p:clrMapOvr>
  <mc:AlternateContent xmlns:mc="http://schemas.openxmlformats.org/markup-compatibility/2006" xmlns:p14="http://schemas.microsoft.com/office/powerpoint/2010/main">
    <mc:Choice Requires="p14">
      <p:transition spd="slow" p14:dur="2000" advTm="130205"/>
    </mc:Choice>
    <mc:Fallback xmlns="">
      <p:transition spd="slow" advTm="13020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54137" y="1555845"/>
            <a:ext cx="6399663" cy="4244454"/>
          </a:xfrm>
        </p:spPr>
        <p:txBody>
          <a:bodyPr>
            <a:normAutofit fontScale="92500"/>
          </a:bodyPr>
          <a:lstStyle/>
          <a:p>
            <a:pPr marL="0" indent="0" algn="just" rtl="1">
              <a:lnSpc>
                <a:spcPct val="110000"/>
              </a:lnSpc>
              <a:spcBef>
                <a:spcPts val="110"/>
              </a:spcBef>
              <a:spcAft>
                <a:spcPts val="110"/>
              </a:spcAft>
              <a:buNone/>
            </a:pPr>
            <a:r>
              <a:rPr lang="en-US" sz="3600" b="1">
                <a:solidFill>
                  <a:srgbClr val="203E5F"/>
                </a:solidFill>
                <a:latin typeface="Simplified Arabic" panose="02020603050405020304" pitchFamily="18" charset="-78"/>
                <a:cs typeface="Simplified Arabic" panose="02020603050405020304" pitchFamily="18" charset="-78"/>
              </a:rPr>
              <a:t> .</a:t>
            </a:r>
            <a:r>
              <a:rPr lang="en-US" sz="3000" b="1">
                <a:solidFill>
                  <a:srgbClr val="203E5F"/>
                </a:solidFill>
                <a:latin typeface="Simplified Arabic" panose="02020603050405020304" pitchFamily="18" charset="-78"/>
                <a:cs typeface="Simplified Arabic" panose="02020603050405020304" pitchFamily="18" charset="-78"/>
              </a:rPr>
              <a:t>3</a:t>
            </a:r>
            <a:r>
              <a:rPr lang="ar-EG" sz="3000" b="1" u="sng">
                <a:solidFill>
                  <a:srgbClr val="203E5F"/>
                </a:solidFill>
                <a:latin typeface="Simplified Arabic" panose="02020603050405020304" pitchFamily="18" charset="-78"/>
                <a:cs typeface="Simplified Arabic" panose="02020603050405020304" pitchFamily="18" charset="-78"/>
              </a:rPr>
              <a:t>‏إحلال قيم سلبية في منظومة قيم الأسرة العربية :</a:t>
            </a:r>
          </a:p>
          <a:p>
            <a:pPr marL="0" indent="0" algn="just" rtl="1">
              <a:lnSpc>
                <a:spcPct val="120000"/>
              </a:lnSpc>
              <a:spcBef>
                <a:spcPts val="110"/>
              </a:spcBef>
              <a:spcAft>
                <a:spcPts val="110"/>
              </a:spcAft>
              <a:buNone/>
            </a:pPr>
            <a:r>
              <a:rPr lang="ar-EG"/>
              <a:t>‏</a:t>
            </a:r>
            <a:r>
              <a:rPr lang="ar-EG">
                <a:latin typeface="Simplified Arabic" panose="02020603050405020304" pitchFamily="18" charset="-78"/>
                <a:cs typeface="Simplified Arabic" panose="02020603050405020304" pitchFamily="18" charset="-78"/>
              </a:rPr>
              <a:t>أما عن تأثير </a:t>
            </a:r>
            <a:r>
              <a:rPr lang="ar-EG" b="1">
                <a:latin typeface="Simplified Arabic" panose="02020603050405020304" pitchFamily="18" charset="-78"/>
                <a:cs typeface="Simplified Arabic" panose="02020603050405020304" pitchFamily="18" charset="-78"/>
              </a:rPr>
              <a:t>الإعلام الاجتماعي </a:t>
            </a:r>
            <a:r>
              <a:rPr lang="ar-EG">
                <a:latin typeface="Simplified Arabic" panose="02020603050405020304" pitchFamily="18" charset="-78"/>
                <a:cs typeface="Simplified Arabic" panose="02020603050405020304" pitchFamily="18" charset="-78"/>
              </a:rPr>
              <a:t>أو </a:t>
            </a:r>
            <a:r>
              <a:rPr lang="ar-EG" b="1">
                <a:latin typeface="Simplified Arabic" panose="02020603050405020304" pitchFamily="18" charset="-78"/>
                <a:cs typeface="Simplified Arabic" panose="02020603050405020304" pitchFamily="18" charset="-78"/>
              </a:rPr>
              <a:t>ما يطلق عليه الإعلام الجديد على منظومة القيم الاجتماعية في الأسرة العربية</a:t>
            </a:r>
            <a:r>
              <a:rPr lang="ar-EG">
                <a:latin typeface="Simplified Arabic" panose="02020603050405020304" pitchFamily="18" charset="-78"/>
                <a:cs typeface="Simplified Arabic" panose="02020603050405020304" pitchFamily="18" charset="-78"/>
              </a:rPr>
              <a:t>، ففي دراسة أجراها الباحثان </a:t>
            </a:r>
            <a:r>
              <a:rPr lang="ar-EG" b="1">
                <a:latin typeface="Simplified Arabic" panose="02020603050405020304" pitchFamily="18" charset="-78"/>
                <a:cs typeface="Simplified Arabic" panose="02020603050405020304" pitchFamily="18" charset="-78"/>
              </a:rPr>
              <a:t>الجزائريان (عزيز نش ولطفي دكاني) حول أثر مواقع التواصل الاجتماعي على المنظومة القيمية لدى الشباب الجامعي الجزائري </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تبين من النتائج أن هؤلاء الشباب تأثروا من مواقع التواصل الاجتماعي ‏بمجموعة من القيم السلبية منها:</a:t>
            </a:r>
            <a:endParaRPr lang="ar-EG" b="1">
              <a:solidFill>
                <a:srgbClr val="203E5F"/>
              </a:solidFill>
            </a:endParaRPr>
          </a:p>
          <a:p>
            <a:pPr marL="0" indent="0" algn="r" rtl="1">
              <a:buNone/>
            </a:pPr>
            <a:endParaRPr lang="en-US" b="1">
              <a:solidFill>
                <a:srgbClr val="203E5F"/>
              </a:solidFill>
            </a:endParaRPr>
          </a:p>
        </p:txBody>
      </p:sp>
      <p:sp>
        <p:nvSpPr>
          <p:cNvPr id="8"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825086" y="365126"/>
            <a:ext cx="8528713"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10" name="عنصر نائب للمحتوى 9" descr="https://dabapress.com/wp-content/uploads/2024/02/%D9%88%D8%B3%D8%A7%D8%A6%D9%84-%D8%A7%D9%84%D8%A7%D8%AA%D8%B5%D8%A7%D9%84-%D8%A7%D9%84%D8%A7%D8%AC%D8%AA%D9%85%D8%A7%D8%B9%D9%8A-780x470.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68490" y="1653599"/>
            <a:ext cx="4386193" cy="4706258"/>
          </a:xfrm>
          <a:prstGeom prst="rect">
            <a:avLst/>
          </a:prstGeom>
          <a:noFill/>
          <a:ln>
            <a:noFill/>
          </a:ln>
        </p:spPr>
      </p:pic>
    </p:spTree>
    <p:extLst>
      <p:ext uri="{BB962C8B-B14F-4D97-AF65-F5344CB8AC3E}">
        <p14:creationId xmlns:p14="http://schemas.microsoft.com/office/powerpoint/2010/main" val="1398490160"/>
      </p:ext>
    </p:extLst>
  </p:cSld>
  <p:clrMapOvr>
    <a:masterClrMapping/>
  </p:clrMapOvr>
  <mc:AlternateContent xmlns:mc="http://schemas.openxmlformats.org/markup-compatibility/2006" xmlns:p14="http://schemas.microsoft.com/office/powerpoint/2010/main">
    <mc:Choice Requires="p14">
      <p:transition spd="slow" p14:dur="2000" advTm="77500"/>
    </mc:Choice>
    <mc:Fallback xmlns="">
      <p:transition spd="slow" advTm="775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6864824" y="1735091"/>
            <a:ext cx="4488976" cy="4174390"/>
          </a:xfrm>
        </p:spPr>
        <p:txBody>
          <a:bodyPr>
            <a:normAutofit fontScale="92500" lnSpcReduction="20000"/>
          </a:bodyPr>
          <a:lstStyle/>
          <a:p>
            <a:pPr marL="0" indent="0" algn="just" rtl="1">
              <a:lnSpc>
                <a:spcPct val="120000"/>
              </a:lnSpc>
              <a:spcBef>
                <a:spcPts val="110"/>
              </a:spcBef>
              <a:spcAft>
                <a:spcPts val="110"/>
              </a:spcAft>
              <a:buNone/>
            </a:pPr>
            <a:r>
              <a:rPr lang="en-US" b="1">
                <a:latin typeface="Simplified Arabic" panose="02020603050405020304" pitchFamily="18" charset="-78"/>
                <a:cs typeface="Simplified Arabic" panose="02020603050405020304" pitchFamily="18" charset="-78"/>
              </a:rPr>
              <a:t>.1</a:t>
            </a:r>
            <a:r>
              <a:rPr lang="ar-EG" b="1">
                <a:latin typeface="Simplified Arabic" panose="02020603050405020304" pitchFamily="18" charset="-78"/>
                <a:cs typeface="Simplified Arabic" panose="02020603050405020304" pitchFamily="18" charset="-78"/>
              </a:rPr>
              <a:t>الإهمال في العمل.</a:t>
            </a:r>
          </a:p>
          <a:p>
            <a:pPr marL="0" indent="0" algn="just" rtl="1">
              <a:lnSpc>
                <a:spcPct val="120000"/>
              </a:lnSpc>
              <a:spcBef>
                <a:spcPts val="110"/>
              </a:spcBef>
              <a:spcAft>
                <a:spcPts val="110"/>
              </a:spcAft>
              <a:buNone/>
            </a:pPr>
            <a:r>
              <a:rPr lang="en-US" b="1">
                <a:latin typeface="Simplified Arabic" panose="02020603050405020304" pitchFamily="18" charset="-78"/>
                <a:cs typeface="Simplified Arabic" panose="02020603050405020304" pitchFamily="18" charset="-78"/>
              </a:rPr>
              <a:t>.2</a:t>
            </a:r>
            <a:r>
              <a:rPr lang="ar-EG" b="1">
                <a:latin typeface="Simplified Arabic" panose="02020603050405020304" pitchFamily="18" charset="-78"/>
                <a:cs typeface="Simplified Arabic" panose="02020603050405020304" pitchFamily="18" charset="-78"/>
              </a:rPr>
              <a:t>عدم احترام الآخرين .</a:t>
            </a:r>
          </a:p>
          <a:p>
            <a:pPr marL="0" indent="0" algn="just" rtl="1">
              <a:lnSpc>
                <a:spcPct val="120000"/>
              </a:lnSpc>
              <a:spcBef>
                <a:spcPts val="110"/>
              </a:spcBef>
              <a:spcAft>
                <a:spcPts val="110"/>
              </a:spcAft>
              <a:buNone/>
            </a:pPr>
            <a:r>
              <a:rPr lang="en-US" b="1">
                <a:latin typeface="Simplified Arabic" panose="02020603050405020304" pitchFamily="18" charset="-78"/>
                <a:cs typeface="Simplified Arabic" panose="02020603050405020304" pitchFamily="18" charset="-78"/>
              </a:rPr>
              <a:t>.3</a:t>
            </a:r>
            <a:r>
              <a:rPr lang="ar-EG" b="1">
                <a:latin typeface="Simplified Arabic" panose="02020603050405020304" pitchFamily="18" charset="-78"/>
                <a:cs typeface="Simplified Arabic" panose="02020603050405020304" pitchFamily="18" charset="-78"/>
              </a:rPr>
              <a:t>عدم الإحساس بالانتماء.‏</a:t>
            </a:r>
          </a:p>
          <a:p>
            <a:pPr marL="0" indent="0" algn="just" rtl="1">
              <a:lnSpc>
                <a:spcPct val="120000"/>
              </a:lnSpc>
              <a:spcBef>
                <a:spcPts val="110"/>
              </a:spcBef>
              <a:spcAft>
                <a:spcPts val="110"/>
              </a:spcAft>
              <a:buNone/>
            </a:pPr>
            <a:r>
              <a:rPr lang="en-US" b="1">
                <a:latin typeface="Simplified Arabic" panose="02020603050405020304" pitchFamily="18" charset="-78"/>
                <a:cs typeface="Simplified Arabic" panose="02020603050405020304" pitchFamily="18" charset="-78"/>
              </a:rPr>
              <a:t>.4</a:t>
            </a:r>
            <a:r>
              <a:rPr lang="ar-EG" b="1">
                <a:latin typeface="Simplified Arabic" panose="02020603050405020304" pitchFamily="18" charset="-78"/>
                <a:cs typeface="Simplified Arabic" panose="02020603050405020304" pitchFamily="18" charset="-78"/>
              </a:rPr>
              <a:t>عدم الاهتمام بالدراسة.</a:t>
            </a:r>
          </a:p>
          <a:p>
            <a:pPr marL="0" indent="0" algn="just" rtl="1">
              <a:lnSpc>
                <a:spcPct val="120000"/>
              </a:lnSpc>
              <a:spcBef>
                <a:spcPts val="110"/>
              </a:spcBef>
              <a:spcAft>
                <a:spcPts val="110"/>
              </a:spcAft>
              <a:buNone/>
            </a:pPr>
            <a:r>
              <a:rPr lang="en-US" b="1">
                <a:latin typeface="Simplified Arabic" panose="02020603050405020304" pitchFamily="18" charset="-78"/>
                <a:cs typeface="Simplified Arabic" panose="02020603050405020304" pitchFamily="18" charset="-78"/>
              </a:rPr>
              <a:t>.5</a:t>
            </a:r>
            <a:r>
              <a:rPr lang="ar-EG" b="1">
                <a:latin typeface="Simplified Arabic" panose="02020603050405020304" pitchFamily="18" charset="-78"/>
                <a:cs typeface="Simplified Arabic" panose="02020603050405020304" pitchFamily="18" charset="-78"/>
              </a:rPr>
              <a:t>هدر الوقت وقلة الإنتاجية.</a:t>
            </a:r>
          </a:p>
          <a:p>
            <a:pPr marL="0" indent="0" algn="just" rtl="1">
              <a:lnSpc>
                <a:spcPct val="120000"/>
              </a:lnSpc>
              <a:spcBef>
                <a:spcPts val="110"/>
              </a:spcBef>
              <a:spcAft>
                <a:spcPts val="110"/>
              </a:spcAft>
              <a:buNone/>
            </a:pPr>
            <a:r>
              <a:rPr lang="en-US" b="1">
                <a:latin typeface="Simplified Arabic" panose="02020603050405020304" pitchFamily="18" charset="-78"/>
                <a:cs typeface="Simplified Arabic" panose="02020603050405020304" pitchFamily="18" charset="-78"/>
              </a:rPr>
              <a:t>.6</a:t>
            </a:r>
            <a:r>
              <a:rPr lang="ar-EG" b="1">
                <a:latin typeface="Simplified Arabic" panose="02020603050405020304" pitchFamily="18" charset="-78"/>
                <a:cs typeface="Simplified Arabic" panose="02020603050405020304" pitchFamily="18" charset="-78"/>
              </a:rPr>
              <a:t>إهمال الواجبات.</a:t>
            </a:r>
          </a:p>
          <a:p>
            <a:pPr marL="0" indent="0" algn="just" rtl="1">
              <a:lnSpc>
                <a:spcPct val="120000"/>
              </a:lnSpc>
              <a:spcBef>
                <a:spcPts val="110"/>
              </a:spcBef>
              <a:spcAft>
                <a:spcPts val="110"/>
              </a:spcAft>
              <a:buNone/>
            </a:pPr>
            <a:r>
              <a:rPr lang="en-US" b="1">
                <a:latin typeface="Simplified Arabic" panose="02020603050405020304" pitchFamily="18" charset="-78"/>
                <a:cs typeface="Simplified Arabic" panose="02020603050405020304" pitchFamily="18" charset="-78"/>
              </a:rPr>
              <a:t>.7</a:t>
            </a:r>
            <a:r>
              <a:rPr lang="ar-EG" b="1">
                <a:latin typeface="Simplified Arabic" panose="02020603050405020304" pitchFamily="18" charset="-78"/>
                <a:cs typeface="Simplified Arabic" panose="02020603050405020304" pitchFamily="18" charset="-78"/>
              </a:rPr>
              <a:t>عدم إتقان العمل الموكل لهم. </a:t>
            </a:r>
          </a:p>
          <a:p>
            <a:pPr marL="0" indent="0" algn="just" rtl="1">
              <a:lnSpc>
                <a:spcPct val="120000"/>
              </a:lnSpc>
              <a:spcBef>
                <a:spcPts val="110"/>
              </a:spcBef>
              <a:spcAft>
                <a:spcPts val="110"/>
              </a:spcAft>
              <a:buNone/>
            </a:pPr>
            <a:r>
              <a:rPr lang="en-US" b="1">
                <a:latin typeface="Simplified Arabic" panose="02020603050405020304" pitchFamily="18" charset="-78"/>
                <a:cs typeface="Simplified Arabic" panose="02020603050405020304" pitchFamily="18" charset="-78"/>
              </a:rPr>
              <a:t>.8</a:t>
            </a:r>
            <a:r>
              <a:rPr lang="ar-EG" b="1">
                <a:latin typeface="Simplified Arabic" panose="02020603050405020304" pitchFamily="18" charset="-78"/>
                <a:cs typeface="Simplified Arabic" panose="02020603050405020304" pitchFamily="18" charset="-78"/>
              </a:rPr>
              <a:t>الإنطواء والعزلة تجنب الآخرين.</a:t>
            </a:r>
          </a:p>
          <a:p>
            <a:pPr marL="0" indent="0" algn="just" rtl="1">
              <a:lnSpc>
                <a:spcPct val="120000"/>
              </a:lnSpc>
              <a:spcBef>
                <a:spcPts val="110"/>
              </a:spcBef>
              <a:spcAft>
                <a:spcPts val="110"/>
              </a:spcAft>
              <a:buNone/>
            </a:pPr>
            <a:r>
              <a:rPr lang="en-US" b="1">
                <a:latin typeface="Simplified Arabic" panose="02020603050405020304" pitchFamily="18" charset="-78"/>
                <a:cs typeface="Simplified Arabic" panose="02020603050405020304" pitchFamily="18" charset="-78"/>
              </a:rPr>
              <a:t>.9</a:t>
            </a:r>
            <a:r>
              <a:rPr lang="ar-EG" b="1">
                <a:latin typeface="Simplified Arabic" panose="02020603050405020304" pitchFamily="18" charset="-78"/>
                <a:cs typeface="Simplified Arabic" panose="02020603050405020304" pitchFamily="18" charset="-78"/>
              </a:rPr>
              <a:t>عدم تحمل المسؤولية. </a:t>
            </a:r>
            <a:endParaRPr lang="en-US" b="1">
              <a:latin typeface="Simplified Arabic" panose="02020603050405020304" pitchFamily="18" charset="-78"/>
              <a:cs typeface="Simplified Arabic" panose="02020603050405020304" pitchFamily="18" charset="-78"/>
            </a:endParaRPr>
          </a:p>
        </p:txBody>
      </p:sp>
      <p:sp>
        <p:nvSpPr>
          <p:cNvPr id="8"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797790" y="365125"/>
            <a:ext cx="855600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64024" y="1589366"/>
            <a:ext cx="6400800" cy="4747934"/>
          </a:xfrm>
        </p:spPr>
      </p:pic>
    </p:spTree>
    <p:extLst>
      <p:ext uri="{BB962C8B-B14F-4D97-AF65-F5344CB8AC3E}">
        <p14:creationId xmlns:p14="http://schemas.microsoft.com/office/powerpoint/2010/main" val="1790163021"/>
      </p:ext>
    </p:extLst>
  </p:cSld>
  <p:clrMapOvr>
    <a:masterClrMapping/>
  </p:clrMapOvr>
  <mc:AlternateContent xmlns:mc="http://schemas.openxmlformats.org/markup-compatibility/2006" xmlns:p14="http://schemas.microsoft.com/office/powerpoint/2010/main">
    <mc:Choice Requires="p14">
      <p:transition spd="slow" p14:dur="2000" advTm="141215"/>
    </mc:Choice>
    <mc:Fallback xmlns="">
      <p:transition spd="slow" advTm="14121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558353" y="1675093"/>
            <a:ext cx="6613476" cy="4083856"/>
          </a:xfrm>
        </p:spPr>
        <p:txBody>
          <a:bodyPr/>
          <a:lstStyle/>
          <a:p>
            <a:pPr marL="0" indent="0" algn="r" rtl="1">
              <a:lnSpc>
                <a:spcPct val="110000"/>
              </a:lnSpc>
              <a:spcBef>
                <a:spcPts val="110"/>
              </a:spcBef>
              <a:spcAft>
                <a:spcPts val="110"/>
              </a:spcAft>
              <a:buNone/>
            </a:pPr>
            <a:r>
              <a:rPr lang="en-US" b="1">
                <a:latin typeface="Simplified Arabic" panose="02020603050405020304" pitchFamily="18" charset="-78"/>
                <a:cs typeface="Simplified Arabic" panose="02020603050405020304" pitchFamily="18" charset="-78"/>
              </a:rPr>
              <a:t> </a:t>
            </a:r>
            <a:r>
              <a:rPr lang="en-US"/>
              <a:t> </a:t>
            </a:r>
            <a:endParaRPr lang="ar-EG"/>
          </a:p>
        </p:txBody>
      </p:sp>
      <p:sp>
        <p:nvSpPr>
          <p:cNvPr id="8" name="Rectangle 4"/>
          <p:cNvSpPr/>
          <p:nvPr/>
        </p:nvSpPr>
        <p:spPr>
          <a:xfrm>
            <a:off x="631722" y="36512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698956" y="365125"/>
            <a:ext cx="8654844"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10" name="مستطيل 9"/>
          <p:cNvSpPr/>
          <p:nvPr/>
        </p:nvSpPr>
        <p:spPr>
          <a:xfrm>
            <a:off x="5283957" y="1675092"/>
            <a:ext cx="6041408" cy="3774367"/>
          </a:xfrm>
          <a:prstGeom prst="rect">
            <a:avLst/>
          </a:prstGeom>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ü"/>
            </a:pPr>
            <a:r>
              <a:rPr lang="ar-EG" sz="2400">
                <a:ea typeface="Calibri" panose="020F0502020204030204" pitchFamily="34" charset="0"/>
                <a:cs typeface="Simplified Arabic" panose="02020603050405020304" pitchFamily="18" charset="-78"/>
              </a:rPr>
              <a:t>لقد ساعد الإعلام الاجتماعي على </a:t>
            </a:r>
            <a:r>
              <a:rPr lang="ar-EG" sz="2400" b="1">
                <a:ea typeface="Calibri" panose="020F0502020204030204" pitchFamily="34" charset="0"/>
                <a:cs typeface="Simplified Arabic" panose="02020603050405020304" pitchFamily="18" charset="-78"/>
              </a:rPr>
              <a:t>انفتاح المجتمعات الإنسانية على بعضها البعض</a:t>
            </a:r>
            <a:r>
              <a:rPr lang="ar-EG" sz="2400">
                <a:ea typeface="Calibri" panose="020F0502020204030204" pitchFamily="34" charset="0"/>
                <a:cs typeface="Simplified Arabic" panose="02020603050405020304" pitchFamily="18" charset="-78"/>
              </a:rPr>
              <a:t> </a:t>
            </a:r>
            <a:r>
              <a:rPr lang="ar-EG" sz="2400" b="1">
                <a:ea typeface="Calibri" panose="020F0502020204030204" pitchFamily="34" charset="0"/>
                <a:cs typeface="Simplified Arabic" panose="02020603050405020304" pitchFamily="18" charset="-78"/>
              </a:rPr>
              <a:t>مما أدى إلى تبادل الثقافات والتأثر بها</a:t>
            </a:r>
            <a:r>
              <a:rPr lang="ar-EG" sz="2400">
                <a:ea typeface="Calibri" panose="020F0502020204030204" pitchFamily="34" charset="0"/>
                <a:cs typeface="Simplified Arabic" panose="02020603050405020304" pitchFamily="18" charset="-78"/>
              </a:rPr>
              <a:t>، </a:t>
            </a:r>
            <a:r>
              <a:rPr lang="ar-EG" sz="2400" b="1">
                <a:ea typeface="Calibri" panose="020F0502020204030204" pitchFamily="34" charset="0"/>
                <a:cs typeface="Simplified Arabic" panose="02020603050405020304" pitchFamily="18" charset="-78"/>
              </a:rPr>
              <a:t>ونتيجة لذلك فإن الكثير من القيم الأصيلة المتوارثة في المجتمعات العربية</a:t>
            </a:r>
            <a:r>
              <a:rPr lang="ar-EG" sz="2400">
                <a:ea typeface="Calibri" panose="020F0502020204030204" pitchFamily="34" charset="0"/>
                <a:cs typeface="Simplified Arabic" panose="02020603050405020304" pitchFamily="18" charset="-78"/>
              </a:rPr>
              <a:t> </a:t>
            </a:r>
            <a:r>
              <a:rPr lang="ar-EG" sz="2400" b="1">
                <a:ea typeface="Calibri" panose="020F0502020204030204" pitchFamily="34" charset="0"/>
                <a:cs typeface="Simplified Arabic" panose="02020603050405020304" pitchFamily="18" charset="-78"/>
              </a:rPr>
              <a:t>قد تم اسقاطها واستبدالها بقيم سلبية وافدة </a:t>
            </a:r>
            <a:r>
              <a:rPr lang="ar-EG" sz="2400">
                <a:ea typeface="Calibri" panose="020F0502020204030204" pitchFamily="34" charset="0"/>
                <a:cs typeface="Simplified Arabic" panose="02020603050405020304" pitchFamily="18" charset="-78"/>
              </a:rPr>
              <a:t>ويتم تداولها بالرغم من عدم انسجامها مع قيم الأسرة العربية، وهذا الوضع </a:t>
            </a:r>
            <a:r>
              <a:rPr lang="ar-EG" sz="2400" b="1">
                <a:ea typeface="Calibri" panose="020F0502020204030204" pitchFamily="34" charset="0"/>
                <a:cs typeface="Simplified Arabic" panose="02020603050405020304" pitchFamily="18" charset="-78"/>
              </a:rPr>
              <a:t>خلق حالة من التناقضات بين القيم المحلية السائدة والقيم العالمية الوافدة</a:t>
            </a:r>
            <a:r>
              <a:rPr lang="ar-EG" sz="2400">
                <a:ea typeface="Calibri" panose="020F0502020204030204" pitchFamily="34" charset="0"/>
                <a:cs typeface="Simplified Arabic" panose="02020603050405020304" pitchFamily="18" charset="-78"/>
              </a:rPr>
              <a:t>.</a:t>
            </a:r>
            <a:endParaRPr lang="ar-EG" sz="2400"/>
          </a:p>
          <a:p>
            <a:pPr algn="just" rtl="1">
              <a:lnSpc>
                <a:spcPct val="110000"/>
              </a:lnSpc>
              <a:spcBef>
                <a:spcPts val="110"/>
              </a:spcBef>
              <a:spcAft>
                <a:spcPts val="110"/>
              </a:spcAft>
            </a:pPr>
            <a:endParaRPr lang="ar-EG" sz="2400"/>
          </a:p>
        </p:txBody>
      </p:sp>
      <p:pic>
        <p:nvPicPr>
          <p:cNvPr id="11" name="عنصر نائب للمحتوى 6"/>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80916" y="1584559"/>
            <a:ext cx="4640239" cy="4908315"/>
          </a:xfrm>
          <a:prstGeom prst="rect">
            <a:avLst/>
          </a:prstGeom>
        </p:spPr>
      </p:pic>
    </p:spTree>
    <p:extLst>
      <p:ext uri="{BB962C8B-B14F-4D97-AF65-F5344CB8AC3E}">
        <p14:creationId xmlns:p14="http://schemas.microsoft.com/office/powerpoint/2010/main" val="1610905990"/>
      </p:ext>
    </p:extLst>
  </p:cSld>
  <p:clrMapOvr>
    <a:masterClrMapping/>
  </p:clrMapOvr>
  <mc:AlternateContent xmlns:mc="http://schemas.openxmlformats.org/markup-compatibility/2006" xmlns:p14="http://schemas.microsoft.com/office/powerpoint/2010/main">
    <mc:Choice Requires="p14">
      <p:transition spd="slow" p14:dur="2000" advTm="65758"/>
    </mc:Choice>
    <mc:Fallback xmlns="">
      <p:transition spd="slow" advTm="6575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90363" y="1675093"/>
            <a:ext cx="6381465" cy="4083856"/>
          </a:xfrm>
        </p:spPr>
        <p:txBody>
          <a:bodyPr/>
          <a:lstStyle/>
          <a:p>
            <a:pPr marL="0" indent="0" algn="r" rtl="1">
              <a:lnSpc>
                <a:spcPct val="110000"/>
              </a:lnSpc>
              <a:spcBef>
                <a:spcPts val="110"/>
              </a:spcBef>
              <a:spcAft>
                <a:spcPts val="110"/>
              </a:spcAft>
              <a:buNone/>
            </a:pPr>
            <a:r>
              <a:rPr lang="en-US" b="1">
                <a:latin typeface="Simplified Arabic" panose="02020603050405020304" pitchFamily="18" charset="-78"/>
                <a:cs typeface="Simplified Arabic" panose="02020603050405020304" pitchFamily="18" charset="-78"/>
              </a:rPr>
              <a:t> </a:t>
            </a:r>
            <a:r>
              <a:rPr lang="en-US"/>
              <a:t> </a:t>
            </a:r>
            <a:endParaRPr lang="ar-EG"/>
          </a:p>
        </p:txBody>
      </p:sp>
      <p:sp>
        <p:nvSpPr>
          <p:cNvPr id="8" name="Rectangle 4"/>
          <p:cNvSpPr/>
          <p:nvPr/>
        </p:nvSpPr>
        <p:spPr>
          <a:xfrm>
            <a:off x="513735" y="39387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580968" y="365126"/>
            <a:ext cx="8772831" cy="88636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13735" y="1666598"/>
            <a:ext cx="4454710" cy="4826276"/>
          </a:xfrm>
        </p:spPr>
      </p:pic>
      <p:sp>
        <p:nvSpPr>
          <p:cNvPr id="2" name="مستطيل 1"/>
          <p:cNvSpPr/>
          <p:nvPr/>
        </p:nvSpPr>
        <p:spPr>
          <a:xfrm>
            <a:off x="5540991" y="1825625"/>
            <a:ext cx="5812808" cy="3108543"/>
          </a:xfrm>
          <a:prstGeom prst="rect">
            <a:avLst/>
          </a:prstGeom>
        </p:spPr>
        <p:txBody>
          <a:bodyPr wrap="square">
            <a:spAutoFit/>
          </a:bodyPr>
          <a:lstStyle/>
          <a:p>
            <a:pPr marL="457200" indent="-457200" algn="just" rtl="1">
              <a:buFont typeface="Wingdings" panose="05000000000000000000" pitchFamily="2" charset="2"/>
              <a:buChar char="ü"/>
            </a:pPr>
            <a:r>
              <a:rPr lang="ar-EG" sz="2800" b="1">
                <a:ea typeface="Calibri" panose="020F0502020204030204" pitchFamily="34" charset="0"/>
                <a:cs typeface="Simplified Arabic" panose="02020603050405020304" pitchFamily="18" charset="-78"/>
              </a:rPr>
              <a:t>حيث استبدلت القيم الروحية بالقيم المادية والأصلية بالدخيلة</a:t>
            </a:r>
            <a:r>
              <a:rPr lang="ar-EG" sz="2800">
                <a:ea typeface="Calibri" panose="020F0502020204030204" pitchFamily="34" charset="0"/>
                <a:cs typeface="Simplified Arabic" panose="02020603050405020304" pitchFamily="18" charset="-78"/>
              </a:rPr>
              <a:t>، ‏وفرض عليها أنماط </a:t>
            </a:r>
            <a:r>
              <a:rPr lang="ar-EG" sz="2800" b="1">
                <a:ea typeface="Calibri" panose="020F0502020204030204" pitchFamily="34" charset="0"/>
                <a:cs typeface="Simplified Arabic" panose="02020603050405020304" pitchFamily="18" charset="-78"/>
              </a:rPr>
              <a:t>اجتماعية وثقافية جديدة بحيث أصبح أي فرد ‏في الأسرة لا يمكنه العيش بدون الأدوات الاتصالية</a:t>
            </a:r>
            <a:r>
              <a:rPr lang="ar-EG" sz="2800">
                <a:ea typeface="Calibri" panose="020F0502020204030204" pitchFamily="34" charset="0"/>
                <a:cs typeface="Simplified Arabic" panose="02020603050405020304" pitchFamily="18" charset="-78"/>
              </a:rPr>
              <a:t>  </a:t>
            </a:r>
            <a:r>
              <a:rPr lang="ar-EG" sz="2800" b="1">
                <a:ea typeface="Calibri" panose="020F0502020204030204" pitchFamily="34" charset="0"/>
                <a:cs typeface="Simplified Arabic" panose="02020603050405020304" pitchFamily="18" charset="-78"/>
              </a:rPr>
              <a:t>كالهاتف النقال أو الحاسوب الشخصي</a:t>
            </a:r>
            <a:r>
              <a:rPr lang="ar-EG" sz="2800">
                <a:ea typeface="Calibri" panose="020F0502020204030204" pitchFamily="34" charset="0"/>
                <a:cs typeface="Simplified Arabic" panose="02020603050405020304" pitchFamily="18" charset="-78"/>
              </a:rPr>
              <a:t>، مما أدى إلى العزلة والإدمان لساعات طويلة ‏على هذه الأجهزة.</a:t>
            </a:r>
            <a:endParaRPr lang="ar-EG" sz="2800"/>
          </a:p>
        </p:txBody>
      </p:sp>
    </p:spTree>
    <p:extLst>
      <p:ext uri="{BB962C8B-B14F-4D97-AF65-F5344CB8AC3E}">
        <p14:creationId xmlns:p14="http://schemas.microsoft.com/office/powerpoint/2010/main" val="2671581277"/>
      </p:ext>
    </p:extLst>
  </p:cSld>
  <p:clrMapOvr>
    <a:masterClrMapping/>
  </p:clrMapOvr>
  <mc:AlternateContent xmlns:mc="http://schemas.openxmlformats.org/markup-compatibility/2006" xmlns:p14="http://schemas.microsoft.com/office/powerpoint/2010/main">
    <mc:Choice Requires="p14">
      <p:transition spd="slow" p14:dur="2000" advTm="78306"/>
    </mc:Choice>
    <mc:Fallback xmlns="">
      <p:transition spd="slow" advTm="7830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63069" y="1675499"/>
            <a:ext cx="6590731" cy="4206685"/>
          </a:xfrm>
        </p:spPr>
        <p:txBody>
          <a:bodyPr>
            <a:normAutofit/>
          </a:bodyPr>
          <a:lstStyle/>
          <a:p>
            <a:pPr algn="just" rtl="1">
              <a:lnSpc>
                <a:spcPct val="110000"/>
              </a:lnSpc>
              <a:spcBef>
                <a:spcPts val="110"/>
              </a:spcBef>
              <a:spcAft>
                <a:spcPts val="110"/>
              </a:spcAft>
              <a:buFont typeface="Wingdings" panose="05000000000000000000" pitchFamily="2" charset="2"/>
              <a:buChar char="ü"/>
            </a:pPr>
            <a:r>
              <a:rPr lang="ar-EG" sz="2600">
                <a:latin typeface="Simplified Arabic" panose="02020603050405020304" pitchFamily="18" charset="-78"/>
                <a:cs typeface="Simplified Arabic" panose="02020603050405020304" pitchFamily="18" charset="-78"/>
              </a:rPr>
              <a:t> إن إلغاء القيم في المجتمع وإحلال قيم بديلة من ثقافات أخرى </a:t>
            </a:r>
            <a:r>
              <a:rPr lang="ar-EG" sz="2600" b="1">
                <a:latin typeface="Simplified Arabic" panose="02020603050405020304" pitchFamily="18" charset="-78"/>
                <a:cs typeface="Simplified Arabic" panose="02020603050405020304" pitchFamily="18" charset="-78"/>
              </a:rPr>
              <a:t>يشكل خطرًا على المجتمع</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لأن القيم الاجتماعية ‏والأخلاقية والدينية، هى التي توحد طاقات الأسرة والمجتمع</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وهى المعيار الضابط والمنظم لأفكار ومشاعر وجهود وطاقات الفرد والأسرة والمجتمع، </a:t>
            </a:r>
            <a:r>
              <a:rPr lang="ar-EG" sz="2600">
                <a:latin typeface="Simplified Arabic" panose="02020603050405020304" pitchFamily="18" charset="-78"/>
                <a:cs typeface="Simplified Arabic" panose="02020603050405020304" pitchFamily="18" charset="-78"/>
              </a:rPr>
              <a:t>‏وهى التي تحافظ على تماسكه وضبط ثقافته، </a:t>
            </a:r>
            <a:r>
              <a:rPr lang="ar-EG" sz="2600" b="1">
                <a:latin typeface="Simplified Arabic" panose="02020603050405020304" pitchFamily="18" charset="-78"/>
                <a:cs typeface="Simplified Arabic" panose="02020603050405020304" pitchFamily="18" charset="-78"/>
              </a:rPr>
              <a:t>فالأمة لها ثلاثة مصادر للحفاظ على قوتها ونقائها وقدراتها على الاستمرار</a:t>
            </a:r>
            <a:r>
              <a:rPr lang="ar-EG" sz="260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ü"/>
            </a:pPr>
            <a:r>
              <a:rPr lang="ar-EG" sz="2600">
                <a:latin typeface="Simplified Arabic" panose="02020603050405020304" pitchFamily="18" charset="-78"/>
                <a:cs typeface="Simplified Arabic" panose="02020603050405020304" pitchFamily="18" charset="-78"/>
              </a:rPr>
              <a:t> </a:t>
            </a:r>
            <a:r>
              <a:rPr lang="ar-EG" sz="2600" b="1">
                <a:solidFill>
                  <a:srgbClr val="203E5F"/>
                </a:solidFill>
                <a:latin typeface="Simplified Arabic" panose="02020603050405020304" pitchFamily="18" charset="-78"/>
                <a:cs typeface="Simplified Arabic" panose="02020603050405020304" pitchFamily="18" charset="-78"/>
              </a:rPr>
              <a:t>وهى القيم</a:t>
            </a:r>
            <a:r>
              <a:rPr lang="ar-EG" sz="260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ü"/>
            </a:pPr>
            <a:r>
              <a:rPr lang="ar-EG" sz="2600" b="1">
                <a:solidFill>
                  <a:srgbClr val="203E5F"/>
                </a:solidFill>
                <a:latin typeface="Simplified Arabic" panose="02020603050405020304" pitchFamily="18" charset="-78"/>
                <a:cs typeface="Simplified Arabic" panose="02020603050405020304" pitchFamily="18" charset="-78"/>
              </a:rPr>
              <a:t> والقدرات العلمية والاقتصادية والقوة العسكرية</a:t>
            </a:r>
            <a:r>
              <a:rPr lang="ar-EG" sz="2600">
                <a:latin typeface="Simplified Arabic" panose="02020603050405020304" pitchFamily="18" charset="-78"/>
                <a:cs typeface="Simplified Arabic" panose="02020603050405020304" pitchFamily="18" charset="-78"/>
              </a:rPr>
              <a:t>. </a:t>
            </a:r>
            <a:endParaRPr lang="en-US" sz="2600">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ar-EG" b="1">
              <a:solidFill>
                <a:srgbClr val="203E5F"/>
              </a:solidFill>
              <a:latin typeface="Simplified Arabic" panose="02020603050405020304" pitchFamily="18" charset="-78"/>
              <a:cs typeface="Simplified Arabic" panose="02020603050405020304" pitchFamily="18" charset="-78"/>
            </a:endParaRPr>
          </a:p>
        </p:txBody>
      </p:sp>
      <p:sp>
        <p:nvSpPr>
          <p:cNvPr id="9" name="Rectangle 4"/>
          <p:cNvSpPr/>
          <p:nvPr/>
        </p:nvSpPr>
        <p:spPr>
          <a:xfrm>
            <a:off x="631723"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2" y="1675498"/>
            <a:ext cx="4435522" cy="4506937"/>
          </a:xfrm>
        </p:spPr>
      </p:pic>
      <p:sp>
        <p:nvSpPr>
          <p:cNvPr id="10" name="Rectangle: Rounded Corners 33"/>
          <p:cNvSpPr txBox="1">
            <a:spLocks noGrp="1"/>
          </p:cNvSpPr>
          <p:nvPr>
            <p:ph type="title"/>
          </p:nvPr>
        </p:nvSpPr>
        <p:spPr>
          <a:xfrm>
            <a:off x="2580968" y="365125"/>
            <a:ext cx="8772832" cy="90821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410504272"/>
      </p:ext>
    </p:extLst>
  </p:cSld>
  <p:clrMapOvr>
    <a:masterClrMapping/>
  </p:clrMapOvr>
  <mc:AlternateContent xmlns:mc="http://schemas.openxmlformats.org/markup-compatibility/2006" xmlns:p14="http://schemas.microsoft.com/office/powerpoint/2010/main">
    <mc:Choice Requires="p14">
      <p:transition spd="slow" p14:dur="2000" advTm="74866"/>
    </mc:Choice>
    <mc:Fallback xmlns="">
      <p:transition spd="slow" advTm="7486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531057" y="1613679"/>
            <a:ext cx="6822743" cy="4206685"/>
          </a:xfrm>
        </p:spPr>
        <p:txBody>
          <a:bodyPr>
            <a:normAutofit/>
          </a:bodyPr>
          <a:lstStyle/>
          <a:p>
            <a:pPr marL="0" indent="0" algn="r" rtl="1">
              <a:buNone/>
            </a:pPr>
            <a:r>
              <a:rPr lang="en-US" b="1" u="sng">
                <a:latin typeface="Simplified Arabic" panose="02020603050405020304" pitchFamily="18" charset="-78"/>
                <a:cs typeface="Simplified Arabic" panose="02020603050405020304" pitchFamily="18" charset="-78"/>
              </a:rPr>
              <a:t>.4</a:t>
            </a:r>
            <a:r>
              <a:rPr lang="ar-EG" b="1" u="sng">
                <a:latin typeface="Simplified Arabic" panose="02020603050405020304" pitchFamily="18" charset="-78"/>
                <a:cs typeface="Simplified Arabic" panose="02020603050405020304" pitchFamily="18" charset="-78"/>
              </a:rPr>
              <a:t> تبدل عناصر السلوك: </a:t>
            </a: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إن </a:t>
            </a:r>
            <a:r>
              <a:rPr lang="ar-EG" sz="2400" b="1">
                <a:latin typeface="Simplified Arabic" panose="02020603050405020304" pitchFamily="18" charset="-78"/>
                <a:cs typeface="Simplified Arabic" panose="02020603050405020304" pitchFamily="18" charset="-78"/>
              </a:rPr>
              <a:t>التغيير القيمي والفكري </a:t>
            </a:r>
            <a:r>
              <a:rPr lang="ar-EG" sz="2400">
                <a:latin typeface="Simplified Arabic" panose="02020603050405020304" pitchFamily="18" charset="-78"/>
                <a:cs typeface="Simplified Arabic" panose="02020603050405020304" pitchFamily="18" charset="-78"/>
              </a:rPr>
              <a:t>الذي أحدثه الإعلام الاجتماعي ‏</a:t>
            </a:r>
            <a:r>
              <a:rPr lang="ar-EG" sz="2400" b="1">
                <a:latin typeface="Simplified Arabic" panose="02020603050405020304" pitchFamily="18" charset="-78"/>
                <a:cs typeface="Simplified Arabic" panose="02020603050405020304" pitchFamily="18" charset="-78"/>
              </a:rPr>
              <a:t>على الأسرة العربية والمجتمع العربي قد طال عناصر السلوك الاجتماعي للأفراد</a:t>
            </a:r>
            <a:r>
              <a:rPr lang="ar-EG" sz="2400">
                <a:latin typeface="Simplified Arabic" panose="02020603050405020304" pitchFamily="18" charset="-78"/>
                <a:cs typeface="Simplified Arabic" panose="02020603050405020304" pitchFamily="18" charset="-78"/>
              </a:rPr>
              <a:t> ومنها: </a:t>
            </a:r>
            <a:r>
              <a:rPr lang="ar-EG" sz="2400" b="1">
                <a:latin typeface="Simplified Arabic" panose="02020603050405020304" pitchFamily="18" charset="-78"/>
                <a:cs typeface="Simplified Arabic" panose="02020603050405020304" pitchFamily="18" charset="-78"/>
              </a:rPr>
              <a:t>السلوك الفطري للإنسان القائم على فطرة الخير والمحبة</a:t>
            </a:r>
            <a:r>
              <a:rPr lang="ar-EG" sz="2400">
                <a:latin typeface="Simplified Arabic" panose="02020603050405020304" pitchFamily="18" charset="-78"/>
                <a:cs typeface="Simplified Arabic" panose="02020603050405020304" pitchFamily="18" charset="-78"/>
              </a:rPr>
              <a:t>، ‏وأصبح السلوك الإنساني في أغلبه </a:t>
            </a:r>
            <a:r>
              <a:rPr lang="ar-EG" sz="2400" b="1">
                <a:latin typeface="Simplified Arabic" panose="02020603050405020304" pitchFamily="18" charset="-78"/>
                <a:cs typeface="Simplified Arabic" panose="02020603050405020304" pitchFamily="18" charset="-78"/>
              </a:rPr>
              <a:t>مكتسب فرديًا أو جماعيًا </a:t>
            </a:r>
            <a:r>
              <a:rPr lang="ar-EG" sz="2400">
                <a:latin typeface="Simplified Arabic" panose="02020603050405020304" pitchFamily="18" charset="-78"/>
                <a:cs typeface="Simplified Arabic" panose="02020603050405020304" pitchFamily="18" charset="-78"/>
              </a:rPr>
              <a:t>وقد أدى الإعلام الاجتماعي إلى </a:t>
            </a:r>
            <a:r>
              <a:rPr lang="ar-EG" sz="2400" b="1">
                <a:latin typeface="Simplified Arabic" panose="02020603050405020304" pitchFamily="18" charset="-78"/>
                <a:cs typeface="Simplified Arabic" panose="02020603050405020304" pitchFamily="18" charset="-78"/>
              </a:rPr>
              <a:t>تبدل في الخصائص الثقافية والقيمية للأسرة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فالقيم الاجتماعية المرتبطة بالحب والمودة والتواصل والتراحم والتعاون بين الناس بدأت تنحسر وتتبدل من صورتها الحقيقية إلى صورة افتراضية في التواصل عبر مواقع التواصل الاجتماعي ولم يعد ذلك اللقاء المباشر الودي</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marL="0" indent="0" algn="r" rtl="1">
              <a:buNone/>
            </a:pPr>
            <a:endParaRPr lang="en-US" b="1" u="sng">
              <a:latin typeface="Simplified Arabic" panose="02020603050405020304" pitchFamily="18" charset="-78"/>
              <a:cs typeface="Simplified Arabic" panose="02020603050405020304" pitchFamily="18" charset="-78"/>
            </a:endParaRPr>
          </a:p>
        </p:txBody>
      </p:sp>
      <p:pic>
        <p:nvPicPr>
          <p:cNvPr id="8" name="عنصر نائب للمحتوى 7" descr="D:\جامعة ميدأوشن\محاضرات مادة الإعلام والمجتمع word\network-3569734_1280.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68711" y="1596789"/>
            <a:ext cx="3766562" cy="4896086"/>
          </a:xfrm>
          <a:prstGeom prst="rect">
            <a:avLst/>
          </a:prstGeom>
          <a:noFill/>
          <a:ln>
            <a:noFill/>
          </a:ln>
        </p:spPr>
      </p:pic>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852382" y="365125"/>
            <a:ext cx="8501418" cy="98600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3905883792"/>
      </p:ext>
    </p:extLst>
  </p:cSld>
  <p:clrMapOvr>
    <a:masterClrMapping/>
  </p:clrMapOvr>
  <mc:AlternateContent xmlns:mc="http://schemas.openxmlformats.org/markup-compatibility/2006" xmlns:p14="http://schemas.microsoft.com/office/powerpoint/2010/main">
    <mc:Choice Requires="p14">
      <p:transition spd="slow" p14:dur="2000" advTm="99694"/>
    </mc:Choice>
    <mc:Fallback xmlns="">
      <p:transition spd="slow" advTm="9969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54136" y="1825625"/>
            <a:ext cx="6399663" cy="4351338"/>
          </a:xfrm>
        </p:spPr>
        <p:txBody>
          <a:bodyPr>
            <a:normAutofit/>
          </a:bodyPr>
          <a:lstStyle/>
          <a:p>
            <a:pPr marL="0" indent="0" algn="just" rtl="1">
              <a:lnSpc>
                <a:spcPct val="120000"/>
              </a:lnSpc>
              <a:spcBef>
                <a:spcPts val="110"/>
              </a:spcBef>
              <a:spcAft>
                <a:spcPts val="110"/>
              </a:spcAft>
              <a:buNone/>
            </a:pPr>
            <a:endParaRPr lang="ar-EG" b="1">
              <a:solidFill>
                <a:srgbClr val="203E5F"/>
              </a:solidFill>
              <a:latin typeface="Simplified Arabic" panose="02020603050405020304" pitchFamily="18" charset="-78"/>
              <a:cs typeface="Simplified Arabic" panose="02020603050405020304" pitchFamily="18" charset="-78"/>
            </a:endParaRPr>
          </a:p>
          <a:p>
            <a:pPr marL="0" indent="0" algn="just" rtl="1">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9" name="Rectangle 4"/>
          <p:cNvSpPr/>
          <p:nvPr/>
        </p:nvSpPr>
        <p:spPr>
          <a:xfrm>
            <a:off x="675967"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62981" y="365126"/>
            <a:ext cx="8890819"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3" name="مستطيل 2"/>
          <p:cNvSpPr/>
          <p:nvPr/>
        </p:nvSpPr>
        <p:spPr>
          <a:xfrm>
            <a:off x="5472752" y="1629496"/>
            <a:ext cx="5577384" cy="3748719"/>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
            </a:pPr>
            <a:r>
              <a:rPr lang="ar-EG" sz="2400">
                <a:latin typeface="Calibri" panose="020F0502020204030204" pitchFamily="34" charset="0"/>
                <a:ea typeface="Calibri" panose="020F0502020204030204" pitchFamily="34" charset="0"/>
                <a:cs typeface="Simplified Arabic" panose="02020603050405020304" pitchFamily="18" charset="-78"/>
              </a:rPr>
              <a:t>ومن الملاحظ أن للإعلام الاجتماعي دور في </a:t>
            </a:r>
            <a:r>
              <a:rPr lang="ar-EG" sz="2400" b="1">
                <a:latin typeface="Calibri" panose="020F0502020204030204" pitchFamily="34" charset="0"/>
                <a:ea typeface="Calibri" panose="020F0502020204030204" pitchFamily="34" charset="0"/>
                <a:cs typeface="Simplified Arabic" panose="02020603050405020304" pitchFamily="18" charset="-78"/>
              </a:rPr>
              <a:t>تضييق دائرة العلاقات الاجتماعية بين الأسر وخاصة في محيط الأقارب ‏وصلة الرحم </a:t>
            </a:r>
            <a:r>
              <a:rPr lang="ar-EG" sz="2400">
                <a:latin typeface="Calibri" panose="020F0502020204030204" pitchFamily="34" charset="0"/>
                <a:ea typeface="Calibri" panose="020F0502020204030204" pitchFamily="34" charset="0"/>
                <a:cs typeface="Simplified Arabic" panose="02020603050405020304" pitchFamily="18" charset="-78"/>
              </a:rPr>
              <a:t>‏و </a:t>
            </a:r>
            <a:r>
              <a:rPr lang="ar-EG" sz="2400" b="1">
                <a:latin typeface="Calibri" panose="020F0502020204030204" pitchFamily="34" charset="0"/>
                <a:ea typeface="Calibri" panose="020F0502020204030204" pitchFamily="34" charset="0"/>
                <a:cs typeface="Simplified Arabic" panose="02020603050405020304" pitchFamily="18" charset="-78"/>
              </a:rPr>
              <a:t>أصبح أداء الواجبات العائلية، كالتهنئة في مناسبات الفرح أو التعزية بوفاة قريب أو صديق تتم من خلال الرسائل النصية ‏وفي بعض الحالات تكون النصوص جاهزة</a:t>
            </a:r>
            <a:r>
              <a:rPr lang="ar-EG" sz="2400">
                <a:latin typeface="Calibri" panose="020F0502020204030204" pitchFamily="34" charset="0"/>
                <a:ea typeface="Calibri" panose="020F0502020204030204" pitchFamily="34" charset="0"/>
                <a:cs typeface="Simplified Arabic" panose="02020603050405020304" pitchFamily="18" charset="-78"/>
              </a:rPr>
              <a:t>، </a:t>
            </a:r>
            <a:r>
              <a:rPr lang="ar-EG" sz="2400" b="1">
                <a:latin typeface="Calibri" panose="020F0502020204030204" pitchFamily="34" charset="0"/>
                <a:ea typeface="Calibri" panose="020F0502020204030204" pitchFamily="34" charset="0"/>
                <a:cs typeface="Simplified Arabic" panose="02020603050405020304" pitchFamily="18" charset="-78"/>
              </a:rPr>
              <a:t>مما أدى إلى قتل الصلات والروابط الاجتماعية الحقيقية وأحدث نمط من الجفاء في العلاقات الاجتماعية</a:t>
            </a:r>
            <a:r>
              <a:rPr lang="ar-EG" sz="2400">
                <a:latin typeface="Calibri" panose="020F0502020204030204" pitchFamily="34" charset="0"/>
                <a:ea typeface="Calibri" panose="020F0502020204030204" pitchFamily="34" charset="0"/>
                <a:cs typeface="Simplified Arabic" panose="02020603050405020304" pitchFamily="18" charset="-78"/>
              </a:rPr>
              <a:t>. </a:t>
            </a: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71997" y="1550562"/>
            <a:ext cx="4351338" cy="4805307"/>
          </a:xfrm>
        </p:spPr>
      </p:pic>
    </p:spTree>
    <p:extLst>
      <p:ext uri="{BB962C8B-B14F-4D97-AF65-F5344CB8AC3E}">
        <p14:creationId xmlns:p14="http://schemas.microsoft.com/office/powerpoint/2010/main" val="3544452616"/>
      </p:ext>
    </p:extLst>
  </p:cSld>
  <p:clrMapOvr>
    <a:masterClrMapping/>
  </p:clrMapOvr>
  <mc:AlternateContent xmlns:mc="http://schemas.openxmlformats.org/markup-compatibility/2006" xmlns:p14="http://schemas.microsoft.com/office/powerpoint/2010/main">
    <mc:Choice Requires="p14">
      <p:transition spd="slow" p14:dur="2000" advTm="128210"/>
    </mc:Choice>
    <mc:Fallback xmlns="">
      <p:transition spd="slow" advTm="12821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55275" y="1399359"/>
            <a:ext cx="6398525" cy="4683556"/>
          </a:xfrm>
        </p:spPr>
        <p:txBody>
          <a:bodyPr>
            <a:normAutofit fontScale="40000" lnSpcReduction="20000"/>
          </a:bodyPr>
          <a:lstStyle/>
          <a:p>
            <a:pPr marL="0" indent="0" algn="just" rtl="1">
              <a:lnSpc>
                <a:spcPct val="130000"/>
              </a:lnSpc>
              <a:spcBef>
                <a:spcPts val="110"/>
              </a:spcBef>
              <a:spcAft>
                <a:spcPts val="110"/>
              </a:spcAft>
              <a:buNone/>
            </a:pPr>
            <a:r>
              <a:rPr lang="en-US" sz="7000" b="1" u="sng">
                <a:solidFill>
                  <a:srgbClr val="203E5F"/>
                </a:solidFill>
                <a:latin typeface="Simplified Arabic" panose="02020603050405020304" pitchFamily="18" charset="-78"/>
                <a:cs typeface="Simplified Arabic" panose="02020603050405020304" pitchFamily="18" charset="-78"/>
              </a:rPr>
              <a:t>5</a:t>
            </a:r>
            <a:r>
              <a:rPr lang="ar-EG" sz="7000" b="1" u="sng">
                <a:solidFill>
                  <a:srgbClr val="203E5F"/>
                </a:solidFill>
                <a:latin typeface="Simplified Arabic" panose="02020603050405020304" pitchFamily="18" charset="-78"/>
                <a:cs typeface="Simplified Arabic" panose="02020603050405020304" pitchFamily="18" charset="-78"/>
              </a:rPr>
              <a:t>. تفكك الأسرة العربية:</a:t>
            </a:r>
            <a:endParaRPr lang="en-US" sz="7000" b="1" u="sng">
              <a:solidFill>
                <a:srgbClr val="203E5F"/>
              </a:solidFill>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q"/>
            </a:pPr>
            <a:r>
              <a:rPr lang="en-US" sz="5100">
                <a:latin typeface="Simplified Arabic" panose="02020603050405020304" pitchFamily="18" charset="-78"/>
                <a:cs typeface="Simplified Arabic" panose="02020603050405020304" pitchFamily="18" charset="-78"/>
              </a:rPr>
              <a:t> </a:t>
            </a:r>
            <a:r>
              <a:rPr lang="ar-EG" sz="6000">
                <a:latin typeface="Simplified Arabic" panose="02020603050405020304" pitchFamily="18" charset="-78"/>
                <a:cs typeface="Simplified Arabic" panose="02020603050405020304" pitchFamily="18" charset="-78"/>
              </a:rPr>
              <a:t>أما على مستوى العلاقات داخل الأسرة، </a:t>
            </a:r>
            <a:r>
              <a:rPr lang="ar-EG" sz="6000" b="1">
                <a:latin typeface="Simplified Arabic" panose="02020603050405020304" pitchFamily="18" charset="-78"/>
                <a:cs typeface="Simplified Arabic" panose="02020603050405020304" pitchFamily="18" charset="-78"/>
              </a:rPr>
              <a:t>فهناك تغير اجتماعي واضح في مستوى العلاقات سواء بين الأزواج أو بين الآباء والأبناء</a:t>
            </a:r>
            <a:r>
              <a:rPr lang="ar-EG" sz="6000">
                <a:latin typeface="Simplified Arabic" panose="02020603050405020304" pitchFamily="18" charset="-78"/>
                <a:cs typeface="Simplified Arabic" panose="02020603050405020304" pitchFamily="18" charset="-78"/>
              </a:rPr>
              <a:t>، ‏أو على </a:t>
            </a:r>
            <a:r>
              <a:rPr lang="ar-EG" sz="6000" b="1">
                <a:latin typeface="Simplified Arabic" panose="02020603050405020304" pitchFamily="18" charset="-78"/>
                <a:cs typeface="Simplified Arabic" panose="02020603050405020304" pitchFamily="18" charset="-78"/>
              </a:rPr>
              <a:t>مستوى البنية الشكلية للأسرة من حيث الأنماط والوظائف والمكانة والأدوار ومضامين التربية والتنشئة التي تنقلها الأسرة لأبنائها</a:t>
            </a:r>
            <a:r>
              <a:rPr lang="ar-EG" sz="6000">
                <a:latin typeface="Simplified Arabic" panose="02020603050405020304" pitchFamily="18" charset="-78"/>
                <a:cs typeface="Simplified Arabic" panose="02020603050405020304" pitchFamily="18" charset="-78"/>
              </a:rPr>
              <a:t>، فاستخدام وسائل التواصل الاجتماعي </a:t>
            </a:r>
            <a:r>
              <a:rPr lang="ar-EG" sz="6000" b="1">
                <a:latin typeface="Simplified Arabic" panose="02020603050405020304" pitchFamily="18" charset="-78"/>
                <a:cs typeface="Simplified Arabic" panose="02020603050405020304" pitchFamily="18" charset="-78"/>
              </a:rPr>
              <a:t>ألقى بظلاله على طبيعة العلاقة بين الزوجين وكذلك طبيعة علاقتهم مع أطفالهم فالمبالغة في استخدام هذه الوسائل أدى إلى:</a:t>
            </a:r>
          </a:p>
          <a:p>
            <a:pPr algn="just" rtl="1">
              <a:lnSpc>
                <a:spcPct val="130000"/>
              </a:lnSpc>
              <a:spcBef>
                <a:spcPts val="110"/>
              </a:spcBef>
              <a:spcAft>
                <a:spcPts val="110"/>
              </a:spcAft>
              <a:buFont typeface="Wingdings" panose="05000000000000000000" pitchFamily="2" charset="2"/>
              <a:buChar char="q"/>
            </a:pPr>
            <a:r>
              <a:rPr lang="ar-EG" sz="6000" b="1">
                <a:latin typeface="Simplified Arabic" panose="02020603050405020304" pitchFamily="18" charset="-78"/>
                <a:cs typeface="Simplified Arabic" panose="02020603050405020304" pitchFamily="18" charset="-78"/>
              </a:rPr>
              <a:t> </a:t>
            </a:r>
            <a:r>
              <a:rPr lang="ar-EG" sz="6000" b="1">
                <a:solidFill>
                  <a:srgbClr val="203E5F"/>
                </a:solidFill>
                <a:latin typeface="Simplified Arabic" panose="02020603050405020304" pitchFamily="18" charset="-78"/>
                <a:cs typeface="Simplified Arabic" panose="02020603050405020304" pitchFamily="18" charset="-78"/>
              </a:rPr>
              <a:t>تقصير الوالدين في واجباتهم نحو أبناءهم، كالتحدث معهم و مراجعة واجباتهم المدرسية وغير ذلك</a:t>
            </a:r>
            <a:r>
              <a:rPr lang="ar-EG" sz="6000">
                <a:solidFill>
                  <a:srgbClr val="203E5F"/>
                </a:solidFill>
                <a:latin typeface="Simplified Arabic" panose="02020603050405020304" pitchFamily="18" charset="-78"/>
                <a:cs typeface="Simplified Arabic" panose="02020603050405020304" pitchFamily="18" charset="-78"/>
              </a:rPr>
              <a:t>.‏</a:t>
            </a:r>
            <a:endParaRPr lang="ar-EG" sz="6000" b="1">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endParaRPr lang="en-US" sz="6000" b="1">
              <a:solidFill>
                <a:srgbClr val="203E5F"/>
              </a:solidFill>
              <a:latin typeface="Simplified Arabic" panose="02020603050405020304" pitchFamily="18" charset="-78"/>
              <a:cs typeface="Simplified Arabic" panose="02020603050405020304" pitchFamily="18" charset="-78"/>
            </a:endParaRPr>
          </a:p>
        </p:txBody>
      </p:sp>
      <p:sp>
        <p:nvSpPr>
          <p:cNvPr id="8" name="Rectangle 4"/>
          <p:cNvSpPr/>
          <p:nvPr/>
        </p:nvSpPr>
        <p:spPr>
          <a:xfrm>
            <a:off x="631722" y="36512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448232" y="365125"/>
            <a:ext cx="8905568"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10" name="عنصر نائب للمحتوى 9" descr="أثر انشغال الوالدين على الأبناء ونصائح للأهل المنشغلين"/>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04716" y="1404019"/>
            <a:ext cx="4558352" cy="5079005"/>
          </a:xfrm>
          <a:prstGeom prst="rect">
            <a:avLst/>
          </a:prstGeom>
          <a:noFill/>
          <a:ln>
            <a:noFill/>
          </a:ln>
        </p:spPr>
      </p:pic>
    </p:spTree>
    <p:extLst>
      <p:ext uri="{BB962C8B-B14F-4D97-AF65-F5344CB8AC3E}">
        <p14:creationId xmlns:p14="http://schemas.microsoft.com/office/powerpoint/2010/main" val="624976042"/>
      </p:ext>
    </p:extLst>
  </p:cSld>
  <p:clrMapOvr>
    <a:masterClrMapping/>
  </p:clrMapOvr>
  <mc:AlternateContent xmlns:mc="http://schemas.openxmlformats.org/markup-compatibility/2006" xmlns:p14="http://schemas.microsoft.com/office/powerpoint/2010/main">
    <mc:Choice Requires="p14">
      <p:transition spd="slow" p14:dur="2000" advTm="111008"/>
    </mc:Choice>
    <mc:Fallback xmlns="">
      <p:transition spd="slow" advTm="11100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33"/>
          <p:cNvSpPr txBox="1">
            <a:spLocks noGrp="1"/>
          </p:cNvSpPr>
          <p:nvPr>
            <p:ph type="title"/>
          </p:nvPr>
        </p:nvSpPr>
        <p:spPr>
          <a:xfrm>
            <a:off x="2088107" y="269197"/>
            <a:ext cx="9456548" cy="106260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4" name="عنصر نائب للمحتوى 3"/>
          <p:cNvSpPr>
            <a:spLocks noGrp="1"/>
          </p:cNvSpPr>
          <p:nvPr>
            <p:ph sz="half" idx="1"/>
          </p:nvPr>
        </p:nvSpPr>
        <p:spPr/>
        <p:txBody>
          <a:bodyPr>
            <a:normAutofit fontScale="92500"/>
          </a:bodyPr>
          <a:lstStyle/>
          <a:p>
            <a:pPr marL="0" indent="0" algn="just" rtl="1">
              <a:lnSpc>
                <a:spcPct val="110000"/>
              </a:lnSpc>
              <a:spcBef>
                <a:spcPts val="110"/>
              </a:spcBef>
              <a:spcAft>
                <a:spcPts val="110"/>
              </a:spcAft>
              <a:buNone/>
            </a:pPr>
            <a:r>
              <a:rPr lang="en-US"/>
              <a:t> </a:t>
            </a: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2" name="عنصر نائب للمحتوى 1"/>
          <p:cNvSpPr>
            <a:spLocks noGrp="1"/>
          </p:cNvSpPr>
          <p:nvPr>
            <p:ph sz="half" idx="2"/>
          </p:nvPr>
        </p:nvSpPr>
        <p:spPr>
          <a:xfrm>
            <a:off x="6019799" y="1665026"/>
            <a:ext cx="5334001" cy="4511937"/>
          </a:xfrm>
        </p:spPr>
        <p:txBody>
          <a:bodyPr>
            <a:normAutofit fontScale="92500"/>
          </a:bodyPr>
          <a:lstStyle/>
          <a:p>
            <a:pPr marL="342900" indent="-342900" algn="just" rtl="1">
              <a:lnSpc>
                <a:spcPct val="130000"/>
              </a:lnSpc>
              <a:spcBef>
                <a:spcPts val="110"/>
              </a:spcBef>
              <a:spcAft>
                <a:spcPts val="110"/>
              </a:spcAft>
              <a:buFont typeface="Wingdings" panose="05000000000000000000" pitchFamily="2" charset="2"/>
              <a:buChar char="q"/>
            </a:pPr>
            <a:r>
              <a:rPr lang="ar-EG">
                <a:latin typeface="Simplified Arabic" panose="02020603050405020304" pitchFamily="18" charset="-78"/>
                <a:cs typeface="Simplified Arabic" panose="02020603050405020304" pitchFamily="18" charset="-78"/>
              </a:rPr>
              <a:t>كما </a:t>
            </a:r>
            <a:r>
              <a:rPr lang="ar-EG" b="1">
                <a:latin typeface="Simplified Arabic" panose="02020603050405020304" pitchFamily="18" charset="-78"/>
                <a:cs typeface="Simplified Arabic" panose="02020603050405020304" pitchFamily="18" charset="-78"/>
              </a:rPr>
              <a:t>أدت المبالغة في استخدام مواقع التواصل الاجتماعي من قبل الزوجين إلى فطور العلاقة بينهما وقلة الحوار بينهما وكذلك انعدام الثقة بينهما وتكوين علاقات افتراضية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مما قد يؤدي إلى الطلاق وتفكك الأسرة، مما أدى إلى ارتفاع نسب الطلاق في المجتمعات؛</a:t>
            </a:r>
            <a:r>
              <a:rPr lang="ar-EG">
                <a:latin typeface="Simplified Arabic" panose="02020603050405020304" pitchFamily="18" charset="-78"/>
                <a:cs typeface="Simplified Arabic" panose="02020603050405020304" pitchFamily="18" charset="-78"/>
              </a:rPr>
              <a:t> بسبب وسائل التواصل الاجتماعي، </a:t>
            </a:r>
            <a:r>
              <a:rPr lang="ar-EG" b="1">
                <a:latin typeface="Simplified Arabic" panose="02020603050405020304" pitchFamily="18" charset="-78"/>
                <a:cs typeface="Simplified Arabic" panose="02020603050405020304" pitchFamily="18" charset="-78"/>
              </a:rPr>
              <a:t>ومن مظاهر تأثير الإعلام الاجتماعي على الأسرة.</a:t>
            </a:r>
            <a:endParaRPr lang="ar-EG">
              <a:latin typeface="Simplified Arabic" panose="02020603050405020304" pitchFamily="18" charset="-78"/>
              <a:cs typeface="Simplified Arabic" panose="02020603050405020304" pitchFamily="18" charset="-78"/>
            </a:endParaRPr>
          </a:p>
        </p:txBody>
      </p:sp>
      <p:sp>
        <p:nvSpPr>
          <p:cNvPr id="9" name="Rectangle 4"/>
          <p:cNvSpPr/>
          <p:nvPr/>
        </p:nvSpPr>
        <p:spPr>
          <a:xfrm>
            <a:off x="330033" y="371691"/>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032" y="1665026"/>
            <a:ext cx="5334001" cy="4821283"/>
          </a:xfrm>
          <a:prstGeom prst="rect">
            <a:avLst/>
          </a:prstGeom>
        </p:spPr>
      </p:pic>
    </p:spTree>
    <p:extLst>
      <p:ext uri="{BB962C8B-B14F-4D97-AF65-F5344CB8AC3E}">
        <p14:creationId xmlns:p14="http://schemas.microsoft.com/office/powerpoint/2010/main" val="90345931"/>
      </p:ext>
    </p:extLst>
  </p:cSld>
  <p:clrMapOvr>
    <a:masterClrMapping/>
  </p:clrMapOvr>
  <mc:AlternateContent xmlns:mc="http://schemas.openxmlformats.org/markup-compatibility/2006" xmlns:p14="http://schemas.microsoft.com/office/powerpoint/2010/main">
    <mc:Choice Requires="p14">
      <p:transition spd="slow" p14:dur="2000" advTm="73365"/>
    </mc:Choice>
    <mc:Fallback xmlns="">
      <p:transition spd="slow" advTm="7336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58853" y="1716038"/>
            <a:ext cx="6194945" cy="4097503"/>
          </a:xfrm>
        </p:spPr>
        <p:txBody>
          <a:bodyPr>
            <a:normAutofit/>
          </a:bodyPr>
          <a:lstStyle/>
          <a:p>
            <a:pPr algn="just" rtl="1">
              <a:lnSpc>
                <a:spcPct val="110000"/>
              </a:lnSpc>
              <a:spcBef>
                <a:spcPts val="110"/>
              </a:spcBef>
              <a:spcAft>
                <a:spcPts val="110"/>
              </a:spcAft>
              <a:buFont typeface="Wingdings" panose="05000000000000000000" pitchFamily="2" charset="2"/>
              <a:buChar char="q"/>
            </a:pPr>
            <a:r>
              <a:rPr lang="ar-EG" sz="2400">
                <a:latin typeface="Simplified Arabic" panose="02020603050405020304" pitchFamily="18" charset="-78"/>
                <a:cs typeface="Simplified Arabic" panose="02020603050405020304" pitchFamily="18" charset="-78"/>
              </a:rPr>
              <a:t> ظاهرة </a:t>
            </a:r>
            <a:r>
              <a:rPr lang="ar-EG" sz="2400" b="1">
                <a:latin typeface="Simplified Arabic" panose="02020603050405020304" pitchFamily="18" charset="-78"/>
                <a:cs typeface="Simplified Arabic" panose="02020603050405020304" pitchFamily="18" charset="-78"/>
              </a:rPr>
              <a:t>التباعد الأسري أو الجفاء</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أصبح الحديث بين أفرادها مقتصرًا على الأحاديث الضرورية والمختصرة وغابت الجلسات العائلية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بين أفراد الأسرة الواحدة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وأصبح لكل فرد فيها تفضيلاته الخاصة وكذلك معارفه وأصدقائه الافتراضيين</a:t>
            </a:r>
            <a:r>
              <a:rPr lang="ar-EG" sz="240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q"/>
            </a:pPr>
            <a:r>
              <a:rPr lang="ar-EG" sz="2400">
                <a:latin typeface="Simplified Arabic" panose="02020603050405020304" pitchFamily="18" charset="-78"/>
                <a:cs typeface="Simplified Arabic" panose="02020603050405020304" pitchFamily="18" charset="-78"/>
              </a:rPr>
              <a:t> وبالرغم من استفادة الأسرة من تطبيقات </a:t>
            </a:r>
            <a:r>
              <a:rPr lang="ar-EG" sz="2400" b="1">
                <a:latin typeface="Simplified Arabic" panose="02020603050405020304" pitchFamily="18" charset="-78"/>
                <a:cs typeface="Simplified Arabic" panose="02020603050405020304" pitchFamily="18" charset="-78"/>
              </a:rPr>
              <a:t>تقنية التواصل الرقمي، إلا أنا خسارتها في ترابطها وعلاقتها الاجتماعية السوية قد تكون كبيرة ومن الصعب إعادتها إلى وضعها في سياقها الطبيعي</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endParaRPr lang="en-US" sz="2400">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83892" y="365126"/>
            <a:ext cx="8869907"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78836" y="1469600"/>
            <a:ext cx="4612943" cy="5172500"/>
          </a:xfrm>
          <a:prstGeom prst="rect">
            <a:avLst/>
          </a:prstGeom>
        </p:spPr>
      </p:pic>
    </p:spTree>
    <p:extLst>
      <p:ext uri="{BB962C8B-B14F-4D97-AF65-F5344CB8AC3E}">
        <p14:creationId xmlns:p14="http://schemas.microsoft.com/office/powerpoint/2010/main" val="3752539262"/>
      </p:ext>
    </p:extLst>
  </p:cSld>
  <p:clrMapOvr>
    <a:masterClrMapping/>
  </p:clrMapOvr>
  <mc:AlternateContent xmlns:mc="http://schemas.openxmlformats.org/markup-compatibility/2006" xmlns:p14="http://schemas.microsoft.com/office/powerpoint/2010/main">
    <mc:Choice Requires="p14">
      <p:transition spd="slow" p14:dur="2000" advTm="131159"/>
    </mc:Choice>
    <mc:Fallback xmlns="">
      <p:transition spd="slow" advTm="13115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590739" y="1599643"/>
            <a:ext cx="5881046" cy="4432857"/>
          </a:xfrm>
        </p:spPr>
        <p:txBody>
          <a:bodyPr>
            <a:normAutofit/>
          </a:bodyPr>
          <a:lstStyle/>
          <a:p>
            <a:pPr algn="just" rtl="1">
              <a:lnSpc>
                <a:spcPct val="110000"/>
              </a:lnSpc>
              <a:spcBef>
                <a:spcPts val="110"/>
              </a:spcBef>
              <a:spcAft>
                <a:spcPts val="110"/>
              </a:spcAft>
              <a:buFont typeface="Wingdings" panose="05000000000000000000" pitchFamily="2" charset="2"/>
              <a:buChar char="q"/>
            </a:pPr>
            <a:r>
              <a:rPr lang="ar-EG" sz="2400">
                <a:latin typeface="Simplified Arabic" panose="02020603050405020304" pitchFamily="18" charset="-78"/>
                <a:cs typeface="Simplified Arabic" panose="02020603050405020304" pitchFamily="18" charset="-78"/>
              </a:rPr>
              <a:t> لا شك أن الإعلام الاجتماعي أدى إلى إسقاط بعض القيم </a:t>
            </a:r>
            <a:r>
              <a:rPr lang="ar-EG" sz="2400" b="1">
                <a:latin typeface="Simplified Arabic" panose="02020603050405020304" pitchFamily="18" charset="-78"/>
                <a:cs typeface="Simplified Arabic" panose="02020603050405020304" pitchFamily="18" charset="-78"/>
              </a:rPr>
              <a:t>الأخلاقية الإيجابية </a:t>
            </a:r>
            <a:r>
              <a:rPr lang="ar-EG" sz="2400">
                <a:latin typeface="Simplified Arabic" panose="02020603050405020304" pitchFamily="18" charset="-78"/>
                <a:cs typeface="Simplified Arabic" panose="02020603050405020304" pitchFamily="18" charset="-78"/>
              </a:rPr>
              <a:t>‏التي اتصفت بها الأسرة العربية مثل: </a:t>
            </a:r>
            <a:r>
              <a:rPr lang="ar-EG" sz="2400" b="1">
                <a:latin typeface="Simplified Arabic" panose="02020603050405020304" pitchFamily="18" charset="-78"/>
                <a:cs typeface="Simplified Arabic" panose="02020603050405020304" pitchFamily="18" charset="-78"/>
              </a:rPr>
              <a:t>الصدق الذي استبدل بثقافة الإشاعة</a:t>
            </a:r>
            <a:r>
              <a:rPr lang="ar-EG" sz="2400">
                <a:latin typeface="Simplified Arabic" panose="02020603050405020304" pitchFamily="18" charset="-78"/>
                <a:cs typeface="Simplified Arabic" panose="02020603050405020304" pitchFamily="18" charset="-78"/>
              </a:rPr>
              <a:t>، ‏حيث نجد أن الإعلام الاجتماعي أصبح فضاء مفتوحًا لترويج الإشاعات من خلال </a:t>
            </a:r>
            <a:r>
              <a:rPr lang="ar-EG" sz="2400" b="1">
                <a:latin typeface="Simplified Arabic" panose="02020603050405020304" pitchFamily="18" charset="-78"/>
                <a:cs typeface="Simplified Arabic" panose="02020603050405020304" pitchFamily="18" charset="-78"/>
              </a:rPr>
              <a:t>تزوير الأحداث والنصوص والصور والوثائق</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وهذا يشكل خطرًا على الأمن الفردي والأمن الأسري والأمن المجتمعي وعلى السلم الأهلي بشكل عام وخاصة في حالة من انعدام الرقابة الذاتية أو الخارجية على وسائل الإعلام الاجتماعي ومصادرها المعلوماتية</a:t>
            </a:r>
            <a:r>
              <a:rPr lang="ar-EG" sz="240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endParaRPr lang="ar-EG"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83892" y="365126"/>
            <a:ext cx="8869907"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04717" y="1380684"/>
            <a:ext cx="5045710" cy="5112190"/>
          </a:xfrm>
          <a:prstGeom prst="rect">
            <a:avLst/>
          </a:prstGeom>
        </p:spPr>
      </p:pic>
    </p:spTree>
    <p:extLst>
      <p:ext uri="{BB962C8B-B14F-4D97-AF65-F5344CB8AC3E}">
        <p14:creationId xmlns:p14="http://schemas.microsoft.com/office/powerpoint/2010/main" val="2239152946"/>
      </p:ext>
    </p:extLst>
  </p:cSld>
  <p:clrMapOvr>
    <a:masterClrMapping/>
  </p:clrMapOvr>
  <mc:AlternateContent xmlns:mc="http://schemas.openxmlformats.org/markup-compatibility/2006" xmlns:p14="http://schemas.microsoft.com/office/powerpoint/2010/main">
    <mc:Choice Requires="p14">
      <p:transition spd="slow" p14:dur="2000" advTm="238469"/>
    </mc:Choice>
    <mc:Fallback xmlns="">
      <p:transition spd="slow" advTm="23846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23263" y="1716038"/>
            <a:ext cx="6631674" cy="4097503"/>
          </a:xfrm>
        </p:spPr>
        <p:txBody>
          <a:bodyPr>
            <a:normAutofit/>
          </a:bodyPr>
          <a:lstStyle/>
          <a:p>
            <a:pPr marL="0" indent="0" algn="just" rtl="1">
              <a:lnSpc>
                <a:spcPct val="120000"/>
              </a:lnSpc>
              <a:spcBef>
                <a:spcPts val="110"/>
              </a:spcBef>
              <a:spcAft>
                <a:spcPts val="110"/>
              </a:spcAft>
              <a:buNone/>
            </a:pPr>
            <a:r>
              <a:rPr lang="en-US">
                <a:latin typeface="Simplified Arabic" panose="02020603050405020304" pitchFamily="18" charset="-78"/>
                <a:cs typeface="Simplified Arabic" panose="02020603050405020304" pitchFamily="18" charset="-78"/>
              </a:rPr>
              <a:t> </a:t>
            </a: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graphicFrame>
        <p:nvGraphicFramePr>
          <p:cNvPr id="10" name="عنصر نائب للمحتوى 12"/>
          <p:cNvGraphicFramePr>
            <a:graphicFrameLocks noGrp="1"/>
          </p:cNvGraphicFramePr>
          <p:nvPr>
            <p:ph sz="half" idx="1"/>
            <p:extLst>
              <p:ext uri="{D42A27DB-BD31-4B8C-83A1-F6EECF244321}">
                <p14:modId xmlns:p14="http://schemas.microsoft.com/office/powerpoint/2010/main" val="2969052676"/>
              </p:ext>
            </p:extLst>
          </p:nvPr>
        </p:nvGraphicFramePr>
        <p:xfrm>
          <a:off x="668740" y="1037230"/>
          <a:ext cx="10686197" cy="4559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3306863"/>
      </p:ext>
    </p:extLst>
  </p:cSld>
  <p:clrMapOvr>
    <a:masterClrMapping/>
  </p:clrMapOvr>
  <mc:AlternateContent xmlns:mc="http://schemas.openxmlformats.org/markup-compatibility/2006" xmlns:p14="http://schemas.microsoft.com/office/powerpoint/2010/main">
    <mc:Choice Requires="p14">
      <p:transition spd="slow" p14:dur="2000" advTm="51062"/>
    </mc:Choice>
    <mc:Fallback xmlns="">
      <p:transition spd="slow" advTm="5106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p:nvPr/>
        </p:nvSpPr>
        <p:spPr>
          <a:xfrm>
            <a:off x="319585" y="41971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graphicFrame>
        <p:nvGraphicFramePr>
          <p:cNvPr id="10" name="عنصر نائب للمحتوى 6"/>
          <p:cNvGraphicFramePr>
            <a:graphicFrameLocks noGrp="1"/>
          </p:cNvGraphicFramePr>
          <p:nvPr>
            <p:ph sz="half" idx="1"/>
            <p:extLst>
              <p:ext uri="{D42A27DB-BD31-4B8C-83A1-F6EECF244321}">
                <p14:modId xmlns:p14="http://schemas.microsoft.com/office/powerpoint/2010/main" val="1862096487"/>
              </p:ext>
            </p:extLst>
          </p:nvPr>
        </p:nvGraphicFramePr>
        <p:xfrm>
          <a:off x="595001" y="570207"/>
          <a:ext cx="11076299" cy="58645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4337973"/>
      </p:ext>
    </p:extLst>
  </p:cSld>
  <p:clrMapOvr>
    <a:masterClrMapping/>
  </p:clrMapOvr>
  <mc:AlternateContent xmlns:mc="http://schemas.openxmlformats.org/markup-compatibility/2006" xmlns:p14="http://schemas.microsoft.com/office/powerpoint/2010/main">
    <mc:Choice Requires="p14">
      <p:transition spd="slow" p14:dur="2000" advTm="90935"/>
    </mc:Choice>
    <mc:Fallback xmlns="">
      <p:transition spd="slow" advTm="9093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524836" y="409655"/>
            <a:ext cx="8037394" cy="90569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a:solidFill>
                  <a:schemeClr val="bg1"/>
                </a:solidFill>
                <a:latin typeface="Alexandria" charset="0"/>
                <a:cs typeface="Alexandria" charset="0"/>
              </a:rPr>
              <a:t>ملخص المحاضرة</a:t>
            </a:r>
            <a:endParaRPr lang="en-US" sz="3600" b="1" dirty="0">
              <a:solidFill>
                <a:schemeClr val="bg1"/>
              </a:solidFill>
              <a:latin typeface="Alexandria" charset="0"/>
              <a:cs typeface="Alexandria" charset="0"/>
            </a:endParaRPr>
          </a:p>
        </p:txBody>
      </p:sp>
      <p:sp>
        <p:nvSpPr>
          <p:cNvPr id="9" name="Rectangle 4"/>
          <p:cNvSpPr/>
          <p:nvPr/>
        </p:nvSpPr>
        <p:spPr>
          <a:xfrm>
            <a:off x="633482" y="40965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2524836" y="1731577"/>
            <a:ext cx="8637896" cy="4351338"/>
          </a:xfrm>
        </p:spPr>
        <p:txBody>
          <a:bodyPr>
            <a:normAutofit/>
          </a:bodyPr>
          <a:lstStyle/>
          <a:p>
            <a:pPr marL="285750" indent="-285750" algn="just"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مقدمة عن تاثيرات الإعلام الرقمي على المستخدمين  .</a:t>
            </a:r>
          </a:p>
          <a:p>
            <a:pPr marL="285750" indent="-285750" algn="just"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تأثيرات الإعلام الرقمي الاجتماعية الإيجابية على المستخدمين. </a:t>
            </a:r>
            <a:endParaRPr lang="en-US" b="1">
              <a:latin typeface="Simplified Arabic" panose="02020603050405020304" pitchFamily="18" charset="-78"/>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‏تأثيرات الإعلام الرقمي الاجتماعية السلبية على المستخدمين .</a:t>
            </a:r>
            <a:endParaRPr lang="en-US" b="1">
              <a:latin typeface="Simplified Arabic" panose="02020603050405020304" pitchFamily="18" charset="-78"/>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ü"/>
            </a:pPr>
            <a:r>
              <a:rPr lang="ar-EG" b="1">
                <a:latin typeface="Simplified Arabic" panose="02020603050405020304" pitchFamily="18" charset="-78"/>
                <a:cs typeface="Simplified Arabic" panose="02020603050405020304" pitchFamily="18" charset="-78"/>
              </a:rPr>
              <a:t>تأثيرات الإعلام الرقمي السلبية على مستوى الفرد .</a:t>
            </a:r>
          </a:p>
          <a:p>
            <a:pPr marL="342900" indent="-342900" algn="just" rtl="1">
              <a:lnSpc>
                <a:spcPct val="110000"/>
              </a:lnSpc>
              <a:spcBef>
                <a:spcPts val="110"/>
              </a:spcBef>
              <a:spcAft>
                <a:spcPts val="110"/>
              </a:spcAft>
              <a:buFont typeface="Wingdings" panose="05000000000000000000" pitchFamily="2" charset="2"/>
              <a:buChar char="ü"/>
            </a:pPr>
            <a:r>
              <a:rPr lang="ar-EG" b="1">
                <a:latin typeface="Simplified Arabic" panose="02020603050405020304" pitchFamily="18" charset="-78"/>
                <a:cs typeface="Simplified Arabic" panose="02020603050405020304" pitchFamily="18" charset="-78"/>
              </a:rPr>
              <a:t>تأثيرات الإعلام الرقمي السلبية على البنية الاجتماعية والفكرية والقيمية للأسرة العربية.</a:t>
            </a:r>
          </a:p>
        </p:txBody>
      </p:sp>
    </p:spTree>
    <p:extLst>
      <p:ext uri="{BB962C8B-B14F-4D97-AF65-F5344CB8AC3E}">
        <p14:creationId xmlns:p14="http://schemas.microsoft.com/office/powerpoint/2010/main" val="363397239"/>
      </p:ext>
    </p:extLst>
  </p:cSld>
  <p:clrMapOvr>
    <a:masterClrMapping/>
  </p:clrMapOvr>
  <mc:AlternateContent xmlns:mc="http://schemas.openxmlformats.org/markup-compatibility/2006" xmlns:p14="http://schemas.microsoft.com/office/powerpoint/2010/main">
    <mc:Choice Requires="p14">
      <p:transition spd="slow" p14:dur="2000" advTm="256616"/>
    </mc:Choice>
    <mc:Fallback xmlns="">
      <p:transition spd="slow" advTm="25661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22538"/>
    </mc:Choice>
    <mc:Fallback xmlns="">
      <p:transition spd="slow" advTm="2253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8F262701-7C4F-4EAE-AAC6-76B89A5CB72B}"/>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http://schemas.microsoft.com/office/2006/metadata/properties"/>
    <ds:schemaRef ds:uri="http://purl.org/dc/elements/1.1/"/>
    <ds:schemaRef ds:uri="688354b5-287c-4cda-825e-1d7935aea40e"/>
    <ds:schemaRef ds:uri="http://schemas.openxmlformats.org/package/2006/metadata/core-properties"/>
    <ds:schemaRef ds:uri="http://purl.org/dc/terms/"/>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2196</TotalTime>
  <Words>3144</Words>
  <Application>Microsoft Office PowerPoint</Application>
  <PresentationFormat>Widescreen</PresentationFormat>
  <Paragraphs>226</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Simplified Arabic</vt:lpstr>
      <vt:lpstr>Wingdings</vt:lpstr>
      <vt:lpstr>Office Theme</vt:lpstr>
      <vt:lpstr>PowerPoint Presentation</vt:lpstr>
      <vt:lpstr>PowerPoint Presentation</vt:lpstr>
      <vt:lpstr>مقدمة عن تأثيرات الإعلام الرقمي على المستخدمين</vt:lpstr>
      <vt:lpstr>مقدمة عن تأثيرات الإعلام الرقمي على المستخدمين</vt:lpstr>
      <vt:lpstr>مقدمة عن تأثيرات الإعلام الرقمي على المستخدمين</vt:lpstr>
      <vt:lpstr>‏</vt:lpstr>
      <vt:lpstr>تأثيرات الإعلام الرقمي الاجتماعية الإيجابية على المستخدمين</vt:lpstr>
      <vt:lpstr>تأثيرات الإعلام الرقمي الاجتماعية الإيجابية على المستخدمين</vt:lpstr>
      <vt:lpstr>تأثيرات الإعلام الرقمي الاجتماعية الإيجابية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PowerPoint Presentation</vt:lpstr>
      <vt:lpstr>PowerPoint Presentation</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277</cp:revision>
  <dcterms:created xsi:type="dcterms:W3CDTF">2023-04-29T09:08:00Z</dcterms:created>
  <dcterms:modified xsi:type="dcterms:W3CDTF">2026-09-07T22:39:29Z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