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708" r:id="rId2"/>
  </p:sldMasterIdLst>
  <p:notesMasterIdLst>
    <p:notesMasterId r:id="rId36"/>
  </p:notesMasterIdLst>
  <p:sldIdLst>
    <p:sldId id="264" r:id="rId3"/>
    <p:sldId id="377" r:id="rId4"/>
    <p:sldId id="369" r:id="rId5"/>
    <p:sldId id="370" r:id="rId6"/>
    <p:sldId id="371" r:id="rId7"/>
    <p:sldId id="372" r:id="rId8"/>
    <p:sldId id="373" r:id="rId9"/>
    <p:sldId id="374" r:id="rId10"/>
    <p:sldId id="375" r:id="rId11"/>
    <p:sldId id="376" r:id="rId12"/>
    <p:sldId id="360" r:id="rId13"/>
    <p:sldId id="335" r:id="rId14"/>
    <p:sldId id="337" r:id="rId15"/>
    <p:sldId id="339" r:id="rId16"/>
    <p:sldId id="342" r:id="rId17"/>
    <p:sldId id="350" r:id="rId18"/>
    <p:sldId id="346" r:id="rId19"/>
    <p:sldId id="343" r:id="rId20"/>
    <p:sldId id="378" r:id="rId21"/>
    <p:sldId id="344" r:id="rId22"/>
    <p:sldId id="345" r:id="rId23"/>
    <p:sldId id="347" r:id="rId24"/>
    <p:sldId id="348" r:id="rId25"/>
    <p:sldId id="349" r:id="rId26"/>
    <p:sldId id="352" r:id="rId27"/>
    <p:sldId id="351" r:id="rId28"/>
    <p:sldId id="363" r:id="rId29"/>
    <p:sldId id="353" r:id="rId30"/>
    <p:sldId id="361" r:id="rId31"/>
    <p:sldId id="362" r:id="rId32"/>
    <p:sldId id="379" r:id="rId33"/>
    <p:sldId id="380" r:id="rId34"/>
    <p:sldId id="368"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FFFF00"/>
    <a:srgbClr val="53728A"/>
    <a:srgbClr val="099BDD"/>
    <a:srgbClr val="00B0F0"/>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013" autoAdjust="0"/>
    <p:restoredTop sz="85349" autoAdjust="0"/>
  </p:normalViewPr>
  <p:slideViewPr>
    <p:cSldViewPr snapToGrid="0">
      <p:cViewPr varScale="1">
        <p:scale>
          <a:sx n="67" d="100"/>
          <a:sy n="67" d="100"/>
        </p:scale>
        <p:origin x="738" y="66"/>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heme" Target="theme/them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79828C0-EEDA-470E-8624-77EDBF7C727E}" type="doc">
      <dgm:prSet loTypeId="urn:microsoft.com/office/officeart/2005/8/layout/lProcess2" loCatId="relationship" qsTypeId="urn:microsoft.com/office/officeart/2005/8/quickstyle/simple1" qsCatId="simple" csTypeId="urn:microsoft.com/office/officeart/2005/8/colors/colorful4" csCatId="colorful" phldr="1"/>
      <dgm:spPr/>
      <dgm:t>
        <a:bodyPr/>
        <a:lstStyle/>
        <a:p>
          <a:endParaRPr lang="en-US"/>
        </a:p>
      </dgm:t>
    </dgm:pt>
    <dgm:pt modelId="{8BCAE03D-EFE2-4C33-A531-F623E4550B76}">
      <dgm:prSet phldrT="[Text]" custT="1"/>
      <dgm:spPr>
        <a:noFill/>
      </dgm:spPr>
      <dgm:t>
        <a:bodyPr/>
        <a:lstStyle/>
        <a:p>
          <a:endParaRPr lang="en-US" sz="1000" dirty="0"/>
        </a:p>
      </dgm:t>
    </dgm:pt>
    <dgm:pt modelId="{8F389E4B-3E4E-4C22-BB63-901C6F05BCD1}" type="parTrans" cxnId="{4FEB2807-B0A2-4282-ABBD-27237E764E69}">
      <dgm:prSet/>
      <dgm:spPr/>
      <dgm:t>
        <a:bodyPr/>
        <a:lstStyle/>
        <a:p>
          <a:endParaRPr lang="en-US"/>
        </a:p>
      </dgm:t>
    </dgm:pt>
    <dgm:pt modelId="{AC014370-50AA-406B-ACDC-84007FF95684}" type="sibTrans" cxnId="{4FEB2807-B0A2-4282-ABBD-27237E764E69}">
      <dgm:prSet/>
      <dgm:spPr/>
      <dgm:t>
        <a:bodyPr/>
        <a:lstStyle/>
        <a:p>
          <a:endParaRPr lang="en-US"/>
        </a:p>
      </dgm:t>
    </dgm:pt>
    <dgm:pt modelId="{54018477-19F6-48A0-A3B6-094CA776F03A}">
      <dgm:prSet phldrT="[Text]"/>
      <dgm:spPr/>
      <dgm:t>
        <a:bodyPr/>
        <a:lstStyle/>
        <a:p>
          <a:r>
            <a:rPr lang="en-US" dirty="0" smtClean="0"/>
            <a:t>Working products</a:t>
          </a:r>
          <a:endParaRPr lang="en-US" dirty="0"/>
        </a:p>
      </dgm:t>
    </dgm:pt>
    <dgm:pt modelId="{C81CC0CE-277A-463F-812F-259A24202132}" type="parTrans" cxnId="{A6DB13C2-1243-4971-8BCE-82E7E741D0D7}">
      <dgm:prSet/>
      <dgm:spPr/>
      <dgm:t>
        <a:bodyPr/>
        <a:lstStyle/>
        <a:p>
          <a:endParaRPr lang="en-US"/>
        </a:p>
      </dgm:t>
    </dgm:pt>
    <dgm:pt modelId="{547D0106-93DF-4B15-B0EC-21AD869F2FC4}" type="sibTrans" cxnId="{A6DB13C2-1243-4971-8BCE-82E7E741D0D7}">
      <dgm:prSet/>
      <dgm:spPr/>
      <dgm:t>
        <a:bodyPr/>
        <a:lstStyle/>
        <a:p>
          <a:endParaRPr lang="en-US"/>
        </a:p>
      </dgm:t>
    </dgm:pt>
    <dgm:pt modelId="{572611B1-629B-4975-87B4-6CDE71265FBD}">
      <dgm:prSet phldrT="[Text]"/>
      <dgm:spPr/>
      <dgm:t>
        <a:bodyPr/>
        <a:lstStyle/>
        <a:p>
          <a:r>
            <a:rPr lang="en-US" dirty="0" smtClean="0"/>
            <a:t>Customer collaboration</a:t>
          </a:r>
        </a:p>
      </dgm:t>
    </dgm:pt>
    <dgm:pt modelId="{889CB7D6-E574-4070-87C9-1B2952CB3254}" type="parTrans" cxnId="{B673AF0C-8DA2-4FF0-93C7-63795763F645}">
      <dgm:prSet/>
      <dgm:spPr/>
      <dgm:t>
        <a:bodyPr/>
        <a:lstStyle/>
        <a:p>
          <a:endParaRPr lang="en-US"/>
        </a:p>
      </dgm:t>
    </dgm:pt>
    <dgm:pt modelId="{EB785B42-8D5B-4215-BA68-33CA033C7F06}" type="sibTrans" cxnId="{B673AF0C-8DA2-4FF0-93C7-63795763F645}">
      <dgm:prSet/>
      <dgm:spPr/>
      <dgm:t>
        <a:bodyPr/>
        <a:lstStyle/>
        <a:p>
          <a:endParaRPr lang="en-US"/>
        </a:p>
      </dgm:t>
    </dgm:pt>
    <dgm:pt modelId="{B1394BC5-349B-4948-B952-D6DA590ED68E}">
      <dgm:prSet phldrT="[Text]" custT="1"/>
      <dgm:spPr>
        <a:noFill/>
      </dgm:spPr>
      <dgm:t>
        <a:bodyPr/>
        <a:lstStyle/>
        <a:p>
          <a:endParaRPr lang="en-US" sz="1000" dirty="0"/>
        </a:p>
      </dgm:t>
    </dgm:pt>
    <dgm:pt modelId="{FF02A081-4A3C-4B27-8B23-52456A464972}" type="parTrans" cxnId="{22725AA2-3299-4B38-B197-288C4F82893D}">
      <dgm:prSet/>
      <dgm:spPr/>
      <dgm:t>
        <a:bodyPr/>
        <a:lstStyle/>
        <a:p>
          <a:endParaRPr lang="en-US"/>
        </a:p>
      </dgm:t>
    </dgm:pt>
    <dgm:pt modelId="{A3977708-2F10-42A9-8D90-157D58822504}" type="sibTrans" cxnId="{22725AA2-3299-4B38-B197-288C4F82893D}">
      <dgm:prSet/>
      <dgm:spPr/>
      <dgm:t>
        <a:bodyPr/>
        <a:lstStyle/>
        <a:p>
          <a:endParaRPr lang="en-US"/>
        </a:p>
      </dgm:t>
    </dgm:pt>
    <dgm:pt modelId="{4BA14E77-F608-4366-A26B-2C594787B89E}">
      <dgm:prSet phldrT="[Text]"/>
      <dgm:spPr/>
      <dgm:t>
        <a:bodyPr/>
        <a:lstStyle/>
        <a:p>
          <a:r>
            <a:rPr lang="en-US" dirty="0" smtClean="0"/>
            <a:t>Over</a:t>
          </a:r>
          <a:endParaRPr lang="en-US" dirty="0"/>
        </a:p>
      </dgm:t>
    </dgm:pt>
    <dgm:pt modelId="{00D2888F-B05F-4CD6-85A0-CD9519397500}" type="parTrans" cxnId="{1340DFC4-DB47-45CF-88C5-97A59781C033}">
      <dgm:prSet/>
      <dgm:spPr/>
      <dgm:t>
        <a:bodyPr/>
        <a:lstStyle/>
        <a:p>
          <a:endParaRPr lang="en-US"/>
        </a:p>
      </dgm:t>
    </dgm:pt>
    <dgm:pt modelId="{10B46B82-607C-4795-B833-AA7257817743}" type="sibTrans" cxnId="{1340DFC4-DB47-45CF-88C5-97A59781C033}">
      <dgm:prSet/>
      <dgm:spPr/>
      <dgm:t>
        <a:bodyPr/>
        <a:lstStyle/>
        <a:p>
          <a:endParaRPr lang="en-US"/>
        </a:p>
      </dgm:t>
    </dgm:pt>
    <dgm:pt modelId="{F099FB46-81F8-4C9A-8011-7A8E2C9B7E4C}">
      <dgm:prSet phldrT="[Text]"/>
      <dgm:spPr/>
      <dgm:t>
        <a:bodyPr/>
        <a:lstStyle/>
        <a:p>
          <a:r>
            <a:rPr lang="en-US" dirty="0" smtClean="0"/>
            <a:t>Over</a:t>
          </a:r>
          <a:endParaRPr lang="en-US" dirty="0"/>
        </a:p>
      </dgm:t>
    </dgm:pt>
    <dgm:pt modelId="{A0798874-5FBB-43A1-B1F0-7D43DF3C62E0}" type="parTrans" cxnId="{D8419320-1D55-4C3D-8F73-BC37A83BE40D}">
      <dgm:prSet/>
      <dgm:spPr/>
      <dgm:t>
        <a:bodyPr/>
        <a:lstStyle/>
        <a:p>
          <a:endParaRPr lang="en-US"/>
        </a:p>
      </dgm:t>
    </dgm:pt>
    <dgm:pt modelId="{795D6707-B232-4E8C-BD23-F176D94CE841}" type="sibTrans" cxnId="{D8419320-1D55-4C3D-8F73-BC37A83BE40D}">
      <dgm:prSet/>
      <dgm:spPr/>
      <dgm:t>
        <a:bodyPr/>
        <a:lstStyle/>
        <a:p>
          <a:endParaRPr lang="en-US"/>
        </a:p>
      </dgm:t>
    </dgm:pt>
    <dgm:pt modelId="{3AE859E6-FBCF-47B4-8558-62A8A86FD973}">
      <dgm:prSet phldrT="[Text]" custT="1"/>
      <dgm:spPr>
        <a:noFill/>
      </dgm:spPr>
      <dgm:t>
        <a:bodyPr/>
        <a:lstStyle/>
        <a:p>
          <a:endParaRPr lang="en-US" sz="1000" dirty="0"/>
        </a:p>
      </dgm:t>
    </dgm:pt>
    <dgm:pt modelId="{70B22493-0B89-4B0E-B568-2167AACD9BD8}" type="parTrans" cxnId="{2915B5AF-89A0-44AE-BBED-871CFFED9BAA}">
      <dgm:prSet/>
      <dgm:spPr/>
      <dgm:t>
        <a:bodyPr/>
        <a:lstStyle/>
        <a:p>
          <a:endParaRPr lang="en-US"/>
        </a:p>
      </dgm:t>
    </dgm:pt>
    <dgm:pt modelId="{2E4EFD3C-A1F1-465E-9ECF-9E3D933EB11A}" type="sibTrans" cxnId="{2915B5AF-89A0-44AE-BBED-871CFFED9BAA}">
      <dgm:prSet/>
      <dgm:spPr/>
      <dgm:t>
        <a:bodyPr/>
        <a:lstStyle/>
        <a:p>
          <a:endParaRPr lang="en-US"/>
        </a:p>
      </dgm:t>
    </dgm:pt>
    <dgm:pt modelId="{47BA445B-8D91-45F3-ABD3-3F86C15312B2}">
      <dgm:prSet phldrT="[Text]"/>
      <dgm:spPr/>
      <dgm:t>
        <a:bodyPr/>
        <a:lstStyle/>
        <a:p>
          <a:r>
            <a:rPr lang="en-US" dirty="0" smtClean="0"/>
            <a:t>Process and tools</a:t>
          </a:r>
          <a:endParaRPr lang="en-US" dirty="0"/>
        </a:p>
      </dgm:t>
    </dgm:pt>
    <dgm:pt modelId="{F9574D1E-A880-4FC8-AA24-FA5DD17B8294}" type="parTrans" cxnId="{DEC0B069-8C48-4089-AB59-5B2A930BA1A4}">
      <dgm:prSet/>
      <dgm:spPr/>
      <dgm:t>
        <a:bodyPr/>
        <a:lstStyle/>
        <a:p>
          <a:endParaRPr lang="en-US"/>
        </a:p>
      </dgm:t>
    </dgm:pt>
    <dgm:pt modelId="{4CFDA4A9-C3D0-4989-A3F7-CD3674EFF2B2}" type="sibTrans" cxnId="{DEC0B069-8C48-4089-AB59-5B2A930BA1A4}">
      <dgm:prSet/>
      <dgm:spPr/>
      <dgm:t>
        <a:bodyPr/>
        <a:lstStyle/>
        <a:p>
          <a:endParaRPr lang="en-US"/>
        </a:p>
      </dgm:t>
    </dgm:pt>
    <dgm:pt modelId="{CC6BAF4D-F449-4AA4-A7C5-827DA157113B}">
      <dgm:prSet phldrT="[Text]"/>
      <dgm:spPr/>
      <dgm:t>
        <a:bodyPr/>
        <a:lstStyle/>
        <a:p>
          <a:r>
            <a:rPr lang="en-US" dirty="0" smtClean="0"/>
            <a:t>Comprehensive documentation</a:t>
          </a:r>
          <a:endParaRPr lang="en-US" dirty="0"/>
        </a:p>
      </dgm:t>
    </dgm:pt>
    <dgm:pt modelId="{C07DB6B2-C3F8-4142-B857-78FA98FFBAD9}" type="parTrans" cxnId="{443FA74C-3822-462E-B56C-82AFA03558D7}">
      <dgm:prSet/>
      <dgm:spPr/>
      <dgm:t>
        <a:bodyPr/>
        <a:lstStyle/>
        <a:p>
          <a:endParaRPr lang="en-US"/>
        </a:p>
      </dgm:t>
    </dgm:pt>
    <dgm:pt modelId="{A83AE39A-5576-4008-90DF-CD51E9D47CA0}" type="sibTrans" cxnId="{443FA74C-3822-462E-B56C-82AFA03558D7}">
      <dgm:prSet/>
      <dgm:spPr/>
      <dgm:t>
        <a:bodyPr/>
        <a:lstStyle/>
        <a:p>
          <a:endParaRPr lang="en-US"/>
        </a:p>
      </dgm:t>
    </dgm:pt>
    <dgm:pt modelId="{E0DD017A-0E81-4AD0-BB8F-C52E6D71C5D6}">
      <dgm:prSet/>
      <dgm:spPr/>
      <dgm:t>
        <a:bodyPr/>
        <a:lstStyle/>
        <a:p>
          <a:r>
            <a:rPr lang="en-US" dirty="0" smtClean="0"/>
            <a:t>Responding to change</a:t>
          </a:r>
          <a:endParaRPr lang="en-US" dirty="0"/>
        </a:p>
      </dgm:t>
    </dgm:pt>
    <dgm:pt modelId="{EA6B098B-C0A5-4FE6-95EA-B89178FEA6F0}" type="parTrans" cxnId="{FEA69C78-E921-4BF4-ABE3-83B4D78012FB}">
      <dgm:prSet/>
      <dgm:spPr/>
      <dgm:t>
        <a:bodyPr/>
        <a:lstStyle/>
        <a:p>
          <a:endParaRPr lang="en-US"/>
        </a:p>
      </dgm:t>
    </dgm:pt>
    <dgm:pt modelId="{A14746CF-0EAC-4761-8281-3748A0CD43BF}" type="sibTrans" cxnId="{FEA69C78-E921-4BF4-ABE3-83B4D78012FB}">
      <dgm:prSet/>
      <dgm:spPr/>
      <dgm:t>
        <a:bodyPr/>
        <a:lstStyle/>
        <a:p>
          <a:endParaRPr lang="en-US"/>
        </a:p>
      </dgm:t>
    </dgm:pt>
    <dgm:pt modelId="{79CC2FE8-F7A5-4887-88B3-A51146750816}">
      <dgm:prSet/>
      <dgm:spPr/>
      <dgm:t>
        <a:bodyPr/>
        <a:lstStyle/>
        <a:p>
          <a:r>
            <a:rPr lang="en-US" dirty="0" smtClean="0"/>
            <a:t>Individuals and interactions</a:t>
          </a:r>
          <a:endParaRPr lang="en-US" dirty="0"/>
        </a:p>
      </dgm:t>
    </dgm:pt>
    <dgm:pt modelId="{B0A30A05-E63C-4274-8073-A521D9664205}" type="parTrans" cxnId="{14FA90DA-A0D9-4E31-B6DF-0C10A72CDD07}">
      <dgm:prSet/>
      <dgm:spPr/>
      <dgm:t>
        <a:bodyPr/>
        <a:lstStyle/>
        <a:p>
          <a:endParaRPr lang="en-US"/>
        </a:p>
      </dgm:t>
    </dgm:pt>
    <dgm:pt modelId="{9CECF69D-E2F4-4FBF-94F8-0A8D103F6319}" type="sibTrans" cxnId="{14FA90DA-A0D9-4E31-B6DF-0C10A72CDD07}">
      <dgm:prSet/>
      <dgm:spPr/>
      <dgm:t>
        <a:bodyPr/>
        <a:lstStyle/>
        <a:p>
          <a:endParaRPr lang="en-US"/>
        </a:p>
      </dgm:t>
    </dgm:pt>
    <dgm:pt modelId="{046B1CDB-0C7C-4507-80CC-02A7FFC8A8A1}">
      <dgm:prSet/>
      <dgm:spPr/>
      <dgm:t>
        <a:bodyPr/>
        <a:lstStyle/>
        <a:p>
          <a:r>
            <a:rPr lang="en-US" dirty="0" smtClean="0"/>
            <a:t>Contract negotiation</a:t>
          </a:r>
          <a:endParaRPr lang="en-US" dirty="0"/>
        </a:p>
      </dgm:t>
    </dgm:pt>
    <dgm:pt modelId="{6766CFDA-98C6-4CDE-857B-08296E9F8348}" type="parTrans" cxnId="{CF35E910-044A-4DF7-9783-0D9D6CA065BA}">
      <dgm:prSet/>
      <dgm:spPr/>
      <dgm:t>
        <a:bodyPr/>
        <a:lstStyle/>
        <a:p>
          <a:endParaRPr lang="en-US"/>
        </a:p>
      </dgm:t>
    </dgm:pt>
    <dgm:pt modelId="{B002A9D7-B2A5-4525-8BBA-E6856913F7FC}" type="sibTrans" cxnId="{CF35E910-044A-4DF7-9783-0D9D6CA065BA}">
      <dgm:prSet/>
      <dgm:spPr/>
      <dgm:t>
        <a:bodyPr/>
        <a:lstStyle/>
        <a:p>
          <a:endParaRPr lang="en-US"/>
        </a:p>
      </dgm:t>
    </dgm:pt>
    <dgm:pt modelId="{8991FD01-C257-46BB-87F6-26B14195E91C}">
      <dgm:prSet/>
      <dgm:spPr/>
      <dgm:t>
        <a:bodyPr/>
        <a:lstStyle/>
        <a:p>
          <a:r>
            <a:rPr lang="en-US" dirty="0" smtClean="0"/>
            <a:t>Following and plan</a:t>
          </a:r>
          <a:endParaRPr lang="en-US" dirty="0"/>
        </a:p>
      </dgm:t>
    </dgm:pt>
    <dgm:pt modelId="{CA12B821-D57D-4CB9-99CC-ED98A9C8B776}" type="parTrans" cxnId="{52AFA9A5-6DFF-49F3-95D1-83E847F9FF4F}">
      <dgm:prSet/>
      <dgm:spPr/>
      <dgm:t>
        <a:bodyPr/>
        <a:lstStyle/>
        <a:p>
          <a:endParaRPr lang="en-US"/>
        </a:p>
      </dgm:t>
    </dgm:pt>
    <dgm:pt modelId="{99FE763A-9808-47FE-9826-7EBD891F2D01}" type="sibTrans" cxnId="{52AFA9A5-6DFF-49F3-95D1-83E847F9FF4F}">
      <dgm:prSet/>
      <dgm:spPr/>
      <dgm:t>
        <a:bodyPr/>
        <a:lstStyle/>
        <a:p>
          <a:endParaRPr lang="en-US"/>
        </a:p>
      </dgm:t>
    </dgm:pt>
    <dgm:pt modelId="{34038594-9338-4D65-B245-AE15BE0E6C68}">
      <dgm:prSet/>
      <dgm:spPr/>
      <dgm:t>
        <a:bodyPr/>
        <a:lstStyle/>
        <a:p>
          <a:r>
            <a:rPr lang="en-US" dirty="0" smtClean="0"/>
            <a:t>Over</a:t>
          </a:r>
          <a:endParaRPr lang="en-US" dirty="0"/>
        </a:p>
      </dgm:t>
    </dgm:pt>
    <dgm:pt modelId="{422C4509-2F37-4559-9AE0-CBD362524AE2}" type="parTrans" cxnId="{22639C15-415E-4A7F-B9EA-38F93A8B4200}">
      <dgm:prSet/>
      <dgm:spPr/>
      <dgm:t>
        <a:bodyPr/>
        <a:lstStyle/>
        <a:p>
          <a:endParaRPr lang="en-US"/>
        </a:p>
      </dgm:t>
    </dgm:pt>
    <dgm:pt modelId="{1C7A0EA3-6128-46C5-AF25-8C75A6B3EBDD}" type="sibTrans" cxnId="{22639C15-415E-4A7F-B9EA-38F93A8B4200}">
      <dgm:prSet/>
      <dgm:spPr/>
      <dgm:t>
        <a:bodyPr/>
        <a:lstStyle/>
        <a:p>
          <a:endParaRPr lang="en-US"/>
        </a:p>
      </dgm:t>
    </dgm:pt>
    <dgm:pt modelId="{BFE9F5B9-415C-4A81-BABE-8FD9A6BD9455}">
      <dgm:prSet/>
      <dgm:spPr/>
      <dgm:t>
        <a:bodyPr/>
        <a:lstStyle/>
        <a:p>
          <a:r>
            <a:rPr lang="en-US" dirty="0" smtClean="0"/>
            <a:t>Over</a:t>
          </a:r>
          <a:endParaRPr lang="en-US" dirty="0"/>
        </a:p>
      </dgm:t>
    </dgm:pt>
    <dgm:pt modelId="{8C182ECB-4DF5-439D-ABE0-B4E92FF742C5}" type="parTrans" cxnId="{8882DFE1-F730-49FB-8C8A-5CFB171AFF87}">
      <dgm:prSet/>
      <dgm:spPr/>
      <dgm:t>
        <a:bodyPr/>
        <a:lstStyle/>
        <a:p>
          <a:endParaRPr lang="en-US"/>
        </a:p>
      </dgm:t>
    </dgm:pt>
    <dgm:pt modelId="{FD4D107A-8724-4188-8326-14FE4B9B5969}" type="sibTrans" cxnId="{8882DFE1-F730-49FB-8C8A-5CFB171AFF87}">
      <dgm:prSet/>
      <dgm:spPr/>
      <dgm:t>
        <a:bodyPr/>
        <a:lstStyle/>
        <a:p>
          <a:endParaRPr lang="en-US"/>
        </a:p>
      </dgm:t>
    </dgm:pt>
    <dgm:pt modelId="{297F07FB-B065-481F-B157-96A6196F276D}" type="pres">
      <dgm:prSet presAssocID="{579828C0-EEDA-470E-8624-77EDBF7C727E}" presName="theList" presStyleCnt="0">
        <dgm:presLayoutVars>
          <dgm:dir/>
          <dgm:animLvl val="lvl"/>
          <dgm:resizeHandles val="exact"/>
        </dgm:presLayoutVars>
      </dgm:prSet>
      <dgm:spPr/>
      <dgm:t>
        <a:bodyPr/>
        <a:lstStyle/>
        <a:p>
          <a:endParaRPr lang="en-US"/>
        </a:p>
      </dgm:t>
    </dgm:pt>
    <dgm:pt modelId="{0B86F792-CDCD-441D-8B0B-3AC90130B88A}" type="pres">
      <dgm:prSet presAssocID="{8BCAE03D-EFE2-4C33-A531-F623E4550B76}" presName="compNode" presStyleCnt="0"/>
      <dgm:spPr/>
    </dgm:pt>
    <dgm:pt modelId="{DB901B9B-E42F-47EB-B0BD-B0FC1482CFA1}" type="pres">
      <dgm:prSet presAssocID="{8BCAE03D-EFE2-4C33-A531-F623E4550B76}" presName="aNode" presStyleLbl="bgShp" presStyleIdx="0" presStyleCnt="3" custLinFactNeighborX="-1519" custLinFactNeighborY="226"/>
      <dgm:spPr/>
      <dgm:t>
        <a:bodyPr/>
        <a:lstStyle/>
        <a:p>
          <a:endParaRPr lang="en-US"/>
        </a:p>
      </dgm:t>
    </dgm:pt>
    <dgm:pt modelId="{5FF09C2D-5EC2-4104-B60A-EFA009A13F39}" type="pres">
      <dgm:prSet presAssocID="{8BCAE03D-EFE2-4C33-A531-F623E4550B76}" presName="textNode" presStyleLbl="bgShp" presStyleIdx="0" presStyleCnt="3"/>
      <dgm:spPr/>
      <dgm:t>
        <a:bodyPr/>
        <a:lstStyle/>
        <a:p>
          <a:endParaRPr lang="en-US"/>
        </a:p>
      </dgm:t>
    </dgm:pt>
    <dgm:pt modelId="{33B82D30-D28B-444E-B02A-2A2AEEED8F0F}" type="pres">
      <dgm:prSet presAssocID="{8BCAE03D-EFE2-4C33-A531-F623E4550B76}" presName="compChildNode" presStyleCnt="0"/>
      <dgm:spPr/>
    </dgm:pt>
    <dgm:pt modelId="{1AE8F27F-317B-4A03-B319-53524CFC6B98}" type="pres">
      <dgm:prSet presAssocID="{8BCAE03D-EFE2-4C33-A531-F623E4550B76}" presName="theInnerList" presStyleCnt="0"/>
      <dgm:spPr/>
    </dgm:pt>
    <dgm:pt modelId="{6993A4A4-3F38-45E7-A943-EE2969B98EA5}" type="pres">
      <dgm:prSet presAssocID="{79CC2FE8-F7A5-4887-88B3-A51146750816}" presName="childNode" presStyleLbl="node1" presStyleIdx="0" presStyleCnt="12">
        <dgm:presLayoutVars>
          <dgm:bulletEnabled val="1"/>
        </dgm:presLayoutVars>
      </dgm:prSet>
      <dgm:spPr/>
      <dgm:t>
        <a:bodyPr/>
        <a:lstStyle/>
        <a:p>
          <a:endParaRPr lang="en-US"/>
        </a:p>
      </dgm:t>
    </dgm:pt>
    <dgm:pt modelId="{F5729B62-1F24-4E63-9134-15A84EF0AB27}" type="pres">
      <dgm:prSet presAssocID="{79CC2FE8-F7A5-4887-88B3-A51146750816}" presName="aSpace2" presStyleCnt="0"/>
      <dgm:spPr/>
    </dgm:pt>
    <dgm:pt modelId="{B41F61AB-B45C-4114-B6AF-B44C388915FB}" type="pres">
      <dgm:prSet presAssocID="{54018477-19F6-48A0-A3B6-094CA776F03A}" presName="childNode" presStyleLbl="node1" presStyleIdx="1" presStyleCnt="12">
        <dgm:presLayoutVars>
          <dgm:bulletEnabled val="1"/>
        </dgm:presLayoutVars>
      </dgm:prSet>
      <dgm:spPr/>
      <dgm:t>
        <a:bodyPr/>
        <a:lstStyle/>
        <a:p>
          <a:endParaRPr lang="en-US"/>
        </a:p>
      </dgm:t>
    </dgm:pt>
    <dgm:pt modelId="{733EA4D5-A5D0-4BFF-A8F5-86254A2596BA}" type="pres">
      <dgm:prSet presAssocID="{54018477-19F6-48A0-A3B6-094CA776F03A}" presName="aSpace2" presStyleCnt="0"/>
      <dgm:spPr/>
    </dgm:pt>
    <dgm:pt modelId="{2D4D91CD-9831-4489-BBD8-33088BB83752}" type="pres">
      <dgm:prSet presAssocID="{572611B1-629B-4975-87B4-6CDE71265FBD}" presName="childNode" presStyleLbl="node1" presStyleIdx="2" presStyleCnt="12">
        <dgm:presLayoutVars>
          <dgm:bulletEnabled val="1"/>
        </dgm:presLayoutVars>
      </dgm:prSet>
      <dgm:spPr/>
      <dgm:t>
        <a:bodyPr/>
        <a:lstStyle/>
        <a:p>
          <a:endParaRPr lang="en-US"/>
        </a:p>
      </dgm:t>
    </dgm:pt>
    <dgm:pt modelId="{FC494503-95C2-4BAD-9AC8-11C1A36B0805}" type="pres">
      <dgm:prSet presAssocID="{572611B1-629B-4975-87B4-6CDE71265FBD}" presName="aSpace2" presStyleCnt="0"/>
      <dgm:spPr/>
    </dgm:pt>
    <dgm:pt modelId="{230FA2AB-DB82-4887-AD1F-13D70DF2D9C2}" type="pres">
      <dgm:prSet presAssocID="{E0DD017A-0E81-4AD0-BB8F-C52E6D71C5D6}" presName="childNode" presStyleLbl="node1" presStyleIdx="3" presStyleCnt="12">
        <dgm:presLayoutVars>
          <dgm:bulletEnabled val="1"/>
        </dgm:presLayoutVars>
      </dgm:prSet>
      <dgm:spPr/>
      <dgm:t>
        <a:bodyPr/>
        <a:lstStyle/>
        <a:p>
          <a:endParaRPr lang="en-US"/>
        </a:p>
      </dgm:t>
    </dgm:pt>
    <dgm:pt modelId="{2C1E859B-940C-4942-A0F6-64631374FDD3}" type="pres">
      <dgm:prSet presAssocID="{8BCAE03D-EFE2-4C33-A531-F623E4550B76}" presName="aSpace" presStyleCnt="0"/>
      <dgm:spPr/>
    </dgm:pt>
    <dgm:pt modelId="{7C6992D2-6D44-43E8-A2B2-C21AD08157DF}" type="pres">
      <dgm:prSet presAssocID="{B1394BC5-349B-4948-B952-D6DA590ED68E}" presName="compNode" presStyleCnt="0"/>
      <dgm:spPr/>
    </dgm:pt>
    <dgm:pt modelId="{6A1D93EB-0223-43B1-BAA1-E9F4DA255017}" type="pres">
      <dgm:prSet presAssocID="{B1394BC5-349B-4948-B952-D6DA590ED68E}" presName="aNode" presStyleLbl="bgShp" presStyleIdx="1" presStyleCnt="3"/>
      <dgm:spPr/>
      <dgm:t>
        <a:bodyPr/>
        <a:lstStyle/>
        <a:p>
          <a:endParaRPr lang="en-US"/>
        </a:p>
      </dgm:t>
    </dgm:pt>
    <dgm:pt modelId="{18EDADE6-12BB-4419-98CF-91199D048371}" type="pres">
      <dgm:prSet presAssocID="{B1394BC5-349B-4948-B952-D6DA590ED68E}" presName="textNode" presStyleLbl="bgShp" presStyleIdx="1" presStyleCnt="3"/>
      <dgm:spPr/>
      <dgm:t>
        <a:bodyPr/>
        <a:lstStyle/>
        <a:p>
          <a:endParaRPr lang="en-US"/>
        </a:p>
      </dgm:t>
    </dgm:pt>
    <dgm:pt modelId="{B7FE1C67-AC44-4DE0-B541-C26A5404BA0A}" type="pres">
      <dgm:prSet presAssocID="{B1394BC5-349B-4948-B952-D6DA590ED68E}" presName="compChildNode" presStyleCnt="0"/>
      <dgm:spPr/>
    </dgm:pt>
    <dgm:pt modelId="{45991A6A-0602-47D8-84A2-6C42EB9836EA}" type="pres">
      <dgm:prSet presAssocID="{B1394BC5-349B-4948-B952-D6DA590ED68E}" presName="theInnerList" presStyleCnt="0"/>
      <dgm:spPr/>
    </dgm:pt>
    <dgm:pt modelId="{A30D0406-195D-4A9A-9AB8-4602DC9FA4ED}" type="pres">
      <dgm:prSet presAssocID="{4BA14E77-F608-4366-A26B-2C594787B89E}" presName="childNode" presStyleLbl="node1" presStyleIdx="4" presStyleCnt="12">
        <dgm:presLayoutVars>
          <dgm:bulletEnabled val="1"/>
        </dgm:presLayoutVars>
      </dgm:prSet>
      <dgm:spPr/>
      <dgm:t>
        <a:bodyPr/>
        <a:lstStyle/>
        <a:p>
          <a:endParaRPr lang="en-US"/>
        </a:p>
      </dgm:t>
    </dgm:pt>
    <dgm:pt modelId="{F9E856C9-820C-4545-A07F-01C85D0FFE5F}" type="pres">
      <dgm:prSet presAssocID="{4BA14E77-F608-4366-A26B-2C594787B89E}" presName="aSpace2" presStyleCnt="0"/>
      <dgm:spPr/>
    </dgm:pt>
    <dgm:pt modelId="{ADEA6C79-E258-4026-9CEF-95E3386A488F}" type="pres">
      <dgm:prSet presAssocID="{F099FB46-81F8-4C9A-8011-7A8E2C9B7E4C}" presName="childNode" presStyleLbl="node1" presStyleIdx="5" presStyleCnt="12">
        <dgm:presLayoutVars>
          <dgm:bulletEnabled val="1"/>
        </dgm:presLayoutVars>
      </dgm:prSet>
      <dgm:spPr/>
      <dgm:t>
        <a:bodyPr/>
        <a:lstStyle/>
        <a:p>
          <a:endParaRPr lang="en-US"/>
        </a:p>
      </dgm:t>
    </dgm:pt>
    <dgm:pt modelId="{F6BA3F06-63BE-4B7C-8A86-4A636B89A5AA}" type="pres">
      <dgm:prSet presAssocID="{F099FB46-81F8-4C9A-8011-7A8E2C9B7E4C}" presName="aSpace2" presStyleCnt="0"/>
      <dgm:spPr/>
    </dgm:pt>
    <dgm:pt modelId="{FA452082-6330-4F69-B86F-804431430E7C}" type="pres">
      <dgm:prSet presAssocID="{34038594-9338-4D65-B245-AE15BE0E6C68}" presName="childNode" presStyleLbl="node1" presStyleIdx="6" presStyleCnt="12">
        <dgm:presLayoutVars>
          <dgm:bulletEnabled val="1"/>
        </dgm:presLayoutVars>
      </dgm:prSet>
      <dgm:spPr/>
      <dgm:t>
        <a:bodyPr/>
        <a:lstStyle/>
        <a:p>
          <a:endParaRPr lang="en-US"/>
        </a:p>
      </dgm:t>
    </dgm:pt>
    <dgm:pt modelId="{BA54C75E-056B-48B4-A682-20B1A1265FD3}" type="pres">
      <dgm:prSet presAssocID="{34038594-9338-4D65-B245-AE15BE0E6C68}" presName="aSpace2" presStyleCnt="0"/>
      <dgm:spPr/>
    </dgm:pt>
    <dgm:pt modelId="{A8716913-8BBC-463F-AB71-A0E4E51E9890}" type="pres">
      <dgm:prSet presAssocID="{BFE9F5B9-415C-4A81-BABE-8FD9A6BD9455}" presName="childNode" presStyleLbl="node1" presStyleIdx="7" presStyleCnt="12">
        <dgm:presLayoutVars>
          <dgm:bulletEnabled val="1"/>
        </dgm:presLayoutVars>
      </dgm:prSet>
      <dgm:spPr/>
      <dgm:t>
        <a:bodyPr/>
        <a:lstStyle/>
        <a:p>
          <a:endParaRPr lang="en-US"/>
        </a:p>
      </dgm:t>
    </dgm:pt>
    <dgm:pt modelId="{E076F81B-8328-417A-9441-C21B6062C832}" type="pres">
      <dgm:prSet presAssocID="{B1394BC5-349B-4948-B952-D6DA590ED68E}" presName="aSpace" presStyleCnt="0"/>
      <dgm:spPr/>
    </dgm:pt>
    <dgm:pt modelId="{409AD052-40A8-49D0-A760-D5FECFA0671D}" type="pres">
      <dgm:prSet presAssocID="{3AE859E6-FBCF-47B4-8558-62A8A86FD973}" presName="compNode" presStyleCnt="0"/>
      <dgm:spPr/>
    </dgm:pt>
    <dgm:pt modelId="{36A54593-71CF-4296-AB9C-05E5A7ED4868}" type="pres">
      <dgm:prSet presAssocID="{3AE859E6-FBCF-47B4-8558-62A8A86FD973}" presName="aNode" presStyleLbl="bgShp" presStyleIdx="2" presStyleCnt="3"/>
      <dgm:spPr/>
      <dgm:t>
        <a:bodyPr/>
        <a:lstStyle/>
        <a:p>
          <a:endParaRPr lang="en-US"/>
        </a:p>
      </dgm:t>
    </dgm:pt>
    <dgm:pt modelId="{C11E53B5-15B3-4129-8AAD-B2571C5067BB}" type="pres">
      <dgm:prSet presAssocID="{3AE859E6-FBCF-47B4-8558-62A8A86FD973}" presName="textNode" presStyleLbl="bgShp" presStyleIdx="2" presStyleCnt="3"/>
      <dgm:spPr/>
      <dgm:t>
        <a:bodyPr/>
        <a:lstStyle/>
        <a:p>
          <a:endParaRPr lang="en-US"/>
        </a:p>
      </dgm:t>
    </dgm:pt>
    <dgm:pt modelId="{99A154EE-7B77-40B8-9EB3-527ED858DE0F}" type="pres">
      <dgm:prSet presAssocID="{3AE859E6-FBCF-47B4-8558-62A8A86FD973}" presName="compChildNode" presStyleCnt="0"/>
      <dgm:spPr/>
    </dgm:pt>
    <dgm:pt modelId="{4771C3AF-A1DD-4345-BD16-9560B435308D}" type="pres">
      <dgm:prSet presAssocID="{3AE859E6-FBCF-47B4-8558-62A8A86FD973}" presName="theInnerList" presStyleCnt="0"/>
      <dgm:spPr/>
    </dgm:pt>
    <dgm:pt modelId="{8E5BD2E3-7491-4739-95C8-7C75FB06720E}" type="pres">
      <dgm:prSet presAssocID="{47BA445B-8D91-45F3-ABD3-3F86C15312B2}" presName="childNode" presStyleLbl="node1" presStyleIdx="8" presStyleCnt="12">
        <dgm:presLayoutVars>
          <dgm:bulletEnabled val="1"/>
        </dgm:presLayoutVars>
      </dgm:prSet>
      <dgm:spPr/>
      <dgm:t>
        <a:bodyPr/>
        <a:lstStyle/>
        <a:p>
          <a:endParaRPr lang="en-US"/>
        </a:p>
      </dgm:t>
    </dgm:pt>
    <dgm:pt modelId="{C3579CC4-AA3D-464E-AF95-E6071DDD3081}" type="pres">
      <dgm:prSet presAssocID="{47BA445B-8D91-45F3-ABD3-3F86C15312B2}" presName="aSpace2" presStyleCnt="0"/>
      <dgm:spPr/>
    </dgm:pt>
    <dgm:pt modelId="{1C13306F-B05F-4C4F-8CE7-E3B020A7A404}" type="pres">
      <dgm:prSet presAssocID="{CC6BAF4D-F449-4AA4-A7C5-827DA157113B}" presName="childNode" presStyleLbl="node1" presStyleIdx="9" presStyleCnt="12">
        <dgm:presLayoutVars>
          <dgm:bulletEnabled val="1"/>
        </dgm:presLayoutVars>
      </dgm:prSet>
      <dgm:spPr/>
      <dgm:t>
        <a:bodyPr/>
        <a:lstStyle/>
        <a:p>
          <a:endParaRPr lang="en-US"/>
        </a:p>
      </dgm:t>
    </dgm:pt>
    <dgm:pt modelId="{AB6117EB-2833-4C57-B207-E87384AFC6BD}" type="pres">
      <dgm:prSet presAssocID="{CC6BAF4D-F449-4AA4-A7C5-827DA157113B}" presName="aSpace2" presStyleCnt="0"/>
      <dgm:spPr/>
    </dgm:pt>
    <dgm:pt modelId="{29B8EC92-0A93-49A1-ABD4-083AC1043450}" type="pres">
      <dgm:prSet presAssocID="{046B1CDB-0C7C-4507-80CC-02A7FFC8A8A1}" presName="childNode" presStyleLbl="node1" presStyleIdx="10" presStyleCnt="12">
        <dgm:presLayoutVars>
          <dgm:bulletEnabled val="1"/>
        </dgm:presLayoutVars>
      </dgm:prSet>
      <dgm:spPr/>
      <dgm:t>
        <a:bodyPr/>
        <a:lstStyle/>
        <a:p>
          <a:endParaRPr lang="en-US"/>
        </a:p>
      </dgm:t>
    </dgm:pt>
    <dgm:pt modelId="{7AEC0F5D-105F-4D92-BBA2-6C5D973C200E}" type="pres">
      <dgm:prSet presAssocID="{046B1CDB-0C7C-4507-80CC-02A7FFC8A8A1}" presName="aSpace2" presStyleCnt="0"/>
      <dgm:spPr/>
    </dgm:pt>
    <dgm:pt modelId="{A1B9E411-2915-44F0-9256-70BAC214295E}" type="pres">
      <dgm:prSet presAssocID="{8991FD01-C257-46BB-87F6-26B14195E91C}" presName="childNode" presStyleLbl="node1" presStyleIdx="11" presStyleCnt="12">
        <dgm:presLayoutVars>
          <dgm:bulletEnabled val="1"/>
        </dgm:presLayoutVars>
      </dgm:prSet>
      <dgm:spPr/>
      <dgm:t>
        <a:bodyPr/>
        <a:lstStyle/>
        <a:p>
          <a:endParaRPr lang="en-US"/>
        </a:p>
      </dgm:t>
    </dgm:pt>
  </dgm:ptLst>
  <dgm:cxnLst>
    <dgm:cxn modelId="{D9E79BD1-6004-4B8D-887A-89E7C6DE2187}" type="presOf" srcId="{47BA445B-8D91-45F3-ABD3-3F86C15312B2}" destId="{8E5BD2E3-7491-4739-95C8-7C75FB06720E}" srcOrd="0" destOrd="0" presId="urn:microsoft.com/office/officeart/2005/8/layout/lProcess2"/>
    <dgm:cxn modelId="{E97E7D7D-3500-4C45-A3B5-553D8BFFCAB1}" type="presOf" srcId="{B1394BC5-349B-4948-B952-D6DA590ED68E}" destId="{6A1D93EB-0223-43B1-BAA1-E9F4DA255017}" srcOrd="0" destOrd="0" presId="urn:microsoft.com/office/officeart/2005/8/layout/lProcess2"/>
    <dgm:cxn modelId="{22639C15-415E-4A7F-B9EA-38F93A8B4200}" srcId="{B1394BC5-349B-4948-B952-D6DA590ED68E}" destId="{34038594-9338-4D65-B245-AE15BE0E6C68}" srcOrd="2" destOrd="0" parTransId="{422C4509-2F37-4559-9AE0-CBD362524AE2}" sibTransId="{1C7A0EA3-6128-46C5-AF25-8C75A6B3EBDD}"/>
    <dgm:cxn modelId="{FE929F3C-A001-4D11-9E60-A32920C4DF47}" type="presOf" srcId="{046B1CDB-0C7C-4507-80CC-02A7FFC8A8A1}" destId="{29B8EC92-0A93-49A1-ABD4-083AC1043450}" srcOrd="0" destOrd="0" presId="urn:microsoft.com/office/officeart/2005/8/layout/lProcess2"/>
    <dgm:cxn modelId="{1340DFC4-DB47-45CF-88C5-97A59781C033}" srcId="{B1394BC5-349B-4948-B952-D6DA590ED68E}" destId="{4BA14E77-F608-4366-A26B-2C594787B89E}" srcOrd="0" destOrd="0" parTransId="{00D2888F-B05F-4CD6-85A0-CD9519397500}" sibTransId="{10B46B82-607C-4795-B833-AA7257817743}"/>
    <dgm:cxn modelId="{14FA90DA-A0D9-4E31-B6DF-0C10A72CDD07}" srcId="{8BCAE03D-EFE2-4C33-A531-F623E4550B76}" destId="{79CC2FE8-F7A5-4887-88B3-A51146750816}" srcOrd="0" destOrd="0" parTransId="{B0A30A05-E63C-4274-8073-A521D9664205}" sibTransId="{9CECF69D-E2F4-4FBF-94F8-0A8D103F6319}"/>
    <dgm:cxn modelId="{E34BBC2C-7908-43E5-AE51-5FFC78F78004}" type="presOf" srcId="{8BCAE03D-EFE2-4C33-A531-F623E4550B76}" destId="{5FF09C2D-5EC2-4104-B60A-EFA009A13F39}" srcOrd="1" destOrd="0" presId="urn:microsoft.com/office/officeart/2005/8/layout/lProcess2"/>
    <dgm:cxn modelId="{E4D09AFD-9F95-468F-B11D-AA6989E500CF}" type="presOf" srcId="{3AE859E6-FBCF-47B4-8558-62A8A86FD973}" destId="{C11E53B5-15B3-4129-8AAD-B2571C5067BB}" srcOrd="1" destOrd="0" presId="urn:microsoft.com/office/officeart/2005/8/layout/lProcess2"/>
    <dgm:cxn modelId="{A6DB13C2-1243-4971-8BCE-82E7E741D0D7}" srcId="{8BCAE03D-EFE2-4C33-A531-F623E4550B76}" destId="{54018477-19F6-48A0-A3B6-094CA776F03A}" srcOrd="1" destOrd="0" parTransId="{C81CC0CE-277A-463F-812F-259A24202132}" sibTransId="{547D0106-93DF-4B15-B0EC-21AD869F2FC4}"/>
    <dgm:cxn modelId="{33F73F2D-B1E1-4961-A52C-61B9CDBAF92D}" type="presOf" srcId="{79CC2FE8-F7A5-4887-88B3-A51146750816}" destId="{6993A4A4-3F38-45E7-A943-EE2969B98EA5}" srcOrd="0" destOrd="0" presId="urn:microsoft.com/office/officeart/2005/8/layout/lProcess2"/>
    <dgm:cxn modelId="{33665008-F18E-410E-B15D-DADB4A1EE4C7}" type="presOf" srcId="{572611B1-629B-4975-87B4-6CDE71265FBD}" destId="{2D4D91CD-9831-4489-BBD8-33088BB83752}" srcOrd="0" destOrd="0" presId="urn:microsoft.com/office/officeart/2005/8/layout/lProcess2"/>
    <dgm:cxn modelId="{19BD3D29-F25C-4082-AAB3-95145DD5C7A8}" type="presOf" srcId="{B1394BC5-349B-4948-B952-D6DA590ED68E}" destId="{18EDADE6-12BB-4419-98CF-91199D048371}" srcOrd="1" destOrd="0" presId="urn:microsoft.com/office/officeart/2005/8/layout/lProcess2"/>
    <dgm:cxn modelId="{47001E8E-994E-4EE4-9B50-AAA45445C82A}" type="presOf" srcId="{CC6BAF4D-F449-4AA4-A7C5-827DA157113B}" destId="{1C13306F-B05F-4C4F-8CE7-E3B020A7A404}" srcOrd="0" destOrd="0" presId="urn:microsoft.com/office/officeart/2005/8/layout/lProcess2"/>
    <dgm:cxn modelId="{6E4A4334-B765-4F1C-91EF-F7CA6087AF31}" type="presOf" srcId="{8BCAE03D-EFE2-4C33-A531-F623E4550B76}" destId="{DB901B9B-E42F-47EB-B0BD-B0FC1482CFA1}" srcOrd="0" destOrd="0" presId="urn:microsoft.com/office/officeart/2005/8/layout/lProcess2"/>
    <dgm:cxn modelId="{8882DFE1-F730-49FB-8C8A-5CFB171AFF87}" srcId="{B1394BC5-349B-4948-B952-D6DA590ED68E}" destId="{BFE9F5B9-415C-4A81-BABE-8FD9A6BD9455}" srcOrd="3" destOrd="0" parTransId="{8C182ECB-4DF5-439D-ABE0-B4E92FF742C5}" sibTransId="{FD4D107A-8724-4188-8326-14FE4B9B5969}"/>
    <dgm:cxn modelId="{35B441D2-2581-42DA-B092-8719AE02AF14}" type="presOf" srcId="{54018477-19F6-48A0-A3B6-094CA776F03A}" destId="{B41F61AB-B45C-4114-B6AF-B44C388915FB}" srcOrd="0" destOrd="0" presId="urn:microsoft.com/office/officeart/2005/8/layout/lProcess2"/>
    <dgm:cxn modelId="{2915B5AF-89A0-44AE-BBED-871CFFED9BAA}" srcId="{579828C0-EEDA-470E-8624-77EDBF7C727E}" destId="{3AE859E6-FBCF-47B4-8558-62A8A86FD973}" srcOrd="2" destOrd="0" parTransId="{70B22493-0B89-4B0E-B568-2167AACD9BD8}" sibTransId="{2E4EFD3C-A1F1-465E-9ECF-9E3D933EB11A}"/>
    <dgm:cxn modelId="{B673AF0C-8DA2-4FF0-93C7-63795763F645}" srcId="{8BCAE03D-EFE2-4C33-A531-F623E4550B76}" destId="{572611B1-629B-4975-87B4-6CDE71265FBD}" srcOrd="2" destOrd="0" parTransId="{889CB7D6-E574-4070-87C9-1B2952CB3254}" sibTransId="{EB785B42-8D5B-4215-BA68-33CA033C7F06}"/>
    <dgm:cxn modelId="{D8419320-1D55-4C3D-8F73-BC37A83BE40D}" srcId="{B1394BC5-349B-4948-B952-D6DA590ED68E}" destId="{F099FB46-81F8-4C9A-8011-7A8E2C9B7E4C}" srcOrd="1" destOrd="0" parTransId="{A0798874-5FBB-43A1-B1F0-7D43DF3C62E0}" sibTransId="{795D6707-B232-4E8C-BD23-F176D94CE841}"/>
    <dgm:cxn modelId="{E7C07C15-B1E5-4D3E-B9E7-0F5EACBCCF34}" type="presOf" srcId="{4BA14E77-F608-4366-A26B-2C594787B89E}" destId="{A30D0406-195D-4A9A-9AB8-4602DC9FA4ED}" srcOrd="0" destOrd="0" presId="urn:microsoft.com/office/officeart/2005/8/layout/lProcess2"/>
    <dgm:cxn modelId="{C2B01983-5214-4F2D-A943-2D02EEB23478}" type="presOf" srcId="{F099FB46-81F8-4C9A-8011-7A8E2C9B7E4C}" destId="{ADEA6C79-E258-4026-9CEF-95E3386A488F}" srcOrd="0" destOrd="0" presId="urn:microsoft.com/office/officeart/2005/8/layout/lProcess2"/>
    <dgm:cxn modelId="{A9D75BF9-A302-4673-BAA5-6720A2122A53}" type="presOf" srcId="{E0DD017A-0E81-4AD0-BB8F-C52E6D71C5D6}" destId="{230FA2AB-DB82-4887-AD1F-13D70DF2D9C2}" srcOrd="0" destOrd="0" presId="urn:microsoft.com/office/officeart/2005/8/layout/lProcess2"/>
    <dgm:cxn modelId="{4FEB2807-B0A2-4282-ABBD-27237E764E69}" srcId="{579828C0-EEDA-470E-8624-77EDBF7C727E}" destId="{8BCAE03D-EFE2-4C33-A531-F623E4550B76}" srcOrd="0" destOrd="0" parTransId="{8F389E4B-3E4E-4C22-BB63-901C6F05BCD1}" sibTransId="{AC014370-50AA-406B-ACDC-84007FF95684}"/>
    <dgm:cxn modelId="{FEA69C78-E921-4BF4-ABE3-83B4D78012FB}" srcId="{8BCAE03D-EFE2-4C33-A531-F623E4550B76}" destId="{E0DD017A-0E81-4AD0-BB8F-C52E6D71C5D6}" srcOrd="3" destOrd="0" parTransId="{EA6B098B-C0A5-4FE6-95EA-B89178FEA6F0}" sibTransId="{A14746CF-0EAC-4761-8281-3748A0CD43BF}"/>
    <dgm:cxn modelId="{D4C1795A-5CB0-458A-A9D3-25D6FD300EA0}" type="presOf" srcId="{BFE9F5B9-415C-4A81-BABE-8FD9A6BD9455}" destId="{A8716913-8BBC-463F-AB71-A0E4E51E9890}" srcOrd="0" destOrd="0" presId="urn:microsoft.com/office/officeart/2005/8/layout/lProcess2"/>
    <dgm:cxn modelId="{22725AA2-3299-4B38-B197-288C4F82893D}" srcId="{579828C0-EEDA-470E-8624-77EDBF7C727E}" destId="{B1394BC5-349B-4948-B952-D6DA590ED68E}" srcOrd="1" destOrd="0" parTransId="{FF02A081-4A3C-4B27-8B23-52456A464972}" sibTransId="{A3977708-2F10-42A9-8D90-157D58822504}"/>
    <dgm:cxn modelId="{613E8F5B-CA9C-4F04-A0A5-195DE418208B}" type="presOf" srcId="{579828C0-EEDA-470E-8624-77EDBF7C727E}" destId="{297F07FB-B065-481F-B157-96A6196F276D}" srcOrd="0" destOrd="0" presId="urn:microsoft.com/office/officeart/2005/8/layout/lProcess2"/>
    <dgm:cxn modelId="{DEC0B069-8C48-4089-AB59-5B2A930BA1A4}" srcId="{3AE859E6-FBCF-47B4-8558-62A8A86FD973}" destId="{47BA445B-8D91-45F3-ABD3-3F86C15312B2}" srcOrd="0" destOrd="0" parTransId="{F9574D1E-A880-4FC8-AA24-FA5DD17B8294}" sibTransId="{4CFDA4A9-C3D0-4989-A3F7-CD3674EFF2B2}"/>
    <dgm:cxn modelId="{CF35E910-044A-4DF7-9783-0D9D6CA065BA}" srcId="{3AE859E6-FBCF-47B4-8558-62A8A86FD973}" destId="{046B1CDB-0C7C-4507-80CC-02A7FFC8A8A1}" srcOrd="2" destOrd="0" parTransId="{6766CFDA-98C6-4CDE-857B-08296E9F8348}" sibTransId="{B002A9D7-B2A5-4525-8BBA-E6856913F7FC}"/>
    <dgm:cxn modelId="{ED436AAD-3E23-40B8-9AA0-2338B8C8D8C1}" type="presOf" srcId="{8991FD01-C257-46BB-87F6-26B14195E91C}" destId="{A1B9E411-2915-44F0-9256-70BAC214295E}" srcOrd="0" destOrd="0" presId="urn:microsoft.com/office/officeart/2005/8/layout/lProcess2"/>
    <dgm:cxn modelId="{A8C6E276-A51B-421B-89D1-EA3C07CC2070}" type="presOf" srcId="{3AE859E6-FBCF-47B4-8558-62A8A86FD973}" destId="{36A54593-71CF-4296-AB9C-05E5A7ED4868}" srcOrd="0" destOrd="0" presId="urn:microsoft.com/office/officeart/2005/8/layout/lProcess2"/>
    <dgm:cxn modelId="{52AFA9A5-6DFF-49F3-95D1-83E847F9FF4F}" srcId="{3AE859E6-FBCF-47B4-8558-62A8A86FD973}" destId="{8991FD01-C257-46BB-87F6-26B14195E91C}" srcOrd="3" destOrd="0" parTransId="{CA12B821-D57D-4CB9-99CC-ED98A9C8B776}" sibTransId="{99FE763A-9808-47FE-9826-7EBD891F2D01}"/>
    <dgm:cxn modelId="{443FA74C-3822-462E-B56C-82AFA03558D7}" srcId="{3AE859E6-FBCF-47B4-8558-62A8A86FD973}" destId="{CC6BAF4D-F449-4AA4-A7C5-827DA157113B}" srcOrd="1" destOrd="0" parTransId="{C07DB6B2-C3F8-4142-B857-78FA98FFBAD9}" sibTransId="{A83AE39A-5576-4008-90DF-CD51E9D47CA0}"/>
    <dgm:cxn modelId="{48378EB2-B06A-4CC8-8AA2-99A044950F87}" type="presOf" srcId="{34038594-9338-4D65-B245-AE15BE0E6C68}" destId="{FA452082-6330-4F69-B86F-804431430E7C}" srcOrd="0" destOrd="0" presId="urn:microsoft.com/office/officeart/2005/8/layout/lProcess2"/>
    <dgm:cxn modelId="{4C356335-E953-4333-A188-C8E416F94415}" type="presParOf" srcId="{297F07FB-B065-481F-B157-96A6196F276D}" destId="{0B86F792-CDCD-441D-8B0B-3AC90130B88A}" srcOrd="0" destOrd="0" presId="urn:microsoft.com/office/officeart/2005/8/layout/lProcess2"/>
    <dgm:cxn modelId="{5CEF3BED-B205-43BE-A11C-51A03F1BA04F}" type="presParOf" srcId="{0B86F792-CDCD-441D-8B0B-3AC90130B88A}" destId="{DB901B9B-E42F-47EB-B0BD-B0FC1482CFA1}" srcOrd="0" destOrd="0" presId="urn:microsoft.com/office/officeart/2005/8/layout/lProcess2"/>
    <dgm:cxn modelId="{A4D6E5E4-BDA7-427C-A1D2-7B73064C6EB0}" type="presParOf" srcId="{0B86F792-CDCD-441D-8B0B-3AC90130B88A}" destId="{5FF09C2D-5EC2-4104-B60A-EFA009A13F39}" srcOrd="1" destOrd="0" presId="urn:microsoft.com/office/officeart/2005/8/layout/lProcess2"/>
    <dgm:cxn modelId="{E0DE5EE8-C0B8-4FD8-A7FA-38C400807B26}" type="presParOf" srcId="{0B86F792-CDCD-441D-8B0B-3AC90130B88A}" destId="{33B82D30-D28B-444E-B02A-2A2AEEED8F0F}" srcOrd="2" destOrd="0" presId="urn:microsoft.com/office/officeart/2005/8/layout/lProcess2"/>
    <dgm:cxn modelId="{F10A8EBE-C72D-4CD6-8F82-04DC62EE17A7}" type="presParOf" srcId="{33B82D30-D28B-444E-B02A-2A2AEEED8F0F}" destId="{1AE8F27F-317B-4A03-B319-53524CFC6B98}" srcOrd="0" destOrd="0" presId="urn:microsoft.com/office/officeart/2005/8/layout/lProcess2"/>
    <dgm:cxn modelId="{A83CB255-D112-4F7F-8C08-35798EA56261}" type="presParOf" srcId="{1AE8F27F-317B-4A03-B319-53524CFC6B98}" destId="{6993A4A4-3F38-45E7-A943-EE2969B98EA5}" srcOrd="0" destOrd="0" presId="urn:microsoft.com/office/officeart/2005/8/layout/lProcess2"/>
    <dgm:cxn modelId="{AC4DFEA3-9C4A-4895-A688-BE7C211DA217}" type="presParOf" srcId="{1AE8F27F-317B-4A03-B319-53524CFC6B98}" destId="{F5729B62-1F24-4E63-9134-15A84EF0AB27}" srcOrd="1" destOrd="0" presId="urn:microsoft.com/office/officeart/2005/8/layout/lProcess2"/>
    <dgm:cxn modelId="{95FD48A3-0098-4C38-9FAF-183891D9D044}" type="presParOf" srcId="{1AE8F27F-317B-4A03-B319-53524CFC6B98}" destId="{B41F61AB-B45C-4114-B6AF-B44C388915FB}" srcOrd="2" destOrd="0" presId="urn:microsoft.com/office/officeart/2005/8/layout/lProcess2"/>
    <dgm:cxn modelId="{F383F2C4-0A63-45F9-BDE7-883A582A2FE2}" type="presParOf" srcId="{1AE8F27F-317B-4A03-B319-53524CFC6B98}" destId="{733EA4D5-A5D0-4BFF-A8F5-86254A2596BA}" srcOrd="3" destOrd="0" presId="urn:microsoft.com/office/officeart/2005/8/layout/lProcess2"/>
    <dgm:cxn modelId="{05F0DB52-F19D-49B7-BB7D-C9AEC735A585}" type="presParOf" srcId="{1AE8F27F-317B-4A03-B319-53524CFC6B98}" destId="{2D4D91CD-9831-4489-BBD8-33088BB83752}" srcOrd="4" destOrd="0" presId="urn:microsoft.com/office/officeart/2005/8/layout/lProcess2"/>
    <dgm:cxn modelId="{0DB625C4-8F78-4CDA-9E93-D831C91278E0}" type="presParOf" srcId="{1AE8F27F-317B-4A03-B319-53524CFC6B98}" destId="{FC494503-95C2-4BAD-9AC8-11C1A36B0805}" srcOrd="5" destOrd="0" presId="urn:microsoft.com/office/officeart/2005/8/layout/lProcess2"/>
    <dgm:cxn modelId="{41985AF4-61B0-415F-8F1A-CD49D6C92AA1}" type="presParOf" srcId="{1AE8F27F-317B-4A03-B319-53524CFC6B98}" destId="{230FA2AB-DB82-4887-AD1F-13D70DF2D9C2}" srcOrd="6" destOrd="0" presId="urn:microsoft.com/office/officeart/2005/8/layout/lProcess2"/>
    <dgm:cxn modelId="{89D9FAEF-0FBD-40BC-B6BC-9E42B27609D5}" type="presParOf" srcId="{297F07FB-B065-481F-B157-96A6196F276D}" destId="{2C1E859B-940C-4942-A0F6-64631374FDD3}" srcOrd="1" destOrd="0" presId="urn:microsoft.com/office/officeart/2005/8/layout/lProcess2"/>
    <dgm:cxn modelId="{E3F753B9-3A83-4934-943E-26C435A84AC2}" type="presParOf" srcId="{297F07FB-B065-481F-B157-96A6196F276D}" destId="{7C6992D2-6D44-43E8-A2B2-C21AD08157DF}" srcOrd="2" destOrd="0" presId="urn:microsoft.com/office/officeart/2005/8/layout/lProcess2"/>
    <dgm:cxn modelId="{F1B1CE55-E925-4E9C-958D-649D1E099488}" type="presParOf" srcId="{7C6992D2-6D44-43E8-A2B2-C21AD08157DF}" destId="{6A1D93EB-0223-43B1-BAA1-E9F4DA255017}" srcOrd="0" destOrd="0" presId="urn:microsoft.com/office/officeart/2005/8/layout/lProcess2"/>
    <dgm:cxn modelId="{A485DDF4-632A-41BD-A4E6-8EA9580FCB85}" type="presParOf" srcId="{7C6992D2-6D44-43E8-A2B2-C21AD08157DF}" destId="{18EDADE6-12BB-4419-98CF-91199D048371}" srcOrd="1" destOrd="0" presId="urn:microsoft.com/office/officeart/2005/8/layout/lProcess2"/>
    <dgm:cxn modelId="{FFBD11F1-DD6F-47EE-801B-FA8D54A7D29E}" type="presParOf" srcId="{7C6992D2-6D44-43E8-A2B2-C21AD08157DF}" destId="{B7FE1C67-AC44-4DE0-B541-C26A5404BA0A}" srcOrd="2" destOrd="0" presId="urn:microsoft.com/office/officeart/2005/8/layout/lProcess2"/>
    <dgm:cxn modelId="{11A0253A-744D-40E2-9DBB-1411584D3E21}" type="presParOf" srcId="{B7FE1C67-AC44-4DE0-B541-C26A5404BA0A}" destId="{45991A6A-0602-47D8-84A2-6C42EB9836EA}" srcOrd="0" destOrd="0" presId="urn:microsoft.com/office/officeart/2005/8/layout/lProcess2"/>
    <dgm:cxn modelId="{84A5CBD2-AAC6-4590-8EEE-043061F1D9AE}" type="presParOf" srcId="{45991A6A-0602-47D8-84A2-6C42EB9836EA}" destId="{A30D0406-195D-4A9A-9AB8-4602DC9FA4ED}" srcOrd="0" destOrd="0" presId="urn:microsoft.com/office/officeart/2005/8/layout/lProcess2"/>
    <dgm:cxn modelId="{A798EC7B-CA4F-4E90-BAF4-F23DD53A4B95}" type="presParOf" srcId="{45991A6A-0602-47D8-84A2-6C42EB9836EA}" destId="{F9E856C9-820C-4545-A07F-01C85D0FFE5F}" srcOrd="1" destOrd="0" presId="urn:microsoft.com/office/officeart/2005/8/layout/lProcess2"/>
    <dgm:cxn modelId="{C3D92D8D-8250-4D05-9BEB-2E45FC765DEC}" type="presParOf" srcId="{45991A6A-0602-47D8-84A2-6C42EB9836EA}" destId="{ADEA6C79-E258-4026-9CEF-95E3386A488F}" srcOrd="2" destOrd="0" presId="urn:microsoft.com/office/officeart/2005/8/layout/lProcess2"/>
    <dgm:cxn modelId="{333A6834-4FEC-4C38-9351-E95512F4E2AE}" type="presParOf" srcId="{45991A6A-0602-47D8-84A2-6C42EB9836EA}" destId="{F6BA3F06-63BE-4B7C-8A86-4A636B89A5AA}" srcOrd="3" destOrd="0" presId="urn:microsoft.com/office/officeart/2005/8/layout/lProcess2"/>
    <dgm:cxn modelId="{7DE50CC2-08FF-4BCA-84F4-7E79AD1C8D76}" type="presParOf" srcId="{45991A6A-0602-47D8-84A2-6C42EB9836EA}" destId="{FA452082-6330-4F69-B86F-804431430E7C}" srcOrd="4" destOrd="0" presId="urn:microsoft.com/office/officeart/2005/8/layout/lProcess2"/>
    <dgm:cxn modelId="{253A1B4E-F0B0-4BE9-A0B0-698094ADC076}" type="presParOf" srcId="{45991A6A-0602-47D8-84A2-6C42EB9836EA}" destId="{BA54C75E-056B-48B4-A682-20B1A1265FD3}" srcOrd="5" destOrd="0" presId="urn:microsoft.com/office/officeart/2005/8/layout/lProcess2"/>
    <dgm:cxn modelId="{88AD5486-2E87-47D2-B07E-15690BCDA27B}" type="presParOf" srcId="{45991A6A-0602-47D8-84A2-6C42EB9836EA}" destId="{A8716913-8BBC-463F-AB71-A0E4E51E9890}" srcOrd="6" destOrd="0" presId="urn:microsoft.com/office/officeart/2005/8/layout/lProcess2"/>
    <dgm:cxn modelId="{AC44B354-5570-427E-B059-A70B68B00833}" type="presParOf" srcId="{297F07FB-B065-481F-B157-96A6196F276D}" destId="{E076F81B-8328-417A-9441-C21B6062C832}" srcOrd="3" destOrd="0" presId="urn:microsoft.com/office/officeart/2005/8/layout/lProcess2"/>
    <dgm:cxn modelId="{9CE7EB6B-A96D-4C1C-8912-83B73ACA742C}" type="presParOf" srcId="{297F07FB-B065-481F-B157-96A6196F276D}" destId="{409AD052-40A8-49D0-A760-D5FECFA0671D}" srcOrd="4" destOrd="0" presId="urn:microsoft.com/office/officeart/2005/8/layout/lProcess2"/>
    <dgm:cxn modelId="{DEA3E545-0E1C-451E-B10D-A1B1D153DD4C}" type="presParOf" srcId="{409AD052-40A8-49D0-A760-D5FECFA0671D}" destId="{36A54593-71CF-4296-AB9C-05E5A7ED4868}" srcOrd="0" destOrd="0" presId="urn:microsoft.com/office/officeart/2005/8/layout/lProcess2"/>
    <dgm:cxn modelId="{54D907CB-EAD4-4C45-BD29-8CA033B44ACF}" type="presParOf" srcId="{409AD052-40A8-49D0-A760-D5FECFA0671D}" destId="{C11E53B5-15B3-4129-8AAD-B2571C5067BB}" srcOrd="1" destOrd="0" presId="urn:microsoft.com/office/officeart/2005/8/layout/lProcess2"/>
    <dgm:cxn modelId="{2A9B1AA0-85B3-4AC4-88DA-114D7B08C254}" type="presParOf" srcId="{409AD052-40A8-49D0-A760-D5FECFA0671D}" destId="{99A154EE-7B77-40B8-9EB3-527ED858DE0F}" srcOrd="2" destOrd="0" presId="urn:microsoft.com/office/officeart/2005/8/layout/lProcess2"/>
    <dgm:cxn modelId="{6DB2E3BC-0ABD-4961-BF04-D105C9DDA759}" type="presParOf" srcId="{99A154EE-7B77-40B8-9EB3-527ED858DE0F}" destId="{4771C3AF-A1DD-4345-BD16-9560B435308D}" srcOrd="0" destOrd="0" presId="urn:microsoft.com/office/officeart/2005/8/layout/lProcess2"/>
    <dgm:cxn modelId="{C002184B-7B88-4EDF-9357-963BD5845ADF}" type="presParOf" srcId="{4771C3AF-A1DD-4345-BD16-9560B435308D}" destId="{8E5BD2E3-7491-4739-95C8-7C75FB06720E}" srcOrd="0" destOrd="0" presId="urn:microsoft.com/office/officeart/2005/8/layout/lProcess2"/>
    <dgm:cxn modelId="{12E1B18A-9287-40AC-B66B-88671A4D64D7}" type="presParOf" srcId="{4771C3AF-A1DD-4345-BD16-9560B435308D}" destId="{C3579CC4-AA3D-464E-AF95-E6071DDD3081}" srcOrd="1" destOrd="0" presId="urn:microsoft.com/office/officeart/2005/8/layout/lProcess2"/>
    <dgm:cxn modelId="{E361D355-3B46-4659-8348-3572220E0028}" type="presParOf" srcId="{4771C3AF-A1DD-4345-BD16-9560B435308D}" destId="{1C13306F-B05F-4C4F-8CE7-E3B020A7A404}" srcOrd="2" destOrd="0" presId="urn:microsoft.com/office/officeart/2005/8/layout/lProcess2"/>
    <dgm:cxn modelId="{B0B5710F-821E-4170-B6A9-F2EDC646487A}" type="presParOf" srcId="{4771C3AF-A1DD-4345-BD16-9560B435308D}" destId="{AB6117EB-2833-4C57-B207-E87384AFC6BD}" srcOrd="3" destOrd="0" presId="urn:microsoft.com/office/officeart/2005/8/layout/lProcess2"/>
    <dgm:cxn modelId="{0CA47ACB-8F5A-4C42-A9A9-4612C8CE79CF}" type="presParOf" srcId="{4771C3AF-A1DD-4345-BD16-9560B435308D}" destId="{29B8EC92-0A93-49A1-ABD4-083AC1043450}" srcOrd="4" destOrd="0" presId="urn:microsoft.com/office/officeart/2005/8/layout/lProcess2"/>
    <dgm:cxn modelId="{DF4250FD-BA2E-4DF7-94FC-4C3152AF68FD}" type="presParOf" srcId="{4771C3AF-A1DD-4345-BD16-9560B435308D}" destId="{7AEC0F5D-105F-4D92-BBA2-6C5D973C200E}" srcOrd="5" destOrd="0" presId="urn:microsoft.com/office/officeart/2005/8/layout/lProcess2"/>
    <dgm:cxn modelId="{686FED5A-2512-4A10-B75D-CEE02E859C9D}" type="presParOf" srcId="{4771C3AF-A1DD-4345-BD16-9560B435308D}" destId="{A1B9E411-2915-44F0-9256-70BAC214295E}" srcOrd="6" destOrd="0" presId="urn:microsoft.com/office/officeart/2005/8/layout/l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901B9B-E42F-47EB-B0BD-B0FC1482CFA1}">
      <dsp:nvSpPr>
        <dsp:cNvPr id="0" name=""/>
        <dsp:cNvSpPr/>
      </dsp:nvSpPr>
      <dsp:spPr>
        <a:xfrm>
          <a:off x="0" y="0"/>
          <a:ext cx="2404483" cy="4995043"/>
        </a:xfrm>
        <a:prstGeom prst="roundRect">
          <a:avLst>
            <a:gd name="adj" fmla="val 10000"/>
          </a:avLst>
        </a:prstGeom>
        <a:noFill/>
        <a:ln>
          <a:noFill/>
        </a:ln>
        <a:effectLst/>
      </dsp:spPr>
      <dsp:style>
        <a:lnRef idx="0">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endParaRPr lang="en-US" sz="1000" kern="1200" dirty="0"/>
        </a:p>
      </dsp:txBody>
      <dsp:txXfrm>
        <a:off x="0" y="0"/>
        <a:ext cx="2404483" cy="1498512"/>
      </dsp:txXfrm>
    </dsp:sp>
    <dsp:sp modelId="{6993A4A4-3F38-45E7-A943-EE2969B98EA5}">
      <dsp:nvSpPr>
        <dsp:cNvPr id="0" name=""/>
        <dsp:cNvSpPr/>
      </dsp:nvSpPr>
      <dsp:spPr>
        <a:xfrm>
          <a:off x="241373" y="1498634"/>
          <a:ext cx="1923587" cy="727671"/>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Individuals and interactions</a:t>
          </a:r>
          <a:endParaRPr lang="en-US" sz="2100" kern="1200" dirty="0"/>
        </a:p>
      </dsp:txBody>
      <dsp:txXfrm>
        <a:off x="262686" y="1519947"/>
        <a:ext cx="1880961" cy="685045"/>
      </dsp:txXfrm>
    </dsp:sp>
    <dsp:sp modelId="{B41F61AB-B45C-4114-B6AF-B44C388915FB}">
      <dsp:nvSpPr>
        <dsp:cNvPr id="0" name=""/>
        <dsp:cNvSpPr/>
      </dsp:nvSpPr>
      <dsp:spPr>
        <a:xfrm>
          <a:off x="241373" y="2338255"/>
          <a:ext cx="1923587" cy="727671"/>
        </a:xfrm>
        <a:prstGeom prst="roundRect">
          <a:avLst>
            <a:gd name="adj" fmla="val 10000"/>
          </a:avLst>
        </a:prstGeom>
        <a:solidFill>
          <a:schemeClr val="accent4">
            <a:hueOff val="-490908"/>
            <a:satOff val="-7709"/>
            <a:lumOff val="-713"/>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Working products</a:t>
          </a:r>
          <a:endParaRPr lang="en-US" sz="2100" kern="1200" dirty="0"/>
        </a:p>
      </dsp:txBody>
      <dsp:txXfrm>
        <a:off x="262686" y="2359568"/>
        <a:ext cx="1880961" cy="685045"/>
      </dsp:txXfrm>
    </dsp:sp>
    <dsp:sp modelId="{2D4D91CD-9831-4489-BBD8-33088BB83752}">
      <dsp:nvSpPr>
        <dsp:cNvPr id="0" name=""/>
        <dsp:cNvSpPr/>
      </dsp:nvSpPr>
      <dsp:spPr>
        <a:xfrm>
          <a:off x="241373" y="3177876"/>
          <a:ext cx="1923587" cy="727671"/>
        </a:xfrm>
        <a:prstGeom prst="roundRect">
          <a:avLst>
            <a:gd name="adj" fmla="val 10000"/>
          </a:avLst>
        </a:prstGeom>
        <a:solidFill>
          <a:schemeClr val="accent4">
            <a:hueOff val="-981816"/>
            <a:satOff val="-15417"/>
            <a:lumOff val="-1426"/>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Customer collaboration</a:t>
          </a:r>
        </a:p>
      </dsp:txBody>
      <dsp:txXfrm>
        <a:off x="262686" y="3199189"/>
        <a:ext cx="1880961" cy="685045"/>
      </dsp:txXfrm>
    </dsp:sp>
    <dsp:sp modelId="{230FA2AB-DB82-4887-AD1F-13D70DF2D9C2}">
      <dsp:nvSpPr>
        <dsp:cNvPr id="0" name=""/>
        <dsp:cNvSpPr/>
      </dsp:nvSpPr>
      <dsp:spPr>
        <a:xfrm>
          <a:off x="241373" y="4017497"/>
          <a:ext cx="1923587" cy="727671"/>
        </a:xfrm>
        <a:prstGeom prst="roundRect">
          <a:avLst>
            <a:gd name="adj" fmla="val 10000"/>
          </a:avLst>
        </a:prstGeom>
        <a:solidFill>
          <a:schemeClr val="accent4">
            <a:hueOff val="-1472723"/>
            <a:satOff val="-23126"/>
            <a:lumOff val="-2139"/>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Responding to change</a:t>
          </a:r>
          <a:endParaRPr lang="en-US" sz="2100" kern="1200" dirty="0"/>
        </a:p>
      </dsp:txBody>
      <dsp:txXfrm>
        <a:off x="262686" y="4038810"/>
        <a:ext cx="1880961" cy="685045"/>
      </dsp:txXfrm>
    </dsp:sp>
    <dsp:sp modelId="{6A1D93EB-0223-43B1-BAA1-E9F4DA255017}">
      <dsp:nvSpPr>
        <dsp:cNvPr id="0" name=""/>
        <dsp:cNvSpPr/>
      </dsp:nvSpPr>
      <dsp:spPr>
        <a:xfrm>
          <a:off x="2585745" y="0"/>
          <a:ext cx="2404483" cy="4995043"/>
        </a:xfrm>
        <a:prstGeom prst="roundRect">
          <a:avLst>
            <a:gd name="adj" fmla="val 10000"/>
          </a:avLst>
        </a:prstGeom>
        <a:noFill/>
        <a:ln>
          <a:noFill/>
        </a:ln>
        <a:effectLst/>
      </dsp:spPr>
      <dsp:style>
        <a:lnRef idx="0">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endParaRPr lang="en-US" sz="1000" kern="1200" dirty="0"/>
        </a:p>
      </dsp:txBody>
      <dsp:txXfrm>
        <a:off x="2585745" y="0"/>
        <a:ext cx="2404483" cy="1498512"/>
      </dsp:txXfrm>
    </dsp:sp>
    <dsp:sp modelId="{A30D0406-195D-4A9A-9AB8-4602DC9FA4ED}">
      <dsp:nvSpPr>
        <dsp:cNvPr id="0" name=""/>
        <dsp:cNvSpPr/>
      </dsp:nvSpPr>
      <dsp:spPr>
        <a:xfrm>
          <a:off x="2826193" y="1498634"/>
          <a:ext cx="1923587" cy="727671"/>
        </a:xfrm>
        <a:prstGeom prst="roundRect">
          <a:avLst>
            <a:gd name="adj" fmla="val 10000"/>
          </a:avLst>
        </a:prstGeom>
        <a:solidFill>
          <a:schemeClr val="accent4">
            <a:hueOff val="-1963631"/>
            <a:satOff val="-30835"/>
            <a:lumOff val="-2852"/>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Over</a:t>
          </a:r>
          <a:endParaRPr lang="en-US" sz="2100" kern="1200" dirty="0"/>
        </a:p>
      </dsp:txBody>
      <dsp:txXfrm>
        <a:off x="2847506" y="1519947"/>
        <a:ext cx="1880961" cy="685045"/>
      </dsp:txXfrm>
    </dsp:sp>
    <dsp:sp modelId="{ADEA6C79-E258-4026-9CEF-95E3386A488F}">
      <dsp:nvSpPr>
        <dsp:cNvPr id="0" name=""/>
        <dsp:cNvSpPr/>
      </dsp:nvSpPr>
      <dsp:spPr>
        <a:xfrm>
          <a:off x="2826193" y="2338255"/>
          <a:ext cx="1923587" cy="727671"/>
        </a:xfrm>
        <a:prstGeom prst="roundRect">
          <a:avLst>
            <a:gd name="adj" fmla="val 10000"/>
          </a:avLst>
        </a:prstGeom>
        <a:solidFill>
          <a:schemeClr val="accent4">
            <a:hueOff val="-2454539"/>
            <a:satOff val="-38544"/>
            <a:lumOff val="-3565"/>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Over</a:t>
          </a:r>
          <a:endParaRPr lang="en-US" sz="2100" kern="1200" dirty="0"/>
        </a:p>
      </dsp:txBody>
      <dsp:txXfrm>
        <a:off x="2847506" y="2359568"/>
        <a:ext cx="1880961" cy="685045"/>
      </dsp:txXfrm>
    </dsp:sp>
    <dsp:sp modelId="{FA452082-6330-4F69-B86F-804431430E7C}">
      <dsp:nvSpPr>
        <dsp:cNvPr id="0" name=""/>
        <dsp:cNvSpPr/>
      </dsp:nvSpPr>
      <dsp:spPr>
        <a:xfrm>
          <a:off x="2826193" y="3177876"/>
          <a:ext cx="1923587" cy="727671"/>
        </a:xfrm>
        <a:prstGeom prst="roundRect">
          <a:avLst>
            <a:gd name="adj" fmla="val 10000"/>
          </a:avLst>
        </a:prstGeom>
        <a:solidFill>
          <a:schemeClr val="accent4">
            <a:hueOff val="-2945447"/>
            <a:satOff val="-46252"/>
            <a:lumOff val="-4278"/>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Over</a:t>
          </a:r>
          <a:endParaRPr lang="en-US" sz="2100" kern="1200" dirty="0"/>
        </a:p>
      </dsp:txBody>
      <dsp:txXfrm>
        <a:off x="2847506" y="3199189"/>
        <a:ext cx="1880961" cy="685045"/>
      </dsp:txXfrm>
    </dsp:sp>
    <dsp:sp modelId="{A8716913-8BBC-463F-AB71-A0E4E51E9890}">
      <dsp:nvSpPr>
        <dsp:cNvPr id="0" name=""/>
        <dsp:cNvSpPr/>
      </dsp:nvSpPr>
      <dsp:spPr>
        <a:xfrm>
          <a:off x="2826193" y="4017497"/>
          <a:ext cx="1923587" cy="727671"/>
        </a:xfrm>
        <a:prstGeom prst="roundRect">
          <a:avLst>
            <a:gd name="adj" fmla="val 10000"/>
          </a:avLst>
        </a:prstGeom>
        <a:solidFill>
          <a:schemeClr val="accent4">
            <a:hueOff val="-3436354"/>
            <a:satOff val="-53961"/>
            <a:lumOff val="-4991"/>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Over</a:t>
          </a:r>
          <a:endParaRPr lang="en-US" sz="2100" kern="1200" dirty="0"/>
        </a:p>
      </dsp:txBody>
      <dsp:txXfrm>
        <a:off x="2847506" y="4038810"/>
        <a:ext cx="1880961" cy="685045"/>
      </dsp:txXfrm>
    </dsp:sp>
    <dsp:sp modelId="{36A54593-71CF-4296-AB9C-05E5A7ED4868}">
      <dsp:nvSpPr>
        <dsp:cNvPr id="0" name=""/>
        <dsp:cNvSpPr/>
      </dsp:nvSpPr>
      <dsp:spPr>
        <a:xfrm>
          <a:off x="5170565" y="0"/>
          <a:ext cx="2404483" cy="4995043"/>
        </a:xfrm>
        <a:prstGeom prst="roundRect">
          <a:avLst>
            <a:gd name="adj" fmla="val 10000"/>
          </a:avLst>
        </a:prstGeom>
        <a:noFill/>
        <a:ln>
          <a:noFill/>
        </a:ln>
        <a:effectLst/>
      </dsp:spPr>
      <dsp:style>
        <a:lnRef idx="0">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endParaRPr lang="en-US" sz="1000" kern="1200" dirty="0"/>
        </a:p>
      </dsp:txBody>
      <dsp:txXfrm>
        <a:off x="5170565" y="0"/>
        <a:ext cx="2404483" cy="1498512"/>
      </dsp:txXfrm>
    </dsp:sp>
    <dsp:sp modelId="{8E5BD2E3-7491-4739-95C8-7C75FB06720E}">
      <dsp:nvSpPr>
        <dsp:cNvPr id="0" name=""/>
        <dsp:cNvSpPr/>
      </dsp:nvSpPr>
      <dsp:spPr>
        <a:xfrm>
          <a:off x="5411013" y="1498634"/>
          <a:ext cx="1923587" cy="727671"/>
        </a:xfrm>
        <a:prstGeom prst="roundRect">
          <a:avLst>
            <a:gd name="adj" fmla="val 10000"/>
          </a:avLst>
        </a:prstGeom>
        <a:solidFill>
          <a:schemeClr val="accent4">
            <a:hueOff val="-3927262"/>
            <a:satOff val="-61670"/>
            <a:lumOff val="-5704"/>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Process and tools</a:t>
          </a:r>
          <a:endParaRPr lang="en-US" sz="2100" kern="1200" dirty="0"/>
        </a:p>
      </dsp:txBody>
      <dsp:txXfrm>
        <a:off x="5432326" y="1519947"/>
        <a:ext cx="1880961" cy="685045"/>
      </dsp:txXfrm>
    </dsp:sp>
    <dsp:sp modelId="{1C13306F-B05F-4C4F-8CE7-E3B020A7A404}">
      <dsp:nvSpPr>
        <dsp:cNvPr id="0" name=""/>
        <dsp:cNvSpPr/>
      </dsp:nvSpPr>
      <dsp:spPr>
        <a:xfrm>
          <a:off x="5411013" y="2338255"/>
          <a:ext cx="1923587" cy="727671"/>
        </a:xfrm>
        <a:prstGeom prst="roundRect">
          <a:avLst>
            <a:gd name="adj" fmla="val 10000"/>
          </a:avLst>
        </a:prstGeom>
        <a:solidFill>
          <a:schemeClr val="accent4">
            <a:hueOff val="-4418170"/>
            <a:satOff val="-69379"/>
            <a:lumOff val="-6417"/>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Comprehensive documentation</a:t>
          </a:r>
          <a:endParaRPr lang="en-US" sz="2100" kern="1200" dirty="0"/>
        </a:p>
      </dsp:txBody>
      <dsp:txXfrm>
        <a:off x="5432326" y="2359568"/>
        <a:ext cx="1880961" cy="685045"/>
      </dsp:txXfrm>
    </dsp:sp>
    <dsp:sp modelId="{29B8EC92-0A93-49A1-ABD4-083AC1043450}">
      <dsp:nvSpPr>
        <dsp:cNvPr id="0" name=""/>
        <dsp:cNvSpPr/>
      </dsp:nvSpPr>
      <dsp:spPr>
        <a:xfrm>
          <a:off x="5411013" y="3177876"/>
          <a:ext cx="1923587" cy="727671"/>
        </a:xfrm>
        <a:prstGeom prst="roundRect">
          <a:avLst>
            <a:gd name="adj" fmla="val 10000"/>
          </a:avLst>
        </a:prstGeom>
        <a:solidFill>
          <a:schemeClr val="accent4">
            <a:hueOff val="-4909078"/>
            <a:satOff val="-77087"/>
            <a:lumOff val="-713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Contract negotiation</a:t>
          </a:r>
          <a:endParaRPr lang="en-US" sz="2100" kern="1200" dirty="0"/>
        </a:p>
      </dsp:txBody>
      <dsp:txXfrm>
        <a:off x="5432326" y="3199189"/>
        <a:ext cx="1880961" cy="685045"/>
      </dsp:txXfrm>
    </dsp:sp>
    <dsp:sp modelId="{A1B9E411-2915-44F0-9256-70BAC214295E}">
      <dsp:nvSpPr>
        <dsp:cNvPr id="0" name=""/>
        <dsp:cNvSpPr/>
      </dsp:nvSpPr>
      <dsp:spPr>
        <a:xfrm>
          <a:off x="5411013" y="4017497"/>
          <a:ext cx="1923587" cy="727671"/>
        </a:xfrm>
        <a:prstGeom prst="roundRect">
          <a:avLst>
            <a:gd name="adj" fmla="val 10000"/>
          </a:avLst>
        </a:prstGeom>
        <a:solidFill>
          <a:schemeClr val="accent4">
            <a:hueOff val="-5399985"/>
            <a:satOff val="-84796"/>
            <a:lumOff val="-7843"/>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Following and plan</a:t>
          </a:r>
          <a:endParaRPr lang="en-US" sz="2100" kern="1200" dirty="0"/>
        </a:p>
      </dsp:txBody>
      <dsp:txXfrm>
        <a:off x="5432326" y="4038810"/>
        <a:ext cx="1880961" cy="685045"/>
      </dsp:txXfrm>
    </dsp:sp>
  </dsp:spTree>
</dsp:drawing>
</file>

<file path=ppt/diagrams/layout1.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636C00-BD70-4D95-AD9F-FAB21D293F69}" type="datetimeFigureOut">
              <a:rPr lang="en-US" smtClean="0"/>
              <a:t>23-May-22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9753EB-3111-4158-8CAC-CD2E18EACEDA}" type="slidenum">
              <a:rPr lang="en-US" smtClean="0"/>
              <a:t>‹#›</a:t>
            </a:fld>
            <a:endParaRPr lang="en-US"/>
          </a:p>
        </p:txBody>
      </p:sp>
    </p:spTree>
    <p:extLst>
      <p:ext uri="{BB962C8B-B14F-4D97-AF65-F5344CB8AC3E}">
        <p14:creationId xmlns:p14="http://schemas.microsoft.com/office/powerpoint/2010/main" val="16152780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ONE </a:t>
            </a:r>
          </a:p>
          <a:p>
            <a:r>
              <a:rPr lang="en-US" dirty="0" smtClean="0"/>
              <a:t>- </a:t>
            </a:r>
            <a:r>
              <a:rPr lang="en-US" sz="1200" b="0" i="0" u="none" strike="noStrike" kern="1200" baseline="0" dirty="0" smtClean="0">
                <a:solidFill>
                  <a:schemeClr val="tx1"/>
                </a:solidFill>
                <a:latin typeface="+mn-lt"/>
                <a:ea typeface="+mn-ea"/>
                <a:cs typeface="+mn-cs"/>
              </a:rPr>
              <a:t>3.1 Characteristics of Project Life Cycles</a:t>
            </a:r>
          </a:p>
          <a:p>
            <a:r>
              <a:rPr lang="en-US" sz="1200" b="0" i="0" u="none" strike="noStrike" kern="1200" baseline="0" dirty="0" smtClean="0">
                <a:solidFill>
                  <a:schemeClr val="tx1"/>
                </a:solidFill>
                <a:latin typeface="+mn-lt"/>
                <a:ea typeface="+mn-ea"/>
                <a:cs typeface="+mn-cs"/>
              </a:rPr>
              <a:t>5.2.7 Execution Practices that Help Teams Deliver Value</a:t>
            </a:r>
          </a:p>
          <a:p>
            <a:r>
              <a:rPr lang="en-US" dirty="0" smtClean="0"/>
              <a:t>TWO</a:t>
            </a:r>
          </a:p>
          <a:p>
            <a:r>
              <a:rPr lang="en-US" sz="1200" b="0" i="0" u="none" strike="noStrike" kern="1200" baseline="0" dirty="0" smtClean="0">
                <a:solidFill>
                  <a:schemeClr val="tx1"/>
                </a:solidFill>
                <a:latin typeface="+mn-lt"/>
                <a:ea typeface="+mn-ea"/>
                <a:cs typeface="+mn-cs"/>
              </a:rPr>
              <a:t>5.2.3 Backlog Refinement</a:t>
            </a:r>
          </a:p>
          <a:p>
            <a:r>
              <a:rPr lang="en-US" sz="1200" b="0" i="0" u="none" strike="noStrike" kern="1200" baseline="0" dirty="0" smtClean="0">
                <a:solidFill>
                  <a:schemeClr val="tx1"/>
                </a:solidFill>
                <a:latin typeface="+mn-lt"/>
                <a:ea typeface="+mn-ea"/>
                <a:cs typeface="+mn-cs"/>
              </a:rPr>
              <a:t>THREE</a:t>
            </a:r>
          </a:p>
          <a:p>
            <a:r>
              <a:rPr lang="en-US" sz="1200" b="0" i="0" u="none" strike="noStrike" kern="1200" baseline="0" dirty="0" smtClean="0">
                <a:solidFill>
                  <a:schemeClr val="tx1"/>
                </a:solidFill>
                <a:latin typeface="+mn-lt"/>
                <a:ea typeface="+mn-ea"/>
                <a:cs typeface="+mn-cs"/>
              </a:rPr>
              <a:t>5.2 Common Agile Practices</a:t>
            </a:r>
            <a:endParaRPr lang="en-US" dirty="0"/>
          </a:p>
        </p:txBody>
      </p:sp>
      <p:sp>
        <p:nvSpPr>
          <p:cNvPr id="4" name="Slide Number Placeholder 3"/>
          <p:cNvSpPr>
            <a:spLocks noGrp="1"/>
          </p:cNvSpPr>
          <p:nvPr>
            <p:ph type="sldNum" sz="quarter" idx="10"/>
          </p:nvPr>
        </p:nvSpPr>
        <p:spPr/>
        <p:txBody>
          <a:bodyPr/>
          <a:lstStyle/>
          <a:p>
            <a:fld id="{159753EB-3111-4158-8CAC-CD2E18EACEDA}" type="slidenum">
              <a:rPr lang="en-US" smtClean="0"/>
              <a:t>6</a:t>
            </a:fld>
            <a:endParaRPr lang="en-US"/>
          </a:p>
        </p:txBody>
      </p:sp>
    </p:spTree>
    <p:extLst>
      <p:ext uri="{BB962C8B-B14F-4D97-AF65-F5344CB8AC3E}">
        <p14:creationId xmlns:p14="http://schemas.microsoft.com/office/powerpoint/2010/main" val="41320609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FOUR</a:t>
            </a:r>
          </a:p>
          <a:p>
            <a:r>
              <a:rPr lang="en-US" sz="1200" b="0" i="0" u="none" strike="noStrike" kern="1200" baseline="0" dirty="0" smtClean="0">
                <a:solidFill>
                  <a:schemeClr val="tx1"/>
                </a:solidFill>
                <a:latin typeface="+mn-lt"/>
                <a:ea typeface="+mn-ea"/>
                <a:cs typeface="+mn-cs"/>
              </a:rPr>
              <a:t>4.2 Servant Leadership Empowers the Team</a:t>
            </a:r>
          </a:p>
          <a:p>
            <a:r>
              <a:rPr lang="en-US" sz="1200" b="0" i="0" u="none" strike="noStrike" kern="1200" baseline="0" dirty="0" smtClean="0">
                <a:solidFill>
                  <a:schemeClr val="tx1"/>
                </a:solidFill>
                <a:latin typeface="+mn-lt"/>
                <a:ea typeface="+mn-ea"/>
                <a:cs typeface="+mn-cs"/>
              </a:rPr>
              <a:t>5.2.2 Backlog Preparation</a:t>
            </a:r>
          </a:p>
          <a:p>
            <a:r>
              <a:rPr lang="en-US" sz="1200" b="0" i="0" u="none" strike="noStrike" kern="1200" baseline="0" dirty="0" smtClean="0">
                <a:solidFill>
                  <a:schemeClr val="tx1"/>
                </a:solidFill>
                <a:latin typeface="+mn-lt"/>
                <a:ea typeface="+mn-ea"/>
                <a:cs typeface="+mn-cs"/>
              </a:rPr>
              <a:t>5.2.3 Backlog Refinement</a:t>
            </a:r>
          </a:p>
          <a:p>
            <a:r>
              <a:rPr lang="en-US" sz="1200" b="0" i="0" u="none" strike="noStrike" kern="1200" baseline="0" dirty="0" smtClean="0">
                <a:solidFill>
                  <a:schemeClr val="tx1"/>
                </a:solidFill>
                <a:latin typeface="+mn-lt"/>
                <a:ea typeface="+mn-ea"/>
                <a:cs typeface="+mn-cs"/>
              </a:rPr>
              <a:t>FIVE</a:t>
            </a:r>
          </a:p>
          <a:p>
            <a:r>
              <a:rPr lang="en-US" sz="1200" b="0" i="0" u="none" strike="noStrike" kern="1200" baseline="0" dirty="0" smtClean="0">
                <a:solidFill>
                  <a:schemeClr val="tx1"/>
                </a:solidFill>
                <a:latin typeface="+mn-lt"/>
                <a:ea typeface="+mn-ea"/>
                <a:cs typeface="+mn-cs"/>
              </a:rPr>
              <a:t>4.3 Team Composition</a:t>
            </a:r>
          </a:p>
          <a:p>
            <a:r>
              <a:rPr lang="en-US" sz="1200" b="0" i="0" u="none" strike="noStrike" kern="1200" baseline="0" dirty="0" smtClean="0">
                <a:solidFill>
                  <a:schemeClr val="tx1"/>
                </a:solidFill>
                <a:latin typeface="+mn-lt"/>
                <a:ea typeface="+mn-ea"/>
                <a:cs typeface="+mn-cs"/>
              </a:rPr>
              <a:t>5.1 Charter the Project and the Team</a:t>
            </a:r>
          </a:p>
          <a:p>
            <a:r>
              <a:rPr lang="en-US" sz="1200" b="0" i="0" u="none" strike="noStrike" kern="1200" baseline="0" dirty="0" smtClean="0">
                <a:solidFill>
                  <a:schemeClr val="tx1"/>
                </a:solidFill>
                <a:latin typeface="+mn-lt"/>
                <a:ea typeface="+mn-ea"/>
                <a:cs typeface="+mn-cs"/>
              </a:rPr>
              <a:t>5.2.1 Retrospectives</a:t>
            </a:r>
          </a:p>
          <a:p>
            <a:r>
              <a:rPr lang="en-US" sz="1200" b="0" i="0" u="none" strike="noStrike" kern="1200" baseline="0" dirty="0" smtClean="0">
                <a:solidFill>
                  <a:schemeClr val="tx1"/>
                </a:solidFill>
                <a:latin typeface="+mn-lt"/>
                <a:ea typeface="+mn-ea"/>
                <a:cs typeface="+mn-cs"/>
              </a:rPr>
              <a:t>SIX</a:t>
            </a:r>
          </a:p>
          <a:p>
            <a:r>
              <a:rPr lang="en-US" sz="1200" b="0" i="0" u="none" strike="noStrike" kern="1200" baseline="0" dirty="0" smtClean="0">
                <a:solidFill>
                  <a:schemeClr val="tx1"/>
                </a:solidFill>
                <a:latin typeface="+mn-lt"/>
                <a:ea typeface="+mn-ea"/>
                <a:cs typeface="+mn-cs"/>
              </a:rPr>
              <a:t>4.3.4 Team Structures</a:t>
            </a:r>
          </a:p>
          <a:p>
            <a:r>
              <a:rPr lang="en-US" sz="1200" b="0" i="0" u="none" strike="noStrike" kern="1200" baseline="0" dirty="0" smtClean="0">
                <a:solidFill>
                  <a:schemeClr val="tx1"/>
                </a:solidFill>
                <a:latin typeface="+mn-lt"/>
                <a:ea typeface="+mn-ea"/>
                <a:cs typeface="+mn-cs"/>
              </a:rPr>
              <a:t>5.2.4 Daily Standups</a:t>
            </a:r>
            <a:endParaRPr lang="en-US" dirty="0"/>
          </a:p>
        </p:txBody>
      </p:sp>
      <p:sp>
        <p:nvSpPr>
          <p:cNvPr id="4" name="Slide Number Placeholder 3"/>
          <p:cNvSpPr>
            <a:spLocks noGrp="1"/>
          </p:cNvSpPr>
          <p:nvPr>
            <p:ph type="sldNum" sz="quarter" idx="10"/>
          </p:nvPr>
        </p:nvSpPr>
        <p:spPr/>
        <p:txBody>
          <a:bodyPr/>
          <a:lstStyle/>
          <a:p>
            <a:fld id="{159753EB-3111-4158-8CAC-CD2E18EACEDA}" type="slidenum">
              <a:rPr lang="en-US" smtClean="0"/>
              <a:t>7</a:t>
            </a:fld>
            <a:endParaRPr lang="en-US"/>
          </a:p>
        </p:txBody>
      </p:sp>
    </p:spTree>
    <p:extLst>
      <p:ext uri="{BB962C8B-B14F-4D97-AF65-F5344CB8AC3E}">
        <p14:creationId xmlns:p14="http://schemas.microsoft.com/office/powerpoint/2010/main" val="25481595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SEVEN</a:t>
            </a:r>
          </a:p>
          <a:p>
            <a:r>
              <a:rPr lang="en-US" sz="1200" b="0" i="0" u="none" strike="noStrike" kern="1200" baseline="0" dirty="0" smtClean="0">
                <a:solidFill>
                  <a:schemeClr val="tx1"/>
                </a:solidFill>
                <a:latin typeface="+mn-lt"/>
                <a:ea typeface="+mn-ea"/>
                <a:cs typeface="+mn-cs"/>
              </a:rPr>
              <a:t>5.2.7 Execution Practices that Help Teams Deliver Value</a:t>
            </a:r>
          </a:p>
          <a:p>
            <a:r>
              <a:rPr lang="en-US" sz="1200" b="0" i="0" u="none" strike="noStrike" kern="1200" baseline="0" dirty="0" smtClean="0">
                <a:solidFill>
                  <a:schemeClr val="tx1"/>
                </a:solidFill>
                <a:latin typeface="+mn-lt"/>
                <a:ea typeface="+mn-ea"/>
                <a:cs typeface="+mn-cs"/>
              </a:rPr>
              <a:t>5.2.8 How Iterations and Increments Help Delivery</a:t>
            </a:r>
          </a:p>
          <a:p>
            <a:r>
              <a:rPr lang="en-US" sz="1200" b="0" i="0" u="none" strike="noStrike" kern="1200" baseline="0" dirty="0" smtClean="0">
                <a:solidFill>
                  <a:schemeClr val="tx1"/>
                </a:solidFill>
                <a:latin typeface="+mn-lt"/>
                <a:ea typeface="+mn-ea"/>
                <a:cs typeface="+mn-cs"/>
              </a:rPr>
              <a:t>Working Product</a:t>
            </a:r>
          </a:p>
          <a:p>
            <a:r>
              <a:rPr lang="en-US" sz="1200" b="0" i="0" u="none" strike="noStrike" kern="1200" baseline="0" dirty="0" smtClean="0">
                <a:solidFill>
                  <a:schemeClr val="tx1"/>
                </a:solidFill>
                <a:latin typeface="+mn-lt"/>
                <a:ea typeface="+mn-ea"/>
                <a:cs typeface="+mn-cs"/>
              </a:rPr>
              <a:t>EIGHT</a:t>
            </a:r>
          </a:p>
          <a:p>
            <a:r>
              <a:rPr lang="en-US" sz="1200" b="0" i="0" u="none" strike="noStrike" kern="1200" baseline="0" dirty="0" smtClean="0">
                <a:solidFill>
                  <a:schemeClr val="tx1"/>
                </a:solidFill>
                <a:latin typeface="+mn-lt"/>
                <a:ea typeface="+mn-ea"/>
                <a:cs typeface="+mn-cs"/>
              </a:rPr>
              <a:t>5.1 Charter the Project and the Team</a:t>
            </a:r>
          </a:p>
          <a:p>
            <a:r>
              <a:rPr lang="en-US" sz="1200" b="0" i="0" u="none" strike="noStrike" kern="1200" baseline="0" dirty="0" smtClean="0">
                <a:solidFill>
                  <a:schemeClr val="tx1"/>
                </a:solidFill>
                <a:latin typeface="+mn-lt"/>
                <a:ea typeface="+mn-ea"/>
                <a:cs typeface="+mn-cs"/>
              </a:rPr>
              <a:t>NINE</a:t>
            </a:r>
          </a:p>
          <a:p>
            <a:r>
              <a:rPr lang="en-US" sz="1200" b="0" i="0" u="none" strike="noStrike" kern="1200" baseline="0" dirty="0" smtClean="0">
                <a:solidFill>
                  <a:schemeClr val="tx1"/>
                </a:solidFill>
                <a:latin typeface="+mn-lt"/>
                <a:ea typeface="+mn-ea"/>
                <a:cs typeface="+mn-cs"/>
              </a:rPr>
              <a:t>5.2 Common Agile Practices</a:t>
            </a:r>
            <a:endParaRPr lang="en-US" dirty="0"/>
          </a:p>
        </p:txBody>
      </p:sp>
      <p:sp>
        <p:nvSpPr>
          <p:cNvPr id="4" name="Slide Number Placeholder 3"/>
          <p:cNvSpPr>
            <a:spLocks noGrp="1"/>
          </p:cNvSpPr>
          <p:nvPr>
            <p:ph type="sldNum" sz="quarter" idx="10"/>
          </p:nvPr>
        </p:nvSpPr>
        <p:spPr/>
        <p:txBody>
          <a:bodyPr/>
          <a:lstStyle/>
          <a:p>
            <a:fld id="{159753EB-3111-4158-8CAC-CD2E18EACEDA}" type="slidenum">
              <a:rPr lang="en-US" smtClean="0"/>
              <a:t>8</a:t>
            </a:fld>
            <a:endParaRPr lang="en-US"/>
          </a:p>
        </p:txBody>
      </p:sp>
    </p:spTree>
    <p:extLst>
      <p:ext uri="{BB962C8B-B14F-4D97-AF65-F5344CB8AC3E}">
        <p14:creationId xmlns:p14="http://schemas.microsoft.com/office/powerpoint/2010/main" val="35739051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TEN</a:t>
            </a:r>
          </a:p>
          <a:p>
            <a:r>
              <a:rPr lang="en-US" dirty="0" smtClean="0"/>
              <a:t>5.2.2 Backlog Preparation</a:t>
            </a:r>
          </a:p>
          <a:p>
            <a:r>
              <a:rPr lang="en-US" dirty="0" smtClean="0"/>
              <a:t>5.2.3 Backlog Refinement</a:t>
            </a:r>
          </a:p>
          <a:p>
            <a:r>
              <a:rPr lang="en-US" dirty="0" smtClean="0"/>
              <a:t>ELEVEN</a:t>
            </a:r>
          </a:p>
          <a:p>
            <a:r>
              <a:rPr lang="en-US" dirty="0" smtClean="0"/>
              <a:t>4.3 Team Composition</a:t>
            </a:r>
          </a:p>
          <a:p>
            <a:r>
              <a:rPr lang="en-US" dirty="0" smtClean="0"/>
              <a:t>TWELVE</a:t>
            </a:r>
          </a:p>
          <a:p>
            <a:r>
              <a:rPr lang="en-US" dirty="0" smtClean="0"/>
              <a:t>5.2.1 Retrospectives</a:t>
            </a:r>
            <a:endParaRPr lang="en-US" dirty="0"/>
          </a:p>
        </p:txBody>
      </p:sp>
      <p:sp>
        <p:nvSpPr>
          <p:cNvPr id="4" name="Slide Number Placeholder 3"/>
          <p:cNvSpPr>
            <a:spLocks noGrp="1"/>
          </p:cNvSpPr>
          <p:nvPr>
            <p:ph type="sldNum" sz="quarter" idx="10"/>
          </p:nvPr>
        </p:nvSpPr>
        <p:spPr/>
        <p:txBody>
          <a:bodyPr/>
          <a:lstStyle/>
          <a:p>
            <a:fld id="{159753EB-3111-4158-8CAC-CD2E18EACEDA}" type="slidenum">
              <a:rPr lang="en-US" smtClean="0"/>
              <a:t>9</a:t>
            </a:fld>
            <a:endParaRPr lang="en-US"/>
          </a:p>
        </p:txBody>
      </p:sp>
    </p:spTree>
    <p:extLst>
      <p:ext uri="{BB962C8B-B14F-4D97-AF65-F5344CB8AC3E}">
        <p14:creationId xmlns:p14="http://schemas.microsoft.com/office/powerpoint/2010/main" val="21082529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It is worth noting that while the term “agile” became popularized after the Manifesto, the approaches and techniques being used by project teams today existed before the Agile Manifesto by many years and, in some cases, decades.</a:t>
            </a:r>
            <a:endParaRPr lang="en-US" dirty="0"/>
          </a:p>
        </p:txBody>
      </p:sp>
      <p:sp>
        <p:nvSpPr>
          <p:cNvPr id="4" name="Slide Number Placeholder 3"/>
          <p:cNvSpPr>
            <a:spLocks noGrp="1"/>
          </p:cNvSpPr>
          <p:nvPr>
            <p:ph type="sldNum" sz="quarter" idx="10"/>
          </p:nvPr>
        </p:nvSpPr>
        <p:spPr/>
        <p:txBody>
          <a:bodyPr/>
          <a:lstStyle/>
          <a:p>
            <a:fld id="{159753EB-3111-4158-8CAC-CD2E18EACEDA}" type="slidenum">
              <a:rPr lang="en-US" smtClean="0"/>
              <a:t>12</a:t>
            </a:fld>
            <a:endParaRPr lang="en-US"/>
          </a:p>
        </p:txBody>
      </p:sp>
    </p:spTree>
    <p:extLst>
      <p:ext uri="{BB962C8B-B14F-4D97-AF65-F5344CB8AC3E}">
        <p14:creationId xmlns:p14="http://schemas.microsoft.com/office/powerpoint/2010/main" val="376424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59753EB-3111-4158-8CAC-CD2E18EACEDA}" type="slidenum">
              <a:rPr lang="en-US" smtClean="0"/>
              <a:t>15</a:t>
            </a:fld>
            <a:endParaRPr lang="en-US"/>
          </a:p>
        </p:txBody>
      </p:sp>
    </p:spTree>
    <p:extLst>
      <p:ext uri="{BB962C8B-B14F-4D97-AF65-F5344CB8AC3E}">
        <p14:creationId xmlns:p14="http://schemas.microsoft.com/office/powerpoint/2010/main" val="21859862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Project teams sometimes find it useful to blend various</a:t>
            </a:r>
          </a:p>
          <a:p>
            <a:r>
              <a:rPr lang="en-US" dirty="0" smtClean="0"/>
              <a:t>methods—whatever works for the organization or team is what should be done</a:t>
            </a:r>
          </a:p>
          <a:p>
            <a:r>
              <a:rPr lang="en-US" dirty="0" smtClean="0"/>
              <a:t>regardless of its origin. The objective is the best outcome regardless of the</a:t>
            </a:r>
          </a:p>
          <a:p>
            <a:r>
              <a:rPr lang="en-US" dirty="0" smtClean="0"/>
              <a:t>approach used.</a:t>
            </a:r>
          </a:p>
        </p:txBody>
      </p:sp>
      <p:sp>
        <p:nvSpPr>
          <p:cNvPr id="4" name="Slide Number Placeholder 3"/>
          <p:cNvSpPr>
            <a:spLocks noGrp="1"/>
          </p:cNvSpPr>
          <p:nvPr>
            <p:ph type="sldNum" sz="quarter" idx="10"/>
          </p:nvPr>
        </p:nvSpPr>
        <p:spPr/>
        <p:txBody>
          <a:bodyPr/>
          <a:lstStyle/>
          <a:p>
            <a:fld id="{159753EB-3111-4158-8CAC-CD2E18EACEDA}" type="slidenum">
              <a:rPr lang="en-US" smtClean="0"/>
              <a:t>17</a:t>
            </a:fld>
            <a:endParaRPr lang="en-US"/>
          </a:p>
        </p:txBody>
      </p:sp>
    </p:spTree>
    <p:extLst>
      <p:ext uri="{BB962C8B-B14F-4D97-AF65-F5344CB8AC3E}">
        <p14:creationId xmlns:p14="http://schemas.microsoft.com/office/powerpoint/2010/main" val="10181222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latin typeface="LiberationSerif"/>
              </a:rPr>
              <a:t>As project uncertainty increases, the risk of rework increases. and the need to use a different approach. To mitigate the impact of these risks, teams select life cycles that allow them to tackle projects with high amounts of uncertainty via small increments of work.</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latin typeface="LiberationSerif"/>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latin typeface="LiberationSerif"/>
              </a:rPr>
              <a:t>Teams can verify their work when they use small increments and can change what they do next. When teams deliver small increments, they are better able to understand the true customer requirements faster and more accurately than with a static written specification.</a:t>
            </a:r>
            <a:endParaRPr lang="en-US" dirty="0" smtClean="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smtClean="0"/>
          </a:p>
          <a:p>
            <a:endParaRPr lang="en-US" dirty="0"/>
          </a:p>
        </p:txBody>
      </p:sp>
      <p:sp>
        <p:nvSpPr>
          <p:cNvPr id="4" name="Slide Number Placeholder 3"/>
          <p:cNvSpPr>
            <a:spLocks noGrp="1"/>
          </p:cNvSpPr>
          <p:nvPr>
            <p:ph type="sldNum" sz="quarter" idx="10"/>
          </p:nvPr>
        </p:nvSpPr>
        <p:spPr/>
        <p:txBody>
          <a:bodyPr/>
          <a:lstStyle/>
          <a:p>
            <a:fld id="{159753EB-3111-4158-8CAC-CD2E18EACEDA}" type="slidenum">
              <a:rPr lang="en-US" smtClean="0"/>
              <a:t>26</a:t>
            </a:fld>
            <a:endParaRPr lang="en-US"/>
          </a:p>
        </p:txBody>
      </p:sp>
    </p:spTree>
    <p:extLst>
      <p:ext uri="{BB962C8B-B14F-4D97-AF65-F5344CB8AC3E}">
        <p14:creationId xmlns:p14="http://schemas.microsoft.com/office/powerpoint/2010/main" val="14631024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80016-F6CF-474F-B219-FC9B85A0E4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879D928-6CE4-4979-829B-864D9303F7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1F4ECAF-7F2B-429F-AC2F-070674A609BA}"/>
              </a:ext>
            </a:extLst>
          </p:cNvPr>
          <p:cNvSpPr>
            <a:spLocks noGrp="1"/>
          </p:cNvSpPr>
          <p:nvPr>
            <p:ph type="dt" sz="half" idx="10"/>
          </p:nvPr>
        </p:nvSpPr>
        <p:spPr/>
        <p:txBody>
          <a:bodyPr/>
          <a:lstStyle/>
          <a:p>
            <a:r>
              <a:rPr lang="en-US" smtClean="0"/>
              <a:t>Summer 2022</a:t>
            </a:r>
            <a:endParaRPr lang="en-US"/>
          </a:p>
        </p:txBody>
      </p:sp>
      <p:sp>
        <p:nvSpPr>
          <p:cNvPr id="5" name="Footer Placeholder 4">
            <a:extLst>
              <a:ext uri="{FF2B5EF4-FFF2-40B4-BE49-F238E27FC236}">
                <a16:creationId xmlns:a16="http://schemas.microsoft.com/office/drawing/2014/main" id="{6E2EE017-2E88-43CA-A48A-D1C6BEA15723}"/>
              </a:ext>
            </a:extLst>
          </p:cNvPr>
          <p:cNvSpPr>
            <a:spLocks noGrp="1"/>
          </p:cNvSpPr>
          <p:nvPr>
            <p:ph type="ftr" sz="quarter" idx="11"/>
          </p:nvPr>
        </p:nvSpPr>
        <p:spPr/>
        <p:txBody>
          <a:bodyPr/>
          <a:lstStyle/>
          <a:p>
            <a:r>
              <a:rPr lang="en-US" smtClean="0"/>
              <a:t>Eng. Dr. Akram Ali</a:t>
            </a:r>
            <a:endParaRPr lang="en-US"/>
          </a:p>
        </p:txBody>
      </p:sp>
      <p:sp>
        <p:nvSpPr>
          <p:cNvPr id="6" name="Slide Number Placeholder 5">
            <a:extLst>
              <a:ext uri="{FF2B5EF4-FFF2-40B4-BE49-F238E27FC236}">
                <a16:creationId xmlns:a16="http://schemas.microsoft.com/office/drawing/2014/main" id="{8A95734C-BB6C-4998-A8BB-7F5B6160B66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5235914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476EB-1355-4B6B-BAB4-D8D74FBDEB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E50380F-D3AE-4874-AF6D-0BB7662073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B33B2AD-86AA-4164-A176-B9A306099BEA}"/>
              </a:ext>
            </a:extLst>
          </p:cNvPr>
          <p:cNvSpPr>
            <a:spLocks noGrp="1"/>
          </p:cNvSpPr>
          <p:nvPr>
            <p:ph type="dt" sz="half" idx="10"/>
          </p:nvPr>
        </p:nvSpPr>
        <p:spPr/>
        <p:txBody>
          <a:bodyPr/>
          <a:lstStyle/>
          <a:p>
            <a:r>
              <a:rPr lang="en-US" smtClean="0"/>
              <a:t>Summer 2022</a:t>
            </a:r>
            <a:endParaRPr lang="en-US"/>
          </a:p>
        </p:txBody>
      </p:sp>
      <p:sp>
        <p:nvSpPr>
          <p:cNvPr id="5" name="Footer Placeholder 4">
            <a:extLst>
              <a:ext uri="{FF2B5EF4-FFF2-40B4-BE49-F238E27FC236}">
                <a16:creationId xmlns:a16="http://schemas.microsoft.com/office/drawing/2014/main" id="{682890EF-4AFE-4C01-838E-56677ECFF57E}"/>
              </a:ext>
            </a:extLst>
          </p:cNvPr>
          <p:cNvSpPr>
            <a:spLocks noGrp="1"/>
          </p:cNvSpPr>
          <p:nvPr>
            <p:ph type="ftr" sz="quarter" idx="11"/>
          </p:nvPr>
        </p:nvSpPr>
        <p:spPr/>
        <p:txBody>
          <a:bodyPr/>
          <a:lstStyle/>
          <a:p>
            <a:r>
              <a:rPr lang="en-US" sz="1200" b="1" smtClean="0">
                <a:solidFill>
                  <a:srgbClr val="53728A"/>
                </a:solidFill>
              </a:rPr>
              <a:t>Eng. Dr. Akram Ali</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883FB7BC-0A82-4370-8381-56BFF26CE98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70065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C2C4E-6914-486D-ACE5-A6D095E6FD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5F9D91E-F449-482E-8418-0487EF4EDA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0657F48-A08D-4E7C-A9B7-EE1C619E0186}"/>
              </a:ext>
            </a:extLst>
          </p:cNvPr>
          <p:cNvSpPr>
            <a:spLocks noGrp="1"/>
          </p:cNvSpPr>
          <p:nvPr>
            <p:ph type="dt" sz="half" idx="10"/>
          </p:nvPr>
        </p:nvSpPr>
        <p:spPr/>
        <p:txBody>
          <a:bodyPr/>
          <a:lstStyle/>
          <a:p>
            <a:r>
              <a:rPr lang="en-US" smtClean="0"/>
              <a:t>Summer 2022</a:t>
            </a:r>
            <a:endParaRPr lang="en-US"/>
          </a:p>
        </p:txBody>
      </p:sp>
      <p:sp>
        <p:nvSpPr>
          <p:cNvPr id="5" name="Footer Placeholder 4">
            <a:extLst>
              <a:ext uri="{FF2B5EF4-FFF2-40B4-BE49-F238E27FC236}">
                <a16:creationId xmlns:a16="http://schemas.microsoft.com/office/drawing/2014/main" id="{61B9FD46-3234-443A-9D01-89520031F58B}"/>
              </a:ext>
            </a:extLst>
          </p:cNvPr>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a:extLst>
              <a:ext uri="{FF2B5EF4-FFF2-40B4-BE49-F238E27FC236}">
                <a16:creationId xmlns:a16="http://schemas.microsoft.com/office/drawing/2014/main" id="{B566282A-1DC9-4DC6-9B19-06ABE74E9992}"/>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56327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1BE38-3C19-4899-9557-93CAE0AB77C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D477C09-3EE9-467D-9521-761974FA6B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7CE6601-614C-400B-8516-2365794B0D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2C1119B-A48F-4299-A3C1-E7350591D8CE}"/>
              </a:ext>
            </a:extLst>
          </p:cNvPr>
          <p:cNvSpPr>
            <a:spLocks noGrp="1"/>
          </p:cNvSpPr>
          <p:nvPr>
            <p:ph type="dt" sz="half" idx="10"/>
          </p:nvPr>
        </p:nvSpPr>
        <p:spPr/>
        <p:txBody>
          <a:bodyPr/>
          <a:lstStyle/>
          <a:p>
            <a:r>
              <a:rPr lang="en-US" smtClean="0"/>
              <a:t>Summer 2022</a:t>
            </a:r>
            <a:endParaRPr lang="en-US"/>
          </a:p>
        </p:txBody>
      </p:sp>
      <p:sp>
        <p:nvSpPr>
          <p:cNvPr id="6" name="Footer Placeholder 5">
            <a:extLst>
              <a:ext uri="{FF2B5EF4-FFF2-40B4-BE49-F238E27FC236}">
                <a16:creationId xmlns:a16="http://schemas.microsoft.com/office/drawing/2014/main" id="{99A60ADF-F158-4F0D-B23A-04FB36F8412B}"/>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C7B2FBB4-6760-43E0-8730-43753704115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8300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89FE3-AB87-4E18-A63A-CC600D6C8F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BBE197A-E923-4C03-84D1-C776937604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A551361-1C30-482D-836B-BBECA04162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E811D56-82EF-44D3-A89D-C767318EDA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EB94B3-752C-4DA8-AE4B-DD61B69287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1BF96B1-45EE-46B0-A45A-BF15329413CD}"/>
              </a:ext>
            </a:extLst>
          </p:cNvPr>
          <p:cNvSpPr>
            <a:spLocks noGrp="1"/>
          </p:cNvSpPr>
          <p:nvPr>
            <p:ph type="dt" sz="half" idx="10"/>
          </p:nvPr>
        </p:nvSpPr>
        <p:spPr/>
        <p:txBody>
          <a:bodyPr/>
          <a:lstStyle/>
          <a:p>
            <a:r>
              <a:rPr lang="en-US" smtClean="0"/>
              <a:t>Summer 2022</a:t>
            </a:r>
            <a:endParaRPr lang="en-US"/>
          </a:p>
        </p:txBody>
      </p:sp>
      <p:sp>
        <p:nvSpPr>
          <p:cNvPr id="8" name="Footer Placeholder 7">
            <a:extLst>
              <a:ext uri="{FF2B5EF4-FFF2-40B4-BE49-F238E27FC236}">
                <a16:creationId xmlns:a16="http://schemas.microsoft.com/office/drawing/2014/main" id="{990C9D8E-8E32-4DBF-B89B-EA0448AE5205}"/>
              </a:ext>
            </a:extLst>
          </p:cNvPr>
          <p:cNvSpPr>
            <a:spLocks noGrp="1"/>
          </p:cNvSpPr>
          <p:nvPr>
            <p:ph type="ftr" sz="quarter" idx="11"/>
          </p:nvPr>
        </p:nvSpPr>
        <p:spPr/>
        <p:txBody>
          <a:bodyPr/>
          <a:lstStyle/>
          <a:p>
            <a:r>
              <a:rPr lang="en-US" smtClean="0"/>
              <a:t>Eng. Dr. Akram Ali</a:t>
            </a:r>
            <a:endParaRPr lang="en-US" dirty="0"/>
          </a:p>
        </p:txBody>
      </p:sp>
      <p:sp>
        <p:nvSpPr>
          <p:cNvPr id="9" name="Slide Number Placeholder 8">
            <a:extLst>
              <a:ext uri="{FF2B5EF4-FFF2-40B4-BE49-F238E27FC236}">
                <a16:creationId xmlns:a16="http://schemas.microsoft.com/office/drawing/2014/main" id="{9BDD667C-E9EE-47F4-A14F-7C031C6C0FA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451461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88EF1-8A8C-43FB-AFD1-38AD30F48C5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7C5A830-4BE7-443E-BA7F-CBE5EF10DC32}"/>
              </a:ext>
            </a:extLst>
          </p:cNvPr>
          <p:cNvSpPr>
            <a:spLocks noGrp="1"/>
          </p:cNvSpPr>
          <p:nvPr>
            <p:ph type="dt" sz="half" idx="10"/>
          </p:nvPr>
        </p:nvSpPr>
        <p:spPr/>
        <p:txBody>
          <a:bodyPr/>
          <a:lstStyle/>
          <a:p>
            <a:r>
              <a:rPr lang="en-US" smtClean="0"/>
              <a:t>Summer 2022</a:t>
            </a:r>
            <a:endParaRPr lang="en-US"/>
          </a:p>
        </p:txBody>
      </p:sp>
      <p:sp>
        <p:nvSpPr>
          <p:cNvPr id="4" name="Footer Placeholder 3">
            <a:extLst>
              <a:ext uri="{FF2B5EF4-FFF2-40B4-BE49-F238E27FC236}">
                <a16:creationId xmlns:a16="http://schemas.microsoft.com/office/drawing/2014/main" id="{530EA6A3-7C31-423F-993A-E4AAD2018932}"/>
              </a:ext>
            </a:extLst>
          </p:cNvPr>
          <p:cNvSpPr>
            <a:spLocks noGrp="1"/>
          </p:cNvSpPr>
          <p:nvPr>
            <p:ph type="ftr" sz="quarter" idx="11"/>
          </p:nvPr>
        </p:nvSpPr>
        <p:spPr/>
        <p:txBody>
          <a:bodyPr/>
          <a:lstStyle/>
          <a:p>
            <a:r>
              <a:rPr lang="en-US" smtClean="0"/>
              <a:t>Eng. Dr. Akram Ali</a:t>
            </a:r>
            <a:endParaRPr lang="en-US" dirty="0"/>
          </a:p>
        </p:txBody>
      </p:sp>
      <p:sp>
        <p:nvSpPr>
          <p:cNvPr id="5" name="Slide Number Placeholder 4">
            <a:extLst>
              <a:ext uri="{FF2B5EF4-FFF2-40B4-BE49-F238E27FC236}">
                <a16:creationId xmlns:a16="http://schemas.microsoft.com/office/drawing/2014/main" id="{1ED5ADD4-0B37-4742-8665-FBD31993F23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7085675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45A76EC-6DA5-4F0D-9BB4-2B8EECCD3FEF}"/>
              </a:ext>
            </a:extLst>
          </p:cNvPr>
          <p:cNvSpPr>
            <a:spLocks noGrp="1"/>
          </p:cNvSpPr>
          <p:nvPr>
            <p:ph type="dt" sz="half" idx="10"/>
          </p:nvPr>
        </p:nvSpPr>
        <p:spPr/>
        <p:txBody>
          <a:bodyPr/>
          <a:lstStyle/>
          <a:p>
            <a:r>
              <a:rPr lang="en-US" smtClean="0"/>
              <a:t>Summer 2022</a:t>
            </a:r>
            <a:endParaRPr lang="en-US"/>
          </a:p>
        </p:txBody>
      </p:sp>
      <p:sp>
        <p:nvSpPr>
          <p:cNvPr id="3" name="Footer Placeholder 2">
            <a:extLst>
              <a:ext uri="{FF2B5EF4-FFF2-40B4-BE49-F238E27FC236}">
                <a16:creationId xmlns:a16="http://schemas.microsoft.com/office/drawing/2014/main" id="{3B949424-003F-48B4-8FEA-8A6BFEAAA925}"/>
              </a:ext>
            </a:extLst>
          </p:cNvPr>
          <p:cNvSpPr>
            <a:spLocks noGrp="1"/>
          </p:cNvSpPr>
          <p:nvPr>
            <p:ph type="ftr" sz="quarter" idx="11"/>
          </p:nvPr>
        </p:nvSpPr>
        <p:spPr/>
        <p:txBody>
          <a:bodyPr/>
          <a:lstStyle/>
          <a:p>
            <a:r>
              <a:rPr lang="en-US" smtClean="0"/>
              <a:t>Eng. Dr. Akram Ali</a:t>
            </a:r>
            <a:endParaRPr lang="en-US" dirty="0"/>
          </a:p>
        </p:txBody>
      </p:sp>
      <p:sp>
        <p:nvSpPr>
          <p:cNvPr id="4" name="Slide Number Placeholder 3">
            <a:extLst>
              <a:ext uri="{FF2B5EF4-FFF2-40B4-BE49-F238E27FC236}">
                <a16:creationId xmlns:a16="http://schemas.microsoft.com/office/drawing/2014/main" id="{9DD007D9-E50F-485A-A330-2874D323EC4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8269919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B9D5E-76B9-448A-8E91-3A12816DA2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C0223B2-C352-4F0E-A0CF-6BB2DAFCA9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736218-9046-4904-A478-29AD620CBC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291F3D-DB4C-4C43-8A00-782C7E74CAAD}"/>
              </a:ext>
            </a:extLst>
          </p:cNvPr>
          <p:cNvSpPr>
            <a:spLocks noGrp="1"/>
          </p:cNvSpPr>
          <p:nvPr>
            <p:ph type="dt" sz="half" idx="10"/>
          </p:nvPr>
        </p:nvSpPr>
        <p:spPr/>
        <p:txBody>
          <a:bodyPr/>
          <a:lstStyle/>
          <a:p>
            <a:r>
              <a:rPr lang="en-US" smtClean="0"/>
              <a:t>Summer 2022</a:t>
            </a:r>
            <a:endParaRPr lang="en-US"/>
          </a:p>
        </p:txBody>
      </p:sp>
      <p:sp>
        <p:nvSpPr>
          <p:cNvPr id="6" name="Footer Placeholder 5">
            <a:extLst>
              <a:ext uri="{FF2B5EF4-FFF2-40B4-BE49-F238E27FC236}">
                <a16:creationId xmlns:a16="http://schemas.microsoft.com/office/drawing/2014/main" id="{688E78FD-C676-42DB-85CA-3EA9A8BB86EF}"/>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7CA2F6C6-381A-443D-A3D6-4A06C0D2E03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5331375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569E6-5C29-47A0-B5D7-A52D274813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DB99370-6D33-4C13-A03A-AC0842D0C6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10FE90C-F565-40EB-84A9-9127B9EA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489353-6A66-4B72-8D54-0E604356CB80}"/>
              </a:ext>
            </a:extLst>
          </p:cNvPr>
          <p:cNvSpPr>
            <a:spLocks noGrp="1"/>
          </p:cNvSpPr>
          <p:nvPr>
            <p:ph type="dt" sz="half" idx="10"/>
          </p:nvPr>
        </p:nvSpPr>
        <p:spPr/>
        <p:txBody>
          <a:bodyPr/>
          <a:lstStyle/>
          <a:p>
            <a:r>
              <a:rPr lang="en-US" smtClean="0"/>
              <a:t>Summer 2022</a:t>
            </a:r>
            <a:endParaRPr lang="en-US"/>
          </a:p>
        </p:txBody>
      </p:sp>
      <p:sp>
        <p:nvSpPr>
          <p:cNvPr id="6" name="Footer Placeholder 5">
            <a:extLst>
              <a:ext uri="{FF2B5EF4-FFF2-40B4-BE49-F238E27FC236}">
                <a16:creationId xmlns:a16="http://schemas.microsoft.com/office/drawing/2014/main" id="{0B60BF95-2765-4D16-8D1C-C8D081A06EBD}"/>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9434A4CB-EFA1-4370-824F-54B992B050A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4188101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42D3D-38A2-46E1-8364-4B994B46F91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AB587A4-C5B9-4EDE-9449-6042C0B7A7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247B2D-FAA4-4441-9C2A-F5A1138675BE}"/>
              </a:ext>
            </a:extLst>
          </p:cNvPr>
          <p:cNvSpPr>
            <a:spLocks noGrp="1"/>
          </p:cNvSpPr>
          <p:nvPr>
            <p:ph type="dt" sz="half" idx="10"/>
          </p:nvPr>
        </p:nvSpPr>
        <p:spPr/>
        <p:txBody>
          <a:bodyPr/>
          <a:lstStyle/>
          <a:p>
            <a:r>
              <a:rPr lang="en-US" smtClean="0"/>
              <a:t>Summer 2022</a:t>
            </a:r>
            <a:endParaRPr lang="en-US"/>
          </a:p>
        </p:txBody>
      </p:sp>
      <p:sp>
        <p:nvSpPr>
          <p:cNvPr id="5" name="Footer Placeholder 4">
            <a:extLst>
              <a:ext uri="{FF2B5EF4-FFF2-40B4-BE49-F238E27FC236}">
                <a16:creationId xmlns:a16="http://schemas.microsoft.com/office/drawing/2014/main" id="{F9B039E6-9E52-428D-B425-93B9656E472A}"/>
              </a:ext>
            </a:extLst>
          </p:cNvPr>
          <p:cNvSpPr>
            <a:spLocks noGrp="1"/>
          </p:cNvSpPr>
          <p:nvPr>
            <p:ph type="ftr" sz="quarter" idx="11"/>
          </p:nvPr>
        </p:nvSpPr>
        <p:spPr/>
        <p:txBody>
          <a:body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25A16C17-C040-4B3A-A7D0-49CD880785DF}"/>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681066016"/>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4EE0452-43F5-49EA-A2E5-7454497442E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293091-1BE4-4E9E-9C9C-79BE85DCF96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B8EE1C-8BD0-42FD-A7AA-E4BFBF835040}"/>
              </a:ext>
            </a:extLst>
          </p:cNvPr>
          <p:cNvSpPr>
            <a:spLocks noGrp="1"/>
          </p:cNvSpPr>
          <p:nvPr>
            <p:ph type="dt" sz="half" idx="10"/>
          </p:nvPr>
        </p:nvSpPr>
        <p:spPr/>
        <p:txBody>
          <a:bodyPr/>
          <a:lstStyle/>
          <a:p>
            <a:r>
              <a:rPr lang="en-US" smtClean="0"/>
              <a:t>Summer 2022</a:t>
            </a:r>
            <a:endParaRPr lang="en-US"/>
          </a:p>
        </p:txBody>
      </p:sp>
      <p:sp>
        <p:nvSpPr>
          <p:cNvPr id="5" name="Footer Placeholder 4">
            <a:extLst>
              <a:ext uri="{FF2B5EF4-FFF2-40B4-BE49-F238E27FC236}">
                <a16:creationId xmlns:a16="http://schemas.microsoft.com/office/drawing/2014/main" id="{0BE4D64A-328B-4942-8C01-AB57D08EABFF}"/>
              </a:ext>
            </a:extLst>
          </p:cNvPr>
          <p:cNvSpPr>
            <a:spLocks noGrp="1"/>
          </p:cNvSpPr>
          <p:nvPr>
            <p:ph type="ftr" sz="quarter" idx="11"/>
          </p:nvPr>
        </p:nvSpPr>
        <p:spPr/>
        <p:txBody>
          <a:body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61635525-3115-4CE9-905D-65BFEDB566CC}"/>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5379680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65759" y="2166364"/>
            <a:ext cx="11471565" cy="1739347"/>
          </a:xfrm>
        </p:spPr>
        <p:txBody>
          <a:bodyPr tIns="45720" bIns="45720" anchor="ctr">
            <a:normAutofit/>
          </a:bodyPr>
          <a:lstStyle>
            <a:lvl1pPr algn="ctr">
              <a:lnSpc>
                <a:spcPct val="80000"/>
              </a:lnSpc>
              <a:defRPr sz="6000" spc="150" baseline="0"/>
            </a:lvl1pPr>
          </a:lstStyle>
          <a:p>
            <a:r>
              <a:rPr lang="en-US" smtClean="0"/>
              <a:t>Click to edit Master title style</a:t>
            </a:r>
            <a:endParaRPr lang="en-US" dirty="0"/>
          </a:p>
        </p:txBody>
      </p:sp>
      <p:sp>
        <p:nvSpPr>
          <p:cNvPr id="3" name="Subtitle 2"/>
          <p:cNvSpPr>
            <a:spLocks noGrp="1"/>
          </p:cNvSpPr>
          <p:nvPr>
            <p:ph type="subTitle" idx="1"/>
          </p:nvPr>
        </p:nvSpPr>
        <p:spPr>
          <a:xfrm>
            <a:off x="1524000" y="3996250"/>
            <a:ext cx="9144000" cy="1309255"/>
          </a:xfrm>
        </p:spPr>
        <p:txBody>
          <a:bodyPr>
            <a:normAutofit/>
          </a:bodyPr>
          <a:lstStyle>
            <a:lvl1pPr marL="0" indent="0" algn="ctr">
              <a:buNone/>
              <a:defRPr sz="2000"/>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smtClean="0"/>
              <a:t>Eng. Dr. Akram Ali</a:t>
            </a:r>
            <a:endParaRPr lang="en-US"/>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F6E5BCA9-08A5-4028-8E08-30EB888FA928}"/>
              </a:ext>
            </a:extLst>
          </p:cNvPr>
          <p:cNvPicPr>
            <a:picLocks noChangeAspect="1"/>
          </p:cNvPicPr>
          <p:nvPr userDrawn="1"/>
        </p:nvPicPr>
        <p:blipFill>
          <a:blip r:embed="rId2"/>
          <a:stretch>
            <a:fillRect/>
          </a:stretch>
        </p:blipFill>
        <p:spPr>
          <a:xfrm>
            <a:off x="10703370" y="89654"/>
            <a:ext cx="1133954" cy="1012024"/>
          </a:xfrm>
          <a:prstGeom prst="rect">
            <a:avLst/>
          </a:prstGeom>
        </p:spPr>
      </p:pic>
    </p:spTree>
    <p:extLst>
      <p:ext uri="{BB962C8B-B14F-4D97-AF65-F5344CB8AC3E}">
        <p14:creationId xmlns:p14="http://schemas.microsoft.com/office/powerpoint/2010/main" val="40439314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754326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191" y="2208879"/>
            <a:ext cx="10515600" cy="1676400"/>
          </a:xfrm>
        </p:spPr>
        <p:txBody>
          <a:bodyPr anchor="ctr">
            <a:noAutofit/>
          </a:bodyPr>
          <a:lstStyle>
            <a:lvl1pPr algn="ctr">
              <a:lnSpc>
                <a:spcPct val="80000"/>
              </a:lnSpc>
              <a:defRPr sz="6000" b="0" spc="150" baseline="0">
                <a:solidFill>
                  <a:schemeClr val="bg1"/>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833191" y="4010334"/>
            <a:ext cx="10515600" cy="1174639"/>
          </a:xfrm>
        </p:spPr>
        <p:txBody>
          <a:bodyPr anchor="t">
            <a:normAutofit/>
          </a:bodyPr>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solidFill>
                  <a:schemeClr val="tx2"/>
                </a:solidFill>
              </a:defRPr>
            </a:lvl1pPr>
          </a:lstStyle>
          <a:p>
            <a:r>
              <a:rPr lang="en-US" smtClean="0"/>
              <a:t>Summer 2022</a:t>
            </a:r>
            <a:endParaRPr lang="en-US"/>
          </a:p>
        </p:txBody>
      </p:sp>
      <p:sp>
        <p:nvSpPr>
          <p:cNvPr id="5" name="Footer Placeholder 4"/>
          <p:cNvSpPr>
            <a:spLocks noGrp="1"/>
          </p:cNvSpPr>
          <p:nvPr>
            <p:ph type="ftr" sz="quarter" idx="11"/>
          </p:nvPr>
        </p:nvSpPr>
        <p:spPr/>
        <p:txBody>
          <a:bodyPr/>
          <a:lstStyle>
            <a:lvl1pPr>
              <a:defRPr>
                <a:solidFill>
                  <a:schemeClr val="tx2"/>
                </a:solidFill>
              </a:defRPr>
            </a:lvl1p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F6E5BCA9-08A5-4028-8E08-30EB888FA928}"/>
              </a:ext>
            </a:extLst>
          </p:cNvPr>
          <p:cNvPicPr>
            <a:picLocks noChangeAspect="1"/>
          </p:cNvPicPr>
          <p:nvPr userDrawn="1"/>
        </p:nvPicPr>
        <p:blipFill>
          <a:blip r:embed="rId2"/>
          <a:stretch>
            <a:fillRect/>
          </a:stretch>
        </p:blipFill>
        <p:spPr>
          <a:xfrm>
            <a:off x="10658927" y="428048"/>
            <a:ext cx="1133954" cy="1012024"/>
          </a:xfrm>
          <a:prstGeom prst="rect">
            <a:avLst/>
          </a:prstGeom>
        </p:spPr>
      </p:pic>
    </p:spTree>
    <p:extLst>
      <p:ext uri="{BB962C8B-B14F-4D97-AF65-F5344CB8AC3E}">
        <p14:creationId xmlns:p14="http://schemas.microsoft.com/office/powerpoint/2010/main" val="1563776740"/>
      </p:ext>
    </p:extLst>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05344"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30391"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r>
              <a:rPr lang="en-US" smtClean="0"/>
              <a:t>Summer 2022</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37579786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207008"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207008" y="2656566"/>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31230"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31230" y="2656564"/>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r>
              <a:rPr lang="en-US" smtClean="0"/>
              <a:t>Summer 2022</a:t>
            </a:r>
            <a:endParaRPr lang="en-US"/>
          </a:p>
        </p:txBody>
      </p:sp>
      <p:sp>
        <p:nvSpPr>
          <p:cNvPr id="8" name="Footer Placeholder 7"/>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9" name="Slide Number Placeholder 8"/>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7800775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r>
              <a:rPr lang="en-US" smtClean="0"/>
              <a:t>Summer 2022</a:t>
            </a:r>
            <a:endParaRPr lang="en-US"/>
          </a:p>
        </p:txBody>
      </p:sp>
      <p:sp>
        <p:nvSpPr>
          <p:cNvPr id="4" name="Footer Placeholder 3"/>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55315053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Summer 2022</a:t>
            </a:r>
            <a:endParaRPr lang="en-US"/>
          </a:p>
        </p:txBody>
      </p:sp>
      <p:sp>
        <p:nvSpPr>
          <p:cNvPr id="3" name="Footer Placeholder 2"/>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01408952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a:xfrm>
            <a:off x="1207008" y="2120054"/>
            <a:ext cx="6126480" cy="4114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789023" y="2147486"/>
            <a:ext cx="3200400" cy="3432319"/>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Summer 2022</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3773941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280160" y="2211494"/>
            <a:ext cx="6126480" cy="3931920"/>
          </a:xfrm>
          <a:solidFill>
            <a:schemeClr val="tx2">
              <a:lumMod val="60000"/>
              <a:lumOff val="40000"/>
            </a:schemeClr>
          </a:solidFill>
        </p:spPr>
        <p:txBody>
          <a:bodyPr tIns="365760" anchor="t"/>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7790688" y="2150621"/>
            <a:ext cx="3200400" cy="3429000"/>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Summer 2022</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32353519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28710747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9019312" y="0"/>
            <a:ext cx="27432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9160624" y="274638"/>
            <a:ext cx="2402380" cy="589756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199" y="274638"/>
            <a:ext cx="7973291" cy="5897562"/>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838200" y="6422854"/>
            <a:ext cx="2743196" cy="365125"/>
          </a:xfrm>
        </p:spPr>
        <p:txBody>
          <a:bodyPr/>
          <a:lstStyle/>
          <a:p>
            <a:r>
              <a:rPr lang="en-US" smtClean="0"/>
              <a:t>Summer 2022</a:t>
            </a:r>
            <a:endParaRPr lang="en-US"/>
          </a:p>
        </p:txBody>
      </p:sp>
      <p:sp>
        <p:nvSpPr>
          <p:cNvPr id="5" name="Footer Placeholder 4"/>
          <p:cNvSpPr>
            <a:spLocks noGrp="1"/>
          </p:cNvSpPr>
          <p:nvPr>
            <p:ph type="ftr" sz="quarter" idx="11"/>
          </p:nvPr>
        </p:nvSpPr>
        <p:spPr>
          <a:xfrm>
            <a:off x="3776135" y="6422854"/>
            <a:ext cx="4279669" cy="365125"/>
          </a:xfrm>
        </p:spPr>
        <p:txBody>
          <a:bodyPr/>
          <a:lstStyle/>
          <a:p>
            <a:r>
              <a:rPr lang="en-US" b="1" smtClean="0">
                <a:solidFill>
                  <a:srgbClr val="53728A"/>
                </a:solidFill>
              </a:rPr>
              <a:t>Eng. Dr. Akram Ali</a:t>
            </a:r>
            <a:endParaRPr lang="en-US" dirty="0"/>
          </a:p>
        </p:txBody>
      </p:sp>
      <p:sp>
        <p:nvSpPr>
          <p:cNvPr id="6" name="Slide Number Placeholder 5"/>
          <p:cNvSpPr>
            <a:spLocks noGrp="1"/>
          </p:cNvSpPr>
          <p:nvPr>
            <p:ph type="sldNum" sz="quarter" idx="12"/>
          </p:nvPr>
        </p:nvSpPr>
        <p:spPr>
          <a:xfrm>
            <a:off x="8073048" y="6422854"/>
            <a:ext cx="879759" cy="365125"/>
          </a:xfrm>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4902859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23433E4-C324-4DDE-A6BF-B2826CF085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7A25399-0F28-4FA1-871B-C6AEB6FF14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7058E9-D024-4C07-BCD3-EE75CC86B3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Summer 2022</a:t>
            </a:r>
            <a:endParaRPr lang="en-US"/>
          </a:p>
        </p:txBody>
      </p:sp>
      <p:sp>
        <p:nvSpPr>
          <p:cNvPr id="5" name="Footer Placeholder 4">
            <a:extLst>
              <a:ext uri="{FF2B5EF4-FFF2-40B4-BE49-F238E27FC236}">
                <a16:creationId xmlns:a16="http://schemas.microsoft.com/office/drawing/2014/main" id="{6EEF40AE-35D1-45E1-9964-F10B8EE48F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AFDFCE6D-87E2-464B-9727-7C3A2E0223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3518620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483" y="176109"/>
            <a:ext cx="12188952" cy="16459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02919" y="284176"/>
            <a:ext cx="9784080" cy="150876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02919" y="2011680"/>
            <a:ext cx="9784080" cy="420624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202266" y="6422854"/>
            <a:ext cx="3000894" cy="365125"/>
          </a:xfrm>
          <a:prstGeom prst="rect">
            <a:avLst/>
          </a:prstGeom>
        </p:spPr>
        <p:txBody>
          <a:bodyPr vert="horz" lIns="91440" tIns="45720" rIns="45720" bIns="45720" rtlCol="0" anchor="ctr"/>
          <a:lstStyle>
            <a:lvl1pPr algn="l">
              <a:defRPr sz="1050">
                <a:solidFill>
                  <a:schemeClr val="tx1"/>
                </a:solidFill>
              </a:defRPr>
            </a:lvl1pPr>
          </a:lstStyle>
          <a:p>
            <a:r>
              <a:rPr lang="en-US" smtClean="0"/>
              <a:t>Summer 2022</a:t>
            </a:r>
            <a:endParaRPr lang="en-US"/>
          </a:p>
        </p:txBody>
      </p:sp>
      <p:sp>
        <p:nvSpPr>
          <p:cNvPr id="5" name="Footer Placeholder 4"/>
          <p:cNvSpPr>
            <a:spLocks noGrp="1"/>
          </p:cNvSpPr>
          <p:nvPr>
            <p:ph type="ftr" sz="quarter" idx="3"/>
          </p:nvPr>
        </p:nvSpPr>
        <p:spPr>
          <a:xfrm>
            <a:off x="5596471" y="6422854"/>
            <a:ext cx="5044440" cy="365125"/>
          </a:xfrm>
          <a:prstGeom prst="rect">
            <a:avLst/>
          </a:prstGeom>
        </p:spPr>
        <p:txBody>
          <a:bodyPr vert="horz" lIns="91440" tIns="45720" rIns="91440" bIns="45720" rtlCol="0" anchor="ctr"/>
          <a:lstStyle>
            <a:lvl1pPr algn="r">
              <a:defRPr sz="1050">
                <a:solidFill>
                  <a:schemeClr val="tx1"/>
                </a:solidFill>
              </a:defRPr>
            </a:lvl1pPr>
          </a:lstStyle>
          <a:p>
            <a:r>
              <a:rPr lang="en-US" smtClean="0"/>
              <a:t>Eng. Dr. Akram Ali</a:t>
            </a:r>
            <a:endParaRPr lang="en-US" dirty="0"/>
          </a:p>
        </p:txBody>
      </p:sp>
      <p:sp>
        <p:nvSpPr>
          <p:cNvPr id="6" name="Slide Number Placeholder 5"/>
          <p:cNvSpPr>
            <a:spLocks noGrp="1"/>
          </p:cNvSpPr>
          <p:nvPr>
            <p:ph type="sldNum" sz="quarter" idx="4"/>
          </p:nvPr>
        </p:nvSpPr>
        <p:spPr>
          <a:xfrm>
            <a:off x="10658927" y="6422854"/>
            <a:ext cx="946264" cy="365125"/>
          </a:xfrm>
          <a:prstGeom prst="rect">
            <a:avLst/>
          </a:prstGeom>
        </p:spPr>
        <p:txBody>
          <a:bodyPr vert="horz" lIns="45720" tIns="45720" rIns="91440" bIns="45720" rtlCol="0" anchor="ctr"/>
          <a:lstStyle>
            <a:lvl1pPr algn="l">
              <a:defRPr sz="1200" b="0">
                <a:solidFill>
                  <a:schemeClr val="tx1"/>
                </a:solidFill>
              </a:defRPr>
            </a:lvl1pPr>
          </a:lstStyle>
          <a:p>
            <a:fld id="{0E9CA7F0-1DB2-4EC7-8938-616CB0658807}" type="slidenum">
              <a:rPr lang="en-US" smtClean="0"/>
              <a:t>‹#›</a:t>
            </a:fld>
            <a:endParaRPr lang="en-US"/>
          </a:p>
        </p:txBody>
      </p:sp>
      <p:pic>
        <p:nvPicPr>
          <p:cNvPr id="8" name="Picture 7"/>
          <p:cNvPicPr>
            <a:picLocks noChangeAspect="1"/>
          </p:cNvPicPr>
          <p:nvPr userDrawn="1"/>
        </p:nvPicPr>
        <p:blipFill>
          <a:blip r:embed="rId13"/>
          <a:stretch>
            <a:fillRect/>
          </a:stretch>
        </p:blipFill>
        <p:spPr>
          <a:xfrm>
            <a:off x="10348994" y="255084"/>
            <a:ext cx="1627773" cy="1463167"/>
          </a:xfrm>
          <a:prstGeom prst="rect">
            <a:avLst/>
          </a:prstGeom>
        </p:spPr>
      </p:pic>
    </p:spTree>
    <p:extLst>
      <p:ext uri="{BB962C8B-B14F-4D97-AF65-F5344CB8AC3E}">
        <p14:creationId xmlns:p14="http://schemas.microsoft.com/office/powerpoint/2010/main" val="4204203801"/>
      </p:ext>
    </p:extLst>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iming>
    <p:tnLst>
      <p:par>
        <p:cTn id="1" dur="indefinite" restart="never" nodeType="tmRoot"/>
      </p:par>
    </p:tnLst>
  </p:timing>
  <p:hf hdr="0"/>
  <p:txStyles>
    <p:title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p:titleStyle>
    <p:body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242699"/>
          </a:xfrm>
          <a:solidFill>
            <a:srgbClr val="53728A"/>
          </a:solidFill>
        </p:spPr>
        <p:txBody>
          <a:bodyPr lIns="274320" tIns="91440" rIns="182880" bIns="91440">
            <a:normAutofit fontScale="90000"/>
          </a:bodyPr>
          <a:lstStyle/>
          <a:p>
            <a:pPr algn="l"/>
            <a:r>
              <a:rPr lang="en-US" sz="5400" b="1" dirty="0">
                <a:solidFill>
                  <a:schemeClr val="bg1"/>
                </a:solidFill>
                <a:latin typeface="+mn-lt"/>
              </a:rPr>
              <a:t/>
            </a:r>
            <a:br>
              <a:rPr lang="en-US" sz="5400" b="1" dirty="0">
                <a:solidFill>
                  <a:schemeClr val="bg1"/>
                </a:solidFill>
                <a:latin typeface="+mn-lt"/>
              </a:rPr>
            </a:br>
            <a:r>
              <a:rPr lang="en-US" sz="5400" b="1" dirty="0">
                <a:solidFill>
                  <a:schemeClr val="bg1"/>
                </a:solidFill>
                <a:ea typeface="+mj-ea"/>
                <a:cs typeface="+mj-cs"/>
              </a:rPr>
              <a:t>PMG </a:t>
            </a:r>
            <a:r>
              <a:rPr lang="en-US" sz="5400" b="1" dirty="0" smtClean="0">
                <a:solidFill>
                  <a:schemeClr val="bg1"/>
                </a:solidFill>
                <a:ea typeface="+mj-ea"/>
                <a:cs typeface="+mj-cs"/>
              </a:rPr>
              <a:t>622</a:t>
            </a:r>
            <a:r>
              <a:rPr lang="en-US" sz="5400" b="1" dirty="0">
                <a:solidFill>
                  <a:schemeClr val="bg1"/>
                </a:solidFill>
                <a:latin typeface="+mn-lt"/>
              </a:rPr>
              <a:t/>
            </a:r>
            <a:br>
              <a:rPr lang="en-US" sz="5400" b="1" dirty="0">
                <a:solidFill>
                  <a:schemeClr val="bg1"/>
                </a:solidFill>
                <a:latin typeface="+mn-lt"/>
              </a:rPr>
            </a:br>
            <a:r>
              <a:rPr lang="en-US" sz="5300" b="1" dirty="0" smtClean="0">
                <a:solidFill>
                  <a:schemeClr val="bg1"/>
                </a:solidFill>
                <a:latin typeface="+mn-lt"/>
              </a:rPr>
              <a:t>Agile </a:t>
            </a:r>
            <a:r>
              <a:rPr lang="en-US" sz="5300" b="1" dirty="0">
                <a:solidFill>
                  <a:schemeClr val="bg1"/>
                </a:solidFill>
                <a:latin typeface="+mn-lt"/>
              </a:rPr>
              <a:t>Project Management</a:t>
            </a:r>
            <a:r>
              <a:rPr lang="en-US" b="1" dirty="0">
                <a:solidFill>
                  <a:schemeClr val="bg1"/>
                </a:solidFill>
                <a:latin typeface="+mn-lt"/>
              </a:rPr>
              <a:t/>
            </a:r>
            <a:br>
              <a:rPr lang="en-US" b="1" dirty="0">
                <a:solidFill>
                  <a:schemeClr val="bg1"/>
                </a:solidFill>
                <a:latin typeface="+mn-lt"/>
              </a:rPr>
            </a:br>
            <a:r>
              <a:rPr lang="en-US" sz="5400" dirty="0" smtClean="0">
                <a:solidFill>
                  <a:srgbClr val="FFFF00"/>
                </a:solidFill>
                <a:latin typeface="+mn-lt"/>
              </a:rPr>
              <a:t>LECTURE 01: </a:t>
            </a:r>
            <a:r>
              <a:rPr lang="en-US" sz="5400" dirty="0" smtClean="0">
                <a:solidFill>
                  <a:srgbClr val="FF0000"/>
                </a:solidFill>
                <a:latin typeface="+mn-lt"/>
              </a:rPr>
              <a:t>An Introduction to Agile</a:t>
            </a:r>
            <a:endParaRPr lang="en-US" sz="5400" dirty="0">
              <a:solidFill>
                <a:srgbClr val="FF0000"/>
              </a:solidFill>
              <a:latin typeface="+mn-lt"/>
            </a:endParaRPr>
          </a:p>
        </p:txBody>
      </p:sp>
      <p:sp>
        <p:nvSpPr>
          <p:cNvPr id="6" name="Rectangle 5">
            <a:extLst>
              <a:ext uri="{FF2B5EF4-FFF2-40B4-BE49-F238E27FC236}">
                <a16:creationId xmlns:a16="http://schemas.microsoft.com/office/drawing/2014/main" id="{6EFE6120-9984-43F1-A9C9-F16007E15EEB}"/>
              </a:ext>
            </a:extLst>
          </p:cNvPr>
          <p:cNvSpPr/>
          <p:nvPr/>
        </p:nvSpPr>
        <p:spPr>
          <a:xfrm>
            <a:off x="141668" y="878540"/>
            <a:ext cx="3373283" cy="547781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rPr>
              <a:t>Everyone’s </a:t>
            </a: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Smart</a:t>
            </a:r>
            <a:b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b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University</a:t>
            </a:r>
          </a:p>
        </p:txBody>
      </p:sp>
      <p:pic>
        <p:nvPicPr>
          <p:cNvPr id="9" name="Picture 8"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331445"/>
            <a:ext cx="2694542" cy="2286000"/>
          </a:xfrm>
          <a:prstGeom prst="rect">
            <a:avLst/>
          </a:prstGeom>
        </p:spPr>
      </p:pic>
      <p:sp>
        <p:nvSpPr>
          <p:cNvPr id="4" name="Date Placeholder 3"/>
          <p:cNvSpPr>
            <a:spLocks noGrp="1"/>
          </p:cNvSpPr>
          <p:nvPr>
            <p:ph type="dt" sz="half" idx="10"/>
          </p:nvPr>
        </p:nvSpPr>
        <p:spPr/>
        <p:txBody>
          <a:bodyPr/>
          <a:lstStyle/>
          <a:p>
            <a:r>
              <a:rPr lang="en-US" smtClean="0"/>
              <a:t>Summer 2022</a:t>
            </a:r>
            <a:endParaRPr lang="en-US" dirty="0"/>
          </a:p>
        </p:txBody>
      </p:sp>
      <p:sp>
        <p:nvSpPr>
          <p:cNvPr id="5" name="Footer Placeholder 4"/>
          <p:cNvSpPr>
            <a:spLocks noGrp="1"/>
          </p:cNvSpPr>
          <p:nvPr>
            <p:ph type="ftr" sz="quarter" idx="11"/>
          </p:nvPr>
        </p:nvSpPr>
        <p:spPr/>
        <p:txBody>
          <a:bodyPr/>
          <a:lstStyle/>
          <a:p>
            <a:r>
              <a:rPr lang="en-US" smtClean="0"/>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1</a:t>
            </a:fld>
            <a:endParaRPr lang="en-US" dirty="0"/>
          </a:p>
        </p:txBody>
      </p:sp>
      <p:sp>
        <p:nvSpPr>
          <p:cNvPr id="10" name="Subtitle 2">
            <a:extLst>
              <a:ext uri="{FF2B5EF4-FFF2-40B4-BE49-F238E27FC236}">
                <a16:creationId xmlns:a16="http://schemas.microsoft.com/office/drawing/2014/main" id="{42F61A2C-40BB-46A9-A9B9-A72D7747B5D0}"/>
              </a:ext>
            </a:extLst>
          </p:cNvPr>
          <p:cNvSpPr txBox="1">
            <a:spLocks/>
          </p:cNvSpPr>
          <p:nvPr/>
        </p:nvSpPr>
        <p:spPr>
          <a:xfrm>
            <a:off x="3624263" y="4224271"/>
            <a:ext cx="8567738" cy="2132080"/>
          </a:xfrm>
          <a:prstGeom prst="rect">
            <a:avLst/>
          </a:prstGeom>
          <a:solidFill>
            <a:schemeClr val="tx1">
              <a:lumMod val="65000"/>
              <a:lumOff val="35000"/>
            </a:schemeClr>
          </a:solidFill>
        </p:spPr>
        <p:txBody>
          <a:bodyPr vert="horz" lIns="274320" tIns="91440" rIns="182880" bIns="9144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600"/>
              </a:spcBef>
            </a:pPr>
            <a:endParaRPr lang="en-US" sz="1050" b="1" dirty="0" smtClean="0">
              <a:solidFill>
                <a:srgbClr val="00B0F0"/>
              </a:solidFill>
            </a:endParaRPr>
          </a:p>
          <a:p>
            <a:pPr>
              <a:spcBef>
                <a:spcPts val="600"/>
              </a:spcBef>
            </a:pPr>
            <a:r>
              <a:rPr lang="ar-EG" b="1" dirty="0" smtClean="0">
                <a:solidFill>
                  <a:srgbClr val="00B0F0"/>
                </a:solidFill>
              </a:rPr>
              <a:t>دكتور مهندس استشاري ادارة المشروعات</a:t>
            </a:r>
            <a:endParaRPr lang="en-US" b="1" dirty="0" smtClean="0">
              <a:solidFill>
                <a:srgbClr val="00B0F0"/>
              </a:solidFill>
            </a:endParaRPr>
          </a:p>
          <a:p>
            <a:pPr>
              <a:spcBef>
                <a:spcPts val="600"/>
              </a:spcBef>
            </a:pPr>
            <a:r>
              <a:rPr lang="en-US" b="1" dirty="0" smtClean="0">
                <a:solidFill>
                  <a:srgbClr val="00B0F0"/>
                </a:solidFill>
              </a:rPr>
              <a:t>Eng. Dr. </a:t>
            </a:r>
            <a:r>
              <a:rPr lang="en-US" b="1" dirty="0" err="1" smtClean="0">
                <a:solidFill>
                  <a:srgbClr val="00B0F0"/>
                </a:solidFill>
              </a:rPr>
              <a:t>Akram</a:t>
            </a:r>
            <a:r>
              <a:rPr lang="en-US" b="1" dirty="0" smtClean="0">
                <a:solidFill>
                  <a:srgbClr val="00B0F0"/>
                </a:solidFill>
              </a:rPr>
              <a:t> Mustafa </a:t>
            </a:r>
            <a:r>
              <a:rPr lang="en-US" b="1" dirty="0" err="1" smtClean="0">
                <a:solidFill>
                  <a:srgbClr val="00B0F0"/>
                </a:solidFill>
              </a:rPr>
              <a:t>Suliman</a:t>
            </a:r>
            <a:r>
              <a:rPr lang="en-US" b="1" dirty="0" smtClean="0">
                <a:solidFill>
                  <a:srgbClr val="00B0F0"/>
                </a:solidFill>
              </a:rPr>
              <a:t> Ali,</a:t>
            </a:r>
          </a:p>
          <a:p>
            <a:r>
              <a:rPr lang="en-US" sz="2300" b="1" i="1" dirty="0" smtClean="0">
                <a:solidFill>
                  <a:srgbClr val="00B0F0"/>
                </a:solidFill>
              </a:rPr>
              <a:t>PhD. AU, BEng. &amp; MSc. AAST, CEng </a:t>
            </a:r>
            <a:r>
              <a:rPr lang="en-US" sz="2300" b="1" i="1" dirty="0" err="1" smtClean="0">
                <a:solidFill>
                  <a:srgbClr val="00B0F0"/>
                </a:solidFill>
              </a:rPr>
              <a:t>CMarEng</a:t>
            </a:r>
            <a:r>
              <a:rPr lang="en-US" sz="2300" b="1" i="1" dirty="0" smtClean="0">
                <a:solidFill>
                  <a:srgbClr val="00B0F0"/>
                </a:solidFill>
              </a:rPr>
              <a:t> </a:t>
            </a:r>
            <a:r>
              <a:rPr lang="en-US" sz="2300" b="1" i="1" dirty="0" err="1" smtClean="0">
                <a:solidFill>
                  <a:srgbClr val="00B0F0"/>
                </a:solidFill>
              </a:rPr>
              <a:t>MIMarEST</a:t>
            </a:r>
            <a:r>
              <a:rPr lang="en-US" sz="2300" b="1" i="1" dirty="0" smtClean="0">
                <a:solidFill>
                  <a:srgbClr val="00B0F0"/>
                </a:solidFill>
              </a:rPr>
              <a:t>, PE, PMP®,</a:t>
            </a:r>
          </a:p>
          <a:p>
            <a:r>
              <a:rPr lang="en-US" sz="2300" b="1" i="1" dirty="0" smtClean="0">
                <a:solidFill>
                  <a:srgbClr val="00B0F0"/>
                </a:solidFill>
              </a:rPr>
              <a:t>ASQ CSSBB, ISO Lead Auditor, NDT Level II,</a:t>
            </a:r>
            <a:endParaRPr lang="en-US" sz="2300" b="1" dirty="0">
              <a:solidFill>
                <a:srgbClr val="00B0F0"/>
              </a:solidFill>
            </a:endParaRPr>
          </a:p>
        </p:txBody>
      </p:sp>
    </p:spTree>
    <p:extLst>
      <p:ext uri="{BB962C8B-B14F-4D97-AF65-F5344CB8AC3E}">
        <p14:creationId xmlns:p14="http://schemas.microsoft.com/office/powerpoint/2010/main" val="5684945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Value</a:t>
            </a:r>
            <a:endParaRPr lang="en-US" dirty="0"/>
          </a:p>
        </p:txBody>
      </p:sp>
      <p:sp>
        <p:nvSpPr>
          <p:cNvPr id="3" name="Content Placeholder 2"/>
          <p:cNvSpPr>
            <a:spLocks noGrp="1"/>
          </p:cNvSpPr>
          <p:nvPr>
            <p:ph idx="1"/>
          </p:nvPr>
        </p:nvSpPr>
        <p:spPr/>
        <p:txBody>
          <a:bodyPr/>
          <a:lstStyle/>
          <a:p>
            <a:r>
              <a:rPr lang="en-US" dirty="0" smtClean="0"/>
              <a:t>A feature the customer is willing to pay for.</a:t>
            </a:r>
          </a:p>
          <a:p>
            <a:r>
              <a:rPr lang="en-US" dirty="0" smtClean="0"/>
              <a:t>WE ARE ALL VALUE ENGINEERS</a:t>
            </a:r>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a:t>
            </a:fld>
            <a:endParaRPr lang="en-US"/>
          </a:p>
        </p:txBody>
      </p:sp>
      <p:sp>
        <p:nvSpPr>
          <p:cNvPr id="7" name="Explosion 1 6"/>
          <p:cNvSpPr/>
          <p:nvPr/>
        </p:nvSpPr>
        <p:spPr>
          <a:xfrm rot="364609">
            <a:off x="5886757" y="1189165"/>
            <a:ext cx="6008720" cy="5131222"/>
          </a:xfrm>
          <a:prstGeom prst="irregularSeal1">
            <a:avLst/>
          </a:prstGeom>
          <a:gradFill>
            <a:gsLst>
              <a:gs pos="20000">
                <a:srgbClr val="FF0000"/>
              </a:gs>
              <a:gs pos="76000">
                <a:srgbClr val="FFFF00"/>
              </a:gs>
              <a:gs pos="90000">
                <a:schemeClr val="accent1">
                  <a:lumMod val="45000"/>
                  <a:lumOff val="55000"/>
                </a:schemeClr>
              </a:gs>
              <a:gs pos="100000">
                <a:schemeClr val="accent1">
                  <a:lumMod val="30000"/>
                  <a:lumOff val="70000"/>
                </a:schemeClr>
              </a:gs>
            </a:gsLst>
            <a:lin ang="5400000" scaled="1"/>
          </a:gradFill>
          <a:ln w="69850" cap="rnd">
            <a:gradFill>
              <a:gsLst>
                <a:gs pos="0">
                  <a:srgbClr val="FF000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prstDash val="solid"/>
            <a:bevel/>
          </a:ln>
          <a:scene3d>
            <a:camera prst="orthographicFront"/>
            <a:lightRig rig="threePt" dir="t"/>
          </a:scene3d>
          <a:sp3d prstMaterial="metal">
            <a:bevelT/>
            <a:bevelB/>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pPr algn="ctr"/>
            <a:r>
              <a:rPr lang="en-US" sz="2400" dirty="0" smtClean="0"/>
              <a:t>Forum Topic: The Ultimate Value Definitions List</a:t>
            </a:r>
            <a:endParaRPr lang="en-US" sz="2400" dirty="0"/>
          </a:p>
        </p:txBody>
      </p:sp>
    </p:spTree>
    <p:extLst>
      <p:ext uri="{BB962C8B-B14F-4D97-AF65-F5344CB8AC3E}">
        <p14:creationId xmlns:p14="http://schemas.microsoft.com/office/powerpoint/2010/main" val="3774539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1"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par>
                          <p:cTn id="11" fill="hold">
                            <p:stCondLst>
                              <p:cond delay="1000"/>
                            </p:stCondLst>
                            <p:childTnLst>
                              <p:par>
                                <p:cTn id="12" presetID="6" presetClass="emph" presetSubtype="0" fill="hold" grpId="2" nodeType="afterEffect">
                                  <p:stCondLst>
                                    <p:cond delay="0"/>
                                  </p:stCondLst>
                                  <p:childTnLst>
                                    <p:animScale>
                                      <p:cBhvr>
                                        <p:cTn id="13" dur="250" fill="hold"/>
                                        <p:tgtEl>
                                          <p:spTgt spid="7"/>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1" animBg="1"/>
      <p:bldP spid="7" grpId="2"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Summer 2022</a:t>
            </a:r>
            <a:endParaRPr lang="en-US"/>
          </a:p>
        </p:txBody>
      </p:sp>
      <p:sp>
        <p:nvSpPr>
          <p:cNvPr id="3" name="Footer Placeholder 2"/>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3</a:t>
            </a:fld>
            <a:endParaRPr lang="en-US"/>
          </a:p>
        </p:txBody>
      </p:sp>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l="-445" t="24221" r="-392" b="70282"/>
          <a:stretch/>
        </p:blipFill>
        <p:spPr>
          <a:xfrm>
            <a:off x="1515979" y="23545"/>
            <a:ext cx="9312442" cy="6834455"/>
          </a:xfrm>
          <a:prstGeom prst="rect">
            <a:avLst/>
          </a:prstGeom>
        </p:spPr>
      </p:pic>
    </p:spTree>
    <p:extLst>
      <p:ext uri="{BB962C8B-B14F-4D97-AF65-F5344CB8AC3E}">
        <p14:creationId xmlns:p14="http://schemas.microsoft.com/office/powerpoint/2010/main" val="260891446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Origins of </a:t>
            </a:r>
            <a:r>
              <a:rPr lang="en-US" dirty="0" smtClean="0"/>
              <a:t>Agile</a:t>
            </a:r>
            <a:endParaRPr lang="en-US" dirty="0"/>
          </a:p>
        </p:txBody>
      </p:sp>
      <p:sp>
        <p:nvSpPr>
          <p:cNvPr id="3" name="Content Placeholder 2"/>
          <p:cNvSpPr>
            <a:spLocks noGrp="1"/>
          </p:cNvSpPr>
          <p:nvPr>
            <p:ph idx="1"/>
          </p:nvPr>
        </p:nvSpPr>
        <p:spPr/>
        <p:txBody>
          <a:bodyPr>
            <a:normAutofit/>
          </a:bodyPr>
          <a:lstStyle/>
          <a:p>
            <a:pPr>
              <a:buFont typeface="Wingdings" panose="05000000000000000000" pitchFamily="2" charset="2"/>
              <a:buChar char="q"/>
            </a:pPr>
            <a:r>
              <a:rPr lang="en-US" dirty="0"/>
              <a:t>	In 2001, </a:t>
            </a:r>
            <a:r>
              <a:rPr lang="en-US" dirty="0">
                <a:solidFill>
                  <a:schemeClr val="bg1"/>
                </a:solidFill>
              </a:rPr>
              <a:t>17</a:t>
            </a:r>
            <a:r>
              <a:rPr lang="en-US" u="heavy" dirty="0"/>
              <a:t> </a:t>
            </a:r>
            <a:r>
              <a:rPr lang="en-US" u="heavy" dirty="0">
                <a:solidFill>
                  <a:schemeClr val="accent4">
                    <a:lumMod val="75000"/>
                  </a:schemeClr>
                </a:solidFill>
              </a:rPr>
              <a:t>individuals</a:t>
            </a:r>
            <a:r>
              <a:rPr lang="en-US" u="heavy" dirty="0"/>
              <a:t> </a:t>
            </a:r>
            <a:r>
              <a:rPr lang="en-US" dirty="0"/>
              <a:t>went to </a:t>
            </a:r>
            <a:r>
              <a:rPr lang="en-US" dirty="0">
                <a:solidFill>
                  <a:srgbClr val="FFFF00"/>
                </a:solidFill>
              </a:rPr>
              <a:t>The Lodge at Snowbird Ski Resort in Utah</a:t>
            </a:r>
            <a:r>
              <a:rPr lang="en-US" dirty="0"/>
              <a:t>.</a:t>
            </a:r>
          </a:p>
          <a:p>
            <a:pPr lvl="1">
              <a:buFont typeface="Wingdings" panose="05000000000000000000" pitchFamily="2" charset="2"/>
              <a:buChar char="q"/>
            </a:pPr>
            <a:r>
              <a:rPr lang="en-US" dirty="0"/>
              <a:t>	</a:t>
            </a:r>
            <a:r>
              <a:rPr lang="en-US" b="1" u="sng" dirty="0">
                <a:solidFill>
                  <a:schemeClr val="bg1"/>
                </a:solidFill>
              </a:rPr>
              <a:t>Jeff Sutherland, Ken </a:t>
            </a:r>
            <a:r>
              <a:rPr lang="en-US" b="1" u="sng" dirty="0" err="1">
                <a:solidFill>
                  <a:schemeClr val="bg1"/>
                </a:solidFill>
              </a:rPr>
              <a:t>Schwaber</a:t>
            </a:r>
            <a:r>
              <a:rPr lang="en-US" dirty="0"/>
              <a:t>, Alistair Cockburn, Dave Thomas, </a:t>
            </a:r>
            <a:r>
              <a:rPr lang="en-US" dirty="0" smtClean="0"/>
              <a:t>Kent, Beck</a:t>
            </a:r>
            <a:r>
              <a:rPr lang="en-US" dirty="0"/>
              <a:t>, etc.</a:t>
            </a:r>
          </a:p>
          <a:p>
            <a:pPr>
              <a:buFont typeface="Wingdings" panose="05000000000000000000" pitchFamily="2" charset="2"/>
              <a:buChar char="q"/>
            </a:pPr>
            <a:r>
              <a:rPr lang="en-US" dirty="0"/>
              <a:t>	</a:t>
            </a:r>
            <a:r>
              <a:rPr lang="en-US" dirty="0">
                <a:solidFill>
                  <a:schemeClr val="accent4">
                    <a:lumMod val="75000"/>
                  </a:schemeClr>
                </a:solidFill>
              </a:rPr>
              <a:t>Leaders in Programming, Software Development, and Architecture.</a:t>
            </a:r>
          </a:p>
          <a:p>
            <a:pPr>
              <a:buFont typeface="Wingdings" panose="05000000000000000000" pitchFamily="2" charset="2"/>
              <a:buChar char="q"/>
            </a:pPr>
            <a:endParaRPr lang="en-US" dirty="0"/>
          </a:p>
          <a:p>
            <a:pPr>
              <a:buFont typeface="Wingdings" panose="05000000000000000000" pitchFamily="2" charset="2"/>
              <a:buChar char="q"/>
            </a:pPr>
            <a:r>
              <a:rPr lang="en-US" dirty="0"/>
              <a:t>	The purpose was to find a simpler way of doing Software Development.</a:t>
            </a:r>
          </a:p>
          <a:p>
            <a:pPr>
              <a:buFont typeface="Wingdings" panose="05000000000000000000" pitchFamily="2" charset="2"/>
              <a:buChar char="q"/>
            </a:pPr>
            <a:endParaRPr lang="en-US" dirty="0"/>
          </a:p>
          <a:p>
            <a:pPr>
              <a:buFont typeface="Wingdings" panose="05000000000000000000" pitchFamily="2" charset="2"/>
              <a:buChar char="q"/>
            </a:pPr>
            <a:r>
              <a:rPr lang="en-US" dirty="0"/>
              <a:t>	The Agile Manifesto was born.</a:t>
            </a:r>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4</a:t>
            </a:fld>
            <a:endParaRPr lang="en-US"/>
          </a:p>
        </p:txBody>
      </p:sp>
    </p:spTree>
    <p:extLst>
      <p:ext uri="{BB962C8B-B14F-4D97-AF65-F5344CB8AC3E}">
        <p14:creationId xmlns:p14="http://schemas.microsoft.com/office/powerpoint/2010/main" val="259236413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Manifesto / </a:t>
            </a:r>
            <a:r>
              <a:rPr lang="en-US" dirty="0" smtClean="0"/>
              <a:t>“4 Values”</a:t>
            </a:r>
            <a:endParaRPr lang="en-US" dirty="0"/>
          </a:p>
        </p:txBody>
      </p:sp>
      <p:sp>
        <p:nvSpPr>
          <p:cNvPr id="3" name="Content Placeholder 2"/>
          <p:cNvSpPr>
            <a:spLocks noGrp="1"/>
          </p:cNvSpPr>
          <p:nvPr>
            <p:ph idx="1"/>
          </p:nvPr>
        </p:nvSpPr>
        <p:spPr>
          <a:xfrm>
            <a:off x="132080" y="1907176"/>
            <a:ext cx="5707332" cy="1254034"/>
          </a:xfrm>
        </p:spPr>
        <p:txBody>
          <a:bodyPr/>
          <a:lstStyle/>
          <a:p>
            <a:r>
              <a:rPr lang="en-US" dirty="0"/>
              <a:t>We are uncovering better ways of developing software by doing it and helping others do it. </a:t>
            </a:r>
            <a:endParaRPr lang="en-US" dirty="0" smtClean="0"/>
          </a:p>
          <a:p>
            <a:r>
              <a:rPr lang="en-US" dirty="0" smtClean="0"/>
              <a:t>Through </a:t>
            </a:r>
            <a:r>
              <a:rPr lang="en-US" dirty="0"/>
              <a:t>this work we have come to value</a:t>
            </a:r>
            <a:r>
              <a:rPr lang="en-US" dirty="0" smtClean="0"/>
              <a:t>:</a:t>
            </a:r>
          </a:p>
          <a:p>
            <a:endParaRPr lang="en-US" dirty="0"/>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5</a:t>
            </a:fld>
            <a:endParaRPr lang="en-US"/>
          </a:p>
        </p:txBody>
      </p:sp>
      <p:sp>
        <p:nvSpPr>
          <p:cNvPr id="27" name="Content Placeholder 2"/>
          <p:cNvSpPr txBox="1">
            <a:spLocks/>
          </p:cNvSpPr>
          <p:nvPr/>
        </p:nvSpPr>
        <p:spPr>
          <a:xfrm>
            <a:off x="7863840" y="4327708"/>
            <a:ext cx="4095333" cy="1423853"/>
          </a:xfrm>
          <a:prstGeom prst="rect">
            <a:avLst/>
          </a:prstGeom>
        </p:spPr>
        <p:txBody>
          <a:bodyPr vert="horz" lIns="91440" tIns="45720" rIns="91440" bIns="45720" rtlCol="0">
            <a:normAutofit/>
          </a:bodyPr>
          <a:lst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a:lstStyle>
          <a:p>
            <a:r>
              <a:rPr lang="en-US" dirty="0"/>
              <a:t>That is, while there is value in the items on the right, we value the items on the left more</a:t>
            </a:r>
            <a:r>
              <a:rPr lang="en-US" dirty="0" smtClean="0"/>
              <a:t>.</a:t>
            </a:r>
          </a:p>
          <a:p>
            <a:endParaRPr lang="en-US" dirty="0"/>
          </a:p>
        </p:txBody>
      </p:sp>
      <p:graphicFrame>
        <p:nvGraphicFramePr>
          <p:cNvPr id="28" name="Diagram 27"/>
          <p:cNvGraphicFramePr/>
          <p:nvPr/>
        </p:nvGraphicFramePr>
        <p:xfrm>
          <a:off x="415173" y="1626761"/>
          <a:ext cx="7575974" cy="49950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3655301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12 principles behind the agile manifesto [1/4]</a:t>
            </a:r>
            <a:endParaRPr lang="en-US" dirty="0"/>
          </a:p>
        </p:txBody>
      </p:sp>
      <p:sp>
        <p:nvSpPr>
          <p:cNvPr id="3" name="Content Placeholder 2"/>
          <p:cNvSpPr>
            <a:spLocks noGrp="1"/>
          </p:cNvSpPr>
          <p:nvPr>
            <p:ph idx="1"/>
          </p:nvPr>
        </p:nvSpPr>
        <p:spPr/>
        <p:txBody>
          <a:bodyPr/>
          <a:lstStyle/>
          <a:p>
            <a:pPr marL="457200" indent="-457200">
              <a:buFont typeface="+mj-lt"/>
              <a:buAutoNum type="arabicPeriod"/>
            </a:pPr>
            <a:r>
              <a:rPr lang="en-US" dirty="0" smtClean="0"/>
              <a:t>Our highest priority is to satisfy the customer through early and </a:t>
            </a:r>
            <a:r>
              <a:rPr lang="en-US" b="1" u="sng" dirty="0" smtClean="0">
                <a:solidFill>
                  <a:schemeClr val="bg1"/>
                </a:solidFill>
              </a:rPr>
              <a:t>continuous delivery</a:t>
            </a:r>
            <a:r>
              <a:rPr lang="en-US" dirty="0" smtClean="0"/>
              <a:t> of valuable software.</a:t>
            </a:r>
          </a:p>
          <a:p>
            <a:pPr marL="457200" indent="-457200">
              <a:buFont typeface="+mj-lt"/>
              <a:buAutoNum type="arabicPeriod"/>
            </a:pPr>
            <a:r>
              <a:rPr lang="en-US" b="1" u="sng" dirty="0">
                <a:solidFill>
                  <a:schemeClr val="bg1"/>
                </a:solidFill>
              </a:rPr>
              <a:t>Welcome changing </a:t>
            </a:r>
            <a:r>
              <a:rPr lang="en-US" b="1" u="sng" dirty="0" smtClean="0">
                <a:solidFill>
                  <a:schemeClr val="bg1"/>
                </a:solidFill>
              </a:rPr>
              <a:t>requirements</a:t>
            </a:r>
            <a:r>
              <a:rPr lang="en-US" dirty="0" smtClean="0"/>
              <a:t>, even </a:t>
            </a:r>
            <a:r>
              <a:rPr lang="en-US" dirty="0"/>
              <a:t>late in development. </a:t>
            </a:r>
            <a:r>
              <a:rPr lang="en-US" dirty="0" smtClean="0"/>
              <a:t>Agile processes harness change for the customer's competitive advantage.</a:t>
            </a:r>
          </a:p>
          <a:p>
            <a:pPr marL="457200" indent="-457200">
              <a:buFont typeface="+mj-lt"/>
              <a:buAutoNum type="arabicPeriod"/>
            </a:pPr>
            <a:r>
              <a:rPr lang="en-US" dirty="0">
                <a:solidFill>
                  <a:schemeClr val="bg1"/>
                </a:solidFill>
              </a:rPr>
              <a:t>Deliver working software </a:t>
            </a:r>
            <a:r>
              <a:rPr lang="en-US" dirty="0" smtClean="0">
                <a:solidFill>
                  <a:schemeClr val="bg1"/>
                </a:solidFill>
              </a:rPr>
              <a:t>frequently</a:t>
            </a:r>
            <a:r>
              <a:rPr lang="en-US" dirty="0" smtClean="0"/>
              <a:t>, from </a:t>
            </a:r>
            <a:r>
              <a:rPr lang="en-US" dirty="0"/>
              <a:t>a couple of weeks to a couple </a:t>
            </a:r>
            <a:r>
              <a:rPr lang="en-US" dirty="0" smtClean="0"/>
              <a:t>of months</a:t>
            </a:r>
            <a:r>
              <a:rPr lang="en-US" dirty="0"/>
              <a:t>, with a preference to </a:t>
            </a:r>
            <a:r>
              <a:rPr lang="en-US" dirty="0" smtClean="0"/>
              <a:t>the shorter</a:t>
            </a:r>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6</a:t>
            </a:fld>
            <a:endParaRPr lang="en-US"/>
          </a:p>
        </p:txBody>
      </p:sp>
    </p:spTree>
    <p:extLst>
      <p:ext uri="{BB962C8B-B14F-4D97-AF65-F5344CB8AC3E}">
        <p14:creationId xmlns:p14="http://schemas.microsoft.com/office/powerpoint/2010/main" val="111009318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12 principles behind the agile manifesto [2/4]</a:t>
            </a:r>
            <a:endParaRPr lang="en-US" dirty="0"/>
          </a:p>
        </p:txBody>
      </p:sp>
      <p:sp>
        <p:nvSpPr>
          <p:cNvPr id="3" name="Content Placeholder 2"/>
          <p:cNvSpPr>
            <a:spLocks noGrp="1"/>
          </p:cNvSpPr>
          <p:nvPr>
            <p:ph idx="1"/>
          </p:nvPr>
        </p:nvSpPr>
        <p:spPr/>
        <p:txBody>
          <a:bodyPr/>
          <a:lstStyle/>
          <a:p>
            <a:pPr marL="457200" indent="-457200">
              <a:buFont typeface="+mj-lt"/>
              <a:buAutoNum type="arabicPeriod" startAt="4"/>
            </a:pPr>
            <a:r>
              <a:rPr lang="en-US" dirty="0"/>
              <a:t>Business people and developers </a:t>
            </a:r>
            <a:r>
              <a:rPr lang="en-US" dirty="0" smtClean="0"/>
              <a:t>must work </a:t>
            </a:r>
            <a:r>
              <a:rPr lang="en-US" dirty="0"/>
              <a:t>together daily throughout </a:t>
            </a:r>
            <a:r>
              <a:rPr lang="en-US" dirty="0" smtClean="0"/>
              <a:t>the project.</a:t>
            </a:r>
          </a:p>
          <a:p>
            <a:pPr marL="457200" indent="-457200">
              <a:buFont typeface="+mj-lt"/>
              <a:buAutoNum type="arabicPeriod" startAt="4"/>
            </a:pPr>
            <a:r>
              <a:rPr lang="en-US" dirty="0"/>
              <a:t>Build projects around </a:t>
            </a:r>
            <a:r>
              <a:rPr lang="en-US" dirty="0" smtClean="0"/>
              <a:t>motivated individuals</a:t>
            </a:r>
            <a:r>
              <a:rPr lang="en-US" dirty="0"/>
              <a:t>. Give them </a:t>
            </a:r>
            <a:r>
              <a:rPr lang="en-US" dirty="0" smtClean="0"/>
              <a:t>the environment </a:t>
            </a:r>
            <a:r>
              <a:rPr lang="en-US" dirty="0"/>
              <a:t>and support they need</a:t>
            </a:r>
            <a:r>
              <a:rPr lang="en-US" dirty="0" smtClean="0"/>
              <a:t>, and </a:t>
            </a:r>
            <a:r>
              <a:rPr lang="en-US" dirty="0"/>
              <a:t>trust them to get the job done</a:t>
            </a:r>
            <a:r>
              <a:rPr lang="en-US" dirty="0" smtClean="0"/>
              <a:t>.</a:t>
            </a:r>
          </a:p>
          <a:p>
            <a:pPr marL="457200" indent="-457200">
              <a:buFont typeface="+mj-lt"/>
              <a:buAutoNum type="arabicPeriod" startAt="4"/>
            </a:pPr>
            <a:r>
              <a:rPr lang="en-US" dirty="0"/>
              <a:t>The most efficient and </a:t>
            </a:r>
            <a:r>
              <a:rPr lang="en-US" dirty="0" smtClean="0"/>
              <a:t>effective method </a:t>
            </a:r>
            <a:r>
              <a:rPr lang="en-US" dirty="0"/>
              <a:t>of conveying information </a:t>
            </a:r>
            <a:r>
              <a:rPr lang="en-US" dirty="0" smtClean="0"/>
              <a:t>to and </a:t>
            </a:r>
            <a:r>
              <a:rPr lang="en-US" dirty="0"/>
              <a:t>within a development team </a:t>
            </a:r>
            <a:r>
              <a:rPr lang="en-US" dirty="0" smtClean="0"/>
              <a:t>is face-to-face </a:t>
            </a:r>
            <a:r>
              <a:rPr lang="en-US" dirty="0"/>
              <a:t>conversation.</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7</a:t>
            </a:fld>
            <a:endParaRPr lang="en-US"/>
          </a:p>
        </p:txBody>
      </p:sp>
    </p:spTree>
    <p:extLst>
      <p:ext uri="{BB962C8B-B14F-4D97-AF65-F5344CB8AC3E}">
        <p14:creationId xmlns:p14="http://schemas.microsoft.com/office/powerpoint/2010/main" val="183187163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12 principles behind the agile manifesto [3/4]</a:t>
            </a:r>
            <a:endParaRPr lang="en-US" dirty="0"/>
          </a:p>
        </p:txBody>
      </p:sp>
      <p:sp>
        <p:nvSpPr>
          <p:cNvPr id="3" name="Content Placeholder 2"/>
          <p:cNvSpPr>
            <a:spLocks noGrp="1"/>
          </p:cNvSpPr>
          <p:nvPr>
            <p:ph idx="1"/>
          </p:nvPr>
        </p:nvSpPr>
        <p:spPr/>
        <p:txBody>
          <a:bodyPr/>
          <a:lstStyle/>
          <a:p>
            <a:pPr marL="457200" indent="-457200">
              <a:buFont typeface="+mj-lt"/>
              <a:buAutoNum type="arabicPeriod" startAt="7"/>
            </a:pPr>
            <a:r>
              <a:rPr lang="en-US" dirty="0"/>
              <a:t>Working software is the </a:t>
            </a:r>
            <a:r>
              <a:rPr lang="en-US" dirty="0" smtClean="0"/>
              <a:t>primary measure </a:t>
            </a:r>
            <a:r>
              <a:rPr lang="en-US" dirty="0"/>
              <a:t>of progress</a:t>
            </a:r>
            <a:r>
              <a:rPr lang="en-US" dirty="0" smtClean="0"/>
              <a:t>.</a:t>
            </a:r>
          </a:p>
          <a:p>
            <a:pPr marL="457200" indent="-457200">
              <a:buFont typeface="+mj-lt"/>
              <a:buAutoNum type="arabicPeriod" startAt="7"/>
            </a:pPr>
            <a:r>
              <a:rPr lang="en-US" dirty="0"/>
              <a:t>Agile processes promote </a:t>
            </a:r>
            <a:r>
              <a:rPr lang="en-US" dirty="0" smtClean="0"/>
              <a:t>sustainable development</a:t>
            </a:r>
            <a:r>
              <a:rPr lang="en-US" dirty="0"/>
              <a:t>. The sponsors</a:t>
            </a:r>
            <a:r>
              <a:rPr lang="en-US" dirty="0" smtClean="0"/>
              <a:t>, developers</a:t>
            </a:r>
            <a:r>
              <a:rPr lang="en-US" dirty="0"/>
              <a:t>, and users should be </a:t>
            </a:r>
            <a:r>
              <a:rPr lang="en-US" dirty="0" smtClean="0"/>
              <a:t>able to </a:t>
            </a:r>
            <a:r>
              <a:rPr lang="en-US" dirty="0"/>
              <a:t>maintain a constant </a:t>
            </a:r>
            <a:r>
              <a:rPr lang="en-US" dirty="0" smtClean="0"/>
              <a:t>pace indefinitely.</a:t>
            </a:r>
          </a:p>
          <a:p>
            <a:pPr marL="457200" indent="-457200">
              <a:buFont typeface="+mj-lt"/>
              <a:buAutoNum type="arabicPeriod" startAt="7"/>
            </a:pPr>
            <a:r>
              <a:rPr lang="en-US" dirty="0"/>
              <a:t>Continuous attention to </a:t>
            </a:r>
            <a:r>
              <a:rPr lang="en-US" dirty="0" smtClean="0"/>
              <a:t>technical excellence </a:t>
            </a:r>
            <a:r>
              <a:rPr lang="en-US" dirty="0"/>
              <a:t>and good design </a:t>
            </a:r>
            <a:r>
              <a:rPr lang="en-US" dirty="0" smtClean="0"/>
              <a:t>enhances agility</a:t>
            </a:r>
            <a:r>
              <a:rPr lang="en-US" dirty="0"/>
              <a:t>.</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8</a:t>
            </a:fld>
            <a:endParaRPr lang="en-US"/>
          </a:p>
        </p:txBody>
      </p:sp>
    </p:spTree>
    <p:extLst>
      <p:ext uri="{BB962C8B-B14F-4D97-AF65-F5344CB8AC3E}">
        <p14:creationId xmlns:p14="http://schemas.microsoft.com/office/powerpoint/2010/main" val="287670568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12 principles behind the agile manifesto</a:t>
            </a:r>
            <a:endParaRPr lang="en-US" dirty="0"/>
          </a:p>
        </p:txBody>
      </p:sp>
      <p:sp>
        <p:nvSpPr>
          <p:cNvPr id="3" name="Content Placeholder 2"/>
          <p:cNvSpPr>
            <a:spLocks noGrp="1"/>
          </p:cNvSpPr>
          <p:nvPr>
            <p:ph idx="1"/>
          </p:nvPr>
        </p:nvSpPr>
        <p:spPr/>
        <p:txBody>
          <a:bodyPr/>
          <a:lstStyle/>
          <a:p>
            <a:pPr marL="457200" indent="-457200">
              <a:buFont typeface="+mj-lt"/>
              <a:buAutoNum type="arabicPeriod" startAt="10"/>
            </a:pPr>
            <a:r>
              <a:rPr lang="en-US" dirty="0"/>
              <a:t>Simplicity–the art of maximizing </a:t>
            </a:r>
            <a:r>
              <a:rPr lang="en-US" dirty="0" smtClean="0"/>
              <a:t>the amount </a:t>
            </a:r>
            <a:r>
              <a:rPr lang="en-US" dirty="0"/>
              <a:t>of work not done is essential</a:t>
            </a:r>
            <a:r>
              <a:rPr lang="en-US" dirty="0" smtClean="0"/>
              <a:t>.</a:t>
            </a:r>
          </a:p>
          <a:p>
            <a:pPr marL="457200" indent="-457200">
              <a:buFont typeface="+mj-lt"/>
              <a:buAutoNum type="arabicPeriod" startAt="10"/>
            </a:pPr>
            <a:r>
              <a:rPr lang="en-US" dirty="0"/>
              <a:t>The best architectures, requirements</a:t>
            </a:r>
            <a:r>
              <a:rPr lang="en-US" dirty="0" smtClean="0"/>
              <a:t>, and </a:t>
            </a:r>
            <a:r>
              <a:rPr lang="en-US" dirty="0"/>
              <a:t>designs emerge from </a:t>
            </a:r>
            <a:r>
              <a:rPr lang="en-US" dirty="0" smtClean="0"/>
              <a:t>self organizing teams.</a:t>
            </a:r>
          </a:p>
          <a:p>
            <a:pPr marL="457200" indent="-457200">
              <a:buFont typeface="+mj-lt"/>
              <a:buAutoNum type="arabicPeriod" startAt="10"/>
            </a:pPr>
            <a:r>
              <a:rPr lang="en-US" dirty="0"/>
              <a:t>At regular intervals, the team </a:t>
            </a:r>
            <a:r>
              <a:rPr lang="en-US" dirty="0" smtClean="0"/>
              <a:t>reflects on </a:t>
            </a:r>
            <a:r>
              <a:rPr lang="en-US" dirty="0"/>
              <a:t>how to become more effective</a:t>
            </a:r>
            <a:r>
              <a:rPr lang="en-US" dirty="0" smtClean="0"/>
              <a:t>, then </a:t>
            </a:r>
            <a:r>
              <a:rPr lang="en-US" dirty="0"/>
              <a:t>tunes and adjusts its </a:t>
            </a:r>
            <a:r>
              <a:rPr lang="en-US" dirty="0" smtClean="0"/>
              <a:t>behavior accordingly</a:t>
            </a:r>
            <a:r>
              <a:rPr lang="en-US" dirty="0"/>
              <a:t>.</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9</a:t>
            </a:fld>
            <a:endParaRPr lang="en-US"/>
          </a:p>
        </p:txBody>
      </p:sp>
    </p:spTree>
    <p:extLst>
      <p:ext uri="{BB962C8B-B14F-4D97-AF65-F5344CB8AC3E}">
        <p14:creationId xmlns:p14="http://schemas.microsoft.com/office/powerpoint/2010/main" val="325653101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Declaration of interdependence</a:t>
            </a:r>
            <a:endParaRPr lang="en-US" dirty="0"/>
          </a:p>
        </p:txBody>
      </p:sp>
      <p:sp>
        <p:nvSpPr>
          <p:cNvPr id="3" name="Content Placeholder 2"/>
          <p:cNvSpPr>
            <a:spLocks noGrp="1"/>
          </p:cNvSpPr>
          <p:nvPr>
            <p:ph idx="1"/>
          </p:nvPr>
        </p:nvSpPr>
        <p:spPr>
          <a:xfrm>
            <a:off x="100213" y="1792936"/>
            <a:ext cx="11987284" cy="3409406"/>
          </a:xfrm>
        </p:spPr>
        <p:txBody>
          <a:bodyPr>
            <a:normAutofit lnSpcReduction="10000"/>
          </a:bodyPr>
          <a:lstStyle/>
          <a:p>
            <a:pPr marL="457200" indent="-457200">
              <a:buFont typeface="+mj-lt"/>
              <a:buAutoNum type="arabicPeriod"/>
            </a:pPr>
            <a:r>
              <a:rPr lang="en-US" dirty="0" smtClean="0"/>
              <a:t>Increase </a:t>
            </a:r>
            <a:r>
              <a:rPr lang="en-US" dirty="0">
                <a:solidFill>
                  <a:schemeClr val="accent4">
                    <a:lumMod val="75000"/>
                  </a:schemeClr>
                </a:solidFill>
              </a:rPr>
              <a:t>return on investment </a:t>
            </a:r>
            <a:r>
              <a:rPr lang="en-US" dirty="0"/>
              <a:t>by making continuous flow of </a:t>
            </a:r>
            <a:r>
              <a:rPr lang="en-US" dirty="0">
                <a:solidFill>
                  <a:schemeClr val="accent4">
                    <a:lumMod val="75000"/>
                  </a:schemeClr>
                </a:solidFill>
              </a:rPr>
              <a:t>value</a:t>
            </a:r>
            <a:r>
              <a:rPr lang="en-US" dirty="0"/>
              <a:t> our focus.</a:t>
            </a:r>
          </a:p>
          <a:p>
            <a:pPr marL="457200" indent="-457200">
              <a:buFont typeface="+mj-lt"/>
              <a:buAutoNum type="arabicPeriod"/>
            </a:pPr>
            <a:r>
              <a:rPr lang="en-US" dirty="0" smtClean="0"/>
              <a:t>Deliver </a:t>
            </a:r>
            <a:r>
              <a:rPr lang="en-US" dirty="0">
                <a:solidFill>
                  <a:schemeClr val="accent4">
                    <a:lumMod val="75000"/>
                  </a:schemeClr>
                </a:solidFill>
              </a:rPr>
              <a:t>reliable results </a:t>
            </a:r>
            <a:r>
              <a:rPr lang="en-US" dirty="0"/>
              <a:t>by engaging </a:t>
            </a:r>
            <a:r>
              <a:rPr lang="en-US" dirty="0" smtClean="0">
                <a:solidFill>
                  <a:schemeClr val="accent4">
                    <a:lumMod val="75000"/>
                  </a:schemeClr>
                </a:solidFill>
              </a:rPr>
              <a:t>customers</a:t>
            </a:r>
            <a:r>
              <a:rPr lang="en-US" dirty="0" smtClean="0"/>
              <a:t> in </a:t>
            </a:r>
            <a:r>
              <a:rPr lang="en-US" dirty="0"/>
              <a:t>frequent interactions and shared ownership.</a:t>
            </a:r>
          </a:p>
          <a:p>
            <a:pPr marL="457200" indent="-457200">
              <a:buFont typeface="+mj-lt"/>
              <a:buAutoNum type="arabicPeriod"/>
            </a:pPr>
            <a:r>
              <a:rPr lang="en-US" dirty="0" smtClean="0"/>
              <a:t>Expect </a:t>
            </a:r>
            <a:r>
              <a:rPr lang="en-US" dirty="0">
                <a:solidFill>
                  <a:schemeClr val="accent4">
                    <a:lumMod val="75000"/>
                  </a:schemeClr>
                </a:solidFill>
              </a:rPr>
              <a:t>uncertainty</a:t>
            </a:r>
            <a:r>
              <a:rPr lang="en-US" dirty="0"/>
              <a:t> and manage for it through iterations, anticipation and adaptation.</a:t>
            </a:r>
          </a:p>
          <a:p>
            <a:pPr marL="457200" indent="-457200">
              <a:buFont typeface="+mj-lt"/>
              <a:buAutoNum type="arabicPeriod"/>
            </a:pPr>
            <a:r>
              <a:rPr lang="en-US" dirty="0" smtClean="0"/>
              <a:t>Unleash </a:t>
            </a:r>
            <a:r>
              <a:rPr lang="en-US" dirty="0">
                <a:solidFill>
                  <a:schemeClr val="accent4">
                    <a:lumMod val="75000"/>
                  </a:schemeClr>
                </a:solidFill>
              </a:rPr>
              <a:t>creativity and innovation </a:t>
            </a:r>
            <a:r>
              <a:rPr lang="en-US" dirty="0"/>
              <a:t>by recognizing that </a:t>
            </a:r>
            <a:r>
              <a:rPr lang="en-US" dirty="0">
                <a:solidFill>
                  <a:schemeClr val="accent4">
                    <a:lumMod val="75000"/>
                  </a:schemeClr>
                </a:solidFill>
              </a:rPr>
              <a:t>individuals</a:t>
            </a:r>
            <a:r>
              <a:rPr lang="en-US" dirty="0"/>
              <a:t> are the ultimate source of value, and creating an environment where they can make a difference.</a:t>
            </a:r>
          </a:p>
          <a:p>
            <a:pPr marL="457200" indent="-457200">
              <a:buFont typeface="+mj-lt"/>
              <a:buAutoNum type="arabicPeriod"/>
            </a:pPr>
            <a:r>
              <a:rPr lang="en-US" dirty="0" smtClean="0"/>
              <a:t>Boost </a:t>
            </a:r>
            <a:r>
              <a:rPr lang="en-US" dirty="0">
                <a:solidFill>
                  <a:schemeClr val="accent4">
                    <a:lumMod val="75000"/>
                  </a:schemeClr>
                </a:solidFill>
              </a:rPr>
              <a:t>performance</a:t>
            </a:r>
            <a:r>
              <a:rPr lang="en-US" dirty="0"/>
              <a:t> through </a:t>
            </a:r>
            <a:r>
              <a:rPr lang="en-US" dirty="0">
                <a:solidFill>
                  <a:schemeClr val="accent4">
                    <a:lumMod val="75000"/>
                  </a:schemeClr>
                </a:solidFill>
              </a:rPr>
              <a:t>group accountability </a:t>
            </a:r>
            <a:r>
              <a:rPr lang="en-US" dirty="0"/>
              <a:t>for results and </a:t>
            </a:r>
            <a:r>
              <a:rPr lang="en-US" dirty="0">
                <a:solidFill>
                  <a:schemeClr val="accent4">
                    <a:lumMod val="75000"/>
                  </a:schemeClr>
                </a:solidFill>
              </a:rPr>
              <a:t>shared responsibility</a:t>
            </a:r>
            <a:r>
              <a:rPr lang="en-US" dirty="0"/>
              <a:t> for team effectiveness.</a:t>
            </a:r>
          </a:p>
          <a:p>
            <a:pPr marL="457200" indent="-457200">
              <a:buFont typeface="+mj-lt"/>
              <a:buAutoNum type="arabicPeriod"/>
            </a:pPr>
            <a:r>
              <a:rPr lang="en-US" dirty="0" smtClean="0"/>
              <a:t>Improve </a:t>
            </a:r>
            <a:r>
              <a:rPr lang="en-US" dirty="0">
                <a:solidFill>
                  <a:schemeClr val="accent4">
                    <a:lumMod val="75000"/>
                  </a:schemeClr>
                </a:solidFill>
              </a:rPr>
              <a:t>effectiveness and reliability </a:t>
            </a:r>
            <a:r>
              <a:rPr lang="en-US" dirty="0"/>
              <a:t>through </a:t>
            </a:r>
            <a:r>
              <a:rPr lang="en-US" dirty="0">
                <a:solidFill>
                  <a:schemeClr val="accent4">
                    <a:lumMod val="75000"/>
                  </a:schemeClr>
                </a:solidFill>
              </a:rPr>
              <a:t>situationally specific strategies, processes, and practices</a:t>
            </a:r>
            <a:r>
              <a:rPr lang="en-US" dirty="0" smtClean="0">
                <a:solidFill>
                  <a:schemeClr val="accent4">
                    <a:lumMod val="75000"/>
                  </a:schemeClr>
                </a:solidFill>
              </a:rPr>
              <a:t>.</a:t>
            </a:r>
            <a:endParaRPr lang="en-US" dirty="0">
              <a:solidFill>
                <a:schemeClr val="accent4">
                  <a:lumMod val="75000"/>
                </a:schemeClr>
              </a:solidFill>
            </a:endParaRPr>
          </a:p>
        </p:txBody>
      </p:sp>
      <p:sp>
        <p:nvSpPr>
          <p:cNvPr id="4" name="Date Placeholder 3"/>
          <p:cNvSpPr>
            <a:spLocks noGrp="1"/>
          </p:cNvSpPr>
          <p:nvPr>
            <p:ph type="dt" sz="half" idx="10"/>
          </p:nvPr>
        </p:nvSpPr>
        <p:spPr/>
        <p:txBody>
          <a:bodyPr/>
          <a:lstStyle/>
          <a:p>
            <a:r>
              <a:rPr lang="en-US" smtClean="0"/>
              <a:t>Summer 2022</a:t>
            </a:r>
            <a:endParaRPr lang="en-US" dirty="0"/>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10</a:t>
            </a:fld>
            <a:endParaRPr lang="en-US"/>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21176" y="4919491"/>
            <a:ext cx="3121328" cy="1938509"/>
          </a:xfrm>
          <a:prstGeom prst="rect">
            <a:avLst/>
          </a:prstGeom>
        </p:spPr>
      </p:pic>
    </p:spTree>
    <p:extLst>
      <p:ext uri="{BB962C8B-B14F-4D97-AF65-F5344CB8AC3E}">
        <p14:creationId xmlns:p14="http://schemas.microsoft.com/office/powerpoint/2010/main" val="403146067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7525" y="258050"/>
            <a:ext cx="9784080" cy="1508760"/>
          </a:xfrm>
        </p:spPr>
        <p:txBody>
          <a:bodyPr/>
          <a:lstStyle/>
          <a:p>
            <a:r>
              <a:rPr lang="en-US" dirty="0" smtClean="0"/>
              <a:t>KNOWLEDGE WORK VS INDUSTRIAL WORK</a:t>
            </a:r>
            <a:endParaRPr lang="en-US" dirty="0"/>
          </a:p>
        </p:txBody>
      </p:sp>
      <p:pic>
        <p:nvPicPr>
          <p:cNvPr id="7" name="Content Placeholder 6"/>
          <p:cNvPicPr>
            <a:picLocks noGrp="1" noChangeAspect="1"/>
          </p:cNvPicPr>
          <p:nvPr>
            <p:ph idx="1"/>
          </p:nvPr>
        </p:nvPicPr>
        <p:blipFill>
          <a:blip r:embed="rId2">
            <a:lum bright="-20000" contrast="40000"/>
          </a:blip>
          <a:stretch>
            <a:fillRect/>
          </a:stretch>
        </p:blipFill>
        <p:spPr>
          <a:xfrm>
            <a:off x="1202265" y="1902900"/>
            <a:ext cx="9928989" cy="4519954"/>
          </a:xfrm>
          <a:prstGeom prst="rect">
            <a:avLst/>
          </a:prstGeom>
        </p:spPr>
      </p:pic>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11</a:t>
            </a:fld>
            <a:endParaRPr lang="en-US"/>
          </a:p>
        </p:txBody>
      </p:sp>
    </p:spTree>
    <p:extLst>
      <p:ext uri="{BB962C8B-B14F-4D97-AF65-F5344CB8AC3E}">
        <p14:creationId xmlns:p14="http://schemas.microsoft.com/office/powerpoint/2010/main" val="253993687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agile mindset</a:t>
            </a:r>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12</a:t>
            </a:fld>
            <a:endParaRPr lang="en-US"/>
          </a:p>
        </p:txBody>
      </p:sp>
      <p:sp>
        <p:nvSpPr>
          <p:cNvPr id="8" name="TextBox 7"/>
          <p:cNvSpPr txBox="1"/>
          <p:nvPr/>
        </p:nvSpPr>
        <p:spPr>
          <a:xfrm>
            <a:off x="0" y="1861125"/>
            <a:ext cx="5936776" cy="1384995"/>
          </a:xfrm>
          <a:prstGeom prst="rect">
            <a:avLst/>
          </a:prstGeom>
          <a:solidFill>
            <a:srgbClr val="099BDD"/>
          </a:solidFill>
        </p:spPr>
        <p:txBody>
          <a:bodyPr wrap="square" rtlCol="0">
            <a:spAutoFit/>
          </a:bodyPr>
          <a:lstStyle/>
          <a:p>
            <a:pPr marL="285750" indent="-285750">
              <a:buFont typeface="Wingdings" panose="05000000000000000000" pitchFamily="2" charset="2"/>
              <a:buChar char="ü"/>
            </a:pPr>
            <a:r>
              <a:rPr lang="en-US" sz="2800" u="sng" dirty="0" smtClean="0">
                <a:solidFill>
                  <a:srgbClr val="FFFF00"/>
                </a:solidFill>
              </a:rPr>
              <a:t>Agile is a </a:t>
            </a:r>
            <a:r>
              <a:rPr lang="en-US" sz="2800" b="1" u="sng" dirty="0" smtClean="0">
                <a:solidFill>
                  <a:srgbClr val="FFFF00"/>
                </a:solidFill>
              </a:rPr>
              <a:t>mindset</a:t>
            </a:r>
            <a:r>
              <a:rPr lang="en-US" sz="2800" dirty="0" smtClean="0">
                <a:solidFill>
                  <a:srgbClr val="FFFF00"/>
                </a:solidFill>
              </a:rPr>
              <a:t> </a:t>
            </a:r>
            <a:r>
              <a:rPr lang="en-US" sz="2800" dirty="0" smtClean="0">
                <a:solidFill>
                  <a:schemeClr val="bg1"/>
                </a:solidFill>
              </a:rPr>
              <a:t>defined</a:t>
            </a:r>
            <a:r>
              <a:rPr lang="en-US" sz="2800" dirty="0" smtClean="0"/>
              <a:t> by </a:t>
            </a:r>
            <a:r>
              <a:rPr lang="en-US" sz="2800" b="1" dirty="0" smtClean="0">
                <a:solidFill>
                  <a:srgbClr val="FF0000"/>
                </a:solidFill>
              </a:rPr>
              <a:t>values</a:t>
            </a:r>
            <a:r>
              <a:rPr lang="en-US" sz="2800" dirty="0" smtClean="0"/>
              <a:t>, </a:t>
            </a:r>
            <a:r>
              <a:rPr lang="en-US" sz="2800" dirty="0" smtClean="0">
                <a:solidFill>
                  <a:schemeClr val="bg1"/>
                </a:solidFill>
              </a:rPr>
              <a:t>guided</a:t>
            </a:r>
            <a:r>
              <a:rPr lang="en-US" sz="2800" dirty="0" smtClean="0"/>
              <a:t> by </a:t>
            </a:r>
            <a:r>
              <a:rPr lang="en-US" sz="2800" b="1" dirty="0" smtClean="0">
                <a:solidFill>
                  <a:srgbClr val="FF0000"/>
                </a:solidFill>
              </a:rPr>
              <a:t>principles</a:t>
            </a:r>
            <a:r>
              <a:rPr lang="en-US" sz="2800" dirty="0" smtClean="0"/>
              <a:t> and </a:t>
            </a:r>
            <a:r>
              <a:rPr lang="en-US" sz="2800" dirty="0" smtClean="0">
                <a:solidFill>
                  <a:schemeClr val="bg1"/>
                </a:solidFill>
              </a:rPr>
              <a:t>manifested through</a:t>
            </a:r>
            <a:r>
              <a:rPr lang="en-US" sz="2800" dirty="0" smtClean="0"/>
              <a:t> many different </a:t>
            </a:r>
            <a:r>
              <a:rPr lang="en-US" sz="2800" b="1" dirty="0" smtClean="0">
                <a:solidFill>
                  <a:srgbClr val="FF0000"/>
                </a:solidFill>
              </a:rPr>
              <a:t>practices</a:t>
            </a:r>
            <a:r>
              <a:rPr lang="en-US" sz="2800" dirty="0" smtClean="0"/>
              <a:t>.</a:t>
            </a:r>
          </a:p>
        </p:txBody>
      </p:sp>
      <p:pic>
        <p:nvPicPr>
          <p:cNvPr id="7" name="Content Placeholder 6"/>
          <p:cNvPicPr>
            <a:picLocks noGrp="1" noChangeAspect="1"/>
          </p:cNvPicPr>
          <p:nvPr>
            <p:ph idx="1"/>
          </p:nvPr>
        </p:nvPicPr>
        <p:blipFill rotWithShape="1">
          <a:blip r:embed="rId3"/>
          <a:srcRect l="5656" t="10580" r="6890" b="29514"/>
          <a:stretch/>
        </p:blipFill>
        <p:spPr>
          <a:xfrm>
            <a:off x="2403123" y="2746164"/>
            <a:ext cx="6386696" cy="3859252"/>
          </a:xfrm>
          <a:prstGeom prst="flowChartManualInput">
            <a:avLst/>
          </a:prstGeom>
        </p:spPr>
      </p:pic>
      <p:sp>
        <p:nvSpPr>
          <p:cNvPr id="9" name="TextBox 8"/>
          <p:cNvSpPr txBox="1"/>
          <p:nvPr/>
        </p:nvSpPr>
        <p:spPr>
          <a:xfrm>
            <a:off x="8433965" y="4960668"/>
            <a:ext cx="3758035" cy="1477328"/>
          </a:xfrm>
          <a:prstGeom prst="rect">
            <a:avLst/>
          </a:prstGeom>
          <a:solidFill>
            <a:srgbClr val="099BDD"/>
          </a:solidFill>
        </p:spPr>
        <p:txBody>
          <a:bodyPr wrap="square" rtlCol="0">
            <a:spAutoFit/>
          </a:bodyPr>
          <a:lstStyle/>
          <a:p>
            <a:r>
              <a:rPr lang="en-US" sz="3000" dirty="0">
                <a:solidFill>
                  <a:srgbClr val="FFFF00"/>
                </a:solidFill>
              </a:rPr>
              <a:t>Agile practitioners </a:t>
            </a:r>
            <a:r>
              <a:rPr lang="en-US" sz="3000" dirty="0">
                <a:solidFill>
                  <a:schemeClr val="bg1"/>
                </a:solidFill>
              </a:rPr>
              <a:t>select</a:t>
            </a:r>
            <a:r>
              <a:rPr lang="en-US" sz="3000" dirty="0"/>
              <a:t> </a:t>
            </a:r>
            <a:r>
              <a:rPr lang="en-US" sz="3000" dirty="0">
                <a:solidFill>
                  <a:srgbClr val="FF0000"/>
                </a:solidFill>
              </a:rPr>
              <a:t>practices</a:t>
            </a:r>
            <a:r>
              <a:rPr lang="en-US" sz="3000" dirty="0"/>
              <a:t> based on their </a:t>
            </a:r>
            <a:r>
              <a:rPr lang="en-US" sz="3000" dirty="0">
                <a:solidFill>
                  <a:srgbClr val="FFFF00"/>
                </a:solidFill>
              </a:rPr>
              <a:t>needs</a:t>
            </a:r>
            <a:r>
              <a:rPr lang="en-US" sz="3000" dirty="0" smtClean="0"/>
              <a:t>.</a:t>
            </a:r>
            <a:endParaRPr lang="en-US" sz="3000" dirty="0"/>
          </a:p>
        </p:txBody>
      </p:sp>
    </p:spTree>
    <p:extLst>
      <p:ext uri="{BB962C8B-B14F-4D97-AF65-F5344CB8AC3E}">
        <p14:creationId xmlns:p14="http://schemas.microsoft.com/office/powerpoint/2010/main" val="428581841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PMP® vs. PMI-ACP®</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13</a:t>
            </a:fld>
            <a:endParaRPr lang="en-US"/>
          </a:p>
        </p:txBody>
      </p:sp>
      <p:graphicFrame>
        <p:nvGraphicFramePr>
          <p:cNvPr id="12" name="Table 11"/>
          <p:cNvGraphicFramePr>
            <a:graphicFrameLocks noGrp="1"/>
          </p:cNvGraphicFramePr>
          <p:nvPr>
            <p:extLst>
              <p:ext uri="{D42A27DB-BD31-4B8C-83A1-F6EECF244321}">
                <p14:modId xmlns:p14="http://schemas.microsoft.com/office/powerpoint/2010/main" val="4292711538"/>
              </p:ext>
            </p:extLst>
          </p:nvPr>
        </p:nvGraphicFramePr>
        <p:xfrm>
          <a:off x="503926" y="1994809"/>
          <a:ext cx="11182066" cy="4428045"/>
        </p:xfrm>
        <a:graphic>
          <a:graphicData uri="http://schemas.openxmlformats.org/drawingml/2006/table">
            <a:tbl>
              <a:tblPr firstRow="1" firstCol="1" lastRow="1" lastCol="1" bandRow="1" bandCol="1">
                <a:effectLst>
                  <a:innerShdw blurRad="63500" dist="50800" dir="18900000">
                    <a:prstClr val="black">
                      <a:alpha val="50000"/>
                    </a:prstClr>
                  </a:innerShdw>
                </a:effectLst>
                <a:tableStyleId>{1FECB4D8-DB02-4DC6-A0A2-4F2EBAE1DC90}</a:tableStyleId>
              </a:tblPr>
              <a:tblGrid>
                <a:gridCol w="5591033">
                  <a:extLst>
                    <a:ext uri="{9D8B030D-6E8A-4147-A177-3AD203B41FA5}">
                      <a16:colId xmlns:a16="http://schemas.microsoft.com/office/drawing/2014/main" val="3748200657"/>
                    </a:ext>
                  </a:extLst>
                </a:gridCol>
                <a:gridCol w="5591033">
                  <a:extLst>
                    <a:ext uri="{9D8B030D-6E8A-4147-A177-3AD203B41FA5}">
                      <a16:colId xmlns:a16="http://schemas.microsoft.com/office/drawing/2014/main" val="1634754816"/>
                    </a:ext>
                  </a:extLst>
                </a:gridCol>
              </a:tblGrid>
              <a:tr h="353145">
                <a:tc>
                  <a:txBody>
                    <a:bodyPr/>
                    <a:lstStyle/>
                    <a:p>
                      <a:pPr marL="91440" marR="0">
                        <a:spcBef>
                          <a:spcPts val="375"/>
                        </a:spcBef>
                        <a:spcAft>
                          <a:spcPts val="0"/>
                        </a:spcAft>
                      </a:pPr>
                      <a:r>
                        <a:rPr lang="en-US" sz="2400">
                          <a:effectLst/>
                        </a:rPr>
                        <a:t>PMP®</a:t>
                      </a:r>
                      <a:endParaRPr lang="en-US" sz="1400">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cell3D prstMaterial="dkEdge">
                      <a:bevel w="50800" prst="hardEdge"/>
                      <a:lightRig rig="flood" dir="t"/>
                    </a:cell3D>
                  </a:tcPr>
                </a:tc>
                <a:tc>
                  <a:txBody>
                    <a:bodyPr/>
                    <a:lstStyle/>
                    <a:p>
                      <a:pPr marL="92075" marR="0">
                        <a:spcBef>
                          <a:spcPts val="375"/>
                        </a:spcBef>
                        <a:spcAft>
                          <a:spcPts val="0"/>
                        </a:spcAft>
                      </a:pPr>
                      <a:r>
                        <a:rPr lang="en-US" sz="2400">
                          <a:effectLst/>
                        </a:rPr>
                        <a:t>PMI-ACP®</a:t>
                      </a:r>
                      <a:endParaRPr lang="en-US" sz="1400">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cell3D prstMaterial="dkEdge">
                      <a:bevel w="50800" prst="hardEdge"/>
                      <a:lightRig rig="flood" dir="t"/>
                    </a:cell3D>
                  </a:tcPr>
                </a:tc>
                <a:extLst>
                  <a:ext uri="{0D108BD9-81ED-4DB2-BD59-A6C34878D82A}">
                    <a16:rowId xmlns:a16="http://schemas.microsoft.com/office/drawing/2014/main" val="3129496128"/>
                  </a:ext>
                </a:extLst>
              </a:tr>
              <a:tr h="570100">
                <a:tc>
                  <a:txBody>
                    <a:bodyPr/>
                    <a:lstStyle/>
                    <a:p>
                      <a:pPr marL="91440" marR="0">
                        <a:spcBef>
                          <a:spcPts val="275"/>
                        </a:spcBef>
                        <a:spcAft>
                          <a:spcPts val="0"/>
                        </a:spcAft>
                      </a:pPr>
                      <a:r>
                        <a:rPr lang="en-US" sz="2400" dirty="0">
                          <a:effectLst/>
                        </a:rPr>
                        <a:t>Traditional</a:t>
                      </a:r>
                      <a:r>
                        <a:rPr lang="en-US" sz="2400" spc="-55" dirty="0">
                          <a:effectLst/>
                        </a:rPr>
                        <a:t> </a:t>
                      </a:r>
                      <a:r>
                        <a:rPr lang="en-US" sz="2400" dirty="0">
                          <a:effectLst/>
                        </a:rPr>
                        <a:t>Waterfall</a:t>
                      </a:r>
                      <a:endParaRPr lang="en-US" sz="1400" dirty="0">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cell3D prstMaterial="dkEdge">
                      <a:bevel w="50800" prst="hardEdge"/>
                      <a:lightRig rig="flood" dir="t"/>
                    </a:cell3D>
                  </a:tcPr>
                </a:tc>
                <a:tc>
                  <a:txBody>
                    <a:bodyPr/>
                    <a:lstStyle/>
                    <a:p>
                      <a:pPr marL="92075" marR="0">
                        <a:spcBef>
                          <a:spcPts val="275"/>
                        </a:spcBef>
                        <a:spcAft>
                          <a:spcPts val="0"/>
                        </a:spcAft>
                      </a:pPr>
                      <a:r>
                        <a:rPr lang="en-US" sz="2400">
                          <a:effectLst/>
                        </a:rPr>
                        <a:t>Agile</a:t>
                      </a:r>
                      <a:endParaRPr lang="en-US" sz="1400">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cell3D prstMaterial="dkEdge">
                      <a:bevel w="50800" prst="hardEdge"/>
                      <a:lightRig rig="flood" dir="t"/>
                    </a:cell3D>
                  </a:tcPr>
                </a:tc>
                <a:extLst>
                  <a:ext uri="{0D108BD9-81ED-4DB2-BD59-A6C34878D82A}">
                    <a16:rowId xmlns:a16="http://schemas.microsoft.com/office/drawing/2014/main" val="39973148"/>
                  </a:ext>
                </a:extLst>
              </a:tr>
              <a:tr h="706291">
                <a:tc>
                  <a:txBody>
                    <a:bodyPr/>
                    <a:lstStyle/>
                    <a:p>
                      <a:pPr marL="91440" marR="0">
                        <a:spcBef>
                          <a:spcPts val="375"/>
                        </a:spcBef>
                        <a:spcAft>
                          <a:spcPts val="0"/>
                        </a:spcAft>
                      </a:pPr>
                      <a:r>
                        <a:rPr lang="en-US" sz="2400">
                          <a:effectLst/>
                        </a:rPr>
                        <a:t>Over</a:t>
                      </a:r>
                      <a:r>
                        <a:rPr lang="en-US" sz="2400" spc="-15">
                          <a:effectLst/>
                        </a:rPr>
                        <a:t> </a:t>
                      </a:r>
                      <a:r>
                        <a:rPr lang="en-US" sz="2400">
                          <a:effectLst/>
                        </a:rPr>
                        <a:t>900,000</a:t>
                      </a:r>
                      <a:r>
                        <a:rPr lang="en-US" sz="2400" spc="20">
                          <a:effectLst/>
                        </a:rPr>
                        <a:t> </a:t>
                      </a:r>
                      <a:r>
                        <a:rPr lang="en-US" sz="2400">
                          <a:effectLst/>
                        </a:rPr>
                        <a:t>hold</a:t>
                      </a:r>
                      <a:r>
                        <a:rPr lang="en-US" sz="2400" spc="-30">
                          <a:effectLst/>
                        </a:rPr>
                        <a:t> </a:t>
                      </a:r>
                      <a:r>
                        <a:rPr lang="en-US" sz="2400">
                          <a:effectLst/>
                        </a:rPr>
                        <a:t>this</a:t>
                      </a:r>
                      <a:r>
                        <a:rPr lang="en-US" sz="2400" spc="-30">
                          <a:effectLst/>
                        </a:rPr>
                        <a:t> </a:t>
                      </a:r>
                      <a:r>
                        <a:rPr lang="en-US" sz="2400">
                          <a:effectLst/>
                        </a:rPr>
                        <a:t>credential</a:t>
                      </a:r>
                      <a:endParaRPr lang="en-US" sz="1400">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cell3D prstMaterial="dkEdge">
                      <a:bevel w="50800" prst="hardEdge"/>
                      <a:lightRig rig="flood" dir="t"/>
                    </a:cell3D>
                  </a:tcPr>
                </a:tc>
                <a:tc>
                  <a:txBody>
                    <a:bodyPr/>
                    <a:lstStyle/>
                    <a:p>
                      <a:pPr marL="92075" marR="0">
                        <a:spcBef>
                          <a:spcPts val="375"/>
                        </a:spcBef>
                        <a:spcAft>
                          <a:spcPts val="0"/>
                        </a:spcAft>
                      </a:pPr>
                      <a:r>
                        <a:rPr lang="en-US" sz="2400">
                          <a:effectLst/>
                        </a:rPr>
                        <a:t>Less</a:t>
                      </a:r>
                      <a:r>
                        <a:rPr lang="en-US" sz="2400" spc="-10">
                          <a:effectLst/>
                        </a:rPr>
                        <a:t> </a:t>
                      </a:r>
                      <a:r>
                        <a:rPr lang="en-US" sz="2400">
                          <a:effectLst/>
                        </a:rPr>
                        <a:t>than</a:t>
                      </a:r>
                      <a:r>
                        <a:rPr lang="en-US" sz="2400" spc="-10">
                          <a:effectLst/>
                        </a:rPr>
                        <a:t> </a:t>
                      </a:r>
                      <a:r>
                        <a:rPr lang="en-US" sz="2400">
                          <a:effectLst/>
                        </a:rPr>
                        <a:t>30,000</a:t>
                      </a:r>
                      <a:r>
                        <a:rPr lang="en-US" sz="2400" spc="10">
                          <a:effectLst/>
                        </a:rPr>
                        <a:t> </a:t>
                      </a:r>
                      <a:r>
                        <a:rPr lang="en-US" sz="2400">
                          <a:effectLst/>
                        </a:rPr>
                        <a:t>hold</a:t>
                      </a:r>
                      <a:r>
                        <a:rPr lang="en-US" sz="2400" spc="-25">
                          <a:effectLst/>
                        </a:rPr>
                        <a:t> </a:t>
                      </a:r>
                      <a:r>
                        <a:rPr lang="en-US" sz="2400">
                          <a:effectLst/>
                        </a:rPr>
                        <a:t>this</a:t>
                      </a:r>
                      <a:r>
                        <a:rPr lang="en-US" sz="2400" spc="-15">
                          <a:effectLst/>
                        </a:rPr>
                        <a:t> </a:t>
                      </a:r>
                      <a:r>
                        <a:rPr lang="en-US" sz="2400">
                          <a:effectLst/>
                        </a:rPr>
                        <a:t>credential</a:t>
                      </a:r>
                      <a:endParaRPr lang="en-US" sz="1400">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cell3D prstMaterial="dkEdge">
                      <a:bevel w="50800" prst="hardEdge"/>
                      <a:lightRig rig="flood" dir="t"/>
                    </a:cell3D>
                  </a:tcPr>
                </a:tc>
                <a:extLst>
                  <a:ext uri="{0D108BD9-81ED-4DB2-BD59-A6C34878D82A}">
                    <a16:rowId xmlns:a16="http://schemas.microsoft.com/office/drawing/2014/main" val="861648350"/>
                  </a:ext>
                </a:extLst>
              </a:tr>
              <a:tr h="716802">
                <a:tc>
                  <a:txBody>
                    <a:bodyPr/>
                    <a:lstStyle/>
                    <a:p>
                      <a:pPr marL="91440" marR="0">
                        <a:spcBef>
                          <a:spcPts val="375"/>
                        </a:spcBef>
                        <a:spcAft>
                          <a:spcPts val="0"/>
                        </a:spcAft>
                      </a:pPr>
                      <a:r>
                        <a:rPr lang="en-US" sz="2400">
                          <a:effectLst/>
                        </a:rPr>
                        <a:t>Project</a:t>
                      </a:r>
                      <a:r>
                        <a:rPr lang="en-US" sz="2400" spc="-60">
                          <a:effectLst/>
                        </a:rPr>
                        <a:t> </a:t>
                      </a:r>
                      <a:r>
                        <a:rPr lang="en-US" sz="2400">
                          <a:effectLst/>
                        </a:rPr>
                        <a:t>Manager</a:t>
                      </a:r>
                      <a:r>
                        <a:rPr lang="en-US" sz="2400" spc="-35">
                          <a:effectLst/>
                        </a:rPr>
                        <a:t> </a:t>
                      </a:r>
                      <a:r>
                        <a:rPr lang="en-US" sz="2400">
                          <a:effectLst/>
                        </a:rPr>
                        <a:t>Average</a:t>
                      </a:r>
                      <a:r>
                        <a:rPr lang="en-US" sz="2400" spc="-30">
                          <a:effectLst/>
                        </a:rPr>
                        <a:t> </a:t>
                      </a:r>
                      <a:r>
                        <a:rPr lang="en-US" sz="2400">
                          <a:effectLst/>
                        </a:rPr>
                        <a:t>Salary</a:t>
                      </a:r>
                      <a:endParaRPr lang="en-US" sz="1400">
                        <a:effectLst/>
                      </a:endParaRPr>
                    </a:p>
                    <a:p>
                      <a:pPr marL="91440" marR="0">
                        <a:spcBef>
                          <a:spcPts val="80"/>
                        </a:spcBef>
                        <a:spcAft>
                          <a:spcPts val="0"/>
                        </a:spcAft>
                      </a:pPr>
                      <a:r>
                        <a:rPr lang="en-US" sz="2400">
                          <a:effectLst/>
                        </a:rPr>
                        <a:t>$75,000</a:t>
                      </a:r>
                      <a:endParaRPr lang="en-US" sz="1400">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cell3D prstMaterial="dkEdge">
                      <a:bevel w="50800" prst="hardEdge"/>
                      <a:lightRig rig="flood" dir="t"/>
                    </a:cell3D>
                  </a:tcPr>
                </a:tc>
                <a:tc>
                  <a:txBody>
                    <a:bodyPr/>
                    <a:lstStyle/>
                    <a:p>
                      <a:pPr marL="92075" marR="0">
                        <a:spcBef>
                          <a:spcPts val="375"/>
                        </a:spcBef>
                        <a:spcAft>
                          <a:spcPts val="0"/>
                        </a:spcAft>
                      </a:pPr>
                      <a:r>
                        <a:rPr lang="en-US" sz="2400">
                          <a:effectLst/>
                        </a:rPr>
                        <a:t>Agile</a:t>
                      </a:r>
                      <a:r>
                        <a:rPr lang="en-US" sz="2400" spc="-45">
                          <a:effectLst/>
                        </a:rPr>
                        <a:t> </a:t>
                      </a:r>
                      <a:r>
                        <a:rPr lang="en-US" sz="2400">
                          <a:effectLst/>
                        </a:rPr>
                        <a:t>Coach</a:t>
                      </a:r>
                      <a:r>
                        <a:rPr lang="en-US" sz="2400" spc="-20">
                          <a:effectLst/>
                        </a:rPr>
                        <a:t> </a:t>
                      </a:r>
                      <a:r>
                        <a:rPr lang="en-US" sz="2400">
                          <a:effectLst/>
                        </a:rPr>
                        <a:t>Average</a:t>
                      </a:r>
                      <a:r>
                        <a:rPr lang="en-US" sz="2400" spc="-15">
                          <a:effectLst/>
                        </a:rPr>
                        <a:t> </a:t>
                      </a:r>
                      <a:r>
                        <a:rPr lang="en-US" sz="2400">
                          <a:effectLst/>
                        </a:rPr>
                        <a:t>Salary</a:t>
                      </a:r>
                      <a:r>
                        <a:rPr lang="en-US" sz="2400" spc="-35">
                          <a:effectLst/>
                        </a:rPr>
                        <a:t> </a:t>
                      </a:r>
                      <a:r>
                        <a:rPr lang="en-US" sz="2400">
                          <a:effectLst/>
                        </a:rPr>
                        <a:t>$138,000</a:t>
                      </a:r>
                      <a:endParaRPr lang="en-US" sz="1400">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cell3D prstMaterial="dkEdge">
                      <a:bevel w="50800" prst="hardEdge"/>
                      <a:lightRig rig="flood" dir="t"/>
                    </a:cell3D>
                  </a:tcPr>
                </a:tc>
                <a:extLst>
                  <a:ext uri="{0D108BD9-81ED-4DB2-BD59-A6C34878D82A}">
                    <a16:rowId xmlns:a16="http://schemas.microsoft.com/office/drawing/2014/main" val="15657431"/>
                  </a:ext>
                </a:extLst>
              </a:tr>
              <a:tr h="727521">
                <a:tc>
                  <a:txBody>
                    <a:bodyPr/>
                    <a:lstStyle/>
                    <a:p>
                      <a:pPr marL="91440" marR="556895">
                        <a:lnSpc>
                          <a:spcPct val="103000"/>
                        </a:lnSpc>
                        <a:spcBef>
                          <a:spcPts val="375"/>
                        </a:spcBef>
                        <a:spcAft>
                          <a:spcPts val="0"/>
                        </a:spcAft>
                      </a:pPr>
                      <a:r>
                        <a:rPr lang="en-US" sz="2400" dirty="0">
                          <a:effectLst/>
                        </a:rPr>
                        <a:t>Focuses</a:t>
                      </a:r>
                      <a:r>
                        <a:rPr lang="en-US" sz="2400" spc="-45" dirty="0">
                          <a:effectLst/>
                        </a:rPr>
                        <a:t> </a:t>
                      </a:r>
                      <a:r>
                        <a:rPr lang="en-US" sz="2400" dirty="0">
                          <a:effectLst/>
                        </a:rPr>
                        <a:t>on</a:t>
                      </a:r>
                      <a:r>
                        <a:rPr lang="en-US" sz="2400" spc="-35" dirty="0">
                          <a:effectLst/>
                        </a:rPr>
                        <a:t> </a:t>
                      </a:r>
                      <a:r>
                        <a:rPr lang="en-US" sz="2400" dirty="0">
                          <a:effectLst/>
                        </a:rPr>
                        <a:t>Delivering</a:t>
                      </a:r>
                      <a:r>
                        <a:rPr lang="en-US" sz="2400" spc="-30" dirty="0">
                          <a:effectLst/>
                        </a:rPr>
                        <a:t> </a:t>
                      </a:r>
                      <a:r>
                        <a:rPr lang="en-US" sz="2400" dirty="0">
                          <a:effectLst/>
                        </a:rPr>
                        <a:t>a</a:t>
                      </a:r>
                      <a:r>
                        <a:rPr lang="en-US" sz="2400" spc="-40" dirty="0">
                          <a:effectLst/>
                        </a:rPr>
                        <a:t> </a:t>
                      </a:r>
                      <a:r>
                        <a:rPr lang="en-US" sz="2400" dirty="0">
                          <a:effectLst/>
                        </a:rPr>
                        <a:t>Product</a:t>
                      </a:r>
                      <a:r>
                        <a:rPr lang="en-US" sz="2400" spc="-30" dirty="0">
                          <a:effectLst/>
                        </a:rPr>
                        <a:t> </a:t>
                      </a:r>
                      <a:r>
                        <a:rPr lang="en-US" sz="2400" dirty="0">
                          <a:effectLst/>
                        </a:rPr>
                        <a:t>or</a:t>
                      </a:r>
                      <a:r>
                        <a:rPr lang="en-US" sz="2400" spc="-435" dirty="0">
                          <a:effectLst/>
                        </a:rPr>
                        <a:t> </a:t>
                      </a:r>
                      <a:r>
                        <a:rPr lang="en-US" sz="2400" dirty="0">
                          <a:effectLst/>
                        </a:rPr>
                        <a:t>Service</a:t>
                      </a:r>
                      <a:endParaRPr lang="en-US" sz="1400" dirty="0">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cell3D prstMaterial="dkEdge">
                      <a:bevel w="50800" prst="hardEdge"/>
                      <a:lightRig rig="flood" dir="t"/>
                    </a:cell3D>
                  </a:tcPr>
                </a:tc>
                <a:tc>
                  <a:txBody>
                    <a:bodyPr/>
                    <a:lstStyle/>
                    <a:p>
                      <a:pPr marL="92075" marR="0">
                        <a:spcBef>
                          <a:spcPts val="375"/>
                        </a:spcBef>
                        <a:spcAft>
                          <a:spcPts val="0"/>
                        </a:spcAft>
                      </a:pPr>
                      <a:r>
                        <a:rPr lang="en-US" sz="2400">
                          <a:effectLst/>
                        </a:rPr>
                        <a:t>Focuses</a:t>
                      </a:r>
                      <a:r>
                        <a:rPr lang="en-US" sz="2400" spc="-40">
                          <a:effectLst/>
                        </a:rPr>
                        <a:t> </a:t>
                      </a:r>
                      <a:r>
                        <a:rPr lang="en-US" sz="2400">
                          <a:effectLst/>
                        </a:rPr>
                        <a:t>on</a:t>
                      </a:r>
                      <a:r>
                        <a:rPr lang="en-US" sz="2400" spc="-30">
                          <a:effectLst/>
                        </a:rPr>
                        <a:t> </a:t>
                      </a:r>
                      <a:r>
                        <a:rPr lang="en-US" sz="2400">
                          <a:effectLst/>
                        </a:rPr>
                        <a:t>Delivering</a:t>
                      </a:r>
                      <a:r>
                        <a:rPr lang="en-US" sz="2400" spc="-30">
                          <a:effectLst/>
                        </a:rPr>
                        <a:t> </a:t>
                      </a:r>
                      <a:r>
                        <a:rPr lang="en-US" sz="2400">
                          <a:effectLst/>
                        </a:rPr>
                        <a:t>Value</a:t>
                      </a:r>
                      <a:endParaRPr lang="en-US" sz="1400">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cell3D prstMaterial="dkEdge">
                      <a:bevel w="50800" prst="hardEdge"/>
                      <a:lightRig rig="flood" dir="t"/>
                    </a:cell3D>
                  </a:tcPr>
                </a:tc>
                <a:extLst>
                  <a:ext uri="{0D108BD9-81ED-4DB2-BD59-A6C34878D82A}">
                    <a16:rowId xmlns:a16="http://schemas.microsoft.com/office/drawing/2014/main" val="2061896780"/>
                  </a:ext>
                </a:extLst>
              </a:tr>
              <a:tr h="706291">
                <a:tc>
                  <a:txBody>
                    <a:bodyPr/>
                    <a:lstStyle/>
                    <a:p>
                      <a:pPr marL="91440" marR="0">
                        <a:spcBef>
                          <a:spcPts val="380"/>
                        </a:spcBef>
                        <a:spcAft>
                          <a:spcPts val="0"/>
                        </a:spcAft>
                      </a:pPr>
                      <a:r>
                        <a:rPr lang="en-US" sz="2400" dirty="0">
                          <a:effectLst/>
                        </a:rPr>
                        <a:t>Concerned</a:t>
                      </a:r>
                      <a:r>
                        <a:rPr lang="en-US" sz="2400" spc="-30" dirty="0">
                          <a:effectLst/>
                        </a:rPr>
                        <a:t> </a:t>
                      </a:r>
                      <a:r>
                        <a:rPr lang="en-US" sz="2400" dirty="0">
                          <a:effectLst/>
                        </a:rPr>
                        <a:t>about</a:t>
                      </a:r>
                      <a:r>
                        <a:rPr lang="en-US" sz="2400" spc="-25" dirty="0">
                          <a:effectLst/>
                        </a:rPr>
                        <a:t> </a:t>
                      </a:r>
                      <a:r>
                        <a:rPr lang="en-US" sz="2400" dirty="0">
                          <a:effectLst/>
                        </a:rPr>
                        <a:t>Project</a:t>
                      </a:r>
                      <a:r>
                        <a:rPr lang="en-US" sz="2400" spc="-35" dirty="0">
                          <a:effectLst/>
                        </a:rPr>
                        <a:t> </a:t>
                      </a:r>
                      <a:r>
                        <a:rPr lang="en-US" sz="2400" dirty="0">
                          <a:effectLst/>
                        </a:rPr>
                        <a:t>and</a:t>
                      </a:r>
                      <a:r>
                        <a:rPr lang="en-US" sz="2400" spc="-20" dirty="0">
                          <a:effectLst/>
                        </a:rPr>
                        <a:t> </a:t>
                      </a:r>
                      <a:r>
                        <a:rPr lang="en-US" sz="2400" dirty="0">
                          <a:effectLst/>
                        </a:rPr>
                        <a:t>Results</a:t>
                      </a:r>
                      <a:endParaRPr lang="en-US" sz="1400" dirty="0">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cell3D prstMaterial="dkEdge">
                      <a:bevel w="50800" prst="hardEdge"/>
                      <a:lightRig rig="flood" dir="t"/>
                    </a:cell3D>
                  </a:tcPr>
                </a:tc>
                <a:tc>
                  <a:txBody>
                    <a:bodyPr/>
                    <a:lstStyle/>
                    <a:p>
                      <a:pPr marL="92075" marR="0">
                        <a:spcBef>
                          <a:spcPts val="380"/>
                        </a:spcBef>
                        <a:spcAft>
                          <a:spcPts val="0"/>
                        </a:spcAft>
                      </a:pPr>
                      <a:r>
                        <a:rPr lang="en-US" sz="2400" dirty="0">
                          <a:effectLst/>
                        </a:rPr>
                        <a:t>Concerned</a:t>
                      </a:r>
                      <a:r>
                        <a:rPr lang="en-US" sz="2400" spc="-25" dirty="0">
                          <a:effectLst/>
                        </a:rPr>
                        <a:t> </a:t>
                      </a:r>
                      <a:r>
                        <a:rPr lang="en-US" sz="2400" dirty="0">
                          <a:effectLst/>
                        </a:rPr>
                        <a:t>about</a:t>
                      </a:r>
                      <a:r>
                        <a:rPr lang="en-US" sz="2400" spc="-20" dirty="0">
                          <a:effectLst/>
                        </a:rPr>
                        <a:t> </a:t>
                      </a:r>
                      <a:r>
                        <a:rPr lang="en-US" sz="2400" dirty="0">
                          <a:effectLst/>
                        </a:rPr>
                        <a:t>People</a:t>
                      </a:r>
                      <a:endParaRPr lang="en-US" sz="1400" dirty="0">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cell3D prstMaterial="dkEdge">
                      <a:bevel w="50800" prst="hardEdge"/>
                      <a:lightRig rig="flood" dir="t"/>
                    </a:cell3D>
                  </a:tcPr>
                </a:tc>
                <a:extLst>
                  <a:ext uri="{0D108BD9-81ED-4DB2-BD59-A6C34878D82A}">
                    <a16:rowId xmlns:a16="http://schemas.microsoft.com/office/drawing/2014/main" val="3667912472"/>
                  </a:ext>
                </a:extLst>
              </a:tr>
              <a:tr h="581892">
                <a:tc>
                  <a:txBody>
                    <a:bodyPr/>
                    <a:lstStyle/>
                    <a:p>
                      <a:pPr marL="91440" marR="0">
                        <a:spcBef>
                          <a:spcPts val="380"/>
                        </a:spcBef>
                        <a:spcAft>
                          <a:spcPts val="0"/>
                        </a:spcAft>
                      </a:pPr>
                      <a:r>
                        <a:rPr lang="en-US" sz="2400" dirty="0">
                          <a:effectLst/>
                        </a:rPr>
                        <a:t>Defines</a:t>
                      </a:r>
                      <a:r>
                        <a:rPr lang="en-US" sz="2400" spc="-35" dirty="0">
                          <a:effectLst/>
                        </a:rPr>
                        <a:t> </a:t>
                      </a:r>
                      <a:r>
                        <a:rPr lang="en-US" sz="2400" dirty="0">
                          <a:effectLst/>
                        </a:rPr>
                        <a:t>Project</a:t>
                      </a:r>
                      <a:r>
                        <a:rPr lang="en-US" sz="2400" spc="-30" dirty="0">
                          <a:effectLst/>
                        </a:rPr>
                        <a:t> </a:t>
                      </a:r>
                      <a:r>
                        <a:rPr lang="en-US" sz="2400" dirty="0">
                          <a:effectLst/>
                        </a:rPr>
                        <a:t>all</a:t>
                      </a:r>
                      <a:r>
                        <a:rPr lang="en-US" sz="2400" spc="-20" dirty="0">
                          <a:effectLst/>
                        </a:rPr>
                        <a:t> </a:t>
                      </a:r>
                      <a:r>
                        <a:rPr lang="en-US" sz="2400" dirty="0">
                          <a:effectLst/>
                        </a:rPr>
                        <a:t>up</a:t>
                      </a:r>
                      <a:r>
                        <a:rPr lang="en-US" sz="2400" spc="-25" dirty="0">
                          <a:effectLst/>
                        </a:rPr>
                        <a:t> </a:t>
                      </a:r>
                      <a:r>
                        <a:rPr lang="en-US" sz="2400" dirty="0">
                          <a:effectLst/>
                        </a:rPr>
                        <a:t>Front</a:t>
                      </a:r>
                      <a:endParaRPr lang="en-US" sz="1400" dirty="0">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cell3D prstMaterial="dkEdge">
                      <a:bevel w="50800" prst="hardEdge"/>
                      <a:lightRig rig="flood" dir="t"/>
                    </a:cell3D>
                  </a:tcPr>
                </a:tc>
                <a:tc>
                  <a:txBody>
                    <a:bodyPr/>
                    <a:lstStyle/>
                    <a:p>
                      <a:pPr marL="92075" marR="0">
                        <a:spcBef>
                          <a:spcPts val="380"/>
                        </a:spcBef>
                        <a:spcAft>
                          <a:spcPts val="0"/>
                        </a:spcAft>
                      </a:pPr>
                      <a:r>
                        <a:rPr lang="en-US" sz="2400" dirty="0">
                          <a:effectLst/>
                        </a:rPr>
                        <a:t>Defines</a:t>
                      </a:r>
                      <a:r>
                        <a:rPr lang="en-US" sz="2400" spc="-30" dirty="0">
                          <a:effectLst/>
                        </a:rPr>
                        <a:t> </a:t>
                      </a:r>
                      <a:r>
                        <a:rPr lang="en-US" sz="2400" dirty="0">
                          <a:effectLst/>
                        </a:rPr>
                        <a:t>Project</a:t>
                      </a:r>
                      <a:r>
                        <a:rPr lang="en-US" sz="2400" spc="-30" dirty="0">
                          <a:effectLst/>
                        </a:rPr>
                        <a:t> </a:t>
                      </a:r>
                      <a:r>
                        <a:rPr lang="en-US" sz="2400" dirty="0">
                          <a:effectLst/>
                        </a:rPr>
                        <a:t>Incrementally</a:t>
                      </a:r>
                      <a:endParaRPr lang="en-US" sz="1400" dirty="0">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cell3D prstMaterial="dkEdge">
                      <a:bevel w="50800" prst="hardEdge"/>
                      <a:lightRig rig="flood" dir="t"/>
                    </a:cell3D>
                  </a:tcPr>
                </a:tc>
                <a:extLst>
                  <a:ext uri="{0D108BD9-81ED-4DB2-BD59-A6C34878D82A}">
                    <a16:rowId xmlns:a16="http://schemas.microsoft.com/office/drawing/2014/main" val="276520884"/>
                  </a:ext>
                </a:extLst>
              </a:tr>
            </a:tbl>
          </a:graphicData>
        </a:graphic>
      </p:graphicFrame>
    </p:spTree>
    <p:extLst>
      <p:ext uri="{BB962C8B-B14F-4D97-AF65-F5344CB8AC3E}">
        <p14:creationId xmlns:p14="http://schemas.microsoft.com/office/powerpoint/2010/main" val="365636662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AGILE METHODOLOGY USED</a:t>
            </a:r>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14</a:t>
            </a:fld>
            <a:endParaRPr lang="en-US"/>
          </a:p>
        </p:txBody>
      </p:sp>
      <p:pic>
        <p:nvPicPr>
          <p:cNvPr id="21" name="Picture 14" descr="A close up of a device  Description automatically generate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83211" y="1832014"/>
            <a:ext cx="8423495" cy="45908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465629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Agile is a blanket term for many approaches</a:t>
            </a:r>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15</a:t>
            </a:fld>
            <a:endParaRPr lang="en-US"/>
          </a:p>
        </p:txBody>
      </p:sp>
      <p:pic>
        <p:nvPicPr>
          <p:cNvPr id="7" name="Picture 6"/>
          <p:cNvPicPr>
            <a:picLocks noChangeAspect="1"/>
          </p:cNvPicPr>
          <p:nvPr/>
        </p:nvPicPr>
        <p:blipFill>
          <a:blip r:embed="rId3"/>
          <a:stretch>
            <a:fillRect/>
          </a:stretch>
        </p:blipFill>
        <p:spPr>
          <a:xfrm>
            <a:off x="530087" y="1792936"/>
            <a:ext cx="6099727" cy="5020688"/>
          </a:xfrm>
          <a:prstGeom prst="ellipse">
            <a:avLst/>
          </a:prstGeom>
        </p:spPr>
      </p:pic>
      <p:sp>
        <p:nvSpPr>
          <p:cNvPr id="8" name="Rectangle 7"/>
          <p:cNvSpPr/>
          <p:nvPr/>
        </p:nvSpPr>
        <p:spPr>
          <a:xfrm>
            <a:off x="6629815" y="2101367"/>
            <a:ext cx="5085108" cy="923330"/>
          </a:xfrm>
          <a:prstGeom prst="rect">
            <a:avLst/>
          </a:prstGeom>
        </p:spPr>
        <p:txBody>
          <a:bodyPr wrap="square">
            <a:spAutoFit/>
          </a:bodyPr>
          <a:lstStyle/>
          <a:p>
            <a:r>
              <a:rPr lang="en-US" dirty="0" smtClean="0">
                <a:latin typeface="LiberationSerif"/>
              </a:rPr>
              <a:t>Any </a:t>
            </a:r>
            <a:r>
              <a:rPr lang="en-US" dirty="0">
                <a:latin typeface="LiberationSerif"/>
              </a:rPr>
              <a:t>kind of approach, technique, framework, </a:t>
            </a:r>
            <a:r>
              <a:rPr lang="en-US" dirty="0" smtClean="0">
                <a:latin typeface="LiberationSerif"/>
              </a:rPr>
              <a:t>method, or </a:t>
            </a:r>
            <a:r>
              <a:rPr lang="en-US" dirty="0">
                <a:latin typeface="LiberationSerif"/>
              </a:rPr>
              <a:t>practice that fulfills the values and principles of the Agile </a:t>
            </a:r>
            <a:r>
              <a:rPr lang="en-US" dirty="0" smtClean="0">
                <a:latin typeface="LiberationSerif"/>
              </a:rPr>
              <a:t>Manifesto.</a:t>
            </a:r>
            <a:endParaRPr lang="en-US" dirty="0"/>
          </a:p>
        </p:txBody>
      </p:sp>
      <p:sp>
        <p:nvSpPr>
          <p:cNvPr id="9" name="Rectangle 8"/>
          <p:cNvSpPr/>
          <p:nvPr/>
        </p:nvSpPr>
        <p:spPr>
          <a:xfrm>
            <a:off x="6713381" y="3230732"/>
            <a:ext cx="5001542" cy="1477328"/>
          </a:xfrm>
          <a:prstGeom prst="rect">
            <a:avLst/>
          </a:prstGeom>
        </p:spPr>
        <p:txBody>
          <a:bodyPr wrap="square">
            <a:spAutoFit/>
          </a:bodyPr>
          <a:lstStyle/>
          <a:p>
            <a:r>
              <a:rPr lang="en-US" dirty="0">
                <a:latin typeface="LiberationSerif"/>
              </a:rPr>
              <a:t>shows agile and the Kanban Method </a:t>
            </a:r>
            <a:r>
              <a:rPr lang="en-US" dirty="0" smtClean="0">
                <a:latin typeface="LiberationSerif"/>
              </a:rPr>
              <a:t>as subsets </a:t>
            </a:r>
            <a:r>
              <a:rPr lang="en-US" dirty="0">
                <a:latin typeface="LiberationSerif"/>
              </a:rPr>
              <a:t>of lean. This is </a:t>
            </a:r>
            <a:r>
              <a:rPr lang="en-US" dirty="0" smtClean="0">
                <a:latin typeface="LiberationSerif"/>
              </a:rPr>
              <a:t>because they </a:t>
            </a:r>
            <a:r>
              <a:rPr lang="en-US" dirty="0">
                <a:latin typeface="LiberationSerif"/>
              </a:rPr>
              <a:t>are named instances of lean thinking that share lean concepts such as</a:t>
            </a:r>
            <a:r>
              <a:rPr lang="en-US" dirty="0" smtClean="0">
                <a:solidFill>
                  <a:srgbClr val="FFFF00"/>
                </a:solidFill>
                <a:latin typeface="LiberationSerif"/>
              </a:rPr>
              <a:t>: “</a:t>
            </a:r>
            <a:r>
              <a:rPr lang="en-US" dirty="0">
                <a:solidFill>
                  <a:srgbClr val="FFFF00"/>
                </a:solidFill>
                <a:latin typeface="LiberationSerif"/>
              </a:rPr>
              <a:t>focus on value,” “small batch sizes,” and “elimination of waste.”</a:t>
            </a:r>
            <a:endParaRPr lang="en-US" dirty="0">
              <a:solidFill>
                <a:srgbClr val="FFFF00"/>
              </a:solidFill>
            </a:endParaRPr>
          </a:p>
        </p:txBody>
      </p:sp>
    </p:spTree>
    <p:extLst>
      <p:ext uri="{BB962C8B-B14F-4D97-AF65-F5344CB8AC3E}">
        <p14:creationId xmlns:p14="http://schemas.microsoft.com/office/powerpoint/2010/main" val="88959482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02266" y="310302"/>
            <a:ext cx="9784080" cy="1508760"/>
          </a:xfrm>
        </p:spPr>
        <p:txBody>
          <a:bodyPr/>
          <a:lstStyle/>
          <a:p>
            <a:r>
              <a:rPr lang="en-US" dirty="0" smtClean="0">
                <a:solidFill>
                  <a:srgbClr val="FF0000"/>
                </a:solidFill>
              </a:rPr>
              <a:t>LEAN IS A SUPERSET FOR AGILE AND KANBAN</a:t>
            </a:r>
            <a:endParaRPr lang="en-US" dirty="0">
              <a:solidFill>
                <a:srgbClr val="FF0000"/>
              </a:solidFill>
            </a:endParaRPr>
          </a:p>
        </p:txBody>
      </p:sp>
      <p:sp>
        <p:nvSpPr>
          <p:cNvPr id="3" name="Content Placeholder 2"/>
          <p:cNvSpPr>
            <a:spLocks noGrp="1"/>
          </p:cNvSpPr>
          <p:nvPr>
            <p:ph idx="1"/>
          </p:nvPr>
        </p:nvSpPr>
        <p:spPr/>
        <p:txBody>
          <a:bodyPr/>
          <a:lstStyle/>
          <a:p>
            <a:r>
              <a:rPr lang="en-US" sz="2400" dirty="0"/>
              <a:t>One way to think about the relationship between lean, agile, and the Kanban Method is to consider agile and the Kanban Method as descendants of lean thinking. In other words, lean thinking is a superset, sharing attributes with agile and Kanban</a:t>
            </a:r>
            <a:r>
              <a:rPr lang="en-US" sz="2400" dirty="0" smtClean="0"/>
              <a:t>.</a:t>
            </a:r>
            <a:endParaRPr lang="ar-EG" sz="2400" dirty="0" smtClean="0"/>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16</a:t>
            </a:fld>
            <a:endParaRPr lang="en-US"/>
          </a:p>
        </p:txBody>
      </p:sp>
    </p:spTree>
    <p:extLst>
      <p:ext uri="{BB962C8B-B14F-4D97-AF65-F5344CB8AC3E}">
        <p14:creationId xmlns:p14="http://schemas.microsoft.com/office/powerpoint/2010/main" val="126848228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Lean and agile shared heritage</a:t>
            </a:r>
            <a:endParaRPr lang="en-US" dirty="0"/>
          </a:p>
        </p:txBody>
      </p:sp>
      <p:sp>
        <p:nvSpPr>
          <p:cNvPr id="3" name="Content Placeholder 2"/>
          <p:cNvSpPr>
            <a:spLocks noGrp="1"/>
          </p:cNvSpPr>
          <p:nvPr>
            <p:ph idx="1"/>
          </p:nvPr>
        </p:nvSpPr>
        <p:spPr/>
        <p:txBody>
          <a:bodyPr>
            <a:normAutofit/>
          </a:bodyPr>
          <a:lstStyle/>
          <a:p>
            <a:r>
              <a:rPr lang="en-US" dirty="0" smtClean="0"/>
              <a:t>Delivering value</a:t>
            </a:r>
          </a:p>
          <a:p>
            <a:r>
              <a:rPr lang="en-US" dirty="0" smtClean="0"/>
              <a:t>Respect for people</a:t>
            </a:r>
          </a:p>
          <a:p>
            <a:r>
              <a:rPr lang="en-US" dirty="0" smtClean="0"/>
              <a:t>Minimizing waste</a:t>
            </a:r>
          </a:p>
          <a:p>
            <a:r>
              <a:rPr lang="en-US" dirty="0" smtClean="0"/>
              <a:t>Being transparent</a:t>
            </a:r>
          </a:p>
          <a:p>
            <a:r>
              <a:rPr lang="en-US" dirty="0" smtClean="0"/>
              <a:t>Adapting to change, and</a:t>
            </a:r>
          </a:p>
          <a:p>
            <a:r>
              <a:rPr lang="en-US" dirty="0" smtClean="0"/>
              <a:t>Continuously improving</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17</a:t>
            </a:fld>
            <a:endParaRPr lang="en-US"/>
          </a:p>
        </p:txBody>
      </p:sp>
    </p:spTree>
    <p:extLst>
      <p:ext uri="{BB962C8B-B14F-4D97-AF65-F5344CB8AC3E}">
        <p14:creationId xmlns:p14="http://schemas.microsoft.com/office/powerpoint/2010/main" val="424192171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a:t>Agile = </a:t>
            </a:r>
            <a:r>
              <a:rPr lang="en-US" dirty="0" smtClean="0"/>
              <a:t>Mindset??????</a:t>
            </a:r>
            <a:endParaRPr lang="en-US" dirty="0"/>
          </a:p>
        </p:txBody>
      </p:sp>
      <p:sp>
        <p:nvSpPr>
          <p:cNvPr id="3" name="Content Placeholder 2"/>
          <p:cNvSpPr>
            <a:spLocks noGrp="1"/>
          </p:cNvSpPr>
          <p:nvPr>
            <p:ph idx="1"/>
          </p:nvPr>
        </p:nvSpPr>
        <p:spPr/>
        <p:txBody>
          <a:bodyPr/>
          <a:lstStyle/>
          <a:p>
            <a:endParaRPr lang="en-US" dirty="0" smtClean="0"/>
          </a:p>
          <a:p>
            <a:r>
              <a:rPr lang="en-US" dirty="0"/>
              <a:t>Is agile an </a:t>
            </a:r>
            <a:r>
              <a:rPr lang="en-US" dirty="0">
                <a:solidFill>
                  <a:srgbClr val="FFFF00"/>
                </a:solidFill>
              </a:rPr>
              <a:t>approach</a:t>
            </a:r>
            <a:r>
              <a:rPr lang="en-US" dirty="0"/>
              <a:t>, a </a:t>
            </a:r>
            <a:r>
              <a:rPr lang="en-US" dirty="0">
                <a:solidFill>
                  <a:srgbClr val="002060"/>
                </a:solidFill>
              </a:rPr>
              <a:t>method</a:t>
            </a:r>
            <a:r>
              <a:rPr lang="en-US" dirty="0"/>
              <a:t>, a </a:t>
            </a:r>
            <a:r>
              <a:rPr lang="en-US" dirty="0">
                <a:solidFill>
                  <a:schemeClr val="accent3">
                    <a:lumMod val="60000"/>
                    <a:lumOff val="40000"/>
                  </a:schemeClr>
                </a:solidFill>
              </a:rPr>
              <a:t>practice</a:t>
            </a:r>
            <a:r>
              <a:rPr lang="en-US" dirty="0"/>
              <a:t>, a </a:t>
            </a:r>
            <a:r>
              <a:rPr lang="en-US" dirty="0">
                <a:solidFill>
                  <a:schemeClr val="accent6">
                    <a:lumMod val="75000"/>
                  </a:schemeClr>
                </a:solidFill>
              </a:rPr>
              <a:t>technique</a:t>
            </a:r>
            <a:r>
              <a:rPr lang="en-US" dirty="0"/>
              <a:t>, or a </a:t>
            </a:r>
            <a:r>
              <a:rPr lang="en-US" dirty="0">
                <a:solidFill>
                  <a:schemeClr val="accent6">
                    <a:lumMod val="75000"/>
                  </a:schemeClr>
                </a:solidFill>
              </a:rPr>
              <a:t>framework</a:t>
            </a:r>
            <a:r>
              <a:rPr lang="en-US" dirty="0"/>
              <a:t>?</a:t>
            </a:r>
          </a:p>
          <a:p>
            <a:r>
              <a:rPr lang="en-US" dirty="0" smtClean="0"/>
              <a:t>Any </a:t>
            </a:r>
            <a:r>
              <a:rPr lang="en-US" dirty="0"/>
              <a:t>or all of these terms could apply depending on the situation. </a:t>
            </a:r>
            <a:r>
              <a:rPr lang="en-US" b="1" u="sng" dirty="0">
                <a:solidFill>
                  <a:schemeClr val="bg1"/>
                </a:solidFill>
              </a:rPr>
              <a:t>This </a:t>
            </a:r>
            <a:r>
              <a:rPr lang="en-US" b="1" u="sng" dirty="0" smtClean="0">
                <a:solidFill>
                  <a:schemeClr val="bg1"/>
                </a:solidFill>
              </a:rPr>
              <a:t>practice guide</a:t>
            </a:r>
            <a:r>
              <a:rPr lang="en-US" dirty="0"/>
              <a:t>, uses the term </a:t>
            </a:r>
            <a:r>
              <a:rPr lang="en-US" b="1" u="sng" dirty="0">
                <a:solidFill>
                  <a:srgbClr val="FF0000"/>
                </a:solidFill>
              </a:rPr>
              <a:t>“approach” </a:t>
            </a:r>
            <a:r>
              <a:rPr lang="en-US" dirty="0"/>
              <a:t>unless one of the other terms is </a:t>
            </a:r>
            <a:r>
              <a:rPr lang="en-US" dirty="0" smtClean="0"/>
              <a:t>obviously more </a:t>
            </a:r>
            <a:r>
              <a:rPr lang="en-US" dirty="0"/>
              <a:t>correct</a:t>
            </a:r>
            <a:r>
              <a:rPr lang="en-US" dirty="0" smtClean="0"/>
              <a:t>.</a:t>
            </a:r>
          </a:p>
          <a:p>
            <a:r>
              <a:rPr lang="en-US" dirty="0" smtClean="0"/>
              <a:t>Agile is </a:t>
            </a:r>
            <a:r>
              <a:rPr lang="en-US" b="1" u="sng" dirty="0" smtClean="0">
                <a:solidFill>
                  <a:srgbClr val="FF0000"/>
                </a:solidFill>
              </a:rPr>
              <a:t>a set of  Values and Principles</a:t>
            </a:r>
          </a:p>
          <a:p>
            <a:r>
              <a:rPr lang="en-US" b="1" u="sng" dirty="0" err="1" smtClean="0">
                <a:solidFill>
                  <a:srgbClr val="FF0000"/>
                </a:solidFill>
              </a:rPr>
              <a:t>Ans</a:t>
            </a:r>
            <a:endParaRPr lang="en-US" b="1" u="sng" dirty="0" smtClean="0">
              <a:solidFill>
                <a:srgbClr val="FF0000"/>
              </a:solidFill>
            </a:endParaRPr>
          </a:p>
          <a:p>
            <a:r>
              <a:rPr lang="en-US" dirty="0"/>
              <a:t>Managing a project using an agile approach requires that the project </a:t>
            </a:r>
            <a:r>
              <a:rPr lang="en-US" dirty="0" smtClean="0"/>
              <a:t>team </a:t>
            </a:r>
            <a:r>
              <a:rPr lang="en-US" b="1" u="sng" dirty="0" smtClean="0">
                <a:solidFill>
                  <a:srgbClr val="FF0000"/>
                </a:solidFill>
              </a:rPr>
              <a:t>adopt </a:t>
            </a:r>
            <a:r>
              <a:rPr lang="en-US" b="1" u="sng" dirty="0">
                <a:solidFill>
                  <a:srgbClr val="FF0000"/>
                </a:solidFill>
              </a:rPr>
              <a:t>an agile mindset.</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18</a:t>
            </a:fld>
            <a:endParaRPr lang="en-US"/>
          </a:p>
        </p:txBody>
      </p:sp>
    </p:spTree>
    <p:extLst>
      <p:ext uri="{BB962C8B-B14F-4D97-AF65-F5344CB8AC3E}">
        <p14:creationId xmlns:p14="http://schemas.microsoft.com/office/powerpoint/2010/main" val="326475337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BEING AGILE VS DOING AGILE</a:t>
            </a:r>
            <a:endParaRPr lang="en-US" dirty="0"/>
          </a:p>
        </p:txBody>
      </p:sp>
      <p:pic>
        <p:nvPicPr>
          <p:cNvPr id="7" name="Content Placeholder 6"/>
          <p:cNvPicPr>
            <a:picLocks noGrp="1" noChangeAspect="1"/>
          </p:cNvPicPr>
          <p:nvPr>
            <p:ph idx="1"/>
          </p:nvPr>
        </p:nvPicPr>
        <p:blipFill rotWithShape="1">
          <a:blip r:embed="rId2">
            <a:lum bright="-20000" contrast="40000"/>
          </a:blip>
          <a:srcRect l="4183" t="21218" r="2368" b="6611"/>
          <a:stretch/>
        </p:blipFill>
        <p:spPr>
          <a:xfrm>
            <a:off x="981515" y="1792936"/>
            <a:ext cx="9659396" cy="5065064"/>
          </a:xfrm>
          <a:prstGeom prst="rect">
            <a:avLst/>
          </a:prstGeom>
        </p:spPr>
      </p:pic>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19</a:t>
            </a:fld>
            <a:endParaRPr lang="en-US"/>
          </a:p>
        </p:txBody>
      </p:sp>
    </p:spTree>
    <p:extLst>
      <p:ext uri="{BB962C8B-B14F-4D97-AF65-F5344CB8AC3E}">
        <p14:creationId xmlns:p14="http://schemas.microsoft.com/office/powerpoint/2010/main" val="189429518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TWO strategies </a:t>
            </a:r>
            <a:r>
              <a:rPr lang="en-US" dirty="0"/>
              <a:t>to fulfill agile values and </a:t>
            </a:r>
            <a:r>
              <a:rPr lang="en-US" dirty="0" smtClean="0"/>
              <a:t>principles [1/2]</a:t>
            </a:r>
            <a:endParaRPr lang="en-US" dirty="0"/>
          </a:p>
        </p:txBody>
      </p:sp>
      <p:sp>
        <p:nvSpPr>
          <p:cNvPr id="3" name="Content Placeholder 2"/>
          <p:cNvSpPr>
            <a:spLocks noGrp="1"/>
          </p:cNvSpPr>
          <p:nvPr>
            <p:ph idx="1"/>
          </p:nvPr>
        </p:nvSpPr>
        <p:spPr/>
        <p:txBody>
          <a:bodyPr/>
          <a:lstStyle/>
          <a:p>
            <a:r>
              <a:rPr lang="en-US" dirty="0" smtClean="0"/>
              <a:t>The first is to adopt a formal agile approach, intentionally designed and proven to achieve </a:t>
            </a:r>
            <a:r>
              <a:rPr lang="en-US" dirty="0"/>
              <a:t>desired results. </a:t>
            </a:r>
            <a:endParaRPr lang="en-US" dirty="0" smtClean="0"/>
          </a:p>
          <a:p>
            <a:pPr lvl="1"/>
            <a:r>
              <a:rPr lang="en-US" dirty="0" smtClean="0"/>
              <a:t>Then </a:t>
            </a:r>
            <a:r>
              <a:rPr lang="en-US" dirty="0"/>
              <a:t>take time to learn and understand the </a:t>
            </a:r>
            <a:r>
              <a:rPr lang="en-US" dirty="0" smtClean="0"/>
              <a:t>agile approaches before changing </a:t>
            </a:r>
            <a:r>
              <a:rPr lang="en-US" dirty="0"/>
              <a:t>or tailoring them. </a:t>
            </a:r>
            <a:endParaRPr lang="en-US" dirty="0" smtClean="0"/>
          </a:p>
          <a:p>
            <a:pPr lvl="1"/>
            <a:r>
              <a:rPr lang="en-US" dirty="0" smtClean="0"/>
              <a:t>Premature </a:t>
            </a:r>
            <a:r>
              <a:rPr lang="en-US" dirty="0"/>
              <a:t>and haphazard </a:t>
            </a:r>
            <a:r>
              <a:rPr lang="en-US" dirty="0" smtClean="0"/>
              <a:t>tailoring can </a:t>
            </a:r>
            <a:r>
              <a:rPr lang="en-US" dirty="0"/>
              <a:t>minimize the effects of the approach and thus limit </a:t>
            </a:r>
            <a:r>
              <a:rPr lang="en-US" dirty="0" smtClean="0"/>
              <a:t>benefits.</a:t>
            </a:r>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20</a:t>
            </a:fld>
            <a:endParaRPr lang="en-US"/>
          </a:p>
        </p:txBody>
      </p:sp>
    </p:spTree>
    <p:extLst>
      <p:ext uri="{BB962C8B-B14F-4D97-AF65-F5344CB8AC3E}">
        <p14:creationId xmlns:p14="http://schemas.microsoft.com/office/powerpoint/2010/main" val="15546808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TWO strategies to fulfill agile values and </a:t>
            </a:r>
            <a:r>
              <a:rPr lang="en-US" dirty="0" smtClean="0"/>
              <a:t>principles [2/2]</a:t>
            </a:r>
            <a:endParaRPr lang="en-US" dirty="0"/>
          </a:p>
        </p:txBody>
      </p:sp>
      <p:sp>
        <p:nvSpPr>
          <p:cNvPr id="3" name="Content Placeholder 2"/>
          <p:cNvSpPr>
            <a:spLocks noGrp="1"/>
          </p:cNvSpPr>
          <p:nvPr>
            <p:ph idx="1"/>
          </p:nvPr>
        </p:nvSpPr>
        <p:spPr/>
        <p:txBody>
          <a:bodyPr>
            <a:normAutofit/>
          </a:bodyPr>
          <a:lstStyle/>
          <a:p>
            <a:r>
              <a:rPr lang="en-US" dirty="0"/>
              <a:t>The second strategy is to implement changes to project practices in a </a:t>
            </a:r>
            <a:r>
              <a:rPr lang="en-US" dirty="0" smtClean="0"/>
              <a:t>manner that </a:t>
            </a:r>
            <a:r>
              <a:rPr lang="en-US" dirty="0"/>
              <a:t>fits the project context to achieve progress on a core value or principle. </a:t>
            </a:r>
            <a:endParaRPr lang="en-US" dirty="0" smtClean="0"/>
          </a:p>
          <a:p>
            <a:pPr lvl="1"/>
            <a:r>
              <a:rPr lang="en-US" dirty="0" smtClean="0"/>
              <a:t>Use time boxes </a:t>
            </a:r>
            <a:r>
              <a:rPr lang="en-US" dirty="0"/>
              <a:t>to create features, or specific techniques to iteratively refine features.</a:t>
            </a:r>
          </a:p>
          <a:p>
            <a:pPr lvl="1"/>
            <a:r>
              <a:rPr lang="en-US" dirty="0"/>
              <a:t>Consider dividing up one large project into several releases, if that works for </a:t>
            </a:r>
            <a:r>
              <a:rPr lang="en-US" dirty="0" smtClean="0"/>
              <a:t>the specific </a:t>
            </a:r>
            <a:r>
              <a:rPr lang="en-US" dirty="0"/>
              <a:t>project context. </a:t>
            </a:r>
            <a:endParaRPr lang="en-US" dirty="0" smtClean="0"/>
          </a:p>
          <a:p>
            <a:pPr lvl="1"/>
            <a:r>
              <a:rPr lang="en-US" dirty="0" smtClean="0"/>
              <a:t>Implement </a:t>
            </a:r>
            <a:r>
              <a:rPr lang="en-US" dirty="0"/>
              <a:t>changes that will help the project succeed</a:t>
            </a:r>
            <a:r>
              <a:rPr lang="en-US" dirty="0" smtClean="0"/>
              <a:t>— the </a:t>
            </a:r>
            <a:r>
              <a:rPr lang="en-US" dirty="0"/>
              <a:t>changes do not need to be part of the organization's formal practices. </a:t>
            </a:r>
            <a:endParaRPr lang="en-US" dirty="0" smtClean="0"/>
          </a:p>
          <a:p>
            <a:pPr lvl="1"/>
            <a:r>
              <a:rPr lang="en-US" dirty="0" smtClean="0"/>
              <a:t>The end goal </a:t>
            </a:r>
            <a:r>
              <a:rPr lang="en-US" dirty="0"/>
              <a:t>is not to be agile for its own sake, but rather to deliver a continuous flow </a:t>
            </a:r>
            <a:r>
              <a:rPr lang="en-US" dirty="0" smtClean="0"/>
              <a:t>of value </a:t>
            </a:r>
            <a:r>
              <a:rPr lang="en-US" dirty="0"/>
              <a:t>to customers and achieve better business outcomes.</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21</a:t>
            </a:fld>
            <a:endParaRPr lang="en-US"/>
          </a:p>
        </p:txBody>
      </p:sp>
    </p:spTree>
    <p:extLst>
      <p:ext uri="{BB962C8B-B14F-4D97-AF65-F5344CB8AC3E}">
        <p14:creationId xmlns:p14="http://schemas.microsoft.com/office/powerpoint/2010/main" val="225363964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Kanban METHOD</a:t>
            </a:r>
            <a:endParaRPr lang="en-US" dirty="0"/>
          </a:p>
        </p:txBody>
      </p:sp>
      <p:sp>
        <p:nvSpPr>
          <p:cNvPr id="3" name="Content Placeholder 2"/>
          <p:cNvSpPr>
            <a:spLocks noGrp="1"/>
          </p:cNvSpPr>
          <p:nvPr>
            <p:ph idx="1"/>
          </p:nvPr>
        </p:nvSpPr>
        <p:spPr/>
        <p:txBody>
          <a:bodyPr/>
          <a:lstStyle/>
          <a:p>
            <a:r>
              <a:rPr lang="en-US" dirty="0"/>
              <a:t>The Kanban Method is inspired by the original lean-manufacturing </a:t>
            </a:r>
            <a:r>
              <a:rPr lang="en-US" dirty="0" smtClean="0"/>
              <a:t>system and </a:t>
            </a:r>
            <a:r>
              <a:rPr lang="en-US" dirty="0"/>
              <a:t>used specifically for knowledge work. </a:t>
            </a:r>
            <a:endParaRPr lang="en-US" dirty="0" smtClean="0"/>
          </a:p>
          <a:p>
            <a:r>
              <a:rPr lang="en-US" dirty="0" smtClean="0"/>
              <a:t>It </a:t>
            </a:r>
            <a:r>
              <a:rPr lang="en-US" dirty="0"/>
              <a:t>emerged in the mid-2000s as </a:t>
            </a:r>
            <a:r>
              <a:rPr lang="en-US" dirty="0" smtClean="0"/>
              <a:t>an alternative </a:t>
            </a:r>
            <a:r>
              <a:rPr lang="en-US" dirty="0"/>
              <a:t>to the agile methods that were prevalent at the time.</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22</a:t>
            </a:fld>
            <a:endParaRPr lang="en-US"/>
          </a:p>
        </p:txBody>
      </p:sp>
    </p:spTree>
    <p:extLst>
      <p:ext uri="{BB962C8B-B14F-4D97-AF65-F5344CB8AC3E}">
        <p14:creationId xmlns:p14="http://schemas.microsoft.com/office/powerpoint/2010/main" val="177549328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Kanban Method</a:t>
            </a:r>
            <a:endParaRPr lang="en-US" dirty="0"/>
          </a:p>
        </p:txBody>
      </p:sp>
      <p:sp>
        <p:nvSpPr>
          <p:cNvPr id="3" name="Content Placeholder 2"/>
          <p:cNvSpPr>
            <a:spLocks noGrp="1"/>
          </p:cNvSpPr>
          <p:nvPr>
            <p:ph idx="1"/>
          </p:nvPr>
        </p:nvSpPr>
        <p:spPr/>
        <p:txBody>
          <a:bodyPr/>
          <a:lstStyle/>
          <a:p>
            <a:r>
              <a:rPr lang="en-US" dirty="0"/>
              <a:t>The Kanban Method is less prescriptive than some agile approaches and </a:t>
            </a:r>
            <a:r>
              <a:rPr lang="en-US" dirty="0" smtClean="0"/>
              <a:t>less disruptive</a:t>
            </a:r>
            <a:r>
              <a:rPr lang="en-US" dirty="0"/>
              <a:t>, as it is the original “start-where-you-are” approach. </a:t>
            </a:r>
            <a:endParaRPr lang="en-US" dirty="0" smtClean="0"/>
          </a:p>
          <a:p>
            <a:r>
              <a:rPr lang="en-US" dirty="0" smtClean="0"/>
              <a:t>Project </a:t>
            </a:r>
            <a:r>
              <a:rPr lang="en-US" dirty="0"/>
              <a:t>teams </a:t>
            </a:r>
            <a:r>
              <a:rPr lang="en-US" dirty="0" smtClean="0"/>
              <a:t>can begin </a:t>
            </a:r>
            <a:r>
              <a:rPr lang="en-US" dirty="0"/>
              <a:t>applying the Kanban Method with relative ease and progress toward </a:t>
            </a:r>
            <a:r>
              <a:rPr lang="en-US" dirty="0" smtClean="0"/>
              <a:t>other agile </a:t>
            </a:r>
            <a:r>
              <a:rPr lang="en-US" dirty="0"/>
              <a:t>approaches if that is what they deem necessary or appropriate. </a:t>
            </a:r>
            <a:endParaRPr lang="en-US" dirty="0" smtClean="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23</a:t>
            </a:fld>
            <a:endParaRPr lang="en-US"/>
          </a:p>
        </p:txBody>
      </p:sp>
    </p:spTree>
    <p:extLst>
      <p:ext uri="{BB962C8B-B14F-4D97-AF65-F5344CB8AC3E}">
        <p14:creationId xmlns:p14="http://schemas.microsoft.com/office/powerpoint/2010/main" val="213105540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CASE</a:t>
            </a:r>
            <a:endParaRPr lang="en-US" dirty="0"/>
          </a:p>
        </p:txBody>
      </p:sp>
      <p:sp>
        <p:nvSpPr>
          <p:cNvPr id="3" name="Content Placeholder 2"/>
          <p:cNvSpPr>
            <a:spLocks noGrp="1"/>
          </p:cNvSpPr>
          <p:nvPr>
            <p:ph idx="1"/>
          </p:nvPr>
        </p:nvSpPr>
        <p:spPr/>
        <p:txBody>
          <a:bodyPr/>
          <a:lstStyle/>
          <a:p>
            <a:r>
              <a:rPr lang="en-US" i="1" dirty="0" smtClean="0"/>
              <a:t>There </a:t>
            </a:r>
            <a:r>
              <a:rPr lang="en-US" i="1" dirty="0"/>
              <a:t>is and probably always will be a lot of discussion around </a:t>
            </a:r>
            <a:r>
              <a:rPr lang="en-US" i="1" dirty="0" smtClean="0"/>
              <a:t>the Kanban </a:t>
            </a:r>
            <a:r>
              <a:rPr lang="en-US" i="1" dirty="0"/>
              <a:t>Method and whether it belongs to the lean or agile movement. </a:t>
            </a:r>
            <a:r>
              <a:rPr lang="en-US" i="1" dirty="0" smtClean="0"/>
              <a:t>It was </a:t>
            </a:r>
            <a:r>
              <a:rPr lang="en-US" i="1" dirty="0"/>
              <a:t>conceived in and around lean manufacturing, but is widely used </a:t>
            </a:r>
            <a:r>
              <a:rPr lang="en-US" i="1" dirty="0" smtClean="0"/>
              <a:t>in agile </a:t>
            </a:r>
            <a:r>
              <a:rPr lang="en-US" i="1" dirty="0"/>
              <a:t>settings.</a:t>
            </a:r>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24</a:t>
            </a:fld>
            <a:endParaRPr lang="en-US"/>
          </a:p>
        </p:txBody>
      </p:sp>
    </p:spTree>
    <p:extLst>
      <p:ext uri="{BB962C8B-B14F-4D97-AF65-F5344CB8AC3E}">
        <p14:creationId xmlns:p14="http://schemas.microsoft.com/office/powerpoint/2010/main" val="266041708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UNCERTAINTY, RISK, </a:t>
            </a:r>
            <a:r>
              <a:rPr lang="en-US" b="1" dirty="0" smtClean="0"/>
              <a:t>AND LIFE CYCLE SELECTION</a:t>
            </a:r>
            <a:endParaRPr lang="en-US" dirty="0"/>
          </a:p>
        </p:txBody>
      </p:sp>
      <p:sp>
        <p:nvSpPr>
          <p:cNvPr id="3" name="Text Placeholder 2"/>
          <p:cNvSpPr>
            <a:spLocks noGrp="1"/>
          </p:cNvSpPr>
          <p:nvPr>
            <p:ph type="body" idx="1"/>
          </p:nvPr>
        </p:nvSpPr>
        <p:spPr/>
        <p:txBody>
          <a:bodyPr/>
          <a:lstStyle/>
          <a:p>
            <a:endParaRPr lang="en-US"/>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25</a:t>
            </a:fld>
            <a:endParaRPr lang="en-US"/>
          </a:p>
        </p:txBody>
      </p:sp>
    </p:spTree>
    <p:extLst>
      <p:ext uri="{BB962C8B-B14F-4D97-AF65-F5344CB8AC3E}">
        <p14:creationId xmlns:p14="http://schemas.microsoft.com/office/powerpoint/2010/main" val="132208100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Stacey Complexity </a:t>
            </a:r>
            <a:r>
              <a:rPr lang="en-US" b="1" dirty="0" smtClean="0"/>
              <a:t>Model (Technical / Requirements Uncertainties)</a:t>
            </a:r>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26</a:t>
            </a:fld>
            <a:endParaRPr lang="en-US"/>
          </a:p>
        </p:txBody>
      </p:sp>
      <p:sp>
        <p:nvSpPr>
          <p:cNvPr id="7" name="Rectangle 6"/>
          <p:cNvSpPr/>
          <p:nvPr/>
        </p:nvSpPr>
        <p:spPr>
          <a:xfrm>
            <a:off x="6191365" y="2068122"/>
            <a:ext cx="5669709" cy="646331"/>
          </a:xfrm>
          <a:prstGeom prst="rect">
            <a:avLst/>
          </a:prstGeom>
        </p:spPr>
        <p:txBody>
          <a:bodyPr wrap="square">
            <a:spAutoFit/>
          </a:bodyPr>
          <a:lstStyle/>
          <a:p>
            <a:r>
              <a:rPr lang="en-US" dirty="0">
                <a:latin typeface="LiberationSerif"/>
              </a:rPr>
              <a:t>These uncertainties can contribute to high rates of change and </a:t>
            </a:r>
            <a:r>
              <a:rPr lang="en-US" dirty="0" smtClean="0">
                <a:latin typeface="LiberationSerif"/>
              </a:rPr>
              <a:t>project complexity</a:t>
            </a:r>
            <a:r>
              <a:rPr lang="en-US" dirty="0">
                <a:latin typeface="LiberationSerif"/>
              </a:rPr>
              <a:t>.</a:t>
            </a:r>
            <a:endParaRPr lang="en-US" dirty="0"/>
          </a:p>
        </p:txBody>
      </p:sp>
      <p:pic>
        <p:nvPicPr>
          <p:cNvPr id="8" name="Picture 7"/>
          <p:cNvPicPr>
            <a:picLocks noChangeAspect="1"/>
          </p:cNvPicPr>
          <p:nvPr/>
        </p:nvPicPr>
        <p:blipFill>
          <a:blip r:embed="rId3"/>
          <a:stretch>
            <a:fillRect/>
          </a:stretch>
        </p:blipFill>
        <p:spPr>
          <a:xfrm>
            <a:off x="73411" y="1979422"/>
            <a:ext cx="6021548" cy="4691736"/>
          </a:xfrm>
          <a:prstGeom prst="roundRect">
            <a:avLst/>
          </a:prstGeom>
        </p:spPr>
      </p:pic>
      <p:sp>
        <p:nvSpPr>
          <p:cNvPr id="9" name="Rectangle 8"/>
          <p:cNvSpPr/>
          <p:nvPr/>
        </p:nvSpPr>
        <p:spPr>
          <a:xfrm>
            <a:off x="6191365" y="2885446"/>
            <a:ext cx="5669709" cy="646331"/>
          </a:xfrm>
          <a:prstGeom prst="rect">
            <a:avLst/>
          </a:prstGeom>
        </p:spPr>
        <p:txBody>
          <a:bodyPr wrap="square">
            <a:spAutoFit/>
          </a:bodyPr>
          <a:lstStyle/>
          <a:p>
            <a:r>
              <a:rPr lang="en-US" dirty="0" smtClean="0">
                <a:latin typeface="LiberationSerif"/>
              </a:rPr>
              <a:t>As project uncertainty increases, the risk of rework increases. </a:t>
            </a:r>
            <a:endParaRPr lang="en-US" dirty="0"/>
          </a:p>
        </p:txBody>
      </p:sp>
      <p:sp>
        <p:nvSpPr>
          <p:cNvPr id="10" name="Rectangle 9"/>
          <p:cNvSpPr/>
          <p:nvPr/>
        </p:nvSpPr>
        <p:spPr>
          <a:xfrm>
            <a:off x="6191365" y="3600974"/>
            <a:ext cx="5669709" cy="1200329"/>
          </a:xfrm>
          <a:prstGeom prst="rect">
            <a:avLst/>
          </a:prstGeom>
        </p:spPr>
        <p:txBody>
          <a:bodyPr wrap="square">
            <a:spAutoFit/>
          </a:bodyPr>
          <a:lstStyle/>
          <a:p>
            <a:r>
              <a:rPr lang="en-US" dirty="0" smtClean="0">
                <a:latin typeface="LiberationSerif"/>
              </a:rPr>
              <a:t>When </a:t>
            </a:r>
            <a:r>
              <a:rPr lang="en-US" dirty="0">
                <a:latin typeface="LiberationSerif"/>
              </a:rPr>
              <a:t>teams deliver small increments, they are better able </a:t>
            </a:r>
            <a:r>
              <a:rPr lang="en-US" dirty="0" smtClean="0">
                <a:latin typeface="LiberationSerif"/>
              </a:rPr>
              <a:t>to understand </a:t>
            </a:r>
            <a:r>
              <a:rPr lang="en-US" dirty="0">
                <a:latin typeface="LiberationSerif"/>
              </a:rPr>
              <a:t>the true customer requirements faster </a:t>
            </a:r>
            <a:r>
              <a:rPr lang="en-US" dirty="0" smtClean="0">
                <a:latin typeface="LiberationSerif"/>
              </a:rPr>
              <a:t>and more </a:t>
            </a:r>
            <a:r>
              <a:rPr lang="en-US" dirty="0">
                <a:latin typeface="LiberationSerif"/>
              </a:rPr>
              <a:t>accurately than </a:t>
            </a:r>
            <a:r>
              <a:rPr lang="en-US" dirty="0" smtClean="0">
                <a:latin typeface="LiberationSerif"/>
              </a:rPr>
              <a:t>with a </a:t>
            </a:r>
            <a:r>
              <a:rPr lang="en-US" dirty="0">
                <a:latin typeface="LiberationSerif"/>
              </a:rPr>
              <a:t>static written specification.</a:t>
            </a:r>
            <a:endParaRPr lang="en-US" dirty="0"/>
          </a:p>
        </p:txBody>
      </p:sp>
    </p:spTree>
    <p:extLst>
      <p:ext uri="{BB962C8B-B14F-4D97-AF65-F5344CB8AC3E}">
        <p14:creationId xmlns:p14="http://schemas.microsoft.com/office/powerpoint/2010/main" val="157565235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Life cycle </a:t>
            </a:r>
            <a:r>
              <a:rPr lang="en-US" dirty="0"/>
              <a:t>selection </a:t>
            </a:r>
            <a:r>
              <a:rPr lang="en-US" dirty="0" smtClean="0"/>
              <a:t>for Uncertain </a:t>
            </a:r>
            <a:r>
              <a:rPr lang="en-US" dirty="0"/>
              <a:t>projects </a:t>
            </a:r>
          </a:p>
        </p:txBody>
      </p:sp>
      <p:sp>
        <p:nvSpPr>
          <p:cNvPr id="3" name="Content Placeholder 2"/>
          <p:cNvSpPr>
            <a:spLocks noGrp="1"/>
          </p:cNvSpPr>
          <p:nvPr>
            <p:ph idx="1"/>
          </p:nvPr>
        </p:nvSpPr>
        <p:spPr/>
        <p:txBody>
          <a:bodyPr/>
          <a:lstStyle/>
          <a:p>
            <a:r>
              <a:rPr lang="en-US" dirty="0"/>
              <a:t>Teams can plan and manage projects with clear and stable requirements and clear technical challenges with little difficulty. </a:t>
            </a:r>
            <a:endParaRPr lang="en-US" dirty="0" smtClean="0"/>
          </a:p>
          <a:p>
            <a:r>
              <a:rPr lang="en-US" dirty="0" smtClean="0"/>
              <a:t>However</a:t>
            </a:r>
            <a:r>
              <a:rPr lang="en-US" dirty="0"/>
              <a:t>, as the uncertainty </a:t>
            </a:r>
            <a:r>
              <a:rPr lang="en-US" dirty="0" smtClean="0"/>
              <a:t>in the </a:t>
            </a:r>
            <a:r>
              <a:rPr lang="en-US" dirty="0"/>
              <a:t>project increases, the likelihood of changes, wasted work, and rework </a:t>
            </a:r>
            <a:r>
              <a:rPr lang="en-US" dirty="0" smtClean="0"/>
              <a:t>also increases</a:t>
            </a:r>
            <a:r>
              <a:rPr lang="en-US" dirty="0"/>
              <a:t>, which is costly and time </a:t>
            </a:r>
            <a:r>
              <a:rPr lang="en-US" dirty="0" smtClean="0"/>
              <a:t>consuming.</a:t>
            </a:r>
          </a:p>
          <a:p>
            <a:r>
              <a:rPr lang="en-US" dirty="0"/>
              <a:t>Some teams have evolved project life cycles to use iterative and </a:t>
            </a:r>
            <a:r>
              <a:rPr lang="en-US" dirty="0" smtClean="0"/>
              <a:t>incremental approaches</a:t>
            </a:r>
            <a:r>
              <a:rPr lang="en-US" dirty="0"/>
              <a:t>. </a:t>
            </a:r>
            <a:endParaRPr lang="en-US" dirty="0" smtClean="0"/>
          </a:p>
          <a:p>
            <a:r>
              <a:rPr lang="en-US" dirty="0" smtClean="0"/>
              <a:t>Many </a:t>
            </a:r>
            <a:r>
              <a:rPr lang="en-US" dirty="0"/>
              <a:t>teams discover that when they explore the </a:t>
            </a:r>
            <a:r>
              <a:rPr lang="en-US" dirty="0" smtClean="0"/>
              <a:t>requirements iteratively </a:t>
            </a:r>
            <a:r>
              <a:rPr lang="en-US" dirty="0"/>
              <a:t>and deliver more often incrementally, the teams adapt to </a:t>
            </a:r>
            <a:r>
              <a:rPr lang="en-US" dirty="0" smtClean="0"/>
              <a:t>changes more </a:t>
            </a:r>
            <a:r>
              <a:rPr lang="en-US" dirty="0"/>
              <a:t>easily. </a:t>
            </a:r>
            <a:endParaRPr lang="en-US" dirty="0" smtClean="0"/>
          </a:p>
          <a:p>
            <a:r>
              <a:rPr lang="en-US" dirty="0" smtClean="0"/>
              <a:t>These </a:t>
            </a:r>
            <a:r>
              <a:rPr lang="en-US" dirty="0"/>
              <a:t>iterative and incremental approaches reduce waste </a:t>
            </a:r>
            <a:r>
              <a:rPr lang="en-US" dirty="0" smtClean="0"/>
              <a:t>and rework </a:t>
            </a:r>
            <a:r>
              <a:rPr lang="en-US" dirty="0"/>
              <a:t>because the teams gain feedback.</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27</a:t>
            </a:fld>
            <a:endParaRPr lang="en-US"/>
          </a:p>
        </p:txBody>
      </p:sp>
    </p:spTree>
    <p:extLst>
      <p:ext uri="{BB962C8B-B14F-4D97-AF65-F5344CB8AC3E}">
        <p14:creationId xmlns:p14="http://schemas.microsoft.com/office/powerpoint/2010/main" val="267202561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8117" y="297986"/>
            <a:ext cx="9784080" cy="1508760"/>
          </a:xfrm>
        </p:spPr>
        <p:txBody>
          <a:bodyPr/>
          <a:lstStyle/>
          <a:p>
            <a:r>
              <a:rPr lang="en-US" dirty="0" smtClean="0"/>
              <a:t>Approaches for managing uncertain projects</a:t>
            </a:r>
            <a:endParaRPr lang="en-US" dirty="0"/>
          </a:p>
        </p:txBody>
      </p:sp>
      <p:sp>
        <p:nvSpPr>
          <p:cNvPr id="3" name="Content Placeholder 2"/>
          <p:cNvSpPr>
            <a:spLocks noGrp="1"/>
          </p:cNvSpPr>
          <p:nvPr>
            <p:ph idx="1"/>
          </p:nvPr>
        </p:nvSpPr>
        <p:spPr/>
        <p:txBody>
          <a:bodyPr>
            <a:normAutofit/>
          </a:bodyPr>
          <a:lstStyle/>
          <a:p>
            <a:r>
              <a:rPr lang="en-US" dirty="0" smtClean="0"/>
              <a:t>These </a:t>
            </a:r>
            <a:r>
              <a:rPr lang="en-US" dirty="0"/>
              <a:t>approaches use:</a:t>
            </a:r>
          </a:p>
          <a:p>
            <a:pPr lvl="1">
              <a:buFont typeface="Wingdings" panose="05000000000000000000" pitchFamily="2" charset="2"/>
              <a:buChar char="Ø"/>
            </a:pPr>
            <a:r>
              <a:rPr lang="en-US" dirty="0"/>
              <a:t>Very short feedback loops,</a:t>
            </a:r>
          </a:p>
          <a:p>
            <a:pPr lvl="1">
              <a:buFont typeface="Wingdings" panose="05000000000000000000" pitchFamily="2" charset="2"/>
              <a:buChar char="Ø"/>
            </a:pPr>
            <a:r>
              <a:rPr lang="en-US" dirty="0"/>
              <a:t>Frequent adaptation of process,</a:t>
            </a:r>
          </a:p>
          <a:p>
            <a:pPr lvl="1">
              <a:buFont typeface="Wingdings" panose="05000000000000000000" pitchFamily="2" charset="2"/>
              <a:buChar char="Ø"/>
            </a:pPr>
            <a:r>
              <a:rPr lang="en-US" dirty="0"/>
              <a:t>Reprioritization,</a:t>
            </a:r>
          </a:p>
          <a:p>
            <a:pPr lvl="1">
              <a:buFont typeface="Wingdings" panose="05000000000000000000" pitchFamily="2" charset="2"/>
              <a:buChar char="Ø"/>
            </a:pPr>
            <a:r>
              <a:rPr lang="en-US" dirty="0"/>
              <a:t>Regularly updated plans, and</a:t>
            </a:r>
          </a:p>
          <a:p>
            <a:pPr lvl="1">
              <a:buFont typeface="Wingdings" panose="05000000000000000000" pitchFamily="2" charset="2"/>
              <a:buChar char="Ø"/>
            </a:pPr>
            <a:r>
              <a:rPr lang="en-US" dirty="0"/>
              <a:t>Frequent delivery.</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28</a:t>
            </a:fld>
            <a:endParaRPr lang="en-US"/>
          </a:p>
        </p:txBody>
      </p:sp>
    </p:spTree>
    <p:extLst>
      <p:ext uri="{BB962C8B-B14F-4D97-AF65-F5344CB8AC3E}">
        <p14:creationId xmlns:p14="http://schemas.microsoft.com/office/powerpoint/2010/main" val="88238836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When to apply iterative, incremental and agile approaches?</a:t>
            </a:r>
            <a:endParaRPr lang="en-US" dirty="0"/>
          </a:p>
        </p:txBody>
      </p:sp>
      <p:sp>
        <p:nvSpPr>
          <p:cNvPr id="3" name="Content Placeholder 2"/>
          <p:cNvSpPr>
            <a:spLocks noGrp="1"/>
          </p:cNvSpPr>
          <p:nvPr>
            <p:ph idx="1"/>
          </p:nvPr>
        </p:nvSpPr>
        <p:spPr/>
        <p:txBody>
          <a:bodyPr/>
          <a:lstStyle/>
          <a:p>
            <a:r>
              <a:rPr lang="en-US" dirty="0"/>
              <a:t>These iterative, incremental, and agile approaches work well for projects </a:t>
            </a:r>
            <a:r>
              <a:rPr lang="en-US" dirty="0" smtClean="0"/>
              <a:t>that involve:</a:t>
            </a:r>
          </a:p>
          <a:p>
            <a:pPr lvl="1">
              <a:buFont typeface="Wingdings" panose="05000000000000000000" pitchFamily="2" charset="2"/>
              <a:buChar char="Ø"/>
            </a:pPr>
            <a:r>
              <a:rPr lang="en-US" dirty="0" smtClean="0"/>
              <a:t> New </a:t>
            </a:r>
            <a:r>
              <a:rPr lang="en-US" dirty="0"/>
              <a:t>or novel tools, techniques, materials, or application domains.</a:t>
            </a:r>
          </a:p>
          <a:p>
            <a:pPr lvl="1">
              <a:buFont typeface="Wingdings" panose="05000000000000000000" pitchFamily="2" charset="2"/>
              <a:buChar char="Ø"/>
            </a:pPr>
            <a:r>
              <a:rPr lang="en-US" dirty="0"/>
              <a:t>Require research and development;</a:t>
            </a:r>
          </a:p>
          <a:p>
            <a:pPr lvl="1">
              <a:buFont typeface="Wingdings" panose="05000000000000000000" pitchFamily="2" charset="2"/>
              <a:buChar char="Ø"/>
            </a:pPr>
            <a:r>
              <a:rPr lang="en-US" dirty="0"/>
              <a:t>Have high rates of change;</a:t>
            </a:r>
          </a:p>
          <a:p>
            <a:pPr lvl="1">
              <a:buFont typeface="Wingdings" panose="05000000000000000000" pitchFamily="2" charset="2"/>
              <a:buChar char="Ø"/>
            </a:pPr>
            <a:r>
              <a:rPr lang="en-US" dirty="0"/>
              <a:t>Have unclear or unknown requirements, uncertainty, or risk; or</a:t>
            </a:r>
          </a:p>
          <a:p>
            <a:pPr lvl="1">
              <a:buFont typeface="Wingdings" panose="05000000000000000000" pitchFamily="2" charset="2"/>
              <a:buChar char="Ø"/>
            </a:pPr>
            <a:r>
              <a:rPr lang="en-US" dirty="0"/>
              <a:t>Have a final goal that is hard to describe.</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29</a:t>
            </a:fld>
            <a:endParaRPr lang="en-US"/>
          </a:p>
        </p:txBody>
      </p:sp>
    </p:spTree>
    <p:extLst>
      <p:ext uri="{BB962C8B-B14F-4D97-AF65-F5344CB8AC3E}">
        <p14:creationId xmlns:p14="http://schemas.microsoft.com/office/powerpoint/2010/main" val="201508923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uncertainty </a:t>
            </a:r>
            <a:r>
              <a:rPr lang="en-US" dirty="0" smtClean="0"/>
              <a:t>and </a:t>
            </a:r>
            <a:r>
              <a:rPr lang="en-US" dirty="0"/>
              <a:t>disagreement</a:t>
            </a:r>
          </a:p>
        </p:txBody>
      </p:sp>
      <p:sp>
        <p:nvSpPr>
          <p:cNvPr id="3" name="Content Placeholder 2"/>
          <p:cNvSpPr>
            <a:spLocks noGrp="1"/>
          </p:cNvSpPr>
          <p:nvPr>
            <p:ph idx="1"/>
          </p:nvPr>
        </p:nvSpPr>
        <p:spPr/>
        <p:txBody>
          <a:bodyPr>
            <a:normAutofit/>
          </a:bodyPr>
          <a:lstStyle/>
          <a:p>
            <a:r>
              <a:rPr lang="en-US" dirty="0" smtClean="0"/>
              <a:t>However</a:t>
            </a:r>
            <a:r>
              <a:rPr lang="en-US" dirty="0"/>
              <a:t>, iterative and incremental approaches have their limits </a:t>
            </a:r>
            <a:r>
              <a:rPr lang="en-US" dirty="0" smtClean="0"/>
              <a:t>of applicability.</a:t>
            </a:r>
          </a:p>
          <a:p>
            <a:r>
              <a:rPr lang="en-US" dirty="0" smtClean="0"/>
              <a:t> </a:t>
            </a:r>
            <a:r>
              <a:rPr lang="en-US" dirty="0"/>
              <a:t>When both technology uncertainty and requirements </a:t>
            </a:r>
            <a:r>
              <a:rPr lang="en-US" dirty="0" smtClean="0"/>
              <a:t>uncertainty are </a:t>
            </a:r>
            <a:r>
              <a:rPr lang="en-US" dirty="0"/>
              <a:t>very high (the top right of Figure 2-5), the project moves beyond complex </a:t>
            </a:r>
            <a:r>
              <a:rPr lang="en-US" dirty="0" smtClean="0"/>
              <a:t>to chaotic</a:t>
            </a:r>
            <a:r>
              <a:rPr lang="en-US" dirty="0"/>
              <a:t>. </a:t>
            </a:r>
            <a:endParaRPr lang="en-US" dirty="0" smtClean="0"/>
          </a:p>
          <a:p>
            <a:r>
              <a:rPr lang="en-US" dirty="0" smtClean="0"/>
              <a:t>In </a:t>
            </a:r>
            <a:r>
              <a:rPr lang="en-US" dirty="0"/>
              <a:t>order for the project to become reliably possible, it needs one of </a:t>
            </a:r>
            <a:r>
              <a:rPr lang="en-US" dirty="0" smtClean="0"/>
              <a:t>the variables </a:t>
            </a:r>
            <a:r>
              <a:rPr lang="en-US" dirty="0"/>
              <a:t>(uncertainty or disagreement) to be contained.</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30</a:t>
            </a:fld>
            <a:endParaRPr lang="en-US"/>
          </a:p>
        </p:txBody>
      </p:sp>
    </p:spTree>
    <p:extLst>
      <p:ext uri="{BB962C8B-B14F-4D97-AF65-F5344CB8AC3E}">
        <p14:creationId xmlns:p14="http://schemas.microsoft.com/office/powerpoint/2010/main" val="37369352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5121" y="297986"/>
            <a:ext cx="9784080" cy="1508760"/>
          </a:xfrm>
        </p:spPr>
        <p:txBody>
          <a:bodyPr/>
          <a:lstStyle/>
          <a:p>
            <a:r>
              <a:rPr lang="en-US" dirty="0" smtClean="0"/>
              <a:t>Characteristics involving high uncertainty</a:t>
            </a:r>
            <a:endParaRPr lang="en-US" dirty="0"/>
          </a:p>
        </p:txBody>
      </p:sp>
      <p:sp>
        <p:nvSpPr>
          <p:cNvPr id="3" name="Content Placeholder 2"/>
          <p:cNvSpPr>
            <a:spLocks noGrp="1"/>
          </p:cNvSpPr>
          <p:nvPr>
            <p:ph idx="1"/>
          </p:nvPr>
        </p:nvSpPr>
        <p:spPr/>
        <p:txBody>
          <a:bodyPr/>
          <a:lstStyle/>
          <a:p>
            <a:pPr marL="457200" indent="-457200">
              <a:buFont typeface="+mj-lt"/>
              <a:buAutoNum type="arabicPeriod"/>
            </a:pPr>
            <a:r>
              <a:rPr lang="en-US" dirty="0" smtClean="0"/>
              <a:t>product specification / suitability </a:t>
            </a:r>
            <a:r>
              <a:rPr lang="en-US" dirty="0"/>
              <a:t>and requirements</a:t>
            </a:r>
            <a:r>
              <a:rPr lang="en-US" dirty="0" smtClean="0"/>
              <a:t> </a:t>
            </a:r>
            <a:r>
              <a:rPr lang="en-US" dirty="0"/>
              <a:t>(is the right product being built?)</a:t>
            </a:r>
            <a:r>
              <a:rPr lang="en-US" dirty="0" smtClean="0"/>
              <a:t>, </a:t>
            </a:r>
          </a:p>
          <a:p>
            <a:pPr marL="457200" indent="-457200">
              <a:buFont typeface="+mj-lt"/>
              <a:buAutoNum type="arabicPeriod"/>
            </a:pPr>
            <a:r>
              <a:rPr lang="en-US" dirty="0" smtClean="0"/>
              <a:t>production capability / </a:t>
            </a:r>
            <a:r>
              <a:rPr lang="en-US" dirty="0"/>
              <a:t>technical feasibility and </a:t>
            </a:r>
            <a:r>
              <a:rPr lang="en-US" dirty="0" smtClean="0"/>
              <a:t>performance (can </a:t>
            </a:r>
            <a:r>
              <a:rPr lang="en-US" dirty="0"/>
              <a:t>this product be built this way</a:t>
            </a:r>
            <a:r>
              <a:rPr lang="en-US" dirty="0" smtClean="0"/>
              <a:t>?)</a:t>
            </a:r>
          </a:p>
          <a:p>
            <a:pPr marL="457200" indent="-457200">
              <a:buFont typeface="+mj-lt"/>
              <a:buAutoNum type="arabicPeriod"/>
            </a:pPr>
            <a:r>
              <a:rPr lang="en-US" dirty="0" smtClean="0"/>
              <a:t>process suitability / </a:t>
            </a:r>
            <a:r>
              <a:rPr lang="en-US" dirty="0"/>
              <a:t>process and people</a:t>
            </a:r>
            <a:r>
              <a:rPr lang="en-US" dirty="0" smtClean="0"/>
              <a:t> </a:t>
            </a:r>
            <a:r>
              <a:rPr lang="en-US" dirty="0"/>
              <a:t>(is this an effective way for the team to work?)</a:t>
            </a:r>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31</a:t>
            </a:fld>
            <a:endParaRPr lang="en-US"/>
          </a:p>
        </p:txBody>
      </p:sp>
    </p:spTree>
    <p:extLst>
      <p:ext uri="{BB962C8B-B14F-4D97-AF65-F5344CB8AC3E}">
        <p14:creationId xmlns:p14="http://schemas.microsoft.com/office/powerpoint/2010/main" val="97074783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5121" y="297986"/>
            <a:ext cx="9784080" cy="1508760"/>
          </a:xfrm>
        </p:spPr>
        <p:txBody>
          <a:bodyPr/>
          <a:lstStyle/>
          <a:p>
            <a:r>
              <a:rPr lang="en-US" dirty="0" smtClean="0"/>
              <a:t>Overcoming Uncertainty</a:t>
            </a:r>
            <a:endParaRPr lang="en-US" dirty="0"/>
          </a:p>
        </p:txBody>
      </p:sp>
      <p:sp>
        <p:nvSpPr>
          <p:cNvPr id="3" name="Content Placeholder 2"/>
          <p:cNvSpPr>
            <a:spLocks noGrp="1"/>
          </p:cNvSpPr>
          <p:nvPr>
            <p:ph idx="1"/>
          </p:nvPr>
        </p:nvSpPr>
        <p:spPr/>
        <p:txBody>
          <a:bodyPr/>
          <a:lstStyle/>
          <a:p>
            <a:r>
              <a:rPr lang="en-US" dirty="0"/>
              <a:t>By building a small increment and then testing and reviewing it, the team can explore uncertainty at a low cost in a short time, reduce risk, and maximize business value delivery</a:t>
            </a:r>
            <a:r>
              <a:rPr lang="en-US" dirty="0" smtClean="0"/>
              <a:t>.</a:t>
            </a:r>
            <a:endParaRPr lang="en-US" dirty="0"/>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32</a:t>
            </a:fld>
            <a:endParaRPr lang="en-US"/>
          </a:p>
        </p:txBody>
      </p:sp>
    </p:spTree>
    <p:extLst>
      <p:ext uri="{BB962C8B-B14F-4D97-AF65-F5344CB8AC3E}">
        <p14:creationId xmlns:p14="http://schemas.microsoft.com/office/powerpoint/2010/main" val="45378217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 of PM LIFECYCLES</a:t>
            </a:r>
            <a:endParaRPr lang="en-US" dirty="0"/>
          </a:p>
        </p:txBody>
      </p:sp>
      <p:sp>
        <p:nvSpPr>
          <p:cNvPr id="3" name="Content Placeholder 2"/>
          <p:cNvSpPr>
            <a:spLocks noGrp="1"/>
          </p:cNvSpPr>
          <p:nvPr>
            <p:ph idx="1"/>
          </p:nvPr>
        </p:nvSpPr>
        <p:spPr/>
        <p:txBody>
          <a:bodyPr>
            <a:noAutofit/>
          </a:bodyPr>
          <a:lstStyle/>
          <a:p>
            <a:pPr lvl="1">
              <a:buFont typeface="Wingdings" panose="05000000000000000000" pitchFamily="2" charset="2"/>
              <a:buChar char="Ø"/>
            </a:pPr>
            <a:r>
              <a:rPr lang="en-US" sz="2800" b="1" dirty="0" smtClean="0">
                <a:solidFill>
                  <a:srgbClr val="7030A0"/>
                </a:solidFill>
              </a:rPr>
              <a:t>Predictive life cycle</a:t>
            </a:r>
            <a:r>
              <a:rPr lang="en-US" sz="2800" b="1" dirty="0" smtClean="0"/>
              <a:t>. </a:t>
            </a:r>
            <a:r>
              <a:rPr lang="en-US" sz="2800" dirty="0" smtClean="0"/>
              <a:t>A more traditional approach, with the bulk of planning </a:t>
            </a:r>
            <a:r>
              <a:rPr lang="en-US" sz="2800" dirty="0"/>
              <a:t>occurring upfront, then executing in a single pass; </a:t>
            </a:r>
            <a:r>
              <a:rPr lang="en-US" sz="2800" dirty="0" smtClean="0"/>
              <a:t>a sequential </a:t>
            </a:r>
            <a:r>
              <a:rPr lang="en-US" sz="2800" dirty="0"/>
              <a:t>process.</a:t>
            </a:r>
          </a:p>
          <a:p>
            <a:pPr lvl="1">
              <a:buFont typeface="Wingdings" panose="05000000000000000000" pitchFamily="2" charset="2"/>
              <a:buChar char="Ø"/>
            </a:pPr>
            <a:r>
              <a:rPr lang="en-US" sz="2800" b="1" dirty="0">
                <a:solidFill>
                  <a:srgbClr val="002060"/>
                </a:solidFill>
              </a:rPr>
              <a:t>Iterative life cycle</a:t>
            </a:r>
            <a:r>
              <a:rPr lang="en-US" sz="2800" b="1" dirty="0"/>
              <a:t>. </a:t>
            </a:r>
            <a:r>
              <a:rPr lang="en-US" sz="2800" dirty="0"/>
              <a:t>An approach that allows feedback for </a:t>
            </a:r>
            <a:r>
              <a:rPr lang="en-US" sz="2800" dirty="0" smtClean="0"/>
              <a:t>unfinished work </a:t>
            </a:r>
            <a:r>
              <a:rPr lang="en-US" sz="2800" dirty="0"/>
              <a:t>to improve and modify that work.</a:t>
            </a:r>
          </a:p>
          <a:p>
            <a:pPr lvl="1">
              <a:buFont typeface="Wingdings" panose="05000000000000000000" pitchFamily="2" charset="2"/>
              <a:buChar char="Ø"/>
            </a:pPr>
            <a:r>
              <a:rPr lang="en-US" sz="2800" b="1" dirty="0">
                <a:solidFill>
                  <a:schemeClr val="bg1"/>
                </a:solidFill>
              </a:rPr>
              <a:t>Incremental life cycle</a:t>
            </a:r>
            <a:r>
              <a:rPr lang="en-US" sz="2800" b="1" dirty="0"/>
              <a:t>. </a:t>
            </a:r>
            <a:r>
              <a:rPr lang="en-US" sz="2800" dirty="0"/>
              <a:t>An approach that provides </a:t>
            </a:r>
            <a:r>
              <a:rPr lang="en-US" sz="2800" dirty="0" smtClean="0"/>
              <a:t>finished deliverables </a:t>
            </a:r>
            <a:r>
              <a:rPr lang="en-US" sz="2800" dirty="0"/>
              <a:t>that the customer may be able to use immediately.</a:t>
            </a:r>
          </a:p>
          <a:p>
            <a:pPr lvl="1">
              <a:buFont typeface="Wingdings" panose="05000000000000000000" pitchFamily="2" charset="2"/>
              <a:buChar char="Ø"/>
            </a:pPr>
            <a:r>
              <a:rPr lang="en-US" sz="2800" b="1" dirty="0" smtClean="0">
                <a:solidFill>
                  <a:srgbClr val="FF0000"/>
                </a:solidFill>
              </a:rPr>
              <a:t>Agile life cycle</a:t>
            </a:r>
            <a:r>
              <a:rPr lang="en-US" sz="2800" b="1" dirty="0" smtClean="0"/>
              <a:t>. </a:t>
            </a:r>
            <a:r>
              <a:rPr lang="en-US" sz="2800" dirty="0"/>
              <a:t>An approach that is both iterative and incremental </a:t>
            </a:r>
            <a:r>
              <a:rPr lang="en-US" sz="2800" dirty="0" smtClean="0"/>
              <a:t>to refine work items and deliver frequently.</a:t>
            </a:r>
            <a:endParaRPr lang="en-US" sz="2800" dirty="0"/>
          </a:p>
        </p:txBody>
      </p:sp>
      <p:sp>
        <p:nvSpPr>
          <p:cNvPr id="4" name="Date Placeholder 3"/>
          <p:cNvSpPr>
            <a:spLocks noGrp="1"/>
          </p:cNvSpPr>
          <p:nvPr>
            <p:ph type="dt" sz="half" idx="10"/>
          </p:nvPr>
        </p:nvSpPr>
        <p:spPr/>
        <p:txBody>
          <a:bodyPr/>
          <a:lstStyle/>
          <a:p>
            <a:r>
              <a:rPr lang="en-US" smtClean="0"/>
              <a:t>Summer 2022</a:t>
            </a:r>
            <a:endParaRPr lang="en-US" dirty="0"/>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33</a:t>
            </a:fld>
            <a:endParaRPr lang="en-US"/>
          </a:p>
        </p:txBody>
      </p:sp>
    </p:spTree>
    <p:extLst>
      <p:ext uri="{BB962C8B-B14F-4D97-AF65-F5344CB8AC3E}">
        <p14:creationId xmlns:p14="http://schemas.microsoft.com/office/powerpoint/2010/main" val="3034176703"/>
      </p:ext>
    </p:extLst>
  </p:cSld>
  <p:clrMapOvr>
    <a:masterClrMapping/>
  </p:clrMapOvr>
  <p:timing>
    <p:tnLst>
      <p:par>
        <p:cTn id="1" dur="indefinite" restart="never" nodeType="tmRoot"/>
      </p:par>
    </p:tnLst>
  </p:timing>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Banded">
  <a:themeElements>
    <a:clrScheme name="Banded">
      <a:dk1>
        <a:srgbClr val="2C2C2C"/>
      </a:dk1>
      <a:lt1>
        <a:srgbClr val="FFFFFF"/>
      </a:lt1>
      <a:dk2>
        <a:srgbClr val="099BDD"/>
      </a:dk2>
      <a:lt2>
        <a:srgbClr val="F2F2F2"/>
      </a:lt2>
      <a:accent1>
        <a:srgbClr val="FFC000"/>
      </a:accent1>
      <a:accent2>
        <a:srgbClr val="A5D028"/>
      </a:accent2>
      <a:accent3>
        <a:srgbClr val="08CC78"/>
      </a:accent3>
      <a:accent4>
        <a:srgbClr val="F24099"/>
      </a:accent4>
      <a:accent5>
        <a:srgbClr val="828288"/>
      </a:accent5>
      <a:accent6>
        <a:srgbClr val="F56617"/>
      </a:accent6>
      <a:hlink>
        <a:srgbClr val="005DBA"/>
      </a:hlink>
      <a:folHlink>
        <a:srgbClr val="6C606A"/>
      </a:folHlink>
    </a:clrScheme>
    <a:fontScheme name="Banded">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nded">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Banded" id="{98DFF888-2449-4D28-977C-6306C017633E}" vid="{9792607F-9579-4224-82FF-9C88C3E1E53D}"/>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4007</TotalTime>
  <Words>2262</Words>
  <Application>Microsoft Office PowerPoint</Application>
  <PresentationFormat>Widescreen</PresentationFormat>
  <Paragraphs>308</Paragraphs>
  <Slides>33</Slides>
  <Notes>8</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33</vt:i4>
      </vt:variant>
    </vt:vector>
  </HeadingPairs>
  <TitlesOfParts>
    <vt:vector size="43" baseType="lpstr">
      <vt:lpstr>Arial</vt:lpstr>
      <vt:lpstr>Arial Rounded MT Bold</vt:lpstr>
      <vt:lpstr>Calibri</vt:lpstr>
      <vt:lpstr>Calibri Light</vt:lpstr>
      <vt:lpstr>Corbel</vt:lpstr>
      <vt:lpstr>LiberationSerif</vt:lpstr>
      <vt:lpstr>Tahoma</vt:lpstr>
      <vt:lpstr>Wingdings</vt:lpstr>
      <vt:lpstr>1_Office Theme</vt:lpstr>
      <vt:lpstr>Banded</vt:lpstr>
      <vt:lpstr> PMG 622 Agile Project Management LECTURE 01: An Introduction to Agile</vt:lpstr>
      <vt:lpstr>Value</vt:lpstr>
      <vt:lpstr>PowerPoint Presentation</vt:lpstr>
      <vt:lpstr>Origins of Agile</vt:lpstr>
      <vt:lpstr>Agile Manifesto / “4 Values”</vt:lpstr>
      <vt:lpstr>The 12 principles behind the agile manifesto [1/4]</vt:lpstr>
      <vt:lpstr>The 12 principles behind the agile manifesto [2/4]</vt:lpstr>
      <vt:lpstr>The 12 principles behind the agile manifesto [3/4]</vt:lpstr>
      <vt:lpstr>The 12 principles behind the agile manifesto</vt:lpstr>
      <vt:lpstr>Declaration of interdependence</vt:lpstr>
      <vt:lpstr>KNOWLEDGE WORK VS INDUSTRIAL WORK</vt:lpstr>
      <vt:lpstr>The agile mindset</vt:lpstr>
      <vt:lpstr>PMP® vs. PMI-ACP®</vt:lpstr>
      <vt:lpstr>AGILE METHODOLOGY USED</vt:lpstr>
      <vt:lpstr>Agile is a blanket term for many approaches</vt:lpstr>
      <vt:lpstr>LEAN IS A SUPERSET FOR AGILE AND KANBAN</vt:lpstr>
      <vt:lpstr>Lean and agile shared heritage</vt:lpstr>
      <vt:lpstr>Agile = Mindset??????</vt:lpstr>
      <vt:lpstr>BEING AGILE VS DOING AGILE</vt:lpstr>
      <vt:lpstr>TWO strategies to fulfill agile values and principles [1/2]</vt:lpstr>
      <vt:lpstr>TWO strategies to fulfill agile values and principles [2/2]</vt:lpstr>
      <vt:lpstr>Kanban METHOD</vt:lpstr>
      <vt:lpstr>Kanban Method</vt:lpstr>
      <vt:lpstr>CASE</vt:lpstr>
      <vt:lpstr>UNCERTAINTY, RISK, AND LIFE CYCLE SELECTION</vt:lpstr>
      <vt:lpstr>Stacey Complexity Model (Technical / Requirements Uncertainties)</vt:lpstr>
      <vt:lpstr>Life cycle selection for Uncertain projects </vt:lpstr>
      <vt:lpstr>Approaches for managing uncertain projects</vt:lpstr>
      <vt:lpstr>When to apply iterative, incremental and agile approaches?</vt:lpstr>
      <vt:lpstr>uncertainty and disagreement</vt:lpstr>
      <vt:lpstr>Characteristics involving high uncertainty</vt:lpstr>
      <vt:lpstr>Overcoming Uncertainty</vt:lpstr>
      <vt:lpstr>Types of PM LIFECYCLES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Windows User</cp:lastModifiedBy>
  <cp:revision>339</cp:revision>
  <dcterms:created xsi:type="dcterms:W3CDTF">2020-10-15T07:04:09Z</dcterms:created>
  <dcterms:modified xsi:type="dcterms:W3CDTF">2022-05-23T14:53:51Z</dcterms:modified>
</cp:coreProperties>
</file>