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notesSlides/notesSlide5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20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1" r:id="rId1"/>
  </p:sldMasterIdLst>
  <p:notesMasterIdLst>
    <p:notesMasterId r:id="rId53"/>
  </p:notesMasterIdLst>
  <p:sldIdLst>
    <p:sldId id="257" r:id="rId2"/>
    <p:sldId id="258" r:id="rId3"/>
    <p:sldId id="342" r:id="rId4"/>
    <p:sldId id="282" r:id="rId5"/>
    <p:sldId id="287" r:id="rId6"/>
    <p:sldId id="283" r:id="rId7"/>
    <p:sldId id="322" r:id="rId8"/>
    <p:sldId id="286" r:id="rId9"/>
    <p:sldId id="284" r:id="rId10"/>
    <p:sldId id="288" r:id="rId11"/>
    <p:sldId id="296" r:id="rId12"/>
    <p:sldId id="289" r:id="rId13"/>
    <p:sldId id="290" r:id="rId14"/>
    <p:sldId id="291" r:id="rId15"/>
    <p:sldId id="293" r:id="rId16"/>
    <p:sldId id="294" r:id="rId17"/>
    <p:sldId id="298" r:id="rId18"/>
    <p:sldId id="301" r:id="rId19"/>
    <p:sldId id="302" r:id="rId20"/>
    <p:sldId id="303" r:id="rId21"/>
    <p:sldId id="304" r:id="rId22"/>
    <p:sldId id="305" r:id="rId23"/>
    <p:sldId id="306" r:id="rId24"/>
    <p:sldId id="307" r:id="rId25"/>
    <p:sldId id="308" r:id="rId26"/>
    <p:sldId id="309" r:id="rId27"/>
    <p:sldId id="310" r:id="rId28"/>
    <p:sldId id="311" r:id="rId29"/>
    <p:sldId id="312" r:id="rId30"/>
    <p:sldId id="319" r:id="rId31"/>
    <p:sldId id="321" r:id="rId32"/>
    <p:sldId id="313" r:id="rId33"/>
    <p:sldId id="314" r:id="rId34"/>
    <p:sldId id="316" r:id="rId35"/>
    <p:sldId id="317" r:id="rId36"/>
    <p:sldId id="323" r:id="rId37"/>
    <p:sldId id="329" r:id="rId38"/>
    <p:sldId id="328" r:id="rId39"/>
    <p:sldId id="327" r:id="rId40"/>
    <p:sldId id="326" r:id="rId41"/>
    <p:sldId id="325" r:id="rId42"/>
    <p:sldId id="324" r:id="rId43"/>
    <p:sldId id="330" r:id="rId44"/>
    <p:sldId id="341" r:id="rId45"/>
    <p:sldId id="340" r:id="rId46"/>
    <p:sldId id="339" r:id="rId47"/>
    <p:sldId id="338" r:id="rId48"/>
    <p:sldId id="337" r:id="rId49"/>
    <p:sldId id="336" r:id="rId50"/>
    <p:sldId id="350" r:id="rId51"/>
    <p:sldId id="276" r:id="rId5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3226" autoAdjust="0"/>
  </p:normalViewPr>
  <p:slideViewPr>
    <p:cSldViewPr snapToGrid="0">
      <p:cViewPr varScale="1">
        <p:scale>
          <a:sx n="95" d="100"/>
          <a:sy n="95" d="100"/>
        </p:scale>
        <p:origin x="1120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8" Type="http://schemas.openxmlformats.org/officeDocument/2006/relationships/customXml" Target="../customXml/item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customXml" Target="../customXml/item2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AB8BF8-D218-4D99-8222-3DB87281439E}" type="datetimeFigureOut">
              <a:rPr lang="en-US" smtClean="0"/>
              <a:t>10/9/24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83C8A9-2E18-4CDE-808C-35A6F74E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7765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97408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682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8627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83C8A9-2E18-4CDE-808C-35A6F74E129F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1458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83C8A9-2E18-4CDE-808C-35A6F74E129F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90196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83C8A9-2E18-4CDE-808C-35A6F74E129F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7864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10/9/24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04034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10/9/24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460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10/9/24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428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10/9/24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41780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10/9/24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1598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10/9/24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53599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10/9/24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25109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10/9/24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68222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10/9/24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98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10/9/24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42653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10/9/24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94283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3102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01913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72311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20760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08431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36987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52524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">
              <a:lnSpc>
                <a:spcPct val="150000"/>
              </a:lnSpc>
              <a:defRPr/>
            </a:lvl1pPr>
            <a:lvl2pPr algn="just">
              <a:lnSpc>
                <a:spcPct val="150000"/>
              </a:lnSpc>
              <a:defRPr/>
            </a:lvl2pPr>
            <a:lvl3pPr algn="just">
              <a:lnSpc>
                <a:spcPct val="150000"/>
              </a:lnSpc>
              <a:defRPr/>
            </a:lvl3pPr>
            <a:lvl4pPr algn="just">
              <a:lnSpc>
                <a:spcPct val="150000"/>
              </a:lnSpc>
              <a:defRPr/>
            </a:lvl4pPr>
            <a:lvl5pPr algn="just">
              <a:lnSpc>
                <a:spcPct val="150000"/>
              </a:lnSpc>
              <a:defRPr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MGM331 -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11321717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88685" y="6443434"/>
            <a:ext cx="41365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949371" y="6436177"/>
            <a:ext cx="17299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z="12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00571" y="6443434"/>
            <a:ext cx="38771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MGM331 -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2666730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2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10/9/24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183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  <p:sldLayoutId id="2147483677" r:id="rId16"/>
    <p:sldLayoutId id="2147483678" r:id="rId17"/>
    <p:sldLayoutId id="2147483679" r:id="rId18"/>
    <p:sldLayoutId id="2147483650" r:id="rId19"/>
    <p:sldLayoutId id="2147483660" r:id="rId2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16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6.jpeg"/><Relationship Id="rId4" Type="http://schemas.openxmlformats.org/officeDocument/2006/relationships/image" Target="../media/image55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63.png"/><Relationship Id="rId4" Type="http://schemas.openxmlformats.org/officeDocument/2006/relationships/image" Target="../media/image62.sv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Ehab Mahmoud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763270" y="1837335"/>
            <a:ext cx="430823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Leadership 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907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64"/>
    </mc:Choice>
    <mc:Fallback xmlns="">
      <p:transition spd="slow" advTm="7264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31821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591219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Leadership 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420174" y="3754506"/>
            <a:ext cx="5344807" cy="1212741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3</a:t>
            </a:r>
          </a:p>
          <a:p>
            <a:pPr algn="ctr"/>
            <a:r>
              <a:rPr lang="en-US" sz="2800" b="1" dirty="0">
                <a:solidFill>
                  <a:schemeClr val="tx1"/>
                </a:solidFill>
                <a:cs typeface="Times New Roman" panose="02020603050405020304" pitchFamily="18" charset="0"/>
              </a:rPr>
              <a:t>Understanding Leadership</a:t>
            </a:r>
            <a:endParaRPr lang="en-US" sz="2800" b="1" dirty="0">
              <a:solidFill>
                <a:schemeClr val="tx1"/>
              </a:solidFill>
              <a:cs typeface="Alexandria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49566" y="4836703"/>
            <a:ext cx="419217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PMG 511</a:t>
            </a:r>
          </a:p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Master in Project Management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Ehab Mahmoud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738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49"/>
    </mc:Choice>
    <mc:Fallback xmlns="">
      <p:transition spd="slow" advTm="17049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Learning Outcomes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000" dirty="0"/>
              <a:t>The leader’s title.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/>
              <a:t>Leadership styles: describe 7 basic leadership styles.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/>
              <a:t>Who we lead: define 'stakeholder' in the context of a project effort.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/>
              <a:t>Matching leadership with culture: define ‘culture’ in the context of a project, team, and organization.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/>
              <a:t>Summary and conclusions.</a:t>
            </a: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15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488"/>
    </mc:Choice>
    <mc:Fallback xmlns="">
      <p:transition spd="slow" advTm="67488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2BF671-24B0-E0BD-D9BF-8986FB0D9D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68103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The Leader’s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6A35E3-5533-8872-7CE5-2C86748A97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en-US" sz="2400" dirty="0"/>
              <a:t>Leader can have many titles, he can be a manager, supervisor, boss, CEO, Expert, Foreman, Monitor.</a:t>
            </a:r>
          </a:p>
          <a:p>
            <a:pPr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en-US" sz="2400" dirty="0"/>
              <a:t>Understand that title isn't synonymous with the need or authority to engage in leadership.</a:t>
            </a:r>
          </a:p>
          <a:p>
            <a:pPr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en-US" sz="2400" dirty="0"/>
              <a:t>It is </a:t>
            </a:r>
            <a:r>
              <a:rPr lang="en-US" sz="2400" b="1" dirty="0"/>
              <a:t>a sit of words that supposed all  correlated to actual duties of jobs.</a:t>
            </a:r>
          </a:p>
          <a:p>
            <a:pPr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en-US" sz="2400" dirty="0"/>
              <a:t>The actual title can affect perceptions.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9D8F529-E445-31D5-BC06-1CA53C3384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36277" y="4098100"/>
            <a:ext cx="3225064" cy="207282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E06634ED-CFC3-30C2-EEC0-B6C617FC5C59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E4139B7-9430-3300-2A3D-C0930C2D902B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3BE6F4AC-FD66-3F7D-AF58-279B40D8561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189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8736"/>
    </mc:Choice>
    <mc:Fallback xmlns="">
      <p:transition spd="slow" advTm="108736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8E2F73-F99D-FC50-B5C0-BCD4C1F2D7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US" b="1" dirty="0"/>
          </a:p>
          <a:p>
            <a:pPr marL="0" indent="0" algn="ctr">
              <a:buNone/>
            </a:pPr>
            <a:r>
              <a:rPr lang="en-US" b="1" dirty="0"/>
              <a:t>“Leadership is not about titles, positions or flowcharts. It is about one life influencing another.” - John C. Maxwell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B4F70FA-B47C-1F10-4825-E72CA2D060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50710" y="3889282"/>
            <a:ext cx="2371550" cy="2145978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693B894F-947C-A52A-D03A-A74EE04949FF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D722315-2D2E-DF90-B8CE-38840FBE356C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D2B76C7E-9BDF-ACA9-1A7D-EF31904C55B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744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976"/>
    </mc:Choice>
    <mc:Fallback xmlns="">
      <p:transition spd="slow" advTm="58976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FA031A-B745-9AD4-DB84-8F3457783A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68103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Team Leadership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96FBBC88-CED5-E5EB-608F-1E33C6706A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dirty="0"/>
              <a:t>The idea of team leadership is broken down into its digestible components:</a:t>
            </a:r>
          </a:p>
          <a:p>
            <a:pPr algn="l"/>
            <a:r>
              <a:rPr lang="en-US" dirty="0"/>
              <a:t>Leadership styles.</a:t>
            </a:r>
          </a:p>
          <a:p>
            <a:pPr algn="l"/>
            <a:r>
              <a:rPr lang="en-US" dirty="0"/>
              <a:t>Leadership theories.</a:t>
            </a:r>
          </a:p>
          <a:p>
            <a:pPr algn="l"/>
            <a:r>
              <a:rPr lang="en-US" dirty="0"/>
              <a:t>Influences.</a:t>
            </a:r>
          </a:p>
          <a:p>
            <a:pPr algn="l"/>
            <a:r>
              <a:rPr lang="en-US" dirty="0"/>
              <a:t>Motivators.</a:t>
            </a:r>
          </a:p>
          <a:p>
            <a:pPr algn="l"/>
            <a:r>
              <a:rPr lang="en-US" dirty="0"/>
              <a:t>Influences on organizational team performance. </a:t>
            </a:r>
          </a:p>
          <a:p>
            <a:pPr algn="l"/>
            <a:r>
              <a:rPr lang="en-US" dirty="0"/>
              <a:t>Culture.</a:t>
            </a:r>
          </a:p>
          <a:p>
            <a:pPr algn="l"/>
            <a:r>
              <a:rPr lang="en-US" dirty="0"/>
              <a:t>Understanding of who is being led.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C78AD57-1957-552D-CF9F-9E85F6C5E7DB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5FFD5E5-847E-4B74-BB37-16341423E79C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02797019-4AF3-7992-0D51-91C79C659A4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5"/>
            <a:ext cx="2312973" cy="10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04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6"/>
    </mc:Choice>
    <mc:Fallback xmlns="">
      <p:transition spd="slow" advTm="96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FA031A-B745-9AD4-DB84-8F3457783A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68103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Early Studies of Leadership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96FBBC88-CED5-E5EB-608F-1E33C6706A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Researchers began studying leadership in the early part of the twentieth century and focused on:</a:t>
            </a:r>
          </a:p>
          <a:p>
            <a:pPr algn="l"/>
            <a:r>
              <a:rPr lang="en-US" sz="2400" b="1" dirty="0"/>
              <a:t>The person </a:t>
            </a:r>
            <a:r>
              <a:rPr lang="en-US" sz="2400" dirty="0"/>
              <a:t>- leader trait theories.</a:t>
            </a:r>
          </a:p>
          <a:p>
            <a:pPr algn="l"/>
            <a:r>
              <a:rPr lang="en-US" sz="2400" dirty="0"/>
              <a:t> </a:t>
            </a:r>
            <a:r>
              <a:rPr lang="en-US" sz="2400" b="1" dirty="0"/>
              <a:t>The behaviors </a:t>
            </a:r>
            <a:r>
              <a:rPr lang="en-US" sz="2400" dirty="0"/>
              <a:t>- how the leader interacted with his or her group members (behavior theories).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FF0000"/>
                </a:solidFill>
              </a:rPr>
              <a:t>Early leadership theories </a:t>
            </a:r>
            <a:r>
              <a:rPr lang="en-US" sz="2400" dirty="0"/>
              <a:t>focused on what qualities distinguished between </a:t>
            </a:r>
            <a:r>
              <a:rPr lang="en-US" sz="2400" dirty="0">
                <a:solidFill>
                  <a:srgbClr val="FF0000"/>
                </a:solidFill>
              </a:rPr>
              <a:t>leaders and followers</a:t>
            </a:r>
            <a:r>
              <a:rPr lang="en-US" sz="2400" dirty="0"/>
              <a:t>, while subsequent theories looked at other variables such as </a:t>
            </a:r>
            <a:r>
              <a:rPr lang="en-US" sz="2400" dirty="0">
                <a:solidFill>
                  <a:srgbClr val="FF0000"/>
                </a:solidFill>
              </a:rPr>
              <a:t>situational factors and skill level</a:t>
            </a:r>
            <a:r>
              <a:rPr lang="en-US" sz="2400" dirty="0"/>
              <a:t>.</a:t>
            </a:r>
            <a:endParaRPr lang="en-US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53C3E6E-2F70-3DE7-D9BC-99DB0006E914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A5F351D-7AC0-EC7D-0E5B-5A064DEDD22F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3064D6D2-90B7-F6FD-F1C4-0ADD1FDDF27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725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9360"/>
    </mc:Choice>
    <mc:Fallback xmlns="">
      <p:transition spd="slow" advTm="13936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E2CA0F72-1CEC-0E87-441A-AECEC9000F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22853" y="1825625"/>
            <a:ext cx="7546293" cy="4351338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C480E01-614D-9887-34ED-C71B1781E05E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C23FCF-E477-EB4D-16FA-1E6A62101D61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CA567043-7CA6-672D-9DE1-C44013DD94B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929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696"/>
    </mc:Choice>
    <mc:Fallback xmlns="">
      <p:transition spd="slow" advTm="77696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9A52C4-C573-E4D7-1F35-DD220F0A85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680783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Leadership Styles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2154B2D-9227-85ED-43F4-AC11ADB3B9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People as a leader </a:t>
            </a:r>
            <a:r>
              <a:rPr lang="en-US" sz="2400" b="1" dirty="0"/>
              <a:t>adopt different styles</a:t>
            </a:r>
            <a:r>
              <a:rPr lang="en-US" sz="2400" dirty="0"/>
              <a:t>.</a:t>
            </a:r>
          </a:p>
          <a:p>
            <a:pPr algn="l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Leadership style should be </a:t>
            </a:r>
            <a:r>
              <a:rPr lang="en-US" sz="2400" dirty="0">
                <a:solidFill>
                  <a:srgbClr val="FF0000"/>
                </a:solidFill>
              </a:rPr>
              <a:t>chosen</a:t>
            </a:r>
            <a:r>
              <a:rPr lang="en-US" sz="2400" dirty="0"/>
              <a:t> based on the </a:t>
            </a:r>
            <a:r>
              <a:rPr lang="en-US" sz="2400" dirty="0">
                <a:solidFill>
                  <a:srgbClr val="FF0000"/>
                </a:solidFill>
              </a:rPr>
              <a:t>team’s features, what they are trying to achieve.</a:t>
            </a:r>
          </a:p>
          <a:p>
            <a:pPr algn="l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Leaders have a ‘default’ style they prefer:</a:t>
            </a:r>
          </a:p>
          <a:p>
            <a:pPr algn="l">
              <a:lnSpc>
                <a:spcPct val="120000"/>
              </a:lnSpc>
            </a:pPr>
            <a:r>
              <a:rPr lang="en-US" sz="2400" dirty="0"/>
              <a:t>This may not be appropriate for their team.</a:t>
            </a:r>
          </a:p>
          <a:p>
            <a:pPr algn="l">
              <a:lnSpc>
                <a:spcPct val="120000"/>
              </a:lnSpc>
            </a:pPr>
            <a:r>
              <a:rPr lang="en-US" sz="2400" dirty="0">
                <a:solidFill>
                  <a:srgbClr val="FF0000"/>
                </a:solidFill>
              </a:rPr>
              <a:t>Stress or circumstances </a:t>
            </a:r>
            <a:r>
              <a:rPr lang="en-US" sz="2400" dirty="0"/>
              <a:t>can cause leaders to choose or revert to the wrong style.</a:t>
            </a:r>
          </a:p>
          <a:p>
            <a:pPr algn="l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There are (7 main styles covered here).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Ø"/>
            </a:pPr>
            <a:endParaRPr lang="en-US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60AAE8A-937D-8A58-57AE-AB7861784141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2DACD17-7D54-A82D-45B0-6D582F2B679C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37C8B64A-8200-9D3B-C29B-29B3D7BE2EE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070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2128"/>
    </mc:Choice>
    <mc:Fallback xmlns="">
      <p:transition spd="slow" advTm="172128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BAC2C1-7007-AD95-D596-D01102F081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7995" y="65995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Affiliative Leadership Style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881BB4CA-E96F-8E0E-816E-EBF391164B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In the affiliative leadership style, people come first.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This leadership style is one of 7 styles of Emotional leadership and promotes positivity, a harmonious workplace and team-building. 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It focuses on </a:t>
            </a:r>
            <a:r>
              <a:rPr lang="en-US" sz="2400" dirty="0">
                <a:solidFill>
                  <a:srgbClr val="FF0000"/>
                </a:solidFill>
              </a:rPr>
              <a:t>conflict resolution </a:t>
            </a:r>
            <a:r>
              <a:rPr lang="en-US" sz="2400" dirty="0"/>
              <a:t>and </a:t>
            </a:r>
            <a:r>
              <a:rPr lang="en-US" sz="2400" dirty="0">
                <a:solidFill>
                  <a:srgbClr val="FF0000"/>
                </a:solidFill>
              </a:rPr>
              <a:t>creating personal connections </a:t>
            </a:r>
            <a:r>
              <a:rPr lang="en-US" sz="2400" dirty="0"/>
              <a:t>between employees and their managers to build a sense of </a:t>
            </a:r>
            <a:r>
              <a:rPr lang="en-US" sz="2400" dirty="0">
                <a:solidFill>
                  <a:srgbClr val="FF0000"/>
                </a:solidFill>
              </a:rPr>
              <a:t>community and trust</a:t>
            </a:r>
            <a:r>
              <a:rPr lang="en-US" sz="2400" dirty="0"/>
              <a:t>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E0C125-E6F7-1448-55ED-DD27928849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90786" y="4168890"/>
            <a:ext cx="2865368" cy="205453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86526A8C-EE68-3884-FDA1-429F6BAD7A3D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5EC05A0-F00E-EA9B-0480-17651FFDF75B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B086C49B-069A-310E-E7BC-685CF75BDEE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889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248"/>
    </mc:Choice>
    <mc:Fallback xmlns="">
      <p:transition spd="slow" advTm="77248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5C91D3-0A75-2025-C490-0BD1BCA54B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4594" y="771666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Affiliative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7E977A-CD79-024F-A9C7-744F017608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4594" y="1933171"/>
            <a:ext cx="7064870" cy="4934138"/>
          </a:xfrm>
        </p:spPr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The type of leadership a manager chooses to affect the </a:t>
            </a:r>
            <a:r>
              <a:rPr lang="en-US" sz="2400" dirty="0">
                <a:solidFill>
                  <a:srgbClr val="FF0000"/>
                </a:solidFill>
              </a:rPr>
              <a:t>emotional, mental and physical </a:t>
            </a:r>
            <a:r>
              <a:rPr lang="en-US" sz="2400" dirty="0"/>
              <a:t>health of his team. Whether this effect is positive or negative.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Affiliative leadership is one of many styles of leadership that positively impacts employees. 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It is Good for teams in need of a </a:t>
            </a:r>
            <a:r>
              <a:rPr lang="en-US" sz="2400" dirty="0">
                <a:solidFill>
                  <a:srgbClr val="FF0000"/>
                </a:solidFill>
              </a:rPr>
              <a:t>morale boost </a:t>
            </a:r>
            <a:r>
              <a:rPr lang="en-US" sz="2400" dirty="0"/>
              <a:t>(team need to repair).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0C1854B-AA5D-F59A-2A09-804B61AF0C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92600" y="2342882"/>
            <a:ext cx="3993226" cy="2926334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8F276DF9-75E5-5809-758E-D00F63249DFB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3CF7E3-5386-B484-527B-697DA828981A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49FC3161-1EB8-8F2A-378E-2AA91B21398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52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064"/>
    </mc:Choice>
    <mc:Fallback xmlns="">
      <p:transition spd="slow" advTm="68064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96E6FF-C229-CCF2-46AF-DE6F58F33E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0148" y="68103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Affiliative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6744B7-63F1-2D76-A0F2-964CA45E46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3400" b="1" dirty="0"/>
              <a:t>Pros:  </a:t>
            </a:r>
          </a:p>
          <a:p>
            <a:pPr algn="l"/>
            <a:r>
              <a:rPr lang="en-US" dirty="0"/>
              <a:t>This style Emphasizes connection, harmony, and conflict resolution.</a:t>
            </a:r>
          </a:p>
          <a:p>
            <a:pPr algn="l"/>
            <a:r>
              <a:rPr lang="en-US" dirty="0"/>
              <a:t>It is Good for teams in need of a morale boost (team need to repair).</a:t>
            </a:r>
          </a:p>
          <a:p>
            <a:pPr algn="l"/>
            <a:r>
              <a:rPr lang="en-US" dirty="0"/>
              <a:t>Creates effective teams.</a:t>
            </a:r>
          </a:p>
          <a:p>
            <a:pPr algn="l"/>
            <a:r>
              <a:rPr lang="en-US" dirty="0"/>
              <a:t>It Increase employee morale.</a:t>
            </a:r>
          </a:p>
          <a:p>
            <a:pPr algn="l"/>
            <a:r>
              <a:rPr lang="en-US" dirty="0"/>
              <a:t>It Builds employee trust.</a:t>
            </a:r>
          </a:p>
          <a:p>
            <a:pPr algn="l"/>
            <a:r>
              <a:rPr lang="en-US" dirty="0"/>
              <a:t>It Provides guidance during crises.</a:t>
            </a:r>
          </a:p>
          <a:p>
            <a:pPr algn="l"/>
            <a:r>
              <a:rPr lang="en-US" dirty="0"/>
              <a:t>It Resolves conflicts more efficiently.</a:t>
            </a:r>
          </a:p>
          <a:p>
            <a:pPr algn="l"/>
            <a:r>
              <a:rPr lang="en-US" dirty="0"/>
              <a:t>It Reduces workplace stress.</a:t>
            </a:r>
          </a:p>
          <a:p>
            <a:pPr algn="l">
              <a:buFont typeface="Wingdings" panose="05000000000000000000" pitchFamily="2" charset="2"/>
              <a:buChar char="Ø"/>
            </a:pP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FEEDF20-1063-98B0-28A5-33C0B6C64A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43884" y="3785588"/>
            <a:ext cx="3670110" cy="222523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070736F5-80EF-1C4E-8080-45F73E1D5D17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99A13F8-5DAE-A67D-3D18-58AAE59BF8D6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1151DC24-DFF2-7635-B38E-67782F604AA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2815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4048"/>
    </mc:Choice>
    <mc:Fallback xmlns="">
      <p:transition spd="slow" advTm="174048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6A70B7-3CCE-F793-8063-2C50E5E6D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3643" y="782651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Affiliative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7BAB42-3A0C-BAE4-F5B8-E54D59FE81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400" b="1" dirty="0"/>
              <a:t> Cons: </a:t>
            </a:r>
          </a:p>
          <a:p>
            <a:r>
              <a:rPr lang="en-US" sz="2400" dirty="0"/>
              <a:t>Stuff may not receive enough advice.</a:t>
            </a:r>
          </a:p>
          <a:p>
            <a:r>
              <a:rPr lang="en-US" sz="2400" dirty="0"/>
              <a:t>Allow under-performers to go unchecked.</a:t>
            </a:r>
          </a:p>
          <a:p>
            <a:r>
              <a:rPr lang="en-US" sz="2400" dirty="0"/>
              <a:t>Ineffective when faced with complex challenge.</a:t>
            </a:r>
          </a:p>
          <a:p>
            <a:endParaRPr lang="en-US" sz="2400" dirty="0"/>
          </a:p>
          <a:p>
            <a:pPr marL="0" indent="0" algn="ctr">
              <a:buNone/>
            </a:pPr>
            <a:r>
              <a:rPr lang="en-US" sz="2400" b="1" dirty="0"/>
              <a:t>“Affiliative is really about letting people get to know you, and you making an effort to get to know them.”</a:t>
            </a:r>
          </a:p>
          <a:p>
            <a:endParaRPr lang="en-US" sz="2400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4C91C76-569E-A2D1-86D7-F414B55465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40487" y="2108214"/>
            <a:ext cx="1737511" cy="1961374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9DF6A173-5867-7717-55E8-3491B958338A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FE1DB60-7463-4E14-9162-FC5311C3B2F6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A392AC02-F510-ED07-B793-6CFCFE08C77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505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9840"/>
    </mc:Choice>
    <mc:Fallback xmlns="">
      <p:transition spd="slow" advTm="17984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D1AC07-123E-60ED-B643-C11BCEAFF6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7" name="Picture 2" descr="10 Lessons From Dalai Lama That Will Change Your Life">
            <a:extLst>
              <a:ext uri="{FF2B5EF4-FFF2-40B4-BE49-F238E27FC236}">
                <a16:creationId xmlns:a16="http://schemas.microsoft.com/office/drawing/2014/main" id="{B37A85B3-6245-FDB8-7138-0932198D19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4761" y="1697820"/>
            <a:ext cx="2635102" cy="2635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07857474-5BB0-E624-CD7E-6F09C26D2E86}"/>
              </a:ext>
            </a:extLst>
          </p:cNvPr>
          <p:cNvSpPr/>
          <p:nvPr/>
        </p:nvSpPr>
        <p:spPr>
          <a:xfrm>
            <a:off x="2393549" y="4557324"/>
            <a:ext cx="16562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US" sz="2400" b="1" dirty="0">
                <a:solidFill>
                  <a:srgbClr val="CB13BA"/>
                </a:solidFill>
                <a:latin typeface="Montserrat"/>
              </a:rPr>
              <a:t>Dalai Lama </a:t>
            </a:r>
          </a:p>
        </p:txBody>
      </p:sp>
      <p:pic>
        <p:nvPicPr>
          <p:cNvPr id="9" name="Picture 4" descr="Image result for berkshire hathaway products">
            <a:extLst>
              <a:ext uri="{FF2B5EF4-FFF2-40B4-BE49-F238E27FC236}">
                <a16:creationId xmlns:a16="http://schemas.microsoft.com/office/drawing/2014/main" id="{D9184780-D0E4-D53B-173C-D69623C6FE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1951" y="1975972"/>
            <a:ext cx="3175000" cy="231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0D7C9DE9-9456-72CB-9950-1E3043F6ADD5}"/>
              </a:ext>
            </a:extLst>
          </p:cNvPr>
          <p:cNvSpPr/>
          <p:nvPr/>
        </p:nvSpPr>
        <p:spPr>
          <a:xfrm>
            <a:off x="6793622" y="4557324"/>
            <a:ext cx="23116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US" sz="2400" b="1" dirty="0">
                <a:solidFill>
                  <a:srgbClr val="CB13BA"/>
                </a:solidFill>
                <a:latin typeface="Arial" panose="020B0604020202020204" pitchFamily="34" charset="0"/>
              </a:rPr>
              <a:t>Warren Buffett</a:t>
            </a:r>
            <a:endParaRPr lang="en-SA" sz="2400" b="1" dirty="0">
              <a:solidFill>
                <a:srgbClr val="CB13BA"/>
              </a:solidFill>
              <a:latin typeface="Century Gothic" panose="020B0502020202020204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1EB39AC-7F64-5A22-1CE4-01AE519687E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E36560E-DDEC-536C-1F2B-442D9A57CA69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E1513347-91E9-FD16-1107-1D5B46F5678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990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00"/>
    </mc:Choice>
    <mc:Fallback xmlns="">
      <p:transition spd="slow" advTm="64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D31FB7-02CD-425A-1136-DC52E59F56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31" y="934224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Authoritarian Leadership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C184B79-75BE-019E-0872-48DB6C22C1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0431" y="2038141"/>
            <a:ext cx="9304635" cy="4934138"/>
          </a:xfrm>
        </p:spPr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Authoritarian /Commanding /The Boss/Autocratic Leadership Style.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It is </a:t>
            </a:r>
            <a:r>
              <a:rPr lang="en-US" sz="2400" dirty="0">
                <a:solidFill>
                  <a:srgbClr val="FF0000"/>
                </a:solidFill>
              </a:rPr>
              <a:t>centered</a:t>
            </a:r>
            <a:r>
              <a:rPr lang="en-US" sz="2400" dirty="0"/>
              <a:t> on the boss. the </a:t>
            </a:r>
            <a:r>
              <a:rPr lang="en-US" sz="2400" dirty="0">
                <a:solidFill>
                  <a:srgbClr val="FF0000"/>
                </a:solidFill>
              </a:rPr>
              <a:t>leader holds all authority and responsibility. 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The leader </a:t>
            </a:r>
            <a:r>
              <a:rPr lang="en-US" sz="2400" dirty="0">
                <a:solidFill>
                  <a:srgbClr val="FF0000"/>
                </a:solidFill>
              </a:rPr>
              <a:t>centralizing decision making </a:t>
            </a:r>
            <a:r>
              <a:rPr lang="en-US" sz="2400" dirty="0"/>
              <a:t>and </a:t>
            </a:r>
            <a:r>
              <a:rPr lang="en-US" sz="2400" dirty="0">
                <a:solidFill>
                  <a:srgbClr val="FF0000"/>
                </a:solidFill>
              </a:rPr>
              <a:t>limiting participation</a:t>
            </a:r>
            <a:r>
              <a:rPr lang="en-US" sz="2400" dirty="0"/>
              <a:t>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leaders make decisions on their own </a:t>
            </a:r>
            <a:r>
              <a:rPr lang="en-US" sz="2400" dirty="0">
                <a:solidFill>
                  <a:srgbClr val="FF0000"/>
                </a:solidFill>
              </a:rPr>
              <a:t>without consulting subordinates</a:t>
            </a:r>
            <a:r>
              <a:rPr lang="en-US" sz="2400" dirty="0"/>
              <a:t>. They reach decisions, communicate them to subordinates and expect prompt implementation. 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One of the famous examples for an authoritarian is of Napoleon Bonaparte and Hitler.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F6D9D5-B515-B722-1185-29488E65C9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36094" y="3771476"/>
            <a:ext cx="2267909" cy="2274005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2F7453E1-CAA3-08CD-7F6B-B939B8A4D927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7AA7DE9-37ED-98C5-FE4F-258724B30A38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A11547CD-C8EF-89A4-D2AE-0AE5A1136E3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069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200"/>
    </mc:Choice>
    <mc:Fallback xmlns="">
      <p:transition spd="slow" advTm="992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1CE61E-3F3D-2805-35BE-FCFD2900DF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1025828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Authoritarian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8800C7-971F-4538-8B4A-2432046153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300" y="2305925"/>
            <a:ext cx="5907315" cy="4934138"/>
          </a:xfrm>
        </p:spPr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Leaders like this </a:t>
            </a:r>
            <a:r>
              <a:rPr lang="en-US" sz="2400" b="1" dirty="0"/>
              <a:t>can achieve results and productivity quickly.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Best applied to situations where there is </a:t>
            </a:r>
            <a:r>
              <a:rPr lang="en-US" sz="2400" b="1" dirty="0"/>
              <a:t>little time for group decision-making or where the leader is the most knowledgeable member in the group.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12AAA40-68A0-E9FB-FC54-40C08A755D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37559" y="2246267"/>
            <a:ext cx="4493141" cy="3286029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6B854201-7479-66A4-CA63-BB5A7464B0BA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C25DA99-FB40-1F31-95FA-D86E385A236E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79A80F33-F403-8596-19EC-C2D74F51A5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676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496"/>
    </mc:Choice>
    <mc:Fallback xmlns="">
      <p:transition spd="slow" advTm="70496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B2C453-2A2B-9671-BDE1-9A74A6C6D7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978" y="748656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Authoritarian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B0FB6E-93DC-38C6-A655-89317812FD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2400" b="1" dirty="0"/>
              <a:t>Pros:  </a:t>
            </a:r>
          </a:p>
          <a:p>
            <a:pPr algn="l"/>
            <a:r>
              <a:rPr lang="en-US" sz="2400" dirty="0"/>
              <a:t>Leaders like this can achieve results quickly. </a:t>
            </a:r>
          </a:p>
          <a:p>
            <a:pPr algn="l"/>
            <a:r>
              <a:rPr lang="en-US" sz="2400" dirty="0"/>
              <a:t>Quick decision-making.</a:t>
            </a:r>
          </a:p>
          <a:p>
            <a:pPr algn="l"/>
            <a:r>
              <a:rPr lang="en-US" sz="2400" dirty="0"/>
              <a:t>Focused target.</a:t>
            </a:r>
          </a:p>
          <a:p>
            <a:pPr algn="l"/>
            <a:r>
              <a:rPr lang="en-US" sz="2400" dirty="0"/>
              <a:t>Close supervision.</a:t>
            </a:r>
          </a:p>
          <a:p>
            <a:pPr algn="l"/>
            <a:r>
              <a:rPr lang="en-US" sz="2400" dirty="0"/>
              <a:t>Maintain the image of manager in making orders</a:t>
            </a:r>
          </a:p>
          <a:p>
            <a:pPr algn="l"/>
            <a:r>
              <a:rPr lang="en-US" sz="2400" dirty="0"/>
              <a:t>Good for emergencies/crisis situations.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1896C48-819F-3EA2-F5A5-4E8E647516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90078" y="2835408"/>
            <a:ext cx="2810500" cy="28105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54715C9-A318-5E39-8CC6-61E0618E454B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CAFDDC1-DEC5-E169-4BC9-401940CFD591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6015AAE1-A618-731D-607D-1F750A71878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4276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992"/>
    </mc:Choice>
    <mc:Fallback xmlns="">
      <p:transition spd="slow" advTm="112992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24DE01-FF24-5355-1302-8C6A47461A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782651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Authoritarian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4C16A1-4880-0CED-A32F-8977DEF9B2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2400" b="1" dirty="0"/>
              <a:t>Cons: </a:t>
            </a:r>
          </a:p>
          <a:p>
            <a:pPr algn="l"/>
            <a:r>
              <a:rPr lang="en-US" sz="2400" dirty="0"/>
              <a:t>Classic’ leadership structure.</a:t>
            </a:r>
          </a:p>
          <a:p>
            <a:pPr algn="l"/>
            <a:r>
              <a:rPr lang="en-US" sz="2400" dirty="0"/>
              <a:t>Strong, dominating leader(s).</a:t>
            </a:r>
          </a:p>
          <a:p>
            <a:pPr algn="l"/>
            <a:r>
              <a:rPr lang="en-US" sz="2400" dirty="0"/>
              <a:t>Can cause poor morale if teams aren’t used to it.</a:t>
            </a:r>
          </a:p>
          <a:p>
            <a:pPr algn="l"/>
            <a:r>
              <a:rPr lang="en-US" sz="2400" dirty="0"/>
              <a:t>High stress, members feel stressed due to high expectation.</a:t>
            </a:r>
          </a:p>
          <a:p>
            <a:pPr algn="l"/>
            <a:r>
              <a:rPr lang="en-US" sz="2400" dirty="0"/>
              <a:t>Group doesn't pick up from innovativeness and information of individuals, so benefits of collaboration are lost.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3CB2E1B-7455-B011-404E-2771BD2FB3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5800" y="1590377"/>
            <a:ext cx="2072820" cy="254225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45040D98-5A41-9C6D-B5FB-436BCF3D009F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868EBD7-F1C5-1C03-C8F7-C4C7A4823D82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33585BEE-A706-9CE4-D724-3E3FDFE5700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89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8048"/>
    </mc:Choice>
    <mc:Fallback xmlns="">
      <p:transition spd="slow" advTm="118048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Image result for what type of leadership style was john kennedy">
            <a:extLst>
              <a:ext uri="{FF2B5EF4-FFF2-40B4-BE49-F238E27FC236}">
                <a16:creationId xmlns:a16="http://schemas.microsoft.com/office/drawing/2014/main" id="{E1CE33E6-7041-46FA-A82F-CD8FEE1625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075" y="2324100"/>
            <a:ext cx="1854200" cy="251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Image result for hitler">
            <a:extLst>
              <a:ext uri="{FF2B5EF4-FFF2-40B4-BE49-F238E27FC236}">
                <a16:creationId xmlns:a16="http://schemas.microsoft.com/office/drawing/2014/main" id="{8443CF84-BEAF-794E-0518-6A8C89D858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3665" y="1435287"/>
            <a:ext cx="2222500" cy="292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Image result for steve jobs">
            <a:extLst>
              <a:ext uri="{FF2B5EF4-FFF2-40B4-BE49-F238E27FC236}">
                <a16:creationId xmlns:a16="http://schemas.microsoft.com/office/drawing/2014/main" id="{B6DA493A-09DB-F518-833C-9613E578CC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7220" y="1422213"/>
            <a:ext cx="2451100" cy="2451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2" descr="Image result for donald trump">
            <a:extLst>
              <a:ext uri="{FF2B5EF4-FFF2-40B4-BE49-F238E27FC236}">
                <a16:creationId xmlns:a16="http://schemas.microsoft.com/office/drawing/2014/main" id="{D5E9434F-A936-54A7-6F77-E82A6CF627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7420" y="4023171"/>
            <a:ext cx="3321800" cy="2214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2A833996-4D1F-E98B-950F-212378011D9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A5FA629-0C79-39F0-2F15-1487C383F618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989D00FE-8227-AB2F-2642-C2158075823C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323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696"/>
    </mc:Choice>
    <mc:Fallback xmlns="">
      <p:transition spd="slow" advTm="9696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CDCF24-A603-A2D8-A1D6-7DC8297BB8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69403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Coaching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156BE4-53D3-CA41-1D9B-1BAB31DC2F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2200" dirty="0"/>
              <a:t>Coaching leadership involves </a:t>
            </a:r>
            <a:r>
              <a:rPr lang="en-US" sz="2200" dirty="0">
                <a:solidFill>
                  <a:srgbClr val="FF0000"/>
                </a:solidFill>
              </a:rPr>
              <a:t>teaching</a:t>
            </a:r>
            <a:r>
              <a:rPr lang="en-US" sz="2200" dirty="0"/>
              <a:t> and </a:t>
            </a:r>
            <a:r>
              <a:rPr lang="en-US" sz="2200" dirty="0">
                <a:solidFill>
                  <a:srgbClr val="FF0000"/>
                </a:solidFill>
              </a:rPr>
              <a:t>supervising</a:t>
            </a:r>
            <a:r>
              <a:rPr lang="en-US" sz="2200" dirty="0"/>
              <a:t> followers.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200" dirty="0"/>
              <a:t> A coaching leader is </a:t>
            </a:r>
            <a:r>
              <a:rPr lang="en-US" sz="2200" dirty="0">
                <a:solidFill>
                  <a:srgbClr val="FF0000"/>
                </a:solidFill>
              </a:rPr>
              <a:t>highly operational in setting where results/ performance </a:t>
            </a:r>
            <a:r>
              <a:rPr lang="en-US" sz="2200" dirty="0"/>
              <a:t>require improvement. 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200" dirty="0"/>
              <a:t>Basically, in this kind of leadership, followers are </a:t>
            </a:r>
            <a:r>
              <a:rPr lang="en-US" sz="2200" dirty="0">
                <a:solidFill>
                  <a:srgbClr val="FF0000"/>
                </a:solidFill>
              </a:rPr>
              <a:t>helped to improve their skills</a:t>
            </a:r>
            <a:r>
              <a:rPr lang="en-US" sz="2200" dirty="0"/>
              <a:t>. 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200" dirty="0"/>
              <a:t>Coaching leadership does the following: motivates followers, inspires followers and encourages followers.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200" dirty="0"/>
              <a:t> A coaching leader is a great </a:t>
            </a:r>
            <a:r>
              <a:rPr lang="en-US" sz="2200" b="1" dirty="0"/>
              <a:t>mentor</a:t>
            </a:r>
            <a:r>
              <a:rPr lang="en-US" sz="2200" dirty="0"/>
              <a:t> is a pioneer who also has a remarkable ability to instruct and train. 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200" dirty="0"/>
              <a:t>They prep individuals to enhance both information and skills. (build the skills of  others).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F23513A-14E3-8F9E-E883-A393162C792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B5489A4-B3BB-B6D4-5BF2-54E46862921B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D5C939EA-14B2-7D97-3C80-05DD95EE014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3378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112"/>
    </mc:Choice>
    <mc:Fallback xmlns="">
      <p:transition spd="slow" advTm="98112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2D18DA-B72E-7076-15D8-B3D36C694A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07020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Coaching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038112-AFB3-7FCD-C82B-5E0B4CD79D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7469" y="2310108"/>
            <a:ext cx="6078550" cy="4934138"/>
          </a:xfrm>
        </p:spPr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About connecting the goals and </a:t>
            </a:r>
            <a:r>
              <a:rPr lang="en-US" sz="2400" b="1" dirty="0"/>
              <a:t>productivity</a:t>
            </a:r>
            <a:r>
              <a:rPr lang="en-US" sz="2400" dirty="0"/>
              <a:t> of the team/project with </a:t>
            </a:r>
            <a:r>
              <a:rPr lang="en-US" sz="2400" b="1" dirty="0"/>
              <a:t>individuals</a:t>
            </a:r>
            <a:r>
              <a:rPr lang="en-US" sz="2400" dirty="0"/>
              <a:t>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Best for teams </a:t>
            </a:r>
            <a:r>
              <a:rPr lang="en-US" sz="2400" b="1" dirty="0"/>
              <a:t>who have the desire to succeed and are motivated.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1EC81A1-AB15-A0DE-63A1-2720EFF118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83376" y="2664476"/>
            <a:ext cx="3999323" cy="2926334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E740C15E-F788-683E-5DC0-BD78F871AB6D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24739FE-1BC1-A973-52FF-669D2C8A85BF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14DFAAE0-23DC-0DBD-8E3A-060FDB3143C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8609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344"/>
    </mc:Choice>
    <mc:Fallback xmlns="">
      <p:transition spd="slow" advTm="61344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CB16ED-5598-43D9-5936-F65B153D3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3643" y="68103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Coaching Leadership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1899A947-C6AE-1E9E-D511-C50C0AC7BB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400" b="1" dirty="0"/>
              <a:t>Pros:  </a:t>
            </a:r>
          </a:p>
          <a:p>
            <a:r>
              <a:rPr lang="en-US" sz="2400" dirty="0"/>
              <a:t>Leaders like this create very positive workplace.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b="1" dirty="0"/>
              <a:t>Cons:  </a:t>
            </a:r>
          </a:p>
          <a:p>
            <a:r>
              <a:rPr lang="en-US" sz="2400" dirty="0"/>
              <a:t>Results take time to achieve.</a:t>
            </a:r>
          </a:p>
          <a:p>
            <a:r>
              <a:rPr lang="en-US" sz="2400" dirty="0"/>
              <a:t>Work well if the leader has stuff already self motivated.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6BEC69-ADFA-40F2-9DBB-0CE2797AA4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82203" y="2820158"/>
            <a:ext cx="3426249" cy="2286198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4B5C5EF4-2FA6-D30E-7443-611CFD3E26FA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775CABF-6970-7266-4FD2-6E063DBE0F95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E3F4DB14-EA10-88F2-3C8E-46BFF28B738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033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224"/>
    </mc:Choice>
    <mc:Fallback xmlns="">
      <p:transition spd="slow" advTm="120224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Image result for martin luther king">
            <a:extLst>
              <a:ext uri="{FF2B5EF4-FFF2-40B4-BE49-F238E27FC236}">
                <a16:creationId xmlns:a16="http://schemas.microsoft.com/office/drawing/2014/main" id="{9763610B-FFBB-5ADC-374B-217D141A8B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5328" y="2154428"/>
            <a:ext cx="3810000" cy="214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Image result for gandhi">
            <a:extLst>
              <a:ext uri="{FF2B5EF4-FFF2-40B4-BE49-F238E27FC236}">
                <a16:creationId xmlns:a16="http://schemas.microsoft.com/office/drawing/2014/main" id="{893B9BDE-B577-3545-619A-F64BD1FF74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4425" y="1919478"/>
            <a:ext cx="2095500" cy="261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67018F87-E5CD-B0AE-9C6A-D07CD2379A9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1A650A1-DF98-F353-C662-927C07EBA26C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DC38F169-2E92-F44B-823D-90FBB86DA3A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6276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04"/>
    </mc:Choice>
    <mc:Fallback xmlns="">
      <p:transition spd="slow" advTm="8704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EAD133-1EDF-14A5-67E5-E5FB477504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31" y="876003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Democratic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236290-082F-E8DF-0033-A4895DCA45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0889" y="2124578"/>
            <a:ext cx="8472429" cy="4934138"/>
          </a:xfrm>
        </p:spPr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In this leadership style, </a:t>
            </a:r>
            <a:r>
              <a:rPr lang="en-US" sz="2400" dirty="0">
                <a:solidFill>
                  <a:srgbClr val="FF0000"/>
                </a:solidFill>
              </a:rPr>
              <a:t>subordinates are involved in making decisions</a:t>
            </a:r>
            <a:r>
              <a:rPr lang="en-US" sz="2400" dirty="0"/>
              <a:t>. Unlike autocratic.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This leadership is centered on subordinates’ contributions. 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The democratic leader </a:t>
            </a:r>
            <a:r>
              <a:rPr lang="en-US" sz="2400" dirty="0">
                <a:solidFill>
                  <a:srgbClr val="FF0000"/>
                </a:solidFill>
              </a:rPr>
              <a:t>holds final responsibility</a:t>
            </a:r>
            <a:r>
              <a:rPr lang="en-US" sz="2400" dirty="0"/>
              <a:t>, but he or she is known to delegate authority to other people, who determine work projects.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His style of authority depends on the group been advised and their feelings being esteemed.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232BF9E-6C28-E7F7-B91A-47FCA64239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13318" y="3200860"/>
            <a:ext cx="2975106" cy="2017951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9B589473-21EB-B7F3-DC16-A0B1C436C201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8BD831F-784A-FFEE-05F0-44D2BBE26796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076FE2F6-97CC-FCDA-FE8D-4D37EDF185F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740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6304"/>
    </mc:Choice>
    <mc:Fallback xmlns="">
      <p:transition spd="slow" advTm="166304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2D2549-697E-8887-18CD-E16F44085A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31" y="66950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Democratic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59F0E6-C113-5405-3A50-62C5ECEE73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6251" y="1844336"/>
            <a:ext cx="6078550" cy="4934138"/>
          </a:xfrm>
        </p:spPr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Relies on </a:t>
            </a:r>
            <a:r>
              <a:rPr lang="en-US" sz="2400" b="1" dirty="0"/>
              <a:t>the skills and knowledge of team members.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Group makes decisions collectively.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C9A447C-1BCC-FC7E-248A-0D3DE9016F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85302" y="2253277"/>
            <a:ext cx="4974667" cy="3645558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E376A491-174E-EF25-C078-7FBA52ED2FD8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37DB516-C1D5-93DA-CEC5-0BEA39F24771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FE683C56-9B31-25FE-65DB-B0E27947BAE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0076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032"/>
    </mc:Choice>
    <mc:Fallback xmlns="">
      <p:transition spd="slow" advTm="52032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881016-95A8-431F-ABFC-01C55FC406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618461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Democratic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802CC5-A2C7-5B15-4CEE-612EA1CCD3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400" b="1" dirty="0"/>
              <a:t>Pros:</a:t>
            </a:r>
            <a:r>
              <a:rPr lang="en-US" sz="3200" b="1" dirty="0"/>
              <a:t>  </a:t>
            </a:r>
          </a:p>
          <a:p>
            <a:r>
              <a:rPr lang="en-US" sz="2400" dirty="0"/>
              <a:t>Higher quality work.</a:t>
            </a:r>
          </a:p>
          <a:p>
            <a:r>
              <a:rPr lang="en-US" sz="2400" dirty="0"/>
              <a:t>Allow follower to say any decision.</a:t>
            </a:r>
          </a:p>
          <a:p>
            <a:r>
              <a:rPr lang="en-US" sz="2400" dirty="0"/>
              <a:t>Create a well collaborative workplace.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b="1" dirty="0"/>
              <a:t>Cons:  </a:t>
            </a:r>
          </a:p>
          <a:p>
            <a:r>
              <a:rPr lang="en-US" sz="2400" dirty="0"/>
              <a:t>The leader depend on the followers level of knowledge.</a:t>
            </a:r>
          </a:p>
          <a:p>
            <a:r>
              <a:rPr lang="en-US" sz="2400" dirty="0"/>
              <a:t>Leader spend too much time listening.</a:t>
            </a:r>
          </a:p>
          <a:p>
            <a:r>
              <a:rPr lang="en-US" sz="2400" dirty="0"/>
              <a:t> Can be time consuming (Collaboration may take time.)</a:t>
            </a:r>
          </a:p>
          <a:p>
            <a:r>
              <a:rPr lang="en-US" sz="2400" dirty="0"/>
              <a:t> difficult for indecisive teams.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0728A5A-C088-407B-7A6F-D5DCA28F89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68647" y="2784297"/>
            <a:ext cx="2917861" cy="245325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79BA730-C0B2-648A-DB99-91CF98D8D1E8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99FCE65-F070-EBAF-2B9A-3C22BB02C35E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7632B57B-340E-86A1-977A-89FEFB31569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9285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6688"/>
    </mc:Choice>
    <mc:Fallback xmlns="">
      <p:transition spd="slow" advTm="186688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4" descr="Image result for John F. Kennedy">
            <a:extLst>
              <a:ext uri="{FF2B5EF4-FFF2-40B4-BE49-F238E27FC236}">
                <a16:creationId xmlns:a16="http://schemas.microsoft.com/office/drawing/2014/main" id="{B761A378-4F8A-2181-BD0E-E649981B64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387" y="1575724"/>
            <a:ext cx="3810000" cy="214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Image result for Jeff Bezos">
            <a:extLst>
              <a:ext uri="{FF2B5EF4-FFF2-40B4-BE49-F238E27FC236}">
                <a16:creationId xmlns:a16="http://schemas.microsoft.com/office/drawing/2014/main" id="{04DB26D5-DA4A-BC53-6FAD-134BE39234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487" y="4090917"/>
            <a:ext cx="3810000" cy="214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8" descr="Image result for Steve Jobs">
            <a:extLst>
              <a:ext uri="{FF2B5EF4-FFF2-40B4-BE49-F238E27FC236}">
                <a16:creationId xmlns:a16="http://schemas.microsoft.com/office/drawing/2014/main" id="{CF7288EC-2A32-613C-82E7-8136F10AF6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7346" y="1925950"/>
            <a:ext cx="2578100" cy="250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0" descr="Image result for barack obama">
            <a:extLst>
              <a:ext uri="{FF2B5EF4-FFF2-40B4-BE49-F238E27FC236}">
                <a16:creationId xmlns:a16="http://schemas.microsoft.com/office/drawing/2014/main" id="{38FD7829-8C00-ECDB-86BF-9AF154D6F7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2043" y="1589017"/>
            <a:ext cx="2006600" cy="250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4945D372-11D0-BDD8-3E35-E0CAC8CE4DD9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665B0FE-701E-9C68-7F8F-47D30C840F3C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2621EBAD-917B-0502-7E95-2D634160C75F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768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76"/>
    </mc:Choice>
    <mc:Fallback xmlns="">
      <p:transition spd="slow" advTm="9376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CA61EE-117B-205F-1D9D-4C4FBE0756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902" y="967993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Laissez-faire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91E09B-E90B-3C22-940A-B7467A00F4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6981" y="2064645"/>
            <a:ext cx="7362821" cy="4934138"/>
          </a:xfrm>
        </p:spPr>
        <p:txBody>
          <a:bodyPr>
            <a:noAutofit/>
          </a:bodyPr>
          <a:lstStyle/>
          <a:p>
            <a:pPr algn="l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Laissez-faire leadership gives </a:t>
            </a:r>
            <a:r>
              <a:rPr lang="en-US" sz="2400" b="1" dirty="0"/>
              <a:t>authority to employees (LEAVE IT BE)</a:t>
            </a:r>
            <a:r>
              <a:rPr lang="en-US" sz="2400" dirty="0"/>
              <a:t>.</a:t>
            </a:r>
          </a:p>
          <a:p>
            <a:pPr algn="l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Subordinates are allowed to work as they choose, with </a:t>
            </a:r>
            <a:r>
              <a:rPr lang="en-US" sz="2400" b="1" dirty="0"/>
              <a:t>complete freedom </a:t>
            </a:r>
            <a:r>
              <a:rPr lang="en-US" sz="2400" dirty="0"/>
              <a:t>to make decision. with minimal or no interference. </a:t>
            </a:r>
          </a:p>
          <a:p>
            <a:pPr algn="l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This kind of leadership has been always found to be </a:t>
            </a:r>
            <a:r>
              <a:rPr lang="en-US" sz="2400" b="1" dirty="0"/>
              <a:t>the least satisfying and least effective management style. </a:t>
            </a:r>
          </a:p>
          <a:p>
            <a:pPr algn="l">
              <a:lnSpc>
                <a:spcPct val="130000"/>
              </a:lnSpc>
              <a:buFont typeface="Wingdings" panose="05000000000000000000" pitchFamily="2" charset="2"/>
              <a:buChar char="Ø"/>
            </a:pPr>
            <a:endParaRPr lang="en-US" sz="24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1F78D0A-9DAC-E8B7-F46B-3B6AF9E4F0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49451" y="3001511"/>
            <a:ext cx="3578662" cy="228010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44F17677-2D45-BC33-B691-D2E412546E6D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AD4C0EF-38E7-200F-67EC-741A573CFEEC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5C045EE0-649F-C601-05C1-C0D5F1ECD01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227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2528"/>
    </mc:Choice>
    <mc:Fallback xmlns="">
      <p:transition spd="slow" advTm="122528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903C7E-0580-8A4D-F392-CA70494C13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31" y="1276093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Laissez-faire Leadership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3F0E9A52-5B54-F57C-744D-6B917B03B2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8179" y="2601656"/>
            <a:ext cx="6695000" cy="4934138"/>
          </a:xfrm>
        </p:spPr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2400" b="1" dirty="0"/>
              <a:t>The ‘hands-off’ </a:t>
            </a:r>
            <a:r>
              <a:rPr lang="en-US" sz="2400" dirty="0"/>
              <a:t>approach.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Management </a:t>
            </a:r>
            <a:r>
              <a:rPr lang="en-US" sz="2400" b="1" dirty="0"/>
              <a:t>trusts the team </a:t>
            </a:r>
            <a:r>
              <a:rPr lang="en-US" sz="2400" dirty="0"/>
              <a:t>members to make decisions and meaningful progress.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Leaders support rather than control.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style is frequently connected when the group is extremely fit, very much inspired and composed.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2BDFEC1-2D29-EDB0-EDA6-62D9D4EFE8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8214" y="2426115"/>
            <a:ext cx="3993226" cy="2926334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CC4A4DC-A3B2-D447-71AC-177D2F53CC41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0F2D4BC-B66A-B524-CD68-DAF26536C7EF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5E0654DC-300F-3CF4-607E-38793B6E17D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794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464"/>
    </mc:Choice>
    <mc:Fallback xmlns="">
      <p:transition spd="slow" advTm="66464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C332C9-F131-927C-2B96-6DAC40F236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31" y="105695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Laissez-faire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70427D-B91F-DCB6-4972-95D4AEB01F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4216" y="2283604"/>
            <a:ext cx="7760766" cy="4934138"/>
          </a:xfrm>
        </p:spPr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b="1" dirty="0"/>
              <a:t>Pros:  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Can promote creativity.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Easy management style to administer.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Complete empowerment for the followers.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b="1" dirty="0"/>
              <a:t>Cons:  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The leader plays the least role. 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Requires self-motivated, hard-working, honest team members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 Poor decision making may result.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42A6BAD-6974-2C94-9B5D-6A4398723F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77377" y="3200860"/>
            <a:ext cx="4035902" cy="2017951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BCFFEF0A-8A45-79C0-E434-26EEDD0D9BEE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1DE9722-E629-B024-B81D-54653175211A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E06E4455-BC79-3CA1-8186-4BB63E5001A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2261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5168"/>
    </mc:Choice>
    <mc:Fallback xmlns="">
      <p:transition spd="slow" advTm="135168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Image result for Queen Victoria">
            <a:extLst>
              <a:ext uri="{FF2B5EF4-FFF2-40B4-BE49-F238E27FC236}">
                <a16:creationId xmlns:a16="http://schemas.microsoft.com/office/drawing/2014/main" id="{71EE2595-388D-A52A-504B-04EAC419E0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1454" y="2810367"/>
            <a:ext cx="2082800" cy="294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Image result for Andrew Mellon">
            <a:extLst>
              <a:ext uri="{FF2B5EF4-FFF2-40B4-BE49-F238E27FC236}">
                <a16:creationId xmlns:a16="http://schemas.microsoft.com/office/drawing/2014/main" id="{86D61E61-3B3F-85E3-7711-8474FC9F56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554" y="2073767"/>
            <a:ext cx="31369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5F6C0D51-4FA3-5DBE-09C7-1D4107A82915}"/>
              </a:ext>
            </a:extLst>
          </p:cNvPr>
          <p:cNvSpPr/>
          <p:nvPr/>
        </p:nvSpPr>
        <p:spPr>
          <a:xfrm>
            <a:off x="1285554" y="4494582"/>
            <a:ext cx="18790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SA" b="1" dirty="0">
                <a:solidFill>
                  <a:srgbClr val="CB13BA"/>
                </a:solidFill>
                <a:latin typeface="Century Gothic" panose="020B0502020202020204"/>
              </a:rPr>
              <a:t>Andrew Mellon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35FE798-0F4D-C23A-FADA-CBFD17F11B5E}"/>
              </a:ext>
            </a:extLst>
          </p:cNvPr>
          <p:cNvSpPr/>
          <p:nvPr/>
        </p:nvSpPr>
        <p:spPr>
          <a:xfrm>
            <a:off x="5254521" y="5956954"/>
            <a:ext cx="18918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SA" b="1" dirty="0">
                <a:solidFill>
                  <a:srgbClr val="CB13BA"/>
                </a:solidFill>
                <a:latin typeface="Century Gothic" panose="020B0502020202020204"/>
              </a:rPr>
              <a:t>Queen Victoria</a:t>
            </a:r>
          </a:p>
        </p:txBody>
      </p:sp>
      <p:pic>
        <p:nvPicPr>
          <p:cNvPr id="14" name="Picture 4" descr="Image result for berkshire hathaway products">
            <a:extLst>
              <a:ext uri="{FF2B5EF4-FFF2-40B4-BE49-F238E27FC236}">
                <a16:creationId xmlns:a16="http://schemas.microsoft.com/office/drawing/2014/main" id="{53AC55FC-3CDE-22FE-B17E-475E265DDE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5822" y="2367848"/>
            <a:ext cx="2903515" cy="191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94650F79-6FFB-8A1E-E320-E331C79D4F00}"/>
              </a:ext>
            </a:extLst>
          </p:cNvPr>
          <p:cNvSpPr/>
          <p:nvPr/>
        </p:nvSpPr>
        <p:spPr>
          <a:xfrm>
            <a:off x="8398040" y="4309916"/>
            <a:ext cx="1779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US" b="1" dirty="0">
                <a:solidFill>
                  <a:srgbClr val="CB13BA"/>
                </a:solidFill>
                <a:latin typeface="Arial" panose="020B0604020202020204" pitchFamily="34" charset="0"/>
              </a:rPr>
              <a:t>Warren Buffett</a:t>
            </a:r>
            <a:endParaRPr lang="en-SA" b="1" dirty="0">
              <a:solidFill>
                <a:srgbClr val="CB13BA"/>
              </a:solidFill>
              <a:latin typeface="Century Gothic" panose="020B0502020202020204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E59378F-1E34-E896-0347-01D7657E6B4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6A48DF3-2B07-D4DE-38CA-824CF470B988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1F93476C-D78C-9A1D-563A-9A0762A4E22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036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600"/>
    </mc:Choice>
    <mc:Fallback xmlns="">
      <p:transition spd="slow" advTm="9600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F93A05-9522-260A-FAA3-A87FC73A9D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31" y="1183851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Pacesetting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4ED3D9-CFFD-E031-3949-1FDC6402BC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7712" y="2455883"/>
            <a:ext cx="7208708" cy="4934138"/>
          </a:xfrm>
        </p:spPr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Pacesetting leadership is when the leader sets an example of </a:t>
            </a:r>
            <a:r>
              <a:rPr lang="en-US" sz="2400" b="1" dirty="0"/>
              <a:t>high performance, high pace and high quality. 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The pacesetting leader </a:t>
            </a:r>
            <a:r>
              <a:rPr lang="en-US" sz="2400" b="1" dirty="0"/>
              <a:t>values results more than anything.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7FA157F-B36E-05C4-30F9-9297A6C34D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6259" y="2910815"/>
            <a:ext cx="3798137" cy="2145978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9E63B8AA-CBA9-3118-6E35-6E8A4BDD03AC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D8F73B8-1DD2-A12D-D6E6-D7F2A9E4B830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95FA89CD-BAD6-795C-E3AC-98B78E32721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575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864"/>
    </mc:Choice>
    <mc:Fallback xmlns="">
      <p:transition spd="slow" advTm="88864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B18F23-86EA-F53A-74FC-98D1FC6FF9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31" y="1094766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Pacesetting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3E3EF3-F7B8-4F49-6722-FC275D14A6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8980" y="2283604"/>
            <a:ext cx="7023773" cy="4934138"/>
          </a:xfrm>
        </p:spPr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This is ‘lead by example’ </a:t>
            </a:r>
            <a:r>
              <a:rPr lang="en-US" sz="2400" b="1" dirty="0"/>
              <a:t>(do as I do, now)</a:t>
            </a:r>
            <a:r>
              <a:rPr lang="en-US" sz="2400" dirty="0"/>
              <a:t>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Leader is highly focused on performance and expects the same of the team.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Works best with </a:t>
            </a:r>
            <a:r>
              <a:rPr lang="en-US" sz="2400" b="1" dirty="0"/>
              <a:t>teams that already perform at a high level</a:t>
            </a:r>
            <a:r>
              <a:rPr lang="en-US" sz="2400" dirty="0"/>
              <a:t>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Role model, high standards.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6966A30-E17D-8800-6EC0-4144DF5A7C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02874" y="2582282"/>
            <a:ext cx="3993226" cy="2926334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62C4F71-3137-3BFF-325E-325ABEF877DE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B211BAC-187A-E12A-F596-388C7D8AE928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A248ECAE-281D-C061-C8F1-60438BD4E1D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1645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464"/>
    </mc:Choice>
    <mc:Fallback xmlns="">
      <p:transition spd="slow" advTm="58464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83A75D-3BD2-329A-9035-E5807A4CE2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2645" y="72937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Pacesetting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ABAD50-3DCD-70D3-58D5-3713C2DDAA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b="1" dirty="0"/>
              <a:t>Pros:  </a:t>
            </a:r>
          </a:p>
          <a:p>
            <a:pPr algn="l"/>
            <a:r>
              <a:rPr lang="en-US" dirty="0"/>
              <a:t>This leadership style can be good to reach short term results.</a:t>
            </a:r>
          </a:p>
          <a:p>
            <a:pPr algn="l"/>
            <a:r>
              <a:rPr lang="en-US" dirty="0"/>
              <a:t>Ability to achieve results quickly.</a:t>
            </a:r>
          </a:p>
          <a:p>
            <a:pPr algn="l"/>
            <a:r>
              <a:rPr lang="en-US" dirty="0"/>
              <a:t>Outstanding performance of the team.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b="1" dirty="0"/>
              <a:t>Cons:  </a:t>
            </a:r>
          </a:p>
          <a:p>
            <a:pPr algn="l"/>
            <a:r>
              <a:rPr lang="en-US" dirty="0"/>
              <a:t>Can affects on employee engagement and motivation in the long run.</a:t>
            </a:r>
          </a:p>
          <a:p>
            <a:pPr algn="l"/>
            <a:r>
              <a:rPr lang="en-US" dirty="0"/>
              <a:t>Team members can feel lowering morale.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F17D2C9-1773-F30F-5911-B48D0926D7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59153" y="2724694"/>
            <a:ext cx="2865128" cy="177978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B833618-EB7B-E0FD-8C81-265B0BC6F884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0D3E8CD-81E4-4759-741D-1AF07D043B86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69AEE6A7-9E6A-F329-9E00-7A55A4060AF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759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408"/>
    </mc:Choice>
    <mc:Fallback xmlns="">
      <p:transition spd="slow" advTm="89408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lee-kuan-yew-leadership-style">
            <a:extLst>
              <a:ext uri="{FF2B5EF4-FFF2-40B4-BE49-F238E27FC236}">
                <a16:creationId xmlns:a16="http://schemas.microsoft.com/office/drawing/2014/main" id="{EB865373-8B78-C636-363E-BA67CF7CB2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9564" y="2234262"/>
            <a:ext cx="2471956" cy="2595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AFDA65E0-6BED-3F35-2F88-B239A213FA42}"/>
              </a:ext>
            </a:extLst>
          </p:cNvPr>
          <p:cNvSpPr/>
          <p:nvPr/>
        </p:nvSpPr>
        <p:spPr>
          <a:xfrm>
            <a:off x="6860733" y="4986886"/>
            <a:ext cx="19297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US" sz="2400" b="1" dirty="0">
                <a:solidFill>
                  <a:srgbClr val="CB13BA"/>
                </a:solidFill>
                <a:latin typeface="proxima-nova"/>
              </a:rPr>
              <a:t>Lee </a:t>
            </a:r>
            <a:r>
              <a:rPr lang="en-US" sz="2400" b="1" dirty="0" err="1">
                <a:solidFill>
                  <a:srgbClr val="CB13BA"/>
                </a:solidFill>
                <a:latin typeface="proxima-nova"/>
              </a:rPr>
              <a:t>Kuan</a:t>
            </a:r>
            <a:r>
              <a:rPr lang="en-US" sz="2400" b="1" dirty="0">
                <a:solidFill>
                  <a:srgbClr val="CB13BA"/>
                </a:solidFill>
                <a:latin typeface="proxima-nova"/>
              </a:rPr>
              <a:t> Yew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07269DB-D68D-56CB-305E-770B5776DFBE}"/>
              </a:ext>
            </a:extLst>
          </p:cNvPr>
          <p:cNvSpPr/>
          <p:nvPr/>
        </p:nvSpPr>
        <p:spPr>
          <a:xfrm>
            <a:off x="2872079" y="4852811"/>
            <a:ext cx="15763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US" sz="2400" b="1" dirty="0">
                <a:solidFill>
                  <a:srgbClr val="CB13BA"/>
                </a:solidFill>
                <a:latin typeface="proxima-nova"/>
              </a:rPr>
              <a:t>Jack Welch</a:t>
            </a:r>
          </a:p>
        </p:txBody>
      </p:sp>
      <p:pic>
        <p:nvPicPr>
          <p:cNvPr id="11" name="Picture 4" descr="Image result for Jack Welch">
            <a:extLst>
              <a:ext uri="{FF2B5EF4-FFF2-40B4-BE49-F238E27FC236}">
                <a16:creationId xmlns:a16="http://schemas.microsoft.com/office/drawing/2014/main" id="{04E51152-91F0-70AD-5371-CC9CF2E171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443" y="2498399"/>
            <a:ext cx="3797300" cy="214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4068AC58-9B71-DAC1-3DB4-87138FB881A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FFD8577-1740-ACF8-FB19-F0992A9F509E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AC187B48-3776-D1B9-CBC1-04E0E9363D7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583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60"/>
    </mc:Choice>
    <mc:Fallback xmlns="">
      <p:transition spd="slow" advTm="8960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31" y="899487"/>
            <a:ext cx="10515600" cy="1325563"/>
          </a:xfrm>
        </p:spPr>
        <p:txBody>
          <a:bodyPr>
            <a:noAutofit/>
          </a:bodyPr>
          <a:lstStyle/>
          <a:p>
            <a:br>
              <a:rPr lang="en-US" sz="3200" dirty="0"/>
            </a:br>
            <a:r>
              <a:rPr lang="en-US" sz="3200" dirty="0"/>
              <a:t>Transformational/Visionary Leadership Style</a:t>
            </a:r>
            <a:br>
              <a:rPr lang="en-US" sz="3200" dirty="0"/>
            </a:b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963" y="2051393"/>
            <a:ext cx="7321723" cy="4934138"/>
          </a:xfrm>
        </p:spPr>
        <p:txBody>
          <a:bodyPr>
            <a:normAutofit/>
          </a:bodyPr>
          <a:lstStyle/>
          <a:p>
            <a:pPr marR="0" lvl="0" algn="l" fontAlgn="auto"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ym typeface="Barlow Condensed SemiBold"/>
              </a:rPr>
              <a:t>The transformational leadership style is </a:t>
            </a:r>
            <a:r>
              <a:rPr lang="en-US" sz="2400" b="1" dirty="0">
                <a:sym typeface="Barlow Condensed SemiBold"/>
              </a:rPr>
              <a:t>one of the most implemented styles. </a:t>
            </a:r>
          </a:p>
          <a:p>
            <a:pPr marR="0" lvl="0" algn="l" fontAlgn="auto"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ym typeface="Barlow Condensed SemiBold"/>
              </a:rPr>
              <a:t>It has integrity, defines clear goals, encourages clear steps to communication and expressive.</a:t>
            </a:r>
          </a:p>
          <a:p>
            <a:pPr marR="0" lvl="0" algn="l" fontAlgn="auto"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ym typeface="Barlow Condensed SemiBold"/>
              </a:rPr>
              <a:t>This type of leader inspires their team to work together towards a common target.</a:t>
            </a:r>
          </a:p>
          <a:p>
            <a:pPr marR="0" lvl="0" algn="l" fontAlgn="auto"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lang="en-US" sz="2400" b="1" dirty="0">
                <a:sym typeface="Barlow Condensed SemiBold"/>
              </a:rPr>
              <a:t>Transformational leaders combine the best practices and are leaders who are trusted and can motivate others.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CB7A0A8-7AF4-8C09-5ACE-1AF962150B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6259" y="2382510"/>
            <a:ext cx="3798137" cy="2847079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A359E31-CE2A-F829-B1C3-F64CBEADB397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54AA0EB-A879-6FC7-EB70-286993BC65F3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376B841D-7E32-2139-DF71-FC62DE5A3AE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587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2864"/>
    </mc:Choice>
    <mc:Fallback xmlns="">
      <p:transition spd="slow" advTm="172864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919561"/>
            <a:ext cx="10515600" cy="1325563"/>
          </a:xfrm>
        </p:spPr>
        <p:txBody>
          <a:bodyPr>
            <a:noAutofit/>
          </a:bodyPr>
          <a:lstStyle/>
          <a:p>
            <a:br>
              <a:rPr lang="en-US" sz="3600" dirty="0"/>
            </a:br>
            <a:r>
              <a:rPr lang="en-US" sz="3600" dirty="0"/>
              <a:t>Transformational/Visionary Leadership Style</a:t>
            </a:r>
            <a:br>
              <a:rPr lang="en-US" sz="3600" dirty="0"/>
            </a:b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28832"/>
            <a:ext cx="6037454" cy="4934138"/>
          </a:xfrm>
        </p:spPr>
        <p:txBody>
          <a:bodyPr/>
          <a:lstStyle/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ym typeface="Barlow Condensed SemiBold"/>
              </a:rPr>
              <a:t>The transformational style requires several different skills, and its primary focus is to </a:t>
            </a:r>
            <a:r>
              <a:rPr lang="en-US" sz="2400" b="1" dirty="0">
                <a:sym typeface="Barlow Condensed SemiBold"/>
              </a:rPr>
              <a:t>make change happen in our self, others, groups, and organizations.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434343"/>
              </a:solidFill>
              <a:effectLst/>
              <a:uLnTx/>
              <a:uFillTx/>
              <a:latin typeface="+mj-lt"/>
              <a:ea typeface="Barlow Condensed SemiBold"/>
              <a:cs typeface="Barlow Condensed SemiBold"/>
              <a:sym typeface="Barlow Condensed SemiBold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1980402-C1B4-A1C8-CB31-4D112C6D71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57528" y="2376413"/>
            <a:ext cx="2859272" cy="285927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AA9DC63-03D8-40CD-9A97-943DF326FC5B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78FBB3A-0E58-FD60-4BE0-BF780BA57018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9F7AB05C-E3FB-805C-93A8-FABA4CA95A6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979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296"/>
    </mc:Choice>
    <mc:Fallback xmlns="">
      <p:transition spd="slow" advTm="39296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31" y="771209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Transformational/Visionary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3729" y="2028832"/>
            <a:ext cx="6345679" cy="4934138"/>
          </a:xfrm>
        </p:spPr>
        <p:txBody>
          <a:bodyPr/>
          <a:lstStyle/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The leader focuses on setting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a positive vision for the future.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Team members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are infused with a sense of purpose and excitement.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leaders who stimulate and inspire (transform) followers to achieve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extraordinary outcomes</a:t>
            </a:r>
            <a:r>
              <a:rPr kumimoji="0" lang="en-US" sz="240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251AF44-5750-DC54-DD5F-8652DFF11B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0537" y="2685024"/>
            <a:ext cx="3993226" cy="2926334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39F048FC-B080-8737-949D-3DABE7FFB438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858BA80-34EA-C931-1B34-0E06341649B1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BA674BEE-8F0D-418A-D236-DAB2686B2EE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45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976"/>
    </mc:Choice>
    <mc:Fallback xmlns="">
      <p:transition spd="slow" advTm="42976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139" y="479560"/>
            <a:ext cx="10515600" cy="1325563"/>
          </a:xfrm>
        </p:spPr>
        <p:txBody>
          <a:bodyPr>
            <a:normAutofit/>
          </a:bodyPr>
          <a:lstStyle/>
          <a:p>
            <a:br>
              <a:rPr lang="en-US" sz="3600" dirty="0"/>
            </a:br>
            <a:r>
              <a:rPr lang="en-US" sz="3600" dirty="0"/>
              <a:t>Transformational/Visionary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Pros:  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 This style of leadership encourages, motivates and supports employees, often involves recognizing and rewarding people for their good work. 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Enhance innovation.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Good for teams that have recently experienced failure.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Cons:  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Can become unrealistic and overly optimistic.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Conflicts if other strong individual in the organization with competing vision.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BAA4085-B0D0-9C10-03E8-553A231B362B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2E8D4AC-645C-D7EC-19C9-CA50681714BC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51338C1B-5176-C0A1-2F6C-8B75F17178F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97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496"/>
    </mc:Choice>
    <mc:Fallback xmlns="">
      <p:transition spd="slow" advTm="230496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484724C-3A57-08D4-33F5-C71BFAD1134C}"/>
              </a:ext>
            </a:extLst>
          </p:cNvPr>
          <p:cNvSpPr/>
          <p:nvPr/>
        </p:nvSpPr>
        <p:spPr>
          <a:xfrm>
            <a:off x="9230002" y="4218836"/>
            <a:ext cx="22644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SA" sz="2400" b="1" dirty="0">
                <a:solidFill>
                  <a:srgbClr val="CB13BA"/>
                </a:solidFill>
                <a:latin typeface="proxima-nova"/>
              </a:rPr>
              <a:t>Richard Branson</a:t>
            </a:r>
          </a:p>
        </p:txBody>
      </p:sp>
      <p:pic>
        <p:nvPicPr>
          <p:cNvPr id="9" name="Picture 2" descr="Image result for Richard Branson, Virgin Group type of leader">
            <a:extLst>
              <a:ext uri="{FF2B5EF4-FFF2-40B4-BE49-F238E27FC236}">
                <a16:creationId xmlns:a16="http://schemas.microsoft.com/office/drawing/2014/main" id="{4326A4CB-1014-51C3-8340-CBCD8FD3F8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0218" y="1809581"/>
            <a:ext cx="2590821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Image result for Blake Mycoskie, TOMS Shoes leadership style">
            <a:extLst>
              <a:ext uri="{FF2B5EF4-FFF2-40B4-BE49-F238E27FC236}">
                <a16:creationId xmlns:a16="http://schemas.microsoft.com/office/drawing/2014/main" id="{8C760866-ABC8-58BB-B008-D4A8027EC1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1219" y="1481209"/>
            <a:ext cx="3797300" cy="214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Image result for Jeff Bezos">
            <a:extLst>
              <a:ext uri="{FF2B5EF4-FFF2-40B4-BE49-F238E27FC236}">
                <a16:creationId xmlns:a16="http://schemas.microsoft.com/office/drawing/2014/main" id="{ECA6ED00-EABF-2E36-1AFE-A7369E4933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520" y="2137070"/>
            <a:ext cx="3810000" cy="214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 descr="Image result for Steve Jobs">
            <a:extLst>
              <a:ext uri="{FF2B5EF4-FFF2-40B4-BE49-F238E27FC236}">
                <a16:creationId xmlns:a16="http://schemas.microsoft.com/office/drawing/2014/main" id="{21359F2E-3526-5DA3-3889-7F8CA13550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7918" y="3794548"/>
            <a:ext cx="2578100" cy="250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FFAFCA84-5D5A-644C-1A16-CFD3611DA74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0213528-0D33-7C7A-3CD6-D8951FE10680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840C5151-7A9A-6578-36B2-4B51E95BEEA7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453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32"/>
    </mc:Choice>
    <mc:Fallback xmlns="">
      <p:transition spd="slow" advTm="12832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31" y="967993"/>
            <a:ext cx="10515600" cy="1325563"/>
          </a:xfrm>
        </p:spPr>
        <p:txBody>
          <a:bodyPr>
            <a:noAutofit/>
          </a:bodyPr>
          <a:lstStyle/>
          <a:p>
            <a:br>
              <a:rPr lang="en-US" sz="3600" dirty="0"/>
            </a:br>
            <a:r>
              <a:rPr lang="en-US" sz="3600" dirty="0"/>
              <a:t>Charismatic Leadership Style</a:t>
            </a:r>
            <a:br>
              <a:rPr lang="en-US" sz="3600" dirty="0"/>
            </a:b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3519" y="2137831"/>
            <a:ext cx="6869660" cy="4934138"/>
          </a:xfrm>
        </p:spPr>
        <p:txBody>
          <a:bodyPr/>
          <a:lstStyle/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In this leadership, the charismatic leader shows his or her revolutionary power. 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Charisma does not mean sheer behavioral change. It involves a transformation of followers’ values and beliefs.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3F780E9-B45F-D437-C304-2B5D4EDCA2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86904" y="2269724"/>
            <a:ext cx="3657917" cy="307265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1EA01046-2381-D2BA-369C-935EDEC70917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3780DDB-BFBB-62A7-99A0-CB20EC78731F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A12CA63D-AF48-3904-9CFD-DBF489A3E31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182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200"/>
    </mc:Choice>
    <mc:Fallback xmlns="">
      <p:transition spd="slow" advTm="75200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617697"/>
            <a:ext cx="10515600" cy="1325563"/>
          </a:xfrm>
        </p:spPr>
        <p:txBody>
          <a:bodyPr>
            <a:noAutofit/>
          </a:bodyPr>
          <a:lstStyle/>
          <a:p>
            <a:br>
              <a:rPr lang="en-US" sz="3600" dirty="0"/>
            </a:br>
            <a:r>
              <a:rPr lang="en-US" sz="3600" dirty="0"/>
              <a:t>Charismatic Leadership Style</a:t>
            </a:r>
            <a:br>
              <a:rPr lang="en-US" sz="3600" dirty="0"/>
            </a:b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A charismatic leader is an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enthusiastic, self-confident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leader whose personality and actions influence people to behave in certain ways. The most comprehensive analysis of charismatic leaders identified the following personal characteristics they share: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They have a vision.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They can articulate that vision.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They are willing to take risks to achieve that vision.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They demonstrate behaviors that are out of the ordinary.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130F029-4E59-55B4-EF0A-4E5CA6DCC2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16962" y="2812042"/>
            <a:ext cx="2091109" cy="3042168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6DF24FFD-53C0-43B1-EE8E-5D22B99A505E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15D1EDB-499F-D222-34E4-19D0ACFE718D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8B7A8539-507C-F822-72D2-32920916261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665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3952"/>
    </mc:Choice>
    <mc:Fallback xmlns="">
      <p:transition spd="slow" advTm="133952"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31" y="797713"/>
            <a:ext cx="10515600" cy="1325563"/>
          </a:xfrm>
        </p:spPr>
        <p:txBody>
          <a:bodyPr>
            <a:noAutofit/>
          </a:bodyPr>
          <a:lstStyle/>
          <a:p>
            <a:br>
              <a:rPr lang="en-US" sz="3600" dirty="0"/>
            </a:br>
            <a:r>
              <a:rPr lang="en-US" sz="3600" dirty="0"/>
              <a:t>Charismatic Leadership Style</a:t>
            </a:r>
            <a:br>
              <a:rPr lang="en-US" sz="3600" dirty="0"/>
            </a:b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147" y="2028832"/>
            <a:ext cx="7578577" cy="4934138"/>
          </a:xfrm>
        </p:spPr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Pros:  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 Create a vision that make everyone believes that the future will be better.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Cons:  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Too connected to the leader’s personality.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Leader can get out of control.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67A7570-FB4E-71BF-4623-DD5F0DF83B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67263" y="2984203"/>
            <a:ext cx="3670110" cy="222523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F2E69D23-46F0-B1D3-42C8-A0BC930EBCB3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9342F8B-EF99-76EE-C4FE-F6F0C05ED675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24042F2C-CDD6-E005-BA47-D14D3FC26B5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490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2736"/>
    </mc:Choice>
    <mc:Fallback xmlns="">
      <p:transition spd="slow" advTm="192736"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8" descr="Image result for Steve Jobs">
            <a:extLst>
              <a:ext uri="{FF2B5EF4-FFF2-40B4-BE49-F238E27FC236}">
                <a16:creationId xmlns:a16="http://schemas.microsoft.com/office/drawing/2014/main" id="{1846D833-3B3A-49D8-F57F-B05F8E23F1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9068" y="3756410"/>
            <a:ext cx="2578100" cy="250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donald trump president">
            <a:extLst>
              <a:ext uri="{FF2B5EF4-FFF2-40B4-BE49-F238E27FC236}">
                <a16:creationId xmlns:a16="http://schemas.microsoft.com/office/drawing/2014/main" id="{B628AF49-3B92-005F-DA9F-D19C91C7DB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5964" y="1375109"/>
            <a:ext cx="2951745" cy="181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satya nadella charismatic">
            <a:extLst>
              <a:ext uri="{FF2B5EF4-FFF2-40B4-BE49-F238E27FC236}">
                <a16:creationId xmlns:a16="http://schemas.microsoft.com/office/drawing/2014/main" id="{BEF42813-F503-D07A-DCA6-8CE6228417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8252" y="1376277"/>
            <a:ext cx="4564185" cy="2282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Image result for bill gates">
            <a:extLst>
              <a:ext uri="{FF2B5EF4-FFF2-40B4-BE49-F238E27FC236}">
                <a16:creationId xmlns:a16="http://schemas.microsoft.com/office/drawing/2014/main" id="{9E24A8C3-E59C-F4A4-5CE0-D32BB53B5B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4397" y="3810770"/>
            <a:ext cx="3670300" cy="222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8DD94AB-2375-8764-2B3F-2DC52A0CA8B4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4084D8D-43CE-4BAD-8EB1-8950F3269F90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623AC89F-3443-AE40-129F-7FF68426DF7C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2509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984"/>
    </mc:Choice>
    <mc:Fallback xmlns="">
      <p:transition spd="slow" advTm="13984"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57349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Who We Lead?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81FA1832-C142-F02F-6A35-3C89EB41E9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75643" y="1982912"/>
            <a:ext cx="6459439" cy="3842535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75120F4-75F0-5F0C-F241-860BBFBF42B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7424BDA-4848-62F2-B8DA-0B2BB03C47CD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A1B09768-BBF2-5043-573E-3A5FD6D4E8E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396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16"/>
    </mc:Choice>
    <mc:Fallback xmlns="">
      <p:transition spd="slow" advTm="38016"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345" y="76004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Stakeholders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Stakeholders are people who can affect or are affected by the execution or outcome of a project</a:t>
            </a:r>
            <a:r>
              <a:rPr lang="en-US" sz="2400" kern="0" dirty="0">
                <a:solidFill>
                  <a:srgbClr val="434343"/>
                </a:solidFill>
                <a:latin typeface="+mj-lt"/>
                <a:ea typeface="Barlow Condensed SemiBold"/>
                <a:cs typeface="Barlow Condensed SemiBold"/>
                <a:sym typeface="Barlow Condensed SemiBold"/>
              </a:rPr>
              <a:t>.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434343"/>
              </a:solidFill>
              <a:effectLst/>
              <a:uLnTx/>
              <a:uFillTx/>
              <a:latin typeface="+mj-lt"/>
              <a:ea typeface="Barlow Condensed SemiBold"/>
              <a:cs typeface="Barlow Condensed SemiBold"/>
              <a:sym typeface="Barlow Condensed SemiBold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09C86AB-F9DF-1BBA-4A90-994A43B6D8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7562" y="2755364"/>
            <a:ext cx="8663167" cy="3011685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42E00ACB-7561-9412-61FB-0718AEF5202F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27B19F4-0AE8-8426-8474-8FDF46FACF34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907D69A5-138F-97FC-537D-30CF9395359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305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376"/>
    </mc:Choice>
    <mc:Fallback xmlns="">
      <p:transition spd="slow" advTm="101376"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7" y="69452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Matching Leadership with Culture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F44B36DB-11F1-1402-E85B-8E489F55E7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79148" y="1812863"/>
            <a:ext cx="7633699" cy="3986372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D81433B-EBC4-C9EE-418C-07A1E386AEC4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8F51813-D8A7-4503-FB8F-1FBEB326E214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F42B87CE-D2AC-5298-275A-F432E6AA341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914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20"/>
    </mc:Choice>
    <mc:Fallback xmlns="">
      <p:transition spd="slow" advTm="7520"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31" y="70425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Organizational Culture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879" y="1976287"/>
            <a:ext cx="11688241" cy="4934138"/>
          </a:xfrm>
        </p:spPr>
        <p:txBody>
          <a:bodyPr>
            <a:normAutofit/>
          </a:bodyPr>
          <a:lstStyle/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The set of behaviors or beliefs that determine how an organization or team interacts or carries out work.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Awareness of culture and different circumstances/attitudes is key.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Influenced by: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The industry, environment, customers, organizational practices.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Personalities, values, principles, etc. of the organization, leader, and team.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Influences: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Decision making, risk tolerance, decisiveness, orderliness, competitiveness 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Level of attention to detail, amount of process, emphasis on achievement.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Supportiveness, reward/punishment, team vs. individual contribution.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C2529C4-39E1-5FFA-4B1B-DBA2F0367818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6FDB0AF-9295-B43C-93A4-0F6DC31CEC68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AD639E21-F5AD-2CF1-EBFD-BE5AD13D735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462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0176"/>
    </mc:Choice>
    <mc:Fallback xmlns="">
      <p:transition spd="slow" advTm="250176"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6896" y="68103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Summary and 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A leader’s title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can be everything.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Leaders adopt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different leadership styles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Culture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 influences every aspect of the organization and team.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Stakeholders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 are key to any project effort, and comprise multiple groups.</a:t>
            </a:r>
          </a:p>
        </p:txBody>
      </p:sp>
      <p:sp>
        <p:nvSpPr>
          <p:cNvPr id="7" name="Content Placeholder 4">
            <a:extLst>
              <a:ext uri="{FF2B5EF4-FFF2-40B4-BE49-F238E27FC236}">
                <a16:creationId xmlns:a16="http://schemas.microsoft.com/office/drawing/2014/main" id="{AD7EBBD5-0958-8BC6-66F2-AF5E16BE287F}"/>
              </a:ext>
            </a:extLst>
          </p:cNvPr>
          <p:cNvSpPr txBox="1">
            <a:spLocks/>
          </p:cNvSpPr>
          <p:nvPr/>
        </p:nvSpPr>
        <p:spPr>
          <a:xfrm>
            <a:off x="308225" y="4764640"/>
            <a:ext cx="11695087" cy="15917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lang="en-US" sz="2400" kern="0" dirty="0">
              <a:solidFill>
                <a:srgbClr val="434343"/>
              </a:solidFill>
              <a:latin typeface="+mj-lt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2F3055E-E74D-BF10-59C7-E4F1D06AE803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1EE5B9C-E021-BF85-884C-76A96EF354D8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864CB434-6693-5866-D41B-4EB38B65C37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973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437"/>
    </mc:Choice>
    <mc:Fallback xmlns="">
      <p:transition spd="slow" advTm="112437"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32"/>
    </mc:Choice>
    <mc:Fallback xmlns="">
      <p:transition spd="slow" advTm="4032"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Ch3 - Understanding Leadership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C7DFB6-8770-48EA-26E5-662F413050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8827" y="1212351"/>
            <a:ext cx="4366517" cy="4849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1733940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6C10C26-4AF9-42BE-A453-DAF0FAE1A4E5}"/>
</file>

<file path=customXml/itemProps2.xml><?xml version="1.0" encoding="utf-8"?>
<ds:datastoreItem xmlns:ds="http://schemas.openxmlformats.org/officeDocument/2006/customXml" ds:itemID="{AFA7F14F-B80F-4ABB-AA26-A7A2C8CC9786}"/>
</file>

<file path=customXml/itemProps3.xml><?xml version="1.0" encoding="utf-8"?>
<ds:datastoreItem xmlns:ds="http://schemas.openxmlformats.org/officeDocument/2006/customXml" ds:itemID="{131F018B-61DE-4D15-B523-4074F9156A59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3117</TotalTime>
  <Words>2180</Words>
  <Application>Microsoft Macintosh PowerPoint</Application>
  <PresentationFormat>Widescreen</PresentationFormat>
  <Paragraphs>282</Paragraphs>
  <Slides>51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63" baseType="lpstr">
      <vt:lpstr>Alexandria</vt:lpstr>
      <vt:lpstr>Arial</vt:lpstr>
      <vt:lpstr>Barlow Condensed SemiBold</vt:lpstr>
      <vt:lpstr>Calibri</vt:lpstr>
      <vt:lpstr>Calibri Light</vt:lpstr>
      <vt:lpstr>Century Gothic</vt:lpstr>
      <vt:lpstr>Montserrat</vt:lpstr>
      <vt:lpstr>proxima-nova</vt:lpstr>
      <vt:lpstr>Roboto Light</vt:lpstr>
      <vt:lpstr>Times New Roman</vt:lpstr>
      <vt:lpstr>Wingdings</vt:lpstr>
      <vt:lpstr>1_Office Theme</vt:lpstr>
      <vt:lpstr>PowerPoint Presentation</vt:lpstr>
      <vt:lpstr>PowerPoint Presentation</vt:lpstr>
      <vt:lpstr>PowerPoint Presentation</vt:lpstr>
      <vt:lpstr>The Leader’s Title</vt:lpstr>
      <vt:lpstr>PowerPoint Presentation</vt:lpstr>
      <vt:lpstr>Team Leadership</vt:lpstr>
      <vt:lpstr>Early Studies of Leadership</vt:lpstr>
      <vt:lpstr>PowerPoint Presentation</vt:lpstr>
      <vt:lpstr>Leadership Styles</vt:lpstr>
      <vt:lpstr>Affiliative Leadership Style</vt:lpstr>
      <vt:lpstr>Affiliative Leadership Style</vt:lpstr>
      <vt:lpstr>Affiliative Leadership Style</vt:lpstr>
      <vt:lpstr>Affiliative Leadership Style</vt:lpstr>
      <vt:lpstr>PowerPoint Presentation</vt:lpstr>
      <vt:lpstr>Authoritarian Leadership Style</vt:lpstr>
      <vt:lpstr>Authoritarian Leadership Style</vt:lpstr>
      <vt:lpstr>Authoritarian Leadership Style</vt:lpstr>
      <vt:lpstr>Authoritarian Leadership Style</vt:lpstr>
      <vt:lpstr>PowerPoint Presentation</vt:lpstr>
      <vt:lpstr>Coaching Leadership Style</vt:lpstr>
      <vt:lpstr>Coaching Leadership Style</vt:lpstr>
      <vt:lpstr>Coaching Leadership Style</vt:lpstr>
      <vt:lpstr>PowerPoint Presentation</vt:lpstr>
      <vt:lpstr>Democratic Leadership Style</vt:lpstr>
      <vt:lpstr>Democratic Leadership Style</vt:lpstr>
      <vt:lpstr>Democratic Leadership Style</vt:lpstr>
      <vt:lpstr>PowerPoint Presentation</vt:lpstr>
      <vt:lpstr>Laissez-faire Leadership Style</vt:lpstr>
      <vt:lpstr>Laissez-faire Leadership Style</vt:lpstr>
      <vt:lpstr>Laissez-faire Leadership Style</vt:lpstr>
      <vt:lpstr>PowerPoint Presentation</vt:lpstr>
      <vt:lpstr>Pacesetting Leadership Style</vt:lpstr>
      <vt:lpstr>Pacesetting Leadership Style</vt:lpstr>
      <vt:lpstr>Pacesetting Leadership Style</vt:lpstr>
      <vt:lpstr>PowerPoint Presentation</vt:lpstr>
      <vt:lpstr> Transformational/Visionary Leadership Style </vt:lpstr>
      <vt:lpstr> Transformational/Visionary Leadership Style </vt:lpstr>
      <vt:lpstr>Transformational/Visionary Leadership Style</vt:lpstr>
      <vt:lpstr> Transformational/Visionary Leadership Style</vt:lpstr>
      <vt:lpstr>PowerPoint Presentation</vt:lpstr>
      <vt:lpstr> Charismatic Leadership Style </vt:lpstr>
      <vt:lpstr> Charismatic Leadership Style </vt:lpstr>
      <vt:lpstr> Charismatic Leadership Style </vt:lpstr>
      <vt:lpstr>PowerPoint Presentation</vt:lpstr>
      <vt:lpstr>Who We Lead?</vt:lpstr>
      <vt:lpstr>Stakeholders</vt:lpstr>
      <vt:lpstr>Matching Leadership with Culture</vt:lpstr>
      <vt:lpstr>Organizational Culture</vt:lpstr>
      <vt:lpstr>Summary and Conclusion</vt:lpstr>
      <vt:lpstr>PowerPoint Presentation</vt:lpstr>
      <vt:lpstr>Reference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zwa</dc:creator>
  <cp:lastModifiedBy>Ehab Mahmoud</cp:lastModifiedBy>
  <cp:revision>245</cp:revision>
  <dcterms:created xsi:type="dcterms:W3CDTF">2023-09-12T14:13:52Z</dcterms:created>
  <dcterms:modified xsi:type="dcterms:W3CDTF">2024-10-09T07:16:17Z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