
<file path=[Content_Types].xml><?xml version="1.0" encoding="utf-8"?>
<Types xmlns="http://schemas.openxmlformats.org/package/2006/content-types">
  <Default Extension="bin" ContentType="image/unknown"/>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13" r:id="rId6"/>
    <p:sldId id="532" r:id="rId7"/>
    <p:sldId id="533" r:id="rId8"/>
    <p:sldId id="534" r:id="rId9"/>
    <p:sldId id="475" r:id="rId10"/>
    <p:sldId id="474" r:id="rId11"/>
    <p:sldId id="468" r:id="rId12"/>
    <p:sldId id="535" r:id="rId13"/>
    <p:sldId id="536" r:id="rId14"/>
    <p:sldId id="537" r:id="rId15"/>
    <p:sldId id="538" r:id="rId16"/>
    <p:sldId id="539" r:id="rId17"/>
    <p:sldId id="540" r:id="rId18"/>
    <p:sldId id="541" r:id="rId19"/>
    <p:sldId id="542" r:id="rId20"/>
    <p:sldId id="276" r:id="rId21"/>
    <p:sldId id="496" r:id="rId22"/>
    <p:sldId id="497" r:id="rId23"/>
    <p:sldId id="498" r:id="rId24"/>
    <p:sldId id="499" r:id="rId25"/>
    <p:sldId id="505" r:id="rId26"/>
    <p:sldId id="506" r:id="rId27"/>
    <p:sldId id="500" r:id="rId28"/>
    <p:sldId id="501" r:id="rId29"/>
    <p:sldId id="502" r:id="rId30"/>
    <p:sldId id="503" r:id="rId31"/>
    <p:sldId id="504" r:id="rId32"/>
    <p:sldId id="507" r:id="rId33"/>
    <p:sldId id="508" r:id="rId34"/>
    <p:sldId id="509" r:id="rId35"/>
    <p:sldId id="510" r:id="rId36"/>
    <p:sldId id="511" r:id="rId37"/>
    <p:sldId id="512" r:id="rId38"/>
    <p:sldId id="513" r:id="rId39"/>
    <p:sldId id="514" r:id="rId40"/>
    <p:sldId id="515" r:id="rId41"/>
    <p:sldId id="306" r:id="rId42"/>
    <p:sldId id="516" r:id="rId43"/>
    <p:sldId id="517" r:id="rId44"/>
    <p:sldId id="518" r:id="rId45"/>
    <p:sldId id="519" r:id="rId46"/>
    <p:sldId id="520" r:id="rId47"/>
    <p:sldId id="521" r:id="rId48"/>
    <p:sldId id="522" r:id="rId49"/>
    <p:sldId id="523" r:id="rId50"/>
    <p:sldId id="524" r:id="rId51"/>
    <p:sldId id="525" r:id="rId52"/>
    <p:sldId id="526" r:id="rId53"/>
    <p:sldId id="527" r:id="rId54"/>
    <p:sldId id="528" r:id="rId55"/>
    <p:sldId id="529" r:id="rId56"/>
    <p:sldId id="530" r:id="rId57"/>
    <p:sldId id="531"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32"/>
            <p14:sldId id="533"/>
            <p14:sldId id="534"/>
            <p14:sldId id="475"/>
            <p14:sldId id="474"/>
            <p14:sldId id="468"/>
            <p14:sldId id="535"/>
            <p14:sldId id="536"/>
            <p14:sldId id="537"/>
            <p14:sldId id="538"/>
            <p14:sldId id="539"/>
            <p14:sldId id="540"/>
            <p14:sldId id="541"/>
            <p14:sldId id="542"/>
            <p14:sldId id="276"/>
            <p14:sldId id="496"/>
            <p14:sldId id="497"/>
            <p14:sldId id="498"/>
            <p14:sldId id="499"/>
            <p14:sldId id="505"/>
            <p14:sldId id="506"/>
            <p14:sldId id="500"/>
            <p14:sldId id="501"/>
            <p14:sldId id="502"/>
            <p14:sldId id="503"/>
            <p14:sldId id="504"/>
            <p14:sldId id="507"/>
            <p14:sldId id="508"/>
            <p14:sldId id="509"/>
            <p14:sldId id="510"/>
            <p14:sldId id="511"/>
            <p14:sldId id="512"/>
            <p14:sldId id="513"/>
            <p14:sldId id="514"/>
            <p14:sldId id="515"/>
            <p14:sldId id="306"/>
            <p14:sldId id="516"/>
            <p14:sldId id="517"/>
            <p14:sldId id="518"/>
            <p14:sldId id="519"/>
            <p14:sldId id="520"/>
            <p14:sldId id="521"/>
            <p14:sldId id="522"/>
            <p14:sldId id="523"/>
            <p14:sldId id="524"/>
            <p14:sldId id="525"/>
            <p14:sldId id="526"/>
            <p14:sldId id="527"/>
            <p14:sldId id="528"/>
            <p14:sldId id="529"/>
            <p14:sldId id="530"/>
            <p14:sldId id="53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3A6F"/>
    <a:srgbClr val="00AEEF"/>
    <a:srgbClr val="F58221"/>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08" autoAdjust="0"/>
    <p:restoredTop sz="94660"/>
  </p:normalViewPr>
  <p:slideViewPr>
    <p:cSldViewPr snapToGrid="0">
      <p:cViewPr varScale="1">
        <p:scale>
          <a:sx n="55" d="100"/>
          <a:sy n="55" d="100"/>
        </p:scale>
        <p:origin x="1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44164-E04D-8672-B9A2-6F74BD6839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2AAA83-C0B3-8D79-6B9E-2A221A5532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12407A-CA33-5B74-52A9-FA3FF7F095B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EC434CC-2A48-B636-72E8-E42F4FBF1FB8}"/>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37185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44E92-95C0-D3AB-6BEE-9CEB3BE79F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BD8E7F-C86D-43D0-B1CD-633E411C0A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C90789-0EB4-E12D-F24C-0979F32FA7F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69C3BA4-47A3-CDB1-9FBA-1C3400B1FF9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55538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E913C-8E87-B595-9A39-C0B0339B77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CF4109-74D8-9433-A9B0-083790E3B9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66493D-D298-5798-C6D3-AC4856E97D4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9CCFDA4-F9C9-487A-E6E3-75C1A0700896}"/>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53645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EA36D-8FCE-F61E-962A-2F2B930F3A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2147E8-76FC-F800-3B2A-42AF88295A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6303D7-EF62-2CE6-D4C6-FAADCB2FDBD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044472F-8C38-E086-989B-416830F3E82F}"/>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54091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6FDE8-AA7E-902A-0065-7B65AFDD1C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E626F8-9F53-118E-767C-43C5D92244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59D612-6160-6435-8312-244C7D88385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714B3C6-8C57-15AD-406D-82354244649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67581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54E93-4F37-7CBB-6D45-5A2AB2F6E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F01214-482C-8E97-E7D3-0709C31467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D79138-5092-D780-D275-61B175BAEB2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D4AD948-1BBF-A452-4291-019CDC3970B8}"/>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33997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2CF7C-CECB-FE34-92DC-FD3FD69B65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395053-A520-6F1A-A610-F4BA703C60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A6F14E-198C-53D9-4131-C65ABD1E20A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AC271CA-EB8A-7AD3-D33B-E7EE98CA2A60}"/>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79327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C05EB-ED31-6FC0-7773-5D18BC5D5C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C5E491-83B6-7A8B-358D-3CCE9B6A4B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60B69B-D75A-C148-EB22-83486B8F784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4EFF870-FCF5-859F-0464-FFB986B3823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00049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ADD40-0563-5D20-A584-C4FE265FB4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C3C7E8-66A9-56AB-4270-E5F14D5A3E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52E302-DBAB-E8C0-59BC-7FD1056430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5620BBA-B2CB-4A6D-C2DE-6C80E80EAFD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95237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3F25F-E45E-8FE3-2351-E350485700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2B9F96-3B33-E412-1852-7A26056E70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AEC074-D9DD-1D10-41A0-55F09207915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8C793B4-BD26-6B46-2909-F163C3F3398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3765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95E91-F828-E221-2A8A-006E1C381F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D6D79-808E-AB40-B4C7-79F60A9416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ECA745-9005-CA6A-2C78-D2CC4DE8E40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D350D42-DF9A-D990-F160-E9FA8A85CDC5}"/>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157701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9ADAF-2E59-F4A8-989B-E9C13D0F4A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183316-C78E-D2A0-392E-AF3052E582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409CBF-2992-C9B0-04C0-1BD231B6841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DA0EDEE-FAE1-73AD-60F8-41AD89253F45}"/>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331524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813899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15.sv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gif"/><Relationship Id="rId4" Type="http://schemas.openxmlformats.org/officeDocument/2006/relationships/image" Target="../media/image12.png"/><Relationship Id="rId9" Type="http://schemas.openxmlformats.org/officeDocument/2006/relationships/image" Target="../media/image17.jpe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3.gif"/><Relationship Id="rId9" Type="http://schemas.openxmlformats.org/officeDocument/2006/relationships/image" Target="../media/image22.bin"/></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gi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23.gif"/></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25.gif"/><Relationship Id="rId4" Type="http://schemas.openxmlformats.org/officeDocument/2006/relationships/image" Target="../media/image24.gif"/></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28.gif"/><Relationship Id="rId5" Type="http://schemas.openxmlformats.org/officeDocument/2006/relationships/image" Target="../media/image27.gif"/><Relationship Id="rId4" Type="http://schemas.openxmlformats.org/officeDocument/2006/relationships/image" Target="../media/image26.gi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gif"/></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33.jp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4.xml"/><Relationship Id="rId4" Type="http://schemas.microsoft.com/office/2007/relationships/hdphoto" Target="../media/hdphoto1.wdp"/></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   Orientation Lecture</a:t>
            </a:r>
          </a:p>
        </p:txBody>
      </p:sp>
      <p:sp>
        <p:nvSpPr>
          <p:cNvPr id="46" name="TextBox 45"/>
          <p:cNvSpPr txBox="1"/>
          <p:nvPr/>
        </p:nvSpPr>
        <p:spPr>
          <a:xfrm>
            <a:off x="477859" y="5201649"/>
            <a:ext cx="1630575" cy="646331"/>
          </a:xfrm>
          <a:prstGeom prst="rect">
            <a:avLst/>
          </a:prstGeom>
          <a:noFill/>
        </p:spPr>
        <p:txBody>
          <a:bodyPr wrap="none" rtlCol="0">
            <a:spAutoFit/>
          </a:bodyPr>
          <a:lstStyle/>
          <a:p>
            <a:r>
              <a:rPr lang="en-US" b="1" dirty="0">
                <a:latin typeface="Alexandria" charset="0"/>
                <a:cs typeface="Alexandria" charset="0"/>
              </a:rPr>
              <a:t>DGM 726</a:t>
            </a:r>
          </a:p>
          <a:p>
            <a:r>
              <a:rPr lang="en-US" dirty="0">
                <a:latin typeface="Alexandria" charset="0"/>
                <a:cs typeface="Alexandria" charset="0"/>
              </a:rPr>
              <a:t>Introduction</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603589" y="2992413"/>
            <a:ext cx="4239302" cy="1446550"/>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Digital Leadership</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54690" y="2441145"/>
            <a:ext cx="8417320" cy="3589894"/>
          </a:xfrm>
          <a:prstGeom prst="rect">
            <a:avLst/>
          </a:prstGeom>
          <a:noFill/>
        </p:spPr>
        <p:txBody>
          <a:bodyPr wrap="square" rtlCol="0">
            <a:spAutoFit/>
          </a:bodyPr>
          <a:lstStyle/>
          <a:p>
            <a:pPr marL="457200" indent="-457200">
              <a:lnSpc>
                <a:spcPct val="150000"/>
              </a:lnSpc>
              <a:buFont typeface="Wingdings" panose="05000000000000000000" pitchFamily="2" charset="2"/>
              <a:buChar char="q"/>
            </a:pPr>
            <a:r>
              <a:rPr lang="en-US" sz="2200" b="1" dirty="0">
                <a:solidFill>
                  <a:srgbClr val="0B3A6F"/>
                </a:solidFill>
                <a:latin typeface="Alexandria" charset="0"/>
                <a:cs typeface="Alexandria" charset="0"/>
              </a:rPr>
              <a:t>Course Objectives</a:t>
            </a:r>
          </a:p>
          <a:p>
            <a:pPr marL="457200" indent="-457200">
              <a:lnSpc>
                <a:spcPct val="150000"/>
              </a:lnSpc>
              <a:buFont typeface="Wingdings" panose="05000000000000000000" pitchFamily="2" charset="2"/>
              <a:buChar char="q"/>
            </a:pPr>
            <a:r>
              <a:rPr lang="en-US" sz="2200" b="1" dirty="0">
                <a:solidFill>
                  <a:srgbClr val="0B3A6F"/>
                </a:solidFill>
                <a:latin typeface="Alexandria" charset="0"/>
                <a:cs typeface="Alexandria" charset="0"/>
              </a:rPr>
              <a:t>The syllabus </a:t>
            </a:r>
          </a:p>
          <a:p>
            <a:pPr marL="914400" lvl="1" indent="-457200">
              <a:lnSpc>
                <a:spcPct val="150000"/>
              </a:lnSpc>
              <a:buFont typeface="Wingdings" panose="05000000000000000000" pitchFamily="2" charset="2"/>
              <a:buChar char="§"/>
            </a:pPr>
            <a:r>
              <a:rPr lang="en-US" sz="2200" b="1" dirty="0">
                <a:solidFill>
                  <a:srgbClr val="0B3A6F"/>
                </a:solidFill>
                <a:latin typeface="Alexandria" charset="0"/>
                <a:cs typeface="Alexandria" charset="0"/>
              </a:rPr>
              <a:t>Course Description </a:t>
            </a:r>
          </a:p>
          <a:p>
            <a:pPr marL="914400" lvl="1" indent="-457200">
              <a:lnSpc>
                <a:spcPct val="150000"/>
              </a:lnSpc>
              <a:buFont typeface="Wingdings" panose="05000000000000000000" pitchFamily="2" charset="2"/>
              <a:buChar char="§"/>
            </a:pPr>
            <a:r>
              <a:rPr lang="en-US" sz="2200" b="1" dirty="0">
                <a:solidFill>
                  <a:srgbClr val="0B3A6F"/>
                </a:solidFill>
                <a:latin typeface="Alexandria" charset="0"/>
                <a:cs typeface="Alexandria" charset="0"/>
              </a:rPr>
              <a:t>Learning Outcomes</a:t>
            </a:r>
          </a:p>
          <a:p>
            <a:pPr marL="914400" lvl="1" indent="-457200">
              <a:lnSpc>
                <a:spcPct val="150000"/>
              </a:lnSpc>
              <a:buFont typeface="Wingdings" panose="05000000000000000000" pitchFamily="2" charset="2"/>
              <a:buChar char="§"/>
            </a:pPr>
            <a:r>
              <a:rPr lang="en-US" sz="2200" b="1" dirty="0">
                <a:solidFill>
                  <a:srgbClr val="0B3A6F"/>
                </a:solidFill>
                <a:latin typeface="Alexandria" charset="0"/>
                <a:cs typeface="Alexandria" charset="0"/>
              </a:rPr>
              <a:t>Course Topics</a:t>
            </a:r>
          </a:p>
          <a:p>
            <a:pPr marL="457200" indent="-457200">
              <a:lnSpc>
                <a:spcPct val="150000"/>
              </a:lnSpc>
              <a:buFont typeface="Wingdings" panose="05000000000000000000" pitchFamily="2" charset="2"/>
              <a:buChar char="q"/>
            </a:pPr>
            <a:r>
              <a:rPr lang="en-US" sz="2200" b="1" dirty="0">
                <a:solidFill>
                  <a:srgbClr val="0B3A6F"/>
                </a:solidFill>
                <a:latin typeface="Alexandria" charset="0"/>
                <a:cs typeface="Alexandria" charset="0"/>
              </a:rPr>
              <a:t>Self- Assessment (Readiness for the Leadership Role)</a:t>
            </a:r>
          </a:p>
          <a:p>
            <a:pPr marL="457200" indent="-457200">
              <a:lnSpc>
                <a:spcPct val="150000"/>
              </a:lnSpc>
              <a:buFont typeface="Wingdings" panose="05000000000000000000" pitchFamily="2" charset="2"/>
              <a:buChar char="q"/>
            </a:pPr>
            <a:r>
              <a:rPr lang="en-US" sz="2200" b="1" dirty="0">
                <a:solidFill>
                  <a:srgbClr val="0B3A6F"/>
                </a:solidFill>
                <a:latin typeface="Alexandria" charset="0"/>
                <a:cs typeface="Alexandria" charset="0"/>
              </a:rPr>
              <a:t>Introduction to Leadership &amp; Management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0FCDC62-7856-22A4-78F8-3FAFCA91FC61}"/>
              </a:ext>
            </a:extLst>
          </p:cNvPr>
          <p:cNvSpPr txBox="1"/>
          <p:nvPr/>
        </p:nvSpPr>
        <p:spPr>
          <a:xfrm>
            <a:off x="3315032" y="1527029"/>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4" name="TextBox 3">
            <a:extLst>
              <a:ext uri="{FF2B5EF4-FFF2-40B4-BE49-F238E27FC236}">
                <a16:creationId xmlns:a16="http://schemas.microsoft.com/office/drawing/2014/main" id="{6B49FC7F-E8E8-3D63-D6EB-52666C14F2BD}"/>
              </a:ext>
            </a:extLst>
          </p:cNvPr>
          <p:cNvSpPr txBox="1"/>
          <p:nvPr/>
        </p:nvSpPr>
        <p:spPr>
          <a:xfrm>
            <a:off x="7669444" y="4801025"/>
            <a:ext cx="2113555" cy="400110"/>
          </a:xfrm>
          <a:prstGeom prst="rect">
            <a:avLst/>
          </a:prstGeom>
          <a:noFill/>
        </p:spPr>
        <p:txBody>
          <a:bodyPr wrap="square">
            <a:spAutoFit/>
          </a:bodyPr>
          <a:lstStyle/>
          <a:p>
            <a:r>
              <a:rPr lang="en-US" sz="2000" b="1" dirty="0" err="1">
                <a:solidFill>
                  <a:srgbClr val="C00000"/>
                </a:solidFill>
              </a:rPr>
              <a:t>الاستعداد</a:t>
            </a:r>
            <a:r>
              <a:rPr lang="en-US" sz="2000" b="1" dirty="0">
                <a:solidFill>
                  <a:srgbClr val="C00000"/>
                </a:solidFill>
              </a:rPr>
              <a:t> </a:t>
            </a:r>
            <a:r>
              <a:rPr lang="en-US" sz="2000" b="1" dirty="0" err="1">
                <a:solidFill>
                  <a:srgbClr val="C00000"/>
                </a:solidFill>
              </a:rPr>
              <a:t>للدور</a:t>
            </a:r>
            <a:r>
              <a:rPr lang="en-US" sz="2000" b="1" dirty="0">
                <a:solidFill>
                  <a:srgbClr val="C00000"/>
                </a:solidFill>
              </a:rPr>
              <a:t> </a:t>
            </a:r>
            <a:r>
              <a:rPr lang="en-US" sz="2000" b="1" dirty="0" err="1">
                <a:solidFill>
                  <a:srgbClr val="C00000"/>
                </a:solidFill>
              </a:rPr>
              <a:t>القيادي</a:t>
            </a:r>
            <a:endParaRPr lang="en-US" sz="2000" b="1" dirty="0">
              <a:solidFill>
                <a:srgbClr val="C0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22B97-9C16-3658-4B2D-1191718C569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9FE261B-8C16-AAC1-B55B-D5F902758D8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1A5D714B-4606-5ED5-2180-F8C3C3A444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descr="A picture containing diagram&#10;&#10;Description automatically generated">
            <a:extLst>
              <a:ext uri="{FF2B5EF4-FFF2-40B4-BE49-F238E27FC236}">
                <a16:creationId xmlns:a16="http://schemas.microsoft.com/office/drawing/2014/main" id="{DD239594-508A-99C1-7FFC-13F8C76CD143}"/>
              </a:ext>
            </a:extLst>
          </p:cNvPr>
          <p:cNvPicPr>
            <a:picLocks noChangeAspect="1"/>
          </p:cNvPicPr>
          <p:nvPr/>
        </p:nvPicPr>
        <p:blipFill rotWithShape="1">
          <a:blip r:embed="rId4">
            <a:extLst>
              <a:ext uri="{28A0092B-C50C-407E-A947-70E740481C1C}">
                <a14:useLocalDpi xmlns:a14="http://schemas.microsoft.com/office/drawing/2010/main" val="0"/>
              </a:ext>
            </a:extLst>
          </a:blip>
          <a:srcRect b="5845"/>
          <a:stretch/>
        </p:blipFill>
        <p:spPr>
          <a:xfrm>
            <a:off x="2411010" y="2424037"/>
            <a:ext cx="7862208" cy="3630030"/>
          </a:xfrm>
          <a:prstGeom prst="rect">
            <a:avLst/>
          </a:prstGeom>
        </p:spPr>
      </p:pic>
      <p:sp>
        <p:nvSpPr>
          <p:cNvPr id="5" name="TextBox 4">
            <a:extLst>
              <a:ext uri="{FF2B5EF4-FFF2-40B4-BE49-F238E27FC236}">
                <a16:creationId xmlns:a16="http://schemas.microsoft.com/office/drawing/2014/main" id="{5CA879F1-5F53-9C8A-B4F4-DE5F6A3E0164}"/>
              </a:ext>
            </a:extLst>
          </p:cNvPr>
          <p:cNvSpPr txBox="1"/>
          <p:nvPr/>
        </p:nvSpPr>
        <p:spPr>
          <a:xfrm>
            <a:off x="2199191" y="1649275"/>
            <a:ext cx="9491240" cy="584775"/>
          </a:xfrm>
          <a:prstGeom prst="rect">
            <a:avLst/>
          </a:prstGeom>
          <a:noFill/>
        </p:spPr>
        <p:txBody>
          <a:bodyPr wrap="square">
            <a:spAutoFit/>
          </a:bodyPr>
          <a:lstStyle/>
          <a:p>
            <a:r>
              <a:rPr lang="en-US" sz="3200" dirty="0">
                <a:effectLst/>
                <a:latin typeface="Calibri" panose="020F0502020204030204" pitchFamily="34" charset="0"/>
                <a:ea typeface="Calibri" panose="020F0502020204030204" pitchFamily="34" charset="0"/>
                <a:cs typeface="Arial" panose="020B0604020202020204" pitchFamily="34" charset="0"/>
              </a:rPr>
              <a:t>Welcome to </a:t>
            </a:r>
            <a:r>
              <a:rPr lang="en-US" sz="3200" b="1" dirty="0">
                <a:effectLst/>
                <a:latin typeface="Calibri" panose="020F0502020204030204" pitchFamily="34" charset="0"/>
                <a:ea typeface="Calibri" panose="020F0502020204030204" pitchFamily="34" charset="0"/>
                <a:cs typeface="Arial" panose="020B0604020202020204" pitchFamily="34" charset="0"/>
              </a:rPr>
              <a:t>Digital Leadership </a:t>
            </a:r>
            <a:r>
              <a:rPr lang="en-US" sz="3200" b="1" dirty="0">
                <a:latin typeface="Alexandria" charset="0"/>
                <a:cs typeface="Alexandria" charset="0"/>
              </a:rPr>
              <a:t>DGM 726 </a:t>
            </a:r>
            <a:r>
              <a:rPr lang="en-US" sz="3200" dirty="0">
                <a:effectLst/>
                <a:latin typeface="Calibri" panose="020F0502020204030204" pitchFamily="34" charset="0"/>
                <a:ea typeface="Calibri" panose="020F0502020204030204" pitchFamily="34" charset="0"/>
                <a:cs typeface="Arial" panose="020B0604020202020204" pitchFamily="34" charset="0"/>
              </a:rPr>
              <a:t>Course! </a:t>
            </a:r>
            <a:endParaRPr lang="en-US" sz="3200" dirty="0"/>
          </a:p>
        </p:txBody>
      </p:sp>
    </p:spTree>
    <p:extLst>
      <p:ext uri="{BB962C8B-B14F-4D97-AF65-F5344CB8AC3E}">
        <p14:creationId xmlns:p14="http://schemas.microsoft.com/office/powerpoint/2010/main" val="19638694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E0804-9551-9B34-F877-5ADEFD07EA6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0BB0ED6-DF85-A5D8-EE52-A39BE0C5022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AEB4732C-4BF7-2CD5-DDB9-50FAAEE15E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03BA769-96FA-5510-EA0E-D8D11DE7B291}"/>
              </a:ext>
            </a:extLst>
          </p:cNvPr>
          <p:cNvSpPr txBox="1"/>
          <p:nvPr/>
        </p:nvSpPr>
        <p:spPr>
          <a:xfrm>
            <a:off x="5658641" y="2273898"/>
            <a:ext cx="3159839"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Self- Introduction</a:t>
            </a:r>
          </a:p>
        </p:txBody>
      </p:sp>
      <p:pic>
        <p:nvPicPr>
          <p:cNvPr id="6" name="Picture 5" descr="Text&#10;&#10;Description automatically generated">
            <a:extLst>
              <a:ext uri="{FF2B5EF4-FFF2-40B4-BE49-F238E27FC236}">
                <a16:creationId xmlns:a16="http://schemas.microsoft.com/office/drawing/2014/main" id="{299C7D68-30E4-95CF-C71C-41CFBCF2E7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5602" y="2969923"/>
            <a:ext cx="4493883" cy="2524991"/>
          </a:xfrm>
          <a:prstGeom prst="rect">
            <a:avLst/>
          </a:prstGeom>
        </p:spPr>
      </p:pic>
      <p:sp>
        <p:nvSpPr>
          <p:cNvPr id="7" name="TextBox 6">
            <a:extLst>
              <a:ext uri="{FF2B5EF4-FFF2-40B4-BE49-F238E27FC236}">
                <a16:creationId xmlns:a16="http://schemas.microsoft.com/office/drawing/2014/main" id="{C58F1DA5-0B3C-D3B2-AF91-24D20D2E8498}"/>
              </a:ext>
            </a:extLst>
          </p:cNvPr>
          <p:cNvSpPr txBox="1"/>
          <p:nvPr/>
        </p:nvSpPr>
        <p:spPr>
          <a:xfrm>
            <a:off x="5658641" y="2835733"/>
            <a:ext cx="5791200" cy="3046988"/>
          </a:xfrm>
          <a:prstGeom prst="rect">
            <a:avLst/>
          </a:prstGeom>
          <a:noFill/>
        </p:spPr>
        <p:txBody>
          <a:bodyPr wrap="square" rtlCol="0">
            <a:spAutoFit/>
          </a:bodyPr>
          <a:lstStyle/>
          <a:p>
            <a:pPr marL="457200" indent="-457200">
              <a:buFont typeface="Wingdings" panose="05000000000000000000" pitchFamily="2" charset="2"/>
              <a:buChar char="Ø"/>
            </a:pPr>
            <a:r>
              <a:rPr lang="en-US" sz="3200" dirty="0">
                <a:ln w="0"/>
                <a:solidFill>
                  <a:srgbClr val="0B3A6F"/>
                </a:solidFill>
                <a:effectLst>
                  <a:outerShdw blurRad="38100" dist="19050" dir="2700000" algn="tl" rotWithShape="0">
                    <a:schemeClr val="dk1">
                      <a:alpha val="40000"/>
                    </a:schemeClr>
                  </a:outerShdw>
                </a:effectLst>
              </a:rPr>
              <a:t>Name </a:t>
            </a:r>
            <a:r>
              <a:rPr lang="ar-EG" sz="3200" dirty="0">
                <a:ln w="0"/>
                <a:solidFill>
                  <a:srgbClr val="0B3A6F"/>
                </a:solidFill>
                <a:effectLst>
                  <a:outerShdw blurRad="38100" dist="19050" dir="2700000" algn="tl" rotWithShape="0">
                    <a:schemeClr val="dk1">
                      <a:alpha val="40000"/>
                    </a:schemeClr>
                  </a:outerShdw>
                </a:effectLst>
              </a:rPr>
              <a:t>الاسم</a:t>
            </a:r>
            <a:endParaRPr lang="en-US" sz="3200" dirty="0">
              <a:ln w="0"/>
              <a:solidFill>
                <a:srgbClr val="0B3A6F"/>
              </a:solidFill>
              <a:effectLst>
                <a:outerShdw blurRad="38100" dist="19050" dir="2700000" algn="tl" rotWithShape="0">
                  <a:schemeClr val="dk1">
                    <a:alpha val="40000"/>
                  </a:schemeClr>
                </a:outerShdw>
              </a:effectLst>
            </a:endParaRPr>
          </a:p>
          <a:p>
            <a:pPr marL="457200" indent="-457200">
              <a:buFont typeface="Wingdings" panose="05000000000000000000" pitchFamily="2" charset="2"/>
              <a:buChar char="Ø"/>
            </a:pPr>
            <a:r>
              <a:rPr lang="en-US" sz="3200" dirty="0">
                <a:ln w="0"/>
                <a:solidFill>
                  <a:srgbClr val="0B3A6F"/>
                </a:solidFill>
                <a:effectLst>
                  <a:outerShdw blurRad="38100" dist="19050" dir="2700000" algn="tl" rotWithShape="0">
                    <a:schemeClr val="dk1">
                      <a:alpha val="40000"/>
                    </a:schemeClr>
                  </a:outerShdw>
                </a:effectLst>
              </a:rPr>
              <a:t>Nationality</a:t>
            </a:r>
            <a:r>
              <a:rPr lang="ar-EG" sz="3200" dirty="0">
                <a:ln w="0"/>
                <a:solidFill>
                  <a:srgbClr val="0B3A6F"/>
                </a:solidFill>
                <a:effectLst>
                  <a:outerShdw blurRad="38100" dist="19050" dir="2700000" algn="tl" rotWithShape="0">
                    <a:schemeClr val="dk1">
                      <a:alpha val="40000"/>
                    </a:schemeClr>
                  </a:outerShdw>
                </a:effectLst>
              </a:rPr>
              <a:t>الجنسية </a:t>
            </a:r>
            <a:endParaRPr lang="en-US" sz="3200" dirty="0">
              <a:ln w="0"/>
              <a:solidFill>
                <a:srgbClr val="0B3A6F"/>
              </a:solidFill>
              <a:effectLst>
                <a:outerShdw blurRad="38100" dist="19050" dir="2700000" algn="tl" rotWithShape="0">
                  <a:schemeClr val="dk1">
                    <a:alpha val="40000"/>
                  </a:schemeClr>
                </a:outerShdw>
              </a:effectLst>
            </a:endParaRPr>
          </a:p>
          <a:p>
            <a:pPr marL="457200" indent="-457200">
              <a:buFont typeface="Wingdings" panose="05000000000000000000" pitchFamily="2" charset="2"/>
              <a:buChar char="Ø"/>
            </a:pPr>
            <a:r>
              <a:rPr lang="en-US" sz="3200" dirty="0">
                <a:ln w="0"/>
                <a:solidFill>
                  <a:srgbClr val="0B3A6F"/>
                </a:solidFill>
                <a:effectLst>
                  <a:outerShdw blurRad="38100" dist="19050" dir="2700000" algn="tl" rotWithShape="0">
                    <a:schemeClr val="dk1">
                      <a:alpha val="40000"/>
                    </a:schemeClr>
                  </a:outerShdw>
                </a:effectLst>
              </a:rPr>
              <a:t>Education </a:t>
            </a:r>
            <a:r>
              <a:rPr lang="ar-EG" sz="3200" dirty="0">
                <a:ln w="0"/>
                <a:solidFill>
                  <a:srgbClr val="0B3A6F"/>
                </a:solidFill>
                <a:effectLst>
                  <a:outerShdw blurRad="38100" dist="19050" dir="2700000" algn="tl" rotWithShape="0">
                    <a:schemeClr val="dk1">
                      <a:alpha val="40000"/>
                    </a:schemeClr>
                  </a:outerShdw>
                </a:effectLst>
              </a:rPr>
              <a:t>التعليم</a:t>
            </a:r>
            <a:endParaRPr lang="en-US" sz="3200" dirty="0">
              <a:ln w="0"/>
              <a:solidFill>
                <a:srgbClr val="0B3A6F"/>
              </a:solidFill>
              <a:effectLst>
                <a:outerShdw blurRad="38100" dist="19050" dir="2700000" algn="tl" rotWithShape="0">
                  <a:schemeClr val="dk1">
                    <a:alpha val="40000"/>
                  </a:schemeClr>
                </a:outerShdw>
              </a:effectLst>
            </a:endParaRPr>
          </a:p>
          <a:p>
            <a:pPr marL="457200" indent="-457200">
              <a:buFont typeface="Wingdings" panose="05000000000000000000" pitchFamily="2" charset="2"/>
              <a:buChar char="Ø"/>
            </a:pPr>
            <a:r>
              <a:rPr lang="en-US" sz="3200" dirty="0">
                <a:ln w="0"/>
                <a:solidFill>
                  <a:srgbClr val="0B3A6F"/>
                </a:solidFill>
                <a:effectLst>
                  <a:outerShdw blurRad="38100" dist="19050" dir="2700000" algn="tl" rotWithShape="0">
                    <a:schemeClr val="dk1">
                      <a:alpha val="40000"/>
                    </a:schemeClr>
                  </a:outerShdw>
                </a:effectLst>
              </a:rPr>
              <a:t>Professional Experience</a:t>
            </a:r>
            <a:r>
              <a:rPr lang="ar-EG" sz="3200" dirty="0">
                <a:ln w="0"/>
                <a:solidFill>
                  <a:srgbClr val="0B3A6F"/>
                </a:solidFill>
                <a:effectLst>
                  <a:outerShdw blurRad="38100" dist="19050" dir="2700000" algn="tl" rotWithShape="0">
                    <a:schemeClr val="dk1">
                      <a:alpha val="40000"/>
                    </a:schemeClr>
                  </a:outerShdw>
                </a:effectLst>
              </a:rPr>
              <a:t>الخبرة </a:t>
            </a:r>
            <a:endParaRPr lang="en-US" sz="3200" dirty="0">
              <a:ln w="0"/>
              <a:solidFill>
                <a:srgbClr val="0B3A6F"/>
              </a:solidFill>
              <a:effectLst>
                <a:outerShdw blurRad="38100" dist="19050" dir="2700000" algn="tl" rotWithShape="0">
                  <a:schemeClr val="dk1">
                    <a:alpha val="40000"/>
                  </a:schemeClr>
                </a:outerShdw>
              </a:effectLst>
            </a:endParaRPr>
          </a:p>
          <a:p>
            <a:pPr marL="457200" indent="-457200">
              <a:buFont typeface="Wingdings" panose="05000000000000000000" pitchFamily="2" charset="2"/>
              <a:buChar char="Ø"/>
            </a:pPr>
            <a:r>
              <a:rPr lang="en-US" sz="3200" dirty="0">
                <a:ln w="0"/>
                <a:solidFill>
                  <a:srgbClr val="0B3A6F"/>
                </a:solidFill>
                <a:effectLst>
                  <a:outerShdw blurRad="38100" dist="19050" dir="2700000" algn="tl" rotWithShape="0">
                    <a:schemeClr val="dk1">
                      <a:alpha val="40000"/>
                    </a:schemeClr>
                  </a:outerShdw>
                </a:effectLst>
              </a:rPr>
              <a:t>Achievements</a:t>
            </a:r>
            <a:r>
              <a:rPr lang="ar-EG" sz="3200" dirty="0">
                <a:ln w="0"/>
                <a:solidFill>
                  <a:srgbClr val="0B3A6F"/>
                </a:solidFill>
                <a:effectLst>
                  <a:outerShdw blurRad="38100" dist="19050" dir="2700000" algn="tl" rotWithShape="0">
                    <a:schemeClr val="dk1">
                      <a:alpha val="40000"/>
                    </a:schemeClr>
                  </a:outerShdw>
                </a:effectLst>
              </a:rPr>
              <a:t>الإنجازات </a:t>
            </a:r>
            <a:endParaRPr lang="en-US" sz="3200" dirty="0">
              <a:ln w="0"/>
              <a:solidFill>
                <a:srgbClr val="0B3A6F"/>
              </a:solidFill>
              <a:effectLst>
                <a:outerShdw blurRad="38100" dist="19050" dir="2700000" algn="tl" rotWithShape="0">
                  <a:schemeClr val="dk1">
                    <a:alpha val="40000"/>
                  </a:schemeClr>
                </a:outerShdw>
              </a:effectLst>
            </a:endParaRPr>
          </a:p>
          <a:p>
            <a:pPr marL="457200" indent="-457200">
              <a:buFont typeface="Wingdings" panose="05000000000000000000" pitchFamily="2" charset="2"/>
              <a:buChar char="Ø"/>
            </a:pPr>
            <a:r>
              <a:rPr lang="en-US" sz="3200" dirty="0">
                <a:ln w="0"/>
                <a:solidFill>
                  <a:srgbClr val="0B3A6F"/>
                </a:solidFill>
                <a:effectLst>
                  <a:outerShdw blurRad="38100" dist="19050" dir="2700000" algn="tl" rotWithShape="0">
                    <a:schemeClr val="dk1">
                      <a:alpha val="40000"/>
                    </a:schemeClr>
                  </a:outerShdw>
                </a:effectLst>
              </a:rPr>
              <a:t>Hobbies</a:t>
            </a:r>
            <a:r>
              <a:rPr lang="ar-EG" sz="3200" dirty="0">
                <a:ln w="0"/>
                <a:solidFill>
                  <a:srgbClr val="0B3A6F"/>
                </a:solidFill>
                <a:effectLst>
                  <a:outerShdw blurRad="38100" dist="19050" dir="2700000" algn="tl" rotWithShape="0">
                    <a:schemeClr val="dk1">
                      <a:alpha val="40000"/>
                    </a:schemeClr>
                  </a:outerShdw>
                </a:effectLst>
              </a:rPr>
              <a:t>الهوايات </a:t>
            </a:r>
            <a:endParaRPr lang="en-US" sz="3200" dirty="0">
              <a:ln w="0"/>
              <a:solidFill>
                <a:srgbClr val="0B3A6F"/>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730070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C45AC-D95A-473A-67B9-D9D09D221E9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83A006E-B6A6-496F-7C29-49073155987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B207C197-0ACA-61A6-D12B-289DA533EF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DE772942-627E-0331-AA27-4FC2F0946CE1}"/>
              </a:ext>
            </a:extLst>
          </p:cNvPr>
          <p:cNvSpPr txBox="1"/>
          <p:nvPr/>
        </p:nvSpPr>
        <p:spPr>
          <a:xfrm>
            <a:off x="4314910" y="1719142"/>
            <a:ext cx="3884910"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What Do You Expect?</a:t>
            </a:r>
          </a:p>
        </p:txBody>
      </p:sp>
      <p:pic>
        <p:nvPicPr>
          <p:cNvPr id="5" name="Picture 4" descr="Text&#10;&#10;Description automatically generated">
            <a:extLst>
              <a:ext uri="{FF2B5EF4-FFF2-40B4-BE49-F238E27FC236}">
                <a16:creationId xmlns:a16="http://schemas.microsoft.com/office/drawing/2014/main" id="{09AD8729-52A1-AF87-70A4-3DC61F934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1285" y="2808757"/>
            <a:ext cx="5852160" cy="2926080"/>
          </a:xfrm>
          <a:prstGeom prst="rect">
            <a:avLst/>
          </a:prstGeom>
        </p:spPr>
      </p:pic>
    </p:spTree>
    <p:extLst>
      <p:ext uri="{BB962C8B-B14F-4D97-AF65-F5344CB8AC3E}">
        <p14:creationId xmlns:p14="http://schemas.microsoft.com/office/powerpoint/2010/main" val="4269432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45D0422-CA7B-3BA3-5B03-49644522C2C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93299" y="3499"/>
            <a:ext cx="6858000" cy="6851001"/>
          </a:xfrm>
          <a:prstGeom prst="rect">
            <a:avLst/>
          </a:prstGeom>
        </p:spPr>
      </p:pic>
      <p:pic>
        <p:nvPicPr>
          <p:cNvPr id="9" name="Graphic 21">
            <a:extLst>
              <a:ext uri="{FF2B5EF4-FFF2-40B4-BE49-F238E27FC236}">
                <a16:creationId xmlns:a16="http://schemas.microsoft.com/office/drawing/2014/main" id="{5C33D84E-B385-D460-B582-3B7E2A887C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664113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267BDB2-BCB6-EF10-11E4-F9D7B798DC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146181" y="4712"/>
            <a:ext cx="5717361" cy="6858000"/>
          </a:xfrm>
          <a:prstGeom prst="rect">
            <a:avLst/>
          </a:prstGeom>
        </p:spPr>
      </p:pic>
      <p:pic>
        <p:nvPicPr>
          <p:cNvPr id="3" name="Graphic 21">
            <a:extLst>
              <a:ext uri="{FF2B5EF4-FFF2-40B4-BE49-F238E27FC236}">
                <a16:creationId xmlns:a16="http://schemas.microsoft.com/office/drawing/2014/main" id="{642A48B1-8E3B-A6B2-6867-A3A6AE714B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607050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A762F6E-6766-4993-657A-99B7E96D7C6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747495" y="0"/>
            <a:ext cx="6858000" cy="6858000"/>
          </a:xfrm>
          <a:prstGeom prst="rect">
            <a:avLst/>
          </a:prstGeom>
        </p:spPr>
      </p:pic>
      <p:pic>
        <p:nvPicPr>
          <p:cNvPr id="9" name="Graphic 21">
            <a:extLst>
              <a:ext uri="{FF2B5EF4-FFF2-40B4-BE49-F238E27FC236}">
                <a16:creationId xmlns:a16="http://schemas.microsoft.com/office/drawing/2014/main" id="{81D3FA64-DAAD-657C-B6E0-071EA73771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736849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59B6C-6CFC-CF26-CDE8-B5C93094134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4EFB818-B0FF-F786-F0D8-D42F2BA1C5B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1D9B8C45-353D-3F8B-CAD3-EFF57E9B25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descr="Logo, company name&#10;&#10;Description automatically generated">
            <a:extLst>
              <a:ext uri="{FF2B5EF4-FFF2-40B4-BE49-F238E27FC236}">
                <a16:creationId xmlns:a16="http://schemas.microsoft.com/office/drawing/2014/main" id="{26F967FB-EC75-7DCF-E895-B5CCF74B0B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2117" y="2313060"/>
            <a:ext cx="3028950" cy="1514475"/>
          </a:xfrm>
          <a:prstGeom prst="rect">
            <a:avLst/>
          </a:prstGeom>
        </p:spPr>
      </p:pic>
      <p:pic>
        <p:nvPicPr>
          <p:cNvPr id="7" name="Picture 6" descr="Icon&#10;&#10;Description automatically generated">
            <a:extLst>
              <a:ext uri="{FF2B5EF4-FFF2-40B4-BE49-F238E27FC236}">
                <a16:creationId xmlns:a16="http://schemas.microsoft.com/office/drawing/2014/main" id="{6F61FEEA-70DF-357D-DB63-0FF8AE7DD6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63182" y="-193671"/>
            <a:ext cx="2829489" cy="2829489"/>
          </a:xfrm>
          <a:prstGeom prst="rect">
            <a:avLst/>
          </a:prstGeom>
        </p:spPr>
      </p:pic>
      <p:pic>
        <p:nvPicPr>
          <p:cNvPr id="8" name="Graphic 7" descr="Close with solid fill">
            <a:extLst>
              <a:ext uri="{FF2B5EF4-FFF2-40B4-BE49-F238E27FC236}">
                <a16:creationId xmlns:a16="http://schemas.microsoft.com/office/drawing/2014/main" id="{D0705B8A-D171-77D5-4BE9-E739BFD57D2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73669" y="3327648"/>
            <a:ext cx="1861865" cy="1861865"/>
          </a:xfrm>
          <a:prstGeom prst="rect">
            <a:avLst/>
          </a:prstGeom>
        </p:spPr>
      </p:pic>
      <p:pic>
        <p:nvPicPr>
          <p:cNvPr id="9" name="Picture 8" descr="Icon&#10;&#10;Description automatically generated">
            <a:extLst>
              <a:ext uri="{FF2B5EF4-FFF2-40B4-BE49-F238E27FC236}">
                <a16:creationId xmlns:a16="http://schemas.microsoft.com/office/drawing/2014/main" id="{C6FCC04B-FC56-58CF-049D-ADA8DE1336A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48916" y="4003018"/>
            <a:ext cx="2143125" cy="2143125"/>
          </a:xfrm>
          <a:prstGeom prst="rect">
            <a:avLst/>
          </a:prstGeom>
        </p:spPr>
      </p:pic>
      <p:pic>
        <p:nvPicPr>
          <p:cNvPr id="10" name="Picture 9" descr="A picture containing text, accessory&#10;&#10;Description automatically generated">
            <a:extLst>
              <a:ext uri="{FF2B5EF4-FFF2-40B4-BE49-F238E27FC236}">
                <a16:creationId xmlns:a16="http://schemas.microsoft.com/office/drawing/2014/main" id="{7B3A4DE6-4EAD-1668-933C-4DCF9FAC2F8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7650" y="2700947"/>
            <a:ext cx="4325542" cy="2253176"/>
          </a:xfrm>
          <a:prstGeom prst="rect">
            <a:avLst/>
          </a:prstGeom>
        </p:spPr>
      </p:pic>
      <p:sp>
        <p:nvSpPr>
          <p:cNvPr id="11" name="TextBox 10">
            <a:extLst>
              <a:ext uri="{FF2B5EF4-FFF2-40B4-BE49-F238E27FC236}">
                <a16:creationId xmlns:a16="http://schemas.microsoft.com/office/drawing/2014/main" id="{8448445D-E99C-01B2-7C2D-D8970C8B53FF}"/>
              </a:ext>
            </a:extLst>
          </p:cNvPr>
          <p:cNvSpPr txBox="1"/>
          <p:nvPr/>
        </p:nvSpPr>
        <p:spPr>
          <a:xfrm>
            <a:off x="5254054" y="959464"/>
            <a:ext cx="4081567"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University Instructions</a:t>
            </a:r>
          </a:p>
        </p:txBody>
      </p:sp>
    </p:spTree>
    <p:extLst>
      <p:ext uri="{BB962C8B-B14F-4D97-AF65-F5344CB8AC3E}">
        <p14:creationId xmlns:p14="http://schemas.microsoft.com/office/powerpoint/2010/main" val="1226697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AD5B6-AA5D-B647-5D60-D545145E39A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1486000-7910-3EE2-2F82-532A02EF3BA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66A10B57-F960-167F-4E09-827688BE71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7" name="Picture 6" descr="Icon&#10;&#10;Description automatically generated">
            <a:extLst>
              <a:ext uri="{FF2B5EF4-FFF2-40B4-BE49-F238E27FC236}">
                <a16:creationId xmlns:a16="http://schemas.microsoft.com/office/drawing/2014/main" id="{0345EB6B-5AD0-AA1F-DDEE-BD47A6253C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63182" y="-193671"/>
            <a:ext cx="2829489" cy="2829489"/>
          </a:xfrm>
          <a:prstGeom prst="rect">
            <a:avLst/>
          </a:prstGeom>
        </p:spPr>
      </p:pic>
      <p:sp>
        <p:nvSpPr>
          <p:cNvPr id="11" name="TextBox 10">
            <a:extLst>
              <a:ext uri="{FF2B5EF4-FFF2-40B4-BE49-F238E27FC236}">
                <a16:creationId xmlns:a16="http://schemas.microsoft.com/office/drawing/2014/main" id="{4490A907-D000-9112-9799-D544FC75A79F}"/>
              </a:ext>
            </a:extLst>
          </p:cNvPr>
          <p:cNvSpPr txBox="1"/>
          <p:nvPr/>
        </p:nvSpPr>
        <p:spPr>
          <a:xfrm>
            <a:off x="5254054" y="959464"/>
            <a:ext cx="4081567"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University Instructions</a:t>
            </a:r>
          </a:p>
        </p:txBody>
      </p:sp>
      <p:pic>
        <p:nvPicPr>
          <p:cNvPr id="2" name="Graphic 1" descr="Checkmark with solid fill">
            <a:extLst>
              <a:ext uri="{FF2B5EF4-FFF2-40B4-BE49-F238E27FC236}">
                <a16:creationId xmlns:a16="http://schemas.microsoft.com/office/drawing/2014/main" id="{49649A6B-D299-6740-091F-E2DD344C070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31088" y="3429000"/>
            <a:ext cx="914400" cy="914400"/>
          </a:xfrm>
          <a:prstGeom prst="rect">
            <a:avLst/>
          </a:prstGeom>
        </p:spPr>
      </p:pic>
      <p:pic>
        <p:nvPicPr>
          <p:cNvPr id="3" name="Picture 2" descr="Logo, company name&#10;&#10;Description automatically generated">
            <a:extLst>
              <a:ext uri="{FF2B5EF4-FFF2-40B4-BE49-F238E27FC236}">
                <a16:creationId xmlns:a16="http://schemas.microsoft.com/office/drawing/2014/main" id="{05DDE0CD-9105-1EBE-B68D-8F72BAFD3B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06790" y="3057420"/>
            <a:ext cx="2210937" cy="1242266"/>
          </a:xfrm>
          <a:prstGeom prst="rect">
            <a:avLst/>
          </a:prstGeom>
        </p:spPr>
      </p:pic>
      <p:pic>
        <p:nvPicPr>
          <p:cNvPr id="5" name="Picture 4" descr="Logo&#10;&#10;Description automatically generated">
            <a:extLst>
              <a:ext uri="{FF2B5EF4-FFF2-40B4-BE49-F238E27FC236}">
                <a16:creationId xmlns:a16="http://schemas.microsoft.com/office/drawing/2014/main" id="{EBE8E6DF-9237-BA32-CC81-22318CA32D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21659" y="2915752"/>
            <a:ext cx="1610200" cy="1610200"/>
          </a:xfrm>
          <a:prstGeom prst="rect">
            <a:avLst/>
          </a:prstGeom>
        </p:spPr>
      </p:pic>
      <p:pic>
        <p:nvPicPr>
          <p:cNvPr id="12" name="Picture 11">
            <a:extLst>
              <a:ext uri="{FF2B5EF4-FFF2-40B4-BE49-F238E27FC236}">
                <a16:creationId xmlns:a16="http://schemas.microsoft.com/office/drawing/2014/main" id="{C7370B4C-0799-B66F-3046-D898749BFF0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80853" y="2915752"/>
            <a:ext cx="1746402" cy="1746402"/>
          </a:xfrm>
          <a:prstGeom prst="rect">
            <a:avLst/>
          </a:prstGeom>
        </p:spPr>
      </p:pic>
    </p:spTree>
    <p:extLst>
      <p:ext uri="{BB962C8B-B14F-4D97-AF65-F5344CB8AC3E}">
        <p14:creationId xmlns:p14="http://schemas.microsoft.com/office/powerpoint/2010/main" val="1391225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F0822-855D-04C4-EAE0-CF94777C0A4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CA81B11-6B8D-271E-DA18-C69F00189F1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EBCF64ED-2DC3-1760-296F-2AD50F4C6A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7" name="Picture 6" descr="Icon&#10;&#10;Description automatically generated">
            <a:extLst>
              <a:ext uri="{FF2B5EF4-FFF2-40B4-BE49-F238E27FC236}">
                <a16:creationId xmlns:a16="http://schemas.microsoft.com/office/drawing/2014/main" id="{E47A9FBB-50E5-A8AB-5E67-D9D1DFE2A5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63182" y="-193671"/>
            <a:ext cx="2829489" cy="2829489"/>
          </a:xfrm>
          <a:prstGeom prst="rect">
            <a:avLst/>
          </a:prstGeom>
        </p:spPr>
      </p:pic>
      <p:sp>
        <p:nvSpPr>
          <p:cNvPr id="11" name="TextBox 10">
            <a:extLst>
              <a:ext uri="{FF2B5EF4-FFF2-40B4-BE49-F238E27FC236}">
                <a16:creationId xmlns:a16="http://schemas.microsoft.com/office/drawing/2014/main" id="{47906E2D-5A5D-A20E-E305-DACB15E26230}"/>
              </a:ext>
            </a:extLst>
          </p:cNvPr>
          <p:cNvSpPr txBox="1"/>
          <p:nvPr/>
        </p:nvSpPr>
        <p:spPr>
          <a:xfrm>
            <a:off x="5254054" y="959464"/>
            <a:ext cx="4081567"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University Instructions</a:t>
            </a:r>
          </a:p>
        </p:txBody>
      </p:sp>
      <p:sp>
        <p:nvSpPr>
          <p:cNvPr id="6" name="TextBox 5">
            <a:extLst>
              <a:ext uri="{FF2B5EF4-FFF2-40B4-BE49-F238E27FC236}">
                <a16:creationId xmlns:a16="http://schemas.microsoft.com/office/drawing/2014/main" id="{35CB6488-8CB9-1A7B-8DFA-7B1C086A0D7B}"/>
              </a:ext>
            </a:extLst>
          </p:cNvPr>
          <p:cNvSpPr txBox="1"/>
          <p:nvPr/>
        </p:nvSpPr>
        <p:spPr>
          <a:xfrm>
            <a:off x="1144885" y="2064032"/>
            <a:ext cx="9902229" cy="4031873"/>
          </a:xfrm>
          <a:prstGeom prst="rect">
            <a:avLst/>
          </a:prstGeom>
          <a:noFill/>
        </p:spPr>
        <p:txBody>
          <a:bodyPr wrap="square">
            <a:spAutoFit/>
          </a:bodyPr>
          <a:lstStyle/>
          <a:p>
            <a:pPr algn="just" rtl="1"/>
            <a:r>
              <a:rPr lang="ar-EG" sz="3200" dirty="0"/>
              <a:t>عزيزي الطالبـ/ـة يرجى ضرورة المحافظة على البيانات الشخصية والالتزام بتعليمات الجامعة حيث أنه يمنع منعا باتا نشر أو مشاركة أرقام الهواتف المحمولة أو أي وسيلة تواصل أخرى، ونفيد الجميع بأن مشاركة أي من تلك المعلومات عبر أي وسيلة كانت يعتبر مخالفة صريحة لتعليمات الجامعة، حيث أن </a:t>
            </a:r>
            <a:r>
              <a:rPr lang="ar-EG" sz="3200" dirty="0">
                <a:solidFill>
                  <a:srgbClr val="FF0000"/>
                </a:solidFill>
              </a:rPr>
              <a:t>وسيلة التواصل الوحيدة للجامعة </a:t>
            </a:r>
            <a:r>
              <a:rPr lang="ar-EG" sz="3200" dirty="0"/>
              <a:t>هي </a:t>
            </a:r>
            <a:r>
              <a:rPr lang="ar-EG" sz="3200" u="sng" dirty="0">
                <a:solidFill>
                  <a:srgbClr val="FF0000"/>
                </a:solidFill>
              </a:rPr>
              <a:t>التذاكر</a:t>
            </a:r>
            <a:r>
              <a:rPr lang="ar-EG" sz="3200" dirty="0"/>
              <a:t> عبر المنصة الأكاديمية </a:t>
            </a:r>
            <a:r>
              <a:rPr lang="en-US" sz="3200" dirty="0"/>
              <a:t>SIS،</a:t>
            </a:r>
            <a:r>
              <a:rPr lang="ar-EG" sz="3200" dirty="0"/>
              <a:t> ونهيب بالجميع بأن من يقوم بإنشاء أي مجموعات بأي وسيلة كانت، سواء واتساب أو غيرها فإنه يتحمل هو والمشاركون معه المسؤولية كاملة ويعرضوا أنفسهم للمساءلة والعقوبة لمخالفتهم تلك التعليمات.</a:t>
            </a:r>
          </a:p>
        </p:txBody>
      </p:sp>
    </p:spTree>
    <p:extLst>
      <p:ext uri="{BB962C8B-B14F-4D97-AF65-F5344CB8AC3E}">
        <p14:creationId xmlns:p14="http://schemas.microsoft.com/office/powerpoint/2010/main" val="1111453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91A5B-F4B2-31B6-DA3E-072AD3F20EE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E81CCED-AD81-7B2E-C4D5-1A8752EA17B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161A185C-53B7-7FA7-84E1-ED616E52AE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F41511F-0CD3-8DF0-45EE-B0E291DD6BD5}"/>
              </a:ext>
            </a:extLst>
          </p:cNvPr>
          <p:cNvSpPr txBox="1"/>
          <p:nvPr/>
        </p:nvSpPr>
        <p:spPr>
          <a:xfrm>
            <a:off x="3149272" y="867585"/>
            <a:ext cx="2103461"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Discussion</a:t>
            </a:r>
          </a:p>
        </p:txBody>
      </p:sp>
      <p:pic>
        <p:nvPicPr>
          <p:cNvPr id="3" name="Picture 2" descr="A picture containing indoor, candle, decorated, aircraft&#10;&#10;Description automatically generated">
            <a:extLst>
              <a:ext uri="{FF2B5EF4-FFF2-40B4-BE49-F238E27FC236}">
                <a16:creationId xmlns:a16="http://schemas.microsoft.com/office/drawing/2014/main" id="{96E4EFA9-8483-F28C-725A-974C0B6AD1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3261" y="1649275"/>
            <a:ext cx="4537277" cy="4527824"/>
          </a:xfrm>
          <a:prstGeom prst="rect">
            <a:avLst/>
          </a:prstGeom>
        </p:spPr>
      </p:pic>
    </p:spTree>
    <p:extLst>
      <p:ext uri="{BB962C8B-B14F-4D97-AF65-F5344CB8AC3E}">
        <p14:creationId xmlns:p14="http://schemas.microsoft.com/office/powerpoint/2010/main" val="2935171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1E502-707B-286F-17AC-151E93B0063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29ABE8B-DFAB-354C-FB8D-8873821E3FD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84CE4E5D-9E7C-D972-2FAF-9E02965F42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843DA670-8957-986B-8606-6D5D54FF0320}"/>
              </a:ext>
            </a:extLst>
          </p:cNvPr>
          <p:cNvSpPr txBox="1"/>
          <p:nvPr/>
        </p:nvSpPr>
        <p:spPr>
          <a:xfrm>
            <a:off x="3322892" y="850358"/>
            <a:ext cx="2141933"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Application</a:t>
            </a:r>
          </a:p>
        </p:txBody>
      </p:sp>
      <p:pic>
        <p:nvPicPr>
          <p:cNvPr id="6" name="Picture 5" descr="Graphical user interface&#10;&#10;Description automatically generated with medium confidence">
            <a:extLst>
              <a:ext uri="{FF2B5EF4-FFF2-40B4-BE49-F238E27FC236}">
                <a16:creationId xmlns:a16="http://schemas.microsoft.com/office/drawing/2014/main" id="{6EBACC59-2310-999A-77AC-29B297DDEC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969" y="1809941"/>
            <a:ext cx="11942061" cy="3674481"/>
          </a:xfrm>
          <a:prstGeom prst="rect">
            <a:avLst/>
          </a:prstGeom>
        </p:spPr>
      </p:pic>
      <p:pic>
        <p:nvPicPr>
          <p:cNvPr id="7" name="Picture 6" descr="Logo&#10;&#10;Description automatically generated">
            <a:extLst>
              <a:ext uri="{FF2B5EF4-FFF2-40B4-BE49-F238E27FC236}">
                <a16:creationId xmlns:a16="http://schemas.microsoft.com/office/drawing/2014/main" id="{1FA86592-2819-B27C-92A8-0B81F626329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86870" y="4753149"/>
            <a:ext cx="2947745" cy="1942482"/>
          </a:xfrm>
          <a:prstGeom prst="rect">
            <a:avLst/>
          </a:prstGeom>
        </p:spPr>
      </p:pic>
    </p:spTree>
    <p:extLst>
      <p:ext uri="{BB962C8B-B14F-4D97-AF65-F5344CB8AC3E}">
        <p14:creationId xmlns:p14="http://schemas.microsoft.com/office/powerpoint/2010/main" val="2574579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7EB45-7317-C22F-AD46-5180561E442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A121A65-FE10-95C9-8AD9-0384B684145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4B1D4386-3F7B-0684-C831-7E1D3ED2CC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06CA9F41-CC8B-7CC9-9DB2-CEEB6B3940EE}"/>
              </a:ext>
            </a:extLst>
          </p:cNvPr>
          <p:cNvSpPr txBox="1"/>
          <p:nvPr/>
        </p:nvSpPr>
        <p:spPr>
          <a:xfrm>
            <a:off x="3322892" y="850358"/>
            <a:ext cx="2141933"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Application</a:t>
            </a:r>
          </a:p>
        </p:txBody>
      </p:sp>
      <p:pic>
        <p:nvPicPr>
          <p:cNvPr id="2" name="Picture 1" descr="A picture containing text, weapon&#10;&#10;Description automatically generated">
            <a:extLst>
              <a:ext uri="{FF2B5EF4-FFF2-40B4-BE49-F238E27FC236}">
                <a16:creationId xmlns:a16="http://schemas.microsoft.com/office/drawing/2014/main" id="{16BE6C83-4948-E78A-12AA-F6EA5827E2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3505" y="1548352"/>
            <a:ext cx="5229225" cy="1104900"/>
          </a:xfrm>
          <a:prstGeom prst="rect">
            <a:avLst/>
          </a:prstGeom>
        </p:spPr>
      </p:pic>
      <p:pic>
        <p:nvPicPr>
          <p:cNvPr id="3" name="Picture 2" descr="A picture containing text&#10;&#10;Description automatically generated">
            <a:extLst>
              <a:ext uri="{FF2B5EF4-FFF2-40B4-BE49-F238E27FC236}">
                <a16:creationId xmlns:a16="http://schemas.microsoft.com/office/drawing/2014/main" id="{9B5F772C-CA16-AAF0-32DA-9CD4668EA5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78328" y="2965986"/>
            <a:ext cx="3431059" cy="2994379"/>
          </a:xfrm>
          <a:prstGeom prst="rect">
            <a:avLst/>
          </a:prstGeom>
        </p:spPr>
      </p:pic>
      <p:pic>
        <p:nvPicPr>
          <p:cNvPr id="8" name="Picture 7" descr="A video player with a red play button&#10;&#10;Description automatically generated with low confidence">
            <a:extLst>
              <a:ext uri="{FF2B5EF4-FFF2-40B4-BE49-F238E27FC236}">
                <a16:creationId xmlns:a16="http://schemas.microsoft.com/office/drawing/2014/main" id="{438538F9-0143-300D-1A88-B9A5DFED52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71543" y="1861086"/>
            <a:ext cx="4928260" cy="4928260"/>
          </a:xfrm>
          <a:prstGeom prst="rect">
            <a:avLst/>
          </a:prstGeom>
        </p:spPr>
      </p:pic>
    </p:spTree>
    <p:extLst>
      <p:ext uri="{BB962C8B-B14F-4D97-AF65-F5344CB8AC3E}">
        <p14:creationId xmlns:p14="http://schemas.microsoft.com/office/powerpoint/2010/main" val="14808775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46E3F-8912-A879-1D1C-EB11778D9C3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A52F524-CC81-6969-7E8C-F62DD740DC3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864E623C-5637-BAA7-9C02-47508A59A2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D2B7E6F-C22F-CA61-1890-EA415D7CEF9E}"/>
              </a:ext>
            </a:extLst>
          </p:cNvPr>
          <p:cNvSpPr txBox="1"/>
          <p:nvPr/>
        </p:nvSpPr>
        <p:spPr>
          <a:xfrm>
            <a:off x="3149272" y="867585"/>
            <a:ext cx="1343638" cy="523220"/>
          </a:xfrm>
          <a:prstGeom prst="rect">
            <a:avLst/>
          </a:prstGeom>
          <a:noFill/>
        </p:spPr>
        <p:txBody>
          <a:bodyPr wrap="none" rtlCol="0">
            <a:spAutoFit/>
          </a:bodyPr>
          <a:lstStyle/>
          <a:p>
            <a:r>
              <a:rPr lang="en-US" sz="2800" b="1" dirty="0">
                <a:solidFill>
                  <a:srgbClr val="0B3A6F"/>
                </a:solidFill>
                <a:latin typeface="Tajawal Medium" panose="00000600000000000000" pitchFamily="2" charset="-78"/>
                <a:cs typeface="Tajawal Medium" panose="00000600000000000000" pitchFamily="2" charset="-78"/>
              </a:rPr>
              <a:t>Exams</a:t>
            </a:r>
          </a:p>
        </p:txBody>
      </p:sp>
      <p:pic>
        <p:nvPicPr>
          <p:cNvPr id="5" name="Picture 4" descr="Icon&#10;&#10;Description automatically generated with low confidence">
            <a:extLst>
              <a:ext uri="{FF2B5EF4-FFF2-40B4-BE49-F238E27FC236}">
                <a16:creationId xmlns:a16="http://schemas.microsoft.com/office/drawing/2014/main" id="{9DF8FA64-9367-94DC-69C2-582359678A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30223" y="1681027"/>
            <a:ext cx="3187782" cy="3024902"/>
          </a:xfrm>
          <a:prstGeom prst="rect">
            <a:avLst/>
          </a:prstGeom>
        </p:spPr>
      </p:pic>
      <p:pic>
        <p:nvPicPr>
          <p:cNvPr id="6" name="Picture 5" descr="Graphical user interface&#10;&#10;Description automatically generated with low confidence">
            <a:extLst>
              <a:ext uri="{FF2B5EF4-FFF2-40B4-BE49-F238E27FC236}">
                <a16:creationId xmlns:a16="http://schemas.microsoft.com/office/drawing/2014/main" id="{DD1E7A34-3806-D5DE-5931-AFC110636E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0077" y="1804432"/>
            <a:ext cx="3905250" cy="1171575"/>
          </a:xfrm>
          <a:prstGeom prst="rect">
            <a:avLst/>
          </a:prstGeom>
        </p:spPr>
      </p:pic>
      <p:pic>
        <p:nvPicPr>
          <p:cNvPr id="7" name="Picture 6" descr="A picture containing text, clipart&#10;&#10;Description automatically generated">
            <a:extLst>
              <a:ext uri="{FF2B5EF4-FFF2-40B4-BE49-F238E27FC236}">
                <a16:creationId xmlns:a16="http://schemas.microsoft.com/office/drawing/2014/main" id="{DCDEAC77-8668-E878-3ECC-3CDF69A6C9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18472" y="3063978"/>
            <a:ext cx="3048000" cy="1495425"/>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19C4A8CC-FDDF-B965-B5E6-99E39E3E29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80162" y="4600823"/>
            <a:ext cx="2857500" cy="1600200"/>
          </a:xfrm>
          <a:prstGeom prst="rect">
            <a:avLst/>
          </a:prstGeom>
        </p:spPr>
      </p:pic>
      <p:sp>
        <p:nvSpPr>
          <p:cNvPr id="9" name="TextBox 8">
            <a:extLst>
              <a:ext uri="{FF2B5EF4-FFF2-40B4-BE49-F238E27FC236}">
                <a16:creationId xmlns:a16="http://schemas.microsoft.com/office/drawing/2014/main" id="{F9F14305-E6A7-A045-7E6C-BE7F0B6F538A}"/>
              </a:ext>
            </a:extLst>
          </p:cNvPr>
          <p:cNvSpPr txBox="1"/>
          <p:nvPr/>
        </p:nvSpPr>
        <p:spPr>
          <a:xfrm>
            <a:off x="3002975" y="4661937"/>
            <a:ext cx="2760820" cy="1631216"/>
          </a:xfrm>
          <a:prstGeom prst="rect">
            <a:avLst/>
          </a:prstGeom>
          <a:noFill/>
        </p:spPr>
        <p:txBody>
          <a:bodyPr wrap="none" rtlCol="0">
            <a:spAutoFit/>
          </a:bodyPr>
          <a:lstStyle/>
          <a:p>
            <a:r>
              <a:rPr lang="en-US" sz="2000" dirty="0">
                <a:ln w="0"/>
                <a:solidFill>
                  <a:srgbClr val="0282EB"/>
                </a:solidFill>
                <a:effectLst>
                  <a:outerShdw blurRad="38100" dist="19050" dir="2700000" algn="tl" rotWithShape="0">
                    <a:schemeClr val="dk1">
                      <a:alpha val="40000"/>
                    </a:schemeClr>
                  </a:outerShdw>
                </a:effectLst>
              </a:rPr>
              <a:t>8 Questions</a:t>
            </a:r>
          </a:p>
          <a:p>
            <a:r>
              <a:rPr lang="en-US" sz="2000" dirty="0">
                <a:ln w="0"/>
                <a:solidFill>
                  <a:srgbClr val="0282EB"/>
                </a:solidFill>
                <a:effectLst>
                  <a:outerShdw blurRad="38100" dist="19050" dir="2700000" algn="tl" rotWithShape="0">
                    <a:schemeClr val="dk1">
                      <a:alpha val="40000"/>
                    </a:schemeClr>
                  </a:outerShdw>
                </a:effectLst>
              </a:rPr>
              <a:t>8 Marks</a:t>
            </a:r>
          </a:p>
          <a:p>
            <a:r>
              <a:rPr lang="en-US" sz="2000" dirty="0">
                <a:ln w="0"/>
                <a:solidFill>
                  <a:srgbClr val="0282EB"/>
                </a:solidFill>
                <a:effectLst>
                  <a:outerShdw blurRad="38100" dist="19050" dir="2700000" algn="tl" rotWithShape="0">
                    <a:schemeClr val="dk1">
                      <a:alpha val="40000"/>
                    </a:schemeClr>
                  </a:outerShdw>
                </a:effectLst>
              </a:rPr>
              <a:t>24 Min</a:t>
            </a:r>
          </a:p>
          <a:p>
            <a:r>
              <a:rPr lang="en-US" sz="2000" dirty="0">
                <a:ln w="0"/>
                <a:solidFill>
                  <a:srgbClr val="0282EB"/>
                </a:solidFill>
                <a:effectLst>
                  <a:outerShdw blurRad="38100" dist="19050" dir="2700000" algn="tl" rotWithShape="0">
                    <a:schemeClr val="dk1">
                      <a:alpha val="40000"/>
                    </a:schemeClr>
                  </a:outerShdw>
                </a:effectLst>
              </a:rPr>
              <a:t>One week duration: </a:t>
            </a:r>
          </a:p>
          <a:p>
            <a:r>
              <a:rPr lang="en-US" sz="2000" dirty="0">
                <a:ln w="0"/>
                <a:solidFill>
                  <a:srgbClr val="0282EB"/>
                </a:solidFill>
                <a:effectLst>
                  <a:outerShdw blurRad="38100" dist="19050" dir="2700000" algn="tl" rotWithShape="0">
                    <a:schemeClr val="dk1">
                      <a:alpha val="40000"/>
                    </a:schemeClr>
                  </a:outerShdw>
                </a:effectLst>
              </a:rPr>
              <a:t>Sat 10 pm- Next Sat 9pm</a:t>
            </a:r>
          </a:p>
        </p:txBody>
      </p:sp>
    </p:spTree>
    <p:extLst>
      <p:ext uri="{BB962C8B-B14F-4D97-AF65-F5344CB8AC3E}">
        <p14:creationId xmlns:p14="http://schemas.microsoft.com/office/powerpoint/2010/main" val="374522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0B26C-3C98-833C-B5E6-DCDD6DC46B6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00C8335-ADF6-658E-9186-56A5C922A82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4" name="Graphic 21">
            <a:extLst>
              <a:ext uri="{FF2B5EF4-FFF2-40B4-BE49-F238E27FC236}">
                <a16:creationId xmlns:a16="http://schemas.microsoft.com/office/drawing/2014/main" id="{9B6EE7DB-DC0D-6960-F544-122B7DDB3C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descr="A close-up of a logo&#10;&#10;Description automatically generated with low confidence">
            <a:extLst>
              <a:ext uri="{FF2B5EF4-FFF2-40B4-BE49-F238E27FC236}">
                <a16:creationId xmlns:a16="http://schemas.microsoft.com/office/drawing/2014/main" id="{2FF5D020-CFDD-DD8E-7439-8464F1F2F2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7880" y="2333495"/>
            <a:ext cx="7897020" cy="2946039"/>
          </a:xfrm>
          <a:prstGeom prst="rect">
            <a:avLst/>
          </a:prstGeom>
        </p:spPr>
      </p:pic>
    </p:spTree>
    <p:extLst>
      <p:ext uri="{BB962C8B-B14F-4D97-AF65-F5344CB8AC3E}">
        <p14:creationId xmlns:p14="http://schemas.microsoft.com/office/powerpoint/2010/main" val="22555145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Course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320867" cy="2459071"/>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digital Leadership course aims to understand </a:t>
            </a:r>
            <a:r>
              <a:rPr lang="en-US" sz="2000" b="1" dirty="0">
                <a:solidFill>
                  <a:srgbClr val="FF0000"/>
                </a:solidFill>
                <a:latin typeface="Tajawal ExtraBold" panose="00000800000000000000" pitchFamily="2" charset="-78"/>
                <a:cs typeface="Tajawal ExtraBold" panose="00000800000000000000" pitchFamily="2" charset="-78"/>
              </a:rPr>
              <a:t>how creative leaders are leading a team or organization </a:t>
            </a:r>
            <a:r>
              <a:rPr lang="en-US" sz="2000" b="1" dirty="0">
                <a:solidFill>
                  <a:srgbClr val="0A1F61"/>
                </a:solidFill>
                <a:latin typeface="Tajawal ExtraBold" panose="00000800000000000000" pitchFamily="2" charset="-78"/>
                <a:cs typeface="Tajawal ExtraBold" panose="00000800000000000000" pitchFamily="2" charset="-78"/>
              </a:rPr>
              <a:t>through </a:t>
            </a: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digital platforms. </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Furthermore, it targets knowing the </a:t>
            </a:r>
            <a:r>
              <a:rPr lang="en-US" sz="2000" b="1" dirty="0">
                <a:solidFill>
                  <a:srgbClr val="FF0000"/>
                </a:solidFill>
                <a:latin typeface="Tajawal ExtraBold" panose="00000800000000000000" pitchFamily="2" charset="-78"/>
                <a:cs typeface="Tajawal ExtraBold" panose="00000800000000000000" pitchFamily="2" charset="-78"/>
              </a:rPr>
              <a:t>tools and skills </a:t>
            </a:r>
            <a:r>
              <a:rPr lang="en-US" sz="2000" b="1" dirty="0">
                <a:solidFill>
                  <a:srgbClr val="0A1F61"/>
                </a:solidFill>
                <a:latin typeface="Tajawal ExtraBold" panose="00000800000000000000" pitchFamily="2" charset="-78"/>
                <a:cs typeface="Tajawal ExtraBold" panose="00000800000000000000" pitchFamily="2" charset="-78"/>
              </a:rPr>
              <a:t>needed for a leader </a:t>
            </a:r>
            <a:r>
              <a:rPr lang="en-US" sz="2000" b="1" dirty="0">
                <a:solidFill>
                  <a:srgbClr val="FF0000"/>
                </a:solidFill>
                <a:latin typeface="Tajawal ExtraBold" panose="00000800000000000000" pitchFamily="2" charset="-78"/>
                <a:cs typeface="Tajawal ExtraBold" panose="00000800000000000000" pitchFamily="2" charset="-78"/>
              </a:rPr>
              <a:t>to tailor the goals and strategy </a:t>
            </a:r>
            <a:r>
              <a:rPr lang="en-US" sz="2000" b="1" dirty="0">
                <a:solidFill>
                  <a:srgbClr val="0A1F61"/>
                </a:solidFill>
                <a:latin typeface="Tajawal ExtraBold" panose="00000800000000000000" pitchFamily="2" charset="-78"/>
                <a:cs typeface="Tajawal ExtraBold" panose="00000800000000000000" pitchFamily="2" charset="-78"/>
              </a:rPr>
              <a:t>in the </a:t>
            </a: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digital media industry</a:t>
            </a:r>
            <a:r>
              <a:rPr lang="en-US" sz="2000" b="1" dirty="0">
                <a:solidFill>
                  <a:srgbClr val="0A1F61"/>
                </a:solidFill>
                <a:latin typeface="Tajawal ExtraBold" panose="00000800000000000000" pitchFamily="2" charset="-78"/>
                <a:cs typeface="Tajawal ExtraBold" panose="00000800000000000000"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C7731D4-AA0B-112A-F1D2-CB2117BE6971}"/>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A5E4B-7403-4657-EA90-B7424AB101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50C27F-7387-F9FE-E4F5-430EEC0862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3C7B4B0-771D-205A-2C61-FAEDB65C1E4A}"/>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Course Objectives</a:t>
            </a:r>
          </a:p>
        </p:txBody>
      </p:sp>
      <p:sp>
        <p:nvSpPr>
          <p:cNvPr id="5" name="Rectangle 4">
            <a:extLst>
              <a:ext uri="{FF2B5EF4-FFF2-40B4-BE49-F238E27FC236}">
                <a16:creationId xmlns:a16="http://schemas.microsoft.com/office/drawing/2014/main" id="{71398638-2899-6B8A-579B-993DCC143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7A674E0-B1E7-6A13-52D5-C81C8BEF8E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31EB044-DF98-4EFD-18A8-5B45284371EB}"/>
              </a:ext>
            </a:extLst>
          </p:cNvPr>
          <p:cNvSpPr txBox="1"/>
          <p:nvPr/>
        </p:nvSpPr>
        <p:spPr>
          <a:xfrm>
            <a:off x="889000" y="2391844"/>
            <a:ext cx="10320867" cy="2459071"/>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Moreover, it emphasizes understanding how to build community, </a:t>
            </a:r>
            <a:r>
              <a:rPr lang="en-US" sz="2000" b="1" dirty="0">
                <a:solidFill>
                  <a:srgbClr val="FF0000"/>
                </a:solidFill>
                <a:latin typeface="Tajawal ExtraBold" panose="00000800000000000000" pitchFamily="2" charset="-78"/>
                <a:cs typeface="Tajawal ExtraBold" panose="00000800000000000000" pitchFamily="2" charset="-78"/>
              </a:rPr>
              <a:t>grow networks</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have unique leadership philosophy</a:t>
            </a:r>
            <a:r>
              <a:rPr lang="en-US" sz="2000" b="1" dirty="0">
                <a:solidFill>
                  <a:srgbClr val="0A1F61"/>
                </a:solidFill>
                <a:latin typeface="Tajawal ExtraBold" panose="00000800000000000000" pitchFamily="2" charset="-78"/>
                <a:cs typeface="Tajawal ExtraBold" panose="00000800000000000000" pitchFamily="2" charset="-78"/>
              </a:rPr>
              <a:t>.	</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Finally, this course includes a variety of skills and abilities, including but not limited to digital transformation, digital strategy, innovation, and ethics.</a:t>
            </a:r>
          </a:p>
        </p:txBody>
      </p:sp>
      <p:sp>
        <p:nvSpPr>
          <p:cNvPr id="6" name="TextBox 5">
            <a:extLst>
              <a:ext uri="{FF2B5EF4-FFF2-40B4-BE49-F238E27FC236}">
                <a16:creationId xmlns:a16="http://schemas.microsoft.com/office/drawing/2014/main" id="{27EF383B-12D2-74F3-A0CE-B0D93667FD9E}"/>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43134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2BC-7B98-8B40-97F8-C6C5056AD9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4D706E-70F8-7705-B0DF-7CA8481FDB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DFCC496-2023-9795-883D-F6B60AFB57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9B0BB46-E1FE-40B6-DE4E-410755EBF3B9}"/>
              </a:ext>
            </a:extLst>
          </p:cNvPr>
          <p:cNvSpPr txBox="1"/>
          <p:nvPr/>
        </p:nvSpPr>
        <p:spPr>
          <a:xfrm>
            <a:off x="889000" y="2391844"/>
            <a:ext cx="10320867" cy="2793842"/>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Digital Leadership </a:t>
            </a:r>
            <a:r>
              <a:rPr lang="en-US" sz="2400" dirty="0">
                <a:solidFill>
                  <a:srgbClr val="0A1F61"/>
                </a:solidFill>
                <a:latin typeface="Tajawal ExtraBold" panose="00000800000000000000" pitchFamily="2" charset="-78"/>
                <a:cs typeface="Tajawal ExtraBold" panose="00000800000000000000" pitchFamily="2" charset="-78"/>
              </a:rPr>
              <a:t>course examines </a:t>
            </a:r>
            <a:r>
              <a:rPr lang="en-US" sz="2400" dirty="0">
                <a:solidFill>
                  <a:srgbClr val="0A1F61"/>
                </a:solidFill>
                <a:highlight>
                  <a:srgbClr val="FFFF00"/>
                </a:highlight>
                <a:latin typeface="Tajawal ExtraBold" panose="00000800000000000000" pitchFamily="2" charset="-78"/>
                <a:cs typeface="Tajawal ExtraBold" panose="00000800000000000000" pitchFamily="2" charset="-78"/>
              </a:rPr>
              <a:t>personal leadership </a:t>
            </a:r>
            <a:r>
              <a:rPr lang="en-US" sz="2400" dirty="0">
                <a:solidFill>
                  <a:srgbClr val="0A1F61"/>
                </a:solidFill>
                <a:latin typeface="Tajawal ExtraBold" panose="00000800000000000000" pitchFamily="2" charset="-78"/>
                <a:cs typeface="Tajawal ExtraBold" panose="00000800000000000000" pitchFamily="2" charset="-78"/>
              </a:rPr>
              <a:t>principles and practices as applicable to digital media. </a:t>
            </a:r>
            <a:endParaRPr lang="ar-EG" sz="2400"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dirty="0">
                <a:solidFill>
                  <a:srgbClr val="0A1F61"/>
                </a:solidFill>
                <a:latin typeface="Tajawal ExtraBold" panose="00000800000000000000" pitchFamily="2" charset="-78"/>
                <a:cs typeface="Tajawal ExtraBold" panose="00000800000000000000" pitchFamily="2" charset="-78"/>
              </a:rPr>
              <a:t>It specifically focuses on </a:t>
            </a:r>
            <a:r>
              <a:rPr lang="en-US" sz="2400" dirty="0">
                <a:solidFill>
                  <a:srgbClr val="0A1F61"/>
                </a:solidFill>
                <a:highlight>
                  <a:srgbClr val="FFFF00"/>
                </a:highlight>
                <a:latin typeface="Tajawal ExtraBold" panose="00000800000000000000" pitchFamily="2" charset="-78"/>
                <a:cs typeface="Tajawal ExtraBold" panose="00000800000000000000" pitchFamily="2" charset="-78"/>
              </a:rPr>
              <a:t>how to lead </a:t>
            </a:r>
            <a:r>
              <a:rPr lang="en-US" sz="2400" dirty="0">
                <a:solidFill>
                  <a:srgbClr val="0A1F61"/>
                </a:solidFill>
                <a:latin typeface="Tajawal ExtraBold" panose="00000800000000000000" pitchFamily="2" charset="-78"/>
                <a:cs typeface="Tajawal ExtraBold" panose="00000800000000000000" pitchFamily="2" charset="-78"/>
              </a:rPr>
              <a:t>within an organization to build </a:t>
            </a:r>
            <a:r>
              <a:rPr lang="en-US" sz="2400" dirty="0">
                <a:solidFill>
                  <a:srgbClr val="FF0000"/>
                </a:solidFill>
                <a:latin typeface="Tajawal ExtraBold" panose="00000800000000000000" pitchFamily="2" charset="-78"/>
                <a:cs typeface="Tajawal ExtraBold" panose="00000800000000000000" pitchFamily="2" charset="-78"/>
              </a:rPr>
              <a:t>a diverse and high-performing team </a:t>
            </a:r>
            <a:r>
              <a:rPr lang="en-US" sz="2400" dirty="0">
                <a:solidFill>
                  <a:srgbClr val="0A1F61"/>
                </a:solidFill>
                <a:latin typeface="Tajawal ExtraBold" panose="00000800000000000000" pitchFamily="2" charset="-78"/>
                <a:cs typeface="Tajawal ExtraBold" panose="00000800000000000000" pitchFamily="2" charset="-78"/>
              </a:rPr>
              <a:t>to deliver </a:t>
            </a:r>
            <a:r>
              <a:rPr lang="en-US" sz="2400" dirty="0">
                <a:solidFill>
                  <a:srgbClr val="FF0000"/>
                </a:solidFill>
                <a:latin typeface="Tajawal ExtraBold" panose="00000800000000000000" pitchFamily="2" charset="-78"/>
                <a:cs typeface="Tajawal ExtraBold" panose="00000800000000000000" pitchFamily="2" charset="-78"/>
              </a:rPr>
              <a:t>digital media initiatives </a:t>
            </a:r>
            <a:r>
              <a:rPr lang="en-US" sz="2400" dirty="0">
                <a:solidFill>
                  <a:srgbClr val="0A1F61"/>
                </a:solidFill>
                <a:latin typeface="Tajawal ExtraBold" panose="00000800000000000000" pitchFamily="2" charset="-78"/>
                <a:cs typeface="Tajawal ExtraBold" panose="00000800000000000000" pitchFamily="2" charset="-78"/>
              </a:rPr>
              <a:t>that </a:t>
            </a:r>
            <a:r>
              <a:rPr lang="en-US" sz="2400" dirty="0">
                <a:solidFill>
                  <a:srgbClr val="0A1F61"/>
                </a:solidFill>
                <a:highlight>
                  <a:srgbClr val="FFFF00"/>
                </a:highlight>
                <a:latin typeface="Tajawal ExtraBold" panose="00000800000000000000" pitchFamily="2" charset="-78"/>
                <a:cs typeface="Tajawal ExtraBold" panose="00000800000000000000" pitchFamily="2" charset="-78"/>
              </a:rPr>
              <a:t>advance organizational goals </a:t>
            </a:r>
            <a:r>
              <a:rPr lang="ar-EG" sz="2400" dirty="0">
                <a:solidFill>
                  <a:srgbClr val="0A1F61"/>
                </a:solidFill>
                <a:highlight>
                  <a:srgbClr val="FFFF00"/>
                </a:highlight>
                <a:latin typeface="Tajawal ExtraBold" panose="00000800000000000000" pitchFamily="2" charset="-78"/>
                <a:cs typeface="Tajawal ExtraBold" panose="00000800000000000000" pitchFamily="2" charset="-78"/>
              </a:rPr>
              <a:t>المبادرات التي تعمل على تعزيز الأهداف التنظيمية.</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7" name="Graphic 21">
            <a:extLst>
              <a:ext uri="{FF2B5EF4-FFF2-40B4-BE49-F238E27FC236}">
                <a16:creationId xmlns:a16="http://schemas.microsoft.com/office/drawing/2014/main" id="{6E063DBC-085E-D852-F6AE-B9947C600C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F2A9107-AFCF-8B67-1727-583ACDB4BFD9}"/>
              </a:ext>
            </a:extLst>
          </p:cNvPr>
          <p:cNvSpPr txBox="1"/>
          <p:nvPr/>
        </p:nvSpPr>
        <p:spPr>
          <a:xfrm>
            <a:off x="2467429" y="1121939"/>
            <a:ext cx="5430701" cy="461665"/>
          </a:xfrm>
          <a:prstGeom prst="rect">
            <a:avLst/>
          </a:prstGeom>
          <a:noFill/>
        </p:spPr>
        <p:txBody>
          <a:bodyPr wrap="square" rtlCol="0">
            <a:spAutoFit/>
          </a:bodyPr>
          <a:lstStyle/>
          <a:p>
            <a:r>
              <a:rPr lang="en-US" sz="2400" b="1" dirty="0">
                <a:latin typeface="Alexandria" charset="0"/>
                <a:cs typeface="Alexandria" charset="0"/>
              </a:rPr>
              <a:t>Syllabus: Course Description</a:t>
            </a:r>
          </a:p>
        </p:txBody>
      </p:sp>
      <p:sp>
        <p:nvSpPr>
          <p:cNvPr id="6" name="TextBox 5">
            <a:extLst>
              <a:ext uri="{FF2B5EF4-FFF2-40B4-BE49-F238E27FC236}">
                <a16:creationId xmlns:a16="http://schemas.microsoft.com/office/drawing/2014/main" id="{5DCB33DA-9BB1-168E-F0DA-6E6E8E0CCCB9}"/>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29842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C98A06-BEFE-F101-21C8-AF975D7746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135949-7FD9-51A7-3F6D-CC1212FB5C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3B42931-5F6E-E85E-A6D1-01CACF6FB2BA}"/>
              </a:ext>
            </a:extLst>
          </p:cNvPr>
          <p:cNvSpPr txBox="1"/>
          <p:nvPr/>
        </p:nvSpPr>
        <p:spPr>
          <a:xfrm>
            <a:off x="2467429" y="1121939"/>
            <a:ext cx="5430701" cy="461665"/>
          </a:xfrm>
          <a:prstGeom prst="rect">
            <a:avLst/>
          </a:prstGeom>
          <a:noFill/>
        </p:spPr>
        <p:txBody>
          <a:bodyPr wrap="square" rtlCol="0">
            <a:spAutoFit/>
          </a:bodyPr>
          <a:lstStyle/>
          <a:p>
            <a:r>
              <a:rPr lang="en-US" sz="2400" b="1" dirty="0">
                <a:latin typeface="Alexandria" charset="0"/>
                <a:cs typeface="Alexandria" charset="0"/>
              </a:rPr>
              <a:t>Syllabus: Course Description</a:t>
            </a:r>
          </a:p>
        </p:txBody>
      </p:sp>
      <p:sp>
        <p:nvSpPr>
          <p:cNvPr id="5" name="Rectangle 4">
            <a:extLst>
              <a:ext uri="{FF2B5EF4-FFF2-40B4-BE49-F238E27FC236}">
                <a16:creationId xmlns:a16="http://schemas.microsoft.com/office/drawing/2014/main" id="{2FE153BD-9131-0959-1507-E96AB0CE1D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A7E0561-BE3B-BA67-89D7-E8453BFCD864}"/>
              </a:ext>
            </a:extLst>
          </p:cNvPr>
          <p:cNvSpPr txBox="1"/>
          <p:nvPr/>
        </p:nvSpPr>
        <p:spPr>
          <a:xfrm>
            <a:off x="889000" y="2391844"/>
            <a:ext cx="10320867" cy="2805063"/>
          </a:xfrm>
          <a:prstGeom prst="rect">
            <a:avLst/>
          </a:prstGeom>
          <a:noFill/>
        </p:spPr>
        <p:txBody>
          <a:bodyPr wrap="square" rtlCol="0">
            <a:spAutoFit/>
          </a:bodyPr>
          <a:lstStyle/>
          <a:p>
            <a:pPr algn="just">
              <a:lnSpc>
                <a:spcPct val="150000"/>
              </a:lnSpc>
            </a:pPr>
            <a:r>
              <a:rPr lang="en-US" sz="2400" b="1" dirty="0">
                <a:solidFill>
                  <a:srgbClr val="00AEEF"/>
                </a:solidFill>
                <a:latin typeface="Alexandria" charset="0"/>
                <a:cs typeface="Alexandria" charset="0"/>
              </a:rPr>
              <a:t>We will have an opportunity to assess, develop, and practice key leadership skills including: </a:t>
            </a:r>
          </a:p>
          <a:p>
            <a:pPr marL="742950" lvl="1" indent="-28575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setting a compelling vision; </a:t>
            </a:r>
            <a:r>
              <a:rPr lang="ar-EG" sz="2400" dirty="0">
                <a:solidFill>
                  <a:srgbClr val="0A1F61"/>
                </a:solidFill>
                <a:latin typeface="Tajawal ExtraBold" panose="00000800000000000000" pitchFamily="2" charset="-78"/>
                <a:cs typeface="Tajawal ExtraBold" panose="00000800000000000000" pitchFamily="2" charset="-78"/>
              </a:rPr>
              <a:t>وضع رؤية مقنعة</a:t>
            </a:r>
            <a:endParaRPr lang="en-US" sz="2400" b="1" dirty="0">
              <a:solidFill>
                <a:srgbClr val="0B3A6F"/>
              </a:solidFill>
              <a:latin typeface="Alexandria" charset="0"/>
              <a:cs typeface="Alexandria" charset="0"/>
            </a:endParaRPr>
          </a:p>
          <a:p>
            <a:pPr marL="742950" lvl="1" indent="-28575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evaluating and onboarding an optimal mix of talent; </a:t>
            </a:r>
          </a:p>
          <a:p>
            <a:pPr marL="742950" lvl="1" indent="-28575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communicating with clarity; </a:t>
            </a:r>
          </a:p>
        </p:txBody>
      </p:sp>
      <p:pic>
        <p:nvPicPr>
          <p:cNvPr id="7" name="Graphic 21">
            <a:extLst>
              <a:ext uri="{FF2B5EF4-FFF2-40B4-BE49-F238E27FC236}">
                <a16:creationId xmlns:a16="http://schemas.microsoft.com/office/drawing/2014/main" id="{0515DA72-525D-26E1-DA8B-BA4B74098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BFF415F-2F0B-6F3D-2203-60095F6667A0}"/>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2" name="TextBox 1">
            <a:extLst>
              <a:ext uri="{FF2B5EF4-FFF2-40B4-BE49-F238E27FC236}">
                <a16:creationId xmlns:a16="http://schemas.microsoft.com/office/drawing/2014/main" id="{3AB8CCAA-0339-AC8A-3073-F2006E47C3EE}"/>
              </a:ext>
            </a:extLst>
          </p:cNvPr>
          <p:cNvSpPr txBox="1"/>
          <p:nvPr/>
        </p:nvSpPr>
        <p:spPr>
          <a:xfrm>
            <a:off x="7652019" y="4195073"/>
            <a:ext cx="4053662" cy="400110"/>
          </a:xfrm>
          <a:prstGeom prst="rect">
            <a:avLst/>
          </a:prstGeom>
          <a:noFill/>
        </p:spPr>
        <p:txBody>
          <a:bodyPr wrap="square">
            <a:spAutoFit/>
          </a:bodyPr>
          <a:lstStyle/>
          <a:p>
            <a:pPr algn="r" rtl="1"/>
            <a:r>
              <a:rPr lang="en-US" sz="2000" b="1" dirty="0" err="1"/>
              <a:t>تقييم</a:t>
            </a:r>
            <a:r>
              <a:rPr lang="en-US" sz="2000" b="1" dirty="0"/>
              <a:t> </a:t>
            </a:r>
            <a:r>
              <a:rPr lang="en-US" sz="2000" b="1" dirty="0" err="1"/>
              <a:t>وتأهيل</a:t>
            </a:r>
            <a:r>
              <a:rPr lang="en-US" sz="2000" b="1" dirty="0"/>
              <a:t> </a:t>
            </a:r>
            <a:r>
              <a:rPr lang="en-US" sz="2000" b="1" dirty="0" err="1"/>
              <a:t>المزيج</a:t>
            </a:r>
            <a:r>
              <a:rPr lang="en-US" sz="2000" b="1" dirty="0"/>
              <a:t> </a:t>
            </a:r>
            <a:r>
              <a:rPr lang="en-US" sz="2000" b="1" dirty="0" err="1"/>
              <a:t>الأمثل</a:t>
            </a:r>
            <a:r>
              <a:rPr lang="en-US" sz="2000" b="1" dirty="0"/>
              <a:t> من </a:t>
            </a:r>
            <a:r>
              <a:rPr lang="en-US" sz="2000" b="1" dirty="0" err="1"/>
              <a:t>المواهب</a:t>
            </a:r>
            <a:r>
              <a:rPr lang="en-US" sz="2000" b="1" dirty="0"/>
              <a:t>؛</a:t>
            </a:r>
          </a:p>
        </p:txBody>
      </p:sp>
    </p:spTree>
    <p:extLst>
      <p:ext uri="{BB962C8B-B14F-4D97-AF65-F5344CB8AC3E}">
        <p14:creationId xmlns:p14="http://schemas.microsoft.com/office/powerpoint/2010/main" val="1765750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F98F7-2A5C-028F-259B-0AE649E47E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715F26-71DF-797C-936F-85B95FE997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286B5D8-AEC7-7075-722F-AFDB3009FF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24749B09-1616-8E6A-5491-7A4504A3B063}"/>
              </a:ext>
            </a:extLst>
          </p:cNvPr>
          <p:cNvSpPr txBox="1"/>
          <p:nvPr/>
        </p:nvSpPr>
        <p:spPr>
          <a:xfrm>
            <a:off x="889000" y="2140384"/>
            <a:ext cx="10320867" cy="2989986"/>
          </a:xfrm>
          <a:prstGeom prst="rect">
            <a:avLst/>
          </a:prstGeom>
          <a:noFill/>
        </p:spPr>
        <p:txBody>
          <a:bodyPr wrap="square" rtlCol="0">
            <a:spAutoFit/>
          </a:bodyPr>
          <a:lstStyle/>
          <a:p>
            <a:pPr algn="just">
              <a:lnSpc>
                <a:spcPct val="150000"/>
              </a:lnSpc>
            </a:pPr>
            <a:r>
              <a:rPr lang="en-US" sz="2400" b="1" dirty="0">
                <a:solidFill>
                  <a:srgbClr val="00AEEF"/>
                </a:solidFill>
                <a:latin typeface="Alexandria" charset="0"/>
                <a:cs typeface="Alexandria" charset="0"/>
              </a:rPr>
              <a:t>We will have an opportunity to assess, develop, and practice key leadership skills including: </a:t>
            </a: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tackling ethical issues with a focus on advancing diversity, equity, and inclusion matters; </a:t>
            </a:r>
            <a:r>
              <a:rPr lang="ar-EG" sz="2000" b="1" dirty="0">
                <a:solidFill>
                  <a:srgbClr val="0A1F61"/>
                </a:solidFill>
                <a:latin typeface="Tajawal ExtraBold" panose="00000800000000000000" pitchFamily="2" charset="-78"/>
                <a:cs typeface="Tajawal ExtraBold" panose="00000800000000000000" pitchFamily="2" charset="-78"/>
              </a:rPr>
              <a:t>التنوع والمساواة والشمول</a:t>
            </a:r>
            <a:endParaRPr lang="en-US" sz="2000" b="1" dirty="0">
              <a:solidFill>
                <a:srgbClr val="0A1F61"/>
              </a:solidFill>
              <a:latin typeface="Tajawal ExtraBold" panose="00000800000000000000" pitchFamily="2" charset="-78"/>
              <a:cs typeface="Tajawal ExtraBold" panose="00000800000000000000" pitchFamily="2" charset="-78"/>
            </a:endParaRPr>
          </a:p>
          <a:p>
            <a:pPr marL="342900"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and </a:t>
            </a: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seeking regular feedback </a:t>
            </a:r>
            <a:r>
              <a:rPr lang="en-US" sz="2000" b="1" dirty="0">
                <a:solidFill>
                  <a:srgbClr val="0A1F61"/>
                </a:solidFill>
                <a:latin typeface="Tajawal ExtraBold" panose="00000800000000000000" pitchFamily="2" charset="-78"/>
                <a:cs typeface="Tajawal ExtraBold" panose="00000800000000000000" pitchFamily="2" charset="-78"/>
              </a:rPr>
              <a:t>and input to expand influence over time and create </a:t>
            </a:r>
            <a:r>
              <a:rPr lang="en-US" sz="2000" b="1" dirty="0">
                <a:solidFill>
                  <a:srgbClr val="C00000"/>
                </a:solidFill>
                <a:latin typeface="Tajawal ExtraBold" panose="00000800000000000000" pitchFamily="2" charset="-78"/>
                <a:cs typeface="Tajawal ExtraBold" panose="00000800000000000000" pitchFamily="2" charset="-78"/>
              </a:rPr>
              <a:t>a work environment </a:t>
            </a:r>
            <a:r>
              <a:rPr lang="en-US" sz="2000" b="1" dirty="0">
                <a:solidFill>
                  <a:srgbClr val="0A1F61"/>
                </a:solidFill>
                <a:latin typeface="Tajawal ExtraBold" panose="00000800000000000000" pitchFamily="2" charset="-78"/>
                <a:cs typeface="Tajawal ExtraBold" panose="00000800000000000000" pitchFamily="2" charset="-78"/>
              </a:rPr>
              <a:t>where people thrive.</a:t>
            </a:r>
          </a:p>
        </p:txBody>
      </p:sp>
      <p:pic>
        <p:nvPicPr>
          <p:cNvPr id="7" name="Graphic 21">
            <a:extLst>
              <a:ext uri="{FF2B5EF4-FFF2-40B4-BE49-F238E27FC236}">
                <a16:creationId xmlns:a16="http://schemas.microsoft.com/office/drawing/2014/main" id="{DA12A66B-B5FC-4B94-EB44-7313123B3F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CC92093-CCBA-4C28-0F17-539394A55E72}"/>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6" name="TextBox 5">
            <a:extLst>
              <a:ext uri="{FF2B5EF4-FFF2-40B4-BE49-F238E27FC236}">
                <a16:creationId xmlns:a16="http://schemas.microsoft.com/office/drawing/2014/main" id="{10D8BCC7-76B8-666C-7DEB-9D5CE8456222}"/>
              </a:ext>
            </a:extLst>
          </p:cNvPr>
          <p:cNvSpPr txBox="1"/>
          <p:nvPr/>
        </p:nvSpPr>
        <p:spPr>
          <a:xfrm>
            <a:off x="2467429" y="1121939"/>
            <a:ext cx="5430701" cy="461665"/>
          </a:xfrm>
          <a:prstGeom prst="rect">
            <a:avLst/>
          </a:prstGeom>
          <a:noFill/>
        </p:spPr>
        <p:txBody>
          <a:bodyPr wrap="square" rtlCol="0">
            <a:spAutoFit/>
          </a:bodyPr>
          <a:lstStyle/>
          <a:p>
            <a:r>
              <a:rPr lang="en-US" sz="2400" b="1" dirty="0">
                <a:latin typeface="Alexandria" charset="0"/>
                <a:cs typeface="Alexandria" charset="0"/>
              </a:rPr>
              <a:t>Syllabus: Course Description</a:t>
            </a:r>
          </a:p>
        </p:txBody>
      </p:sp>
    </p:spTree>
    <p:extLst>
      <p:ext uri="{BB962C8B-B14F-4D97-AF65-F5344CB8AC3E}">
        <p14:creationId xmlns:p14="http://schemas.microsoft.com/office/powerpoint/2010/main" val="4042173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EE463-AE3E-BA8E-612D-F222655E5B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488177-041A-C50D-AC63-78615FCEA4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9F47E4-7FE7-1E48-CB0B-92BC2528BC6B}"/>
              </a:ext>
            </a:extLst>
          </p:cNvPr>
          <p:cNvSpPr txBox="1"/>
          <p:nvPr/>
        </p:nvSpPr>
        <p:spPr>
          <a:xfrm>
            <a:off x="2513149" y="1019069"/>
            <a:ext cx="4869783" cy="461665"/>
          </a:xfrm>
          <a:prstGeom prst="rect">
            <a:avLst/>
          </a:prstGeom>
          <a:noFill/>
        </p:spPr>
        <p:txBody>
          <a:bodyPr wrap="square" rtlCol="0">
            <a:spAutoFit/>
          </a:bodyPr>
          <a:lstStyle/>
          <a:p>
            <a:r>
              <a:rPr lang="en-US" sz="2400" b="1" dirty="0">
                <a:latin typeface="Alexandria" charset="0"/>
                <a:cs typeface="Alexandria" charset="0"/>
              </a:rPr>
              <a:t>Syllabus: Learning Outcomes</a:t>
            </a:r>
          </a:p>
        </p:txBody>
      </p:sp>
      <p:sp>
        <p:nvSpPr>
          <p:cNvPr id="5" name="Rectangle 4">
            <a:extLst>
              <a:ext uri="{FF2B5EF4-FFF2-40B4-BE49-F238E27FC236}">
                <a16:creationId xmlns:a16="http://schemas.microsoft.com/office/drawing/2014/main" id="{CCC746F3-D0E0-B06C-8535-36907D069A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35BE400-E79B-51E4-084F-62249C456E9E}"/>
              </a:ext>
            </a:extLst>
          </p:cNvPr>
          <p:cNvSpPr txBox="1"/>
          <p:nvPr/>
        </p:nvSpPr>
        <p:spPr>
          <a:xfrm>
            <a:off x="889000" y="2391844"/>
            <a:ext cx="10320867" cy="3359061"/>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Learn about the different </a:t>
            </a:r>
            <a:r>
              <a:rPr lang="en-US" sz="2000" b="1" dirty="0">
                <a:solidFill>
                  <a:srgbClr val="C00000"/>
                </a:solidFill>
                <a:latin typeface="Tajawal ExtraBold" panose="00000800000000000000" pitchFamily="2" charset="-78"/>
                <a:cs typeface="Tajawal ExtraBold" panose="00000800000000000000" pitchFamily="2" charset="-78"/>
              </a:rPr>
              <a:t>styles of leadership</a:t>
            </a:r>
            <a:r>
              <a:rPr lang="ar-EG" sz="2000" b="1" dirty="0">
                <a:solidFill>
                  <a:srgbClr val="C00000"/>
                </a:solidFill>
                <a:latin typeface="Tajawal ExtraBold" panose="00000800000000000000" pitchFamily="2" charset="-78"/>
                <a:cs typeface="Tajawal ExtraBold" panose="00000800000000000000" pitchFamily="2" charset="-78"/>
              </a:rPr>
              <a:t> أنماط القيادة </a:t>
            </a:r>
            <a:r>
              <a:rPr lang="en-US" sz="2400" b="1" dirty="0">
                <a:solidFill>
                  <a:srgbClr val="0B3A6F"/>
                </a:solidFill>
                <a:latin typeface="Alexandria" charset="0"/>
                <a:cs typeface="Alexandria" charset="0"/>
              </a:rPr>
              <a:t>, determine which is appropriate for your organization, and how to choose and develop a leadership style.</a:t>
            </a:r>
          </a:p>
          <a:p>
            <a:pPr algn="just">
              <a:lnSpc>
                <a:spcPct val="150000"/>
              </a:lnSpc>
            </a:pPr>
            <a:endParaRPr lang="en-US" sz="2400" b="1" dirty="0">
              <a:solidFill>
                <a:srgbClr val="0B3A6F"/>
              </a:solidFill>
              <a:latin typeface="Alexandria" charset="0"/>
              <a:cs typeface="Alexandria" charset="0"/>
            </a:endParaRP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Learn how to be </a:t>
            </a:r>
            <a:r>
              <a:rPr lang="en-US" sz="2400" b="1" dirty="0">
                <a:solidFill>
                  <a:srgbClr val="C00000"/>
                </a:solidFill>
                <a:latin typeface="Alexandria" charset="0"/>
                <a:cs typeface="Alexandria" charset="0"/>
              </a:rPr>
              <a:t>more efficient </a:t>
            </a:r>
            <a:r>
              <a:rPr lang="en-US" sz="2400" b="1" dirty="0">
                <a:solidFill>
                  <a:srgbClr val="0B3A6F"/>
                </a:solidFill>
                <a:latin typeface="Alexandria" charset="0"/>
                <a:cs typeface="Alexandria" charset="0"/>
              </a:rPr>
              <a:t>at accomplishing your </a:t>
            </a:r>
            <a:r>
              <a:rPr lang="en-US" sz="2400" b="1" dirty="0">
                <a:solidFill>
                  <a:srgbClr val="C00000"/>
                </a:solidFill>
                <a:latin typeface="Alexandria" charset="0"/>
                <a:cs typeface="Alexandria" charset="0"/>
              </a:rPr>
              <a:t>organizations goals </a:t>
            </a:r>
            <a:r>
              <a:rPr lang="en-US" sz="2400" b="1" dirty="0">
                <a:solidFill>
                  <a:srgbClr val="0B3A6F"/>
                </a:solidFill>
                <a:latin typeface="Alexandria" charset="0"/>
                <a:cs typeface="Alexandria" charset="0"/>
              </a:rPr>
              <a:t>by developing leaders.</a:t>
            </a:r>
          </a:p>
        </p:txBody>
      </p:sp>
      <p:pic>
        <p:nvPicPr>
          <p:cNvPr id="7" name="Graphic 21">
            <a:extLst>
              <a:ext uri="{FF2B5EF4-FFF2-40B4-BE49-F238E27FC236}">
                <a16:creationId xmlns:a16="http://schemas.microsoft.com/office/drawing/2014/main" id="{FAD040B6-0900-0839-A0BA-C0AA1FDA5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46F2052-FE58-63F3-7A12-E5F2B0A81BE6}"/>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563214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F8EF8-E805-0EAB-D108-5568E1977E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F89021-D8B2-115B-C424-404C71D96B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4D910E-5149-77B7-CEAA-7D4C6613EA44}"/>
              </a:ext>
            </a:extLst>
          </p:cNvPr>
          <p:cNvSpPr txBox="1"/>
          <p:nvPr/>
        </p:nvSpPr>
        <p:spPr>
          <a:xfrm>
            <a:off x="2513149" y="1019069"/>
            <a:ext cx="4869783" cy="461665"/>
          </a:xfrm>
          <a:prstGeom prst="rect">
            <a:avLst/>
          </a:prstGeom>
          <a:noFill/>
        </p:spPr>
        <p:txBody>
          <a:bodyPr wrap="square" rtlCol="0">
            <a:spAutoFit/>
          </a:bodyPr>
          <a:lstStyle/>
          <a:p>
            <a:r>
              <a:rPr lang="en-US" sz="2400" b="1" dirty="0">
                <a:latin typeface="Alexandria" charset="0"/>
                <a:cs typeface="Alexandria" charset="0"/>
              </a:rPr>
              <a:t>Syllabus: Learning Outcomes</a:t>
            </a:r>
          </a:p>
        </p:txBody>
      </p:sp>
      <p:sp>
        <p:nvSpPr>
          <p:cNvPr id="5" name="Rectangle 4">
            <a:extLst>
              <a:ext uri="{FF2B5EF4-FFF2-40B4-BE49-F238E27FC236}">
                <a16:creationId xmlns:a16="http://schemas.microsoft.com/office/drawing/2014/main" id="{EEEC33B6-F7D5-3494-CA24-C4778480F5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AA0F14D-71A7-48E6-2C48-8FE5344581E6}"/>
              </a:ext>
            </a:extLst>
          </p:cNvPr>
          <p:cNvSpPr txBox="1"/>
          <p:nvPr/>
        </p:nvSpPr>
        <p:spPr>
          <a:xfrm>
            <a:off x="889000" y="2391844"/>
            <a:ext cx="10320867" cy="2805063"/>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Learn how to </a:t>
            </a:r>
            <a:r>
              <a:rPr lang="en-US" sz="2400" b="1" dirty="0">
                <a:solidFill>
                  <a:srgbClr val="0B3A6F"/>
                </a:solidFill>
                <a:highlight>
                  <a:srgbClr val="FFFF00"/>
                </a:highlight>
                <a:latin typeface="Alexandria" charset="0"/>
                <a:cs typeface="Alexandria" charset="0"/>
              </a:rPr>
              <a:t>forge a group of people </a:t>
            </a:r>
            <a:r>
              <a:rPr lang="en-US" sz="2400" b="1" dirty="0">
                <a:solidFill>
                  <a:srgbClr val="0B3A6F"/>
                </a:solidFill>
                <a:latin typeface="Alexandria" charset="0"/>
                <a:cs typeface="Alexandria" charset="0"/>
              </a:rPr>
              <a:t>to act </a:t>
            </a:r>
            <a:r>
              <a:rPr lang="en-US" sz="2400" b="1" dirty="0">
                <a:solidFill>
                  <a:srgbClr val="C00000"/>
                </a:solidFill>
                <a:latin typeface="Alexandria" charset="0"/>
                <a:cs typeface="Alexandria" charset="0"/>
              </a:rPr>
              <a:t>as a single unit </a:t>
            </a:r>
            <a:r>
              <a:rPr lang="en-US" sz="2400" b="1" dirty="0">
                <a:solidFill>
                  <a:srgbClr val="0B3A6F"/>
                </a:solidFill>
                <a:latin typeface="Alexandria" charset="0"/>
                <a:cs typeface="Alexandria" charset="0"/>
              </a:rPr>
              <a:t>to achieve your organizations goals.</a:t>
            </a:r>
          </a:p>
          <a:p>
            <a:pPr algn="just">
              <a:lnSpc>
                <a:spcPct val="150000"/>
              </a:lnSpc>
            </a:pPr>
            <a:endParaRPr lang="en-US" sz="2400" b="1" dirty="0">
              <a:solidFill>
                <a:srgbClr val="0B3A6F"/>
              </a:solidFill>
              <a:latin typeface="Alexandria" charset="0"/>
              <a:cs typeface="Alexandria" charset="0"/>
            </a:endParaRP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Learn how to </a:t>
            </a:r>
            <a:r>
              <a:rPr lang="en-US" sz="2400" b="1" dirty="0">
                <a:solidFill>
                  <a:srgbClr val="0B3A6F"/>
                </a:solidFill>
                <a:highlight>
                  <a:srgbClr val="FFFF00"/>
                </a:highlight>
                <a:latin typeface="Alexandria" charset="0"/>
                <a:cs typeface="Alexandria" charset="0"/>
              </a:rPr>
              <a:t>build trust, credibility, and respect </a:t>
            </a:r>
            <a:r>
              <a:rPr lang="en-US" sz="2400" b="1" dirty="0">
                <a:solidFill>
                  <a:srgbClr val="0B3A6F"/>
                </a:solidFill>
                <a:latin typeface="Alexandria" charset="0"/>
                <a:cs typeface="Alexandria" charset="0"/>
              </a:rPr>
              <a:t>for both you and the organization by being an ethical leader.</a:t>
            </a:r>
          </a:p>
        </p:txBody>
      </p:sp>
      <p:pic>
        <p:nvPicPr>
          <p:cNvPr id="7" name="Graphic 21">
            <a:extLst>
              <a:ext uri="{FF2B5EF4-FFF2-40B4-BE49-F238E27FC236}">
                <a16:creationId xmlns:a16="http://schemas.microsoft.com/office/drawing/2014/main" id="{0607A990-6B0B-F808-BC86-D5A85C1A5A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B72AD83-9771-0763-C6BF-4EBEF4883126}"/>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869966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04CC8-1A0F-552F-B1D5-BEA288252A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00460F-D9F0-AFDF-2454-D62969B089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95919F-7766-2D29-7BC5-DBF75A997ABF}"/>
              </a:ext>
            </a:extLst>
          </p:cNvPr>
          <p:cNvSpPr txBox="1"/>
          <p:nvPr/>
        </p:nvSpPr>
        <p:spPr>
          <a:xfrm>
            <a:off x="2513149" y="1019069"/>
            <a:ext cx="4869783" cy="461665"/>
          </a:xfrm>
          <a:prstGeom prst="rect">
            <a:avLst/>
          </a:prstGeom>
          <a:noFill/>
        </p:spPr>
        <p:txBody>
          <a:bodyPr wrap="square" rtlCol="0">
            <a:spAutoFit/>
          </a:bodyPr>
          <a:lstStyle/>
          <a:p>
            <a:r>
              <a:rPr lang="en-US" sz="2400" b="1" dirty="0">
                <a:latin typeface="Alexandria" charset="0"/>
                <a:cs typeface="Alexandria" charset="0"/>
              </a:rPr>
              <a:t>Syllabus: Learning Outcomes</a:t>
            </a:r>
          </a:p>
        </p:txBody>
      </p:sp>
      <p:sp>
        <p:nvSpPr>
          <p:cNvPr id="5" name="Rectangle 4">
            <a:extLst>
              <a:ext uri="{FF2B5EF4-FFF2-40B4-BE49-F238E27FC236}">
                <a16:creationId xmlns:a16="http://schemas.microsoft.com/office/drawing/2014/main" id="{96073ABC-13E7-DE35-1EE2-7B6F80F571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E82A35B-FB80-91AF-8B48-11F235F39D6A}"/>
              </a:ext>
            </a:extLst>
          </p:cNvPr>
          <p:cNvSpPr txBox="1"/>
          <p:nvPr/>
        </p:nvSpPr>
        <p:spPr>
          <a:xfrm>
            <a:off x="889000" y="2003224"/>
            <a:ext cx="10320867" cy="3677032"/>
          </a:xfrm>
          <a:prstGeom prst="rect">
            <a:avLst/>
          </a:prstGeom>
          <a:noFill/>
        </p:spPr>
        <p:txBody>
          <a:bodyPr wrap="square" rtlCol="0">
            <a:spAutoFit/>
          </a:bodyPr>
          <a:lstStyle/>
          <a:p>
            <a:pPr algn="just">
              <a:lnSpc>
                <a:spcPct val="200000"/>
              </a:lnSpc>
            </a:pPr>
            <a:r>
              <a:rPr lang="en-US" sz="2400" b="1" dirty="0">
                <a:solidFill>
                  <a:srgbClr val="00AEEF"/>
                </a:solidFill>
                <a:latin typeface="Alexandria" charset="0"/>
                <a:cs typeface="Alexandria" charset="0"/>
              </a:rPr>
              <a:t>The intended subject-specific learning outcomes : </a:t>
            </a:r>
          </a:p>
          <a:p>
            <a:pPr algn="just">
              <a:lnSpc>
                <a:spcPct val="200000"/>
              </a:lnSpc>
            </a:pPr>
            <a:r>
              <a:rPr lang="en-US" sz="2400" b="1" dirty="0">
                <a:solidFill>
                  <a:srgbClr val="0B3A6F"/>
                </a:solidFill>
                <a:latin typeface="Alexandria" charset="0"/>
                <a:cs typeface="Alexandria" charset="0"/>
              </a:rPr>
              <a:t>Having successfully completed this course; you should be able to:</a:t>
            </a:r>
          </a:p>
          <a:p>
            <a:pPr marL="742950" lvl="1" indent="-285750" algn="just">
              <a:lnSpc>
                <a:spcPct val="200000"/>
              </a:lnSpc>
              <a:buFont typeface="Wingdings" panose="05000000000000000000" pitchFamily="2" charset="2"/>
              <a:buChar char="§"/>
            </a:pPr>
            <a:r>
              <a:rPr lang="en-US" sz="2400" b="1" dirty="0">
                <a:solidFill>
                  <a:schemeClr val="accent2"/>
                </a:solidFill>
                <a:latin typeface="Alexandria" charset="0"/>
                <a:cs typeface="Alexandria" charset="0"/>
              </a:rPr>
              <a:t>Evaluate</a:t>
            </a:r>
            <a:r>
              <a:rPr lang="en-US" sz="2400" b="1" dirty="0">
                <a:solidFill>
                  <a:srgbClr val="0B3A6F"/>
                </a:solidFill>
                <a:latin typeface="Alexandria" charset="0"/>
                <a:cs typeface="Alexandria" charset="0"/>
              </a:rPr>
              <a:t> personal strengths and areas for improvement as current or aspiring leaders.</a:t>
            </a:r>
          </a:p>
        </p:txBody>
      </p:sp>
      <p:pic>
        <p:nvPicPr>
          <p:cNvPr id="7" name="Graphic 21">
            <a:extLst>
              <a:ext uri="{FF2B5EF4-FFF2-40B4-BE49-F238E27FC236}">
                <a16:creationId xmlns:a16="http://schemas.microsoft.com/office/drawing/2014/main" id="{CB75B519-FA79-F0F7-A8F6-C9EA7D91FA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A1CB288-43A0-E5E5-D97D-C2FF541FED22}"/>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2" name="Rectangle: Rounded Corners 1">
            <a:extLst>
              <a:ext uri="{FF2B5EF4-FFF2-40B4-BE49-F238E27FC236}">
                <a16:creationId xmlns:a16="http://schemas.microsoft.com/office/drawing/2014/main" id="{8ECF1C91-8A47-F91B-F21E-ECB43347D48D}"/>
              </a:ext>
            </a:extLst>
          </p:cNvPr>
          <p:cNvSpPr/>
          <p:nvPr/>
        </p:nvSpPr>
        <p:spPr>
          <a:xfrm>
            <a:off x="4391891" y="4460374"/>
            <a:ext cx="3408218" cy="938472"/>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Self- Assessments</a:t>
            </a:r>
          </a:p>
        </p:txBody>
      </p:sp>
    </p:spTree>
    <p:extLst>
      <p:ext uri="{BB962C8B-B14F-4D97-AF65-F5344CB8AC3E}">
        <p14:creationId xmlns:p14="http://schemas.microsoft.com/office/powerpoint/2010/main" val="1778263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CB87F-FEFD-C856-5609-B81BAF3AC4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4845B7-501B-0D94-7F72-DABDAA0537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F8DCBF-38C7-35C3-B49B-4F756B275EE8}"/>
              </a:ext>
            </a:extLst>
          </p:cNvPr>
          <p:cNvSpPr txBox="1"/>
          <p:nvPr/>
        </p:nvSpPr>
        <p:spPr>
          <a:xfrm>
            <a:off x="2513149" y="1019069"/>
            <a:ext cx="4869783" cy="461665"/>
          </a:xfrm>
          <a:prstGeom prst="rect">
            <a:avLst/>
          </a:prstGeom>
          <a:noFill/>
        </p:spPr>
        <p:txBody>
          <a:bodyPr wrap="square" rtlCol="0">
            <a:spAutoFit/>
          </a:bodyPr>
          <a:lstStyle/>
          <a:p>
            <a:r>
              <a:rPr lang="en-US" sz="2400" b="1" dirty="0">
                <a:latin typeface="Alexandria" charset="0"/>
                <a:cs typeface="Alexandria" charset="0"/>
              </a:rPr>
              <a:t>Syllabus: Learning Outcomes</a:t>
            </a:r>
          </a:p>
        </p:txBody>
      </p:sp>
      <p:sp>
        <p:nvSpPr>
          <p:cNvPr id="5" name="Rectangle 4">
            <a:extLst>
              <a:ext uri="{FF2B5EF4-FFF2-40B4-BE49-F238E27FC236}">
                <a16:creationId xmlns:a16="http://schemas.microsoft.com/office/drawing/2014/main" id="{1F63066A-8F1A-1830-4A10-E91935E4EA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F8F456E-BD12-57E6-43D1-C83A78ECD5FA}"/>
              </a:ext>
            </a:extLst>
          </p:cNvPr>
          <p:cNvSpPr txBox="1"/>
          <p:nvPr/>
        </p:nvSpPr>
        <p:spPr>
          <a:xfrm>
            <a:off x="889000" y="2391844"/>
            <a:ext cx="10320867" cy="3335978"/>
          </a:xfrm>
          <a:prstGeom prst="rect">
            <a:avLst/>
          </a:prstGeom>
          <a:noFill/>
        </p:spPr>
        <p:txBody>
          <a:bodyPr wrap="square" rtlCol="0">
            <a:spAutoFit/>
          </a:bodyPr>
          <a:lstStyle/>
          <a:p>
            <a:pPr algn="just">
              <a:lnSpc>
                <a:spcPct val="250000"/>
              </a:lnSpc>
            </a:pPr>
            <a:r>
              <a:rPr lang="en-US" sz="2200" b="1" dirty="0">
                <a:solidFill>
                  <a:srgbClr val="0B3A6F"/>
                </a:solidFill>
                <a:latin typeface="Alexandria" charset="0"/>
                <a:cs typeface="Alexandria" charset="0"/>
              </a:rPr>
              <a:t>Having successfully completed this course; you should be able to:</a:t>
            </a:r>
          </a:p>
          <a:p>
            <a:pPr marL="742950" lvl="1" indent="-285750" algn="just">
              <a:lnSpc>
                <a:spcPct val="250000"/>
              </a:lnSpc>
              <a:buFont typeface="Wingdings" panose="05000000000000000000" pitchFamily="2" charset="2"/>
              <a:buChar char="§"/>
            </a:pPr>
            <a:r>
              <a:rPr lang="en-US" sz="2200" b="1" dirty="0">
                <a:solidFill>
                  <a:schemeClr val="accent2"/>
                </a:solidFill>
                <a:latin typeface="Alexandria" charset="0"/>
                <a:cs typeface="Alexandria" charset="0"/>
              </a:rPr>
              <a:t>Create</a:t>
            </a:r>
            <a:r>
              <a:rPr lang="en-US" sz="2200" b="1" dirty="0">
                <a:solidFill>
                  <a:srgbClr val="0B3A6F"/>
                </a:solidFill>
                <a:latin typeface="Alexandria" charset="0"/>
                <a:cs typeface="Alexandria" charset="0"/>
              </a:rPr>
              <a:t> a personal leadership philosophy based on leadership theories, principles, and styles relevant to digital media organizations.</a:t>
            </a:r>
          </a:p>
        </p:txBody>
      </p:sp>
      <p:pic>
        <p:nvPicPr>
          <p:cNvPr id="7" name="Graphic 21">
            <a:extLst>
              <a:ext uri="{FF2B5EF4-FFF2-40B4-BE49-F238E27FC236}">
                <a16:creationId xmlns:a16="http://schemas.microsoft.com/office/drawing/2014/main" id="{5536728D-7EC9-7E81-F4A9-60D77E3DA3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79DB35-E27D-2488-3285-10532FD9BC29}"/>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570757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2535B5-B856-3637-35B6-351397FEC9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B018A8-C6B0-8C97-B37C-6181B68A99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873B4C2-8B57-79C9-ED65-F5346BCE81BB}"/>
              </a:ext>
            </a:extLst>
          </p:cNvPr>
          <p:cNvSpPr txBox="1"/>
          <p:nvPr/>
        </p:nvSpPr>
        <p:spPr>
          <a:xfrm>
            <a:off x="2513149" y="1019069"/>
            <a:ext cx="4869783" cy="461665"/>
          </a:xfrm>
          <a:prstGeom prst="rect">
            <a:avLst/>
          </a:prstGeom>
          <a:noFill/>
        </p:spPr>
        <p:txBody>
          <a:bodyPr wrap="square" rtlCol="0">
            <a:spAutoFit/>
          </a:bodyPr>
          <a:lstStyle/>
          <a:p>
            <a:r>
              <a:rPr lang="en-US" sz="2400" b="1" dirty="0">
                <a:latin typeface="Alexandria" charset="0"/>
                <a:cs typeface="Alexandria" charset="0"/>
              </a:rPr>
              <a:t>Syllabus: Learning Outcomes</a:t>
            </a:r>
          </a:p>
        </p:txBody>
      </p:sp>
      <p:sp>
        <p:nvSpPr>
          <p:cNvPr id="5" name="Rectangle 4">
            <a:extLst>
              <a:ext uri="{FF2B5EF4-FFF2-40B4-BE49-F238E27FC236}">
                <a16:creationId xmlns:a16="http://schemas.microsoft.com/office/drawing/2014/main" id="{9ECAC251-A4F4-95C0-6E3B-CA632D6E47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938A0C7-7EB5-EE08-1F1D-4CC3ABF58355}"/>
              </a:ext>
            </a:extLst>
          </p:cNvPr>
          <p:cNvSpPr txBox="1"/>
          <p:nvPr/>
        </p:nvSpPr>
        <p:spPr>
          <a:xfrm>
            <a:off x="889000" y="2391844"/>
            <a:ext cx="10320867" cy="3378297"/>
          </a:xfrm>
          <a:prstGeom prst="rect">
            <a:avLst/>
          </a:prstGeom>
          <a:noFill/>
        </p:spPr>
        <p:txBody>
          <a:bodyPr wrap="square" rtlCol="0">
            <a:spAutoFit/>
          </a:bodyPr>
          <a:lstStyle/>
          <a:p>
            <a:pPr algn="just">
              <a:lnSpc>
                <a:spcPct val="200000"/>
              </a:lnSpc>
            </a:pPr>
            <a:r>
              <a:rPr lang="en-US" sz="2200" b="1" dirty="0">
                <a:solidFill>
                  <a:srgbClr val="0B3A6F"/>
                </a:solidFill>
                <a:latin typeface="Alexandria" charset="0"/>
                <a:cs typeface="Alexandria" charset="0"/>
              </a:rPr>
              <a:t>Having successfully completed this course; you should be able to:</a:t>
            </a:r>
          </a:p>
          <a:p>
            <a:pPr marL="742950" lvl="1" indent="-285750" algn="just">
              <a:lnSpc>
                <a:spcPct val="200000"/>
              </a:lnSpc>
              <a:buFont typeface="Wingdings" panose="05000000000000000000" pitchFamily="2" charset="2"/>
              <a:buChar char="§"/>
            </a:pPr>
            <a:r>
              <a:rPr lang="en-US" sz="2200" b="1" dirty="0">
                <a:solidFill>
                  <a:schemeClr val="accent2"/>
                </a:solidFill>
                <a:latin typeface="Alexandria" charset="0"/>
                <a:cs typeface="Alexandria" charset="0"/>
              </a:rPr>
              <a:t>Examine</a:t>
            </a:r>
            <a:r>
              <a:rPr lang="en-US" sz="2200" b="1" dirty="0">
                <a:solidFill>
                  <a:srgbClr val="0B3A6F"/>
                </a:solidFill>
                <a:latin typeface="Alexandria" charset="0"/>
                <a:cs typeface="Alexandria" charset="0"/>
              </a:rPr>
              <a:t> the role of the leader in promoting diversity, equity, inclusion, and access in organizations.</a:t>
            </a:r>
          </a:p>
          <a:p>
            <a:pPr marL="742950" lvl="1" indent="-285750" algn="just">
              <a:lnSpc>
                <a:spcPct val="200000"/>
              </a:lnSpc>
              <a:buFont typeface="Wingdings" panose="05000000000000000000" pitchFamily="2" charset="2"/>
              <a:buChar char="§"/>
            </a:pPr>
            <a:r>
              <a:rPr lang="en-US" sz="2200" b="1" dirty="0">
                <a:solidFill>
                  <a:schemeClr val="accent2"/>
                </a:solidFill>
                <a:latin typeface="Alexandria" charset="0"/>
                <a:cs typeface="Alexandria" charset="0"/>
              </a:rPr>
              <a:t>Practice</a:t>
            </a:r>
            <a:r>
              <a:rPr lang="en-US" sz="2200" b="1" dirty="0">
                <a:solidFill>
                  <a:srgbClr val="0B3A6F"/>
                </a:solidFill>
                <a:latin typeface="Alexandria" charset="0"/>
                <a:cs typeface="Alexandria" charset="0"/>
              </a:rPr>
              <a:t> effective communication strategies with different stakeholders in digital media organizations.</a:t>
            </a:r>
          </a:p>
        </p:txBody>
      </p:sp>
      <p:pic>
        <p:nvPicPr>
          <p:cNvPr id="7" name="Graphic 21">
            <a:extLst>
              <a:ext uri="{FF2B5EF4-FFF2-40B4-BE49-F238E27FC236}">
                <a16:creationId xmlns:a16="http://schemas.microsoft.com/office/drawing/2014/main" id="{C984C9EA-7FB9-D7E7-0215-01F07DEEE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8F0431E-7A28-CC1A-19C7-3C1AF3D02614}"/>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6" name="TextBox 5">
            <a:extLst>
              <a:ext uri="{FF2B5EF4-FFF2-40B4-BE49-F238E27FC236}">
                <a16:creationId xmlns:a16="http://schemas.microsoft.com/office/drawing/2014/main" id="{E12DE7AF-40BE-BE15-28F4-EAEEA1521321}"/>
              </a:ext>
            </a:extLst>
          </p:cNvPr>
          <p:cNvSpPr txBox="1"/>
          <p:nvPr/>
        </p:nvSpPr>
        <p:spPr>
          <a:xfrm>
            <a:off x="4435998" y="3800787"/>
            <a:ext cx="6094070" cy="560410"/>
          </a:xfrm>
          <a:prstGeom prst="rect">
            <a:avLst/>
          </a:prstGeom>
          <a:noFill/>
        </p:spPr>
        <p:txBody>
          <a:bodyPr wrap="square">
            <a:spAutoFit/>
          </a:bodyPr>
          <a:lstStyle/>
          <a:p>
            <a:pPr algn="just" rtl="1">
              <a:lnSpc>
                <a:spcPct val="200000"/>
              </a:lnSpc>
            </a:pPr>
            <a:r>
              <a:rPr lang="ar-EG" sz="1800" dirty="0">
                <a:solidFill>
                  <a:srgbClr val="0A1F61"/>
                </a:solidFill>
                <a:latin typeface="Tajawal ExtraBold" panose="00000800000000000000" pitchFamily="2" charset="-78"/>
                <a:cs typeface="Tajawal ExtraBold" panose="00000800000000000000" pitchFamily="2" charset="-78"/>
              </a:rPr>
              <a:t>• دراسة دور القائد في تعزيز التنوع والمساواة والإدماج والوصول في المنظمات.</a:t>
            </a:r>
          </a:p>
        </p:txBody>
      </p:sp>
      <p:sp>
        <p:nvSpPr>
          <p:cNvPr id="9" name="TextBox 8">
            <a:extLst>
              <a:ext uri="{FF2B5EF4-FFF2-40B4-BE49-F238E27FC236}">
                <a16:creationId xmlns:a16="http://schemas.microsoft.com/office/drawing/2014/main" id="{C02E3999-42FD-F6C6-6DF4-E103F9AA6F38}"/>
              </a:ext>
            </a:extLst>
          </p:cNvPr>
          <p:cNvSpPr txBox="1"/>
          <p:nvPr/>
        </p:nvSpPr>
        <p:spPr>
          <a:xfrm>
            <a:off x="3796528" y="5072409"/>
            <a:ext cx="7523406" cy="560410"/>
          </a:xfrm>
          <a:prstGeom prst="rect">
            <a:avLst/>
          </a:prstGeom>
          <a:noFill/>
        </p:spPr>
        <p:txBody>
          <a:bodyPr wrap="square">
            <a:spAutoFit/>
          </a:bodyPr>
          <a:lstStyle/>
          <a:p>
            <a:pPr algn="just" rtl="1">
              <a:lnSpc>
                <a:spcPct val="200000"/>
              </a:lnSpc>
            </a:pPr>
            <a:r>
              <a:rPr lang="ar-EG" sz="1800" dirty="0">
                <a:solidFill>
                  <a:srgbClr val="0A1F61"/>
                </a:solidFill>
                <a:latin typeface="Tajawal ExtraBold" panose="00000800000000000000" pitchFamily="2" charset="-78"/>
                <a:cs typeface="Tajawal ExtraBold" panose="00000800000000000000" pitchFamily="2" charset="-78"/>
              </a:rPr>
              <a:t>• ممارسة استراتيجيات الاتصال الفعّالة مع مختلف أصحاب المصلحة في مؤسسات الإعلام الرقمي.</a:t>
            </a:r>
            <a:endParaRPr lang="en-US" sz="1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15332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297B7-D7E7-A315-5EAC-4132F363C3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61F7CB-60B8-A7FA-2AF0-42A85C89DB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8CD46D-6E5F-ACB4-535C-74804680AD82}"/>
              </a:ext>
            </a:extLst>
          </p:cNvPr>
          <p:cNvSpPr txBox="1"/>
          <p:nvPr/>
        </p:nvSpPr>
        <p:spPr>
          <a:xfrm>
            <a:off x="2513149" y="1019069"/>
            <a:ext cx="4869783" cy="461665"/>
          </a:xfrm>
          <a:prstGeom prst="rect">
            <a:avLst/>
          </a:prstGeom>
          <a:noFill/>
        </p:spPr>
        <p:txBody>
          <a:bodyPr wrap="square" rtlCol="0">
            <a:spAutoFit/>
          </a:bodyPr>
          <a:lstStyle/>
          <a:p>
            <a:r>
              <a:rPr lang="en-US" sz="2400" b="1" dirty="0">
                <a:latin typeface="Alexandria" charset="0"/>
                <a:cs typeface="Alexandria" charset="0"/>
              </a:rPr>
              <a:t>Syllabus: Learning Outcomes</a:t>
            </a:r>
          </a:p>
        </p:txBody>
      </p:sp>
      <p:sp>
        <p:nvSpPr>
          <p:cNvPr id="5" name="Rectangle 4">
            <a:extLst>
              <a:ext uri="{FF2B5EF4-FFF2-40B4-BE49-F238E27FC236}">
                <a16:creationId xmlns:a16="http://schemas.microsoft.com/office/drawing/2014/main" id="{ECC56997-320A-BE9A-629D-C5F59F104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286C40CC-C846-D356-EBE3-AB196E0C89EA}"/>
              </a:ext>
            </a:extLst>
          </p:cNvPr>
          <p:cNvSpPr txBox="1"/>
          <p:nvPr/>
        </p:nvSpPr>
        <p:spPr>
          <a:xfrm>
            <a:off x="889000" y="2037514"/>
            <a:ext cx="10320867" cy="2204899"/>
          </a:xfrm>
          <a:prstGeom prst="rect">
            <a:avLst/>
          </a:prstGeom>
          <a:noFill/>
        </p:spPr>
        <p:txBody>
          <a:bodyPr wrap="square" rtlCol="0">
            <a:spAutoFit/>
          </a:bodyPr>
          <a:lstStyle/>
          <a:p>
            <a:pPr algn="just">
              <a:lnSpc>
                <a:spcPct val="200000"/>
              </a:lnSpc>
            </a:pPr>
            <a:r>
              <a:rPr lang="en-US" sz="2400" b="1" dirty="0">
                <a:solidFill>
                  <a:srgbClr val="0B3A6F"/>
                </a:solidFill>
                <a:latin typeface="Alexandria" charset="0"/>
                <a:cs typeface="Alexandria" charset="0"/>
              </a:rPr>
              <a:t>Having successfully completed this course; you should be able to:</a:t>
            </a:r>
          </a:p>
          <a:p>
            <a:pPr marL="742950" lvl="1" indent="-285750" algn="just">
              <a:lnSpc>
                <a:spcPct val="200000"/>
              </a:lnSpc>
              <a:buFont typeface="Wingdings" panose="05000000000000000000" pitchFamily="2" charset="2"/>
              <a:buChar char="§"/>
            </a:pPr>
            <a:r>
              <a:rPr lang="en-US" sz="2400" b="1" dirty="0">
                <a:solidFill>
                  <a:schemeClr val="accent2"/>
                </a:solidFill>
                <a:latin typeface="Alexandria" charset="0"/>
                <a:cs typeface="Alexandria" charset="0"/>
              </a:rPr>
              <a:t>Develop </a:t>
            </a:r>
            <a:r>
              <a:rPr lang="en-US" sz="2400" b="1" dirty="0">
                <a:solidFill>
                  <a:srgbClr val="0B3A6F"/>
                </a:solidFill>
                <a:latin typeface="Alexandria" charset="0"/>
                <a:cs typeface="Alexandria" charset="0"/>
              </a:rPr>
              <a:t>effective and ethical leadership responses to complex </a:t>
            </a:r>
            <a:r>
              <a:rPr lang="en-US" sz="2400" b="1" dirty="0">
                <a:solidFill>
                  <a:srgbClr val="C00000"/>
                </a:solidFill>
                <a:latin typeface="Alexandria" charset="0"/>
                <a:cs typeface="Alexandria" charset="0"/>
              </a:rPr>
              <a:t>challenges and opportunities</a:t>
            </a:r>
            <a:r>
              <a:rPr lang="en-US" sz="2400" b="1" dirty="0">
                <a:solidFill>
                  <a:srgbClr val="0B3A6F"/>
                </a:solidFill>
                <a:latin typeface="Alexandria" charset="0"/>
                <a:cs typeface="Alexandria" charset="0"/>
              </a:rPr>
              <a:t> in digital media environments. </a:t>
            </a:r>
          </a:p>
        </p:txBody>
      </p:sp>
      <p:pic>
        <p:nvPicPr>
          <p:cNvPr id="7" name="Graphic 21">
            <a:extLst>
              <a:ext uri="{FF2B5EF4-FFF2-40B4-BE49-F238E27FC236}">
                <a16:creationId xmlns:a16="http://schemas.microsoft.com/office/drawing/2014/main" id="{902B324D-A00A-A7B7-C088-AFD9B360E6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E36D75E-523D-7A65-C71D-D7811E6612EA}"/>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283599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A3F8B-D9FB-0095-17B2-BE432B5CD0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173D4A-EFE0-7036-F9A0-4CDD2EE6CD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0F8945-32A6-6B5D-5ECA-A89B02E30E71}"/>
              </a:ext>
            </a:extLst>
          </p:cNvPr>
          <p:cNvSpPr txBox="1"/>
          <p:nvPr/>
        </p:nvSpPr>
        <p:spPr>
          <a:xfrm>
            <a:off x="2513149" y="1019069"/>
            <a:ext cx="4869783" cy="461665"/>
          </a:xfrm>
          <a:prstGeom prst="rect">
            <a:avLst/>
          </a:prstGeom>
          <a:noFill/>
        </p:spPr>
        <p:txBody>
          <a:bodyPr wrap="square" rtlCol="0">
            <a:spAutoFit/>
          </a:bodyPr>
          <a:lstStyle/>
          <a:p>
            <a:r>
              <a:rPr lang="en-US" sz="2400" b="1" dirty="0">
                <a:latin typeface="Alexandria" charset="0"/>
                <a:cs typeface="Alexandria" charset="0"/>
              </a:rPr>
              <a:t>Syllabus: Learning Outcomes</a:t>
            </a:r>
          </a:p>
        </p:txBody>
      </p:sp>
      <p:sp>
        <p:nvSpPr>
          <p:cNvPr id="5" name="Rectangle 4">
            <a:extLst>
              <a:ext uri="{FF2B5EF4-FFF2-40B4-BE49-F238E27FC236}">
                <a16:creationId xmlns:a16="http://schemas.microsoft.com/office/drawing/2014/main" id="{519B93AF-F90E-CF89-8362-121B1C3A66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BAB3799F-579F-2BD0-5469-ECA4FC79D5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46EB22E1-73CA-34AC-5931-F1AF8A4C24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3149" y="1768403"/>
            <a:ext cx="7960739" cy="4159358"/>
          </a:xfrm>
          <a:prstGeom prst="rect">
            <a:avLst/>
          </a:prstGeom>
        </p:spPr>
      </p:pic>
      <p:sp>
        <p:nvSpPr>
          <p:cNvPr id="6" name="TextBox 5">
            <a:extLst>
              <a:ext uri="{FF2B5EF4-FFF2-40B4-BE49-F238E27FC236}">
                <a16:creationId xmlns:a16="http://schemas.microsoft.com/office/drawing/2014/main" id="{038B3121-9975-C9A6-8E39-57156A53C247}"/>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100618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79257-615A-D2B9-6157-2FACA94755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54AB51-E02B-2426-AC39-0FA69CCDF9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E21036-021F-6F1A-D31D-8012B41D14F1}"/>
              </a:ext>
            </a:extLst>
          </p:cNvPr>
          <p:cNvSpPr txBox="1"/>
          <p:nvPr/>
        </p:nvSpPr>
        <p:spPr>
          <a:xfrm>
            <a:off x="2513149" y="1019069"/>
            <a:ext cx="4869783" cy="523220"/>
          </a:xfrm>
          <a:prstGeom prst="rect">
            <a:avLst/>
          </a:prstGeom>
          <a:noFill/>
        </p:spPr>
        <p:txBody>
          <a:bodyPr wrap="square" rtlCol="0">
            <a:spAutoFit/>
          </a:bodyPr>
          <a:lstStyle/>
          <a:p>
            <a:r>
              <a:rPr lang="en-US" sz="2800" b="1" dirty="0">
                <a:latin typeface="Alexandria" charset="0"/>
                <a:cs typeface="Alexandria" charset="0"/>
              </a:rPr>
              <a:t>Syllabus: Course Topics</a:t>
            </a:r>
          </a:p>
        </p:txBody>
      </p:sp>
      <p:sp>
        <p:nvSpPr>
          <p:cNvPr id="5" name="Rectangle 4">
            <a:extLst>
              <a:ext uri="{FF2B5EF4-FFF2-40B4-BE49-F238E27FC236}">
                <a16:creationId xmlns:a16="http://schemas.microsoft.com/office/drawing/2014/main" id="{3E458FB3-3023-D07C-E1B8-C72BF59E37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479E07D-12B4-77AC-171F-3EC531EEC541}"/>
              </a:ext>
            </a:extLst>
          </p:cNvPr>
          <p:cNvSpPr txBox="1"/>
          <p:nvPr/>
        </p:nvSpPr>
        <p:spPr>
          <a:xfrm>
            <a:off x="889000" y="2391844"/>
            <a:ext cx="10320867" cy="3589894"/>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Introduction to Management &amp; Leadership (Definition, Functions, Skills)</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Theories &amp; Models of Leadership</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Leaders’ traits</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Leadership strengths and Influencing People</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The Digital Revolution </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Digital Leadership and Digital Transformations </a:t>
            </a:r>
          </a:p>
        </p:txBody>
      </p:sp>
      <p:pic>
        <p:nvPicPr>
          <p:cNvPr id="7" name="Graphic 21">
            <a:extLst>
              <a:ext uri="{FF2B5EF4-FFF2-40B4-BE49-F238E27FC236}">
                <a16:creationId xmlns:a16="http://schemas.microsoft.com/office/drawing/2014/main" id="{8E03C6E8-3142-8F93-FF94-ADDAE66B9D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CC0D24-1F20-4970-DC3D-9C32D5B9265A}"/>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91730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6C28B-2272-3936-E6FF-EADCA68F2A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2AA95F-EEDA-20AC-6165-EBCC91F71D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B87256-A4BF-9181-7C29-C3320C1F9B73}"/>
              </a:ext>
            </a:extLst>
          </p:cNvPr>
          <p:cNvSpPr txBox="1"/>
          <p:nvPr/>
        </p:nvSpPr>
        <p:spPr>
          <a:xfrm>
            <a:off x="2513149" y="1019069"/>
            <a:ext cx="4869783" cy="523220"/>
          </a:xfrm>
          <a:prstGeom prst="rect">
            <a:avLst/>
          </a:prstGeom>
          <a:noFill/>
        </p:spPr>
        <p:txBody>
          <a:bodyPr wrap="square" rtlCol="0">
            <a:spAutoFit/>
          </a:bodyPr>
          <a:lstStyle/>
          <a:p>
            <a:r>
              <a:rPr lang="en-US" sz="2800" b="1" dirty="0">
                <a:latin typeface="Alexandria" charset="0"/>
                <a:cs typeface="Alexandria" charset="0"/>
              </a:rPr>
              <a:t>Syllabus: Course Topics</a:t>
            </a:r>
          </a:p>
        </p:txBody>
      </p:sp>
      <p:sp>
        <p:nvSpPr>
          <p:cNvPr id="5" name="Rectangle 4">
            <a:extLst>
              <a:ext uri="{FF2B5EF4-FFF2-40B4-BE49-F238E27FC236}">
                <a16:creationId xmlns:a16="http://schemas.microsoft.com/office/drawing/2014/main" id="{D2AEC28D-6ECD-8F9D-F8EB-C4A0FD1353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EA4B9EF-4863-CD01-39EE-9990CF9985AB}"/>
              </a:ext>
            </a:extLst>
          </p:cNvPr>
          <p:cNvSpPr txBox="1"/>
          <p:nvPr/>
        </p:nvSpPr>
        <p:spPr>
          <a:xfrm>
            <a:off x="889000" y="2391844"/>
            <a:ext cx="10320867" cy="2574231"/>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Leadership in the Digital Era and the Age of Industry 4.0</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Importance of Digital Leadership</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Diversity and Leadership</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Leadership styles in the digital world</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Collaborative Leadership &amp; Building Teams</a:t>
            </a:r>
          </a:p>
        </p:txBody>
      </p:sp>
      <p:pic>
        <p:nvPicPr>
          <p:cNvPr id="7" name="Graphic 21">
            <a:extLst>
              <a:ext uri="{FF2B5EF4-FFF2-40B4-BE49-F238E27FC236}">
                <a16:creationId xmlns:a16="http://schemas.microsoft.com/office/drawing/2014/main" id="{C92EA767-289F-8B67-58F5-8A3EC6C0D2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536488D-EB5D-6978-FB8D-53BFA25C77ED}"/>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867788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8C355-AF46-F43F-1011-93A5B8CE2F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53E8B0-801F-ECA6-B602-79B5E67744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06CBD35-DFC8-7D45-0D0D-AFBD3B7B8A4E}"/>
              </a:ext>
            </a:extLst>
          </p:cNvPr>
          <p:cNvSpPr txBox="1"/>
          <p:nvPr/>
        </p:nvSpPr>
        <p:spPr>
          <a:xfrm>
            <a:off x="2513149" y="1019069"/>
            <a:ext cx="4869783" cy="523220"/>
          </a:xfrm>
          <a:prstGeom prst="rect">
            <a:avLst/>
          </a:prstGeom>
          <a:noFill/>
        </p:spPr>
        <p:txBody>
          <a:bodyPr wrap="square" rtlCol="0">
            <a:spAutoFit/>
          </a:bodyPr>
          <a:lstStyle/>
          <a:p>
            <a:r>
              <a:rPr lang="en-US" sz="2800" b="1" dirty="0">
                <a:latin typeface="Alexandria" charset="0"/>
                <a:cs typeface="Alexandria" charset="0"/>
              </a:rPr>
              <a:t>Syllabus: Course Topics</a:t>
            </a:r>
          </a:p>
        </p:txBody>
      </p:sp>
      <p:sp>
        <p:nvSpPr>
          <p:cNvPr id="5" name="Rectangle 4">
            <a:extLst>
              <a:ext uri="{FF2B5EF4-FFF2-40B4-BE49-F238E27FC236}">
                <a16:creationId xmlns:a16="http://schemas.microsoft.com/office/drawing/2014/main" id="{FA40101B-E4F2-F7CA-C1B8-F2D9162E18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4B6A9E8-F4A8-0296-7BCE-24833C31CD13}"/>
              </a:ext>
            </a:extLst>
          </p:cNvPr>
          <p:cNvSpPr txBox="1"/>
          <p:nvPr/>
        </p:nvSpPr>
        <p:spPr>
          <a:xfrm>
            <a:off x="889000" y="2391844"/>
            <a:ext cx="10320867" cy="3082062"/>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Leaders’ skills: Communication, Negotiation, Critical Thinking, Creative Problem Solving, Time Management…etc.</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Digital Skills in Improving Organizational Performance</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Ethical Leadership &amp; Digital Media Ethics</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Entrepreneurship and Leadership in the Media Industry</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Developing a Plan for Building Personal Leadership Philosophy</a:t>
            </a:r>
          </a:p>
        </p:txBody>
      </p:sp>
      <p:pic>
        <p:nvPicPr>
          <p:cNvPr id="7" name="Graphic 21">
            <a:extLst>
              <a:ext uri="{FF2B5EF4-FFF2-40B4-BE49-F238E27FC236}">
                <a16:creationId xmlns:a16="http://schemas.microsoft.com/office/drawing/2014/main" id="{97D70428-E4CE-12B1-BFB9-D6677E515F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6C08029-F938-4A2B-DB38-219043D19EBE}"/>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02288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974AE-C1FF-139F-D65D-86EE13A3FB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9375F9-27A2-91D2-8727-230556D7A0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6C1DE1-AE51-A283-520B-8592232760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14B1F55-AC68-22FC-C62B-770EA3684617}"/>
              </a:ext>
            </a:extLst>
          </p:cNvPr>
          <p:cNvSpPr txBox="1"/>
          <p:nvPr/>
        </p:nvSpPr>
        <p:spPr>
          <a:xfrm>
            <a:off x="889000" y="2151814"/>
            <a:ext cx="10320867" cy="2824299"/>
          </a:xfrm>
          <a:prstGeom prst="rect">
            <a:avLst/>
          </a:prstGeom>
          <a:noFill/>
        </p:spPr>
        <p:txBody>
          <a:bodyPr wrap="square" rtlCol="0">
            <a:spAutoFit/>
          </a:bodyPr>
          <a:lstStyle/>
          <a:p>
            <a:pPr algn="ctr">
              <a:lnSpc>
                <a:spcPct val="200000"/>
              </a:lnSpc>
            </a:pPr>
            <a:r>
              <a:rPr lang="en-US" sz="2600" b="1" dirty="0">
                <a:solidFill>
                  <a:schemeClr val="accent2"/>
                </a:solidFill>
                <a:latin typeface="Alexandria" charset="0"/>
                <a:cs typeface="Alexandria" charset="0"/>
              </a:rPr>
              <a:t>Readiness for the Leadership Role</a:t>
            </a:r>
          </a:p>
          <a:p>
            <a:pPr marL="342900" indent="-342900" algn="just">
              <a:lnSpc>
                <a:spcPct val="200000"/>
              </a:lnSpc>
              <a:buFont typeface="Wingdings" panose="05000000000000000000" pitchFamily="2" charset="2"/>
              <a:buChar char="§"/>
            </a:pPr>
            <a:r>
              <a:rPr lang="en-US" sz="2200" b="1" dirty="0">
                <a:solidFill>
                  <a:srgbClr val="0B3A6F"/>
                </a:solidFill>
                <a:latin typeface="Alexandria" charset="0"/>
                <a:cs typeface="Alexandria" charset="0"/>
              </a:rPr>
              <a:t>Instructions: Indicate the extent to which you agree with each of the following statements, using the following scale: 1, disagree strongly; 2, disagree; 3, neutral; 4, agree; 5, agree strongly.</a:t>
            </a:r>
          </a:p>
        </p:txBody>
      </p:sp>
      <p:pic>
        <p:nvPicPr>
          <p:cNvPr id="7" name="Graphic 21">
            <a:extLst>
              <a:ext uri="{FF2B5EF4-FFF2-40B4-BE49-F238E27FC236}">
                <a16:creationId xmlns:a16="http://schemas.microsoft.com/office/drawing/2014/main" id="{F0D793EB-18E1-7347-095A-0D09B99F5E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7CAC171-BBC9-6A01-683A-46599EE9BDDA}"/>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6" name="TextBox 5">
            <a:extLst>
              <a:ext uri="{FF2B5EF4-FFF2-40B4-BE49-F238E27FC236}">
                <a16:creationId xmlns:a16="http://schemas.microsoft.com/office/drawing/2014/main" id="{D41B2C44-B784-BB38-3C98-3EE739F13EA7}"/>
              </a:ext>
            </a:extLst>
          </p:cNvPr>
          <p:cNvSpPr txBox="1"/>
          <p:nvPr/>
        </p:nvSpPr>
        <p:spPr>
          <a:xfrm>
            <a:off x="2513149" y="1144799"/>
            <a:ext cx="6367961" cy="461665"/>
          </a:xfrm>
          <a:prstGeom prst="rect">
            <a:avLst/>
          </a:prstGeom>
          <a:noFill/>
        </p:spPr>
        <p:txBody>
          <a:bodyPr wrap="square" rtlCol="0">
            <a:spAutoFit/>
          </a:bodyPr>
          <a:lstStyle/>
          <a:p>
            <a:r>
              <a:rPr lang="en-US" sz="2400" b="1" dirty="0">
                <a:latin typeface="Alexandria" charset="0"/>
                <a:cs typeface="Alexandria" charset="0"/>
              </a:rPr>
              <a:t>Exercise 1: Leadership Self-Assessment </a:t>
            </a:r>
          </a:p>
        </p:txBody>
      </p:sp>
      <p:sp>
        <p:nvSpPr>
          <p:cNvPr id="2" name="TextBox 1">
            <a:extLst>
              <a:ext uri="{FF2B5EF4-FFF2-40B4-BE49-F238E27FC236}">
                <a16:creationId xmlns:a16="http://schemas.microsoft.com/office/drawing/2014/main" id="{E48DA65A-D3A9-1D70-EE35-C5F65181C5ED}"/>
              </a:ext>
            </a:extLst>
          </p:cNvPr>
          <p:cNvSpPr txBox="1"/>
          <p:nvPr/>
        </p:nvSpPr>
        <p:spPr>
          <a:xfrm>
            <a:off x="3017520" y="5026531"/>
            <a:ext cx="7295524" cy="400110"/>
          </a:xfrm>
          <a:prstGeom prst="rect">
            <a:avLst/>
          </a:prstGeom>
          <a:noFill/>
        </p:spPr>
        <p:txBody>
          <a:bodyPr wrap="square">
            <a:spAutoFit/>
          </a:bodyPr>
          <a:lstStyle/>
          <a:p>
            <a:pPr algn="r" rtl="1"/>
            <a:r>
              <a:rPr lang="en-US" sz="2000" b="1" dirty="0">
                <a:solidFill>
                  <a:srgbClr val="C00000"/>
                </a:solidFill>
              </a:rPr>
              <a:t>1، </a:t>
            </a:r>
            <a:r>
              <a:rPr lang="ar-EG" sz="2000" b="1" dirty="0">
                <a:solidFill>
                  <a:srgbClr val="C00000"/>
                </a:solidFill>
              </a:rPr>
              <a:t>أرفض</a:t>
            </a:r>
            <a:r>
              <a:rPr lang="en-US" sz="2000" b="1" dirty="0">
                <a:solidFill>
                  <a:srgbClr val="C00000"/>
                </a:solidFill>
              </a:rPr>
              <a:t> </a:t>
            </a:r>
            <a:r>
              <a:rPr lang="en-US" sz="2000" b="1" dirty="0" err="1">
                <a:solidFill>
                  <a:srgbClr val="C00000"/>
                </a:solidFill>
              </a:rPr>
              <a:t>بشدة</a:t>
            </a:r>
            <a:r>
              <a:rPr lang="en-US" sz="2000" b="1" dirty="0">
                <a:solidFill>
                  <a:srgbClr val="C00000"/>
                </a:solidFill>
              </a:rPr>
              <a:t>؛</a:t>
            </a:r>
            <a:r>
              <a:rPr lang="ar-EG" sz="2000" b="1" dirty="0">
                <a:solidFill>
                  <a:srgbClr val="C00000"/>
                </a:solidFill>
              </a:rPr>
              <a:t>       </a:t>
            </a:r>
            <a:r>
              <a:rPr lang="en-US" sz="2000" b="1" dirty="0">
                <a:solidFill>
                  <a:srgbClr val="C00000"/>
                </a:solidFill>
              </a:rPr>
              <a:t> 2،</a:t>
            </a:r>
            <a:r>
              <a:rPr lang="ar-EG" sz="2000" b="1" dirty="0">
                <a:solidFill>
                  <a:srgbClr val="C00000"/>
                </a:solidFill>
              </a:rPr>
              <a:t> أرفض</a:t>
            </a:r>
            <a:r>
              <a:rPr lang="en-US" sz="2000" b="1" dirty="0">
                <a:solidFill>
                  <a:srgbClr val="C00000"/>
                </a:solidFill>
              </a:rPr>
              <a:t>؛</a:t>
            </a:r>
            <a:r>
              <a:rPr lang="ar-EG" sz="2000" b="1" dirty="0">
                <a:solidFill>
                  <a:srgbClr val="C00000"/>
                </a:solidFill>
              </a:rPr>
              <a:t>      </a:t>
            </a:r>
            <a:r>
              <a:rPr lang="en-US" sz="2000" b="1" dirty="0">
                <a:solidFill>
                  <a:srgbClr val="C00000"/>
                </a:solidFill>
              </a:rPr>
              <a:t> 3، </a:t>
            </a:r>
            <a:r>
              <a:rPr lang="en-US" sz="2000" b="1" dirty="0" err="1">
                <a:solidFill>
                  <a:srgbClr val="C00000"/>
                </a:solidFill>
              </a:rPr>
              <a:t>محايدة</a:t>
            </a:r>
            <a:r>
              <a:rPr lang="en-US" sz="2000" b="1" dirty="0">
                <a:solidFill>
                  <a:srgbClr val="C00000"/>
                </a:solidFill>
              </a:rPr>
              <a:t>؛</a:t>
            </a:r>
            <a:r>
              <a:rPr lang="ar-EG" sz="2000" b="1" dirty="0">
                <a:solidFill>
                  <a:srgbClr val="C00000"/>
                </a:solidFill>
              </a:rPr>
              <a:t>      </a:t>
            </a:r>
            <a:r>
              <a:rPr lang="en-US" sz="2000" b="1" dirty="0">
                <a:solidFill>
                  <a:srgbClr val="C00000"/>
                </a:solidFill>
              </a:rPr>
              <a:t> 4، </a:t>
            </a:r>
            <a:r>
              <a:rPr lang="en-US" sz="2000" b="1" dirty="0" err="1">
                <a:solidFill>
                  <a:srgbClr val="C00000"/>
                </a:solidFill>
              </a:rPr>
              <a:t>أوافق</a:t>
            </a:r>
            <a:r>
              <a:rPr lang="en-US" sz="2000" b="1" dirty="0">
                <a:solidFill>
                  <a:srgbClr val="C00000"/>
                </a:solidFill>
              </a:rPr>
              <a:t>؛</a:t>
            </a:r>
            <a:r>
              <a:rPr lang="ar-EG" sz="2000" b="1" dirty="0">
                <a:solidFill>
                  <a:srgbClr val="C00000"/>
                </a:solidFill>
              </a:rPr>
              <a:t>     </a:t>
            </a:r>
            <a:r>
              <a:rPr lang="en-US" sz="2000" b="1" dirty="0">
                <a:solidFill>
                  <a:srgbClr val="C00000"/>
                </a:solidFill>
              </a:rPr>
              <a:t> 5، </a:t>
            </a:r>
            <a:r>
              <a:rPr lang="en-US" sz="2000" b="1" dirty="0" err="1">
                <a:solidFill>
                  <a:srgbClr val="C00000"/>
                </a:solidFill>
              </a:rPr>
              <a:t>أوافق</a:t>
            </a:r>
            <a:r>
              <a:rPr lang="en-US" sz="2000" b="1" dirty="0">
                <a:solidFill>
                  <a:srgbClr val="C00000"/>
                </a:solidFill>
              </a:rPr>
              <a:t> </a:t>
            </a:r>
            <a:r>
              <a:rPr lang="en-US" sz="2000" b="1" dirty="0" err="1">
                <a:solidFill>
                  <a:srgbClr val="C00000"/>
                </a:solidFill>
              </a:rPr>
              <a:t>بشدة</a:t>
            </a:r>
            <a:r>
              <a:rPr lang="en-US" sz="2000" b="1" dirty="0">
                <a:solidFill>
                  <a:srgbClr val="C00000"/>
                </a:solidFill>
              </a:rPr>
              <a:t>.</a:t>
            </a:r>
          </a:p>
        </p:txBody>
      </p:sp>
    </p:spTree>
    <p:extLst>
      <p:ext uri="{BB962C8B-B14F-4D97-AF65-F5344CB8AC3E}">
        <p14:creationId xmlns:p14="http://schemas.microsoft.com/office/powerpoint/2010/main" val="3073075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6F244-B1D3-1445-53FB-B649C999BD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A88D28-DD90-F54C-ACE9-2B8805F5E3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5F0A0B6-185A-9E4D-1D51-CBDC9D3D12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A58F5C2-7C6F-3047-FF64-B1696BC53EF8}"/>
              </a:ext>
            </a:extLst>
          </p:cNvPr>
          <p:cNvSpPr txBox="1"/>
          <p:nvPr/>
        </p:nvSpPr>
        <p:spPr>
          <a:xfrm>
            <a:off x="889000" y="2019316"/>
            <a:ext cx="10320867" cy="3616375"/>
          </a:xfrm>
          <a:prstGeom prst="rect">
            <a:avLst/>
          </a:prstGeom>
          <a:noFill/>
        </p:spPr>
        <p:txBody>
          <a:bodyPr wrap="square" rtlCol="0">
            <a:spAutoFit/>
          </a:bodyPr>
          <a:lstStyle/>
          <a:p>
            <a:pPr algn="ctr">
              <a:lnSpc>
                <a:spcPct val="150000"/>
              </a:lnSpc>
            </a:pPr>
            <a:r>
              <a:rPr lang="en-US" sz="2600" b="1" dirty="0">
                <a:solidFill>
                  <a:schemeClr val="accent2"/>
                </a:solidFill>
                <a:latin typeface="Alexandria" charset="0"/>
                <a:cs typeface="Alexandria" charset="0"/>
              </a:rPr>
              <a:t>Readiness for the Leadership Role</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20 Statements </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Score Ranges between (20 – 100)</a:t>
            </a:r>
          </a:p>
          <a:p>
            <a:pPr marL="342900" indent="-342900" algn="just">
              <a:buFont typeface="Wingdings" panose="05000000000000000000" pitchFamily="2" charset="2"/>
              <a:buChar char="§"/>
            </a:pPr>
            <a:r>
              <a:rPr lang="en-US" sz="2200" b="1" dirty="0">
                <a:solidFill>
                  <a:srgbClr val="0B3A6F"/>
                </a:solidFill>
                <a:latin typeface="Alexandria" charset="0"/>
                <a:cs typeface="Alexandria" charset="0"/>
              </a:rPr>
              <a:t>Scoring and interpretation: Calculate your total score by adding the numbers circled. A tentative interpretation of the scoring is as follows: </a:t>
            </a:r>
          </a:p>
          <a:p>
            <a:pPr marL="800100" lvl="1" indent="-342900">
              <a:buFont typeface="Wingdings" panose="05000000000000000000" pitchFamily="2" charset="2"/>
              <a:buChar char="q"/>
            </a:pPr>
            <a:r>
              <a:rPr lang="en-US" sz="2000" dirty="0">
                <a:solidFill>
                  <a:srgbClr val="0A1F61"/>
                </a:solidFill>
                <a:cs typeface="Tajawal ExtraBold" panose="00000800000000000000" pitchFamily="2" charset="-78"/>
              </a:rPr>
              <a:t> 90 – 100 high readiness for the leadership role. </a:t>
            </a:r>
            <a:r>
              <a:rPr lang="ar-EG" sz="2000" dirty="0">
                <a:solidFill>
                  <a:srgbClr val="0A1F61"/>
                </a:solidFill>
                <a:cs typeface="Tajawal ExtraBold" panose="00000800000000000000" pitchFamily="2" charset="-78"/>
              </a:rPr>
              <a:t>الاستعداد العالي</a:t>
            </a:r>
            <a:endParaRPr lang="en-US" sz="20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dirty="0">
                <a:solidFill>
                  <a:srgbClr val="0A1F61"/>
                </a:solidFill>
                <a:cs typeface="Tajawal ExtraBold" panose="00000800000000000000" pitchFamily="2" charset="-78"/>
              </a:rPr>
              <a:t> 60 – 89 moderate readiness for the leadership role. </a:t>
            </a:r>
            <a:r>
              <a:rPr lang="ar-EG" sz="2000" dirty="0">
                <a:solidFill>
                  <a:srgbClr val="0A1F61"/>
                </a:solidFill>
                <a:cs typeface="Tajawal ExtraBold" panose="00000800000000000000" pitchFamily="2" charset="-78"/>
              </a:rPr>
              <a:t>الاستعداد المعتدل</a:t>
            </a:r>
            <a:endParaRPr lang="en-US" sz="20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dirty="0">
                <a:solidFill>
                  <a:srgbClr val="0A1F61"/>
                </a:solidFill>
                <a:cs typeface="Tajawal ExtraBold" panose="00000800000000000000" pitchFamily="2" charset="-78"/>
              </a:rPr>
              <a:t> 40 – 59 some uneasiness with the leadership role. </a:t>
            </a:r>
            <a:r>
              <a:rPr lang="ar-EG" sz="2000" dirty="0">
                <a:solidFill>
                  <a:srgbClr val="0A1F61"/>
                </a:solidFill>
                <a:cs typeface="Tajawal ExtraBold" panose="00000800000000000000" pitchFamily="2" charset="-78"/>
              </a:rPr>
              <a:t>بعض عدم الارتياح</a:t>
            </a:r>
            <a:endParaRPr lang="en-US" sz="20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dirty="0">
                <a:solidFill>
                  <a:srgbClr val="0A1F61"/>
                </a:solidFill>
                <a:cs typeface="Tajawal ExtraBold" panose="00000800000000000000" pitchFamily="2" charset="-78"/>
              </a:rPr>
              <a:t> 39 or less low readiness for the leadership role. </a:t>
            </a:r>
            <a:r>
              <a:rPr lang="ar-EG" sz="2000" dirty="0">
                <a:solidFill>
                  <a:srgbClr val="0A1F61"/>
                </a:solidFill>
                <a:cs typeface="Tajawal ExtraBold" panose="00000800000000000000" pitchFamily="2" charset="-78"/>
              </a:rPr>
              <a:t>استعداد منخفض</a:t>
            </a:r>
            <a:endParaRPr lang="en-US" sz="2000" dirty="0">
              <a:solidFill>
                <a:srgbClr val="0A1F61"/>
              </a:solidFill>
              <a:cs typeface="Tajawal ExtraBold" panose="00000800000000000000" pitchFamily="2" charset="-78"/>
            </a:endParaRPr>
          </a:p>
        </p:txBody>
      </p:sp>
      <p:pic>
        <p:nvPicPr>
          <p:cNvPr id="7" name="Graphic 21">
            <a:extLst>
              <a:ext uri="{FF2B5EF4-FFF2-40B4-BE49-F238E27FC236}">
                <a16:creationId xmlns:a16="http://schemas.microsoft.com/office/drawing/2014/main" id="{D395BDC1-3A59-7B97-E5D4-0054F1D63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99EF06E-A3E5-1E3B-56FA-C70BF074EA36}"/>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6" name="TextBox 5">
            <a:extLst>
              <a:ext uri="{FF2B5EF4-FFF2-40B4-BE49-F238E27FC236}">
                <a16:creationId xmlns:a16="http://schemas.microsoft.com/office/drawing/2014/main" id="{02D616BD-6D35-0D8A-270F-0BB80B2ACAC9}"/>
              </a:ext>
            </a:extLst>
          </p:cNvPr>
          <p:cNvSpPr txBox="1"/>
          <p:nvPr/>
        </p:nvSpPr>
        <p:spPr>
          <a:xfrm>
            <a:off x="2513149" y="1144799"/>
            <a:ext cx="6367961" cy="461665"/>
          </a:xfrm>
          <a:prstGeom prst="rect">
            <a:avLst/>
          </a:prstGeom>
          <a:noFill/>
        </p:spPr>
        <p:txBody>
          <a:bodyPr wrap="square" rtlCol="0">
            <a:spAutoFit/>
          </a:bodyPr>
          <a:lstStyle/>
          <a:p>
            <a:r>
              <a:rPr lang="en-US" sz="2400" b="1" dirty="0">
                <a:latin typeface="Alexandria" charset="0"/>
                <a:cs typeface="Alexandria" charset="0"/>
              </a:rPr>
              <a:t>Exercise 1: Leadership Self-Assessment </a:t>
            </a:r>
          </a:p>
        </p:txBody>
      </p:sp>
    </p:spTree>
    <p:extLst>
      <p:ext uri="{BB962C8B-B14F-4D97-AF65-F5344CB8AC3E}">
        <p14:creationId xmlns:p14="http://schemas.microsoft.com/office/powerpoint/2010/main" val="344968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0C76C-B717-7C59-4C84-3E48FAAAA2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2A22F0-52CB-0F06-8409-7CCCC4139A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5C1FA11-A816-A9C7-2DF2-49A1739AEE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54ED32B-8732-1FE6-7D0B-A76EE020116C}"/>
              </a:ext>
            </a:extLst>
          </p:cNvPr>
          <p:cNvSpPr txBox="1"/>
          <p:nvPr/>
        </p:nvSpPr>
        <p:spPr>
          <a:xfrm>
            <a:off x="617280" y="1581501"/>
            <a:ext cx="10812720" cy="4524315"/>
          </a:xfrm>
          <a:prstGeom prst="rect">
            <a:avLst/>
          </a:prstGeom>
          <a:noFill/>
        </p:spPr>
        <p:txBody>
          <a:bodyPr wrap="square" rtlCol="0">
            <a:spAutoFit/>
          </a:bodyPr>
          <a:lstStyle/>
          <a:p>
            <a:pPr algn="ctr">
              <a:lnSpc>
                <a:spcPct val="150000"/>
              </a:lnSpc>
            </a:pPr>
            <a:r>
              <a:rPr lang="en-US" sz="2600" b="1" dirty="0">
                <a:solidFill>
                  <a:schemeClr val="accent2"/>
                </a:solidFill>
                <a:latin typeface="Alexandria" charset="0"/>
                <a:cs typeface="Alexandria" charset="0"/>
              </a:rPr>
              <a:t>Readiness for the Leadership Role</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Scale Statements</a:t>
            </a:r>
          </a:p>
          <a:p>
            <a:pPr marL="457200" indent="-457200" algn="just">
              <a:buAutoNum type="arabicPeriod"/>
            </a:pPr>
            <a:r>
              <a:rPr lang="en-US" sz="2400" b="1" dirty="0">
                <a:solidFill>
                  <a:srgbClr val="0A1F61"/>
                </a:solidFill>
                <a:cs typeface="Tajawal ExtraBold" panose="00000800000000000000" pitchFamily="2" charset="-78"/>
              </a:rPr>
              <a:t>It is enjoyable having people count on me for ideas and suggestions.</a:t>
            </a:r>
            <a:r>
              <a:rPr lang="ar-EG" sz="2400" b="1" dirty="0">
                <a:solidFill>
                  <a:srgbClr val="0A1F61"/>
                </a:solidFill>
                <a:cs typeface="Tajawal ExtraBold" panose="00000800000000000000" pitchFamily="2" charset="-78"/>
              </a:rPr>
              <a:t> من الممتع أن يعتمد الناس عليّ للحصول على الأفكار والاقتراحات</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It would be accurate to say that I have inspired other people.</a:t>
            </a:r>
            <a:endParaRPr lang="ar-EG" sz="2400" b="1" dirty="0">
              <a:solidFill>
                <a:srgbClr val="0A1F61"/>
              </a:solidFill>
              <a:cs typeface="Tajawal ExtraBold" panose="00000800000000000000" pitchFamily="2" charset="-78"/>
            </a:endParaRPr>
          </a:p>
          <a:p>
            <a:pPr algn="ctr"/>
            <a:r>
              <a:rPr lang="ar-EG" sz="2400" b="1" dirty="0">
                <a:solidFill>
                  <a:srgbClr val="0A1F61"/>
                </a:solidFill>
                <a:cs typeface="Tajawal ExtraBold" panose="00000800000000000000" pitchFamily="2" charset="-78"/>
              </a:rPr>
              <a:t>سيكون من الدقة أن أقول إنني ألهمت الآخرين.</a:t>
            </a:r>
            <a:endParaRPr lang="en-US" sz="2400" b="1" dirty="0">
              <a:solidFill>
                <a:srgbClr val="0A1F61"/>
              </a:solidFill>
              <a:cs typeface="Tajawal ExtraBold" panose="00000800000000000000" pitchFamily="2" charset="-78"/>
            </a:endParaRPr>
          </a:p>
          <a:p>
            <a:pPr marL="514350" indent="-514350" algn="just">
              <a:buFont typeface="+mj-lt"/>
              <a:buAutoNum type="arabicPeriod" startAt="3"/>
            </a:pPr>
            <a:r>
              <a:rPr lang="en-US" sz="2400" b="1" dirty="0">
                <a:solidFill>
                  <a:srgbClr val="0A1F61"/>
                </a:solidFill>
                <a:cs typeface="Tajawal ExtraBold" panose="00000800000000000000" pitchFamily="2" charset="-78"/>
              </a:rPr>
              <a:t>It's good practice to ask people provocative</a:t>
            </a:r>
            <a:r>
              <a:rPr lang="ar-EG" sz="2400" dirty="0"/>
              <a:t> مثير</a:t>
            </a:r>
            <a:r>
              <a:rPr lang="en-US" sz="2400" b="1" dirty="0">
                <a:solidFill>
                  <a:srgbClr val="0A1F61"/>
                </a:solidFill>
                <a:cs typeface="Tajawal ExtraBold" panose="00000800000000000000" pitchFamily="2" charset="-78"/>
              </a:rPr>
              <a:t> questions about their work</a:t>
            </a:r>
            <a:r>
              <a:rPr lang="ar-EG" sz="2400" b="1" dirty="0">
                <a:solidFill>
                  <a:srgbClr val="0A1F61"/>
                </a:solidFill>
                <a:cs typeface="Tajawal ExtraBold" panose="00000800000000000000" pitchFamily="2" charset="-78"/>
              </a:rPr>
              <a:t> من الممارسات الجيدة طرح أسئلة مثيرة على الأشخاص حول عملهم.</a:t>
            </a:r>
            <a:endParaRPr lang="en-US" sz="2400" b="1" dirty="0">
              <a:solidFill>
                <a:srgbClr val="0A1F61"/>
              </a:solidFill>
              <a:cs typeface="Tajawal ExtraBold" panose="00000800000000000000" pitchFamily="2" charset="-78"/>
            </a:endParaRPr>
          </a:p>
          <a:p>
            <a:pPr marL="457200" indent="-457200" algn="just">
              <a:buAutoNum type="arabicPeriod" startAt="3"/>
            </a:pPr>
            <a:r>
              <a:rPr lang="en-US" sz="2400" b="1" dirty="0">
                <a:solidFill>
                  <a:srgbClr val="0A1F61"/>
                </a:solidFill>
                <a:cs typeface="Tajawal ExtraBold" panose="00000800000000000000" pitchFamily="2" charset="-78"/>
              </a:rPr>
              <a:t>It's easy for me to compliment others</a:t>
            </a:r>
            <a:r>
              <a:rPr lang="ar-EG" sz="2400" b="1" dirty="0">
                <a:solidFill>
                  <a:srgbClr val="0A1F61"/>
                </a:solidFill>
                <a:cs typeface="Tajawal ExtraBold" panose="00000800000000000000" pitchFamily="2" charset="-78"/>
              </a:rPr>
              <a:t> </a:t>
            </a:r>
            <a:r>
              <a:rPr lang="ar-EG" sz="2000" b="1" dirty="0">
                <a:solidFill>
                  <a:srgbClr val="0A1F61"/>
                </a:solidFill>
                <a:cs typeface="Tajawal ExtraBold" panose="00000800000000000000" pitchFamily="2" charset="-78"/>
              </a:rPr>
              <a:t>من السهل بالنسبة لي مجاملة الآخرين</a:t>
            </a:r>
            <a:r>
              <a:rPr lang="ar-EG" sz="2400" b="1" dirty="0">
                <a:solidFill>
                  <a:srgbClr val="0A1F61"/>
                </a:solidFill>
                <a:cs typeface="Tajawal ExtraBold" panose="00000800000000000000" pitchFamily="2" charset="-78"/>
              </a:rPr>
              <a:t>.</a:t>
            </a:r>
            <a:endParaRPr lang="en-US" sz="2400" b="1" dirty="0">
              <a:solidFill>
                <a:srgbClr val="0A1F61"/>
              </a:solidFill>
              <a:cs typeface="Tajawal ExtraBold" panose="00000800000000000000" pitchFamily="2" charset="-78"/>
            </a:endParaRPr>
          </a:p>
          <a:p>
            <a:pPr marL="457200" indent="-457200" algn="just">
              <a:buAutoNum type="arabicPeriod" startAt="3"/>
            </a:pPr>
            <a:r>
              <a:rPr lang="en-US" sz="2400" b="1" dirty="0">
                <a:solidFill>
                  <a:srgbClr val="0A1F61"/>
                </a:solidFill>
                <a:cs typeface="Tajawal ExtraBold" panose="00000800000000000000" pitchFamily="2" charset="-78"/>
              </a:rPr>
              <a:t>I like to cheer people up even when my own spirits are down.</a:t>
            </a:r>
            <a:endParaRPr lang="ar-EG" sz="2400" b="1" dirty="0">
              <a:solidFill>
                <a:srgbClr val="0A1F61"/>
              </a:solidFill>
              <a:cs typeface="Tajawal ExtraBold" panose="00000800000000000000" pitchFamily="2" charset="-78"/>
            </a:endParaRPr>
          </a:p>
          <a:p>
            <a:pPr algn="r"/>
            <a:r>
              <a:rPr lang="ar-EG" sz="2400" b="1" dirty="0">
                <a:solidFill>
                  <a:srgbClr val="0A1F61"/>
                </a:solidFill>
                <a:cs typeface="Tajawal ExtraBold" panose="00000800000000000000" pitchFamily="2" charset="-78"/>
              </a:rPr>
              <a:t>أحب أن أبهج الناس حتى عندما تكون معنوياتي منخفضة.</a:t>
            </a:r>
            <a:endParaRPr lang="en-US" sz="2400" b="1" dirty="0">
              <a:solidFill>
                <a:srgbClr val="0A1F61"/>
              </a:solidFill>
              <a:cs typeface="Tajawal ExtraBold" panose="00000800000000000000" pitchFamily="2" charset="-78"/>
            </a:endParaRPr>
          </a:p>
        </p:txBody>
      </p:sp>
      <p:pic>
        <p:nvPicPr>
          <p:cNvPr id="7" name="Graphic 21">
            <a:extLst>
              <a:ext uri="{FF2B5EF4-FFF2-40B4-BE49-F238E27FC236}">
                <a16:creationId xmlns:a16="http://schemas.microsoft.com/office/drawing/2014/main" id="{7538DD9E-A301-4BF2-DC38-2A39FB6147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C06C620-2A54-77DC-2D5F-9F9231302B76}"/>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6" name="TextBox 5">
            <a:extLst>
              <a:ext uri="{FF2B5EF4-FFF2-40B4-BE49-F238E27FC236}">
                <a16:creationId xmlns:a16="http://schemas.microsoft.com/office/drawing/2014/main" id="{584BCEDF-9361-E314-D61C-3D0B3733E54F}"/>
              </a:ext>
            </a:extLst>
          </p:cNvPr>
          <p:cNvSpPr txBox="1"/>
          <p:nvPr/>
        </p:nvSpPr>
        <p:spPr>
          <a:xfrm>
            <a:off x="2513149" y="1144799"/>
            <a:ext cx="6367961" cy="461665"/>
          </a:xfrm>
          <a:prstGeom prst="rect">
            <a:avLst/>
          </a:prstGeom>
          <a:noFill/>
        </p:spPr>
        <p:txBody>
          <a:bodyPr wrap="square" rtlCol="0">
            <a:spAutoFit/>
          </a:bodyPr>
          <a:lstStyle/>
          <a:p>
            <a:r>
              <a:rPr lang="en-US" sz="2400" b="1" dirty="0">
                <a:latin typeface="Alexandria" charset="0"/>
                <a:cs typeface="Alexandria" charset="0"/>
              </a:rPr>
              <a:t>Exercise 1: Leadership Self-Assessment </a:t>
            </a:r>
          </a:p>
        </p:txBody>
      </p:sp>
    </p:spTree>
    <p:extLst>
      <p:ext uri="{BB962C8B-B14F-4D97-AF65-F5344CB8AC3E}">
        <p14:creationId xmlns:p14="http://schemas.microsoft.com/office/powerpoint/2010/main" val="1725189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F83F3-2D36-6D78-20E6-AC98FFAED9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DDDCA3-2C1D-B98A-075F-1360E23F94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E90D834-DB33-22F6-0210-2D8C9B30D2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5BDA02F6-0278-47AF-7AA2-C941C20FFFE2}"/>
              </a:ext>
            </a:extLst>
          </p:cNvPr>
          <p:cNvSpPr txBox="1"/>
          <p:nvPr/>
        </p:nvSpPr>
        <p:spPr>
          <a:xfrm>
            <a:off x="617280" y="1802146"/>
            <a:ext cx="10812720" cy="4190058"/>
          </a:xfrm>
          <a:prstGeom prst="rect">
            <a:avLst/>
          </a:prstGeom>
          <a:noFill/>
        </p:spPr>
        <p:txBody>
          <a:bodyPr wrap="square" rtlCol="0">
            <a:spAutoFit/>
          </a:bodyPr>
          <a:lstStyle/>
          <a:p>
            <a:pPr algn="ctr">
              <a:lnSpc>
                <a:spcPct val="150000"/>
              </a:lnSpc>
            </a:pPr>
            <a:r>
              <a:rPr lang="en-US" sz="2600" b="1" dirty="0">
                <a:solidFill>
                  <a:schemeClr val="accent2"/>
                </a:solidFill>
                <a:latin typeface="Alexandria" charset="0"/>
                <a:cs typeface="Alexandria" charset="0"/>
              </a:rPr>
              <a:t>Readiness for the Leadership Role</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Scale Statements</a:t>
            </a:r>
          </a:p>
          <a:p>
            <a:pPr marL="514350" indent="-514350" algn="just">
              <a:buFont typeface="+mj-lt"/>
              <a:buAutoNum type="arabicPeriod" startAt="6"/>
            </a:pPr>
            <a:r>
              <a:rPr lang="en-US" sz="2400" b="1" dirty="0">
                <a:solidFill>
                  <a:srgbClr val="0A1F61"/>
                </a:solidFill>
                <a:cs typeface="Tajawal ExtraBold" panose="00000800000000000000" pitchFamily="2" charset="-78"/>
              </a:rPr>
              <a:t>What my team accomplishes is more important than my personal glory.</a:t>
            </a:r>
            <a:r>
              <a:rPr lang="ar-EG" sz="2400" b="1" dirty="0">
                <a:solidFill>
                  <a:srgbClr val="0A1F61"/>
                </a:solidFill>
                <a:cs typeface="Tajawal ExtraBold" panose="00000800000000000000" pitchFamily="2" charset="-78"/>
              </a:rPr>
              <a:t> ما يحققه فريقي هو أكثر أهمية من مجدي الشخصي </a:t>
            </a:r>
            <a:endParaRPr lang="en-US" sz="2400" b="1" dirty="0">
              <a:solidFill>
                <a:srgbClr val="0A1F61"/>
              </a:solidFill>
              <a:cs typeface="Tajawal ExtraBold" panose="00000800000000000000" pitchFamily="2" charset="-78"/>
            </a:endParaRPr>
          </a:p>
          <a:p>
            <a:pPr marL="457200" indent="-457200" algn="just">
              <a:buAutoNum type="arabicPeriod" startAt="6"/>
            </a:pPr>
            <a:r>
              <a:rPr lang="en-US" sz="2400" b="1" dirty="0">
                <a:solidFill>
                  <a:srgbClr val="0A1F61"/>
                </a:solidFill>
                <a:cs typeface="Tajawal ExtraBold" panose="00000800000000000000" pitchFamily="2" charset="-78"/>
              </a:rPr>
              <a:t>Many people imitate my ideas.</a:t>
            </a:r>
            <a:r>
              <a:rPr lang="ar-EG" sz="2400" b="1" dirty="0">
                <a:solidFill>
                  <a:srgbClr val="0A1F61"/>
                </a:solidFill>
                <a:cs typeface="Tajawal ExtraBold" panose="00000800000000000000" pitchFamily="2" charset="-78"/>
              </a:rPr>
              <a:t> كثير من الناس يقلدون أفكاري</a:t>
            </a:r>
            <a:endParaRPr lang="en-US" sz="2400" b="1" dirty="0">
              <a:solidFill>
                <a:srgbClr val="0A1F61"/>
              </a:solidFill>
              <a:cs typeface="Tajawal ExtraBold" panose="00000800000000000000" pitchFamily="2" charset="-78"/>
            </a:endParaRPr>
          </a:p>
          <a:p>
            <a:pPr marL="457200" indent="-457200" algn="just">
              <a:buAutoNum type="arabicPeriod" startAt="6"/>
            </a:pPr>
            <a:r>
              <a:rPr lang="en-US" sz="2400" b="1" dirty="0">
                <a:solidFill>
                  <a:srgbClr val="0A1F61"/>
                </a:solidFill>
                <a:cs typeface="Tajawal ExtraBold" panose="00000800000000000000" pitchFamily="2" charset="-78"/>
              </a:rPr>
              <a:t>Building team spirit is important to me.</a:t>
            </a:r>
            <a:r>
              <a:rPr lang="ar-EG" sz="2400" b="1" dirty="0">
                <a:solidFill>
                  <a:srgbClr val="0A1F61"/>
                </a:solidFill>
                <a:cs typeface="Tajawal ExtraBold" panose="00000800000000000000" pitchFamily="2" charset="-78"/>
              </a:rPr>
              <a:t> بناء روح الفريق مهم بالنسبة لي</a:t>
            </a:r>
            <a:endParaRPr lang="en-US" sz="2400" b="1" dirty="0">
              <a:solidFill>
                <a:srgbClr val="0A1F61"/>
              </a:solidFill>
              <a:cs typeface="Tajawal ExtraBold" panose="00000800000000000000" pitchFamily="2" charset="-78"/>
            </a:endParaRPr>
          </a:p>
          <a:p>
            <a:pPr marL="457200" indent="-457200" algn="just">
              <a:buAutoNum type="arabicPeriod" startAt="6"/>
            </a:pPr>
            <a:r>
              <a:rPr lang="en-US" sz="2400" b="1" dirty="0">
                <a:solidFill>
                  <a:srgbClr val="0A1F61"/>
                </a:solidFill>
                <a:cs typeface="Tajawal ExtraBold" panose="00000800000000000000" pitchFamily="2" charset="-78"/>
              </a:rPr>
              <a:t>I would enjoy coaching other members of the team.</a:t>
            </a:r>
            <a:r>
              <a:rPr lang="ar-EG" sz="2400" b="1" dirty="0">
                <a:solidFill>
                  <a:srgbClr val="0A1F61"/>
                </a:solidFill>
                <a:cs typeface="Tajawal ExtraBold" panose="00000800000000000000" pitchFamily="2" charset="-78"/>
              </a:rPr>
              <a:t> سأستمتع بتدريب الأعضاء الآخرين في الفريق.</a:t>
            </a:r>
            <a:endParaRPr lang="en-US" sz="2400" b="1" dirty="0">
              <a:solidFill>
                <a:srgbClr val="0A1F61"/>
              </a:solidFill>
              <a:cs typeface="Tajawal ExtraBold" panose="00000800000000000000" pitchFamily="2" charset="-78"/>
            </a:endParaRPr>
          </a:p>
          <a:p>
            <a:pPr marL="457200" indent="-457200" algn="just">
              <a:buAutoNum type="arabicPeriod" startAt="6"/>
            </a:pPr>
            <a:r>
              <a:rPr lang="en-US" sz="2400" b="1" dirty="0">
                <a:solidFill>
                  <a:srgbClr val="0A1F61"/>
                </a:solidFill>
                <a:cs typeface="Tajawal ExtraBold" panose="00000800000000000000" pitchFamily="2" charset="-78"/>
              </a:rPr>
              <a:t> It is important to me to recognize others for their accomplishments.</a:t>
            </a:r>
            <a:r>
              <a:rPr lang="ar-EG" sz="2400" b="1" dirty="0">
                <a:solidFill>
                  <a:srgbClr val="0A1F61"/>
                </a:solidFill>
                <a:cs typeface="Tajawal ExtraBold" panose="00000800000000000000" pitchFamily="2" charset="-78"/>
              </a:rPr>
              <a:t> من المهم بالنسبة لي أن أعترف للآخرين بإنجازاتهم</a:t>
            </a:r>
            <a:endParaRPr lang="en-US" sz="2400" b="1" dirty="0">
              <a:solidFill>
                <a:srgbClr val="0A1F61"/>
              </a:solidFill>
              <a:cs typeface="Tajawal ExtraBold" panose="00000800000000000000" pitchFamily="2" charset="-78"/>
            </a:endParaRPr>
          </a:p>
        </p:txBody>
      </p:sp>
      <p:pic>
        <p:nvPicPr>
          <p:cNvPr id="7" name="Graphic 21">
            <a:extLst>
              <a:ext uri="{FF2B5EF4-FFF2-40B4-BE49-F238E27FC236}">
                <a16:creationId xmlns:a16="http://schemas.microsoft.com/office/drawing/2014/main" id="{B12E7F20-F4E1-D6BD-ABDB-EF122622C5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DB573A7-4492-432B-1282-46FB091DEA49}"/>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6" name="TextBox 5">
            <a:extLst>
              <a:ext uri="{FF2B5EF4-FFF2-40B4-BE49-F238E27FC236}">
                <a16:creationId xmlns:a16="http://schemas.microsoft.com/office/drawing/2014/main" id="{A8DFBFA2-81CF-F256-3EFB-41A394FAA33E}"/>
              </a:ext>
            </a:extLst>
          </p:cNvPr>
          <p:cNvSpPr txBox="1"/>
          <p:nvPr/>
        </p:nvSpPr>
        <p:spPr>
          <a:xfrm>
            <a:off x="2513149" y="1144799"/>
            <a:ext cx="6367961" cy="461665"/>
          </a:xfrm>
          <a:prstGeom prst="rect">
            <a:avLst/>
          </a:prstGeom>
          <a:noFill/>
        </p:spPr>
        <p:txBody>
          <a:bodyPr wrap="square" rtlCol="0">
            <a:spAutoFit/>
          </a:bodyPr>
          <a:lstStyle/>
          <a:p>
            <a:r>
              <a:rPr lang="en-US" sz="2400" b="1" dirty="0">
                <a:latin typeface="Alexandria" charset="0"/>
                <a:cs typeface="Alexandria" charset="0"/>
              </a:rPr>
              <a:t>Exercise 1: Leadership Self-Assessment </a:t>
            </a:r>
          </a:p>
        </p:txBody>
      </p:sp>
    </p:spTree>
    <p:extLst>
      <p:ext uri="{BB962C8B-B14F-4D97-AF65-F5344CB8AC3E}">
        <p14:creationId xmlns:p14="http://schemas.microsoft.com/office/powerpoint/2010/main" val="685442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9B2D2-E84F-DE4B-DD6A-EDA06C7792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235941-48CF-EBCD-7B7A-35C0989BC3D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1DFC600-2734-0A3A-378B-DB72D12F32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71CD1F8-8354-F55F-C0E6-AD543A0AA19C}"/>
              </a:ext>
            </a:extLst>
          </p:cNvPr>
          <p:cNvSpPr txBox="1"/>
          <p:nvPr/>
        </p:nvSpPr>
        <p:spPr>
          <a:xfrm>
            <a:off x="889000" y="1472521"/>
            <a:ext cx="10320867" cy="4739759"/>
          </a:xfrm>
          <a:prstGeom prst="rect">
            <a:avLst/>
          </a:prstGeom>
          <a:noFill/>
        </p:spPr>
        <p:txBody>
          <a:bodyPr wrap="square" rtlCol="0">
            <a:spAutoFit/>
          </a:bodyPr>
          <a:lstStyle/>
          <a:p>
            <a:pPr algn="ctr">
              <a:lnSpc>
                <a:spcPct val="150000"/>
              </a:lnSpc>
            </a:pPr>
            <a:r>
              <a:rPr lang="en-US" sz="2600" b="1" dirty="0">
                <a:solidFill>
                  <a:schemeClr val="accent2"/>
                </a:solidFill>
                <a:latin typeface="Alexandria" charset="0"/>
                <a:cs typeface="Alexandria" charset="0"/>
              </a:rPr>
              <a:t>Readiness for the Leadership Role</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Scale Statements</a:t>
            </a:r>
          </a:p>
          <a:p>
            <a:pPr marL="514350" indent="-514350" algn="just">
              <a:buFont typeface="+mj-lt"/>
              <a:buAutoNum type="arabicPeriod" startAt="11"/>
            </a:pPr>
            <a:r>
              <a:rPr lang="en-US" sz="2400" b="1" dirty="0">
                <a:solidFill>
                  <a:srgbClr val="0A1F61"/>
                </a:solidFill>
                <a:cs typeface="Tajawal ExtraBold" panose="00000800000000000000" pitchFamily="2" charset="-78"/>
              </a:rPr>
              <a:t>I would enjoy entertaining visitors to my firm even if it interfered with my completing a report.</a:t>
            </a:r>
            <a:r>
              <a:rPr lang="ar-EG" sz="2400" b="1" dirty="0">
                <a:solidFill>
                  <a:srgbClr val="0A1F61"/>
                </a:solidFill>
                <a:cs typeface="Tajawal ExtraBold" panose="00000800000000000000" pitchFamily="2" charset="-78"/>
              </a:rPr>
              <a:t> </a:t>
            </a:r>
            <a:r>
              <a:rPr lang="ar-EG" sz="1800" b="1" dirty="0">
                <a:solidFill>
                  <a:srgbClr val="0A1F61"/>
                </a:solidFill>
                <a:cs typeface="Tajawal ExtraBold" panose="00000800000000000000" pitchFamily="2" charset="-78"/>
              </a:rPr>
              <a:t>سأستمتع بترفيه زوار شركتي حتى لو كان ذلك يتعارض مع إكمال تقريري.</a:t>
            </a:r>
            <a:endParaRPr lang="en-US" sz="1800" b="1" dirty="0">
              <a:solidFill>
                <a:srgbClr val="0A1F61"/>
              </a:solidFill>
              <a:cs typeface="Tajawal ExtraBold" panose="00000800000000000000" pitchFamily="2" charset="-78"/>
            </a:endParaRPr>
          </a:p>
          <a:p>
            <a:pPr marL="514350" indent="-514350" algn="just">
              <a:buFont typeface="+mj-lt"/>
              <a:buAutoNum type="arabicPeriod" startAt="11"/>
            </a:pPr>
            <a:r>
              <a:rPr lang="en-US" sz="2400" b="1" dirty="0">
                <a:solidFill>
                  <a:srgbClr val="0A1F61"/>
                </a:solidFill>
                <a:cs typeface="Tajawal ExtraBold" panose="00000800000000000000" pitchFamily="2" charset="-78"/>
              </a:rPr>
              <a:t>It would be fun for me to represent my team at gatherings outside our department.</a:t>
            </a:r>
            <a:r>
              <a:rPr lang="ar-EG" sz="2400" b="1" dirty="0">
                <a:solidFill>
                  <a:srgbClr val="0A1F61"/>
                </a:solidFill>
                <a:cs typeface="Tajawal ExtraBold" panose="00000800000000000000" pitchFamily="2" charset="-78"/>
              </a:rPr>
              <a:t> </a:t>
            </a:r>
            <a:r>
              <a:rPr lang="ar-EG" sz="1800" b="1" dirty="0">
                <a:solidFill>
                  <a:srgbClr val="0A1F61"/>
                </a:solidFill>
                <a:cs typeface="Tajawal ExtraBold" panose="00000800000000000000" pitchFamily="2" charset="-78"/>
              </a:rPr>
              <a:t>سيكون من الممتع بالنسبة لي أن أمثل فريقي في التجمعات خارج قسمنا.</a:t>
            </a:r>
            <a:endParaRPr lang="en-US" sz="1800" b="1" dirty="0">
              <a:solidFill>
                <a:srgbClr val="0A1F61"/>
              </a:solidFill>
              <a:cs typeface="Tajawal ExtraBold" panose="00000800000000000000" pitchFamily="2" charset="-78"/>
            </a:endParaRPr>
          </a:p>
          <a:p>
            <a:pPr marL="514350" indent="-514350" algn="just">
              <a:buFont typeface="+mj-lt"/>
              <a:buAutoNum type="arabicPeriod" startAt="11"/>
            </a:pPr>
            <a:r>
              <a:rPr lang="en-US" sz="2400" b="1" dirty="0">
                <a:solidFill>
                  <a:srgbClr val="0A1F61"/>
                </a:solidFill>
                <a:cs typeface="Tajawal ExtraBold" panose="00000800000000000000" pitchFamily="2" charset="-78"/>
              </a:rPr>
              <a:t>The problems of my teammates are my problems too.</a:t>
            </a:r>
            <a:r>
              <a:rPr lang="ar-EG" sz="2000" b="1" dirty="0">
                <a:solidFill>
                  <a:srgbClr val="0A1F61"/>
                </a:solidFill>
                <a:cs typeface="Tajawal ExtraBold" panose="00000800000000000000" pitchFamily="2" charset="-78"/>
              </a:rPr>
              <a:t> </a:t>
            </a:r>
            <a:r>
              <a:rPr lang="ar-EG" sz="1800" b="1" dirty="0">
                <a:solidFill>
                  <a:srgbClr val="0A1F61"/>
                </a:solidFill>
                <a:cs typeface="Tajawal ExtraBold" panose="00000800000000000000" pitchFamily="2" charset="-78"/>
              </a:rPr>
              <a:t>مشاكل زملائي في الفريق هي مشاكلي أيضًا.</a:t>
            </a:r>
            <a:endParaRPr lang="en-US" sz="1800" b="1" dirty="0">
              <a:solidFill>
                <a:srgbClr val="0A1F61"/>
              </a:solidFill>
              <a:cs typeface="Tajawal ExtraBold" panose="00000800000000000000" pitchFamily="2" charset="-78"/>
            </a:endParaRPr>
          </a:p>
          <a:p>
            <a:pPr marL="514350" indent="-514350" algn="just">
              <a:buFont typeface="+mj-lt"/>
              <a:buAutoNum type="arabicPeriod" startAt="11"/>
            </a:pPr>
            <a:r>
              <a:rPr lang="en-US" sz="2400" b="1" dirty="0">
                <a:solidFill>
                  <a:srgbClr val="0A1F61"/>
                </a:solidFill>
                <a:cs typeface="Tajawal ExtraBold" panose="00000800000000000000" pitchFamily="2" charset="-78"/>
              </a:rPr>
              <a:t>Resolving conflict is an activity I enjoy.</a:t>
            </a:r>
            <a:r>
              <a:rPr lang="ar-EG" sz="2400" b="1" dirty="0">
                <a:solidFill>
                  <a:srgbClr val="0A1F61"/>
                </a:solidFill>
                <a:cs typeface="Tajawal ExtraBold" panose="00000800000000000000" pitchFamily="2" charset="-78"/>
              </a:rPr>
              <a:t> </a:t>
            </a:r>
            <a:r>
              <a:rPr lang="ar-EG" sz="2000" b="1" dirty="0">
                <a:solidFill>
                  <a:srgbClr val="0A1F61"/>
                </a:solidFill>
                <a:cs typeface="Tajawal ExtraBold" panose="00000800000000000000" pitchFamily="2" charset="-78"/>
              </a:rPr>
              <a:t>حل الصراع هو نشاط أستمتع به.</a:t>
            </a:r>
            <a:endParaRPr lang="en-US" sz="2000" b="1" dirty="0">
              <a:solidFill>
                <a:srgbClr val="0A1F61"/>
              </a:solidFill>
              <a:cs typeface="Tajawal ExtraBold" panose="00000800000000000000" pitchFamily="2" charset="-78"/>
            </a:endParaRPr>
          </a:p>
          <a:p>
            <a:pPr marL="514350" indent="-514350" algn="just">
              <a:buFont typeface="+mj-lt"/>
              <a:buAutoNum type="arabicPeriod" startAt="11"/>
            </a:pPr>
            <a:r>
              <a:rPr lang="en-US" sz="2400" b="1" dirty="0">
                <a:solidFill>
                  <a:srgbClr val="0A1F61"/>
                </a:solidFill>
                <a:cs typeface="Tajawal ExtraBold" panose="00000800000000000000" pitchFamily="2" charset="-78"/>
              </a:rPr>
              <a:t>I would cooperate with another unit in the organization even if I disagreed with the position taken by its members.</a:t>
            </a:r>
            <a:r>
              <a:rPr lang="ar-EG" sz="2400" b="1" dirty="0">
                <a:solidFill>
                  <a:srgbClr val="0A1F61"/>
                </a:solidFill>
                <a:cs typeface="Tajawal ExtraBold" panose="00000800000000000000" pitchFamily="2" charset="-78"/>
              </a:rPr>
              <a:t> </a:t>
            </a:r>
            <a:r>
              <a:rPr lang="ar-EG" sz="2000" b="1" dirty="0">
                <a:solidFill>
                  <a:srgbClr val="0A1F61"/>
                </a:solidFill>
                <a:cs typeface="Tajawal ExtraBold" panose="00000800000000000000" pitchFamily="2" charset="-78"/>
              </a:rPr>
              <a:t>سأتعاون مع وحدة أخرى في التنظيم حتى لو اختلفت مع الموقف الذي اتخذه أعضاؤها.</a:t>
            </a:r>
            <a:endParaRPr lang="en-US" sz="2400" b="1" dirty="0">
              <a:solidFill>
                <a:srgbClr val="0A1F61"/>
              </a:solidFill>
              <a:cs typeface="Tajawal ExtraBold" panose="00000800000000000000" pitchFamily="2" charset="-78"/>
            </a:endParaRPr>
          </a:p>
        </p:txBody>
      </p:sp>
      <p:pic>
        <p:nvPicPr>
          <p:cNvPr id="7" name="Graphic 21">
            <a:extLst>
              <a:ext uri="{FF2B5EF4-FFF2-40B4-BE49-F238E27FC236}">
                <a16:creationId xmlns:a16="http://schemas.microsoft.com/office/drawing/2014/main" id="{9D5E78C5-4EE1-8B63-4D77-16EA8E174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9DFF87F-EA08-0192-046B-EDEF756600BF}"/>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6" name="TextBox 5">
            <a:extLst>
              <a:ext uri="{FF2B5EF4-FFF2-40B4-BE49-F238E27FC236}">
                <a16:creationId xmlns:a16="http://schemas.microsoft.com/office/drawing/2014/main" id="{DDC2CF0B-C868-990F-84D5-4D7F99921860}"/>
              </a:ext>
            </a:extLst>
          </p:cNvPr>
          <p:cNvSpPr txBox="1"/>
          <p:nvPr/>
        </p:nvSpPr>
        <p:spPr>
          <a:xfrm>
            <a:off x="2513149" y="1144799"/>
            <a:ext cx="6367961" cy="461665"/>
          </a:xfrm>
          <a:prstGeom prst="rect">
            <a:avLst/>
          </a:prstGeom>
          <a:noFill/>
        </p:spPr>
        <p:txBody>
          <a:bodyPr wrap="square" rtlCol="0">
            <a:spAutoFit/>
          </a:bodyPr>
          <a:lstStyle/>
          <a:p>
            <a:r>
              <a:rPr lang="en-US" sz="2400" b="1" dirty="0">
                <a:latin typeface="Alexandria" charset="0"/>
                <a:cs typeface="Alexandria" charset="0"/>
              </a:rPr>
              <a:t>Exercise 1: Leadership Self-Assessment </a:t>
            </a:r>
          </a:p>
        </p:txBody>
      </p:sp>
    </p:spTree>
    <p:extLst>
      <p:ext uri="{BB962C8B-B14F-4D97-AF65-F5344CB8AC3E}">
        <p14:creationId xmlns:p14="http://schemas.microsoft.com/office/powerpoint/2010/main" val="1835139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4C2AC-AB0A-0057-8F17-E7825343D8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408383-D40A-040B-3D17-8E7C9A5B93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E8A242-337E-358D-8B14-F6AA3075E879}"/>
              </a:ext>
            </a:extLst>
          </p:cNvPr>
          <p:cNvSpPr txBox="1"/>
          <p:nvPr/>
        </p:nvSpPr>
        <p:spPr>
          <a:xfrm>
            <a:off x="2513149" y="1144799"/>
            <a:ext cx="6367961" cy="461665"/>
          </a:xfrm>
          <a:prstGeom prst="rect">
            <a:avLst/>
          </a:prstGeom>
          <a:noFill/>
        </p:spPr>
        <p:txBody>
          <a:bodyPr wrap="square" rtlCol="0">
            <a:spAutoFit/>
          </a:bodyPr>
          <a:lstStyle/>
          <a:p>
            <a:r>
              <a:rPr lang="en-US" sz="2400" b="1" dirty="0">
                <a:latin typeface="Alexandria" charset="0"/>
                <a:cs typeface="Alexandria" charset="0"/>
              </a:rPr>
              <a:t>Exercise 1: Leadership Self-Assessment </a:t>
            </a:r>
          </a:p>
        </p:txBody>
      </p:sp>
      <p:sp>
        <p:nvSpPr>
          <p:cNvPr id="5" name="Rectangle 4">
            <a:extLst>
              <a:ext uri="{FF2B5EF4-FFF2-40B4-BE49-F238E27FC236}">
                <a16:creationId xmlns:a16="http://schemas.microsoft.com/office/drawing/2014/main" id="{D9421FDE-89A9-585E-5437-BDAF8EAEF2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56CB603-F3CE-DA9D-697B-A96FC254D8B4}"/>
              </a:ext>
            </a:extLst>
          </p:cNvPr>
          <p:cNvSpPr txBox="1"/>
          <p:nvPr/>
        </p:nvSpPr>
        <p:spPr>
          <a:xfrm>
            <a:off x="889000" y="1900785"/>
            <a:ext cx="10320867" cy="3785652"/>
          </a:xfrm>
          <a:prstGeom prst="rect">
            <a:avLst/>
          </a:prstGeom>
          <a:noFill/>
        </p:spPr>
        <p:txBody>
          <a:bodyPr wrap="square" rtlCol="0">
            <a:spAutoFit/>
          </a:bodyPr>
          <a:lstStyle/>
          <a:p>
            <a:pPr algn="ctr">
              <a:lnSpc>
                <a:spcPct val="150000"/>
              </a:lnSpc>
            </a:pPr>
            <a:r>
              <a:rPr lang="en-US" sz="2600" b="1" dirty="0">
                <a:solidFill>
                  <a:schemeClr val="accent2"/>
                </a:solidFill>
                <a:latin typeface="Alexandria" charset="0"/>
                <a:cs typeface="Alexandria" charset="0"/>
              </a:rPr>
              <a:t>Readiness for the Leadership Role</a:t>
            </a:r>
          </a:p>
          <a:p>
            <a:pPr marL="342900" indent="-342900" algn="just">
              <a:lnSpc>
                <a:spcPct val="150000"/>
              </a:lnSpc>
              <a:buFont typeface="Wingdings" panose="05000000000000000000" pitchFamily="2" charset="2"/>
              <a:buChar char="§"/>
            </a:pPr>
            <a:r>
              <a:rPr lang="en-US" sz="2200" b="1" dirty="0">
                <a:solidFill>
                  <a:srgbClr val="0B3A6F"/>
                </a:solidFill>
                <a:latin typeface="Alexandria" charset="0"/>
                <a:cs typeface="Alexandria" charset="0"/>
              </a:rPr>
              <a:t>Scale Statements</a:t>
            </a:r>
          </a:p>
          <a:p>
            <a:pPr marL="514350" indent="-514350" algn="just">
              <a:buFont typeface="+mj-lt"/>
              <a:buAutoNum type="arabicPeriod" startAt="16"/>
            </a:pPr>
            <a:r>
              <a:rPr lang="en-US" sz="2400" b="1" dirty="0">
                <a:solidFill>
                  <a:srgbClr val="0A1F61"/>
                </a:solidFill>
                <a:cs typeface="Tajawal ExtraBold" panose="00000800000000000000" pitchFamily="2" charset="-78"/>
              </a:rPr>
              <a:t>I am an idea generator on the job.</a:t>
            </a:r>
            <a:r>
              <a:rPr lang="ar-EG" sz="2400" b="1" dirty="0">
                <a:solidFill>
                  <a:srgbClr val="0A1F61"/>
                </a:solidFill>
                <a:cs typeface="Tajawal ExtraBold" panose="00000800000000000000" pitchFamily="2" charset="-78"/>
              </a:rPr>
              <a:t> أنا مولد أفكار في العمل</a:t>
            </a:r>
            <a:endParaRPr lang="en-US" sz="2400" b="1" dirty="0">
              <a:solidFill>
                <a:srgbClr val="0A1F61"/>
              </a:solidFill>
              <a:cs typeface="Tajawal ExtraBold" panose="00000800000000000000" pitchFamily="2" charset="-78"/>
            </a:endParaRPr>
          </a:p>
          <a:p>
            <a:pPr marL="514350" indent="-514350" algn="just">
              <a:buFont typeface="+mj-lt"/>
              <a:buAutoNum type="arabicPeriod" startAt="16"/>
            </a:pPr>
            <a:r>
              <a:rPr lang="en-US" sz="2400" b="1" dirty="0">
                <a:solidFill>
                  <a:srgbClr val="0A1F61"/>
                </a:solidFill>
                <a:cs typeface="Tajawal ExtraBold" panose="00000800000000000000" pitchFamily="2" charset="-78"/>
              </a:rPr>
              <a:t>It's fun for me to bargain whenever I have the opportunity.</a:t>
            </a:r>
            <a:r>
              <a:rPr lang="ar-EG" sz="2400" b="1" dirty="0">
                <a:solidFill>
                  <a:srgbClr val="0A1F61"/>
                </a:solidFill>
                <a:cs typeface="Tajawal ExtraBold" panose="00000800000000000000" pitchFamily="2" charset="-78"/>
              </a:rPr>
              <a:t> من الممتع بالنسبة لي المساومة كلما أتيحت لي الفرصة.</a:t>
            </a:r>
            <a:endParaRPr lang="en-US" sz="2400" b="1" dirty="0">
              <a:solidFill>
                <a:srgbClr val="0A1F61"/>
              </a:solidFill>
              <a:cs typeface="Tajawal ExtraBold" panose="00000800000000000000" pitchFamily="2" charset="-78"/>
            </a:endParaRPr>
          </a:p>
          <a:p>
            <a:pPr marL="514350" indent="-514350" algn="just">
              <a:buFont typeface="+mj-lt"/>
              <a:buAutoNum type="arabicPeriod" startAt="16"/>
            </a:pPr>
            <a:r>
              <a:rPr lang="en-US" sz="2400" b="1" dirty="0">
                <a:solidFill>
                  <a:srgbClr val="0A1F61"/>
                </a:solidFill>
                <a:cs typeface="Tajawal ExtraBold" panose="00000800000000000000" pitchFamily="2" charset="-78"/>
              </a:rPr>
              <a:t>Team members listen to me when I speak.</a:t>
            </a:r>
            <a:r>
              <a:rPr lang="ar-EG" sz="2400" b="1" dirty="0">
                <a:solidFill>
                  <a:srgbClr val="0A1F61"/>
                </a:solidFill>
                <a:cs typeface="Tajawal ExtraBold" panose="00000800000000000000" pitchFamily="2" charset="-78"/>
              </a:rPr>
              <a:t> أعضاء الفريق يستمعون إلي عندما أتحدث.</a:t>
            </a:r>
            <a:endParaRPr lang="en-US" sz="2400" b="1" dirty="0">
              <a:solidFill>
                <a:srgbClr val="0A1F61"/>
              </a:solidFill>
              <a:cs typeface="Tajawal ExtraBold" panose="00000800000000000000" pitchFamily="2" charset="-78"/>
            </a:endParaRPr>
          </a:p>
          <a:p>
            <a:pPr marL="514350" indent="-514350" algn="just">
              <a:buFont typeface="+mj-lt"/>
              <a:buAutoNum type="arabicPeriod" startAt="16"/>
            </a:pPr>
            <a:r>
              <a:rPr lang="en-US" sz="2400" b="1" dirty="0">
                <a:solidFill>
                  <a:srgbClr val="0A1F61"/>
                </a:solidFill>
                <a:cs typeface="Tajawal ExtraBold" panose="00000800000000000000" pitchFamily="2" charset="-78"/>
              </a:rPr>
              <a:t>People have asked to me to assume the leadership of an activity several times in my life.</a:t>
            </a:r>
            <a:r>
              <a:rPr lang="ar-EG" sz="2400" b="1" dirty="0">
                <a:solidFill>
                  <a:srgbClr val="0A1F61"/>
                </a:solidFill>
                <a:cs typeface="Tajawal ExtraBold" panose="00000800000000000000" pitchFamily="2" charset="-78"/>
              </a:rPr>
              <a:t> لقد طلب مني الناس أن أتولى قيادة نشاط ما عدة مرات في حياتي.</a:t>
            </a:r>
            <a:endParaRPr lang="en-US" sz="2400" b="1" dirty="0">
              <a:solidFill>
                <a:srgbClr val="0A1F61"/>
              </a:solidFill>
              <a:cs typeface="Tajawal ExtraBold" panose="00000800000000000000" pitchFamily="2" charset="-78"/>
            </a:endParaRPr>
          </a:p>
          <a:p>
            <a:pPr marL="514350" indent="-514350" algn="just">
              <a:buFont typeface="+mj-lt"/>
              <a:buAutoNum type="arabicPeriod" startAt="16"/>
            </a:pPr>
            <a:r>
              <a:rPr lang="en-US" sz="2400" b="1" dirty="0">
                <a:solidFill>
                  <a:srgbClr val="0A1F61"/>
                </a:solidFill>
                <a:cs typeface="Tajawal ExtraBold" panose="00000800000000000000" pitchFamily="2" charset="-78"/>
              </a:rPr>
              <a:t>I've always been a convincing person.</a:t>
            </a:r>
            <a:r>
              <a:rPr lang="ar-EG" sz="2400" b="1" dirty="0">
                <a:solidFill>
                  <a:srgbClr val="0A1F61"/>
                </a:solidFill>
                <a:cs typeface="Tajawal ExtraBold" panose="00000800000000000000" pitchFamily="2" charset="-78"/>
              </a:rPr>
              <a:t> لقد كنت دائمًا شخصًا مقنعًا</a:t>
            </a:r>
            <a:endParaRPr lang="en-US" sz="2400" b="1" dirty="0">
              <a:solidFill>
                <a:srgbClr val="0A1F61"/>
              </a:solidFill>
              <a:cs typeface="Tajawal ExtraBold" panose="00000800000000000000" pitchFamily="2" charset="-78"/>
            </a:endParaRPr>
          </a:p>
        </p:txBody>
      </p:sp>
      <p:pic>
        <p:nvPicPr>
          <p:cNvPr id="7" name="Graphic 21">
            <a:extLst>
              <a:ext uri="{FF2B5EF4-FFF2-40B4-BE49-F238E27FC236}">
                <a16:creationId xmlns:a16="http://schemas.microsoft.com/office/drawing/2014/main" id="{FE289382-9DF9-1174-80FB-1D0F63163B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AACF1F1-9DEA-127A-08FC-CFE44DE7FC1A}"/>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347386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3565471" y="1233055"/>
            <a:ext cx="5577622" cy="646331"/>
          </a:xfrm>
          <a:prstGeom prst="rect">
            <a:avLst/>
          </a:prstGeom>
          <a:noFill/>
        </p:spPr>
        <p:txBody>
          <a:bodyPr wrap="square" rtlCol="0">
            <a:spAutoFit/>
          </a:bodyPr>
          <a:lstStyle/>
          <a:p>
            <a:r>
              <a:rPr lang="en-US" sz="3600" b="1" dirty="0">
                <a:solidFill>
                  <a:srgbClr val="00B0F0"/>
                </a:solidFill>
                <a:latin typeface="Alexandria" charset="0"/>
                <a:cs typeface="Alexandria" charset="0"/>
              </a:rPr>
              <a:t>Leadership &amp;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DCB8EC6-1253-CB39-BDA7-F345EE4D7C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026" name="Picture 2" descr="Most Effective Leadership &amp; Management Styles &amp; Approaches – Leading in a  Changing World">
            <a:extLst>
              <a:ext uri="{FF2B5EF4-FFF2-40B4-BE49-F238E27FC236}">
                <a16:creationId xmlns:a16="http://schemas.microsoft.com/office/drawing/2014/main" id="{03638CC7-2599-6341-EC12-DD787AAF70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607" y="2454839"/>
            <a:ext cx="9401175" cy="35242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DFC4835-C0C2-6EDE-8052-D9E4E74ABA79}"/>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5ACD9-7286-2FBF-6C57-289EDC06AC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405D4-4EFA-24E5-674E-523E82B312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1BACC3-B8AA-52C1-5F16-5BDA7AA3FD17}"/>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C8FEA615-D719-A16F-A6B1-8827B60F08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6E2F8C7-E781-BB57-D073-1FE32B4C1A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10">
            <a:extLst>
              <a:ext uri="{FF2B5EF4-FFF2-40B4-BE49-F238E27FC236}">
                <a16:creationId xmlns:a16="http://schemas.microsoft.com/office/drawing/2014/main" id="{366F8706-E487-EE78-F9D1-83CC2220F9DC}"/>
              </a:ext>
            </a:extLst>
          </p:cNvPr>
          <p:cNvGraphicFramePr>
            <a:graphicFrameLocks noGrp="1"/>
          </p:cNvGraphicFramePr>
          <p:nvPr>
            <p:extLst>
              <p:ext uri="{D42A27DB-BD31-4B8C-83A1-F6EECF244321}">
                <p14:modId xmlns:p14="http://schemas.microsoft.com/office/powerpoint/2010/main" val="2030739223"/>
              </p:ext>
            </p:extLst>
          </p:nvPr>
        </p:nvGraphicFramePr>
        <p:xfrm>
          <a:off x="1479123" y="2110019"/>
          <a:ext cx="9166034" cy="3569489"/>
        </p:xfrm>
        <a:graphic>
          <a:graphicData uri="http://schemas.openxmlformats.org/drawingml/2006/table">
            <a:tbl>
              <a:tblPr firstRow="1" bandRow="1">
                <a:tableStyleId>{5A111915-BE36-4E01-A7E5-04B1672EAD32}</a:tableStyleId>
              </a:tblPr>
              <a:tblGrid>
                <a:gridCol w="4583017">
                  <a:extLst>
                    <a:ext uri="{9D8B030D-6E8A-4147-A177-3AD203B41FA5}">
                      <a16:colId xmlns:a16="http://schemas.microsoft.com/office/drawing/2014/main" val="1505983263"/>
                    </a:ext>
                  </a:extLst>
                </a:gridCol>
                <a:gridCol w="4583017">
                  <a:extLst>
                    <a:ext uri="{9D8B030D-6E8A-4147-A177-3AD203B41FA5}">
                      <a16:colId xmlns:a16="http://schemas.microsoft.com/office/drawing/2014/main" val="2031003238"/>
                    </a:ext>
                  </a:extLst>
                </a:gridCol>
              </a:tblGrid>
              <a:tr h="494994">
                <a:tc>
                  <a:txBody>
                    <a:bodyPr/>
                    <a:lstStyle/>
                    <a:p>
                      <a:pPr algn="ctr"/>
                      <a:r>
                        <a:rPr lang="en-US" sz="2800" b="1" kern="1200" dirty="0">
                          <a:solidFill>
                            <a:srgbClr val="0A1F61"/>
                          </a:solidFill>
                        </a:rPr>
                        <a:t>Management</a:t>
                      </a:r>
                      <a:endParaRPr lang="en-US" sz="2800" b="1" kern="1200" dirty="0">
                        <a:solidFill>
                          <a:srgbClr val="0A1F61"/>
                        </a:solidFill>
                        <a:latin typeface="Alexandria"/>
                        <a:ea typeface="+mn-ea"/>
                        <a:cs typeface="Tajawal ExtraBold" panose="00000800000000000000" pitchFamily="2" charset="-78"/>
                      </a:endParaRPr>
                    </a:p>
                  </a:txBody>
                  <a:tcPr>
                    <a:lnL w="19050" cap="flat" cmpd="sng" algn="ctr">
                      <a:solidFill>
                        <a:schemeClr val="accent1">
                          <a:lumMod val="75000"/>
                        </a:schemeClr>
                      </a:solidFill>
                      <a:prstDash val="solid"/>
                      <a:round/>
                      <a:headEnd type="none" w="med" len="med"/>
                      <a:tailEnd type="none" w="med" len="med"/>
                    </a:lnL>
                    <a:lnR w="19050" cap="flat" cmpd="sng" algn="ctr">
                      <a:solidFill>
                        <a:schemeClr val="accent1">
                          <a:lumMod val="75000"/>
                        </a:schemeClr>
                      </a:solidFill>
                      <a:prstDash val="solid"/>
                      <a:round/>
                      <a:headEnd type="none" w="med" len="med"/>
                      <a:tailEnd type="none" w="med" len="med"/>
                    </a:lnR>
                    <a:lnT w="19050" cap="flat" cmpd="sng" algn="ctr">
                      <a:solidFill>
                        <a:schemeClr val="accent1">
                          <a:lumMod val="75000"/>
                        </a:schemeClr>
                      </a:solidFill>
                      <a:prstDash val="solid"/>
                      <a:round/>
                      <a:headEnd type="none" w="med" len="med"/>
                      <a:tailEnd type="none" w="med" len="med"/>
                    </a:lnT>
                    <a:lnB w="19050" cap="flat" cmpd="sng" algn="ctr">
                      <a:solidFill>
                        <a:schemeClr val="accent1">
                          <a:lumMod val="75000"/>
                        </a:schemeClr>
                      </a:solidFill>
                      <a:prstDash val="solid"/>
                      <a:round/>
                      <a:headEnd type="none" w="med" len="med"/>
                      <a:tailEnd type="none" w="med" len="med"/>
                    </a:lnB>
                    <a:solidFill>
                      <a:schemeClr val="accent5">
                        <a:lumMod val="20000"/>
                        <a:lumOff val="80000"/>
                      </a:schemeClr>
                    </a:solidFill>
                  </a:tcPr>
                </a:tc>
                <a:tc>
                  <a:txBody>
                    <a:bodyPr/>
                    <a:lstStyle/>
                    <a:p>
                      <a:pPr algn="ctr"/>
                      <a:r>
                        <a:rPr lang="en-US" sz="2800" b="1" kern="1200" dirty="0">
                          <a:solidFill>
                            <a:srgbClr val="0A1F61"/>
                          </a:solidFill>
                        </a:rPr>
                        <a:t>Leadership</a:t>
                      </a:r>
                      <a:endParaRPr lang="en-US" sz="2800" b="1" kern="1200" dirty="0">
                        <a:solidFill>
                          <a:srgbClr val="0A1F61"/>
                        </a:solidFill>
                        <a:latin typeface="Alexandria"/>
                        <a:ea typeface="+mn-ea"/>
                        <a:cs typeface="Tajawal ExtraBold" panose="00000800000000000000" pitchFamily="2" charset="-78"/>
                      </a:endParaRPr>
                    </a:p>
                  </a:txBody>
                  <a:tcPr>
                    <a:lnL w="19050" cap="flat" cmpd="sng" algn="ctr">
                      <a:solidFill>
                        <a:schemeClr val="accent1">
                          <a:lumMod val="75000"/>
                        </a:schemeClr>
                      </a:solidFill>
                      <a:prstDash val="solid"/>
                      <a:round/>
                      <a:headEnd type="none" w="med" len="med"/>
                      <a:tailEnd type="none" w="med" len="med"/>
                    </a:lnL>
                    <a:lnR w="19050" cap="flat" cmpd="sng" algn="ctr">
                      <a:solidFill>
                        <a:schemeClr val="accent1">
                          <a:lumMod val="75000"/>
                        </a:schemeClr>
                      </a:solidFill>
                      <a:prstDash val="solid"/>
                      <a:round/>
                      <a:headEnd type="none" w="med" len="med"/>
                      <a:tailEnd type="none" w="med" len="med"/>
                    </a:lnR>
                    <a:lnT w="19050" cap="flat" cmpd="sng" algn="ctr">
                      <a:solidFill>
                        <a:schemeClr val="accent1">
                          <a:lumMod val="75000"/>
                        </a:schemeClr>
                      </a:solidFill>
                      <a:prstDash val="solid"/>
                      <a:round/>
                      <a:headEnd type="none" w="med" len="med"/>
                      <a:tailEnd type="none" w="med" len="med"/>
                    </a:lnT>
                    <a:lnB w="19050" cap="flat" cmpd="sng" algn="ctr">
                      <a:solidFill>
                        <a:schemeClr val="accent1">
                          <a:lumMod val="75000"/>
                        </a:schemeClr>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453079210"/>
                  </a:ext>
                </a:extLst>
              </a:tr>
              <a:tr h="3051329">
                <a:tc>
                  <a:txBody>
                    <a:bodyPr/>
                    <a:lstStyle/>
                    <a:p>
                      <a:pPr marL="171450" indent="-171450" algn="just">
                        <a:buFont typeface="Arial" panose="020B0604020202020204" pitchFamily="34" charset="0"/>
                        <a:buChar char="•"/>
                      </a:pPr>
                      <a:r>
                        <a:rPr lang="en-US" sz="2400" b="1" kern="1200" dirty="0">
                          <a:solidFill>
                            <a:srgbClr val="0A1F61"/>
                          </a:solidFill>
                          <a:latin typeface="+mn-lt"/>
                          <a:cs typeface="Alexandria" pitchFamily="2" charset="-78"/>
                        </a:rPr>
                        <a:t>Is getting things </a:t>
                      </a:r>
                      <a:r>
                        <a:rPr lang="en-US" sz="2400" b="1" kern="1200" dirty="0">
                          <a:solidFill>
                            <a:srgbClr val="C00000"/>
                          </a:solidFill>
                          <a:latin typeface="+mn-lt"/>
                          <a:cs typeface="Alexandria" pitchFamily="2" charset="-78"/>
                        </a:rPr>
                        <a:t>done through other people </a:t>
                      </a:r>
                      <a:r>
                        <a:rPr lang="en-US" sz="2400" b="1" kern="1200" dirty="0">
                          <a:solidFill>
                            <a:srgbClr val="0A1F61"/>
                          </a:solidFill>
                          <a:latin typeface="+mn-lt"/>
                          <a:cs typeface="Alexandria" pitchFamily="2" charset="-78"/>
                        </a:rPr>
                        <a:t>in order to achieve stated </a:t>
                      </a:r>
                      <a:r>
                        <a:rPr lang="en-US" sz="2400" b="1" kern="1200" dirty="0">
                          <a:solidFill>
                            <a:srgbClr val="C00000"/>
                          </a:solidFill>
                          <a:latin typeface="+mn-lt"/>
                          <a:cs typeface="Alexandria" pitchFamily="2" charset="-78"/>
                        </a:rPr>
                        <a:t>organizational objectives</a:t>
                      </a:r>
                      <a:r>
                        <a:rPr lang="en-US" sz="2400" b="1" kern="1200" dirty="0">
                          <a:solidFill>
                            <a:srgbClr val="0A1F61"/>
                          </a:solidFill>
                          <a:latin typeface="+mn-lt"/>
                          <a:cs typeface="Alexandria" pitchFamily="2" charset="-78"/>
                        </a:rPr>
                        <a:t>.</a:t>
                      </a:r>
                      <a:endParaRPr lang="en-US" sz="2400" b="1" kern="1200" dirty="0">
                        <a:solidFill>
                          <a:srgbClr val="0A1F61"/>
                        </a:solidFill>
                        <a:latin typeface="+mn-lt"/>
                        <a:ea typeface="+mn-ea"/>
                        <a:cs typeface="Alexandria" pitchFamily="2" charset="-78"/>
                      </a:endParaRPr>
                    </a:p>
                  </a:txBody>
                  <a:tcPr>
                    <a:lnL w="19050" cap="flat" cmpd="sng" algn="ctr">
                      <a:solidFill>
                        <a:schemeClr val="accent1">
                          <a:lumMod val="75000"/>
                        </a:schemeClr>
                      </a:solidFill>
                      <a:prstDash val="solid"/>
                      <a:round/>
                      <a:headEnd type="none" w="med" len="med"/>
                      <a:tailEnd type="none" w="med" len="med"/>
                    </a:lnL>
                    <a:lnR w="19050" cap="flat" cmpd="sng" algn="ctr">
                      <a:solidFill>
                        <a:schemeClr val="accent1">
                          <a:lumMod val="75000"/>
                        </a:schemeClr>
                      </a:solidFill>
                      <a:prstDash val="solid"/>
                      <a:round/>
                      <a:headEnd type="none" w="med" len="med"/>
                      <a:tailEnd type="none" w="med" len="med"/>
                    </a:lnR>
                    <a:lnT w="19050" cap="flat" cmpd="sng" algn="ctr">
                      <a:solidFill>
                        <a:schemeClr val="accent1">
                          <a:lumMod val="75000"/>
                        </a:schemeClr>
                      </a:solidFill>
                      <a:prstDash val="solid"/>
                      <a:round/>
                      <a:headEnd type="none" w="med" len="med"/>
                      <a:tailEnd type="none" w="med" len="med"/>
                    </a:lnT>
                    <a:lnB w="19050" cap="flat" cmpd="sng" algn="ctr">
                      <a:solidFill>
                        <a:schemeClr val="accent1">
                          <a:lumMod val="75000"/>
                        </a:schemeClr>
                      </a:solidFill>
                      <a:prstDash val="solid"/>
                      <a:round/>
                      <a:headEnd type="none" w="med" len="med"/>
                      <a:tailEnd type="none" w="med" len="med"/>
                    </a:lnB>
                  </a:tcPr>
                </a:tc>
                <a:tc>
                  <a:txBody>
                    <a:bodyPr/>
                    <a:lstStyle/>
                    <a:p>
                      <a:pPr marL="342900" indent="-342900" algn="just">
                        <a:buFont typeface="Arial" panose="020B0604020202020204" pitchFamily="34" charset="0"/>
                        <a:buChar char="•"/>
                      </a:pPr>
                      <a:r>
                        <a:rPr lang="en-US" sz="2000" b="1" kern="1200" dirty="0">
                          <a:solidFill>
                            <a:srgbClr val="0A1F61"/>
                          </a:solidFill>
                          <a:latin typeface="+mn-lt"/>
                          <a:cs typeface="Alexandria" pitchFamily="2" charset="-78"/>
                        </a:rPr>
                        <a:t>Leadership emphasizes on interpersonal behavior in a broader context.</a:t>
                      </a:r>
                    </a:p>
                    <a:p>
                      <a:pPr marL="342900" indent="-342900" algn="just">
                        <a:buFont typeface="Arial" panose="020B0604020202020204" pitchFamily="34" charset="0"/>
                        <a:buChar char="•"/>
                      </a:pPr>
                      <a:r>
                        <a:rPr lang="en-US" sz="2000" b="1" kern="1200" dirty="0">
                          <a:solidFill>
                            <a:srgbClr val="0A1F61"/>
                          </a:solidFill>
                          <a:latin typeface="+mn-lt"/>
                          <a:cs typeface="Alexandria" pitchFamily="2" charset="-78"/>
                        </a:rPr>
                        <a:t>It is often associated with </a:t>
                      </a:r>
                      <a:r>
                        <a:rPr lang="en-US" sz="2000" b="1" kern="1200" dirty="0">
                          <a:solidFill>
                            <a:srgbClr val="C00000"/>
                          </a:solidFill>
                          <a:latin typeface="+mn-lt"/>
                          <a:cs typeface="Alexandria" pitchFamily="2" charset="-78"/>
                        </a:rPr>
                        <a:t>the willing &amp; enthusiastic behavior </a:t>
                      </a:r>
                      <a:r>
                        <a:rPr lang="en-US" sz="2000" b="1" kern="1200" dirty="0">
                          <a:solidFill>
                            <a:srgbClr val="0A1F61"/>
                          </a:solidFill>
                          <a:latin typeface="+mn-lt"/>
                          <a:cs typeface="Alexandria" pitchFamily="2" charset="-78"/>
                        </a:rPr>
                        <a:t>of followers.</a:t>
                      </a:r>
                    </a:p>
                    <a:p>
                      <a:pPr marL="342900" indent="-342900" algn="just">
                        <a:buFont typeface="Arial" panose="020B0604020202020204" pitchFamily="34" charset="0"/>
                        <a:buChar char="•"/>
                      </a:pPr>
                      <a:r>
                        <a:rPr lang="en-US" sz="2000" b="1" kern="1200" dirty="0">
                          <a:solidFill>
                            <a:srgbClr val="0A1F61"/>
                          </a:solidFill>
                          <a:latin typeface="+mn-lt"/>
                          <a:cs typeface="Alexandria" pitchFamily="2" charset="-78"/>
                        </a:rPr>
                        <a:t>It does not necessarily take place within </a:t>
                      </a:r>
                      <a:r>
                        <a:rPr lang="en-US" sz="2000" b="1" kern="1200" dirty="0">
                          <a:solidFill>
                            <a:srgbClr val="C00000"/>
                          </a:solidFill>
                          <a:latin typeface="+mn-lt"/>
                          <a:cs typeface="Alexandria" pitchFamily="2" charset="-78"/>
                        </a:rPr>
                        <a:t>the hierarchical structure </a:t>
                      </a:r>
                      <a:r>
                        <a:rPr lang="en-US" sz="2000" b="1" kern="1200" dirty="0">
                          <a:solidFill>
                            <a:srgbClr val="0A1F61"/>
                          </a:solidFill>
                          <a:latin typeface="+mn-lt"/>
                          <a:cs typeface="Alexandria" pitchFamily="2" charset="-78"/>
                        </a:rPr>
                        <a:t>of the organization</a:t>
                      </a:r>
                      <a:r>
                        <a:rPr lang="en-US" sz="2000" b="0" kern="1200" dirty="0">
                          <a:solidFill>
                            <a:srgbClr val="0A1F61"/>
                          </a:solidFill>
                          <a:latin typeface="Alexandria" pitchFamily="2" charset="-78"/>
                          <a:cs typeface="Alexandria" pitchFamily="2" charset="-78"/>
                        </a:rPr>
                        <a:t>.</a:t>
                      </a:r>
                    </a:p>
                  </a:txBody>
                  <a:tcPr>
                    <a:lnL w="19050" cap="flat" cmpd="sng" algn="ctr">
                      <a:solidFill>
                        <a:schemeClr val="accent1">
                          <a:lumMod val="75000"/>
                        </a:schemeClr>
                      </a:solidFill>
                      <a:prstDash val="solid"/>
                      <a:round/>
                      <a:headEnd type="none" w="med" len="med"/>
                      <a:tailEnd type="none" w="med" len="med"/>
                    </a:lnL>
                    <a:lnR w="19050" cap="flat" cmpd="sng" algn="ctr">
                      <a:solidFill>
                        <a:schemeClr val="accent1">
                          <a:lumMod val="75000"/>
                        </a:schemeClr>
                      </a:solidFill>
                      <a:prstDash val="solid"/>
                      <a:round/>
                      <a:headEnd type="none" w="med" len="med"/>
                      <a:tailEnd type="none" w="med" len="med"/>
                    </a:lnR>
                    <a:lnT w="19050" cap="flat" cmpd="sng" algn="ctr">
                      <a:solidFill>
                        <a:schemeClr val="accent1">
                          <a:lumMod val="75000"/>
                        </a:schemeClr>
                      </a:solidFill>
                      <a:prstDash val="solid"/>
                      <a:round/>
                      <a:headEnd type="none" w="med" len="med"/>
                      <a:tailEnd type="none" w="med" len="med"/>
                    </a:lnT>
                    <a:lnB w="19050" cap="flat" cmpd="sng" algn="ctr">
                      <a:solidFill>
                        <a:schemeClr val="accent1">
                          <a:lumMod val="75000"/>
                        </a:schemeClr>
                      </a:solidFill>
                      <a:prstDash val="solid"/>
                      <a:round/>
                      <a:headEnd type="none" w="med" len="med"/>
                      <a:tailEnd type="none" w="med" len="med"/>
                    </a:lnB>
                  </a:tcPr>
                </a:tc>
                <a:extLst>
                  <a:ext uri="{0D108BD9-81ED-4DB2-BD59-A6C34878D82A}">
                    <a16:rowId xmlns:a16="http://schemas.microsoft.com/office/drawing/2014/main" val="3385595495"/>
                  </a:ext>
                </a:extLst>
              </a:tr>
            </a:tbl>
          </a:graphicData>
        </a:graphic>
      </p:graphicFrame>
      <p:sp>
        <p:nvSpPr>
          <p:cNvPr id="6" name="TextBox 5">
            <a:extLst>
              <a:ext uri="{FF2B5EF4-FFF2-40B4-BE49-F238E27FC236}">
                <a16:creationId xmlns:a16="http://schemas.microsoft.com/office/drawing/2014/main" id="{93D4E1BD-6253-F00F-A315-E49550ADFA52}"/>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2" name="TextBox 1">
            <a:extLst>
              <a:ext uri="{FF2B5EF4-FFF2-40B4-BE49-F238E27FC236}">
                <a16:creationId xmlns:a16="http://schemas.microsoft.com/office/drawing/2014/main" id="{E2A44A40-A2E8-E28C-2C74-3B97B19E1CE0}"/>
              </a:ext>
            </a:extLst>
          </p:cNvPr>
          <p:cNvSpPr txBox="1"/>
          <p:nvPr/>
        </p:nvSpPr>
        <p:spPr>
          <a:xfrm>
            <a:off x="6062140" y="5310004"/>
            <a:ext cx="5152314" cy="1015663"/>
          </a:xfrm>
          <a:prstGeom prst="rect">
            <a:avLst/>
          </a:prstGeom>
          <a:solidFill>
            <a:schemeClr val="accent2">
              <a:lumMod val="20000"/>
              <a:lumOff val="80000"/>
            </a:schemeClr>
          </a:solidFill>
        </p:spPr>
        <p:txBody>
          <a:bodyPr wrap="square">
            <a:spAutoFit/>
          </a:bodyPr>
          <a:lstStyle/>
          <a:p>
            <a:pPr algn="r" rtl="1"/>
            <a:r>
              <a:rPr lang="en-US" sz="2000" b="1" dirty="0" err="1"/>
              <a:t>تؤكد</a:t>
            </a:r>
            <a:r>
              <a:rPr lang="en-US" sz="2000" b="1" dirty="0"/>
              <a:t> </a:t>
            </a:r>
            <a:r>
              <a:rPr lang="en-US" sz="2000" b="1" dirty="0" err="1"/>
              <a:t>على</a:t>
            </a:r>
            <a:r>
              <a:rPr lang="en-US" sz="2000" b="1" dirty="0"/>
              <a:t> </a:t>
            </a:r>
            <a:r>
              <a:rPr lang="en-US" sz="2000" b="1" dirty="0" err="1"/>
              <a:t>السلوك</a:t>
            </a:r>
            <a:r>
              <a:rPr lang="en-US" sz="2000" b="1" dirty="0"/>
              <a:t> </a:t>
            </a:r>
            <a:r>
              <a:rPr lang="en-US" sz="2000" b="1" dirty="0" err="1"/>
              <a:t>الشخصي</a:t>
            </a:r>
            <a:r>
              <a:rPr lang="en-US" sz="2000" b="1" dirty="0"/>
              <a:t> </a:t>
            </a:r>
            <a:r>
              <a:rPr lang="en-US" sz="2000" b="1" dirty="0" err="1"/>
              <a:t>في</a:t>
            </a:r>
            <a:r>
              <a:rPr lang="en-US" sz="2000" b="1" dirty="0"/>
              <a:t> </a:t>
            </a:r>
            <a:r>
              <a:rPr lang="en-US" sz="2000" b="1" dirty="0" err="1"/>
              <a:t>سياق</a:t>
            </a:r>
            <a:r>
              <a:rPr lang="en-US" sz="2000" b="1" dirty="0"/>
              <a:t> </a:t>
            </a:r>
            <a:r>
              <a:rPr lang="en-US" sz="2000" b="1" dirty="0" err="1"/>
              <a:t>أوسع</a:t>
            </a:r>
            <a:r>
              <a:rPr lang="en-US" sz="2000" b="1" dirty="0"/>
              <a:t>. </a:t>
            </a:r>
            <a:r>
              <a:rPr lang="en-US" sz="2000" b="1" dirty="0" err="1"/>
              <a:t>غالبًا</a:t>
            </a:r>
            <a:r>
              <a:rPr lang="en-US" sz="2000" b="1" dirty="0"/>
              <a:t> </a:t>
            </a:r>
            <a:r>
              <a:rPr lang="en-US" sz="2000" b="1" dirty="0" err="1"/>
              <a:t>ما</a:t>
            </a:r>
            <a:r>
              <a:rPr lang="en-US" sz="2000" b="1" dirty="0"/>
              <a:t> </a:t>
            </a:r>
            <a:r>
              <a:rPr lang="en-US" sz="2000" b="1" dirty="0" err="1"/>
              <a:t>ترتبط</a:t>
            </a:r>
            <a:r>
              <a:rPr lang="en-US" sz="2000" b="1" dirty="0"/>
              <a:t> </a:t>
            </a:r>
            <a:r>
              <a:rPr lang="en-US" sz="2000" b="1" dirty="0" err="1"/>
              <a:t>القيادة</a:t>
            </a:r>
            <a:r>
              <a:rPr lang="en-US" sz="2000" b="1" dirty="0"/>
              <a:t> </a:t>
            </a:r>
            <a:r>
              <a:rPr lang="en-US" sz="2000" b="1" dirty="0" err="1"/>
              <a:t>بالسلوك</a:t>
            </a:r>
            <a:r>
              <a:rPr lang="en-US" sz="2000" b="1" dirty="0"/>
              <a:t> </a:t>
            </a:r>
            <a:r>
              <a:rPr lang="en-US" sz="2000" b="1" dirty="0" err="1"/>
              <a:t>الراغب</a:t>
            </a:r>
            <a:r>
              <a:rPr lang="en-US" sz="2000" b="1" dirty="0"/>
              <a:t> </a:t>
            </a:r>
            <a:r>
              <a:rPr lang="en-US" sz="2000" b="1" dirty="0" err="1"/>
              <a:t>والمتحمس</a:t>
            </a:r>
            <a:r>
              <a:rPr lang="en-US" sz="2000" b="1" dirty="0"/>
              <a:t> </a:t>
            </a:r>
            <a:r>
              <a:rPr lang="en-US" sz="2000" b="1" dirty="0" err="1"/>
              <a:t>للأتباع</a:t>
            </a:r>
            <a:r>
              <a:rPr lang="en-US" sz="2000" b="1" dirty="0"/>
              <a:t> </a:t>
            </a:r>
            <a:r>
              <a:rPr lang="en-US" sz="2000" b="1" dirty="0" err="1"/>
              <a:t>ولا</a:t>
            </a:r>
            <a:r>
              <a:rPr lang="en-US" sz="2000" b="1" dirty="0"/>
              <a:t> </a:t>
            </a:r>
            <a:r>
              <a:rPr lang="en-US" sz="2000" b="1" dirty="0" err="1"/>
              <a:t>تتم</a:t>
            </a:r>
            <a:r>
              <a:rPr lang="en-US" sz="2000" b="1" dirty="0"/>
              <a:t> </a:t>
            </a:r>
            <a:r>
              <a:rPr lang="en-US" sz="2000" b="1" dirty="0" err="1"/>
              <a:t>بالضرورة</a:t>
            </a:r>
            <a:r>
              <a:rPr lang="en-US" sz="2000" b="1" dirty="0"/>
              <a:t> </a:t>
            </a:r>
            <a:r>
              <a:rPr lang="en-US" sz="2000" b="1" dirty="0" err="1"/>
              <a:t>ضمن</a:t>
            </a:r>
            <a:r>
              <a:rPr lang="en-US" sz="2000" b="1" dirty="0"/>
              <a:t> </a:t>
            </a:r>
            <a:r>
              <a:rPr lang="en-US" sz="2000" b="1" dirty="0" err="1"/>
              <a:t>الهيكل</a:t>
            </a:r>
            <a:r>
              <a:rPr lang="en-US" sz="2000" b="1" dirty="0"/>
              <a:t> </a:t>
            </a:r>
            <a:r>
              <a:rPr lang="en-US" sz="2000" b="1" dirty="0" err="1"/>
              <a:t>الهرمي</a:t>
            </a:r>
            <a:r>
              <a:rPr lang="en-US" sz="2000" b="1" dirty="0"/>
              <a:t> </a:t>
            </a:r>
            <a:r>
              <a:rPr lang="en-US" sz="2000" b="1" dirty="0" err="1"/>
              <a:t>للمنظمة</a:t>
            </a:r>
            <a:r>
              <a:rPr lang="en-US" sz="2000" b="1" dirty="0"/>
              <a:t>.</a:t>
            </a:r>
          </a:p>
        </p:txBody>
      </p:sp>
      <p:sp>
        <p:nvSpPr>
          <p:cNvPr id="8" name="TextBox 7">
            <a:extLst>
              <a:ext uri="{FF2B5EF4-FFF2-40B4-BE49-F238E27FC236}">
                <a16:creationId xmlns:a16="http://schemas.microsoft.com/office/drawing/2014/main" id="{D900A5FA-29E3-C799-68B2-E72C34946A24}"/>
              </a:ext>
            </a:extLst>
          </p:cNvPr>
          <p:cNvSpPr txBox="1"/>
          <p:nvPr/>
        </p:nvSpPr>
        <p:spPr>
          <a:xfrm>
            <a:off x="10634980" y="2681948"/>
            <a:ext cx="1557020" cy="369332"/>
          </a:xfrm>
          <a:prstGeom prst="rect">
            <a:avLst/>
          </a:prstGeom>
          <a:noFill/>
        </p:spPr>
        <p:txBody>
          <a:bodyPr wrap="square">
            <a:spAutoFit/>
          </a:bodyPr>
          <a:lstStyle/>
          <a:p>
            <a:r>
              <a:rPr lang="en-US" b="1" dirty="0" err="1"/>
              <a:t>السلوك</a:t>
            </a:r>
            <a:r>
              <a:rPr lang="en-US" b="1" dirty="0"/>
              <a:t> </a:t>
            </a:r>
            <a:r>
              <a:rPr lang="en-US" b="1" dirty="0" err="1"/>
              <a:t>الشخصي</a:t>
            </a:r>
            <a:endParaRPr lang="en-US" b="1" dirty="0"/>
          </a:p>
        </p:txBody>
      </p:sp>
      <p:sp>
        <p:nvSpPr>
          <p:cNvPr id="10" name="TextBox 9">
            <a:extLst>
              <a:ext uri="{FF2B5EF4-FFF2-40B4-BE49-F238E27FC236}">
                <a16:creationId xmlns:a16="http://schemas.microsoft.com/office/drawing/2014/main" id="{01A0FAED-01CF-60EB-B068-688767320145}"/>
              </a:ext>
            </a:extLst>
          </p:cNvPr>
          <p:cNvSpPr txBox="1"/>
          <p:nvPr/>
        </p:nvSpPr>
        <p:spPr>
          <a:xfrm>
            <a:off x="1644536" y="3870701"/>
            <a:ext cx="4073056" cy="646331"/>
          </a:xfrm>
          <a:prstGeom prst="rect">
            <a:avLst/>
          </a:prstGeom>
          <a:noFill/>
        </p:spPr>
        <p:txBody>
          <a:bodyPr wrap="square">
            <a:spAutoFit/>
          </a:bodyPr>
          <a:lstStyle/>
          <a:p>
            <a:pPr algn="r" rtl="1"/>
            <a:r>
              <a:rPr lang="ar-EG" sz="1800" b="1" kern="1200" dirty="0">
                <a:solidFill>
                  <a:srgbClr val="0A1F61"/>
                </a:solidFill>
                <a:latin typeface="+mn-lt"/>
                <a:ea typeface="+mn-ea"/>
                <a:cs typeface="Tajawal ExtraBold" panose="00000800000000000000" pitchFamily="2" charset="-78"/>
              </a:rPr>
              <a:t>هي إنجاز الأمور من خلال أشخاص آخرين من أجل تحقيق الأهداف التنظيمية المعلنة.</a:t>
            </a:r>
            <a:endParaRPr lang="en-US" sz="1800" b="1" kern="1200" dirty="0">
              <a:solidFill>
                <a:srgbClr val="0A1F61"/>
              </a:solidFill>
              <a:latin typeface="+mn-lt"/>
              <a:ea typeface="+mn-ea"/>
              <a:cs typeface="Tajawal ExtraBold" panose="00000800000000000000" pitchFamily="2" charset="-78"/>
            </a:endParaRPr>
          </a:p>
        </p:txBody>
      </p:sp>
    </p:spTree>
    <p:extLst>
      <p:ext uri="{BB962C8B-B14F-4D97-AF65-F5344CB8AC3E}">
        <p14:creationId xmlns:p14="http://schemas.microsoft.com/office/powerpoint/2010/main" val="1702403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13DA5-173C-5F43-9B53-69C2195190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AE4159-B5D6-7F0F-7589-1FEE02B607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13481A-6E93-3735-1689-BE3F3E559656}"/>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F3372063-6A95-AA59-6DFA-6BCCB7C114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20654DA-6634-CF15-527B-63B4F6EEE4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10">
            <a:extLst>
              <a:ext uri="{FF2B5EF4-FFF2-40B4-BE49-F238E27FC236}">
                <a16:creationId xmlns:a16="http://schemas.microsoft.com/office/drawing/2014/main" id="{76A295C1-DC0B-07D0-EF53-35A1AEE90980}"/>
              </a:ext>
            </a:extLst>
          </p:cNvPr>
          <p:cNvGraphicFramePr>
            <a:graphicFrameLocks noGrp="1"/>
          </p:cNvGraphicFramePr>
          <p:nvPr>
            <p:extLst>
              <p:ext uri="{D42A27DB-BD31-4B8C-83A1-F6EECF244321}">
                <p14:modId xmlns:p14="http://schemas.microsoft.com/office/powerpoint/2010/main" val="2419590412"/>
              </p:ext>
            </p:extLst>
          </p:nvPr>
        </p:nvGraphicFramePr>
        <p:xfrm>
          <a:off x="1479123" y="2110019"/>
          <a:ext cx="9166034" cy="3569489"/>
        </p:xfrm>
        <a:graphic>
          <a:graphicData uri="http://schemas.openxmlformats.org/drawingml/2006/table">
            <a:tbl>
              <a:tblPr firstRow="1" bandRow="1">
                <a:tableStyleId>{5A111915-BE36-4E01-A7E5-04B1672EAD32}</a:tableStyleId>
              </a:tblPr>
              <a:tblGrid>
                <a:gridCol w="4583017">
                  <a:extLst>
                    <a:ext uri="{9D8B030D-6E8A-4147-A177-3AD203B41FA5}">
                      <a16:colId xmlns:a16="http://schemas.microsoft.com/office/drawing/2014/main" val="1505983263"/>
                    </a:ext>
                  </a:extLst>
                </a:gridCol>
                <a:gridCol w="4583017">
                  <a:extLst>
                    <a:ext uri="{9D8B030D-6E8A-4147-A177-3AD203B41FA5}">
                      <a16:colId xmlns:a16="http://schemas.microsoft.com/office/drawing/2014/main" val="2031003238"/>
                    </a:ext>
                  </a:extLst>
                </a:gridCol>
              </a:tblGrid>
              <a:tr h="494994">
                <a:tc>
                  <a:txBody>
                    <a:bodyPr/>
                    <a:lstStyle/>
                    <a:p>
                      <a:pPr algn="ctr"/>
                      <a:r>
                        <a:rPr lang="en-US" sz="2800" b="1" kern="1200" dirty="0">
                          <a:solidFill>
                            <a:srgbClr val="0A1F61"/>
                          </a:solidFill>
                          <a:latin typeface="Alexandria"/>
                          <a:ea typeface="+mn-ea"/>
                          <a:cs typeface="Tajawal ExtraBold" panose="00000800000000000000" pitchFamily="2" charset="-78"/>
                        </a:rPr>
                        <a:t>Managers</a:t>
                      </a:r>
                    </a:p>
                  </a:txBody>
                  <a:tcPr>
                    <a:lnL w="19050" cap="flat" cmpd="sng" algn="ctr">
                      <a:solidFill>
                        <a:schemeClr val="accent1">
                          <a:lumMod val="75000"/>
                        </a:schemeClr>
                      </a:solidFill>
                      <a:prstDash val="solid"/>
                      <a:round/>
                      <a:headEnd type="none" w="med" len="med"/>
                      <a:tailEnd type="none" w="med" len="med"/>
                    </a:lnL>
                    <a:lnR w="19050" cap="flat" cmpd="sng" algn="ctr">
                      <a:solidFill>
                        <a:schemeClr val="accent1">
                          <a:lumMod val="75000"/>
                        </a:schemeClr>
                      </a:solidFill>
                      <a:prstDash val="solid"/>
                      <a:round/>
                      <a:headEnd type="none" w="med" len="med"/>
                      <a:tailEnd type="none" w="med" len="med"/>
                    </a:lnR>
                    <a:lnT w="19050" cap="flat" cmpd="sng" algn="ctr">
                      <a:solidFill>
                        <a:schemeClr val="accent1">
                          <a:lumMod val="75000"/>
                        </a:schemeClr>
                      </a:solidFill>
                      <a:prstDash val="solid"/>
                      <a:round/>
                      <a:headEnd type="none" w="med" len="med"/>
                      <a:tailEnd type="none" w="med" len="med"/>
                    </a:lnT>
                    <a:lnB w="19050" cap="flat" cmpd="sng" algn="ctr">
                      <a:solidFill>
                        <a:schemeClr val="accent1">
                          <a:lumMod val="75000"/>
                        </a:schemeClr>
                      </a:solidFill>
                      <a:prstDash val="solid"/>
                      <a:round/>
                      <a:headEnd type="none" w="med" len="med"/>
                      <a:tailEnd type="none" w="med" len="med"/>
                    </a:lnB>
                    <a:solidFill>
                      <a:schemeClr val="accent5">
                        <a:lumMod val="20000"/>
                        <a:lumOff val="80000"/>
                      </a:schemeClr>
                    </a:solidFill>
                  </a:tcPr>
                </a:tc>
                <a:tc>
                  <a:txBody>
                    <a:bodyPr/>
                    <a:lstStyle/>
                    <a:p>
                      <a:pPr algn="ctr"/>
                      <a:r>
                        <a:rPr lang="en-US" sz="2800" b="1" kern="1200" dirty="0">
                          <a:solidFill>
                            <a:srgbClr val="0A1F61"/>
                          </a:solidFill>
                          <a:latin typeface="Alexandria"/>
                          <a:ea typeface="+mn-ea"/>
                          <a:cs typeface="Tajawal ExtraBold" panose="00000800000000000000" pitchFamily="2" charset="-78"/>
                        </a:rPr>
                        <a:t>Leaders</a:t>
                      </a:r>
                    </a:p>
                  </a:txBody>
                  <a:tcPr>
                    <a:lnL w="19050" cap="flat" cmpd="sng" algn="ctr">
                      <a:solidFill>
                        <a:schemeClr val="accent1">
                          <a:lumMod val="75000"/>
                        </a:schemeClr>
                      </a:solidFill>
                      <a:prstDash val="solid"/>
                      <a:round/>
                      <a:headEnd type="none" w="med" len="med"/>
                      <a:tailEnd type="none" w="med" len="med"/>
                    </a:lnL>
                    <a:lnR w="19050" cap="flat" cmpd="sng" algn="ctr">
                      <a:solidFill>
                        <a:schemeClr val="accent1">
                          <a:lumMod val="75000"/>
                        </a:schemeClr>
                      </a:solidFill>
                      <a:prstDash val="solid"/>
                      <a:round/>
                      <a:headEnd type="none" w="med" len="med"/>
                      <a:tailEnd type="none" w="med" len="med"/>
                    </a:lnR>
                    <a:lnT w="19050" cap="flat" cmpd="sng" algn="ctr">
                      <a:solidFill>
                        <a:schemeClr val="accent1">
                          <a:lumMod val="75000"/>
                        </a:schemeClr>
                      </a:solidFill>
                      <a:prstDash val="solid"/>
                      <a:round/>
                      <a:headEnd type="none" w="med" len="med"/>
                      <a:tailEnd type="none" w="med" len="med"/>
                    </a:lnT>
                    <a:lnB w="19050" cap="flat" cmpd="sng" algn="ctr">
                      <a:solidFill>
                        <a:schemeClr val="accent1">
                          <a:lumMod val="75000"/>
                        </a:schemeClr>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453079210"/>
                  </a:ext>
                </a:extLst>
              </a:tr>
              <a:tr h="3051329">
                <a:tc>
                  <a:txBody>
                    <a:bodyPr/>
                    <a:lstStyle/>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Administer</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Maintain</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Focus on systems &amp; structure</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Rely on control</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Keep an eye on the bottom line</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Do things right</a:t>
                      </a:r>
                    </a:p>
                  </a:txBody>
                  <a:tcPr marL="68580" marR="68580" marT="0" marB="0">
                    <a:lnL w="19050" cap="flat" cmpd="sng" algn="ctr">
                      <a:solidFill>
                        <a:schemeClr val="accent1">
                          <a:lumMod val="75000"/>
                        </a:schemeClr>
                      </a:solidFill>
                      <a:prstDash val="solid"/>
                      <a:round/>
                      <a:headEnd type="none" w="med" len="med"/>
                      <a:tailEnd type="none" w="med" len="med"/>
                    </a:lnL>
                    <a:lnR w="19050" cap="flat" cmpd="sng" algn="ctr">
                      <a:solidFill>
                        <a:schemeClr val="accent1">
                          <a:lumMod val="75000"/>
                        </a:schemeClr>
                      </a:solidFill>
                      <a:prstDash val="solid"/>
                      <a:round/>
                      <a:headEnd type="none" w="med" len="med"/>
                      <a:tailEnd type="none" w="med" len="med"/>
                    </a:lnR>
                    <a:lnT w="19050" cap="flat" cmpd="sng" algn="ctr">
                      <a:solidFill>
                        <a:schemeClr val="accent1">
                          <a:lumMod val="75000"/>
                        </a:schemeClr>
                      </a:solidFill>
                      <a:prstDash val="solid"/>
                      <a:round/>
                      <a:headEnd type="none" w="med" len="med"/>
                      <a:tailEnd type="none" w="med" len="med"/>
                    </a:lnT>
                    <a:lnB w="19050" cap="flat" cmpd="sng" algn="ctr">
                      <a:solidFill>
                        <a:schemeClr val="accent1">
                          <a:lumMod val="75000"/>
                        </a:schemeClr>
                      </a:solidFill>
                      <a:prstDash val="solid"/>
                      <a:round/>
                      <a:headEnd type="none" w="med" len="med"/>
                      <a:tailEnd type="none" w="med" len="med"/>
                    </a:lnB>
                  </a:tcPr>
                </a:tc>
                <a:tc>
                  <a:txBody>
                    <a:bodyPr/>
                    <a:lstStyle/>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Innovate</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Develop</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Focus on people</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Motivate</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Inspire trust</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Have an eye on the horizon</a:t>
                      </a:r>
                    </a:p>
                    <a:p>
                      <a:pPr marL="342900" lvl="0" indent="-342900">
                        <a:buFont typeface="Wingdings" panose="05000000000000000000" pitchFamily="2" charset="2"/>
                        <a:buChar char=""/>
                      </a:pPr>
                      <a:r>
                        <a:rPr lang="en-US" sz="2400" b="0" kern="1200" dirty="0">
                          <a:solidFill>
                            <a:srgbClr val="0A1F61"/>
                          </a:solidFill>
                          <a:latin typeface="Alexandria"/>
                          <a:ea typeface="+mn-ea"/>
                          <a:cs typeface="Tajawal ExtraBold" panose="00000800000000000000" pitchFamily="2" charset="-78"/>
                        </a:rPr>
                        <a:t>Do the right thing</a:t>
                      </a:r>
                    </a:p>
                  </a:txBody>
                  <a:tcPr marL="68580" marR="68580" marT="0" marB="0">
                    <a:lnL w="19050" cap="flat" cmpd="sng" algn="ctr">
                      <a:solidFill>
                        <a:schemeClr val="accent1">
                          <a:lumMod val="75000"/>
                        </a:schemeClr>
                      </a:solidFill>
                      <a:prstDash val="solid"/>
                      <a:round/>
                      <a:headEnd type="none" w="med" len="med"/>
                      <a:tailEnd type="none" w="med" len="med"/>
                    </a:lnL>
                    <a:lnR w="19050" cap="flat" cmpd="sng" algn="ctr">
                      <a:solidFill>
                        <a:schemeClr val="accent1">
                          <a:lumMod val="75000"/>
                        </a:schemeClr>
                      </a:solidFill>
                      <a:prstDash val="solid"/>
                      <a:round/>
                      <a:headEnd type="none" w="med" len="med"/>
                      <a:tailEnd type="none" w="med" len="med"/>
                    </a:lnR>
                    <a:lnT w="19050" cap="flat" cmpd="sng" algn="ctr">
                      <a:solidFill>
                        <a:schemeClr val="accent1">
                          <a:lumMod val="75000"/>
                        </a:schemeClr>
                      </a:solidFill>
                      <a:prstDash val="solid"/>
                      <a:round/>
                      <a:headEnd type="none" w="med" len="med"/>
                      <a:tailEnd type="none" w="med" len="med"/>
                    </a:lnT>
                    <a:lnB w="19050" cap="flat" cmpd="sng" algn="ctr">
                      <a:solidFill>
                        <a:schemeClr val="accent1">
                          <a:lumMod val="75000"/>
                        </a:schemeClr>
                      </a:solidFill>
                      <a:prstDash val="solid"/>
                      <a:round/>
                      <a:headEnd type="none" w="med" len="med"/>
                      <a:tailEnd type="none" w="med" len="med"/>
                    </a:lnB>
                  </a:tcPr>
                </a:tc>
                <a:extLst>
                  <a:ext uri="{0D108BD9-81ED-4DB2-BD59-A6C34878D82A}">
                    <a16:rowId xmlns:a16="http://schemas.microsoft.com/office/drawing/2014/main" val="3385595495"/>
                  </a:ext>
                </a:extLst>
              </a:tr>
            </a:tbl>
          </a:graphicData>
        </a:graphic>
      </p:graphicFrame>
      <p:sp>
        <p:nvSpPr>
          <p:cNvPr id="6" name="TextBox 5">
            <a:extLst>
              <a:ext uri="{FF2B5EF4-FFF2-40B4-BE49-F238E27FC236}">
                <a16:creationId xmlns:a16="http://schemas.microsoft.com/office/drawing/2014/main" id="{8B9F46D0-42E4-D366-4F8D-DA007D2E900B}"/>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2" name="TextBox 1">
            <a:extLst>
              <a:ext uri="{FF2B5EF4-FFF2-40B4-BE49-F238E27FC236}">
                <a16:creationId xmlns:a16="http://schemas.microsoft.com/office/drawing/2014/main" id="{0ACFEBA2-B3E2-CFFE-F945-A50C7C2B678D}"/>
              </a:ext>
            </a:extLst>
          </p:cNvPr>
          <p:cNvSpPr txBox="1"/>
          <p:nvPr/>
        </p:nvSpPr>
        <p:spPr>
          <a:xfrm>
            <a:off x="3194424" y="2540250"/>
            <a:ext cx="2706174" cy="2615909"/>
          </a:xfrm>
          <a:prstGeom prst="rect">
            <a:avLst/>
          </a:prstGeom>
          <a:noFill/>
        </p:spPr>
        <p:txBody>
          <a:bodyPr wrap="square">
            <a:spAutoFit/>
          </a:bodyPr>
          <a:lstStyle/>
          <a:p>
            <a:pPr algn="r" rtl="1">
              <a:lnSpc>
                <a:spcPct val="200000"/>
              </a:lnSpc>
            </a:pPr>
            <a:r>
              <a:rPr lang="en-US" sz="1400" b="1" dirty="0" err="1"/>
              <a:t>يدير</a:t>
            </a:r>
            <a:endParaRPr lang="en-US" sz="1400" b="1" dirty="0"/>
          </a:p>
          <a:p>
            <a:pPr algn="r" rtl="1">
              <a:lnSpc>
                <a:spcPct val="200000"/>
              </a:lnSpc>
            </a:pPr>
            <a:r>
              <a:rPr lang="en-US" sz="1400" b="1" dirty="0" err="1"/>
              <a:t>يحافظ</a:t>
            </a:r>
            <a:r>
              <a:rPr lang="en-US" sz="1400" b="1" dirty="0"/>
              <a:t> على</a:t>
            </a:r>
          </a:p>
          <a:p>
            <a:pPr algn="r" rtl="1">
              <a:lnSpc>
                <a:spcPct val="200000"/>
              </a:lnSpc>
            </a:pPr>
            <a:r>
              <a:rPr lang="en-US" sz="1400" b="1" dirty="0" err="1"/>
              <a:t>التركيز</a:t>
            </a:r>
            <a:r>
              <a:rPr lang="en-US" sz="1400" b="1" dirty="0"/>
              <a:t> على </a:t>
            </a:r>
            <a:r>
              <a:rPr lang="en-US" sz="1400" b="1" dirty="0" err="1"/>
              <a:t>الأنظمة</a:t>
            </a:r>
            <a:r>
              <a:rPr lang="en-US" sz="1400" b="1" dirty="0"/>
              <a:t> </a:t>
            </a:r>
            <a:r>
              <a:rPr lang="en-US" sz="1400" b="1" dirty="0" err="1"/>
              <a:t>والهيكل</a:t>
            </a:r>
            <a:endParaRPr lang="en-US" sz="1400" b="1" dirty="0"/>
          </a:p>
          <a:p>
            <a:pPr algn="r" rtl="1">
              <a:lnSpc>
                <a:spcPct val="200000"/>
              </a:lnSpc>
            </a:pPr>
            <a:r>
              <a:rPr lang="en-US" sz="1400" b="1" dirty="0" err="1"/>
              <a:t>الاعتماد</a:t>
            </a:r>
            <a:r>
              <a:rPr lang="en-US" sz="1400" b="1" dirty="0"/>
              <a:t> على </a:t>
            </a:r>
            <a:r>
              <a:rPr lang="en-US" sz="1400" b="1" dirty="0" err="1"/>
              <a:t>السيطرة</a:t>
            </a:r>
            <a:endParaRPr lang="en-US" sz="1400" b="1" dirty="0"/>
          </a:p>
          <a:p>
            <a:pPr algn="r" rtl="1">
              <a:lnSpc>
                <a:spcPct val="200000"/>
              </a:lnSpc>
            </a:pPr>
            <a:r>
              <a:rPr lang="en-US" sz="1400" b="1" dirty="0" err="1"/>
              <a:t>إبقاء</a:t>
            </a:r>
            <a:r>
              <a:rPr lang="en-US" sz="1400" b="1" dirty="0"/>
              <a:t> </a:t>
            </a:r>
            <a:r>
              <a:rPr lang="en-US" sz="1400" b="1" dirty="0" err="1"/>
              <a:t>العين</a:t>
            </a:r>
            <a:r>
              <a:rPr lang="en-US" sz="1400" b="1" dirty="0"/>
              <a:t> على </a:t>
            </a:r>
            <a:r>
              <a:rPr lang="en-US" sz="1400" b="1" dirty="0" err="1"/>
              <a:t>النتيجة</a:t>
            </a:r>
            <a:r>
              <a:rPr lang="en-US" sz="1400" b="1" dirty="0"/>
              <a:t> </a:t>
            </a:r>
            <a:r>
              <a:rPr lang="en-US" sz="1400" b="1" dirty="0" err="1"/>
              <a:t>النهائية</a:t>
            </a:r>
            <a:endParaRPr lang="en-US" sz="1400" b="1" dirty="0"/>
          </a:p>
          <a:p>
            <a:pPr algn="r" rtl="1">
              <a:lnSpc>
                <a:spcPct val="200000"/>
              </a:lnSpc>
            </a:pPr>
            <a:r>
              <a:rPr lang="en-US" sz="1400" b="1" dirty="0" err="1"/>
              <a:t>فعل</a:t>
            </a:r>
            <a:r>
              <a:rPr lang="en-US" sz="1400" b="1" dirty="0"/>
              <a:t> </a:t>
            </a:r>
            <a:r>
              <a:rPr lang="en-US" sz="1400" b="1" dirty="0" err="1"/>
              <a:t>الأشياء</a:t>
            </a:r>
            <a:r>
              <a:rPr lang="en-US" sz="1400" b="1" dirty="0"/>
              <a:t> </a:t>
            </a:r>
            <a:r>
              <a:rPr lang="en-US" sz="1400" b="1" dirty="0" err="1"/>
              <a:t>بشكل</a:t>
            </a:r>
            <a:r>
              <a:rPr lang="en-US" sz="1400" b="1" dirty="0"/>
              <a:t> </a:t>
            </a:r>
            <a:r>
              <a:rPr lang="en-US" sz="1400" b="1" dirty="0" err="1"/>
              <a:t>صحيح</a:t>
            </a:r>
            <a:endParaRPr lang="en-US" sz="1400" b="1" dirty="0"/>
          </a:p>
        </p:txBody>
      </p:sp>
      <p:sp>
        <p:nvSpPr>
          <p:cNvPr id="8" name="TextBox 7">
            <a:extLst>
              <a:ext uri="{FF2B5EF4-FFF2-40B4-BE49-F238E27FC236}">
                <a16:creationId xmlns:a16="http://schemas.microsoft.com/office/drawing/2014/main" id="{7F370041-4C1E-A310-8D78-9C1C6314D5DC}"/>
              </a:ext>
            </a:extLst>
          </p:cNvPr>
          <p:cNvSpPr txBox="1"/>
          <p:nvPr/>
        </p:nvSpPr>
        <p:spPr>
          <a:xfrm>
            <a:off x="8830737" y="2540250"/>
            <a:ext cx="1882140" cy="2956066"/>
          </a:xfrm>
          <a:prstGeom prst="rect">
            <a:avLst/>
          </a:prstGeom>
          <a:noFill/>
        </p:spPr>
        <p:txBody>
          <a:bodyPr wrap="square">
            <a:spAutoFit/>
          </a:bodyPr>
          <a:lstStyle/>
          <a:p>
            <a:pPr algn="r" rtl="1">
              <a:lnSpc>
                <a:spcPct val="150000"/>
              </a:lnSpc>
            </a:pPr>
            <a:r>
              <a:rPr lang="en-US" dirty="0" err="1"/>
              <a:t>ابتكر</a:t>
            </a:r>
            <a:endParaRPr lang="en-US" dirty="0"/>
          </a:p>
          <a:p>
            <a:pPr algn="r" rtl="1">
              <a:lnSpc>
                <a:spcPct val="150000"/>
              </a:lnSpc>
            </a:pPr>
            <a:r>
              <a:rPr lang="en-US" dirty="0" err="1"/>
              <a:t>يطور</a:t>
            </a:r>
            <a:endParaRPr lang="en-US" dirty="0"/>
          </a:p>
          <a:p>
            <a:pPr algn="r" rtl="1">
              <a:lnSpc>
                <a:spcPct val="150000"/>
              </a:lnSpc>
            </a:pPr>
            <a:r>
              <a:rPr lang="en-US" dirty="0" err="1"/>
              <a:t>التركيز</a:t>
            </a:r>
            <a:r>
              <a:rPr lang="en-US" dirty="0"/>
              <a:t> على </a:t>
            </a:r>
            <a:r>
              <a:rPr lang="en-US" dirty="0" err="1"/>
              <a:t>الناس</a:t>
            </a:r>
            <a:endParaRPr lang="en-US" dirty="0"/>
          </a:p>
          <a:p>
            <a:pPr algn="r" rtl="1">
              <a:lnSpc>
                <a:spcPct val="150000"/>
              </a:lnSpc>
            </a:pPr>
            <a:r>
              <a:rPr lang="en-US" dirty="0" err="1"/>
              <a:t>تحفيز</a:t>
            </a:r>
            <a:endParaRPr lang="en-US" dirty="0"/>
          </a:p>
          <a:p>
            <a:pPr algn="r" rtl="1">
              <a:lnSpc>
                <a:spcPct val="150000"/>
              </a:lnSpc>
            </a:pPr>
            <a:r>
              <a:rPr lang="en-US" dirty="0" err="1"/>
              <a:t>إلهام</a:t>
            </a:r>
            <a:r>
              <a:rPr lang="en-US" dirty="0"/>
              <a:t> </a:t>
            </a:r>
            <a:r>
              <a:rPr lang="en-US" dirty="0" err="1"/>
              <a:t>الثقة</a:t>
            </a:r>
            <a:endParaRPr lang="en-US" dirty="0"/>
          </a:p>
          <a:p>
            <a:pPr algn="r" rtl="1">
              <a:lnSpc>
                <a:spcPct val="150000"/>
              </a:lnSpc>
            </a:pPr>
            <a:r>
              <a:rPr lang="en-US" dirty="0" err="1"/>
              <a:t>راقب</a:t>
            </a:r>
            <a:r>
              <a:rPr lang="en-US" dirty="0"/>
              <a:t> </a:t>
            </a:r>
            <a:r>
              <a:rPr lang="en-US" dirty="0" err="1"/>
              <a:t>الأفق</a:t>
            </a:r>
            <a:endParaRPr lang="en-US" dirty="0"/>
          </a:p>
          <a:p>
            <a:pPr algn="r" rtl="1">
              <a:lnSpc>
                <a:spcPct val="150000"/>
              </a:lnSpc>
            </a:pPr>
            <a:r>
              <a:rPr lang="en-US" dirty="0" err="1"/>
              <a:t>فعل</a:t>
            </a:r>
            <a:r>
              <a:rPr lang="en-US" dirty="0"/>
              <a:t> </a:t>
            </a:r>
            <a:r>
              <a:rPr lang="en-US" dirty="0" err="1"/>
              <a:t>الصواب</a:t>
            </a:r>
            <a:endParaRPr lang="en-US" dirty="0"/>
          </a:p>
        </p:txBody>
      </p:sp>
    </p:spTree>
    <p:extLst>
      <p:ext uri="{BB962C8B-B14F-4D97-AF65-F5344CB8AC3E}">
        <p14:creationId xmlns:p14="http://schemas.microsoft.com/office/powerpoint/2010/main" val="1238480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1A01E-D17E-1832-6C68-036F1AF04A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CC7D38-CC18-FEDF-1B9D-1FEDC450FA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4A313A-FD66-04CF-85F3-A6B8A9C900D9}"/>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B8F5FB2F-DDCC-B056-FEF2-7C8F87DB13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5FD3BD7-950A-EE71-73DD-6DBFBA8B628F}"/>
              </a:ext>
            </a:extLst>
          </p:cNvPr>
          <p:cNvSpPr txBox="1"/>
          <p:nvPr/>
        </p:nvSpPr>
        <p:spPr>
          <a:xfrm>
            <a:off x="889000" y="1900785"/>
            <a:ext cx="10320867" cy="3589894"/>
          </a:xfrm>
          <a:prstGeom prst="rect">
            <a:avLst/>
          </a:prstGeom>
          <a:noFill/>
        </p:spPr>
        <p:txBody>
          <a:bodyPr wrap="square" rtlCol="0">
            <a:spAutoFit/>
          </a:bodyPr>
          <a:lstStyle/>
          <a:p>
            <a:pPr algn="ctr">
              <a:lnSpc>
                <a:spcPct val="150000"/>
              </a:lnSpc>
            </a:pPr>
            <a:r>
              <a:rPr lang="en-US" sz="2600" b="1" dirty="0">
                <a:solidFill>
                  <a:schemeClr val="accent2"/>
                </a:solidFill>
                <a:latin typeface="Alexandria" charset="0"/>
                <a:cs typeface="Alexandria" charset="0"/>
              </a:rPr>
              <a:t>Managers vs. Leaders</a:t>
            </a:r>
          </a:p>
          <a:p>
            <a:pPr algn="ctr">
              <a:lnSpc>
                <a:spcPct val="150000"/>
              </a:lnSpc>
            </a:pPr>
            <a:r>
              <a:rPr lang="en-US" sz="2800" b="1" dirty="0">
                <a:solidFill>
                  <a:srgbClr val="0B3A6F"/>
                </a:solidFill>
                <a:latin typeface="Alexandria" charset="0"/>
                <a:cs typeface="Alexandria" charset="0"/>
              </a:rPr>
              <a:t>Leading Managers are</a:t>
            </a:r>
          </a:p>
          <a:p>
            <a:pPr algn="ctr">
              <a:lnSpc>
                <a:spcPct val="150000"/>
              </a:lnSpc>
            </a:pPr>
            <a:r>
              <a:rPr lang="en-US" sz="2800" b="1" dirty="0">
                <a:solidFill>
                  <a:srgbClr val="00AEEF"/>
                </a:solidFill>
                <a:latin typeface="Alexandria" charset="0"/>
                <a:cs typeface="Alexandria" charset="0"/>
              </a:rPr>
              <a:t>The Best of both!</a:t>
            </a: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Being both a good manager and a strong leader means </a:t>
            </a: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Being accountable and responsive to your team, </a:t>
            </a: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Empowering them to grow their skill sets and keep their careers on track. </a:t>
            </a:r>
          </a:p>
        </p:txBody>
      </p:sp>
      <p:pic>
        <p:nvPicPr>
          <p:cNvPr id="7" name="Graphic 21">
            <a:extLst>
              <a:ext uri="{FF2B5EF4-FFF2-40B4-BE49-F238E27FC236}">
                <a16:creationId xmlns:a16="http://schemas.microsoft.com/office/drawing/2014/main" id="{DEE569E5-A010-A659-3819-A539FC44EE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E7E5F7E-FAF0-0FA8-D2CA-2595FB935D67}"/>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6" name="TextBox 5">
            <a:extLst>
              <a:ext uri="{FF2B5EF4-FFF2-40B4-BE49-F238E27FC236}">
                <a16:creationId xmlns:a16="http://schemas.microsoft.com/office/drawing/2014/main" id="{77822D92-2560-D8CA-52AF-A9F85585109A}"/>
              </a:ext>
            </a:extLst>
          </p:cNvPr>
          <p:cNvSpPr txBox="1"/>
          <p:nvPr/>
        </p:nvSpPr>
        <p:spPr>
          <a:xfrm>
            <a:off x="3049003" y="5358847"/>
            <a:ext cx="6093994" cy="646331"/>
          </a:xfrm>
          <a:prstGeom prst="rect">
            <a:avLst/>
          </a:prstGeom>
          <a:noFill/>
        </p:spPr>
        <p:txBody>
          <a:bodyPr wrap="square">
            <a:spAutoFit/>
          </a:bodyPr>
          <a:lstStyle/>
          <a:p>
            <a:pPr algn="just" rtl="1"/>
            <a:r>
              <a:rPr lang="ar-EG" sz="1800" dirty="0">
                <a:solidFill>
                  <a:srgbClr val="C00000"/>
                </a:solidFill>
                <a:cs typeface="Tajawal ExtraBold" panose="00000800000000000000" pitchFamily="2" charset="-78"/>
              </a:rPr>
              <a:t>إن كونك مديرًا جيدًا وقائدًا قويًا يعني أن تكون مسؤولاً ومتجاوبًا مع فريقك، مما يمكّنهم من تنمية مهاراتهم والحفاظ على مسيرتهم المهنية على المسار الصحيح.</a:t>
            </a:r>
            <a:r>
              <a:rPr lang="en-US" sz="1800" dirty="0">
                <a:solidFill>
                  <a:srgbClr val="C00000"/>
                </a:solidFill>
                <a:cs typeface="Tajawal ExtraBold" panose="00000800000000000000" pitchFamily="2" charset="-78"/>
              </a:rPr>
              <a:t> </a:t>
            </a:r>
          </a:p>
        </p:txBody>
      </p:sp>
    </p:spTree>
    <p:extLst>
      <p:ext uri="{BB962C8B-B14F-4D97-AF65-F5344CB8AC3E}">
        <p14:creationId xmlns:p14="http://schemas.microsoft.com/office/powerpoint/2010/main" val="2930689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464CF-676F-3E9F-1902-072176A326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40011E-73B8-CB83-B000-6004B06032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3566D2-8769-FF6D-0E64-D46E996820AE}"/>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CAD9813A-A803-505B-E864-474454B6C4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26CB6EF8-94AD-0BFE-7CEC-3A4162434570}"/>
              </a:ext>
            </a:extLst>
          </p:cNvPr>
          <p:cNvSpPr txBox="1"/>
          <p:nvPr/>
        </p:nvSpPr>
        <p:spPr>
          <a:xfrm>
            <a:off x="889000" y="1900785"/>
            <a:ext cx="10320867" cy="630429"/>
          </a:xfrm>
          <a:prstGeom prst="rect">
            <a:avLst/>
          </a:prstGeom>
          <a:noFill/>
        </p:spPr>
        <p:txBody>
          <a:bodyPr wrap="square" rtlCol="0">
            <a:spAutoFit/>
          </a:bodyPr>
          <a:lstStyle/>
          <a:p>
            <a:pPr algn="ctr">
              <a:lnSpc>
                <a:spcPct val="150000"/>
              </a:lnSpc>
            </a:pPr>
            <a:r>
              <a:rPr lang="en-US" sz="2600" b="1" dirty="0">
                <a:solidFill>
                  <a:schemeClr val="accent2"/>
                </a:solidFill>
                <a:latin typeface="Alexandria" charset="0"/>
                <a:cs typeface="Alexandria" charset="0"/>
              </a:rPr>
              <a:t>Values, Attitude &amp; Behavior</a:t>
            </a:r>
          </a:p>
        </p:txBody>
      </p:sp>
      <p:pic>
        <p:nvPicPr>
          <p:cNvPr id="7" name="Graphic 21">
            <a:extLst>
              <a:ext uri="{FF2B5EF4-FFF2-40B4-BE49-F238E27FC236}">
                <a16:creationId xmlns:a16="http://schemas.microsoft.com/office/drawing/2014/main" id="{E7DCE7FC-9C83-CA99-4E25-B4DA735043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descr="Graphical user interface, text, application&#10;&#10;Description automatically generated">
            <a:extLst>
              <a:ext uri="{FF2B5EF4-FFF2-40B4-BE49-F238E27FC236}">
                <a16:creationId xmlns:a16="http://schemas.microsoft.com/office/drawing/2014/main" id="{FEA55C95-ACF1-49C1-52C0-9D81FEE1A6F8}"/>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8800"/>
                    </a14:imgEffect>
                  </a14:imgLayer>
                </a14:imgProps>
              </a:ext>
            </a:extLst>
          </a:blip>
          <a:stretch>
            <a:fillRect/>
          </a:stretch>
        </p:blipFill>
        <p:spPr>
          <a:xfrm>
            <a:off x="942308" y="3071325"/>
            <a:ext cx="10115872" cy="2139896"/>
          </a:xfrm>
          <a:prstGeom prst="rect">
            <a:avLst/>
          </a:prstGeom>
        </p:spPr>
      </p:pic>
      <p:sp>
        <p:nvSpPr>
          <p:cNvPr id="4" name="TextBox 3">
            <a:extLst>
              <a:ext uri="{FF2B5EF4-FFF2-40B4-BE49-F238E27FC236}">
                <a16:creationId xmlns:a16="http://schemas.microsoft.com/office/drawing/2014/main" id="{4A3DB026-654C-B051-2F3F-D0367A56BE11}"/>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04097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63694-1958-E3A6-0897-C90E0DA8C3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5A6AE4-81CE-B357-560D-C33895604E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544038-E3B1-CB25-14F7-3373DAF600D1}"/>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7EB793EB-346D-AB56-6A9F-37EB447D4C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F419FE0-D248-2A85-DFF3-F8E6F682FF35}"/>
              </a:ext>
            </a:extLst>
          </p:cNvPr>
          <p:cNvSpPr txBox="1"/>
          <p:nvPr/>
        </p:nvSpPr>
        <p:spPr>
          <a:xfrm>
            <a:off x="889000" y="2239452"/>
            <a:ext cx="10320867" cy="3451394"/>
          </a:xfrm>
          <a:prstGeom prst="rect">
            <a:avLst/>
          </a:prstGeom>
          <a:noFill/>
        </p:spPr>
        <p:txBody>
          <a:bodyPr wrap="square" rtlCol="0">
            <a:spAutoFit/>
          </a:bodyPr>
          <a:lstStyle/>
          <a:p>
            <a:pPr>
              <a:lnSpc>
                <a:spcPct val="150000"/>
              </a:lnSpc>
            </a:pPr>
            <a:r>
              <a:rPr lang="en-US" sz="2800" b="1" dirty="0">
                <a:solidFill>
                  <a:srgbClr val="00AEEF"/>
                </a:solidFill>
                <a:latin typeface="Alexandria" charset="0"/>
                <a:cs typeface="Alexandria" charset="0"/>
              </a:rPr>
              <a:t>VALUES</a:t>
            </a:r>
          </a:p>
          <a:p>
            <a:pPr algn="just">
              <a:lnSpc>
                <a:spcPct val="150000"/>
              </a:lnSpc>
            </a:pPr>
            <a:endParaRPr lang="en-US" sz="2400" b="1" dirty="0">
              <a:solidFill>
                <a:srgbClr val="0B3A6F"/>
              </a:solidFill>
              <a:latin typeface="Alexandria" charset="0"/>
              <a:cs typeface="Alexandria" charset="0"/>
            </a:endParaRP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They are the guiding principles that underpin what people believe to be important when making decisions. </a:t>
            </a: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They determine what people will prioritize in making a judgement, and what they need to achieve improvement.</a:t>
            </a:r>
          </a:p>
        </p:txBody>
      </p:sp>
      <p:pic>
        <p:nvPicPr>
          <p:cNvPr id="7" name="Graphic 21">
            <a:extLst>
              <a:ext uri="{FF2B5EF4-FFF2-40B4-BE49-F238E27FC236}">
                <a16:creationId xmlns:a16="http://schemas.microsoft.com/office/drawing/2014/main" id="{618BF2A3-4387-1FE7-28A7-DB30422B43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4396ED5-AFC3-7668-909C-AB6A77C09B36}"/>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2" name="TextBox 1">
            <a:extLst>
              <a:ext uri="{FF2B5EF4-FFF2-40B4-BE49-F238E27FC236}">
                <a16:creationId xmlns:a16="http://schemas.microsoft.com/office/drawing/2014/main" id="{D1AAA23F-5761-9450-BCF2-8394F5764131}"/>
              </a:ext>
            </a:extLst>
          </p:cNvPr>
          <p:cNvSpPr txBox="1"/>
          <p:nvPr/>
        </p:nvSpPr>
        <p:spPr>
          <a:xfrm>
            <a:off x="2240280" y="3059668"/>
            <a:ext cx="6294120" cy="369332"/>
          </a:xfrm>
          <a:prstGeom prst="rect">
            <a:avLst/>
          </a:prstGeom>
          <a:noFill/>
        </p:spPr>
        <p:txBody>
          <a:bodyPr wrap="square">
            <a:spAutoFit/>
          </a:bodyPr>
          <a:lstStyle/>
          <a:p>
            <a:pPr algn="r" rtl="1"/>
            <a:r>
              <a:rPr lang="en-US" b="1" dirty="0" err="1">
                <a:solidFill>
                  <a:srgbClr val="C00000"/>
                </a:solidFill>
              </a:rPr>
              <a:t>هي</a:t>
            </a:r>
            <a:r>
              <a:rPr lang="en-US" b="1" dirty="0">
                <a:solidFill>
                  <a:srgbClr val="C00000"/>
                </a:solidFill>
              </a:rPr>
              <a:t> </a:t>
            </a:r>
            <a:r>
              <a:rPr lang="en-US" b="1" dirty="0" err="1">
                <a:solidFill>
                  <a:srgbClr val="C00000"/>
                </a:solidFill>
              </a:rPr>
              <a:t>المبادئ</a:t>
            </a:r>
            <a:r>
              <a:rPr lang="en-US" b="1" dirty="0">
                <a:solidFill>
                  <a:srgbClr val="C00000"/>
                </a:solidFill>
              </a:rPr>
              <a:t> </a:t>
            </a:r>
            <a:r>
              <a:rPr lang="en-US" b="1" dirty="0" err="1">
                <a:solidFill>
                  <a:srgbClr val="C00000"/>
                </a:solidFill>
              </a:rPr>
              <a:t>التوجيهية</a:t>
            </a:r>
            <a:r>
              <a:rPr lang="en-US" b="1" dirty="0">
                <a:solidFill>
                  <a:srgbClr val="C00000"/>
                </a:solidFill>
              </a:rPr>
              <a:t> </a:t>
            </a:r>
            <a:r>
              <a:rPr lang="en-US" b="1" dirty="0" err="1">
                <a:solidFill>
                  <a:srgbClr val="C00000"/>
                </a:solidFill>
              </a:rPr>
              <a:t>التي</a:t>
            </a:r>
            <a:r>
              <a:rPr lang="en-US" b="1" dirty="0">
                <a:solidFill>
                  <a:srgbClr val="C00000"/>
                </a:solidFill>
              </a:rPr>
              <a:t> </a:t>
            </a:r>
            <a:r>
              <a:rPr lang="en-US" b="1" dirty="0" err="1">
                <a:solidFill>
                  <a:srgbClr val="C00000"/>
                </a:solidFill>
              </a:rPr>
              <a:t>تدعم</a:t>
            </a:r>
            <a:r>
              <a:rPr lang="en-US" b="1" dirty="0">
                <a:solidFill>
                  <a:srgbClr val="C00000"/>
                </a:solidFill>
              </a:rPr>
              <a:t> </a:t>
            </a:r>
            <a:r>
              <a:rPr lang="en-US" b="1" dirty="0" err="1">
                <a:solidFill>
                  <a:srgbClr val="C00000"/>
                </a:solidFill>
              </a:rPr>
              <a:t>ما</a:t>
            </a:r>
            <a:r>
              <a:rPr lang="en-US" b="1" dirty="0">
                <a:solidFill>
                  <a:srgbClr val="C00000"/>
                </a:solidFill>
              </a:rPr>
              <a:t> </a:t>
            </a:r>
            <a:r>
              <a:rPr lang="en-US" b="1" dirty="0" err="1">
                <a:solidFill>
                  <a:srgbClr val="C00000"/>
                </a:solidFill>
              </a:rPr>
              <a:t>يعتقد</a:t>
            </a:r>
            <a:r>
              <a:rPr lang="en-US" b="1" dirty="0">
                <a:solidFill>
                  <a:srgbClr val="C00000"/>
                </a:solidFill>
              </a:rPr>
              <a:t> </a:t>
            </a:r>
            <a:r>
              <a:rPr lang="en-US" b="1" dirty="0" err="1">
                <a:solidFill>
                  <a:srgbClr val="C00000"/>
                </a:solidFill>
              </a:rPr>
              <a:t>الناس</a:t>
            </a:r>
            <a:r>
              <a:rPr lang="en-US" b="1" dirty="0">
                <a:solidFill>
                  <a:srgbClr val="C00000"/>
                </a:solidFill>
              </a:rPr>
              <a:t> </a:t>
            </a:r>
            <a:r>
              <a:rPr lang="en-US" b="1" dirty="0" err="1">
                <a:solidFill>
                  <a:srgbClr val="C00000"/>
                </a:solidFill>
              </a:rPr>
              <a:t>أنه</a:t>
            </a:r>
            <a:r>
              <a:rPr lang="en-US" b="1" dirty="0">
                <a:solidFill>
                  <a:srgbClr val="C00000"/>
                </a:solidFill>
              </a:rPr>
              <a:t> </a:t>
            </a:r>
            <a:r>
              <a:rPr lang="en-US" b="1" dirty="0" err="1">
                <a:solidFill>
                  <a:srgbClr val="C00000"/>
                </a:solidFill>
              </a:rPr>
              <a:t>مهم</a:t>
            </a:r>
            <a:r>
              <a:rPr lang="en-US" b="1" dirty="0">
                <a:solidFill>
                  <a:srgbClr val="C00000"/>
                </a:solidFill>
              </a:rPr>
              <a:t> </a:t>
            </a:r>
            <a:r>
              <a:rPr lang="en-US" b="1" dirty="0" err="1">
                <a:solidFill>
                  <a:srgbClr val="C00000"/>
                </a:solidFill>
              </a:rPr>
              <a:t>عند</a:t>
            </a:r>
            <a:r>
              <a:rPr lang="en-US" b="1" dirty="0">
                <a:solidFill>
                  <a:srgbClr val="C00000"/>
                </a:solidFill>
              </a:rPr>
              <a:t> </a:t>
            </a:r>
            <a:r>
              <a:rPr lang="en-US" b="1" dirty="0" err="1">
                <a:solidFill>
                  <a:srgbClr val="C00000"/>
                </a:solidFill>
              </a:rPr>
              <a:t>اتخاذ</a:t>
            </a:r>
            <a:r>
              <a:rPr lang="en-US" b="1" dirty="0">
                <a:solidFill>
                  <a:srgbClr val="C00000"/>
                </a:solidFill>
              </a:rPr>
              <a:t> </a:t>
            </a:r>
            <a:r>
              <a:rPr lang="en-US" b="1" dirty="0" err="1">
                <a:solidFill>
                  <a:srgbClr val="C00000"/>
                </a:solidFill>
              </a:rPr>
              <a:t>القرارات</a:t>
            </a:r>
            <a:r>
              <a:rPr lang="en-US" b="1" dirty="0">
                <a:solidFill>
                  <a:srgbClr val="C00000"/>
                </a:solidFill>
              </a:rPr>
              <a:t>.</a:t>
            </a:r>
          </a:p>
        </p:txBody>
      </p:sp>
      <p:sp>
        <p:nvSpPr>
          <p:cNvPr id="8" name="TextBox 7">
            <a:extLst>
              <a:ext uri="{FF2B5EF4-FFF2-40B4-BE49-F238E27FC236}">
                <a16:creationId xmlns:a16="http://schemas.microsoft.com/office/drawing/2014/main" id="{4D8C0BA6-852F-FAD9-7866-7EA9F8C9D45C}"/>
              </a:ext>
            </a:extLst>
          </p:cNvPr>
          <p:cNvSpPr txBox="1"/>
          <p:nvPr/>
        </p:nvSpPr>
        <p:spPr>
          <a:xfrm>
            <a:off x="6096000" y="5001343"/>
            <a:ext cx="4978078" cy="872034"/>
          </a:xfrm>
          <a:prstGeom prst="rect">
            <a:avLst/>
          </a:prstGeom>
          <a:noFill/>
        </p:spPr>
        <p:txBody>
          <a:bodyPr wrap="square">
            <a:spAutoFit/>
          </a:bodyPr>
          <a:lstStyle/>
          <a:p>
            <a:pPr algn="just" rtl="1">
              <a:lnSpc>
                <a:spcPct val="150000"/>
              </a:lnSpc>
            </a:pPr>
            <a:r>
              <a:rPr lang="ar-EG" sz="1800" b="1" dirty="0">
                <a:solidFill>
                  <a:srgbClr val="0A1F61"/>
                </a:solidFill>
                <a:latin typeface="Tajawal ExtraBold" panose="00000800000000000000" pitchFamily="2" charset="-78"/>
                <a:cs typeface="Tajawal ExtraBold" panose="00000800000000000000" pitchFamily="2" charset="-78"/>
              </a:rPr>
              <a:t>إنها تحدد ما هي الأولويات التي سيعطيها الناس في إصدار الحكم، وما يحتاجون إليه لتحقيق التحسين.</a:t>
            </a:r>
            <a:endParaRPr lang="en-US" sz="1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27941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BC77E-9128-1807-8D16-A6485719E3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352BAE-3C61-CFA8-FEE0-5CCBA63D6D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F143E9-297D-4A8F-99B8-398D78D9AB1D}"/>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E86B0B37-97A3-F7F0-C601-7FF530BD00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0A6DA4A-BF0F-A055-D72A-E849B1BB16B3}"/>
              </a:ext>
            </a:extLst>
          </p:cNvPr>
          <p:cNvSpPr txBox="1"/>
          <p:nvPr/>
        </p:nvSpPr>
        <p:spPr>
          <a:xfrm>
            <a:off x="889000" y="2239452"/>
            <a:ext cx="10320867" cy="3451394"/>
          </a:xfrm>
          <a:prstGeom prst="rect">
            <a:avLst/>
          </a:prstGeom>
          <a:noFill/>
        </p:spPr>
        <p:txBody>
          <a:bodyPr wrap="square" rtlCol="0">
            <a:spAutoFit/>
          </a:bodyPr>
          <a:lstStyle/>
          <a:p>
            <a:pPr>
              <a:lnSpc>
                <a:spcPct val="150000"/>
              </a:lnSpc>
            </a:pPr>
            <a:r>
              <a:rPr lang="en-US" sz="2800" b="1" dirty="0">
                <a:solidFill>
                  <a:srgbClr val="00AEEF"/>
                </a:solidFill>
                <a:latin typeface="Alexandria" charset="0"/>
                <a:cs typeface="Alexandria" charset="0"/>
              </a:rPr>
              <a:t>ATTITUDE</a:t>
            </a:r>
          </a:p>
          <a:p>
            <a:pPr>
              <a:lnSpc>
                <a:spcPct val="150000"/>
              </a:lnSpc>
            </a:pPr>
            <a:endParaRPr lang="en-US" sz="2400" b="1" dirty="0">
              <a:solidFill>
                <a:srgbClr val="0B3A6F"/>
              </a:solidFill>
              <a:latin typeface="Alexandria" charset="0"/>
              <a:cs typeface="Alexandria" charset="0"/>
            </a:endParaRPr>
          </a:p>
          <a:p>
            <a:pPr marL="342900" indent="-342900" algn="just">
              <a:lnSpc>
                <a:spcPct val="150000"/>
              </a:lnSpc>
              <a:buFont typeface="Wingdings" panose="05000000000000000000" pitchFamily="2" charset="2"/>
              <a:buChar char="§"/>
            </a:pPr>
            <a:r>
              <a:rPr lang="en-US" sz="2400" b="1" dirty="0">
                <a:solidFill>
                  <a:srgbClr val="C00000"/>
                </a:solidFill>
                <a:latin typeface="Alexandria" charset="0"/>
                <a:cs typeface="Alexandria" charset="0"/>
              </a:rPr>
              <a:t>A JUDGMENT </a:t>
            </a:r>
            <a:r>
              <a:rPr lang="en-US" sz="2400" b="1" dirty="0">
                <a:solidFill>
                  <a:srgbClr val="0B3A6F"/>
                </a:solidFill>
                <a:latin typeface="Alexandria" charset="0"/>
                <a:cs typeface="Alexandria" charset="0"/>
              </a:rPr>
              <a:t>about an object, person or event</a:t>
            </a: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Simply, it is </a:t>
            </a:r>
            <a:r>
              <a:rPr lang="en-US" sz="2400" b="1" dirty="0">
                <a:solidFill>
                  <a:srgbClr val="C00000"/>
                </a:solidFill>
                <a:latin typeface="Alexandria" charset="0"/>
                <a:cs typeface="Alexandria" charset="0"/>
              </a:rPr>
              <a:t>our tendency </a:t>
            </a:r>
            <a:r>
              <a:rPr lang="en-US" sz="2400" b="1" dirty="0">
                <a:solidFill>
                  <a:srgbClr val="0B3A6F"/>
                </a:solidFill>
                <a:latin typeface="Alexandria" charset="0"/>
                <a:cs typeface="Alexandria" charset="0"/>
              </a:rPr>
              <a:t>that reflects a reaction to something or someone </a:t>
            </a:r>
            <a:r>
              <a:rPr lang="en-US" sz="2400" b="1" dirty="0">
                <a:solidFill>
                  <a:srgbClr val="C00000"/>
                </a:solidFill>
                <a:latin typeface="Alexandria" charset="0"/>
                <a:cs typeface="Alexandria" charset="0"/>
              </a:rPr>
              <a:t>positively</a:t>
            </a:r>
            <a:r>
              <a:rPr lang="en-US" sz="2400" b="1" dirty="0">
                <a:solidFill>
                  <a:srgbClr val="0B3A6F"/>
                </a:solidFill>
                <a:latin typeface="Alexandria" charset="0"/>
                <a:cs typeface="Alexandria" charset="0"/>
              </a:rPr>
              <a:t> or </a:t>
            </a:r>
            <a:r>
              <a:rPr lang="en-US" sz="2400" b="1" dirty="0">
                <a:solidFill>
                  <a:srgbClr val="C00000"/>
                </a:solidFill>
                <a:latin typeface="Alexandria" charset="0"/>
                <a:cs typeface="Alexandria" charset="0"/>
              </a:rPr>
              <a:t>negatively </a:t>
            </a: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e.g. ATTITUDE towards YOUR JOB.</a:t>
            </a:r>
          </a:p>
        </p:txBody>
      </p:sp>
      <p:pic>
        <p:nvPicPr>
          <p:cNvPr id="7" name="Graphic 21">
            <a:extLst>
              <a:ext uri="{FF2B5EF4-FFF2-40B4-BE49-F238E27FC236}">
                <a16:creationId xmlns:a16="http://schemas.microsoft.com/office/drawing/2014/main" id="{FD9551AF-CE5D-F71B-79DC-64AC39C1CF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64D8584-384B-72C5-122D-3B351EDDE0BB}"/>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806877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E1227-413C-6CBE-7D66-1EB79EE31C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D23E88-7C4F-93DA-A478-C1465B6925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9F07F4-A52E-1FFB-5E5B-EABCCBA02B3F}"/>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4D7401B1-73BE-385D-0CE8-7734BC7396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333249FE-F51B-A8FD-9534-0DBBAB9D56C5}"/>
              </a:ext>
            </a:extLst>
          </p:cNvPr>
          <p:cNvSpPr txBox="1"/>
          <p:nvPr/>
        </p:nvSpPr>
        <p:spPr>
          <a:xfrm>
            <a:off x="889000" y="2239452"/>
            <a:ext cx="10320867" cy="2897396"/>
          </a:xfrm>
          <a:prstGeom prst="rect">
            <a:avLst/>
          </a:prstGeom>
          <a:noFill/>
        </p:spPr>
        <p:txBody>
          <a:bodyPr wrap="square" rtlCol="0">
            <a:spAutoFit/>
          </a:bodyPr>
          <a:lstStyle/>
          <a:p>
            <a:pPr>
              <a:lnSpc>
                <a:spcPct val="150000"/>
              </a:lnSpc>
            </a:pPr>
            <a:r>
              <a:rPr lang="en-US" sz="2800" b="1" dirty="0">
                <a:solidFill>
                  <a:srgbClr val="00AEEF"/>
                </a:solidFill>
                <a:latin typeface="Alexandria" charset="0"/>
                <a:cs typeface="Alexandria" charset="0"/>
              </a:rPr>
              <a:t>BEHAVIOR:</a:t>
            </a:r>
          </a:p>
          <a:p>
            <a:pPr algn="just">
              <a:lnSpc>
                <a:spcPct val="150000"/>
              </a:lnSpc>
            </a:pPr>
            <a:endParaRPr lang="en-US" sz="2400" b="1" dirty="0">
              <a:solidFill>
                <a:srgbClr val="0B3A6F"/>
              </a:solidFill>
              <a:latin typeface="Alexandria" charset="0"/>
              <a:cs typeface="Alexandria" charset="0"/>
            </a:endParaRP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It is the </a:t>
            </a:r>
            <a:r>
              <a:rPr lang="en-US" sz="2400" b="1" dirty="0">
                <a:solidFill>
                  <a:srgbClr val="0B3A6F"/>
                </a:solidFill>
                <a:highlight>
                  <a:srgbClr val="FFFF00"/>
                </a:highlight>
                <a:latin typeface="Alexandria" charset="0"/>
                <a:cs typeface="Alexandria" charset="0"/>
              </a:rPr>
              <a:t>manner of conducting </a:t>
            </a:r>
            <a:r>
              <a:rPr lang="en-US" sz="2400" b="1" dirty="0">
                <a:solidFill>
                  <a:srgbClr val="0B3A6F"/>
                </a:solidFill>
                <a:latin typeface="Alexandria" charset="0"/>
                <a:cs typeface="Alexandria" charset="0"/>
              </a:rPr>
              <a:t>oneself.  </a:t>
            </a:r>
          </a:p>
          <a:p>
            <a:pPr marL="342900" indent="-342900" algn="just">
              <a:lnSpc>
                <a:spcPct val="150000"/>
              </a:lnSpc>
              <a:buFont typeface="Wingdings" panose="05000000000000000000" pitchFamily="2" charset="2"/>
              <a:buChar char="§"/>
            </a:pPr>
            <a:r>
              <a:rPr lang="en-US" sz="2400" b="1" dirty="0">
                <a:solidFill>
                  <a:srgbClr val="0B3A6F"/>
                </a:solidFill>
                <a:latin typeface="Alexandria" charset="0"/>
                <a:cs typeface="Alexandria" charset="0"/>
              </a:rPr>
              <a:t>The </a:t>
            </a:r>
            <a:r>
              <a:rPr lang="en-US" sz="2400" b="1" dirty="0">
                <a:solidFill>
                  <a:srgbClr val="0B3A6F"/>
                </a:solidFill>
                <a:highlight>
                  <a:srgbClr val="FFFF00"/>
                </a:highlight>
                <a:latin typeface="Alexandria" charset="0"/>
                <a:cs typeface="Alexandria" charset="0"/>
              </a:rPr>
              <a:t>response</a:t>
            </a:r>
            <a:r>
              <a:rPr lang="en-US" sz="2400" b="1" dirty="0">
                <a:solidFill>
                  <a:srgbClr val="0B3A6F"/>
                </a:solidFill>
                <a:latin typeface="Alexandria" charset="0"/>
                <a:cs typeface="Alexandria" charset="0"/>
              </a:rPr>
              <a:t> of an individual or group to its environment.</a:t>
            </a:r>
          </a:p>
          <a:p>
            <a:pPr algn="just">
              <a:lnSpc>
                <a:spcPct val="150000"/>
              </a:lnSpc>
            </a:pPr>
            <a:endParaRPr lang="en-US" sz="2400" b="1" dirty="0">
              <a:solidFill>
                <a:srgbClr val="0B3A6F"/>
              </a:solidFill>
              <a:latin typeface="Alexandria" charset="0"/>
              <a:cs typeface="Alexandria" charset="0"/>
            </a:endParaRPr>
          </a:p>
        </p:txBody>
      </p:sp>
      <p:pic>
        <p:nvPicPr>
          <p:cNvPr id="7" name="Graphic 21">
            <a:extLst>
              <a:ext uri="{FF2B5EF4-FFF2-40B4-BE49-F238E27FC236}">
                <a16:creationId xmlns:a16="http://schemas.microsoft.com/office/drawing/2014/main" id="{4871EDA7-F871-5864-475F-DA15EAD820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6787B28-2FBA-69FF-1C6C-4953C48B3927}"/>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2" name="TextBox 1">
            <a:extLst>
              <a:ext uri="{FF2B5EF4-FFF2-40B4-BE49-F238E27FC236}">
                <a16:creationId xmlns:a16="http://schemas.microsoft.com/office/drawing/2014/main" id="{6BB3B686-8962-34E2-9BA3-3AC6FB41FCF0}"/>
              </a:ext>
            </a:extLst>
          </p:cNvPr>
          <p:cNvSpPr txBox="1"/>
          <p:nvPr/>
        </p:nvSpPr>
        <p:spPr>
          <a:xfrm>
            <a:off x="2683784" y="3244334"/>
            <a:ext cx="1892864" cy="369332"/>
          </a:xfrm>
          <a:prstGeom prst="rect">
            <a:avLst/>
          </a:prstGeom>
          <a:noFill/>
        </p:spPr>
        <p:txBody>
          <a:bodyPr wrap="square">
            <a:spAutoFit/>
          </a:bodyPr>
          <a:lstStyle/>
          <a:p>
            <a:pPr algn="r" rtl="1"/>
            <a:r>
              <a:rPr lang="en-US" b="1" dirty="0" err="1">
                <a:solidFill>
                  <a:srgbClr val="C00000"/>
                </a:solidFill>
              </a:rPr>
              <a:t>هو</a:t>
            </a:r>
            <a:r>
              <a:rPr lang="en-US" b="1" dirty="0">
                <a:solidFill>
                  <a:srgbClr val="C00000"/>
                </a:solidFill>
              </a:rPr>
              <a:t> </a:t>
            </a:r>
            <a:r>
              <a:rPr lang="en-US" b="1" dirty="0" err="1">
                <a:solidFill>
                  <a:srgbClr val="C00000"/>
                </a:solidFill>
              </a:rPr>
              <a:t>أسلوب</a:t>
            </a:r>
            <a:r>
              <a:rPr lang="en-US" b="1" dirty="0">
                <a:solidFill>
                  <a:srgbClr val="C00000"/>
                </a:solidFill>
              </a:rPr>
              <a:t> </a:t>
            </a:r>
            <a:r>
              <a:rPr lang="en-US" b="1" dirty="0" err="1">
                <a:solidFill>
                  <a:srgbClr val="C00000"/>
                </a:solidFill>
              </a:rPr>
              <a:t>التصرف</a:t>
            </a:r>
            <a:r>
              <a:rPr lang="en-US" b="1" dirty="0">
                <a:solidFill>
                  <a:srgbClr val="C00000"/>
                </a:solidFill>
              </a:rPr>
              <a:t>.</a:t>
            </a:r>
          </a:p>
        </p:txBody>
      </p:sp>
    </p:spTree>
    <p:extLst>
      <p:ext uri="{BB962C8B-B14F-4D97-AF65-F5344CB8AC3E}">
        <p14:creationId xmlns:p14="http://schemas.microsoft.com/office/powerpoint/2010/main" val="2243664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2F5ED-4BA2-75FE-1B69-236C8C2414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AF8BC0-77EF-DB6D-FBB4-486F4C5B36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6C2858F-84C8-3DB6-78B2-8FF78E9883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0662C9A-A49B-00EE-682B-AB31E60D0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2F0B2CA9-6F68-BC35-B35B-22379D9CEA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9191" y="0"/>
            <a:ext cx="6369659" cy="6858000"/>
          </a:xfrm>
          <a:prstGeom prst="rect">
            <a:avLst/>
          </a:prstGeom>
        </p:spPr>
      </p:pic>
      <p:sp>
        <p:nvSpPr>
          <p:cNvPr id="6" name="TextBox 5">
            <a:extLst>
              <a:ext uri="{FF2B5EF4-FFF2-40B4-BE49-F238E27FC236}">
                <a16:creationId xmlns:a16="http://schemas.microsoft.com/office/drawing/2014/main" id="{F7CB2938-1AB1-44A4-E0A1-2843D5CD7952}"/>
              </a:ext>
            </a:extLst>
          </p:cNvPr>
          <p:cNvSpPr txBox="1"/>
          <p:nvPr/>
        </p:nvSpPr>
        <p:spPr>
          <a:xfrm>
            <a:off x="617281" y="2925057"/>
            <a:ext cx="2532320" cy="1830758"/>
          </a:xfrm>
          <a:prstGeom prst="rect">
            <a:avLst/>
          </a:prstGeom>
          <a:noFill/>
        </p:spPr>
        <p:txBody>
          <a:bodyPr wrap="square" rtlCol="0">
            <a:spAutoFit/>
          </a:bodyPr>
          <a:lstStyle/>
          <a:p>
            <a:pPr algn="ctr">
              <a:lnSpc>
                <a:spcPct val="150000"/>
              </a:lnSpc>
            </a:pPr>
            <a:r>
              <a:rPr lang="en-US" sz="2600" b="1" dirty="0">
                <a:solidFill>
                  <a:schemeClr val="accent2"/>
                </a:solidFill>
                <a:latin typeface="Alexandria" charset="0"/>
                <a:cs typeface="Alexandria" charset="0"/>
              </a:rPr>
              <a:t>Values, </a:t>
            </a:r>
          </a:p>
          <a:p>
            <a:pPr algn="ctr">
              <a:lnSpc>
                <a:spcPct val="150000"/>
              </a:lnSpc>
            </a:pPr>
            <a:r>
              <a:rPr lang="en-US" sz="2600" b="1" dirty="0">
                <a:solidFill>
                  <a:schemeClr val="accent2"/>
                </a:solidFill>
                <a:latin typeface="Alexandria" charset="0"/>
                <a:cs typeface="Alexandria" charset="0"/>
              </a:rPr>
              <a:t>Attitude</a:t>
            </a:r>
          </a:p>
          <a:p>
            <a:pPr algn="ctr">
              <a:lnSpc>
                <a:spcPct val="150000"/>
              </a:lnSpc>
            </a:pPr>
            <a:r>
              <a:rPr lang="en-US" sz="2600" b="1" dirty="0">
                <a:solidFill>
                  <a:schemeClr val="accent2"/>
                </a:solidFill>
                <a:latin typeface="Alexandria" charset="0"/>
                <a:cs typeface="Alexandria" charset="0"/>
              </a:rPr>
              <a:t> &amp; Behavior</a:t>
            </a:r>
          </a:p>
        </p:txBody>
      </p:sp>
      <p:sp>
        <p:nvSpPr>
          <p:cNvPr id="3" name="TextBox 2">
            <a:extLst>
              <a:ext uri="{FF2B5EF4-FFF2-40B4-BE49-F238E27FC236}">
                <a16:creationId xmlns:a16="http://schemas.microsoft.com/office/drawing/2014/main" id="{D60D0C7F-51D5-C3BB-9682-2321EF24C2F2}"/>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000894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595BD-B5E5-34FB-6C20-71E09AB54E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B82ABF-EE70-131E-93A0-295CDE4ABA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B13965-9844-DD98-09DF-6E8E10EDC5E5}"/>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05DFBC78-5A82-8518-90C1-E7B9DD9257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935E116-D8B2-2F73-34C7-3E9E43620059}"/>
              </a:ext>
            </a:extLst>
          </p:cNvPr>
          <p:cNvSpPr txBox="1"/>
          <p:nvPr/>
        </p:nvSpPr>
        <p:spPr>
          <a:xfrm>
            <a:off x="889000" y="2087055"/>
            <a:ext cx="10320867" cy="4005392"/>
          </a:xfrm>
          <a:prstGeom prst="rect">
            <a:avLst/>
          </a:prstGeom>
          <a:noFill/>
        </p:spPr>
        <p:txBody>
          <a:bodyPr wrap="square" rtlCol="0">
            <a:spAutoFit/>
          </a:bodyPr>
          <a:lstStyle/>
          <a:p>
            <a:pPr>
              <a:lnSpc>
                <a:spcPct val="150000"/>
              </a:lnSpc>
            </a:pPr>
            <a:r>
              <a:rPr lang="en-US" sz="2800" b="1" dirty="0">
                <a:solidFill>
                  <a:srgbClr val="00AEEF"/>
                </a:solidFill>
                <a:latin typeface="Alexandria" charset="0"/>
                <a:cs typeface="Alexandria" charset="0"/>
              </a:rPr>
              <a:t>Values, Attitude &amp; Behavior:</a:t>
            </a:r>
            <a:endParaRPr lang="en-US" sz="2400" b="1" dirty="0">
              <a:solidFill>
                <a:srgbClr val="0B3A6F"/>
              </a:solidFill>
              <a:latin typeface="Alexandria" charset="0"/>
              <a:cs typeface="Alexandria" charset="0"/>
            </a:endParaRPr>
          </a:p>
          <a:p>
            <a:pPr algn="just">
              <a:lnSpc>
                <a:spcPct val="150000"/>
              </a:lnSpc>
            </a:pPr>
            <a:r>
              <a:rPr lang="en-US" sz="2400" b="1" dirty="0">
                <a:solidFill>
                  <a:srgbClr val="0A1F61"/>
                </a:solidFill>
                <a:latin typeface="Alexandria"/>
                <a:cs typeface="Tajawal ExtraBold" panose="00000800000000000000" pitchFamily="2" charset="-78"/>
              </a:rPr>
              <a:t>They form the basis of </a:t>
            </a:r>
          </a:p>
          <a:p>
            <a:pPr marL="800100" lvl="1" indent="-342900" algn="just">
              <a:lnSpc>
                <a:spcPct val="150000"/>
              </a:lnSpc>
              <a:buFont typeface="Wingdings" panose="05000000000000000000" pitchFamily="2" charset="2"/>
              <a:buChar char="§"/>
            </a:pPr>
            <a:r>
              <a:rPr lang="en-US" sz="2400" b="1" dirty="0">
                <a:solidFill>
                  <a:srgbClr val="0A1F61"/>
                </a:solidFill>
                <a:latin typeface="Alexandria"/>
                <a:cs typeface="Tajawal ExtraBold" panose="00000800000000000000" pitchFamily="2" charset="-78"/>
              </a:rPr>
              <a:t>who we are?</a:t>
            </a:r>
          </a:p>
          <a:p>
            <a:pPr marL="800100" lvl="1" indent="-342900" algn="just">
              <a:lnSpc>
                <a:spcPct val="150000"/>
              </a:lnSpc>
              <a:buFont typeface="Wingdings" panose="05000000000000000000" pitchFamily="2" charset="2"/>
              <a:buChar char="§"/>
            </a:pPr>
            <a:r>
              <a:rPr lang="en-US" sz="2400" b="1" dirty="0">
                <a:solidFill>
                  <a:srgbClr val="0A1F61"/>
                </a:solidFill>
                <a:latin typeface="Alexandria"/>
                <a:cs typeface="Tajawal ExtraBold" panose="00000800000000000000" pitchFamily="2" charset="-78"/>
              </a:rPr>
              <a:t>how we do things?</a:t>
            </a:r>
          </a:p>
          <a:p>
            <a:pPr marL="800100" lvl="1" indent="-342900" algn="just">
              <a:lnSpc>
                <a:spcPct val="150000"/>
              </a:lnSpc>
              <a:buFont typeface="Wingdings" panose="05000000000000000000" pitchFamily="2" charset="2"/>
              <a:buChar char="§"/>
            </a:pPr>
            <a:r>
              <a:rPr lang="en-US" sz="2400" b="1" dirty="0">
                <a:solidFill>
                  <a:srgbClr val="0A1F61"/>
                </a:solidFill>
                <a:latin typeface="Alexandria"/>
                <a:cs typeface="Tajawal ExtraBold" panose="00000800000000000000" pitchFamily="2" charset="-78"/>
              </a:rPr>
              <a:t>how we see ourselves as individuals, </a:t>
            </a:r>
          </a:p>
          <a:p>
            <a:pPr marL="800100" lvl="1" indent="-342900" algn="just">
              <a:lnSpc>
                <a:spcPct val="150000"/>
              </a:lnSpc>
              <a:buFont typeface="Wingdings" panose="05000000000000000000" pitchFamily="2" charset="2"/>
              <a:buChar char="§"/>
            </a:pPr>
            <a:r>
              <a:rPr lang="en-US" sz="2400" b="1" dirty="0">
                <a:solidFill>
                  <a:srgbClr val="0A1F61"/>
                </a:solidFill>
                <a:latin typeface="Alexandria"/>
                <a:cs typeface="Tajawal ExtraBold" panose="00000800000000000000" pitchFamily="2" charset="-78"/>
              </a:rPr>
              <a:t>how we see others, </a:t>
            </a:r>
          </a:p>
          <a:p>
            <a:pPr marL="800100" lvl="1" indent="-342900" algn="just">
              <a:lnSpc>
                <a:spcPct val="150000"/>
              </a:lnSpc>
              <a:buFont typeface="Wingdings" panose="05000000000000000000" pitchFamily="2" charset="2"/>
              <a:buChar char="§"/>
            </a:pPr>
            <a:r>
              <a:rPr lang="en-US" sz="2400" b="1" dirty="0">
                <a:solidFill>
                  <a:srgbClr val="0A1F61"/>
                </a:solidFill>
                <a:latin typeface="Alexandria"/>
                <a:cs typeface="Tajawal ExtraBold" panose="00000800000000000000" pitchFamily="2" charset="-78"/>
              </a:rPr>
              <a:t>how we interpret the world in general.</a:t>
            </a:r>
          </a:p>
        </p:txBody>
      </p:sp>
      <p:pic>
        <p:nvPicPr>
          <p:cNvPr id="7" name="Graphic 21">
            <a:extLst>
              <a:ext uri="{FF2B5EF4-FFF2-40B4-BE49-F238E27FC236}">
                <a16:creationId xmlns:a16="http://schemas.microsoft.com/office/drawing/2014/main" id="{8975F72C-885C-ABAA-B22E-021BF29CA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A36A42B-5F87-CE2C-3A9F-C020DED35886}"/>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687502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B53EB-50FB-3AFA-E2CC-47B1DB7B7F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662523-035C-18DA-AD93-4F9830C055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89E761-ED7F-6523-2B76-2C8D85E7D32D}"/>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4010B3BD-FB92-9297-3A78-9CA205BDA5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A1D1F08-2D7B-7210-4CC0-7709CE616DEB}"/>
              </a:ext>
            </a:extLst>
          </p:cNvPr>
          <p:cNvSpPr txBox="1"/>
          <p:nvPr/>
        </p:nvSpPr>
        <p:spPr>
          <a:xfrm>
            <a:off x="889000" y="2087055"/>
            <a:ext cx="6002867" cy="3451394"/>
          </a:xfrm>
          <a:prstGeom prst="rect">
            <a:avLst/>
          </a:prstGeom>
          <a:noFill/>
        </p:spPr>
        <p:txBody>
          <a:bodyPr wrap="square" rtlCol="0">
            <a:spAutoFit/>
          </a:bodyPr>
          <a:lstStyle/>
          <a:p>
            <a:pPr>
              <a:lnSpc>
                <a:spcPct val="150000"/>
              </a:lnSpc>
            </a:pPr>
            <a:r>
              <a:rPr lang="en-US" sz="2800" b="1" dirty="0">
                <a:solidFill>
                  <a:srgbClr val="00AEEF"/>
                </a:solidFill>
                <a:latin typeface="Alexandria" charset="0"/>
                <a:cs typeface="Alexandria" charset="0"/>
              </a:rPr>
              <a:t>THE ICEBERG:</a:t>
            </a:r>
            <a:endParaRPr lang="en-US" sz="2400" b="1" dirty="0">
              <a:solidFill>
                <a:srgbClr val="0B3A6F"/>
              </a:solidFill>
              <a:latin typeface="Alexandria" charset="0"/>
              <a:cs typeface="Alexandria" charset="0"/>
            </a:endParaRPr>
          </a:p>
          <a:p>
            <a:pPr marL="800100" lvl="1" indent="-342900" algn="just">
              <a:lnSpc>
                <a:spcPct val="150000"/>
              </a:lnSpc>
              <a:buFont typeface="Wingdings" panose="05000000000000000000" pitchFamily="2" charset="2"/>
              <a:buChar char="§"/>
            </a:pPr>
            <a:r>
              <a:rPr lang="en-US" sz="2400" b="1" dirty="0">
                <a:solidFill>
                  <a:srgbClr val="0A1F61"/>
                </a:solidFill>
                <a:latin typeface="Alexandria"/>
                <a:cs typeface="Tajawal ExtraBold" panose="00000800000000000000" pitchFamily="2" charset="-78"/>
              </a:rPr>
              <a:t>ONLY 10% OF ANY ICEBERG IS VISIBLE. THE REMAINING 90% IS BELOW SEA LEVEL.</a:t>
            </a:r>
          </a:p>
          <a:p>
            <a:pPr marL="800100" lvl="1" indent="-342900" algn="just">
              <a:lnSpc>
                <a:spcPct val="150000"/>
              </a:lnSpc>
              <a:buFont typeface="Wingdings" panose="05000000000000000000" pitchFamily="2" charset="2"/>
              <a:buChar char="§"/>
            </a:pPr>
            <a:r>
              <a:rPr lang="en-US" sz="2400" b="1" dirty="0">
                <a:solidFill>
                  <a:srgbClr val="0A1F61"/>
                </a:solidFill>
                <a:latin typeface="Alexandria"/>
                <a:cs typeface="Tajawal ExtraBold" panose="00000800000000000000" pitchFamily="2" charset="-78"/>
              </a:rPr>
              <a:t>The Iceberg phenomena is also applicable on human beings …</a:t>
            </a:r>
          </a:p>
        </p:txBody>
      </p:sp>
      <p:pic>
        <p:nvPicPr>
          <p:cNvPr id="7" name="Graphic 21">
            <a:extLst>
              <a:ext uri="{FF2B5EF4-FFF2-40B4-BE49-F238E27FC236}">
                <a16:creationId xmlns:a16="http://schemas.microsoft.com/office/drawing/2014/main" id="{E41F0F1F-1148-E866-CBD7-80AF02F4C5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47EAC84-EC7F-D488-6D66-8FEAC3A459DF}"/>
              </a:ext>
            </a:extLst>
          </p:cNvPr>
          <p:cNvPicPr>
            <a:picLocks noChangeAspect="1"/>
          </p:cNvPicPr>
          <p:nvPr/>
        </p:nvPicPr>
        <p:blipFill>
          <a:blip r:embed="rId3"/>
          <a:stretch>
            <a:fillRect/>
          </a:stretch>
        </p:blipFill>
        <p:spPr>
          <a:xfrm>
            <a:off x="7735985" y="1704137"/>
            <a:ext cx="3236815" cy="4370413"/>
          </a:xfrm>
          <a:prstGeom prst="rect">
            <a:avLst/>
          </a:prstGeom>
        </p:spPr>
      </p:pic>
      <p:sp>
        <p:nvSpPr>
          <p:cNvPr id="6" name="TextBox 5">
            <a:extLst>
              <a:ext uri="{FF2B5EF4-FFF2-40B4-BE49-F238E27FC236}">
                <a16:creationId xmlns:a16="http://schemas.microsoft.com/office/drawing/2014/main" id="{BD2AFE0A-6012-34B0-301A-BB4743D020A1}"/>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378526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DEBB6-412C-EA5F-A849-F44FA23351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5EC1E7-D7DE-A7B8-8847-51BE3263D3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1BEB7C-0B65-F64A-BFDD-B17CCD322A9B}"/>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963814F6-A9CD-9A92-8389-A0B91E2725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8B6EDEB-C1A6-3E88-F60D-1FBBE1BC540C}"/>
              </a:ext>
            </a:extLst>
          </p:cNvPr>
          <p:cNvSpPr txBox="1"/>
          <p:nvPr/>
        </p:nvSpPr>
        <p:spPr>
          <a:xfrm>
            <a:off x="889000" y="2087055"/>
            <a:ext cx="6002867" cy="583878"/>
          </a:xfrm>
          <a:prstGeom prst="rect">
            <a:avLst/>
          </a:prstGeom>
          <a:noFill/>
        </p:spPr>
        <p:txBody>
          <a:bodyPr wrap="square" rtlCol="0">
            <a:spAutoFit/>
          </a:bodyPr>
          <a:lstStyle/>
          <a:p>
            <a:pPr>
              <a:lnSpc>
                <a:spcPct val="150000"/>
              </a:lnSpc>
            </a:pPr>
            <a:r>
              <a:rPr lang="en-US" sz="2400" b="1" dirty="0">
                <a:solidFill>
                  <a:srgbClr val="00AEEF"/>
                </a:solidFill>
                <a:latin typeface="Alexandria" charset="0"/>
                <a:cs typeface="Alexandria" charset="0"/>
              </a:rPr>
              <a:t>THE ICEBERG:</a:t>
            </a:r>
            <a:endParaRPr lang="en-US" sz="2000" b="1" dirty="0">
              <a:solidFill>
                <a:srgbClr val="0B3A6F"/>
              </a:solidFill>
              <a:latin typeface="Alexandria" charset="0"/>
              <a:cs typeface="Alexandria" charset="0"/>
            </a:endParaRPr>
          </a:p>
        </p:txBody>
      </p:sp>
      <p:pic>
        <p:nvPicPr>
          <p:cNvPr id="7" name="Graphic 21">
            <a:extLst>
              <a:ext uri="{FF2B5EF4-FFF2-40B4-BE49-F238E27FC236}">
                <a16:creationId xmlns:a16="http://schemas.microsoft.com/office/drawing/2014/main" id="{D5EB4F45-D9AD-3338-AD99-D56F8DE01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A1C9EC91-14FF-A6EC-364C-FE866041CFCF}"/>
              </a:ext>
            </a:extLst>
          </p:cNvPr>
          <p:cNvPicPr>
            <a:picLocks noChangeAspect="1"/>
          </p:cNvPicPr>
          <p:nvPr/>
        </p:nvPicPr>
        <p:blipFill>
          <a:blip r:embed="rId3"/>
          <a:stretch>
            <a:fillRect/>
          </a:stretch>
        </p:blipFill>
        <p:spPr>
          <a:xfrm>
            <a:off x="3361267" y="1740717"/>
            <a:ext cx="7856163" cy="4293191"/>
          </a:xfrm>
          <a:prstGeom prst="rect">
            <a:avLst/>
          </a:prstGeom>
        </p:spPr>
      </p:pic>
      <p:sp>
        <p:nvSpPr>
          <p:cNvPr id="4" name="TextBox 3">
            <a:extLst>
              <a:ext uri="{FF2B5EF4-FFF2-40B4-BE49-F238E27FC236}">
                <a16:creationId xmlns:a16="http://schemas.microsoft.com/office/drawing/2014/main" id="{CD343298-EE5E-C440-4DB4-2A9F5CEC20E6}"/>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017507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A6EB-3AD0-320B-A3AB-FEF7AF4DBF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E36A3B-1975-0C34-E22D-ECCB857ABA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466CD67-33FA-EDF3-62C8-5C7B81404757}"/>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8E2B524E-0139-DAEB-0BF7-83AE1FF50A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3372F63-D65C-96AD-45BC-C8DC2B41389D}"/>
              </a:ext>
            </a:extLst>
          </p:cNvPr>
          <p:cNvSpPr txBox="1"/>
          <p:nvPr/>
        </p:nvSpPr>
        <p:spPr>
          <a:xfrm>
            <a:off x="889000" y="2087055"/>
            <a:ext cx="6002867" cy="583878"/>
          </a:xfrm>
          <a:prstGeom prst="rect">
            <a:avLst/>
          </a:prstGeom>
          <a:noFill/>
        </p:spPr>
        <p:txBody>
          <a:bodyPr wrap="square" rtlCol="0">
            <a:spAutoFit/>
          </a:bodyPr>
          <a:lstStyle/>
          <a:p>
            <a:pPr>
              <a:lnSpc>
                <a:spcPct val="150000"/>
              </a:lnSpc>
            </a:pPr>
            <a:r>
              <a:rPr lang="en-US" sz="2400" b="1" dirty="0">
                <a:solidFill>
                  <a:srgbClr val="00AEEF"/>
                </a:solidFill>
                <a:latin typeface="Alexandria" charset="0"/>
                <a:cs typeface="Alexandria" charset="0"/>
              </a:rPr>
              <a:t>THE ICEBERG:</a:t>
            </a:r>
            <a:endParaRPr lang="en-US" sz="2000" b="1" dirty="0">
              <a:solidFill>
                <a:srgbClr val="0B3A6F"/>
              </a:solidFill>
              <a:latin typeface="Alexandria" charset="0"/>
              <a:cs typeface="Alexandria" charset="0"/>
            </a:endParaRPr>
          </a:p>
        </p:txBody>
      </p:sp>
      <p:pic>
        <p:nvPicPr>
          <p:cNvPr id="7" name="Graphic 21">
            <a:extLst>
              <a:ext uri="{FF2B5EF4-FFF2-40B4-BE49-F238E27FC236}">
                <a16:creationId xmlns:a16="http://schemas.microsoft.com/office/drawing/2014/main" id="{5A35F009-E8F4-B018-696C-7EB9A2EF02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FF24D477-273E-40C2-AB3D-448C68C33E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326130" y="1726339"/>
            <a:ext cx="8067349" cy="4283847"/>
          </a:xfrm>
          <a:prstGeom prst="rect">
            <a:avLst/>
          </a:prstGeom>
        </p:spPr>
      </p:pic>
      <p:sp>
        <p:nvSpPr>
          <p:cNvPr id="4" name="TextBox 3">
            <a:extLst>
              <a:ext uri="{FF2B5EF4-FFF2-40B4-BE49-F238E27FC236}">
                <a16:creationId xmlns:a16="http://schemas.microsoft.com/office/drawing/2014/main" id="{819470B9-A983-B0B0-34C9-C14D0A6059BC}"/>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256722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34100-D41A-ED2E-B690-AF09F27D64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1FBF1E-5571-C439-ADA7-04E6718B06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DB1F34-6367-4DF8-DC29-6492E4B7A63A}"/>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EF3D607D-E77F-E58F-DB0F-DC1558E3EE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FFE40CBA-B6F8-AACC-BCD8-EA26DF896EC2}"/>
              </a:ext>
            </a:extLst>
          </p:cNvPr>
          <p:cNvSpPr txBox="1"/>
          <p:nvPr/>
        </p:nvSpPr>
        <p:spPr>
          <a:xfrm>
            <a:off x="889000" y="2087055"/>
            <a:ext cx="10320867" cy="3825919"/>
          </a:xfrm>
          <a:prstGeom prst="rect">
            <a:avLst/>
          </a:prstGeom>
          <a:noFill/>
        </p:spPr>
        <p:txBody>
          <a:bodyPr wrap="square" rtlCol="0">
            <a:spAutoFit/>
          </a:bodyPr>
          <a:lstStyle/>
          <a:p>
            <a:pPr>
              <a:lnSpc>
                <a:spcPct val="150000"/>
              </a:lnSpc>
            </a:pPr>
            <a:r>
              <a:rPr lang="en-US" sz="2400" b="1" dirty="0">
                <a:solidFill>
                  <a:srgbClr val="00AEEF"/>
                </a:solidFill>
                <a:latin typeface="Alexandria" charset="0"/>
                <a:cs typeface="Alexandria" charset="0"/>
              </a:rPr>
              <a:t>Importance of understanding Values, Attitude &amp; Behavior:</a:t>
            </a:r>
            <a:endParaRPr lang="en-US" sz="2000" b="1" dirty="0">
              <a:solidFill>
                <a:srgbClr val="0B3A6F"/>
              </a:solidFill>
              <a:latin typeface="Alexandria" charset="0"/>
              <a:cs typeface="Alexandria" charset="0"/>
            </a:endParaRPr>
          </a:p>
          <a:p>
            <a:pPr marL="800100" lvl="1" indent="-342900" algn="just">
              <a:lnSpc>
                <a:spcPct val="150000"/>
              </a:lnSpc>
              <a:buFont typeface="Wingdings" panose="05000000000000000000" pitchFamily="2" charset="2"/>
              <a:buChar char="§"/>
            </a:pPr>
            <a:r>
              <a:rPr lang="en-US" sz="2000" b="1" dirty="0">
                <a:solidFill>
                  <a:srgbClr val="0A1F61"/>
                </a:solidFill>
                <a:latin typeface="Alexandria"/>
                <a:cs typeface="Tajawal ExtraBold" panose="00000800000000000000" pitchFamily="2" charset="-78"/>
              </a:rPr>
              <a:t>Values are linked to attitudes that a value serves as a way of organizing. </a:t>
            </a:r>
            <a:endParaRPr lang="ar-EG" sz="2000" b="1" dirty="0">
              <a:solidFill>
                <a:srgbClr val="0A1F61"/>
              </a:solidFill>
              <a:latin typeface="Alexandria"/>
              <a:cs typeface="Tajawal ExtraBold" panose="00000800000000000000" pitchFamily="2" charset="-78"/>
            </a:endParaRPr>
          </a:p>
          <a:p>
            <a:pPr marL="800100" lvl="1" indent="-342900" algn="just">
              <a:lnSpc>
                <a:spcPct val="150000"/>
              </a:lnSpc>
              <a:buFont typeface="Wingdings" panose="05000000000000000000" pitchFamily="2" charset="2"/>
              <a:buChar char="§"/>
            </a:pPr>
            <a:r>
              <a:rPr lang="en-US" sz="2000" b="1" dirty="0">
                <a:solidFill>
                  <a:srgbClr val="0A1F61"/>
                </a:solidFill>
                <a:latin typeface="Alexandria"/>
                <a:cs typeface="Tajawal ExtraBold" panose="00000800000000000000" pitchFamily="2" charset="-78"/>
              </a:rPr>
              <a:t>Then, attitudes are formed by the interaction of situations, experiences, and values. Attitudes are carried into the work environment and directly affects behavior of employee. </a:t>
            </a:r>
          </a:p>
          <a:p>
            <a:pPr marL="800100" lvl="1" indent="-342900" algn="just">
              <a:lnSpc>
                <a:spcPct val="150000"/>
              </a:lnSpc>
              <a:buFont typeface="Wingdings" panose="05000000000000000000" pitchFamily="2" charset="2"/>
              <a:buChar char="§"/>
            </a:pPr>
            <a:r>
              <a:rPr lang="en-US" sz="2000" b="1" dirty="0">
                <a:solidFill>
                  <a:srgbClr val="0A1F61"/>
                </a:solidFill>
                <a:latin typeface="Alexandria"/>
                <a:cs typeface="Tajawal ExtraBold" panose="00000800000000000000" pitchFamily="2" charset="-78"/>
              </a:rPr>
              <a:t>Attitudes are generally positive and negatives views of person, place, thing, or event. </a:t>
            </a:r>
          </a:p>
        </p:txBody>
      </p:sp>
      <p:pic>
        <p:nvPicPr>
          <p:cNvPr id="7" name="Graphic 21">
            <a:extLst>
              <a:ext uri="{FF2B5EF4-FFF2-40B4-BE49-F238E27FC236}">
                <a16:creationId xmlns:a16="http://schemas.microsoft.com/office/drawing/2014/main" id="{F8FAD9C0-1F38-FC83-9B6C-B5CE995314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7CCA27E-506B-1C07-72B7-EB0D92CF431B}"/>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816629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AC7BA-023F-BC5E-8E51-963106141B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7F7D1A-AC20-7503-FCFA-9D625D245F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CBA98C-D172-9EA3-4423-9BF1861C9F22}"/>
              </a:ext>
            </a:extLst>
          </p:cNvPr>
          <p:cNvSpPr txBox="1"/>
          <p:nvPr/>
        </p:nvSpPr>
        <p:spPr>
          <a:xfrm>
            <a:off x="2513149" y="1019069"/>
            <a:ext cx="6021251" cy="523220"/>
          </a:xfrm>
          <a:prstGeom prst="rect">
            <a:avLst/>
          </a:prstGeom>
          <a:noFill/>
        </p:spPr>
        <p:txBody>
          <a:bodyPr wrap="square" rtlCol="0">
            <a:spAutoFit/>
          </a:bodyPr>
          <a:lstStyle/>
          <a:p>
            <a:r>
              <a:rPr lang="en-US" sz="2800" b="1" dirty="0">
                <a:latin typeface="Alexandria" charset="0"/>
                <a:cs typeface="Alexandria" charset="0"/>
              </a:rPr>
              <a:t>Leadership &amp; Management</a:t>
            </a:r>
          </a:p>
        </p:txBody>
      </p:sp>
      <p:sp>
        <p:nvSpPr>
          <p:cNvPr id="5" name="Rectangle 4">
            <a:extLst>
              <a:ext uri="{FF2B5EF4-FFF2-40B4-BE49-F238E27FC236}">
                <a16:creationId xmlns:a16="http://schemas.microsoft.com/office/drawing/2014/main" id="{2B9F9F63-96C6-D59D-5435-D7DD6A31A6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52BFB586-5196-F0FA-BB4A-D115900A11D7}"/>
              </a:ext>
            </a:extLst>
          </p:cNvPr>
          <p:cNvSpPr txBox="1"/>
          <p:nvPr/>
        </p:nvSpPr>
        <p:spPr>
          <a:xfrm>
            <a:off x="889000" y="2087055"/>
            <a:ext cx="10320867" cy="3082062"/>
          </a:xfrm>
          <a:prstGeom prst="rect">
            <a:avLst/>
          </a:prstGeom>
          <a:noFill/>
        </p:spPr>
        <p:txBody>
          <a:bodyPr wrap="square" rtlCol="0">
            <a:spAutoFit/>
          </a:bodyPr>
          <a:lstStyle/>
          <a:p>
            <a:pPr>
              <a:lnSpc>
                <a:spcPct val="150000"/>
              </a:lnSpc>
            </a:pPr>
            <a:r>
              <a:rPr lang="en-US" sz="2400" b="1" dirty="0">
                <a:solidFill>
                  <a:srgbClr val="00AEEF"/>
                </a:solidFill>
                <a:latin typeface="Alexandria" charset="0"/>
                <a:cs typeface="Alexandria" charset="0"/>
              </a:rPr>
              <a:t>Importance of understanding Values, Attitude &amp; Behavior:</a:t>
            </a:r>
            <a:endParaRPr lang="ar-EG" sz="2400" b="1" dirty="0">
              <a:solidFill>
                <a:srgbClr val="00AEEF"/>
              </a:solidFill>
              <a:latin typeface="Alexandria" charset="0"/>
              <a:cs typeface="Alexandria" charset="0"/>
            </a:endParaRPr>
          </a:p>
          <a:p>
            <a:pPr>
              <a:lnSpc>
                <a:spcPct val="150000"/>
              </a:lnSpc>
            </a:pPr>
            <a:endParaRPr lang="en-US" sz="2000" b="1" dirty="0">
              <a:solidFill>
                <a:srgbClr val="0B3A6F"/>
              </a:solidFill>
              <a:latin typeface="Alexandria" charset="0"/>
              <a:cs typeface="Alexandria" charset="0"/>
            </a:endParaRPr>
          </a:p>
          <a:p>
            <a:pPr marL="800100" lvl="1" indent="-342900" algn="just">
              <a:lnSpc>
                <a:spcPct val="150000"/>
              </a:lnSpc>
              <a:buFont typeface="Wingdings" panose="05000000000000000000" pitchFamily="2" charset="2"/>
              <a:buChar char="§"/>
            </a:pPr>
            <a:r>
              <a:rPr lang="en-US" sz="2200" b="1" dirty="0">
                <a:solidFill>
                  <a:srgbClr val="0A1F61"/>
                </a:solidFill>
                <a:latin typeface="Alexandria"/>
                <a:cs typeface="Tajawal ExtraBold" panose="00000800000000000000" pitchFamily="2" charset="-78"/>
              </a:rPr>
              <a:t>Company managers can improve counterproductive attitudes and gain success in marketplace through proper understanding of how people form attitudes, how those attitudes affect work behavior.</a:t>
            </a:r>
          </a:p>
        </p:txBody>
      </p:sp>
      <p:pic>
        <p:nvPicPr>
          <p:cNvPr id="7" name="Graphic 21">
            <a:extLst>
              <a:ext uri="{FF2B5EF4-FFF2-40B4-BE49-F238E27FC236}">
                <a16:creationId xmlns:a16="http://schemas.microsoft.com/office/drawing/2014/main" id="{0840B623-E8E2-9F1B-291D-11E2C9DDE7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C11A896-BBB9-6C7D-72DF-FF6E6C0D7A8F}"/>
              </a:ext>
            </a:extLst>
          </p:cNvPr>
          <p:cNvSpPr txBox="1"/>
          <p:nvPr/>
        </p:nvSpPr>
        <p:spPr>
          <a:xfrm>
            <a:off x="957580" y="1183628"/>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
        <p:nvSpPr>
          <p:cNvPr id="2" name="TextBox 1">
            <a:extLst>
              <a:ext uri="{FF2B5EF4-FFF2-40B4-BE49-F238E27FC236}">
                <a16:creationId xmlns:a16="http://schemas.microsoft.com/office/drawing/2014/main" id="{A8509A5A-6504-9C54-855A-2C73BAF355FE}"/>
              </a:ext>
            </a:extLst>
          </p:cNvPr>
          <p:cNvSpPr txBox="1"/>
          <p:nvPr/>
        </p:nvSpPr>
        <p:spPr>
          <a:xfrm>
            <a:off x="6276340" y="2951817"/>
            <a:ext cx="2258060" cy="369332"/>
          </a:xfrm>
          <a:prstGeom prst="rect">
            <a:avLst/>
          </a:prstGeom>
          <a:noFill/>
        </p:spPr>
        <p:txBody>
          <a:bodyPr wrap="square">
            <a:spAutoFit/>
          </a:bodyPr>
          <a:lstStyle/>
          <a:p>
            <a:r>
              <a:rPr lang="en-US" b="1" dirty="0" err="1">
                <a:solidFill>
                  <a:srgbClr val="C00000"/>
                </a:solidFill>
              </a:rPr>
              <a:t>نتائج</a:t>
            </a:r>
            <a:r>
              <a:rPr lang="en-US" b="1" dirty="0">
                <a:solidFill>
                  <a:srgbClr val="C00000"/>
                </a:solidFill>
              </a:rPr>
              <a:t> </a:t>
            </a:r>
            <a:r>
              <a:rPr lang="en-US" b="1" dirty="0" err="1">
                <a:solidFill>
                  <a:srgbClr val="C00000"/>
                </a:solidFill>
              </a:rPr>
              <a:t>عكسية</a:t>
            </a:r>
            <a:endParaRPr lang="en-US" b="1" dirty="0">
              <a:solidFill>
                <a:srgbClr val="C00000"/>
              </a:solidFill>
            </a:endParaRPr>
          </a:p>
        </p:txBody>
      </p:sp>
    </p:spTree>
    <p:extLst>
      <p:ext uri="{BB962C8B-B14F-4D97-AF65-F5344CB8AC3E}">
        <p14:creationId xmlns:p14="http://schemas.microsoft.com/office/powerpoint/2010/main" val="1249244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4E8CE-6619-4380-FD2C-10269950B91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6B0CB6D-D382-C0F7-53A4-20CFCC51207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1DB6936-C1E0-5BC9-EB3A-CD3D0E2799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FF43F8D-8F74-B103-E420-83FDBF9FEBD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0CF95B0-B73D-48D9-3197-8E4AD963E19E}"/>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We learned about </a:t>
            </a:r>
          </a:p>
        </p:txBody>
      </p:sp>
      <p:sp>
        <p:nvSpPr>
          <p:cNvPr id="28" name="Rectangle 27">
            <a:extLst>
              <a:ext uri="{FF2B5EF4-FFF2-40B4-BE49-F238E27FC236}">
                <a16:creationId xmlns:a16="http://schemas.microsoft.com/office/drawing/2014/main" id="{E4DF3BF7-86BF-D1B1-A67F-21DE432D44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B5648EF-DF53-B772-E8A2-C8EBE786041C}"/>
              </a:ext>
            </a:extLst>
          </p:cNvPr>
          <p:cNvSpPr txBox="1"/>
          <p:nvPr/>
        </p:nvSpPr>
        <p:spPr>
          <a:xfrm>
            <a:off x="4659197" y="1895814"/>
            <a:ext cx="7428943" cy="4815677"/>
          </a:xfrm>
          <a:prstGeom prst="rect">
            <a:avLst/>
          </a:prstGeom>
          <a:noFill/>
        </p:spPr>
        <p:txBody>
          <a:bodyPr wrap="square" rtlCol="0">
            <a:spAutoFit/>
          </a:bodyPr>
          <a:lstStyle/>
          <a:p>
            <a:pPr marL="457200" indent="-457200">
              <a:lnSpc>
                <a:spcPct val="150000"/>
              </a:lnSpc>
              <a:buFont typeface="Wingdings" panose="05000000000000000000" pitchFamily="2" charset="2"/>
              <a:buChar char="q"/>
            </a:pPr>
            <a:r>
              <a:rPr lang="en-US" sz="2000" b="1" dirty="0">
                <a:solidFill>
                  <a:srgbClr val="0B3A6F"/>
                </a:solidFill>
                <a:latin typeface="Alexandria" charset="0"/>
                <a:cs typeface="Alexandria" charset="0"/>
              </a:rPr>
              <a:t>Course Objectives</a:t>
            </a:r>
          </a:p>
          <a:p>
            <a:pPr marL="457200" indent="-457200">
              <a:lnSpc>
                <a:spcPct val="150000"/>
              </a:lnSpc>
              <a:buFont typeface="Wingdings" panose="05000000000000000000" pitchFamily="2" charset="2"/>
              <a:buChar char="q"/>
            </a:pPr>
            <a:r>
              <a:rPr lang="en-US" sz="2000" b="1" dirty="0">
                <a:solidFill>
                  <a:srgbClr val="0B3A6F"/>
                </a:solidFill>
                <a:latin typeface="Alexandria" charset="0"/>
                <a:cs typeface="Alexandria" charset="0"/>
              </a:rPr>
              <a:t>The syllabus </a:t>
            </a:r>
          </a:p>
          <a:p>
            <a:pPr marL="914400" lvl="1" indent="-457200">
              <a:lnSpc>
                <a:spcPct val="150000"/>
              </a:lnSpc>
              <a:buFont typeface="Wingdings" panose="05000000000000000000" pitchFamily="2" charset="2"/>
              <a:buChar char="§"/>
            </a:pPr>
            <a:r>
              <a:rPr lang="en-US" sz="2000" b="1" dirty="0">
                <a:solidFill>
                  <a:srgbClr val="0B3A6F"/>
                </a:solidFill>
                <a:latin typeface="Alexandria" charset="0"/>
                <a:cs typeface="Alexandria" charset="0"/>
              </a:rPr>
              <a:t>Course Description </a:t>
            </a:r>
          </a:p>
          <a:p>
            <a:pPr marL="914400" lvl="1" indent="-457200">
              <a:lnSpc>
                <a:spcPct val="150000"/>
              </a:lnSpc>
              <a:buFont typeface="Wingdings" panose="05000000000000000000" pitchFamily="2" charset="2"/>
              <a:buChar char="§"/>
            </a:pPr>
            <a:r>
              <a:rPr lang="en-US" sz="2000" b="1" dirty="0">
                <a:solidFill>
                  <a:srgbClr val="0B3A6F"/>
                </a:solidFill>
                <a:latin typeface="Alexandria" charset="0"/>
                <a:cs typeface="Alexandria" charset="0"/>
              </a:rPr>
              <a:t>Learning Outcomes</a:t>
            </a:r>
          </a:p>
          <a:p>
            <a:pPr marL="914400" lvl="1" indent="-457200">
              <a:lnSpc>
                <a:spcPct val="150000"/>
              </a:lnSpc>
              <a:buFont typeface="Wingdings" panose="05000000000000000000" pitchFamily="2" charset="2"/>
              <a:buChar char="§"/>
            </a:pPr>
            <a:r>
              <a:rPr lang="en-US" sz="2000" b="1" dirty="0">
                <a:solidFill>
                  <a:srgbClr val="0B3A6F"/>
                </a:solidFill>
                <a:latin typeface="Alexandria" charset="0"/>
                <a:cs typeface="Alexandria" charset="0"/>
              </a:rPr>
              <a:t>Course Topics</a:t>
            </a:r>
          </a:p>
          <a:p>
            <a:pPr marL="457200" indent="-457200">
              <a:lnSpc>
                <a:spcPct val="150000"/>
              </a:lnSpc>
              <a:buFont typeface="Wingdings" panose="05000000000000000000" pitchFamily="2" charset="2"/>
              <a:buChar char="q"/>
            </a:pPr>
            <a:r>
              <a:rPr lang="en-US" sz="2000" b="1" dirty="0">
                <a:solidFill>
                  <a:srgbClr val="0B3A6F"/>
                </a:solidFill>
                <a:latin typeface="Alexandria" charset="0"/>
                <a:cs typeface="Alexandria" charset="0"/>
              </a:rPr>
              <a:t>Self- Assessment (Readiness for the Leadership Role)</a:t>
            </a:r>
          </a:p>
          <a:p>
            <a:pPr marL="457200" indent="-457200">
              <a:lnSpc>
                <a:spcPct val="150000"/>
              </a:lnSpc>
              <a:buFont typeface="Wingdings" panose="05000000000000000000" pitchFamily="2" charset="2"/>
              <a:buChar char="q"/>
            </a:pPr>
            <a:r>
              <a:rPr lang="en-US" sz="2000" b="1" dirty="0">
                <a:solidFill>
                  <a:srgbClr val="0B3A6F"/>
                </a:solidFill>
                <a:latin typeface="Alexandria" charset="0"/>
                <a:cs typeface="Alexandria" charset="0"/>
              </a:rPr>
              <a:t>Introduction to Leadership &amp; Management</a:t>
            </a:r>
            <a:endParaRPr lang="ar-EG" sz="2000" b="1" dirty="0">
              <a:solidFill>
                <a:srgbClr val="0B3A6F"/>
              </a:solidFill>
              <a:latin typeface="Alexandria" charset="0"/>
              <a:cs typeface="Alexandria" charset="0"/>
            </a:endParaRPr>
          </a:p>
          <a:p>
            <a:pPr marL="457200" indent="-457200">
              <a:lnSpc>
                <a:spcPct val="150000"/>
              </a:lnSpc>
              <a:buFont typeface="Wingdings" panose="05000000000000000000" pitchFamily="2" charset="2"/>
              <a:buChar char="q"/>
            </a:pPr>
            <a:r>
              <a:rPr lang="en-US" sz="2000" b="1" dirty="0">
                <a:solidFill>
                  <a:srgbClr val="0B3A6F"/>
                </a:solidFill>
                <a:latin typeface="Alexandria" charset="0"/>
                <a:cs typeface="Alexandria" charset="0"/>
              </a:rPr>
              <a:t>Managers vs. Leaders</a:t>
            </a:r>
          </a:p>
          <a:p>
            <a:pPr marL="457200" indent="-457200">
              <a:lnSpc>
                <a:spcPct val="150000"/>
              </a:lnSpc>
              <a:buFont typeface="Wingdings" panose="05000000000000000000" pitchFamily="2" charset="2"/>
              <a:buChar char="q"/>
            </a:pPr>
            <a:r>
              <a:rPr lang="en-US" sz="2000" b="1" dirty="0">
                <a:solidFill>
                  <a:srgbClr val="0B3A6F"/>
                </a:solidFill>
                <a:latin typeface="Alexandria" charset="0"/>
                <a:cs typeface="Alexandria" charset="0"/>
              </a:rPr>
              <a:t>Values, Attitude &amp; Behavior</a:t>
            </a:r>
          </a:p>
        </p:txBody>
      </p:sp>
      <p:sp>
        <p:nvSpPr>
          <p:cNvPr id="32" name="Rectangle 31">
            <a:extLst>
              <a:ext uri="{FF2B5EF4-FFF2-40B4-BE49-F238E27FC236}">
                <a16:creationId xmlns:a16="http://schemas.microsoft.com/office/drawing/2014/main" id="{5B001D5C-735B-147B-3442-2DDE09C88BF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14729D12-56F5-601D-813F-025FF724F44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BA106A24-8955-9B00-F32E-9690EFA223B8}"/>
              </a:ext>
            </a:extLst>
          </p:cNvPr>
          <p:cNvSpPr txBox="1"/>
          <p:nvPr/>
        </p:nvSpPr>
        <p:spPr>
          <a:xfrm>
            <a:off x="3304691" y="1567690"/>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9256413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465F700-D41D-CC16-7C60-6280B86E9F04}"/>
              </a:ext>
            </a:extLst>
          </p:cNvPr>
          <p:cNvSpPr txBox="1"/>
          <p:nvPr/>
        </p:nvSpPr>
        <p:spPr>
          <a:xfrm>
            <a:off x="3385473" y="2302215"/>
            <a:ext cx="8702667" cy="4524315"/>
          </a:xfrm>
          <a:prstGeom prst="rect">
            <a:avLst/>
          </a:prstGeom>
          <a:noFill/>
        </p:spPr>
        <p:txBody>
          <a:bodyPr wrap="square" rtlCol="0">
            <a:spAutoFit/>
          </a:bodyPr>
          <a:lstStyle/>
          <a:p>
            <a:pPr marL="969963" indent="-969963"/>
            <a:r>
              <a:rPr lang="en-US" dirty="0">
                <a:cs typeface="Tajawal Medium" panose="00000600000000000000" pitchFamily="2" charset="-78"/>
              </a:rPr>
              <a:t>- </a:t>
            </a:r>
            <a:r>
              <a:rPr lang="en-US" dirty="0" err="1">
                <a:cs typeface="Tajawal Medium" panose="00000600000000000000" pitchFamily="2" charset="-78"/>
              </a:rPr>
              <a:t>Bli</a:t>
            </a:r>
            <a:r>
              <a:rPr lang="en-US" dirty="0">
                <a:cs typeface="Tajawal Medium" panose="00000600000000000000" pitchFamily="2" charset="-78"/>
              </a:rPr>
              <a:t>-Group-Wp. (2011). Leadership Course material.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969963" indent="-969963"/>
            <a:r>
              <a:rPr lang="en-US" dirty="0">
                <a:cs typeface="Tajawal Medium" panose="00000600000000000000" pitchFamily="2" charset="-78"/>
              </a:rPr>
              <a:t>- </a:t>
            </a:r>
            <a:r>
              <a:rPr lang="en-US" dirty="0" err="1">
                <a:cs typeface="Tajawal Medium" panose="00000600000000000000" pitchFamily="2" charset="-78"/>
              </a:rPr>
              <a:t>Guith</a:t>
            </a:r>
            <a:r>
              <a:rPr lang="en-US" dirty="0">
                <a:cs typeface="Tajawal Medium" panose="00000600000000000000" pitchFamily="2" charset="-78"/>
              </a:rPr>
              <a:t>, J. (2021, February 7). The best of both worlds: Blending management and leadership skill sets. LinkedIn. Retrieved January 20, 2023, from https://www.linkedin.com/pulse/best-both-worlds-blending-management-leadership-skill-joe-guith </a:t>
            </a:r>
          </a:p>
          <a:p>
            <a:pPr marL="969963" indent="-969963"/>
            <a:r>
              <a:rPr lang="en-US" dirty="0">
                <a:cs typeface="Tajawal Medium" panose="00000600000000000000" pitchFamily="2" charset="-78"/>
              </a:rPr>
              <a:t>- Merriam-Webster. (n.d.). Behavior definition &amp; meaning. Merriam-Webster. Retrieved January 20, 2023, from https://www.merriam-webster.com/dictionary/behavior </a:t>
            </a:r>
          </a:p>
          <a:p>
            <a:pPr marL="969963" indent="-969963"/>
            <a:r>
              <a:rPr lang="en-US" dirty="0">
                <a:cs typeface="Tajawal Medium" panose="00000600000000000000" pitchFamily="2" charset="-78"/>
              </a:rPr>
              <a:t>- OECD. (2019). Attitudes and values for 2030 - </a:t>
            </a:r>
            <a:r>
              <a:rPr lang="en-US" dirty="0" err="1">
                <a:cs typeface="Tajawal Medium" panose="00000600000000000000" pitchFamily="2" charset="-78"/>
              </a:rPr>
              <a:t>Organisation</a:t>
            </a:r>
            <a:r>
              <a:rPr lang="en-US" dirty="0">
                <a:cs typeface="Tajawal Medium" panose="00000600000000000000" pitchFamily="2" charset="-78"/>
              </a:rPr>
              <a:t> for Economic Co-operation and development. OECD. Retrieved January 20, 2023, from https://www.oecd.org/education/2030-project/teaching-and-learning/learning/attitudes-and-values/ </a:t>
            </a:r>
          </a:p>
          <a:p>
            <a:pPr marL="969963" indent="-969963"/>
            <a:r>
              <a:rPr lang="en-US" i="1" dirty="0">
                <a:effectLst/>
              </a:rPr>
              <a:t>- The individual processes: Values and attitude (</a:t>
            </a:r>
            <a:r>
              <a:rPr lang="en-US" i="1" dirty="0" err="1">
                <a:effectLst/>
              </a:rPr>
              <a:t>organisational</a:t>
            </a:r>
            <a:r>
              <a:rPr lang="en-US" i="1" dirty="0">
                <a:effectLst/>
              </a:rPr>
              <a:t> </a:t>
            </a:r>
            <a:r>
              <a:rPr lang="en-US" i="1" dirty="0" err="1">
                <a:effectLst/>
              </a:rPr>
              <a:t>behaviour</a:t>
            </a:r>
            <a:r>
              <a:rPr lang="en-US" i="1" dirty="0">
                <a:effectLst/>
              </a:rPr>
              <a:t> and design)</a:t>
            </a:r>
            <a:r>
              <a:rPr lang="en-US" dirty="0">
                <a:effectLst/>
              </a:rPr>
              <a:t>. The Individual Processes, Values and Attitude. (n.d.). Retrieved January 22, 2023, from https://www.civilserviceindia.com/subject/Management/notes/the-individual-processes-values-and-attitude.html </a:t>
            </a:r>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B5EADBB-FED6-78B8-5E09-B339DCFD21D2}"/>
              </a:ext>
            </a:extLst>
          </p:cNvPr>
          <p:cNvSpPr txBox="1"/>
          <p:nvPr/>
        </p:nvSpPr>
        <p:spPr>
          <a:xfrm>
            <a:off x="3304691" y="1567690"/>
            <a:ext cx="1351367" cy="523220"/>
          </a:xfrm>
          <a:prstGeom prst="rect">
            <a:avLst/>
          </a:prstGeom>
          <a:noFill/>
        </p:spPr>
        <p:txBody>
          <a:bodyPr wrap="square" rtlCol="0">
            <a:spAutoFit/>
          </a:bodyPr>
          <a:lstStyle/>
          <a:p>
            <a:pPr algn="ctr"/>
            <a:r>
              <a:rPr lang="en-US" sz="14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3479632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426</TotalTime>
  <Words>2419</Words>
  <Application>Microsoft Office PowerPoint</Application>
  <PresentationFormat>Widescreen</PresentationFormat>
  <Paragraphs>317</Paragraphs>
  <Slides>55</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23</cp:revision>
  <dcterms:created xsi:type="dcterms:W3CDTF">2023-04-29T09:08:00Z</dcterms:created>
  <dcterms:modified xsi:type="dcterms:W3CDTF">2025-02-05T19:05:53Z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