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entation.xml" ContentType="application/vnd.openxmlformats-officedocument.presentationml.presentation.main+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3"/>
  </p:notesMasterIdLst>
  <p:sldIdLst>
    <p:sldId id="553" r:id="rId2"/>
    <p:sldId id="306" r:id="rId3"/>
    <p:sldId id="510" r:id="rId4"/>
    <p:sldId id="256" r:id="rId5"/>
    <p:sldId id="511" r:id="rId6"/>
    <p:sldId id="512" r:id="rId7"/>
    <p:sldId id="513" r:id="rId8"/>
    <p:sldId id="514" r:id="rId9"/>
    <p:sldId id="515" r:id="rId10"/>
    <p:sldId id="516" r:id="rId11"/>
    <p:sldId id="517"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1" r:id="rId25"/>
    <p:sldId id="546"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48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256"/>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1"/>
            <p14:sldId id="546"/>
            <p14:sldId id="532"/>
            <p14:sldId id="533"/>
            <p14:sldId id="534"/>
            <p14:sldId id="535"/>
            <p14:sldId id="536"/>
            <p14:sldId id="537"/>
            <p14:sldId id="538"/>
            <p14:sldId id="539"/>
            <p14:sldId id="540"/>
            <p14:sldId id="541"/>
            <p14:sldId id="542"/>
            <p14:sldId id="543"/>
            <p14:sldId id="544"/>
            <p14:sldId id="545"/>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7"/>
    <p:restoredTop sz="93750" autoAdjust="0"/>
  </p:normalViewPr>
  <p:slideViewPr>
    <p:cSldViewPr snapToGrid="0">
      <p:cViewPr>
        <p:scale>
          <a:sx n="79" d="100"/>
          <a:sy n="79" d="100"/>
        </p:scale>
        <p:origin x="1560" y="95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71128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98621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66604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5827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582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2400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9144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3165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775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764119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0400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3526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924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525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1012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97865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2979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6368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561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61599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3.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hyperlink" Target="http://www.paletton.com/#uid=1000u0kllllaFw0g0qFqFg0w0aF" TargetMode="External"/><Relationship Id="rId3" Type="http://schemas.openxmlformats.org/officeDocument/2006/relationships/slideLayout" Target="../slideLayouts/slideLayout8.xml"/><Relationship Id="rId7" Type="http://schemas.openxmlformats.org/officeDocument/2006/relationships/hyperlink" Target="https://brandcolors.net/" TargetMode="Externa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hyperlink" Target="https://www.colourlovers.com/" TargetMode="External"/><Relationship Id="rId5" Type="http://schemas.openxmlformats.org/officeDocument/2006/relationships/image" Target="../media/image29.png"/><Relationship Id="rId10" Type="http://schemas.openxmlformats.org/officeDocument/2006/relationships/image" Target="../media/image4.png"/><Relationship Id="rId4" Type="http://schemas.openxmlformats.org/officeDocument/2006/relationships/image" Target="../media/image6.png"/><Relationship Id="rId9" Type="http://schemas.openxmlformats.org/officeDocument/2006/relationships/hyperlink" Target="https://coolors.co/" TargetMode="Externa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4.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32.jpe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slideLayout" Target="../slideLayouts/slideLayout8.xml"/><Relationship Id="rId7" Type="http://schemas.openxmlformats.org/officeDocument/2006/relationships/image" Target="../media/image35.jpe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6.png"/><Relationship Id="rId9"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4.png"/><Relationship Id="rId5" Type="http://schemas.openxmlformats.org/officeDocument/2006/relationships/image" Target="../media/image41.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4.png"/><Relationship Id="rId5" Type="http://schemas.openxmlformats.org/officeDocument/2006/relationships/image" Target="../media/image42.jpe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4.png"/><Relationship Id="rId5" Type="http://schemas.openxmlformats.org/officeDocument/2006/relationships/image" Target="../media/image43.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46.jpe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49.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48.jpeg"/><Relationship Id="rId5" Type="http://schemas.openxmlformats.org/officeDocument/2006/relationships/image" Target="../media/image4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7.m4a"/><Relationship Id="rId1" Type="http://schemas.microsoft.com/office/2007/relationships/media" Target="../media/media37.m4a"/><Relationship Id="rId5" Type="http://schemas.openxmlformats.org/officeDocument/2006/relationships/image" Target="../media/image4.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8.m4a"/><Relationship Id="rId1" Type="http://schemas.microsoft.com/office/2007/relationships/media" Target="../media/media38.m4a"/><Relationship Id="rId5" Type="http://schemas.openxmlformats.org/officeDocument/2006/relationships/image" Target="../media/image4.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8.xml"/><Relationship Id="rId7" Type="http://schemas.openxmlformats.org/officeDocument/2006/relationships/image" Target="../media/image7.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jpe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6</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6:28:54 PM">
            <a:hlinkClick r:id="" action="ppaction://media"/>
            <a:extLst>
              <a:ext uri="{FF2B5EF4-FFF2-40B4-BE49-F238E27FC236}">
                <a16:creationId xmlns:a16="http://schemas.microsoft.com/office/drawing/2014/main" id="{AC784E62-AD19-6EA4-5B1F-E1BC0110206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45517" y="5637213"/>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46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2809118"/>
            <a:ext cx="3936180"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تعريف وخصائص اللون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عجلة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نظرية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معاني الألوان وتأثيراتها النفسية</a:t>
            </a:r>
            <a:endParaRPr lang="en-US"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اللون في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6</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Jul 19, 2023 at 8:23:34 PM" descr="Audio Recording Jul 19, 2023 at 8:23:34 PM">
            <a:hlinkClick r:id="" action="ppaction://media"/>
            <a:extLst>
              <a:ext uri="{FF2B5EF4-FFF2-40B4-BE49-F238E27FC236}">
                <a16:creationId xmlns:a16="http://schemas.microsoft.com/office/drawing/2014/main" id="{66599073-11E1-C449-8E32-DF3AA9AB34D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01197" y="5950700"/>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8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240362" y="2785710"/>
            <a:ext cx="3711272"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تعريف وخصائص اللون</a:t>
            </a:r>
            <a:endParaRPr lang="en-US" sz="3200" b="1" i="0" dirty="0">
              <a:solidFill>
                <a:schemeClr val="bg1"/>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834503" y="1428065"/>
            <a:ext cx="4414053" cy="4076885"/>
          </a:xfrm>
          <a:prstGeom prst="rect">
            <a:avLst/>
          </a:prstGeom>
          <a:noFill/>
        </p:spPr>
        <p:txBody>
          <a:bodyPr wrap="square" rtlCol="0">
            <a:spAutoFit/>
          </a:bodyPr>
          <a:lstStyle/>
          <a:p>
            <a:pPr algn="just" rtl="1">
              <a:lnSpc>
                <a:spcPts val="2360"/>
              </a:lnSpc>
            </a:pPr>
            <a:r>
              <a:rPr lang="ar-EG" b="0" i="0" dirty="0">
                <a:solidFill>
                  <a:srgbClr val="000000"/>
                </a:solidFill>
                <a:effectLst/>
                <a:latin typeface="Al-Jazeera-Arabic-Regular" pitchFamily="2" charset="-78"/>
                <a:cs typeface="Al-Jazeera-Arabic-Regular" pitchFamily="2" charset="-78"/>
              </a:rPr>
              <a:t>هو ذلك التأثير الفسيولوجي ( أي الخاص بوظائف أعضاء الجسم ) الناتج عن شبكية العين سواء كان ناتجا عن المادة الصبغية الملونة أو عن الضوء الملون، فهو إذن إحساس وليس له أي وجود خارج الجهاز العصبي للكائنات الحية .</a:t>
            </a:r>
          </a:p>
          <a:p>
            <a:pPr algn="just" rtl="1">
              <a:lnSpc>
                <a:spcPts val="2360"/>
              </a:lnSpc>
            </a:pPr>
            <a:r>
              <a:rPr lang="ar-EG" b="0" i="0" dirty="0">
                <a:solidFill>
                  <a:srgbClr val="000000"/>
                </a:solidFill>
                <a:effectLst/>
                <a:latin typeface="Al-Jazeera-Arabic-Regular" pitchFamily="2" charset="-78"/>
                <a:cs typeface="Al-Jazeera-Arabic-Regular" pitchFamily="2" charset="-78"/>
              </a:rPr>
              <a:t>الألوان من العناصر القوية فى التصميم، فيمكننا عن طريق الألوان أن نفهم معلومات ورسائل كثيرة بأقل مجهود، الألوان ت</a:t>
            </a:r>
            <a:r>
              <a:rPr lang="ar-SA" dirty="0" err="1">
                <a:solidFill>
                  <a:srgbClr val="000000"/>
                </a:solidFill>
                <a:latin typeface="Al-Jazeera-Arabic-Regular" pitchFamily="2" charset="-78"/>
                <a:cs typeface="Al-Jazeera-Arabic-Regular" pitchFamily="2" charset="-78"/>
              </a:rPr>
              <a:t>ؤ</a:t>
            </a:r>
            <a:r>
              <a:rPr lang="ar-EG" b="0" i="0" dirty="0">
                <a:solidFill>
                  <a:srgbClr val="000000"/>
                </a:solidFill>
                <a:effectLst/>
                <a:latin typeface="Al-Jazeera-Arabic-Regular" pitchFamily="2" charset="-78"/>
                <a:cs typeface="Al-Jazeera-Arabic-Regular" pitchFamily="2" charset="-78"/>
              </a:rPr>
              <a:t>ثر فى الإنسان فيمكن للون معين أن يُشعر الإنسان بالسعادة ولون أخر يشعره بالحزن ، الألوان موجوده فى كل شئ مثل المناظر الطبيعية و والمطبوعات والتصميمات المختلفة وتصميمات الديكور والثرى دى والكرتون والفيديوهات المختلفة.</a:t>
            </a:r>
          </a:p>
        </p:txBody>
      </p:sp>
      <p:pic>
        <p:nvPicPr>
          <p:cNvPr id="4" name="Picture 3">
            <a:extLst>
              <a:ext uri="{FF2B5EF4-FFF2-40B4-BE49-F238E27FC236}">
                <a16:creationId xmlns:a16="http://schemas.microsoft.com/office/drawing/2014/main" id="{F2EB2F0F-36FC-6246-8D33-2514DE77E9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6088" y="2356840"/>
            <a:ext cx="4124161" cy="2315520"/>
          </a:xfrm>
          <a:prstGeom prst="rect">
            <a:avLst/>
          </a:prstGeom>
        </p:spPr>
      </p:pic>
      <p:pic>
        <p:nvPicPr>
          <p:cNvPr id="2" name="Audio Recording Jul 19, 2023 at 8:27:39 PM" descr="Audio Recording Jul 19, 2023 at 8:27:39 PM">
            <a:hlinkClick r:id="" action="ppaction://media"/>
            <a:extLst>
              <a:ext uri="{FF2B5EF4-FFF2-40B4-BE49-F238E27FC236}">
                <a16:creationId xmlns:a16="http://schemas.microsoft.com/office/drawing/2014/main" id="{DC3BFAB6-FC66-0F45-859C-9671AD0BBC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42156" y="5933344"/>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5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912560" y="1483820"/>
            <a:ext cx="4414053" cy="3788345"/>
          </a:xfrm>
          <a:prstGeom prst="rect">
            <a:avLst/>
          </a:prstGeom>
          <a:noFill/>
        </p:spPr>
        <p:txBody>
          <a:bodyPr wrap="square" rtlCol="0">
            <a:spAutoFit/>
          </a:bodyPr>
          <a:lstStyle/>
          <a:p>
            <a:pPr algn="r">
              <a:lnSpc>
                <a:spcPct val="150000"/>
              </a:lnSpc>
            </a:pPr>
            <a:r>
              <a:rPr lang="ar-EG" b="1" i="0" dirty="0">
                <a:solidFill>
                  <a:srgbClr val="000000"/>
                </a:solidFill>
                <a:effectLst/>
                <a:latin typeface="Al-Jazeera-Arabic-Regular" pitchFamily="2" charset="-78"/>
                <a:cs typeface="Al-Jazeera-Arabic-Regular" pitchFamily="2" charset="-78"/>
              </a:rPr>
              <a:t>كيف يرى الإنسان اللون ؟</a:t>
            </a:r>
          </a:p>
          <a:p>
            <a:pPr algn="just" rtl="1">
              <a:lnSpc>
                <a:spcPct val="150000"/>
              </a:lnSpc>
            </a:pPr>
            <a:r>
              <a:rPr lang="ar-EG" b="0" i="0" dirty="0">
                <a:solidFill>
                  <a:srgbClr val="000000"/>
                </a:solidFill>
                <a:effectLst/>
                <a:latin typeface="Al-Jazeera-Arabic-Regular" pitchFamily="2" charset="-78"/>
                <a:cs typeface="Al-Jazeera-Arabic-Regular" pitchFamily="2" charset="-78"/>
              </a:rPr>
              <a:t>لقد بين العلم أن الضوء الأبيض يتكون من عدد من الأطياف الملونة ، لا تستطيع العين أن تميز سوى سبع منها هى ما نسميه بالوان الطيف (الاحمر – البرتقالي – الاصفر – الاخضر – النيلي – الأزرق – البنفسجى ) . كما بيّن أن المادة عندما تستقبل الضوء الأبيض </a:t>
            </a:r>
            <a:r>
              <a:rPr lang="ar-EG" dirty="0">
                <a:solidFill>
                  <a:srgbClr val="000000"/>
                </a:solidFill>
                <a:latin typeface="Al-Jazeera-Arabic-Regular" pitchFamily="2" charset="-78"/>
                <a:cs typeface="Al-Jazeera-Arabic-Regular" pitchFamily="2" charset="-78"/>
              </a:rPr>
              <a:t>فإ</a:t>
            </a:r>
            <a:r>
              <a:rPr lang="ar-EG" b="0" i="0" dirty="0">
                <a:solidFill>
                  <a:srgbClr val="000000"/>
                </a:solidFill>
                <a:effectLst/>
                <a:latin typeface="Al-Jazeera-Arabic-Regular" pitchFamily="2" charset="-78"/>
                <a:cs typeface="Al-Jazeera-Arabic-Regular" pitchFamily="2" charset="-78"/>
              </a:rPr>
              <a:t>نها تمتص بعض تلك الأطياف، وتعكس بعضا آخر ممتزجاً مع بعضه ليؤلف لون المادة كما ندركها .</a:t>
            </a:r>
          </a:p>
        </p:txBody>
      </p:sp>
      <p:pic>
        <p:nvPicPr>
          <p:cNvPr id="3" name="Picture 2">
            <a:extLst>
              <a:ext uri="{FF2B5EF4-FFF2-40B4-BE49-F238E27FC236}">
                <a16:creationId xmlns:a16="http://schemas.microsoft.com/office/drawing/2014/main" id="{130545A3-57FE-4641-9FB9-8714460323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9069" y="2230474"/>
            <a:ext cx="4261425" cy="2397052"/>
          </a:xfrm>
          <a:prstGeom prst="rect">
            <a:avLst/>
          </a:prstGeom>
        </p:spPr>
      </p:pic>
      <p:pic>
        <p:nvPicPr>
          <p:cNvPr id="2" name="Audio Recording Jul 19, 2023 at 8:30:31 PM" descr="Audio Recording Jul 19, 2023 at 8:30:31 PM">
            <a:hlinkClick r:id="" action="ppaction://media"/>
            <a:extLst>
              <a:ext uri="{FF2B5EF4-FFF2-40B4-BE49-F238E27FC236}">
                <a16:creationId xmlns:a16="http://schemas.microsoft.com/office/drawing/2014/main" id="{DC3FCC0C-74C1-3844-B67C-57F0A014B14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76977" y="5966198"/>
            <a:ext cx="812800" cy="812800"/>
          </a:xfrm>
          <a:prstGeom prst="rect">
            <a:avLst/>
          </a:prstGeom>
        </p:spPr>
      </p:pic>
    </p:spTree>
    <p:extLst>
      <p:ext uri="{BB962C8B-B14F-4D97-AF65-F5344CB8AC3E}">
        <p14:creationId xmlns:p14="http://schemas.microsoft.com/office/powerpoint/2010/main" val="411893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8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181708" y="1882062"/>
            <a:ext cx="4910732" cy="2554545"/>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ويقسم العلماء خصائص اللون الى ثلاث خصائص هى:</a:t>
            </a:r>
          </a:p>
          <a:p>
            <a:pPr algn="r" rtl="1"/>
            <a:endParaRPr lang="ar-EG" sz="2000"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اصل اللون </a:t>
            </a:r>
            <a:r>
              <a:rPr lang="en-US" sz="2000" b="1" i="0" dirty="0">
                <a:solidFill>
                  <a:srgbClr val="000000"/>
                </a:solidFill>
                <a:effectLst/>
                <a:latin typeface="Al-Jazeera-Arabic-Regular" pitchFamily="2" charset="-78"/>
                <a:cs typeface="Al-Jazeera-Arabic-Regular" pitchFamily="2" charset="-78"/>
              </a:rPr>
              <a:t>hue</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قيمة اللون  </a:t>
            </a:r>
            <a:r>
              <a:rPr lang="en-US" sz="2000" b="1" i="0" dirty="0">
                <a:solidFill>
                  <a:srgbClr val="000000"/>
                </a:solidFill>
                <a:effectLst/>
                <a:latin typeface="Al-Jazeera-Arabic-Regular" pitchFamily="2" charset="-78"/>
                <a:cs typeface="Al-Jazeera-Arabic-Regular" pitchFamily="2" charset="-78"/>
              </a:rPr>
              <a:t>value</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شدة اللون </a:t>
            </a:r>
            <a:r>
              <a:rPr lang="en-US" sz="2000" b="1" i="0" dirty="0">
                <a:solidFill>
                  <a:srgbClr val="000000"/>
                </a:solidFill>
                <a:effectLst/>
                <a:latin typeface="Al-Jazeera-Arabic-Regular" pitchFamily="2" charset="-78"/>
                <a:cs typeface="Al-Jazeera-Arabic-Regular" pitchFamily="2" charset="-78"/>
              </a:rPr>
              <a:t>saturation </a:t>
            </a:r>
            <a:endParaRPr lang="en-US" sz="2000" b="0" i="0" dirty="0">
              <a:solidFill>
                <a:srgbClr val="000000"/>
              </a:solidFill>
              <a:effectLst/>
              <a:latin typeface="Al-Jazeera-Arabic-Regular" pitchFamily="2" charset="-78"/>
              <a:cs typeface="Al-Jazeera-Arabic-Regular" pitchFamily="2" charset="-78"/>
            </a:endParaRPr>
          </a:p>
        </p:txBody>
      </p:sp>
      <p:pic>
        <p:nvPicPr>
          <p:cNvPr id="2" name="Audio Recording Jul 19, 2023 at 8:31:05 PM" descr="Audio Recording Jul 19, 2023 at 8:31:05 PM">
            <a:hlinkClick r:id="" action="ppaction://media"/>
            <a:extLst>
              <a:ext uri="{FF2B5EF4-FFF2-40B4-BE49-F238E27FC236}">
                <a16:creationId xmlns:a16="http://schemas.microsoft.com/office/drawing/2014/main" id="{2A1E2705-3210-0547-AA77-C55756A32B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86040" y="6043914"/>
            <a:ext cx="812800" cy="812800"/>
          </a:xfrm>
          <a:prstGeom prst="rect">
            <a:avLst/>
          </a:prstGeom>
        </p:spPr>
      </p:pic>
    </p:spTree>
    <p:extLst>
      <p:ext uri="{BB962C8B-B14F-4D97-AF65-F5344CB8AC3E}">
        <p14:creationId xmlns:p14="http://schemas.microsoft.com/office/powerpoint/2010/main" val="314080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959006" y="1469149"/>
            <a:ext cx="8289552" cy="369331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أصل اللون </a:t>
            </a:r>
            <a:r>
              <a:rPr lang="en-US" b="1" i="0" dirty="0">
                <a:solidFill>
                  <a:srgbClr val="000000"/>
                </a:solidFill>
                <a:effectLst/>
                <a:latin typeface="Al-Jazeera-Arabic-Regular" pitchFamily="2" charset="-78"/>
                <a:cs typeface="Al-Jazeera-Arabic-Regular" pitchFamily="2" charset="-78"/>
              </a:rPr>
              <a:t>HUE</a:t>
            </a:r>
          </a:p>
          <a:p>
            <a:pPr algn="just" rtl="1"/>
            <a:r>
              <a:rPr lang="ar-EG" b="0" i="0" dirty="0">
                <a:solidFill>
                  <a:srgbClr val="000000"/>
                </a:solidFill>
                <a:effectLst/>
                <a:latin typeface="Al-Jazeera-Arabic-Regular" pitchFamily="2" charset="-78"/>
                <a:cs typeface="Al-Jazeera-Arabic-Regular" pitchFamily="2" charset="-78"/>
              </a:rPr>
              <a:t>وهي تلك الصفة التي نميز ونفرق بها بين لون وآخر والذى نسميه بأسمائه فنقول هذا لون (بنفسجي – أزرق – أخضر ....وهكذا )</a:t>
            </a:r>
          </a:p>
          <a:p>
            <a:pPr algn="just" rtl="1"/>
            <a:r>
              <a:rPr lang="ar-EG" b="0" i="0" dirty="0">
                <a:solidFill>
                  <a:srgbClr val="000000"/>
                </a:solidFill>
                <a:effectLst/>
                <a:latin typeface="Al-Jazeera-Arabic-Regular" pitchFamily="2" charset="-78"/>
                <a:cs typeface="Al-Jazeera-Arabic-Regular" pitchFamily="2" charset="-78"/>
              </a:rPr>
              <a:t>ويمكننا أن نغير فى أصل اللون بمزجه بلون آخر مثل مزج لون احمر بلون اصفر فينتج اللون البرتقالى.</a:t>
            </a:r>
            <a:endParaRPr lang="en-US" b="0" i="0" dirty="0">
              <a:solidFill>
                <a:srgbClr val="000000"/>
              </a:solidFill>
              <a:effectLst/>
              <a:latin typeface="Al-Jazeera-Arabic-Regular" pitchFamily="2" charset="-78"/>
              <a:cs typeface="Al-Jazeera-Arabic-Regular" pitchFamily="2" charset="-78"/>
            </a:endParaRPr>
          </a:p>
          <a:p>
            <a:pPr algn="just" rtl="1"/>
            <a:endParaRPr lang="ar-EG" b="0"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قيمة اللون </a:t>
            </a:r>
            <a:r>
              <a:rPr lang="en-US" b="1" i="0" dirty="0">
                <a:solidFill>
                  <a:srgbClr val="000000"/>
                </a:solidFill>
                <a:effectLst/>
                <a:latin typeface="Al-Jazeera-Arabic-Regular" pitchFamily="2" charset="-78"/>
                <a:cs typeface="Al-Jazeera-Arabic-Regular" pitchFamily="2" charset="-78"/>
              </a:rPr>
              <a:t>VALUE</a:t>
            </a:r>
          </a:p>
          <a:p>
            <a:pPr algn="just" rtl="1"/>
            <a:r>
              <a:rPr lang="ar-EG" b="0" i="0" dirty="0">
                <a:solidFill>
                  <a:srgbClr val="000000"/>
                </a:solidFill>
                <a:effectLst/>
                <a:latin typeface="Al-Jazeera-Arabic-Regular" pitchFamily="2" charset="-78"/>
                <a:cs typeface="Al-Jazeera-Arabic-Regular" pitchFamily="2" charset="-78"/>
              </a:rPr>
              <a:t>هى الصفة التى يقصد بها أن اللون فاتح او غامق او بمعنى اخر يمكننا من خلال قيمة اللون ان نفرق بين اللون الاحمر الغامق واللون الاحمر الفاتح اذا مزجناه بالأسود أو الأبيض.</a:t>
            </a:r>
            <a:endParaRPr lang="en-US" b="0" i="0" dirty="0">
              <a:solidFill>
                <a:srgbClr val="000000"/>
              </a:solidFill>
              <a:effectLst/>
              <a:latin typeface="Al-Jazeera-Arabic-Regular" pitchFamily="2" charset="-78"/>
              <a:cs typeface="Al-Jazeera-Arabic-Regular" pitchFamily="2" charset="-78"/>
            </a:endParaRPr>
          </a:p>
          <a:p>
            <a:pPr algn="just" rtl="1"/>
            <a:endParaRPr lang="ar-EG" b="0"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شدة اللون ( تشبع اللون ) </a:t>
            </a:r>
            <a:r>
              <a:rPr lang="en-US" b="1" i="0" dirty="0">
                <a:solidFill>
                  <a:srgbClr val="000000"/>
                </a:solidFill>
                <a:effectLst/>
                <a:latin typeface="Al-Jazeera-Arabic-Regular" pitchFamily="2" charset="-78"/>
                <a:cs typeface="Al-Jazeera-Arabic-Regular" pitchFamily="2" charset="-78"/>
              </a:rPr>
              <a:t>SATURATION </a:t>
            </a:r>
          </a:p>
          <a:p>
            <a:pPr algn="just" rtl="1"/>
            <a:r>
              <a:rPr lang="ar-EG" b="0" i="0" dirty="0">
                <a:solidFill>
                  <a:srgbClr val="000000"/>
                </a:solidFill>
                <a:effectLst/>
                <a:latin typeface="Al-Jazeera-Arabic-Regular" pitchFamily="2" charset="-78"/>
                <a:cs typeface="Al-Jazeera-Arabic-Regular" pitchFamily="2" charset="-78"/>
              </a:rPr>
              <a:t>هى الصفة التى تدل على مدى نقاء اللون أي درجة تشبعه ويرتبط تشبع اللون بمدى نقائه أى بمقدار كمية اختلاطه بالألوان المحايدة ( الأبيض – درجات الرمادي – الأسود ).</a:t>
            </a:r>
          </a:p>
        </p:txBody>
      </p:sp>
      <p:pic>
        <p:nvPicPr>
          <p:cNvPr id="2" name="Audio Recording Jul 19, 2023 at 8:35:41 PM" descr="Audio Recording Jul 19, 2023 at 8:35:41 PM">
            <a:hlinkClick r:id="" action="ppaction://media"/>
            <a:extLst>
              <a:ext uri="{FF2B5EF4-FFF2-40B4-BE49-F238E27FC236}">
                <a16:creationId xmlns:a16="http://schemas.microsoft.com/office/drawing/2014/main" id="{CB503A0A-6B90-C345-B5F3-FDA63C17005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158" y="5933344"/>
            <a:ext cx="812800" cy="812800"/>
          </a:xfrm>
          <a:prstGeom prst="rect">
            <a:avLst/>
          </a:prstGeom>
        </p:spPr>
      </p:pic>
    </p:spTree>
    <p:extLst>
      <p:ext uri="{BB962C8B-B14F-4D97-AF65-F5344CB8AC3E}">
        <p14:creationId xmlns:p14="http://schemas.microsoft.com/office/powerpoint/2010/main" val="207673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6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837841" y="1571188"/>
            <a:ext cx="8289552" cy="369331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وهناك أحوال ثلاثة لنقص تشبع اللون:</a:t>
            </a:r>
            <a:endParaRPr lang="en-US" b="1" i="0" dirty="0">
              <a:solidFill>
                <a:srgbClr val="000000"/>
              </a:solidFill>
              <a:effectLst/>
              <a:latin typeface="Al-Jazeera-Arabic-Regular" pitchFamily="2" charset="-78"/>
              <a:cs typeface="Al-Jazeera-Arabic-Regular" pitchFamily="2" charset="-78"/>
            </a:endParaRPr>
          </a:p>
          <a:p>
            <a:pPr algn="just" rtl="1"/>
            <a:endParaRPr lang="ar-EG" b="1"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نقص تشبع اللون عن طريق إضافة اللون الأبيض فيقال ان اللون فاتح (فاتح أو باهت أو شاحب</a:t>
            </a:r>
            <a:r>
              <a:rPr lang="ar-SA" i="0" dirty="0">
                <a:solidFill>
                  <a:srgbClr val="000000"/>
                </a:solidFill>
                <a:effectLst/>
                <a:latin typeface="Al-Jazeera-Arabic-Regular" pitchFamily="2" charset="-78"/>
                <a:cs typeface="Al-Jazeera-Arabic-Regular" pitchFamily="2" charset="-78"/>
              </a:rPr>
              <a:t> </a:t>
            </a:r>
            <a:r>
              <a:rPr lang="en-US" dirty="0">
                <a:solidFill>
                  <a:srgbClr val="000000"/>
                </a:solidFill>
                <a:latin typeface="Al-Jazeera-Arabic-Regular" pitchFamily="2" charset="-78"/>
                <a:cs typeface="Al-Jazeera-Arabic-Regular" pitchFamily="2" charset="-78"/>
              </a:rPr>
              <a:t>Tint</a:t>
            </a:r>
          </a:p>
          <a:p>
            <a:pPr algn="just" rtl="1">
              <a:buFont typeface="Arial" panose="020B0604020202020204" pitchFamily="34" charset="0"/>
              <a:buChar char="•"/>
            </a:pPr>
            <a:endParaRPr lang="en-US"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نقص تشبع اللون عن طريق إضافة اللون الاسود، فيقال ان اللون غامق أو داكن</a:t>
            </a:r>
            <a:r>
              <a:rPr lang="en-US" i="0" dirty="0">
                <a:solidFill>
                  <a:srgbClr val="000000"/>
                </a:solidFill>
                <a:effectLst/>
                <a:latin typeface="Al-Jazeera-Arabic-Regular" pitchFamily="2" charset="-78"/>
                <a:cs typeface="Al-Jazeera-Arabic-Regular" pitchFamily="2" charset="-78"/>
              </a:rPr>
              <a:t>shade </a:t>
            </a:r>
            <a:br>
              <a:rPr lang="en-US" i="0" dirty="0">
                <a:solidFill>
                  <a:srgbClr val="000000"/>
                </a:solidFill>
                <a:effectLst/>
                <a:latin typeface="Al-Jazeera-Arabic-Regular" pitchFamily="2" charset="-78"/>
                <a:cs typeface="Al-Jazeera-Arabic-Regular" pitchFamily="2" charset="-78"/>
              </a:rPr>
            </a:br>
            <a:endParaRPr lang="en-US"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نقص تشبع اللون عن طريق إضافة اللون الرمادى فيقال ان اللون محايد أي بين الغامق والفاتح </a:t>
            </a:r>
            <a:r>
              <a:rPr lang="en-US" i="0" dirty="0">
                <a:solidFill>
                  <a:srgbClr val="000000"/>
                </a:solidFill>
                <a:effectLst/>
                <a:latin typeface="Al-Jazeera-Arabic-Regular" pitchFamily="2" charset="-78"/>
                <a:cs typeface="Al-Jazeera-Arabic-Regular" pitchFamily="2" charset="-78"/>
              </a:rPr>
              <a:t>Tune</a:t>
            </a:r>
          </a:p>
          <a:p>
            <a:pPr algn="just" rtl="1">
              <a:buFont typeface="Arial" panose="020B0604020202020204" pitchFamily="34" charset="0"/>
              <a:buChar char="•"/>
            </a:pPr>
            <a:endParaRPr lang="en-US" i="0" dirty="0">
              <a:solidFill>
                <a:srgbClr val="000000"/>
              </a:solidFill>
              <a:effectLst/>
              <a:latin typeface="Al-Jazeera-Arabic-Regular" pitchFamily="2" charset="-78"/>
              <a:cs typeface="Al-Jazeera-Arabic-Regular" pitchFamily="2" charset="-78"/>
            </a:endParaRPr>
          </a:p>
          <a:p>
            <a:pPr algn="just" rtl="1"/>
            <a:r>
              <a:rPr lang="ar-EG" i="0" dirty="0">
                <a:solidFill>
                  <a:srgbClr val="000000"/>
                </a:solidFill>
                <a:effectLst/>
                <a:latin typeface="Al-Jazeera-Arabic-Regular" pitchFamily="2" charset="-78"/>
                <a:cs typeface="Al-Jazeera-Arabic-Regular" pitchFamily="2" charset="-78"/>
              </a:rPr>
              <a:t>وفى مجال إستخدام الألوان يمكننا أن نحصل على قيم ضوئية مختلفة بمزج نسب مختلفة من الأبيض والأسود. فالابيض يعد أعلى قيمة ضوئية بينما يجئ الأسود فى نهاية التدرج كأقل قيمة ضوئية. ويجب ألا نغفل أنها قيمة ضوئية لا لونية. </a:t>
            </a:r>
          </a:p>
        </p:txBody>
      </p:sp>
      <p:pic>
        <p:nvPicPr>
          <p:cNvPr id="2" name="Audio Recording Jul 19, 2023 at 8:38:39 PM" descr="Audio Recording Jul 19, 2023 at 8:38:39 PM">
            <a:hlinkClick r:id="" action="ppaction://media"/>
            <a:extLst>
              <a:ext uri="{FF2B5EF4-FFF2-40B4-BE49-F238E27FC236}">
                <a16:creationId xmlns:a16="http://schemas.microsoft.com/office/drawing/2014/main" id="{2C7108E9-541C-264E-99BD-65B48522C8C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07023" y="5905153"/>
            <a:ext cx="812800" cy="812800"/>
          </a:xfrm>
          <a:prstGeom prst="rect">
            <a:avLst/>
          </a:prstGeom>
        </p:spPr>
      </p:pic>
    </p:spTree>
    <p:extLst>
      <p:ext uri="{BB962C8B-B14F-4D97-AF65-F5344CB8AC3E}">
        <p14:creationId xmlns:p14="http://schemas.microsoft.com/office/powerpoint/2010/main" val="1703707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4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941434" y="2793930"/>
            <a:ext cx="4551631"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عجلة الألوان </a:t>
            </a:r>
            <a:r>
              <a:rPr lang="en-US" sz="3200" b="1" dirty="0">
                <a:solidFill>
                  <a:schemeClr val="bg1"/>
                </a:solidFill>
                <a:latin typeface="Al-Jazeera-Arabic-Regular" pitchFamily="2" charset="-78"/>
                <a:cs typeface="Al-Jazeera-Arabic-Regular" pitchFamily="2" charset="-78"/>
              </a:rPr>
              <a:t>Color Wheel</a:t>
            </a:r>
          </a:p>
        </p:txBody>
      </p:sp>
      <p:pic>
        <p:nvPicPr>
          <p:cNvPr id="4" name="Audio Recording Jul 19, 2023 at 8:39:14 PM" descr="Audio Recording Jul 19, 2023 at 8:39:14 PM">
            <a:hlinkClick r:id="" action="ppaction://media"/>
            <a:extLst>
              <a:ext uri="{FF2B5EF4-FFF2-40B4-BE49-F238E27FC236}">
                <a16:creationId xmlns:a16="http://schemas.microsoft.com/office/drawing/2014/main" id="{F846969F-0C6A-CA49-9032-95B1C65037E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44244" y="5904980"/>
            <a:ext cx="812800" cy="812800"/>
          </a:xfrm>
          <a:prstGeom prst="rect">
            <a:avLst/>
          </a:prstGeom>
        </p:spPr>
      </p:pic>
    </p:spTree>
    <p:extLst>
      <p:ext uri="{BB962C8B-B14F-4D97-AF65-F5344CB8AC3E}">
        <p14:creationId xmlns:p14="http://schemas.microsoft.com/office/powerpoint/2010/main" val="40313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 name="Picture 2">
            <a:extLst>
              <a:ext uri="{FF2B5EF4-FFF2-40B4-BE49-F238E27FC236}">
                <a16:creationId xmlns:a16="http://schemas.microsoft.com/office/drawing/2014/main" id="{D4065699-1E69-2247-B75D-BDFA701A8D33}"/>
              </a:ext>
            </a:extLst>
          </p:cNvPr>
          <p:cNvPicPr>
            <a:picLocks noChangeAspect="1"/>
          </p:cNvPicPr>
          <p:nvPr/>
        </p:nvPicPr>
        <p:blipFill rotWithShape="1">
          <a:blip r:embed="rId5">
            <a:extLst>
              <a:ext uri="{28A0092B-C50C-407E-A947-70E740481C1C}">
                <a14:useLocalDpi xmlns:a14="http://schemas.microsoft.com/office/drawing/2010/main" val="0"/>
              </a:ext>
            </a:extLst>
          </a:blip>
          <a:srcRect l="23961" t="20015" r="22629" b="21178"/>
          <a:stretch/>
        </p:blipFill>
        <p:spPr>
          <a:xfrm>
            <a:off x="3551846" y="3094021"/>
            <a:ext cx="2399976" cy="2445507"/>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26690" y="1756073"/>
            <a:ext cx="8289552" cy="327570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هى الوسيلة العلمية لدراسة الألوان، ونستطيع عن طريق عجلة الألوان أن نتعلم كيف نخلط الالوان مع بعضها البعض، وكيفية التناسق بينها، وعجلة الألوان تتضمن وتتفق مع تسلسل ألوان الطيف وتتكون من 12 لوناً حيث تتكون من ثلاثة مجموعات من الألوان هى :</a:t>
            </a: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أساسية (أولية)</a:t>
            </a: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ثانوية</a:t>
            </a:r>
            <a:endParaRPr lang="en-US" sz="2000" b="1" i="0" dirty="0">
              <a:solidFill>
                <a:srgbClr val="000000"/>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ثلاثية (مشتقة). </a:t>
            </a:r>
            <a:endParaRPr lang="en-US" sz="2000" b="1" i="0" dirty="0">
              <a:solidFill>
                <a:srgbClr val="000000"/>
              </a:solidFill>
              <a:effectLst/>
              <a:latin typeface="Al-Jazeera-Arabic-Regular" pitchFamily="2" charset="-78"/>
              <a:cs typeface="Al-Jazeera-Arabic-Regular" pitchFamily="2" charset="-78"/>
            </a:endParaRPr>
          </a:p>
        </p:txBody>
      </p:sp>
      <p:pic>
        <p:nvPicPr>
          <p:cNvPr id="2" name="Audio Recording Jul 19, 2023 at 8:40:25 PM" descr="Audio Recording Jul 19, 2023 at 8:40:25 PM">
            <a:hlinkClick r:id="" action="ppaction://media"/>
            <a:extLst>
              <a:ext uri="{FF2B5EF4-FFF2-40B4-BE49-F238E27FC236}">
                <a16:creationId xmlns:a16="http://schemas.microsoft.com/office/drawing/2014/main" id="{5A26C36A-525A-5143-87E7-C22AFACB4D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28494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5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937760" y="1756073"/>
            <a:ext cx="4178482" cy="2814040"/>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الألوان الأساسية (</a:t>
            </a:r>
            <a:r>
              <a:rPr lang="en-US" sz="2000" b="1" i="0" dirty="0">
                <a:solidFill>
                  <a:srgbClr val="000000"/>
                </a:solidFill>
                <a:effectLst/>
                <a:latin typeface="Al-Jazeera-Arabic-Regular" pitchFamily="2" charset="-78"/>
                <a:cs typeface="Al-Jazeera-Arabic-Regular" pitchFamily="2" charset="-78"/>
              </a:rPr>
              <a:t>Primary colors)</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 هى ( الأحمر – الأصفر – الأزرق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وقد أطلق عليها ألوانا أساسية لكونها لا يمكن الحصول عليها نظريا عن طريق مزج الألوان الأخرى ، ويمكن بمزجها الحصول على الألوان الأخرى .</a:t>
            </a:r>
          </a:p>
        </p:txBody>
      </p:sp>
      <p:pic>
        <p:nvPicPr>
          <p:cNvPr id="4" name="Picture 3">
            <a:extLst>
              <a:ext uri="{FF2B5EF4-FFF2-40B4-BE49-F238E27FC236}">
                <a16:creationId xmlns:a16="http://schemas.microsoft.com/office/drawing/2014/main" id="{E15C0FF1-FC56-A440-85AC-D2799B8506B7}"/>
              </a:ext>
            </a:extLst>
          </p:cNvPr>
          <p:cNvPicPr>
            <a:picLocks noChangeAspect="1"/>
          </p:cNvPicPr>
          <p:nvPr/>
        </p:nvPicPr>
        <p:blipFill rotWithShape="1">
          <a:blip r:embed="rId5">
            <a:extLst>
              <a:ext uri="{28A0092B-C50C-407E-A947-70E740481C1C}">
                <a14:useLocalDpi xmlns:a14="http://schemas.microsoft.com/office/drawing/2010/main" val="0"/>
              </a:ext>
            </a:extLst>
          </a:blip>
          <a:srcRect l="21421" t="20768" r="21057" b="20912"/>
          <a:stretch/>
        </p:blipFill>
        <p:spPr>
          <a:xfrm>
            <a:off x="1037554" y="1756073"/>
            <a:ext cx="3364455" cy="3364456"/>
          </a:xfrm>
          <a:prstGeom prst="rect">
            <a:avLst/>
          </a:prstGeom>
        </p:spPr>
      </p:pic>
      <p:pic>
        <p:nvPicPr>
          <p:cNvPr id="2" name="Audio Recording Jul 19, 2023 at 8:41:37 PM" descr="Audio Recording Jul 19, 2023 at 8:41:37 PM">
            <a:hlinkClick r:id="" action="ppaction://media"/>
            <a:extLst>
              <a:ext uri="{FF2B5EF4-FFF2-40B4-BE49-F238E27FC236}">
                <a16:creationId xmlns:a16="http://schemas.microsoft.com/office/drawing/2014/main" id="{E92B9CB3-8716-E743-A3C7-66E83AFD72B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1254" y="6059596"/>
            <a:ext cx="812800" cy="812800"/>
          </a:xfrm>
          <a:prstGeom prst="rect">
            <a:avLst/>
          </a:prstGeom>
        </p:spPr>
      </p:pic>
    </p:spTree>
    <p:extLst>
      <p:ext uri="{BB962C8B-B14F-4D97-AF65-F5344CB8AC3E}">
        <p14:creationId xmlns:p14="http://schemas.microsoft.com/office/powerpoint/2010/main" val="344214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 name="Picture 2">
            <a:extLst>
              <a:ext uri="{FF2B5EF4-FFF2-40B4-BE49-F238E27FC236}">
                <a16:creationId xmlns:a16="http://schemas.microsoft.com/office/drawing/2014/main" id="{089C6F63-8AEE-024B-90D6-EFD12F8B95DA}"/>
              </a:ext>
            </a:extLst>
          </p:cNvPr>
          <p:cNvPicPr>
            <a:picLocks noChangeAspect="1"/>
          </p:cNvPicPr>
          <p:nvPr/>
        </p:nvPicPr>
        <p:blipFill rotWithShape="1">
          <a:blip r:embed="rId5">
            <a:extLst>
              <a:ext uri="{28A0092B-C50C-407E-A947-70E740481C1C}">
                <a14:useLocalDpi xmlns:a14="http://schemas.microsoft.com/office/drawing/2010/main" val="0"/>
              </a:ext>
            </a:extLst>
          </a:blip>
          <a:srcRect l="5288" t="4961" r="3657" b="11879"/>
          <a:stretch/>
        </p:blipFill>
        <p:spPr>
          <a:xfrm>
            <a:off x="1203130" y="3764550"/>
            <a:ext cx="3940370" cy="1757191"/>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27246" y="1458893"/>
            <a:ext cx="8688440" cy="255454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تختلف الألوان الأساسية من مجال إلى آخر مثل:</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الألوان الأساسية للرسامين هي ( الاحمر – والاصفر – والازرق )</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الالوان الاساسية فى العرض على الشاشات المختلفة هي ( الأحمر – والأزرق – والأخضر) وتسمى هذه الألوان بنظام </a:t>
            </a:r>
            <a:r>
              <a:rPr lang="en-US" sz="2000" i="0" dirty="0">
                <a:solidFill>
                  <a:srgbClr val="000000"/>
                </a:solidFill>
                <a:effectLst/>
                <a:latin typeface="Al-Jazeera-Arabic-Regular" pitchFamily="2" charset="-78"/>
                <a:cs typeface="Al-Jazeera-Arabic-Regular" pitchFamily="2" charset="-78"/>
              </a:rPr>
              <a:t>RGB</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ويستخدم فى مجالات التصوير الفوتوغرافي والسينمائي و تصميم صفحات المواقع والموشن جرافيك وتعديل الفيديوهات بأنواعها المختلفة ... إلخ.</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الالوان الاساسية فى الطباعة هي ( السيان – الماجنتا – الأصفر – الأسود ) وتسمى هذه الألوان بنظام </a:t>
            </a:r>
            <a:r>
              <a:rPr lang="en-US" sz="2000" i="0" dirty="0">
                <a:solidFill>
                  <a:srgbClr val="000000"/>
                </a:solidFill>
                <a:effectLst/>
                <a:latin typeface="Al-Jazeera-Arabic-Regular" pitchFamily="2" charset="-78"/>
                <a:cs typeface="Al-Jazeera-Arabic-Regular" pitchFamily="2" charset="-78"/>
              </a:rPr>
              <a:t>CMYK</a:t>
            </a:r>
            <a:r>
              <a:rPr lang="ar-SA" sz="2000" i="0" dirty="0">
                <a:solidFill>
                  <a:srgbClr val="000000"/>
                </a:solidFill>
                <a:effectLst/>
                <a:latin typeface="Al-Jazeera-Arabic-Regular" pitchFamily="2" charset="-78"/>
                <a:cs typeface="Al-Jazeera-Arabic-Regular" pitchFamily="2" charset="-78"/>
              </a:rPr>
              <a:t>.</a:t>
            </a:r>
            <a:endParaRPr lang="en-US" sz="2000" i="0" dirty="0">
              <a:solidFill>
                <a:srgbClr val="000000"/>
              </a:solidFill>
              <a:effectLst/>
              <a:latin typeface="Al-Jazeera-Arabic-Regular" pitchFamily="2" charset="-78"/>
              <a:cs typeface="Al-Jazeera-Arabic-Regular" pitchFamily="2" charset="-78"/>
            </a:endParaRPr>
          </a:p>
        </p:txBody>
      </p:sp>
      <p:pic>
        <p:nvPicPr>
          <p:cNvPr id="2" name="Audio Recording Jul 19, 2023 at 8:46:41 PM" descr="Audio Recording Jul 19, 2023 at 8:46:41 PM">
            <a:hlinkClick r:id="" action="ppaction://media"/>
            <a:extLst>
              <a:ext uri="{FF2B5EF4-FFF2-40B4-BE49-F238E27FC236}">
                <a16:creationId xmlns:a16="http://schemas.microsoft.com/office/drawing/2014/main" id="{CD3540F9-8B82-AA41-B64C-B3082050FD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9286" y="5950700"/>
            <a:ext cx="812800" cy="812800"/>
          </a:xfrm>
          <a:prstGeom prst="rect">
            <a:avLst/>
          </a:prstGeom>
        </p:spPr>
      </p:pic>
    </p:spTree>
    <p:extLst>
      <p:ext uri="{BB962C8B-B14F-4D97-AF65-F5344CB8AC3E}">
        <p14:creationId xmlns:p14="http://schemas.microsoft.com/office/powerpoint/2010/main" val="4853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5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400550" y="1327367"/>
            <a:ext cx="4903706" cy="4199035"/>
          </a:xfrm>
          <a:prstGeom prst="rect">
            <a:avLst/>
          </a:prstGeom>
          <a:noFill/>
        </p:spPr>
        <p:txBody>
          <a:bodyPr wrap="square" rtlCol="0">
            <a:spAutoFit/>
          </a:bodyPr>
          <a:lstStyle/>
          <a:p>
            <a:pPr algn="justLow" rtl="1">
              <a:lnSpc>
                <a:spcPct val="150000"/>
              </a:lnSpc>
            </a:pPr>
            <a:r>
              <a:rPr lang="ar-EG" sz="2000" b="1" i="0" dirty="0">
                <a:solidFill>
                  <a:srgbClr val="000000"/>
                </a:solidFill>
                <a:effectLst/>
                <a:latin typeface="Al-Jazeera-Arabic-Regular" pitchFamily="2" charset="-78"/>
                <a:cs typeface="Al-Jazeera-Arabic-Regular" pitchFamily="2" charset="-78"/>
              </a:rPr>
              <a:t>الألوان الثانوية (</a:t>
            </a:r>
            <a:r>
              <a:rPr lang="en-US" sz="2000" b="1" i="0" dirty="0">
                <a:solidFill>
                  <a:srgbClr val="000000"/>
                </a:solidFill>
                <a:effectLst/>
                <a:latin typeface="Al-Jazeera-Arabic-Regular" pitchFamily="2" charset="-78"/>
                <a:cs typeface="Al-Jazeera-Arabic-Regular" pitchFamily="2" charset="-78"/>
              </a:rPr>
              <a:t>Secondary colors)</a:t>
            </a:r>
          </a:p>
          <a:p>
            <a:pPr algn="justLow" rtl="1">
              <a:lnSpc>
                <a:spcPct val="150000"/>
              </a:lnSpc>
            </a:pPr>
            <a:r>
              <a:rPr lang="ar-EG" sz="2000" b="1" i="0" dirty="0">
                <a:solidFill>
                  <a:srgbClr val="000000"/>
                </a:solidFill>
                <a:effectLst/>
                <a:latin typeface="Al-Jazeera-Arabic-Regular" pitchFamily="2" charset="-78"/>
                <a:cs typeface="Al-Jazeera-Arabic-Regular" pitchFamily="2" charset="-78"/>
              </a:rPr>
              <a:t>وهي ( البرتقالي – البنفسجي – الأخضر )</a:t>
            </a:r>
            <a:endParaRPr lang="ar-EG" sz="2000" b="0" i="0" dirty="0">
              <a:solidFill>
                <a:srgbClr val="000000"/>
              </a:solidFill>
              <a:effectLst/>
              <a:latin typeface="Al-Jazeera-Arabic-Regular" pitchFamily="2" charset="-78"/>
              <a:cs typeface="Al-Jazeera-Arabic-Regular" pitchFamily="2" charset="-78"/>
            </a:endParaRP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وهى الألوان التى يمكن الحصول عليها عن طريق مزج لونين أساسيين معا ، والتى تحتل موقعاً متوسطاً بين الألوان الأساسية فى عجلة الألوان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فمزج :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الأصفر + الأحمر = البرتقالي</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الأحمر + الأزرق = البنفسجى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الأزرق +الأصفر = الأخضر</a:t>
            </a:r>
          </a:p>
        </p:txBody>
      </p:sp>
      <p:pic>
        <p:nvPicPr>
          <p:cNvPr id="4" name="Picture 3">
            <a:extLst>
              <a:ext uri="{FF2B5EF4-FFF2-40B4-BE49-F238E27FC236}">
                <a16:creationId xmlns:a16="http://schemas.microsoft.com/office/drawing/2014/main" id="{017A3A4E-18CD-8143-9C0B-E108E689CEC9}"/>
              </a:ext>
            </a:extLst>
          </p:cNvPr>
          <p:cNvPicPr>
            <a:picLocks noChangeAspect="1"/>
          </p:cNvPicPr>
          <p:nvPr/>
        </p:nvPicPr>
        <p:blipFill rotWithShape="1">
          <a:blip r:embed="rId5">
            <a:extLst>
              <a:ext uri="{28A0092B-C50C-407E-A947-70E740481C1C}">
                <a14:useLocalDpi xmlns:a14="http://schemas.microsoft.com/office/drawing/2010/main" val="0"/>
              </a:ext>
            </a:extLst>
          </a:blip>
          <a:srcRect l="20403" t="21241" r="20527" b="21759"/>
          <a:stretch/>
        </p:blipFill>
        <p:spPr>
          <a:xfrm>
            <a:off x="755925" y="1760410"/>
            <a:ext cx="3476664" cy="3402057"/>
          </a:xfrm>
          <a:prstGeom prst="rect">
            <a:avLst/>
          </a:prstGeom>
        </p:spPr>
      </p:pic>
      <p:pic>
        <p:nvPicPr>
          <p:cNvPr id="2" name="Audio Recording Jul 19, 2023 at 8:51:51 PM" descr="Audio Recording Jul 19, 2023 at 8:51:51 PM">
            <a:hlinkClick r:id="" action="ppaction://media"/>
            <a:extLst>
              <a:ext uri="{FF2B5EF4-FFF2-40B4-BE49-F238E27FC236}">
                <a16:creationId xmlns:a16="http://schemas.microsoft.com/office/drawing/2014/main" id="{05B9E3AE-E300-D942-A0C5-1F364180FAF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28638" y="5933344"/>
            <a:ext cx="812800" cy="812800"/>
          </a:xfrm>
          <a:prstGeom prst="rect">
            <a:avLst/>
          </a:prstGeom>
        </p:spPr>
      </p:pic>
    </p:spTree>
    <p:extLst>
      <p:ext uri="{BB962C8B-B14F-4D97-AF65-F5344CB8AC3E}">
        <p14:creationId xmlns:p14="http://schemas.microsoft.com/office/powerpoint/2010/main" val="343482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0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338853" y="1568612"/>
            <a:ext cx="4903706" cy="3785652"/>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الألوان الثلاثية (المشتقة) </a:t>
            </a:r>
            <a:r>
              <a:rPr lang="en-US" sz="2000" b="1" i="0" dirty="0">
                <a:solidFill>
                  <a:srgbClr val="000000"/>
                </a:solidFill>
                <a:effectLst/>
                <a:latin typeface="Al-Jazeera-Arabic-Regular" pitchFamily="2" charset="-78"/>
                <a:cs typeface="Al-Jazeera-Arabic-Regular" pitchFamily="2" charset="-78"/>
              </a:rPr>
              <a:t>Tertiary colors</a:t>
            </a:r>
          </a:p>
          <a:p>
            <a:pPr algn="justLow" rtl="1"/>
            <a:r>
              <a:rPr lang="ar-EG" sz="2000" i="0" dirty="0">
                <a:solidFill>
                  <a:srgbClr val="000000"/>
                </a:solidFill>
                <a:effectLst/>
                <a:latin typeface="Al-Jazeera-Arabic-Regular" pitchFamily="2" charset="-78"/>
                <a:cs typeface="Al-Jazeera-Arabic-Regular" pitchFamily="2" charset="-78"/>
              </a:rPr>
              <a:t>تقع الألوان الثلاثية بين الألوان الأساسية والثانوية حيث تنشأ من خلط لون أساسي بلون آخر ثانوى ، وينتج عن الألوان الأساسية والألوان الثانوية ستة ألوان ثلاثية وتشير تلك الألوان إلى مكوناتها مثل :</a:t>
            </a:r>
          </a:p>
          <a:p>
            <a:pPr algn="justLow" rtl="1"/>
            <a:r>
              <a:rPr lang="ar-EG" sz="2000" i="0" dirty="0">
                <a:solidFill>
                  <a:srgbClr val="000000"/>
                </a:solidFill>
                <a:effectLst/>
                <a:latin typeface="Al-Jazeera-Arabic-Regular" pitchFamily="2" charset="-78"/>
                <a:cs typeface="Al-Jazeera-Arabic-Regular" pitchFamily="2" charset="-78"/>
              </a:rPr>
              <a:t>( أصفر + برتقالى ) = برتقالى مصفر </a:t>
            </a:r>
          </a:p>
          <a:p>
            <a:pPr algn="justLow" rtl="1"/>
            <a:r>
              <a:rPr lang="ar-EG" sz="2000" i="0" dirty="0">
                <a:solidFill>
                  <a:srgbClr val="000000"/>
                </a:solidFill>
                <a:effectLst/>
                <a:latin typeface="Al-Jazeera-Arabic-Regular" pitchFamily="2" charset="-78"/>
                <a:cs typeface="Al-Jazeera-Arabic-Regular" pitchFamily="2" charset="-78"/>
              </a:rPr>
              <a:t>( أحمر + برتقالى ) = برتقالى محمر </a:t>
            </a:r>
          </a:p>
          <a:p>
            <a:pPr algn="justLow" rtl="1"/>
            <a:r>
              <a:rPr lang="ar-EG" sz="2000" i="0" dirty="0">
                <a:solidFill>
                  <a:srgbClr val="000000"/>
                </a:solidFill>
                <a:effectLst/>
                <a:latin typeface="Al-Jazeera-Arabic-Regular" pitchFamily="2" charset="-78"/>
                <a:cs typeface="Al-Jazeera-Arabic-Regular" pitchFamily="2" charset="-78"/>
              </a:rPr>
              <a:t>( أحمر + بنفسجي ) = بنفسجي محمر </a:t>
            </a:r>
          </a:p>
          <a:p>
            <a:pPr algn="justLow" rtl="1"/>
            <a:r>
              <a:rPr lang="ar-EG" sz="2000" i="0" dirty="0">
                <a:solidFill>
                  <a:srgbClr val="000000"/>
                </a:solidFill>
                <a:effectLst/>
                <a:latin typeface="Al-Jazeera-Arabic-Regular" pitchFamily="2" charset="-78"/>
                <a:cs typeface="Al-Jazeera-Arabic-Regular" pitchFamily="2" charset="-78"/>
              </a:rPr>
              <a:t>( أزرق + بنفسجي ) = بنفسجي مزرق </a:t>
            </a:r>
          </a:p>
          <a:p>
            <a:pPr algn="justLow" rtl="1"/>
            <a:r>
              <a:rPr lang="ar-EG" sz="2000" i="0" dirty="0">
                <a:solidFill>
                  <a:srgbClr val="000000"/>
                </a:solidFill>
                <a:effectLst/>
                <a:latin typeface="Al-Jazeera-Arabic-Regular" pitchFamily="2" charset="-78"/>
                <a:cs typeface="Al-Jazeera-Arabic-Regular" pitchFamily="2" charset="-78"/>
              </a:rPr>
              <a:t>( أصفر+ أخضر ) = أخضر مصفر</a:t>
            </a:r>
          </a:p>
          <a:p>
            <a:pPr algn="justLow" rtl="1"/>
            <a:r>
              <a:rPr lang="ar-EG" sz="2000" i="0" dirty="0">
                <a:solidFill>
                  <a:srgbClr val="000000"/>
                </a:solidFill>
                <a:effectLst/>
                <a:latin typeface="Al-Jazeera-Arabic-Regular" pitchFamily="2" charset="-78"/>
                <a:cs typeface="Al-Jazeera-Arabic-Regular" pitchFamily="2" charset="-78"/>
              </a:rPr>
              <a:t>( أزرق + أخضر ) = أخضر مزرق</a:t>
            </a:r>
          </a:p>
        </p:txBody>
      </p:sp>
      <p:pic>
        <p:nvPicPr>
          <p:cNvPr id="6" name="Picture 5">
            <a:extLst>
              <a:ext uri="{FF2B5EF4-FFF2-40B4-BE49-F238E27FC236}">
                <a16:creationId xmlns:a16="http://schemas.microsoft.com/office/drawing/2014/main" id="{4C54AFE7-1BEA-0B4E-AF9E-889E07F6A0A8}"/>
              </a:ext>
            </a:extLst>
          </p:cNvPr>
          <p:cNvPicPr>
            <a:picLocks noChangeAspect="1"/>
          </p:cNvPicPr>
          <p:nvPr/>
        </p:nvPicPr>
        <p:blipFill rotWithShape="1">
          <a:blip r:embed="rId5">
            <a:extLst>
              <a:ext uri="{28A0092B-C50C-407E-A947-70E740481C1C}">
                <a14:useLocalDpi xmlns:a14="http://schemas.microsoft.com/office/drawing/2010/main" val="0"/>
              </a:ext>
            </a:extLst>
          </a:blip>
          <a:srcRect l="22327" t="20000" r="22401" b="21250"/>
          <a:stretch/>
        </p:blipFill>
        <p:spPr>
          <a:xfrm>
            <a:off x="775795" y="1737551"/>
            <a:ext cx="3412545" cy="3548445"/>
          </a:xfrm>
          <a:prstGeom prst="rect">
            <a:avLst/>
          </a:prstGeom>
        </p:spPr>
      </p:pic>
      <p:pic>
        <p:nvPicPr>
          <p:cNvPr id="2" name="Audio Recording Jul 19, 2023 at 8:54:00 PM" descr="Audio Recording Jul 19, 2023 at 8:54:00 PM">
            <a:hlinkClick r:id="" action="ppaction://media"/>
            <a:extLst>
              <a:ext uri="{FF2B5EF4-FFF2-40B4-BE49-F238E27FC236}">
                <a16:creationId xmlns:a16="http://schemas.microsoft.com/office/drawing/2014/main" id="{4128580B-A959-4848-B0E2-5590809209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36159" y="5986519"/>
            <a:ext cx="812800" cy="812800"/>
          </a:xfrm>
          <a:prstGeom prst="rect">
            <a:avLst/>
          </a:prstGeom>
        </p:spPr>
      </p:pic>
    </p:spTree>
    <p:extLst>
      <p:ext uri="{BB962C8B-B14F-4D97-AF65-F5344CB8AC3E}">
        <p14:creationId xmlns:p14="http://schemas.microsoft.com/office/powerpoint/2010/main" val="266500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8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881386" y="1696265"/>
            <a:ext cx="8316729" cy="1631216"/>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الألوان المحايدة </a:t>
            </a:r>
            <a:r>
              <a:rPr lang="en-US" sz="2000" b="1" i="0" dirty="0">
                <a:solidFill>
                  <a:srgbClr val="000000"/>
                </a:solidFill>
                <a:effectLst/>
                <a:latin typeface="Al-Jazeera-Arabic-Regular" pitchFamily="2" charset="-78"/>
                <a:cs typeface="Al-Jazeera-Arabic-Regular" pitchFamily="2" charset="-78"/>
              </a:rPr>
              <a:t>(achromatic) </a:t>
            </a:r>
            <a:r>
              <a:rPr lang="en-US" sz="2000" b="1" dirty="0">
                <a:solidFill>
                  <a:srgbClr val="000000"/>
                </a:solidFill>
                <a:latin typeface="Al-Jazeera-Arabic-Regular" pitchFamily="2" charset="-78"/>
                <a:cs typeface="Al-Jazeera-Arabic-Regular" pitchFamily="2" charset="-78"/>
              </a:rPr>
              <a:t>:</a:t>
            </a:r>
            <a:endParaRPr lang="en-US" sz="2000" b="1"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الألوان المحايدة هي (الأبيض - والأسود - الرماديات الناتجة من خلط الأبيض والأسود)، وهي غير موجودة على عجلة الألوان إلا عن طريق إضافتها إلى الالوان الاخرى فنحصل على </a:t>
            </a:r>
            <a:r>
              <a:rPr lang="en-US" sz="2000" b="0" i="0" dirty="0">
                <a:solidFill>
                  <a:srgbClr val="000000"/>
                </a:solidFill>
                <a:effectLst/>
                <a:latin typeface="Al-Jazeera-Arabic-Regular" pitchFamily="2" charset="-78"/>
                <a:cs typeface="Al-Jazeera-Arabic-Regular" pitchFamily="2" charset="-78"/>
              </a:rPr>
              <a:t>tint </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 </a:t>
            </a:r>
            <a:r>
              <a:rPr lang="en-US" sz="2000" b="0" i="0" dirty="0">
                <a:solidFill>
                  <a:srgbClr val="000000"/>
                </a:solidFill>
                <a:effectLst/>
                <a:latin typeface="Al-Jazeera-Arabic-Regular" pitchFamily="2" charset="-78"/>
                <a:cs typeface="Al-Jazeera-Arabic-Regular" pitchFamily="2" charset="-78"/>
              </a:rPr>
              <a:t>shades</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ويهتم المصممون بالألوان المحايدة إهتمام كبير جدا .</a:t>
            </a:r>
          </a:p>
        </p:txBody>
      </p:sp>
      <p:pic>
        <p:nvPicPr>
          <p:cNvPr id="3" name="Picture 2">
            <a:extLst>
              <a:ext uri="{FF2B5EF4-FFF2-40B4-BE49-F238E27FC236}">
                <a16:creationId xmlns:a16="http://schemas.microsoft.com/office/drawing/2014/main" id="{A4CEC5B1-0AFE-B646-96CA-E5EA8974D82E}"/>
              </a:ext>
            </a:extLst>
          </p:cNvPr>
          <p:cNvPicPr>
            <a:picLocks noChangeAspect="1"/>
          </p:cNvPicPr>
          <p:nvPr/>
        </p:nvPicPr>
        <p:blipFill rotWithShape="1">
          <a:blip r:embed="rId5">
            <a:extLst>
              <a:ext uri="{28A0092B-C50C-407E-A947-70E740481C1C}">
                <a14:useLocalDpi xmlns:a14="http://schemas.microsoft.com/office/drawing/2010/main" val="0"/>
              </a:ext>
            </a:extLst>
          </a:blip>
          <a:srcRect l="7212" t="26721" r="6158" b="29529"/>
          <a:stretch/>
        </p:blipFill>
        <p:spPr>
          <a:xfrm>
            <a:off x="1202957" y="3606054"/>
            <a:ext cx="7719308" cy="1333419"/>
          </a:xfrm>
          <a:prstGeom prst="rect">
            <a:avLst/>
          </a:prstGeom>
        </p:spPr>
      </p:pic>
      <p:pic>
        <p:nvPicPr>
          <p:cNvPr id="2" name="Audio Recording Jul 19, 2023 at 8:55:52 PM" descr="Audio Recording Jul 19, 2023 at 8:55:52 PM">
            <a:hlinkClick r:id="" action="ppaction://media"/>
            <a:extLst>
              <a:ext uri="{FF2B5EF4-FFF2-40B4-BE49-F238E27FC236}">
                <a16:creationId xmlns:a16="http://schemas.microsoft.com/office/drawing/2014/main" id="{7E3EE56E-0D43-2E47-B010-0C7A0D0B28B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0936" y="5994725"/>
            <a:ext cx="812800" cy="812800"/>
          </a:xfrm>
          <a:prstGeom prst="rect">
            <a:avLst/>
          </a:prstGeom>
        </p:spPr>
      </p:pic>
    </p:spTree>
    <p:extLst>
      <p:ext uri="{BB962C8B-B14F-4D97-AF65-F5344CB8AC3E}">
        <p14:creationId xmlns:p14="http://schemas.microsoft.com/office/powerpoint/2010/main" val="323186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9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26062" y="2825775"/>
            <a:ext cx="3716082"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نظـــريــــة الألــــــوان</a:t>
            </a:r>
            <a:endParaRPr lang="en-US" sz="3200" b="1" dirty="0">
              <a:solidFill>
                <a:schemeClr val="bg1"/>
              </a:solidFill>
              <a:latin typeface="Al-Jazeera-Arabic-Regular" pitchFamily="2" charset="-78"/>
              <a:cs typeface="Al-Jazeera-Arabic-Regular" pitchFamily="2" charset="-78"/>
            </a:endParaRPr>
          </a:p>
        </p:txBody>
      </p:sp>
      <p:pic>
        <p:nvPicPr>
          <p:cNvPr id="4" name="Audio Recording Jul 19, 2023 at 9:12:46 PM" descr="Audio Recording Jul 19, 2023 at 9:12:46 PM">
            <a:hlinkClick r:id="" action="ppaction://media"/>
            <a:extLst>
              <a:ext uri="{FF2B5EF4-FFF2-40B4-BE49-F238E27FC236}">
                <a16:creationId xmlns:a16="http://schemas.microsoft.com/office/drawing/2014/main" id="{924FF3FC-732D-5642-9599-9F5318B9CC6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3890867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881386" y="1596030"/>
            <a:ext cx="8316729" cy="967381"/>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Monochromatic Color Scheme</a:t>
            </a:r>
            <a:endParaRPr lang="en-US" sz="2000" dirty="0">
              <a:latin typeface="Al-Jazeera-Arabic-Regular" pitchFamily="2" charset="-78"/>
              <a:cs typeface="Al-Jazeera-Arabic-Regular" pitchFamily="2" charset="-78"/>
            </a:endParaRPr>
          </a:p>
          <a:p>
            <a:pPr algn="r" rtl="1">
              <a:lnSpc>
                <a:spcPct val="150000"/>
              </a:lnSpc>
            </a:pPr>
            <a:r>
              <a:rPr lang="ar-SA" sz="2000" dirty="0">
                <a:latin typeface="Al-Jazeera-Arabic-Regular" pitchFamily="2" charset="-78"/>
                <a:cs typeface="Al-Jazeera-Arabic-Regular" pitchFamily="2" charset="-78"/>
              </a:rPr>
              <a:t>تعتمد على درجات لون واحد</a:t>
            </a:r>
            <a:endParaRPr lang="en-US" sz="2000" dirty="0">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08C7E06F-8023-5F46-83EA-160D6D144D5E}"/>
              </a:ext>
            </a:extLst>
          </p:cNvPr>
          <p:cNvPicPr>
            <a:picLocks noChangeAspect="1"/>
          </p:cNvPicPr>
          <p:nvPr/>
        </p:nvPicPr>
        <p:blipFill>
          <a:blip r:embed="rId5"/>
          <a:stretch>
            <a:fillRect/>
          </a:stretch>
        </p:blipFill>
        <p:spPr>
          <a:xfrm>
            <a:off x="607283" y="1542994"/>
            <a:ext cx="4382332" cy="3914883"/>
          </a:xfrm>
          <a:prstGeom prst="rect">
            <a:avLst/>
          </a:prstGeom>
        </p:spPr>
      </p:pic>
      <p:pic>
        <p:nvPicPr>
          <p:cNvPr id="12" name="Picture 11">
            <a:extLst>
              <a:ext uri="{FF2B5EF4-FFF2-40B4-BE49-F238E27FC236}">
                <a16:creationId xmlns:a16="http://schemas.microsoft.com/office/drawing/2014/main" id="{284430ED-2D50-6F45-B51C-E84E2C4AAE73}"/>
              </a:ext>
            </a:extLst>
          </p:cNvPr>
          <p:cNvPicPr>
            <a:picLocks noChangeAspect="1"/>
          </p:cNvPicPr>
          <p:nvPr/>
        </p:nvPicPr>
        <p:blipFill>
          <a:blip r:embed="rId6"/>
          <a:stretch>
            <a:fillRect/>
          </a:stretch>
        </p:blipFill>
        <p:spPr>
          <a:xfrm>
            <a:off x="5214470" y="2751996"/>
            <a:ext cx="3598901" cy="2620449"/>
          </a:xfrm>
          <a:prstGeom prst="rect">
            <a:avLst/>
          </a:prstGeom>
        </p:spPr>
      </p:pic>
      <p:pic>
        <p:nvPicPr>
          <p:cNvPr id="2" name="Audio Recording Jul 19, 2023 at 9:14:25 PM" descr="Audio Recording Jul 19, 2023 at 9:14:25 PM">
            <a:hlinkClick r:id="" action="ppaction://media"/>
            <a:extLst>
              <a:ext uri="{FF2B5EF4-FFF2-40B4-BE49-F238E27FC236}">
                <a16:creationId xmlns:a16="http://schemas.microsoft.com/office/drawing/2014/main" id="{32BE6CF6-A8A9-3E4A-B8C7-A95A9D8C044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5818" y="5905153"/>
            <a:ext cx="812800" cy="812800"/>
          </a:xfrm>
          <a:prstGeom prst="rect">
            <a:avLst/>
          </a:prstGeom>
        </p:spPr>
      </p:pic>
    </p:spTree>
    <p:extLst>
      <p:ext uri="{BB962C8B-B14F-4D97-AF65-F5344CB8AC3E}">
        <p14:creationId xmlns:p14="http://schemas.microsoft.com/office/powerpoint/2010/main" val="207721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5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978400" y="1494430"/>
            <a:ext cx="4219715"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Analogous Color Scheme</a:t>
            </a:r>
          </a:p>
          <a:p>
            <a:pPr algn="r" rtl="1">
              <a:lnSpc>
                <a:spcPct val="150000"/>
              </a:lnSpc>
            </a:pPr>
            <a:r>
              <a:rPr lang="ar-EG" sz="2000" dirty="0">
                <a:latin typeface="Al-Jazeera-Arabic-Regular" pitchFamily="2" charset="-78"/>
                <a:cs typeface="Al-Jazeera-Arabic-Regular" pitchFamily="2" charset="-78"/>
              </a:rPr>
              <a:t>تعتمد على ٣ – ٦ ألوان متجاورة تكون بالتة ألوان متناسقة</a:t>
            </a:r>
          </a:p>
        </p:txBody>
      </p:sp>
      <p:pic>
        <p:nvPicPr>
          <p:cNvPr id="13" name="Picture 12">
            <a:extLst>
              <a:ext uri="{FF2B5EF4-FFF2-40B4-BE49-F238E27FC236}">
                <a16:creationId xmlns:a16="http://schemas.microsoft.com/office/drawing/2014/main" id="{22940C07-68BC-6C47-B257-011EB05D8CA5}"/>
              </a:ext>
            </a:extLst>
          </p:cNvPr>
          <p:cNvPicPr>
            <a:picLocks noChangeAspect="1"/>
          </p:cNvPicPr>
          <p:nvPr/>
        </p:nvPicPr>
        <p:blipFill>
          <a:blip r:embed="rId5"/>
          <a:stretch>
            <a:fillRect/>
          </a:stretch>
        </p:blipFill>
        <p:spPr>
          <a:xfrm>
            <a:off x="607283" y="1596030"/>
            <a:ext cx="3795551" cy="3754036"/>
          </a:xfrm>
          <a:prstGeom prst="rect">
            <a:avLst/>
          </a:prstGeom>
        </p:spPr>
      </p:pic>
      <p:pic>
        <p:nvPicPr>
          <p:cNvPr id="14" name="Picture 13">
            <a:extLst>
              <a:ext uri="{FF2B5EF4-FFF2-40B4-BE49-F238E27FC236}">
                <a16:creationId xmlns:a16="http://schemas.microsoft.com/office/drawing/2014/main" id="{1F17BBEB-6A3A-854A-82A3-E02830051DF9}"/>
              </a:ext>
            </a:extLst>
          </p:cNvPr>
          <p:cNvPicPr>
            <a:picLocks noChangeAspect="1"/>
          </p:cNvPicPr>
          <p:nvPr/>
        </p:nvPicPr>
        <p:blipFill>
          <a:blip r:embed="rId6"/>
          <a:stretch>
            <a:fillRect/>
          </a:stretch>
        </p:blipFill>
        <p:spPr>
          <a:xfrm>
            <a:off x="4704297" y="2621280"/>
            <a:ext cx="2192125" cy="2728786"/>
          </a:xfrm>
          <a:prstGeom prst="rect">
            <a:avLst/>
          </a:prstGeom>
        </p:spPr>
      </p:pic>
      <p:pic>
        <p:nvPicPr>
          <p:cNvPr id="2" name="Audio Recording Jul 19, 2023 at 9:15:24 PM" descr="Audio Recording Jul 19, 2023 at 9:15:24 PM">
            <a:hlinkClick r:id="" action="ppaction://media"/>
            <a:extLst>
              <a:ext uri="{FF2B5EF4-FFF2-40B4-BE49-F238E27FC236}">
                <a16:creationId xmlns:a16="http://schemas.microsoft.com/office/drawing/2014/main" id="{B0CCC521-F776-3B42-8C0A-DE4746D1FE7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91715" y="5905153"/>
            <a:ext cx="812800" cy="812800"/>
          </a:xfrm>
          <a:prstGeom prst="rect">
            <a:avLst/>
          </a:prstGeom>
        </p:spPr>
      </p:pic>
    </p:spTree>
    <p:extLst>
      <p:ext uri="{BB962C8B-B14F-4D97-AF65-F5344CB8AC3E}">
        <p14:creationId xmlns:p14="http://schemas.microsoft.com/office/powerpoint/2010/main" val="335072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368800" y="1494430"/>
            <a:ext cx="4829315" cy="967381"/>
          </a:xfrm>
          <a:prstGeom prst="rect">
            <a:avLst/>
          </a:prstGeom>
          <a:noFill/>
        </p:spPr>
        <p:txBody>
          <a:bodyPr wrap="square" rtlCol="0">
            <a:spAutoFit/>
          </a:bodyPr>
          <a:lstStyle/>
          <a:p>
            <a:pPr algn="just" rtl="1">
              <a:lnSpc>
                <a:spcPct val="150000"/>
              </a:lnSpc>
            </a:pPr>
            <a:r>
              <a:rPr lang="en-US" sz="2000" b="1" dirty="0">
                <a:latin typeface="Al-Jazeera-Arabic-Regular" pitchFamily="2" charset="-78"/>
                <a:cs typeface="Al-Jazeera-Arabic-Regular" pitchFamily="2" charset="-78"/>
              </a:rPr>
              <a:t>Complementary Color Scheme</a:t>
            </a:r>
            <a:endParaRPr lang="en-US" sz="2000" dirty="0">
              <a:latin typeface="Al-Jazeera-Arabic-Regular" pitchFamily="2" charset="-78"/>
              <a:cs typeface="Al-Jazeera-Arabic-Regular" pitchFamily="2" charset="-78"/>
            </a:endParaRPr>
          </a:p>
          <a:p>
            <a:pPr algn="just" rtl="1">
              <a:lnSpc>
                <a:spcPct val="150000"/>
              </a:lnSpc>
            </a:pPr>
            <a:r>
              <a:rPr lang="ar-SA" sz="2000" dirty="0">
                <a:latin typeface="Al-Jazeera-Arabic-Regular" pitchFamily="2" charset="-78"/>
                <a:cs typeface="Al-Jazeera-Arabic-Regular" pitchFamily="2" charset="-78"/>
              </a:rPr>
              <a:t>الألوان المقابلة لبعضها البعض في دائرة الألوان</a:t>
            </a:r>
            <a:endParaRPr lang="en-US"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9DFC9671-BAF3-8941-93F8-6FCC6C33BD8F}"/>
              </a:ext>
            </a:extLst>
          </p:cNvPr>
          <p:cNvPicPr>
            <a:picLocks noChangeAspect="1"/>
          </p:cNvPicPr>
          <p:nvPr/>
        </p:nvPicPr>
        <p:blipFill>
          <a:blip r:embed="rId5"/>
          <a:stretch>
            <a:fillRect/>
          </a:stretch>
        </p:blipFill>
        <p:spPr>
          <a:xfrm>
            <a:off x="719980" y="1573401"/>
            <a:ext cx="3812396" cy="3812396"/>
          </a:xfrm>
          <a:prstGeom prst="rect">
            <a:avLst/>
          </a:prstGeom>
        </p:spPr>
      </p:pic>
      <p:pic>
        <p:nvPicPr>
          <p:cNvPr id="15" name="Picture 14">
            <a:extLst>
              <a:ext uri="{FF2B5EF4-FFF2-40B4-BE49-F238E27FC236}">
                <a16:creationId xmlns:a16="http://schemas.microsoft.com/office/drawing/2014/main" id="{E31DA8E7-8572-724A-B6BB-359D36C3041D}"/>
              </a:ext>
            </a:extLst>
          </p:cNvPr>
          <p:cNvPicPr>
            <a:picLocks noChangeAspect="1"/>
          </p:cNvPicPr>
          <p:nvPr/>
        </p:nvPicPr>
        <p:blipFill>
          <a:blip r:embed="rId6"/>
          <a:stretch>
            <a:fillRect/>
          </a:stretch>
        </p:blipFill>
        <p:spPr>
          <a:xfrm>
            <a:off x="6096000" y="2559273"/>
            <a:ext cx="1929180" cy="2746629"/>
          </a:xfrm>
          <a:prstGeom prst="rect">
            <a:avLst/>
          </a:prstGeom>
        </p:spPr>
      </p:pic>
      <p:pic>
        <p:nvPicPr>
          <p:cNvPr id="2" name="Audio Recording Jul 19, 2023 at 9:17:35 PM" descr="Audio Recording Jul 19, 2023 at 9:17:35 PM">
            <a:hlinkClick r:id="" action="ppaction://media"/>
            <a:extLst>
              <a:ext uri="{FF2B5EF4-FFF2-40B4-BE49-F238E27FC236}">
                <a16:creationId xmlns:a16="http://schemas.microsoft.com/office/drawing/2014/main" id="{410CC543-15DD-EA48-81F0-AD121EED2D7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28746" y="5950700"/>
            <a:ext cx="812800" cy="812800"/>
          </a:xfrm>
          <a:prstGeom prst="rect">
            <a:avLst/>
          </a:prstGeom>
        </p:spPr>
      </p:pic>
    </p:spTree>
    <p:extLst>
      <p:ext uri="{BB962C8B-B14F-4D97-AF65-F5344CB8AC3E}">
        <p14:creationId xmlns:p14="http://schemas.microsoft.com/office/powerpoint/2010/main" val="1082443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551680" y="1494430"/>
            <a:ext cx="4646435" cy="1429046"/>
          </a:xfrm>
          <a:prstGeom prst="rect">
            <a:avLst/>
          </a:prstGeom>
          <a:noFill/>
        </p:spPr>
        <p:txBody>
          <a:bodyPr wrap="square" rtlCol="0">
            <a:spAutoFit/>
          </a:bodyPr>
          <a:lstStyle/>
          <a:p>
            <a:pPr algn="just" rtl="1">
              <a:lnSpc>
                <a:spcPct val="150000"/>
              </a:lnSpc>
            </a:pPr>
            <a:r>
              <a:rPr lang="en-US" sz="2000" b="1" dirty="0">
                <a:latin typeface="Al-Jazeera-Arabic-Regular" pitchFamily="2" charset="-78"/>
                <a:cs typeface="Al-Jazeera-Arabic-Regular" pitchFamily="2" charset="-78"/>
              </a:rPr>
              <a:t>Split Complementary Color Scheme</a:t>
            </a:r>
          </a:p>
          <a:p>
            <a:pPr algn="just" rtl="1">
              <a:lnSpc>
                <a:spcPct val="150000"/>
              </a:lnSpc>
            </a:pPr>
            <a:r>
              <a:rPr lang="ar-EG" sz="2000" dirty="0">
                <a:latin typeface="Al-Jazeera-Arabic-Regular" pitchFamily="2" charset="-78"/>
                <a:cs typeface="Al-Jazeera-Arabic-Regular" pitchFamily="2" charset="-78"/>
              </a:rPr>
              <a:t>لون أو اثنان من الألوان المجاورة</a:t>
            </a:r>
          </a:p>
          <a:p>
            <a:pPr algn="just" rtl="1">
              <a:lnSpc>
                <a:spcPct val="150000"/>
              </a:lnSpc>
            </a:pPr>
            <a:r>
              <a:rPr lang="ar-EG" sz="2000" dirty="0">
                <a:latin typeface="Al-Jazeera-Arabic-Regular" pitchFamily="2" charset="-78"/>
                <a:cs typeface="Al-Jazeera-Arabic-Regular" pitchFamily="2" charset="-78"/>
              </a:rPr>
              <a:t>للون المقابل للون الأساسي في دائرة الألوان </a:t>
            </a:r>
          </a:p>
        </p:txBody>
      </p:sp>
      <p:pic>
        <p:nvPicPr>
          <p:cNvPr id="13" name="Picture 12">
            <a:extLst>
              <a:ext uri="{FF2B5EF4-FFF2-40B4-BE49-F238E27FC236}">
                <a16:creationId xmlns:a16="http://schemas.microsoft.com/office/drawing/2014/main" id="{974B078A-9840-964D-834C-57DBDC4BB6D7}"/>
              </a:ext>
            </a:extLst>
          </p:cNvPr>
          <p:cNvPicPr>
            <a:picLocks noChangeAspect="1"/>
          </p:cNvPicPr>
          <p:nvPr/>
        </p:nvPicPr>
        <p:blipFill>
          <a:blip r:embed="rId5"/>
          <a:stretch>
            <a:fillRect/>
          </a:stretch>
        </p:blipFill>
        <p:spPr>
          <a:xfrm>
            <a:off x="933502" y="1531961"/>
            <a:ext cx="3485095" cy="3852839"/>
          </a:xfrm>
          <a:prstGeom prst="rect">
            <a:avLst/>
          </a:prstGeom>
        </p:spPr>
      </p:pic>
      <p:pic>
        <p:nvPicPr>
          <p:cNvPr id="14" name="Picture 13">
            <a:extLst>
              <a:ext uri="{FF2B5EF4-FFF2-40B4-BE49-F238E27FC236}">
                <a16:creationId xmlns:a16="http://schemas.microsoft.com/office/drawing/2014/main" id="{6AA6C37E-FC5E-0345-A49A-E2E84F18006C}"/>
              </a:ext>
            </a:extLst>
          </p:cNvPr>
          <p:cNvPicPr>
            <a:picLocks noChangeAspect="1"/>
          </p:cNvPicPr>
          <p:nvPr/>
        </p:nvPicPr>
        <p:blipFill>
          <a:blip r:embed="rId6"/>
          <a:stretch>
            <a:fillRect/>
          </a:stretch>
        </p:blipFill>
        <p:spPr>
          <a:xfrm>
            <a:off x="5471008" y="3093637"/>
            <a:ext cx="3093542" cy="2320157"/>
          </a:xfrm>
          <a:prstGeom prst="rect">
            <a:avLst/>
          </a:prstGeom>
        </p:spPr>
      </p:pic>
      <p:pic>
        <p:nvPicPr>
          <p:cNvPr id="2" name="Audio Recording Jul 19, 2023 at 9:19:00 PM" descr="Audio Recording Jul 19, 2023 at 9:19:00 PM">
            <a:hlinkClick r:id="" action="ppaction://media"/>
            <a:extLst>
              <a:ext uri="{FF2B5EF4-FFF2-40B4-BE49-F238E27FC236}">
                <a16:creationId xmlns:a16="http://schemas.microsoft.com/office/drawing/2014/main" id="{189A3263-0513-E44C-AD4E-72146DD3211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13247" y="5955522"/>
            <a:ext cx="812800" cy="812800"/>
          </a:xfrm>
          <a:prstGeom prst="rect">
            <a:avLst/>
          </a:prstGeom>
        </p:spPr>
      </p:pic>
    </p:spTree>
    <p:extLst>
      <p:ext uri="{BB962C8B-B14F-4D97-AF65-F5344CB8AC3E}">
        <p14:creationId xmlns:p14="http://schemas.microsoft.com/office/powerpoint/2010/main" val="303344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4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551680" y="1494430"/>
            <a:ext cx="4646435"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Triadic Color Scheme</a:t>
            </a:r>
            <a:endParaRPr lang="en-US" sz="2000" dirty="0">
              <a:latin typeface="Al-Jazeera-Arabic-Regular" pitchFamily="2" charset="-78"/>
              <a:cs typeface="Al-Jazeera-Arabic-Regular" pitchFamily="2" charset="-78"/>
            </a:endParaRPr>
          </a:p>
          <a:p>
            <a:pPr algn="r" rtl="1">
              <a:lnSpc>
                <a:spcPct val="150000"/>
              </a:lnSpc>
            </a:pPr>
            <a:r>
              <a:rPr lang="ar-EG" sz="2000" dirty="0">
                <a:latin typeface="Al-Jazeera-Arabic-Regular" pitchFamily="2" charset="-78"/>
                <a:cs typeface="Al-Jazeera-Arabic-Regular" pitchFamily="2" charset="-78"/>
              </a:rPr>
              <a:t>ثلاثة ألوان من العجلة</a:t>
            </a:r>
          </a:p>
          <a:p>
            <a:pPr algn="r" rtl="1">
              <a:lnSpc>
                <a:spcPct val="150000"/>
              </a:lnSpc>
            </a:pPr>
            <a:r>
              <a:rPr lang="ar-EG" sz="2000" dirty="0">
                <a:latin typeface="Al-Jazeera-Arabic-Regular" pitchFamily="2" charset="-78"/>
                <a:cs typeface="Al-Jazeera-Arabic-Regular" pitchFamily="2" charset="-78"/>
              </a:rPr>
              <a:t>مع مثلث متساوي الأضلاع مثالي.</a:t>
            </a:r>
            <a:endParaRPr lang="en-US"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A44824A1-AB43-F248-937C-9BB6905A4ED7}"/>
              </a:ext>
            </a:extLst>
          </p:cNvPr>
          <p:cNvPicPr>
            <a:picLocks noChangeAspect="1"/>
          </p:cNvPicPr>
          <p:nvPr/>
        </p:nvPicPr>
        <p:blipFill>
          <a:blip r:embed="rId5"/>
          <a:stretch>
            <a:fillRect/>
          </a:stretch>
        </p:blipFill>
        <p:spPr>
          <a:xfrm>
            <a:off x="513962" y="1906657"/>
            <a:ext cx="5216278" cy="3055310"/>
          </a:xfrm>
          <a:prstGeom prst="rect">
            <a:avLst/>
          </a:prstGeom>
        </p:spPr>
      </p:pic>
      <p:pic>
        <p:nvPicPr>
          <p:cNvPr id="15" name="Picture 14">
            <a:extLst>
              <a:ext uri="{FF2B5EF4-FFF2-40B4-BE49-F238E27FC236}">
                <a16:creationId xmlns:a16="http://schemas.microsoft.com/office/drawing/2014/main" id="{D5C2BE84-91FD-684F-B66E-46F14E1DCBC6}"/>
              </a:ext>
            </a:extLst>
          </p:cNvPr>
          <p:cNvPicPr>
            <a:picLocks noChangeAspect="1"/>
          </p:cNvPicPr>
          <p:nvPr/>
        </p:nvPicPr>
        <p:blipFill>
          <a:blip r:embed="rId6"/>
          <a:stretch>
            <a:fillRect/>
          </a:stretch>
        </p:blipFill>
        <p:spPr>
          <a:xfrm>
            <a:off x="6506622" y="3152054"/>
            <a:ext cx="2170355" cy="2170355"/>
          </a:xfrm>
          <a:prstGeom prst="rect">
            <a:avLst/>
          </a:prstGeom>
        </p:spPr>
      </p:pic>
      <p:pic>
        <p:nvPicPr>
          <p:cNvPr id="2" name="Audio Recording Jul 19, 2023 at 9:20:34 PM" descr="Audio Recording Jul 19, 2023 at 9:20:34 PM">
            <a:hlinkClick r:id="" action="ppaction://media"/>
            <a:extLst>
              <a:ext uri="{FF2B5EF4-FFF2-40B4-BE49-F238E27FC236}">
                <a16:creationId xmlns:a16="http://schemas.microsoft.com/office/drawing/2014/main" id="{00866F2F-9C75-7145-8056-B29EA417E6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91715" y="5950700"/>
            <a:ext cx="812800" cy="812800"/>
          </a:xfrm>
          <a:prstGeom prst="rect">
            <a:avLst/>
          </a:prstGeom>
        </p:spPr>
      </p:pic>
    </p:spTree>
    <p:extLst>
      <p:ext uri="{BB962C8B-B14F-4D97-AF65-F5344CB8AC3E}">
        <p14:creationId xmlns:p14="http://schemas.microsoft.com/office/powerpoint/2010/main" val="3914697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85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145481" y="1494430"/>
            <a:ext cx="4052634"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Achromatic Color Scheme</a:t>
            </a:r>
          </a:p>
          <a:p>
            <a:pPr algn="r" rtl="1">
              <a:lnSpc>
                <a:spcPct val="150000"/>
              </a:lnSpc>
            </a:pPr>
            <a:r>
              <a:rPr lang="ar-EG" sz="2000" dirty="0">
                <a:latin typeface="Al-Jazeera-Arabic-Regular" pitchFamily="2" charset="-78"/>
                <a:cs typeface="Al-Jazeera-Arabic-Regular" pitchFamily="2" charset="-78"/>
              </a:rPr>
              <a:t>يعتمد في تكوينه على الأبيض والأسود والألوان المحايدة فقط.</a:t>
            </a:r>
          </a:p>
        </p:txBody>
      </p:sp>
      <p:pic>
        <p:nvPicPr>
          <p:cNvPr id="13" name="Picture 12">
            <a:extLst>
              <a:ext uri="{FF2B5EF4-FFF2-40B4-BE49-F238E27FC236}">
                <a16:creationId xmlns:a16="http://schemas.microsoft.com/office/drawing/2014/main" id="{770FB2A7-253C-CD40-9194-2289C41D95E9}"/>
              </a:ext>
            </a:extLst>
          </p:cNvPr>
          <p:cNvPicPr>
            <a:picLocks noChangeAspect="1"/>
          </p:cNvPicPr>
          <p:nvPr/>
        </p:nvPicPr>
        <p:blipFill>
          <a:blip r:embed="rId5"/>
          <a:stretch>
            <a:fillRect/>
          </a:stretch>
        </p:blipFill>
        <p:spPr>
          <a:xfrm>
            <a:off x="637539" y="2040673"/>
            <a:ext cx="4507942" cy="2804560"/>
          </a:xfrm>
          <a:prstGeom prst="rect">
            <a:avLst/>
          </a:prstGeom>
        </p:spPr>
      </p:pic>
      <p:pic>
        <p:nvPicPr>
          <p:cNvPr id="14" name="Picture 13">
            <a:extLst>
              <a:ext uri="{FF2B5EF4-FFF2-40B4-BE49-F238E27FC236}">
                <a16:creationId xmlns:a16="http://schemas.microsoft.com/office/drawing/2014/main" id="{DC739E5A-36A0-D045-BD7D-3D483CBEEF2C}"/>
              </a:ext>
            </a:extLst>
          </p:cNvPr>
          <p:cNvPicPr>
            <a:picLocks noChangeAspect="1"/>
          </p:cNvPicPr>
          <p:nvPr/>
        </p:nvPicPr>
        <p:blipFill>
          <a:blip r:embed="rId6"/>
          <a:stretch>
            <a:fillRect/>
          </a:stretch>
        </p:blipFill>
        <p:spPr>
          <a:xfrm>
            <a:off x="6231337" y="3044286"/>
            <a:ext cx="2307820" cy="2307820"/>
          </a:xfrm>
          <a:prstGeom prst="rect">
            <a:avLst/>
          </a:prstGeom>
        </p:spPr>
      </p:pic>
      <p:pic>
        <p:nvPicPr>
          <p:cNvPr id="2" name="Audio Recording Jul 19, 2023 at 9:21:14 PM" descr="Audio Recording Jul 19, 2023 at 9:21:14 PM">
            <a:hlinkClick r:id="" action="ppaction://media"/>
            <a:extLst>
              <a:ext uri="{FF2B5EF4-FFF2-40B4-BE49-F238E27FC236}">
                <a16:creationId xmlns:a16="http://schemas.microsoft.com/office/drawing/2014/main" id="{FA6E895C-E1D2-8049-BCDE-23FC15EDE75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5818" y="5950700"/>
            <a:ext cx="812800" cy="812800"/>
          </a:xfrm>
          <a:prstGeom prst="rect">
            <a:avLst/>
          </a:prstGeom>
        </p:spPr>
      </p:pic>
    </p:spTree>
    <p:extLst>
      <p:ext uri="{BB962C8B-B14F-4D97-AF65-F5344CB8AC3E}">
        <p14:creationId xmlns:p14="http://schemas.microsoft.com/office/powerpoint/2010/main" val="2898382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2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579864" y="1494430"/>
            <a:ext cx="8785516" cy="1429046"/>
          </a:xfrm>
          <a:prstGeom prst="rect">
            <a:avLst/>
          </a:prstGeom>
          <a:noFill/>
        </p:spPr>
        <p:txBody>
          <a:bodyPr wrap="square" rtlCol="0">
            <a:spAutoFit/>
          </a:bodyPr>
          <a:lstStyle/>
          <a:p>
            <a:pPr algn="r" rtl="1">
              <a:lnSpc>
                <a:spcPct val="150000"/>
              </a:lnSpc>
            </a:pPr>
            <a:r>
              <a:rPr lang="ar-EG" sz="2000" b="1" dirty="0">
                <a:latin typeface="Al-Jazeera-Arabic-Regular" pitchFamily="2" charset="-78"/>
                <a:cs typeface="Al-Jazeera-Arabic-Regular" pitchFamily="2" charset="-78"/>
              </a:rPr>
              <a:t>بعض المواقع:</a:t>
            </a:r>
          </a:p>
          <a:p>
            <a:pPr algn="r" rtl="1">
              <a:lnSpc>
                <a:spcPct val="150000"/>
              </a:lnSpc>
            </a:pPr>
            <a:r>
              <a:rPr lang="ar-EG" sz="2000" dirty="0">
                <a:latin typeface="Al-Jazeera-Arabic-Regular" pitchFamily="2" charset="-78"/>
                <a:cs typeface="Al-Jazeera-Arabic-Regular" pitchFamily="2" charset="-78"/>
              </a:rPr>
              <a:t>موقع من إنتاج شركة أدوبي</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ومواقع أخرى</a:t>
            </a:r>
            <a:r>
              <a:rPr lang="ar-EG" sz="2000" dirty="0">
                <a:latin typeface="Al-Jazeera-Arabic-Regular" pitchFamily="2" charset="-78"/>
                <a:cs typeface="Al-Jazeera-Arabic-Regular" pitchFamily="2" charset="-78"/>
              </a:rPr>
              <a:t> تساعد المصممين على اختيار الألوان وحفظها واستخدامها فى برامج التصميم المختلفة مثل الفوتوشوب والاليستريتور والانديزاين.</a:t>
            </a:r>
          </a:p>
        </p:txBody>
      </p:sp>
      <p:pic>
        <p:nvPicPr>
          <p:cNvPr id="3" name="Picture 2">
            <a:extLst>
              <a:ext uri="{FF2B5EF4-FFF2-40B4-BE49-F238E27FC236}">
                <a16:creationId xmlns:a16="http://schemas.microsoft.com/office/drawing/2014/main" id="{306D69CD-FE9E-C244-812D-22408CE4BF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0173" y="3086184"/>
            <a:ext cx="4612415" cy="2199767"/>
          </a:xfrm>
          <a:prstGeom prst="rect">
            <a:avLst/>
          </a:prstGeom>
        </p:spPr>
      </p:pic>
      <p:sp>
        <p:nvSpPr>
          <p:cNvPr id="15" name="TextBox 14">
            <a:extLst>
              <a:ext uri="{FF2B5EF4-FFF2-40B4-BE49-F238E27FC236}">
                <a16:creationId xmlns:a16="http://schemas.microsoft.com/office/drawing/2014/main" id="{567D0E7E-DA43-AC47-AE57-0697FB718212}"/>
              </a:ext>
            </a:extLst>
          </p:cNvPr>
          <p:cNvSpPr txBox="1"/>
          <p:nvPr/>
        </p:nvSpPr>
        <p:spPr>
          <a:xfrm>
            <a:off x="6182047" y="2989841"/>
            <a:ext cx="2073679" cy="2339102"/>
          </a:xfrm>
          <a:prstGeom prst="rect">
            <a:avLst/>
          </a:prstGeom>
          <a:noFill/>
        </p:spPr>
        <p:txBody>
          <a:bodyPr wrap="square">
            <a:spAutoFit/>
          </a:bodyPr>
          <a:lstStyle/>
          <a:p>
            <a:pPr marL="285750" indent="-285750" algn="l">
              <a:buFont typeface="Arial" panose="020B0604020202020204" pitchFamily="34" charset="0"/>
              <a:buChar char="•"/>
            </a:pPr>
            <a:r>
              <a:rPr lang="en-US" sz="1600" b="1" dirty="0">
                <a:solidFill>
                  <a:srgbClr val="1A3AFF"/>
                </a:solidFill>
                <a:latin typeface="Somar"/>
                <a:hlinkClick r:id="rId6"/>
              </a:rPr>
              <a:t>Color.adobe.com</a:t>
            </a:r>
          </a:p>
          <a:p>
            <a:pPr marL="285750" indent="-285750" algn="l">
              <a:buFont typeface="Arial" panose="020B0604020202020204" pitchFamily="34" charset="0"/>
              <a:buChar char="•"/>
            </a:pPr>
            <a:endParaRPr lang="ar-SA" sz="1600" b="1" i="0" u="none" strike="noStrike" dirty="0">
              <a:solidFill>
                <a:srgbClr val="1A3AFF"/>
              </a:solidFill>
              <a:effectLst/>
              <a:latin typeface="Somar"/>
              <a:hlinkClick r:id="rId6"/>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6"/>
              </a:rPr>
              <a:t>Colour Lovers</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7"/>
              </a:rPr>
              <a:t>Brand Colors</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8"/>
              </a:rPr>
              <a:t>Paletton</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9"/>
              </a:rPr>
              <a:t>Coolors</a:t>
            </a:r>
            <a:endParaRPr lang="en-US" sz="1600" b="0" i="0" dirty="0">
              <a:solidFill>
                <a:srgbClr val="000000"/>
              </a:solidFill>
              <a:effectLst/>
              <a:latin typeface="Somar"/>
            </a:endParaRPr>
          </a:p>
        </p:txBody>
      </p:sp>
      <p:pic>
        <p:nvPicPr>
          <p:cNvPr id="2" name="Audio Recording Jul 19, 2023 at 9:23:39 PM" descr="Audio Recording Jul 19, 2023 at 9:23:39 PM">
            <a:hlinkClick r:id="" action="ppaction://media"/>
            <a:extLst>
              <a:ext uri="{FF2B5EF4-FFF2-40B4-BE49-F238E27FC236}">
                <a16:creationId xmlns:a16="http://schemas.microsoft.com/office/drawing/2014/main" id="{49D67418-AB5D-2F4F-847A-B848A7CA6C9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32305" y="5905153"/>
            <a:ext cx="812800" cy="812800"/>
          </a:xfrm>
          <a:prstGeom prst="rect">
            <a:avLst/>
          </a:prstGeom>
        </p:spPr>
      </p:pic>
    </p:spTree>
    <p:extLst>
      <p:ext uri="{BB962C8B-B14F-4D97-AF65-F5344CB8AC3E}">
        <p14:creationId xmlns:p14="http://schemas.microsoft.com/office/powerpoint/2010/main" val="789287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1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757646" y="1314713"/>
            <a:ext cx="8531909" cy="4199035"/>
          </a:xfrm>
          <a:prstGeom prst="rect">
            <a:avLst/>
          </a:prstGeom>
          <a:noFill/>
        </p:spPr>
        <p:txBody>
          <a:bodyPr wrap="square" rtlCol="0">
            <a:spAutoFit/>
          </a:bodyPr>
          <a:lstStyle/>
          <a:p>
            <a:pPr algn="just" rtl="1">
              <a:lnSpc>
                <a:spcPct val="150000"/>
              </a:lnSpc>
            </a:pPr>
            <a:r>
              <a:rPr lang="ar-EG" sz="2000" b="1" dirty="0">
                <a:latin typeface="Al-Jazeera-Arabic-Regular" pitchFamily="2" charset="-78"/>
                <a:cs typeface="Al-Jazeera-Arabic-Regular" pitchFamily="2" charset="-78"/>
              </a:rPr>
              <a:t>ويوجد تقسيم مهم جدا لابد من معرفته وهي ان الالوان تنقسم إلى ألوان ساخنة وألوان باردة :</a:t>
            </a:r>
          </a:p>
          <a:p>
            <a:pPr marL="342900" indent="-342900" algn="just" rtl="1">
              <a:lnSpc>
                <a:spcPct val="150000"/>
              </a:lnSpc>
              <a:buFont typeface="Arial" panose="020B0604020202020204" pitchFamily="34" charset="0"/>
              <a:buChar char="•"/>
            </a:pPr>
            <a:r>
              <a:rPr lang="ar-EG" sz="2000" b="1" dirty="0">
                <a:latin typeface="Al-Jazeera-Arabic-Regular" pitchFamily="2" charset="-78"/>
                <a:cs typeface="Al-Jazeera-Arabic-Regular" pitchFamily="2" charset="-78"/>
              </a:rPr>
              <a:t>الألوان الساخنة: </a:t>
            </a:r>
          </a:p>
          <a:p>
            <a:pPr algn="just" rtl="1">
              <a:lnSpc>
                <a:spcPct val="150000"/>
              </a:lnSpc>
            </a:pPr>
            <a:r>
              <a:rPr lang="ar-EG" sz="2000" dirty="0">
                <a:latin typeface="Al-Jazeera-Arabic-Regular" pitchFamily="2" charset="-78"/>
                <a:cs typeface="Al-Jazeera-Arabic-Regular" pitchFamily="2" charset="-78"/>
              </a:rPr>
              <a:t>تشتمل على الألوان الصفراء والحمراء والبرتقالية وقد سميت بالألوان الساخنة أو الدافئة لأنها تذكرنا بألوان النار والشمس وهي مصادر الدفء .</a:t>
            </a:r>
          </a:p>
          <a:p>
            <a:pPr marL="342900" indent="-342900" algn="just" rtl="1">
              <a:lnSpc>
                <a:spcPct val="150000"/>
              </a:lnSpc>
              <a:buFont typeface="Arial" panose="020B0604020202020204" pitchFamily="34" charset="0"/>
              <a:buChar char="•"/>
            </a:pPr>
            <a:r>
              <a:rPr lang="ar-EG" sz="2000" b="1" dirty="0">
                <a:latin typeface="Al-Jazeera-Arabic-Regular" pitchFamily="2" charset="-78"/>
                <a:cs typeface="Al-Jazeera-Arabic-Regular" pitchFamily="2" charset="-78"/>
              </a:rPr>
              <a:t>الألوان الباردة: </a:t>
            </a:r>
          </a:p>
          <a:p>
            <a:pPr algn="just" rtl="1">
              <a:lnSpc>
                <a:spcPct val="150000"/>
              </a:lnSpc>
            </a:pPr>
            <a:r>
              <a:rPr lang="ar-EG" sz="2000" dirty="0">
                <a:latin typeface="Al-Jazeera-Arabic-Regular" pitchFamily="2" charset="-78"/>
                <a:cs typeface="Al-Jazeera-Arabic-Regular" pitchFamily="2" charset="-78"/>
              </a:rPr>
              <a:t>وتشتمل على اللون الازرق والنيلي و القريبه من الالوان الزرقاء كالأخضر المزرق - والبنفسجي المزرق - والبنفسجي وقد سميت بالألوان الباردة لأنها تتفق مع لون السماء والماء والثلج وهما مصدر البرودة.</a:t>
            </a:r>
          </a:p>
        </p:txBody>
      </p:sp>
      <p:pic>
        <p:nvPicPr>
          <p:cNvPr id="2" name="Audio Recording Jul 19, 2023 at 9:37:03 PM" descr="Audio Recording Jul 19, 2023 at 9:37:03 PM">
            <a:hlinkClick r:id="" action="ppaction://media"/>
            <a:extLst>
              <a:ext uri="{FF2B5EF4-FFF2-40B4-BE49-F238E27FC236}">
                <a16:creationId xmlns:a16="http://schemas.microsoft.com/office/drawing/2014/main" id="{DCB8BCFA-4F82-6748-A154-085770544E1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3155" y="5933344"/>
            <a:ext cx="812800" cy="812800"/>
          </a:xfrm>
          <a:prstGeom prst="rect">
            <a:avLst/>
          </a:prstGeom>
        </p:spPr>
      </p:pic>
    </p:spTree>
    <p:extLst>
      <p:ext uri="{BB962C8B-B14F-4D97-AF65-F5344CB8AC3E}">
        <p14:creationId xmlns:p14="http://schemas.microsoft.com/office/powerpoint/2010/main" val="427879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6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226965" y="2825775"/>
            <a:ext cx="5314275"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معاني الألوان وتأثيراتها النفسية</a:t>
            </a:r>
            <a:endParaRPr lang="en-US" sz="3200" b="1" dirty="0">
              <a:solidFill>
                <a:schemeClr val="bg1"/>
              </a:solidFill>
              <a:latin typeface="Al-Jazeera-Arabic-Regular" pitchFamily="2" charset="-78"/>
              <a:cs typeface="Al-Jazeera-Arabic-Regular" pitchFamily="2" charset="-78"/>
            </a:endParaRPr>
          </a:p>
        </p:txBody>
      </p:sp>
      <p:pic>
        <p:nvPicPr>
          <p:cNvPr id="4" name="Audio Recording Jul 19, 2023 at 9:37:59 PM" descr="Audio Recording Jul 19, 2023 at 9:37:59 PM">
            <a:hlinkClick r:id="" action="ppaction://media"/>
            <a:extLst>
              <a:ext uri="{FF2B5EF4-FFF2-40B4-BE49-F238E27FC236}">
                <a16:creationId xmlns:a16="http://schemas.microsoft.com/office/drawing/2014/main" id="{7306CDA5-8B19-C64E-B96B-8116D4A447C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5241" y="5904980"/>
            <a:ext cx="812800" cy="812800"/>
          </a:xfrm>
          <a:prstGeom prst="rect">
            <a:avLst/>
          </a:prstGeom>
        </p:spPr>
      </p:pic>
    </p:spTree>
    <p:extLst>
      <p:ext uri="{BB962C8B-B14F-4D97-AF65-F5344CB8AC3E}">
        <p14:creationId xmlns:p14="http://schemas.microsoft.com/office/powerpoint/2010/main" val="410579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705511" y="1489220"/>
            <a:ext cx="8531909"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ولتوظيف الألوان فى التصميم بشكل قوي لابد من التعرف على معاني الألوان: </a:t>
            </a:r>
          </a:p>
          <a:p>
            <a:pPr algn="just" rtl="1">
              <a:lnSpc>
                <a:spcPct val="150000"/>
              </a:lnSpc>
            </a:pPr>
            <a:r>
              <a:rPr lang="ar-EG" sz="2000" b="1" i="0" dirty="0">
                <a:solidFill>
                  <a:srgbClr val="000000"/>
                </a:solidFill>
                <a:effectLst/>
                <a:latin typeface="Al-Jazeera-Arabic-Regular" pitchFamily="2" charset="-78"/>
                <a:cs typeface="Al-Jazeera-Arabic-Regular" pitchFamily="2" charset="-78"/>
              </a:rPr>
              <a:t>معاني الألوان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أثبت التجارب والاختبارات السيكولوجية التي أجريت على مجموعات من أفراد يختلفون فى ميولهم وثقافتهم أن هناك دلالات عامة للألوان يكاد يشترك فيها الأغلبية العظمى من الناس ذوي الثقافة والبيئة والمناخ الواحد وسوف نذكر منها ما يلى :</a:t>
            </a:r>
          </a:p>
        </p:txBody>
      </p:sp>
      <p:pic>
        <p:nvPicPr>
          <p:cNvPr id="2" name="Audio Recording Jul 19, 2023 at 9:39:35 PM" descr="Audio Recording Jul 19, 2023 at 9:39:35 PM">
            <a:hlinkClick r:id="" action="ppaction://media"/>
            <a:extLst>
              <a:ext uri="{FF2B5EF4-FFF2-40B4-BE49-F238E27FC236}">
                <a16:creationId xmlns:a16="http://schemas.microsoft.com/office/drawing/2014/main" id="{2D02ECCE-5478-0B45-9EFD-263A9B30D2F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1020" y="5939187"/>
            <a:ext cx="812800" cy="812800"/>
          </a:xfrm>
          <a:prstGeom prst="rect">
            <a:avLst/>
          </a:prstGeom>
        </p:spPr>
      </p:pic>
    </p:spTree>
    <p:extLst>
      <p:ext uri="{BB962C8B-B14F-4D97-AF65-F5344CB8AC3E}">
        <p14:creationId xmlns:p14="http://schemas.microsoft.com/office/powerpoint/2010/main" val="421777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5212080" y="1531270"/>
            <a:ext cx="4129843"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الأبيض :</a:t>
            </a:r>
          </a:p>
          <a:p>
            <a:pPr marL="342900" indent="-342900" algn="just" rtl="1">
              <a:buFont typeface="Arial" panose="020B0604020202020204" pitchFamily="34" charset="0"/>
              <a:buChar char="•"/>
            </a:pPr>
            <a:endParaRPr lang="ar-EG" sz="2000" b="1"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اللون الأبيض من الألوان المحايدة يرتبط بالطهارة والصفاء والنظافة والإخلاص والمصداقية.</a:t>
            </a:r>
          </a:p>
          <a:p>
            <a:pPr marL="342900" indent="-342900" algn="just" rtl="1">
              <a:buFont typeface="Arial" panose="020B0604020202020204" pitchFamily="34" charset="0"/>
              <a:buChar char="•"/>
            </a:pPr>
            <a:endParaRPr lang="ar-EG" sz="2000" b="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يستخدم اللون الأبيض فى الشعارات التي تستخدم الفراغ السلبي فى التصميم.</a:t>
            </a:r>
          </a:p>
          <a:p>
            <a:pPr marL="342900" indent="-342900" algn="just" rtl="1">
              <a:buFont typeface="Arial" panose="020B0604020202020204" pitchFamily="34" charset="0"/>
              <a:buChar char="•"/>
            </a:pPr>
            <a:endParaRPr lang="ar-EG" sz="2000" b="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يعطي اللون الأبيض الإحساس بالاتساع .</a:t>
            </a:r>
          </a:p>
        </p:txBody>
      </p:sp>
      <p:pic>
        <p:nvPicPr>
          <p:cNvPr id="3" name="Picture 2">
            <a:extLst>
              <a:ext uri="{FF2B5EF4-FFF2-40B4-BE49-F238E27FC236}">
                <a16:creationId xmlns:a16="http://schemas.microsoft.com/office/drawing/2014/main" id="{5C915221-141F-0746-8D34-0BD757EC71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5466" y="1760411"/>
            <a:ext cx="2540937" cy="1693958"/>
          </a:xfrm>
          <a:prstGeom prst="rect">
            <a:avLst/>
          </a:prstGeom>
        </p:spPr>
      </p:pic>
      <p:pic>
        <p:nvPicPr>
          <p:cNvPr id="5" name="Picture 4">
            <a:extLst>
              <a:ext uri="{FF2B5EF4-FFF2-40B4-BE49-F238E27FC236}">
                <a16:creationId xmlns:a16="http://schemas.microsoft.com/office/drawing/2014/main" id="{3CABA60F-E870-8D4A-B7F9-E479AE0B6F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3736" y="2137127"/>
            <a:ext cx="1978551" cy="2634484"/>
          </a:xfrm>
          <a:prstGeom prst="rect">
            <a:avLst/>
          </a:prstGeom>
        </p:spPr>
      </p:pic>
      <p:pic>
        <p:nvPicPr>
          <p:cNvPr id="7" name="Picture 6">
            <a:extLst>
              <a:ext uri="{FF2B5EF4-FFF2-40B4-BE49-F238E27FC236}">
                <a16:creationId xmlns:a16="http://schemas.microsoft.com/office/drawing/2014/main" id="{86554AF3-6F12-8C43-A245-A82F6142279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15466" y="3495869"/>
            <a:ext cx="2540937" cy="1693958"/>
          </a:xfrm>
          <a:prstGeom prst="rect">
            <a:avLst/>
          </a:prstGeom>
        </p:spPr>
      </p:pic>
      <p:pic>
        <p:nvPicPr>
          <p:cNvPr id="2" name="Audio Recording Jul 19, 2023 at 9:52:21 PM" descr="Audio Recording Jul 19, 2023 at 9:52:21 PM">
            <a:hlinkClick r:id="" action="ppaction://media"/>
            <a:extLst>
              <a:ext uri="{FF2B5EF4-FFF2-40B4-BE49-F238E27FC236}">
                <a16:creationId xmlns:a16="http://schemas.microsoft.com/office/drawing/2014/main" id="{648B27AC-042A-8246-A17C-D399E4ED3F2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20258" y="5933344"/>
            <a:ext cx="812800" cy="812800"/>
          </a:xfrm>
          <a:prstGeom prst="rect">
            <a:avLst/>
          </a:prstGeom>
        </p:spPr>
      </p:pic>
    </p:spTree>
    <p:extLst>
      <p:ext uri="{BB962C8B-B14F-4D97-AF65-F5344CB8AC3E}">
        <p14:creationId xmlns:p14="http://schemas.microsoft.com/office/powerpoint/2010/main" val="132474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5680734" y="1549236"/>
            <a:ext cx="3633456"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الأسود:</a:t>
            </a:r>
          </a:p>
          <a:p>
            <a:pPr marL="342900" indent="-342900" algn="just" rtl="1">
              <a:buFont typeface="Arial" panose="020B0604020202020204" pitchFamily="34" charset="0"/>
              <a:buChar char="•"/>
            </a:pPr>
            <a:endParaRPr lang="ar-EG" sz="2000" b="1"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اللون الأسود من الألوان المحايدة يرتبط بالموت والخوف والحزن والشر والوقار والغموض والجدية والفخامة.</a:t>
            </a:r>
          </a:p>
          <a:p>
            <a:pPr marL="342900" indent="-342900" algn="just" rtl="1">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يستخدم اللون الأسود فى التصميمات الأنيقة.</a:t>
            </a:r>
          </a:p>
          <a:p>
            <a:pPr marL="342900" indent="-342900" algn="just" rtl="1">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يوجد اللون الأسود بكثرة فى الشعارات فى الكتابات .</a:t>
            </a:r>
          </a:p>
        </p:txBody>
      </p:sp>
      <p:pic>
        <p:nvPicPr>
          <p:cNvPr id="4" name="Picture 3">
            <a:extLst>
              <a:ext uri="{FF2B5EF4-FFF2-40B4-BE49-F238E27FC236}">
                <a16:creationId xmlns:a16="http://schemas.microsoft.com/office/drawing/2014/main" id="{371ADD5B-71A7-8E42-8A52-7847168FD3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2898" y="1379054"/>
            <a:ext cx="1514230" cy="2271345"/>
          </a:xfrm>
          <a:prstGeom prst="rect">
            <a:avLst/>
          </a:prstGeom>
        </p:spPr>
      </p:pic>
      <p:pic>
        <p:nvPicPr>
          <p:cNvPr id="10" name="Picture 9">
            <a:extLst>
              <a:ext uri="{FF2B5EF4-FFF2-40B4-BE49-F238E27FC236}">
                <a16:creationId xmlns:a16="http://schemas.microsoft.com/office/drawing/2014/main" id="{7F461972-E125-8E41-8B48-26C6F24A71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899" y="3451624"/>
            <a:ext cx="1514230" cy="2027322"/>
          </a:xfrm>
          <a:prstGeom prst="rect">
            <a:avLst/>
          </a:prstGeom>
        </p:spPr>
      </p:pic>
      <p:pic>
        <p:nvPicPr>
          <p:cNvPr id="13" name="Picture 12">
            <a:extLst>
              <a:ext uri="{FF2B5EF4-FFF2-40B4-BE49-F238E27FC236}">
                <a16:creationId xmlns:a16="http://schemas.microsoft.com/office/drawing/2014/main" id="{B081C2A6-CCDB-1749-A019-522A41F640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07207" y="1436265"/>
            <a:ext cx="1813182" cy="4047021"/>
          </a:xfrm>
          <a:prstGeom prst="rect">
            <a:avLst/>
          </a:prstGeom>
        </p:spPr>
      </p:pic>
      <p:pic>
        <p:nvPicPr>
          <p:cNvPr id="8" name="Picture 7">
            <a:extLst>
              <a:ext uri="{FF2B5EF4-FFF2-40B4-BE49-F238E27FC236}">
                <a16:creationId xmlns:a16="http://schemas.microsoft.com/office/drawing/2014/main" id="{88CF07BC-7664-5A46-A009-98ADD20F716C}"/>
              </a:ext>
            </a:extLst>
          </p:cNvPr>
          <p:cNvPicPr>
            <a:picLocks noChangeAspect="1"/>
          </p:cNvPicPr>
          <p:nvPr/>
        </p:nvPicPr>
        <p:blipFill rotWithShape="1">
          <a:blip r:embed="rId8">
            <a:extLst>
              <a:ext uri="{28A0092B-C50C-407E-A947-70E740481C1C}">
                <a14:useLocalDpi xmlns:a14="http://schemas.microsoft.com/office/drawing/2010/main" val="0"/>
              </a:ext>
            </a:extLst>
          </a:blip>
          <a:srcRect l="22405" t="23789" r="20203" b="15726"/>
          <a:stretch/>
        </p:blipFill>
        <p:spPr>
          <a:xfrm>
            <a:off x="2125253" y="2340257"/>
            <a:ext cx="1330039" cy="2271346"/>
          </a:xfrm>
          <a:prstGeom prst="rect">
            <a:avLst/>
          </a:prstGeom>
        </p:spPr>
      </p:pic>
      <p:pic>
        <p:nvPicPr>
          <p:cNvPr id="2" name="Audio Recording Jul 19, 2023 at 10:01:07 PM" descr="Audio Recording Jul 19, 2023 at 10:01:07 PM">
            <a:hlinkClick r:id="" action="ppaction://media"/>
            <a:extLst>
              <a:ext uri="{FF2B5EF4-FFF2-40B4-BE49-F238E27FC236}">
                <a16:creationId xmlns:a16="http://schemas.microsoft.com/office/drawing/2014/main" id="{07482BC5-C52A-514C-9F8B-02C01DA3F8A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907790" y="5955522"/>
            <a:ext cx="812800" cy="812800"/>
          </a:xfrm>
          <a:prstGeom prst="rect">
            <a:avLst/>
          </a:prstGeom>
        </p:spPr>
      </p:pic>
    </p:spTree>
    <p:extLst>
      <p:ext uri="{BB962C8B-B14F-4D97-AF65-F5344CB8AC3E}">
        <p14:creationId xmlns:p14="http://schemas.microsoft.com/office/powerpoint/2010/main" val="1036627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165671" y="1953525"/>
            <a:ext cx="5148519" cy="2862322"/>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اللون الرمادى:</a:t>
            </a:r>
          </a:p>
          <a:p>
            <a:pPr algn="justLow" rtl="1"/>
            <a:endParaRPr lang="ar-EG" sz="2000" b="1"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اللون الرمادي من الألوان المحايدة يرتبط بالمعرفة والمزاجية والإكتئاب والإحترام والإستقرار.</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يستخدم اللون الرمادى بكثرة فى تصاميم الشركات.</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يستخدم اللون الرمادى مع جميع الألوان لأنه لون محايد .</a:t>
            </a:r>
          </a:p>
        </p:txBody>
      </p:sp>
      <p:pic>
        <p:nvPicPr>
          <p:cNvPr id="3" name="Picture 2">
            <a:extLst>
              <a:ext uri="{FF2B5EF4-FFF2-40B4-BE49-F238E27FC236}">
                <a16:creationId xmlns:a16="http://schemas.microsoft.com/office/drawing/2014/main" id="{2766CB92-7195-534C-B506-D46347BB60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175" y="1428065"/>
            <a:ext cx="2812642" cy="1956621"/>
          </a:xfrm>
          <a:prstGeom prst="rect">
            <a:avLst/>
          </a:prstGeom>
        </p:spPr>
      </p:pic>
      <p:pic>
        <p:nvPicPr>
          <p:cNvPr id="6" name="Picture 5">
            <a:extLst>
              <a:ext uri="{FF2B5EF4-FFF2-40B4-BE49-F238E27FC236}">
                <a16:creationId xmlns:a16="http://schemas.microsoft.com/office/drawing/2014/main" id="{DC49582C-777D-7C45-9C11-96DFC6DF53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174" y="3569943"/>
            <a:ext cx="2812643" cy="1863376"/>
          </a:xfrm>
          <a:prstGeom prst="rect">
            <a:avLst/>
          </a:prstGeom>
        </p:spPr>
      </p:pic>
      <p:pic>
        <p:nvPicPr>
          <p:cNvPr id="2" name="Audio Recording Jul 19, 2023 at 10:02:47 PM" descr="Audio Recording Jul 19, 2023 at 10:02:47 PM">
            <a:hlinkClick r:id="" action="ppaction://media"/>
            <a:extLst>
              <a:ext uri="{FF2B5EF4-FFF2-40B4-BE49-F238E27FC236}">
                <a16:creationId xmlns:a16="http://schemas.microsoft.com/office/drawing/2014/main" id="{E79D0D3E-C0DE-F645-9420-AAB68631B13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7790" y="6016792"/>
            <a:ext cx="812800" cy="812800"/>
          </a:xfrm>
          <a:prstGeom prst="rect">
            <a:avLst/>
          </a:prstGeom>
        </p:spPr>
      </p:pic>
    </p:spTree>
    <p:extLst>
      <p:ext uri="{BB962C8B-B14F-4D97-AF65-F5344CB8AC3E}">
        <p14:creationId xmlns:p14="http://schemas.microsoft.com/office/powerpoint/2010/main" val="2484001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9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3897433" y="1870075"/>
            <a:ext cx="5416757" cy="3170099"/>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اللون الأحمر:</a:t>
            </a:r>
          </a:p>
          <a:p>
            <a:pPr algn="justLow" rtl="1"/>
            <a:r>
              <a:rPr lang="ar-EG" sz="2000" i="0" dirty="0">
                <a:solidFill>
                  <a:srgbClr val="000000"/>
                </a:solidFill>
                <a:effectLst/>
                <a:latin typeface="Al-Jazeera-Arabic-Regular" pitchFamily="2" charset="-78"/>
                <a:cs typeface="Al-Jazeera-Arabic-Regular" pitchFamily="2" charset="-78"/>
              </a:rPr>
              <a:t>اللون الأحمر من الألوان الساخنة  يرتبط بالحريق والنار و الحرارة والدفء والخطر ، ولذلك لا يرتاح إليه كثير من الناس فى منازلهم .</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يعد اللون الأحمر من الألوان القوية فى التصميمات فيستخدم فى جذب الأنتباه .</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ويعد اللون الأحمر من الألوان الفاتحة للشهية ، لذلك يستخدمه كثير من المطاعم المشهورة .</a:t>
            </a:r>
          </a:p>
        </p:txBody>
      </p:sp>
      <p:pic>
        <p:nvPicPr>
          <p:cNvPr id="4" name="Picture 3">
            <a:extLst>
              <a:ext uri="{FF2B5EF4-FFF2-40B4-BE49-F238E27FC236}">
                <a16:creationId xmlns:a16="http://schemas.microsoft.com/office/drawing/2014/main" id="{D6F99643-73FA-2944-A078-5BC40D4CC0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1655" y="1434153"/>
            <a:ext cx="2780926" cy="2178393"/>
          </a:xfrm>
          <a:prstGeom prst="rect">
            <a:avLst/>
          </a:prstGeom>
        </p:spPr>
      </p:pic>
      <p:pic>
        <p:nvPicPr>
          <p:cNvPr id="7" name="Picture 6">
            <a:extLst>
              <a:ext uri="{FF2B5EF4-FFF2-40B4-BE49-F238E27FC236}">
                <a16:creationId xmlns:a16="http://schemas.microsoft.com/office/drawing/2014/main" id="{2518555E-67F7-0749-8DCA-400BA3C1B5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1654" y="3639224"/>
            <a:ext cx="2780925" cy="1853950"/>
          </a:xfrm>
          <a:prstGeom prst="rect">
            <a:avLst/>
          </a:prstGeom>
        </p:spPr>
      </p:pic>
      <p:pic>
        <p:nvPicPr>
          <p:cNvPr id="2" name="Audio Recording Jul 19, 2023 at 10:04:50 PM" descr="Audio Recording Jul 19, 2023 at 10:04:50 PM">
            <a:hlinkClick r:id="" action="ppaction://media"/>
            <a:extLst>
              <a:ext uri="{FF2B5EF4-FFF2-40B4-BE49-F238E27FC236}">
                <a16:creationId xmlns:a16="http://schemas.microsoft.com/office/drawing/2014/main" id="{DAAC07AC-E82F-6D42-871A-3BE7C3CFCA6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07790" y="5933344"/>
            <a:ext cx="812800" cy="812800"/>
          </a:xfrm>
          <a:prstGeom prst="rect">
            <a:avLst/>
          </a:prstGeom>
        </p:spPr>
      </p:pic>
    </p:spTree>
    <p:extLst>
      <p:ext uri="{BB962C8B-B14F-4D97-AF65-F5344CB8AC3E}">
        <p14:creationId xmlns:p14="http://schemas.microsoft.com/office/powerpoint/2010/main" val="3747339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9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3897433" y="1870075"/>
            <a:ext cx="5416757"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الاصفر:</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الأصفر من الألوان الساخنة  يرتبط بالشمس والضوء.</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يعد اللون الأصفر من الألوان القوية فى التصميمات، ويستخدم ايضا فى جذب الأنتباه.</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ويعد اللون الأحمر والأصفر من الألوان الفاتحة للشهية لذلك يستخدموا كثيراً فى المطاعم .</a:t>
            </a:r>
          </a:p>
        </p:txBody>
      </p:sp>
      <p:pic>
        <p:nvPicPr>
          <p:cNvPr id="3" name="Picture 2">
            <a:extLst>
              <a:ext uri="{FF2B5EF4-FFF2-40B4-BE49-F238E27FC236}">
                <a16:creationId xmlns:a16="http://schemas.microsoft.com/office/drawing/2014/main" id="{F93313C4-18D6-A44A-8687-DFB5A7F2AD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772" y="2204738"/>
            <a:ext cx="3251200" cy="2425700"/>
          </a:xfrm>
          <a:prstGeom prst="rect">
            <a:avLst/>
          </a:prstGeom>
        </p:spPr>
      </p:pic>
      <p:pic>
        <p:nvPicPr>
          <p:cNvPr id="2" name="Audio Recording Jul 19, 2023 at 10:05:18 PM" descr="Audio Recording Jul 19, 2023 at 10:05:18 PM">
            <a:hlinkClick r:id="" action="ppaction://media"/>
            <a:extLst>
              <a:ext uri="{FF2B5EF4-FFF2-40B4-BE49-F238E27FC236}">
                <a16:creationId xmlns:a16="http://schemas.microsoft.com/office/drawing/2014/main" id="{9CBA9D43-9817-C84A-A157-2BD232F51F5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7790" y="5950700"/>
            <a:ext cx="812800" cy="812800"/>
          </a:xfrm>
          <a:prstGeom prst="rect">
            <a:avLst/>
          </a:prstGeom>
        </p:spPr>
      </p:pic>
    </p:spTree>
    <p:extLst>
      <p:ext uri="{BB962C8B-B14F-4D97-AF65-F5344CB8AC3E}">
        <p14:creationId xmlns:p14="http://schemas.microsoft.com/office/powerpoint/2010/main" val="184545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911634" y="1870075"/>
            <a:ext cx="4402556"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البرتقالى:</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البرتقالي من الألوان الساخنة يرتبط بالاشتعال والإثارة والقوة والدفء .</a:t>
            </a:r>
            <a:endParaRPr lang="ar-EG" sz="2000" dirty="0">
              <a:solidFill>
                <a:srgbClr val="000000"/>
              </a:solidFill>
              <a:latin typeface="Al-Jazeera-Arabic-Regular" pitchFamily="2" charset="-78"/>
              <a:cs typeface="Al-Jazeera-Arabic-Regular" pitchFamily="2" charset="-78"/>
            </a:endParaRP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البرتقالي يعبر عن الصحة والحيوية .</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ويدل اللون البرتقالى على التغيير والحركة .</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يساهم اللون البرتقالى فى زيادة المرح .</a:t>
            </a:r>
          </a:p>
        </p:txBody>
      </p:sp>
      <p:pic>
        <p:nvPicPr>
          <p:cNvPr id="4" name="Picture 3">
            <a:extLst>
              <a:ext uri="{FF2B5EF4-FFF2-40B4-BE49-F238E27FC236}">
                <a16:creationId xmlns:a16="http://schemas.microsoft.com/office/drawing/2014/main" id="{354D4D2D-903D-9F47-878B-BA95957346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1198" y="1606549"/>
            <a:ext cx="3810000" cy="3644900"/>
          </a:xfrm>
          <a:prstGeom prst="rect">
            <a:avLst/>
          </a:prstGeom>
        </p:spPr>
      </p:pic>
      <p:pic>
        <p:nvPicPr>
          <p:cNvPr id="2" name="Audio Recording Jul 19, 2023 at 10:06:20 PM" descr="Audio Recording Jul 19, 2023 at 10:06:20 PM">
            <a:hlinkClick r:id="" action="ppaction://media"/>
            <a:extLst>
              <a:ext uri="{FF2B5EF4-FFF2-40B4-BE49-F238E27FC236}">
                <a16:creationId xmlns:a16="http://schemas.microsoft.com/office/drawing/2014/main" id="{CB583E24-AD2A-8347-A708-5C334DD282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7790" y="5950700"/>
            <a:ext cx="812800" cy="812800"/>
          </a:xfrm>
          <a:prstGeom prst="rect">
            <a:avLst/>
          </a:prstGeom>
        </p:spPr>
      </p:pic>
    </p:spTree>
    <p:extLst>
      <p:ext uri="{BB962C8B-B14F-4D97-AF65-F5344CB8AC3E}">
        <p14:creationId xmlns:p14="http://schemas.microsoft.com/office/powerpoint/2010/main" val="214104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284617" y="1870075"/>
            <a:ext cx="5029573"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الوردى:</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الوردى يرتبط بالتقدير والرقة والزهور والانوثة واللطف والعرفان والبراءة والرومانسية والنعومة والسكينة .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الوردي يعطي الإحساس بالرقة والبراءة.</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الوردى يستخدم فى الشعارات لإعطائها طابع أنثوي .</a:t>
            </a:r>
          </a:p>
        </p:txBody>
      </p:sp>
      <p:pic>
        <p:nvPicPr>
          <p:cNvPr id="3" name="Picture 2">
            <a:extLst>
              <a:ext uri="{FF2B5EF4-FFF2-40B4-BE49-F238E27FC236}">
                <a16:creationId xmlns:a16="http://schemas.microsoft.com/office/drawing/2014/main" id="{85AEAEE5-6E8C-1546-9B1D-1DCBEAC0E1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741" y="1450111"/>
            <a:ext cx="2924074" cy="4005982"/>
          </a:xfrm>
          <a:prstGeom prst="rect">
            <a:avLst/>
          </a:prstGeom>
        </p:spPr>
      </p:pic>
      <p:pic>
        <p:nvPicPr>
          <p:cNvPr id="2" name="Audio Recording Jul 19, 2023 at 10:07:39 PM" descr="Audio Recording Jul 19, 2023 at 10:07:39 PM">
            <a:hlinkClick r:id="" action="ppaction://media"/>
            <a:extLst>
              <a:ext uri="{FF2B5EF4-FFF2-40B4-BE49-F238E27FC236}">
                <a16:creationId xmlns:a16="http://schemas.microsoft.com/office/drawing/2014/main" id="{307D665D-0F9C-AC42-ACC8-B4B079E762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7790" y="5904979"/>
            <a:ext cx="812800" cy="812800"/>
          </a:xfrm>
          <a:prstGeom prst="rect">
            <a:avLst/>
          </a:prstGeom>
        </p:spPr>
      </p:pic>
    </p:spTree>
    <p:extLst>
      <p:ext uri="{BB962C8B-B14F-4D97-AF65-F5344CB8AC3E}">
        <p14:creationId xmlns:p14="http://schemas.microsoft.com/office/powerpoint/2010/main" val="799300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2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781642" y="1690062"/>
            <a:ext cx="450705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الأزرق:</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الأزرق من الألوان الباردة يرتبط بالسماء والماء فهو لون مناسب للهدوء و برودة الليل وإذا اجتمع مع الأخضر فإنه يمثل أقصى درجات البرودة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الأزرق فى التصميم يبعث الهدوء والراحة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ويدل اللون الأزرق على النشاط والانتعاش .</a:t>
            </a:r>
          </a:p>
        </p:txBody>
      </p:sp>
      <p:pic>
        <p:nvPicPr>
          <p:cNvPr id="4" name="Picture 3">
            <a:extLst>
              <a:ext uri="{FF2B5EF4-FFF2-40B4-BE49-F238E27FC236}">
                <a16:creationId xmlns:a16="http://schemas.microsoft.com/office/drawing/2014/main" id="{AD8B9113-B1AC-6A4F-A0FD-D26153CEB3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83546" y="1413516"/>
            <a:ext cx="2685264" cy="1736471"/>
          </a:xfrm>
          <a:prstGeom prst="rect">
            <a:avLst/>
          </a:prstGeom>
        </p:spPr>
      </p:pic>
      <p:pic>
        <p:nvPicPr>
          <p:cNvPr id="6" name="Picture 5">
            <a:extLst>
              <a:ext uri="{FF2B5EF4-FFF2-40B4-BE49-F238E27FC236}">
                <a16:creationId xmlns:a16="http://schemas.microsoft.com/office/drawing/2014/main" id="{CAA15735-8390-3E42-B16B-BBA7A4DCC2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704" y="3182643"/>
            <a:ext cx="1963899" cy="2323947"/>
          </a:xfrm>
          <a:prstGeom prst="rect">
            <a:avLst/>
          </a:prstGeom>
        </p:spPr>
      </p:pic>
      <p:pic>
        <p:nvPicPr>
          <p:cNvPr id="8" name="Picture 7">
            <a:extLst>
              <a:ext uri="{FF2B5EF4-FFF2-40B4-BE49-F238E27FC236}">
                <a16:creationId xmlns:a16="http://schemas.microsoft.com/office/drawing/2014/main" id="{4A933903-9481-044E-9C04-B79F3E52F9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3185951"/>
            <a:ext cx="1776005" cy="2314727"/>
          </a:xfrm>
          <a:prstGeom prst="rect">
            <a:avLst/>
          </a:prstGeom>
        </p:spPr>
      </p:pic>
      <p:pic>
        <p:nvPicPr>
          <p:cNvPr id="2" name="Audio Recording Jul 19, 2023 at 10:09:26 PM" descr="Audio Recording Jul 19, 2023 at 10:09:26 PM">
            <a:hlinkClick r:id="" action="ppaction://media"/>
            <a:extLst>
              <a:ext uri="{FF2B5EF4-FFF2-40B4-BE49-F238E27FC236}">
                <a16:creationId xmlns:a16="http://schemas.microsoft.com/office/drawing/2014/main" id="{69FCCD09-4F19-4D45-8AF5-65D6F3AB291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82301" y="5933344"/>
            <a:ext cx="812800" cy="812800"/>
          </a:xfrm>
          <a:prstGeom prst="rect">
            <a:avLst/>
          </a:prstGeom>
        </p:spPr>
      </p:pic>
    </p:spTree>
    <p:extLst>
      <p:ext uri="{BB962C8B-B14F-4D97-AF65-F5344CB8AC3E}">
        <p14:creationId xmlns:p14="http://schemas.microsoft.com/office/powerpoint/2010/main" val="118561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2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781642" y="1690062"/>
            <a:ext cx="450705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الأخضر:</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الأخضر من الألوان الباردة يرتبط بالحقول والحدائق والأشجار حيث ترتبط الحدائق بهدوء الأعصاب لذلك يستغل هذا اللون فى المستشفيات.</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الأخضر يدل على النمو.</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 يدل اللون الأخضر  على الصحة والنقاء والطبيعة والتجديد .</a:t>
            </a:r>
          </a:p>
        </p:txBody>
      </p:sp>
      <p:pic>
        <p:nvPicPr>
          <p:cNvPr id="3" name="Picture 2">
            <a:extLst>
              <a:ext uri="{FF2B5EF4-FFF2-40B4-BE49-F238E27FC236}">
                <a16:creationId xmlns:a16="http://schemas.microsoft.com/office/drawing/2014/main" id="{B30F9EB1-6006-C144-8B23-0E03124EC6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79310" y="2088447"/>
            <a:ext cx="2118815" cy="1800993"/>
          </a:xfrm>
          <a:prstGeom prst="rect">
            <a:avLst/>
          </a:prstGeom>
        </p:spPr>
      </p:pic>
      <p:pic>
        <p:nvPicPr>
          <p:cNvPr id="7" name="Picture 6">
            <a:extLst>
              <a:ext uri="{FF2B5EF4-FFF2-40B4-BE49-F238E27FC236}">
                <a16:creationId xmlns:a16="http://schemas.microsoft.com/office/drawing/2014/main" id="{BD9BA4AD-A937-2641-AAF3-8F3F57D553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8265" y="1546441"/>
            <a:ext cx="1833494" cy="2222115"/>
          </a:xfrm>
          <a:prstGeom prst="rect">
            <a:avLst/>
          </a:prstGeom>
        </p:spPr>
      </p:pic>
      <p:pic>
        <p:nvPicPr>
          <p:cNvPr id="10" name="Picture 9">
            <a:extLst>
              <a:ext uri="{FF2B5EF4-FFF2-40B4-BE49-F238E27FC236}">
                <a16:creationId xmlns:a16="http://schemas.microsoft.com/office/drawing/2014/main" id="{A181D488-1425-514E-8CDA-582108C7EBC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55349" y="3831066"/>
            <a:ext cx="2973715" cy="1675193"/>
          </a:xfrm>
          <a:prstGeom prst="rect">
            <a:avLst/>
          </a:prstGeom>
        </p:spPr>
      </p:pic>
      <p:pic>
        <p:nvPicPr>
          <p:cNvPr id="2" name="Audio Recording Jul 19, 2023 at 10:10:45 PM" descr="Audio Recording Jul 19, 2023 at 10:10:45 PM">
            <a:hlinkClick r:id="" action="ppaction://media"/>
            <a:extLst>
              <a:ext uri="{FF2B5EF4-FFF2-40B4-BE49-F238E27FC236}">
                <a16:creationId xmlns:a16="http://schemas.microsoft.com/office/drawing/2014/main" id="{B22793B9-36F4-4A42-8D90-6193AEF42E2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82301" y="5933344"/>
            <a:ext cx="812800" cy="812800"/>
          </a:xfrm>
          <a:prstGeom prst="rect">
            <a:avLst/>
          </a:prstGeom>
        </p:spPr>
      </p:pic>
    </p:spTree>
    <p:extLst>
      <p:ext uri="{BB962C8B-B14F-4D97-AF65-F5344CB8AC3E}">
        <p14:creationId xmlns:p14="http://schemas.microsoft.com/office/powerpoint/2010/main" val="142392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7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4319265" y="1363488"/>
            <a:ext cx="4886518"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البنفسجى:</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البنفسجى يرتبط بالحكمة و النضج والنبل والفخامة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البنفسجي يعمل على تهدئة النفس من الاضطراب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البنفسجى قد يوحي للبعض بالحزن والكآبة وخاصة إذا كان غامقا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البنفسجي في التصميم قد يبعث الرومانسية والانسيابية والنعومة .</a:t>
            </a:r>
          </a:p>
        </p:txBody>
      </p:sp>
      <p:pic>
        <p:nvPicPr>
          <p:cNvPr id="4" name="Picture 3">
            <a:extLst>
              <a:ext uri="{FF2B5EF4-FFF2-40B4-BE49-F238E27FC236}">
                <a16:creationId xmlns:a16="http://schemas.microsoft.com/office/drawing/2014/main" id="{64EA36C8-3223-4548-8905-7951A1A664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0869" y="1536582"/>
            <a:ext cx="2753542" cy="1826516"/>
          </a:xfrm>
          <a:prstGeom prst="rect">
            <a:avLst/>
          </a:prstGeom>
        </p:spPr>
      </p:pic>
      <p:pic>
        <p:nvPicPr>
          <p:cNvPr id="6" name="Picture 5">
            <a:extLst>
              <a:ext uri="{FF2B5EF4-FFF2-40B4-BE49-F238E27FC236}">
                <a16:creationId xmlns:a16="http://schemas.microsoft.com/office/drawing/2014/main" id="{0B60455E-3874-EF48-A998-A6E8415734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4138" y="3437485"/>
            <a:ext cx="2770273" cy="1948426"/>
          </a:xfrm>
          <a:prstGeom prst="rect">
            <a:avLst/>
          </a:prstGeom>
        </p:spPr>
      </p:pic>
      <p:pic>
        <p:nvPicPr>
          <p:cNvPr id="2" name="Audio Recording Jul 19, 2023 at 10:11:54 PM" descr="Audio Recording Jul 19, 2023 at 10:11:54 PM">
            <a:hlinkClick r:id="" action="ppaction://media"/>
            <a:extLst>
              <a:ext uri="{FF2B5EF4-FFF2-40B4-BE49-F238E27FC236}">
                <a16:creationId xmlns:a16="http://schemas.microsoft.com/office/drawing/2014/main" id="{9CF45A70-786F-1442-849B-1AFFC415F5E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65818" y="5980312"/>
            <a:ext cx="812800" cy="812800"/>
          </a:xfrm>
          <a:prstGeom prst="rect">
            <a:avLst/>
          </a:prstGeom>
        </p:spPr>
      </p:pic>
    </p:spTree>
    <p:extLst>
      <p:ext uri="{BB962C8B-B14F-4D97-AF65-F5344CB8AC3E}">
        <p14:creationId xmlns:p14="http://schemas.microsoft.com/office/powerpoint/2010/main" val="3166313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7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5473337" y="1777845"/>
            <a:ext cx="3810823"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البنى:</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البنى يرتبط بالأرض والطبيعة والخشونة والثراء والجدية والبراعة.</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البني يعطي الإحساس بالقوة والصلابة.</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البني يستخدم فى شعارات البناء وشركات المحاماة. </a:t>
            </a:r>
          </a:p>
        </p:txBody>
      </p:sp>
      <p:pic>
        <p:nvPicPr>
          <p:cNvPr id="3" name="Picture 2">
            <a:extLst>
              <a:ext uri="{FF2B5EF4-FFF2-40B4-BE49-F238E27FC236}">
                <a16:creationId xmlns:a16="http://schemas.microsoft.com/office/drawing/2014/main" id="{5BB5F082-52EB-F648-B4FC-2139F841A9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91565" y="3180129"/>
            <a:ext cx="2656108" cy="2000935"/>
          </a:xfrm>
          <a:prstGeom prst="rect">
            <a:avLst/>
          </a:prstGeom>
        </p:spPr>
      </p:pic>
      <p:pic>
        <p:nvPicPr>
          <p:cNvPr id="7" name="Picture 6">
            <a:extLst>
              <a:ext uri="{FF2B5EF4-FFF2-40B4-BE49-F238E27FC236}">
                <a16:creationId xmlns:a16="http://schemas.microsoft.com/office/drawing/2014/main" id="{28A8AE12-DD17-A246-A4C5-A4181884BB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9685" y="1790908"/>
            <a:ext cx="2006972" cy="3390156"/>
          </a:xfrm>
          <a:prstGeom prst="rect">
            <a:avLst/>
          </a:prstGeom>
        </p:spPr>
      </p:pic>
      <p:pic>
        <p:nvPicPr>
          <p:cNvPr id="2" name="Audio Recording Jul 19, 2023 at 10:13:31 PM" descr="Audio Recording Jul 19, 2023 at 10:13:31 PM">
            <a:hlinkClick r:id="" action="ppaction://media"/>
            <a:extLst>
              <a:ext uri="{FF2B5EF4-FFF2-40B4-BE49-F238E27FC236}">
                <a16:creationId xmlns:a16="http://schemas.microsoft.com/office/drawing/2014/main" id="{CDF552E2-3409-CC45-B7EB-212A87A69F1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77760" y="6037127"/>
            <a:ext cx="812800" cy="812800"/>
          </a:xfrm>
          <a:prstGeom prst="rect">
            <a:avLst/>
          </a:prstGeom>
        </p:spPr>
      </p:pic>
    </p:spTree>
    <p:extLst>
      <p:ext uri="{BB962C8B-B14F-4D97-AF65-F5344CB8AC3E}">
        <p14:creationId xmlns:p14="http://schemas.microsoft.com/office/powerpoint/2010/main" val="609776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9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705395" y="1777845"/>
            <a:ext cx="8578766"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وكذلك ترتبط فصول السنة وساعات اليوم بألوان معينة تتوقف على طبيعة البلاد:</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فالصيف: </a:t>
            </a:r>
            <a:r>
              <a:rPr lang="ar-EG" sz="2000" i="0" dirty="0">
                <a:solidFill>
                  <a:srgbClr val="000000"/>
                </a:solidFill>
                <a:effectLst/>
                <a:latin typeface="Al-Jazeera-Arabic-Regular" pitchFamily="2" charset="-78"/>
                <a:cs typeface="Al-Jazeera-Arabic-Regular" pitchFamily="2" charset="-78"/>
              </a:rPr>
              <a:t>يناسبه الألوان الزرقاء من لون السماء والصفراء من لون الشمس والخضراء من لون الحقول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الشتاء: </a:t>
            </a:r>
            <a:r>
              <a:rPr lang="ar-EG" sz="2000" i="0" dirty="0">
                <a:solidFill>
                  <a:srgbClr val="000000"/>
                </a:solidFill>
                <a:effectLst/>
                <a:latin typeface="Al-Jazeera-Arabic-Regular" pitchFamily="2" charset="-78"/>
                <a:cs typeface="Al-Jazeera-Arabic-Regular" pitchFamily="2" charset="-78"/>
              </a:rPr>
              <a:t>فى البلاد الشمالية يناسبه الألوان البيضاء لون الصقيع والسحب والرمادية القاتمة والمائلة للأزرق من لون السماء والألوان القاتمة بوجه عام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الربيع: </a:t>
            </a:r>
            <a:r>
              <a:rPr lang="ar-EG" sz="2000" i="0" dirty="0">
                <a:solidFill>
                  <a:srgbClr val="000000"/>
                </a:solidFill>
                <a:effectLst/>
                <a:latin typeface="Al-Jazeera-Arabic-Regular" pitchFamily="2" charset="-78"/>
                <a:cs typeface="Al-Jazeera-Arabic-Regular" pitchFamily="2" charset="-78"/>
              </a:rPr>
              <a:t>يناسبه الألوان الصفراء والحمراء من الزهور والخضراء من الحدائق والصفراء أيضا من لون الشمس الدافئة .</a:t>
            </a:r>
          </a:p>
        </p:txBody>
      </p:sp>
      <p:pic>
        <p:nvPicPr>
          <p:cNvPr id="2" name="Audio Recording Jul 19, 2023 at 10:16:10 PM" descr="Audio Recording Jul 19, 2023 at 10:16:10 PM">
            <a:hlinkClick r:id="" action="ppaction://media"/>
            <a:extLst>
              <a:ext uri="{FF2B5EF4-FFF2-40B4-BE49-F238E27FC236}">
                <a16:creationId xmlns:a16="http://schemas.microsoft.com/office/drawing/2014/main" id="{43A34A56-EBBD-1544-B2AA-9A8ECDD61CC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42637" y="5905154"/>
            <a:ext cx="812800" cy="812800"/>
          </a:xfrm>
          <a:prstGeom prst="rect">
            <a:avLst/>
          </a:prstGeom>
        </p:spPr>
      </p:pic>
    </p:spTree>
    <p:extLst>
      <p:ext uri="{BB962C8B-B14F-4D97-AF65-F5344CB8AC3E}">
        <p14:creationId xmlns:p14="http://schemas.microsoft.com/office/powerpoint/2010/main" val="126554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0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sp>
        <p:nvSpPr>
          <p:cNvPr id="11" name="TextBox 10">
            <a:extLst>
              <a:ext uri="{FF2B5EF4-FFF2-40B4-BE49-F238E27FC236}">
                <a16:creationId xmlns:a16="http://schemas.microsoft.com/office/drawing/2014/main" id="{C64C7688-2BDC-4341-9493-7708F68F07D5}"/>
              </a:ext>
            </a:extLst>
          </p:cNvPr>
          <p:cNvSpPr txBox="1"/>
          <p:nvPr/>
        </p:nvSpPr>
        <p:spPr>
          <a:xfrm>
            <a:off x="705395" y="1777845"/>
            <a:ext cx="8578766"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وكذلك ترتبط فصول السنة وساعات اليوم بألوان معينة تتوقف على طبيعة البلاد:</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الخريف: </a:t>
            </a:r>
            <a:r>
              <a:rPr lang="ar-EG" sz="2000" i="0" dirty="0">
                <a:solidFill>
                  <a:srgbClr val="000000"/>
                </a:solidFill>
                <a:effectLst/>
                <a:latin typeface="Al-Jazeera-Arabic-Regular" pitchFamily="2" charset="-78"/>
                <a:cs typeface="Al-Jazeera-Arabic-Regular" pitchFamily="2" charset="-78"/>
              </a:rPr>
              <a:t>يناسبه اللون البنى أو القرمزى أو البرتقالي </a:t>
            </a:r>
            <a:r>
              <a:rPr lang="ar-EG" sz="2000" dirty="0">
                <a:solidFill>
                  <a:srgbClr val="000000"/>
                </a:solidFill>
                <a:latin typeface="Al-Jazeera-Arabic-Regular" pitchFamily="2" charset="-78"/>
                <a:cs typeface="Al-Jazeera-Arabic-Regular" pitchFamily="2" charset="-78"/>
              </a:rPr>
              <a:t>أ</a:t>
            </a:r>
            <a:r>
              <a:rPr lang="ar-EG" sz="2000" i="0" dirty="0">
                <a:solidFill>
                  <a:srgbClr val="000000"/>
                </a:solidFill>
                <a:effectLst/>
                <a:latin typeface="Al-Jazeera-Arabic-Regular" pitchFamily="2" charset="-78"/>
                <a:cs typeface="Al-Jazeera-Arabic-Regular" pitchFamily="2" charset="-78"/>
              </a:rPr>
              <a:t>و الأصفر، وهو ارتباط يرجع غالبا إلى ألوان جذوع الأشجار وأوراقها الجافة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الغروب: </a:t>
            </a:r>
            <a:r>
              <a:rPr lang="ar-EG" sz="2000" i="0" dirty="0">
                <a:solidFill>
                  <a:srgbClr val="000000"/>
                </a:solidFill>
                <a:effectLst/>
                <a:latin typeface="Al-Jazeera-Arabic-Regular" pitchFamily="2" charset="-78"/>
                <a:cs typeface="Al-Jazeera-Arabic-Regular" pitchFamily="2" charset="-78"/>
              </a:rPr>
              <a:t>تناسبه الألوان الحمراء والصفراء من لون الشمس عند الغروب مع ألوان أخرى متباينة معها قد تكون بنية قاتمة أو زرقاء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الشروق: </a:t>
            </a:r>
            <a:r>
              <a:rPr lang="ar-EG" sz="2000" i="0" dirty="0">
                <a:solidFill>
                  <a:srgbClr val="000000"/>
                </a:solidFill>
                <a:effectLst/>
                <a:latin typeface="Al-Jazeera-Arabic-Regular" pitchFamily="2" charset="-78"/>
                <a:cs typeface="Al-Jazeera-Arabic-Regular" pitchFamily="2" charset="-78"/>
              </a:rPr>
              <a:t>تناسبه الألوان الزرقاء الناقصة التشبع المختلطة بالأبيض كالألوان الزرقاء من لون شبورة الصباح .</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p:txBody>
      </p:sp>
      <p:pic>
        <p:nvPicPr>
          <p:cNvPr id="2" name="Audio Recording Jul 19, 2023 at 10:57:39 PM" descr="Audio Recording Jul 19, 2023 at 10:57:39 PM">
            <a:hlinkClick r:id="" action="ppaction://media"/>
            <a:extLst>
              <a:ext uri="{FF2B5EF4-FFF2-40B4-BE49-F238E27FC236}">
                <a16:creationId xmlns:a16="http://schemas.microsoft.com/office/drawing/2014/main" id="{BBDEFF3D-ACCD-D946-BB94-AB3AA945C5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81613" y="5950700"/>
            <a:ext cx="812800" cy="812800"/>
          </a:xfrm>
          <a:prstGeom prst="rect">
            <a:avLst/>
          </a:prstGeom>
        </p:spPr>
      </p:pic>
    </p:spTree>
    <p:extLst>
      <p:ext uri="{BB962C8B-B14F-4D97-AF65-F5344CB8AC3E}">
        <p14:creationId xmlns:p14="http://schemas.microsoft.com/office/powerpoint/2010/main" val="395868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5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71499" y="1475467"/>
            <a:ext cx="10781239" cy="3829703"/>
          </a:xfrm>
          <a:prstGeom prst="rect">
            <a:avLst/>
          </a:prstGeom>
          <a:noFill/>
        </p:spPr>
        <p:txBody>
          <a:bodyPr wrap="square" rtlCol="0">
            <a:spAutoFit/>
          </a:bodyPr>
          <a:lstStyle/>
          <a:p>
            <a:pPr marL="0" algn="r" defTabSz="914400" rtl="1" eaLnBrk="1" latinLnBrk="0" hangingPunct="1">
              <a:lnSpc>
                <a:spcPct val="150000"/>
              </a:lnSpc>
            </a:pPr>
            <a:r>
              <a:rPr lang="ar-SA" sz="2400" b="1" dirty="0">
                <a:solidFill>
                  <a:schemeClr val="bg1"/>
                </a:solidFill>
                <a:latin typeface="Al-Jazeera-Arabic-Bold" pitchFamily="2" charset="-78"/>
                <a:cs typeface="Al-Jazeera-Arabic-Bold" pitchFamily="2" charset="-78"/>
              </a:rPr>
              <a:t>الخاتمة:</a:t>
            </a:r>
          </a:p>
          <a:p>
            <a:pPr algn="just" rtl="1">
              <a:lnSpc>
                <a:spcPct val="150000"/>
              </a:lnSpc>
            </a:pPr>
            <a:r>
              <a:rPr lang="ar-SA" sz="2000" dirty="0">
                <a:solidFill>
                  <a:schemeClr val="bg1"/>
                </a:solidFill>
                <a:latin typeface="Al-Jazeera-Arabic-Regular" pitchFamily="2" charset="-78"/>
                <a:cs typeface="Al-Jazeera-Arabic-Regular" pitchFamily="2" charset="-78"/>
              </a:rPr>
              <a:t>إن اللون من الوجهة الفنية له أهمية خاصة لا تقل عن اهتمامنا بالشكل، ولا تنفصل عنه، فالألوان لا يمكن رؤيتها بدون الشكل، كما أن الشكل الواحد تتأثر فعالياته الإدراكية باختلاف الطبيعة اللونية له. وينطبق نفس المعنى على إدراكنا للمجسمات ، فاللون يؤثر في إدراكنا للثقل والصلابة وغيرها من خصائص مادية . ولرفع مستوى الحس الفني في التعامل مع الألوان بعد التعرف على القواعد ومعاني الالوان، لابد من مشاهدة المناظر الطبيعية وملاحظة تناسق الالوان فيها، لان الطبيعة هي المصدر الأساسي للألوان وايضا مشاهدة التصميمات المختلفة على المواقع الالكترونية مثل موقع </a:t>
            </a:r>
            <a:r>
              <a:rPr lang="en-US" sz="2000" dirty="0" err="1">
                <a:solidFill>
                  <a:schemeClr val="bg1"/>
                </a:solidFill>
                <a:latin typeface="Al-Jazeera-Arabic-Regular" pitchFamily="2" charset="-78"/>
                <a:cs typeface="Al-Jazeera-Arabic-Regular" pitchFamily="2" charset="-78"/>
              </a:rPr>
              <a:t>Behance</a:t>
            </a:r>
            <a:r>
              <a:rPr lang="en-US" sz="2000" dirty="0">
                <a:solidFill>
                  <a:schemeClr val="bg1"/>
                </a:solidFill>
                <a:latin typeface="Al-Jazeera-Arabic-Regular" pitchFamily="2" charset="-78"/>
                <a:cs typeface="Al-Jazeera-Arabic-Regular" pitchFamily="2" charset="-78"/>
              </a:rPr>
              <a:t> </a:t>
            </a:r>
            <a:r>
              <a:rPr lang="ar-SA" sz="2000" dirty="0">
                <a:solidFill>
                  <a:schemeClr val="bg1"/>
                </a:solidFill>
                <a:latin typeface="Al-Jazeera-Arabic-Regular" pitchFamily="2" charset="-78"/>
                <a:cs typeface="Al-Jazeera-Arabic-Regular" pitchFamily="2" charset="-78"/>
              </a:rPr>
              <a:t> وغيره من المواقع التي تساعدنا على مشاهدة الأعمال الفنية المصممة. </a:t>
            </a:r>
            <a:endParaRPr lang="en-EG" sz="2000" dirty="0">
              <a:solidFill>
                <a:schemeClr val="bg1"/>
              </a:solidFill>
              <a:latin typeface="Al-Jazeera-Arabic-Regular" pitchFamily="2" charset="-78"/>
              <a:cs typeface="Al-Jazeera-Arabic-Regular" pitchFamily="2" charset="-78"/>
            </a:endParaRPr>
          </a:p>
        </p:txBody>
      </p:sp>
      <p:pic>
        <p:nvPicPr>
          <p:cNvPr id="3" name="Audio Recording Jul 19, 2023 at 10:59:57 PM" descr="Audio Recording Jul 19, 2023 at 10:59:57 PM">
            <a:hlinkClick r:id="" action="ppaction://media"/>
            <a:extLst>
              <a:ext uri="{FF2B5EF4-FFF2-40B4-BE49-F238E27FC236}">
                <a16:creationId xmlns:a16="http://schemas.microsoft.com/office/drawing/2014/main" id="{81099EAA-7AA6-5B46-859B-D5DD38BB722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75241" y="5904980"/>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67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4">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pic>
        <p:nvPicPr>
          <p:cNvPr id="3" name="Audio Recording Jul 19, 2023 at 11:00:23 PM" descr="Audio Recording Jul 19, 2023 at 11:00:23 PM">
            <a:hlinkClick r:id="" action="ppaction://media"/>
            <a:extLst>
              <a:ext uri="{FF2B5EF4-FFF2-40B4-BE49-F238E27FC236}">
                <a16:creationId xmlns:a16="http://schemas.microsoft.com/office/drawing/2014/main" id="{E31DB18A-52A6-DB4A-8D5A-10D141DCD5F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09917" y="5852476"/>
            <a:ext cx="812800" cy="81280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7816CF-EA15-4ADE-A73C-D304631E7358}"/>
</file>

<file path=customXml/itemProps2.xml><?xml version="1.0" encoding="utf-8"?>
<ds:datastoreItem xmlns:ds="http://schemas.openxmlformats.org/officeDocument/2006/customXml" ds:itemID="{C4C9BC50-226D-47CF-9C55-241F017CB6B9}"/>
</file>

<file path=customXml/itemProps3.xml><?xml version="1.0" encoding="utf-8"?>
<ds:datastoreItem xmlns:ds="http://schemas.openxmlformats.org/officeDocument/2006/customXml" ds:itemID="{3255C3CC-3839-4230-99DE-2C9024A0854B}"/>
</file>

<file path=docProps/app.xml><?xml version="1.0" encoding="utf-8"?>
<Properties xmlns="http://schemas.openxmlformats.org/officeDocument/2006/extended-properties" xmlns:vt="http://schemas.openxmlformats.org/officeDocument/2006/docPropsVTypes">
  <TotalTime>7261</TotalTime>
  <Words>1839</Words>
  <Application>Microsoft Macintosh PowerPoint</Application>
  <PresentationFormat>Widescreen</PresentationFormat>
  <Paragraphs>248</Paragraphs>
  <Slides>41</Slides>
  <Notes>6</Notes>
  <HiddenSlides>0</HiddenSlides>
  <MMClips>40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Al-Jazeera-Arabic-Bold</vt:lpstr>
      <vt:lpstr>Al-Jazeera-Arabic-Regular</vt:lpstr>
      <vt:lpstr>Alexandria</vt:lpstr>
      <vt:lpstr>Arial</vt:lpstr>
      <vt:lpstr>Calibri</vt:lpstr>
      <vt:lpstr>Calibri Light</vt:lpstr>
      <vt:lpstr>Somar</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159</cp:revision>
  <dcterms:created xsi:type="dcterms:W3CDTF">2023-04-29T09:08:23Z</dcterms:created>
  <dcterms:modified xsi:type="dcterms:W3CDTF">2025-05-20T15:29:04Z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