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64"/>
  </p:notesMasterIdLst>
  <p:sldIdLst>
    <p:sldId id="418" r:id="rId3"/>
    <p:sldId id="302" r:id="rId4"/>
    <p:sldId id="357" r:id="rId5"/>
    <p:sldId id="356" r:id="rId6"/>
    <p:sldId id="339" r:id="rId7"/>
    <p:sldId id="299" r:id="rId8"/>
    <p:sldId id="358" r:id="rId9"/>
    <p:sldId id="413" r:id="rId10"/>
    <p:sldId id="306" r:id="rId11"/>
    <p:sldId id="360" r:id="rId12"/>
    <p:sldId id="359" r:id="rId13"/>
    <p:sldId id="362" r:id="rId14"/>
    <p:sldId id="363" r:id="rId15"/>
    <p:sldId id="364" r:id="rId16"/>
    <p:sldId id="365" r:id="rId17"/>
    <p:sldId id="369" r:id="rId18"/>
    <p:sldId id="366" r:id="rId19"/>
    <p:sldId id="367" r:id="rId20"/>
    <p:sldId id="368" r:id="rId21"/>
    <p:sldId id="370" r:id="rId22"/>
    <p:sldId id="414" r:id="rId23"/>
    <p:sldId id="371" r:id="rId24"/>
    <p:sldId id="372" r:id="rId25"/>
    <p:sldId id="373" r:id="rId26"/>
    <p:sldId id="410" r:id="rId27"/>
    <p:sldId id="374" r:id="rId28"/>
    <p:sldId id="375" r:id="rId29"/>
    <p:sldId id="379" r:id="rId30"/>
    <p:sldId id="380" r:id="rId31"/>
    <p:sldId id="376" r:id="rId32"/>
    <p:sldId id="381" r:id="rId33"/>
    <p:sldId id="419" r:id="rId34"/>
    <p:sldId id="415" r:id="rId35"/>
    <p:sldId id="377" r:id="rId36"/>
    <p:sldId id="382" r:id="rId37"/>
    <p:sldId id="383" r:id="rId38"/>
    <p:sldId id="384" r:id="rId39"/>
    <p:sldId id="385" r:id="rId40"/>
    <p:sldId id="386" r:id="rId41"/>
    <p:sldId id="387" r:id="rId42"/>
    <p:sldId id="416" r:id="rId43"/>
    <p:sldId id="378" r:id="rId44"/>
    <p:sldId id="389" r:id="rId45"/>
    <p:sldId id="388" r:id="rId46"/>
    <p:sldId id="390" r:id="rId47"/>
    <p:sldId id="391" r:id="rId48"/>
    <p:sldId id="392" r:id="rId49"/>
    <p:sldId id="417" r:id="rId50"/>
    <p:sldId id="393" r:id="rId51"/>
    <p:sldId id="395" r:id="rId52"/>
    <p:sldId id="396" r:id="rId53"/>
    <p:sldId id="397" r:id="rId54"/>
    <p:sldId id="400" r:id="rId55"/>
    <p:sldId id="412" r:id="rId56"/>
    <p:sldId id="402" r:id="rId57"/>
    <p:sldId id="403" r:id="rId58"/>
    <p:sldId id="405" r:id="rId59"/>
    <p:sldId id="411" r:id="rId60"/>
    <p:sldId id="406" r:id="rId61"/>
    <p:sldId id="407" r:id="rId62"/>
    <p:sldId id="276"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285" autoAdjust="0"/>
  </p:normalViewPr>
  <p:slideViewPr>
    <p:cSldViewPr snapToGrid="0">
      <p:cViewPr varScale="1">
        <p:scale>
          <a:sx n="72" d="100"/>
          <a:sy n="72" d="100"/>
        </p:scale>
        <p:origin x="660" y="78"/>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customXml" Target="../customXml/item3.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69" Type="http://schemas.openxmlformats.org/officeDocument/2006/relationships/customXml" Target="../customXml/item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5/8/2025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dirty="0"/>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7 Electronic and Mobile Commerce</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ar-SY"/>
              <a:t>Lecture 7 Electronic and Mobile Commerce</a:t>
            </a:r>
            <a:endParaRPr lang="en-US" dirty="0"/>
          </a:p>
        </p:txBody>
      </p:sp>
      <p:sp>
        <p:nvSpPr>
          <p:cNvPr id="27" name="Footer Placeholder 26"/>
          <p:cNvSpPr>
            <a:spLocks noGrp="1"/>
          </p:cNvSpPr>
          <p:nvPr>
            <p:ph type="ftr" sz="quarter" idx="11"/>
          </p:nvPr>
        </p:nvSpPr>
        <p:spPr/>
        <p:txBody>
          <a:bodyPr/>
          <a:lstStyle/>
          <a:p>
            <a:r>
              <a:rPr lang="en-US" dirty="0">
                <a:solidFill>
                  <a:schemeClr val="bg1"/>
                </a:solidFill>
              </a:rPr>
              <a:t>www.midocean.ae</a:t>
            </a: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7 Electronic and Mobile Commerce</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7 Electronic and Mobile Commerce</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7 Electronic and Mobile Commerce</a:t>
            </a:r>
            <a:endParaRPr lang="en-US" dirty="0"/>
          </a:p>
        </p:txBody>
      </p:sp>
      <p:sp>
        <p:nvSpPr>
          <p:cNvPr id="8" name="Footer Placeholder 7"/>
          <p:cNvSpPr>
            <a:spLocks noGrp="1"/>
          </p:cNvSpPr>
          <p:nvPr>
            <p:ph type="ftr" sz="quarter" idx="11"/>
          </p:nvPr>
        </p:nvSpPr>
        <p:spPr/>
        <p:txBody>
          <a:bodyPr/>
          <a:lstStyle/>
          <a:p>
            <a:r>
              <a:rPr lang="en-US" dirty="0"/>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7 Electronic and Mobile Commerce</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7 Electronic and Mobile Commerce</a:t>
            </a:r>
            <a:endParaRPr lang="en-US" dirty="0"/>
          </a:p>
        </p:txBody>
      </p:sp>
      <p:sp>
        <p:nvSpPr>
          <p:cNvPr id="3" name="Footer Placeholder 2"/>
          <p:cNvSpPr>
            <a:spLocks noGrp="1"/>
          </p:cNvSpPr>
          <p:nvPr>
            <p:ph type="ftr" sz="quarter" idx="11"/>
          </p:nvPr>
        </p:nvSpPr>
        <p:spPr/>
        <p:txBody>
          <a:bodyPr/>
          <a:lstStyle/>
          <a:p>
            <a:r>
              <a:rPr lang="en-US" dirty="0"/>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7 Electronic and Mobile Commerce</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7 Electronic and Mobile Commerce</a:t>
            </a:r>
            <a:endParaRPr lang="en-US" dirty="0"/>
          </a:p>
        </p:txBody>
      </p:sp>
      <p:sp>
        <p:nvSpPr>
          <p:cNvPr id="6" name="Footer Placeholder 5"/>
          <p:cNvSpPr>
            <a:spLocks noGrp="1"/>
          </p:cNvSpPr>
          <p:nvPr>
            <p:ph type="ftr" sz="quarter" idx="11"/>
          </p:nvPr>
        </p:nvSpPr>
        <p:spPr/>
        <p:txBody>
          <a:bodyPr/>
          <a:lstStyle/>
          <a:p>
            <a:r>
              <a:rPr lang="en-US" dirty="0"/>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7 Electronic and Mobile Commerce</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7 Electronic and Mobile Commerce</a:t>
            </a:r>
            <a:endParaRPr lang="en-US" dirty="0"/>
          </a:p>
        </p:txBody>
      </p:sp>
      <p:sp>
        <p:nvSpPr>
          <p:cNvPr id="5" name="Footer Placeholder 4"/>
          <p:cNvSpPr>
            <a:spLocks noGrp="1"/>
          </p:cNvSpPr>
          <p:nvPr>
            <p:ph type="ftr" sz="quarter" idx="11"/>
          </p:nvPr>
        </p:nvSpPr>
        <p:spPr/>
        <p:txBody>
          <a:bodyPr/>
          <a:lstStyle/>
          <a:p>
            <a:r>
              <a:rPr lang="en-US" dirty="0"/>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dirty="0"/>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68187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74625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83474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00975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2 Information Systems in Organizations</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40642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2 Information Systems in Organizations</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88692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2 Information Systems in Organizations</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22599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02497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2 Information Systems in Organizations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39263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44432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2 Information Systems in Organizations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0178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96296046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90205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3825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953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549139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890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9316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ar-SY"/>
              <a:t>Lecture 7 Electronic and Mobile Commerce</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9" name="Graphic 21">
            <a:extLst>
              <a:ext uri="{FF2B5EF4-FFF2-40B4-BE49-F238E27FC236}">
                <a16:creationId xmlns:a16="http://schemas.microsoft.com/office/drawing/2014/main" id="{E1D52007-776D-4831-BA4D-E1DA0E28491D}"/>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2 Information Systems in Organizations</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1563051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4"/><Relationship Id="rId1" Type="http://schemas.openxmlformats.org/officeDocument/2006/relationships/video" Target="NULL" TargetMode="Externa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7</a:t>
            </a:r>
          </a:p>
        </p:txBody>
      </p:sp>
      <p:sp>
        <p:nvSpPr>
          <p:cNvPr id="11" name="TextBox 10"/>
          <p:cNvSpPr txBox="1"/>
          <p:nvPr/>
        </p:nvSpPr>
        <p:spPr>
          <a:xfrm>
            <a:off x="6370224" y="4802552"/>
            <a:ext cx="3868751"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MGM331</a:t>
            </a:r>
          </a:p>
          <a:p>
            <a:r>
              <a:rPr lang="en-US" sz="2000" b="1" dirty="0">
                <a:latin typeface="Times New Roman" panose="02020603050405020304" pitchFamily="18" charset="0"/>
                <a:cs typeface="Times New Roman" panose="02020603050405020304" pitchFamily="18" charset="0"/>
              </a:rPr>
              <a:t>Electronic and Mobile Commerce</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7</a:t>
            </a:r>
          </a:p>
        </p:txBody>
      </p:sp>
      <p:sp>
        <p:nvSpPr>
          <p:cNvPr id="3" name="Content Placeholder 2"/>
          <p:cNvSpPr>
            <a:spLocks noGrp="1"/>
          </p:cNvSpPr>
          <p:nvPr>
            <p:ph idx="1"/>
          </p:nvPr>
        </p:nvSpPr>
        <p:spPr/>
        <p:txBody>
          <a:bodyPr>
            <a:normAutofit fontScale="92500" lnSpcReduction="10000"/>
          </a:bodyPr>
          <a:lstStyle/>
          <a:p>
            <a:r>
              <a:rPr lang="en-US" dirty="0"/>
              <a:t>Electronic and mobile commerce have transformed many areas of our lives and careers.</a:t>
            </a:r>
          </a:p>
          <a:p>
            <a:r>
              <a:rPr lang="en-US" dirty="0"/>
              <a:t>One fundamental change has been the manner in which companies interact with their suppliers, customers, government agencies, and other business partners.</a:t>
            </a:r>
          </a:p>
          <a:p>
            <a:r>
              <a:rPr lang="en-US" dirty="0"/>
              <a:t>As a result, most organizations today have set up business on the Internet or are considering doing so. </a:t>
            </a:r>
          </a:p>
          <a:p>
            <a:r>
              <a:rPr lang="en-US" dirty="0"/>
              <a:t>To be successful, all members of the organization need to plan and participate in that effort.</a:t>
            </a:r>
          </a:p>
        </p:txBody>
      </p:sp>
    </p:spTree>
    <p:extLst>
      <p:ext uri="{BB962C8B-B14F-4D97-AF65-F5344CB8AC3E}">
        <p14:creationId xmlns:p14="http://schemas.microsoft.com/office/powerpoint/2010/main" val="27593879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7</a:t>
            </a:r>
          </a:p>
        </p:txBody>
      </p:sp>
      <p:sp>
        <p:nvSpPr>
          <p:cNvPr id="3" name="Content Placeholder 2"/>
          <p:cNvSpPr>
            <a:spLocks noGrp="1"/>
          </p:cNvSpPr>
          <p:nvPr>
            <p:ph idx="1"/>
          </p:nvPr>
        </p:nvSpPr>
        <p:spPr/>
        <p:txBody>
          <a:bodyPr>
            <a:normAutofit fontScale="92500" lnSpcReduction="10000"/>
          </a:bodyPr>
          <a:lstStyle/>
          <a:p>
            <a:r>
              <a:rPr lang="en-US" dirty="0"/>
              <a:t>As a sales or marketing manager, you will be expected to help define your firm’s e-commerce business model. </a:t>
            </a:r>
          </a:p>
          <a:p>
            <a:r>
              <a:rPr lang="en-US" dirty="0"/>
              <a:t>As a customer service employee, you can expect to participate in the development and operation of your firm’s Web site.</a:t>
            </a:r>
          </a:p>
          <a:p>
            <a:r>
              <a:rPr lang="en-US" dirty="0"/>
              <a:t>As a human resource or public relations manager, you will likely be asked to provide Web site content for use by potential employees and shareholders. </a:t>
            </a:r>
          </a:p>
          <a:p>
            <a:r>
              <a:rPr lang="en-US" dirty="0"/>
              <a:t>As an analyst in finance, you will need to know how to measure the business impact of your firm’s Web operations and how to compare that to competitors’ efforts</a:t>
            </a:r>
          </a:p>
        </p:txBody>
      </p:sp>
    </p:spTree>
    <p:extLst>
      <p:ext uri="{BB962C8B-B14F-4D97-AF65-F5344CB8AC3E}">
        <p14:creationId xmlns:p14="http://schemas.microsoft.com/office/powerpoint/2010/main" val="27593879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7</a:t>
            </a:r>
          </a:p>
        </p:txBody>
      </p:sp>
      <p:sp>
        <p:nvSpPr>
          <p:cNvPr id="3" name="Content Placeholder 2"/>
          <p:cNvSpPr>
            <a:spLocks noGrp="1"/>
          </p:cNvSpPr>
          <p:nvPr>
            <p:ph idx="1"/>
          </p:nvPr>
        </p:nvSpPr>
        <p:spPr/>
        <p:txBody>
          <a:bodyPr>
            <a:normAutofit fontScale="85000" lnSpcReduction="10000"/>
          </a:bodyPr>
          <a:lstStyle/>
          <a:p>
            <a:r>
              <a:rPr lang="en-US" dirty="0"/>
              <a:t>Clearly, as an employee in today’s organization, you must understand what the potential role of e-commerce is, how to capitalize on its many opportunities, and how to avoid its pitfalls. </a:t>
            </a:r>
          </a:p>
          <a:p>
            <a:r>
              <a:rPr lang="en-US" dirty="0"/>
              <a:t>The emergence of m-commerce adds an exciting new dimension to these opportunities and challenges. </a:t>
            </a:r>
          </a:p>
          <a:p>
            <a:r>
              <a:rPr lang="en-US" dirty="0"/>
              <a:t>Many customers, potential employees, and shareholders will be accessing your firm’s Web site via smartphones, tablets, and laptops.</a:t>
            </a:r>
          </a:p>
          <a:p>
            <a:r>
              <a:rPr lang="en-US" dirty="0"/>
              <a:t>This chapter begins by providing a brief overview of the dynamic world of e-commerce.</a:t>
            </a:r>
          </a:p>
          <a:p>
            <a:endParaRPr lang="en-US" dirty="0"/>
          </a:p>
        </p:txBody>
      </p:sp>
    </p:spTree>
    <p:extLst>
      <p:ext uri="{BB962C8B-B14F-4D97-AF65-F5344CB8AC3E}">
        <p14:creationId xmlns:p14="http://schemas.microsoft.com/office/powerpoint/2010/main" val="2759387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fontScale="92500" lnSpcReduction="10000"/>
          </a:bodyPr>
          <a:lstStyle/>
          <a:p>
            <a:pPr lvl="0">
              <a:buFont typeface="Wingdings" panose="05000000000000000000" pitchFamily="2" charset="2"/>
              <a:buChar char="ü"/>
            </a:pPr>
            <a:r>
              <a:rPr lang="en-US" dirty="0"/>
              <a:t>Electronic and mobile commerce are evolving, providing new ways of conducting business that present both potential benefits and problems.</a:t>
            </a:r>
          </a:p>
          <a:p>
            <a:pPr lvl="0">
              <a:buFont typeface="Wingdings" panose="05000000000000000000" pitchFamily="2" charset="2"/>
              <a:buChar char="ü"/>
            </a:pPr>
            <a:r>
              <a:rPr lang="en-US" dirty="0"/>
              <a:t>E-commerce and m-commerce can be used in many innovative ways to improve the operations of an organization.</a:t>
            </a:r>
          </a:p>
          <a:p>
            <a:pPr lvl="0">
              <a:buFont typeface="Wingdings" panose="05000000000000000000" pitchFamily="2" charset="2"/>
              <a:buChar char="ü"/>
            </a:pPr>
            <a:r>
              <a:rPr lang="en-US" dirty="0"/>
              <a:t>Organizations must define and execute an effective strategy to be successful in e-commerce and m-commerce.</a:t>
            </a:r>
          </a:p>
          <a:p>
            <a:pPr lvl="0">
              <a:buFont typeface="Wingdings" panose="05000000000000000000" pitchFamily="2" charset="2"/>
              <a:buChar char="ü"/>
            </a:pPr>
            <a:r>
              <a:rPr lang="en-US" dirty="0"/>
              <a:t>E-commerce and m-commerce require the careful planning and integration of a number of technology infrastructure components.</a:t>
            </a:r>
          </a:p>
          <a:p>
            <a:pPr>
              <a:buFont typeface="Wingdings" panose="05000000000000000000" pitchFamily="2" charset="2"/>
              <a:buChar char="ü"/>
            </a:pPr>
            <a:endParaRPr lang="en-US" dirty="0"/>
          </a:p>
        </p:txBody>
      </p:sp>
    </p:spTree>
    <p:extLst>
      <p:ext uri="{BB962C8B-B14F-4D97-AF65-F5344CB8AC3E}">
        <p14:creationId xmlns:p14="http://schemas.microsoft.com/office/powerpoint/2010/main" val="553590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Ø"/>
            </a:pPr>
            <a:r>
              <a:rPr lang="en-US" dirty="0"/>
              <a:t> Describe the current status of various forms of e-commerce, including B2B, B2C, C2C, and e-government.</a:t>
            </a:r>
          </a:p>
          <a:p>
            <a:pPr lvl="0">
              <a:buFont typeface="Wingdings" panose="05000000000000000000" pitchFamily="2" charset="2"/>
              <a:buChar char="Ø"/>
            </a:pPr>
            <a:r>
              <a:rPr lang="en-US" dirty="0"/>
              <a:t>Outline a multistage purchasing model that describes how e-commerce works.</a:t>
            </a:r>
          </a:p>
          <a:p>
            <a:pPr lvl="0">
              <a:buFont typeface="Wingdings" panose="05000000000000000000" pitchFamily="2" charset="2"/>
              <a:buChar char="Ø"/>
            </a:pPr>
            <a:r>
              <a:rPr lang="en-US" dirty="0"/>
              <a:t>Define m-commerce and identify some of its unique challenges.</a:t>
            </a:r>
          </a:p>
          <a:p>
            <a:pPr lvl="0">
              <a:buFont typeface="Wingdings" panose="05000000000000000000" pitchFamily="2" charset="2"/>
              <a:buChar char="Ø"/>
            </a:pPr>
            <a:r>
              <a:rPr lang="en-US" dirty="0"/>
              <a:t>Identify several e-commerce and m-commerce applications.</a:t>
            </a:r>
          </a:p>
          <a:p>
            <a:pPr lvl="0">
              <a:buFont typeface="Wingdings" panose="05000000000000000000" pitchFamily="2" charset="2"/>
              <a:buChar char="Ø"/>
            </a:pPr>
            <a:r>
              <a:rPr lang="en-US" dirty="0"/>
              <a:t>Identify several advantages associated with the use of e-commerce and m-commerce.</a:t>
            </a:r>
          </a:p>
        </p:txBody>
      </p:sp>
    </p:spTree>
    <p:extLst>
      <p:ext uri="{BB962C8B-B14F-4D97-AF65-F5344CB8AC3E}">
        <p14:creationId xmlns:p14="http://schemas.microsoft.com/office/powerpoint/2010/main" val="3898184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Ø"/>
            </a:pPr>
            <a:r>
              <a:rPr lang="en-US" dirty="0"/>
              <a:t>Outline the key components of a successful e-commerce and m-commerce strategy.</a:t>
            </a:r>
          </a:p>
          <a:p>
            <a:pPr lvl="0">
              <a:buFont typeface="Wingdings" panose="05000000000000000000" pitchFamily="2" charset="2"/>
              <a:buChar char="Ø"/>
            </a:pPr>
            <a:r>
              <a:rPr lang="en-US" dirty="0"/>
              <a:t>Identify the key components of technology infrastructure that must be in place for e-commerce and m-commerce to work.</a:t>
            </a:r>
          </a:p>
          <a:p>
            <a:pPr lvl="0">
              <a:buFont typeface="Wingdings" panose="05000000000000000000" pitchFamily="2" charset="2"/>
              <a:buChar char="Ø"/>
            </a:pPr>
            <a:r>
              <a:rPr lang="en-US" dirty="0"/>
              <a:t>Discuss the key features of the electronic payment systems needed to support e-commerce and m-commerce.</a:t>
            </a:r>
          </a:p>
          <a:p>
            <a:pPr>
              <a:buFont typeface="Wingdings" panose="05000000000000000000" pitchFamily="2" charset="2"/>
              <a:buChar char="Ø"/>
            </a:pPr>
            <a:endParaRPr lang="en-US" dirty="0"/>
          </a:p>
        </p:txBody>
      </p:sp>
    </p:spTree>
    <p:extLst>
      <p:ext uri="{BB962C8B-B14F-4D97-AF65-F5344CB8AC3E}">
        <p14:creationId xmlns:p14="http://schemas.microsoft.com/office/powerpoint/2010/main" val="38981842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60"/>
          <p:cNvGrpSpPr/>
          <p:nvPr/>
        </p:nvGrpSpPr>
        <p:grpSpPr>
          <a:xfrm>
            <a:off x="188913" y="1423682"/>
            <a:ext cx="11814175" cy="4931384"/>
            <a:chOff x="188913" y="1423682"/>
            <a:chExt cx="11814175" cy="4931384"/>
          </a:xfrm>
        </p:grpSpPr>
        <p:sp>
          <p:nvSpPr>
            <p:cNvPr id="62" name="Straight Connector 61"/>
            <p:cNvSpPr/>
            <p:nvPr/>
          </p:nvSpPr>
          <p:spPr>
            <a:xfrm>
              <a:off x="188913" y="142368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3" name="Freeform 62"/>
            <p:cNvSpPr/>
            <p:nvPr/>
          </p:nvSpPr>
          <p:spPr>
            <a:xfrm>
              <a:off x="188913" y="1423682"/>
              <a:ext cx="2362835" cy="4931384"/>
            </a:xfrm>
            <a:custGeom>
              <a:avLst/>
              <a:gdLst>
                <a:gd name="connsiteX0" fmla="*/ 0 w 2362835"/>
                <a:gd name="connsiteY0" fmla="*/ 0 h 4931384"/>
                <a:gd name="connsiteX1" fmla="*/ 2362835 w 2362835"/>
                <a:gd name="connsiteY1" fmla="*/ 0 h 4931384"/>
                <a:gd name="connsiteX2" fmla="*/ 2362835 w 2362835"/>
                <a:gd name="connsiteY2" fmla="*/ 4931384 h 4931384"/>
                <a:gd name="connsiteX3" fmla="*/ 0 w 2362835"/>
                <a:gd name="connsiteY3" fmla="*/ 4931384 h 4931384"/>
                <a:gd name="connsiteX4" fmla="*/ 0 w 2362835"/>
                <a:gd name="connsiteY4" fmla="*/ 0 h 4931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4931384">
                  <a:moveTo>
                    <a:pt x="0" y="0"/>
                  </a:moveTo>
                  <a:lnTo>
                    <a:pt x="2362835" y="0"/>
                  </a:lnTo>
                  <a:lnTo>
                    <a:pt x="2362835" y="4931384"/>
                  </a:lnTo>
                  <a:lnTo>
                    <a:pt x="0" y="49313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r>
                <a:rPr lang="en-US" sz="3700" kern="1200" dirty="0">
                  <a:solidFill>
                    <a:schemeClr val="tx1"/>
                  </a:solidFill>
                </a:rPr>
                <a:t>Chapter 7: Electronic and Mobile Commerce</a:t>
              </a:r>
            </a:p>
          </p:txBody>
        </p:sp>
        <p:sp>
          <p:nvSpPr>
            <p:cNvPr id="64" name="Freeform 63"/>
            <p:cNvSpPr/>
            <p:nvPr/>
          </p:nvSpPr>
          <p:spPr>
            <a:xfrm>
              <a:off x="2728960" y="1470179"/>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An Introduction to Electronic Commerce</a:t>
              </a:r>
            </a:p>
          </p:txBody>
        </p:sp>
        <p:sp>
          <p:nvSpPr>
            <p:cNvPr id="65" name="Freeform 64"/>
            <p:cNvSpPr/>
            <p:nvPr/>
          </p:nvSpPr>
          <p:spPr>
            <a:xfrm>
              <a:off x="7454630" y="1470179"/>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Business-to-Business E-Commerce</a:t>
              </a:r>
            </a:p>
          </p:txBody>
        </p:sp>
        <p:sp>
          <p:nvSpPr>
            <p:cNvPr id="66" name="Straight Connector 65"/>
            <p:cNvSpPr/>
            <p:nvPr/>
          </p:nvSpPr>
          <p:spPr>
            <a:xfrm>
              <a:off x="7277418" y="165612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7" name="Freeform 66"/>
            <p:cNvSpPr/>
            <p:nvPr/>
          </p:nvSpPr>
          <p:spPr>
            <a:xfrm>
              <a:off x="7454630" y="1656120"/>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Business-to-Consumer E-Commerce</a:t>
              </a:r>
            </a:p>
          </p:txBody>
        </p:sp>
        <p:sp>
          <p:nvSpPr>
            <p:cNvPr id="68" name="Straight Connector 67"/>
            <p:cNvSpPr/>
            <p:nvPr/>
          </p:nvSpPr>
          <p:spPr>
            <a:xfrm>
              <a:off x="7277418" y="184206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9" name="Freeform 68"/>
            <p:cNvSpPr/>
            <p:nvPr/>
          </p:nvSpPr>
          <p:spPr>
            <a:xfrm>
              <a:off x="7454630" y="1842062"/>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Consumer-to-Consumer E-Commerce</a:t>
              </a:r>
            </a:p>
          </p:txBody>
        </p:sp>
        <p:sp>
          <p:nvSpPr>
            <p:cNvPr id="70" name="Straight Connector 69"/>
            <p:cNvSpPr/>
            <p:nvPr/>
          </p:nvSpPr>
          <p:spPr>
            <a:xfrm>
              <a:off x="7277418" y="202800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454630" y="2028003"/>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E-Government</a:t>
              </a:r>
            </a:p>
          </p:txBody>
        </p:sp>
        <p:sp>
          <p:nvSpPr>
            <p:cNvPr id="72" name="Straight Connector 71"/>
            <p:cNvSpPr/>
            <p:nvPr/>
          </p:nvSpPr>
          <p:spPr>
            <a:xfrm>
              <a:off x="7277418" y="221394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3" name="Freeform 72"/>
            <p:cNvSpPr/>
            <p:nvPr/>
          </p:nvSpPr>
          <p:spPr>
            <a:xfrm>
              <a:off x="7454630" y="2213945"/>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endParaRPr lang="en-US" sz="1050" b="1" kern="1200" dirty="0">
                <a:solidFill>
                  <a:schemeClr val="tx1"/>
                </a:solidFill>
              </a:endParaRPr>
            </a:p>
          </p:txBody>
        </p:sp>
        <p:sp>
          <p:nvSpPr>
            <p:cNvPr id="74" name="Straight Connector 73"/>
            <p:cNvSpPr/>
            <p:nvPr/>
          </p:nvSpPr>
          <p:spPr>
            <a:xfrm>
              <a:off x="2551747" y="22159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5" name="Freeform 74"/>
            <p:cNvSpPr/>
            <p:nvPr/>
          </p:nvSpPr>
          <p:spPr>
            <a:xfrm>
              <a:off x="2728960" y="221801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Introduction to Mobile Commerce</a:t>
              </a:r>
            </a:p>
          </p:txBody>
        </p:sp>
        <p:sp>
          <p:nvSpPr>
            <p:cNvPr id="76" name="Freeform 75"/>
            <p:cNvSpPr/>
            <p:nvPr/>
          </p:nvSpPr>
          <p:spPr>
            <a:xfrm>
              <a:off x="7454630" y="22307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Advantages of Electronic and Mobile Commerce</a:t>
              </a:r>
            </a:p>
          </p:txBody>
        </p:sp>
        <p:sp>
          <p:nvSpPr>
            <p:cNvPr id="77" name="Straight Connector 76"/>
            <p:cNvSpPr/>
            <p:nvPr/>
          </p:nvSpPr>
          <p:spPr>
            <a:xfrm>
              <a:off x="7277418" y="24387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8" name="Freeform 77"/>
            <p:cNvSpPr/>
            <p:nvPr/>
          </p:nvSpPr>
          <p:spPr>
            <a:xfrm>
              <a:off x="7454630" y="2445135"/>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Multistage Model for E-Commerce</a:t>
              </a:r>
            </a:p>
          </p:txBody>
        </p:sp>
        <p:sp>
          <p:nvSpPr>
            <p:cNvPr id="79" name="Straight Connector 78"/>
            <p:cNvSpPr/>
            <p:nvPr/>
          </p:nvSpPr>
          <p:spPr>
            <a:xfrm>
              <a:off x="7277418" y="263416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0" name="Freeform 79"/>
            <p:cNvSpPr/>
            <p:nvPr/>
          </p:nvSpPr>
          <p:spPr>
            <a:xfrm>
              <a:off x="7454630" y="26405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Challenges</a:t>
              </a:r>
            </a:p>
          </p:txBody>
        </p:sp>
        <p:sp>
          <p:nvSpPr>
            <p:cNvPr id="81" name="Straight Connector 80"/>
            <p:cNvSpPr/>
            <p:nvPr/>
          </p:nvSpPr>
          <p:spPr>
            <a:xfrm>
              <a:off x="2551747" y="283679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2" name="Freeform 81"/>
            <p:cNvSpPr/>
            <p:nvPr/>
          </p:nvSpPr>
          <p:spPr>
            <a:xfrm>
              <a:off x="2728960" y="283884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Electronic and Mobile Commerce Applications</a:t>
              </a:r>
            </a:p>
          </p:txBody>
        </p:sp>
        <p:sp>
          <p:nvSpPr>
            <p:cNvPr id="83" name="Freeform 82"/>
            <p:cNvSpPr/>
            <p:nvPr/>
          </p:nvSpPr>
          <p:spPr>
            <a:xfrm>
              <a:off x="7454630" y="2838840"/>
              <a:ext cx="4548457" cy="207154"/>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Wholesale e-Commerce</a:t>
              </a:r>
            </a:p>
          </p:txBody>
        </p:sp>
        <p:sp>
          <p:nvSpPr>
            <p:cNvPr id="84" name="Straight Connector 83"/>
            <p:cNvSpPr/>
            <p:nvPr/>
          </p:nvSpPr>
          <p:spPr>
            <a:xfrm>
              <a:off x="7277418" y="307325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5" name="Freeform 84"/>
            <p:cNvSpPr/>
            <p:nvPr/>
          </p:nvSpPr>
          <p:spPr>
            <a:xfrm>
              <a:off x="7454630" y="3085956"/>
              <a:ext cx="4548457" cy="21978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Manufacturing</a:t>
              </a:r>
            </a:p>
          </p:txBody>
        </p:sp>
        <p:sp>
          <p:nvSpPr>
            <p:cNvPr id="86" name="Straight Connector 85"/>
            <p:cNvSpPr/>
            <p:nvPr/>
          </p:nvSpPr>
          <p:spPr>
            <a:xfrm>
              <a:off x="7277418" y="329497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7" name="Freeform 86"/>
            <p:cNvSpPr/>
            <p:nvPr/>
          </p:nvSpPr>
          <p:spPr>
            <a:xfrm>
              <a:off x="7454630" y="3314021"/>
              <a:ext cx="4548457" cy="224200"/>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Marketing</a:t>
              </a:r>
            </a:p>
          </p:txBody>
        </p:sp>
        <p:sp>
          <p:nvSpPr>
            <p:cNvPr id="88" name="Straight Connector 87"/>
            <p:cNvSpPr/>
            <p:nvPr/>
          </p:nvSpPr>
          <p:spPr>
            <a:xfrm>
              <a:off x="7277418" y="350398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9" name="Freeform 88"/>
            <p:cNvSpPr/>
            <p:nvPr/>
          </p:nvSpPr>
          <p:spPr>
            <a:xfrm>
              <a:off x="7454629" y="3521307"/>
              <a:ext cx="4548457" cy="222136"/>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Advertising</a:t>
              </a:r>
            </a:p>
          </p:txBody>
        </p:sp>
        <p:sp>
          <p:nvSpPr>
            <p:cNvPr id="90" name="Straight Connector 89"/>
            <p:cNvSpPr/>
            <p:nvPr/>
          </p:nvSpPr>
          <p:spPr>
            <a:xfrm>
              <a:off x="7277418" y="371935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1" name="Freeform 90"/>
            <p:cNvSpPr/>
            <p:nvPr/>
          </p:nvSpPr>
          <p:spPr>
            <a:xfrm>
              <a:off x="7454630" y="3738401"/>
              <a:ext cx="4548457" cy="212328"/>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Bartering</a:t>
              </a:r>
            </a:p>
          </p:txBody>
        </p:sp>
        <p:sp>
          <p:nvSpPr>
            <p:cNvPr id="92" name="Straight Connector 91"/>
            <p:cNvSpPr/>
            <p:nvPr/>
          </p:nvSpPr>
          <p:spPr>
            <a:xfrm>
              <a:off x="7277418" y="3922017"/>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3" name="Freeform 92"/>
            <p:cNvSpPr/>
            <p:nvPr/>
          </p:nvSpPr>
          <p:spPr>
            <a:xfrm>
              <a:off x="7454630" y="3934717"/>
              <a:ext cx="4548457" cy="21562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Investment and Finance</a:t>
              </a:r>
            </a:p>
          </p:txBody>
        </p:sp>
        <p:sp>
          <p:nvSpPr>
            <p:cNvPr id="94" name="Straight Connector 93"/>
            <p:cNvSpPr/>
            <p:nvPr/>
          </p:nvSpPr>
          <p:spPr>
            <a:xfrm>
              <a:off x="7277418" y="411833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5" name="Freeform 94"/>
            <p:cNvSpPr/>
            <p:nvPr/>
          </p:nvSpPr>
          <p:spPr>
            <a:xfrm>
              <a:off x="7454630" y="4137382"/>
              <a:ext cx="4548457" cy="190262"/>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Banking</a:t>
              </a:r>
            </a:p>
          </p:txBody>
        </p:sp>
        <p:sp>
          <p:nvSpPr>
            <p:cNvPr id="96" name="Straight Connector 95"/>
            <p:cNvSpPr/>
            <p:nvPr/>
          </p:nvSpPr>
          <p:spPr>
            <a:xfrm>
              <a:off x="2551747" y="435297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7" name="Freeform 96"/>
            <p:cNvSpPr/>
            <p:nvPr/>
          </p:nvSpPr>
          <p:spPr>
            <a:xfrm>
              <a:off x="2728960" y="4399471"/>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Strategies for Successful E-Commerce and M-Commerce</a:t>
              </a:r>
            </a:p>
          </p:txBody>
        </p:sp>
        <p:sp>
          <p:nvSpPr>
            <p:cNvPr id="98" name="Freeform 97"/>
            <p:cNvSpPr/>
            <p:nvPr/>
          </p:nvSpPr>
          <p:spPr>
            <a:xfrm>
              <a:off x="7454630" y="439947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an Effective E-Commerce Model and Strategy</a:t>
              </a:r>
            </a:p>
          </p:txBody>
        </p:sp>
        <p:sp>
          <p:nvSpPr>
            <p:cNvPr id="99" name="Straight Connector 98"/>
            <p:cNvSpPr/>
            <p:nvPr/>
          </p:nvSpPr>
          <p:spPr>
            <a:xfrm>
              <a:off x="7277418" y="463195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0" name="Freeform 99"/>
            <p:cNvSpPr/>
            <p:nvPr/>
          </p:nvSpPr>
          <p:spPr>
            <a:xfrm>
              <a:off x="7454630" y="4631954"/>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the Functions of a Web Site</a:t>
              </a:r>
            </a:p>
          </p:txBody>
        </p:sp>
        <p:sp>
          <p:nvSpPr>
            <p:cNvPr id="101" name="Straight Connector 100"/>
            <p:cNvSpPr/>
            <p:nvPr/>
          </p:nvSpPr>
          <p:spPr>
            <a:xfrm>
              <a:off x="7277418" y="4864438"/>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2" name="Freeform 101"/>
            <p:cNvSpPr/>
            <p:nvPr/>
          </p:nvSpPr>
          <p:spPr>
            <a:xfrm>
              <a:off x="7454630" y="4864438"/>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Establishing a Web Site</a:t>
              </a:r>
            </a:p>
          </p:txBody>
        </p:sp>
        <p:sp>
          <p:nvSpPr>
            <p:cNvPr id="103" name="Straight Connector 102"/>
            <p:cNvSpPr/>
            <p:nvPr/>
          </p:nvSpPr>
          <p:spPr>
            <a:xfrm>
              <a:off x="7277418" y="509692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4" name="Freeform 103"/>
            <p:cNvSpPr/>
            <p:nvPr/>
          </p:nvSpPr>
          <p:spPr>
            <a:xfrm>
              <a:off x="7454630" y="509692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Building Traffic to Your Web Site</a:t>
              </a:r>
            </a:p>
          </p:txBody>
        </p:sp>
        <p:sp>
          <p:nvSpPr>
            <p:cNvPr id="105" name="Straight Connector 104"/>
            <p:cNvSpPr/>
            <p:nvPr/>
          </p:nvSpPr>
          <p:spPr>
            <a:xfrm>
              <a:off x="2551747" y="532940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6" name="Freeform 105"/>
            <p:cNvSpPr/>
            <p:nvPr/>
          </p:nvSpPr>
          <p:spPr>
            <a:xfrm>
              <a:off x="2728960" y="5375902"/>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Technology Infrastructure Required to Support E-Commerce and M-Commerce</a:t>
              </a:r>
            </a:p>
          </p:txBody>
        </p:sp>
        <p:sp>
          <p:nvSpPr>
            <p:cNvPr id="107" name="Freeform 106"/>
            <p:cNvSpPr/>
            <p:nvPr/>
          </p:nvSpPr>
          <p:spPr>
            <a:xfrm>
              <a:off x="7454630" y="537590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Hardware</a:t>
              </a:r>
            </a:p>
          </p:txBody>
        </p:sp>
        <p:sp>
          <p:nvSpPr>
            <p:cNvPr id="108" name="Straight Connector 107"/>
            <p:cNvSpPr/>
            <p:nvPr/>
          </p:nvSpPr>
          <p:spPr>
            <a:xfrm>
              <a:off x="7277417" y="56083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9" name="Freeform 108"/>
            <p:cNvSpPr/>
            <p:nvPr/>
          </p:nvSpPr>
          <p:spPr>
            <a:xfrm>
              <a:off x="7454630" y="5608385"/>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Software</a:t>
              </a:r>
            </a:p>
          </p:txBody>
        </p:sp>
        <p:sp>
          <p:nvSpPr>
            <p:cNvPr id="110" name="Straight Connector 109"/>
            <p:cNvSpPr/>
            <p:nvPr/>
          </p:nvSpPr>
          <p:spPr>
            <a:xfrm>
              <a:off x="7277417" y="5840869"/>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1" name="Freeform 110"/>
            <p:cNvSpPr/>
            <p:nvPr/>
          </p:nvSpPr>
          <p:spPr>
            <a:xfrm>
              <a:off x="7454630" y="5840869"/>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Mobile Commerce Hardware and Software</a:t>
              </a:r>
            </a:p>
          </p:txBody>
        </p:sp>
        <p:sp>
          <p:nvSpPr>
            <p:cNvPr id="112" name="Straight Connector 111"/>
            <p:cNvSpPr/>
            <p:nvPr/>
          </p:nvSpPr>
          <p:spPr>
            <a:xfrm>
              <a:off x="7277417" y="607335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3" name="Freeform 112"/>
            <p:cNvSpPr/>
            <p:nvPr/>
          </p:nvSpPr>
          <p:spPr>
            <a:xfrm>
              <a:off x="7454630" y="607335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Electronic Payment Systems</a:t>
              </a:r>
            </a:p>
          </p:txBody>
        </p:sp>
        <p:sp>
          <p:nvSpPr>
            <p:cNvPr id="114" name="Straight Connector 113"/>
            <p:cNvSpPr/>
            <p:nvPr/>
          </p:nvSpPr>
          <p:spPr>
            <a:xfrm>
              <a:off x="2551747" y="630583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1746592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fontScale="77500" lnSpcReduction="20000"/>
          </a:bodyPr>
          <a:lstStyle/>
          <a:p>
            <a:r>
              <a:rPr lang="en-US" b="1" i="1" dirty="0">
                <a:solidFill>
                  <a:schemeClr val="accent1"/>
                </a:solidFill>
              </a:rPr>
              <a:t>Electronic commerce </a:t>
            </a:r>
            <a:r>
              <a:rPr lang="en-US" dirty="0"/>
              <a:t>(e-commerce) is the conducting of business activities (e.g., distribution, buying, selling, marketing, and servicing of products or services) electronically over computer networks.</a:t>
            </a:r>
          </a:p>
          <a:p>
            <a:r>
              <a:rPr lang="en-US" dirty="0"/>
              <a:t>It includes any business transaction executed electronically between companies (business-to-business), companies and consumers (business-to-consumer), consumers and other consumers (consumer-to-consumer), public sector and business (government-to-business), public sector to citizens (government-to-citizen), and public sector to public sector (government-to-government). </a:t>
            </a:r>
          </a:p>
          <a:p>
            <a:r>
              <a:rPr lang="en-US" dirty="0"/>
              <a:t>Business activities that are strong candidates for conversion to e-commerce are ones that are paper based, time consuming, and inconvenient for customers.</a:t>
            </a:r>
          </a:p>
          <a:p>
            <a:pPr marL="0" indent="0">
              <a:buNone/>
            </a:pPr>
            <a:endParaRPr lang="en-US" dirty="0"/>
          </a:p>
        </p:txBody>
      </p:sp>
    </p:spTree>
    <p:extLst>
      <p:ext uri="{BB962C8B-B14F-4D97-AF65-F5344CB8AC3E}">
        <p14:creationId xmlns:p14="http://schemas.microsoft.com/office/powerpoint/2010/main" val="42150050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What is E-Commerce_ Definition, Types, and Business Models">
            <a:hlinkClick r:id="" action="ppaction://media"/>
          </p:cNvPr>
          <p:cNvPicPr>
            <a:picLocks noGrp="1" noChangeAspect="1"/>
          </p:cNvPicPr>
          <p:nvPr>
            <p:ph idx="1"/>
            <a:videoFile r:link="rId1"/>
            <p:extLst>
              <p:ext uri="{DAA4B4D4-6D71-4841-9C94-3DE7FCFB9230}">
                <p14:media xmlns:p14="http://schemas.microsoft.com/office/powerpoint/2010/main" r:embed="rId2">
                  <p14:trim st="10197" end="141727.3385"/>
                </p14:media>
              </p:ext>
            </p:extLst>
          </p:nvPr>
        </p:nvPicPr>
        <p:blipFill>
          <a:blip r:embed="rId4"/>
          <a:stretch>
            <a:fillRect/>
          </a:stretch>
        </p:blipFill>
        <p:spPr>
          <a:xfrm>
            <a:off x="1709738" y="1422400"/>
            <a:ext cx="8770937" cy="4933950"/>
          </a:xfrm>
        </p:spPr>
      </p:pic>
    </p:spTree>
    <p:extLst>
      <p:ext uri="{BB962C8B-B14F-4D97-AF65-F5344CB8AC3E}">
        <p14:creationId xmlns:p14="http://schemas.microsoft.com/office/powerpoint/2010/main" val="4062343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683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mute="1">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Business-to-Business E-Commerce</a:t>
            </a:r>
          </a:p>
        </p:txBody>
      </p:sp>
      <p:sp>
        <p:nvSpPr>
          <p:cNvPr id="3" name="Content Placeholder 2"/>
          <p:cNvSpPr>
            <a:spLocks noGrp="1"/>
          </p:cNvSpPr>
          <p:nvPr>
            <p:ph idx="1"/>
          </p:nvPr>
        </p:nvSpPr>
        <p:spPr/>
        <p:txBody>
          <a:bodyPr>
            <a:normAutofit/>
          </a:bodyPr>
          <a:lstStyle/>
          <a:p>
            <a:r>
              <a:rPr lang="en-US" b="1" i="1" dirty="0">
                <a:solidFill>
                  <a:schemeClr val="accent1"/>
                </a:solidFill>
              </a:rPr>
              <a:t>Business-to-business (B2B)</a:t>
            </a:r>
            <a:r>
              <a:rPr lang="en-US" b="1" dirty="0"/>
              <a:t> </a:t>
            </a:r>
            <a:r>
              <a:rPr lang="en-US" dirty="0"/>
              <a:t>e-commerce is a subset of e-commerce in which all the participants are organizations.</a:t>
            </a:r>
          </a:p>
          <a:p>
            <a:r>
              <a:rPr lang="en-US" dirty="0"/>
              <a:t>B2B e-commerce is a useful tool for connecting business partners in a virtual supply chain to cut resupply times and reduce costs. </a:t>
            </a:r>
          </a:p>
          <a:p>
            <a:r>
              <a:rPr lang="en-US" dirty="0"/>
              <a:t>Although the business-to-consumer market grabs more of the news headlines, the B2B market is considerably larger and is growing more rapidly. </a:t>
            </a:r>
          </a:p>
        </p:txBody>
      </p:sp>
    </p:spTree>
    <p:extLst>
      <p:ext uri="{BB962C8B-B14F-4D97-AF65-F5344CB8AC3E}">
        <p14:creationId xmlns:p14="http://schemas.microsoft.com/office/powerpoint/2010/main" val="3204593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Business-to-Business E-Commerce</a:t>
            </a:r>
          </a:p>
        </p:txBody>
      </p:sp>
      <p:sp>
        <p:nvSpPr>
          <p:cNvPr id="3" name="Content Placeholder 2"/>
          <p:cNvSpPr>
            <a:spLocks noGrp="1"/>
          </p:cNvSpPr>
          <p:nvPr>
            <p:ph idx="1"/>
          </p:nvPr>
        </p:nvSpPr>
        <p:spPr/>
        <p:txBody>
          <a:bodyPr>
            <a:normAutofit/>
          </a:bodyPr>
          <a:lstStyle/>
          <a:p>
            <a:r>
              <a:rPr lang="en-US" dirty="0"/>
              <a:t>Moving more customers online is key to B2B commerce success, so in addition to investing in new technologies, B2B companies are focusing on new ways of engaging their customer across multiple channels—both online and offline. </a:t>
            </a:r>
          </a:p>
          <a:p>
            <a:r>
              <a:rPr lang="en-US" dirty="0"/>
              <a:t>The top e-commerce priorities for many B2B buyers include transparent pricing, easily accessible product details, purchase tracking, and personalized recommendations.</a:t>
            </a:r>
          </a:p>
          <a:p>
            <a:endParaRPr lang="en-US" dirty="0"/>
          </a:p>
          <a:p>
            <a:endParaRPr lang="en-US" dirty="0"/>
          </a:p>
        </p:txBody>
      </p:sp>
    </p:spTree>
    <p:extLst>
      <p:ext uri="{BB962C8B-B14F-4D97-AF65-F5344CB8AC3E}">
        <p14:creationId xmlns:p14="http://schemas.microsoft.com/office/powerpoint/2010/main" val="18632506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Business-to-Business E-Commerce</a:t>
            </a:r>
          </a:p>
        </p:txBody>
      </p:sp>
      <p:sp>
        <p:nvSpPr>
          <p:cNvPr id="3" name="Content Placeholder 2"/>
          <p:cNvSpPr>
            <a:spLocks noGrp="1"/>
          </p:cNvSpPr>
          <p:nvPr>
            <p:ph idx="1"/>
          </p:nvPr>
        </p:nvSpPr>
        <p:spPr/>
        <p:txBody>
          <a:bodyPr>
            <a:normAutofit/>
          </a:bodyPr>
          <a:lstStyle/>
          <a:p>
            <a:r>
              <a:rPr lang="en-US" dirty="0"/>
              <a:t>Many organizations use both buy-side e-commerce to purchase goods and services from their suppliers and sell-side e-commerce to sell products to their customers. </a:t>
            </a:r>
          </a:p>
          <a:p>
            <a:r>
              <a:rPr lang="en-US" dirty="0"/>
              <a:t>Buy-side e-commerce activities include identifying and comparing competitive suppliers and products, negotiating and establishing prices and terms, ordering and tracking shipments, and steering organizational buyers to preferred suppliers and products.</a:t>
            </a:r>
          </a:p>
        </p:txBody>
      </p:sp>
    </p:spTree>
    <p:extLst>
      <p:ext uri="{BB962C8B-B14F-4D97-AF65-F5344CB8AC3E}">
        <p14:creationId xmlns:p14="http://schemas.microsoft.com/office/powerpoint/2010/main" val="5279536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Business-to-Business E-Commerce</a:t>
            </a:r>
          </a:p>
        </p:txBody>
      </p:sp>
      <p:sp>
        <p:nvSpPr>
          <p:cNvPr id="3" name="Content Placeholder 2"/>
          <p:cNvSpPr>
            <a:spLocks noGrp="1"/>
          </p:cNvSpPr>
          <p:nvPr>
            <p:ph idx="1"/>
          </p:nvPr>
        </p:nvSpPr>
        <p:spPr/>
        <p:txBody>
          <a:bodyPr>
            <a:normAutofit fontScale="92500" lnSpcReduction="10000"/>
          </a:bodyPr>
          <a:lstStyle/>
          <a:p>
            <a:r>
              <a:rPr lang="en-US" dirty="0"/>
              <a:t>Sell-side e-commerce activities include enabling the purchase of products online, providing information for customers to evaluate the organization’s goods and services, encouraging sales and generating leads from potential customers, providing a portal of information of interest to the customer, and enabling interactions among a community of consumers.</a:t>
            </a:r>
          </a:p>
          <a:p>
            <a:r>
              <a:rPr lang="en-US" dirty="0"/>
              <a:t> Thus, buy-side and sell-side e-commerce activities support the organization’s value chain and help the organization provide lower prices, better service, higher quality, or uniqueness of product and service.</a:t>
            </a:r>
          </a:p>
          <a:p>
            <a:endParaRPr lang="en-US" dirty="0"/>
          </a:p>
        </p:txBody>
      </p:sp>
    </p:spTree>
    <p:extLst>
      <p:ext uri="{BB962C8B-B14F-4D97-AF65-F5344CB8AC3E}">
        <p14:creationId xmlns:p14="http://schemas.microsoft.com/office/powerpoint/2010/main" val="527953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Business-to-Consumer E-Commerce</a:t>
            </a:r>
          </a:p>
        </p:txBody>
      </p:sp>
      <p:sp>
        <p:nvSpPr>
          <p:cNvPr id="3" name="Content Placeholder 2"/>
          <p:cNvSpPr>
            <a:spLocks noGrp="1"/>
          </p:cNvSpPr>
          <p:nvPr>
            <p:ph idx="1"/>
          </p:nvPr>
        </p:nvSpPr>
        <p:spPr/>
        <p:txBody>
          <a:bodyPr>
            <a:normAutofit fontScale="85000" lnSpcReduction="20000"/>
          </a:bodyPr>
          <a:lstStyle/>
          <a:p>
            <a:r>
              <a:rPr lang="en-US" b="1" i="1" dirty="0">
                <a:solidFill>
                  <a:schemeClr val="accent1"/>
                </a:solidFill>
              </a:rPr>
              <a:t>Business-to-consumer (B2C): </a:t>
            </a:r>
            <a:r>
              <a:rPr lang="en-US" dirty="0"/>
              <a:t>customers deal directly with an organization and avoid intermediaries. The elimination of intermediate organizations between the producer and the consumer is called disintermediation</a:t>
            </a:r>
          </a:p>
          <a:p>
            <a:r>
              <a:rPr lang="en-US" dirty="0"/>
              <a:t>This squeezes costs and inefficiencies out of the supply chain and can lead to higher profits for businesses and lower prices for consumers. </a:t>
            </a:r>
          </a:p>
          <a:p>
            <a:r>
              <a:rPr lang="en-US" dirty="0"/>
              <a:t>More than just a tool for placing orders, the Internet enables shoppers to compare prices, features, and value, and to check other customers’ opinions. </a:t>
            </a:r>
          </a:p>
          <a:p>
            <a:r>
              <a:rPr lang="en-US" dirty="0"/>
              <a:t>One reason for the steady growth in B2C e-commerce is shoppers find that many goods and services are cheaper when purchased online.</a:t>
            </a:r>
          </a:p>
        </p:txBody>
      </p:sp>
    </p:spTree>
    <p:extLst>
      <p:ext uri="{BB962C8B-B14F-4D97-AF65-F5344CB8AC3E}">
        <p14:creationId xmlns:p14="http://schemas.microsoft.com/office/powerpoint/2010/main" val="1500915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Business-to-Consumer E-Commerce</a:t>
            </a:r>
          </a:p>
        </p:txBody>
      </p:sp>
      <p:sp>
        <p:nvSpPr>
          <p:cNvPr id="3" name="Content Placeholder 2"/>
          <p:cNvSpPr>
            <a:spLocks noGrp="1"/>
          </p:cNvSpPr>
          <p:nvPr>
            <p:ph idx="1"/>
          </p:nvPr>
        </p:nvSpPr>
        <p:spPr/>
        <p:txBody>
          <a:bodyPr>
            <a:normAutofit fontScale="77500" lnSpcReduction="20000"/>
          </a:bodyPr>
          <a:lstStyle/>
          <a:p>
            <a:r>
              <a:rPr lang="en-US" dirty="0"/>
              <a:t>Another reason for the growth in B2C e-commerce is that online B2C shoppers have the ability to design a personalized product.</a:t>
            </a:r>
          </a:p>
          <a:p>
            <a:r>
              <a:rPr lang="en-US" dirty="0"/>
              <a:t>Nike, Inc., provides a successful example of this approach to personalization. The company’s online NIKEiD service enables purchasers to customize a pair of shoes by selecting from different material, features, and fit options—including the level of insole cushioning, sole material, and the fabric color and design of everything from the lining of the shoe to the laces.</a:t>
            </a:r>
          </a:p>
          <a:p>
            <a:r>
              <a:rPr lang="en-US" dirty="0"/>
              <a:t>Third reason for the continued growth of B2C e-commerce is the effective use of social media networks by many companies looking to reach consumers, promote their products, and generate online sales. </a:t>
            </a:r>
          </a:p>
        </p:txBody>
      </p:sp>
    </p:spTree>
    <p:extLst>
      <p:ext uri="{BB962C8B-B14F-4D97-AF65-F5344CB8AC3E}">
        <p14:creationId xmlns:p14="http://schemas.microsoft.com/office/powerpoint/2010/main" val="1500915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Consumer-to-Consumer E-Commerce</a:t>
            </a:r>
          </a:p>
        </p:txBody>
      </p:sp>
      <p:sp>
        <p:nvSpPr>
          <p:cNvPr id="3" name="Content Placeholder 2"/>
          <p:cNvSpPr>
            <a:spLocks noGrp="1"/>
          </p:cNvSpPr>
          <p:nvPr>
            <p:ph idx="1"/>
          </p:nvPr>
        </p:nvSpPr>
        <p:spPr/>
        <p:txBody>
          <a:bodyPr>
            <a:normAutofit/>
          </a:bodyPr>
          <a:lstStyle/>
          <a:p>
            <a:r>
              <a:rPr lang="en-US" b="1" i="1" dirty="0">
                <a:solidFill>
                  <a:schemeClr val="accent1"/>
                </a:solidFill>
              </a:rPr>
              <a:t>Consumer-to-consumer (C2C) </a:t>
            </a:r>
            <a:r>
              <a:rPr lang="en-US" dirty="0"/>
              <a:t>e-commerce is a subset of e-commerce that involves electronic transactions between consumers using a third party to facilitate the process.</a:t>
            </a:r>
          </a:p>
          <a:p>
            <a:r>
              <a:rPr lang="en-US" dirty="0"/>
              <a:t>eBay is an example of a C2C e-commerce site; customers buy and sell items to each other through the site. Founded in 1995, eBay has become one of the most popular Web sites in the world.</a:t>
            </a:r>
          </a:p>
          <a:p>
            <a:endParaRPr lang="en-US" dirty="0"/>
          </a:p>
        </p:txBody>
      </p:sp>
    </p:spTree>
    <p:extLst>
      <p:ext uri="{BB962C8B-B14F-4D97-AF65-F5344CB8AC3E}">
        <p14:creationId xmlns:p14="http://schemas.microsoft.com/office/powerpoint/2010/main" val="2495678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a:t>TABLE 7.3 Differences among B2B, B2C, and C2C</a:t>
            </a: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2851784978"/>
              </p:ext>
            </p:extLst>
          </p:nvPr>
        </p:nvGraphicFramePr>
        <p:xfrm>
          <a:off x="189136" y="1021530"/>
          <a:ext cx="11814176" cy="5730240"/>
        </p:xfrm>
        <a:graphic>
          <a:graphicData uri="http://schemas.openxmlformats.org/drawingml/2006/table">
            <a:tbl>
              <a:tblPr firstRow="1" bandRow="1">
                <a:tableStyleId>{5C22544A-7EE6-4342-B048-85BDC9FD1C3A}</a:tableStyleId>
              </a:tblPr>
              <a:tblGrid>
                <a:gridCol w="2953544">
                  <a:extLst>
                    <a:ext uri="{9D8B030D-6E8A-4147-A177-3AD203B41FA5}">
                      <a16:colId xmlns:a16="http://schemas.microsoft.com/office/drawing/2014/main" val="4110158562"/>
                    </a:ext>
                  </a:extLst>
                </a:gridCol>
                <a:gridCol w="2953544">
                  <a:extLst>
                    <a:ext uri="{9D8B030D-6E8A-4147-A177-3AD203B41FA5}">
                      <a16:colId xmlns:a16="http://schemas.microsoft.com/office/drawing/2014/main" val="3975932998"/>
                    </a:ext>
                  </a:extLst>
                </a:gridCol>
                <a:gridCol w="2953544">
                  <a:extLst>
                    <a:ext uri="{9D8B030D-6E8A-4147-A177-3AD203B41FA5}">
                      <a16:colId xmlns:a16="http://schemas.microsoft.com/office/drawing/2014/main" val="2259792003"/>
                    </a:ext>
                  </a:extLst>
                </a:gridCol>
                <a:gridCol w="2953544">
                  <a:extLst>
                    <a:ext uri="{9D8B030D-6E8A-4147-A177-3AD203B41FA5}">
                      <a16:colId xmlns:a16="http://schemas.microsoft.com/office/drawing/2014/main" val="816986123"/>
                    </a:ext>
                  </a:extLst>
                </a:gridCol>
              </a:tblGrid>
              <a:tr h="164536">
                <a:tc>
                  <a:txBody>
                    <a:bodyPr/>
                    <a:lstStyle/>
                    <a:p>
                      <a:pPr marL="126365" marR="0">
                        <a:spcBef>
                          <a:spcPts val="260"/>
                        </a:spcBef>
                        <a:spcAft>
                          <a:spcPts val="0"/>
                        </a:spcAft>
                      </a:pPr>
                      <a:r>
                        <a:rPr lang="en-US" sz="2000" dirty="0">
                          <a:solidFill>
                            <a:srgbClr val="FFFFFF"/>
                          </a:solidFill>
                          <a:effectLst/>
                          <a:latin typeface="Times New Roman" panose="02020603050405020304" pitchFamily="18" charset="0"/>
                          <a:ea typeface="Times New Roman" panose="02020603050405020304" pitchFamily="18" charset="0"/>
                        </a:rPr>
                        <a:t>Factors</a:t>
                      </a:r>
                      <a:endParaRPr lang="en-US" sz="20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60"/>
                        </a:spcBef>
                        <a:spcAft>
                          <a:spcPts val="0"/>
                        </a:spcAft>
                      </a:pPr>
                      <a:r>
                        <a:rPr lang="en-US" sz="2000" dirty="0">
                          <a:solidFill>
                            <a:srgbClr val="FFFFFF"/>
                          </a:solidFill>
                          <a:effectLst/>
                          <a:latin typeface="Times New Roman" panose="02020603050405020304" pitchFamily="18" charset="0"/>
                          <a:ea typeface="Times New Roman" panose="02020603050405020304" pitchFamily="18" charset="0"/>
                        </a:rPr>
                        <a:t>B2B</a:t>
                      </a:r>
                      <a:endParaRPr lang="en-US" sz="20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5730" marR="0">
                        <a:spcBef>
                          <a:spcPts val="260"/>
                        </a:spcBef>
                        <a:spcAft>
                          <a:spcPts val="0"/>
                        </a:spcAft>
                      </a:pPr>
                      <a:r>
                        <a:rPr lang="en-US" sz="2000" dirty="0">
                          <a:solidFill>
                            <a:srgbClr val="FFFFFF"/>
                          </a:solidFill>
                          <a:effectLst/>
                          <a:latin typeface="Times New Roman" panose="02020603050405020304" pitchFamily="18" charset="0"/>
                          <a:ea typeface="Times New Roman" panose="02020603050405020304" pitchFamily="18" charset="0"/>
                        </a:rPr>
                        <a:t>B2C</a:t>
                      </a:r>
                      <a:endParaRPr lang="en-US" sz="20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5730" marR="0">
                        <a:spcBef>
                          <a:spcPts val="260"/>
                        </a:spcBef>
                        <a:spcAft>
                          <a:spcPts val="0"/>
                        </a:spcAft>
                      </a:pPr>
                      <a:r>
                        <a:rPr lang="en-US" sz="2000" dirty="0">
                          <a:solidFill>
                            <a:srgbClr val="FFFFFF"/>
                          </a:solidFill>
                          <a:effectLst/>
                          <a:latin typeface="Times New Roman" panose="02020603050405020304" pitchFamily="18" charset="0"/>
                          <a:ea typeface="Times New Roman" panose="02020603050405020304" pitchFamily="18" charset="0"/>
                        </a:rPr>
                        <a:t>C2C</a:t>
                      </a:r>
                      <a:endParaRPr lang="en-US" sz="2000" dirty="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609362790"/>
                  </a:ext>
                </a:extLst>
              </a:tr>
              <a:tr h="3784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Typical value of sale</a:t>
                      </a:r>
                    </a:p>
                  </a:txBody>
                  <a:tcPr/>
                </a:tc>
                <a:tc>
                  <a:txBody>
                    <a:bodyPr/>
                    <a:lstStyle/>
                    <a:p>
                      <a:pPr marL="126365" marR="200025">
                        <a:lnSpc>
                          <a:spcPct val="105000"/>
                        </a:lnSpc>
                        <a:spcBef>
                          <a:spcPts val="330"/>
                        </a:spcBef>
                        <a:spcAft>
                          <a:spcPts val="0"/>
                        </a:spcAft>
                      </a:pPr>
                      <a:r>
                        <a:rPr lang="en-US" sz="2000" dirty="0">
                          <a:effectLst/>
                          <a:latin typeface="Times New Roman" panose="02020603050405020304" pitchFamily="18" charset="0"/>
                          <a:ea typeface="Times New Roman" panose="02020603050405020304" pitchFamily="18" charset="0"/>
                        </a:rPr>
                        <a:t>Thousands or millions of</a:t>
                      </a:r>
                      <a:r>
                        <a:rPr lang="en-US" sz="2000" spc="-2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dollars</a:t>
                      </a:r>
                    </a:p>
                  </a:txBody>
                  <a:tcPr marL="0" marR="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Tens or hundreds of dollars</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Tens of dollars</a:t>
                      </a:r>
                    </a:p>
                    <a:p>
                      <a:endParaRPr lang="en-US" sz="2000" dirty="0"/>
                    </a:p>
                  </a:txBody>
                  <a:tcPr/>
                </a:tc>
                <a:extLst>
                  <a:ext uri="{0D108BD9-81ED-4DB2-BD59-A6C34878D82A}">
                    <a16:rowId xmlns:a16="http://schemas.microsoft.com/office/drawing/2014/main" val="4067903721"/>
                  </a:ext>
                </a:extLst>
              </a:tr>
              <a:tr h="2138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Length of sales process</a:t>
                      </a:r>
                    </a:p>
                  </a:txBody>
                  <a:tcPr/>
                </a:tc>
                <a:tc>
                  <a:txBody>
                    <a:bodyPr/>
                    <a:lstStyle/>
                    <a:p>
                      <a:pPr marL="126365" marR="0">
                        <a:spcBef>
                          <a:spcPts val="230"/>
                        </a:spcBef>
                        <a:spcAft>
                          <a:spcPts val="0"/>
                        </a:spcAft>
                      </a:pPr>
                      <a:r>
                        <a:rPr lang="en-US" sz="2000" dirty="0">
                          <a:effectLst/>
                          <a:latin typeface="Times New Roman" panose="02020603050405020304" pitchFamily="18" charset="0"/>
                          <a:ea typeface="Times New Roman" panose="02020603050405020304" pitchFamily="18" charset="0"/>
                        </a:rPr>
                        <a:t>Days</a:t>
                      </a:r>
                      <a:r>
                        <a:rPr lang="en-US" sz="2000" spc="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to</a:t>
                      </a:r>
                      <a:r>
                        <a:rPr lang="en-US" sz="2000" spc="3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months</a:t>
                      </a:r>
                    </a:p>
                  </a:txBody>
                  <a:tcPr marL="0" marR="0" marT="0" marB="0"/>
                </a:tc>
                <a:tc>
                  <a:txBody>
                    <a:bodyPr/>
                    <a:lstStyle/>
                    <a:p>
                      <a:r>
                        <a:rPr lang="en-US" sz="2000" kern="1200" dirty="0">
                          <a:solidFill>
                            <a:schemeClr val="dk1"/>
                          </a:solidFill>
                          <a:effectLst/>
                          <a:latin typeface="+mn-lt"/>
                          <a:ea typeface="+mn-ea"/>
                          <a:cs typeface="+mn-cs"/>
                        </a:rPr>
                        <a:t>Days to weeks </a:t>
                      </a:r>
                      <a:endParaRPr lang="en-US" sz="2000" dirty="0"/>
                    </a:p>
                  </a:txBody>
                  <a:tcPr/>
                </a:tc>
                <a:tc>
                  <a:txBody>
                    <a:bodyPr/>
                    <a:lstStyle/>
                    <a:p>
                      <a:r>
                        <a:rPr lang="en-US" sz="2000" kern="1200" dirty="0">
                          <a:solidFill>
                            <a:schemeClr val="dk1"/>
                          </a:solidFill>
                          <a:effectLst/>
                          <a:latin typeface="+mn-lt"/>
                          <a:ea typeface="+mn-ea"/>
                          <a:cs typeface="+mn-cs"/>
                        </a:rPr>
                        <a:t>Hours to days </a:t>
                      </a:r>
                      <a:endParaRPr lang="en-US" sz="2000" dirty="0"/>
                    </a:p>
                  </a:txBody>
                  <a:tcPr/>
                </a:tc>
                <a:extLst>
                  <a:ext uri="{0D108BD9-81ED-4DB2-BD59-A6C34878D82A}">
                    <a16:rowId xmlns:a16="http://schemas.microsoft.com/office/drawing/2014/main" val="3645482360"/>
                  </a:ext>
                </a:extLst>
              </a:tr>
              <a:tr h="3784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Number of decision makers involved</a:t>
                      </a:r>
                    </a:p>
                  </a:txBody>
                  <a:tcPr/>
                </a:tc>
                <a:tc>
                  <a:txBody>
                    <a:bodyPr/>
                    <a:lstStyle/>
                    <a:p>
                      <a:r>
                        <a:rPr lang="en-US" sz="2000" kern="1200" dirty="0">
                          <a:solidFill>
                            <a:schemeClr val="dk1"/>
                          </a:solidFill>
                          <a:effectLst/>
                          <a:latin typeface="+mn-lt"/>
                          <a:ea typeface="+mn-ea"/>
                          <a:cs typeface="+mn-cs"/>
                        </a:rPr>
                        <a:t>Several people to a dozen or more</a:t>
                      </a:r>
                      <a:endParaRPr lang="en-US" sz="2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One or two</a:t>
                      </a:r>
                    </a:p>
                    <a:p>
                      <a:endParaRPr lang="en-US" sz="2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One or two</a:t>
                      </a:r>
                    </a:p>
                    <a:p>
                      <a:endParaRPr lang="en-US" sz="2000" dirty="0"/>
                    </a:p>
                  </a:txBody>
                  <a:tcPr/>
                </a:tc>
                <a:extLst>
                  <a:ext uri="{0D108BD9-81ED-4DB2-BD59-A6C34878D82A}">
                    <a16:rowId xmlns:a16="http://schemas.microsoft.com/office/drawing/2014/main" val="3137283744"/>
                  </a:ext>
                </a:extLst>
              </a:tr>
              <a:tr h="37843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Uniformity of offer</a:t>
                      </a:r>
                    </a:p>
                  </a:txBody>
                  <a:tcPr/>
                </a:tc>
                <a:tc>
                  <a:txBody>
                    <a:bodyPr/>
                    <a:lstStyle/>
                    <a:p>
                      <a:r>
                        <a:rPr lang="en-US" sz="2000" kern="1200" dirty="0">
                          <a:solidFill>
                            <a:schemeClr val="dk1"/>
                          </a:solidFill>
                          <a:effectLst/>
                          <a:latin typeface="+mn-lt"/>
                          <a:ea typeface="+mn-ea"/>
                          <a:cs typeface="+mn-cs"/>
                        </a:rPr>
                        <a:t>Typically a uniform product offering</a:t>
                      </a:r>
                      <a:endParaRPr lang="en-US" sz="2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More customized product offering</a:t>
                      </a: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dk1"/>
                          </a:solidFill>
                          <a:effectLst/>
                          <a:latin typeface="+mn-lt"/>
                          <a:ea typeface="+mn-ea"/>
                          <a:cs typeface="+mn-cs"/>
                        </a:rPr>
                        <a:t>Single product offering, one of a kind</a:t>
                      </a:r>
                    </a:p>
                  </a:txBody>
                  <a:tcPr/>
                </a:tc>
                <a:extLst>
                  <a:ext uri="{0D108BD9-81ED-4DB2-BD59-A6C34878D82A}">
                    <a16:rowId xmlns:a16="http://schemas.microsoft.com/office/drawing/2014/main" val="4172753779"/>
                  </a:ext>
                </a:extLst>
              </a:tr>
              <a:tr h="1036575">
                <a:tc>
                  <a:txBody>
                    <a:bodyPr/>
                    <a:lstStyle/>
                    <a:p>
                      <a:r>
                        <a:rPr lang="en-US" sz="2000" kern="1200" dirty="0">
                          <a:solidFill>
                            <a:schemeClr val="dk1"/>
                          </a:solidFill>
                          <a:effectLst/>
                          <a:latin typeface="+mn-lt"/>
                          <a:ea typeface="+mn-ea"/>
                          <a:cs typeface="+mn-cs"/>
                        </a:rPr>
                        <a:t>Complexity of buying process</a:t>
                      </a:r>
                      <a:endParaRPr lang="en-US" sz="2000" dirty="0"/>
                    </a:p>
                  </a:txBody>
                  <a:tcPr/>
                </a:tc>
                <a:tc>
                  <a:txBody>
                    <a:bodyPr/>
                    <a:lstStyle/>
                    <a:p>
                      <a:r>
                        <a:rPr lang="en-US" sz="2000" kern="1200" dirty="0">
                          <a:solidFill>
                            <a:schemeClr val="dk1"/>
                          </a:solidFill>
                          <a:effectLst/>
                          <a:latin typeface="+mn-lt"/>
                          <a:ea typeface="+mn-ea"/>
                          <a:cs typeface="+mn-cs"/>
                        </a:rPr>
                        <a:t>Extremely complex; much room for negotiation on quantity, quality, options and features, price, payment, and delivery options</a:t>
                      </a:r>
                      <a:endParaRPr lang="en-US" sz="2000" dirty="0"/>
                    </a:p>
                  </a:txBody>
                  <a:tcPr/>
                </a:tc>
                <a:tc>
                  <a:txBody>
                    <a:bodyPr/>
                    <a:lstStyle/>
                    <a:p>
                      <a:r>
                        <a:rPr lang="en-US" sz="2000" kern="1200" dirty="0">
                          <a:solidFill>
                            <a:schemeClr val="dk1"/>
                          </a:solidFill>
                          <a:effectLst/>
                          <a:latin typeface="+mn-lt"/>
                          <a:ea typeface="+mn-ea"/>
                          <a:cs typeface="+mn-cs"/>
                        </a:rPr>
                        <a:t>Relatively simple; limited negotiation on price, payment, and delivery options</a:t>
                      </a:r>
                      <a:endParaRPr lang="en-US" sz="2000" dirty="0"/>
                    </a:p>
                  </a:txBody>
                  <a:tcPr/>
                </a:tc>
                <a:tc>
                  <a:txBody>
                    <a:bodyPr/>
                    <a:lstStyle/>
                    <a:p>
                      <a:r>
                        <a:rPr lang="en-US" sz="2000" kern="1200" dirty="0">
                          <a:solidFill>
                            <a:schemeClr val="dk1"/>
                          </a:solidFill>
                          <a:effectLst/>
                          <a:latin typeface="+mn-lt"/>
                          <a:ea typeface="+mn-ea"/>
                          <a:cs typeface="+mn-cs"/>
                        </a:rPr>
                        <a:t>Relatively simple; limited negotiation on payment and delivery options; negotiations focus on price</a:t>
                      </a:r>
                      <a:endParaRPr lang="en-US" sz="2000" dirty="0"/>
                    </a:p>
                  </a:txBody>
                  <a:tcPr/>
                </a:tc>
                <a:extLst>
                  <a:ext uri="{0D108BD9-81ED-4DB2-BD59-A6C34878D82A}">
                    <a16:rowId xmlns:a16="http://schemas.microsoft.com/office/drawing/2014/main" val="3153782062"/>
                  </a:ext>
                </a:extLst>
              </a:tr>
              <a:tr h="542968">
                <a:tc>
                  <a:txBody>
                    <a:bodyPr/>
                    <a:lstStyle/>
                    <a:p>
                      <a:r>
                        <a:rPr lang="en-US" sz="2000" kern="1200" dirty="0">
                          <a:solidFill>
                            <a:schemeClr val="dk1"/>
                          </a:solidFill>
                          <a:effectLst/>
                          <a:latin typeface="+mn-lt"/>
                          <a:ea typeface="+mn-ea"/>
                          <a:cs typeface="+mn-cs"/>
                        </a:rPr>
                        <a:t>Motivation for sale</a:t>
                      </a:r>
                      <a:endParaRPr lang="en-US" sz="2000" dirty="0"/>
                    </a:p>
                  </a:txBody>
                  <a:tcPr/>
                </a:tc>
                <a:tc>
                  <a:txBody>
                    <a:bodyPr/>
                    <a:lstStyle/>
                    <a:p>
                      <a:r>
                        <a:rPr lang="en-US" sz="2000" kern="1200" dirty="0">
                          <a:solidFill>
                            <a:schemeClr val="dk1"/>
                          </a:solidFill>
                          <a:effectLst/>
                          <a:latin typeface="+mn-lt"/>
                          <a:ea typeface="+mn-ea"/>
                          <a:cs typeface="+mn-cs"/>
                        </a:rPr>
                        <a:t>Driven by a business decision or need</a:t>
                      </a:r>
                      <a:endParaRPr lang="en-US" sz="2000" dirty="0"/>
                    </a:p>
                  </a:txBody>
                  <a:tcPr/>
                </a:tc>
                <a:tc>
                  <a:txBody>
                    <a:bodyPr/>
                    <a:lstStyle/>
                    <a:p>
                      <a:r>
                        <a:rPr lang="en-US" sz="2000" kern="1200" dirty="0">
                          <a:solidFill>
                            <a:schemeClr val="dk1"/>
                          </a:solidFill>
                          <a:effectLst/>
                          <a:latin typeface="+mn-lt"/>
                          <a:ea typeface="+mn-ea"/>
                          <a:cs typeface="+mn-cs"/>
                        </a:rPr>
                        <a:t>Driven by an individual consumer’s need or emotion</a:t>
                      </a:r>
                      <a:endParaRPr lang="en-US" sz="2000" dirty="0"/>
                    </a:p>
                  </a:txBody>
                  <a:tcPr/>
                </a:tc>
                <a:tc>
                  <a:txBody>
                    <a:bodyPr/>
                    <a:lstStyle/>
                    <a:p>
                      <a:r>
                        <a:rPr lang="en-US" sz="2000" kern="1200" dirty="0">
                          <a:solidFill>
                            <a:schemeClr val="dk1"/>
                          </a:solidFill>
                          <a:effectLst/>
                          <a:latin typeface="+mn-lt"/>
                          <a:ea typeface="+mn-ea"/>
                          <a:cs typeface="+mn-cs"/>
                        </a:rPr>
                        <a:t>Driven by an individual consumer’s need or emotion</a:t>
                      </a:r>
                      <a:endParaRPr lang="en-US" sz="2000" dirty="0"/>
                    </a:p>
                  </a:txBody>
                  <a:tcPr/>
                </a:tc>
                <a:extLst>
                  <a:ext uri="{0D108BD9-81ED-4DB2-BD59-A6C34878D82A}">
                    <a16:rowId xmlns:a16="http://schemas.microsoft.com/office/drawing/2014/main" val="1706792282"/>
                  </a:ext>
                </a:extLst>
              </a:tr>
            </a:tbl>
          </a:graphicData>
        </a:graphic>
      </p:graphicFrame>
    </p:spTree>
    <p:extLst>
      <p:ext uri="{BB962C8B-B14F-4D97-AF65-F5344CB8AC3E}">
        <p14:creationId xmlns:p14="http://schemas.microsoft.com/office/powerpoint/2010/main" val="25523001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E-Government</a:t>
            </a:r>
          </a:p>
        </p:txBody>
      </p:sp>
      <p:sp>
        <p:nvSpPr>
          <p:cNvPr id="3" name="Content Placeholder 2"/>
          <p:cNvSpPr>
            <a:spLocks noGrp="1"/>
          </p:cNvSpPr>
          <p:nvPr>
            <p:ph idx="1"/>
          </p:nvPr>
        </p:nvSpPr>
        <p:spPr/>
        <p:txBody>
          <a:bodyPr>
            <a:normAutofit fontScale="92500" lnSpcReduction="20000"/>
          </a:bodyPr>
          <a:lstStyle/>
          <a:p>
            <a:r>
              <a:rPr lang="en-US" b="1" i="1" dirty="0">
                <a:solidFill>
                  <a:schemeClr val="accent1"/>
                </a:solidFill>
              </a:rPr>
              <a:t>E-government</a:t>
            </a:r>
            <a:r>
              <a:rPr lang="en-US" dirty="0"/>
              <a:t> is the use of information and communications technology to simplify the sharing of information, speed formerly paper-based processes, and improve the relationship between citizens and government.</a:t>
            </a:r>
          </a:p>
          <a:p>
            <a:r>
              <a:rPr lang="en-US" dirty="0"/>
              <a:t>Government-to-citizen (G2C), government-to-business (G2B), and government-to-government (G2G) are all forms of e-government, each with different applications.</a:t>
            </a:r>
          </a:p>
          <a:p>
            <a:r>
              <a:rPr lang="en-US" dirty="0"/>
              <a:t>Citizens can use </a:t>
            </a:r>
            <a:r>
              <a:rPr lang="en-US" b="1" dirty="0"/>
              <a:t>G2C applications </a:t>
            </a:r>
            <a:r>
              <a:rPr lang="en-US" dirty="0"/>
              <a:t>to renew auto licenses and apply for student loans. Citizens can purchase items from the government through its Web site, which offers the general public the opportunity to bid electronically on a wide range of government assets. </a:t>
            </a:r>
          </a:p>
        </p:txBody>
      </p:sp>
    </p:spTree>
    <p:extLst>
      <p:ext uri="{BB962C8B-B14F-4D97-AF65-F5344CB8AC3E}">
        <p14:creationId xmlns:p14="http://schemas.microsoft.com/office/powerpoint/2010/main" val="7900844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E-Government</a:t>
            </a:r>
          </a:p>
        </p:txBody>
      </p:sp>
      <p:sp>
        <p:nvSpPr>
          <p:cNvPr id="3" name="Content Placeholder 2"/>
          <p:cNvSpPr>
            <a:spLocks noGrp="1"/>
          </p:cNvSpPr>
          <p:nvPr>
            <p:ph idx="1"/>
          </p:nvPr>
        </p:nvSpPr>
        <p:spPr/>
        <p:txBody>
          <a:bodyPr>
            <a:normAutofit/>
          </a:bodyPr>
          <a:lstStyle/>
          <a:p>
            <a:r>
              <a:rPr lang="en-US" b="1" dirty="0"/>
              <a:t>G2B applications </a:t>
            </a:r>
            <a:r>
              <a:rPr lang="en-US" dirty="0"/>
              <a:t>support the purchase of materials and services from private industry by government, enable firms to bid on government contracts, and help businesses identify government contracts on which they may bid</a:t>
            </a:r>
          </a:p>
          <a:p>
            <a:r>
              <a:rPr lang="en-US" b="1" dirty="0"/>
              <a:t>G2G applications </a:t>
            </a:r>
            <a:r>
              <a:rPr lang="en-US" dirty="0"/>
              <a:t>support transactions between government entities. Government to Government Services Online enables government organizations to report information—such as birth and death data, arrest warrant information, and information about the amount of state aid being received</a:t>
            </a:r>
          </a:p>
          <a:p>
            <a:endParaRPr lang="en-US" dirty="0"/>
          </a:p>
        </p:txBody>
      </p:sp>
    </p:spTree>
    <p:extLst>
      <p:ext uri="{BB962C8B-B14F-4D97-AF65-F5344CB8AC3E}">
        <p14:creationId xmlns:p14="http://schemas.microsoft.com/office/powerpoint/2010/main" val="790084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60"/>
          <p:cNvGrpSpPr/>
          <p:nvPr/>
        </p:nvGrpSpPr>
        <p:grpSpPr>
          <a:xfrm>
            <a:off x="188913" y="1423682"/>
            <a:ext cx="11814175" cy="4931384"/>
            <a:chOff x="188913" y="1423682"/>
            <a:chExt cx="11814175" cy="4931384"/>
          </a:xfrm>
        </p:grpSpPr>
        <p:sp>
          <p:nvSpPr>
            <p:cNvPr id="62" name="Straight Connector 61"/>
            <p:cNvSpPr/>
            <p:nvPr/>
          </p:nvSpPr>
          <p:spPr>
            <a:xfrm>
              <a:off x="188913" y="142368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3" name="Freeform 62"/>
            <p:cNvSpPr/>
            <p:nvPr/>
          </p:nvSpPr>
          <p:spPr>
            <a:xfrm>
              <a:off x="188913" y="1423682"/>
              <a:ext cx="2362835" cy="4931384"/>
            </a:xfrm>
            <a:custGeom>
              <a:avLst/>
              <a:gdLst>
                <a:gd name="connsiteX0" fmla="*/ 0 w 2362835"/>
                <a:gd name="connsiteY0" fmla="*/ 0 h 4931384"/>
                <a:gd name="connsiteX1" fmla="*/ 2362835 w 2362835"/>
                <a:gd name="connsiteY1" fmla="*/ 0 h 4931384"/>
                <a:gd name="connsiteX2" fmla="*/ 2362835 w 2362835"/>
                <a:gd name="connsiteY2" fmla="*/ 4931384 h 4931384"/>
                <a:gd name="connsiteX3" fmla="*/ 0 w 2362835"/>
                <a:gd name="connsiteY3" fmla="*/ 4931384 h 4931384"/>
                <a:gd name="connsiteX4" fmla="*/ 0 w 2362835"/>
                <a:gd name="connsiteY4" fmla="*/ 0 h 4931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4931384">
                  <a:moveTo>
                    <a:pt x="0" y="0"/>
                  </a:moveTo>
                  <a:lnTo>
                    <a:pt x="2362835" y="0"/>
                  </a:lnTo>
                  <a:lnTo>
                    <a:pt x="2362835" y="4931384"/>
                  </a:lnTo>
                  <a:lnTo>
                    <a:pt x="0" y="49313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r>
                <a:rPr lang="en-US" sz="3700" kern="1200" dirty="0">
                  <a:solidFill>
                    <a:schemeClr val="tx1"/>
                  </a:solidFill>
                </a:rPr>
                <a:t>Chapter 7: Electronic and Mobile Commerce</a:t>
              </a:r>
            </a:p>
          </p:txBody>
        </p:sp>
        <p:sp>
          <p:nvSpPr>
            <p:cNvPr id="64" name="Freeform 63"/>
            <p:cNvSpPr/>
            <p:nvPr/>
          </p:nvSpPr>
          <p:spPr>
            <a:xfrm>
              <a:off x="2728960" y="1470179"/>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An Introduction to Electronic Commerce</a:t>
              </a:r>
            </a:p>
          </p:txBody>
        </p:sp>
        <p:sp>
          <p:nvSpPr>
            <p:cNvPr id="65" name="Freeform 64"/>
            <p:cNvSpPr/>
            <p:nvPr/>
          </p:nvSpPr>
          <p:spPr>
            <a:xfrm>
              <a:off x="7454630" y="1470179"/>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Business-to-Business E-Commerce</a:t>
              </a:r>
            </a:p>
          </p:txBody>
        </p:sp>
        <p:sp>
          <p:nvSpPr>
            <p:cNvPr id="66" name="Straight Connector 65"/>
            <p:cNvSpPr/>
            <p:nvPr/>
          </p:nvSpPr>
          <p:spPr>
            <a:xfrm>
              <a:off x="7277418" y="165612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7" name="Freeform 66"/>
            <p:cNvSpPr/>
            <p:nvPr/>
          </p:nvSpPr>
          <p:spPr>
            <a:xfrm>
              <a:off x="7454630" y="1656120"/>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Business-to-Consumer E-Commerce</a:t>
              </a:r>
            </a:p>
          </p:txBody>
        </p:sp>
        <p:sp>
          <p:nvSpPr>
            <p:cNvPr id="68" name="Straight Connector 67"/>
            <p:cNvSpPr/>
            <p:nvPr/>
          </p:nvSpPr>
          <p:spPr>
            <a:xfrm>
              <a:off x="7277418" y="184206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9" name="Freeform 68"/>
            <p:cNvSpPr/>
            <p:nvPr/>
          </p:nvSpPr>
          <p:spPr>
            <a:xfrm>
              <a:off x="7454630" y="1842062"/>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Consumer-to-Consumer E-Commerce</a:t>
              </a:r>
            </a:p>
          </p:txBody>
        </p:sp>
        <p:sp>
          <p:nvSpPr>
            <p:cNvPr id="70" name="Straight Connector 69"/>
            <p:cNvSpPr/>
            <p:nvPr/>
          </p:nvSpPr>
          <p:spPr>
            <a:xfrm>
              <a:off x="7277418" y="202800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454630" y="2028003"/>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E-Government</a:t>
              </a:r>
            </a:p>
          </p:txBody>
        </p:sp>
        <p:sp>
          <p:nvSpPr>
            <p:cNvPr id="72" name="Straight Connector 71"/>
            <p:cNvSpPr/>
            <p:nvPr/>
          </p:nvSpPr>
          <p:spPr>
            <a:xfrm>
              <a:off x="7277418" y="221394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3" name="Freeform 72"/>
            <p:cNvSpPr/>
            <p:nvPr/>
          </p:nvSpPr>
          <p:spPr>
            <a:xfrm>
              <a:off x="7454630" y="2213945"/>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endParaRPr lang="en-US" sz="1050" b="1" kern="1200" dirty="0">
                <a:solidFill>
                  <a:schemeClr val="tx1"/>
                </a:solidFill>
              </a:endParaRPr>
            </a:p>
          </p:txBody>
        </p:sp>
        <p:sp>
          <p:nvSpPr>
            <p:cNvPr id="74" name="Straight Connector 73"/>
            <p:cNvSpPr/>
            <p:nvPr/>
          </p:nvSpPr>
          <p:spPr>
            <a:xfrm>
              <a:off x="2551747" y="22159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5" name="Freeform 74"/>
            <p:cNvSpPr/>
            <p:nvPr/>
          </p:nvSpPr>
          <p:spPr>
            <a:xfrm>
              <a:off x="2728960" y="221801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Introduction to Mobile Commerce</a:t>
              </a:r>
            </a:p>
          </p:txBody>
        </p:sp>
        <p:sp>
          <p:nvSpPr>
            <p:cNvPr id="76" name="Freeform 75"/>
            <p:cNvSpPr/>
            <p:nvPr/>
          </p:nvSpPr>
          <p:spPr>
            <a:xfrm>
              <a:off x="7454630" y="22307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Advantages of Electronic and Mobile Commerce</a:t>
              </a:r>
            </a:p>
          </p:txBody>
        </p:sp>
        <p:sp>
          <p:nvSpPr>
            <p:cNvPr id="77" name="Straight Connector 76"/>
            <p:cNvSpPr/>
            <p:nvPr/>
          </p:nvSpPr>
          <p:spPr>
            <a:xfrm>
              <a:off x="7277418" y="24387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8" name="Freeform 77"/>
            <p:cNvSpPr/>
            <p:nvPr/>
          </p:nvSpPr>
          <p:spPr>
            <a:xfrm>
              <a:off x="7454630" y="2445135"/>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Multistage Model for E-Commerce</a:t>
              </a:r>
            </a:p>
          </p:txBody>
        </p:sp>
        <p:sp>
          <p:nvSpPr>
            <p:cNvPr id="79" name="Straight Connector 78"/>
            <p:cNvSpPr/>
            <p:nvPr/>
          </p:nvSpPr>
          <p:spPr>
            <a:xfrm>
              <a:off x="7277418" y="263416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0" name="Freeform 79"/>
            <p:cNvSpPr/>
            <p:nvPr/>
          </p:nvSpPr>
          <p:spPr>
            <a:xfrm>
              <a:off x="7454630" y="26405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Challenges</a:t>
              </a:r>
            </a:p>
          </p:txBody>
        </p:sp>
        <p:sp>
          <p:nvSpPr>
            <p:cNvPr id="81" name="Straight Connector 80"/>
            <p:cNvSpPr/>
            <p:nvPr/>
          </p:nvSpPr>
          <p:spPr>
            <a:xfrm>
              <a:off x="2551747" y="283679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2" name="Freeform 81"/>
            <p:cNvSpPr/>
            <p:nvPr/>
          </p:nvSpPr>
          <p:spPr>
            <a:xfrm>
              <a:off x="2728960" y="283884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Electronic and Mobile Commerce Applications</a:t>
              </a:r>
            </a:p>
          </p:txBody>
        </p:sp>
        <p:sp>
          <p:nvSpPr>
            <p:cNvPr id="83" name="Freeform 82"/>
            <p:cNvSpPr/>
            <p:nvPr/>
          </p:nvSpPr>
          <p:spPr>
            <a:xfrm>
              <a:off x="7454630" y="2838840"/>
              <a:ext cx="4548457" cy="207154"/>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Wholesale e-Commerce</a:t>
              </a:r>
            </a:p>
          </p:txBody>
        </p:sp>
        <p:sp>
          <p:nvSpPr>
            <p:cNvPr id="84" name="Straight Connector 83"/>
            <p:cNvSpPr/>
            <p:nvPr/>
          </p:nvSpPr>
          <p:spPr>
            <a:xfrm>
              <a:off x="7277418" y="307325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5" name="Freeform 84"/>
            <p:cNvSpPr/>
            <p:nvPr/>
          </p:nvSpPr>
          <p:spPr>
            <a:xfrm>
              <a:off x="7454630" y="3085956"/>
              <a:ext cx="4548457" cy="21978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Manufacturing</a:t>
              </a:r>
            </a:p>
          </p:txBody>
        </p:sp>
        <p:sp>
          <p:nvSpPr>
            <p:cNvPr id="86" name="Straight Connector 85"/>
            <p:cNvSpPr/>
            <p:nvPr/>
          </p:nvSpPr>
          <p:spPr>
            <a:xfrm>
              <a:off x="7277418" y="329497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7" name="Freeform 86"/>
            <p:cNvSpPr/>
            <p:nvPr/>
          </p:nvSpPr>
          <p:spPr>
            <a:xfrm>
              <a:off x="7454630" y="3314021"/>
              <a:ext cx="4548457" cy="224200"/>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Marketing</a:t>
              </a:r>
            </a:p>
          </p:txBody>
        </p:sp>
        <p:sp>
          <p:nvSpPr>
            <p:cNvPr id="88" name="Straight Connector 87"/>
            <p:cNvSpPr/>
            <p:nvPr/>
          </p:nvSpPr>
          <p:spPr>
            <a:xfrm>
              <a:off x="7277418" y="350398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9" name="Freeform 88"/>
            <p:cNvSpPr/>
            <p:nvPr/>
          </p:nvSpPr>
          <p:spPr>
            <a:xfrm>
              <a:off x="7454629" y="3521307"/>
              <a:ext cx="4548457" cy="222136"/>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Advertising</a:t>
              </a:r>
            </a:p>
          </p:txBody>
        </p:sp>
        <p:sp>
          <p:nvSpPr>
            <p:cNvPr id="90" name="Straight Connector 89"/>
            <p:cNvSpPr/>
            <p:nvPr/>
          </p:nvSpPr>
          <p:spPr>
            <a:xfrm>
              <a:off x="7277418" y="371935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1" name="Freeform 90"/>
            <p:cNvSpPr/>
            <p:nvPr/>
          </p:nvSpPr>
          <p:spPr>
            <a:xfrm>
              <a:off x="7454630" y="3738401"/>
              <a:ext cx="4548457" cy="212328"/>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Bartering</a:t>
              </a:r>
            </a:p>
          </p:txBody>
        </p:sp>
        <p:sp>
          <p:nvSpPr>
            <p:cNvPr id="92" name="Straight Connector 91"/>
            <p:cNvSpPr/>
            <p:nvPr/>
          </p:nvSpPr>
          <p:spPr>
            <a:xfrm>
              <a:off x="7277418" y="3922017"/>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3" name="Freeform 92"/>
            <p:cNvSpPr/>
            <p:nvPr/>
          </p:nvSpPr>
          <p:spPr>
            <a:xfrm>
              <a:off x="7454630" y="3934717"/>
              <a:ext cx="4548457" cy="21562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Investment and Finance</a:t>
              </a:r>
            </a:p>
          </p:txBody>
        </p:sp>
        <p:sp>
          <p:nvSpPr>
            <p:cNvPr id="94" name="Straight Connector 93"/>
            <p:cNvSpPr/>
            <p:nvPr/>
          </p:nvSpPr>
          <p:spPr>
            <a:xfrm>
              <a:off x="7277418" y="411833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5" name="Freeform 94"/>
            <p:cNvSpPr/>
            <p:nvPr/>
          </p:nvSpPr>
          <p:spPr>
            <a:xfrm>
              <a:off x="7454630" y="4137382"/>
              <a:ext cx="4548457" cy="190262"/>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Banking</a:t>
              </a:r>
            </a:p>
          </p:txBody>
        </p:sp>
        <p:sp>
          <p:nvSpPr>
            <p:cNvPr id="96" name="Straight Connector 95"/>
            <p:cNvSpPr/>
            <p:nvPr/>
          </p:nvSpPr>
          <p:spPr>
            <a:xfrm>
              <a:off x="2551747" y="435297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7" name="Freeform 96"/>
            <p:cNvSpPr/>
            <p:nvPr/>
          </p:nvSpPr>
          <p:spPr>
            <a:xfrm>
              <a:off x="2728960" y="4399471"/>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Strategies for Successful E-Commerce and M-Commerce</a:t>
              </a:r>
            </a:p>
          </p:txBody>
        </p:sp>
        <p:sp>
          <p:nvSpPr>
            <p:cNvPr id="98" name="Freeform 97"/>
            <p:cNvSpPr/>
            <p:nvPr/>
          </p:nvSpPr>
          <p:spPr>
            <a:xfrm>
              <a:off x="7454630" y="439947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an Effective E-Commerce Model and Strategy</a:t>
              </a:r>
            </a:p>
          </p:txBody>
        </p:sp>
        <p:sp>
          <p:nvSpPr>
            <p:cNvPr id="99" name="Straight Connector 98"/>
            <p:cNvSpPr/>
            <p:nvPr/>
          </p:nvSpPr>
          <p:spPr>
            <a:xfrm>
              <a:off x="7277418" y="463195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0" name="Freeform 99"/>
            <p:cNvSpPr/>
            <p:nvPr/>
          </p:nvSpPr>
          <p:spPr>
            <a:xfrm>
              <a:off x="7454630" y="4631954"/>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the Functions of a Web Site</a:t>
              </a:r>
            </a:p>
          </p:txBody>
        </p:sp>
        <p:sp>
          <p:nvSpPr>
            <p:cNvPr id="101" name="Straight Connector 100"/>
            <p:cNvSpPr/>
            <p:nvPr/>
          </p:nvSpPr>
          <p:spPr>
            <a:xfrm>
              <a:off x="7277418" y="4864438"/>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2" name="Freeform 101"/>
            <p:cNvSpPr/>
            <p:nvPr/>
          </p:nvSpPr>
          <p:spPr>
            <a:xfrm>
              <a:off x="7454630" y="4864438"/>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Establishing a Web Site</a:t>
              </a:r>
            </a:p>
          </p:txBody>
        </p:sp>
        <p:sp>
          <p:nvSpPr>
            <p:cNvPr id="103" name="Straight Connector 102"/>
            <p:cNvSpPr/>
            <p:nvPr/>
          </p:nvSpPr>
          <p:spPr>
            <a:xfrm>
              <a:off x="7277418" y="509692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4" name="Freeform 103"/>
            <p:cNvSpPr/>
            <p:nvPr/>
          </p:nvSpPr>
          <p:spPr>
            <a:xfrm>
              <a:off x="7454630" y="509692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Building Traffic to Your Web Site</a:t>
              </a:r>
            </a:p>
          </p:txBody>
        </p:sp>
        <p:sp>
          <p:nvSpPr>
            <p:cNvPr id="105" name="Straight Connector 104"/>
            <p:cNvSpPr/>
            <p:nvPr/>
          </p:nvSpPr>
          <p:spPr>
            <a:xfrm>
              <a:off x="2551747" y="532940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6" name="Freeform 105"/>
            <p:cNvSpPr/>
            <p:nvPr/>
          </p:nvSpPr>
          <p:spPr>
            <a:xfrm>
              <a:off x="2728960" y="5375902"/>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Technology Infrastructure Required to Support E-Commerce and M-Commerce</a:t>
              </a:r>
            </a:p>
          </p:txBody>
        </p:sp>
        <p:sp>
          <p:nvSpPr>
            <p:cNvPr id="107" name="Freeform 106"/>
            <p:cNvSpPr/>
            <p:nvPr/>
          </p:nvSpPr>
          <p:spPr>
            <a:xfrm>
              <a:off x="7454630" y="537590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Hardware</a:t>
              </a:r>
            </a:p>
          </p:txBody>
        </p:sp>
        <p:sp>
          <p:nvSpPr>
            <p:cNvPr id="108" name="Straight Connector 107"/>
            <p:cNvSpPr/>
            <p:nvPr/>
          </p:nvSpPr>
          <p:spPr>
            <a:xfrm>
              <a:off x="7277417" y="56083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9" name="Freeform 108"/>
            <p:cNvSpPr/>
            <p:nvPr/>
          </p:nvSpPr>
          <p:spPr>
            <a:xfrm>
              <a:off x="7454630" y="5608385"/>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Software</a:t>
              </a:r>
            </a:p>
          </p:txBody>
        </p:sp>
        <p:sp>
          <p:nvSpPr>
            <p:cNvPr id="110" name="Straight Connector 109"/>
            <p:cNvSpPr/>
            <p:nvPr/>
          </p:nvSpPr>
          <p:spPr>
            <a:xfrm>
              <a:off x="7277417" y="5840869"/>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1" name="Freeform 110"/>
            <p:cNvSpPr/>
            <p:nvPr/>
          </p:nvSpPr>
          <p:spPr>
            <a:xfrm>
              <a:off x="7454630" y="5840869"/>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Mobile Commerce Hardware and Software</a:t>
              </a:r>
            </a:p>
          </p:txBody>
        </p:sp>
        <p:sp>
          <p:nvSpPr>
            <p:cNvPr id="112" name="Straight Connector 111"/>
            <p:cNvSpPr/>
            <p:nvPr/>
          </p:nvSpPr>
          <p:spPr>
            <a:xfrm>
              <a:off x="7277417" y="607335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3" name="Freeform 112"/>
            <p:cNvSpPr/>
            <p:nvPr/>
          </p:nvSpPr>
          <p:spPr>
            <a:xfrm>
              <a:off x="7454630" y="607335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Electronic Payment Systems</a:t>
              </a:r>
            </a:p>
          </p:txBody>
        </p:sp>
        <p:sp>
          <p:nvSpPr>
            <p:cNvPr id="114" name="Straight Connector 113"/>
            <p:cNvSpPr/>
            <p:nvPr/>
          </p:nvSpPr>
          <p:spPr>
            <a:xfrm>
              <a:off x="2551747" y="630583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14592330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Mobile Commerce</a:t>
            </a:r>
          </a:p>
        </p:txBody>
      </p:sp>
      <p:sp>
        <p:nvSpPr>
          <p:cNvPr id="3" name="Content Placeholder 2"/>
          <p:cNvSpPr>
            <a:spLocks noGrp="1"/>
          </p:cNvSpPr>
          <p:nvPr>
            <p:ph idx="1"/>
          </p:nvPr>
        </p:nvSpPr>
        <p:spPr/>
        <p:txBody>
          <a:bodyPr>
            <a:normAutofit/>
          </a:bodyPr>
          <a:lstStyle/>
          <a:p>
            <a:r>
              <a:rPr lang="en-US" b="1" i="1" dirty="0">
                <a:solidFill>
                  <a:schemeClr val="accent1"/>
                </a:solidFill>
              </a:rPr>
              <a:t>Mobile commerce (m-commerce) </a:t>
            </a:r>
            <a:r>
              <a:rPr lang="en-US" dirty="0"/>
              <a:t>relies on the use of mobile devices, such as tablets and smartphones, to place orders and conduct business.</a:t>
            </a:r>
          </a:p>
          <a:p>
            <a:r>
              <a:rPr lang="en-US" dirty="0"/>
              <a:t>Smartphone manufacturers such as Apple, Huawei, Lenovo, LG, Samsung, and Xiaomi are working with communications carriers such as AT&amp;T, Sprint/Nextel, T-Mobile, and Verizon to develop wireless devices, related technology, and services to support m-commerce.</a:t>
            </a:r>
          </a:p>
        </p:txBody>
      </p:sp>
    </p:spTree>
    <p:extLst>
      <p:ext uri="{BB962C8B-B14F-4D97-AF65-F5344CB8AC3E}">
        <p14:creationId xmlns:p14="http://schemas.microsoft.com/office/powerpoint/2010/main" val="40747266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Advantages of Electronic and Mobile Commerce</a:t>
            </a:r>
          </a:p>
        </p:txBody>
      </p:sp>
      <p:sp>
        <p:nvSpPr>
          <p:cNvPr id="3" name="Content Placeholder 2"/>
          <p:cNvSpPr>
            <a:spLocks noGrp="1"/>
          </p:cNvSpPr>
          <p:nvPr>
            <p:ph idx="1"/>
          </p:nvPr>
        </p:nvSpPr>
        <p:spPr/>
        <p:txBody>
          <a:bodyPr>
            <a:noAutofit/>
          </a:bodyPr>
          <a:lstStyle/>
          <a:p>
            <a:r>
              <a:rPr lang="en-US" sz="1800" b="1" dirty="0">
                <a:solidFill>
                  <a:srgbClr val="FF0000"/>
                </a:solidFill>
              </a:rPr>
              <a:t>Reduce Costs</a:t>
            </a:r>
            <a:r>
              <a:rPr lang="en-US" sz="1800" i="1" dirty="0">
                <a:solidFill>
                  <a:srgbClr val="FF0000"/>
                </a:solidFill>
              </a:rPr>
              <a:t>: </a:t>
            </a:r>
            <a:r>
              <a:rPr lang="en-US" sz="1800" dirty="0"/>
              <a:t>By eliminating or reducing time-consuming and labor-intensive steps through out the order and delivery process, more sales can be completed in the same period and with increased accuracy. </a:t>
            </a:r>
          </a:p>
          <a:p>
            <a:r>
              <a:rPr lang="en-US" sz="1800" dirty="0"/>
              <a:t>With increased </a:t>
            </a:r>
            <a:r>
              <a:rPr lang="en-US" sz="1800" b="1" dirty="0"/>
              <a:t>speed and accuracy </a:t>
            </a:r>
            <a:r>
              <a:rPr lang="en-US" sz="1800" dirty="0"/>
              <a:t>of customer order information, companies can reduce the need for inventory from raw materials to safety stocks and finished goods at all the intermediate manufacturing, storage, and transportation.</a:t>
            </a:r>
          </a:p>
          <a:p>
            <a:r>
              <a:rPr lang="en-US" sz="1800" b="1" dirty="0">
                <a:solidFill>
                  <a:srgbClr val="FF0000"/>
                </a:solidFill>
              </a:rPr>
              <a:t>Speed the Flow of Goods and Information</a:t>
            </a:r>
            <a:r>
              <a:rPr lang="en-US" sz="1800" i="1" dirty="0">
                <a:solidFill>
                  <a:srgbClr val="FF0000"/>
                </a:solidFill>
              </a:rPr>
              <a:t>: </a:t>
            </a:r>
            <a:r>
              <a:rPr lang="en-US" sz="1800" dirty="0"/>
              <a:t>When organizations and their customers are connected via e-commerce, the flow of information is accelerated because electronic connections and communications are already established.</a:t>
            </a:r>
          </a:p>
          <a:p>
            <a:r>
              <a:rPr lang="en-US" sz="1800" b="1" dirty="0">
                <a:solidFill>
                  <a:srgbClr val="FF0000"/>
                </a:solidFill>
              </a:rPr>
              <a:t>Increase Accuracy</a:t>
            </a:r>
            <a:r>
              <a:rPr lang="en-US" sz="1800" i="1" dirty="0">
                <a:solidFill>
                  <a:srgbClr val="FF0000"/>
                </a:solidFill>
              </a:rPr>
              <a:t>: </a:t>
            </a:r>
            <a:r>
              <a:rPr lang="en-US" sz="1800" dirty="0"/>
              <a:t>By enabling buyers to enter their own product specifications and order information directly, human data-entry error on the part of the supplier is eliminated.</a:t>
            </a:r>
          </a:p>
          <a:p>
            <a:r>
              <a:rPr lang="en-US" sz="1800" b="1" dirty="0">
                <a:solidFill>
                  <a:srgbClr val="FF0000"/>
                </a:solidFill>
              </a:rPr>
              <a:t>Reach New Customers</a:t>
            </a:r>
            <a:endParaRPr lang="en-US" sz="1800" b="1" dirty="0"/>
          </a:p>
        </p:txBody>
      </p:sp>
    </p:spTree>
    <p:extLst>
      <p:ext uri="{BB962C8B-B14F-4D97-AF65-F5344CB8AC3E}">
        <p14:creationId xmlns:p14="http://schemas.microsoft.com/office/powerpoint/2010/main" val="24604917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Multistage Model for E-Commerce</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1- Search and Identification</a:t>
            </a:r>
            <a:r>
              <a:rPr lang="en-US" dirty="0"/>
              <a:t>: buyer has to identify a preferred supplier based on the vendor’s price competitiveness, level of service, quality of products, and speed of delivery.</a:t>
            </a:r>
          </a:p>
          <a:p>
            <a:pPr marL="0" indent="0">
              <a:buNone/>
            </a:pPr>
            <a:r>
              <a:rPr lang="en-US" b="1" dirty="0">
                <a:solidFill>
                  <a:srgbClr val="FF0000"/>
                </a:solidFill>
              </a:rPr>
              <a:t>2- Select and Negotiate</a:t>
            </a:r>
            <a:r>
              <a:rPr lang="en-US" i="1" dirty="0"/>
              <a:t>: </a:t>
            </a:r>
            <a:r>
              <a:rPr lang="en-US" dirty="0"/>
              <a:t>After price quotations have been received from each supplier, the employee examines them and indicates which items to order from a given supplier in addition to the desired delivery date and item’s quality and speed of delivery.</a:t>
            </a:r>
          </a:p>
        </p:txBody>
      </p:sp>
    </p:spTree>
    <p:extLst>
      <p:ext uri="{BB962C8B-B14F-4D97-AF65-F5344CB8AC3E}">
        <p14:creationId xmlns:p14="http://schemas.microsoft.com/office/powerpoint/2010/main" val="237860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Multistage Model for E-Commerce</a:t>
            </a:r>
          </a:p>
        </p:txBody>
      </p:sp>
      <p:sp>
        <p:nvSpPr>
          <p:cNvPr id="3" name="Content Placeholder 2"/>
          <p:cNvSpPr>
            <a:spLocks noGrp="1"/>
          </p:cNvSpPr>
          <p:nvPr>
            <p:ph idx="1"/>
          </p:nvPr>
        </p:nvSpPr>
        <p:spPr/>
        <p:txBody>
          <a:bodyPr>
            <a:normAutofit fontScale="92500" lnSpcReduction="20000"/>
          </a:bodyPr>
          <a:lstStyle/>
          <a:p>
            <a:pPr marL="0" indent="0">
              <a:buNone/>
            </a:pPr>
            <a:r>
              <a:rPr lang="en-US" b="1" dirty="0">
                <a:solidFill>
                  <a:srgbClr val="FF0000"/>
                </a:solidFill>
              </a:rPr>
              <a:t>3- Purchase Products and Services</a:t>
            </a:r>
            <a:r>
              <a:rPr lang="en-US" dirty="0"/>
              <a:t>: The employee completes the purchase order specifying the final agreed-upon terms and prices by sending a completed electronic form to the supplier.</a:t>
            </a:r>
          </a:p>
          <a:p>
            <a:pPr marL="0" indent="0">
              <a:buNone/>
            </a:pPr>
            <a:r>
              <a:rPr lang="en-US" b="1" dirty="0">
                <a:solidFill>
                  <a:srgbClr val="FF0000"/>
                </a:solidFill>
              </a:rPr>
              <a:t>4- Deliver Products</a:t>
            </a:r>
            <a:r>
              <a:rPr lang="en-US" dirty="0"/>
              <a:t>: Electronic distribution and regular mail service.</a:t>
            </a:r>
          </a:p>
          <a:p>
            <a:pPr marL="0" indent="0">
              <a:buNone/>
            </a:pPr>
            <a:r>
              <a:rPr lang="en-US" b="1" dirty="0">
                <a:solidFill>
                  <a:srgbClr val="FF0000"/>
                </a:solidFill>
              </a:rPr>
              <a:t>5- After-Sales Service</a:t>
            </a:r>
            <a:r>
              <a:rPr lang="en-US" i="1" dirty="0"/>
              <a:t>: </a:t>
            </a:r>
            <a:r>
              <a:rPr lang="en-US" dirty="0"/>
              <a:t>comprehensive customer information is captured from each order and stored in the supplier’s customer database. if a customer later contacts the supplier to complain that not all items were received, that some arrived damaged, customer service representative will be able to retrieve the order information from the database. </a:t>
            </a:r>
          </a:p>
        </p:txBody>
      </p:sp>
    </p:spTree>
    <p:extLst>
      <p:ext uri="{BB962C8B-B14F-4D97-AF65-F5344CB8AC3E}">
        <p14:creationId xmlns:p14="http://schemas.microsoft.com/office/powerpoint/2010/main" val="2378602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E-Commerce Challenges</a:t>
            </a:r>
          </a:p>
        </p:txBody>
      </p:sp>
      <p:sp>
        <p:nvSpPr>
          <p:cNvPr id="3" name="Content Placeholder 2"/>
          <p:cNvSpPr>
            <a:spLocks noGrp="1"/>
          </p:cNvSpPr>
          <p:nvPr>
            <p:ph idx="1"/>
          </p:nvPr>
        </p:nvSpPr>
        <p:spPr/>
        <p:txBody>
          <a:bodyPr>
            <a:normAutofit fontScale="70000" lnSpcReduction="20000"/>
          </a:bodyPr>
          <a:lstStyle/>
          <a:p>
            <a:pPr marL="0" indent="0">
              <a:buNone/>
            </a:pPr>
            <a:r>
              <a:rPr lang="en-US" b="1" dirty="0">
                <a:solidFill>
                  <a:srgbClr val="FF0000"/>
                </a:solidFill>
              </a:rPr>
              <a:t>Dealing with Consumer Privacy Concerns </a:t>
            </a:r>
          </a:p>
          <a:p>
            <a:r>
              <a:rPr lang="en-US" dirty="0"/>
              <a:t>While two-thirds of Internet users have purchased an item, about one-third of all adult Internet users will not buy anything online primarily because they have privacy concerns or lack trust in online merchants.</a:t>
            </a:r>
          </a:p>
          <a:p>
            <a:r>
              <a:rPr lang="en-US" dirty="0"/>
              <a:t>In addition to having an effective e-commerce model and strategy, companies must carefully address consumer privacy concerns and overcome consumers’ lack of trust.</a:t>
            </a:r>
          </a:p>
          <a:p>
            <a:r>
              <a:rPr lang="en-US" dirty="0"/>
              <a:t>In some cases, the compromise of personal data can lead to </a:t>
            </a:r>
            <a:r>
              <a:rPr lang="en-US" b="1" i="1" dirty="0">
                <a:solidFill>
                  <a:schemeClr val="accent1"/>
                </a:solidFill>
              </a:rPr>
              <a:t>identity theft</a:t>
            </a:r>
            <a:r>
              <a:rPr lang="en-US" dirty="0"/>
              <a:t> (The use of someone’s personal identification information without his or her permission)</a:t>
            </a:r>
          </a:p>
          <a:p>
            <a:r>
              <a:rPr lang="en-US" dirty="0"/>
              <a:t>Companies looking to do business online must invest in the latest security technology and employ highly trained security experts to protect their consumers’ data. For large companies, that can mean a sizable in-house staff that monitors security issues 24/7.</a:t>
            </a:r>
          </a:p>
          <a:p>
            <a:endParaRPr lang="en-US" dirty="0"/>
          </a:p>
          <a:p>
            <a:endParaRPr lang="en-US" dirty="0"/>
          </a:p>
        </p:txBody>
      </p:sp>
    </p:spTree>
    <p:extLst>
      <p:ext uri="{BB962C8B-B14F-4D97-AF65-F5344CB8AC3E}">
        <p14:creationId xmlns:p14="http://schemas.microsoft.com/office/powerpoint/2010/main" val="20541364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E-Commerce Challenges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Overcoming Consumers’ Lack of Trust</a:t>
            </a:r>
          </a:p>
          <a:p>
            <a:r>
              <a:rPr lang="en-US" dirty="0"/>
              <a:t>Can Consumers be sure that the company or person with which they are dealing is legitimate and will send the item(s) they purchase?</a:t>
            </a:r>
          </a:p>
          <a:p>
            <a:r>
              <a:rPr lang="en-US" dirty="0"/>
              <a:t>What if there is a problem with the product or service when it is received: for example, if it does not match the description on the Web site, is the wrong size or wrong color, is damaged during the delivery process, or does not work as advertised?</a:t>
            </a:r>
          </a:p>
          <a:p>
            <a:endParaRPr lang="en-US" dirty="0"/>
          </a:p>
        </p:txBody>
      </p:sp>
    </p:spTree>
    <p:extLst>
      <p:ext uri="{BB962C8B-B14F-4D97-AF65-F5344CB8AC3E}">
        <p14:creationId xmlns:p14="http://schemas.microsoft.com/office/powerpoint/2010/main" val="3173010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E-Commerce Challenges</a:t>
            </a:r>
          </a:p>
        </p:txBody>
      </p:sp>
      <p:sp>
        <p:nvSpPr>
          <p:cNvPr id="3" name="Content Placeholder 2"/>
          <p:cNvSpPr>
            <a:spLocks noGrp="1"/>
          </p:cNvSpPr>
          <p:nvPr>
            <p:ph idx="1"/>
          </p:nvPr>
        </p:nvSpPr>
        <p:spPr/>
        <p:txBody>
          <a:bodyPr>
            <a:normAutofit fontScale="70000" lnSpcReduction="20000"/>
          </a:bodyPr>
          <a:lstStyle/>
          <a:p>
            <a:pPr marL="0" indent="0">
              <a:buNone/>
            </a:pPr>
            <a:r>
              <a:rPr lang="en-US" b="1" dirty="0">
                <a:solidFill>
                  <a:srgbClr val="FF0000"/>
                </a:solidFill>
              </a:rPr>
              <a:t>Overcoming Consumers’ Lack of Trust</a:t>
            </a:r>
          </a:p>
          <a:p>
            <a:r>
              <a:rPr lang="en-US" dirty="0"/>
              <a:t>Online marketers must create specific trust-building strategies for their Web sites by analyzing their customers, products, and services.</a:t>
            </a:r>
          </a:p>
          <a:p>
            <a:r>
              <a:rPr lang="en-US" dirty="0"/>
              <a:t>A perception of trustworthiness can be created by implementing one or more of the </a:t>
            </a:r>
            <a:r>
              <a:rPr lang="en-US" b="1" dirty="0"/>
              <a:t>following strategies</a:t>
            </a:r>
            <a:r>
              <a:rPr lang="en-US" dirty="0"/>
              <a:t>:</a:t>
            </a:r>
          </a:p>
          <a:p>
            <a:pPr lvl="1">
              <a:buFont typeface="Wingdings" panose="05000000000000000000" pitchFamily="2" charset="2"/>
              <a:buChar char="v"/>
            </a:pPr>
            <a:r>
              <a:rPr lang="en-US" dirty="0"/>
              <a:t>Demonstrate a strong desire to build an ongoing relationship with customers by giving first-time price incentives, offering loyalty programs, or eliciting and sharing customer feedback.</a:t>
            </a:r>
            <a:endParaRPr lang="en-US" sz="3200" dirty="0"/>
          </a:p>
          <a:p>
            <a:pPr lvl="1">
              <a:buFont typeface="Wingdings" panose="05000000000000000000" pitchFamily="2" charset="2"/>
              <a:buChar char="v"/>
            </a:pPr>
            <a:r>
              <a:rPr lang="en-US" dirty="0"/>
              <a:t>Demonstrate that the company has been in business for a long time.</a:t>
            </a:r>
            <a:endParaRPr lang="en-US" sz="3200" dirty="0"/>
          </a:p>
          <a:p>
            <a:pPr lvl="1">
              <a:buFont typeface="Wingdings" panose="05000000000000000000" pitchFamily="2" charset="2"/>
              <a:buChar char="v"/>
            </a:pPr>
            <a:r>
              <a:rPr lang="en-US" dirty="0"/>
              <a:t>Make it clear that considerable investment has been made in the Web site.</a:t>
            </a:r>
            <a:endParaRPr lang="en-US" sz="3200" dirty="0"/>
          </a:p>
          <a:p>
            <a:pPr lvl="1">
              <a:buFont typeface="Wingdings" panose="05000000000000000000" pitchFamily="2" charset="2"/>
              <a:buChar char="v"/>
            </a:pPr>
            <a:r>
              <a:rPr lang="en-US" dirty="0"/>
              <a:t>Provide brand endorsements from well-known experts or well-respected individuals.</a:t>
            </a:r>
            <a:endParaRPr lang="en-US" sz="3200" dirty="0"/>
          </a:p>
          <a:p>
            <a:pPr lvl="1">
              <a:buFont typeface="Wingdings" panose="05000000000000000000" pitchFamily="2" charset="2"/>
              <a:buChar char="v"/>
            </a:pPr>
            <a:r>
              <a:rPr lang="en-US" dirty="0"/>
              <a:t>Demonstrate participation in appropriate regulatory programs or industry associations.</a:t>
            </a:r>
            <a:endParaRPr lang="en-US" sz="3200" dirty="0"/>
          </a:p>
        </p:txBody>
      </p:sp>
    </p:spTree>
    <p:extLst>
      <p:ext uri="{BB962C8B-B14F-4D97-AF65-F5344CB8AC3E}">
        <p14:creationId xmlns:p14="http://schemas.microsoft.com/office/powerpoint/2010/main" val="2308068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E-Commerce Challenges</a:t>
            </a:r>
          </a:p>
        </p:txBody>
      </p:sp>
      <p:sp>
        <p:nvSpPr>
          <p:cNvPr id="3" name="Content Placeholder 2"/>
          <p:cNvSpPr>
            <a:spLocks noGrp="1"/>
          </p:cNvSpPr>
          <p:nvPr>
            <p:ph idx="1"/>
          </p:nvPr>
        </p:nvSpPr>
        <p:spPr>
          <a:xfrm>
            <a:off x="188685" y="1422213"/>
            <a:ext cx="11814627" cy="4300434"/>
          </a:xfrm>
        </p:spPr>
        <p:txBody>
          <a:bodyPr>
            <a:normAutofit fontScale="62500" lnSpcReduction="20000"/>
          </a:bodyPr>
          <a:lstStyle/>
          <a:p>
            <a:pPr marL="0" indent="0">
              <a:buNone/>
            </a:pPr>
            <a:r>
              <a:rPr lang="en-US" sz="3800" b="1" dirty="0">
                <a:solidFill>
                  <a:srgbClr val="FF0000"/>
                </a:solidFill>
              </a:rPr>
              <a:t>Overcoming Consumers’ Lack of Trust</a:t>
            </a:r>
          </a:p>
          <a:p>
            <a:r>
              <a:rPr lang="en-US" dirty="0"/>
              <a:t>Here are some tips to help online shoppers avoid problems:</a:t>
            </a:r>
          </a:p>
          <a:p>
            <a:pPr lvl="1">
              <a:buFont typeface="Wingdings" panose="05000000000000000000" pitchFamily="2" charset="2"/>
              <a:buChar char="v"/>
            </a:pPr>
            <a:r>
              <a:rPr lang="en-US" dirty="0"/>
              <a:t>Only buy from a well-known Web site you trust—one that advertises on national media, is recommended by a friend, or receives strong ratings in the media.</a:t>
            </a:r>
          </a:p>
          <a:p>
            <a:pPr lvl="1">
              <a:buFont typeface="Wingdings" panose="05000000000000000000" pitchFamily="2" charset="2"/>
              <a:buChar char="v"/>
            </a:pPr>
            <a:r>
              <a:rPr lang="en-US" dirty="0"/>
              <a:t>Review the Web site’s privacy policy to be sure that you are comfortable with its conditions before you provide personal information.</a:t>
            </a:r>
            <a:endParaRPr lang="en-US" sz="3600" dirty="0"/>
          </a:p>
          <a:p>
            <a:pPr lvl="1">
              <a:buFont typeface="Wingdings" panose="05000000000000000000" pitchFamily="2" charset="2"/>
              <a:buChar char="v"/>
            </a:pPr>
            <a:r>
              <a:rPr lang="en-US" dirty="0"/>
              <a:t>Determine what the Web site policy is for return of products purchased.</a:t>
            </a:r>
            <a:endParaRPr lang="en-US" sz="3600" dirty="0"/>
          </a:p>
          <a:p>
            <a:pPr lvl="1">
              <a:buFont typeface="Wingdings" panose="05000000000000000000" pitchFamily="2" charset="2"/>
              <a:buChar char="v"/>
            </a:pPr>
            <a:r>
              <a:rPr lang="en-US" dirty="0"/>
              <a:t>Be wary if you must enter any personal information other than what’s required to complete the purchase (name, credit card number, address, and telephone number).</a:t>
            </a:r>
            <a:endParaRPr lang="en-US" sz="3600" dirty="0"/>
          </a:p>
          <a:p>
            <a:pPr lvl="1">
              <a:buFont typeface="Wingdings" panose="05000000000000000000" pitchFamily="2" charset="2"/>
              <a:buChar char="v"/>
            </a:pPr>
            <a:r>
              <a:rPr lang="en-US" dirty="0"/>
              <a:t>Do not, under any conditions, ever provide information such as your Social Security number, bank account numbers.</a:t>
            </a:r>
          </a:p>
          <a:p>
            <a:pPr lvl="1">
              <a:buFont typeface="Wingdings" panose="05000000000000000000" pitchFamily="2" charset="2"/>
              <a:buChar char="v"/>
            </a:pPr>
            <a:r>
              <a:rPr lang="en-US" dirty="0"/>
              <a:t>When you open the Web page where you enter credit card information or other personal data, make sure that the Web address begins with “https,” and check to see if a locked padlock icon appears in the Address bar or status bar, as shown in Figure</a:t>
            </a:r>
          </a:p>
        </p:txBody>
      </p:sp>
      <p:sp>
        <p:nvSpPr>
          <p:cNvPr id="8" name="Rectangle 3"/>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pSp>
        <p:nvGrpSpPr>
          <p:cNvPr id="10" name="Group 6"/>
          <p:cNvGrpSpPr>
            <a:grpSpLocks/>
          </p:cNvGrpSpPr>
          <p:nvPr/>
        </p:nvGrpSpPr>
        <p:grpSpPr bwMode="auto">
          <a:xfrm>
            <a:off x="6588404" y="5545884"/>
            <a:ext cx="5234547" cy="925740"/>
            <a:chOff x="3841" y="-12"/>
            <a:chExt cx="6983" cy="990"/>
          </a:xfrm>
        </p:grpSpPr>
        <p:pic>
          <p:nvPicPr>
            <p:cNvPr id="205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0" y="-13"/>
              <a:ext cx="6983" cy="71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3" y="329"/>
              <a:ext cx="797" cy="308"/>
            </a:xfrm>
            <a:prstGeom prst="rect">
              <a:avLst/>
            </a:prstGeom>
            <a:noFill/>
            <a:extLst>
              <a:ext uri="{909E8E84-426E-40DD-AFC4-6F175D3DCCD1}">
                <a14:hiddenFill xmlns:a14="http://schemas.microsoft.com/office/drawing/2010/main">
                  <a:solidFill>
                    <a:srgbClr val="FFFFFF"/>
                  </a:solidFill>
                </a14:hiddenFill>
              </a:ext>
            </a:extLst>
          </p:spPr>
        </p:pic>
        <p:sp>
          <p:nvSpPr>
            <p:cNvPr id="11" name="Freeform 9"/>
            <p:cNvSpPr>
              <a:spLocks/>
            </p:cNvSpPr>
            <p:nvPr/>
          </p:nvSpPr>
          <p:spPr bwMode="auto">
            <a:xfrm>
              <a:off x="5474" y="427"/>
              <a:ext cx="540" cy="540"/>
            </a:xfrm>
            <a:custGeom>
              <a:avLst/>
              <a:gdLst>
                <a:gd name="T0" fmla="+- 0 5744 5475"/>
                <a:gd name="T1" fmla="*/ T0 w 540"/>
                <a:gd name="T2" fmla="+- 0 428 428"/>
                <a:gd name="T3" fmla="*/ 428 h 540"/>
                <a:gd name="T4" fmla="+- 0 5673 5475"/>
                <a:gd name="T5" fmla="*/ T4 w 540"/>
                <a:gd name="T6" fmla="+- 0 437 428"/>
                <a:gd name="T7" fmla="*/ 437 h 540"/>
                <a:gd name="T8" fmla="+- 0 5608 5475"/>
                <a:gd name="T9" fmla="*/ T8 w 540"/>
                <a:gd name="T10" fmla="+- 0 464 428"/>
                <a:gd name="T11" fmla="*/ 464 h 540"/>
                <a:gd name="T12" fmla="+- 0 5554 5475"/>
                <a:gd name="T13" fmla="*/ T12 w 540"/>
                <a:gd name="T14" fmla="+- 0 507 428"/>
                <a:gd name="T15" fmla="*/ 507 h 540"/>
                <a:gd name="T16" fmla="+- 0 5512 5475"/>
                <a:gd name="T17" fmla="*/ T16 w 540"/>
                <a:gd name="T18" fmla="+- 0 561 428"/>
                <a:gd name="T19" fmla="*/ 561 h 540"/>
                <a:gd name="T20" fmla="+- 0 5484 5475"/>
                <a:gd name="T21" fmla="*/ T20 w 540"/>
                <a:gd name="T22" fmla="+- 0 625 428"/>
                <a:gd name="T23" fmla="*/ 625 h 540"/>
                <a:gd name="T24" fmla="+- 0 5475 5475"/>
                <a:gd name="T25" fmla="*/ T24 w 540"/>
                <a:gd name="T26" fmla="+- 0 697 428"/>
                <a:gd name="T27" fmla="*/ 697 h 540"/>
                <a:gd name="T28" fmla="+- 0 5484 5475"/>
                <a:gd name="T29" fmla="*/ T28 w 540"/>
                <a:gd name="T30" fmla="+- 0 769 428"/>
                <a:gd name="T31" fmla="*/ 769 h 540"/>
                <a:gd name="T32" fmla="+- 0 5512 5475"/>
                <a:gd name="T33" fmla="*/ T32 w 540"/>
                <a:gd name="T34" fmla="+- 0 833 428"/>
                <a:gd name="T35" fmla="*/ 833 h 540"/>
                <a:gd name="T36" fmla="+- 0 5554 5475"/>
                <a:gd name="T37" fmla="*/ T36 w 540"/>
                <a:gd name="T38" fmla="+- 0 888 428"/>
                <a:gd name="T39" fmla="*/ 888 h 540"/>
                <a:gd name="T40" fmla="+- 0 5608 5475"/>
                <a:gd name="T41" fmla="*/ T40 w 540"/>
                <a:gd name="T42" fmla="+- 0 930 428"/>
                <a:gd name="T43" fmla="*/ 930 h 540"/>
                <a:gd name="T44" fmla="+- 0 5673 5475"/>
                <a:gd name="T45" fmla="*/ T44 w 540"/>
                <a:gd name="T46" fmla="+- 0 957 428"/>
                <a:gd name="T47" fmla="*/ 957 h 540"/>
                <a:gd name="T48" fmla="+- 0 5744 5475"/>
                <a:gd name="T49" fmla="*/ T48 w 540"/>
                <a:gd name="T50" fmla="+- 0 967 428"/>
                <a:gd name="T51" fmla="*/ 967 h 540"/>
                <a:gd name="T52" fmla="+- 0 5816 5475"/>
                <a:gd name="T53" fmla="*/ T52 w 540"/>
                <a:gd name="T54" fmla="+- 0 957 428"/>
                <a:gd name="T55" fmla="*/ 957 h 540"/>
                <a:gd name="T56" fmla="+- 0 5880 5475"/>
                <a:gd name="T57" fmla="*/ T56 w 540"/>
                <a:gd name="T58" fmla="+- 0 930 428"/>
                <a:gd name="T59" fmla="*/ 930 h 540"/>
                <a:gd name="T60" fmla="+- 0 5935 5475"/>
                <a:gd name="T61" fmla="*/ T60 w 540"/>
                <a:gd name="T62" fmla="+- 0 888 428"/>
                <a:gd name="T63" fmla="*/ 888 h 540"/>
                <a:gd name="T64" fmla="+- 0 5977 5475"/>
                <a:gd name="T65" fmla="*/ T64 w 540"/>
                <a:gd name="T66" fmla="+- 0 833 428"/>
                <a:gd name="T67" fmla="*/ 833 h 540"/>
                <a:gd name="T68" fmla="+- 0 6004 5475"/>
                <a:gd name="T69" fmla="*/ T68 w 540"/>
                <a:gd name="T70" fmla="+- 0 769 428"/>
                <a:gd name="T71" fmla="*/ 769 h 540"/>
                <a:gd name="T72" fmla="+- 0 6014 5475"/>
                <a:gd name="T73" fmla="*/ T72 w 540"/>
                <a:gd name="T74" fmla="+- 0 697 428"/>
                <a:gd name="T75" fmla="*/ 697 h 540"/>
                <a:gd name="T76" fmla="+- 0 6004 5475"/>
                <a:gd name="T77" fmla="*/ T76 w 540"/>
                <a:gd name="T78" fmla="+- 0 625 428"/>
                <a:gd name="T79" fmla="*/ 625 h 540"/>
                <a:gd name="T80" fmla="+- 0 5977 5475"/>
                <a:gd name="T81" fmla="*/ T80 w 540"/>
                <a:gd name="T82" fmla="+- 0 561 428"/>
                <a:gd name="T83" fmla="*/ 561 h 540"/>
                <a:gd name="T84" fmla="+- 0 5935 5475"/>
                <a:gd name="T85" fmla="*/ T84 w 540"/>
                <a:gd name="T86" fmla="+- 0 507 428"/>
                <a:gd name="T87" fmla="*/ 507 h 540"/>
                <a:gd name="T88" fmla="+- 0 5880 5475"/>
                <a:gd name="T89" fmla="*/ T88 w 540"/>
                <a:gd name="T90" fmla="+- 0 464 428"/>
                <a:gd name="T91" fmla="*/ 464 h 540"/>
                <a:gd name="T92" fmla="+- 0 5816 5475"/>
                <a:gd name="T93" fmla="*/ T92 w 540"/>
                <a:gd name="T94" fmla="+- 0 437 428"/>
                <a:gd name="T95" fmla="*/ 437 h 540"/>
                <a:gd name="T96" fmla="+- 0 5744 5475"/>
                <a:gd name="T97" fmla="*/ T96 w 540"/>
                <a:gd name="T98" fmla="+- 0 428 428"/>
                <a:gd name="T99" fmla="*/ 428 h 54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540" h="540">
                  <a:moveTo>
                    <a:pt x="269" y="0"/>
                  </a:moveTo>
                  <a:lnTo>
                    <a:pt x="198" y="9"/>
                  </a:lnTo>
                  <a:lnTo>
                    <a:pt x="133" y="36"/>
                  </a:lnTo>
                  <a:lnTo>
                    <a:pt x="79" y="79"/>
                  </a:lnTo>
                  <a:lnTo>
                    <a:pt x="37" y="133"/>
                  </a:lnTo>
                  <a:lnTo>
                    <a:pt x="9" y="197"/>
                  </a:lnTo>
                  <a:lnTo>
                    <a:pt x="0" y="269"/>
                  </a:lnTo>
                  <a:lnTo>
                    <a:pt x="9" y="341"/>
                  </a:lnTo>
                  <a:lnTo>
                    <a:pt x="37" y="405"/>
                  </a:lnTo>
                  <a:lnTo>
                    <a:pt x="79" y="460"/>
                  </a:lnTo>
                  <a:lnTo>
                    <a:pt x="133" y="502"/>
                  </a:lnTo>
                  <a:lnTo>
                    <a:pt x="198" y="529"/>
                  </a:lnTo>
                  <a:lnTo>
                    <a:pt x="269" y="539"/>
                  </a:lnTo>
                  <a:lnTo>
                    <a:pt x="341" y="529"/>
                  </a:lnTo>
                  <a:lnTo>
                    <a:pt x="405" y="502"/>
                  </a:lnTo>
                  <a:lnTo>
                    <a:pt x="460" y="460"/>
                  </a:lnTo>
                  <a:lnTo>
                    <a:pt x="502" y="405"/>
                  </a:lnTo>
                  <a:lnTo>
                    <a:pt x="529" y="341"/>
                  </a:lnTo>
                  <a:lnTo>
                    <a:pt x="539" y="269"/>
                  </a:lnTo>
                  <a:lnTo>
                    <a:pt x="529" y="197"/>
                  </a:lnTo>
                  <a:lnTo>
                    <a:pt x="502" y="133"/>
                  </a:lnTo>
                  <a:lnTo>
                    <a:pt x="460" y="79"/>
                  </a:lnTo>
                  <a:lnTo>
                    <a:pt x="405" y="36"/>
                  </a:lnTo>
                  <a:lnTo>
                    <a:pt x="341" y="9"/>
                  </a:lnTo>
                  <a:lnTo>
                    <a:pt x="26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2" name="Freeform 10"/>
            <p:cNvSpPr>
              <a:spLocks/>
            </p:cNvSpPr>
            <p:nvPr/>
          </p:nvSpPr>
          <p:spPr bwMode="auto">
            <a:xfrm>
              <a:off x="5474" y="427"/>
              <a:ext cx="540" cy="540"/>
            </a:xfrm>
            <a:custGeom>
              <a:avLst/>
              <a:gdLst>
                <a:gd name="T0" fmla="+- 0 6014 5475"/>
                <a:gd name="T1" fmla="*/ T0 w 540"/>
                <a:gd name="T2" fmla="+- 0 697 428"/>
                <a:gd name="T3" fmla="*/ 697 h 540"/>
                <a:gd name="T4" fmla="+- 0 6004 5475"/>
                <a:gd name="T5" fmla="*/ T4 w 540"/>
                <a:gd name="T6" fmla="+- 0 769 428"/>
                <a:gd name="T7" fmla="*/ 769 h 540"/>
                <a:gd name="T8" fmla="+- 0 5977 5475"/>
                <a:gd name="T9" fmla="*/ T8 w 540"/>
                <a:gd name="T10" fmla="+- 0 833 428"/>
                <a:gd name="T11" fmla="*/ 833 h 540"/>
                <a:gd name="T12" fmla="+- 0 5935 5475"/>
                <a:gd name="T13" fmla="*/ T12 w 540"/>
                <a:gd name="T14" fmla="+- 0 888 428"/>
                <a:gd name="T15" fmla="*/ 888 h 540"/>
                <a:gd name="T16" fmla="+- 0 5880 5475"/>
                <a:gd name="T17" fmla="*/ T16 w 540"/>
                <a:gd name="T18" fmla="+- 0 930 428"/>
                <a:gd name="T19" fmla="*/ 930 h 540"/>
                <a:gd name="T20" fmla="+- 0 5816 5475"/>
                <a:gd name="T21" fmla="*/ T20 w 540"/>
                <a:gd name="T22" fmla="+- 0 957 428"/>
                <a:gd name="T23" fmla="*/ 957 h 540"/>
                <a:gd name="T24" fmla="+- 0 5744 5475"/>
                <a:gd name="T25" fmla="*/ T24 w 540"/>
                <a:gd name="T26" fmla="+- 0 967 428"/>
                <a:gd name="T27" fmla="*/ 967 h 540"/>
                <a:gd name="T28" fmla="+- 0 5673 5475"/>
                <a:gd name="T29" fmla="*/ T28 w 540"/>
                <a:gd name="T30" fmla="+- 0 957 428"/>
                <a:gd name="T31" fmla="*/ 957 h 540"/>
                <a:gd name="T32" fmla="+- 0 5608 5475"/>
                <a:gd name="T33" fmla="*/ T32 w 540"/>
                <a:gd name="T34" fmla="+- 0 930 428"/>
                <a:gd name="T35" fmla="*/ 930 h 540"/>
                <a:gd name="T36" fmla="+- 0 5554 5475"/>
                <a:gd name="T37" fmla="*/ T36 w 540"/>
                <a:gd name="T38" fmla="+- 0 888 428"/>
                <a:gd name="T39" fmla="*/ 888 h 540"/>
                <a:gd name="T40" fmla="+- 0 5512 5475"/>
                <a:gd name="T41" fmla="*/ T40 w 540"/>
                <a:gd name="T42" fmla="+- 0 833 428"/>
                <a:gd name="T43" fmla="*/ 833 h 540"/>
                <a:gd name="T44" fmla="+- 0 5484 5475"/>
                <a:gd name="T45" fmla="*/ T44 w 540"/>
                <a:gd name="T46" fmla="+- 0 769 428"/>
                <a:gd name="T47" fmla="*/ 769 h 540"/>
                <a:gd name="T48" fmla="+- 0 5475 5475"/>
                <a:gd name="T49" fmla="*/ T48 w 540"/>
                <a:gd name="T50" fmla="+- 0 697 428"/>
                <a:gd name="T51" fmla="*/ 697 h 540"/>
                <a:gd name="T52" fmla="+- 0 5484 5475"/>
                <a:gd name="T53" fmla="*/ T52 w 540"/>
                <a:gd name="T54" fmla="+- 0 625 428"/>
                <a:gd name="T55" fmla="*/ 625 h 540"/>
                <a:gd name="T56" fmla="+- 0 5512 5475"/>
                <a:gd name="T57" fmla="*/ T56 w 540"/>
                <a:gd name="T58" fmla="+- 0 561 428"/>
                <a:gd name="T59" fmla="*/ 561 h 540"/>
                <a:gd name="T60" fmla="+- 0 5554 5475"/>
                <a:gd name="T61" fmla="*/ T60 w 540"/>
                <a:gd name="T62" fmla="+- 0 507 428"/>
                <a:gd name="T63" fmla="*/ 507 h 540"/>
                <a:gd name="T64" fmla="+- 0 5608 5475"/>
                <a:gd name="T65" fmla="*/ T64 w 540"/>
                <a:gd name="T66" fmla="+- 0 464 428"/>
                <a:gd name="T67" fmla="*/ 464 h 540"/>
                <a:gd name="T68" fmla="+- 0 5673 5475"/>
                <a:gd name="T69" fmla="*/ T68 w 540"/>
                <a:gd name="T70" fmla="+- 0 437 428"/>
                <a:gd name="T71" fmla="*/ 437 h 540"/>
                <a:gd name="T72" fmla="+- 0 5744 5475"/>
                <a:gd name="T73" fmla="*/ T72 w 540"/>
                <a:gd name="T74" fmla="+- 0 428 428"/>
                <a:gd name="T75" fmla="*/ 428 h 540"/>
                <a:gd name="T76" fmla="+- 0 5816 5475"/>
                <a:gd name="T77" fmla="*/ T76 w 540"/>
                <a:gd name="T78" fmla="+- 0 437 428"/>
                <a:gd name="T79" fmla="*/ 437 h 540"/>
                <a:gd name="T80" fmla="+- 0 5880 5475"/>
                <a:gd name="T81" fmla="*/ T80 w 540"/>
                <a:gd name="T82" fmla="+- 0 464 428"/>
                <a:gd name="T83" fmla="*/ 464 h 540"/>
                <a:gd name="T84" fmla="+- 0 5935 5475"/>
                <a:gd name="T85" fmla="*/ T84 w 540"/>
                <a:gd name="T86" fmla="+- 0 507 428"/>
                <a:gd name="T87" fmla="*/ 507 h 540"/>
                <a:gd name="T88" fmla="+- 0 5977 5475"/>
                <a:gd name="T89" fmla="*/ T88 w 540"/>
                <a:gd name="T90" fmla="+- 0 561 428"/>
                <a:gd name="T91" fmla="*/ 561 h 540"/>
                <a:gd name="T92" fmla="+- 0 6004 5475"/>
                <a:gd name="T93" fmla="*/ T92 w 540"/>
                <a:gd name="T94" fmla="+- 0 625 428"/>
                <a:gd name="T95" fmla="*/ 625 h 540"/>
                <a:gd name="T96" fmla="+- 0 6014 5475"/>
                <a:gd name="T97" fmla="*/ T96 w 540"/>
                <a:gd name="T98" fmla="+- 0 697 428"/>
                <a:gd name="T99" fmla="*/ 697 h 54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540" h="540">
                  <a:moveTo>
                    <a:pt x="539" y="269"/>
                  </a:moveTo>
                  <a:lnTo>
                    <a:pt x="529" y="341"/>
                  </a:lnTo>
                  <a:lnTo>
                    <a:pt x="502" y="405"/>
                  </a:lnTo>
                  <a:lnTo>
                    <a:pt x="460" y="460"/>
                  </a:lnTo>
                  <a:lnTo>
                    <a:pt x="405" y="502"/>
                  </a:lnTo>
                  <a:lnTo>
                    <a:pt x="341" y="529"/>
                  </a:lnTo>
                  <a:lnTo>
                    <a:pt x="269" y="539"/>
                  </a:lnTo>
                  <a:lnTo>
                    <a:pt x="198" y="529"/>
                  </a:lnTo>
                  <a:lnTo>
                    <a:pt x="133" y="502"/>
                  </a:lnTo>
                  <a:lnTo>
                    <a:pt x="79" y="460"/>
                  </a:lnTo>
                  <a:lnTo>
                    <a:pt x="37" y="405"/>
                  </a:lnTo>
                  <a:lnTo>
                    <a:pt x="9" y="341"/>
                  </a:lnTo>
                  <a:lnTo>
                    <a:pt x="0" y="269"/>
                  </a:lnTo>
                  <a:lnTo>
                    <a:pt x="9" y="197"/>
                  </a:lnTo>
                  <a:lnTo>
                    <a:pt x="37" y="133"/>
                  </a:lnTo>
                  <a:lnTo>
                    <a:pt x="79" y="79"/>
                  </a:lnTo>
                  <a:lnTo>
                    <a:pt x="133" y="36"/>
                  </a:lnTo>
                  <a:lnTo>
                    <a:pt x="198" y="9"/>
                  </a:lnTo>
                  <a:lnTo>
                    <a:pt x="269" y="0"/>
                  </a:lnTo>
                  <a:lnTo>
                    <a:pt x="341" y="9"/>
                  </a:lnTo>
                  <a:lnTo>
                    <a:pt x="405" y="36"/>
                  </a:lnTo>
                  <a:lnTo>
                    <a:pt x="460" y="79"/>
                  </a:lnTo>
                  <a:lnTo>
                    <a:pt x="502" y="133"/>
                  </a:lnTo>
                  <a:lnTo>
                    <a:pt x="529" y="197"/>
                  </a:lnTo>
                  <a:lnTo>
                    <a:pt x="539" y="269"/>
                  </a:lnTo>
                  <a:close/>
                </a:path>
              </a:pathLst>
            </a:custGeom>
            <a:noFill/>
            <a:ln w="8890">
              <a:solidFill>
                <a:srgbClr val="BE407A"/>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059"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9" y="191"/>
              <a:ext cx="246" cy="246"/>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69" y="333"/>
              <a:ext cx="797" cy="308"/>
            </a:xfrm>
            <a:prstGeom prst="rect">
              <a:avLst/>
            </a:prstGeom>
            <a:noFill/>
            <a:extLst>
              <a:ext uri="{909E8E84-426E-40DD-AFC4-6F175D3DCCD1}">
                <a14:hiddenFill xmlns:a14="http://schemas.microsoft.com/office/drawing/2010/main">
                  <a:solidFill>
                    <a:srgbClr val="FFFFFF"/>
                  </a:solidFill>
                </a14:hiddenFill>
              </a:ext>
            </a:extLst>
          </p:spPr>
        </p:pic>
        <p:sp>
          <p:nvSpPr>
            <p:cNvPr id="13" name="Freeform 13"/>
            <p:cNvSpPr>
              <a:spLocks/>
            </p:cNvSpPr>
            <p:nvPr/>
          </p:nvSpPr>
          <p:spPr bwMode="auto">
            <a:xfrm>
              <a:off x="7215" y="431"/>
              <a:ext cx="540" cy="540"/>
            </a:xfrm>
            <a:custGeom>
              <a:avLst/>
              <a:gdLst>
                <a:gd name="T0" fmla="+- 0 7485 7216"/>
                <a:gd name="T1" fmla="*/ T0 w 540"/>
                <a:gd name="T2" fmla="+- 0 432 432"/>
                <a:gd name="T3" fmla="*/ 432 h 540"/>
                <a:gd name="T4" fmla="+- 0 7414 7216"/>
                <a:gd name="T5" fmla="*/ T4 w 540"/>
                <a:gd name="T6" fmla="+- 0 441 432"/>
                <a:gd name="T7" fmla="*/ 441 h 540"/>
                <a:gd name="T8" fmla="+- 0 7349 7216"/>
                <a:gd name="T9" fmla="*/ T8 w 540"/>
                <a:gd name="T10" fmla="+- 0 468 432"/>
                <a:gd name="T11" fmla="*/ 468 h 540"/>
                <a:gd name="T12" fmla="+- 0 7295 7216"/>
                <a:gd name="T13" fmla="*/ T12 w 540"/>
                <a:gd name="T14" fmla="+- 0 511 432"/>
                <a:gd name="T15" fmla="*/ 511 h 540"/>
                <a:gd name="T16" fmla="+- 0 7252 7216"/>
                <a:gd name="T17" fmla="*/ T16 w 540"/>
                <a:gd name="T18" fmla="+- 0 565 432"/>
                <a:gd name="T19" fmla="*/ 565 h 540"/>
                <a:gd name="T20" fmla="+- 0 7225 7216"/>
                <a:gd name="T21" fmla="*/ T20 w 540"/>
                <a:gd name="T22" fmla="+- 0 630 432"/>
                <a:gd name="T23" fmla="*/ 630 h 540"/>
                <a:gd name="T24" fmla="+- 0 7216 7216"/>
                <a:gd name="T25" fmla="*/ T24 w 540"/>
                <a:gd name="T26" fmla="+- 0 701 432"/>
                <a:gd name="T27" fmla="*/ 701 h 540"/>
                <a:gd name="T28" fmla="+- 0 7225 7216"/>
                <a:gd name="T29" fmla="*/ T28 w 540"/>
                <a:gd name="T30" fmla="+- 0 773 432"/>
                <a:gd name="T31" fmla="*/ 773 h 540"/>
                <a:gd name="T32" fmla="+- 0 7252 7216"/>
                <a:gd name="T33" fmla="*/ T32 w 540"/>
                <a:gd name="T34" fmla="+- 0 837 432"/>
                <a:gd name="T35" fmla="*/ 837 h 540"/>
                <a:gd name="T36" fmla="+- 0 7295 7216"/>
                <a:gd name="T37" fmla="*/ T36 w 540"/>
                <a:gd name="T38" fmla="+- 0 892 432"/>
                <a:gd name="T39" fmla="*/ 892 h 540"/>
                <a:gd name="T40" fmla="+- 0 7349 7216"/>
                <a:gd name="T41" fmla="*/ T40 w 540"/>
                <a:gd name="T42" fmla="+- 0 934 432"/>
                <a:gd name="T43" fmla="*/ 934 h 540"/>
                <a:gd name="T44" fmla="+- 0 7414 7216"/>
                <a:gd name="T45" fmla="*/ T44 w 540"/>
                <a:gd name="T46" fmla="+- 0 961 432"/>
                <a:gd name="T47" fmla="*/ 961 h 540"/>
                <a:gd name="T48" fmla="+- 0 7485 7216"/>
                <a:gd name="T49" fmla="*/ T48 w 540"/>
                <a:gd name="T50" fmla="+- 0 971 432"/>
                <a:gd name="T51" fmla="*/ 971 h 540"/>
                <a:gd name="T52" fmla="+- 0 7557 7216"/>
                <a:gd name="T53" fmla="*/ T52 w 540"/>
                <a:gd name="T54" fmla="+- 0 961 432"/>
                <a:gd name="T55" fmla="*/ 961 h 540"/>
                <a:gd name="T56" fmla="+- 0 7621 7216"/>
                <a:gd name="T57" fmla="*/ T56 w 540"/>
                <a:gd name="T58" fmla="+- 0 934 432"/>
                <a:gd name="T59" fmla="*/ 934 h 540"/>
                <a:gd name="T60" fmla="+- 0 7676 7216"/>
                <a:gd name="T61" fmla="*/ T60 w 540"/>
                <a:gd name="T62" fmla="+- 0 892 432"/>
                <a:gd name="T63" fmla="*/ 892 h 540"/>
                <a:gd name="T64" fmla="+- 0 7718 7216"/>
                <a:gd name="T65" fmla="*/ T64 w 540"/>
                <a:gd name="T66" fmla="+- 0 837 432"/>
                <a:gd name="T67" fmla="*/ 837 h 540"/>
                <a:gd name="T68" fmla="+- 0 7745 7216"/>
                <a:gd name="T69" fmla="*/ T68 w 540"/>
                <a:gd name="T70" fmla="+- 0 773 432"/>
                <a:gd name="T71" fmla="*/ 773 h 540"/>
                <a:gd name="T72" fmla="+- 0 7755 7216"/>
                <a:gd name="T73" fmla="*/ T72 w 540"/>
                <a:gd name="T74" fmla="+- 0 701 432"/>
                <a:gd name="T75" fmla="*/ 701 h 540"/>
                <a:gd name="T76" fmla="+- 0 7745 7216"/>
                <a:gd name="T77" fmla="*/ T76 w 540"/>
                <a:gd name="T78" fmla="+- 0 630 432"/>
                <a:gd name="T79" fmla="*/ 630 h 540"/>
                <a:gd name="T80" fmla="+- 0 7718 7216"/>
                <a:gd name="T81" fmla="*/ T80 w 540"/>
                <a:gd name="T82" fmla="+- 0 565 432"/>
                <a:gd name="T83" fmla="*/ 565 h 540"/>
                <a:gd name="T84" fmla="+- 0 7676 7216"/>
                <a:gd name="T85" fmla="*/ T84 w 540"/>
                <a:gd name="T86" fmla="+- 0 511 432"/>
                <a:gd name="T87" fmla="*/ 511 h 540"/>
                <a:gd name="T88" fmla="+- 0 7621 7216"/>
                <a:gd name="T89" fmla="*/ T88 w 540"/>
                <a:gd name="T90" fmla="+- 0 468 432"/>
                <a:gd name="T91" fmla="*/ 468 h 540"/>
                <a:gd name="T92" fmla="+- 0 7557 7216"/>
                <a:gd name="T93" fmla="*/ T92 w 540"/>
                <a:gd name="T94" fmla="+- 0 441 432"/>
                <a:gd name="T95" fmla="*/ 441 h 540"/>
                <a:gd name="T96" fmla="+- 0 7485 7216"/>
                <a:gd name="T97" fmla="*/ T96 w 540"/>
                <a:gd name="T98" fmla="+- 0 432 432"/>
                <a:gd name="T99" fmla="*/ 432 h 54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540" h="540">
                  <a:moveTo>
                    <a:pt x="269" y="0"/>
                  </a:moveTo>
                  <a:lnTo>
                    <a:pt x="198" y="9"/>
                  </a:lnTo>
                  <a:lnTo>
                    <a:pt x="133" y="36"/>
                  </a:lnTo>
                  <a:lnTo>
                    <a:pt x="79" y="79"/>
                  </a:lnTo>
                  <a:lnTo>
                    <a:pt x="36" y="133"/>
                  </a:lnTo>
                  <a:lnTo>
                    <a:pt x="9" y="198"/>
                  </a:lnTo>
                  <a:lnTo>
                    <a:pt x="0" y="269"/>
                  </a:lnTo>
                  <a:lnTo>
                    <a:pt x="9" y="341"/>
                  </a:lnTo>
                  <a:lnTo>
                    <a:pt x="36" y="405"/>
                  </a:lnTo>
                  <a:lnTo>
                    <a:pt x="79" y="460"/>
                  </a:lnTo>
                  <a:lnTo>
                    <a:pt x="133" y="502"/>
                  </a:lnTo>
                  <a:lnTo>
                    <a:pt x="198" y="529"/>
                  </a:lnTo>
                  <a:lnTo>
                    <a:pt x="269" y="539"/>
                  </a:lnTo>
                  <a:lnTo>
                    <a:pt x="341" y="529"/>
                  </a:lnTo>
                  <a:lnTo>
                    <a:pt x="405" y="502"/>
                  </a:lnTo>
                  <a:lnTo>
                    <a:pt x="460" y="460"/>
                  </a:lnTo>
                  <a:lnTo>
                    <a:pt x="502" y="405"/>
                  </a:lnTo>
                  <a:lnTo>
                    <a:pt x="529" y="341"/>
                  </a:lnTo>
                  <a:lnTo>
                    <a:pt x="539" y="269"/>
                  </a:lnTo>
                  <a:lnTo>
                    <a:pt x="529" y="198"/>
                  </a:lnTo>
                  <a:lnTo>
                    <a:pt x="502" y="133"/>
                  </a:lnTo>
                  <a:lnTo>
                    <a:pt x="460" y="79"/>
                  </a:lnTo>
                  <a:lnTo>
                    <a:pt x="405" y="36"/>
                  </a:lnTo>
                  <a:lnTo>
                    <a:pt x="341" y="9"/>
                  </a:lnTo>
                  <a:lnTo>
                    <a:pt x="269"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14"/>
            <p:cNvSpPr>
              <a:spLocks/>
            </p:cNvSpPr>
            <p:nvPr/>
          </p:nvSpPr>
          <p:spPr bwMode="auto">
            <a:xfrm>
              <a:off x="7215" y="431"/>
              <a:ext cx="540" cy="540"/>
            </a:xfrm>
            <a:custGeom>
              <a:avLst/>
              <a:gdLst>
                <a:gd name="T0" fmla="+- 0 7216 7216"/>
                <a:gd name="T1" fmla="*/ T0 w 540"/>
                <a:gd name="T2" fmla="+- 0 701 432"/>
                <a:gd name="T3" fmla="*/ 701 h 540"/>
                <a:gd name="T4" fmla="+- 0 7225 7216"/>
                <a:gd name="T5" fmla="*/ T4 w 540"/>
                <a:gd name="T6" fmla="+- 0 773 432"/>
                <a:gd name="T7" fmla="*/ 773 h 540"/>
                <a:gd name="T8" fmla="+- 0 7252 7216"/>
                <a:gd name="T9" fmla="*/ T8 w 540"/>
                <a:gd name="T10" fmla="+- 0 837 432"/>
                <a:gd name="T11" fmla="*/ 837 h 540"/>
                <a:gd name="T12" fmla="+- 0 7295 7216"/>
                <a:gd name="T13" fmla="*/ T12 w 540"/>
                <a:gd name="T14" fmla="+- 0 892 432"/>
                <a:gd name="T15" fmla="*/ 892 h 540"/>
                <a:gd name="T16" fmla="+- 0 7349 7216"/>
                <a:gd name="T17" fmla="*/ T16 w 540"/>
                <a:gd name="T18" fmla="+- 0 934 432"/>
                <a:gd name="T19" fmla="*/ 934 h 540"/>
                <a:gd name="T20" fmla="+- 0 7414 7216"/>
                <a:gd name="T21" fmla="*/ T20 w 540"/>
                <a:gd name="T22" fmla="+- 0 961 432"/>
                <a:gd name="T23" fmla="*/ 961 h 540"/>
                <a:gd name="T24" fmla="+- 0 7485 7216"/>
                <a:gd name="T25" fmla="*/ T24 w 540"/>
                <a:gd name="T26" fmla="+- 0 971 432"/>
                <a:gd name="T27" fmla="*/ 971 h 540"/>
                <a:gd name="T28" fmla="+- 0 7557 7216"/>
                <a:gd name="T29" fmla="*/ T28 w 540"/>
                <a:gd name="T30" fmla="+- 0 961 432"/>
                <a:gd name="T31" fmla="*/ 961 h 540"/>
                <a:gd name="T32" fmla="+- 0 7621 7216"/>
                <a:gd name="T33" fmla="*/ T32 w 540"/>
                <a:gd name="T34" fmla="+- 0 934 432"/>
                <a:gd name="T35" fmla="*/ 934 h 540"/>
                <a:gd name="T36" fmla="+- 0 7676 7216"/>
                <a:gd name="T37" fmla="*/ T36 w 540"/>
                <a:gd name="T38" fmla="+- 0 892 432"/>
                <a:gd name="T39" fmla="*/ 892 h 540"/>
                <a:gd name="T40" fmla="+- 0 7718 7216"/>
                <a:gd name="T41" fmla="*/ T40 w 540"/>
                <a:gd name="T42" fmla="+- 0 837 432"/>
                <a:gd name="T43" fmla="*/ 837 h 540"/>
                <a:gd name="T44" fmla="+- 0 7745 7216"/>
                <a:gd name="T45" fmla="*/ T44 w 540"/>
                <a:gd name="T46" fmla="+- 0 773 432"/>
                <a:gd name="T47" fmla="*/ 773 h 540"/>
                <a:gd name="T48" fmla="+- 0 7755 7216"/>
                <a:gd name="T49" fmla="*/ T48 w 540"/>
                <a:gd name="T50" fmla="+- 0 701 432"/>
                <a:gd name="T51" fmla="*/ 701 h 540"/>
                <a:gd name="T52" fmla="+- 0 7745 7216"/>
                <a:gd name="T53" fmla="*/ T52 w 540"/>
                <a:gd name="T54" fmla="+- 0 630 432"/>
                <a:gd name="T55" fmla="*/ 630 h 540"/>
                <a:gd name="T56" fmla="+- 0 7718 7216"/>
                <a:gd name="T57" fmla="*/ T56 w 540"/>
                <a:gd name="T58" fmla="+- 0 565 432"/>
                <a:gd name="T59" fmla="*/ 565 h 540"/>
                <a:gd name="T60" fmla="+- 0 7676 7216"/>
                <a:gd name="T61" fmla="*/ T60 w 540"/>
                <a:gd name="T62" fmla="+- 0 511 432"/>
                <a:gd name="T63" fmla="*/ 511 h 540"/>
                <a:gd name="T64" fmla="+- 0 7621 7216"/>
                <a:gd name="T65" fmla="*/ T64 w 540"/>
                <a:gd name="T66" fmla="+- 0 468 432"/>
                <a:gd name="T67" fmla="*/ 468 h 540"/>
                <a:gd name="T68" fmla="+- 0 7557 7216"/>
                <a:gd name="T69" fmla="*/ T68 w 540"/>
                <a:gd name="T70" fmla="+- 0 441 432"/>
                <a:gd name="T71" fmla="*/ 441 h 540"/>
                <a:gd name="T72" fmla="+- 0 7485 7216"/>
                <a:gd name="T73" fmla="*/ T72 w 540"/>
                <a:gd name="T74" fmla="+- 0 432 432"/>
                <a:gd name="T75" fmla="*/ 432 h 540"/>
                <a:gd name="T76" fmla="+- 0 7414 7216"/>
                <a:gd name="T77" fmla="*/ T76 w 540"/>
                <a:gd name="T78" fmla="+- 0 441 432"/>
                <a:gd name="T79" fmla="*/ 441 h 540"/>
                <a:gd name="T80" fmla="+- 0 7349 7216"/>
                <a:gd name="T81" fmla="*/ T80 w 540"/>
                <a:gd name="T82" fmla="+- 0 468 432"/>
                <a:gd name="T83" fmla="*/ 468 h 540"/>
                <a:gd name="T84" fmla="+- 0 7295 7216"/>
                <a:gd name="T85" fmla="*/ T84 w 540"/>
                <a:gd name="T86" fmla="+- 0 511 432"/>
                <a:gd name="T87" fmla="*/ 511 h 540"/>
                <a:gd name="T88" fmla="+- 0 7252 7216"/>
                <a:gd name="T89" fmla="*/ T88 w 540"/>
                <a:gd name="T90" fmla="+- 0 565 432"/>
                <a:gd name="T91" fmla="*/ 565 h 540"/>
                <a:gd name="T92" fmla="+- 0 7225 7216"/>
                <a:gd name="T93" fmla="*/ T92 w 540"/>
                <a:gd name="T94" fmla="+- 0 630 432"/>
                <a:gd name="T95" fmla="*/ 630 h 540"/>
                <a:gd name="T96" fmla="+- 0 7216 7216"/>
                <a:gd name="T97" fmla="*/ T96 w 540"/>
                <a:gd name="T98" fmla="+- 0 701 432"/>
                <a:gd name="T99" fmla="*/ 701 h 54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Lst>
              <a:rect l="0" t="0" r="r" b="b"/>
              <a:pathLst>
                <a:path w="540" h="540">
                  <a:moveTo>
                    <a:pt x="0" y="269"/>
                  </a:moveTo>
                  <a:lnTo>
                    <a:pt x="9" y="341"/>
                  </a:lnTo>
                  <a:lnTo>
                    <a:pt x="36" y="405"/>
                  </a:lnTo>
                  <a:lnTo>
                    <a:pt x="79" y="460"/>
                  </a:lnTo>
                  <a:lnTo>
                    <a:pt x="133" y="502"/>
                  </a:lnTo>
                  <a:lnTo>
                    <a:pt x="198" y="529"/>
                  </a:lnTo>
                  <a:lnTo>
                    <a:pt x="269" y="539"/>
                  </a:lnTo>
                  <a:lnTo>
                    <a:pt x="341" y="529"/>
                  </a:lnTo>
                  <a:lnTo>
                    <a:pt x="405" y="502"/>
                  </a:lnTo>
                  <a:lnTo>
                    <a:pt x="460" y="460"/>
                  </a:lnTo>
                  <a:lnTo>
                    <a:pt x="502" y="405"/>
                  </a:lnTo>
                  <a:lnTo>
                    <a:pt x="529" y="341"/>
                  </a:lnTo>
                  <a:lnTo>
                    <a:pt x="539" y="269"/>
                  </a:lnTo>
                  <a:lnTo>
                    <a:pt x="529" y="198"/>
                  </a:lnTo>
                  <a:lnTo>
                    <a:pt x="502" y="133"/>
                  </a:lnTo>
                  <a:lnTo>
                    <a:pt x="460" y="79"/>
                  </a:lnTo>
                  <a:lnTo>
                    <a:pt x="405" y="36"/>
                  </a:lnTo>
                  <a:lnTo>
                    <a:pt x="341" y="9"/>
                  </a:lnTo>
                  <a:lnTo>
                    <a:pt x="269" y="0"/>
                  </a:lnTo>
                  <a:lnTo>
                    <a:pt x="198" y="9"/>
                  </a:lnTo>
                  <a:lnTo>
                    <a:pt x="133" y="36"/>
                  </a:lnTo>
                  <a:lnTo>
                    <a:pt x="79" y="79"/>
                  </a:lnTo>
                  <a:lnTo>
                    <a:pt x="36" y="133"/>
                  </a:lnTo>
                  <a:lnTo>
                    <a:pt x="9" y="198"/>
                  </a:lnTo>
                  <a:lnTo>
                    <a:pt x="0" y="269"/>
                  </a:lnTo>
                  <a:close/>
                </a:path>
              </a:pathLst>
            </a:custGeom>
            <a:noFill/>
            <a:ln w="8890">
              <a:solidFill>
                <a:srgbClr val="BE407A"/>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2063"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94" y="195"/>
              <a:ext cx="246" cy="24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79" y="579"/>
              <a:ext cx="195" cy="240"/>
            </a:xfrm>
            <a:prstGeom prst="rect">
              <a:avLst/>
            </a:prstGeom>
            <a:noFill/>
            <a:extLst>
              <a:ext uri="{909E8E84-426E-40DD-AFC4-6F175D3DCCD1}">
                <a14:hiddenFill xmlns:a14="http://schemas.microsoft.com/office/drawing/2010/main">
                  <a:solidFill>
                    <a:srgbClr val="FFFFFF"/>
                  </a:solidFill>
                </a14:hiddenFill>
              </a:ext>
            </a:extLst>
          </p:spPr>
        </p:pic>
        <p:sp>
          <p:nvSpPr>
            <p:cNvPr id="15" name="Text Box 17"/>
            <p:cNvSpPr txBox="1">
              <a:spLocks noChangeArrowheads="1"/>
            </p:cNvSpPr>
            <p:nvPr/>
          </p:nvSpPr>
          <p:spPr bwMode="auto">
            <a:xfrm>
              <a:off x="5523" y="556"/>
              <a:ext cx="475" cy="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95000"/>
                </a:lnSpc>
                <a:spcBef>
                  <a:spcPct val="0"/>
                </a:spcBef>
                <a:spcAft>
                  <a:spcPts val="800"/>
                </a:spcAft>
                <a:buClrTx/>
                <a:buSzTx/>
                <a:buFontTx/>
                <a:buNone/>
                <a:tabLst/>
              </a:pPr>
              <a:r>
                <a:rPr kumimoji="0" lang="en-US" altLang="en-US" sz="1000" b="0" i="0" u="none" strike="noStrike" cap="none" normalizeH="0" baseline="0" dirty="0">
                  <a:ln>
                    <a:noFill/>
                  </a:ln>
                  <a:solidFill>
                    <a:schemeClr val="tx1"/>
                  </a:solidFill>
                  <a:effectLst/>
                  <a:latin typeface="Tahoma" panose="020B0604030504040204" pitchFamily="34" charset="0"/>
                  <a:ea typeface="Arial" panose="020B0604020202020204" pitchFamily="34" charset="0"/>
                </a:rPr>
                <a:t>http</a:t>
              </a:r>
              <a:r>
                <a:rPr kumimoji="0" lang="en-US" altLang="en-US" sz="1000" b="0" i="0" u="none" strike="noStrike" cap="none" normalizeH="0" baseline="0" dirty="0">
                  <a:ln>
                    <a:noFill/>
                  </a:ln>
                  <a:solidFill>
                    <a:srgbClr val="FB0915"/>
                  </a:solidFill>
                  <a:effectLst/>
                  <a:latin typeface="Tahoma" panose="020B0604030504040204" pitchFamily="34" charset="0"/>
                  <a:ea typeface="Arial" panose="020B0604020202020204" pitchFamily="34" charset="0"/>
                </a:rPr>
                <a:t>s</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36001244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E-Commerce Challenges</a:t>
            </a:r>
          </a:p>
        </p:txBody>
      </p:sp>
      <p:sp>
        <p:nvSpPr>
          <p:cNvPr id="3" name="Content Placeholder 2"/>
          <p:cNvSpPr>
            <a:spLocks noGrp="1"/>
          </p:cNvSpPr>
          <p:nvPr>
            <p:ph idx="1"/>
          </p:nvPr>
        </p:nvSpPr>
        <p:spPr/>
        <p:txBody>
          <a:bodyPr>
            <a:normAutofit fontScale="77500" lnSpcReduction="20000"/>
          </a:bodyPr>
          <a:lstStyle/>
          <a:p>
            <a:pPr marL="0" indent="0">
              <a:buNone/>
            </a:pPr>
            <a:r>
              <a:rPr lang="en-US" b="1" dirty="0">
                <a:solidFill>
                  <a:srgbClr val="FF0000"/>
                </a:solidFill>
              </a:rPr>
              <a:t>Overcoming Global Issues</a:t>
            </a:r>
          </a:p>
          <a:p>
            <a:r>
              <a:rPr lang="en-US" dirty="0"/>
              <a:t>E-commerce and m-commerce offer enormous opportunities by allowing manufacturers to buy supplies at a low cost worldwide.</a:t>
            </a:r>
          </a:p>
          <a:p>
            <a:r>
              <a:rPr lang="en-US" dirty="0"/>
              <a:t>They also offer enterprises the chance to sell to a global market right from the start. </a:t>
            </a:r>
          </a:p>
          <a:p>
            <a:r>
              <a:rPr lang="en-US" dirty="0"/>
              <a:t>Moreover, they offer great promise for developing countries, helping them to enter the prosperous global marketplace, which can help to reduce the gap between rich and poor countries.</a:t>
            </a:r>
          </a:p>
          <a:p>
            <a:r>
              <a:rPr lang="en-US" dirty="0"/>
              <a:t>People and companies can get products and services from around the world, instead of around the corner or across town. These opportunities, however, come with numerous </a:t>
            </a:r>
            <a:r>
              <a:rPr lang="en-US" b="1" dirty="0"/>
              <a:t>obstacles</a:t>
            </a:r>
            <a:r>
              <a:rPr lang="en-US" dirty="0"/>
              <a:t> and issues associated with all global systems:</a:t>
            </a:r>
          </a:p>
          <a:p>
            <a:endParaRPr lang="en-US" dirty="0"/>
          </a:p>
        </p:txBody>
      </p:sp>
    </p:spTree>
    <p:extLst>
      <p:ext uri="{BB962C8B-B14F-4D97-AF65-F5344CB8AC3E}">
        <p14:creationId xmlns:p14="http://schemas.microsoft.com/office/powerpoint/2010/main" val="31302261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E-Commerce Challenges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Overcoming Global Issues</a:t>
            </a:r>
          </a:p>
          <a:p>
            <a:pPr lvl="1">
              <a:buFont typeface="Wingdings" panose="05000000000000000000" pitchFamily="2" charset="2"/>
              <a:buChar char="v"/>
            </a:pPr>
            <a:r>
              <a:rPr lang="en-US" b="1" dirty="0"/>
              <a:t>Cultural challenges</a:t>
            </a:r>
            <a:r>
              <a:rPr lang="en-US" dirty="0"/>
              <a:t>: Great care must be taken to ensure that a Web site is appealing, easy to use, and inoffensive to potential customers around the world.</a:t>
            </a:r>
            <a:endParaRPr lang="en-US" sz="3200" dirty="0"/>
          </a:p>
          <a:p>
            <a:pPr lvl="1">
              <a:buFont typeface="Wingdings" panose="05000000000000000000" pitchFamily="2" charset="2"/>
              <a:buChar char="v"/>
            </a:pPr>
            <a:r>
              <a:rPr lang="en-US" b="1" dirty="0"/>
              <a:t>Language challenges</a:t>
            </a:r>
            <a:r>
              <a:rPr lang="en-US" dirty="0"/>
              <a:t>: Language differences can make it difficult to understand the information and directions posted on a Web site.</a:t>
            </a:r>
            <a:endParaRPr lang="en-US" sz="3200" dirty="0"/>
          </a:p>
          <a:p>
            <a:pPr lvl="1">
              <a:buFont typeface="Wingdings" panose="05000000000000000000" pitchFamily="2" charset="2"/>
              <a:buChar char="v"/>
            </a:pPr>
            <a:r>
              <a:rPr lang="en-US" b="1" dirty="0"/>
              <a:t>Time and distance challenges</a:t>
            </a:r>
            <a:r>
              <a:rPr lang="en-US" dirty="0"/>
              <a:t>: Significant time differences make it difficult for some people to be able to speak to customer services representatives or to get technical support during regular waking hours.</a:t>
            </a:r>
            <a:endParaRPr lang="en-US" sz="3200" dirty="0"/>
          </a:p>
          <a:p>
            <a:endParaRPr lang="en-US" dirty="0"/>
          </a:p>
        </p:txBody>
      </p:sp>
    </p:spTree>
    <p:extLst>
      <p:ext uri="{BB962C8B-B14F-4D97-AF65-F5344CB8AC3E}">
        <p14:creationId xmlns:p14="http://schemas.microsoft.com/office/powerpoint/2010/main" val="20956404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E-Commerce Challenges</a:t>
            </a:r>
          </a:p>
        </p:txBody>
      </p:sp>
      <p:sp>
        <p:nvSpPr>
          <p:cNvPr id="3" name="Content Placeholder 2"/>
          <p:cNvSpPr>
            <a:spLocks noGrp="1"/>
          </p:cNvSpPr>
          <p:nvPr>
            <p:ph idx="1"/>
          </p:nvPr>
        </p:nvSpPr>
        <p:spPr/>
        <p:txBody>
          <a:bodyPr>
            <a:normAutofit fontScale="92500"/>
          </a:bodyPr>
          <a:lstStyle/>
          <a:p>
            <a:pPr marL="0" indent="0">
              <a:buNone/>
            </a:pPr>
            <a:r>
              <a:rPr lang="en-US" b="1" dirty="0">
                <a:solidFill>
                  <a:srgbClr val="FF0000"/>
                </a:solidFill>
              </a:rPr>
              <a:t>Overcoming Global Issues</a:t>
            </a:r>
          </a:p>
          <a:p>
            <a:pPr lvl="1">
              <a:buFont typeface="Wingdings" panose="05000000000000000000" pitchFamily="2" charset="2"/>
              <a:buChar char="v"/>
            </a:pPr>
            <a:r>
              <a:rPr lang="en-US" b="1" dirty="0"/>
              <a:t>Infrastructure challenges</a:t>
            </a:r>
            <a:r>
              <a:rPr lang="en-US" dirty="0"/>
              <a:t>: The Web site must support access by customers using a wide variety of hardware and software devices.</a:t>
            </a:r>
          </a:p>
          <a:p>
            <a:pPr lvl="1">
              <a:buFont typeface="Wingdings" panose="05000000000000000000" pitchFamily="2" charset="2"/>
              <a:buChar char="v"/>
            </a:pPr>
            <a:r>
              <a:rPr lang="en-US" b="1" dirty="0"/>
              <a:t>Currency challenges</a:t>
            </a:r>
            <a:r>
              <a:rPr lang="en-US" dirty="0"/>
              <a:t>: The Web site must be able to state prices and accept payment in a variety of currencies.</a:t>
            </a:r>
            <a:endParaRPr lang="en-US" sz="2800" dirty="0"/>
          </a:p>
          <a:p>
            <a:pPr lvl="1">
              <a:buFont typeface="Wingdings" panose="05000000000000000000" pitchFamily="2" charset="2"/>
              <a:buChar char="v"/>
            </a:pPr>
            <a:r>
              <a:rPr lang="en-US" b="1" dirty="0"/>
              <a:t>State, regional, and national law challenges</a:t>
            </a:r>
            <a:r>
              <a:rPr lang="en-US" dirty="0"/>
              <a:t>: The Web site must operate in conformance to a wide variety of laws that cover a variety of issues, including the protection of trademarks, the sale of copyrighted material, the collection and safeguarding of personal or financial data, the payment of sales taxes and fees, and much more.</a:t>
            </a:r>
          </a:p>
          <a:p>
            <a:endParaRPr lang="en-US" dirty="0"/>
          </a:p>
        </p:txBody>
      </p:sp>
    </p:spTree>
    <p:extLst>
      <p:ext uri="{BB962C8B-B14F-4D97-AF65-F5344CB8AC3E}">
        <p14:creationId xmlns:p14="http://schemas.microsoft.com/office/powerpoint/2010/main" val="425678548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60"/>
          <p:cNvGrpSpPr/>
          <p:nvPr/>
        </p:nvGrpSpPr>
        <p:grpSpPr>
          <a:xfrm>
            <a:off x="188913" y="1423682"/>
            <a:ext cx="11814175" cy="4931384"/>
            <a:chOff x="188913" y="1423682"/>
            <a:chExt cx="11814175" cy="4931384"/>
          </a:xfrm>
        </p:grpSpPr>
        <p:sp>
          <p:nvSpPr>
            <p:cNvPr id="62" name="Straight Connector 61"/>
            <p:cNvSpPr/>
            <p:nvPr/>
          </p:nvSpPr>
          <p:spPr>
            <a:xfrm>
              <a:off x="188913" y="142368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3" name="Freeform 62"/>
            <p:cNvSpPr/>
            <p:nvPr/>
          </p:nvSpPr>
          <p:spPr>
            <a:xfrm>
              <a:off x="188913" y="1423682"/>
              <a:ext cx="2362835" cy="4931384"/>
            </a:xfrm>
            <a:custGeom>
              <a:avLst/>
              <a:gdLst>
                <a:gd name="connsiteX0" fmla="*/ 0 w 2362835"/>
                <a:gd name="connsiteY0" fmla="*/ 0 h 4931384"/>
                <a:gd name="connsiteX1" fmla="*/ 2362835 w 2362835"/>
                <a:gd name="connsiteY1" fmla="*/ 0 h 4931384"/>
                <a:gd name="connsiteX2" fmla="*/ 2362835 w 2362835"/>
                <a:gd name="connsiteY2" fmla="*/ 4931384 h 4931384"/>
                <a:gd name="connsiteX3" fmla="*/ 0 w 2362835"/>
                <a:gd name="connsiteY3" fmla="*/ 4931384 h 4931384"/>
                <a:gd name="connsiteX4" fmla="*/ 0 w 2362835"/>
                <a:gd name="connsiteY4" fmla="*/ 0 h 4931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4931384">
                  <a:moveTo>
                    <a:pt x="0" y="0"/>
                  </a:moveTo>
                  <a:lnTo>
                    <a:pt x="2362835" y="0"/>
                  </a:lnTo>
                  <a:lnTo>
                    <a:pt x="2362835" y="4931384"/>
                  </a:lnTo>
                  <a:lnTo>
                    <a:pt x="0" y="49313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r>
                <a:rPr lang="en-US" sz="3700" kern="1200" dirty="0">
                  <a:solidFill>
                    <a:schemeClr val="tx1"/>
                  </a:solidFill>
                </a:rPr>
                <a:t>Chapter 7: Electronic and Mobile Commerce</a:t>
              </a:r>
            </a:p>
          </p:txBody>
        </p:sp>
        <p:sp>
          <p:nvSpPr>
            <p:cNvPr id="64" name="Freeform 63"/>
            <p:cNvSpPr/>
            <p:nvPr/>
          </p:nvSpPr>
          <p:spPr>
            <a:xfrm>
              <a:off x="2728960" y="1470179"/>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An Introduction to Electronic Commerce</a:t>
              </a:r>
            </a:p>
          </p:txBody>
        </p:sp>
        <p:sp>
          <p:nvSpPr>
            <p:cNvPr id="65" name="Freeform 64"/>
            <p:cNvSpPr/>
            <p:nvPr/>
          </p:nvSpPr>
          <p:spPr>
            <a:xfrm>
              <a:off x="7454630" y="1470179"/>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Business-to-Business E-Commerce</a:t>
              </a:r>
            </a:p>
          </p:txBody>
        </p:sp>
        <p:sp>
          <p:nvSpPr>
            <p:cNvPr id="66" name="Straight Connector 65"/>
            <p:cNvSpPr/>
            <p:nvPr/>
          </p:nvSpPr>
          <p:spPr>
            <a:xfrm>
              <a:off x="7277418" y="165612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7" name="Freeform 66"/>
            <p:cNvSpPr/>
            <p:nvPr/>
          </p:nvSpPr>
          <p:spPr>
            <a:xfrm>
              <a:off x="7454630" y="1656120"/>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Business-to-Consumer E-Commerce</a:t>
              </a:r>
            </a:p>
          </p:txBody>
        </p:sp>
        <p:sp>
          <p:nvSpPr>
            <p:cNvPr id="68" name="Straight Connector 67"/>
            <p:cNvSpPr/>
            <p:nvPr/>
          </p:nvSpPr>
          <p:spPr>
            <a:xfrm>
              <a:off x="7277418" y="184206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9" name="Freeform 68"/>
            <p:cNvSpPr/>
            <p:nvPr/>
          </p:nvSpPr>
          <p:spPr>
            <a:xfrm>
              <a:off x="7454630" y="1842062"/>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Consumer-to-Consumer E-Commerce</a:t>
              </a:r>
            </a:p>
          </p:txBody>
        </p:sp>
        <p:sp>
          <p:nvSpPr>
            <p:cNvPr id="70" name="Straight Connector 69"/>
            <p:cNvSpPr/>
            <p:nvPr/>
          </p:nvSpPr>
          <p:spPr>
            <a:xfrm>
              <a:off x="7277418" y="202800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454630" y="2028003"/>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E-Government</a:t>
              </a:r>
            </a:p>
          </p:txBody>
        </p:sp>
        <p:sp>
          <p:nvSpPr>
            <p:cNvPr id="72" name="Straight Connector 71"/>
            <p:cNvSpPr/>
            <p:nvPr/>
          </p:nvSpPr>
          <p:spPr>
            <a:xfrm>
              <a:off x="7277418" y="221394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3" name="Freeform 72"/>
            <p:cNvSpPr/>
            <p:nvPr/>
          </p:nvSpPr>
          <p:spPr>
            <a:xfrm>
              <a:off x="7454630" y="2213945"/>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endParaRPr lang="en-US" sz="1050" b="1" kern="1200" dirty="0">
                <a:solidFill>
                  <a:schemeClr val="tx1"/>
                </a:solidFill>
              </a:endParaRPr>
            </a:p>
          </p:txBody>
        </p:sp>
        <p:sp>
          <p:nvSpPr>
            <p:cNvPr id="74" name="Straight Connector 73"/>
            <p:cNvSpPr/>
            <p:nvPr/>
          </p:nvSpPr>
          <p:spPr>
            <a:xfrm>
              <a:off x="2551747" y="22159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5" name="Freeform 74"/>
            <p:cNvSpPr/>
            <p:nvPr/>
          </p:nvSpPr>
          <p:spPr>
            <a:xfrm>
              <a:off x="2728960" y="221801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Introduction to Mobile Commerce</a:t>
              </a:r>
            </a:p>
          </p:txBody>
        </p:sp>
        <p:sp>
          <p:nvSpPr>
            <p:cNvPr id="76" name="Freeform 75"/>
            <p:cNvSpPr/>
            <p:nvPr/>
          </p:nvSpPr>
          <p:spPr>
            <a:xfrm>
              <a:off x="7454630" y="22307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Advantages of Electronic and Mobile Commerce</a:t>
              </a:r>
            </a:p>
          </p:txBody>
        </p:sp>
        <p:sp>
          <p:nvSpPr>
            <p:cNvPr id="77" name="Straight Connector 76"/>
            <p:cNvSpPr/>
            <p:nvPr/>
          </p:nvSpPr>
          <p:spPr>
            <a:xfrm>
              <a:off x="7277418" y="24387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8" name="Freeform 77"/>
            <p:cNvSpPr/>
            <p:nvPr/>
          </p:nvSpPr>
          <p:spPr>
            <a:xfrm>
              <a:off x="7454630" y="2445135"/>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Multistage Model for E-Commerce</a:t>
              </a:r>
            </a:p>
          </p:txBody>
        </p:sp>
        <p:sp>
          <p:nvSpPr>
            <p:cNvPr id="79" name="Straight Connector 78"/>
            <p:cNvSpPr/>
            <p:nvPr/>
          </p:nvSpPr>
          <p:spPr>
            <a:xfrm>
              <a:off x="7277418" y="263416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0" name="Freeform 79"/>
            <p:cNvSpPr/>
            <p:nvPr/>
          </p:nvSpPr>
          <p:spPr>
            <a:xfrm>
              <a:off x="7454630" y="26405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Challenges</a:t>
              </a:r>
            </a:p>
          </p:txBody>
        </p:sp>
        <p:sp>
          <p:nvSpPr>
            <p:cNvPr id="81" name="Straight Connector 80"/>
            <p:cNvSpPr/>
            <p:nvPr/>
          </p:nvSpPr>
          <p:spPr>
            <a:xfrm>
              <a:off x="2551747" y="283679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2" name="Freeform 81"/>
            <p:cNvSpPr/>
            <p:nvPr/>
          </p:nvSpPr>
          <p:spPr>
            <a:xfrm>
              <a:off x="2728960" y="283884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Electronic and Mobile Commerce Applications</a:t>
              </a:r>
            </a:p>
          </p:txBody>
        </p:sp>
        <p:sp>
          <p:nvSpPr>
            <p:cNvPr id="83" name="Freeform 82"/>
            <p:cNvSpPr/>
            <p:nvPr/>
          </p:nvSpPr>
          <p:spPr>
            <a:xfrm>
              <a:off x="7454630" y="2838840"/>
              <a:ext cx="4548457" cy="207154"/>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Wholesale e-Commerce</a:t>
              </a:r>
            </a:p>
          </p:txBody>
        </p:sp>
        <p:sp>
          <p:nvSpPr>
            <p:cNvPr id="84" name="Straight Connector 83"/>
            <p:cNvSpPr/>
            <p:nvPr/>
          </p:nvSpPr>
          <p:spPr>
            <a:xfrm>
              <a:off x="7277418" y="307325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5" name="Freeform 84"/>
            <p:cNvSpPr/>
            <p:nvPr/>
          </p:nvSpPr>
          <p:spPr>
            <a:xfrm>
              <a:off x="7454630" y="3085956"/>
              <a:ext cx="4548457" cy="21978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Manufacturing</a:t>
              </a:r>
            </a:p>
          </p:txBody>
        </p:sp>
        <p:sp>
          <p:nvSpPr>
            <p:cNvPr id="86" name="Straight Connector 85"/>
            <p:cNvSpPr/>
            <p:nvPr/>
          </p:nvSpPr>
          <p:spPr>
            <a:xfrm>
              <a:off x="7277418" y="329497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7" name="Freeform 86"/>
            <p:cNvSpPr/>
            <p:nvPr/>
          </p:nvSpPr>
          <p:spPr>
            <a:xfrm>
              <a:off x="7454630" y="3314021"/>
              <a:ext cx="4548457" cy="224200"/>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Marketing</a:t>
              </a:r>
            </a:p>
          </p:txBody>
        </p:sp>
        <p:sp>
          <p:nvSpPr>
            <p:cNvPr id="88" name="Straight Connector 87"/>
            <p:cNvSpPr/>
            <p:nvPr/>
          </p:nvSpPr>
          <p:spPr>
            <a:xfrm>
              <a:off x="7277418" y="350398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9" name="Freeform 88"/>
            <p:cNvSpPr/>
            <p:nvPr/>
          </p:nvSpPr>
          <p:spPr>
            <a:xfrm>
              <a:off x="7454629" y="3521307"/>
              <a:ext cx="4548457" cy="222136"/>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Advertising</a:t>
              </a:r>
            </a:p>
          </p:txBody>
        </p:sp>
        <p:sp>
          <p:nvSpPr>
            <p:cNvPr id="90" name="Straight Connector 89"/>
            <p:cNvSpPr/>
            <p:nvPr/>
          </p:nvSpPr>
          <p:spPr>
            <a:xfrm>
              <a:off x="7277418" y="371935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1" name="Freeform 90"/>
            <p:cNvSpPr/>
            <p:nvPr/>
          </p:nvSpPr>
          <p:spPr>
            <a:xfrm>
              <a:off x="7454630" y="3738401"/>
              <a:ext cx="4548457" cy="212328"/>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Bartering</a:t>
              </a:r>
            </a:p>
          </p:txBody>
        </p:sp>
        <p:sp>
          <p:nvSpPr>
            <p:cNvPr id="92" name="Straight Connector 91"/>
            <p:cNvSpPr/>
            <p:nvPr/>
          </p:nvSpPr>
          <p:spPr>
            <a:xfrm>
              <a:off x="7277418" y="3922017"/>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3" name="Freeform 92"/>
            <p:cNvSpPr/>
            <p:nvPr/>
          </p:nvSpPr>
          <p:spPr>
            <a:xfrm>
              <a:off x="7454630" y="3934717"/>
              <a:ext cx="4548457" cy="21562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Investment and Finance</a:t>
              </a:r>
            </a:p>
          </p:txBody>
        </p:sp>
        <p:sp>
          <p:nvSpPr>
            <p:cNvPr id="94" name="Straight Connector 93"/>
            <p:cNvSpPr/>
            <p:nvPr/>
          </p:nvSpPr>
          <p:spPr>
            <a:xfrm>
              <a:off x="7277418" y="411833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5" name="Freeform 94"/>
            <p:cNvSpPr/>
            <p:nvPr/>
          </p:nvSpPr>
          <p:spPr>
            <a:xfrm>
              <a:off x="7454630" y="4137382"/>
              <a:ext cx="4548457" cy="190262"/>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Banking</a:t>
              </a:r>
            </a:p>
          </p:txBody>
        </p:sp>
        <p:sp>
          <p:nvSpPr>
            <p:cNvPr id="96" name="Straight Connector 95"/>
            <p:cNvSpPr/>
            <p:nvPr/>
          </p:nvSpPr>
          <p:spPr>
            <a:xfrm>
              <a:off x="2551747" y="435297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7" name="Freeform 96"/>
            <p:cNvSpPr/>
            <p:nvPr/>
          </p:nvSpPr>
          <p:spPr>
            <a:xfrm>
              <a:off x="2728960" y="4399471"/>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Strategies for Successful E-Commerce and M-Commerce</a:t>
              </a:r>
            </a:p>
          </p:txBody>
        </p:sp>
        <p:sp>
          <p:nvSpPr>
            <p:cNvPr id="98" name="Freeform 97"/>
            <p:cNvSpPr/>
            <p:nvPr/>
          </p:nvSpPr>
          <p:spPr>
            <a:xfrm>
              <a:off x="7454630" y="439947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an Effective E-Commerce Model and Strategy</a:t>
              </a:r>
            </a:p>
          </p:txBody>
        </p:sp>
        <p:sp>
          <p:nvSpPr>
            <p:cNvPr id="99" name="Straight Connector 98"/>
            <p:cNvSpPr/>
            <p:nvPr/>
          </p:nvSpPr>
          <p:spPr>
            <a:xfrm>
              <a:off x="7277418" y="463195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0" name="Freeform 99"/>
            <p:cNvSpPr/>
            <p:nvPr/>
          </p:nvSpPr>
          <p:spPr>
            <a:xfrm>
              <a:off x="7454630" y="4631954"/>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the Functions of a Web Site</a:t>
              </a:r>
            </a:p>
          </p:txBody>
        </p:sp>
        <p:sp>
          <p:nvSpPr>
            <p:cNvPr id="101" name="Straight Connector 100"/>
            <p:cNvSpPr/>
            <p:nvPr/>
          </p:nvSpPr>
          <p:spPr>
            <a:xfrm>
              <a:off x="7277418" y="4864438"/>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2" name="Freeform 101"/>
            <p:cNvSpPr/>
            <p:nvPr/>
          </p:nvSpPr>
          <p:spPr>
            <a:xfrm>
              <a:off x="7454630" y="4864438"/>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Establishing a Web Site</a:t>
              </a:r>
            </a:p>
          </p:txBody>
        </p:sp>
        <p:sp>
          <p:nvSpPr>
            <p:cNvPr id="103" name="Straight Connector 102"/>
            <p:cNvSpPr/>
            <p:nvPr/>
          </p:nvSpPr>
          <p:spPr>
            <a:xfrm>
              <a:off x="7277418" y="509692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4" name="Freeform 103"/>
            <p:cNvSpPr/>
            <p:nvPr/>
          </p:nvSpPr>
          <p:spPr>
            <a:xfrm>
              <a:off x="7454630" y="509692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Building Traffic to Your Web Site</a:t>
              </a:r>
            </a:p>
          </p:txBody>
        </p:sp>
        <p:sp>
          <p:nvSpPr>
            <p:cNvPr id="105" name="Straight Connector 104"/>
            <p:cNvSpPr/>
            <p:nvPr/>
          </p:nvSpPr>
          <p:spPr>
            <a:xfrm>
              <a:off x="2551747" y="532940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6" name="Freeform 105"/>
            <p:cNvSpPr/>
            <p:nvPr/>
          </p:nvSpPr>
          <p:spPr>
            <a:xfrm>
              <a:off x="2728960" y="5375902"/>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Technology Infrastructure Required to Support E-Commerce and M-Commerce</a:t>
              </a:r>
            </a:p>
          </p:txBody>
        </p:sp>
        <p:sp>
          <p:nvSpPr>
            <p:cNvPr id="107" name="Freeform 106"/>
            <p:cNvSpPr/>
            <p:nvPr/>
          </p:nvSpPr>
          <p:spPr>
            <a:xfrm>
              <a:off x="7454630" y="537590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Hardware</a:t>
              </a:r>
            </a:p>
          </p:txBody>
        </p:sp>
        <p:sp>
          <p:nvSpPr>
            <p:cNvPr id="108" name="Straight Connector 107"/>
            <p:cNvSpPr/>
            <p:nvPr/>
          </p:nvSpPr>
          <p:spPr>
            <a:xfrm>
              <a:off x="7277417" y="56083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9" name="Freeform 108"/>
            <p:cNvSpPr/>
            <p:nvPr/>
          </p:nvSpPr>
          <p:spPr>
            <a:xfrm>
              <a:off x="7454630" y="5608385"/>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Software</a:t>
              </a:r>
            </a:p>
          </p:txBody>
        </p:sp>
        <p:sp>
          <p:nvSpPr>
            <p:cNvPr id="110" name="Straight Connector 109"/>
            <p:cNvSpPr/>
            <p:nvPr/>
          </p:nvSpPr>
          <p:spPr>
            <a:xfrm>
              <a:off x="7277417" y="5840869"/>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1" name="Freeform 110"/>
            <p:cNvSpPr/>
            <p:nvPr/>
          </p:nvSpPr>
          <p:spPr>
            <a:xfrm>
              <a:off x="7454630" y="5840869"/>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Mobile Commerce Hardware and Software</a:t>
              </a:r>
            </a:p>
          </p:txBody>
        </p:sp>
        <p:sp>
          <p:nvSpPr>
            <p:cNvPr id="112" name="Straight Connector 111"/>
            <p:cNvSpPr/>
            <p:nvPr/>
          </p:nvSpPr>
          <p:spPr>
            <a:xfrm>
              <a:off x="7277417" y="607335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3" name="Freeform 112"/>
            <p:cNvSpPr/>
            <p:nvPr/>
          </p:nvSpPr>
          <p:spPr>
            <a:xfrm>
              <a:off x="7454630" y="607335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Electronic Payment Systems</a:t>
              </a:r>
            </a:p>
          </p:txBody>
        </p:sp>
        <p:sp>
          <p:nvSpPr>
            <p:cNvPr id="114" name="Straight Connector 113"/>
            <p:cNvSpPr/>
            <p:nvPr/>
          </p:nvSpPr>
          <p:spPr>
            <a:xfrm>
              <a:off x="2551747" y="630583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24066341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Electronic and Mobile Commerce Applications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1- Wholesale e-Commerce</a:t>
            </a:r>
          </a:p>
          <a:p>
            <a:r>
              <a:rPr lang="en-US" dirty="0"/>
              <a:t>High percentage of manufacturing downtime is often caused by not having the right part at the right time in the right place. The result is lost productivity and capacity. </a:t>
            </a:r>
          </a:p>
          <a:p>
            <a:r>
              <a:rPr lang="en-US" dirty="0"/>
              <a:t>E-commerce software for plant operations provides powerful comparative searching capabilities to enable managers to identify functionally equivalent items, helping them spot opportunities to combine purchases for cost savings.</a:t>
            </a:r>
          </a:p>
        </p:txBody>
      </p:sp>
    </p:spTree>
    <p:extLst>
      <p:ext uri="{BB962C8B-B14F-4D97-AF65-F5344CB8AC3E}">
        <p14:creationId xmlns:p14="http://schemas.microsoft.com/office/powerpoint/2010/main" val="21406662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Electronic and Mobile Commerce Applications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2- Manufacturing</a:t>
            </a:r>
          </a:p>
          <a:p>
            <a:r>
              <a:rPr lang="en-US" dirty="0"/>
              <a:t>One approach taken by many manufacturers to raise profitability and improve customer service is to move their supply chain operations onto the Internet. </a:t>
            </a:r>
          </a:p>
          <a:p>
            <a:r>
              <a:rPr lang="en-US" dirty="0"/>
              <a:t>This approach speeds up the movement of raw materials and finished products and reduces the amount of inventory that must be maintained. It also leads to a much more competitive marketplace and lower prices.</a:t>
            </a:r>
          </a:p>
        </p:txBody>
      </p:sp>
    </p:spTree>
    <p:extLst>
      <p:ext uri="{BB962C8B-B14F-4D97-AF65-F5344CB8AC3E}">
        <p14:creationId xmlns:p14="http://schemas.microsoft.com/office/powerpoint/2010/main" val="162226637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Electronic and Mobile Commerce Applications</a:t>
            </a:r>
          </a:p>
        </p:txBody>
      </p:sp>
      <p:sp>
        <p:nvSpPr>
          <p:cNvPr id="3" name="Content Placeholder 2"/>
          <p:cNvSpPr>
            <a:spLocks noGrp="1"/>
          </p:cNvSpPr>
          <p:nvPr>
            <p:ph idx="1"/>
          </p:nvPr>
        </p:nvSpPr>
        <p:spPr/>
        <p:txBody>
          <a:bodyPr>
            <a:normAutofit/>
          </a:bodyPr>
          <a:lstStyle/>
          <a:p>
            <a:pPr marL="0" indent="0">
              <a:buNone/>
            </a:pPr>
            <a:r>
              <a:rPr lang="en-US" sz="3400" b="1" dirty="0">
                <a:solidFill>
                  <a:srgbClr val="FF0000"/>
                </a:solidFill>
              </a:rPr>
              <a:t>3- Marketing</a:t>
            </a:r>
            <a:endParaRPr lang="en-US" b="1" dirty="0">
              <a:solidFill>
                <a:srgbClr val="FF0000"/>
              </a:solidFill>
            </a:endParaRPr>
          </a:p>
          <a:p>
            <a:r>
              <a:rPr lang="en-US" dirty="0"/>
              <a:t>The nature of the Web enables firms to gather more information about customer behavior and preferences as customers and potential customers gather their own information and make their purchase decisions.</a:t>
            </a:r>
          </a:p>
          <a:p>
            <a:r>
              <a:rPr lang="en-US" dirty="0"/>
              <a:t>Internet advertisers use the data to identify specific markets and target them with tailored advertising messages. </a:t>
            </a:r>
          </a:p>
        </p:txBody>
      </p:sp>
    </p:spTree>
    <p:extLst>
      <p:ext uri="{BB962C8B-B14F-4D97-AF65-F5344CB8AC3E}">
        <p14:creationId xmlns:p14="http://schemas.microsoft.com/office/powerpoint/2010/main" val="3672213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Electronic and Mobile Commerce Applications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4- Advertising</a:t>
            </a:r>
          </a:p>
          <a:p>
            <a:r>
              <a:rPr lang="en-US" dirty="0"/>
              <a:t>Mobile ad impressions are generally bought at a cost per click (CPC), or cost per action (CPA), in which the advertiser pays only if the customer clicks through and then buys the product or service.</a:t>
            </a:r>
          </a:p>
        </p:txBody>
      </p:sp>
    </p:spTree>
    <p:extLst>
      <p:ext uri="{BB962C8B-B14F-4D97-AF65-F5344CB8AC3E}">
        <p14:creationId xmlns:p14="http://schemas.microsoft.com/office/powerpoint/2010/main" val="34778192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Electronic and Mobile Commerce Applications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5- Bartering</a:t>
            </a:r>
          </a:p>
          <a:p>
            <a:r>
              <a:rPr lang="en-US" dirty="0"/>
              <a:t>During the recent economic downturn, many people and businesses turned to bartering as a means of gaining goods and services.</a:t>
            </a:r>
          </a:p>
          <a:p>
            <a:r>
              <a:rPr lang="en-US" dirty="0"/>
              <a:t>Some businesses are willing to barter to reduce excess inventory, gain new customers, or avoid paying cash for necessary raw materials or services.</a:t>
            </a:r>
          </a:p>
        </p:txBody>
      </p:sp>
    </p:spTree>
    <p:extLst>
      <p:ext uri="{BB962C8B-B14F-4D97-AF65-F5344CB8AC3E}">
        <p14:creationId xmlns:p14="http://schemas.microsoft.com/office/powerpoint/2010/main" val="28177297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Electronic and Mobile Commerce Applications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6- Investment and Finance</a:t>
            </a:r>
          </a:p>
          <a:p>
            <a:r>
              <a:rPr lang="en-US" dirty="0"/>
              <a:t>The brokerage business adapted to the Internet faster than any other arm of finance.</a:t>
            </a:r>
          </a:p>
          <a:p>
            <a:r>
              <a:rPr lang="en-US" dirty="0"/>
              <a:t>The allure of online trading that enables investors to do quick, thorough research and then buy shares in any company in a few seconds and at a fraction of the cost of a full-commission firm has brought many investors to the Web.</a:t>
            </a:r>
          </a:p>
        </p:txBody>
      </p:sp>
    </p:spTree>
    <p:extLst>
      <p:ext uri="{BB962C8B-B14F-4D97-AF65-F5344CB8AC3E}">
        <p14:creationId xmlns:p14="http://schemas.microsoft.com/office/powerpoint/2010/main" val="18327051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Electronic and Mobile Commerce Applications</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7- Banking</a:t>
            </a:r>
          </a:p>
          <a:p>
            <a:r>
              <a:rPr lang="en-US" dirty="0"/>
              <a:t>Online banking customers can check balances of their savings, checking, and loan accounts; transfer money among accounts; and pay bills.</a:t>
            </a:r>
          </a:p>
          <a:p>
            <a:r>
              <a:rPr lang="en-US" dirty="0"/>
              <a:t>These customers enjoy the convenience of not writing checks by hand, of tracking their current balances, and of reducing expenditures on envelopes and stamps.</a:t>
            </a:r>
          </a:p>
        </p:txBody>
      </p:sp>
    </p:spTree>
    <p:extLst>
      <p:ext uri="{BB962C8B-B14F-4D97-AF65-F5344CB8AC3E}">
        <p14:creationId xmlns:p14="http://schemas.microsoft.com/office/powerpoint/2010/main" val="9921177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60"/>
          <p:cNvGrpSpPr/>
          <p:nvPr/>
        </p:nvGrpSpPr>
        <p:grpSpPr>
          <a:xfrm>
            <a:off x="188913" y="1423682"/>
            <a:ext cx="11814175" cy="4931384"/>
            <a:chOff x="188913" y="1423682"/>
            <a:chExt cx="11814175" cy="4931384"/>
          </a:xfrm>
        </p:grpSpPr>
        <p:sp>
          <p:nvSpPr>
            <p:cNvPr id="62" name="Straight Connector 61"/>
            <p:cNvSpPr/>
            <p:nvPr/>
          </p:nvSpPr>
          <p:spPr>
            <a:xfrm>
              <a:off x="188913" y="142368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3" name="Freeform 62"/>
            <p:cNvSpPr/>
            <p:nvPr/>
          </p:nvSpPr>
          <p:spPr>
            <a:xfrm>
              <a:off x="188913" y="1423682"/>
              <a:ext cx="2362835" cy="4931384"/>
            </a:xfrm>
            <a:custGeom>
              <a:avLst/>
              <a:gdLst>
                <a:gd name="connsiteX0" fmla="*/ 0 w 2362835"/>
                <a:gd name="connsiteY0" fmla="*/ 0 h 4931384"/>
                <a:gd name="connsiteX1" fmla="*/ 2362835 w 2362835"/>
                <a:gd name="connsiteY1" fmla="*/ 0 h 4931384"/>
                <a:gd name="connsiteX2" fmla="*/ 2362835 w 2362835"/>
                <a:gd name="connsiteY2" fmla="*/ 4931384 h 4931384"/>
                <a:gd name="connsiteX3" fmla="*/ 0 w 2362835"/>
                <a:gd name="connsiteY3" fmla="*/ 4931384 h 4931384"/>
                <a:gd name="connsiteX4" fmla="*/ 0 w 2362835"/>
                <a:gd name="connsiteY4" fmla="*/ 0 h 4931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4931384">
                  <a:moveTo>
                    <a:pt x="0" y="0"/>
                  </a:moveTo>
                  <a:lnTo>
                    <a:pt x="2362835" y="0"/>
                  </a:lnTo>
                  <a:lnTo>
                    <a:pt x="2362835" y="4931384"/>
                  </a:lnTo>
                  <a:lnTo>
                    <a:pt x="0" y="49313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r>
                <a:rPr lang="en-US" sz="3700" kern="1200" dirty="0">
                  <a:solidFill>
                    <a:schemeClr val="tx1"/>
                  </a:solidFill>
                </a:rPr>
                <a:t>Chapter 7: Electronic and Mobile Commerce</a:t>
              </a:r>
            </a:p>
          </p:txBody>
        </p:sp>
        <p:sp>
          <p:nvSpPr>
            <p:cNvPr id="64" name="Freeform 63"/>
            <p:cNvSpPr/>
            <p:nvPr/>
          </p:nvSpPr>
          <p:spPr>
            <a:xfrm>
              <a:off x="2728960" y="1470179"/>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An Introduction to Electronic Commerce</a:t>
              </a:r>
            </a:p>
          </p:txBody>
        </p:sp>
        <p:sp>
          <p:nvSpPr>
            <p:cNvPr id="65" name="Freeform 64"/>
            <p:cNvSpPr/>
            <p:nvPr/>
          </p:nvSpPr>
          <p:spPr>
            <a:xfrm>
              <a:off x="7454630" y="1470179"/>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Business-to-Business E-Commerce</a:t>
              </a:r>
            </a:p>
          </p:txBody>
        </p:sp>
        <p:sp>
          <p:nvSpPr>
            <p:cNvPr id="66" name="Straight Connector 65"/>
            <p:cNvSpPr/>
            <p:nvPr/>
          </p:nvSpPr>
          <p:spPr>
            <a:xfrm>
              <a:off x="7277418" y="165612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7" name="Freeform 66"/>
            <p:cNvSpPr/>
            <p:nvPr/>
          </p:nvSpPr>
          <p:spPr>
            <a:xfrm>
              <a:off x="7454630" y="1656120"/>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Business-to-Consumer E-Commerce</a:t>
              </a:r>
            </a:p>
          </p:txBody>
        </p:sp>
        <p:sp>
          <p:nvSpPr>
            <p:cNvPr id="68" name="Straight Connector 67"/>
            <p:cNvSpPr/>
            <p:nvPr/>
          </p:nvSpPr>
          <p:spPr>
            <a:xfrm>
              <a:off x="7277418" y="184206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9" name="Freeform 68"/>
            <p:cNvSpPr/>
            <p:nvPr/>
          </p:nvSpPr>
          <p:spPr>
            <a:xfrm>
              <a:off x="7454630" y="1842062"/>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Consumer-to-Consumer E-Commerce</a:t>
              </a:r>
            </a:p>
          </p:txBody>
        </p:sp>
        <p:sp>
          <p:nvSpPr>
            <p:cNvPr id="70" name="Straight Connector 69"/>
            <p:cNvSpPr/>
            <p:nvPr/>
          </p:nvSpPr>
          <p:spPr>
            <a:xfrm>
              <a:off x="7277418" y="202800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454630" y="2028003"/>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E-Government</a:t>
              </a:r>
            </a:p>
          </p:txBody>
        </p:sp>
        <p:sp>
          <p:nvSpPr>
            <p:cNvPr id="72" name="Straight Connector 71"/>
            <p:cNvSpPr/>
            <p:nvPr/>
          </p:nvSpPr>
          <p:spPr>
            <a:xfrm>
              <a:off x="7277418" y="221394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3" name="Freeform 72"/>
            <p:cNvSpPr/>
            <p:nvPr/>
          </p:nvSpPr>
          <p:spPr>
            <a:xfrm>
              <a:off x="7454630" y="2213945"/>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endParaRPr lang="en-US" sz="1050" b="1" kern="1200" dirty="0">
                <a:solidFill>
                  <a:schemeClr val="tx1"/>
                </a:solidFill>
              </a:endParaRPr>
            </a:p>
          </p:txBody>
        </p:sp>
        <p:sp>
          <p:nvSpPr>
            <p:cNvPr id="74" name="Straight Connector 73"/>
            <p:cNvSpPr/>
            <p:nvPr/>
          </p:nvSpPr>
          <p:spPr>
            <a:xfrm>
              <a:off x="2551747" y="22159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5" name="Freeform 74"/>
            <p:cNvSpPr/>
            <p:nvPr/>
          </p:nvSpPr>
          <p:spPr>
            <a:xfrm>
              <a:off x="2728960" y="221801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Introduction to Mobile Commerce</a:t>
              </a:r>
            </a:p>
          </p:txBody>
        </p:sp>
        <p:sp>
          <p:nvSpPr>
            <p:cNvPr id="76" name="Freeform 75"/>
            <p:cNvSpPr/>
            <p:nvPr/>
          </p:nvSpPr>
          <p:spPr>
            <a:xfrm>
              <a:off x="7454630" y="22307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Advantages of Electronic and Mobile Commerce</a:t>
              </a:r>
            </a:p>
          </p:txBody>
        </p:sp>
        <p:sp>
          <p:nvSpPr>
            <p:cNvPr id="77" name="Straight Connector 76"/>
            <p:cNvSpPr/>
            <p:nvPr/>
          </p:nvSpPr>
          <p:spPr>
            <a:xfrm>
              <a:off x="7277418" y="24387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8" name="Freeform 77"/>
            <p:cNvSpPr/>
            <p:nvPr/>
          </p:nvSpPr>
          <p:spPr>
            <a:xfrm>
              <a:off x="7454630" y="2445135"/>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Multistage Model for E-Commerce</a:t>
              </a:r>
            </a:p>
          </p:txBody>
        </p:sp>
        <p:sp>
          <p:nvSpPr>
            <p:cNvPr id="79" name="Straight Connector 78"/>
            <p:cNvSpPr/>
            <p:nvPr/>
          </p:nvSpPr>
          <p:spPr>
            <a:xfrm>
              <a:off x="7277418" y="263416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0" name="Freeform 79"/>
            <p:cNvSpPr/>
            <p:nvPr/>
          </p:nvSpPr>
          <p:spPr>
            <a:xfrm>
              <a:off x="7454630" y="26405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Challenges</a:t>
              </a:r>
            </a:p>
          </p:txBody>
        </p:sp>
        <p:sp>
          <p:nvSpPr>
            <p:cNvPr id="81" name="Straight Connector 80"/>
            <p:cNvSpPr/>
            <p:nvPr/>
          </p:nvSpPr>
          <p:spPr>
            <a:xfrm>
              <a:off x="2551747" y="283679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2" name="Freeform 81"/>
            <p:cNvSpPr/>
            <p:nvPr/>
          </p:nvSpPr>
          <p:spPr>
            <a:xfrm>
              <a:off x="2728960" y="283884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Electronic and Mobile Commerce Applications</a:t>
              </a:r>
            </a:p>
          </p:txBody>
        </p:sp>
        <p:sp>
          <p:nvSpPr>
            <p:cNvPr id="83" name="Freeform 82"/>
            <p:cNvSpPr/>
            <p:nvPr/>
          </p:nvSpPr>
          <p:spPr>
            <a:xfrm>
              <a:off x="7454630" y="2838840"/>
              <a:ext cx="4548457" cy="207154"/>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Wholesale e-Commerce</a:t>
              </a:r>
            </a:p>
          </p:txBody>
        </p:sp>
        <p:sp>
          <p:nvSpPr>
            <p:cNvPr id="84" name="Straight Connector 83"/>
            <p:cNvSpPr/>
            <p:nvPr/>
          </p:nvSpPr>
          <p:spPr>
            <a:xfrm>
              <a:off x="7277418" y="307325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5" name="Freeform 84"/>
            <p:cNvSpPr/>
            <p:nvPr/>
          </p:nvSpPr>
          <p:spPr>
            <a:xfrm>
              <a:off x="7454630" y="3085956"/>
              <a:ext cx="4548457" cy="21978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Manufacturing</a:t>
              </a:r>
            </a:p>
          </p:txBody>
        </p:sp>
        <p:sp>
          <p:nvSpPr>
            <p:cNvPr id="86" name="Straight Connector 85"/>
            <p:cNvSpPr/>
            <p:nvPr/>
          </p:nvSpPr>
          <p:spPr>
            <a:xfrm>
              <a:off x="7277418" y="329497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7" name="Freeform 86"/>
            <p:cNvSpPr/>
            <p:nvPr/>
          </p:nvSpPr>
          <p:spPr>
            <a:xfrm>
              <a:off x="7454630" y="3314021"/>
              <a:ext cx="4548457" cy="224200"/>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Marketing</a:t>
              </a:r>
            </a:p>
          </p:txBody>
        </p:sp>
        <p:sp>
          <p:nvSpPr>
            <p:cNvPr id="88" name="Straight Connector 87"/>
            <p:cNvSpPr/>
            <p:nvPr/>
          </p:nvSpPr>
          <p:spPr>
            <a:xfrm>
              <a:off x="7277418" y="350398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9" name="Freeform 88"/>
            <p:cNvSpPr/>
            <p:nvPr/>
          </p:nvSpPr>
          <p:spPr>
            <a:xfrm>
              <a:off x="7454629" y="3521307"/>
              <a:ext cx="4548457" cy="222136"/>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Advertising</a:t>
              </a:r>
            </a:p>
          </p:txBody>
        </p:sp>
        <p:sp>
          <p:nvSpPr>
            <p:cNvPr id="90" name="Straight Connector 89"/>
            <p:cNvSpPr/>
            <p:nvPr/>
          </p:nvSpPr>
          <p:spPr>
            <a:xfrm>
              <a:off x="7277418" y="371935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1" name="Freeform 90"/>
            <p:cNvSpPr/>
            <p:nvPr/>
          </p:nvSpPr>
          <p:spPr>
            <a:xfrm>
              <a:off x="7454630" y="3738401"/>
              <a:ext cx="4548457" cy="212328"/>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Bartering</a:t>
              </a:r>
            </a:p>
          </p:txBody>
        </p:sp>
        <p:sp>
          <p:nvSpPr>
            <p:cNvPr id="92" name="Straight Connector 91"/>
            <p:cNvSpPr/>
            <p:nvPr/>
          </p:nvSpPr>
          <p:spPr>
            <a:xfrm>
              <a:off x="7277418" y="3922017"/>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3" name="Freeform 92"/>
            <p:cNvSpPr/>
            <p:nvPr/>
          </p:nvSpPr>
          <p:spPr>
            <a:xfrm>
              <a:off x="7454630" y="3934717"/>
              <a:ext cx="4548457" cy="21562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Investment and Finance</a:t>
              </a:r>
            </a:p>
          </p:txBody>
        </p:sp>
        <p:sp>
          <p:nvSpPr>
            <p:cNvPr id="94" name="Straight Connector 93"/>
            <p:cNvSpPr/>
            <p:nvPr/>
          </p:nvSpPr>
          <p:spPr>
            <a:xfrm>
              <a:off x="7277418" y="411833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5" name="Freeform 94"/>
            <p:cNvSpPr/>
            <p:nvPr/>
          </p:nvSpPr>
          <p:spPr>
            <a:xfrm>
              <a:off x="7454630" y="4137382"/>
              <a:ext cx="4548457" cy="190262"/>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Banking</a:t>
              </a:r>
            </a:p>
          </p:txBody>
        </p:sp>
        <p:sp>
          <p:nvSpPr>
            <p:cNvPr id="96" name="Straight Connector 95"/>
            <p:cNvSpPr/>
            <p:nvPr/>
          </p:nvSpPr>
          <p:spPr>
            <a:xfrm>
              <a:off x="2551747" y="435297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7" name="Freeform 96"/>
            <p:cNvSpPr/>
            <p:nvPr/>
          </p:nvSpPr>
          <p:spPr>
            <a:xfrm>
              <a:off x="2728960" y="4399471"/>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Strategies for Successful E-Commerce and M-Commerce</a:t>
              </a:r>
            </a:p>
          </p:txBody>
        </p:sp>
        <p:sp>
          <p:nvSpPr>
            <p:cNvPr id="98" name="Freeform 97"/>
            <p:cNvSpPr/>
            <p:nvPr/>
          </p:nvSpPr>
          <p:spPr>
            <a:xfrm>
              <a:off x="7454630" y="439947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an Effective E-Commerce Model and Strategy</a:t>
              </a:r>
            </a:p>
          </p:txBody>
        </p:sp>
        <p:sp>
          <p:nvSpPr>
            <p:cNvPr id="99" name="Straight Connector 98"/>
            <p:cNvSpPr/>
            <p:nvPr/>
          </p:nvSpPr>
          <p:spPr>
            <a:xfrm>
              <a:off x="7277418" y="463195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0" name="Freeform 99"/>
            <p:cNvSpPr/>
            <p:nvPr/>
          </p:nvSpPr>
          <p:spPr>
            <a:xfrm>
              <a:off x="7454630" y="4631954"/>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the Functions of a Web Site</a:t>
              </a:r>
            </a:p>
          </p:txBody>
        </p:sp>
        <p:sp>
          <p:nvSpPr>
            <p:cNvPr id="101" name="Straight Connector 100"/>
            <p:cNvSpPr/>
            <p:nvPr/>
          </p:nvSpPr>
          <p:spPr>
            <a:xfrm>
              <a:off x="7277418" y="4864438"/>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2" name="Freeform 101"/>
            <p:cNvSpPr/>
            <p:nvPr/>
          </p:nvSpPr>
          <p:spPr>
            <a:xfrm>
              <a:off x="7454630" y="4864438"/>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Establishing a Web Site</a:t>
              </a:r>
            </a:p>
          </p:txBody>
        </p:sp>
        <p:sp>
          <p:nvSpPr>
            <p:cNvPr id="103" name="Straight Connector 102"/>
            <p:cNvSpPr/>
            <p:nvPr/>
          </p:nvSpPr>
          <p:spPr>
            <a:xfrm>
              <a:off x="7277418" y="509692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4" name="Freeform 103"/>
            <p:cNvSpPr/>
            <p:nvPr/>
          </p:nvSpPr>
          <p:spPr>
            <a:xfrm>
              <a:off x="7454630" y="509692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Building Traffic to Your Web Site</a:t>
              </a:r>
            </a:p>
          </p:txBody>
        </p:sp>
        <p:sp>
          <p:nvSpPr>
            <p:cNvPr id="105" name="Straight Connector 104"/>
            <p:cNvSpPr/>
            <p:nvPr/>
          </p:nvSpPr>
          <p:spPr>
            <a:xfrm>
              <a:off x="2551747" y="532940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6" name="Freeform 105"/>
            <p:cNvSpPr/>
            <p:nvPr/>
          </p:nvSpPr>
          <p:spPr>
            <a:xfrm>
              <a:off x="2728960" y="5375902"/>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Technology Infrastructure Required to Support E-Commerce and M-Commerce</a:t>
              </a:r>
            </a:p>
          </p:txBody>
        </p:sp>
        <p:sp>
          <p:nvSpPr>
            <p:cNvPr id="107" name="Freeform 106"/>
            <p:cNvSpPr/>
            <p:nvPr/>
          </p:nvSpPr>
          <p:spPr>
            <a:xfrm>
              <a:off x="7454630" y="537590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Hardware</a:t>
              </a:r>
            </a:p>
          </p:txBody>
        </p:sp>
        <p:sp>
          <p:nvSpPr>
            <p:cNvPr id="108" name="Straight Connector 107"/>
            <p:cNvSpPr/>
            <p:nvPr/>
          </p:nvSpPr>
          <p:spPr>
            <a:xfrm>
              <a:off x="7277417" y="56083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9" name="Freeform 108"/>
            <p:cNvSpPr/>
            <p:nvPr/>
          </p:nvSpPr>
          <p:spPr>
            <a:xfrm>
              <a:off x="7454630" y="5608385"/>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Software</a:t>
              </a:r>
            </a:p>
          </p:txBody>
        </p:sp>
        <p:sp>
          <p:nvSpPr>
            <p:cNvPr id="110" name="Straight Connector 109"/>
            <p:cNvSpPr/>
            <p:nvPr/>
          </p:nvSpPr>
          <p:spPr>
            <a:xfrm>
              <a:off x="7277417" y="5840869"/>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1" name="Freeform 110"/>
            <p:cNvSpPr/>
            <p:nvPr/>
          </p:nvSpPr>
          <p:spPr>
            <a:xfrm>
              <a:off x="7454630" y="5840869"/>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Mobile Commerce Hardware and Software</a:t>
              </a:r>
            </a:p>
          </p:txBody>
        </p:sp>
        <p:sp>
          <p:nvSpPr>
            <p:cNvPr id="112" name="Straight Connector 111"/>
            <p:cNvSpPr/>
            <p:nvPr/>
          </p:nvSpPr>
          <p:spPr>
            <a:xfrm>
              <a:off x="7277417" y="607335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3" name="Freeform 112"/>
            <p:cNvSpPr/>
            <p:nvPr/>
          </p:nvSpPr>
          <p:spPr>
            <a:xfrm>
              <a:off x="7454630" y="607335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Electronic Payment Systems</a:t>
              </a:r>
            </a:p>
          </p:txBody>
        </p:sp>
        <p:sp>
          <p:nvSpPr>
            <p:cNvPr id="114" name="Straight Connector 113"/>
            <p:cNvSpPr/>
            <p:nvPr/>
          </p:nvSpPr>
          <p:spPr>
            <a:xfrm>
              <a:off x="2551747" y="630583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15593794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Strategies for Successful E-Commerce and M-Commerce</a:t>
            </a:r>
          </a:p>
        </p:txBody>
      </p:sp>
      <p:sp>
        <p:nvSpPr>
          <p:cNvPr id="3" name="Content Placeholder 2"/>
          <p:cNvSpPr>
            <a:spLocks noGrp="1"/>
          </p:cNvSpPr>
          <p:nvPr>
            <p:ph idx="1"/>
          </p:nvPr>
        </p:nvSpPr>
        <p:spPr/>
        <p:txBody>
          <a:bodyPr>
            <a:normAutofit fontScale="85000" lnSpcReduction="20000"/>
          </a:bodyPr>
          <a:lstStyle/>
          <a:p>
            <a:pPr marL="0" indent="0">
              <a:buNone/>
            </a:pPr>
            <a:r>
              <a:rPr lang="en-US" b="1" dirty="0">
                <a:solidFill>
                  <a:srgbClr val="FF0000"/>
                </a:solidFill>
              </a:rPr>
              <a:t>1- Defining an Effective E-Commerce Model and Strategy</a:t>
            </a:r>
          </a:p>
          <a:p>
            <a:r>
              <a:rPr lang="en-US" dirty="0"/>
              <a:t>The most successful e-commerce models include three basic components: community, content, and commerce</a:t>
            </a:r>
          </a:p>
          <a:p>
            <a:r>
              <a:rPr lang="en-US" dirty="0"/>
              <a:t>Discussion forums and other social shopping tools can build a loyal </a:t>
            </a:r>
            <a:r>
              <a:rPr lang="en-US" b="1" dirty="0"/>
              <a:t>community</a:t>
            </a:r>
            <a:r>
              <a:rPr lang="en-US" dirty="0"/>
              <a:t> of people who are interested in the company and its products and services. Providing useful, accurate, and timely </a:t>
            </a:r>
            <a:r>
              <a:rPr lang="en-US" b="1" dirty="0"/>
              <a:t>content</a:t>
            </a:r>
            <a:r>
              <a:rPr lang="en-US" dirty="0"/>
              <a:t>, such as industry and economic news and stock quotes, is a sound approach to encourage people to return to your Web site time and again.</a:t>
            </a:r>
          </a:p>
          <a:p>
            <a:r>
              <a:rPr lang="en-US" b="1" dirty="0"/>
              <a:t>Commerce</a:t>
            </a:r>
            <a:r>
              <a:rPr lang="en-US" dirty="0"/>
              <a:t> involves consumers and businesses paying to purchase physical goods, information, or services that are posted or advertised online.</a:t>
            </a:r>
          </a:p>
        </p:txBody>
      </p:sp>
    </p:spTree>
    <p:extLst>
      <p:ext uri="{BB962C8B-B14F-4D97-AF65-F5344CB8AC3E}">
        <p14:creationId xmlns:p14="http://schemas.microsoft.com/office/powerpoint/2010/main" val="15012899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Strategies for Successful E-Commerce and M-Commerce</a:t>
            </a:r>
          </a:p>
        </p:txBody>
      </p:sp>
      <p:sp>
        <p:nvSpPr>
          <p:cNvPr id="3" name="Content Placeholder 2"/>
          <p:cNvSpPr>
            <a:spLocks noGrp="1"/>
          </p:cNvSpPr>
          <p:nvPr>
            <p:ph idx="1"/>
          </p:nvPr>
        </p:nvSpPr>
        <p:spPr/>
        <p:txBody>
          <a:bodyPr>
            <a:normAutofit fontScale="62500" lnSpcReduction="20000"/>
          </a:bodyPr>
          <a:lstStyle/>
          <a:p>
            <a:pPr marL="0" indent="0">
              <a:buNone/>
            </a:pPr>
            <a:r>
              <a:rPr lang="en-US" sz="3200" b="1" dirty="0">
                <a:solidFill>
                  <a:srgbClr val="FF0000"/>
                </a:solidFill>
              </a:rPr>
              <a:t>2- Defining the Functions of a Web Site</a:t>
            </a:r>
          </a:p>
          <a:p>
            <a:pPr marL="0" indent="0">
              <a:buNone/>
            </a:pPr>
            <a:r>
              <a:rPr lang="en-US" dirty="0"/>
              <a:t>When building a Web site, you should first decide which tasks the site must accomplish. Which might include the following:</a:t>
            </a:r>
          </a:p>
          <a:p>
            <a:r>
              <a:rPr lang="en-US" dirty="0"/>
              <a:t>Obtaining general information about the organization</a:t>
            </a:r>
          </a:p>
          <a:p>
            <a:r>
              <a:rPr lang="en-US" dirty="0"/>
              <a:t>Obtaining financial information for making an investment decision in the organization</a:t>
            </a:r>
          </a:p>
          <a:p>
            <a:r>
              <a:rPr lang="en-US" dirty="0"/>
              <a:t>Learning the organization’s position on social issues</a:t>
            </a:r>
          </a:p>
          <a:p>
            <a:r>
              <a:rPr lang="en-US" dirty="0"/>
              <a:t>Learning about the products or services that the organization sells</a:t>
            </a:r>
          </a:p>
          <a:p>
            <a:r>
              <a:rPr lang="en-US" dirty="0"/>
              <a:t>Buying the products or services that the company offers</a:t>
            </a:r>
          </a:p>
          <a:p>
            <a:r>
              <a:rPr lang="en-US" dirty="0"/>
              <a:t>Checking the status of an order</a:t>
            </a:r>
          </a:p>
          <a:p>
            <a:r>
              <a:rPr lang="en-US" dirty="0"/>
              <a:t>Getting advice or help on effective use of the products</a:t>
            </a:r>
          </a:p>
        </p:txBody>
      </p:sp>
    </p:spTree>
    <p:extLst>
      <p:ext uri="{BB962C8B-B14F-4D97-AF65-F5344CB8AC3E}">
        <p14:creationId xmlns:p14="http://schemas.microsoft.com/office/powerpoint/2010/main" val="24044440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Strategies for Successful E-Commerce and M-Commerce</a:t>
            </a:r>
          </a:p>
        </p:txBody>
      </p:sp>
      <p:sp>
        <p:nvSpPr>
          <p:cNvPr id="3" name="Content Placeholder 2"/>
          <p:cNvSpPr>
            <a:spLocks noGrp="1"/>
          </p:cNvSpPr>
          <p:nvPr>
            <p:ph idx="1"/>
          </p:nvPr>
        </p:nvSpPr>
        <p:spPr/>
        <p:txBody>
          <a:bodyPr>
            <a:normAutofit fontScale="85000" lnSpcReduction="10000"/>
          </a:bodyPr>
          <a:lstStyle/>
          <a:p>
            <a:pPr marL="0" indent="0">
              <a:buNone/>
            </a:pPr>
            <a:r>
              <a:rPr lang="en-US" sz="3600" b="1" dirty="0">
                <a:solidFill>
                  <a:srgbClr val="FF0000"/>
                </a:solidFill>
              </a:rPr>
              <a:t>2- Defining the Functions of a Web Site</a:t>
            </a:r>
          </a:p>
          <a:p>
            <a:pPr lvl="1">
              <a:buFont typeface="Wingdings" panose="05000000000000000000" pitchFamily="2" charset="2"/>
              <a:buChar char="v"/>
            </a:pPr>
            <a:r>
              <a:rPr lang="en-US" dirty="0"/>
              <a:t>Registering a complaint about the organization’s products</a:t>
            </a:r>
          </a:p>
          <a:p>
            <a:pPr lvl="1">
              <a:buFont typeface="Wingdings" panose="05000000000000000000" pitchFamily="2" charset="2"/>
              <a:buChar char="v"/>
            </a:pPr>
            <a:r>
              <a:rPr lang="en-US" dirty="0"/>
              <a:t>Registering a complaint concerning the organization’s position on social issues</a:t>
            </a:r>
          </a:p>
          <a:p>
            <a:pPr lvl="1">
              <a:buFont typeface="Wingdings" panose="05000000000000000000" pitchFamily="2" charset="2"/>
              <a:buChar char="v"/>
            </a:pPr>
            <a:r>
              <a:rPr lang="en-US" dirty="0"/>
              <a:t>Obtaining information about warranties or service and repair policies for products</a:t>
            </a:r>
          </a:p>
          <a:p>
            <a:pPr lvl="1">
              <a:buFont typeface="Wingdings" panose="05000000000000000000" pitchFamily="2" charset="2"/>
              <a:buChar char="v"/>
            </a:pPr>
            <a:r>
              <a:rPr lang="en-US" dirty="0"/>
              <a:t>Obtaining contact information for a person or department in the organization</a:t>
            </a:r>
          </a:p>
          <a:p>
            <a:pPr lvl="1">
              <a:buFont typeface="Wingdings" panose="05000000000000000000" pitchFamily="2" charset="2"/>
              <a:buChar char="v"/>
            </a:pPr>
            <a:r>
              <a:rPr lang="en-US" dirty="0"/>
              <a:t>After a company determines which objectives its site should accomplish, it can move on planning and developing the site, keeping in mind that the priorities and objectives of customers may change over time. As the number of e-commerce shoppers increases and they become more comfortable—and more selective—making online purchases, a company might need to redefine the basic business model of its site to capture new business opportunities.</a:t>
            </a:r>
          </a:p>
        </p:txBody>
      </p:sp>
    </p:spTree>
    <p:extLst>
      <p:ext uri="{BB962C8B-B14F-4D97-AF65-F5344CB8AC3E}">
        <p14:creationId xmlns:p14="http://schemas.microsoft.com/office/powerpoint/2010/main" val="41680272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Strategies for Successful E-Commerce and M-Commerce</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3- Establishing a Web Site</a:t>
            </a:r>
          </a:p>
          <a:p>
            <a:r>
              <a:rPr lang="en-US" dirty="0"/>
              <a:t>Some companies elect to develop their sites in-house, but this decision requires a Web development staff that is experienced with HTML, Java, and Web design software.</a:t>
            </a:r>
          </a:p>
          <a:p>
            <a:r>
              <a:rPr lang="en-US" dirty="0"/>
              <a:t>Many firms have decided to outsource the building of their Web sites in order to get their sites up and running faster and cheaper than they could by doing the job themselves</a:t>
            </a:r>
          </a:p>
        </p:txBody>
      </p:sp>
    </p:spTree>
    <p:extLst>
      <p:ext uri="{BB962C8B-B14F-4D97-AF65-F5344CB8AC3E}">
        <p14:creationId xmlns:p14="http://schemas.microsoft.com/office/powerpoint/2010/main" val="32982133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Strategies for Successful E-Commerce and M-Commerce</a:t>
            </a:r>
          </a:p>
        </p:txBody>
      </p:sp>
      <p:sp>
        <p:nvSpPr>
          <p:cNvPr id="3" name="Content Placeholder 2"/>
          <p:cNvSpPr>
            <a:spLocks noGrp="1"/>
          </p:cNvSpPr>
          <p:nvPr>
            <p:ph idx="1"/>
          </p:nvPr>
        </p:nvSpPr>
        <p:spPr/>
        <p:txBody>
          <a:bodyPr>
            <a:normAutofit fontScale="92500" lnSpcReduction="10000"/>
          </a:bodyPr>
          <a:lstStyle/>
          <a:p>
            <a:pPr marL="0" indent="0">
              <a:buNone/>
            </a:pPr>
            <a:r>
              <a:rPr lang="en-US" b="1" dirty="0">
                <a:solidFill>
                  <a:srgbClr val="FF0000"/>
                </a:solidFill>
              </a:rPr>
              <a:t>4- Building Traffic to Your Web Site</a:t>
            </a:r>
          </a:p>
          <a:p>
            <a:r>
              <a:rPr lang="en-US" dirty="0"/>
              <a:t>The first step is to obtain and register a domain name, which should say something about your business.</a:t>
            </a:r>
          </a:p>
          <a:p>
            <a:r>
              <a:rPr lang="en-US" dirty="0"/>
              <a:t>The next step to attracting customers is to make your site search-engine friendly by improving its rankings. Following are several ideas on how to accomplish this goal:</a:t>
            </a:r>
          </a:p>
          <a:p>
            <a:r>
              <a:rPr lang="en-US" dirty="0"/>
              <a:t>Include </a:t>
            </a:r>
            <a:r>
              <a:rPr lang="en-US" b="1" dirty="0"/>
              <a:t>meta tags </a:t>
            </a:r>
            <a:r>
              <a:rPr lang="en-US" dirty="0"/>
              <a:t>in your site’s home page. A meta tag is an HTML code, not visible on the displayed Web page, that contains keywords representing your site’s content. Search engines use these keywords to build indexes pointing to your Web site.</a:t>
            </a:r>
          </a:p>
        </p:txBody>
      </p:sp>
    </p:spTree>
    <p:extLst>
      <p:ext uri="{BB962C8B-B14F-4D97-AF65-F5344CB8AC3E}">
        <p14:creationId xmlns:p14="http://schemas.microsoft.com/office/powerpoint/2010/main" val="97746315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Strategies for Successful E-Commerce and M-Commerce</a:t>
            </a:r>
          </a:p>
        </p:txBody>
      </p:sp>
      <p:sp>
        <p:nvSpPr>
          <p:cNvPr id="3" name="Content Placeholder 2"/>
          <p:cNvSpPr>
            <a:spLocks noGrp="1"/>
          </p:cNvSpPr>
          <p:nvPr>
            <p:ph idx="1"/>
          </p:nvPr>
        </p:nvSpPr>
        <p:spPr/>
        <p:txBody>
          <a:bodyPr>
            <a:normAutofit/>
          </a:bodyPr>
          <a:lstStyle/>
          <a:p>
            <a:pPr marL="0" indent="0">
              <a:buNone/>
            </a:pPr>
            <a:r>
              <a:rPr lang="en-US" sz="3200" b="1" dirty="0">
                <a:solidFill>
                  <a:srgbClr val="FF0000"/>
                </a:solidFill>
              </a:rPr>
              <a:t>4- Building Traffic to Your Web Site</a:t>
            </a:r>
          </a:p>
          <a:p>
            <a:r>
              <a:rPr lang="en-US" dirty="0"/>
              <a:t>Add </a:t>
            </a:r>
            <a:r>
              <a:rPr lang="en-US" b="1" dirty="0"/>
              <a:t>new content </a:t>
            </a:r>
            <a:r>
              <a:rPr lang="en-US" dirty="0"/>
              <a:t>to the Web site on a regular basis. Again, this makes the site attractive to humans as well as search engines.</a:t>
            </a:r>
          </a:p>
          <a:p>
            <a:r>
              <a:rPr lang="en-US" b="1" dirty="0"/>
              <a:t>Acquire links </a:t>
            </a:r>
            <a:r>
              <a:rPr lang="en-US" dirty="0"/>
              <a:t>to your site from other reputable Web sites that are popular and related to your Web site. Avoid the use of low-quality links, as they can actually hurt your Web site’s rating.</a:t>
            </a:r>
          </a:p>
          <a:p>
            <a:endParaRPr lang="en-US" dirty="0"/>
          </a:p>
        </p:txBody>
      </p:sp>
    </p:spTree>
    <p:extLst>
      <p:ext uri="{BB962C8B-B14F-4D97-AF65-F5344CB8AC3E}">
        <p14:creationId xmlns:p14="http://schemas.microsoft.com/office/powerpoint/2010/main" val="315877973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Group 60"/>
          <p:cNvGrpSpPr/>
          <p:nvPr/>
        </p:nvGrpSpPr>
        <p:grpSpPr>
          <a:xfrm>
            <a:off x="188913" y="1423682"/>
            <a:ext cx="11814175" cy="4931384"/>
            <a:chOff x="188913" y="1423682"/>
            <a:chExt cx="11814175" cy="4931384"/>
          </a:xfrm>
        </p:grpSpPr>
        <p:sp>
          <p:nvSpPr>
            <p:cNvPr id="62" name="Straight Connector 61"/>
            <p:cNvSpPr/>
            <p:nvPr/>
          </p:nvSpPr>
          <p:spPr>
            <a:xfrm>
              <a:off x="188913" y="1423682"/>
              <a:ext cx="1181417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63" name="Freeform 62"/>
            <p:cNvSpPr/>
            <p:nvPr/>
          </p:nvSpPr>
          <p:spPr>
            <a:xfrm>
              <a:off x="188913" y="1423682"/>
              <a:ext cx="2362835" cy="4931384"/>
            </a:xfrm>
            <a:custGeom>
              <a:avLst/>
              <a:gdLst>
                <a:gd name="connsiteX0" fmla="*/ 0 w 2362835"/>
                <a:gd name="connsiteY0" fmla="*/ 0 h 4931384"/>
                <a:gd name="connsiteX1" fmla="*/ 2362835 w 2362835"/>
                <a:gd name="connsiteY1" fmla="*/ 0 h 4931384"/>
                <a:gd name="connsiteX2" fmla="*/ 2362835 w 2362835"/>
                <a:gd name="connsiteY2" fmla="*/ 4931384 h 4931384"/>
                <a:gd name="connsiteX3" fmla="*/ 0 w 2362835"/>
                <a:gd name="connsiteY3" fmla="*/ 4931384 h 4931384"/>
                <a:gd name="connsiteX4" fmla="*/ 0 w 2362835"/>
                <a:gd name="connsiteY4" fmla="*/ 0 h 4931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2835" h="4931384">
                  <a:moveTo>
                    <a:pt x="0" y="0"/>
                  </a:moveTo>
                  <a:lnTo>
                    <a:pt x="2362835" y="0"/>
                  </a:lnTo>
                  <a:lnTo>
                    <a:pt x="2362835" y="4931384"/>
                  </a:lnTo>
                  <a:lnTo>
                    <a:pt x="0" y="49313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40970" tIns="140970" rIns="140970" bIns="140970" numCol="1" spcCol="1270" anchor="t" anchorCtr="0">
              <a:noAutofit/>
            </a:bodyPr>
            <a:lstStyle/>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endParaRPr lang="en-US" sz="3700" kern="1200" dirty="0">
                <a:solidFill>
                  <a:schemeClr val="tx1"/>
                </a:solidFill>
              </a:endParaRPr>
            </a:p>
            <a:p>
              <a:pPr lvl="0" algn="l" defTabSz="1644650">
                <a:lnSpc>
                  <a:spcPct val="90000"/>
                </a:lnSpc>
                <a:spcBef>
                  <a:spcPct val="0"/>
                </a:spcBef>
                <a:spcAft>
                  <a:spcPct val="35000"/>
                </a:spcAft>
              </a:pPr>
              <a:r>
                <a:rPr lang="en-US" sz="3700" kern="1200" dirty="0">
                  <a:solidFill>
                    <a:schemeClr val="tx1"/>
                  </a:solidFill>
                </a:rPr>
                <a:t>Chapter 7: Electronic and Mobile Commerce</a:t>
              </a:r>
            </a:p>
          </p:txBody>
        </p:sp>
        <p:sp>
          <p:nvSpPr>
            <p:cNvPr id="64" name="Freeform 63"/>
            <p:cNvSpPr/>
            <p:nvPr/>
          </p:nvSpPr>
          <p:spPr>
            <a:xfrm>
              <a:off x="2728960" y="1470179"/>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An Introduction to Electronic Commerce</a:t>
              </a:r>
            </a:p>
          </p:txBody>
        </p:sp>
        <p:sp>
          <p:nvSpPr>
            <p:cNvPr id="65" name="Freeform 64"/>
            <p:cNvSpPr/>
            <p:nvPr/>
          </p:nvSpPr>
          <p:spPr>
            <a:xfrm>
              <a:off x="7454630" y="1470179"/>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Business-to-Business E-Commerce</a:t>
              </a:r>
            </a:p>
          </p:txBody>
        </p:sp>
        <p:sp>
          <p:nvSpPr>
            <p:cNvPr id="66" name="Straight Connector 65"/>
            <p:cNvSpPr/>
            <p:nvPr/>
          </p:nvSpPr>
          <p:spPr>
            <a:xfrm>
              <a:off x="7277418" y="165612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7" name="Freeform 66"/>
            <p:cNvSpPr/>
            <p:nvPr/>
          </p:nvSpPr>
          <p:spPr>
            <a:xfrm>
              <a:off x="7454630" y="1656120"/>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Business-to-Consumer E-Commerce</a:t>
              </a:r>
            </a:p>
          </p:txBody>
        </p:sp>
        <p:sp>
          <p:nvSpPr>
            <p:cNvPr id="68" name="Straight Connector 67"/>
            <p:cNvSpPr/>
            <p:nvPr/>
          </p:nvSpPr>
          <p:spPr>
            <a:xfrm>
              <a:off x="7277418" y="184206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69" name="Freeform 68"/>
            <p:cNvSpPr/>
            <p:nvPr/>
          </p:nvSpPr>
          <p:spPr>
            <a:xfrm>
              <a:off x="7454630" y="1842062"/>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Consumer-to-Consumer E-Commerce</a:t>
              </a:r>
            </a:p>
          </p:txBody>
        </p:sp>
        <p:sp>
          <p:nvSpPr>
            <p:cNvPr id="70" name="Straight Connector 69"/>
            <p:cNvSpPr/>
            <p:nvPr/>
          </p:nvSpPr>
          <p:spPr>
            <a:xfrm>
              <a:off x="7277418" y="2028003"/>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1" name="Freeform 70"/>
            <p:cNvSpPr/>
            <p:nvPr/>
          </p:nvSpPr>
          <p:spPr>
            <a:xfrm>
              <a:off x="7454630" y="2028003"/>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E-Government</a:t>
              </a:r>
            </a:p>
          </p:txBody>
        </p:sp>
        <p:sp>
          <p:nvSpPr>
            <p:cNvPr id="72" name="Straight Connector 71"/>
            <p:cNvSpPr/>
            <p:nvPr/>
          </p:nvSpPr>
          <p:spPr>
            <a:xfrm>
              <a:off x="7277418" y="221394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3" name="Freeform 72"/>
            <p:cNvSpPr/>
            <p:nvPr/>
          </p:nvSpPr>
          <p:spPr>
            <a:xfrm>
              <a:off x="7454630" y="2213945"/>
              <a:ext cx="4548457" cy="185941"/>
            </a:xfrm>
            <a:custGeom>
              <a:avLst/>
              <a:gdLst>
                <a:gd name="connsiteX0" fmla="*/ 0 w 4548457"/>
                <a:gd name="connsiteY0" fmla="*/ 0 h 185941"/>
                <a:gd name="connsiteX1" fmla="*/ 4548457 w 4548457"/>
                <a:gd name="connsiteY1" fmla="*/ 0 h 185941"/>
                <a:gd name="connsiteX2" fmla="*/ 4548457 w 4548457"/>
                <a:gd name="connsiteY2" fmla="*/ 185941 h 185941"/>
                <a:gd name="connsiteX3" fmla="*/ 0 w 4548457"/>
                <a:gd name="connsiteY3" fmla="*/ 185941 h 185941"/>
                <a:gd name="connsiteX4" fmla="*/ 0 w 4548457"/>
                <a:gd name="connsiteY4" fmla="*/ 0 h 185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85941">
                  <a:moveTo>
                    <a:pt x="0" y="0"/>
                  </a:moveTo>
                  <a:lnTo>
                    <a:pt x="4548457" y="0"/>
                  </a:lnTo>
                  <a:lnTo>
                    <a:pt x="4548457" y="185941"/>
                  </a:lnTo>
                  <a:lnTo>
                    <a:pt x="0" y="18594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endParaRPr lang="en-US" sz="1050" b="1" kern="1200" dirty="0">
                <a:solidFill>
                  <a:schemeClr val="tx1"/>
                </a:solidFill>
              </a:endParaRPr>
            </a:p>
          </p:txBody>
        </p:sp>
        <p:sp>
          <p:nvSpPr>
            <p:cNvPr id="74" name="Straight Connector 73"/>
            <p:cNvSpPr/>
            <p:nvPr/>
          </p:nvSpPr>
          <p:spPr>
            <a:xfrm>
              <a:off x="2551747" y="2215963"/>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5" name="Freeform 74"/>
            <p:cNvSpPr/>
            <p:nvPr/>
          </p:nvSpPr>
          <p:spPr>
            <a:xfrm>
              <a:off x="2728960" y="221801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Introduction to Mobile Commerce</a:t>
              </a:r>
            </a:p>
          </p:txBody>
        </p:sp>
        <p:sp>
          <p:nvSpPr>
            <p:cNvPr id="76" name="Freeform 75"/>
            <p:cNvSpPr/>
            <p:nvPr/>
          </p:nvSpPr>
          <p:spPr>
            <a:xfrm>
              <a:off x="7454630" y="22307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Advantages of Electronic and Mobile Commerce</a:t>
              </a:r>
            </a:p>
          </p:txBody>
        </p:sp>
        <p:sp>
          <p:nvSpPr>
            <p:cNvPr id="77" name="Straight Connector 76"/>
            <p:cNvSpPr/>
            <p:nvPr/>
          </p:nvSpPr>
          <p:spPr>
            <a:xfrm>
              <a:off x="7277418" y="24387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78" name="Freeform 77"/>
            <p:cNvSpPr/>
            <p:nvPr/>
          </p:nvSpPr>
          <p:spPr>
            <a:xfrm>
              <a:off x="7454630" y="2445135"/>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Multistage Model for E-Commerce</a:t>
              </a:r>
            </a:p>
          </p:txBody>
        </p:sp>
        <p:sp>
          <p:nvSpPr>
            <p:cNvPr id="79" name="Straight Connector 78"/>
            <p:cNvSpPr/>
            <p:nvPr/>
          </p:nvSpPr>
          <p:spPr>
            <a:xfrm>
              <a:off x="7277418" y="2634160"/>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0" name="Freeform 79"/>
            <p:cNvSpPr/>
            <p:nvPr/>
          </p:nvSpPr>
          <p:spPr>
            <a:xfrm>
              <a:off x="7454630" y="2640510"/>
              <a:ext cx="4548457" cy="309675"/>
            </a:xfrm>
            <a:custGeom>
              <a:avLst/>
              <a:gdLst>
                <a:gd name="connsiteX0" fmla="*/ 0 w 4548457"/>
                <a:gd name="connsiteY0" fmla="*/ 0 h 309675"/>
                <a:gd name="connsiteX1" fmla="*/ 4548457 w 4548457"/>
                <a:gd name="connsiteY1" fmla="*/ 0 h 309675"/>
                <a:gd name="connsiteX2" fmla="*/ 4548457 w 4548457"/>
                <a:gd name="connsiteY2" fmla="*/ 309675 h 309675"/>
                <a:gd name="connsiteX3" fmla="*/ 0 w 4548457"/>
                <a:gd name="connsiteY3" fmla="*/ 309675 h 309675"/>
                <a:gd name="connsiteX4" fmla="*/ 0 w 4548457"/>
                <a:gd name="connsiteY4" fmla="*/ 0 h 309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309675">
                  <a:moveTo>
                    <a:pt x="0" y="0"/>
                  </a:moveTo>
                  <a:lnTo>
                    <a:pt x="4548457" y="0"/>
                  </a:lnTo>
                  <a:lnTo>
                    <a:pt x="4548457" y="309675"/>
                  </a:lnTo>
                  <a:lnTo>
                    <a:pt x="0" y="30967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Challenges</a:t>
              </a:r>
            </a:p>
          </p:txBody>
        </p:sp>
        <p:sp>
          <p:nvSpPr>
            <p:cNvPr id="81" name="Straight Connector 80"/>
            <p:cNvSpPr/>
            <p:nvPr/>
          </p:nvSpPr>
          <p:spPr>
            <a:xfrm>
              <a:off x="2551747" y="283679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2" name="Freeform 81"/>
            <p:cNvSpPr/>
            <p:nvPr/>
          </p:nvSpPr>
          <p:spPr>
            <a:xfrm>
              <a:off x="2728960" y="2838840"/>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Electronic and Mobile Commerce Applications</a:t>
              </a:r>
            </a:p>
          </p:txBody>
        </p:sp>
        <p:sp>
          <p:nvSpPr>
            <p:cNvPr id="83" name="Freeform 82"/>
            <p:cNvSpPr/>
            <p:nvPr/>
          </p:nvSpPr>
          <p:spPr>
            <a:xfrm>
              <a:off x="7454630" y="2838840"/>
              <a:ext cx="4548457" cy="207154"/>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Wholesale e-Commerce</a:t>
              </a:r>
            </a:p>
          </p:txBody>
        </p:sp>
        <p:sp>
          <p:nvSpPr>
            <p:cNvPr id="84" name="Straight Connector 83"/>
            <p:cNvSpPr/>
            <p:nvPr/>
          </p:nvSpPr>
          <p:spPr>
            <a:xfrm>
              <a:off x="7277418" y="307325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5" name="Freeform 84"/>
            <p:cNvSpPr/>
            <p:nvPr/>
          </p:nvSpPr>
          <p:spPr>
            <a:xfrm>
              <a:off x="7454630" y="3085956"/>
              <a:ext cx="4548457" cy="21978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Manufacturing</a:t>
              </a:r>
            </a:p>
          </p:txBody>
        </p:sp>
        <p:sp>
          <p:nvSpPr>
            <p:cNvPr id="86" name="Straight Connector 85"/>
            <p:cNvSpPr/>
            <p:nvPr/>
          </p:nvSpPr>
          <p:spPr>
            <a:xfrm>
              <a:off x="7277418" y="329497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7" name="Freeform 86"/>
            <p:cNvSpPr/>
            <p:nvPr/>
          </p:nvSpPr>
          <p:spPr>
            <a:xfrm>
              <a:off x="7454630" y="3314021"/>
              <a:ext cx="4548457" cy="224200"/>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Marketing</a:t>
              </a:r>
            </a:p>
          </p:txBody>
        </p:sp>
        <p:sp>
          <p:nvSpPr>
            <p:cNvPr id="88" name="Straight Connector 87"/>
            <p:cNvSpPr/>
            <p:nvPr/>
          </p:nvSpPr>
          <p:spPr>
            <a:xfrm>
              <a:off x="7277418" y="3503986"/>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89" name="Freeform 88"/>
            <p:cNvSpPr/>
            <p:nvPr/>
          </p:nvSpPr>
          <p:spPr>
            <a:xfrm>
              <a:off x="7454629" y="3521307"/>
              <a:ext cx="4548457" cy="222136"/>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Advertising</a:t>
              </a:r>
            </a:p>
          </p:txBody>
        </p:sp>
        <p:sp>
          <p:nvSpPr>
            <p:cNvPr id="90" name="Straight Connector 89"/>
            <p:cNvSpPr/>
            <p:nvPr/>
          </p:nvSpPr>
          <p:spPr>
            <a:xfrm>
              <a:off x="7277418" y="371935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1" name="Freeform 90"/>
            <p:cNvSpPr/>
            <p:nvPr/>
          </p:nvSpPr>
          <p:spPr>
            <a:xfrm>
              <a:off x="7454630" y="3738401"/>
              <a:ext cx="4548457" cy="212328"/>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Bartering</a:t>
              </a:r>
            </a:p>
          </p:txBody>
        </p:sp>
        <p:sp>
          <p:nvSpPr>
            <p:cNvPr id="92" name="Straight Connector 91"/>
            <p:cNvSpPr/>
            <p:nvPr/>
          </p:nvSpPr>
          <p:spPr>
            <a:xfrm>
              <a:off x="7277418" y="3922017"/>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3" name="Freeform 92"/>
            <p:cNvSpPr/>
            <p:nvPr/>
          </p:nvSpPr>
          <p:spPr>
            <a:xfrm>
              <a:off x="7454630" y="3934717"/>
              <a:ext cx="4548457" cy="215623"/>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Investment and Finance</a:t>
              </a:r>
            </a:p>
          </p:txBody>
        </p:sp>
        <p:sp>
          <p:nvSpPr>
            <p:cNvPr id="94" name="Straight Connector 93"/>
            <p:cNvSpPr/>
            <p:nvPr/>
          </p:nvSpPr>
          <p:spPr>
            <a:xfrm>
              <a:off x="7277418" y="411833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5" name="Freeform 94"/>
            <p:cNvSpPr/>
            <p:nvPr/>
          </p:nvSpPr>
          <p:spPr>
            <a:xfrm>
              <a:off x="7454630" y="4137382"/>
              <a:ext cx="4548457" cy="190262"/>
            </a:xfrm>
            <a:custGeom>
              <a:avLst/>
              <a:gdLst>
                <a:gd name="connsiteX0" fmla="*/ 0 w 4548457"/>
                <a:gd name="connsiteY0" fmla="*/ 0 h 132815"/>
                <a:gd name="connsiteX1" fmla="*/ 4548457 w 4548457"/>
                <a:gd name="connsiteY1" fmla="*/ 0 h 132815"/>
                <a:gd name="connsiteX2" fmla="*/ 4548457 w 4548457"/>
                <a:gd name="connsiteY2" fmla="*/ 132815 h 132815"/>
                <a:gd name="connsiteX3" fmla="*/ 0 w 4548457"/>
                <a:gd name="connsiteY3" fmla="*/ 132815 h 132815"/>
                <a:gd name="connsiteX4" fmla="*/ 0 w 4548457"/>
                <a:gd name="connsiteY4" fmla="*/ 0 h 13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132815">
                  <a:moveTo>
                    <a:pt x="0" y="0"/>
                  </a:moveTo>
                  <a:lnTo>
                    <a:pt x="4548457" y="0"/>
                  </a:lnTo>
                  <a:lnTo>
                    <a:pt x="4548457" y="132815"/>
                  </a:lnTo>
                  <a:lnTo>
                    <a:pt x="0" y="13281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Banking</a:t>
              </a:r>
            </a:p>
          </p:txBody>
        </p:sp>
        <p:sp>
          <p:nvSpPr>
            <p:cNvPr id="96" name="Straight Connector 95"/>
            <p:cNvSpPr/>
            <p:nvPr/>
          </p:nvSpPr>
          <p:spPr>
            <a:xfrm>
              <a:off x="2551747" y="4352974"/>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97" name="Freeform 96"/>
            <p:cNvSpPr/>
            <p:nvPr/>
          </p:nvSpPr>
          <p:spPr>
            <a:xfrm>
              <a:off x="2728960" y="4399471"/>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Strategies for Successful E-Commerce and M-Commerce</a:t>
              </a:r>
            </a:p>
          </p:txBody>
        </p:sp>
        <p:sp>
          <p:nvSpPr>
            <p:cNvPr id="98" name="Freeform 97"/>
            <p:cNvSpPr/>
            <p:nvPr/>
          </p:nvSpPr>
          <p:spPr>
            <a:xfrm>
              <a:off x="7454630" y="439947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an Effective E-Commerce Model and Strategy</a:t>
              </a:r>
            </a:p>
          </p:txBody>
        </p:sp>
        <p:sp>
          <p:nvSpPr>
            <p:cNvPr id="99" name="Straight Connector 98"/>
            <p:cNvSpPr/>
            <p:nvPr/>
          </p:nvSpPr>
          <p:spPr>
            <a:xfrm>
              <a:off x="7277418" y="4631954"/>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0" name="Freeform 99"/>
            <p:cNvSpPr/>
            <p:nvPr/>
          </p:nvSpPr>
          <p:spPr>
            <a:xfrm>
              <a:off x="7454630" y="4631954"/>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Defining the Functions of a Web Site</a:t>
              </a:r>
            </a:p>
          </p:txBody>
        </p:sp>
        <p:sp>
          <p:nvSpPr>
            <p:cNvPr id="101" name="Straight Connector 100"/>
            <p:cNvSpPr/>
            <p:nvPr/>
          </p:nvSpPr>
          <p:spPr>
            <a:xfrm>
              <a:off x="7277418" y="4864438"/>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2" name="Freeform 101"/>
            <p:cNvSpPr/>
            <p:nvPr/>
          </p:nvSpPr>
          <p:spPr>
            <a:xfrm>
              <a:off x="7454630" y="4864438"/>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Establishing a Web Site</a:t>
              </a:r>
            </a:p>
          </p:txBody>
        </p:sp>
        <p:sp>
          <p:nvSpPr>
            <p:cNvPr id="103" name="Straight Connector 102"/>
            <p:cNvSpPr/>
            <p:nvPr/>
          </p:nvSpPr>
          <p:spPr>
            <a:xfrm>
              <a:off x="7277418" y="5096921"/>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4" name="Freeform 103"/>
            <p:cNvSpPr/>
            <p:nvPr/>
          </p:nvSpPr>
          <p:spPr>
            <a:xfrm>
              <a:off x="7454630" y="5096921"/>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Building Traffic to Your Web Site</a:t>
              </a:r>
            </a:p>
          </p:txBody>
        </p:sp>
        <p:sp>
          <p:nvSpPr>
            <p:cNvPr id="105" name="Straight Connector 104"/>
            <p:cNvSpPr/>
            <p:nvPr/>
          </p:nvSpPr>
          <p:spPr>
            <a:xfrm>
              <a:off x="2551747" y="532940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6" name="Freeform 105"/>
            <p:cNvSpPr/>
            <p:nvPr/>
          </p:nvSpPr>
          <p:spPr>
            <a:xfrm>
              <a:off x="2728960" y="5375902"/>
              <a:ext cx="4548457" cy="929933"/>
            </a:xfrm>
            <a:custGeom>
              <a:avLst/>
              <a:gdLst>
                <a:gd name="connsiteX0" fmla="*/ 0 w 4548457"/>
                <a:gd name="connsiteY0" fmla="*/ 0 h 929933"/>
                <a:gd name="connsiteX1" fmla="*/ 4548457 w 4548457"/>
                <a:gd name="connsiteY1" fmla="*/ 0 h 929933"/>
                <a:gd name="connsiteX2" fmla="*/ 4548457 w 4548457"/>
                <a:gd name="connsiteY2" fmla="*/ 929933 h 929933"/>
                <a:gd name="connsiteX3" fmla="*/ 0 w 4548457"/>
                <a:gd name="connsiteY3" fmla="*/ 929933 h 929933"/>
                <a:gd name="connsiteX4" fmla="*/ 0 w 4548457"/>
                <a:gd name="connsiteY4" fmla="*/ 0 h 9299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929933">
                  <a:moveTo>
                    <a:pt x="0" y="0"/>
                  </a:moveTo>
                  <a:lnTo>
                    <a:pt x="4548457" y="0"/>
                  </a:lnTo>
                  <a:lnTo>
                    <a:pt x="4548457" y="929933"/>
                  </a:lnTo>
                  <a:lnTo>
                    <a:pt x="0" y="92993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0010" tIns="80010" rIns="80010" bIns="80010" numCol="1" spcCol="1270" anchor="t" anchorCtr="0">
              <a:noAutofit/>
            </a:bodyPr>
            <a:lstStyle/>
            <a:p>
              <a:pPr lvl="0" algn="l" defTabSz="933450">
                <a:lnSpc>
                  <a:spcPct val="90000"/>
                </a:lnSpc>
                <a:spcBef>
                  <a:spcPct val="0"/>
                </a:spcBef>
                <a:spcAft>
                  <a:spcPct val="35000"/>
                </a:spcAft>
              </a:pPr>
              <a:r>
                <a:rPr lang="en-US" sz="2100" kern="1200" dirty="0">
                  <a:solidFill>
                    <a:schemeClr val="tx1"/>
                  </a:solidFill>
                </a:rPr>
                <a:t>Technology Infrastructure Required to Support E-Commerce and M-Commerce</a:t>
              </a:r>
            </a:p>
          </p:txBody>
        </p:sp>
        <p:sp>
          <p:nvSpPr>
            <p:cNvPr id="107" name="Freeform 106"/>
            <p:cNvSpPr/>
            <p:nvPr/>
          </p:nvSpPr>
          <p:spPr>
            <a:xfrm>
              <a:off x="7454630" y="537590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Hardware</a:t>
              </a:r>
            </a:p>
          </p:txBody>
        </p:sp>
        <p:sp>
          <p:nvSpPr>
            <p:cNvPr id="108" name="Straight Connector 107"/>
            <p:cNvSpPr/>
            <p:nvPr/>
          </p:nvSpPr>
          <p:spPr>
            <a:xfrm>
              <a:off x="7277417" y="5608385"/>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09" name="Freeform 108"/>
            <p:cNvSpPr/>
            <p:nvPr/>
          </p:nvSpPr>
          <p:spPr>
            <a:xfrm>
              <a:off x="7454630" y="5608385"/>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E-Commerce Software</a:t>
              </a:r>
            </a:p>
          </p:txBody>
        </p:sp>
        <p:sp>
          <p:nvSpPr>
            <p:cNvPr id="110" name="Straight Connector 109"/>
            <p:cNvSpPr/>
            <p:nvPr/>
          </p:nvSpPr>
          <p:spPr>
            <a:xfrm>
              <a:off x="7277417" y="5840869"/>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1" name="Freeform 110"/>
            <p:cNvSpPr/>
            <p:nvPr/>
          </p:nvSpPr>
          <p:spPr>
            <a:xfrm>
              <a:off x="7454630" y="5840869"/>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Mobile Commerce Hardware and Software</a:t>
              </a:r>
            </a:p>
          </p:txBody>
        </p:sp>
        <p:sp>
          <p:nvSpPr>
            <p:cNvPr id="112" name="Straight Connector 111"/>
            <p:cNvSpPr/>
            <p:nvPr/>
          </p:nvSpPr>
          <p:spPr>
            <a:xfrm>
              <a:off x="7277417" y="6073352"/>
              <a:ext cx="4548457"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sp>
          <p:nvSpPr>
            <p:cNvPr id="113" name="Freeform 112"/>
            <p:cNvSpPr/>
            <p:nvPr/>
          </p:nvSpPr>
          <p:spPr>
            <a:xfrm>
              <a:off x="7454630" y="6073352"/>
              <a:ext cx="4548457" cy="232483"/>
            </a:xfrm>
            <a:custGeom>
              <a:avLst/>
              <a:gdLst>
                <a:gd name="connsiteX0" fmla="*/ 0 w 4548457"/>
                <a:gd name="connsiteY0" fmla="*/ 0 h 232483"/>
                <a:gd name="connsiteX1" fmla="*/ 4548457 w 4548457"/>
                <a:gd name="connsiteY1" fmla="*/ 0 h 232483"/>
                <a:gd name="connsiteX2" fmla="*/ 4548457 w 4548457"/>
                <a:gd name="connsiteY2" fmla="*/ 232483 h 232483"/>
                <a:gd name="connsiteX3" fmla="*/ 0 w 4548457"/>
                <a:gd name="connsiteY3" fmla="*/ 232483 h 232483"/>
                <a:gd name="connsiteX4" fmla="*/ 0 w 4548457"/>
                <a:gd name="connsiteY4" fmla="*/ 0 h 2324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48457" h="232483">
                  <a:moveTo>
                    <a:pt x="0" y="0"/>
                  </a:moveTo>
                  <a:lnTo>
                    <a:pt x="4548457" y="0"/>
                  </a:lnTo>
                  <a:lnTo>
                    <a:pt x="4548457" y="232483"/>
                  </a:lnTo>
                  <a:lnTo>
                    <a:pt x="0" y="2324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2860" tIns="22860" rIns="22860" bIns="22860" numCol="1" spcCol="1270" anchor="t" anchorCtr="0">
              <a:noAutofit/>
            </a:bodyPr>
            <a:lstStyle/>
            <a:p>
              <a:pPr lvl="0" algn="l" defTabSz="266700">
                <a:lnSpc>
                  <a:spcPct val="90000"/>
                </a:lnSpc>
                <a:spcBef>
                  <a:spcPct val="0"/>
                </a:spcBef>
                <a:spcAft>
                  <a:spcPct val="35000"/>
                </a:spcAft>
              </a:pPr>
              <a:r>
                <a:rPr lang="en-US" sz="1050" b="1" kern="1200" dirty="0">
                  <a:solidFill>
                    <a:schemeClr val="tx1"/>
                  </a:solidFill>
                </a:rPr>
                <a:t>Electronic Payment Systems</a:t>
              </a:r>
            </a:p>
          </p:txBody>
        </p:sp>
        <p:sp>
          <p:nvSpPr>
            <p:cNvPr id="114" name="Straight Connector 113"/>
            <p:cNvSpPr/>
            <p:nvPr/>
          </p:nvSpPr>
          <p:spPr>
            <a:xfrm>
              <a:off x="2551747" y="6305835"/>
              <a:ext cx="945134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sp>
      </p:grpSp>
    </p:spTree>
    <p:extLst>
      <p:ext uri="{BB962C8B-B14F-4D97-AF65-F5344CB8AC3E}">
        <p14:creationId xmlns:p14="http://schemas.microsoft.com/office/powerpoint/2010/main" val="413657194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Technology Infrastructure Required to Support E-Commerce and M-Commerce</a:t>
            </a:r>
          </a:p>
        </p:txBody>
      </p:sp>
      <p:sp>
        <p:nvSpPr>
          <p:cNvPr id="3" name="Content Placeholder 2"/>
          <p:cNvSpPr>
            <a:spLocks noGrp="1"/>
          </p:cNvSpPr>
          <p:nvPr>
            <p:ph idx="1"/>
          </p:nvPr>
        </p:nvSpPr>
        <p:spPr/>
        <p:txBody>
          <a:bodyPr>
            <a:normAutofit lnSpcReduction="10000"/>
          </a:bodyPr>
          <a:lstStyle/>
          <a:p>
            <a:pPr marL="0" indent="0">
              <a:buNone/>
            </a:pPr>
            <a:r>
              <a:rPr lang="en-US" b="1" dirty="0">
                <a:solidFill>
                  <a:srgbClr val="FF0000"/>
                </a:solidFill>
              </a:rPr>
              <a:t>1- Hardware</a:t>
            </a:r>
          </a:p>
          <a:p>
            <a:r>
              <a:rPr lang="en-US" dirty="0"/>
              <a:t>A Web server hardware platform complete with the appropriate software is a key ingredient to e-commerce infrastructure. </a:t>
            </a:r>
          </a:p>
          <a:p>
            <a:r>
              <a:rPr lang="en-US" dirty="0"/>
              <a:t>The amount of </a:t>
            </a:r>
            <a:r>
              <a:rPr lang="en-US" b="1" dirty="0"/>
              <a:t>storage</a:t>
            </a:r>
            <a:r>
              <a:rPr lang="en-US" dirty="0"/>
              <a:t> capacity and computing power required </a:t>
            </a:r>
          </a:p>
          <a:p>
            <a:r>
              <a:rPr lang="en-US" dirty="0"/>
              <a:t>Can be </a:t>
            </a:r>
            <a:r>
              <a:rPr lang="en-US" b="1" dirty="0"/>
              <a:t>upgraded</a:t>
            </a:r>
            <a:r>
              <a:rPr lang="en-US" dirty="0"/>
              <a:t> to meet unexpected user traffic.</a:t>
            </a:r>
          </a:p>
          <a:p>
            <a:r>
              <a:rPr lang="en-US" dirty="0"/>
              <a:t>Key Web site performance measures include </a:t>
            </a:r>
            <a:r>
              <a:rPr lang="en-US" b="1" dirty="0"/>
              <a:t>response time, transaction success rate, and system availability.</a:t>
            </a:r>
          </a:p>
          <a:p>
            <a:endParaRPr lang="en-US" dirty="0"/>
          </a:p>
        </p:txBody>
      </p:sp>
    </p:spTree>
    <p:extLst>
      <p:ext uri="{BB962C8B-B14F-4D97-AF65-F5344CB8AC3E}">
        <p14:creationId xmlns:p14="http://schemas.microsoft.com/office/powerpoint/2010/main" val="42345590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Technology Infrastructure Required to Support E-Commerce and M-Commerce</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2- E-Commerce Software</a:t>
            </a:r>
          </a:p>
          <a:p>
            <a:r>
              <a:rPr lang="en-US" dirty="0"/>
              <a:t>E-commerce software must </a:t>
            </a:r>
            <a:r>
              <a:rPr lang="en-US"/>
              <a:t>support four </a:t>
            </a:r>
            <a:r>
              <a:rPr lang="en-US" dirty="0"/>
              <a:t>core tasks: </a:t>
            </a:r>
          </a:p>
          <a:p>
            <a:pPr lvl="1">
              <a:buFont typeface="Wingdings" panose="05000000000000000000" pitchFamily="2" charset="2"/>
              <a:buChar char="q"/>
            </a:pPr>
            <a:r>
              <a:rPr lang="en-US" dirty="0"/>
              <a:t>Catalog management to create and update the product catalog</a:t>
            </a:r>
          </a:p>
          <a:p>
            <a:pPr lvl="1">
              <a:buFont typeface="Wingdings" panose="05000000000000000000" pitchFamily="2" charset="2"/>
              <a:buChar char="q"/>
            </a:pPr>
            <a:r>
              <a:rPr lang="en-US" dirty="0"/>
              <a:t>Shopping cart facilities to track the items selected for purchase</a:t>
            </a:r>
          </a:p>
          <a:p>
            <a:pPr lvl="1">
              <a:buFont typeface="Wingdings" panose="05000000000000000000" pitchFamily="2" charset="2"/>
              <a:buChar char="q"/>
            </a:pPr>
            <a:r>
              <a:rPr lang="en-US" dirty="0"/>
              <a:t>E-commerce transaction processing</a:t>
            </a:r>
          </a:p>
          <a:p>
            <a:pPr lvl="1">
              <a:buFont typeface="Wingdings" panose="05000000000000000000" pitchFamily="2" charset="2"/>
              <a:buChar char="q"/>
            </a:pPr>
            <a:r>
              <a:rPr lang="en-US" dirty="0"/>
              <a:t>Web traffic data analysis to provide details to adjust the operations of the web site.</a:t>
            </a:r>
          </a:p>
          <a:p>
            <a:endParaRPr lang="en-US" dirty="0"/>
          </a:p>
        </p:txBody>
      </p:sp>
    </p:spTree>
    <p:extLst>
      <p:ext uri="{BB962C8B-B14F-4D97-AF65-F5344CB8AC3E}">
        <p14:creationId xmlns:p14="http://schemas.microsoft.com/office/powerpoint/2010/main" val="41654575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Technology Infrastructure Required to Support E-Commerce and M-Commerce</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dirty="0">
                <a:solidFill>
                  <a:srgbClr val="FF0000"/>
                </a:solidFill>
              </a:rPr>
              <a:t>3- Mobile Commerce Hardware and Software</a:t>
            </a:r>
          </a:p>
          <a:p>
            <a:r>
              <a:rPr lang="en-US" dirty="0"/>
              <a:t>For m-commerce to work effectively, the interface between the mobile device and its user must improve to the point that it is nearly as easy to purchase an item on a wireless device as it is to purchase it on a PC.</a:t>
            </a:r>
          </a:p>
          <a:p>
            <a:r>
              <a:rPr lang="en-US" dirty="0"/>
              <a:t>The mobile devices used for m-commerce have several limitations that complicate their use. </a:t>
            </a:r>
          </a:p>
          <a:p>
            <a:r>
              <a:rPr lang="en-US" dirty="0"/>
              <a:t>Their </a:t>
            </a:r>
            <a:r>
              <a:rPr lang="en-US" b="1" dirty="0"/>
              <a:t>screens are small</a:t>
            </a:r>
            <a:r>
              <a:rPr lang="en-US" dirty="0"/>
              <a:t>, perhaps no more than several square inches, and might be able to display only small portions of a Web site. In addition, </a:t>
            </a:r>
            <a:r>
              <a:rPr lang="en-US" b="1" dirty="0"/>
              <a:t>entering data </a:t>
            </a:r>
            <a:r>
              <a:rPr lang="en-US" dirty="0"/>
              <a:t>on a mobile device can be tedious and error prone. Mobile devices also have </a:t>
            </a:r>
            <a:r>
              <a:rPr lang="en-US" b="1" dirty="0"/>
              <a:t>less processing power </a:t>
            </a:r>
            <a:r>
              <a:rPr lang="en-US" dirty="0"/>
              <a:t>and less bandwidth than desktop or laptop computers, which are usually connected to a high-speed LAN. They also operate on </a:t>
            </a:r>
            <a:r>
              <a:rPr lang="en-US" b="1" dirty="0"/>
              <a:t>limited-life batteries</a:t>
            </a:r>
            <a:r>
              <a:rPr lang="en-US" dirty="0"/>
              <a:t>.</a:t>
            </a:r>
          </a:p>
          <a:p>
            <a:r>
              <a:rPr lang="en-US" dirty="0"/>
              <a:t>For these reasons, Web developers must often rewrite Web applications so that users with mobile devices can access them.</a:t>
            </a:r>
          </a:p>
        </p:txBody>
      </p:sp>
    </p:spTree>
    <p:extLst>
      <p:ext uri="{BB962C8B-B14F-4D97-AF65-F5344CB8AC3E}">
        <p14:creationId xmlns:p14="http://schemas.microsoft.com/office/powerpoint/2010/main" val="15674393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t>Technology Infrastructure Required to Support E-Commerce and M-Commerce</a:t>
            </a:r>
          </a:p>
        </p:txBody>
      </p:sp>
      <p:sp>
        <p:nvSpPr>
          <p:cNvPr id="3" name="Content Placeholder 2"/>
          <p:cNvSpPr>
            <a:spLocks noGrp="1"/>
          </p:cNvSpPr>
          <p:nvPr>
            <p:ph idx="1"/>
          </p:nvPr>
        </p:nvSpPr>
        <p:spPr/>
        <p:txBody>
          <a:bodyPr>
            <a:normAutofit fontScale="70000" lnSpcReduction="20000"/>
          </a:bodyPr>
          <a:lstStyle/>
          <a:p>
            <a:pPr marL="0" indent="0">
              <a:buNone/>
            </a:pPr>
            <a:r>
              <a:rPr lang="en-US" sz="4000" b="1" dirty="0">
                <a:solidFill>
                  <a:srgbClr val="FF0000"/>
                </a:solidFill>
              </a:rPr>
              <a:t>4- Electronic Payment Systems</a:t>
            </a:r>
          </a:p>
          <a:p>
            <a:r>
              <a:rPr lang="en-US" dirty="0"/>
              <a:t>Web sites that accept multiple payment types convert more visitors to purchasing customers than merchants who offer only a single payment method.</a:t>
            </a:r>
          </a:p>
          <a:p>
            <a:r>
              <a:rPr lang="en-US" b="1" dirty="0"/>
              <a:t>Credit card</a:t>
            </a:r>
            <a:r>
              <a:rPr lang="en-US" dirty="0"/>
              <a:t>, such as Visa or MasterCard, has a preset spending limit based on the user’s credit history, and each month the user can pay all or part of the amount owed. Interest is charged on the unpaid amount. </a:t>
            </a:r>
          </a:p>
          <a:p>
            <a:r>
              <a:rPr lang="en-US" dirty="0"/>
              <a:t>C</a:t>
            </a:r>
            <a:r>
              <a:rPr lang="en-US" b="1" dirty="0"/>
              <a:t>harge card</a:t>
            </a:r>
            <a:r>
              <a:rPr lang="en-US" dirty="0"/>
              <a:t>, such as American Express, carries no preset spending limit, and the entire amount charged to the card is due at the end of the billing period. </a:t>
            </a:r>
          </a:p>
          <a:p>
            <a:r>
              <a:rPr lang="en-US" b="1" dirty="0"/>
              <a:t>Debit cards </a:t>
            </a:r>
            <a:r>
              <a:rPr lang="en-US" dirty="0"/>
              <a:t>look like credit cards, but they operate like cash or a personal check. The debit card is linked directly to your savings or checking account. Each time you use the card, money is automatically taken from your checking or savings account to cover the purchase.</a:t>
            </a:r>
          </a:p>
        </p:txBody>
      </p:sp>
    </p:spTree>
    <p:extLst>
      <p:ext uri="{BB962C8B-B14F-4D97-AF65-F5344CB8AC3E}">
        <p14:creationId xmlns:p14="http://schemas.microsoft.com/office/powerpoint/2010/main" val="49685339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Summary</a:t>
            </a:r>
            <a:endParaRPr lang="en-US" sz="2800" dirty="0"/>
          </a:p>
        </p:txBody>
      </p:sp>
      <p:sp>
        <p:nvSpPr>
          <p:cNvPr id="3" name="Content Placeholder 2"/>
          <p:cNvSpPr>
            <a:spLocks noGrp="1"/>
          </p:cNvSpPr>
          <p:nvPr>
            <p:ph idx="1"/>
          </p:nvPr>
        </p:nvSpPr>
        <p:spPr/>
        <p:txBody>
          <a:bodyPr>
            <a:normAutofit/>
          </a:bodyPr>
          <a:lstStyle/>
          <a:p>
            <a:r>
              <a:rPr lang="en-US" dirty="0"/>
              <a:t>Electronic commerce is the conducting of business activities (e.g., distribution, buying, selling, marketing, and servicing of products or services) electronically over computer networks. </a:t>
            </a:r>
          </a:p>
          <a:p>
            <a:r>
              <a:rPr lang="en-US" dirty="0"/>
              <a:t>Business-to-business (B2B) e-commerce allows manufacturers to buy at a low cost worldwide, and offers enterprises the chance to sell to a global market. </a:t>
            </a:r>
          </a:p>
          <a:p>
            <a:r>
              <a:rPr lang="en-US" dirty="0"/>
              <a:t>Business-to-consumer (B2C) e-commerce enables organizations to sell directly to consumers, eliminating intermediaries. </a:t>
            </a:r>
          </a:p>
        </p:txBody>
      </p:sp>
    </p:spTree>
    <p:extLst>
      <p:ext uri="{BB962C8B-B14F-4D97-AF65-F5344CB8AC3E}">
        <p14:creationId xmlns:p14="http://schemas.microsoft.com/office/powerpoint/2010/main" val="2714265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t>Summary</a:t>
            </a:r>
            <a:endParaRPr lang="en-US" sz="2800" dirty="0"/>
          </a:p>
        </p:txBody>
      </p:sp>
      <p:sp>
        <p:nvSpPr>
          <p:cNvPr id="3" name="Content Placeholder 2"/>
          <p:cNvSpPr>
            <a:spLocks noGrp="1"/>
          </p:cNvSpPr>
          <p:nvPr>
            <p:ph idx="1"/>
          </p:nvPr>
        </p:nvSpPr>
        <p:spPr/>
        <p:txBody>
          <a:bodyPr>
            <a:normAutofit/>
          </a:bodyPr>
          <a:lstStyle/>
          <a:p>
            <a:r>
              <a:rPr lang="en-US" dirty="0"/>
              <a:t>Consumer-to-consumer (C2C) e-commerce involves consumers selling directly to other consumers. </a:t>
            </a:r>
          </a:p>
          <a:p>
            <a:r>
              <a:rPr lang="en-US" dirty="0"/>
              <a:t>E-government involves the use of information and communications technology to simplify the sharing of information, speed formerly paper-based processes, and improve the relationship between citizens and government.</a:t>
            </a:r>
          </a:p>
          <a:p>
            <a:endParaRPr lang="en-US" dirty="0"/>
          </a:p>
        </p:txBody>
      </p:sp>
    </p:spTree>
    <p:extLst>
      <p:ext uri="{BB962C8B-B14F-4D97-AF65-F5344CB8AC3E}">
        <p14:creationId xmlns:p14="http://schemas.microsoft.com/office/powerpoint/2010/main" val="2714265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Mobile commerce is the use of mobile devices such as tablets and smartphones to facilitate the sale of goods or services anytime and anywhere.</a:t>
            </a:r>
          </a:p>
          <a:p>
            <a:r>
              <a:rPr lang="en-US" dirty="0"/>
              <a:t>Conversion to an e-commerce or m-commerce system enables organizations to reach new customers, reduce the cost of doing business, speed the flow of goods and information, increase the accuracy of order-processing and order fulfillment, and improve the level of customer service.</a:t>
            </a:r>
          </a:p>
        </p:txBody>
      </p:sp>
    </p:spTree>
    <p:extLst>
      <p:ext uri="{BB962C8B-B14F-4D97-AF65-F5344CB8AC3E}">
        <p14:creationId xmlns:p14="http://schemas.microsoft.com/office/powerpoint/2010/main" val="35789102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20000"/>
          </a:bodyPr>
          <a:lstStyle/>
          <a:p>
            <a:r>
              <a:rPr lang="en-US" dirty="0"/>
              <a:t>A successful e-commerce system must address the many stages consumers experience in the sales life cycle. The ability of the user to search for and identify items for sale; select those items; negotiate prices, terms of payment, and delivery date; send an order to the vendor to purchase the items; pay for the product or service; obtain product delivery; and receive after-sales support.</a:t>
            </a:r>
          </a:p>
          <a:p>
            <a:r>
              <a:rPr lang="en-US" dirty="0"/>
              <a:t>A firm faces three key challenges when converting its business processes from the traditional form to e-commerce processes: (1) dealing effectively with consumer privacy concerns, (2) successfully overcoming consumers’ lack of trust, and (3) overcoming global issues.</a:t>
            </a:r>
          </a:p>
          <a:p>
            <a:endParaRPr lang="en-US" dirty="0"/>
          </a:p>
        </p:txBody>
      </p:sp>
    </p:spTree>
    <p:extLst>
      <p:ext uri="{BB962C8B-B14F-4D97-AF65-F5344CB8AC3E}">
        <p14:creationId xmlns:p14="http://schemas.microsoft.com/office/powerpoint/2010/main" val="401195863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r>
              <a:rPr lang="en-US" dirty="0"/>
              <a:t>The Web allows firms to gather much more information about customer behavior and preferences than they could using other marketing approaches. This new technology has greatly enhanced the practice of market segmentation and has enabled many companies to establish closer relationships with their customers.</a:t>
            </a:r>
          </a:p>
          <a:p>
            <a:r>
              <a:rPr lang="en-US" dirty="0"/>
              <a:t>The Internet has revolutionized the world of investment and finance, especially online stock trading and online banking. </a:t>
            </a:r>
          </a:p>
          <a:p>
            <a:r>
              <a:rPr lang="en-US" dirty="0"/>
              <a:t>The numerous m-commerce applications include advertising, bartering, retargeting, price comparison, investment and finance, and banking.</a:t>
            </a:r>
          </a:p>
        </p:txBody>
      </p:sp>
    </p:spTree>
    <p:extLst>
      <p:ext uri="{BB962C8B-B14F-4D97-AF65-F5344CB8AC3E}">
        <p14:creationId xmlns:p14="http://schemas.microsoft.com/office/powerpoint/2010/main" val="129663528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r>
              <a:rPr lang="en-US" dirty="0"/>
              <a:t>Businesses and people use e-commerce and m-commerce to reduce transaction costs, speed the flow of goods and information, improve the level of customer service, and enable the close coordination of actions among manufacturers, suppliers, and customers.</a:t>
            </a:r>
          </a:p>
          <a:p>
            <a:r>
              <a:rPr lang="en-US" dirty="0"/>
              <a:t>E-commerce and m-commerce also enable consumers and companies to gain access to worldwide markets. They offer great promise for developing countries, enabling them to enter the prosperous global marketplace and hence helping to reduce the gap between rich and poor countries.</a:t>
            </a:r>
          </a:p>
          <a:p>
            <a:endParaRPr lang="en-US" dirty="0"/>
          </a:p>
        </p:txBody>
      </p:sp>
    </p:spTree>
    <p:extLst>
      <p:ext uri="{BB962C8B-B14F-4D97-AF65-F5344CB8AC3E}">
        <p14:creationId xmlns:p14="http://schemas.microsoft.com/office/powerpoint/2010/main" val="129663528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Because e-commerce and m-commerce are global systems, they face cultural, language, time and distance, infrastructure, currency, product and service, and state, regional, and national law challenges.</a:t>
            </a:r>
          </a:p>
          <a:p>
            <a:r>
              <a:rPr lang="en-US" dirty="0"/>
              <a:t>E-commerce start-ups must decide whether they will build and operate the Web site themselves or outsource this function. Web site hosting services and storefront brokers provide alternatives to building your own Web site.</a:t>
            </a:r>
          </a:p>
        </p:txBody>
      </p:sp>
    </p:spTree>
    <p:extLst>
      <p:ext uri="{BB962C8B-B14F-4D97-AF65-F5344CB8AC3E}">
        <p14:creationId xmlns:p14="http://schemas.microsoft.com/office/powerpoint/2010/main" val="20408192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r>
              <a:rPr lang="en-US" dirty="0"/>
              <a:t>To build traffic to your Web site, you should register a domain name that is relevant to your business, make your site search-engine friendly by including a meta tag in your home page.</a:t>
            </a:r>
          </a:p>
          <a:p>
            <a:r>
              <a:rPr lang="en-US" dirty="0"/>
              <a:t>A number of infrastructure components must be chosen hardware, Web server software, and e-commerce software.</a:t>
            </a:r>
          </a:p>
        </p:txBody>
      </p:sp>
    </p:spTree>
    <p:extLst>
      <p:ext uri="{BB962C8B-B14F-4D97-AF65-F5344CB8AC3E}">
        <p14:creationId xmlns:p14="http://schemas.microsoft.com/office/powerpoint/2010/main" val="244022828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print"/>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A397F65-0CA4-4D13-910E-CBCC1BE0F749}"/>
</file>

<file path=customXml/itemProps2.xml><?xml version="1.0" encoding="utf-8"?>
<ds:datastoreItem xmlns:ds="http://schemas.openxmlformats.org/officeDocument/2006/customXml" ds:itemID="{CA7D1465-1A27-423A-9E8D-28ECD7AABEC2}"/>
</file>

<file path=customXml/itemProps3.xml><?xml version="1.0" encoding="utf-8"?>
<ds:datastoreItem xmlns:ds="http://schemas.openxmlformats.org/officeDocument/2006/customXml" ds:itemID="{76EC12DE-8AA3-460B-B516-7861ABB5F1BA}"/>
</file>

<file path=docProps/app.xml><?xml version="1.0" encoding="utf-8"?>
<Properties xmlns="http://schemas.openxmlformats.org/officeDocument/2006/extended-properties" xmlns:vt="http://schemas.openxmlformats.org/officeDocument/2006/docPropsVTypes">
  <TotalTime>7928</TotalTime>
  <Words>5331</Words>
  <Application>Microsoft Office PowerPoint</Application>
  <PresentationFormat>Widescreen</PresentationFormat>
  <Paragraphs>427</Paragraphs>
  <Slides>61</Slides>
  <Notes>1</Notes>
  <HiddenSlides>0</HiddenSlides>
  <MMClips>1</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61</vt:i4>
      </vt:variant>
    </vt:vector>
  </HeadingPairs>
  <TitlesOfParts>
    <vt:vector size="69" baseType="lpstr">
      <vt:lpstr>Arial</vt:lpstr>
      <vt:lpstr>Calibri</vt:lpstr>
      <vt:lpstr>Calibri Light</vt:lpstr>
      <vt:lpstr>Tahoma</vt:lpstr>
      <vt:lpstr>Times New Roman</vt:lpstr>
      <vt:lpstr>Wingdings</vt:lpstr>
      <vt:lpstr>Office Theme</vt:lpstr>
      <vt:lpstr>1_Office Theme</vt:lpstr>
      <vt:lpstr>PowerPoint Presentation</vt:lpstr>
      <vt:lpstr>Chapter 7</vt:lpstr>
      <vt:lpstr>Chapter 7</vt:lpstr>
      <vt:lpstr>Chapter 7</vt:lpstr>
      <vt:lpstr>Principles</vt:lpstr>
      <vt:lpstr>Learning Objectives</vt:lpstr>
      <vt:lpstr>Learning Objectives</vt:lpstr>
      <vt:lpstr>PowerPoint Presentation</vt:lpstr>
      <vt:lpstr>Introduction</vt:lpstr>
      <vt:lpstr>PowerPoint Presentation</vt:lpstr>
      <vt:lpstr>Business-to-Business E-Commerce</vt:lpstr>
      <vt:lpstr>Business-to-Business E-Commerce</vt:lpstr>
      <vt:lpstr>Business-to-Business E-Commerce</vt:lpstr>
      <vt:lpstr>Business-to-Business E-Commerce</vt:lpstr>
      <vt:lpstr>Business-to-Consumer E-Commerce</vt:lpstr>
      <vt:lpstr>Business-to-Consumer E-Commerce</vt:lpstr>
      <vt:lpstr>Consumer-to-Consumer E-Commerce</vt:lpstr>
      <vt:lpstr>TABLE 7.3 Differences among B2B, B2C, and C2C</vt:lpstr>
      <vt:lpstr>E-Government</vt:lpstr>
      <vt:lpstr>E-Government</vt:lpstr>
      <vt:lpstr>PowerPoint Presentation</vt:lpstr>
      <vt:lpstr>Introduction to Mobile Commerce</vt:lpstr>
      <vt:lpstr>Advantages of Electronic and Mobile Commerce</vt:lpstr>
      <vt:lpstr>Multistage Model for E-Commerce</vt:lpstr>
      <vt:lpstr>Multistage Model for E-Commerce</vt:lpstr>
      <vt:lpstr>E-Commerce Challenges</vt:lpstr>
      <vt:lpstr>E-Commerce Challenges</vt:lpstr>
      <vt:lpstr>E-Commerce Challenges</vt:lpstr>
      <vt:lpstr>E-Commerce Challenges</vt:lpstr>
      <vt:lpstr>E-Commerce Challenges</vt:lpstr>
      <vt:lpstr>E-Commerce Challenges</vt:lpstr>
      <vt:lpstr>E-Commerce Challenges</vt:lpstr>
      <vt:lpstr>PowerPoint Presentation</vt:lpstr>
      <vt:lpstr>Electronic and Mobile Commerce Applications</vt:lpstr>
      <vt:lpstr>Electronic and Mobile Commerce Applications</vt:lpstr>
      <vt:lpstr>Electronic and Mobile Commerce Applications</vt:lpstr>
      <vt:lpstr>Electronic and Mobile Commerce Applications</vt:lpstr>
      <vt:lpstr>Electronic and Mobile Commerce Applications</vt:lpstr>
      <vt:lpstr>Electronic and Mobile Commerce Applications</vt:lpstr>
      <vt:lpstr>Electronic and Mobile Commerce Applications</vt:lpstr>
      <vt:lpstr>PowerPoint Presentation</vt:lpstr>
      <vt:lpstr>Strategies for Successful E-Commerce and M-Commerce</vt:lpstr>
      <vt:lpstr>Strategies for Successful E-Commerce and M-Commerce</vt:lpstr>
      <vt:lpstr>Strategies for Successful E-Commerce and M-Commerce</vt:lpstr>
      <vt:lpstr>Strategies for Successful E-Commerce and M-Commerce</vt:lpstr>
      <vt:lpstr>Strategies for Successful E-Commerce and M-Commerce</vt:lpstr>
      <vt:lpstr>Strategies for Successful E-Commerce and M-Commerce</vt:lpstr>
      <vt:lpstr>PowerPoint Presentation</vt:lpstr>
      <vt:lpstr>Technology Infrastructure Required to Support E-Commerce and M-Commerce</vt:lpstr>
      <vt:lpstr>Technology Infrastructure Required to Support E-Commerce and M-Commerce</vt:lpstr>
      <vt:lpstr>Technology Infrastructure Required to Support E-Commerce and M-Commerce</vt:lpstr>
      <vt:lpstr>Technology Infrastructure Required to Support E-Commerce and M-Commerce</vt:lpstr>
      <vt:lpstr>Summary</vt:lpstr>
      <vt:lpstr>Summary</vt:lpstr>
      <vt:lpstr>Summary</vt:lpstr>
      <vt:lpstr>Summary</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zwa</cp:lastModifiedBy>
  <cp:revision>354</cp:revision>
  <dcterms:created xsi:type="dcterms:W3CDTF">2023-09-12T14:13:52Z</dcterms:created>
  <dcterms:modified xsi:type="dcterms:W3CDTF">2025-05-08T11:11:20Z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