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34"/>
  </p:notesMasterIdLst>
  <p:sldIdLst>
    <p:sldId id="583" r:id="rId3"/>
    <p:sldId id="584" r:id="rId4"/>
    <p:sldId id="585" r:id="rId5"/>
    <p:sldId id="602" r:id="rId6"/>
    <p:sldId id="649" r:id="rId7"/>
    <p:sldId id="523" r:id="rId8"/>
    <p:sldId id="650" r:id="rId9"/>
    <p:sldId id="603" r:id="rId10"/>
    <p:sldId id="651" r:id="rId11"/>
    <p:sldId id="604" r:id="rId12"/>
    <p:sldId id="605" r:id="rId13"/>
    <p:sldId id="652" r:id="rId14"/>
    <p:sldId id="606" r:id="rId15"/>
    <p:sldId id="607" r:id="rId16"/>
    <p:sldId id="653" r:id="rId17"/>
    <p:sldId id="608" r:id="rId18"/>
    <p:sldId id="609" r:id="rId19"/>
    <p:sldId id="643" r:id="rId20"/>
    <p:sldId id="673" r:id="rId21"/>
    <p:sldId id="642" r:id="rId22"/>
    <p:sldId id="641" r:id="rId23"/>
    <p:sldId id="644" r:id="rId24"/>
    <p:sldId id="645" r:id="rId25"/>
    <p:sldId id="640" r:id="rId26"/>
    <p:sldId id="636" r:id="rId27"/>
    <p:sldId id="635" r:id="rId28"/>
    <p:sldId id="646" r:id="rId29"/>
    <p:sldId id="665" r:id="rId30"/>
    <p:sldId id="666" r:id="rId31"/>
    <p:sldId id="601" r:id="rId32"/>
    <p:sldId id="60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02"/>
            <p14:sldId id="649"/>
            <p14:sldId id="523"/>
            <p14:sldId id="650"/>
            <p14:sldId id="603"/>
            <p14:sldId id="651"/>
            <p14:sldId id="604"/>
            <p14:sldId id="605"/>
            <p14:sldId id="652"/>
            <p14:sldId id="606"/>
            <p14:sldId id="607"/>
            <p14:sldId id="653"/>
            <p14:sldId id="608"/>
            <p14:sldId id="609"/>
            <p14:sldId id="643"/>
            <p14:sldId id="673"/>
            <p14:sldId id="642"/>
            <p14:sldId id="641"/>
            <p14:sldId id="644"/>
            <p14:sldId id="645"/>
            <p14:sldId id="640"/>
            <p14:sldId id="636"/>
            <p14:sldId id="635"/>
            <p14:sldId id="646"/>
            <p14:sldId id="665"/>
            <p14:sldId id="666"/>
            <p14:sldId id="601"/>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560" autoAdjust="0"/>
  </p:normalViewPr>
  <p:slideViewPr>
    <p:cSldViewPr snapToGrid="0">
      <p:cViewPr varScale="1">
        <p:scale>
          <a:sx n="87" d="100"/>
          <a:sy n="87" d="100"/>
        </p:scale>
        <p:origin x="92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تسليط الضوء على المفاهيم والأدوات الأساسية التي ظهرت من دراسة تمويل ريادة الأعمال.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مناقشة فتح آفاق جديدة ومستقبل التمويل الريادي.</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946940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في هذا الفصل الأخير، نغطي العديد من الموضوعات التطلعية المتعلقة بتمويل ريادة الأعمال.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نبدأ بتسليط الضوء على المفاهيم والأدوات الأساسية التي ظهرت من دراسة تمويل ريادة الأعمال.</a:t>
            </a:r>
            <a:endParaRPr lang="en-US" dirty="0"/>
          </a:p>
          <a:p>
            <a:pPr marL="171450" indent="-171450" algn="just" rtl="1">
              <a:buFont typeface="Arial" panose="020B0604020202020204" pitchFamily="34" charset="0"/>
              <a:buChar char="•"/>
            </a:pPr>
            <a:endParaRPr lang="ar-EG" u="sng" dirty="0">
              <a:solidFill>
                <a:srgbClr val="FF0000"/>
              </a:solidFill>
            </a:endParaRPr>
          </a:p>
          <a:p>
            <a:pPr marL="171450" indent="-171450" algn="just" rtl="1">
              <a:buFont typeface="Arial" panose="020B0604020202020204" pitchFamily="34" charset="0"/>
              <a:buChar char="•"/>
            </a:pPr>
            <a:r>
              <a:rPr lang="ar-EG" dirty="0"/>
              <a:t>نختتم بتحديد مجالات البحث التي تتناول الأسئلة المهمة التي لم تتم الإجابة عليها في هذا المجال وحيث يمكن للبحوث تقديم رؤى مهمة حول كيفية تطور تمويل المشاريع الجديدة.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كمجال للدراسة ، يعتمد تمويل ريادة الأعمال على مفاهيم ومنهجية التمويل والاقتصاد.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وجه الخصوص ، أكدنا على مبادئ التمويل والاستثمارات والتقييم والتعاقد ، كل ذلك في سياق المشاريع الجديدة.</a:t>
            </a:r>
            <a:endParaRPr lang="en-US" dirty="0"/>
          </a:p>
          <a:p>
            <a:pPr marL="0" indent="0" algn="just" rtl="1">
              <a:buFont typeface="Arial" panose="020B0604020202020204" pitchFamily="34" charset="0"/>
              <a:buNone/>
            </a:pPr>
            <a:r>
              <a:rPr lang="ar-EG" dirty="0"/>
              <a:t> </a:t>
            </a:r>
          </a:p>
          <a:p>
            <a:pPr marL="171450" indent="-171450" algn="just" rtl="1">
              <a:buFont typeface="Arial" panose="020B0604020202020204" pitchFamily="34" charset="0"/>
              <a:buChar char="•"/>
            </a:pPr>
            <a:r>
              <a:rPr lang="ar-EG" dirty="0"/>
              <a:t>المفاهيم والمنهجية مفيدة ليس فقط لرواد الأعمال المحتملين ولكن أيضا لأولئك الذين يقدمون الأموال لرواد الأعمال - المستثمرين الملائكة ، ورأس المال المغامر ، والشركات العائلية ، والمقرضين ، والموظفين ، والأصدقاء ، والشركاء التجاريين ، والجامعات ، والوكالات الحكومية.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80241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لا تقتصر دراسة تمويل ريادة الأعمال على المشاريع الجديدة أو حتى الشركات الصغيرة أو المملوكة للقطاع الخاص.</a:t>
            </a:r>
            <a:endParaRPr lang="en-US"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يتم تنفيذ قدر كبير من نشاط ريادة الأعمال من قبل الشركات وأصحاب المشاريع الاجتماعية والباحثين العاملين في الجامعات.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لقد ناقشنا كيف تختلف خيارات التمويل على مدى عمر المشروع من البداية إلى الحصاد.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وبالتالي ، فإننا نعالج الجوانب المالية لتطوير المشروع حتى النقطة التي يمكن فيها تطبيق مبادئ تمويل الشركات مباشرة.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الكثير من تحليلنا ، نشدد على أهمية مشاكل الحوافز والمعلومات التي تواجه المشاركين في سوق تمويل ريادة الأعمال.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تؤدي معالجة هذه المشكلات إلى ظهور السمات الرئيسية للسوق ، بما في ذلك تجريب وتنظيم الاستثمارات في سياق ريادة الأعمال القائمة على الفرضيات ، والتفاوض على شروط العقود المالية ، ودور السمعة ، والممارسات التجارية ، ونهج التقييم.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لأصحاب المشاريع والمستثمرين الذين يفهمون المحددات المالية للهيكل التنظيمي والتعاقدي الجديد للمشروع ، بما في ذلك هيكل الحوافز والمعلومات ، تصميم عقودهم الخاصة بشكل أكثر فعالية لتعكس القضايا الخاصة بالصفقة ولزيادة قيمة الفرصة.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73246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14.1 إكمال الدائرة</a:t>
            </a:r>
          </a:p>
          <a:p>
            <a:pPr marL="171450" indent="-171450" algn="just" rtl="1">
              <a:buFont typeface="Arial" panose="020B0604020202020204" pitchFamily="34" charset="0"/>
              <a:buChar char="•"/>
            </a:pPr>
            <a:endParaRPr lang="ar-EG" dirty="0"/>
          </a:p>
          <a:p>
            <a:pPr algn="just" rtl="1"/>
            <a:r>
              <a:rPr lang="ar-EG" b="1" dirty="0"/>
              <a:t>قرارات الاستثمار والتمويل الريادية مترابطة</a:t>
            </a:r>
          </a:p>
          <a:p>
            <a:pPr marL="171450" indent="-171450" algn="just" rtl="1">
              <a:buFont typeface="Arial" panose="020B0604020202020204" pitchFamily="34" charset="0"/>
              <a:buChar char="•"/>
            </a:pPr>
            <a:r>
              <a:rPr lang="ar-EG" dirty="0"/>
              <a:t>القرارات التي يتخذها رواد الأعمال والمستثمرون فيما يتعلق بتخصيص الملكية الخارجية والداخلية لها آثار مهمة على المشروع وعلى قيم مطالبات الملكية المالية.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لديك الآن الأدوات اللازمة لتقييم هذه المطالبات وتصميم العقود المالية المعززة للقيمة والتفاوض بشأنها.</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في تمويل الشركات ، نفترض عادة أن الشركة تتخذ قراراتها الاستثمارية بغض النظر عن اختيار التمويل.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هذا له ما يبرره بشكل صارم فقط إذا </a:t>
            </a:r>
            <a:r>
              <a:rPr lang="ar-EG" u="sng" dirty="0"/>
              <a:t>كان المستثمرون من الشركات يهتمون فقط بالمخاطر غير القابلة للتنويع ويتم فرض ضرائب على المطالبات المالية للديون والأسهم بشكل متساو</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الرغم من أن الافتراض هو تقريب معقول لشركة مملوكة ملكية عامة ، إلا أنه غير مناسب لمشروع جديد.</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62969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قرارات الاستثمار والتمويل الريادية مترابطة (تابع)</a:t>
            </a:r>
            <a:endParaRPr lang="en-US" b="1" dirty="0"/>
          </a:p>
          <a:p>
            <a:pPr algn="just" rtl="1"/>
            <a:endParaRPr lang="ar-EG" b="1" dirty="0"/>
          </a:p>
          <a:p>
            <a:pPr marL="171450" indent="-171450" algn="just" rtl="1">
              <a:buFont typeface="Arial" panose="020B0604020202020204" pitchFamily="34" charset="0"/>
              <a:buChar char="•"/>
            </a:pPr>
            <a:r>
              <a:rPr lang="ar-EG" dirty="0"/>
              <a:t>غالبا ما يضطر رائد الأعمال إلى اتخاذ قرار بشأن ما إذا كان سيقوم باستثمار كبير في إطار التنوع في المشروع أو التخلي عن متابعة المشروع.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تحت التنويع يعرض صاحب المشروع للمخاطر الخاصة بالمشروع.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ويعني منطق تكلفة الفرصة البديلة أن منظم المشاريع الذي يجب أن يكون إما تحت التنوع أو التخلي عن المشروع </a:t>
            </a:r>
            <a:r>
              <a:rPr lang="ar-EG" b="1" u="sng" dirty="0"/>
              <a:t>يجب أن يطلب تعويضا عن تحمل مخاطر خاصة بالمشروع. </a:t>
            </a:r>
            <a:endParaRPr lang="en-US" b="1" u="sng"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نظرا لأن المستثمرين المتنوعين جيدا لا يهتمون بالمخاطر الخاصة بالمشروع ، </a:t>
            </a:r>
            <a:r>
              <a:rPr lang="ar-EG" b="1" u="sng" dirty="0"/>
              <a:t>فإن معدل العائد المطلوب لرائد الأعمال سيكون أعلى من معدل العائد للمستثمر الذي يمكنه التنويع.</a:t>
            </a:r>
            <a:endParaRPr lang="en-US" b="1" u="sng"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هناك طريقة أخرى يعتمد بها الاستثمار والتمويل على المشاريع </a:t>
            </a:r>
            <a:r>
              <a:rPr lang="ar-EG" b="1" u="sng" dirty="0"/>
              <a:t>الجديدة ولكن ربما ليس للشركات الكبيرة </a:t>
            </a:r>
            <a:r>
              <a:rPr lang="ar-EG" b="1" dirty="0"/>
              <a:t>وهي أن رائد الأعمال يحتاج عادة إلى إقناع طرف خارجي بأن الفرصة تستدعي الاستثمار.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ومن غير المرجح أن يؤثر ذلك على الخيارات الاستثمارية للشركات العامة</a:t>
            </a:r>
            <a:r>
              <a:rPr lang="ar-EG" u="sng" dirty="0"/>
              <a:t>، حيث تكون المشاريع التي تضطلع بها صغيرة بالنسبة لحجمها الإجمالي وقد تكون الموارد الداخلية كافية لتمويل الاستثمار دون الحاجة إلى إقناع مستثمر خارجي</a:t>
            </a:r>
            <a:r>
              <a:rPr lang="ar-EG" dirty="0"/>
              <a:t>.</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94535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تعتمد قيمة الاستثمار على قدرة رائد الأعمال على التنويع</a:t>
            </a:r>
          </a:p>
          <a:p>
            <a:pPr marL="171450" indent="-171450" algn="just" rtl="1">
              <a:buFont typeface="Arial" panose="020B0604020202020204" pitchFamily="34" charset="0"/>
              <a:buChar char="•"/>
            </a:pPr>
            <a:r>
              <a:rPr lang="ar-EG" dirty="0"/>
              <a:t>بالنسبة لرائد الأعمال ، تزيد القدرة على التنويع من قيمة فرصة مشروع جديد. </a:t>
            </a:r>
          </a:p>
          <a:p>
            <a:pPr marL="171450" indent="-171450" algn="just" rtl="1">
              <a:buFont typeface="Arial" panose="020B0604020202020204" pitchFamily="34" charset="0"/>
              <a:buChar char="•"/>
            </a:pPr>
            <a:r>
              <a:rPr lang="ar-EG" dirty="0"/>
              <a:t>لديك الأدوات اللازمة لتقدير ثروة رائد الأعمال وتقييم الفرصة في ضوء تنوع رائد الأعمال.</a:t>
            </a:r>
          </a:p>
          <a:p>
            <a:pPr marL="171450" indent="-171450" algn="just" rtl="1">
              <a:buFont typeface="Arial" panose="020B0604020202020204" pitchFamily="34" charset="0"/>
              <a:buChar char="•"/>
            </a:pPr>
            <a:r>
              <a:rPr lang="ar-EG" dirty="0"/>
              <a:t>عندما يشارك رائد أعمال في مشروع مع مستثمر يمكنه التنويع ، يضع الطرفان قيما مختلفة على نفس المطالبات المالية ، حتى لو اتفقوا على التدفقات النقدية والمخاطر المتوقعة. </a:t>
            </a:r>
          </a:p>
          <a:p>
            <a:pPr marL="171450" indent="-171450" algn="just" rtl="1">
              <a:buFont typeface="Arial" panose="020B0604020202020204" pitchFamily="34" charset="0"/>
              <a:buChar char="•"/>
            </a:pPr>
            <a:r>
              <a:rPr lang="ar-EG" dirty="0"/>
              <a:t>يقدر المستثمر المتنوع المطالبات بشكل أكبر. </a:t>
            </a:r>
          </a:p>
          <a:p>
            <a:pPr marL="171450" indent="-171450" algn="just" rtl="1">
              <a:buFont typeface="Arial" panose="020B0604020202020204" pitchFamily="34" charset="0"/>
              <a:buChar char="•"/>
            </a:pPr>
            <a:r>
              <a:rPr lang="ar-EG" dirty="0"/>
              <a:t>ويترتب على ذلك أن قيمة الفرصة تعتمد على كيفية تخصيص المطالبات المالية للمخاطر والعائد المتوقع. </a:t>
            </a:r>
          </a:p>
          <a:p>
            <a:pPr marL="171450" indent="-171450" algn="just" rtl="1">
              <a:buFont typeface="Arial" panose="020B0604020202020204" pitchFamily="34" charset="0"/>
              <a:buChar char="•"/>
            </a:pPr>
            <a:r>
              <a:rPr lang="ar-EG" dirty="0"/>
              <a:t>كل شيء آخر متساو ، فإن تخصيص المزيد من المخاطر غير السوقية للمستثمرين المتنوعين يزيد من قيمة الفرصة.</a:t>
            </a:r>
          </a:p>
          <a:p>
            <a:pPr marL="171450" indent="-171450" algn="just" rtl="1">
              <a:buFont typeface="Arial" panose="020B0604020202020204" pitchFamily="34" charset="0"/>
              <a:buChar char="•"/>
            </a:pPr>
            <a:r>
              <a:rPr lang="ar-EG" dirty="0"/>
              <a:t>وبالتالي ، فإن الاستخدام الفعال للعقود المالية لتخصيص المخاطر يمكن أن يعزز قيمة المشروع وحتى يغير فرص </a:t>
            </a:r>
            <a:r>
              <a:rPr lang="en-US" dirty="0"/>
              <a:t>NPV </a:t>
            </a:r>
            <a:r>
              <a:rPr lang="ar-EG" dirty="0"/>
              <a:t>السلبية إلى فرص </a:t>
            </a:r>
            <a:r>
              <a:rPr lang="en-US" dirty="0"/>
              <a:t>NPV </a:t>
            </a:r>
            <a:r>
              <a:rPr lang="ar-EG" dirty="0"/>
              <a:t>إيجابية.</a:t>
            </a:r>
          </a:p>
          <a:p>
            <a:pPr marL="171450" indent="-171450" algn="just" rtl="1">
              <a:buFont typeface="Arial" panose="020B0604020202020204" pitchFamily="34" charset="0"/>
              <a:buChar char="•"/>
            </a:pPr>
            <a:r>
              <a:rPr lang="ar-EG" b="1" dirty="0"/>
              <a:t>حتى لو لم يكن هناك مستثمر مشارك ، فإن قدرة رائد الأعمال على التنويع تؤثر على القيمة. </a:t>
            </a:r>
          </a:p>
          <a:p>
            <a:pPr marL="171450" indent="-171450" algn="just" rtl="1">
              <a:buFont typeface="Arial" panose="020B0604020202020204" pitchFamily="34" charset="0"/>
              <a:buChar char="•"/>
            </a:pPr>
            <a:r>
              <a:rPr lang="ar-EG" dirty="0"/>
              <a:t>يعتمد معدل العائد المطلوب لرائد الأعمال للاستثمار في مشروع ما على جزء من إجمالي الثروة التي يجب على رائد الأعمال الالتزام بها. </a:t>
            </a:r>
          </a:p>
          <a:p>
            <a:pPr marL="171450" indent="-171450" algn="just" rtl="1">
              <a:buFont typeface="Arial" panose="020B0604020202020204" pitchFamily="34" charset="0"/>
              <a:buChar char="•"/>
            </a:pPr>
            <a:r>
              <a:rPr lang="ar-EG" dirty="0"/>
              <a:t>كلما زاد الكسر ، ارتفع معدل العائد المطلوب لرائد الأعمال.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8739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تعتمد قيمة الاستثمار على قدرة رائد الأعمال على التنويع (تابع)</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تعتمد قيمة المشروع أيضا على كيفية ارتباط مخاطر المشروع بمخاطر استثمارات رائد الأعمال الأخرى.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يمكنك تقييم الفرصة عندما يتم استثمار ثروة رائد الأعمال الأخرى في محفظة مؤشر السوق أو أصل خال من المخاطر.</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نظرا لأن المزيد من الثروة تمكن رائد الأعمال من تحقيق قدر أكبر من التنويع ، فإن نفس المشروع يكون أكثر قيمة لرائد الأعمال الأكثر ثراء.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ويترتب على ذلك أن تقليل الاستثمار في المشروع يمكن أن يعزز قيمته لرائد الأعمال.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إن السعي وراء فرصة على نطاق أصغر ، أو جلب مستثمر ، أو إيجاد طرق لتقليل مدة التزام رائد الأعمال يمكن أن يقلل من حجم استثمار رائد الأعمال.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باستخدام الطرق التي تعلمتها ، يمكنك تقييم آثار هذه التغييرات.</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310786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يقدم المستثمرون أكثر من المال للمشاريع التي يستثمرون فيها</a:t>
            </a:r>
          </a:p>
          <a:p>
            <a:pPr marL="171450" indent="-171450" algn="just" rtl="1">
              <a:buFont typeface="Arial" panose="020B0604020202020204" pitchFamily="34" charset="0"/>
              <a:buChar char="•"/>
            </a:pPr>
            <a:r>
              <a:rPr lang="ar-EG" dirty="0"/>
              <a:t>المشاركة النشطة من قبل المستثمرين يمكن أن تضيف قيمة. </a:t>
            </a:r>
          </a:p>
          <a:p>
            <a:pPr marL="171450" indent="-171450" algn="just" rtl="1">
              <a:buFont typeface="Arial" panose="020B0604020202020204" pitchFamily="34" charset="0"/>
              <a:buChar char="•"/>
            </a:pPr>
            <a:r>
              <a:rPr lang="ar-EG" b="1" dirty="0"/>
              <a:t>إن فهم مساهمات المستثمرين النشطين يمكن رائد الأعمال من تقييم بدائل التمويل بشكل أفضل.</a:t>
            </a:r>
          </a:p>
          <a:p>
            <a:pPr marL="171450" indent="-171450" algn="just" rtl="1">
              <a:buFont typeface="Arial" panose="020B0604020202020204" pitchFamily="34" charset="0"/>
              <a:buChar char="•"/>
            </a:pPr>
            <a:r>
              <a:rPr lang="ar-EG" dirty="0"/>
              <a:t>المشاريع الجديدة تجمع رأس المال من مصادر لا تعد ولا تحصى. </a:t>
            </a:r>
          </a:p>
          <a:p>
            <a:pPr marL="171450" indent="-171450" algn="just" rtl="1">
              <a:buFont typeface="Arial" panose="020B0604020202020204" pitchFamily="34" charset="0"/>
              <a:buChar char="•"/>
            </a:pPr>
            <a:r>
              <a:rPr lang="ar-EG" dirty="0"/>
              <a:t>بعضها يوفر رأس المال المالي فقط. يوفر البعض الآخر مهارات رأس المال والمهارات الإدارية. </a:t>
            </a:r>
          </a:p>
          <a:p>
            <a:pPr marL="171450" indent="-171450" algn="just" rtl="1">
              <a:buFont typeface="Arial" panose="020B0604020202020204" pitchFamily="34" charset="0"/>
              <a:buChar char="•"/>
            </a:pPr>
            <a:r>
              <a:rPr lang="ar-EG" b="1" dirty="0"/>
              <a:t>غالبا ما يشارك المستثمرون الملاك والشركاء الاستراتيجيون في الجوانب الإدارية للمؤسسة. </a:t>
            </a:r>
          </a:p>
          <a:p>
            <a:pPr marL="171450" indent="-171450" algn="just" rtl="1">
              <a:buFont typeface="Arial" panose="020B0604020202020204" pitchFamily="34" charset="0"/>
              <a:buChar char="•"/>
            </a:pPr>
            <a:r>
              <a:rPr lang="ar-EG" dirty="0"/>
              <a:t>تشارك شركات رأس المال المغامر في المنعطفات الحرجة وتراقب استثماراتها باستمرار. </a:t>
            </a:r>
          </a:p>
          <a:p>
            <a:pPr marL="171450" indent="-171450" algn="just" rtl="1">
              <a:buFont typeface="Arial" panose="020B0604020202020204" pitchFamily="34" charset="0"/>
              <a:buChar char="•"/>
            </a:pPr>
            <a:r>
              <a:rPr lang="ar-EG" b="1" dirty="0"/>
              <a:t>يسعى المستثمرون مثل هؤلاء إلى تحقيق عوائد على كل من استثماراتهم المالية ورأس المال البشري.</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ومن المواضيع الهامة للكتاب توضيح كيفية تأثير الجهود الإدارية وجهود الرصد على خيارات الاستثمار والتمويل وهيكل المطالبات المالية. </a:t>
            </a:r>
          </a:p>
          <a:p>
            <a:pPr marL="171450" indent="-171450" algn="just" rtl="1">
              <a:buFont typeface="Arial" panose="020B0604020202020204" pitchFamily="34" charset="0"/>
              <a:buChar char="•"/>
            </a:pPr>
            <a:r>
              <a:rPr lang="ar-EG" dirty="0"/>
              <a:t>يمكن للمستثمرين الذين يشاركون بنشاط إضافة قيمة عن طريق تغيير كل من العوائد المتوقعة والمخاطر. </a:t>
            </a:r>
          </a:p>
          <a:p>
            <a:pPr marL="171450" indent="-171450" algn="just" rtl="1">
              <a:buFont typeface="Arial" panose="020B0604020202020204" pitchFamily="34" charset="0"/>
              <a:buChar char="•"/>
            </a:pPr>
            <a:r>
              <a:rPr lang="ar-EG" dirty="0"/>
              <a:t>يمكنك استخدام الأدوات والتقنيات التي تعلمتها لدراسة كيفية تأثير مصادر التمويل المختلفة على العائد المتوقع والمخاطر وكيف من المحتمل أن تؤثر الأنواع المختلفة من المستثمرين على قيم المطالبات المالية للأطراف.</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21302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يمكن للعقود المالية والأجهزة الأخرى معالجة مشاكل المعلومات</a:t>
            </a:r>
          </a:p>
          <a:p>
            <a:pPr marL="171450" indent="-171450" algn="just" rtl="1">
              <a:buFont typeface="Arial" panose="020B0604020202020204" pitchFamily="34" charset="0"/>
              <a:buChar char="•"/>
            </a:pPr>
            <a:r>
              <a:rPr lang="ar-EG" dirty="0"/>
              <a:t>وتشكل مشاكل المعلومات عقبة كبيرة أمام جمع التمويل. </a:t>
            </a:r>
          </a:p>
          <a:p>
            <a:pPr marL="171450" indent="-171450" algn="just" rtl="1">
              <a:buFont typeface="Arial" panose="020B0604020202020204" pitchFamily="34" charset="0"/>
              <a:buChar char="•"/>
            </a:pPr>
            <a:r>
              <a:rPr lang="ar-EG" b="1" dirty="0"/>
              <a:t>غالبا ما يكون رواد الأعمال مفرطين في التفاؤل ويفترضون أن أفكارهم الاستثمارية ستكون ناجحة. وبالتالي ، غالبا ما يستبعد المستثمرون بشدة توقعات رائد الأعمال. </a:t>
            </a:r>
          </a:p>
          <a:p>
            <a:pPr marL="171450" indent="-171450" algn="just" rtl="1">
              <a:buFont typeface="Arial" panose="020B0604020202020204" pitchFamily="34" charset="0"/>
              <a:buChar char="•"/>
            </a:pPr>
            <a:r>
              <a:rPr lang="ar-EG" dirty="0"/>
              <a:t>يمكن أن تساعد خطة العمل والمقاولات المالية والأجهزة مثل الإشارات والسمعة والشهادات في التغلب على مثل هذه المشكلات</a:t>
            </a:r>
          </a:p>
          <a:p>
            <a:pPr marL="171450" indent="-171450" algn="just" rtl="1">
              <a:buFont typeface="Arial" panose="020B0604020202020204" pitchFamily="34" charset="0"/>
              <a:buChar char="•"/>
            </a:pPr>
            <a:r>
              <a:rPr lang="ar-EG" b="1" dirty="0"/>
              <a:t>في بيئة المشروع الجديدة ، يمكن أن يواجه كل من رائد الأعمال والمستثمرين صعوبة في توصيل معتقداتهم بمصداقية لبعضهم البعض.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لا تعيق صعوبات الاتصال زيادة رأس المال فحسب ، بل يمكن أن تؤدي أيضا إلى نوعين من الأخطاء: الاستثمار في المشاريع التي يجب التخلي عنها والفشل في الاستثمار في تلك التي يجب متابعتها.</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يمكن لأطراف العقد المالي الجديد استخدام الأحكام التعاقدية للإشارة إلى معتقداتهم لبعضهم البعض.</a:t>
            </a:r>
          </a:p>
          <a:p>
            <a:pPr marL="171450" indent="-171450" algn="just" rtl="1">
              <a:buFont typeface="Arial" panose="020B0604020202020204" pitchFamily="34" charset="0"/>
              <a:buChar char="•"/>
            </a:pPr>
            <a:r>
              <a:rPr lang="ar-EG" dirty="0"/>
              <a:t>يمكن لرائد الأعمال ، على سبيل المثال ، أن يعطي مصداقية للتوقعات التي قد تبدو متفائلة بخلاف ذلك من خلال ربط مصلحة الملكية بالأداء الذي تم تحقيقه في المستقبل وباستخدام المعالم التي تمكن من تأجيل بعض الاستثمار حتى يتم حل حالة عدم اليقين المهمة. </a:t>
            </a:r>
          </a:p>
          <a:p>
            <a:pPr marL="171450" indent="-171450" algn="just" rtl="1">
              <a:buFont typeface="Arial" panose="020B0604020202020204" pitchFamily="34" charset="0"/>
              <a:buChar char="•"/>
            </a:pPr>
            <a:r>
              <a:rPr lang="ar-EG" dirty="0"/>
              <a:t>تساعد أحكام العقد المختارة جيدا في نقل معتقدات الأطراف.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 غالبا ما تحول شروط العقد مخاطر إضافية إلى رائد الأعمال ، وهو عامل يعمل ضد فوائد تخصيص المخاطر للتعاقد مع مستثمر متنوع. </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2211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يعتمد تقييم المستثمر لقيمة الفرصة على أكثر من شروط العقد المالي. </a:t>
            </a:r>
          </a:p>
          <a:p>
            <a:pPr marL="171450" indent="-171450" algn="just" rtl="1">
              <a:buFont typeface="Arial" panose="020B0604020202020204" pitchFamily="34" charset="0"/>
              <a:buChar char="•"/>
            </a:pPr>
            <a:r>
              <a:rPr lang="ar-EG" b="1" dirty="0"/>
              <a:t>يمكن أن تشير خطة العمل أيضا إلى قدرات رائد الأعمال والتزامه بالمشروع.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dirty="0"/>
              <a:t>من خلال دعم وتوثيق الافتراضات الكامنة وراء التوقعات المالية في الخطة ، يمكن لرائد الأعمال تضييق فجوة المعلومات بين الطرفين. </a:t>
            </a:r>
          </a:p>
          <a:p>
            <a:pPr marL="171450" indent="-171450" algn="just" rtl="1">
              <a:buFont typeface="Arial" panose="020B0604020202020204" pitchFamily="34" charset="0"/>
              <a:buChar char="•"/>
            </a:pPr>
            <a:r>
              <a:rPr lang="ar-EG" dirty="0"/>
              <a:t>من خلال تحديد المعالم الحرجة وتقييم احتياجات التمويل للانتقال من واحد إلى آخر ، يمكن للأطراف الحد من الالتزام المالي للمستثمر. </a:t>
            </a:r>
          </a:p>
          <a:p>
            <a:pPr marL="171450" indent="-171450" algn="just" rtl="1">
              <a:buFont typeface="Arial" panose="020B0604020202020204" pitchFamily="34" charset="0"/>
              <a:buChar char="•"/>
            </a:pPr>
            <a:r>
              <a:rPr lang="ar-EG" dirty="0"/>
              <a:t>القيام بذلك يمكن رائد الأعمال من الحفاظ على حصة ملكية أكبر في المشروع. </a:t>
            </a:r>
          </a:p>
          <a:p>
            <a:pPr marL="171450" indent="-171450" algn="just" rtl="1">
              <a:buFont typeface="Arial" panose="020B0604020202020204" pitchFamily="34" charset="0"/>
              <a:buChar char="•"/>
            </a:pPr>
            <a:r>
              <a:rPr lang="ar-EG" b="1" dirty="0"/>
              <a:t>من مزايا التفكير في مشاكل المعلومات بهذه الطريقة أنها تركز الانتباه على كيفية تصميم العقود التي تفيد الطرفين.</a:t>
            </a:r>
          </a:p>
          <a:p>
            <a:pPr marL="171450" indent="-171450" algn="just" rtl="1">
              <a:buFont typeface="Arial" panose="020B0604020202020204" pitchFamily="34" charset="0"/>
              <a:buChar char="•"/>
            </a:pPr>
            <a:r>
              <a:rPr lang="ar-EG" dirty="0"/>
              <a:t>التعامل مع مشاكل المعلومات هو مصدر قلق مستمر.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ويؤثر عدم تناسق المعلومات على ترتيبات التمويل اللاحقة، حتى في مرحلة الحصاد.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طوال العملية ، يمكن استخدام التعاقد المالي والإشارات والشهادات والأجهزة الأخرى للتعامل مع المخاوف الإعلامية.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619107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يمكن للعقود المالية الجديدة للمشاريع مواءمة الحوافز</a:t>
            </a:r>
            <a:endParaRPr lang="en-US" b="1" dirty="0"/>
          </a:p>
          <a:p>
            <a:pPr algn="just" rtl="1"/>
            <a:endParaRPr lang="ar-EG" b="1" dirty="0"/>
          </a:p>
          <a:p>
            <a:pPr marL="171450" indent="-171450" algn="just" rtl="1">
              <a:buFont typeface="Arial" panose="020B0604020202020204" pitchFamily="34" charset="0"/>
              <a:buChar char="•"/>
            </a:pPr>
            <a:r>
              <a:rPr lang="ar-EG" b="1" dirty="0"/>
              <a:t>يساهم فهم المفاضلة بين تخصيص المخاطر ومواءمة الحوافز في تصميم الهياكل التنظيمية والعقود المالية التي تعالج المقايضات على النحو الأمثل.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تتوقع العقود جيدة التنظيم وتوفر تعارضات الحوافز التي قد تنشأ مع تقدم المشروع.</a:t>
            </a:r>
          </a:p>
          <a:p>
            <a:pPr marL="171450" indent="-171450" algn="just" rtl="1">
              <a:buFont typeface="Arial" panose="020B0604020202020204" pitchFamily="34" charset="0"/>
              <a:buChar char="•"/>
            </a:pPr>
            <a:r>
              <a:rPr lang="ar-EG" dirty="0"/>
              <a:t>التأثير المباشر لنقل المخاطر إلى مستثمر متنوع هو زيادة قيمة الفرصة. </a:t>
            </a:r>
          </a:p>
          <a:p>
            <a:pPr marL="171450" indent="-171450" algn="just" rtl="1">
              <a:buFont typeface="Arial" panose="020B0604020202020204" pitchFamily="34" charset="0"/>
              <a:buChar char="•"/>
            </a:pPr>
            <a:r>
              <a:rPr lang="ar-EG" dirty="0"/>
              <a:t>ومع ذلك ، فإن تخصيص المخاطر يؤثر أيضا على الحوافز. </a:t>
            </a:r>
          </a:p>
          <a:p>
            <a:pPr marL="171450" indent="-171450" algn="just" rtl="1">
              <a:buFont typeface="Arial" panose="020B0604020202020204" pitchFamily="34" charset="0"/>
              <a:buChar char="•"/>
            </a:pPr>
            <a:r>
              <a:rPr lang="ar-EG" b="1" dirty="0"/>
              <a:t>قد لا يكون رائد الأعمال الذي لا ترتبط مكافأته كافية بالنجاح متحمسا للعمل نحو هذا النجاح. </a:t>
            </a:r>
          </a:p>
          <a:p>
            <a:pPr marL="171450" indent="-171450" algn="just" rtl="1">
              <a:buFont typeface="Arial" panose="020B0604020202020204" pitchFamily="34" charset="0"/>
              <a:buChar char="•"/>
            </a:pPr>
            <a:r>
              <a:rPr lang="ar-EG" b="1" dirty="0"/>
              <a:t>بالإضافة إلى ذلك ، يمكن أن تتعارض حوافز المستثمرين في بعض الأحيان مع مصالح رائد الأعمال. </a:t>
            </a:r>
          </a:p>
          <a:p>
            <a:pPr marL="171450" indent="-171450" algn="just" rtl="1">
              <a:buFont typeface="Arial" panose="020B0604020202020204" pitchFamily="34" charset="0"/>
              <a:buChar char="•"/>
            </a:pPr>
            <a:r>
              <a:rPr lang="ar-EG" dirty="0"/>
              <a:t>فالدائن، على سبيل المثال، قد يشدد على اليقين في السداد، حتى على حساب القيمة الإجمالية. </a:t>
            </a:r>
          </a:p>
          <a:p>
            <a:pPr marL="171450" indent="-171450" algn="just" rtl="1">
              <a:buFont typeface="Arial" panose="020B0604020202020204" pitchFamily="34" charset="0"/>
              <a:buChar char="•"/>
            </a:pPr>
            <a:r>
              <a:rPr lang="ar-EG" dirty="0"/>
              <a:t>وتتاح لمقدمي التمويل في بعض الأحيان خيارات لزيادة المبلغ الإجمالي للتمويل أو الدعوة إلى السداد.</a:t>
            </a:r>
          </a:p>
          <a:p>
            <a:pPr marL="171450" indent="-171450" algn="just" rtl="1">
              <a:buFont typeface="Arial" panose="020B0604020202020204" pitchFamily="34" charset="0"/>
              <a:buChar char="•"/>
            </a:pPr>
            <a:r>
              <a:rPr lang="ar-EG" dirty="0"/>
              <a:t>غالبا ما يكون لديهم الحق في فرض بيع المشروع أو الاكتتاب العام وقد يكون لهم الحق في إنهاء صاحب المشروع.</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574596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الخيارات الحقيقية هي مصدر مهم للقيمة للمشاريع الجديدة</a:t>
            </a:r>
          </a:p>
          <a:p>
            <a:pPr marL="171450" indent="-171450" algn="just" rtl="1">
              <a:buFont typeface="Arial" panose="020B0604020202020204" pitchFamily="34" charset="0"/>
              <a:buChar char="•"/>
            </a:pPr>
            <a:r>
              <a:rPr lang="ar-EG" dirty="0"/>
              <a:t>تعد أشجار القرار وأشجار الألعاب مفيدة بشكل خاص لوصف الخيارات الحقيقية المضمنة في المشاريع الجديدة.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تعد المحاكاة وتحليل السيناريو والأساليب الأخرى مفيدة لتقييم أوجه عدم اليقين المنتشرة في مشاريع ريادة الأعمال ولتقييم الخيارات الحقيقية المضمنة في الهياكل التنظيمية البديلة والعقود المالية والخيارات الاستراتيجية.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في بيئات الشركات ، غالبا ما يتم التعامل مع فرص الاستثمار على أنها قرارات لمرة واحدة.</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يتم اتخاذ قرار الاستثمار في البداية ، كما لو لم تكن هناك فرصة للتخلي أو التوسع أو تغيير الاتجاه.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غير أن هذا النهج لا يعكس طبيعة فرص المشاريع الجديدة التي يمكن هيكلتها كحافظات من الخيارات الحقيقية.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378369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توفر محافظ الخيارات الحقيقية فرصا للتكيف مع تقدم المشروع.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قد يكون لدى المستثمرين الحاليين أيضا خيارات للمساهمة بأموال إضافية مقابل ملكية إضافية ، وإنهاء رائد الأعمال ، واتخاذ خيارات أخرى مختلفة.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إن هياكل الخيارات الحقيقية للمشاريع الجديدة معقدة، وعلى النقيض من الخيارات المالية، يمكن أن تكون الخيارات الحقيقية مترابطة.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ممارسة خيار واحد يمكن أن يحول دون ممارسة الآخرين أو تغيير قيم الآخرين.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بالإضافة إلى ذلك ، لم يتم استيفاء الشروط التي تدعم استخدام مناهج نموذج تسعير الخيارات القياسية للتقييم.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نظرا لأن المشروع عبارة عن مجموعة من الخيارات الحقيقية ، يمكن أن تتغير المخاطرة بشكل كبير بمرور الوقت.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مع تقدم المشروع من معلم إلى آخر ، من المرجح أن تنخفض المخاطر.</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شجرة القرار مفيدة لنمذجة هيكل الخيار الحقيقي للمشروع.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استخدام النمذجة المالية والتنبؤ لإسقاط التدفقات النقدية وتقييم عدم اليقين وتقييم المطالبات المالية المعقدة في ظل افتراضات مختلفة حول ممارسة الخيارات أو التخلي عنها.</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0154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الحصاد أمر بالغ الأهمية لقرار الاستثمار</a:t>
            </a:r>
          </a:p>
          <a:p>
            <a:pPr marL="171450" indent="-171450" algn="just" rtl="1">
              <a:buFont typeface="Arial" panose="020B0604020202020204" pitchFamily="34" charset="0"/>
              <a:buChar char="•"/>
            </a:pPr>
            <a:r>
              <a:rPr lang="ar-EG" dirty="0"/>
              <a:t>يعد فهم تكاليف وفوائد حصاد البدائل أمرا أساسيا لتعظيم قيمة قرار الاستثمار لرائد الأعمال والمستثمرين.</a:t>
            </a:r>
          </a:p>
          <a:p>
            <a:pPr marL="171450" indent="-171450" algn="just" rtl="1">
              <a:buFont typeface="Arial" panose="020B0604020202020204" pitchFamily="34" charset="0"/>
              <a:buChar char="•"/>
            </a:pPr>
            <a:r>
              <a:rPr lang="ar-EG" b="1" dirty="0"/>
              <a:t>يتناقض تحليل حصاد المشاريع الجديدة بشكل حاد مع قرارات الاستثمار في الشركات ، </a:t>
            </a:r>
            <a:r>
              <a:rPr lang="ar-EG" b="1" u="sng" dirty="0"/>
              <a:t>حيث لا يهتم مستثمرو سوق رأس المال العام بشكل خاص بكيفية حصاد الشركة لاستثماراتها</a:t>
            </a:r>
            <a:r>
              <a:rPr lang="ar-EG" b="1" dirty="0"/>
              <a:t>. </a:t>
            </a:r>
          </a:p>
          <a:p>
            <a:pPr marL="171450" indent="-171450" algn="just" rtl="1">
              <a:buFont typeface="Arial" panose="020B0604020202020204" pitchFamily="34" charset="0"/>
              <a:buChar char="•"/>
            </a:pPr>
            <a:r>
              <a:rPr lang="ar-EG" dirty="0"/>
              <a:t>وذلك </a:t>
            </a:r>
            <a:r>
              <a:rPr lang="ar-EG" u="sng" dirty="0"/>
              <a:t>لأن المستثمرين في أسهم الشركة يمكنهم بسهولة تصفية (حصاد) استثماراتهم في سوق الأسهم العامة.</a:t>
            </a:r>
            <a:endParaRPr lang="en-US" u="sng" dirty="0"/>
          </a:p>
          <a:p>
            <a:pPr marL="0" indent="0" algn="just" rtl="1">
              <a:buFont typeface="Arial" panose="020B0604020202020204" pitchFamily="34" charset="0"/>
              <a:buNone/>
            </a:pPr>
            <a:r>
              <a:rPr lang="ar-EG" u="sng" dirty="0"/>
              <a:t> </a:t>
            </a:r>
          </a:p>
          <a:p>
            <a:pPr marL="171450" indent="-171450" algn="just" rtl="1">
              <a:buFont typeface="Arial" panose="020B0604020202020204" pitchFamily="34" charset="0"/>
              <a:buChar char="•"/>
            </a:pPr>
            <a:r>
              <a:rPr lang="ar-EG" b="1" dirty="0"/>
              <a:t>في المقابل ، لا يمكن لأطراف المشروع إغلاق استثماراتهم بشكل منفصل وقد يكون لديهم مصالح وحوافز مختلفة عندما يتعلق الأمر بالحصاد.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يمكن تصميم الحلول ، مثل تشكيل </a:t>
            </a:r>
            <a:r>
              <a:rPr lang="en-US" dirty="0"/>
              <a:t>ESOP ، </a:t>
            </a:r>
            <a:r>
              <a:rPr lang="ar-EG" dirty="0"/>
              <a:t>والتي تمكن كل طرف من تحديد وقت تصفية أسهمه وفقا لأهدافه الخاصة.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لقد استعرضنا بدائل الحصاد الرئيسية المتاحة للمشروع والعوامل الأساسية التي تؤثر على الاختيار. </a:t>
            </a:r>
          </a:p>
          <a:p>
            <a:pPr marL="171450" indent="-171450" algn="just" rtl="1">
              <a:buFont typeface="Arial" panose="020B0604020202020204" pitchFamily="34" charset="0"/>
              <a:buChar char="•"/>
            </a:pPr>
            <a:r>
              <a:rPr lang="ar-EG" dirty="0"/>
              <a:t>هناك تكاليف وفوائد لطرق الحصاد المختلفة ، بما في ذلك الاكتتاب العام والاستحواذ. </a:t>
            </a:r>
          </a:p>
          <a:p>
            <a:pPr marL="171450" indent="-171450" algn="just" rtl="1">
              <a:buFont typeface="Arial" panose="020B0604020202020204" pitchFamily="34" charset="0"/>
              <a:buChar char="•"/>
            </a:pPr>
            <a:r>
              <a:rPr lang="ar-EG" dirty="0"/>
              <a:t>يعتمد قرار الاستثمار على تقييم تلك التكاليف والفوائد. </a:t>
            </a:r>
          </a:p>
          <a:p>
            <a:pPr marL="171450" indent="-171450" algn="just" rtl="1">
              <a:buFont typeface="Arial" panose="020B0604020202020204" pitchFamily="34" charset="0"/>
              <a:buChar char="•"/>
            </a:pPr>
            <a:r>
              <a:rPr lang="ar-EG" dirty="0"/>
              <a:t>ستختلف قيمة الحصاد المتوقعة عبر البدائل ويمكن دمجها في التقييم في الوقت الذي يتم فيه اتخاذ قرار الاستثمار. </a:t>
            </a:r>
          </a:p>
          <a:p>
            <a:pPr marL="171450" indent="-171450" algn="just" rtl="1">
              <a:buFont typeface="Arial" panose="020B0604020202020204" pitchFamily="34" charset="0"/>
              <a:buChar char="•"/>
            </a:pPr>
            <a:r>
              <a:rPr lang="ar-EG" dirty="0"/>
              <a:t>يساعد القيام بذلك على تمكين الأطراف من الاتفاق على جزء من حقوق الملكية التي سيحتاج المستثمر إلى الحصول عليها مقابل الاستثمار.</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998969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تصميم العقود لمعالجة الاختلافات في القيمة بين رواد الأعمال والمستثمرين</a:t>
            </a:r>
            <a:endParaRPr lang="en-US" b="1" dirty="0"/>
          </a:p>
          <a:p>
            <a:pPr algn="just" rtl="1"/>
            <a:endParaRPr lang="ar-EG" b="1" dirty="0"/>
          </a:p>
          <a:p>
            <a:pPr marL="171450" indent="-171450" algn="just" rtl="1">
              <a:buFont typeface="Arial" panose="020B0604020202020204" pitchFamily="34" charset="0"/>
              <a:buChar char="•"/>
            </a:pPr>
            <a:r>
              <a:rPr lang="ar-EG" dirty="0"/>
              <a:t>نظرا لوجود فرق بين القيمة لرائد الأعمال والقيمة بالنسبة للمستثمر المتنوع جيدا ، فإن القدرة على تقييم المطالبات المالية من كلا المنظورين تسمح للأطراف بتصميم عقود مالية تخصص القيمة بالطريقة المثلى.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تطوير هياكل العقود المالية لتخصيص القيمة بطرق تعكس واقع السوق لتمويل المشاريع الجديدة.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u="sng" dirty="0"/>
              <a:t>إذا كان السوق تنافسيا للغاية </a:t>
            </a:r>
            <a:r>
              <a:rPr lang="ar-EG" dirty="0"/>
              <a:t>، </a:t>
            </a:r>
            <a:r>
              <a:rPr lang="ar-EG" b="1" dirty="0"/>
              <a:t>يمكن لرائد الأعمال الحصول على معظم القيمة ويمكنه تحويل المخاطر إلى مستثمرين خارجيين متنوعين بشكل جيد.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وعلى العكس من ذلك، إذا كان العديد من رواد الأعمال المتشابهين يتنافسون على التمويل النادر أو مهارات عدد قليل من المستثمرين النشطين، فقد يستحوذ المستثمرون على معظم القيمة وقد يسعون إلى الحد من المخاطرة.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61161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فتح آفاق جديدة</a:t>
            </a:r>
          </a:p>
          <a:p>
            <a:pPr marL="171450" indent="-171450" algn="r" rtl="1">
              <a:buFont typeface="Arial" panose="020B0604020202020204" pitchFamily="34" charset="0"/>
              <a:buChar char="•"/>
            </a:pPr>
            <a:r>
              <a:rPr lang="ar-EG" b="1" dirty="0"/>
              <a:t>ازدهر البحث الأكاديمي في مجال تمويل ريادة الأعمال في العقد الماضي ، مزودا ببيانات أكثر وأفضل عن الشركات الناشئة والشركات الخاصة بشكل عام.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تقوم شركات مثل </a:t>
            </a:r>
            <a:r>
              <a:rPr lang="en-US" dirty="0" err="1"/>
              <a:t>PitchBook</a:t>
            </a:r>
            <a:r>
              <a:rPr lang="en-US" dirty="0"/>
              <a:t> </a:t>
            </a:r>
            <a:r>
              <a:rPr lang="ar-EG" dirty="0"/>
              <a:t>و </a:t>
            </a:r>
            <a:r>
              <a:rPr lang="en-US" dirty="0" err="1"/>
              <a:t>Preqin</a:t>
            </a:r>
            <a:r>
              <a:rPr lang="en-US" dirty="0"/>
              <a:t> </a:t>
            </a:r>
            <a:r>
              <a:rPr lang="ar-EG" dirty="0"/>
              <a:t>و </a:t>
            </a:r>
            <a:r>
              <a:rPr lang="en-US" dirty="0"/>
              <a:t>Crunchbase </a:t>
            </a:r>
            <a:r>
              <a:rPr lang="ar-EG" dirty="0"/>
              <a:t>بجمع إحصاءات مفصلة عن المستثمرين ، بما في ذلك الملائكة ورأس المال المغامر وشركائهم المحدودين ، وعن جولات الصفقات وهيكل التعاقد.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أدى تركيز البحث الأكاديمي الذي استفاد من قواعد البيانات هذه إلى تحسين فهمنا للمؤسسات والممارسات في المقام الأول من خلال توثيق وتحليل الاتجاهات.</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وركزت </a:t>
            </a:r>
            <a:r>
              <a:rPr lang="ar-EG" b="1" u="sng" dirty="0"/>
              <a:t>بحوث أقل بكثير </a:t>
            </a:r>
            <a:r>
              <a:rPr lang="ar-EG" b="1" dirty="0"/>
              <a:t>على أدوات تحسين عملية صنع القرار وإضافة قيمة إلى المشاريع الجديدة.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الدافع الأساسي لهذا الكتاب هو التأكيد على النوع الأخير من البحث من خلال الاعتماد على أساسيات النظرية الاقتصادية المالية لتوليد تطبيقات لممارسة التمويل الريادي.</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الرغم من البيانات الأفضل والمزيد من الأبحاث ، لا تزال هناك أسئلة مهمة.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نحدد بعض هذه الأسئلة في الأقسام التالية للإشارة إلى الاتجاهات الجديدة التي قد يتخذها المجال ولتحديد فرص البحث التي لديها القدرة على إضافة إلى معرفتنا وتحسين عملية صنع القرار.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724137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إصدارات سوق رأس المال</a:t>
            </a:r>
          </a:p>
          <a:p>
            <a:pPr marL="171450" indent="-171450" algn="just" rtl="1">
              <a:buFont typeface="Arial" panose="020B0604020202020204" pitchFamily="34" charset="0"/>
              <a:buChar char="•"/>
            </a:pPr>
            <a:r>
              <a:rPr lang="ar-EG" dirty="0"/>
              <a:t>ما هي الأهمية النسبية للأسواق العامة والخاصة لتمويل المشاريع الجديدة؟ كيف يمكن أن يتغير هذا بمرور الوقت؟ </a:t>
            </a:r>
          </a:p>
          <a:p>
            <a:pPr marL="171450" indent="-171450" algn="just" rtl="1">
              <a:buFont typeface="Arial" panose="020B0604020202020204" pitchFamily="34" charset="0"/>
              <a:buChar char="•"/>
            </a:pPr>
            <a:r>
              <a:rPr lang="ar-EG" dirty="0"/>
              <a:t>كيف ستستجيب الأسواق وصناع السياسات للأفراد الذين يسعون إلى تنويع محافظهم الاستثمارية من خلال امتلاك حصص في الشركات الناشئة وغيرها من الشركات الخاصة؟ </a:t>
            </a:r>
          </a:p>
          <a:p>
            <a:pPr algn="just" rtl="1"/>
            <a:r>
              <a:rPr lang="ar-EG" b="1" dirty="0"/>
              <a:t>مسائل التقييم</a:t>
            </a:r>
          </a:p>
          <a:p>
            <a:pPr marL="171450" indent="-171450" algn="just" rtl="1">
              <a:buFont typeface="Arial" panose="020B0604020202020204" pitchFamily="34" charset="0"/>
              <a:buChar char="•"/>
            </a:pPr>
            <a:r>
              <a:rPr lang="ar-EG" dirty="0"/>
              <a:t>ما هي تكلفة الفرصة البديلة لرأس المال للاستثمارات طويلة الأجل عالية المخاطر؟ </a:t>
            </a:r>
          </a:p>
          <a:p>
            <a:pPr marL="171450" indent="-171450" algn="just" rtl="1">
              <a:buFont typeface="Arial" panose="020B0604020202020204" pitchFamily="34" charset="0"/>
              <a:buChar char="•"/>
            </a:pPr>
            <a:r>
              <a:rPr lang="ar-EG" dirty="0"/>
              <a:t>ما هي أفضل طريقة لتقييم الفرص الاستثمارية التي تنطوي على محافظ من الخيارات الحقيقية المعقدة والمترابطة؟ </a:t>
            </a:r>
          </a:p>
          <a:p>
            <a:pPr marL="171450" indent="-171450" algn="just" rtl="1">
              <a:buFont typeface="Arial" panose="020B0604020202020204" pitchFamily="34" charset="0"/>
              <a:buChar char="•"/>
            </a:pPr>
            <a:r>
              <a:rPr lang="ar-EG" dirty="0"/>
              <a:t>ما هي أنواع فرص الاستثمار التي يتابعها أصحاب المشاريع الفردية بشكل أكثر فعالية ، وما هي الأنواع الأكثر فعالية التي تتبعها الشركات؟ </a:t>
            </a:r>
          </a:p>
          <a:p>
            <a:pPr algn="just" rtl="1"/>
            <a:r>
              <a:rPr lang="ar-EG" b="1" dirty="0"/>
              <a:t>فهم الأداء في أسواق رأس المال المغامر والأسواق الملائكية</a:t>
            </a:r>
          </a:p>
          <a:p>
            <a:pPr marL="171450" indent="-171450" algn="just" rtl="1">
              <a:buFont typeface="Arial" panose="020B0604020202020204" pitchFamily="34" charset="0"/>
              <a:buChar char="•"/>
            </a:pPr>
            <a:r>
              <a:rPr lang="ar-EG" dirty="0"/>
              <a:t>إلى أي مدى يكون أداء شركة رأس المال المغامر نتيجة للمهارة بدلا من الحظ الجيد الأولي والمثابرة؟ </a:t>
            </a:r>
          </a:p>
          <a:p>
            <a:pPr algn="just" rtl="1"/>
            <a:r>
              <a:rPr lang="ar-EG" b="1" dirty="0"/>
              <a:t>قضايا السياسة الاقتصادية</a:t>
            </a:r>
          </a:p>
          <a:p>
            <a:pPr algn="just" rtl="1"/>
            <a:r>
              <a:rPr lang="ar-EG" dirty="0"/>
              <a:t>ما هي المؤسسات الاجتماعية والاقتصادية التي تعزز نشاط ريادة الأعمال ، وهل يمكن للمجتمعات تطوير هذه المؤسسات بشكل استباقي؟ </a:t>
            </a:r>
          </a:p>
          <a:p>
            <a:pPr algn="just" rtl="1"/>
            <a:r>
              <a:rPr lang="ar-EG" b="1" dirty="0"/>
              <a:t>التغير التكنولوجي ومستقبل التمويل الريادي</a:t>
            </a:r>
          </a:p>
          <a:p>
            <a:pPr marL="171450" indent="-171450" algn="just" rtl="1">
              <a:buFont typeface="Arial" panose="020B0604020202020204" pitchFamily="34" charset="0"/>
              <a:buChar char="•"/>
            </a:pPr>
            <a:r>
              <a:rPr lang="ar-EG" dirty="0"/>
              <a:t>كيف تؤثر التكنولوجيا على تمويل الابتكار؟ </a:t>
            </a:r>
          </a:p>
          <a:p>
            <a:pPr marL="171450" indent="-171450" algn="just" rtl="1">
              <a:buFont typeface="Arial" panose="020B0604020202020204" pitchFamily="34" charset="0"/>
              <a:buChar char="•"/>
            </a:pPr>
            <a:r>
              <a:rPr lang="ar-EG" dirty="0"/>
              <a:t>هل سيحول هذا النوع من تكنولوجيا السوق سوق تمويل المشاريع الجديدة؟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8256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sz="1400" b="1" dirty="0"/>
              <a:t>إصدارات سوق رأس المال</a:t>
            </a:r>
          </a:p>
          <a:p>
            <a:pPr algn="just" rtl="1"/>
            <a:r>
              <a:rPr lang="ar-EG" b="1" dirty="0"/>
              <a:t>ما هي الأهمية النسبية للأسواق العامة والخاصة لتمويل المشاريع الجديدة؟ </a:t>
            </a:r>
          </a:p>
          <a:p>
            <a:pPr marL="171450" indent="-171450" algn="just" rtl="1">
              <a:buFont typeface="Arial" panose="020B0604020202020204" pitchFamily="34" charset="0"/>
              <a:buChar char="•"/>
            </a:pPr>
            <a:r>
              <a:rPr lang="ar-EG" dirty="0"/>
              <a:t>كيف يمكن أن يتغير هذا بمرور الوقت؟ كما رأينا ، انخفض عدد الشركات العامة في الولايات المتحدة منذ عام 1996 وظل عدد الشركات المدعومة من </a:t>
            </a:r>
            <a:r>
              <a:rPr lang="en-US" dirty="0"/>
              <a:t>VC </a:t>
            </a:r>
            <a:r>
              <a:rPr lang="ar-EG" dirty="0"/>
              <a:t>التي يتم طرحها للاكتتاب العام منخفضا منذ عام 2000.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وتشير هذه الاتجاهات إلى أن </a:t>
            </a:r>
            <a:r>
              <a:rPr lang="ar-EG" b="1" u="sng" dirty="0"/>
              <a:t>الشركات تفضل أن تظل خاصة، أو على الأقل أن تظل خاصة لفترة أطول</a:t>
            </a:r>
            <a:r>
              <a:rPr lang="ar-EG" dirty="0"/>
              <a:t>، وتدفع الكثيرين إلى التشكيك في الأهمية المستمرة للأسواق العامة.</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ويتعزز الانحدار في الأسهم العامة بفعل مجموعة متزايدة الضخامة من موارد الأسهم الخاصة المتاحة من صناديق التقاعد، والشركات العائلية، والأوقاف، وما شابه ذلك لتمويل النمو.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حتى </a:t>
            </a:r>
            <a:r>
              <a:rPr lang="ar-EG" b="1" dirty="0"/>
              <a:t>المستثمرين في الشركات الخاصة ذات رؤوس الأموال الكبيرة جدا يمكنهم الخروج عن طريق الاستحواذ بدلا من الاكتتاب العام.</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ومن المهم تحديد ما إذا كان هذا انحرافا سينعكس في نهاية المطاف أو اتجاها علمانيا، وتحديد ما إذا كانت بلدان متقدمة أخرى تشهد تغيرات مماثلة أو ستشهد هذه التغييرات.</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هناك حاجة إلى مزيد من البحث لفهم الأسباب الكامنة وراء انخفاض عدد الشركات العامة والاكتتابات العامة بشكل أفضل، وارتفاع الأسهم الخاصة والديون، والآثار المترتبة على السياسة العامة.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516661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كيف ستستجيب الأسواق وصانعو السياسات للأفراد الذين يسعون إلى تنويع محافظهم الاستثمارية من خلال امتلاك حصص في الشركات الناشئة وغيرها من الشركات الخاصة؟ </a:t>
            </a:r>
          </a:p>
          <a:p>
            <a:pPr marL="171450" indent="-171450" algn="just" rtl="1">
              <a:buFont typeface="Arial" panose="020B0604020202020204" pitchFamily="34" charset="0"/>
              <a:buChar char="•"/>
            </a:pPr>
            <a:r>
              <a:rPr lang="ar-EG" dirty="0"/>
              <a:t>توجد حاليا قيود مؤسسية وتنظيمية كبيرة في الولايات المتحدة</a:t>
            </a:r>
            <a:r>
              <a:rPr lang="ar-EG" u="sng" dirty="0"/>
              <a:t> تحد من قدرة معظم الأفراد على الاستثمار في الشركات غير العامة. </a:t>
            </a:r>
            <a:endParaRPr lang="en-US" u="sng"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الأهم من ذلك ، مع استثناءات قليلة ، </a:t>
            </a:r>
            <a:r>
              <a:rPr lang="ar-EG" b="1" dirty="0"/>
              <a:t>يقتصر الاستثمار المباشر في الأسهم الخاصة على الأفراد ذوي الملاءة المالية العالية ("المستثمرين المعتمدين") والمشترين المؤسسيين المؤهلين.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يمكن للأفراد </a:t>
            </a:r>
            <a:r>
              <a:rPr lang="ar-EG" b="1" dirty="0"/>
              <a:t>الآخرين الاستثمار في الأسهم الخاصة من خلال ممتلكاتهم من الصناديق المشتركة المتداولة علنا </a:t>
            </a:r>
            <a:r>
              <a:rPr lang="ar-EG" dirty="0"/>
              <a:t>، </a:t>
            </a:r>
            <a:r>
              <a:rPr lang="ar-EG" u="sng" dirty="0"/>
              <a:t>لكن الصناديق المشتركة تواجه أيضا قيودا كبيرة على النسبة المئوية للأسهم الخاصة التي يمكنهم الاحتفاظ بها</a:t>
            </a:r>
            <a:r>
              <a:rPr lang="ar-EG" dirty="0"/>
              <a:t>.</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وكما ذكر آنفا، فإن الانخفاض في عدد الشركات العامة يعني أن </a:t>
            </a:r>
            <a:r>
              <a:rPr lang="ar-EG" b="1" dirty="0"/>
              <a:t>المستثمرين الذين لا يستوفون معايير اعتماد الثروة الفعالة لا يستطيعون الوصول إلى فئة الأصول التي يمكن أن تكون مهمة للتنويع.</a:t>
            </a:r>
            <a:endParaRPr lang="en-US" b="1" dirty="0"/>
          </a:p>
          <a:p>
            <a:pPr marL="0" indent="0" algn="just" rtl="1">
              <a:buFont typeface="Arial" panose="020B0604020202020204" pitchFamily="34" charset="0"/>
              <a:buNone/>
            </a:pPr>
            <a:r>
              <a:rPr lang="ar-EG" dirty="0"/>
              <a:t> </a:t>
            </a:r>
          </a:p>
          <a:p>
            <a:pPr marL="171450" indent="-171450" algn="just" rtl="1">
              <a:buFont typeface="Arial" panose="020B0604020202020204" pitchFamily="34" charset="0"/>
              <a:buChar char="•"/>
            </a:pPr>
            <a:r>
              <a:rPr lang="ar-EG" dirty="0"/>
              <a:t>في الوقت الحالي ، تقتصر فرص المستثمرين غير المعتمدين بشكل أساسي على الاستثمار في شركات مثل </a:t>
            </a:r>
            <a:r>
              <a:rPr lang="en-US" dirty="0"/>
              <a:t>KKR </a:t>
            </a:r>
            <a:r>
              <a:rPr lang="ar-EG" dirty="0"/>
              <a:t>و </a:t>
            </a:r>
            <a:r>
              <a:rPr lang="en-US" dirty="0"/>
              <a:t>Fortress </a:t>
            </a:r>
            <a:r>
              <a:rPr lang="ar-EG" dirty="0"/>
              <a:t>و </a:t>
            </a:r>
            <a:r>
              <a:rPr lang="en-US" dirty="0"/>
              <a:t>Blackstone. </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b="1" dirty="0"/>
              <a:t>هذه الشركات هي </a:t>
            </a:r>
            <a:r>
              <a:rPr lang="ar-EG" b="1" u="sng" dirty="0"/>
              <a:t>مديري صناديق الأسهم الخاصة </a:t>
            </a:r>
            <a:r>
              <a:rPr lang="ar-EG" b="1" dirty="0"/>
              <a:t>التي تداولت الأسهم علنا مع مطالبة ملكية أساسية على محفظة الشركات من الشركات الخاصة من خلال الفائدة المحمولة للمدير.</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والسؤال المهم هو كيف يمكن أن تتغير طبيعة العروض في السوق العامة استجابة لهذا العائق أمام التنويع وخيارات الاستثمار المتاحة للمستثمرين الأفراد.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وتزداد أهمية العائق مع انخفاض عدد الشركات العامة وتضييق نطاق تركيز الشركات العامة على القطاع.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إن القدرة على التنوع عبر المزيد من الأصول ستفيد المستثمرين الأفراد الحكيمين وكذلك رواد الأعمال.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113494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مسائل التقييم</a:t>
            </a:r>
          </a:p>
          <a:p>
            <a:pPr algn="just" rtl="1"/>
            <a:r>
              <a:rPr lang="ar-EG" b="1" dirty="0"/>
              <a:t>ما هي تكلفة الفرصة البديلة لرأس المال للاستثمارات طويلة الأجل عالية المخاطر؟ </a:t>
            </a:r>
          </a:p>
          <a:p>
            <a:pPr marL="171450" indent="-171450" algn="just" rtl="1">
              <a:buFont typeface="Arial" panose="020B0604020202020204" pitchFamily="34" charset="0"/>
              <a:buChar char="•"/>
            </a:pPr>
            <a:r>
              <a:rPr lang="ar-EG" dirty="0"/>
              <a:t>يفترض النهج القياسي لتقييم فرص الاستثمار في تمويل الشركات </a:t>
            </a:r>
            <a:r>
              <a:rPr lang="ar-EG" b="1" dirty="0"/>
              <a:t>أن المستثمر يمكنه الاستفادة من محفظة السوق لتحقيق مخاطر منهجية مماثلة.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نحن نستخدم </a:t>
            </a:r>
            <a:r>
              <a:rPr lang="ar-EG" b="1" u="sng" dirty="0"/>
              <a:t>مفهوم تكلفة الفرصة البديلة </a:t>
            </a:r>
            <a:r>
              <a:rPr lang="ar-EG" b="1" dirty="0"/>
              <a:t>هذا لتقييم الاستثمارات في المشاريع الجديدة.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 بالنسبة للمشاريع عالية المخاطر وطويلة الأجل التي تتطلب رأس مال صبور ، يمكن أن تتجاوز مستويات المخاطر القيود العملية على قدرة المستثمرين على الاستفادة من السوق.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قد يقترح بحث جديد بديلا أفضل لتقدير تكلفة الفرصة البديلة لرواد الأعمال وغيرهم من المستثمرين غير المتنوعين.</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في البيئة الحالية، يميل أصحاب رأس المال المغامر وغيرهم من المستثمرين المتنوعين إلى الاعتماد على </a:t>
            </a:r>
            <a:r>
              <a:rPr lang="ar-EG" b="1" u="sng" dirty="0"/>
              <a:t>الاستدلال</a:t>
            </a:r>
            <a:r>
              <a:rPr lang="ar-EG" b="1" dirty="0"/>
              <a:t> لاتخاذ القرارات، باستخدام معدلات العقبات والمضاعفات النقدية المطلوبة في تقييم الشركات في مراحلها المبكرة.</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مع زيادة توافر بيانات الشركات الخاصة ، توجد فرص لتحسين مقاييس الاستثمار في الشركات في المراحل المبكرة.</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يوضح هذا الكتاب أنه من الممكن الاستفادة من نظرية التمويل لتحسين الأساليب الإرشادية لصنع القرار - خاصة في الحالات التي يكون فيها التنبؤ بالتدفقات النقدية ممكنا ، حتى لو كانت التدفقات النقدية المحققة غير مؤكدة إلى حد كبير.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والسؤال البحثي المهم هو إلى أي مدى سيتمكن المستثمرون في المشاريع الجديدة الذين يتبنون مناهج مالية حديثة لصنع القرار من دخول السوق بسهولة أكبر ويمكنهم الأداء بشكل أفضل من أولئك الذين لا يفعلون ذلك.</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241246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ما هي أفضل طريقة لتقييم الفرص الاستثمارية التي تنطوي على محافظ من الخيارات الحقيقية المعقدة والمترابطة؟ </a:t>
            </a:r>
            <a:endParaRPr lang="en-US" b="1" dirty="0"/>
          </a:p>
          <a:p>
            <a:pPr algn="just" rtl="1"/>
            <a:endParaRPr lang="ar-EG" b="1" dirty="0"/>
          </a:p>
          <a:p>
            <a:pPr marL="171450" indent="-171450" algn="just" rtl="1">
              <a:buFont typeface="Arial" panose="020B0604020202020204" pitchFamily="34" charset="0"/>
              <a:buChar char="•"/>
            </a:pPr>
            <a:r>
              <a:rPr lang="ar-EG" dirty="0"/>
              <a:t>الخيارات الحقيقية هي في صميم فهم قيمة المشاريع عالية المخاطر مع إمكانية النمو المرتفع.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يستفيد كل من المؤسسين والمستثمرين من خلال التعرف على الخيارات الحقيقية واستغلالها.</a:t>
            </a:r>
            <a:endParaRPr lang="en-US" dirty="0"/>
          </a:p>
          <a:p>
            <a:pPr marL="0" indent="0" algn="just" rtl="1">
              <a:buFont typeface="Arial" panose="020B0604020202020204" pitchFamily="34" charset="0"/>
              <a:buNone/>
            </a:pPr>
            <a:r>
              <a:rPr lang="ar-EG" dirty="0"/>
              <a:t> </a:t>
            </a:r>
          </a:p>
          <a:p>
            <a:pPr marL="171450" indent="-171450" algn="just" rtl="1">
              <a:buFont typeface="Arial" panose="020B0604020202020204" pitchFamily="34" charset="0"/>
              <a:buChar char="•"/>
            </a:pPr>
            <a:r>
              <a:rPr lang="ar-EG" dirty="0"/>
              <a:t>ومع ذلك ، في حين أن هناك طرقا تقليدية لتقييم الخيارات في إعدادات الشركات ، بسبب الترابط وندرة محافظ التتبع المعقولة ، فإن الأساليب ليست قابلة للتكيف بسهولة مع المشاريع الجديدة.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89463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ما هي أنواع فرص الاستثمار التي يتابعها أصحاب المشاريع الفردية بشكل أكثر فعالية ، وما هي الأنواع الأكثر فعالية التي تتبعها الشركات؟ </a:t>
            </a:r>
          </a:p>
          <a:p>
            <a:pPr marL="171450" indent="-171450" algn="just" rtl="1">
              <a:buFont typeface="Arial" panose="020B0604020202020204" pitchFamily="34" charset="0"/>
              <a:buChar char="•"/>
            </a:pPr>
            <a:r>
              <a:rPr lang="ar-EG" dirty="0"/>
              <a:t>يرتبط هذا السؤال بالتقييم جزئيا لأن اختيار التطابق الأمثل بين رائد الأعمال والمستثمر يمكن أن يضيف قيمة كبيرة لكليهما.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كما رأينا ، فإن المستثمرين في وضع يمكنهم من إضافة قيمة تتجاوز التمويل الذي يقدمونه.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تتمتع الشركات المملوكة لمستثمرين متنوعين بميزة تكلفة رأس المال على الأفراد ، وهي أقل اعتمادا على العائدات السريعة على استثماراتها ، ويمكنها التنظيم لاستغلال وفورات النطاق التي لا يستطيع أصحاب المشاريع الأفراد الذين يعملون بشكل منفصل القيام بها.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 تظهر التجربة أن </a:t>
            </a:r>
            <a:r>
              <a:rPr lang="ar-EG" b="1" dirty="0"/>
              <a:t>المنظمات الكبيرة تواجه صعوبة في إدارة مشاريع ريادة الأعمال</a:t>
            </a:r>
            <a:r>
              <a:rPr lang="ar-EG" dirty="0"/>
              <a:t>.</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البحث غير مكتمل فيما يتعلق بسمات الأفكار الجديدة التي تتبعها الشركات على أفضل وجه مقابل رواد الأعمال الأفراد.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لقد رأينا أن رأس المال الاستثماري للشركات آخذ في الازدياد وأن الشركات والمؤسسات الأخرى مثل الجامعات تدرك فقدان الموظفين ذوي الأفكار الجيدة وقد استجابت من خلال محاولة تشجيع ريادة الأعمال داخل الشركة أو المؤسسة.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 </a:t>
            </a:r>
            <a:r>
              <a:rPr lang="ar-EG" b="1" dirty="0"/>
              <a:t>يتم تطوير معظم المشاريع الجديدة المهمة خارج الشركات العامة والمؤسسات الكبيرة</a:t>
            </a:r>
            <a:r>
              <a:rPr lang="ar-EG" dirty="0"/>
              <a:t> ، لذلك يبقى السؤال حول أنواع الابتكارات التي تتبعها الشركات والمؤسسات على أفضل وجه.</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فيما يتعلق بهذا السؤال ، هناك القليل من الأبحاث التجريبية حول محددات الاختيارات التي يقوم بها رواد الأعمال عبر مصادر التمويل.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78231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فهم الأداء في أسواق رأس المال المغامر والأسواق الملائكية</a:t>
            </a:r>
          </a:p>
          <a:p>
            <a:pPr algn="just" rtl="1"/>
            <a:r>
              <a:rPr lang="ar-EG" b="1" dirty="0"/>
              <a:t>إلى أي مدى يكون أداء شركة رأس المال المغامر نتيجة للمهارة بدلا من الحظ الجيد الأولي والمثابرة؟ </a:t>
            </a:r>
          </a:p>
          <a:p>
            <a:pPr marL="171450" indent="-171450" algn="just" rtl="1">
              <a:buFont typeface="Arial" panose="020B0604020202020204" pitchFamily="34" charset="0"/>
              <a:buChar char="•"/>
            </a:pPr>
            <a:r>
              <a:rPr lang="ar-EG" dirty="0"/>
              <a:t>كان هذا السؤال موضوع العديد من الدراسات ، مع نتائج مختلطة ، مما يشير إلى أن الإجابة قد لا توصف بدقة على أنها واحدة أو أخرى.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هناك أدلة على أن شركات رأس المال المغامر التي لديها أموال تعمل بشكل جيد للشركاء المحدودين هي أكثر عرضة من الشركات الأخرى للنجاح في صناديقها اللاحقة.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يبدو أن ارتباط النجاح من صندوق إلى آخر يشير إلى أن شركة رأس المال المغامر تتمتع بمهارة فائقة.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هناك وجهة نظر بديلة تتمثل في أن النجاح المبكر ينظر إليه من قبل رواد الأعمال والمستثمرين على أنه مؤشر على المهارة وأن رواد الأعمال والمستثمرين يبحثون عن شركات رأس المال المغامر ذات السجلات الإيجابية، حتى لو كان السجل مبنيا على الحظ.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والنتيجة هي أن الشركة لديها تدفق أفضل للصفقات ووقت أسهل في زيادة رأس المال الاستثماري مقارنة بالآخرين. لذلك حتى لو لم يكن لدى الشركة مهارة خاصة ، فمن المتوقع أن يكون أداؤها أفضل من غيرها.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هناك بعض الأدلة على أن تأثير الفرز هذا هو عامل مهم في المثابرة ولكنه يدعم أيضا الاستدلال على المهارة.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هناك سؤال ذو صلة حول لماذا ، إذا كانت شركة </a:t>
            </a:r>
            <a:r>
              <a:rPr lang="en-US" dirty="0"/>
              <a:t>VC </a:t>
            </a:r>
            <a:r>
              <a:rPr lang="ar-EG" dirty="0"/>
              <a:t>قادرة على إنتاج أداء متفوق ، فإنها لا ترفع رسومها وتحمل الفائدة إلى النقطة التي يكون فيها العائد المتوقع للشركاء المحدودين من أموالها أمرا طبيعيا بالنسبة للصناعة.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من المرجح أن يكمن التفسير في القضايا المتعلقة بتكوين السمعة والحفاظ عليها أو الفوائد التي تجنيها الشركة من انخفاض تكلفة البحث عن الصفقات والمستثمرين.</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757673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قضايا السياسة الاقتصادية</a:t>
            </a:r>
          </a:p>
          <a:p>
            <a:pPr algn="just" rtl="1"/>
            <a:r>
              <a:rPr lang="ar-EG" b="1" dirty="0"/>
              <a:t>ما هي المؤسسات الاجتماعية والاقتصادية التي تعزز نشاط ريادة الأعمال ، وهل يمكن للمجتمعات تطوير هذه المؤسسات بشكل استباقي؟ </a:t>
            </a:r>
          </a:p>
          <a:p>
            <a:pPr marL="171450" indent="-171450" algn="just" rtl="1">
              <a:buFont typeface="Arial" panose="020B0604020202020204" pitchFamily="34" charset="0"/>
              <a:buChar char="•"/>
            </a:pPr>
            <a:r>
              <a:rPr lang="ar-EG" dirty="0"/>
              <a:t>تزدهر ريادة الأعمال المستقلة في بعض البلدان والمناطق، ويرجع ذلك إلى حد كبير إلى النظم الإيكولوجية المؤسسية التي تشجع الأفراد على المخاطرة والابتكار.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وعلى الرغم من العديد من الدراسات التي تحدد المؤسسات المرتبطة بتنظيم المشاريع، </a:t>
            </a:r>
            <a:r>
              <a:rPr lang="ar-EG" b="1" u="sng" dirty="0"/>
              <a:t>فليس من الواضح ما إذا كان اتباع نهج واحد يناسب الجميع في السياسة العامة سيكون ناجحا بالنسبة للبلدان والمناطق التي تمر بمراحل مختلفة من النمو الاقتصادي وبقيود مؤسسية مختلفة. </a:t>
            </a:r>
          </a:p>
          <a:p>
            <a:pPr marL="171450" indent="-171450" algn="just" rtl="1">
              <a:buFont typeface="Arial" panose="020B0604020202020204" pitchFamily="34" charset="0"/>
              <a:buChar char="•"/>
            </a:pPr>
            <a:r>
              <a:rPr lang="ar-EG" dirty="0"/>
              <a:t>يحدث الابتكار أيضا في الشركات الكبيرة الراسخة ، ويمكن لبعض الهياكل المؤسسية أن تفضل هذا النوع من ريادة الأعمال.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لفهم العلاقات السببية بشكل أفضل ، هناك حاجة إلى مزيد من البحث حول العلاقات المعقدة والداخلية بين ريادة الأعمال والنمو الاقتصادي والسياسة العامة.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تركز بعض المنظمات غير الربحية على تسهيل التواصل والتوجيه داخل المجتمعات ، معتبرة أن تأثيرات الشبكة يمكن أن تشجع ريادة الأعمال عالية التأثير.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إنديفور ، على سبيل المثال ، يوثق قوة التواصل حيث يصبح رواد الأعمال الناجحون مرشدين ومصادر تمويل ومراقبة لرواد الأعمال اللاحقين.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وقد وثقت إنديفور نجاحها في توليد شبكات ريادة الأعمال والتأثير في مناطق العالم التي لديها بنى تحتية أقل من مثالية.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وتشير تجربتهم إلى أن هناك نهجا متعددة لتشجيع تنظيم المشاريع وتشير إلى أن هناك مجالا للابتكار والتغيير التكنولوجي لتطوير واستدامة البلدان والمجتمعات المحلية لريادة الأعمال.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40737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التغير التكنولوجي ومستقبل التمويل الريادي</a:t>
            </a:r>
          </a:p>
          <a:p>
            <a:pPr algn="just" rtl="1"/>
            <a:r>
              <a:rPr lang="ar-EG" b="1" dirty="0"/>
              <a:t>كيف تؤثر التكنولوجيا على تمويل الابتكار؟ </a:t>
            </a:r>
          </a:p>
          <a:p>
            <a:pPr marL="171450" indent="-171450" algn="just" rtl="1">
              <a:buFont typeface="Arial" panose="020B0604020202020204" pitchFamily="34" charset="0"/>
              <a:buChar char="•"/>
            </a:pPr>
            <a:r>
              <a:rPr lang="ar-EG" dirty="0"/>
              <a:t>ولطبيعة التغير التكنولوجي آثار على نوع التمويل الذي يحتمل أن يظهر.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فعلى سبيل المثال، أسفرت الثورة الصناعية عن مشاريع واسعة النطاق تتطلب مبالغ كبيرة من الاستثمارات الرأسمالية، ورافق ذلك نمو كبير في الشركات العامة وما صاحب ذلك من زيادة في القدرة على جمع مبالغ كبيرة من الأسهم والديون في السوق العامة.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الآونة الأخيرة ، </a:t>
            </a:r>
            <a:r>
              <a:rPr lang="ar-EG" b="1" dirty="0"/>
              <a:t>أثرت الابتكارات التكنولوجية على طريقة تمويل المشاريع.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سبيل المثال ، </a:t>
            </a:r>
            <a:r>
              <a:rPr lang="ar-EG" b="1" u="sng" dirty="0"/>
              <a:t>بسبب التكلفة المنخفضة للحوسبة السحابية وأدوات تطوير الويب ، فإن المشاريع الجديدة قادرة على التجربة بتكلفة منخفضة والتحقق بسرعة من صحة أنواع معينة من الأفكار أو التخلي عنها. </a:t>
            </a:r>
            <a:endParaRPr lang="en-US" b="1" u="sng"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وقد حفز ذلك نمو الشركات الناشئة والأفكار المبتكرة واعتماد نهج أكثر علمية وتحليلية لتطوير المشاريع الجديدة </a:t>
            </a:r>
            <a:r>
              <a:rPr lang="ar-EG" dirty="0"/>
              <a:t>، والتي نشير إليها هنا باسم </a:t>
            </a:r>
            <a:r>
              <a:rPr lang="ar-EG" b="1" dirty="0"/>
              <a:t>ريادة الأعمال القائمة على الفرضيات</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للمستثمرين ورجال الأعمال إنفاق أموال ووقت أقل على الأفكار الجديدة من خلال استغلال الفرص لتنظيم الاستثمارات حول المعالم الرئيسية.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82328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كيف تؤثر التكنولوجيا على تمويل الابتكار؟ </a:t>
            </a:r>
          </a:p>
          <a:p>
            <a:pPr marL="171450" indent="-171450" algn="just" rtl="1">
              <a:buFont typeface="Arial" panose="020B0604020202020204" pitchFamily="34" charset="0"/>
              <a:buChar char="•"/>
            </a:pPr>
            <a:r>
              <a:rPr lang="ar-EG" dirty="0"/>
              <a:t>حتى كتابة هذه السطور ، يبدو أن عددا من التقنيات الناشئة توفر إمكانات كبيرة لتغيير المشهد الاقتصادي وربما تغيير طريقة تمويل المشاريع الجديدة.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على سبيل المثال ، يوفر برنامج </a:t>
            </a:r>
            <a:r>
              <a:rPr lang="en-US" dirty="0"/>
              <a:t>blockchain </a:t>
            </a:r>
            <a:r>
              <a:rPr lang="ar-EG" dirty="0"/>
              <a:t>دفتر أستاذ لتسجيل المعاملات والتحقق منها بين أطراف متعددة.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يمكن الجمع بين تقنية </a:t>
            </a:r>
            <a:r>
              <a:rPr lang="en-US" b="1" dirty="0"/>
              <a:t>Blockchain </a:t>
            </a:r>
            <a:r>
              <a:rPr lang="ar-EG" b="1" dirty="0"/>
              <a:t>والعملات المشفرة لتوفير مكان افتراضي لجمع الأموال عن طريق بيع الرموز الرقمية لاستخدامها كعملة على أنواع مختلفة من المنصات.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يتميز هذا النوع من السوق بعروض العملات الأولية (</a:t>
            </a:r>
            <a:r>
              <a:rPr lang="en-US" b="1" dirty="0"/>
              <a:t>ICOs) ، </a:t>
            </a:r>
            <a:r>
              <a:rPr lang="ar-EG" b="1" dirty="0"/>
              <a:t>حيث يمكن شراء الرموز المميزة وبيعها بعد </a:t>
            </a:r>
            <a:r>
              <a:rPr lang="en-US" b="1" dirty="0"/>
              <a:t>ICO </a:t>
            </a:r>
            <a:r>
              <a:rPr lang="ar-EG" b="1" dirty="0"/>
              <a:t>من قبل المستثمرين.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على عكس الاكتتاب العام ، فإن الاستثمار</a:t>
            </a:r>
            <a:r>
              <a:rPr lang="en-US" b="1" dirty="0"/>
              <a:t> </a:t>
            </a:r>
            <a:r>
              <a:rPr lang="ar-EG" b="1" u="sng" dirty="0"/>
              <a:t>في</a:t>
            </a:r>
            <a:r>
              <a:rPr lang="en-US" b="1" u="sng" dirty="0"/>
              <a:t> </a:t>
            </a:r>
            <a:r>
              <a:rPr lang="ar-EG" b="1" dirty="0"/>
              <a:t>عمليات الطرح الأولي للعملات الرقمية  هو شكل من أشكال التمويل الجماعي </a:t>
            </a:r>
            <a:r>
              <a:rPr lang="ar-EG" b="1" u="sng" dirty="0"/>
              <a:t>الذي يتم في وقت مبكر جدا من تطوير الشركة.</a:t>
            </a:r>
            <a:endParaRPr lang="en-US" b="1" u="sng" dirty="0"/>
          </a:p>
          <a:p>
            <a:pPr marL="171450" indent="-171450" algn="just" rtl="1">
              <a:buFont typeface="Arial" panose="020B0604020202020204" pitchFamily="34" charset="0"/>
              <a:buChar char="•"/>
            </a:pPr>
            <a:endParaRPr lang="ar-EG" u="sng" dirty="0"/>
          </a:p>
          <a:p>
            <a:pPr marL="171450" indent="-171450" algn="just" rtl="1">
              <a:buFont typeface="Arial" panose="020B0604020202020204" pitchFamily="34" charset="0"/>
              <a:buChar char="•"/>
            </a:pPr>
            <a:r>
              <a:rPr lang="ar-EG" dirty="0"/>
              <a:t>تنشأ أسئلة بحثية مثيرة للاهتمام حول كيفية تأثير التكنولوجيا على صناعة رأس المال الاستثماري وكيف ستؤثر </a:t>
            </a:r>
            <a:r>
              <a:rPr lang="en-US" dirty="0"/>
              <a:t>blockchain </a:t>
            </a:r>
            <a:r>
              <a:rPr lang="ar-EG" dirty="0"/>
              <a:t>على الصناعات وتمويل الابتكار الذي يحدث فيها.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وتشمل الأسئلة الأخرى ما إذا كانت عمليات</a:t>
            </a:r>
            <a:r>
              <a:rPr lang="ar-EG" b="1" u="sng" dirty="0"/>
              <a:t> الطرح الأولي للعملات الرقمية </a:t>
            </a:r>
            <a:r>
              <a:rPr lang="ar-EG" dirty="0"/>
              <a:t>ستتطور إلى شريحة جديدة من أسواق رأس المال التقليدية.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048885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كيف تؤثر التكنولوجيا على تمويل الابتكار؟ </a:t>
            </a:r>
          </a:p>
          <a:p>
            <a:pPr marL="171450" indent="-171450" algn="just" rtl="1">
              <a:buFont typeface="Arial" panose="020B0604020202020204" pitchFamily="34" charset="0"/>
              <a:buChar char="•"/>
            </a:pPr>
            <a:r>
              <a:rPr lang="ar-EG" dirty="0"/>
              <a:t>شركات مثل </a:t>
            </a:r>
            <a:r>
              <a:rPr lang="en-US" dirty="0"/>
              <a:t>Uber </a:t>
            </a:r>
            <a:r>
              <a:rPr lang="ar-EG" dirty="0"/>
              <a:t>و </a:t>
            </a:r>
            <a:r>
              <a:rPr lang="en-US" dirty="0"/>
              <a:t>Airbnb </a:t>
            </a:r>
            <a:r>
              <a:rPr lang="ar-EG" dirty="0"/>
              <a:t>هي شركات سوق تربط المشترين والبائعين وتميل إلى أن يكون لديها هياكل تكلفة ثابتة نسبيا.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لدى شركات التكنولوجيا المالية نماذج مماثلة تتنافس في مجال الإقراض (على سبيل المثال ، نادي الإقراض و </a:t>
            </a:r>
            <a:r>
              <a:rPr lang="en-US" dirty="0"/>
              <a:t>Prosper).</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هذه الأنواع من </a:t>
            </a:r>
            <a:r>
              <a:rPr lang="ar-EG" b="1" dirty="0"/>
              <a:t>منصات التمويل الجماعي لديها القدرة على ربط المستثمرين بالأعمال التجارية في مرحلة التأسيس. </a:t>
            </a:r>
            <a:endParaRPr lang="en-US" b="1" dirty="0"/>
          </a:p>
          <a:p>
            <a:pPr algn="just" rtl="1"/>
            <a:endParaRPr lang="en-US" dirty="0"/>
          </a:p>
          <a:p>
            <a:pPr algn="just" rtl="1"/>
            <a:r>
              <a:rPr lang="ar-EG" b="1" dirty="0"/>
              <a:t>هل سيحول هذا النوع من تكنولوجيا السوق سوق تمويل المشاريع الجديدة؟ </a:t>
            </a:r>
          </a:p>
          <a:p>
            <a:pPr marL="171450" indent="-171450" algn="just" rtl="1">
              <a:buFont typeface="Arial" panose="020B0604020202020204" pitchFamily="34" charset="0"/>
              <a:buChar char="•"/>
            </a:pPr>
            <a:r>
              <a:rPr lang="ar-EG" dirty="0"/>
              <a:t>تثار أسئلة مماثلة فيما يتعلق بالاختراقات التكنولوجية الأخرى ، ولا سيما الذكاء الاصطناعي (الذكاء الاصطناعي) ، والواقع الافتراضي (</a:t>
            </a:r>
            <a:r>
              <a:rPr lang="en-US" dirty="0"/>
              <a:t>VR) ، </a:t>
            </a:r>
            <a:r>
              <a:rPr lang="ar-EG" dirty="0"/>
              <a:t>وإنترنت الأشياء (</a:t>
            </a:r>
            <a:r>
              <a:rPr lang="en-US" dirty="0"/>
              <a:t>IoT) ، </a:t>
            </a:r>
            <a:r>
              <a:rPr lang="ar-EG" dirty="0"/>
              <a:t>والتي تنذر بتحولات أساسية في العلاقة بين العملاء والشركات. </a:t>
            </a:r>
            <a:endParaRPr lang="en-US" dirty="0"/>
          </a:p>
          <a:p>
            <a:pPr marL="0" indent="0" algn="just" rtl="1">
              <a:buFont typeface="Arial" panose="020B0604020202020204" pitchFamily="34" charset="0"/>
              <a:buNone/>
            </a:pPr>
            <a:endParaRPr lang="ar-EG" dirty="0"/>
          </a:p>
          <a:p>
            <a:pPr marL="171450" indent="-171450" algn="just" rtl="1">
              <a:buFont typeface="Arial" panose="020B0604020202020204" pitchFamily="34" charset="0"/>
              <a:buChar char="•"/>
            </a:pPr>
            <a:r>
              <a:rPr lang="ar-EG" dirty="0"/>
              <a:t>إنه وقت مثير في تطوير مجال تمويل ريادة الأعمال.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884542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55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1.png"/><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4.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6755375"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Future Of Entrepreneurial Finance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6" name="Picture 5"/>
          <p:cNvPicPr>
            <a:picLocks noChangeAspect="1"/>
          </p:cNvPicPr>
          <p:nvPr/>
        </p:nvPicPr>
        <p:blipFill>
          <a:blip r:embed="rId5"/>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304706" y="2184310"/>
            <a:ext cx="11706062" cy="2308324"/>
          </a:xfrm>
          <a:prstGeom prst="rect">
            <a:avLst/>
          </a:prstGeom>
          <a:solidFill>
            <a:schemeClr val="accent1">
              <a:lumMod val="75000"/>
            </a:schemeClr>
          </a:solidFill>
        </p:spPr>
        <p:txBody>
          <a:bodyPr wrap="square">
            <a:spAutoFit/>
          </a:bodyPr>
          <a:lstStyle/>
          <a:p>
            <a:pPr marL="342900" indent="-342900" algn="justLow">
              <a:buFontTx/>
              <a:buAutoNum type="alphaLcParenR"/>
              <a:defRPr/>
            </a:pPr>
            <a:r>
              <a:rPr lang="en-US" sz="2400" b="1" dirty="0">
                <a:solidFill>
                  <a:prstClr val="white"/>
                </a:solidFill>
                <a:cs typeface="Times New Roman" panose="02020603050405020304" pitchFamily="18" charset="0"/>
              </a:rPr>
              <a:t>Highlighting essential concepts and tools that have emerged from the study of entrepreneurial finance. </a:t>
            </a:r>
          </a:p>
          <a:p>
            <a:pPr marL="34290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Discussing about breaking new ground and the future of entrepreneurial finance.</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3" end="3"/>
                                            </p:txEl>
                                          </p:spTgt>
                                        </p:tgtEl>
                                        <p:attrNameLst>
                                          <p:attrName>style.visibility</p:attrName>
                                        </p:attrNameLst>
                                      </p:cBhvr>
                                      <p:to>
                                        <p:strVal val="visible"/>
                                      </p:to>
                                    </p:set>
                                    <p:anim calcmode="lin" valueType="num">
                                      <p:cBhvr additive="base">
                                        <p:cTn id="13"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1168734"/>
            <a:ext cx="9524423" cy="44370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dirty="0">
                <a:solidFill>
                  <a:srgbClr val="242021"/>
                </a:solidFill>
                <a:effectLst/>
                <a:latin typeface="Gotham-Book"/>
              </a:rPr>
              <a:t>In this Final </a:t>
            </a:r>
            <a:r>
              <a:rPr lang="en-US" sz="1800" b="0" i="0" dirty="0">
                <a:solidFill>
                  <a:srgbClr val="242021"/>
                </a:solidFill>
                <a:effectLst/>
                <a:latin typeface="TimesNewRomanMTStd"/>
              </a:rPr>
              <a:t>chapter, we cover several forward-looking topics related to entrepreneurial finance.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We begin by highlighting essential concepts and tools that have emerged from the study of entrepreneurial finance. </a:t>
            </a:r>
          </a:p>
          <a:p>
            <a:pPr algn="just"/>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As a field of study, entrepreneurial finance builds on the concepts and methodology of finance and economics.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particular, we have stressed principles of finance, investments, valuation, and contracting, all in the context of new ventures.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concepts and methodology are helpful not only to prospective entrepreneurs but also to those who supply funds to entrepreneurs—angel investors, VCs, family firms, lenders, employees, friends, trading partners, universities, and governmental agencies.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65407" y="700377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0"/>
            <a:ext cx="2626178" cy="667835"/>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4154843" y="518900"/>
            <a:ext cx="210741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pic>
        <p:nvPicPr>
          <p:cNvPr id="3" name="Picture 2">
            <a:extLst>
              <a:ext uri="{FF2B5EF4-FFF2-40B4-BE49-F238E27FC236}">
                <a16:creationId xmlns:a16="http://schemas.microsoft.com/office/drawing/2014/main" id="{7AA411F2-2FE1-FB0F-98AC-E6B711CF8101}"/>
              </a:ext>
            </a:extLst>
          </p:cNvPr>
          <p:cNvPicPr>
            <a:picLocks noChangeAspect="1"/>
          </p:cNvPicPr>
          <p:nvPr/>
        </p:nvPicPr>
        <p:blipFill>
          <a:blip r:embed="rId4"/>
          <a:stretch>
            <a:fillRect/>
          </a:stretch>
        </p:blipFill>
        <p:spPr>
          <a:xfrm>
            <a:off x="9524423" y="980565"/>
            <a:ext cx="3164703" cy="4924589"/>
          </a:xfrm>
          <a:prstGeom prst="rect">
            <a:avLst/>
          </a:prstGeom>
        </p:spPr>
      </p:pic>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62565"/>
            <a:ext cx="11051532" cy="45824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dirty="0">
                <a:solidFill>
                  <a:srgbClr val="242021"/>
                </a:solidFill>
                <a:effectLst/>
                <a:latin typeface="TimesNewRomanMTStd"/>
              </a:rPr>
              <a:t>The study of entrepreneurial finance is not limited to new ventures or even to small or privately owned businesses. </a:t>
            </a:r>
          </a:p>
          <a:p>
            <a:pPr marL="285750" indent="-285750" algn="just">
              <a:buFont typeface="Arial" panose="020B0604020202020204" pitchFamily="34" charset="0"/>
              <a:buChar char="•"/>
            </a:pPr>
            <a:r>
              <a:rPr lang="en-US" sz="1800" b="0" i="0" dirty="0">
                <a:solidFill>
                  <a:srgbClr val="242021"/>
                </a:solidFill>
                <a:effectLst/>
                <a:latin typeface="TimesNewRomanMTStd"/>
              </a:rPr>
              <a:t>A great deal of entrepreneurial activity is carried out by corporations, social entrepreneurs, and researchers working in universities. </a:t>
            </a:r>
          </a:p>
          <a:p>
            <a:pPr marL="285750" indent="-285750" algn="just">
              <a:buFont typeface="Arial" panose="020B0604020202020204" pitchFamily="34" charset="0"/>
              <a:buChar char="•"/>
            </a:pPr>
            <a:r>
              <a:rPr lang="en-US" sz="1800" b="0" i="0" dirty="0">
                <a:solidFill>
                  <a:srgbClr val="242021"/>
                </a:solidFill>
                <a:effectLst/>
                <a:latin typeface="TimesNewRomanMTStd"/>
              </a:rPr>
              <a:t>We have discussed how financing choices vary over the life of the venture from inception to harvesting. </a:t>
            </a:r>
          </a:p>
          <a:p>
            <a:pPr marL="285750" indent="-285750" algn="just">
              <a:buFont typeface="Arial" panose="020B0604020202020204" pitchFamily="34" charset="0"/>
              <a:buChar char="•"/>
            </a:pPr>
            <a:r>
              <a:rPr lang="en-US" sz="1800" b="0" i="0" dirty="0">
                <a:solidFill>
                  <a:srgbClr val="242021"/>
                </a:solidFill>
                <a:effectLst/>
                <a:latin typeface="TimesNewRomanMTStd"/>
              </a:rPr>
              <a:t>Thus, we address the financial aspects of a venture’s development up to the point where the principles of corporate finance can be applied directly.</a:t>
            </a:r>
            <a:r>
              <a:rPr lang="en-US" dirty="0"/>
              <a:t> </a:t>
            </a:r>
          </a:p>
          <a:p>
            <a:pPr marL="285750" indent="-285750" algn="just">
              <a:buFont typeface="Arial" panose="020B0604020202020204" pitchFamily="34" charset="0"/>
              <a:buChar char="•"/>
            </a:pPr>
            <a:r>
              <a:rPr lang="en-US" sz="1800" b="0" i="0" dirty="0">
                <a:solidFill>
                  <a:srgbClr val="242021"/>
                </a:solidFill>
                <a:effectLst/>
                <a:latin typeface="TimesNewRomanMTStd"/>
              </a:rPr>
              <a:t>In much of our analysis, we stress the importance of incentive and information problems that face participants in the market for entrepreneurial finance. </a:t>
            </a:r>
          </a:p>
          <a:p>
            <a:pPr marL="285750" indent="-285750" algn="just">
              <a:buFont typeface="Arial" panose="020B0604020202020204" pitchFamily="34" charset="0"/>
              <a:buChar char="•"/>
            </a:pPr>
            <a:r>
              <a:rPr lang="en-US" sz="1800" b="0" i="0" dirty="0">
                <a:solidFill>
                  <a:srgbClr val="242021"/>
                </a:solidFill>
                <a:effectLst/>
                <a:latin typeface="TimesNewRomanMTStd"/>
              </a:rPr>
              <a:t>Addressing these problems gives rise to key features of the market, including experimentation and staging of investments in the context of hypothesis-driven entrepreneurship, negotiating the terms of financial contracts, the role of reputation, trade practices, and valuation approaches. </a:t>
            </a:r>
          </a:p>
          <a:p>
            <a:pPr marL="285750" indent="-285750" algn="just">
              <a:buFont typeface="Arial" panose="020B0604020202020204" pitchFamily="34" charset="0"/>
              <a:buChar char="•"/>
            </a:pPr>
            <a:r>
              <a:rPr lang="en-US" sz="1800" b="0" i="0" dirty="0">
                <a:solidFill>
                  <a:srgbClr val="242021"/>
                </a:solidFill>
                <a:effectLst/>
                <a:latin typeface="TimesNewRomanMTStd"/>
              </a:rPr>
              <a:t>Entrepreneurs and investors who understand the financial determinants of new venture organizational and contractual structure, including the incentive and information structure, can more effectively design their own contracts to reflect deal-specific issues and to increase the value of an opportunity.</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65407" y="700377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73891" y="2070"/>
            <a:ext cx="2700069" cy="707687"/>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3988589" y="491180"/>
            <a:ext cx="210741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spTree>
    <p:extLst>
      <p:ext uri="{BB962C8B-B14F-4D97-AF65-F5344CB8AC3E}">
        <p14:creationId xmlns:p14="http://schemas.microsoft.com/office/powerpoint/2010/main" val="3804058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92727"/>
            <a:ext cx="4128422" cy="526472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80" y="1067142"/>
            <a:ext cx="10952130" cy="47992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14.1 Completing The Circle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algn="just"/>
            <a:r>
              <a:rPr lang="en-US" b="1" i="0" dirty="0">
                <a:solidFill>
                  <a:srgbClr val="242021"/>
                </a:solidFill>
                <a:effectLst/>
                <a:latin typeface="Gotham-Bold"/>
              </a:rPr>
              <a:t>Entrepreneurial Investment and Financing Decisions are Interdependent</a:t>
            </a:r>
          </a:p>
          <a:p>
            <a:pPr algn="just"/>
            <a:endParaRPr lang="en-US"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decisions entrepreneurs and investors make concerning allocation of outside and inside ownership have important implications for the venture and for the values of financial ownership claims.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You now have the tools to evaluate these claims and design and negotiate value-enhancing financial contracts.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In </a:t>
            </a:r>
            <a:r>
              <a:rPr lang="en-US" sz="1800" b="1" i="1" dirty="0">
                <a:solidFill>
                  <a:srgbClr val="FF0000"/>
                </a:solidFill>
                <a:effectLst/>
                <a:latin typeface="TimesNewRomanMTStd"/>
              </a:rPr>
              <a:t>corporate finance</a:t>
            </a:r>
            <a:r>
              <a:rPr lang="en-US" sz="1800" b="0" i="0" dirty="0">
                <a:solidFill>
                  <a:srgbClr val="FF0000"/>
                </a:solidFill>
                <a:effectLst/>
                <a:latin typeface="TimesNewRomanMTStd"/>
              </a:rPr>
              <a:t>, we usually assume that a firm makes its investment decisions without regard to choose of financing.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This is strictly justified </a:t>
            </a:r>
            <a:r>
              <a:rPr lang="en-US" sz="1800" b="0" i="0" u="sng" dirty="0">
                <a:solidFill>
                  <a:srgbClr val="242021"/>
                </a:solidFill>
                <a:effectLst/>
                <a:latin typeface="TimesNewRomanMTStd"/>
              </a:rPr>
              <a:t>only if corporate investors care only about non diversifiable risk </a:t>
            </a:r>
            <a:r>
              <a:rPr lang="en-US" sz="1800" b="0" i="0" dirty="0">
                <a:solidFill>
                  <a:srgbClr val="242021"/>
                </a:solidFill>
                <a:effectLst/>
                <a:latin typeface="TimesNewRomanMTStd"/>
              </a:rPr>
              <a:t>and </a:t>
            </a:r>
            <a:r>
              <a:rPr lang="en-US" sz="1800" b="0" i="0" u="sng" dirty="0">
                <a:solidFill>
                  <a:srgbClr val="242021"/>
                </a:solidFill>
                <a:effectLst/>
                <a:latin typeface="TimesNewRomanMTStd"/>
              </a:rPr>
              <a:t>debt and equity financial claims are taxed equivalently.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Although the assumption is a reasonable approximation for a publicly held company, </a:t>
            </a:r>
            <a:r>
              <a:rPr lang="en-US" sz="1800" b="0" i="0" u="sng" dirty="0">
                <a:solidFill>
                  <a:srgbClr val="242021"/>
                </a:solidFill>
                <a:effectLst/>
                <a:latin typeface="TimesNewRomanMTStd"/>
              </a:rPr>
              <a:t>it </a:t>
            </a:r>
            <a:r>
              <a:rPr lang="en-US" sz="1800" b="1" i="0" u="sng" dirty="0">
                <a:solidFill>
                  <a:srgbClr val="FF0000"/>
                </a:solidFill>
                <a:effectLst/>
                <a:latin typeface="TimesNewRomanMTStd"/>
              </a:rPr>
              <a:t>is not </a:t>
            </a:r>
            <a:r>
              <a:rPr lang="en-US" sz="1800" b="0" i="0" u="sng" dirty="0">
                <a:solidFill>
                  <a:srgbClr val="242021"/>
                </a:solidFill>
                <a:effectLst/>
                <a:latin typeface="TimesNewRomanMTStd"/>
              </a:rPr>
              <a:t>appropriate for a new venture. </a:t>
            </a:r>
          </a:p>
        </p:txBody>
      </p:sp>
      <p:sp>
        <p:nvSpPr>
          <p:cNvPr id="2" name="TextBox 1">
            <a:extLst>
              <a:ext uri="{FF2B5EF4-FFF2-40B4-BE49-F238E27FC236}">
                <a16:creationId xmlns:a16="http://schemas.microsoft.com/office/drawing/2014/main" id="{B4B5A320-BA51-5564-2F9B-D973055BB09A}"/>
              </a:ext>
            </a:extLst>
          </p:cNvPr>
          <p:cNvSpPr txBox="1"/>
          <p:nvPr/>
        </p:nvSpPr>
        <p:spPr>
          <a:xfrm>
            <a:off x="4724345" y="604076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59314" y="24399"/>
            <a:ext cx="2383737" cy="777575"/>
          </a:xfrm>
          <a:prstGeom prst="rect">
            <a:avLst/>
          </a:prstGeom>
        </p:spPr>
      </p:pic>
    </p:spTree>
    <p:extLst>
      <p:ext uri="{BB962C8B-B14F-4D97-AF65-F5344CB8AC3E}">
        <p14:creationId xmlns:p14="http://schemas.microsoft.com/office/powerpoint/2010/main" val="3391000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46545"/>
            <a:ext cx="4128422" cy="52586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480" y="646544"/>
            <a:ext cx="10850530" cy="52586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242021"/>
                </a:solidFill>
                <a:effectLst/>
                <a:latin typeface="Gotham-Bold"/>
              </a:rPr>
              <a:t>Entrepreneurial Investment And Financing Decisions Are Interdependent </a:t>
            </a:r>
            <a:r>
              <a:rPr lang="en-US" b="1" i="1" dirty="0">
                <a:solidFill>
                  <a:srgbClr val="242021"/>
                </a:solidFill>
                <a:effectLst/>
                <a:latin typeface="Gotham-Bold"/>
              </a:rPr>
              <a:t>(Cont.)</a:t>
            </a:r>
          </a:p>
          <a:p>
            <a:pPr marL="285750" indent="-285750" algn="just">
              <a:buFont typeface="Arial" panose="020B0604020202020204" pitchFamily="34" charset="0"/>
              <a:buChar char="•"/>
            </a:pPr>
            <a:r>
              <a:rPr lang="en-US" sz="1800" b="0" i="0" dirty="0">
                <a:solidFill>
                  <a:srgbClr val="242021"/>
                </a:solidFill>
                <a:effectLst/>
                <a:latin typeface="TimesNewRomanMTStd"/>
              </a:rPr>
              <a:t>An entrepreneur is often compelled to decide whether to make a large under diversified investment in the venture or to forgo pursuing the venture.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Under diversification exposes the entrepreneur to risk that is specific to the venture.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Opportunity-cost reasoning </a:t>
            </a:r>
            <a:r>
              <a:rPr lang="en-US" sz="1800" b="0" i="0" dirty="0">
                <a:solidFill>
                  <a:srgbClr val="FF0000"/>
                </a:solidFill>
                <a:effectLst/>
                <a:latin typeface="TimesNewRomanMTStd"/>
              </a:rPr>
              <a:t>implies that an entrepreneur who must either be under diversified or forgo the venture </a:t>
            </a:r>
            <a:r>
              <a:rPr lang="en-US" sz="1800" b="0" i="0" u="sng" dirty="0">
                <a:solidFill>
                  <a:srgbClr val="FF0000"/>
                </a:solidFill>
                <a:effectLst/>
                <a:latin typeface="TimesNewRomanMTStd"/>
              </a:rPr>
              <a:t>should require compensation for bearing venture-specific risk</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Because well-diversified investors </a:t>
            </a:r>
            <a:r>
              <a:rPr lang="en-US" sz="1800" b="0" i="0" u="sng" dirty="0">
                <a:solidFill>
                  <a:srgbClr val="FF0000"/>
                </a:solidFill>
                <a:effectLst/>
                <a:latin typeface="TimesNewRomanMTStd"/>
              </a:rPr>
              <a:t>do not care </a:t>
            </a:r>
            <a:r>
              <a:rPr lang="en-US" sz="1800" b="0" i="0" dirty="0">
                <a:solidFill>
                  <a:srgbClr val="FF0000"/>
                </a:solidFill>
                <a:effectLst/>
                <a:latin typeface="TimesNewRomanMTStd"/>
              </a:rPr>
              <a:t>about venture-specific risk, </a:t>
            </a:r>
            <a:r>
              <a:rPr lang="en-US" sz="1800" b="0" i="0" u="sng" dirty="0">
                <a:solidFill>
                  <a:srgbClr val="FF0000"/>
                </a:solidFill>
                <a:effectLst/>
                <a:latin typeface="TimesNewRomanMTStd"/>
              </a:rPr>
              <a:t>the entrepreneur’s required rate of return will be higher than that of an investor who can diversify.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Another way in which investment and financing are interdependent for new ventures but possibly not for large corporations </a:t>
            </a:r>
            <a:r>
              <a:rPr lang="en-US" sz="1800" b="0" i="0" u="sng" dirty="0">
                <a:solidFill>
                  <a:srgbClr val="FF0000"/>
                </a:solidFill>
                <a:effectLst/>
                <a:latin typeface="TimesNewRomanMTStd"/>
              </a:rPr>
              <a:t>is that the entrepreneur usually</a:t>
            </a:r>
            <a:r>
              <a:rPr lang="en-US" u="sng" dirty="0">
                <a:solidFill>
                  <a:srgbClr val="FF0000"/>
                </a:solidFill>
              </a:rPr>
              <a:t> </a:t>
            </a:r>
            <a:r>
              <a:rPr lang="en-US" sz="1800" b="0" i="0" u="sng" dirty="0">
                <a:solidFill>
                  <a:srgbClr val="FF0000"/>
                </a:solidFill>
                <a:effectLst/>
                <a:latin typeface="TimesNewRomanMTStd"/>
              </a:rPr>
              <a:t>needs to convince an outside party that the opportunity warrants investment.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This is less likely to affect the investment choices of </a:t>
            </a:r>
            <a:r>
              <a:rPr lang="en-US" sz="1800" b="1" i="0" dirty="0">
                <a:solidFill>
                  <a:srgbClr val="FF0000"/>
                </a:solidFill>
                <a:effectLst/>
                <a:latin typeface="TimesNewRomanMTStd"/>
              </a:rPr>
              <a:t>public corporations</a:t>
            </a:r>
            <a:r>
              <a:rPr lang="en-US" sz="1800" b="0" i="0" dirty="0">
                <a:solidFill>
                  <a:srgbClr val="242021"/>
                </a:solidFill>
                <a:effectLst/>
                <a:latin typeface="TimesNewRomanMTStd"/>
              </a:rPr>
              <a:t>, where </a:t>
            </a:r>
            <a:r>
              <a:rPr lang="en-US" sz="1800" b="0" i="0" u="sng" dirty="0">
                <a:solidFill>
                  <a:srgbClr val="FF0000"/>
                </a:solidFill>
                <a:effectLst/>
                <a:latin typeface="TimesNewRomanMTStd"/>
              </a:rPr>
              <a:t>the projects they undertake are small relative to their total size </a:t>
            </a:r>
            <a:r>
              <a:rPr lang="en-US" sz="1800" b="0" i="0" dirty="0">
                <a:solidFill>
                  <a:srgbClr val="242021"/>
                </a:solidFill>
                <a:effectLst/>
                <a:latin typeface="TimesNewRomanMTStd"/>
              </a:rPr>
              <a:t>and </a:t>
            </a:r>
            <a:r>
              <a:rPr lang="en-US" sz="1800" b="0" i="0" u="sng" dirty="0">
                <a:solidFill>
                  <a:srgbClr val="FF0000"/>
                </a:solidFill>
                <a:effectLst/>
                <a:latin typeface="TimesNewRomanMTStd"/>
              </a:rPr>
              <a:t>internal resources may be sufficient to fund the investment without the need to convince an outside investor.</a:t>
            </a:r>
            <a:endParaRPr kumimoji="0" lang="en-US" sz="1800" b="0" i="0" u="sng"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718916"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73891" y="70118"/>
            <a:ext cx="2552287" cy="476501"/>
          </a:xfrm>
          <a:prstGeom prst="rect">
            <a:avLst/>
          </a:prstGeom>
        </p:spPr>
      </p:pic>
    </p:spTree>
    <p:extLst>
      <p:ext uri="{BB962C8B-B14F-4D97-AF65-F5344CB8AC3E}">
        <p14:creationId xmlns:p14="http://schemas.microsoft.com/office/powerpoint/2010/main" val="711552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83491"/>
            <a:ext cx="4128422" cy="52216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050" y="980665"/>
            <a:ext cx="10792914" cy="45631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Investment Value Depends On The Entrepreneur’s Ability to Diversify</a:t>
            </a:r>
          </a:p>
          <a:p>
            <a:pPr marL="285750" indent="-285750" algn="just">
              <a:buFont typeface="Arial" panose="020B0604020202020204" pitchFamily="34" charset="0"/>
              <a:buChar char="•"/>
            </a:pPr>
            <a:r>
              <a:rPr lang="en-US" sz="1800" b="1" i="0" dirty="0">
                <a:solidFill>
                  <a:srgbClr val="FF0000"/>
                </a:solidFill>
                <a:effectLst/>
                <a:latin typeface="TimesNewRomanMTStd"/>
              </a:rPr>
              <a:t>For the entrepreneur, ability to diversify increases the value of a new venture opportunity. </a:t>
            </a:r>
          </a:p>
          <a:p>
            <a:pPr marL="285750" indent="-285750" algn="just">
              <a:buFont typeface="Arial" panose="020B0604020202020204" pitchFamily="34" charset="0"/>
              <a:buChar char="•"/>
            </a:pPr>
            <a:r>
              <a:rPr lang="en-US" sz="1800" b="0" i="0" dirty="0">
                <a:solidFill>
                  <a:srgbClr val="242021"/>
                </a:solidFill>
                <a:effectLst/>
                <a:latin typeface="TimesNewRomanMTStd"/>
              </a:rPr>
              <a:t>You have the tools to estimate the entrepreneur’s wealth and to value an opportunity in light of the entrepreneur’s under diversification.</a:t>
            </a:r>
          </a:p>
          <a:p>
            <a:pPr marL="285750" indent="-285750" algn="just">
              <a:buFont typeface="Arial" panose="020B0604020202020204" pitchFamily="34" charset="0"/>
              <a:buChar char="•"/>
            </a:pPr>
            <a:r>
              <a:rPr lang="en-US" sz="1800" b="0" i="0" u="sng" dirty="0">
                <a:solidFill>
                  <a:srgbClr val="242021"/>
                </a:solidFill>
                <a:effectLst/>
                <a:latin typeface="TimesNewRomanMTStd"/>
              </a:rPr>
              <a:t>When an entrepreneur participates in a venture along with an investor who can diversify, the parties place different values on the same financial claims</a:t>
            </a:r>
            <a:r>
              <a:rPr lang="en-US" sz="1800" b="0" i="0" dirty="0">
                <a:solidFill>
                  <a:srgbClr val="242021"/>
                </a:solidFill>
                <a:effectLst/>
                <a:latin typeface="TimesNewRomanMTStd"/>
              </a:rPr>
              <a:t>, even if they agree about the expected cash flows and risk. </a:t>
            </a:r>
          </a:p>
          <a:p>
            <a:pPr marL="285750" indent="-285750" algn="just">
              <a:buFont typeface="Arial" panose="020B0604020202020204" pitchFamily="34" charset="0"/>
              <a:buChar char="•"/>
            </a:pPr>
            <a:r>
              <a:rPr lang="en-US" sz="1800" b="0" i="0" dirty="0">
                <a:solidFill>
                  <a:srgbClr val="242021"/>
                </a:solidFill>
                <a:effectLst/>
                <a:latin typeface="TimesNewRomanMTStd"/>
              </a:rPr>
              <a:t>The diversified investor values the claims more highly. </a:t>
            </a:r>
          </a:p>
          <a:p>
            <a:pPr marL="285750" indent="-285750" algn="just">
              <a:buFont typeface="Arial" panose="020B0604020202020204" pitchFamily="34" charset="0"/>
              <a:buChar char="•"/>
            </a:pPr>
            <a:r>
              <a:rPr lang="en-US" sz="1800" b="0" i="0" dirty="0">
                <a:solidFill>
                  <a:srgbClr val="242021"/>
                </a:solidFill>
                <a:effectLst/>
                <a:latin typeface="TimesNewRomanMTStd"/>
              </a:rPr>
              <a:t>It follows that the value of an opportunity depends on how the financial claims allocate risk and expected return. </a:t>
            </a:r>
          </a:p>
          <a:p>
            <a:pPr marL="285750" indent="-285750" algn="just">
              <a:buFont typeface="Arial" panose="020B0604020202020204" pitchFamily="34" charset="0"/>
              <a:buChar char="•"/>
            </a:pPr>
            <a:r>
              <a:rPr lang="en-US" sz="1800" b="0" i="0" dirty="0">
                <a:solidFill>
                  <a:srgbClr val="242021"/>
                </a:solidFill>
                <a:effectLst/>
                <a:latin typeface="TimesNewRomanMTStd"/>
              </a:rPr>
              <a:t>All else equal, allocating more nonmarket risk to diversified investors increases the value of an opportunity.</a:t>
            </a:r>
          </a:p>
          <a:p>
            <a:pPr marL="285750" indent="-285750" algn="just">
              <a:buFont typeface="Arial" panose="020B0604020202020204" pitchFamily="34" charset="0"/>
              <a:buChar char="•"/>
            </a:pPr>
            <a:r>
              <a:rPr lang="en-US" sz="1800" b="0" i="0" dirty="0">
                <a:solidFill>
                  <a:srgbClr val="242021"/>
                </a:solidFill>
                <a:effectLst/>
                <a:latin typeface="TimesNewRomanMTStd"/>
              </a:rPr>
              <a:t>Thus, effective use of financial contracts to allocate risk can enhance project value and even change negative-NPV opportunities into positive-NPV ones.</a:t>
            </a:r>
          </a:p>
          <a:p>
            <a:pPr marL="285750" indent="-285750" algn="just">
              <a:buFont typeface="Arial" panose="020B0604020202020204" pitchFamily="34" charset="0"/>
              <a:buChar char="•"/>
            </a:pPr>
            <a:r>
              <a:rPr lang="en-US" sz="1800" b="1" i="0" dirty="0">
                <a:solidFill>
                  <a:srgbClr val="242021"/>
                </a:solidFill>
                <a:effectLst/>
                <a:latin typeface="TimesNewRomanMTStd"/>
              </a:rPr>
              <a:t>Even if no investor is involved, the entrepreneur’s ability to diversify affects value. </a:t>
            </a: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entrepreneur’s required rate of return for investing in a venture depends on the fraction of total wealth the entrepreneur must commit. </a:t>
            </a:r>
          </a:p>
          <a:p>
            <a:pPr marL="285750" indent="-285750" algn="just">
              <a:buFont typeface="Arial" panose="020B0604020202020204" pitchFamily="34" charset="0"/>
              <a:buChar char="•"/>
            </a:pPr>
            <a:r>
              <a:rPr lang="en-US" sz="1800" b="0" i="0" dirty="0">
                <a:solidFill>
                  <a:srgbClr val="242021"/>
                </a:solidFill>
                <a:effectLst/>
                <a:latin typeface="TimesNewRomanMTStd"/>
              </a:rPr>
              <a:t>The larger the fraction, the higher the entrepreneur’s required rate of return. </a:t>
            </a:r>
          </a:p>
        </p:txBody>
      </p:sp>
      <p:sp>
        <p:nvSpPr>
          <p:cNvPr id="2" name="TextBox 1">
            <a:extLst>
              <a:ext uri="{FF2B5EF4-FFF2-40B4-BE49-F238E27FC236}">
                <a16:creationId xmlns:a16="http://schemas.microsoft.com/office/drawing/2014/main" id="{B4B5A320-BA51-5564-2F9B-D973055BB09A}"/>
              </a:ext>
            </a:extLst>
          </p:cNvPr>
          <p:cNvSpPr txBox="1"/>
          <p:nvPr/>
        </p:nvSpPr>
        <p:spPr>
          <a:xfrm>
            <a:off x="4497243"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9309" y="145387"/>
            <a:ext cx="2496869" cy="672924"/>
          </a:xfrm>
          <a:prstGeom prst="rect">
            <a:avLst/>
          </a:prstGeom>
        </p:spPr>
      </p:pic>
    </p:spTree>
    <p:extLst>
      <p:ext uri="{BB962C8B-B14F-4D97-AF65-F5344CB8AC3E}">
        <p14:creationId xmlns:p14="http://schemas.microsoft.com/office/powerpoint/2010/main" val="471300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92265"/>
            <a:ext cx="4128422" cy="5212890"/>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3775" y="952845"/>
            <a:ext cx="11310150" cy="43084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Investment Value Depends On The Entrepreneur’s Ability To Diversify </a:t>
            </a:r>
            <a:r>
              <a:rPr lang="en-US" sz="1800" b="1" i="1" dirty="0">
                <a:solidFill>
                  <a:srgbClr val="242021"/>
                </a:solidFill>
                <a:effectLst/>
                <a:latin typeface="Gotham-Bold"/>
              </a:rPr>
              <a:t>(cont.)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Project value also depends on how the risk of the venture relates to the risk of the entrepreneur’s other investments.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You can value an opportunity when the entrepreneur’s other wealth is invested in a market index portfolio or a riskless asset.</a:t>
            </a:r>
          </a:p>
          <a:p>
            <a:pPr marL="285750" indent="-285750" algn="just">
              <a:buFont typeface="Arial" panose="020B0604020202020204" pitchFamily="34" charset="0"/>
              <a:buChar char="•"/>
            </a:pPr>
            <a:r>
              <a:rPr lang="en-US" sz="1800" b="1" i="0" dirty="0">
                <a:solidFill>
                  <a:srgbClr val="FF0000"/>
                </a:solidFill>
                <a:effectLst/>
                <a:latin typeface="TimesNewRomanMTStd"/>
              </a:rPr>
              <a:t>Because more wealth enables an entrepreneur to achieve greater diversification, the same venture is more valuable to an entrepreneur who is wealthier.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It follows that reducing investment in the venture can also enhance its value to the entrepreneur.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Pursuing an opportunity on a smaller scale, bringing in an investor, or finding ways of reducing the duration of the entrepreneur’s commitment can reduce the size of the entrepreneur’s investment.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488006" y="6063672"/>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9309" y="70118"/>
            <a:ext cx="2496869" cy="807337"/>
          </a:xfrm>
          <a:prstGeom prst="rect">
            <a:avLst/>
          </a:prstGeom>
        </p:spPr>
      </p:pic>
    </p:spTree>
    <p:extLst>
      <p:ext uri="{BB962C8B-B14F-4D97-AF65-F5344CB8AC3E}">
        <p14:creationId xmlns:p14="http://schemas.microsoft.com/office/powerpoint/2010/main" val="3593161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671478"/>
            <a:ext cx="11079241" cy="49247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Investors supply more than money to the ventures in which they invest</a:t>
            </a:r>
          </a:p>
          <a:p>
            <a:pPr marL="285750" indent="-285750" algn="just">
              <a:buFont typeface="Arial" panose="020B0604020202020204" pitchFamily="34" charset="0"/>
              <a:buChar char="•"/>
            </a:pPr>
            <a:r>
              <a:rPr lang="en-US" sz="1800" b="0" i="0" dirty="0">
                <a:solidFill>
                  <a:srgbClr val="242021"/>
                </a:solidFill>
                <a:effectLst/>
                <a:latin typeface="TimesNewRomanMTStd"/>
              </a:rPr>
              <a:t>Active involvement by investors can add value. </a:t>
            </a:r>
          </a:p>
          <a:p>
            <a:pPr marL="285750" indent="-285750" algn="just">
              <a:buFont typeface="Arial" panose="020B0604020202020204" pitchFamily="34" charset="0"/>
              <a:buChar char="•"/>
            </a:pPr>
            <a:r>
              <a:rPr lang="en-US" sz="1800" b="0" i="0" dirty="0">
                <a:solidFill>
                  <a:srgbClr val="FF0000"/>
                </a:solidFill>
                <a:effectLst/>
                <a:latin typeface="TimesNewRomanMTStd"/>
              </a:rPr>
              <a:t>Understanding the contributions of active investors enables the entrepreneur to better evaluate financing alternatives.</a:t>
            </a:r>
            <a:endParaRPr lang="en-US" dirty="0">
              <a:solidFill>
                <a:srgbClr val="FF0000"/>
              </a:solidFill>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New ventures raise capital from myriad sources. </a:t>
            </a:r>
          </a:p>
          <a:p>
            <a:pPr marL="285750" indent="-285750" algn="just">
              <a:buFont typeface="Arial" panose="020B0604020202020204" pitchFamily="34" charset="0"/>
              <a:buChar char="•"/>
            </a:pPr>
            <a:r>
              <a:rPr lang="en-US" sz="1800" b="1" i="0" dirty="0">
                <a:solidFill>
                  <a:srgbClr val="242021"/>
                </a:solidFill>
                <a:effectLst/>
                <a:latin typeface="TimesNewRomanMTStd"/>
              </a:rPr>
              <a:t>Some provide only financial capital; others provide both capital and managerial skills.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Angel investors and strategic partners </a:t>
            </a:r>
            <a:r>
              <a:rPr lang="en-US" sz="1800" b="0" i="0" dirty="0">
                <a:solidFill>
                  <a:srgbClr val="FF0000"/>
                </a:solidFill>
                <a:effectLst/>
                <a:latin typeface="TimesNewRomanMTStd"/>
              </a:rPr>
              <a:t>are often involved in managerial aspects of the enterprise. </a:t>
            </a:r>
          </a:p>
          <a:p>
            <a:pPr marL="285750" indent="-285750" algn="just">
              <a:buFont typeface="Arial" panose="020B0604020202020204" pitchFamily="34" charset="0"/>
              <a:buChar char="•"/>
            </a:pPr>
            <a:r>
              <a:rPr lang="en-US" sz="1800" i="0" dirty="0">
                <a:solidFill>
                  <a:srgbClr val="FF0000"/>
                </a:solidFill>
                <a:effectLst/>
                <a:latin typeface="TimesNewRomanMTStd"/>
              </a:rPr>
              <a:t>VC firms are </a:t>
            </a:r>
            <a:r>
              <a:rPr lang="en-US" sz="1800" i="0" u="sng" dirty="0">
                <a:solidFill>
                  <a:srgbClr val="FF0000"/>
                </a:solidFill>
                <a:effectLst/>
                <a:latin typeface="TimesNewRomanMTStd"/>
              </a:rPr>
              <a:t>involved at critical junctures and continuously monitor their investments. </a:t>
            </a:r>
          </a:p>
          <a:p>
            <a:pPr marL="285750" indent="-285750" algn="just">
              <a:buFont typeface="Arial" panose="020B0604020202020204" pitchFamily="34" charset="0"/>
              <a:buChar char="•"/>
            </a:pPr>
            <a:r>
              <a:rPr lang="en-US" sz="1800" b="0" i="0" dirty="0">
                <a:solidFill>
                  <a:srgbClr val="242021"/>
                </a:solidFill>
                <a:effectLst/>
                <a:latin typeface="TimesNewRomanMTStd"/>
              </a:rPr>
              <a:t>Investors such as these </a:t>
            </a:r>
            <a:r>
              <a:rPr lang="en-US" sz="1800" b="0" i="0" u="sng" dirty="0">
                <a:solidFill>
                  <a:srgbClr val="FF0000"/>
                </a:solidFill>
                <a:effectLst/>
                <a:latin typeface="TimesNewRomanMTStd"/>
              </a:rPr>
              <a:t>seek returns on both their financial and human capital investments</a:t>
            </a:r>
            <a:r>
              <a:rPr lang="en-US" sz="1800" b="0" i="0" u="sng"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An important theme of the book has been to illustrate how managerial and monitoring efforts affect investment and financing choices and the structure of financial claims. </a:t>
            </a:r>
          </a:p>
          <a:p>
            <a:pPr marL="285750" indent="-285750" algn="just">
              <a:buFont typeface="Arial" panose="020B0604020202020204" pitchFamily="34" charset="0"/>
              <a:buChar char="•"/>
            </a:pPr>
            <a:r>
              <a:rPr lang="en-US" sz="1800" b="0" i="0" dirty="0">
                <a:solidFill>
                  <a:srgbClr val="242021"/>
                </a:solidFill>
                <a:effectLst/>
                <a:latin typeface="TimesNewRomanMTStd"/>
              </a:rPr>
              <a:t>Investors who are actively involved can add value by changing both expected returns and risk. </a:t>
            </a:r>
          </a:p>
          <a:p>
            <a:pPr marL="285750" indent="-285750" algn="just">
              <a:buFont typeface="Arial" panose="020B0604020202020204" pitchFamily="34" charset="0"/>
              <a:buChar char="•"/>
            </a:pPr>
            <a:r>
              <a:rPr lang="en-US" sz="1800" b="0" i="0" dirty="0">
                <a:solidFill>
                  <a:srgbClr val="242021"/>
                </a:solidFill>
                <a:effectLst/>
                <a:latin typeface="TimesNewRomanMTStd"/>
              </a:rPr>
              <a:t>You can use the tools and techniques you have learned to study how different financing sources impact expected return and risk and how different types of investors are likely to affect the values of the parties’ financial claims.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601359"/>
          </a:xfrm>
          <a:prstGeom prst="rect">
            <a:avLst/>
          </a:prstGeom>
        </p:spPr>
      </p:pic>
    </p:spTree>
    <p:extLst>
      <p:ext uri="{BB962C8B-B14F-4D97-AF65-F5344CB8AC3E}">
        <p14:creationId xmlns:p14="http://schemas.microsoft.com/office/powerpoint/2010/main" val="5416439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7650" y="546619"/>
            <a:ext cx="11633201" cy="54033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Financial Contracts and Other Devices Can Address Information Problems</a:t>
            </a:r>
          </a:p>
          <a:p>
            <a:pPr marL="285750" indent="-285750" algn="just">
              <a:buFont typeface="Arial" panose="020B0604020202020204" pitchFamily="34" charset="0"/>
              <a:buChar char="•"/>
            </a:pPr>
            <a:r>
              <a:rPr lang="en-US" sz="1800" b="0" i="0" dirty="0">
                <a:solidFill>
                  <a:srgbClr val="242021"/>
                </a:solidFill>
                <a:effectLst/>
                <a:latin typeface="TimesNewRomanMTStd"/>
              </a:rPr>
              <a:t>Information problems present a significant obstacle to raising financing. </a:t>
            </a:r>
          </a:p>
          <a:p>
            <a:pPr marL="285750" indent="-285750" algn="just">
              <a:buFont typeface="Arial" panose="020B0604020202020204" pitchFamily="34" charset="0"/>
              <a:buChar char="•"/>
            </a:pPr>
            <a:r>
              <a:rPr lang="en-US" sz="1800" b="0" i="0" u="sng" dirty="0">
                <a:solidFill>
                  <a:srgbClr val="FF0000"/>
                </a:solidFill>
                <a:effectLst/>
                <a:latin typeface="TimesNewRomanMTStd"/>
              </a:rPr>
              <a:t>Entrepreneurs are often overly optimistic </a:t>
            </a:r>
            <a:r>
              <a:rPr lang="en-US" sz="1800" b="0" i="0" dirty="0">
                <a:solidFill>
                  <a:srgbClr val="FF0000"/>
                </a:solidFill>
                <a:effectLst/>
                <a:latin typeface="TimesNewRomanMTStd"/>
              </a:rPr>
              <a:t>and presume that their venture ideas will be successful; consequently, </a:t>
            </a:r>
            <a:r>
              <a:rPr lang="en-US" sz="1800" b="0" i="0" u="sng" dirty="0">
                <a:solidFill>
                  <a:srgbClr val="FF0000"/>
                </a:solidFill>
                <a:effectLst/>
                <a:latin typeface="TimesNewRomanMTStd"/>
              </a:rPr>
              <a:t>investors often severely discount the entrepreneur’s projections. </a:t>
            </a:r>
          </a:p>
          <a:p>
            <a:pPr marL="285750" indent="-285750" algn="just">
              <a:buFont typeface="Arial" panose="020B0604020202020204" pitchFamily="34" charset="0"/>
              <a:buChar char="•"/>
            </a:pPr>
            <a:r>
              <a:rPr lang="en-US" sz="1800" b="0" i="0" dirty="0">
                <a:solidFill>
                  <a:srgbClr val="242021"/>
                </a:solidFill>
                <a:effectLst/>
                <a:latin typeface="TimesNewRomanMTStd"/>
              </a:rPr>
              <a:t>The business plan, financial contracting, and devices such as signals, reputation, and certification can help overcome such problems</a:t>
            </a:r>
          </a:p>
          <a:p>
            <a:pPr marL="285750" indent="-285750" algn="just">
              <a:buFont typeface="Arial" panose="020B0604020202020204" pitchFamily="34" charset="0"/>
              <a:buChar char="•"/>
            </a:pPr>
            <a:r>
              <a:rPr lang="en-US" sz="1800" b="1" i="0" dirty="0">
                <a:solidFill>
                  <a:srgbClr val="FF0000"/>
                </a:solidFill>
                <a:effectLst/>
                <a:latin typeface="TimesNewRomanMTStd"/>
              </a:rPr>
              <a:t>In the new venture environment, both the entrepreneur and investors can have trouble credibly communicating their beliefs to each other. </a:t>
            </a:r>
          </a:p>
          <a:p>
            <a:pPr marL="285750" indent="-285750" algn="just">
              <a:buFont typeface="Arial" panose="020B0604020202020204" pitchFamily="34" charset="0"/>
              <a:buChar char="•"/>
            </a:pPr>
            <a:r>
              <a:rPr lang="en-US" sz="1800" b="0" i="0" dirty="0">
                <a:solidFill>
                  <a:srgbClr val="242021"/>
                </a:solidFill>
                <a:effectLst/>
                <a:latin typeface="TimesNewRomanMTStd"/>
              </a:rPr>
              <a:t>The communication difficulties not only impede raising capital but also can result in </a:t>
            </a:r>
            <a:r>
              <a:rPr lang="en-US" sz="1800" b="1" i="1" dirty="0">
                <a:solidFill>
                  <a:srgbClr val="242021"/>
                </a:solidFill>
                <a:effectLst/>
                <a:latin typeface="TimesNewRomanMTStd"/>
              </a:rPr>
              <a:t>two</a:t>
            </a:r>
            <a:r>
              <a:rPr lang="en-US" sz="1800" b="0" i="0" dirty="0">
                <a:solidFill>
                  <a:srgbClr val="242021"/>
                </a:solidFill>
                <a:effectLst/>
                <a:latin typeface="TimesNewRomanMTStd"/>
              </a:rPr>
              <a:t> types of mistakes: </a:t>
            </a:r>
            <a:r>
              <a:rPr lang="en-US" sz="1800" b="0" i="0" u="sng" dirty="0">
                <a:solidFill>
                  <a:srgbClr val="242021"/>
                </a:solidFill>
                <a:effectLst/>
                <a:latin typeface="TimesNewRomanMTStd"/>
              </a:rPr>
              <a:t>investing in ventures that should be forgone </a:t>
            </a:r>
            <a:r>
              <a:rPr lang="en-US" sz="1800" b="0" i="0" dirty="0">
                <a:solidFill>
                  <a:srgbClr val="242021"/>
                </a:solidFill>
                <a:effectLst/>
                <a:latin typeface="TimesNewRomanMTStd"/>
              </a:rPr>
              <a:t>and </a:t>
            </a:r>
            <a:r>
              <a:rPr lang="en-US" sz="1800" b="0" i="0" u="sng" dirty="0">
                <a:solidFill>
                  <a:srgbClr val="242021"/>
                </a:solidFill>
                <a:effectLst/>
                <a:latin typeface="TimesNewRomanMTStd"/>
              </a:rPr>
              <a:t>failing to invest in those that should be pursued</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dirty="0">
                <a:solidFill>
                  <a:srgbClr val="242021"/>
                </a:solidFill>
                <a:effectLst/>
                <a:latin typeface="TimesNewRomanMTStd"/>
              </a:rPr>
              <a:t>The parties to a new venture financial contract can use contractual provisions to signal their beliefs to each other.</a:t>
            </a:r>
          </a:p>
          <a:p>
            <a:pPr marL="285750" indent="-285750" algn="just">
              <a:buFont typeface="Arial" panose="020B0604020202020204" pitchFamily="34" charset="0"/>
              <a:buChar char="•"/>
            </a:pPr>
            <a:r>
              <a:rPr lang="en-US" sz="1800" b="0" i="0" dirty="0">
                <a:solidFill>
                  <a:srgbClr val="242021"/>
                </a:solidFill>
                <a:effectLst/>
                <a:latin typeface="TimesNewRomanMTStd"/>
              </a:rPr>
              <a:t>An entrepreneur, for example, can give credibility to projections that otherwise would seem optimistic by tying ownership interest to future attained performance and by using milestones that enable some of the investment to be postponed until important uncertainty is resolved. </a:t>
            </a:r>
          </a:p>
          <a:p>
            <a:pPr marL="285750" indent="-285750" algn="just">
              <a:buFont typeface="Arial" panose="020B0604020202020204" pitchFamily="34" charset="0"/>
              <a:buChar char="•"/>
            </a:pPr>
            <a:r>
              <a:rPr lang="en-US" sz="1800" b="0" i="0" dirty="0">
                <a:solidFill>
                  <a:srgbClr val="242021"/>
                </a:solidFill>
                <a:effectLst/>
                <a:latin typeface="TimesNewRomanMTStd"/>
              </a:rPr>
              <a:t>Well-chosen contract provisions help convey the beliefs of the parties.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However, contract terms often shift additional risk to the entrepreneur, a factor that works against the risk-allocation benefits of contracting with a diversified investor.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55444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3895" y="-35435"/>
            <a:ext cx="2522283" cy="530822"/>
          </a:xfrm>
          <a:prstGeom prst="rect">
            <a:avLst/>
          </a:prstGeom>
        </p:spPr>
      </p:pic>
    </p:spTree>
    <p:extLst>
      <p:ext uri="{BB962C8B-B14F-4D97-AF65-F5344CB8AC3E}">
        <p14:creationId xmlns:p14="http://schemas.microsoft.com/office/powerpoint/2010/main" val="442034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38909"/>
            <a:ext cx="4128422" cy="516624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1225" y="952846"/>
            <a:ext cx="11079241" cy="45992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Financial Contracts And Other Devices Can Address Information Problems </a:t>
            </a:r>
            <a:r>
              <a:rPr lang="en-US" sz="1800" b="1" i="1" dirty="0">
                <a:solidFill>
                  <a:srgbClr val="242021"/>
                </a:solidFill>
                <a:effectLst/>
                <a:latin typeface="Gotham-Bold"/>
              </a:rPr>
              <a:t>(cont.)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 investor’s assessment of the value of an opportunity depends on more than the financial contract terms. </a:t>
            </a:r>
          </a:p>
          <a:p>
            <a:pPr marL="285750" indent="-285750" algn="just">
              <a:buFont typeface="Arial" panose="020B0604020202020204" pitchFamily="34" charset="0"/>
              <a:buChar char="•"/>
            </a:pPr>
            <a:r>
              <a:rPr lang="en-US" sz="1800" b="1" i="0" dirty="0">
                <a:solidFill>
                  <a:srgbClr val="242021"/>
                </a:solidFill>
                <a:effectLst/>
                <a:latin typeface="TimesNewRomanMTStd"/>
              </a:rPr>
              <a:t>The business plan can also signal the entrepreneur’s capabilities and commitment to the venture. </a:t>
            </a:r>
          </a:p>
          <a:p>
            <a:pPr marL="285750" indent="-285750" algn="just">
              <a:buFont typeface="Arial" panose="020B0604020202020204" pitchFamily="34" charset="0"/>
              <a:buChar char="•"/>
            </a:pPr>
            <a:r>
              <a:rPr lang="en-US" sz="1800" b="1" i="0" dirty="0">
                <a:solidFill>
                  <a:srgbClr val="242021"/>
                </a:solidFill>
                <a:effectLst/>
                <a:latin typeface="TimesNewRomanMTStd"/>
              </a:rPr>
              <a:t>By supporting and documenting</a:t>
            </a:r>
            <a:r>
              <a:rPr lang="en-US" b="1" dirty="0"/>
              <a:t> </a:t>
            </a:r>
            <a:r>
              <a:rPr lang="en-US" sz="1800" b="1" i="0" dirty="0">
                <a:solidFill>
                  <a:srgbClr val="242021"/>
                </a:solidFill>
                <a:effectLst/>
                <a:latin typeface="TimesNewRomanMTStd"/>
              </a:rPr>
              <a:t>the assumptions behind the financial projections in the plan, </a:t>
            </a:r>
            <a:r>
              <a:rPr lang="en-US" sz="1800" b="1" i="0" u="sng" dirty="0">
                <a:solidFill>
                  <a:srgbClr val="242021"/>
                </a:solidFill>
                <a:effectLst/>
                <a:latin typeface="TimesNewRomanMTStd"/>
              </a:rPr>
              <a:t>an entrepreneur can narrow the information gap between the parties. </a:t>
            </a:r>
          </a:p>
          <a:p>
            <a:pPr marL="285750" indent="-285750" algn="just">
              <a:buFont typeface="Arial" panose="020B0604020202020204" pitchFamily="34" charset="0"/>
              <a:buChar char="•"/>
            </a:pPr>
            <a:r>
              <a:rPr lang="en-US" sz="1800" b="0" i="0" dirty="0">
                <a:solidFill>
                  <a:srgbClr val="242021"/>
                </a:solidFill>
                <a:effectLst/>
                <a:latin typeface="TimesNewRomanMTStd"/>
              </a:rPr>
              <a:t>By identifying critical milestones and assessing the financing needs for moving from one to the next, the parties can limit the investor’s financial commitment. </a:t>
            </a:r>
          </a:p>
          <a:p>
            <a:pPr marL="285750" indent="-285750" algn="just">
              <a:buFont typeface="Arial" panose="020B0604020202020204" pitchFamily="34" charset="0"/>
              <a:buChar char="•"/>
            </a:pPr>
            <a:r>
              <a:rPr lang="en-US" sz="1800" b="0" i="0" dirty="0">
                <a:solidFill>
                  <a:srgbClr val="242021"/>
                </a:solidFill>
                <a:effectLst/>
                <a:latin typeface="TimesNewRomanMTStd"/>
              </a:rPr>
              <a:t>Doing so enables the entrepreneur to preserve a larger ownership stake in the venture. </a:t>
            </a:r>
          </a:p>
          <a:p>
            <a:pPr marL="285750" indent="-285750" algn="just">
              <a:buFont typeface="Arial" panose="020B0604020202020204" pitchFamily="34" charset="0"/>
              <a:buChar char="•"/>
            </a:pPr>
            <a:r>
              <a:rPr lang="en-US" sz="1800" b="1" i="0" dirty="0">
                <a:solidFill>
                  <a:srgbClr val="242021"/>
                </a:solidFill>
                <a:effectLst/>
                <a:latin typeface="TimesNewRomanMTStd"/>
              </a:rPr>
              <a:t>An advantage of thinking about information problems in this way is that it focuses attention on how to design contracts that benefit both parties.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Dealing with information problems is an ongoing concern. </a:t>
            </a:r>
          </a:p>
          <a:p>
            <a:pPr marL="285750" indent="-285750" algn="just">
              <a:buFont typeface="Arial" panose="020B0604020202020204" pitchFamily="34" charset="0"/>
              <a:buChar char="•"/>
            </a:pPr>
            <a:r>
              <a:rPr lang="en-US" sz="1800" b="1" i="0" dirty="0">
                <a:solidFill>
                  <a:srgbClr val="FF0000"/>
                </a:solidFill>
                <a:effectLst/>
                <a:latin typeface="TimesNewRomanMTStd"/>
              </a:rPr>
              <a:t>Information asymmetry affects subsequent financing arrangements, even at the harvesting stage. </a:t>
            </a:r>
          </a:p>
          <a:p>
            <a:pPr marL="285750" indent="-285750" algn="just">
              <a:buFont typeface="Arial" panose="020B0604020202020204" pitchFamily="34" charset="0"/>
              <a:buChar char="•"/>
            </a:pPr>
            <a:r>
              <a:rPr lang="en-US" sz="1800" b="0" i="0" u="sng" dirty="0">
                <a:solidFill>
                  <a:srgbClr val="242021"/>
                </a:solidFill>
                <a:effectLst/>
                <a:latin typeface="TimesNewRomanMTStd"/>
              </a:rPr>
              <a:t>Throughout the process, financial contracting, signaling, certification, and other devices can be used to deal with informational concerns.</a:t>
            </a:r>
            <a:endParaRPr kumimoji="0" lang="en-US"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32746" y="646141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888986" y="-52668"/>
            <a:ext cx="2383737" cy="576427"/>
          </a:xfrm>
          <a:prstGeom prst="rect">
            <a:avLst/>
          </a:prstGeom>
        </p:spPr>
      </p:pic>
    </p:spTree>
    <p:extLst>
      <p:ext uri="{BB962C8B-B14F-4D97-AF65-F5344CB8AC3E}">
        <p14:creationId xmlns:p14="http://schemas.microsoft.com/office/powerpoint/2010/main" val="1539889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98677" y="546619"/>
            <a:ext cx="4128422" cy="517565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977865"/>
            <a:ext cx="11499096" cy="46990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New Venture Financial Contracts Can Align Incentives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FF0000"/>
                </a:solidFill>
                <a:effectLst/>
                <a:latin typeface="TimesNewRomanMTStd"/>
              </a:rPr>
              <a:t>Understanding the trade-off between risk allocation and incentive alignment contributes to design of organizational structures and financial contracts that optimally address the trade-offs.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Well-structured contracts </a:t>
            </a:r>
            <a:r>
              <a:rPr lang="en-US" sz="1800" b="0" i="0" dirty="0">
                <a:solidFill>
                  <a:srgbClr val="FF0000"/>
                </a:solidFill>
                <a:effectLst/>
                <a:latin typeface="TimesNewRomanMTStd"/>
              </a:rPr>
              <a:t>anticipate and provide for incentive conflicts that may arise as the venture progresses.</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direct effect of transferring risk to a diversified investor is to increase the value of the opportunity. </a:t>
            </a:r>
          </a:p>
          <a:p>
            <a:pPr marL="285750" indent="-285750" algn="just">
              <a:buFont typeface="Arial" panose="020B0604020202020204" pitchFamily="34" charset="0"/>
              <a:buChar char="•"/>
            </a:pPr>
            <a:r>
              <a:rPr lang="en-US" sz="1800" b="0" i="0" dirty="0">
                <a:solidFill>
                  <a:srgbClr val="242021"/>
                </a:solidFill>
                <a:effectLst/>
                <a:latin typeface="TimesNewRomanMTStd"/>
              </a:rPr>
              <a:t>However, risk allocation also affects incentives. </a:t>
            </a:r>
          </a:p>
          <a:p>
            <a:pPr marL="285750" indent="-285750" algn="just">
              <a:buFont typeface="Arial" panose="020B0604020202020204" pitchFamily="34" charset="0"/>
              <a:buChar char="•"/>
            </a:pPr>
            <a:r>
              <a:rPr lang="en-US" sz="1800" b="1" i="0" dirty="0">
                <a:solidFill>
                  <a:srgbClr val="242021"/>
                </a:solidFill>
                <a:effectLst/>
                <a:latin typeface="TimesNewRomanMTStd"/>
              </a:rPr>
              <a:t>An entrepreneur whose reward is not tied sufficiently to success may not be motivated to work toward that success. </a:t>
            </a:r>
          </a:p>
          <a:p>
            <a:pPr marL="285750" indent="-285750" algn="just">
              <a:buFont typeface="Arial" panose="020B0604020202020204" pitchFamily="34" charset="0"/>
              <a:buChar char="•"/>
            </a:pPr>
            <a:r>
              <a:rPr lang="en-US" sz="1800" b="1" i="0" dirty="0">
                <a:solidFill>
                  <a:srgbClr val="242021"/>
                </a:solidFill>
                <a:effectLst/>
                <a:latin typeface="TimesNewRomanMTStd"/>
              </a:rPr>
              <a:t>Additionally, the incentives of investors can sometimes be in conflict with the entrepreneur’s interests.</a:t>
            </a:r>
          </a:p>
          <a:p>
            <a:pPr marL="285750" indent="-285750" algn="just">
              <a:buFont typeface="Arial" panose="020B0604020202020204" pitchFamily="34" charset="0"/>
              <a:buChar char="•"/>
            </a:pPr>
            <a:r>
              <a:rPr lang="en-US" sz="1800" b="1"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 creditor, for example, may emphasize certainty of repayment, even to the detriment of overall value. </a:t>
            </a:r>
          </a:p>
          <a:p>
            <a:pPr marL="285750" indent="-285750" algn="just">
              <a:buFont typeface="Arial" panose="020B0604020202020204" pitchFamily="34" charset="0"/>
              <a:buChar char="•"/>
            </a:pPr>
            <a:r>
              <a:rPr lang="en-US" sz="1800" b="0" i="0" dirty="0">
                <a:solidFill>
                  <a:srgbClr val="242021"/>
                </a:solidFill>
                <a:effectLst/>
                <a:latin typeface="TimesNewRomanMTStd"/>
              </a:rPr>
              <a:t>Providers of financing sometimes have options to increase the total amount of financing or to call for repayment.</a:t>
            </a:r>
          </a:p>
          <a:p>
            <a:pPr marL="285750" indent="-285750" algn="just">
              <a:buFont typeface="Arial" panose="020B0604020202020204" pitchFamily="34" charset="0"/>
              <a:buChar char="•"/>
            </a:pPr>
            <a:r>
              <a:rPr lang="en-US" sz="1800" b="0" i="0" dirty="0">
                <a:solidFill>
                  <a:srgbClr val="242021"/>
                </a:solidFill>
                <a:effectLst/>
                <a:latin typeface="TimesNewRomanMTStd"/>
              </a:rPr>
              <a:t>They often have the right to force a sale of the venture or a public offering and may have the right to terminate the entrepreneur.</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45719"/>
            <a:ext cx="2626178" cy="712128"/>
          </a:xfrm>
          <a:prstGeom prst="rect">
            <a:avLst/>
          </a:prstGeom>
        </p:spPr>
      </p:pic>
    </p:spTree>
    <p:extLst>
      <p:ext uri="{BB962C8B-B14F-4D97-AF65-F5344CB8AC3E}">
        <p14:creationId xmlns:p14="http://schemas.microsoft.com/office/powerpoint/2010/main" val="16560716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24293"/>
            <a:ext cx="4128422" cy="528086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30518"/>
            <a:ext cx="10912986" cy="41053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Real Options Are An Important Source of Value for New Ventures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Decision trees and game trees are particularly useful for describing the real options that are embedded in new ventures. </a:t>
            </a:r>
          </a:p>
          <a:p>
            <a:pPr marL="285750" indent="-285750" algn="just">
              <a:buFont typeface="Arial" panose="020B0604020202020204" pitchFamily="34" charset="0"/>
              <a:buChar char="•"/>
            </a:pPr>
            <a:r>
              <a:rPr lang="en-US" sz="1800" b="0" i="0" dirty="0">
                <a:solidFill>
                  <a:srgbClr val="242021"/>
                </a:solidFill>
                <a:effectLst/>
                <a:latin typeface="TimesNewRomanMTStd"/>
              </a:rPr>
              <a:t>Simulation, scenario analysis, and other approaches are useful for assessing the uncertainties that are pervasive in entrepreneurial ventures and for evaluating the real options embedded in alternative organizational structures, financial contracts, and strategic choices.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In corporate settings, investment opportunities are often treated as one-time decisions. </a:t>
            </a:r>
            <a:r>
              <a:rPr lang="en-US" sz="1800" b="0" i="0" u="sng" dirty="0">
                <a:solidFill>
                  <a:srgbClr val="FF0000"/>
                </a:solidFill>
                <a:effectLst/>
                <a:latin typeface="TimesNewRomanMTStd"/>
              </a:rPr>
              <a:t>The investment decision is made at the beginning, as if there were no opportunity to abandon, expand, or change direction.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This approach, however,</a:t>
            </a:r>
            <a:r>
              <a:rPr lang="en-US" dirty="0"/>
              <a:t> </a:t>
            </a:r>
            <a:r>
              <a:rPr lang="en-US" sz="1800" b="1" i="0" u="sng" dirty="0">
                <a:solidFill>
                  <a:srgbClr val="242021"/>
                </a:solidFill>
                <a:effectLst/>
                <a:latin typeface="TimesNewRomanMTStd"/>
              </a:rPr>
              <a:t>does not reflect the nature of new venture </a:t>
            </a:r>
            <a:r>
              <a:rPr lang="en-US" sz="1800" b="1" i="0" dirty="0">
                <a:solidFill>
                  <a:srgbClr val="242021"/>
                </a:solidFill>
                <a:effectLst/>
                <a:latin typeface="TimesNewRomanMTStd"/>
              </a:rPr>
              <a:t>opportunities that can be structured as portfolios of real options.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54261" y="59569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75563"/>
            <a:ext cx="2626178" cy="943781"/>
          </a:xfrm>
          <a:prstGeom prst="rect">
            <a:avLst/>
          </a:prstGeom>
        </p:spPr>
      </p:pic>
    </p:spTree>
    <p:extLst>
      <p:ext uri="{BB962C8B-B14F-4D97-AF65-F5344CB8AC3E}">
        <p14:creationId xmlns:p14="http://schemas.microsoft.com/office/powerpoint/2010/main" val="775136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44859" y="6242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84841"/>
            <a:ext cx="11254732" cy="46460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Real Options Are An Important Source Of Value For New Ventures (Cont.)</a:t>
            </a:r>
          </a:p>
          <a:p>
            <a:pPr marL="285750" indent="-285750" algn="just">
              <a:buFont typeface="Arial" panose="020B0604020202020204" pitchFamily="34" charset="0"/>
              <a:buChar char="•"/>
            </a:pPr>
            <a:r>
              <a:rPr lang="en-US" sz="1800" b="1" i="0" dirty="0">
                <a:solidFill>
                  <a:srgbClr val="FF0000"/>
                </a:solidFill>
                <a:effectLst/>
                <a:latin typeface="TimesNewRomanMTStd"/>
              </a:rPr>
              <a:t>Real-option portfolios </a:t>
            </a:r>
            <a:r>
              <a:rPr lang="en-US" sz="1800" b="0" i="0" dirty="0">
                <a:solidFill>
                  <a:srgbClr val="FF0000"/>
                </a:solidFill>
                <a:effectLst/>
                <a:latin typeface="TimesNewRomanMTStd"/>
              </a:rPr>
              <a:t>provide opportunities to adapt as the venture progresses. </a:t>
            </a:r>
          </a:p>
          <a:p>
            <a:pPr marL="285750" indent="-285750" algn="just">
              <a:buFont typeface="Arial" panose="020B0604020202020204" pitchFamily="34" charset="0"/>
              <a:buChar char="•"/>
            </a:pPr>
            <a:r>
              <a:rPr lang="en-US" sz="1800" b="0" i="0" dirty="0">
                <a:solidFill>
                  <a:srgbClr val="242021"/>
                </a:solidFill>
                <a:effectLst/>
                <a:latin typeface="TimesNewRomanMTStd"/>
              </a:rPr>
              <a:t>Existing investors may also have options to contribute additional funds in exchange for additional ownership, terminate the entrepreneur, and make various other choices. </a:t>
            </a:r>
          </a:p>
          <a:p>
            <a:pPr marL="285750" indent="-285750" algn="just">
              <a:buFont typeface="Arial" panose="020B0604020202020204" pitchFamily="34" charset="0"/>
              <a:buChar char="•"/>
            </a:pPr>
            <a:r>
              <a:rPr lang="en-US" sz="1800" b="1" i="0" dirty="0">
                <a:solidFill>
                  <a:srgbClr val="FF0000"/>
                </a:solidFill>
                <a:effectLst/>
                <a:latin typeface="TimesNewRomanMTStd"/>
              </a:rPr>
              <a:t>The real-option structures of new ventures are complex, and, in contrast to financial options, </a:t>
            </a:r>
            <a:r>
              <a:rPr lang="en-US" sz="1800" b="1" i="0" u="sng" dirty="0">
                <a:solidFill>
                  <a:srgbClr val="FF0000"/>
                </a:solidFill>
                <a:effectLst/>
                <a:latin typeface="TimesNewRomanMTStd"/>
              </a:rPr>
              <a:t>real options can be interdependent.</a:t>
            </a:r>
            <a:r>
              <a:rPr lang="en-US" sz="1800" b="1"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Exercising one option can preclude exercising others or change the values of others. </a:t>
            </a:r>
          </a:p>
          <a:p>
            <a:pPr marL="285750" indent="-285750" algn="just">
              <a:buFont typeface="Arial" panose="020B0604020202020204" pitchFamily="34" charset="0"/>
              <a:buChar char="•"/>
            </a:pPr>
            <a:r>
              <a:rPr lang="en-US" sz="1800" b="0" i="0" dirty="0">
                <a:solidFill>
                  <a:srgbClr val="242021"/>
                </a:solidFill>
                <a:effectLst/>
                <a:latin typeface="TimesNewRomanMTStd"/>
              </a:rPr>
              <a:t>In addition, the conditions that support using standard option pricing model approaches to valuation are not satisfied. </a:t>
            </a:r>
          </a:p>
          <a:p>
            <a:pPr marL="285750" indent="-285750" algn="just">
              <a:buFont typeface="Arial" panose="020B0604020202020204" pitchFamily="34" charset="0"/>
              <a:buChar char="•"/>
            </a:pPr>
            <a:r>
              <a:rPr lang="en-US" sz="1800" b="1" i="0" dirty="0">
                <a:solidFill>
                  <a:srgbClr val="FF0000"/>
                </a:solidFill>
                <a:effectLst/>
                <a:latin typeface="TimesNewRomanMTStd"/>
              </a:rPr>
              <a:t>Because a venture is a portfolio of real options, riskiness can change dramatically over time. </a:t>
            </a:r>
            <a:r>
              <a:rPr lang="en-US" sz="1800" b="0" i="0" u="sng" dirty="0">
                <a:solidFill>
                  <a:srgbClr val="FF0000"/>
                </a:solidFill>
                <a:effectLst/>
                <a:latin typeface="TimesNewRomanMTStd"/>
              </a:rPr>
              <a:t>As the venture progresses from one milestone to the next, risk is likely to decline.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A </a:t>
            </a:r>
            <a:r>
              <a:rPr lang="en-US" sz="1800" b="1" i="0" dirty="0">
                <a:solidFill>
                  <a:srgbClr val="FF0000"/>
                </a:solidFill>
                <a:effectLst/>
                <a:latin typeface="TimesNewRomanMTStd"/>
              </a:rPr>
              <a:t>decision tree </a:t>
            </a:r>
            <a:r>
              <a:rPr lang="en-US" sz="1800" b="0" i="0" dirty="0">
                <a:solidFill>
                  <a:srgbClr val="FF0000"/>
                </a:solidFill>
                <a:effectLst/>
                <a:latin typeface="TimesNewRomanMTStd"/>
              </a:rPr>
              <a:t>is useful for modeling the real-option structure of a venture.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Financial modeling and forecasting can be used to project the cash flows, assess uncertainty, and value complex financial claims under different assumptions about exercising or abandoning the options.</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15716" y="606688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75562"/>
            <a:ext cx="2626178" cy="699854"/>
          </a:xfrm>
          <a:prstGeom prst="rect">
            <a:avLst/>
          </a:prstGeom>
        </p:spPr>
      </p:pic>
    </p:spTree>
    <p:extLst>
      <p:ext uri="{BB962C8B-B14F-4D97-AF65-F5344CB8AC3E}">
        <p14:creationId xmlns:p14="http://schemas.microsoft.com/office/powerpoint/2010/main" val="3234742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28073"/>
            <a:ext cx="4128422" cy="527708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12801"/>
            <a:ext cx="11079241" cy="52770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Harvesting Is Critical To The Investment Decision</a:t>
            </a:r>
          </a:p>
          <a:p>
            <a:pPr marL="285750" indent="-285750" algn="just">
              <a:buFont typeface="Arial" panose="020B0604020202020204" pitchFamily="34" charset="0"/>
              <a:buChar char="•"/>
            </a:pPr>
            <a:r>
              <a:rPr lang="en-US" sz="1800" b="0" i="0" dirty="0">
                <a:solidFill>
                  <a:srgbClr val="242021"/>
                </a:solidFill>
                <a:effectLst/>
                <a:latin typeface="TimesNewRomanMTStd"/>
              </a:rPr>
              <a:t>Understanding the costs and benefits of harvesting alternatives is key to maximizing the value of the investment decision for the entrepreneur and for investors.</a:t>
            </a:r>
          </a:p>
          <a:p>
            <a:pPr marL="285750" indent="-285750" algn="just">
              <a:buFont typeface="Arial" panose="020B0604020202020204" pitchFamily="34" charset="0"/>
              <a:buChar char="•"/>
            </a:pPr>
            <a:r>
              <a:rPr lang="en-US" sz="1800" b="0" i="0" dirty="0">
                <a:solidFill>
                  <a:srgbClr val="FF0000"/>
                </a:solidFill>
                <a:effectLst/>
                <a:latin typeface="TimesNewRomanMTStd"/>
              </a:rPr>
              <a:t>Analysis of </a:t>
            </a:r>
            <a:r>
              <a:rPr lang="en-US" sz="1800" b="1" i="0" dirty="0">
                <a:solidFill>
                  <a:srgbClr val="FF0000"/>
                </a:solidFill>
                <a:effectLst/>
                <a:latin typeface="TimesNewRomanMTStd"/>
              </a:rPr>
              <a:t>new venture harvesting </a:t>
            </a:r>
            <a:r>
              <a:rPr lang="en-US" sz="1800" b="0" i="0" dirty="0">
                <a:solidFill>
                  <a:srgbClr val="FF0000"/>
                </a:solidFill>
                <a:effectLst/>
                <a:latin typeface="TimesNewRomanMTStd"/>
              </a:rPr>
              <a:t>contrasts sharply with </a:t>
            </a:r>
            <a:r>
              <a:rPr lang="en-US" sz="1800" b="1" i="0" dirty="0">
                <a:solidFill>
                  <a:srgbClr val="FF0000"/>
                </a:solidFill>
                <a:effectLst/>
                <a:latin typeface="TimesNewRomanMTStd"/>
              </a:rPr>
              <a:t>corporate investment decisions</a:t>
            </a:r>
            <a:r>
              <a:rPr lang="en-US" sz="1800" b="0" i="0" dirty="0">
                <a:solidFill>
                  <a:srgbClr val="FF0000"/>
                </a:solidFill>
                <a:effectLst/>
                <a:latin typeface="TimesNewRomanMTStd"/>
              </a:rPr>
              <a:t>, where public capital market investors </a:t>
            </a:r>
            <a:r>
              <a:rPr lang="en-US" sz="1800" b="1" i="0" u="sng" dirty="0">
                <a:solidFill>
                  <a:srgbClr val="FF0000"/>
                </a:solidFill>
                <a:effectLst/>
                <a:latin typeface="TimesNewRomanMTStd"/>
              </a:rPr>
              <a:t>are not </a:t>
            </a:r>
            <a:r>
              <a:rPr lang="en-US" sz="1800" b="0" i="0" u="sng" dirty="0">
                <a:solidFill>
                  <a:srgbClr val="FF0000"/>
                </a:solidFill>
                <a:effectLst/>
                <a:latin typeface="TimesNewRomanMTStd"/>
              </a:rPr>
              <a:t>specifically concerned about how the corporation will harvest its investments</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u="sng" dirty="0">
                <a:solidFill>
                  <a:srgbClr val="FF0000"/>
                </a:solidFill>
                <a:effectLst/>
                <a:latin typeface="TimesNewRomanMTStd"/>
              </a:rPr>
              <a:t>This is because investors in a company’s shares can easily liquidate (harvest) their investment in a public equity market. </a:t>
            </a:r>
          </a:p>
          <a:p>
            <a:pPr marL="285750" indent="-285750" algn="just">
              <a:buFont typeface="Arial" panose="020B0604020202020204" pitchFamily="34" charset="0"/>
              <a:buChar char="•"/>
            </a:pPr>
            <a:r>
              <a:rPr lang="en-US" sz="1800" b="1" i="0" dirty="0">
                <a:solidFill>
                  <a:srgbClr val="FF0000"/>
                </a:solidFill>
                <a:effectLst/>
                <a:latin typeface="TimesNewRomanMTStd"/>
              </a:rPr>
              <a:t>In contrast, the parties to a venture cannot separately close out their investments and may have different interests and incentives when it comes to harvesting. </a:t>
            </a:r>
          </a:p>
          <a:p>
            <a:pPr marL="285750" indent="-285750" algn="just">
              <a:buFont typeface="Arial" panose="020B0604020202020204" pitchFamily="34" charset="0"/>
              <a:buChar char="•"/>
            </a:pPr>
            <a:r>
              <a:rPr lang="en-US" sz="1800" b="0" i="0" dirty="0">
                <a:solidFill>
                  <a:srgbClr val="242021"/>
                </a:solidFill>
                <a:effectLst/>
                <a:latin typeface="TimesNewRomanMTStd"/>
              </a:rPr>
              <a:t>Solutions can be designed, such as </a:t>
            </a:r>
            <a:r>
              <a:rPr lang="en-US" sz="1800" b="0" i="0" u="sng" dirty="0">
                <a:solidFill>
                  <a:srgbClr val="242021"/>
                </a:solidFill>
                <a:effectLst/>
                <a:latin typeface="TimesNewRomanMTStd"/>
              </a:rPr>
              <a:t>formation of an ESOP, which enable each party to time the liquidation of their shares according to their own objectives.</a:t>
            </a:r>
          </a:p>
          <a:p>
            <a:pPr marL="285750" indent="-285750" algn="just">
              <a:buFont typeface="Arial" panose="020B0604020202020204" pitchFamily="34" charset="0"/>
              <a:buChar char="•"/>
            </a:pPr>
            <a:r>
              <a:rPr lang="en-US" sz="1800" b="0" i="0" dirty="0">
                <a:solidFill>
                  <a:srgbClr val="242021"/>
                </a:solidFill>
                <a:effectLst/>
                <a:latin typeface="TimesNewRomanMTStd"/>
              </a:rPr>
              <a:t>We have reviewed the main harvesting alternatives that are available to a venture and the primary factors that influence the choice. </a:t>
            </a:r>
          </a:p>
          <a:p>
            <a:pPr marL="285750" indent="-285750" algn="just">
              <a:buFont typeface="Arial" panose="020B0604020202020204" pitchFamily="34" charset="0"/>
              <a:buChar char="•"/>
            </a:pPr>
            <a:r>
              <a:rPr lang="en-US" sz="1800" b="0" i="0" dirty="0">
                <a:solidFill>
                  <a:srgbClr val="242021"/>
                </a:solidFill>
                <a:effectLst/>
                <a:latin typeface="TimesNewRomanMTStd"/>
              </a:rPr>
              <a:t>There are costs and benefits of the various harvesting methods, including IPO and acquisition. </a:t>
            </a:r>
          </a:p>
          <a:p>
            <a:pPr marL="285750" indent="-285750" algn="just">
              <a:buFont typeface="Arial" panose="020B0604020202020204" pitchFamily="34" charset="0"/>
              <a:buChar char="•"/>
            </a:pPr>
            <a:r>
              <a:rPr lang="en-US" sz="1800" b="0" i="0" dirty="0">
                <a:solidFill>
                  <a:srgbClr val="242021"/>
                </a:solidFill>
                <a:effectLst/>
                <a:latin typeface="TimesNewRomanMTStd"/>
              </a:rPr>
              <a:t>The investment decision depends on weighing those costs and benefits. </a:t>
            </a:r>
          </a:p>
          <a:p>
            <a:pPr marL="285750" indent="-285750" algn="just">
              <a:buFont typeface="Arial" panose="020B0604020202020204" pitchFamily="34" charset="0"/>
              <a:buChar char="•"/>
            </a:pPr>
            <a:r>
              <a:rPr lang="en-US" sz="1800" b="0" i="0" dirty="0">
                <a:solidFill>
                  <a:srgbClr val="242021"/>
                </a:solidFill>
                <a:effectLst/>
                <a:latin typeface="TimesNewRomanMTStd"/>
              </a:rPr>
              <a:t>The expected harvest value will vary across the alternatives and can be incorporated into the valuation at the time when the investment decision is made. </a:t>
            </a:r>
          </a:p>
          <a:p>
            <a:pPr marL="285750" indent="-285750" algn="just">
              <a:buFont typeface="Arial" panose="020B0604020202020204" pitchFamily="34" charset="0"/>
              <a:buChar char="•"/>
            </a:pPr>
            <a:r>
              <a:rPr lang="en-US" sz="1800" b="0" i="0" dirty="0">
                <a:solidFill>
                  <a:srgbClr val="242021"/>
                </a:solidFill>
                <a:effectLst/>
                <a:latin typeface="TimesNewRomanMTStd"/>
              </a:rPr>
              <a:t>Doing so helps enable the parties to agree on the fraction of equity an investor would need to receive in exchange for making an investment.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32711"/>
            <a:ext cx="2626178" cy="742682"/>
          </a:xfrm>
          <a:prstGeom prst="rect">
            <a:avLst/>
          </a:prstGeom>
        </p:spPr>
      </p:pic>
    </p:spTree>
    <p:extLst>
      <p:ext uri="{BB962C8B-B14F-4D97-AF65-F5344CB8AC3E}">
        <p14:creationId xmlns:p14="http://schemas.microsoft.com/office/powerpoint/2010/main" val="3458841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2" y="1285192"/>
            <a:ext cx="10949932" cy="40077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i="0" dirty="0">
                <a:solidFill>
                  <a:srgbClr val="242021"/>
                </a:solidFill>
                <a:effectLst/>
                <a:latin typeface="Gotham-Bold"/>
              </a:rPr>
              <a:t>Designing contracts to address Differences in Value Between entrepreneurs and investors</a:t>
            </a:r>
          </a:p>
          <a:p>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Because there is a difference between value to the entrepreneur and value to a well-diversified investor, the ability to evaluate financial claims from both perspectives allows the parties to design financial contracts that allocate value in the optimal way.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Financial contract structures can be developed to allocate value in ways that reflect the realities of the market for new venture financing.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u="sng" dirty="0">
                <a:solidFill>
                  <a:srgbClr val="FF0000"/>
                </a:solidFill>
                <a:effectLst/>
                <a:latin typeface="TimesNewRomanMTStd"/>
              </a:rPr>
              <a:t>If the market is very competitive</a:t>
            </a:r>
            <a:r>
              <a:rPr lang="en-US" sz="1800" b="0" i="0" dirty="0">
                <a:solidFill>
                  <a:srgbClr val="FF0000"/>
                </a:solidFill>
                <a:effectLst/>
                <a:latin typeface="TimesNewRomanMTStd"/>
              </a:rPr>
              <a:t>, the entrepreneur can capture most of the value and can shift risk to well-diversified outside investors.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Conversely, </a:t>
            </a:r>
            <a:r>
              <a:rPr lang="en-US" sz="1800" b="0" i="0" dirty="0">
                <a:solidFill>
                  <a:srgbClr val="FF0000"/>
                </a:solidFill>
                <a:effectLst/>
                <a:latin typeface="TimesNewRomanMTStd"/>
              </a:rPr>
              <a:t>if many similar entrepreneurs are competing for scarce financing or the skills of a few active investors, then investors may capture most of the value and may seek to limit risk-taking.</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91290"/>
          </a:xfrm>
          <a:prstGeom prst="rect">
            <a:avLst/>
          </a:prstGeom>
        </p:spPr>
      </p:pic>
    </p:spTree>
    <p:extLst>
      <p:ext uri="{BB962C8B-B14F-4D97-AF65-F5344CB8AC3E}">
        <p14:creationId xmlns:p14="http://schemas.microsoft.com/office/powerpoint/2010/main" val="40559435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89441" y="546619"/>
            <a:ext cx="4128422" cy="57063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1863" y="640620"/>
            <a:ext cx="11228273" cy="54050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14.2 Breaking New Ground</a:t>
            </a:r>
          </a:p>
          <a:p>
            <a:pPr marL="285750" indent="-285750" algn="just">
              <a:buFont typeface="Arial" panose="020B0604020202020204" pitchFamily="34" charset="0"/>
              <a:buChar char="•"/>
            </a:pPr>
            <a:r>
              <a:rPr lang="en-US" sz="1800" b="0" i="0" dirty="0">
                <a:solidFill>
                  <a:srgbClr val="242021"/>
                </a:solidFill>
                <a:effectLst/>
                <a:latin typeface="TimesNewRomanMTStd"/>
              </a:rPr>
              <a:t>Academic research in entrepreneurial finance has blossomed in the last decade, equipped with more and better data on start-ups and private firms generally.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Companies like </a:t>
            </a:r>
            <a:r>
              <a:rPr lang="en-US" sz="1800" b="0" i="0" dirty="0" err="1">
                <a:solidFill>
                  <a:srgbClr val="242021"/>
                </a:solidFill>
                <a:effectLst/>
                <a:latin typeface="TimesNewRomanMTStd"/>
              </a:rPr>
              <a:t>PitchBook</a:t>
            </a:r>
            <a:r>
              <a:rPr lang="en-US" sz="1800" b="0" i="0" dirty="0">
                <a:solidFill>
                  <a:srgbClr val="242021"/>
                </a:solidFill>
                <a:effectLst/>
                <a:latin typeface="TimesNewRomanMTStd"/>
              </a:rPr>
              <a:t>, </a:t>
            </a:r>
            <a:r>
              <a:rPr lang="en-US" sz="1800" b="0" i="0" dirty="0" err="1">
                <a:solidFill>
                  <a:srgbClr val="242021"/>
                </a:solidFill>
                <a:effectLst/>
                <a:latin typeface="TimesNewRomanMTStd"/>
              </a:rPr>
              <a:t>Preqin</a:t>
            </a:r>
            <a:r>
              <a:rPr lang="en-US" sz="1800" b="0" i="0" dirty="0">
                <a:solidFill>
                  <a:srgbClr val="242021"/>
                </a:solidFill>
                <a:effectLst/>
                <a:latin typeface="TimesNewRomanMTStd"/>
              </a:rPr>
              <a:t>, and Crunchbase collect detailed statistics on investors, including angels, VCs, and their limited partners, and on deal rounds and contracting structure.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focus of academic research that has leveraged these databases has improved our understanding of institutions and practices primarily through documenting and analyzing trends.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Considerably </a:t>
            </a:r>
            <a:r>
              <a:rPr lang="en-US" sz="1800" b="1" i="0" u="sng" dirty="0">
                <a:solidFill>
                  <a:srgbClr val="FF0000"/>
                </a:solidFill>
                <a:effectLst/>
                <a:latin typeface="TimesNewRomanMTStd"/>
              </a:rPr>
              <a:t>less research</a:t>
            </a:r>
            <a:r>
              <a:rPr lang="en-US" sz="1800" b="1" i="0" dirty="0">
                <a:solidFill>
                  <a:srgbClr val="FF0000"/>
                </a:solidFill>
                <a:effectLst/>
                <a:latin typeface="TimesNewRomanMTStd"/>
              </a:rPr>
              <a:t> </a:t>
            </a:r>
            <a:r>
              <a:rPr lang="en-US" sz="1800" b="0" i="0" dirty="0">
                <a:solidFill>
                  <a:srgbClr val="FF0000"/>
                </a:solidFill>
                <a:effectLst/>
                <a:latin typeface="TimesNewRomanMTStd"/>
              </a:rPr>
              <a:t>has focused on </a:t>
            </a:r>
            <a:r>
              <a:rPr lang="en-US" sz="1800" b="1" dirty="0">
                <a:solidFill>
                  <a:srgbClr val="FF0000"/>
                </a:solidFill>
                <a:effectLst/>
                <a:latin typeface="TimesNewRomanMTStd"/>
              </a:rPr>
              <a:t>tools for improving decision making </a:t>
            </a:r>
            <a:r>
              <a:rPr lang="en-US" sz="1800" b="0" i="0" dirty="0">
                <a:solidFill>
                  <a:srgbClr val="FF0000"/>
                </a:solidFill>
                <a:effectLst/>
                <a:latin typeface="TimesNewRomanMTStd"/>
              </a:rPr>
              <a:t>and </a:t>
            </a:r>
            <a:r>
              <a:rPr lang="en-US" sz="1800" b="1" i="0" dirty="0">
                <a:solidFill>
                  <a:srgbClr val="FF0000"/>
                </a:solidFill>
                <a:effectLst/>
                <a:latin typeface="TimesNewRomanMTStd"/>
              </a:rPr>
              <a:t>for adding value to new ventures. </a:t>
            </a:r>
          </a:p>
          <a:p>
            <a:pPr marL="285750" indent="-285750" algn="just">
              <a:buFont typeface="Arial" panose="020B0604020202020204" pitchFamily="34" charset="0"/>
              <a:buChar char="•"/>
            </a:pPr>
            <a:r>
              <a:rPr lang="en-US" sz="1800" b="0" i="0" dirty="0">
                <a:solidFill>
                  <a:srgbClr val="242021"/>
                </a:solidFill>
                <a:effectLst/>
                <a:latin typeface="TimesNewRomanMTStd"/>
              </a:rPr>
              <a:t>The underlying motivation of this book is to emphasize the latter type of research by drawing on the fundamentals of financial economic theory </a:t>
            </a:r>
            <a:r>
              <a:rPr lang="en-US" sz="1800" b="0" i="0" u="sng" dirty="0">
                <a:solidFill>
                  <a:srgbClr val="242021"/>
                </a:solidFill>
                <a:effectLst/>
                <a:latin typeface="TimesNewRomanMTStd"/>
              </a:rPr>
              <a:t>to generate applications for the practice of entrepreneurial finance</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spite of better data and more research, important questions remain.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We identify some of these questions in the following sections to point out new directions the field may take and to identify research opportunities that have potential to add to our knowledge and improve decision making.</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98843" y="635287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50078" y="0"/>
            <a:ext cx="2476100" cy="640620"/>
          </a:xfrm>
          <a:prstGeom prst="rect">
            <a:avLst/>
          </a:prstGeom>
        </p:spPr>
      </p:pic>
    </p:spTree>
    <p:extLst>
      <p:ext uri="{BB962C8B-B14F-4D97-AF65-F5344CB8AC3E}">
        <p14:creationId xmlns:p14="http://schemas.microsoft.com/office/powerpoint/2010/main" val="390735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81048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019" y="546620"/>
            <a:ext cx="11157255" cy="53703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i="0" dirty="0">
                <a:solidFill>
                  <a:srgbClr val="242021"/>
                </a:solidFill>
                <a:effectLst/>
                <a:highlight>
                  <a:srgbClr val="C0C0C0"/>
                </a:highlight>
                <a:latin typeface="Gotham-Bold"/>
              </a:rPr>
              <a:t>Capital Market Issues</a:t>
            </a:r>
          </a:p>
          <a:p>
            <a:pPr marL="285750" indent="-285750" algn="just">
              <a:buFont typeface="Arial" panose="020B0604020202020204" pitchFamily="34" charset="0"/>
              <a:buChar char="•"/>
            </a:pPr>
            <a:r>
              <a:rPr lang="en-US" dirty="0">
                <a:solidFill>
                  <a:srgbClr val="242021"/>
                </a:solidFill>
                <a:latin typeface="Gotham-Bold"/>
              </a:rPr>
              <a:t>What is the relative importance of public and private markets for new venture financing? How might this change over time? </a:t>
            </a:r>
          </a:p>
          <a:p>
            <a:pPr marL="285750" indent="-285750" algn="just">
              <a:buFont typeface="Arial" panose="020B0604020202020204" pitchFamily="34" charset="0"/>
              <a:buChar char="•"/>
            </a:pPr>
            <a:r>
              <a:rPr lang="en-US" dirty="0">
                <a:solidFill>
                  <a:srgbClr val="242021"/>
                </a:solidFill>
                <a:latin typeface="Gotham-Bold"/>
              </a:rPr>
              <a:t>H</a:t>
            </a:r>
            <a:r>
              <a:rPr lang="en-US" i="0" dirty="0">
                <a:solidFill>
                  <a:srgbClr val="242021"/>
                </a:solidFill>
                <a:effectLst/>
                <a:latin typeface="Gotham-Bold"/>
              </a:rPr>
              <a:t>ow will markets and policy makers respond to individuals seeking to diversify their portfolios by owning stakes in start-ups and other private firms? </a:t>
            </a:r>
          </a:p>
          <a:p>
            <a:pPr algn="just"/>
            <a:r>
              <a:rPr lang="en-US" b="1" i="0" dirty="0">
                <a:solidFill>
                  <a:srgbClr val="242021"/>
                </a:solidFill>
                <a:effectLst/>
                <a:highlight>
                  <a:srgbClr val="C0C0C0"/>
                </a:highlight>
                <a:latin typeface="Gotham-Bold"/>
              </a:rPr>
              <a:t>Valuation issues</a:t>
            </a:r>
          </a:p>
          <a:p>
            <a:pPr marL="285750" indent="-285750" algn="just">
              <a:buFont typeface="Arial" panose="020B0604020202020204" pitchFamily="34" charset="0"/>
              <a:buChar char="•"/>
            </a:pPr>
            <a:r>
              <a:rPr lang="en-US" i="0" dirty="0">
                <a:solidFill>
                  <a:srgbClr val="242021"/>
                </a:solidFill>
                <a:effectLst/>
                <a:latin typeface="Gotham-Bold"/>
              </a:rPr>
              <a:t>What is the opportunity cost of capital for high-risk, long-term investments? </a:t>
            </a:r>
          </a:p>
          <a:p>
            <a:pPr marL="285750" indent="-285750" algn="just">
              <a:buFont typeface="Arial" panose="020B0604020202020204" pitchFamily="34" charset="0"/>
              <a:buChar char="•"/>
            </a:pPr>
            <a:r>
              <a:rPr lang="en-US" i="0" dirty="0">
                <a:solidFill>
                  <a:srgbClr val="242021"/>
                </a:solidFill>
                <a:effectLst/>
                <a:latin typeface="Gotham-Bold"/>
              </a:rPr>
              <a:t>What is the best way to value investment opportunities involving portfolios of complex and interdependent real options? </a:t>
            </a:r>
          </a:p>
          <a:p>
            <a:pPr marL="285750" indent="-285750" algn="just">
              <a:buFont typeface="Arial" panose="020B0604020202020204" pitchFamily="34" charset="0"/>
              <a:buChar char="•"/>
            </a:pPr>
            <a:r>
              <a:rPr lang="en-US" i="0" dirty="0">
                <a:solidFill>
                  <a:srgbClr val="242021"/>
                </a:solidFill>
                <a:effectLst/>
                <a:latin typeface="Gotham-Bold"/>
              </a:rPr>
              <a:t>What types of investment opportunities are most effectively pursued by individual entrepreneurs, and what types are most effectively pursued by corporations? </a:t>
            </a:r>
          </a:p>
          <a:p>
            <a:pPr algn="just"/>
            <a:r>
              <a:rPr lang="en-US" b="1" i="0" dirty="0">
                <a:solidFill>
                  <a:srgbClr val="242021"/>
                </a:solidFill>
                <a:effectLst/>
                <a:highlight>
                  <a:srgbClr val="C0C0C0"/>
                </a:highlight>
                <a:latin typeface="Gotham-Bold"/>
              </a:rPr>
              <a:t>Understanding Performance in The VC And Angel Markets</a:t>
            </a:r>
          </a:p>
          <a:p>
            <a:pPr marL="285750" indent="-285750" algn="just">
              <a:buFont typeface="Arial" panose="020B0604020202020204" pitchFamily="34" charset="0"/>
              <a:buChar char="•"/>
            </a:pPr>
            <a:r>
              <a:rPr lang="en-US" i="0" dirty="0">
                <a:solidFill>
                  <a:srgbClr val="242021"/>
                </a:solidFill>
                <a:effectLst/>
                <a:latin typeface="Gotham-Bold"/>
              </a:rPr>
              <a:t>To what extent is VC firm performance a result of skill as opposed to initial good luck and persistence? </a:t>
            </a:r>
          </a:p>
          <a:p>
            <a:pPr algn="just"/>
            <a:r>
              <a:rPr lang="en-US" b="1" i="0" dirty="0">
                <a:solidFill>
                  <a:srgbClr val="242021"/>
                </a:solidFill>
                <a:effectLst/>
                <a:highlight>
                  <a:srgbClr val="C0C0C0"/>
                </a:highlight>
                <a:latin typeface="Gotham-Bold"/>
              </a:rPr>
              <a:t>Economic Policy Issues</a:t>
            </a:r>
          </a:p>
          <a:p>
            <a:pPr marL="285750" indent="-285750" algn="just">
              <a:buFont typeface="Arial" panose="020B0604020202020204" pitchFamily="34" charset="0"/>
              <a:buChar char="•"/>
            </a:pPr>
            <a:r>
              <a:rPr lang="en-US" i="0" dirty="0">
                <a:solidFill>
                  <a:srgbClr val="242021"/>
                </a:solidFill>
                <a:effectLst/>
                <a:latin typeface="Gotham-Bold"/>
              </a:rPr>
              <a:t>What social and economic institutions foster entrepreneurial activity, and can communities proactively develop such institutions? </a:t>
            </a:r>
          </a:p>
          <a:p>
            <a:pPr algn="just"/>
            <a:r>
              <a:rPr lang="en-US" b="1" i="0" dirty="0">
                <a:solidFill>
                  <a:srgbClr val="242021"/>
                </a:solidFill>
                <a:effectLst/>
                <a:highlight>
                  <a:srgbClr val="C0C0C0"/>
                </a:highlight>
                <a:latin typeface="Gotham-Bold"/>
              </a:rPr>
              <a:t>Technological Change and The Future of Entrepreneurial Finance</a:t>
            </a:r>
          </a:p>
          <a:p>
            <a:pPr marL="285750" indent="-285750" algn="just">
              <a:buFont typeface="Arial" panose="020B0604020202020204" pitchFamily="34" charset="0"/>
              <a:buChar char="•"/>
            </a:pPr>
            <a:r>
              <a:rPr lang="en-US" i="0" dirty="0">
                <a:solidFill>
                  <a:srgbClr val="242021"/>
                </a:solidFill>
                <a:effectLst/>
                <a:latin typeface="Gotham-Bold"/>
              </a:rPr>
              <a:t>How does </a:t>
            </a:r>
            <a:r>
              <a:rPr lang="en-US" dirty="0">
                <a:solidFill>
                  <a:srgbClr val="242021"/>
                </a:solidFill>
                <a:latin typeface="Gotham-Bold"/>
              </a:rPr>
              <a:t>technology affect the financing of innovation? </a:t>
            </a:r>
          </a:p>
          <a:p>
            <a:pPr marL="285750" indent="-285750" algn="just">
              <a:buFont typeface="Arial" panose="020B0604020202020204" pitchFamily="34" charset="0"/>
              <a:buChar char="•"/>
            </a:pPr>
            <a:r>
              <a:rPr lang="en-US" dirty="0">
                <a:solidFill>
                  <a:srgbClr val="242021"/>
                </a:solidFill>
                <a:latin typeface="Gotham-Bold"/>
              </a:rPr>
              <a:t>Will this type of marketplace technology transform the market for new venture finance? </a:t>
            </a:r>
          </a:p>
        </p:txBody>
      </p:sp>
      <p:pic>
        <p:nvPicPr>
          <p:cNvPr id="2" name="Picture 1">
            <a:extLst>
              <a:ext uri="{FF2B5EF4-FFF2-40B4-BE49-F238E27FC236}">
                <a16:creationId xmlns:a16="http://schemas.microsoft.com/office/drawing/2014/main" id="{4786D4A5-28B3-431A-11E8-4CF0616ACFE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64655" y="70120"/>
            <a:ext cx="2561523" cy="304854"/>
          </a:xfrm>
          <a:prstGeom prst="rect">
            <a:avLst/>
          </a:prstGeom>
        </p:spPr>
      </p:pic>
    </p:spTree>
    <p:extLst>
      <p:ext uri="{BB962C8B-B14F-4D97-AF65-F5344CB8AC3E}">
        <p14:creationId xmlns:p14="http://schemas.microsoft.com/office/powerpoint/2010/main" val="18011601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35853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32095"/>
            <a:ext cx="11079241" cy="521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Capital Market Issues</a:t>
            </a:r>
          </a:p>
          <a:p>
            <a:pPr algn="just"/>
            <a:r>
              <a:rPr lang="en-US" b="1" dirty="0">
                <a:solidFill>
                  <a:srgbClr val="242021"/>
                </a:solidFill>
                <a:latin typeface="Gotham-Bold"/>
              </a:rPr>
              <a:t>What is the relative importance of public and private markets for new venture financing? How might this change over time? </a:t>
            </a:r>
          </a:p>
          <a:p>
            <a:pPr marL="285750" indent="-285750" algn="just">
              <a:buFont typeface="Arial" panose="020B0604020202020204" pitchFamily="34" charset="0"/>
              <a:buChar char="•"/>
            </a:pPr>
            <a:r>
              <a:rPr lang="en-US" sz="1800" b="0" i="0" dirty="0">
                <a:solidFill>
                  <a:srgbClr val="242021"/>
                </a:solidFill>
                <a:effectLst/>
                <a:latin typeface="TimesNewRomanMTStd"/>
              </a:rPr>
              <a:t>As we have seen, the number of public firms in the U.S. has been declining since 1996 and the number of VC-backed firms going public has remained low since 2000.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These trends suggest that </a:t>
            </a:r>
            <a:r>
              <a:rPr lang="en-US" sz="1800" b="1" i="0" dirty="0">
                <a:solidFill>
                  <a:srgbClr val="FF0000"/>
                </a:solidFill>
                <a:effectLst/>
                <a:latin typeface="TimesNewRomanMTStd"/>
              </a:rPr>
              <a:t>firms would prefer to stay private, or at least stay private longer</a:t>
            </a:r>
            <a:r>
              <a:rPr lang="en-US" sz="1800" b="0" i="0" dirty="0">
                <a:solidFill>
                  <a:srgbClr val="242021"/>
                </a:solidFill>
                <a:effectLst/>
                <a:latin typeface="TimesNewRomanMTStd"/>
              </a:rPr>
              <a:t>, and lead many to question the continuing importance of </a:t>
            </a:r>
            <a:r>
              <a:rPr lang="en-US" dirty="0">
                <a:solidFill>
                  <a:srgbClr val="242021"/>
                </a:solidFill>
                <a:latin typeface="TimesNewRomanMTStd"/>
              </a:rPr>
              <a:t>public markets</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decline in public equity is bolstered by an increasingly large pool of private equity resources available from pension funds, family firms, endowments, and the like to finance growth.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Even </a:t>
            </a:r>
            <a:r>
              <a:rPr lang="en-US" sz="1800" b="1" i="0" dirty="0">
                <a:solidFill>
                  <a:srgbClr val="FF0000"/>
                </a:solidFill>
                <a:effectLst/>
                <a:latin typeface="TimesNewRomanMTStd"/>
              </a:rPr>
              <a:t>investors in very large cap private firms can exit via an acquisition </a:t>
            </a:r>
            <a:r>
              <a:rPr lang="en-US" sz="1800" b="1" i="0" u="sng" dirty="0">
                <a:solidFill>
                  <a:srgbClr val="FF0000"/>
                </a:solidFill>
                <a:effectLst/>
                <a:latin typeface="TimesNewRomanMTStd"/>
              </a:rPr>
              <a:t>rather than </a:t>
            </a:r>
            <a:r>
              <a:rPr lang="en-US" sz="1800" b="1" i="0" dirty="0">
                <a:solidFill>
                  <a:srgbClr val="FF0000"/>
                </a:solidFill>
                <a:effectLst/>
                <a:latin typeface="TimesNewRomanMTStd"/>
              </a:rPr>
              <a:t>by IPO.</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It is important to determine whether this is an aberration that will eventually reverse or a secular trend and to determine whether other developed countries are experiencing, or will experience, similar changes.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More research is needed to better understand the underlying causes of the reductions in the number of</a:t>
            </a:r>
            <a:r>
              <a:rPr lang="en-US" b="1" dirty="0"/>
              <a:t> </a:t>
            </a:r>
            <a:r>
              <a:rPr lang="en-US" sz="1800" b="1" i="0" dirty="0">
                <a:solidFill>
                  <a:srgbClr val="242021"/>
                </a:solidFill>
                <a:effectLst/>
                <a:latin typeface="TimesNewRomanMTStd"/>
              </a:rPr>
              <a:t>public firms and IPOs</a:t>
            </a:r>
            <a:r>
              <a:rPr lang="en-US" sz="1800" b="0" i="0" dirty="0">
                <a:solidFill>
                  <a:srgbClr val="242021"/>
                </a:solidFill>
                <a:effectLst/>
                <a:latin typeface="TimesNewRomanMTStd"/>
              </a:rPr>
              <a:t>, the rise of private equity and debt, and the implications for public policy.</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41558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69637"/>
            <a:ext cx="2626178" cy="616256"/>
          </a:xfrm>
          <a:prstGeom prst="rect">
            <a:avLst/>
          </a:prstGeom>
        </p:spPr>
      </p:pic>
    </p:spTree>
    <p:extLst>
      <p:ext uri="{BB962C8B-B14F-4D97-AF65-F5344CB8AC3E}">
        <p14:creationId xmlns:p14="http://schemas.microsoft.com/office/powerpoint/2010/main" val="33938675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30636"/>
            <a:ext cx="11237578" cy="56304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242021"/>
                </a:solidFill>
                <a:latin typeface="Gotham-Bold"/>
              </a:rPr>
              <a:t>H</a:t>
            </a:r>
            <a:r>
              <a:rPr lang="en-US" sz="2000" b="1" i="0" dirty="0">
                <a:solidFill>
                  <a:srgbClr val="242021"/>
                </a:solidFill>
                <a:effectLst/>
                <a:latin typeface="Gotham-Bold"/>
              </a:rPr>
              <a:t>ow will markets and policy makers respond to individuals seeking to diversify their portfolios by owning stakes in start-ups and other private firms? </a:t>
            </a:r>
          </a:p>
          <a:p>
            <a:pPr marL="285750" indent="-285750" algn="just">
              <a:buFont typeface="Arial" panose="020B0604020202020204" pitchFamily="34" charset="0"/>
              <a:buChar char="•"/>
            </a:pPr>
            <a:r>
              <a:rPr lang="en-US" sz="1800" b="0" i="0" dirty="0">
                <a:solidFill>
                  <a:srgbClr val="242021"/>
                </a:solidFill>
                <a:effectLst/>
                <a:latin typeface="TimesNewRomanMTStd"/>
              </a:rPr>
              <a:t>There currently are substantial institutional and regulatory constraints in the U.S. that limit the ability of most individuals to invest in nonpublic companies. </a:t>
            </a:r>
          </a:p>
          <a:p>
            <a:pPr marL="285750" indent="-285750" algn="just">
              <a:buFont typeface="Arial" panose="020B0604020202020204" pitchFamily="34" charset="0"/>
              <a:buChar char="•"/>
            </a:pPr>
            <a:r>
              <a:rPr lang="en-US" sz="1800" b="0" i="0" dirty="0">
                <a:solidFill>
                  <a:srgbClr val="242021"/>
                </a:solidFill>
                <a:effectLst/>
                <a:latin typeface="TimesNewRomanMTStd"/>
              </a:rPr>
              <a:t>Most importantly, with a few exceptions, </a:t>
            </a:r>
            <a:r>
              <a:rPr lang="en-US" sz="1800" b="0" i="0" u="sng" dirty="0">
                <a:solidFill>
                  <a:srgbClr val="FF0000"/>
                </a:solidFill>
                <a:effectLst/>
                <a:latin typeface="TimesNewRomanMTStd"/>
              </a:rPr>
              <a:t>direct investing in private equity is restricted to high-net-worth individuals (“accredited investors”) and qualified institutional buyers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u="sng" dirty="0">
                <a:solidFill>
                  <a:srgbClr val="242021"/>
                </a:solidFill>
                <a:effectLst/>
                <a:latin typeface="TimesNewRomanMTStd"/>
              </a:rPr>
              <a:t>Other individuals can invest in private equity through their holdings of publicly traded mutual funds</a:t>
            </a:r>
            <a:r>
              <a:rPr lang="en-US" sz="1800" b="0" i="0" dirty="0">
                <a:solidFill>
                  <a:srgbClr val="242021"/>
                </a:solidFill>
                <a:effectLst/>
                <a:latin typeface="TimesNewRomanMTStd"/>
              </a:rPr>
              <a:t>, but mutual funds also face significant limitations on the percentage of private equity they can hold.</a:t>
            </a:r>
          </a:p>
          <a:p>
            <a:pPr marL="285750" indent="-285750" algn="just">
              <a:buFont typeface="Arial" panose="020B0604020202020204" pitchFamily="34" charset="0"/>
              <a:buChar char="•"/>
            </a:pPr>
            <a:r>
              <a:rPr lang="en-US" sz="1800" b="0" i="0" dirty="0">
                <a:solidFill>
                  <a:srgbClr val="242021"/>
                </a:solidFill>
                <a:effectLst/>
                <a:latin typeface="TimesNewRomanMTStd"/>
              </a:rPr>
              <a:t>As noted earlier, </a:t>
            </a:r>
            <a:r>
              <a:rPr lang="en-US" sz="1800" i="0" dirty="0">
                <a:solidFill>
                  <a:srgbClr val="FF0000"/>
                </a:solidFill>
                <a:effectLst/>
                <a:latin typeface="TimesNewRomanMTStd"/>
              </a:rPr>
              <a:t>the decline in the number of public firms means that investors </a:t>
            </a:r>
            <a:r>
              <a:rPr lang="en-US" sz="1800" i="0" u="sng" dirty="0">
                <a:solidFill>
                  <a:srgbClr val="FF0000"/>
                </a:solidFill>
                <a:effectLst/>
                <a:latin typeface="TimesNewRomanMTStd"/>
              </a:rPr>
              <a:t>who do not meet </a:t>
            </a:r>
            <a:r>
              <a:rPr lang="en-US" sz="1800" i="0" dirty="0">
                <a:solidFill>
                  <a:srgbClr val="FF0000"/>
                </a:solidFill>
                <a:effectLst/>
                <a:latin typeface="TimesNewRomanMTStd"/>
              </a:rPr>
              <a:t>effective wealth accreditation standards </a:t>
            </a:r>
            <a:r>
              <a:rPr lang="en-US" sz="1800" i="0" u="sng" dirty="0">
                <a:solidFill>
                  <a:srgbClr val="FF0000"/>
                </a:solidFill>
                <a:effectLst/>
                <a:latin typeface="TimesNewRomanMTStd"/>
              </a:rPr>
              <a:t>do not have access </a:t>
            </a:r>
            <a:r>
              <a:rPr lang="en-US" sz="1800" i="0" dirty="0">
                <a:solidFill>
                  <a:srgbClr val="FF0000"/>
                </a:solidFill>
                <a:effectLst/>
                <a:latin typeface="TimesNewRomanMTStd"/>
              </a:rPr>
              <a:t>to an asset class that could be important for diversification</a:t>
            </a:r>
            <a:r>
              <a:rPr lang="en-US" sz="180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Currently, opportunities for nonaccredited investors are limited mainly to investing in firms like </a:t>
            </a:r>
            <a:r>
              <a:rPr lang="en-US" sz="1800" b="1" i="0" u="sng" dirty="0">
                <a:solidFill>
                  <a:srgbClr val="242021"/>
                </a:solidFill>
                <a:effectLst/>
                <a:latin typeface="TimesNewRomanMTStd"/>
              </a:rPr>
              <a:t>KKR, Fortress, and Blackstone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These companies are </a:t>
            </a:r>
            <a:r>
              <a:rPr lang="en-US" sz="1800" b="1" i="0" u="sng" dirty="0">
                <a:solidFill>
                  <a:srgbClr val="242021"/>
                </a:solidFill>
                <a:effectLst/>
                <a:latin typeface="TimesNewRomanMTStd"/>
              </a:rPr>
              <a:t>private equity fund managers that have publicly traded stock with an underlying ownership claim on the firms’ portfolio of private companies through the manager’s carried interest.</a:t>
            </a:r>
          </a:p>
          <a:p>
            <a:pPr marL="285750" indent="-285750" algn="just">
              <a:buFont typeface="Arial" panose="020B0604020202020204" pitchFamily="34" charset="0"/>
              <a:buChar char="•"/>
            </a:pPr>
            <a:r>
              <a:rPr lang="en-US" sz="1800" b="0" i="0" dirty="0">
                <a:solidFill>
                  <a:srgbClr val="242021"/>
                </a:solidFill>
                <a:effectLst/>
                <a:latin typeface="TimesNewRomanMTStd"/>
              </a:rPr>
              <a:t>An important question is how the nature of offerings in the public market may change in response to this impediment to diversification and investment options available to individual investors. </a:t>
            </a:r>
          </a:p>
          <a:p>
            <a:pPr marL="285750" indent="-285750" algn="just">
              <a:buFont typeface="Arial" panose="020B0604020202020204" pitchFamily="34" charset="0"/>
              <a:buChar char="•"/>
            </a:pPr>
            <a:r>
              <a:rPr lang="en-US" sz="1800" b="0" i="0" dirty="0">
                <a:solidFill>
                  <a:srgbClr val="242021"/>
                </a:solidFill>
                <a:effectLst/>
                <a:latin typeface="TimesNewRomanMTStd"/>
              </a:rPr>
              <a:t>The impediment becomes increasingly important with decreases in the number of public firms and narrowing of the sector focus of public firms. </a:t>
            </a:r>
          </a:p>
          <a:p>
            <a:pPr marL="285750" indent="-285750" algn="just">
              <a:buFont typeface="Arial" panose="020B0604020202020204" pitchFamily="34" charset="0"/>
              <a:buChar char="•"/>
            </a:pPr>
            <a:r>
              <a:rPr lang="en-US" sz="1800" b="0" i="0" dirty="0">
                <a:solidFill>
                  <a:srgbClr val="242021"/>
                </a:solidFill>
                <a:effectLst/>
                <a:latin typeface="TimesNewRomanMTStd"/>
              </a:rPr>
              <a:t>Ability to diversity across more assets would benefit prudent individual investors as well as entrepreneurs.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88006" y="643541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64655" y="60098"/>
            <a:ext cx="2690833" cy="570538"/>
          </a:xfrm>
          <a:prstGeom prst="rect">
            <a:avLst/>
          </a:prstGeom>
        </p:spPr>
      </p:pic>
    </p:spTree>
    <p:extLst>
      <p:ext uri="{BB962C8B-B14F-4D97-AF65-F5344CB8AC3E}">
        <p14:creationId xmlns:p14="http://schemas.microsoft.com/office/powerpoint/2010/main" val="1684190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8971" y="576405"/>
            <a:ext cx="11234057" cy="53287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Valuation issues</a:t>
            </a:r>
          </a:p>
          <a:p>
            <a:pPr algn="just"/>
            <a:r>
              <a:rPr lang="en-US" sz="2000" b="1" i="0" dirty="0">
                <a:solidFill>
                  <a:srgbClr val="242021"/>
                </a:solidFill>
                <a:effectLst/>
                <a:latin typeface="Gotham-Bold"/>
              </a:rPr>
              <a:t>What is the opportunity cost of capital for high-risk, long-term investments? </a:t>
            </a:r>
          </a:p>
          <a:p>
            <a:pPr marL="285750" indent="-285750" algn="just">
              <a:buFont typeface="Arial" panose="020B0604020202020204" pitchFamily="34" charset="0"/>
              <a:buChar char="•"/>
            </a:pPr>
            <a:r>
              <a:rPr lang="en-US" sz="1800" b="0" i="0" dirty="0">
                <a:solidFill>
                  <a:srgbClr val="242021"/>
                </a:solidFill>
                <a:effectLst/>
                <a:latin typeface="TimesNewRomanMTStd"/>
              </a:rPr>
              <a:t>The standard approach to valuing investment opportunities in corporate finance assumes that </a:t>
            </a:r>
            <a:r>
              <a:rPr lang="en-US" sz="1800" b="1" i="0" u="sng" dirty="0">
                <a:solidFill>
                  <a:srgbClr val="242021"/>
                </a:solidFill>
                <a:effectLst/>
                <a:latin typeface="TimesNewRomanMTStd"/>
              </a:rPr>
              <a:t>the investor can leverage the market portfolio to achieve comparable systematic risk. </a:t>
            </a:r>
          </a:p>
          <a:p>
            <a:pPr marL="285750" indent="-285750" algn="just">
              <a:buFont typeface="Arial" panose="020B0604020202020204" pitchFamily="34" charset="0"/>
              <a:buChar char="•"/>
            </a:pPr>
            <a:r>
              <a:rPr lang="en-US" sz="1800" b="0" i="0" dirty="0">
                <a:solidFill>
                  <a:srgbClr val="FF0000"/>
                </a:solidFill>
                <a:effectLst/>
                <a:latin typeface="TimesNewRomanMTStd"/>
              </a:rPr>
              <a:t>We employ this </a:t>
            </a:r>
            <a:r>
              <a:rPr lang="en-US" sz="1800" b="1" i="0" dirty="0">
                <a:solidFill>
                  <a:srgbClr val="FF0000"/>
                </a:solidFill>
                <a:effectLst/>
                <a:latin typeface="TimesNewRomanMTStd"/>
              </a:rPr>
              <a:t>opportunity-cost concept </a:t>
            </a:r>
            <a:r>
              <a:rPr lang="en-US" sz="1800" b="0" i="0" dirty="0">
                <a:solidFill>
                  <a:srgbClr val="FF0000"/>
                </a:solidFill>
                <a:effectLst/>
                <a:latin typeface="TimesNewRomanMTStd"/>
              </a:rPr>
              <a:t>to value investments in new ventures. </a:t>
            </a:r>
          </a:p>
          <a:p>
            <a:pPr marL="285750" indent="-285750" algn="just">
              <a:buFont typeface="Arial" panose="020B0604020202020204" pitchFamily="34" charset="0"/>
              <a:buChar char="•"/>
            </a:pPr>
            <a:r>
              <a:rPr lang="en-US" sz="1800" b="0" i="0" dirty="0">
                <a:solidFill>
                  <a:srgbClr val="242021"/>
                </a:solidFill>
                <a:effectLst/>
                <a:latin typeface="TimesNewRomanMTStd"/>
              </a:rPr>
              <a:t>For high-risk, long-term projects that require patient capital, however, risk levels can exceed practical limitations on the ability of investors to leverage the market. </a:t>
            </a:r>
          </a:p>
          <a:p>
            <a:pPr marL="285750" indent="-285750" algn="just">
              <a:buFont typeface="Arial" panose="020B0604020202020204" pitchFamily="34" charset="0"/>
              <a:buChar char="•"/>
            </a:pPr>
            <a:r>
              <a:rPr lang="en-US" sz="1800" b="0" i="0" dirty="0">
                <a:solidFill>
                  <a:srgbClr val="242021"/>
                </a:solidFill>
                <a:effectLst/>
                <a:latin typeface="TimesNewRomanMTStd"/>
              </a:rPr>
              <a:t>New research may suggest a better alternative for estimating the opportunity cost of entrepreneurs and other </a:t>
            </a:r>
            <a:r>
              <a:rPr lang="en-US" sz="1800" b="0" i="0" dirty="0" err="1">
                <a:solidFill>
                  <a:srgbClr val="242021"/>
                </a:solidFill>
                <a:effectLst/>
                <a:latin typeface="TimesNewRomanMTStd"/>
              </a:rPr>
              <a:t>underdiversified</a:t>
            </a:r>
            <a:r>
              <a:rPr lang="en-US" sz="1800" b="0" i="0" dirty="0">
                <a:solidFill>
                  <a:srgbClr val="242021"/>
                </a:solidFill>
                <a:effectLst/>
                <a:latin typeface="TimesNewRomanMTStd"/>
              </a:rPr>
              <a:t> investors.</a:t>
            </a:r>
          </a:p>
          <a:p>
            <a:pPr marL="285750" indent="-285750" algn="just">
              <a:buFont typeface="Arial" panose="020B0604020202020204" pitchFamily="34" charset="0"/>
              <a:buChar char="•"/>
            </a:pPr>
            <a:r>
              <a:rPr lang="en-US" sz="1800" b="0" i="0" dirty="0">
                <a:solidFill>
                  <a:srgbClr val="242021"/>
                </a:solidFill>
                <a:effectLst/>
                <a:latin typeface="TimesNewRomanMTStd"/>
              </a:rPr>
              <a:t>In the current environment, </a:t>
            </a:r>
            <a:r>
              <a:rPr lang="en-US" sz="1800" b="0" i="0" dirty="0">
                <a:solidFill>
                  <a:srgbClr val="FF0000"/>
                </a:solidFill>
                <a:effectLst/>
                <a:latin typeface="TimesNewRomanMTStd"/>
              </a:rPr>
              <a:t>VCs and other well-diversified investors tend to rely on heuristics to make decisions, using hurdle rates and sought-for cash-on</a:t>
            </a:r>
            <a:r>
              <a:rPr lang="en-US" dirty="0">
                <a:solidFill>
                  <a:srgbClr val="FF0000"/>
                </a:solidFill>
              </a:rPr>
              <a:t> </a:t>
            </a:r>
            <a:r>
              <a:rPr lang="en-US" sz="1800" b="0" i="0" dirty="0">
                <a:solidFill>
                  <a:srgbClr val="FF0000"/>
                </a:solidFill>
                <a:effectLst/>
                <a:latin typeface="TimesNewRomanMTStd"/>
              </a:rPr>
              <a:t>cash multiples in valuing early-stage companies.</a:t>
            </a:r>
          </a:p>
          <a:p>
            <a:pPr marL="285750" indent="-285750" algn="just">
              <a:buFont typeface="Arial" panose="020B0604020202020204" pitchFamily="34" charset="0"/>
              <a:buChar char="•"/>
            </a:pPr>
            <a:r>
              <a:rPr lang="en-US" sz="1800" b="0" i="0" u="sng" dirty="0">
                <a:solidFill>
                  <a:srgbClr val="242021"/>
                </a:solidFill>
                <a:effectLst/>
                <a:latin typeface="TimesNewRomanMTStd"/>
              </a:rPr>
              <a:t>With increasing availability of private company data, opportunities exist for improving on the metrics for investing in early-stage companies.</a:t>
            </a:r>
          </a:p>
          <a:p>
            <a:pPr marL="285750" indent="-285750" algn="just">
              <a:buFont typeface="Arial" panose="020B0604020202020204" pitchFamily="34" charset="0"/>
              <a:buChar char="•"/>
            </a:pPr>
            <a:r>
              <a:rPr lang="en-US" sz="1800" b="0" i="0" dirty="0">
                <a:solidFill>
                  <a:srgbClr val="242021"/>
                </a:solidFill>
                <a:effectLst/>
                <a:latin typeface="TimesNewRomanMTStd"/>
              </a:rPr>
              <a:t>This book demonstrates that </a:t>
            </a:r>
            <a:r>
              <a:rPr lang="en-US" sz="1800" b="0" i="0" dirty="0">
                <a:solidFill>
                  <a:srgbClr val="FF0000"/>
                </a:solidFill>
                <a:effectLst/>
                <a:latin typeface="TimesNewRomanMTStd"/>
              </a:rPr>
              <a:t>it is possible to leverage finance theory to improve on heuristic approaches to decision making—especially in cases where forecasting of cash flows is possible, even if the realized cash flows are highly uncertain. </a:t>
            </a:r>
          </a:p>
          <a:p>
            <a:pPr marL="285750" indent="-285750" algn="just">
              <a:buFont typeface="Arial" panose="020B0604020202020204" pitchFamily="34" charset="0"/>
              <a:buChar char="•"/>
            </a:pPr>
            <a:r>
              <a:rPr lang="en-US" sz="1800" b="0" i="0" dirty="0">
                <a:solidFill>
                  <a:srgbClr val="242021"/>
                </a:solidFill>
                <a:effectLst/>
                <a:latin typeface="TimesNewRomanMTStd"/>
              </a:rPr>
              <a:t>An important research question is the extent to which investors in new ventures who adopt modern financial approaches to decision making will be able to enter the market more easily and can perform better than those who do not.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26272" y="640816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411852"/>
          </a:xfrm>
          <a:prstGeom prst="rect">
            <a:avLst/>
          </a:prstGeom>
        </p:spPr>
      </p:pic>
    </p:spTree>
    <p:extLst>
      <p:ext uri="{BB962C8B-B14F-4D97-AF65-F5344CB8AC3E}">
        <p14:creationId xmlns:p14="http://schemas.microsoft.com/office/powerpoint/2010/main" val="3154652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2"/>
            <a:ext cx="11079241" cy="42914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i="0" dirty="0">
                <a:solidFill>
                  <a:srgbClr val="242021"/>
                </a:solidFill>
                <a:effectLst/>
                <a:latin typeface="Gotham-Bold"/>
              </a:rPr>
              <a:t>What is the best way to value investment opportunities involving portfolios of complex and interdependent real options?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i="0" dirty="0">
              <a:solidFill>
                <a:srgbClr val="242021"/>
              </a:solidFill>
              <a:effectLst/>
              <a:latin typeface="Gotham-Bol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Real options </a:t>
            </a:r>
            <a:r>
              <a:rPr lang="en-US" sz="1800" b="0" i="0" dirty="0">
                <a:solidFill>
                  <a:srgbClr val="FF0000"/>
                </a:solidFill>
                <a:effectLst/>
                <a:latin typeface="TimesNewRomanMTStd"/>
              </a:rPr>
              <a:t>are at the core of understanding the value of high-risk ventures with potential for high growth</a:t>
            </a:r>
            <a:r>
              <a:rPr lang="en-US" sz="1800" b="0"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b="0" i="0" dirty="0">
              <a:solidFill>
                <a:srgbClr val="242021"/>
              </a:solidFill>
              <a:effectLst/>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Both founders and investors benefit by recognizing and exploiting real options.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b="0" i="0" dirty="0">
              <a:solidFill>
                <a:srgbClr val="242021"/>
              </a:solidFill>
              <a:effectLst/>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However, </a:t>
            </a:r>
            <a:r>
              <a:rPr lang="en-US" sz="1800" b="1" i="0" dirty="0">
                <a:solidFill>
                  <a:srgbClr val="FF0000"/>
                </a:solidFill>
                <a:effectLst/>
                <a:latin typeface="TimesNewRomanMTStd"/>
              </a:rPr>
              <a:t>while there are traditional ways of valuing options in </a:t>
            </a:r>
            <a:r>
              <a:rPr lang="en-US" sz="1800" b="1" i="0" u="sng" dirty="0">
                <a:solidFill>
                  <a:srgbClr val="FF0000"/>
                </a:solidFill>
                <a:effectLst/>
                <a:latin typeface="TimesNewRomanMTStd"/>
              </a:rPr>
              <a:t>corporate settings</a:t>
            </a:r>
            <a:r>
              <a:rPr lang="en-US" sz="1800" b="1" i="0" dirty="0">
                <a:solidFill>
                  <a:srgbClr val="FF0000"/>
                </a:solidFill>
                <a:effectLst/>
                <a:latin typeface="TimesNewRomanMTStd"/>
              </a:rPr>
              <a:t>, because of interdependencies and the dearth of reasonable tracking portfolios</a:t>
            </a:r>
            <a:r>
              <a:rPr lang="en-US" sz="1800" b="0" i="0" dirty="0">
                <a:solidFill>
                  <a:srgbClr val="242021"/>
                </a:solidFill>
                <a:effectLst/>
                <a:latin typeface="TimesNewRomanMTStd"/>
              </a:rPr>
              <a:t>, </a:t>
            </a:r>
            <a:r>
              <a:rPr lang="en-US" sz="1800" b="1" i="0" dirty="0">
                <a:solidFill>
                  <a:srgbClr val="242021"/>
                </a:solidFill>
                <a:effectLst/>
                <a:latin typeface="TimesNewRomanMTStd"/>
              </a:rPr>
              <a:t>the approaches </a:t>
            </a:r>
            <a:r>
              <a:rPr lang="en-US" sz="1800" b="1" i="0" u="sng" dirty="0">
                <a:solidFill>
                  <a:srgbClr val="FF0000"/>
                </a:solidFill>
                <a:effectLst/>
                <a:latin typeface="TimesNewRomanMTStd"/>
              </a:rPr>
              <a:t>are not </a:t>
            </a:r>
            <a:r>
              <a:rPr lang="en-US" sz="1800" b="1" i="0" dirty="0">
                <a:solidFill>
                  <a:srgbClr val="242021"/>
                </a:solidFill>
                <a:effectLst/>
                <a:latin typeface="TimesNewRomanMTStd"/>
              </a:rPr>
              <a:t>readily adaptable for </a:t>
            </a:r>
            <a:r>
              <a:rPr lang="en-US" sz="1800" b="1" i="0" u="sng" dirty="0">
                <a:solidFill>
                  <a:srgbClr val="FF0000"/>
                </a:solidFill>
                <a:effectLst/>
                <a:latin typeface="TimesNewRomanMTStd"/>
              </a:rPr>
              <a:t>new ventures</a:t>
            </a:r>
            <a:r>
              <a:rPr lang="en-US" sz="1800" b="0" i="0" dirty="0">
                <a:solidFill>
                  <a:srgbClr val="242021"/>
                </a:solidFill>
                <a:effectLst/>
                <a:latin typeface="TimesNewRomanMTStd"/>
              </a:rPr>
              <a: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882727"/>
          </a:xfrm>
          <a:prstGeom prst="rect">
            <a:avLst/>
          </a:prstGeom>
        </p:spPr>
      </p:pic>
    </p:spTree>
    <p:extLst>
      <p:ext uri="{BB962C8B-B14F-4D97-AF65-F5344CB8AC3E}">
        <p14:creationId xmlns:p14="http://schemas.microsoft.com/office/powerpoint/2010/main" val="2161327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80205" y="591591"/>
            <a:ext cx="4128422" cy="549563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591591"/>
            <a:ext cx="11079241" cy="53514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What types of investment opportunities are most effectively pursued by individual entrepreneurs, and what types are most effectively pursued by corporations</a:t>
            </a:r>
            <a:r>
              <a:rPr lang="en-US" sz="1800" b="1" i="0" dirty="0">
                <a:solidFill>
                  <a:srgbClr val="242021"/>
                </a:solidFill>
                <a:effectLst/>
                <a:latin typeface="Gotham-Bol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This question is related to valuation partly because selection of the optimal match of entrepreneur and investor can add substantial value to both. </a:t>
            </a:r>
          </a:p>
          <a:p>
            <a:pPr marL="285750" indent="-285750" algn="just">
              <a:buFont typeface="Arial" panose="020B0604020202020204" pitchFamily="34" charset="0"/>
              <a:buChar char="•"/>
            </a:pPr>
            <a:r>
              <a:rPr lang="en-US" sz="1800" b="0" i="0" dirty="0">
                <a:solidFill>
                  <a:srgbClr val="242021"/>
                </a:solidFill>
                <a:effectLst/>
                <a:latin typeface="TimesNewRomanMTStd"/>
              </a:rPr>
              <a:t>As we have seen, investors are positioned to add value beyond the financing they provide. </a:t>
            </a:r>
          </a:p>
          <a:p>
            <a:pPr marL="285750" indent="-285750" algn="just">
              <a:buFont typeface="Arial" panose="020B0604020202020204" pitchFamily="34" charset="0"/>
              <a:buChar char="•"/>
            </a:pPr>
            <a:r>
              <a:rPr lang="en-US" sz="1800" b="1" i="0" dirty="0">
                <a:solidFill>
                  <a:srgbClr val="FF0000"/>
                </a:solidFill>
                <a:effectLst/>
                <a:latin typeface="TimesNewRomanMTStd"/>
              </a:rPr>
              <a:t>Corporations owned by diversified investors </a:t>
            </a:r>
            <a:r>
              <a:rPr lang="en-US" sz="1800" b="0" i="0" dirty="0">
                <a:solidFill>
                  <a:srgbClr val="FF0000"/>
                </a:solidFill>
                <a:effectLst/>
                <a:latin typeface="TimesNewRomanMTStd"/>
              </a:rPr>
              <a:t>have </a:t>
            </a:r>
            <a:r>
              <a:rPr lang="en-US" sz="1800" b="0" i="0" u="sng" dirty="0">
                <a:solidFill>
                  <a:srgbClr val="FF0000"/>
                </a:solidFill>
                <a:effectLst/>
                <a:latin typeface="TimesNewRomanMTStd"/>
              </a:rPr>
              <a:t>a cost-of-capital advantage over individuals</a:t>
            </a:r>
            <a:r>
              <a:rPr lang="en-US" sz="1800" b="0" i="0" dirty="0">
                <a:solidFill>
                  <a:srgbClr val="FF0000"/>
                </a:solidFill>
                <a:effectLst/>
                <a:latin typeface="TimesNewRomanMTStd"/>
              </a:rPr>
              <a:t>, are </a:t>
            </a:r>
            <a:r>
              <a:rPr lang="en-US" sz="1800" b="0" i="0" u="sng" dirty="0">
                <a:solidFill>
                  <a:srgbClr val="FF0000"/>
                </a:solidFill>
                <a:effectLst/>
                <a:latin typeface="TimesNewRomanMTStd"/>
              </a:rPr>
              <a:t>less dependent on quick returns on their investments</a:t>
            </a:r>
            <a:r>
              <a:rPr lang="en-US" sz="1800" b="0" i="0" dirty="0">
                <a:solidFill>
                  <a:srgbClr val="FF0000"/>
                </a:solidFill>
                <a:effectLst/>
                <a:latin typeface="TimesNewRomanMTStd"/>
              </a:rPr>
              <a:t>, and </a:t>
            </a:r>
            <a:r>
              <a:rPr lang="en-US" sz="1800" b="0" i="0" u="sng" dirty="0">
                <a:solidFill>
                  <a:srgbClr val="FF0000"/>
                </a:solidFill>
                <a:effectLst/>
                <a:latin typeface="TimesNewRomanMTStd"/>
              </a:rPr>
              <a:t>can organize to exploit economies of scope</a:t>
            </a:r>
            <a:r>
              <a:rPr lang="en-US" sz="1800" b="0" i="0" dirty="0">
                <a:solidFill>
                  <a:srgbClr val="FF0000"/>
                </a:solidFill>
                <a:effectLst/>
                <a:latin typeface="TimesNewRomanMTStd"/>
              </a:rPr>
              <a:t> that individual entrepreneurs working separately cannot. </a:t>
            </a:r>
          </a:p>
          <a:p>
            <a:pPr marL="285750" indent="-285750" algn="just">
              <a:buFont typeface="Arial" panose="020B0604020202020204" pitchFamily="34" charset="0"/>
              <a:buChar char="•"/>
            </a:pPr>
            <a:r>
              <a:rPr lang="en-US" sz="1800" b="0" i="0" dirty="0">
                <a:solidFill>
                  <a:srgbClr val="242021"/>
                </a:solidFill>
                <a:effectLst/>
                <a:latin typeface="TimesNewRomanMTStd"/>
              </a:rPr>
              <a:t>However, experience shows that </a:t>
            </a:r>
            <a:r>
              <a:rPr lang="en-US" sz="1800" b="1" i="0" dirty="0">
                <a:solidFill>
                  <a:srgbClr val="FF0000"/>
                </a:solidFill>
                <a:effectLst/>
                <a:latin typeface="TimesNewRomanMTStd"/>
              </a:rPr>
              <a:t>large organizations have difficulty managing entrepreneurial ventures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Research is incomplete as to the attributes of new ideas that are best pursued by corporations versus individual entrepreneurs. </a:t>
            </a:r>
          </a:p>
          <a:p>
            <a:pPr marL="285750" indent="-285750" algn="just">
              <a:buFont typeface="Arial" panose="020B0604020202020204" pitchFamily="34" charset="0"/>
              <a:buChar char="•"/>
            </a:pPr>
            <a:r>
              <a:rPr lang="en-US" sz="1800" b="0" i="0" dirty="0">
                <a:solidFill>
                  <a:srgbClr val="242021"/>
                </a:solidFill>
                <a:effectLst/>
                <a:latin typeface="TimesNewRomanMTStd"/>
              </a:rPr>
              <a:t>We have seen that corporate VC is increasing and firms and other institutions such as universities are cognizant of losing employees with good ideas and have responded by trying to encourage entrepreneurship within the firm or institution. </a:t>
            </a:r>
          </a:p>
          <a:p>
            <a:pPr marL="285750" indent="-285750" algn="just">
              <a:buFont typeface="Arial" panose="020B0604020202020204" pitchFamily="34" charset="0"/>
              <a:buChar char="•"/>
            </a:pPr>
            <a:r>
              <a:rPr lang="en-US" sz="1800" b="0" i="0" dirty="0">
                <a:solidFill>
                  <a:srgbClr val="242021"/>
                </a:solidFill>
                <a:effectLst/>
                <a:latin typeface="TimesNewRomanMTStd"/>
              </a:rPr>
              <a:t>However, </a:t>
            </a:r>
            <a:r>
              <a:rPr lang="en-US" sz="1800" b="1" i="0" dirty="0">
                <a:solidFill>
                  <a:srgbClr val="FF0000"/>
                </a:solidFill>
                <a:effectLst/>
                <a:latin typeface="TimesNewRomanMTStd"/>
              </a:rPr>
              <a:t>most important new ventures are developed outside public corporations and large institutions</a:t>
            </a:r>
            <a:r>
              <a:rPr lang="en-US" sz="1800" b="0" i="0" dirty="0">
                <a:solidFill>
                  <a:srgbClr val="242021"/>
                </a:solidFill>
                <a:effectLst/>
                <a:latin typeface="TimesNewRomanMTStd"/>
              </a:rPr>
              <a:t>, so the question remains as to which types of innovations are best pursed by corporations and institutions.</a:t>
            </a:r>
          </a:p>
          <a:p>
            <a:pPr marL="285750" indent="-285750" algn="just">
              <a:buFont typeface="Arial" panose="020B0604020202020204" pitchFamily="34" charset="0"/>
              <a:buChar char="•"/>
            </a:pPr>
            <a:r>
              <a:rPr lang="en-US" sz="1800" b="0" i="0" dirty="0">
                <a:solidFill>
                  <a:srgbClr val="242021"/>
                </a:solidFill>
                <a:effectLst/>
                <a:latin typeface="TimesNewRomanMTStd"/>
              </a:rPr>
              <a:t>Related to this question, there is little empirical research on the determinants of selections entrepreneurs make across financing sources.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358698"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29309" y="70119"/>
            <a:ext cx="2496869" cy="521472"/>
          </a:xfrm>
          <a:prstGeom prst="rect">
            <a:avLst/>
          </a:prstGeom>
        </p:spPr>
      </p:pic>
    </p:spTree>
    <p:extLst>
      <p:ext uri="{BB962C8B-B14F-4D97-AF65-F5344CB8AC3E}">
        <p14:creationId xmlns:p14="http://schemas.microsoft.com/office/powerpoint/2010/main" val="336070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5865"/>
            <a:ext cx="4128422" cy="535928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3132" y="628712"/>
            <a:ext cx="11412187" cy="50520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Understanding Performance In The VC And Angel Markets</a:t>
            </a:r>
          </a:p>
          <a:p>
            <a:pPr algn="just"/>
            <a:r>
              <a:rPr lang="en-US" sz="2000" b="1" i="0" dirty="0">
                <a:solidFill>
                  <a:srgbClr val="242021"/>
                </a:solidFill>
                <a:effectLst/>
                <a:latin typeface="Gotham-Bold"/>
              </a:rPr>
              <a:t>To what extent is VC firm performance a result of skill as opposed to initial good luck and persistence? </a:t>
            </a:r>
          </a:p>
          <a:p>
            <a:pPr marL="285750" indent="-285750" algn="just">
              <a:buFont typeface="Arial" panose="020B0604020202020204" pitchFamily="34" charset="0"/>
              <a:buChar char="•"/>
            </a:pPr>
            <a:r>
              <a:rPr lang="en-US" sz="1800" b="0" i="0" dirty="0">
                <a:solidFill>
                  <a:srgbClr val="242021"/>
                </a:solidFill>
                <a:effectLst/>
                <a:latin typeface="TimesNewRomanMTStd"/>
              </a:rPr>
              <a:t>This question has been the subject of several studies, with mixed results, suggesting that the answer may not be neatly characterized as one or the other. </a:t>
            </a:r>
          </a:p>
          <a:p>
            <a:pPr marL="285750" indent="-285750" algn="just">
              <a:buFont typeface="Arial" panose="020B0604020202020204" pitchFamily="34" charset="0"/>
              <a:buChar char="•"/>
            </a:pPr>
            <a:r>
              <a:rPr lang="en-US" sz="1800" b="0" i="0" dirty="0">
                <a:solidFill>
                  <a:srgbClr val="242021"/>
                </a:solidFill>
                <a:effectLst/>
                <a:latin typeface="TimesNewRomanMTStd"/>
              </a:rPr>
              <a:t>There is evidence that </a:t>
            </a:r>
            <a:r>
              <a:rPr lang="en-US" sz="1800" b="0" i="0" dirty="0">
                <a:solidFill>
                  <a:srgbClr val="FF0000"/>
                </a:solidFill>
                <a:effectLst/>
                <a:latin typeface="TimesNewRomanMTStd"/>
              </a:rPr>
              <a:t>VC firms that have funds that do well for the limited partners </a:t>
            </a:r>
            <a:r>
              <a:rPr lang="en-US" sz="1800" b="0" i="0" u="sng" dirty="0">
                <a:solidFill>
                  <a:srgbClr val="FF0000"/>
                </a:solidFill>
                <a:effectLst/>
                <a:latin typeface="TimesNewRomanMTStd"/>
              </a:rPr>
              <a:t>are more likely </a:t>
            </a:r>
            <a:r>
              <a:rPr lang="en-US" sz="1800" b="0" i="0" dirty="0">
                <a:solidFill>
                  <a:srgbClr val="FF0000"/>
                </a:solidFill>
                <a:effectLst/>
                <a:latin typeface="TimesNewRomanMTStd"/>
              </a:rPr>
              <a:t>than other firms to be successful in their subsequent funds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242021"/>
                </a:solidFill>
                <a:effectLst/>
                <a:latin typeface="TimesNewRomanMTStd"/>
              </a:rPr>
              <a:t>correlation of success from one fund to the next</a:t>
            </a:r>
            <a:r>
              <a:rPr lang="en-US" sz="1800" b="0" i="0" dirty="0">
                <a:solidFill>
                  <a:srgbClr val="242021"/>
                </a:solidFill>
                <a:effectLst/>
                <a:latin typeface="TimesNewRomanMTStd"/>
              </a:rPr>
              <a:t> seems to suggest that the</a:t>
            </a:r>
            <a:r>
              <a:rPr lang="en-US" sz="1800" b="0" i="0" u="sng" dirty="0">
                <a:solidFill>
                  <a:srgbClr val="242021"/>
                </a:solidFill>
                <a:effectLst/>
                <a:latin typeface="TimesNewRomanMTStd"/>
              </a:rPr>
              <a:t> VC firm has superior skill</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An alternative view, </a:t>
            </a:r>
            <a:r>
              <a:rPr lang="en-US" sz="1800" b="0" i="0" u="sng" dirty="0">
                <a:solidFill>
                  <a:srgbClr val="FF0000"/>
                </a:solidFill>
                <a:effectLst/>
                <a:latin typeface="TimesNewRomanMTStd"/>
              </a:rPr>
              <a:t>however</a:t>
            </a:r>
            <a:r>
              <a:rPr lang="en-US" sz="1800" b="0" i="0" dirty="0">
                <a:solidFill>
                  <a:srgbClr val="242021"/>
                </a:solidFill>
                <a:effectLst/>
                <a:latin typeface="TimesNewRomanMTStd"/>
              </a:rPr>
              <a:t>, is that early success is perceived by entrepreneurs and investors as an indication of skill and that </a:t>
            </a:r>
            <a:r>
              <a:rPr lang="en-US" sz="1800" b="0" i="0" dirty="0">
                <a:solidFill>
                  <a:srgbClr val="FF0000"/>
                </a:solidFill>
                <a:effectLst/>
                <a:latin typeface="TimesNewRomanMTStd"/>
              </a:rPr>
              <a:t>entrepreneurs and investors seek out VC firms with positive track records, even if the record is based on luck</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result is </a:t>
            </a:r>
            <a:r>
              <a:rPr lang="en-US" sz="1800" b="0" i="0" u="sng" dirty="0">
                <a:solidFill>
                  <a:srgbClr val="242021"/>
                </a:solidFill>
                <a:effectLst/>
                <a:latin typeface="TimesNewRomanMTStd"/>
              </a:rPr>
              <a:t>that the firm has better deal flow and an easier time raising investment capital than do others</a:t>
            </a:r>
            <a:r>
              <a:rPr lang="en-US" sz="1800" b="0" i="0" dirty="0">
                <a:solidFill>
                  <a:srgbClr val="242021"/>
                </a:solidFill>
                <a:effectLst/>
                <a:latin typeface="TimesNewRomanMTStd"/>
              </a:rPr>
              <a:t>; so even if the firm has no special skill, </a:t>
            </a:r>
            <a:r>
              <a:rPr lang="en-US" sz="1800" b="0" i="0" u="sng" dirty="0">
                <a:solidFill>
                  <a:srgbClr val="242021"/>
                </a:solidFill>
                <a:effectLst/>
                <a:latin typeface="TimesNewRomanMTStd"/>
              </a:rPr>
              <a:t>it should be expected to do better than others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There is some evidence that this </a:t>
            </a:r>
            <a:r>
              <a:rPr lang="en-US" sz="1800" i="0" dirty="0">
                <a:solidFill>
                  <a:srgbClr val="242021"/>
                </a:solidFill>
                <a:effectLst/>
                <a:latin typeface="TimesNewRomanMTStd"/>
              </a:rPr>
              <a:t>sorting effect is </a:t>
            </a:r>
            <a:r>
              <a:rPr lang="en-US" sz="1800" b="0" i="0" dirty="0">
                <a:solidFill>
                  <a:srgbClr val="242021"/>
                </a:solidFill>
                <a:effectLst/>
                <a:latin typeface="TimesNewRomanMTStd"/>
              </a:rPr>
              <a:t>an important factor in persistence but that also supports the inference of skill.</a:t>
            </a:r>
          </a:p>
          <a:p>
            <a:pPr marL="285750" indent="-285750" algn="just">
              <a:buFont typeface="Arial" panose="020B0604020202020204" pitchFamily="34" charset="0"/>
              <a:buChar char="•"/>
            </a:pPr>
            <a:r>
              <a:rPr lang="en-US" sz="1800" b="0" i="0" dirty="0">
                <a:solidFill>
                  <a:srgbClr val="242021"/>
                </a:solidFill>
                <a:effectLst/>
                <a:latin typeface="TimesNewRomanMTStd"/>
              </a:rPr>
              <a:t>There is a related question as to why, if a VC firm is able to produce superior performance, it does not raise its fees and carried interest to the point where the expected return to limited partners of its funds is normal for the industry. </a:t>
            </a:r>
          </a:p>
          <a:p>
            <a:pPr marL="285750" indent="-285750" algn="just">
              <a:buFont typeface="Arial" panose="020B0604020202020204" pitchFamily="34" charset="0"/>
              <a:buChar char="•"/>
            </a:pPr>
            <a:r>
              <a:rPr lang="en-US" sz="1800" b="0" i="0" dirty="0">
                <a:solidFill>
                  <a:srgbClr val="242021"/>
                </a:solidFill>
                <a:effectLst/>
                <a:latin typeface="TimesNewRomanMTStd"/>
              </a:rPr>
              <a:t>The explanation is likely to lie in issues related to reputation formation and maintenance or to the benefits the firm derives from its lower search cost for deals and investors.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27425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0"/>
            <a:ext cx="2626178" cy="583747"/>
          </a:xfrm>
          <a:prstGeom prst="rect">
            <a:avLst/>
          </a:prstGeom>
        </p:spPr>
      </p:pic>
    </p:spTree>
    <p:extLst>
      <p:ext uri="{BB962C8B-B14F-4D97-AF65-F5344CB8AC3E}">
        <p14:creationId xmlns:p14="http://schemas.microsoft.com/office/powerpoint/2010/main" val="28686598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0635" y="638700"/>
            <a:ext cx="11206348" cy="60471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  Economic Policy Issues</a:t>
            </a:r>
          </a:p>
          <a:p>
            <a:pPr algn="just"/>
            <a:r>
              <a:rPr lang="en-US" sz="2000" b="1" i="0" dirty="0">
                <a:solidFill>
                  <a:srgbClr val="242021"/>
                </a:solidFill>
                <a:effectLst/>
                <a:latin typeface="Gotham-Bold"/>
              </a:rPr>
              <a:t>What social and economic institutions foster entrepreneurial activity, and can communities proactively develop such institutions? </a:t>
            </a:r>
          </a:p>
          <a:p>
            <a:pPr marL="285750" indent="-285750" algn="just">
              <a:buFont typeface="Arial" panose="020B0604020202020204" pitchFamily="34" charset="0"/>
              <a:buChar char="•"/>
            </a:pPr>
            <a:r>
              <a:rPr lang="en-US" sz="1800" b="1" i="0" dirty="0">
                <a:solidFill>
                  <a:srgbClr val="FF0000"/>
                </a:solidFill>
                <a:effectLst/>
                <a:latin typeface="TimesNewRomanMTStd"/>
              </a:rPr>
              <a:t>Independent entrepreneurship is thriving in some countries and regions, largely because of institutional ecosystems that encourage individual risk taking and innovation. </a:t>
            </a:r>
          </a:p>
          <a:p>
            <a:pPr marL="285750" indent="-285750" algn="just">
              <a:buFont typeface="Arial" panose="020B0604020202020204" pitchFamily="34" charset="0"/>
              <a:buChar char="•"/>
            </a:pPr>
            <a:r>
              <a:rPr lang="en-US" sz="1800" b="0" i="0" dirty="0">
                <a:solidFill>
                  <a:srgbClr val="242021"/>
                </a:solidFill>
                <a:effectLst/>
                <a:latin typeface="TimesNewRomanMTStd"/>
              </a:rPr>
              <a:t>However, despite many studies identifying institutions that are correlated with entrepreneurship, </a:t>
            </a:r>
            <a:r>
              <a:rPr lang="en-US" sz="1800" b="0" i="0" u="sng" dirty="0">
                <a:solidFill>
                  <a:srgbClr val="242021"/>
                </a:solidFill>
                <a:effectLst/>
                <a:latin typeface="TimesNewRomanMTStd"/>
              </a:rPr>
              <a:t>it is not clear that a one-size-fits-all approach to public policy would be successful for countries and regions at different stages of economic growth and with different institutional constraints.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Innovation also takes place in large established businesses, and some institutional structures can favor that form of entrepreneurship. </a:t>
            </a:r>
          </a:p>
          <a:p>
            <a:pPr marL="285750" indent="-285750" algn="just">
              <a:buFont typeface="Arial" panose="020B0604020202020204" pitchFamily="34" charset="0"/>
              <a:buChar char="•"/>
            </a:pPr>
            <a:r>
              <a:rPr lang="en-US" sz="1800" b="0" i="0" dirty="0">
                <a:solidFill>
                  <a:srgbClr val="242021"/>
                </a:solidFill>
                <a:effectLst/>
                <a:latin typeface="TimesNewRomanMTStd"/>
              </a:rPr>
              <a:t>To better understand the causal relationships, more research is needed on the complex, and endogenous, relationships among entrepreneurship, economic growth, and public policy.</a:t>
            </a:r>
          </a:p>
          <a:p>
            <a:pPr marL="285750" indent="-285750" algn="just">
              <a:buFont typeface="Arial" panose="020B0604020202020204" pitchFamily="34" charset="0"/>
              <a:buChar char="•"/>
            </a:pPr>
            <a:r>
              <a:rPr lang="en-US" sz="1800" b="0" i="0" dirty="0">
                <a:solidFill>
                  <a:srgbClr val="242021"/>
                </a:solidFill>
                <a:effectLst/>
                <a:latin typeface="TimesNewRomanMTStd"/>
              </a:rPr>
              <a:t>Some </a:t>
            </a:r>
            <a:r>
              <a:rPr lang="en-US" sz="1800" b="1" i="0" dirty="0">
                <a:solidFill>
                  <a:srgbClr val="FF0000"/>
                </a:solidFill>
                <a:effectLst/>
                <a:latin typeface="TimesNewRomanMTStd"/>
              </a:rPr>
              <a:t>nonprofit organizations focus on facilitating networking and mentoring within communities, reasoning that the network effects can encourage high</a:t>
            </a:r>
            <a:r>
              <a:rPr lang="en-US" b="1" dirty="0">
                <a:solidFill>
                  <a:srgbClr val="FF0000"/>
                </a:solidFill>
              </a:rPr>
              <a:t>  </a:t>
            </a:r>
            <a:r>
              <a:rPr lang="en-US" sz="1800" b="1" i="0" dirty="0">
                <a:solidFill>
                  <a:srgbClr val="FF0000"/>
                </a:solidFill>
                <a:effectLst/>
                <a:latin typeface="TimesNewRomanMTStd"/>
              </a:rPr>
              <a:t>impact entrepreneurship. </a:t>
            </a:r>
          </a:p>
          <a:p>
            <a:pPr marL="285750" indent="-285750" algn="just">
              <a:buFont typeface="Arial" panose="020B0604020202020204" pitchFamily="34" charset="0"/>
              <a:buChar char="•"/>
            </a:pPr>
            <a:r>
              <a:rPr lang="en-US" sz="1800" b="1" i="0" dirty="0">
                <a:solidFill>
                  <a:srgbClr val="242021"/>
                </a:solidFill>
                <a:effectLst/>
                <a:latin typeface="TimesNewRomanMTStd"/>
              </a:rPr>
              <a:t>Endeavor</a:t>
            </a:r>
            <a:r>
              <a:rPr lang="en-US" sz="1800" b="0" i="0" dirty="0">
                <a:solidFill>
                  <a:srgbClr val="242021"/>
                </a:solidFill>
                <a:effectLst/>
                <a:latin typeface="TimesNewRomanMTStd"/>
              </a:rPr>
              <a:t>, for example, </a:t>
            </a:r>
            <a:r>
              <a:rPr lang="en-US" sz="1800" b="0" i="0" u="sng" dirty="0">
                <a:solidFill>
                  <a:srgbClr val="242021"/>
                </a:solidFill>
                <a:effectLst/>
                <a:latin typeface="TimesNewRomanMTStd"/>
              </a:rPr>
              <a:t>documents the strength of networking as successful entrepreneurs become mentors and sources of financing and monitoring for subsequent entrepreneurs. </a:t>
            </a:r>
          </a:p>
          <a:p>
            <a:pPr marL="285750" indent="-285750" algn="just">
              <a:buFont typeface="Arial" panose="020B0604020202020204" pitchFamily="34" charset="0"/>
              <a:buChar char="•"/>
            </a:pPr>
            <a:r>
              <a:rPr lang="en-US" sz="1800" b="0" i="0" dirty="0">
                <a:solidFill>
                  <a:srgbClr val="242021"/>
                </a:solidFill>
                <a:effectLst/>
                <a:latin typeface="TimesNewRomanMTStd"/>
              </a:rPr>
              <a:t>Endeavor has </a:t>
            </a:r>
            <a:r>
              <a:rPr lang="en-US" sz="1800" b="0" i="0" u="sng" dirty="0">
                <a:solidFill>
                  <a:srgbClr val="242021"/>
                </a:solidFill>
                <a:effectLst/>
                <a:latin typeface="TimesNewRomanMTStd"/>
              </a:rPr>
              <a:t>documented success in engendering entrepreneurial networks and having impact in areas of the world that have less-than-ideal infrastructures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Their experience indicates that there are multiple approaches for encouraging entrepreneurship and suggests that there is room for innovation and technological change </a:t>
            </a:r>
            <a:r>
              <a:rPr lang="en-US" sz="1800" b="0" i="0" u="sng" dirty="0">
                <a:solidFill>
                  <a:srgbClr val="242021"/>
                </a:solidFill>
                <a:effectLst/>
                <a:latin typeface="TimesNewRomanMTStd"/>
              </a:rPr>
              <a:t>to develop and sustain entrepreneurial countries and communities.</a:t>
            </a:r>
            <a:endParaRPr kumimoji="0" lang="en-US"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139754"/>
            <a:ext cx="2626178" cy="546619"/>
          </a:xfrm>
          <a:prstGeom prst="rect">
            <a:avLst/>
          </a:prstGeom>
        </p:spPr>
      </p:pic>
    </p:spTree>
    <p:extLst>
      <p:ext uri="{BB962C8B-B14F-4D97-AF65-F5344CB8AC3E}">
        <p14:creationId xmlns:p14="http://schemas.microsoft.com/office/powerpoint/2010/main" val="15361105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339"/>
            <a:ext cx="4128422" cy="563749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628164"/>
            <a:ext cx="11079241" cy="52106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Technological Change And The Future Of Entrepreneurial Finance</a:t>
            </a:r>
          </a:p>
          <a:p>
            <a:pPr algn="just"/>
            <a:r>
              <a:rPr lang="en-US" sz="2000" b="1" i="0" dirty="0">
                <a:solidFill>
                  <a:srgbClr val="242021"/>
                </a:solidFill>
                <a:effectLst/>
                <a:latin typeface="Gotham-Bold"/>
              </a:rPr>
              <a:t>How does technology affect the financing of innovation? </a:t>
            </a:r>
          </a:p>
          <a:p>
            <a:pPr marL="285750" indent="-285750" algn="just">
              <a:buFont typeface="Arial" panose="020B0604020202020204" pitchFamily="34" charset="0"/>
              <a:buChar char="•"/>
            </a:pPr>
            <a:r>
              <a:rPr lang="en-US" sz="1800" i="0" dirty="0">
                <a:solidFill>
                  <a:srgbClr val="FF0000"/>
                </a:solidFill>
                <a:effectLst/>
                <a:latin typeface="TimesNewRomanMTStd"/>
              </a:rPr>
              <a:t>The nature of technological change has implications for the type of financing that is likely to emerge.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example, the </a:t>
            </a:r>
            <a:r>
              <a:rPr lang="en-US" sz="1800" b="1" i="0" dirty="0">
                <a:solidFill>
                  <a:srgbClr val="242021"/>
                </a:solidFill>
                <a:effectLst/>
                <a:latin typeface="TimesNewRomanMTStd"/>
              </a:rPr>
              <a:t>industrial revolution </a:t>
            </a:r>
            <a:r>
              <a:rPr lang="en-US" sz="1800" b="0" i="0" dirty="0">
                <a:solidFill>
                  <a:srgbClr val="242021"/>
                </a:solidFill>
                <a:effectLst/>
                <a:latin typeface="TimesNewRomanMTStd"/>
              </a:rPr>
              <a:t>resulted in very large-scale enterprises that required large amounts of capital investment, and this was accompanied by the significant growth of public corporations and a concomitant increase in the ability to raise large amounts of equity and debt in the public market.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More recently, </a:t>
            </a:r>
            <a:r>
              <a:rPr lang="en-US" sz="1800" b="1" i="0" dirty="0">
                <a:solidFill>
                  <a:srgbClr val="FF0000"/>
                </a:solidFill>
                <a:effectLst/>
                <a:latin typeface="TimesNewRomanMTStd"/>
              </a:rPr>
              <a:t>technological innovations have affected the way ventures are financed.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example, </a:t>
            </a:r>
            <a:r>
              <a:rPr lang="en-US" sz="1800" b="0" i="0" dirty="0">
                <a:solidFill>
                  <a:srgbClr val="FF0000"/>
                </a:solidFill>
                <a:effectLst/>
                <a:latin typeface="TimesNewRomanMTStd"/>
              </a:rPr>
              <a:t>because of the low cost of cloud computing and web development tools</a:t>
            </a:r>
            <a:r>
              <a:rPr lang="en-US" sz="1800" b="0" i="0" dirty="0">
                <a:solidFill>
                  <a:srgbClr val="242021"/>
                </a:solidFill>
                <a:effectLst/>
                <a:latin typeface="TimesNewRomanMTStd"/>
              </a:rPr>
              <a:t>, </a:t>
            </a:r>
            <a:r>
              <a:rPr lang="en-US" sz="1800" b="1" i="0" dirty="0">
                <a:solidFill>
                  <a:srgbClr val="FF0000"/>
                </a:solidFill>
                <a:effectLst/>
                <a:latin typeface="TimesNewRomanMTStd"/>
              </a:rPr>
              <a:t>new ventures are able to experiment at low cost and to quickly validate or abandon certain kinds of ideas.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i="0" u="sng" dirty="0">
                <a:solidFill>
                  <a:srgbClr val="FF0000"/>
                </a:solidFill>
                <a:effectLst/>
                <a:latin typeface="TimesNewRomanMTStd"/>
              </a:rPr>
              <a:t>This has spurred the growth of startups and innovative ideas and the adoption of a more scientific, analytical approach to new venture development</a:t>
            </a:r>
            <a:r>
              <a:rPr lang="en-US" sz="1800" b="0" i="0" dirty="0">
                <a:solidFill>
                  <a:srgbClr val="242021"/>
                </a:solidFill>
                <a:effectLst/>
                <a:latin typeface="TimesNewRomanMTStd"/>
              </a:rPr>
              <a:t>, which we refer to here as </a:t>
            </a:r>
            <a:r>
              <a:rPr lang="en-US" sz="1800" b="1" i="0" dirty="0">
                <a:solidFill>
                  <a:srgbClr val="FF0000"/>
                </a:solidFill>
                <a:effectLst/>
                <a:latin typeface="TimesNewRomanMTStd"/>
              </a:rPr>
              <a:t>hypothesis-driven entrepreneurship</a:t>
            </a:r>
            <a:r>
              <a:rPr lang="en-US" sz="1800" b="1" i="0" dirty="0">
                <a:solidFill>
                  <a:srgbClr val="242021"/>
                </a:solidFill>
                <a:effectLst/>
                <a:latin typeface="TimesNewRomanMTStd"/>
              </a:rPr>
              <a:t>.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Investors and entrepreneurs </a:t>
            </a:r>
            <a:r>
              <a:rPr lang="en-US" sz="1800" b="1" i="0" u="sng" dirty="0">
                <a:solidFill>
                  <a:srgbClr val="FF0000"/>
                </a:solidFill>
                <a:effectLst/>
                <a:latin typeface="TimesNewRomanMTStd"/>
              </a:rPr>
              <a:t>can spend less money and time </a:t>
            </a:r>
            <a:r>
              <a:rPr lang="en-US" sz="1800" b="1" i="0" dirty="0">
                <a:solidFill>
                  <a:srgbClr val="FF0000"/>
                </a:solidFill>
                <a:effectLst/>
                <a:latin typeface="TimesNewRomanMTStd"/>
              </a:rPr>
              <a:t>on new ideas by exploiting opportunities to stage investments around key milestones.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631751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6373" y="45719"/>
            <a:ext cx="2609805" cy="500900"/>
          </a:xfrm>
          <a:prstGeom prst="rect">
            <a:avLst/>
          </a:prstGeom>
        </p:spPr>
      </p:pic>
    </p:spTree>
    <p:extLst>
      <p:ext uri="{BB962C8B-B14F-4D97-AF65-F5344CB8AC3E}">
        <p14:creationId xmlns:p14="http://schemas.microsoft.com/office/powerpoint/2010/main" val="288863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35853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4858" y="601591"/>
            <a:ext cx="11182284" cy="52485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How does technology affect the financing of innovation? </a:t>
            </a:r>
            <a:r>
              <a:rPr lang="en-US" sz="2000" b="1" i="1" dirty="0">
                <a:solidFill>
                  <a:srgbClr val="242021"/>
                </a:solidFill>
                <a:effectLst/>
                <a:latin typeface="Gotham-Bold"/>
              </a:rPr>
              <a:t>(CONT.)</a:t>
            </a:r>
          </a:p>
          <a:p>
            <a:pPr marL="285750" indent="-285750" algn="just">
              <a:buFont typeface="Arial" panose="020B0604020202020204" pitchFamily="34" charset="0"/>
              <a:buChar char="•"/>
            </a:pPr>
            <a:r>
              <a:rPr lang="en-US" sz="1800" b="0" i="0" dirty="0">
                <a:solidFill>
                  <a:srgbClr val="242021"/>
                </a:solidFill>
                <a:effectLst/>
                <a:latin typeface="TimesNewRomanMTStd"/>
              </a:rPr>
              <a:t>As of this writing, a number of nascent technologies appear to offer significant potential for changing the economic landscape and possibly changing the way new ventures are financed.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example, </a:t>
            </a:r>
            <a:r>
              <a:rPr lang="en-US" sz="1800" b="1" i="0" u="sng" dirty="0">
                <a:solidFill>
                  <a:srgbClr val="FF0000"/>
                </a:solidFill>
                <a:effectLst/>
                <a:latin typeface="TimesNewRomanMTStd"/>
              </a:rPr>
              <a:t>blockchain software</a:t>
            </a:r>
            <a:r>
              <a:rPr lang="en-US" sz="1800" b="1" i="0" dirty="0">
                <a:solidFill>
                  <a:srgbClr val="FF0000"/>
                </a:solidFill>
                <a:effectLst/>
                <a:latin typeface="TimesNewRomanMTStd"/>
              </a:rPr>
              <a:t> </a:t>
            </a:r>
            <a:r>
              <a:rPr lang="en-US" sz="1800" i="0" dirty="0">
                <a:solidFill>
                  <a:srgbClr val="FF0000"/>
                </a:solidFill>
                <a:effectLst/>
                <a:latin typeface="TimesNewRomanMTStd"/>
              </a:rPr>
              <a:t>provides a ledger for recording and verifying transactions among multiple parties.</a:t>
            </a:r>
            <a:endParaRPr lang="en-US" dirty="0">
              <a:solidFill>
                <a:srgbClr val="FF0000"/>
              </a:solidFill>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Blockchain technology and cryptocurrency </a:t>
            </a:r>
            <a:r>
              <a:rPr lang="en-US" sz="1800" b="0" i="0" dirty="0">
                <a:solidFill>
                  <a:srgbClr val="FF0000"/>
                </a:solidFill>
                <a:effectLst/>
                <a:latin typeface="TimesNewRomanMTStd"/>
              </a:rPr>
              <a:t>can be combined to offer a virtual venue for raising money by selling digital tokens for use as currency on various types of platforms.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This type of market features </a:t>
            </a:r>
            <a:r>
              <a:rPr lang="en-US" sz="1800" b="1" i="0" dirty="0">
                <a:solidFill>
                  <a:srgbClr val="FF0000"/>
                </a:solidFill>
                <a:effectLst/>
                <a:latin typeface="TimesNewRomanMTStd"/>
              </a:rPr>
              <a:t>initial coin offerings (ICOs), </a:t>
            </a:r>
            <a:r>
              <a:rPr lang="en-US" sz="1800" b="0" i="0" dirty="0">
                <a:solidFill>
                  <a:srgbClr val="FF0000"/>
                </a:solidFill>
                <a:effectLst/>
                <a:latin typeface="TimesNewRomanMTStd"/>
              </a:rPr>
              <a:t>where tokens can be bought and sold after the ICO by investors.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Unlike an IPO, the ICO investment is a form of crowdfunding that </a:t>
            </a:r>
            <a:r>
              <a:rPr lang="en-US" sz="1800" b="1" i="0" u="sng" dirty="0">
                <a:solidFill>
                  <a:srgbClr val="FF0000"/>
                </a:solidFill>
                <a:effectLst/>
                <a:latin typeface="TimesNewRomanMTStd"/>
              </a:rPr>
              <a:t>is made very early in the company’s development.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Interesting research questions arise as to how the technology may impact the VC industry and how the blockchain will impact industries and the financing of innovation occurring in them.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Other questions include whether ICOs will develop into a new segment of more traditional capital markets.</a:t>
            </a:r>
            <a:endParaRPr lang="en-US" dirty="0"/>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476500"/>
          </a:xfrm>
          <a:prstGeom prst="rect">
            <a:avLst/>
          </a:prstGeom>
        </p:spPr>
      </p:pic>
    </p:spTree>
    <p:extLst>
      <p:ext uri="{BB962C8B-B14F-4D97-AF65-F5344CB8AC3E}">
        <p14:creationId xmlns:p14="http://schemas.microsoft.com/office/powerpoint/2010/main" val="16443202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18837"/>
            <a:ext cx="4128422" cy="528631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857384"/>
            <a:ext cx="11079241" cy="4630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How does technology affect the financing of innovation? </a:t>
            </a:r>
            <a:r>
              <a:rPr lang="en-US" sz="2000" b="1" i="1" dirty="0">
                <a:solidFill>
                  <a:srgbClr val="242021"/>
                </a:solidFill>
                <a:effectLst/>
                <a:latin typeface="Gotham-Bold"/>
              </a:rPr>
              <a:t>(CONT.)</a:t>
            </a:r>
          </a:p>
          <a:p>
            <a:pPr marL="285750" indent="-285750" algn="just">
              <a:buFont typeface="Arial" panose="020B0604020202020204" pitchFamily="34" charset="0"/>
              <a:buChar char="•"/>
            </a:pPr>
            <a:r>
              <a:rPr lang="en-US" sz="1800" b="0" i="0" dirty="0">
                <a:solidFill>
                  <a:srgbClr val="FF0000"/>
                </a:solidFill>
                <a:effectLst/>
                <a:latin typeface="TimesNewRomanMTStd"/>
              </a:rPr>
              <a:t>Companies like </a:t>
            </a:r>
            <a:r>
              <a:rPr lang="en-US" sz="1800" b="1" i="0" dirty="0">
                <a:solidFill>
                  <a:srgbClr val="FF0000"/>
                </a:solidFill>
                <a:effectLst/>
                <a:latin typeface="TimesNewRomanMTStd"/>
              </a:rPr>
              <a:t>Uber</a:t>
            </a:r>
            <a:r>
              <a:rPr lang="en-US" sz="1800" b="0" i="0" dirty="0">
                <a:solidFill>
                  <a:srgbClr val="FF0000"/>
                </a:solidFill>
                <a:effectLst/>
                <a:latin typeface="TimesNewRomanMTStd"/>
              </a:rPr>
              <a:t> and </a:t>
            </a:r>
            <a:r>
              <a:rPr lang="en-US" sz="1800" b="1" i="0" dirty="0">
                <a:solidFill>
                  <a:srgbClr val="FF0000"/>
                </a:solidFill>
                <a:effectLst/>
                <a:latin typeface="TimesNewRomanMTStd"/>
              </a:rPr>
              <a:t>Airbnb</a:t>
            </a:r>
            <a:r>
              <a:rPr lang="en-US" sz="1800" b="0" i="0" dirty="0">
                <a:solidFill>
                  <a:srgbClr val="FF0000"/>
                </a:solidFill>
                <a:effectLst/>
                <a:latin typeface="TimesNewRomanMTStd"/>
              </a:rPr>
              <a:t> are marketplace companies that connect buyers and sellers and tend to have </a:t>
            </a:r>
            <a:r>
              <a:rPr lang="en-US" sz="1800" b="0" i="0" u="sng" dirty="0">
                <a:solidFill>
                  <a:srgbClr val="FF0000"/>
                </a:solidFill>
                <a:effectLst/>
                <a:latin typeface="TimesNewRomanMTStd"/>
              </a:rPr>
              <a:t>relatively flat cost structures</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Fintech</a:t>
            </a:r>
            <a:r>
              <a:rPr lang="en-US" sz="1800" b="0" i="0" dirty="0">
                <a:solidFill>
                  <a:srgbClr val="FF0000"/>
                </a:solidFill>
                <a:effectLst/>
                <a:latin typeface="TimesNewRomanMTStd"/>
              </a:rPr>
              <a:t> </a:t>
            </a:r>
            <a:r>
              <a:rPr lang="en-US" sz="1800" b="0" i="0" u="sng" dirty="0">
                <a:solidFill>
                  <a:srgbClr val="FF0000"/>
                </a:solidFill>
                <a:effectLst/>
                <a:latin typeface="TimesNewRomanMTStd"/>
              </a:rPr>
              <a:t>companies have similar models that compete in the lending business </a:t>
            </a:r>
            <a:r>
              <a:rPr lang="en-US" sz="1800" b="0" i="0" dirty="0">
                <a:solidFill>
                  <a:srgbClr val="FF0000"/>
                </a:solidFill>
                <a:effectLst/>
                <a:latin typeface="TimesNewRomanMTStd"/>
              </a:rPr>
              <a:t>(e.g., Lending club and Prosper).</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These types of </a:t>
            </a:r>
            <a:r>
              <a:rPr lang="en-US" sz="1800" b="0" i="0" u="sng" dirty="0">
                <a:solidFill>
                  <a:srgbClr val="FF0000"/>
                </a:solidFill>
                <a:effectLst/>
                <a:latin typeface="TimesNewRomanMTStd"/>
              </a:rPr>
              <a:t>crowdfunding platforms have the potential to connect investors with seed-stage businesses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endParaRPr lang="en-US" dirty="0">
              <a:solidFill>
                <a:srgbClr val="242021"/>
              </a:solidFill>
              <a:latin typeface="TimesNewRomanMTStd"/>
            </a:endParaRPr>
          </a:p>
          <a:p>
            <a:pPr algn="just"/>
            <a:r>
              <a:rPr lang="en-US" sz="2000" b="1" i="0" dirty="0">
                <a:solidFill>
                  <a:srgbClr val="242021"/>
                </a:solidFill>
                <a:effectLst/>
                <a:latin typeface="TimesNewRomanMTStd"/>
              </a:rPr>
              <a:t>Will this type of marketplace technology transform the market for new venture finance? </a:t>
            </a:r>
          </a:p>
          <a:p>
            <a:pPr marL="285750" indent="-285750" algn="just">
              <a:buFont typeface="Arial" panose="020B0604020202020204" pitchFamily="34" charset="0"/>
              <a:buChar char="•"/>
            </a:pPr>
            <a:r>
              <a:rPr lang="en-US" sz="1800" i="0" dirty="0">
                <a:solidFill>
                  <a:srgbClr val="242021"/>
                </a:solidFill>
                <a:effectLst/>
                <a:latin typeface="TimesNewRomanMTStd"/>
              </a:rPr>
              <a:t>Similar </a:t>
            </a:r>
            <a:r>
              <a:rPr lang="en-US" sz="1800" b="0" i="0" dirty="0">
                <a:solidFill>
                  <a:srgbClr val="242021"/>
                </a:solidFill>
                <a:effectLst/>
                <a:latin typeface="TimesNewRomanMTStd"/>
              </a:rPr>
              <a:t>questions arise with regard to other technological breakthroughs, notably artificial intelligence (AI), virtual reality (VR), and the Internet of Things (IoT), which portend fundamental shifts in the relation between customers and companies.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It is an exciting time in the development of the field of entrepreneurial finance.</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20"/>
            <a:ext cx="2626178" cy="548718"/>
          </a:xfrm>
          <a:prstGeom prst="rect">
            <a:avLst/>
          </a:prstGeom>
        </p:spPr>
      </p:pic>
    </p:spTree>
    <p:extLst>
      <p:ext uri="{BB962C8B-B14F-4D97-AF65-F5344CB8AC3E}">
        <p14:creationId xmlns:p14="http://schemas.microsoft.com/office/powerpoint/2010/main" val="9900938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81048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020" y="923253"/>
            <a:ext cx="10706128" cy="479745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a:solidFill>
                  <a:srgbClr val="242021"/>
                </a:solidFill>
                <a:effectLst/>
                <a:latin typeface="TimesNewRomanMTStd"/>
              </a:rPr>
              <a:t>The study of entrepreneurial finance is not limited to new ventures or even to small or privately owned businesses. </a:t>
            </a:r>
          </a:p>
          <a:p>
            <a:pPr marL="285750" indent="-285750" algn="just">
              <a:buFont typeface="Arial" panose="020B0604020202020204" pitchFamily="34" charset="0"/>
              <a:buChar char="•"/>
            </a:pPr>
            <a:r>
              <a:rPr lang="en-US" sz="1800" b="0" i="0">
                <a:solidFill>
                  <a:srgbClr val="242021"/>
                </a:solidFill>
                <a:effectLst/>
                <a:latin typeface="TimesNewRomanMTStd"/>
              </a:rPr>
              <a:t>A great deal of entrepreneurial activity is carried out by corporations, social entrepreneurs, and researchers working in universities. </a:t>
            </a:r>
          </a:p>
          <a:p>
            <a:pPr marL="285750" indent="-285750" algn="just">
              <a:buFont typeface="Arial" panose="020B0604020202020204" pitchFamily="34" charset="0"/>
              <a:buChar char="•"/>
            </a:pPr>
            <a:r>
              <a:rPr lang="en-US" sz="1800" b="0" i="0">
                <a:solidFill>
                  <a:srgbClr val="242021"/>
                </a:solidFill>
                <a:effectLst/>
                <a:latin typeface="TimesNewRomanMTStd"/>
              </a:rPr>
              <a:t>We have discussed how financing choices vary over the life of the venture from inception to harvesting. </a:t>
            </a:r>
          </a:p>
          <a:p>
            <a:pPr marL="285750" indent="-285750" algn="just">
              <a:buFont typeface="Arial" panose="020B0604020202020204" pitchFamily="34" charset="0"/>
              <a:buChar char="•"/>
            </a:pPr>
            <a:r>
              <a:rPr lang="en-US" sz="1800" b="0" i="0">
                <a:solidFill>
                  <a:srgbClr val="242021"/>
                </a:solidFill>
                <a:effectLst/>
                <a:latin typeface="TimesNewRomanMTStd"/>
              </a:rPr>
              <a:t>Thus, we address the financial aspects of a venture’s development up to the point where the principles of corporate finance can be applied directly.</a:t>
            </a:r>
            <a:r>
              <a:rPr lang="en-US"/>
              <a:t> </a:t>
            </a:r>
          </a:p>
          <a:p>
            <a:pPr marL="285750" indent="-285750" algn="just">
              <a:buFont typeface="Arial" panose="020B0604020202020204" pitchFamily="34" charset="0"/>
              <a:buChar char="•"/>
            </a:pPr>
            <a:r>
              <a:rPr lang="en-US" sz="1800" b="0" i="0">
                <a:solidFill>
                  <a:srgbClr val="242021"/>
                </a:solidFill>
                <a:effectLst/>
                <a:latin typeface="TimesNewRomanMTStd"/>
              </a:rPr>
              <a:t>In much of our analysis, we stress the importance of incentive and information problems that face participants in the market for entrepreneurial finance. </a:t>
            </a:r>
          </a:p>
          <a:p>
            <a:pPr marL="285750" indent="-285750" algn="just">
              <a:buFont typeface="Arial" panose="020B0604020202020204" pitchFamily="34" charset="0"/>
              <a:buChar char="•"/>
            </a:pPr>
            <a:r>
              <a:rPr lang="en-US" sz="1800" b="0" i="0">
                <a:solidFill>
                  <a:srgbClr val="242021"/>
                </a:solidFill>
                <a:effectLst/>
                <a:latin typeface="TimesNewRomanMTStd"/>
              </a:rPr>
              <a:t>Addressing these problems gives rise to key features of the market, including experimentation and staging of investments in the context of hypothesis-driven entrepreneurship, negotiating the terms of financial contracts, the role of reputation, trade practices, and valuation approaches. </a:t>
            </a:r>
          </a:p>
          <a:p>
            <a:pPr marL="285750" indent="-285750" algn="just">
              <a:buFont typeface="Arial" panose="020B0604020202020204" pitchFamily="34" charset="0"/>
              <a:buChar char="•"/>
            </a:pPr>
            <a:r>
              <a:rPr lang="en-US" sz="1800" b="0" i="0">
                <a:solidFill>
                  <a:srgbClr val="242021"/>
                </a:solidFill>
                <a:effectLst/>
                <a:latin typeface="TimesNewRomanMTStd"/>
              </a:rPr>
              <a:t>Entrepreneurs and investors who understand the financial determinants of new venture organizational and contractual structure, including the incentive and information structure, can more effectively design their own contracts to reflect deal-specific issues and to increase the value of an opportunity.</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2975" y="855814"/>
            <a:ext cx="10826407" cy="4616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       Summary</a:t>
            </a:r>
          </a:p>
        </p:txBody>
      </p:sp>
      <p:pic>
        <p:nvPicPr>
          <p:cNvPr id="2" name="Picture 1">
            <a:extLst>
              <a:ext uri="{FF2B5EF4-FFF2-40B4-BE49-F238E27FC236}">
                <a16:creationId xmlns:a16="http://schemas.microsoft.com/office/drawing/2014/main" id="{4786D4A5-28B3-431A-11E8-4CF0616ACFE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64655" y="70119"/>
            <a:ext cx="2561523" cy="727207"/>
          </a:xfrm>
          <a:prstGeom prst="rect">
            <a:avLst/>
          </a:prstGeom>
        </p:spPr>
      </p:pic>
      <p:sp>
        <p:nvSpPr>
          <p:cNvPr id="3" name="TextBox 2">
            <a:extLst>
              <a:ext uri="{FF2B5EF4-FFF2-40B4-BE49-F238E27FC236}">
                <a16:creationId xmlns:a16="http://schemas.microsoft.com/office/drawing/2014/main" id="{AD54377C-4A83-34EB-DBF9-35F204FBA874}"/>
              </a:ext>
            </a:extLst>
          </p:cNvPr>
          <p:cNvSpPr txBox="1"/>
          <p:nvPr/>
        </p:nvSpPr>
        <p:spPr>
          <a:xfrm>
            <a:off x="4608079" y="624086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975775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1|9.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1618</TotalTime>
  <Words>9680</Words>
  <Application>Microsoft Office PowerPoint</Application>
  <PresentationFormat>Widescreen</PresentationFormat>
  <Paragraphs>708</Paragraphs>
  <Slides>31</Slides>
  <Notes>29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31</vt:i4>
      </vt:variant>
    </vt:vector>
  </HeadingPairs>
  <TitlesOfParts>
    <vt:vector size="41" baseType="lpstr">
      <vt:lpstr>Arial</vt:lpstr>
      <vt:lpstr>Calibri</vt:lpstr>
      <vt:lpstr>Calibri Light</vt:lpstr>
      <vt:lpstr>Gotham-Bold</vt:lpstr>
      <vt:lpstr>Gotham-Book</vt:lpstr>
      <vt:lpstr>Tajawal Medium</vt:lpstr>
      <vt:lpstr>Times New Roman</vt:lpstr>
      <vt:lpstr>TimesNewRomanMTStd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345</cp:revision>
  <dcterms:created xsi:type="dcterms:W3CDTF">2023-04-29T09:08:23Z</dcterms:created>
  <dcterms:modified xsi:type="dcterms:W3CDTF">2023-12-08T14:17:21Z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