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7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500" r:id="rId12"/>
    <p:sldId id="497" r:id="rId13"/>
    <p:sldId id="498" r:id="rId14"/>
    <p:sldId id="499" r:id="rId15"/>
    <p:sldId id="34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500"/>
            <p14:sldId id="497"/>
            <p14:sldId id="498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4"/>
    <p:restoredTop sz="94719"/>
  </p:normalViewPr>
  <p:slideViewPr>
    <p:cSldViewPr snapToGrid="0">
      <p:cViewPr varScale="1">
        <p:scale>
          <a:sx n="119" d="100"/>
          <a:sy n="119" d="100"/>
        </p:scale>
        <p:origin x="21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4/27/26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83611" y="3384550"/>
            <a:ext cx="52165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Prepared by:</a:t>
            </a:r>
            <a:br>
              <a:rPr lang="en-GB" sz="2000" dirty="0"/>
            </a:br>
            <a:r>
              <a:rPr lang="en-GB" sz="2000" dirty="0"/>
              <a:t>Dan</a:t>
            </a:r>
            <a:r>
              <a:rPr lang="ar-SA" sz="2000" dirty="0" err="1"/>
              <a:t>y</a:t>
            </a:r>
            <a:r>
              <a:rPr lang="en-GB" sz="2000" dirty="0"/>
              <a:t>a Hassan Alkhateeb</a:t>
            </a:r>
          </a:p>
          <a:p>
            <a:r>
              <a:rPr lang="en-GB" sz="2000" dirty="0"/>
              <a:t>Supervised by:</a:t>
            </a:r>
            <a:br>
              <a:rPr lang="en-GB" sz="2000" dirty="0"/>
            </a:br>
            <a:r>
              <a:rPr lang="en-GB" sz="2000" dirty="0" err="1"/>
              <a:t>Dr.</a:t>
            </a:r>
            <a:r>
              <a:rPr lang="en-GB" sz="2000" dirty="0"/>
              <a:t> Mohammed </a:t>
            </a:r>
            <a:r>
              <a:rPr lang="en-GB" sz="2000" dirty="0" err="1"/>
              <a:t>Alowais</a:t>
            </a:r>
            <a:endParaRPr lang="en-GB" sz="2000" dirty="0"/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Master of Digital Marketing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94617" y="2070094"/>
            <a:ext cx="55194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br>
              <a:rPr lang="ar-S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ar-S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فاعلية التسويق الرقمي المعتمد على البيانات في تحسين الأداء التسويقي</a:t>
            </a:r>
            <a:br>
              <a:rPr lang="ar-S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ar-S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لقطاع المعدات الثقيلة بالسوق السعودي</a:t>
            </a:r>
            <a:r>
              <a:rPr lang="en-GB" sz="2000" dirty="0">
                <a:effectLst/>
              </a:rPr>
              <a:t> 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>
              <a:solidFill>
                <a:srgbClr val="00AEEF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095998" y="3790388"/>
            <a:ext cx="55835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br>
              <a:rPr lang="ar-S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ar-S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فاعلية التسويق الرقمي المعتمد على البيانات في تحسين الأداء التسويقي </a:t>
            </a:r>
            <a:br>
              <a:rPr lang="ar-S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ar-S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لقطاع المعدات الثقيلة بالسوق السعودي</a:t>
            </a:r>
            <a:r>
              <a:rPr lang="en-GB" sz="2000" dirty="0">
                <a:effectLst/>
              </a:rPr>
              <a:t> 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7418961" y="270508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Master of Digital Marketing</a:t>
            </a:r>
            <a:endParaRPr lang="en-US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AEEF"/>
                </a:solidFill>
              </a:rPr>
              <a:t>Dan</a:t>
            </a:r>
            <a:r>
              <a:rPr lang="ar-SA" sz="2800" dirty="0" err="1">
                <a:solidFill>
                  <a:srgbClr val="00AEEF"/>
                </a:solidFill>
              </a:rPr>
              <a:t>y</a:t>
            </a:r>
            <a:r>
              <a:rPr lang="en-GB" sz="2800" dirty="0">
                <a:solidFill>
                  <a:srgbClr val="00AEEF"/>
                </a:solidFill>
              </a:rPr>
              <a:t>a Hassan Alkhateeb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النمو السريع في التقنيات الرقمية وتحليلات البيانات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التحول من استراتيجيات التسويق التقليدية إلى الرقمية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يعزز التسويق القائم على البيانات عملية اتخاذ القرار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تعتمد الشركات على البيانات لفهم العملاء بشكل أفضل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تزداد الأهمية في الأسواق التنافسية مثل المملكة العربية السعودية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999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Introduction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Problem Statement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تقوم الشركات بجمع البيانات لكنها لا تستفيد منها بالشكل الكافي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محدودية تبني التسويق القائم على البيانات في قطاع المعدات الثقيلة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نقص الدراسات التطبيقية في السوق السعودي</a:t>
            </a:r>
            <a:br>
              <a:rPr lang="ar-SA" sz="1400" dirty="0"/>
            </a:br>
            <a:endParaRPr lang="ar-SA" sz="1400" dirty="0"/>
          </a:p>
          <a:p>
            <a:r>
              <a:rPr lang="ar-SA" sz="1400" b="1" dirty="0"/>
              <a:t>السؤال الرئيسي:</a:t>
            </a:r>
            <a:br>
              <a:rPr lang="ar-SA" sz="1400" dirty="0"/>
            </a:br>
            <a:r>
              <a:rPr lang="ar-SA" sz="1400" dirty="0"/>
              <a:t>ما مدى فعالية التسويق الرقمي القائم على البيانات في تحسين الأداء التسويقي؟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084E6E-70C7-3936-58EC-2F4847C97C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821" y="3739190"/>
            <a:ext cx="3563525" cy="3336689"/>
          </a:xfrm>
          <a:prstGeom prst="rect">
            <a:avLst/>
          </a:prstGeom>
        </p:spPr>
      </p:pic>
      <p:sp>
        <p:nvSpPr>
          <p:cNvPr id="7" name="Google Shape;5383;p51">
            <a:extLst>
              <a:ext uri="{FF2B5EF4-FFF2-40B4-BE49-F238E27FC236}">
                <a16:creationId xmlns:a16="http://schemas.microsoft.com/office/drawing/2014/main" id="{6110B18D-9504-4230-0B8F-6A54D887FBBA}"/>
              </a:ext>
            </a:extLst>
          </p:cNvPr>
          <p:cNvSpPr/>
          <p:nvPr/>
        </p:nvSpPr>
        <p:spPr>
          <a:xfrm>
            <a:off x="4142690" y="1498521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Importance of Study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1600" b="1" dirty="0"/>
              <a:t>نظريًا:</a:t>
            </a:r>
            <a:endParaRPr lang="ar-SA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ar-SA" sz="1600" dirty="0"/>
              <a:t>يثري الأدبيات المتعلقة بالتسويق الرقمي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600" dirty="0"/>
              <a:t>يسد الفجوة البحثية في قطاع متخصص</a:t>
            </a:r>
            <a:br>
              <a:rPr lang="ar-SA" sz="1600" dirty="0"/>
            </a:br>
            <a:endParaRPr lang="ar-SA" sz="1600" dirty="0"/>
          </a:p>
          <a:p>
            <a:r>
              <a:rPr lang="ar-SA" sz="1600" b="1" dirty="0"/>
              <a:t>عمليًا:</a:t>
            </a:r>
            <a:endParaRPr lang="ar-SA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ar-SA" sz="1600" dirty="0"/>
              <a:t>يساعد الشركات على تحسين استراتيجياتها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600" dirty="0"/>
              <a:t>يدعم صناع القرار من خلال استخدام تحليلات البيانات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B3315C5-3728-68DF-0BCA-0E2EC84E38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804" y="1871647"/>
            <a:ext cx="3796501" cy="35548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ar-SA" dirty="0"/>
              <a:t>فهم مفهوم التسويق القائم على البيانات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dirty="0"/>
              <a:t>تحديد الاستراتيجيات الرئيسية التي تستخدمها الشركات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dirty="0"/>
              <a:t>قياس مستوى التطبيق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dirty="0"/>
              <a:t>تحليل العلاقة مع الأداء التسويقي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dirty="0"/>
              <a:t>تقديم توصيات عملية 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E7D895-2C95-2769-1892-AA52BB406DD9}"/>
              </a:ext>
            </a:extLst>
          </p:cNvPr>
          <p:cNvSpPr txBox="1"/>
          <p:nvPr/>
        </p:nvSpPr>
        <p:spPr>
          <a:xfrm>
            <a:off x="3324113" y="753035"/>
            <a:ext cx="3259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Objectives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63C075-EFCB-6B41-8708-5E8AF2AB1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345" y="1803099"/>
            <a:ext cx="3472865" cy="3251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ما مستوى تطبيق التسويق القائم على البيانات؟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ما مستوى الأداء التسويقي؟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ما طبيعة العلاقة بينهما؟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sz="1400" dirty="0"/>
              <a:t>ما أثر ذلك على تحسين الأداء؟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5914" y="451410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Research Questions</a:t>
            </a:r>
            <a:endParaRPr lang="en-US" sz="2400" dirty="0"/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65188" y="1953273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/>
              <a:t>المتغير المستقل:</a:t>
            </a:r>
            <a:br>
              <a:rPr lang="ar-SA" dirty="0"/>
            </a:br>
            <a:r>
              <a:rPr lang="ar-SA" dirty="0"/>
              <a:t>التسويق الرقمي القائم على البيانات</a:t>
            </a:r>
            <a:br>
              <a:rPr lang="ar-SA" dirty="0"/>
            </a:br>
            <a:r>
              <a:rPr lang="ar-SA" dirty="0"/>
              <a:t>(جمع البيانات – التحليل – التقسيم – الاستهداف – التخصيص)</a:t>
            </a:r>
          </a:p>
          <a:p>
            <a:pPr algn="ctr"/>
            <a:r>
              <a:rPr lang="ar-SA" dirty="0"/>
              <a:t>⬇️</a:t>
            </a:r>
          </a:p>
          <a:p>
            <a:pPr algn="ctr"/>
            <a:r>
              <a:rPr lang="ar-SA" b="1" dirty="0"/>
              <a:t>المتغير الوسيط:</a:t>
            </a:r>
            <a:br>
              <a:rPr lang="ar-SA" dirty="0"/>
            </a:br>
            <a:r>
              <a:rPr lang="ar-SA" dirty="0"/>
              <a:t>البنية التحتية لتقنية المعلومات</a:t>
            </a:r>
          </a:p>
          <a:p>
            <a:pPr algn="ctr"/>
            <a:r>
              <a:rPr lang="ar-SA" dirty="0"/>
              <a:t>⬇️</a:t>
            </a:r>
          </a:p>
          <a:p>
            <a:pPr algn="ctr"/>
            <a:r>
              <a:rPr lang="ar-SA" b="1" dirty="0"/>
              <a:t>المتغير التابع:</a:t>
            </a:r>
            <a:br>
              <a:rPr lang="ar-SA" dirty="0"/>
            </a:br>
            <a:r>
              <a:rPr lang="ar-SA" dirty="0"/>
              <a:t>الأداء التسويقي</a:t>
            </a:r>
            <a:br>
              <a:rPr lang="ar-SA" dirty="0"/>
            </a:br>
            <a:r>
              <a:rPr lang="ar-SA" dirty="0"/>
              <a:t>(المبيعات – الحصة السوقية – رضا العملاء – التفاعل)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E7D895-2C95-2769-1892-AA52BB406DD9}"/>
              </a:ext>
            </a:extLst>
          </p:cNvPr>
          <p:cNvSpPr txBox="1"/>
          <p:nvPr/>
        </p:nvSpPr>
        <p:spPr>
          <a:xfrm>
            <a:off x="3324113" y="753035"/>
            <a:ext cx="3259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Conceptual Model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356A8B-9C94-1BF2-B7CF-B5A000E080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150" y="2007943"/>
            <a:ext cx="3035324" cy="2842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65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308298" y="1549486"/>
            <a:ext cx="422253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ar-SA" sz="2000" b="1" dirty="0"/>
              <a:t>المنهج:</a:t>
            </a:r>
            <a:r>
              <a:rPr lang="ar-SA" sz="2000" dirty="0"/>
              <a:t> وصفي تحليلي </a:t>
            </a:r>
            <a:br>
              <a:rPr lang="ar-SA" sz="2000" dirty="0"/>
            </a:br>
            <a:endParaRPr lang="ar-SA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ar-SA" sz="2000" b="1" dirty="0"/>
              <a:t>الأداة:</a:t>
            </a:r>
            <a:r>
              <a:rPr lang="ar-SA" sz="2000" dirty="0"/>
              <a:t> استبيان </a:t>
            </a:r>
            <a:br>
              <a:rPr lang="ar-SA" sz="2000" dirty="0"/>
            </a:br>
            <a:endParaRPr lang="ar-SA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ar-SA" sz="2000" b="1" dirty="0"/>
              <a:t>العينة:</a:t>
            </a:r>
            <a:r>
              <a:rPr lang="ar-SA" sz="2000" dirty="0"/>
              <a:t> 78 مستجيبًا </a:t>
            </a:r>
            <a:br>
              <a:rPr lang="ar-SA" sz="2000" dirty="0"/>
            </a:br>
            <a:endParaRPr lang="ar-SA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ar-SA" sz="2000" b="1" dirty="0"/>
              <a:t>القطاع:</a:t>
            </a:r>
            <a:r>
              <a:rPr lang="ar-SA" sz="2000" dirty="0"/>
              <a:t> المعدات الثقيلة في المملكة العربية السعودية</a:t>
            </a:r>
            <a:br>
              <a:rPr lang="ar-SA" sz="2000" dirty="0"/>
            </a:br>
            <a:endParaRPr lang="ar-SA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ar-SA" sz="2000" b="1" dirty="0"/>
              <a:t>أسلوب المعاينة:</a:t>
            </a:r>
            <a:r>
              <a:rPr lang="ar-SA" sz="2000" dirty="0"/>
              <a:t> العينة القصدية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75694" y="3996751"/>
            <a:ext cx="49555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Methodology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8" descr="A book and a magnifying glass&#10;&#10;Description automatically generated">
            <a:extLst>
              <a:ext uri="{FF2B5EF4-FFF2-40B4-BE49-F238E27FC236}">
                <a16:creationId xmlns:a16="http://schemas.microsoft.com/office/drawing/2014/main" id="{E492CA48-9DF6-79C2-4E42-618508399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944" y="1730734"/>
            <a:ext cx="1739900" cy="1155700"/>
          </a:xfrm>
          <a:prstGeom prst="rect">
            <a:avLst/>
          </a:prstGeom>
        </p:spPr>
      </p:pic>
      <p:pic>
        <p:nvPicPr>
          <p:cNvPr id="13" name="Picture Placeholder 12" descr="A book and a magnifying glass&#10;&#10;Description automatically generated">
            <a:extLst>
              <a:ext uri="{FF2B5EF4-FFF2-40B4-BE49-F238E27FC236}">
                <a16:creationId xmlns:a16="http://schemas.microsoft.com/office/drawing/2014/main" id="{3145F2D1-6D03-783D-4E34-00726A759F5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34" b="12134"/>
          <a:stretch>
            <a:fillRect/>
          </a:stretch>
        </p:blipFill>
        <p:spPr>
          <a:xfrm>
            <a:off x="6175694" y="1397680"/>
            <a:ext cx="4960938" cy="249555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3F7777E-6DDE-C86D-068F-65659620BFFA}"/>
              </a:ext>
            </a:extLst>
          </p:cNvPr>
          <p:cNvSpPr txBox="1"/>
          <p:nvPr/>
        </p:nvSpPr>
        <p:spPr>
          <a:xfrm>
            <a:off x="6605195" y="4690334"/>
            <a:ext cx="44321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/>
              <a:t>Data Collection:</a:t>
            </a:r>
            <a:br>
              <a:rPr lang="en-GB" sz="1800" dirty="0"/>
            </a:br>
            <a:r>
              <a:rPr lang="en-GB" sz="1800" dirty="0"/>
              <a:t>April 1 – April 15, 2026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438009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6229" y="2249845"/>
            <a:ext cx="544398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r>
              <a:rPr lang="ar-SA" dirty="0">
                <a:solidFill>
                  <a:schemeClr val="tx1"/>
                </a:solidFill>
              </a:rPr>
              <a:t>توجد علاقة إيجابية بين التسويق القائم على البيانات والأداء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dirty="0">
                <a:solidFill>
                  <a:schemeClr val="tx1"/>
                </a:solidFill>
              </a:rPr>
              <a:t>يسهم تحليل البيانات في تحسين دقة الاستهداف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dirty="0">
                <a:solidFill>
                  <a:schemeClr val="tx1"/>
                </a:solidFill>
              </a:rPr>
              <a:t>تعزز البنية التحتية لتقنية المعلومات الفعالية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r-SA" dirty="0">
                <a:solidFill>
                  <a:schemeClr val="tx1"/>
                </a:solidFill>
              </a:rPr>
              <a:t>تحقق الشركات التي تستخدم البيانات نتائج أفضل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Key Findings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7653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" name="Picture Placeholder 10" descr="A close-up of a person writing on a paper&#10;&#10;Description automatically generated">
            <a:extLst>
              <a:ext uri="{FF2B5EF4-FFF2-40B4-BE49-F238E27FC236}">
                <a16:creationId xmlns:a16="http://schemas.microsoft.com/office/drawing/2014/main" id="{80031196-9E0E-57B5-F18C-3D6EACA251C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0" b="5300"/>
          <a:stretch>
            <a:fillRect/>
          </a:stretch>
        </p:blipFill>
        <p:spPr>
          <a:xfrm>
            <a:off x="6096000" y="1269774"/>
            <a:ext cx="4962146" cy="2495550"/>
          </a:xfr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D125BFE-131F-F43C-5C1E-B50203171D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492" y="926357"/>
            <a:ext cx="5179723" cy="1428475"/>
          </a:xfrm>
          <a:prstGeom prst="rect">
            <a:avLst/>
          </a:prstGeom>
        </p:spPr>
      </p:pic>
      <p:sp>
        <p:nvSpPr>
          <p:cNvPr id="13" name="Google Shape;8408;p58">
            <a:extLst>
              <a:ext uri="{FF2B5EF4-FFF2-40B4-BE49-F238E27FC236}">
                <a16:creationId xmlns:a16="http://schemas.microsoft.com/office/drawing/2014/main" id="{ABADB1E1-66E2-A7F4-870C-051AD27A92A3}"/>
              </a:ext>
            </a:extLst>
          </p:cNvPr>
          <p:cNvSpPr/>
          <p:nvPr/>
        </p:nvSpPr>
        <p:spPr>
          <a:xfrm>
            <a:off x="5905953" y="3930120"/>
            <a:ext cx="733245" cy="612150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</p:spTree>
    <p:extLst>
      <p:ext uri="{BB962C8B-B14F-4D97-AF65-F5344CB8AC3E}">
        <p14:creationId xmlns:p14="http://schemas.microsoft.com/office/powerpoint/2010/main" val="459836886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308298" y="1549486"/>
            <a:ext cx="422253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1400" dirty="0"/>
              <a:t>استثمر في أدوات تحليل البيانات </a:t>
            </a:r>
            <a:br>
              <a:rPr lang="ar-SA" sz="1400" dirty="0"/>
            </a:br>
            <a:endParaRPr lang="ar-SA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1400" dirty="0"/>
              <a:t>عزّز البنية التحتية لتقنية المعلومات</a:t>
            </a:r>
            <a:br>
              <a:rPr lang="ar-SA" sz="1400" dirty="0"/>
            </a:br>
            <a:endParaRPr lang="ar-SA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1400" dirty="0"/>
              <a:t>درّب الموظفين على </a:t>
            </a:r>
            <a:r>
              <a:rPr lang="ar-SA" sz="1400"/>
              <a:t>استخدام البيانات</a:t>
            </a:r>
            <a:br>
              <a:rPr lang="ar-SA" sz="1400"/>
            </a:br>
            <a:endParaRPr lang="ar-SA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1400" dirty="0"/>
              <a:t>طبّق استراتيجيات التخصيص</a:t>
            </a:r>
            <a:br>
              <a:rPr lang="ar-SA" sz="1400" dirty="0"/>
            </a:br>
            <a:endParaRPr lang="ar-SA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r-SA" sz="1400" dirty="0"/>
              <a:t>وسّع مبادرات التحول الرقمي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b="1" dirty="0"/>
              <a:t>Recommendations💡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" name="Picture Placeholder 10" descr="A group of people using laptops and tablets&#10;&#10;Description automatically generated">
            <a:extLst>
              <a:ext uri="{FF2B5EF4-FFF2-40B4-BE49-F238E27FC236}">
                <a16:creationId xmlns:a16="http://schemas.microsoft.com/office/drawing/2014/main" id="{2854AB14-3D02-643F-DB11-0FA22EBB8BF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60" b="12260"/>
          <a:stretch>
            <a:fillRect/>
          </a:stretch>
        </p:blipFill>
        <p:spPr>
          <a:xfrm>
            <a:off x="6096000" y="1023910"/>
            <a:ext cx="4962146" cy="2495550"/>
          </a:xfrm>
        </p:spPr>
      </p:pic>
      <p:grpSp>
        <p:nvGrpSpPr>
          <p:cNvPr id="12" name="Google Shape;8806;p58">
            <a:extLst>
              <a:ext uri="{FF2B5EF4-FFF2-40B4-BE49-F238E27FC236}">
                <a16:creationId xmlns:a16="http://schemas.microsoft.com/office/drawing/2014/main" id="{96533C92-415A-D793-FD84-6F852AE3E451}"/>
              </a:ext>
            </a:extLst>
          </p:cNvPr>
          <p:cNvGrpSpPr/>
          <p:nvPr/>
        </p:nvGrpSpPr>
        <p:grpSpPr>
          <a:xfrm>
            <a:off x="6016274" y="3796255"/>
            <a:ext cx="441103" cy="360159"/>
            <a:chOff x="3860400" y="3254050"/>
            <a:chExt cx="296175" cy="241825"/>
          </a:xfrm>
        </p:grpSpPr>
        <p:sp>
          <p:nvSpPr>
            <p:cNvPr id="13" name="Google Shape;8807;p58">
              <a:extLst>
                <a:ext uri="{FF2B5EF4-FFF2-40B4-BE49-F238E27FC236}">
                  <a16:creationId xmlns:a16="http://schemas.microsoft.com/office/drawing/2014/main" id="{63C31D33-D687-0095-4149-19781D9FC252}"/>
                </a:ext>
              </a:extLst>
            </p:cNvPr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4" name="Google Shape;8808;p58">
              <a:extLst>
                <a:ext uri="{FF2B5EF4-FFF2-40B4-BE49-F238E27FC236}">
                  <a16:creationId xmlns:a16="http://schemas.microsoft.com/office/drawing/2014/main" id="{9732238F-CF28-6681-A373-C4F1012E397D}"/>
                </a:ext>
              </a:extLst>
            </p:cNvPr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5" name="Google Shape;8809;p58">
              <a:extLst>
                <a:ext uri="{FF2B5EF4-FFF2-40B4-BE49-F238E27FC236}">
                  <a16:creationId xmlns:a16="http://schemas.microsoft.com/office/drawing/2014/main" id="{9395D238-BAC4-3254-D469-367E9F58D532}"/>
                </a:ext>
              </a:extLst>
            </p:cNvPr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6" name="Google Shape;8810;p58">
              <a:extLst>
                <a:ext uri="{FF2B5EF4-FFF2-40B4-BE49-F238E27FC236}">
                  <a16:creationId xmlns:a16="http://schemas.microsoft.com/office/drawing/2014/main" id="{869E1FC9-830C-3F69-9988-C8893A22D1A8}"/>
                </a:ext>
              </a:extLst>
            </p:cNvPr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0" name="Google Shape;8811;p58">
              <a:extLst>
                <a:ext uri="{FF2B5EF4-FFF2-40B4-BE49-F238E27FC236}">
                  <a16:creationId xmlns:a16="http://schemas.microsoft.com/office/drawing/2014/main" id="{9FB3DA8A-0C18-7DA1-ABFC-9B253A8F4B94}"/>
                </a:ext>
              </a:extLst>
            </p:cNvPr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1" name="Google Shape;8812;p58">
              <a:extLst>
                <a:ext uri="{FF2B5EF4-FFF2-40B4-BE49-F238E27FC236}">
                  <a16:creationId xmlns:a16="http://schemas.microsoft.com/office/drawing/2014/main" id="{3B54926A-2811-4659-BE18-FA10BC109907}"/>
                </a:ext>
              </a:extLst>
            </p:cNvPr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2" name="Google Shape;8813;p58">
              <a:extLst>
                <a:ext uri="{FF2B5EF4-FFF2-40B4-BE49-F238E27FC236}">
                  <a16:creationId xmlns:a16="http://schemas.microsoft.com/office/drawing/2014/main" id="{B36BE309-3067-C234-A19F-70DA8357349F}"/>
                </a:ext>
              </a:extLst>
            </p:cNvPr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1283055808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7179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bg1"/>
                </a:solidFill>
              </a:rPr>
              <a:t>Thank You for Listening</a:t>
            </a:r>
            <a:endParaRPr lang="en-GB" sz="4800" dirty="0">
              <a:solidFill>
                <a:schemeClr val="bg1"/>
              </a:solidFill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394</Words>
  <Application>Microsoft Macintosh PowerPoint</Application>
  <PresentationFormat>Widescreen</PresentationFormat>
  <Paragraphs>65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Alexandria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Dania Hassan Al-khatib</cp:lastModifiedBy>
  <cp:revision>9</cp:revision>
  <dcterms:created xsi:type="dcterms:W3CDTF">2023-04-29T09:08:00Z</dcterms:created>
  <dcterms:modified xsi:type="dcterms:W3CDTF">2026-04-28T11:31:08Z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