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400" r:id="rId3"/>
    <p:sldId id="364" r:id="rId4"/>
    <p:sldId id="366" r:id="rId5"/>
    <p:sldId id="454" r:id="rId6"/>
    <p:sldId id="367" r:id="rId7"/>
    <p:sldId id="420" r:id="rId8"/>
    <p:sldId id="421" r:id="rId9"/>
    <p:sldId id="456" r:id="rId10"/>
    <p:sldId id="423" r:id="rId11"/>
    <p:sldId id="424" r:id="rId12"/>
    <p:sldId id="425" r:id="rId13"/>
    <p:sldId id="426" r:id="rId14"/>
    <p:sldId id="427" r:id="rId15"/>
    <p:sldId id="428" r:id="rId16"/>
    <p:sldId id="429" r:id="rId17"/>
    <p:sldId id="430" r:id="rId18"/>
    <p:sldId id="431" r:id="rId19"/>
    <p:sldId id="457" r:id="rId20"/>
    <p:sldId id="432" r:id="rId21"/>
    <p:sldId id="465" r:id="rId22"/>
    <p:sldId id="466" r:id="rId23"/>
    <p:sldId id="467" r:id="rId24"/>
    <p:sldId id="468" r:id="rId25"/>
    <p:sldId id="470" r:id="rId26"/>
    <p:sldId id="469" r:id="rId27"/>
    <p:sldId id="471" r:id="rId28"/>
    <p:sldId id="433" r:id="rId29"/>
    <p:sldId id="434" r:id="rId30"/>
    <p:sldId id="459" r:id="rId31"/>
    <p:sldId id="463" r:id="rId32"/>
    <p:sldId id="461" r:id="rId33"/>
    <p:sldId id="458" r:id="rId34"/>
    <p:sldId id="477" r:id="rId35"/>
    <p:sldId id="438" r:id="rId36"/>
    <p:sldId id="439" r:id="rId37"/>
    <p:sldId id="472" r:id="rId38"/>
    <p:sldId id="473" r:id="rId39"/>
    <p:sldId id="474" r:id="rId40"/>
    <p:sldId id="41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20" autoAdjust="0"/>
    <p:restoredTop sz="87989" autoAdjust="0"/>
  </p:normalViewPr>
  <p:slideViewPr>
    <p:cSldViewPr snapToGrid="0">
      <p:cViewPr varScale="1">
        <p:scale>
          <a:sx n="59" d="100"/>
          <a:sy n="59" d="100"/>
        </p:scale>
        <p:origin x="5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768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421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728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193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439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204947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6435" y="315939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035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Alaa 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5-part1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471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 Management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5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Memory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32572" y="1358297"/>
            <a:ext cx="96662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Objectives: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Background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Contiguous Memory Allocation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Paging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Structure of the Page Table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60289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56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Memory Management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2952" y="1427555"/>
            <a:ext cx="101756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Topics To Be Covered: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provide a detailed description of various ways of organizing memory hardware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discuss various memory-management techniques (Paging).</a:t>
            </a:r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612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11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Background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6D802200-71A4-6AE3-22E5-628816DA0E0A}"/>
              </a:ext>
            </a:extLst>
          </p:cNvPr>
          <p:cNvSpPr txBox="1">
            <a:spLocks noChangeArrowheads="1"/>
          </p:cNvSpPr>
          <p:nvPr/>
        </p:nvSpPr>
        <p:spPr>
          <a:xfrm>
            <a:off x="1626094" y="1793582"/>
            <a:ext cx="10163270" cy="478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7A6CAF5-BC86-ABF1-F018-27593AE6C767}"/>
              </a:ext>
            </a:extLst>
          </p:cNvPr>
          <p:cNvSpPr txBox="1">
            <a:spLocks noChangeArrowheads="1"/>
          </p:cNvSpPr>
          <p:nvPr/>
        </p:nvSpPr>
        <p:spPr>
          <a:xfrm>
            <a:off x="1450530" y="1698452"/>
            <a:ext cx="9115376" cy="36480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endParaRPr lang="en-US" altLang="en-US" dirty="0"/>
          </a:p>
        </p:txBody>
      </p:sp>
      <p:sp>
        <p:nvSpPr>
          <p:cNvPr id="9" name="Rectangle 1027">
            <a:extLst>
              <a:ext uri="{FF2B5EF4-FFF2-40B4-BE49-F238E27FC236}">
                <a16:creationId xmlns:a16="http://schemas.microsoft.com/office/drawing/2014/main" id="{44B7B89C-0F4B-EB07-2AC0-CD361C0255AA}"/>
              </a:ext>
            </a:extLst>
          </p:cNvPr>
          <p:cNvSpPr txBox="1">
            <a:spLocks noChangeArrowheads="1"/>
          </p:cNvSpPr>
          <p:nvPr/>
        </p:nvSpPr>
        <p:spPr>
          <a:xfrm>
            <a:off x="1626094" y="1318039"/>
            <a:ext cx="10304925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Program must be brought (from disk)  into memory and placed within a process for it to be run</a:t>
            </a:r>
            <a:endParaRPr lang="en-US" altLang="en-US" sz="800" dirty="0"/>
          </a:p>
          <a:p>
            <a:r>
              <a:rPr lang="en-US" altLang="en-US" dirty="0"/>
              <a:t>Main memory and registers are only storage CPU can access directly</a:t>
            </a:r>
          </a:p>
          <a:p>
            <a:r>
              <a:rPr lang="en-US" altLang="en-US" dirty="0"/>
              <a:t>Memory unit only sees a stream of:</a:t>
            </a:r>
          </a:p>
          <a:p>
            <a:pPr lvl="1"/>
            <a:r>
              <a:rPr lang="en-US" altLang="en-US" dirty="0"/>
              <a:t>addresses + read requests, or </a:t>
            </a:r>
          </a:p>
          <a:p>
            <a:pPr lvl="1"/>
            <a:r>
              <a:rPr lang="en-US" altLang="en-US" dirty="0"/>
              <a:t>address + data and write requests</a:t>
            </a:r>
            <a:endParaRPr lang="en-US" altLang="en-US" sz="800" dirty="0"/>
          </a:p>
          <a:p>
            <a:r>
              <a:rPr lang="en-US" altLang="en-US" dirty="0"/>
              <a:t>Register access is done in one CPU clock (or less)</a:t>
            </a:r>
            <a:endParaRPr lang="en-US" altLang="en-US" sz="800" dirty="0"/>
          </a:p>
          <a:p>
            <a:r>
              <a:rPr lang="en-US" altLang="en-US" dirty="0"/>
              <a:t>Main memory can take many cycles, causing a </a:t>
            </a:r>
            <a:r>
              <a:rPr lang="en-US" altLang="en-US" b="1" dirty="0">
                <a:solidFill>
                  <a:srgbClr val="3366FF"/>
                </a:solidFill>
              </a:rPr>
              <a:t>stall</a:t>
            </a:r>
            <a:endParaRPr lang="en-US" altLang="en-US" sz="800" dirty="0"/>
          </a:p>
          <a:p>
            <a:r>
              <a:rPr lang="en-US" altLang="en-US" b="1" dirty="0">
                <a:solidFill>
                  <a:srgbClr val="3366FF"/>
                </a:solidFill>
              </a:rPr>
              <a:t>Cache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sits between main memory and CPU registers</a:t>
            </a:r>
            <a:endParaRPr lang="en-US" altLang="en-US" sz="800" dirty="0"/>
          </a:p>
          <a:p>
            <a:r>
              <a:rPr lang="en-US" altLang="en-US" dirty="0"/>
              <a:t>Protection of memory required to ensure correct operation</a:t>
            </a:r>
          </a:p>
          <a:p>
            <a:pPr>
              <a:buFont typeface="Monotype Sorts" pitchFamily="-84" charset="2"/>
              <a:buNone/>
            </a:pPr>
            <a:endParaRPr lang="en-US" altLang="en-US" b="1" dirty="0"/>
          </a:p>
        </p:txBody>
      </p:sp>
    </p:spTree>
    <p:extLst>
      <p:ext uri="{BB962C8B-B14F-4D97-AF65-F5344CB8AC3E}">
        <p14:creationId xmlns:p14="http://schemas.microsoft.com/office/powerpoint/2010/main" val="166051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Protection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7" name="صورة 16">
            <a:extLst>
              <a:ext uri="{FF2B5EF4-FFF2-40B4-BE49-F238E27FC236}">
                <a16:creationId xmlns:a16="http://schemas.microsoft.com/office/drawing/2014/main" id="{3D44C7DE-4C8B-4F51-0E11-EA474F2776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3151" y="1443010"/>
            <a:ext cx="89916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03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Protection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2CC78BF-48C9-0AF8-FA32-450B6135E040}"/>
              </a:ext>
            </a:extLst>
          </p:cNvPr>
          <p:cNvSpPr txBox="1">
            <a:spLocks noChangeArrowheads="1"/>
          </p:cNvSpPr>
          <p:nvPr/>
        </p:nvSpPr>
        <p:spPr>
          <a:xfrm>
            <a:off x="1632537" y="1392084"/>
            <a:ext cx="5639120" cy="386571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Need to ensure that a process can access only access those addresses in it address space.</a:t>
            </a:r>
          </a:p>
          <a:p>
            <a:endParaRPr lang="en-US" altLang="en-US" dirty="0"/>
          </a:p>
          <a:p>
            <a:r>
              <a:rPr lang="en-US" altLang="en-US" dirty="0"/>
              <a:t>We can provide this protection by using  a pair of </a:t>
            </a:r>
            <a:r>
              <a:rPr lang="en-US" altLang="en-US" b="1" dirty="0">
                <a:solidFill>
                  <a:srgbClr val="3366FF"/>
                </a:solidFill>
              </a:rPr>
              <a:t>base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and</a:t>
            </a:r>
            <a:r>
              <a:rPr lang="en-US" altLang="en-US" b="1" dirty="0">
                <a:solidFill>
                  <a:srgbClr val="FF0000"/>
                </a:solidFill>
              </a:rPr>
              <a:t> </a:t>
            </a:r>
            <a:r>
              <a:rPr lang="en-US" altLang="en-US" b="1" dirty="0">
                <a:solidFill>
                  <a:srgbClr val="3366FF"/>
                </a:solidFill>
              </a:rPr>
              <a:t>limit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3366FF"/>
                </a:solidFill>
              </a:rPr>
              <a:t>registers</a:t>
            </a:r>
            <a:r>
              <a:rPr lang="en-US" altLang="en-US" dirty="0"/>
              <a:t> define the logical address space of a process</a:t>
            </a:r>
          </a:p>
        </p:txBody>
      </p:sp>
      <p:pic>
        <p:nvPicPr>
          <p:cNvPr id="13" name="Picture 5" descr="W:\os-book\OS10\slide-dir\os-figures\9_01.jpg">
            <a:extLst>
              <a:ext uri="{FF2B5EF4-FFF2-40B4-BE49-F238E27FC236}">
                <a16:creationId xmlns:a16="http://schemas.microsoft.com/office/drawing/2014/main" id="{B738596C-07A6-A345-778E-85C2FCFC6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444" y="1835150"/>
            <a:ext cx="3263900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352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63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Hardware Address Protection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C5BD7276-6418-7FC9-D803-2041123EF864}"/>
              </a:ext>
            </a:extLst>
          </p:cNvPr>
          <p:cNvSpPr txBox="1">
            <a:spLocks noChangeArrowheads="1"/>
          </p:cNvSpPr>
          <p:nvPr/>
        </p:nvSpPr>
        <p:spPr>
          <a:xfrm>
            <a:off x="2112103" y="1254540"/>
            <a:ext cx="9889664" cy="4610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CPU must check every memory access generated in user mode to be sure it is between base and limit for that user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r>
              <a:rPr lang="en-US" altLang="en-US" dirty="0"/>
              <a:t>the instructions to loading the base and limit registers are privileged 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11" name="Picture 4" descr="W:\os-book\OS10\slide-dir\os-figures\9_02.jpg">
            <a:extLst>
              <a:ext uri="{FF2B5EF4-FFF2-40B4-BE49-F238E27FC236}">
                <a16:creationId xmlns:a16="http://schemas.microsoft.com/office/drawing/2014/main" id="{660CC550-DCE1-87AF-5AAA-7E2B114A1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618" y="2176321"/>
            <a:ext cx="5251450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4377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28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Address Binding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261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93FA119-0B5B-8336-57C0-AE0F0491585F}"/>
              </a:ext>
            </a:extLst>
          </p:cNvPr>
          <p:cNvSpPr txBox="1">
            <a:spLocks noChangeArrowheads="1"/>
          </p:cNvSpPr>
          <p:nvPr/>
        </p:nvSpPr>
        <p:spPr>
          <a:xfrm>
            <a:off x="1550525" y="1228794"/>
            <a:ext cx="10641475" cy="49260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Programs on disk, ready to be brought into memory to execute form an </a:t>
            </a:r>
            <a:r>
              <a:rPr lang="en-US" altLang="en-US" sz="2400" b="1" dirty="0">
                <a:solidFill>
                  <a:srgbClr val="0000FF"/>
                </a:solidFill>
              </a:rPr>
              <a:t>input queue</a:t>
            </a:r>
          </a:p>
          <a:p>
            <a:pPr lvl="1"/>
            <a:r>
              <a:rPr lang="en-US" altLang="en-US" dirty="0"/>
              <a:t>Without support, must be loaded into address 0000</a:t>
            </a:r>
          </a:p>
          <a:p>
            <a:r>
              <a:rPr lang="en-US" altLang="en-US" sz="2400" dirty="0"/>
              <a:t>Inconvenient to have first user process physical address always at 0000 </a:t>
            </a:r>
          </a:p>
          <a:p>
            <a:pPr lvl="1"/>
            <a:r>
              <a:rPr lang="en-US" altLang="en-US" dirty="0"/>
              <a:t>How can it not be?</a:t>
            </a:r>
          </a:p>
          <a:p>
            <a:r>
              <a:rPr lang="en-US" altLang="en-US" sz="2400" dirty="0"/>
              <a:t>Addresses represented in different ways at different stages of a program</a:t>
            </a:r>
            <a:r>
              <a:rPr lang="ja-JP" altLang="en-US" sz="2400" dirty="0"/>
              <a:t>’</a:t>
            </a:r>
            <a:r>
              <a:rPr lang="en-US" altLang="ja-JP" sz="2400" dirty="0"/>
              <a:t>s life</a:t>
            </a:r>
          </a:p>
          <a:p>
            <a:pPr lvl="1"/>
            <a:r>
              <a:rPr lang="en-US" altLang="en-US" dirty="0"/>
              <a:t>Source code addresses usually symbolic</a:t>
            </a:r>
          </a:p>
          <a:p>
            <a:pPr lvl="1"/>
            <a:r>
              <a:rPr lang="en-US" altLang="en-US" dirty="0"/>
              <a:t>Compiled code addresses </a:t>
            </a:r>
            <a:r>
              <a:rPr lang="en-US" altLang="en-US" b="1" dirty="0">
                <a:solidFill>
                  <a:srgbClr val="0000FF"/>
                </a:solidFill>
              </a:rPr>
              <a:t>bind </a:t>
            </a:r>
            <a:r>
              <a:rPr lang="en-US" altLang="en-US" dirty="0"/>
              <a:t>to relocatable addresses</a:t>
            </a:r>
          </a:p>
          <a:p>
            <a:pPr lvl="2"/>
            <a:r>
              <a:rPr lang="en-US" altLang="en-US" sz="2400" dirty="0"/>
              <a:t>i.e. </a:t>
            </a:r>
            <a:r>
              <a:rPr lang="ja-JP" altLang="en-US" sz="2400" dirty="0"/>
              <a:t>“</a:t>
            </a:r>
            <a:r>
              <a:rPr lang="en-US" altLang="ja-JP" sz="2400" dirty="0"/>
              <a:t>14 bytes from beginning of this module</a:t>
            </a:r>
            <a:r>
              <a:rPr lang="ja-JP" altLang="en-US" sz="2400" dirty="0"/>
              <a:t>”</a:t>
            </a:r>
            <a:endParaRPr lang="en-US" altLang="ja-JP" sz="2400" dirty="0"/>
          </a:p>
          <a:p>
            <a:pPr lvl="1"/>
            <a:r>
              <a:rPr lang="en-US" altLang="en-US" dirty="0"/>
              <a:t>Linker or loader will bind relocatable addresses to absolute addresses</a:t>
            </a:r>
          </a:p>
          <a:p>
            <a:pPr lvl="2"/>
            <a:r>
              <a:rPr lang="en-US" altLang="en-US" sz="2400" dirty="0"/>
              <a:t>i.e. 74014</a:t>
            </a:r>
          </a:p>
          <a:p>
            <a:pPr lvl="1"/>
            <a:r>
              <a:rPr lang="en-US" altLang="en-US" dirty="0"/>
              <a:t>Each binding maps one address space to another</a:t>
            </a:r>
          </a:p>
          <a:p>
            <a:pPr>
              <a:buFont typeface="Monotype Sorts" pitchFamily="-84" charset="2"/>
              <a:buNone/>
            </a:pPr>
            <a:endParaRPr lang="en-US" altLang="en-US" dirty="0"/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3138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28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Address Binding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261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DC344544-AC22-E0EA-0627-B42420718E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0320" y="1429551"/>
            <a:ext cx="7420892" cy="462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30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72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Logical vs. Physical Address Space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F425682-BCF0-904A-FB76-84E991493546}"/>
              </a:ext>
            </a:extLst>
          </p:cNvPr>
          <p:cNvSpPr txBox="1">
            <a:spLocks noChangeArrowheads="1"/>
          </p:cNvSpPr>
          <p:nvPr/>
        </p:nvSpPr>
        <p:spPr>
          <a:xfrm>
            <a:off x="1531361" y="1545316"/>
            <a:ext cx="10296358" cy="44688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The concept of a logical address space that is bound to a separate</a:t>
            </a:r>
          </a:p>
          <a:p>
            <a:r>
              <a:rPr lang="en-US" altLang="en-US" dirty="0"/>
              <a:t> </a:t>
            </a:r>
            <a:r>
              <a:rPr lang="en-US" altLang="en-US" b="1" dirty="0">
                <a:solidFill>
                  <a:srgbClr val="3366FF"/>
                </a:solidFill>
              </a:rPr>
              <a:t>physical address space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is central to proper memory management</a:t>
            </a:r>
          </a:p>
          <a:p>
            <a:pPr lvl="1"/>
            <a:r>
              <a:rPr lang="en-US" altLang="en-US" b="1" dirty="0">
                <a:solidFill>
                  <a:srgbClr val="3366FF"/>
                </a:solidFill>
              </a:rPr>
              <a:t>Logical address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generated by the CPU; also referred to as </a:t>
            </a:r>
            <a:r>
              <a:rPr lang="en-US" altLang="en-US" b="1" dirty="0">
                <a:solidFill>
                  <a:srgbClr val="3366FF"/>
                </a:solidFill>
              </a:rPr>
              <a:t>virtual address</a:t>
            </a:r>
          </a:p>
          <a:p>
            <a:pPr lvl="1"/>
            <a:r>
              <a:rPr lang="en-US" altLang="en-US" b="1" dirty="0">
                <a:solidFill>
                  <a:srgbClr val="3366FF"/>
                </a:solidFill>
              </a:rPr>
              <a:t>Physical address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address seen by the memory unit</a:t>
            </a:r>
          </a:p>
          <a:p>
            <a:pPr lvl="1"/>
            <a:endParaRPr lang="en-US" altLang="en-US" dirty="0"/>
          </a:p>
          <a:p>
            <a:r>
              <a:rPr lang="en-US" altLang="en-US" b="1" dirty="0">
                <a:solidFill>
                  <a:srgbClr val="3366FF"/>
                </a:solidFill>
              </a:rPr>
              <a:t>Logical address space </a:t>
            </a:r>
            <a:r>
              <a:rPr lang="en-US" altLang="en-US" dirty="0"/>
              <a:t>is the set of all logical addresses generated by a program</a:t>
            </a:r>
          </a:p>
          <a:p>
            <a:r>
              <a:rPr lang="en-US" altLang="en-US" b="1" dirty="0">
                <a:solidFill>
                  <a:srgbClr val="3366FF"/>
                </a:solidFill>
              </a:rPr>
              <a:t>Physical address space </a:t>
            </a:r>
            <a:r>
              <a:rPr lang="en-US" altLang="en-US" dirty="0"/>
              <a:t>is the set of all physical addresses generated by a program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189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49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Memory-Management Unit (MMU)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1C853BF-5593-921B-BB2E-3E2C14EEB71F}"/>
              </a:ext>
            </a:extLst>
          </p:cNvPr>
          <p:cNvSpPr txBox="1">
            <a:spLocks noChangeArrowheads="1"/>
          </p:cNvSpPr>
          <p:nvPr/>
        </p:nvSpPr>
        <p:spPr>
          <a:xfrm>
            <a:off x="2130199" y="1425990"/>
            <a:ext cx="9256258" cy="4484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Hardware device that at run time maps virtual to physical address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pPr marL="0" indent="0">
              <a:buNone/>
            </a:pPr>
            <a:endParaRPr lang="en-US" altLang="en-US" dirty="0"/>
          </a:p>
          <a:p>
            <a:r>
              <a:rPr lang="en-US" altLang="en-US" dirty="0"/>
              <a:t>Many methods possible, covered in the rest of this chapter</a:t>
            </a:r>
          </a:p>
          <a:p>
            <a:endParaRPr lang="en-US" altLang="en-US" dirty="0"/>
          </a:p>
          <a:p>
            <a:pPr>
              <a:buFont typeface="Monotype Sorts" pitchFamily="-84" charset="2"/>
              <a:buNone/>
            </a:pPr>
            <a:endParaRPr lang="en-US" altLang="en-US" sz="800" dirty="0"/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  <p:pic>
        <p:nvPicPr>
          <p:cNvPr id="11" name="Picture 4" descr="W:\os-book\OS10\slide-dir\os-figures\9_04.jpg">
            <a:extLst>
              <a:ext uri="{FF2B5EF4-FFF2-40B4-BE49-F238E27FC236}">
                <a16:creationId xmlns:a16="http://schemas.microsoft.com/office/drawing/2014/main" id="{44615F28-4CB4-47BE-99D6-F42DD9C0D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752" y="2495550"/>
            <a:ext cx="513715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770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20929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80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Memory-Management Unit (Cont.)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9337F0B-5327-4985-ECED-214FF5395B63}"/>
              </a:ext>
            </a:extLst>
          </p:cNvPr>
          <p:cNvSpPr txBox="1">
            <a:spLocks noChangeArrowheads="1"/>
          </p:cNvSpPr>
          <p:nvPr/>
        </p:nvSpPr>
        <p:spPr>
          <a:xfrm>
            <a:off x="1697404" y="1380827"/>
            <a:ext cx="9902229" cy="44846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Consider simple scheme. which is  a generalization of the base-register scheme.</a:t>
            </a:r>
          </a:p>
          <a:p>
            <a:pPr marL="342900" lvl="1" indent="-342900">
              <a:buClr>
                <a:srgbClr val="993300"/>
              </a:buClr>
              <a:buSzPct val="90000"/>
              <a:buFont typeface="Monotype Sorts" pitchFamily="-84" charset="2"/>
              <a:buChar char="n"/>
              <a:defRPr/>
            </a:pPr>
            <a:r>
              <a:rPr lang="en-US" altLang="en-US" dirty="0"/>
              <a:t>The base register now called </a:t>
            </a:r>
            <a:r>
              <a:rPr lang="en-US" altLang="en-US" b="1" dirty="0">
                <a:solidFill>
                  <a:srgbClr val="0000FF"/>
                </a:solidFill>
              </a:rPr>
              <a:t>relocation register</a:t>
            </a:r>
            <a:endParaRPr lang="en-US" altLang="en-US" dirty="0"/>
          </a:p>
          <a:p>
            <a:pPr>
              <a:defRPr/>
            </a:pPr>
            <a:r>
              <a:rPr lang="en-US" altLang="en-US" dirty="0"/>
              <a:t>The value in the relocation register is added to every address generated by a user process at the time it is sent to memory</a:t>
            </a:r>
          </a:p>
          <a:p>
            <a:pPr>
              <a:defRPr/>
            </a:pPr>
            <a:r>
              <a:rPr lang="en-US" altLang="en-US" dirty="0"/>
              <a:t>The user program deals with </a:t>
            </a:r>
            <a:r>
              <a:rPr lang="en-US" altLang="en-US" i="1" dirty="0"/>
              <a:t>logical</a:t>
            </a:r>
            <a:r>
              <a:rPr lang="en-US" altLang="en-US" dirty="0"/>
              <a:t> addresses; it never sees the </a:t>
            </a:r>
            <a:r>
              <a:rPr lang="en-US" altLang="en-US" i="1" dirty="0"/>
              <a:t>real</a:t>
            </a:r>
            <a:r>
              <a:rPr lang="en-US" altLang="en-US" dirty="0"/>
              <a:t> physical addresses</a:t>
            </a:r>
          </a:p>
          <a:p>
            <a:pPr lvl="1">
              <a:defRPr/>
            </a:pPr>
            <a:r>
              <a:rPr lang="en-US" altLang="en-US" dirty="0"/>
              <a:t>Execution-time binding occurs when reference is made to location in memory</a:t>
            </a:r>
          </a:p>
          <a:p>
            <a:pPr lvl="1">
              <a:defRPr/>
            </a:pPr>
            <a:r>
              <a:rPr lang="en-US" altLang="en-US" dirty="0"/>
              <a:t>Logical address bound to physical addresses</a:t>
            </a:r>
          </a:p>
        </p:txBody>
      </p:sp>
    </p:spTree>
    <p:extLst>
      <p:ext uri="{BB962C8B-B14F-4D97-AF65-F5344CB8AC3E}">
        <p14:creationId xmlns:p14="http://schemas.microsoft.com/office/powerpoint/2010/main" val="26783600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80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Memory-Management Unit (Cont.)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2" descr="W:\os-book\OS10\slide-dir\os-figures\9_05.jpg">
            <a:extLst>
              <a:ext uri="{FF2B5EF4-FFF2-40B4-BE49-F238E27FC236}">
                <a16:creationId xmlns:a16="http://schemas.microsoft.com/office/drawing/2014/main" id="{861AB9FA-656B-7BDC-D1DE-11F3D4E10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433" y="1545920"/>
            <a:ext cx="5733548" cy="4044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3610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69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Contiguous Allocation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1027">
            <a:extLst>
              <a:ext uri="{FF2B5EF4-FFF2-40B4-BE49-F238E27FC236}">
                <a16:creationId xmlns:a16="http://schemas.microsoft.com/office/drawing/2014/main" id="{C68ACC8A-BF86-C445-B185-AECFD6DB2DB1}"/>
              </a:ext>
            </a:extLst>
          </p:cNvPr>
          <p:cNvSpPr txBox="1">
            <a:spLocks noChangeArrowheads="1"/>
          </p:cNvSpPr>
          <p:nvPr/>
        </p:nvSpPr>
        <p:spPr>
          <a:xfrm>
            <a:off x="1697404" y="1614085"/>
            <a:ext cx="9389099" cy="4991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Main memory must support both OS and user processes</a:t>
            </a:r>
          </a:p>
          <a:p>
            <a:r>
              <a:rPr lang="en-US" altLang="en-US" dirty="0"/>
              <a:t>Limited resource, must allocate efficiently</a:t>
            </a:r>
          </a:p>
          <a:p>
            <a:r>
              <a:rPr lang="en-US" altLang="en-US" dirty="0"/>
              <a:t>Contiguous allocation is one early method</a:t>
            </a:r>
          </a:p>
          <a:p>
            <a:r>
              <a:rPr lang="en-US" altLang="en-US" dirty="0"/>
              <a:t>Main memory usually into two </a:t>
            </a:r>
            <a:r>
              <a:rPr lang="en-US" altLang="en-US" b="1" dirty="0">
                <a:solidFill>
                  <a:srgbClr val="0000FF"/>
                </a:solidFill>
              </a:rPr>
              <a:t>partitions</a:t>
            </a:r>
            <a:r>
              <a:rPr lang="en-US" altLang="en-US" dirty="0"/>
              <a:t>:</a:t>
            </a:r>
          </a:p>
          <a:p>
            <a:pPr lvl="1"/>
            <a:r>
              <a:rPr lang="en-US" altLang="en-US" dirty="0"/>
              <a:t>Resident operating system, usually held in low memory with interrupt vector</a:t>
            </a:r>
          </a:p>
          <a:p>
            <a:pPr lvl="1"/>
            <a:r>
              <a:rPr lang="en-US" altLang="en-US" dirty="0"/>
              <a:t>User processes then held in high memory</a:t>
            </a:r>
          </a:p>
          <a:p>
            <a:pPr lvl="1"/>
            <a:r>
              <a:rPr lang="en-US" altLang="en-US" dirty="0"/>
              <a:t>Each process contained in single contiguous section of memory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05510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698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Contiguous Allocation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1027">
            <a:extLst>
              <a:ext uri="{FF2B5EF4-FFF2-40B4-BE49-F238E27FC236}">
                <a16:creationId xmlns:a16="http://schemas.microsoft.com/office/drawing/2014/main" id="{6ABE3B60-B349-AC21-EB0F-C2A7B3EE1CC3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556314"/>
            <a:ext cx="9643099" cy="39325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Relocation registers used to protect user processes from each other, and from changing operating-system code and data</a:t>
            </a:r>
          </a:p>
          <a:p>
            <a:pPr lvl="1"/>
            <a:r>
              <a:rPr lang="en-US" altLang="en-US"/>
              <a:t>Base register contains value of smallest physical address</a:t>
            </a:r>
          </a:p>
          <a:p>
            <a:pPr lvl="1"/>
            <a:r>
              <a:rPr lang="en-US" altLang="en-US"/>
              <a:t>Limit register contains range of logical addresses – each logical address must be less than the limit register </a:t>
            </a:r>
          </a:p>
          <a:p>
            <a:pPr lvl="1"/>
            <a:r>
              <a:rPr lang="en-US" altLang="en-US"/>
              <a:t>MMU maps logical address </a:t>
            </a:r>
            <a:r>
              <a:rPr lang="en-US" altLang="en-US" i="1"/>
              <a:t>dynamically</a:t>
            </a:r>
          </a:p>
          <a:p>
            <a:pPr lvl="1"/>
            <a:r>
              <a:rPr lang="en-US" altLang="en-US"/>
              <a:t>Can then allow actions such as kernel code being </a:t>
            </a:r>
            <a:r>
              <a:rPr lang="en-US" altLang="en-US" b="1">
                <a:solidFill>
                  <a:srgbClr val="0000FF"/>
                </a:solidFill>
              </a:rPr>
              <a:t>transient </a:t>
            </a:r>
            <a:r>
              <a:rPr lang="en-US" altLang="en-US"/>
              <a:t>and kernel changing size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341332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03986"/>
            <a:ext cx="45456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Hardware Support for </a:t>
            </a:r>
          </a:p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Relocation and Limit Registers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4" descr="8">
            <a:extLst>
              <a:ext uri="{FF2B5EF4-FFF2-40B4-BE49-F238E27FC236}">
                <a16:creationId xmlns:a16="http://schemas.microsoft.com/office/drawing/2014/main" id="{BF5310CA-9524-EAD3-4167-867709083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5" y="1762079"/>
            <a:ext cx="584517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W:\os-book\OS10\slide-dir\os-figures\9_07.jpg">
            <a:extLst>
              <a:ext uri="{FF2B5EF4-FFF2-40B4-BE49-F238E27FC236}">
                <a16:creationId xmlns:a16="http://schemas.microsoft.com/office/drawing/2014/main" id="{C150774C-C933-0577-02C9-D068FBB2D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02722"/>
            <a:ext cx="4899025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18558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159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Dynamic Storage-Allocation Problem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4AE24E8-0E38-2405-E810-B1EA282C5DAE}"/>
              </a:ext>
            </a:extLst>
          </p:cNvPr>
          <p:cNvSpPr txBox="1">
            <a:spLocks noChangeArrowheads="1"/>
          </p:cNvSpPr>
          <p:nvPr/>
        </p:nvSpPr>
        <p:spPr>
          <a:xfrm>
            <a:off x="2096260" y="2101598"/>
            <a:ext cx="7999480" cy="26050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solidFill>
                  <a:srgbClr val="3366FF"/>
                </a:solidFill>
              </a:rPr>
              <a:t>First-fit</a:t>
            </a:r>
            <a:r>
              <a:rPr lang="en-US" altLang="en-US" sz="2400" dirty="0"/>
              <a:t>:  Allocate the </a:t>
            </a:r>
            <a:r>
              <a:rPr lang="en-US" altLang="en-US" sz="2400" b="1" i="1" dirty="0"/>
              <a:t>first</a:t>
            </a:r>
            <a:r>
              <a:rPr lang="en-US" altLang="en-US" sz="2400" dirty="0"/>
              <a:t> hole that is big enough</a:t>
            </a:r>
          </a:p>
          <a:p>
            <a:r>
              <a:rPr lang="en-US" altLang="en-US" sz="2400" b="1" dirty="0">
                <a:solidFill>
                  <a:srgbClr val="3366FF"/>
                </a:solidFill>
              </a:rPr>
              <a:t>Best-fit</a:t>
            </a:r>
            <a:r>
              <a:rPr lang="en-US" altLang="en-US" sz="2400" dirty="0"/>
              <a:t>:  Allocate the </a:t>
            </a:r>
            <a:r>
              <a:rPr lang="en-US" altLang="en-US" sz="2400" b="1" i="1" dirty="0"/>
              <a:t>smallest</a:t>
            </a:r>
            <a:r>
              <a:rPr lang="en-US" altLang="en-US" sz="2400" dirty="0"/>
              <a:t> hole that is big enough; must search entire list, unless ordered by size  </a:t>
            </a:r>
          </a:p>
          <a:p>
            <a:pPr lvl="1"/>
            <a:r>
              <a:rPr lang="en-US" altLang="en-US" dirty="0"/>
              <a:t>Produces the smallest leftover hole</a:t>
            </a:r>
          </a:p>
          <a:p>
            <a:r>
              <a:rPr lang="en-US" altLang="en-US" sz="2400" b="1" dirty="0">
                <a:solidFill>
                  <a:srgbClr val="3366FF"/>
                </a:solidFill>
              </a:rPr>
              <a:t>Worst-fit</a:t>
            </a:r>
            <a:r>
              <a:rPr lang="en-US" altLang="en-US" sz="2400" dirty="0"/>
              <a:t>:  Allocate the </a:t>
            </a:r>
            <a:r>
              <a:rPr lang="en-US" altLang="en-US" sz="2400" b="1" i="1" dirty="0"/>
              <a:t>largest</a:t>
            </a:r>
            <a:r>
              <a:rPr lang="en-US" altLang="en-US" sz="2400" dirty="0"/>
              <a:t> hole; must also search entire list  </a:t>
            </a:r>
          </a:p>
          <a:p>
            <a:pPr lvl="1"/>
            <a:r>
              <a:rPr lang="en-US" altLang="en-US" dirty="0"/>
              <a:t>Produces the largest leftover hole</a:t>
            </a: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46F58CD5-001B-F047-6867-295694CF40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1085" y="1410346"/>
            <a:ext cx="8085858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8" rIns="91435" bIns="45718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400" dirty="0"/>
              <a:t>How to satisfy a request of size </a:t>
            </a:r>
            <a:r>
              <a:rPr kumimoji="0" lang="en-US" altLang="en-US" sz="2400" b="1" i="1" dirty="0"/>
              <a:t>n</a:t>
            </a:r>
            <a:r>
              <a:rPr kumimoji="0" lang="en-US" altLang="en-US" sz="2400" dirty="0"/>
              <a:t> from a list of free holes?</a:t>
            </a: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8FBD83E4-8C91-8B79-1ABF-E94076765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0416" y="5108932"/>
            <a:ext cx="7999479" cy="830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8" rIns="91435" bIns="45718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400" dirty="0"/>
              <a:t>First-fit and best-fit better than worst-fit in terms of speed and storage utilization</a:t>
            </a:r>
          </a:p>
        </p:txBody>
      </p:sp>
    </p:spTree>
    <p:extLst>
      <p:ext uri="{BB962C8B-B14F-4D97-AF65-F5344CB8AC3E}">
        <p14:creationId xmlns:p14="http://schemas.microsoft.com/office/powerpoint/2010/main" val="1499211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2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Fragmentation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1027">
            <a:extLst>
              <a:ext uri="{FF2B5EF4-FFF2-40B4-BE49-F238E27FC236}">
                <a16:creationId xmlns:a16="http://schemas.microsoft.com/office/drawing/2014/main" id="{DCB39E49-FFDE-E1B2-6AFA-54C73E7F1077}"/>
              </a:ext>
            </a:extLst>
          </p:cNvPr>
          <p:cNvSpPr txBox="1">
            <a:spLocks noChangeArrowheads="1"/>
          </p:cNvSpPr>
          <p:nvPr/>
        </p:nvSpPr>
        <p:spPr>
          <a:xfrm>
            <a:off x="1830691" y="1643699"/>
            <a:ext cx="9533100" cy="49990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External Fragmentation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total memory space exists to satisfy a request, but it is not contiguous</a:t>
            </a:r>
            <a:endParaRPr lang="en-US" altLang="en-US" b="1" dirty="0">
              <a:solidFill>
                <a:srgbClr val="3366FF"/>
              </a:solidFill>
            </a:endParaRPr>
          </a:p>
          <a:p>
            <a:endParaRPr lang="en-US" altLang="en-US" dirty="0"/>
          </a:p>
          <a:p>
            <a:r>
              <a:rPr lang="en-US" altLang="en-US" dirty="0"/>
              <a:t>First fit analysis reveals that given </a:t>
            </a:r>
            <a:r>
              <a:rPr lang="en-US" altLang="en-US" i="1" dirty="0"/>
              <a:t>N</a:t>
            </a:r>
            <a:r>
              <a:rPr lang="en-US" altLang="en-US" dirty="0"/>
              <a:t> blocks allocated, 0.5 </a:t>
            </a:r>
            <a:r>
              <a:rPr lang="en-US" altLang="en-US" i="1" dirty="0"/>
              <a:t>N</a:t>
            </a:r>
            <a:r>
              <a:rPr lang="en-US" altLang="en-US" dirty="0"/>
              <a:t> blocks lost to fragmentation</a:t>
            </a:r>
          </a:p>
          <a:p>
            <a:pPr lvl="1"/>
            <a:r>
              <a:rPr lang="en-US" altLang="en-US" dirty="0"/>
              <a:t>1/3 may be unusable -&gt; </a:t>
            </a:r>
            <a:r>
              <a:rPr lang="en-US" altLang="en-US" b="1" dirty="0">
                <a:solidFill>
                  <a:srgbClr val="3366FF"/>
                </a:solidFill>
              </a:rPr>
              <a:t>50-percent rule</a:t>
            </a:r>
          </a:p>
        </p:txBody>
      </p:sp>
    </p:spTree>
    <p:extLst>
      <p:ext uri="{BB962C8B-B14F-4D97-AF65-F5344CB8AC3E}">
        <p14:creationId xmlns:p14="http://schemas.microsoft.com/office/powerpoint/2010/main" val="935348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2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Fragmentation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id="{6C06CFA8-4541-7DA1-AEE2-E7C47D6C43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3412" y="1557337"/>
            <a:ext cx="3305175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6399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2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Fragmentation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939D3B2-F6E1-9413-6537-FC5ECB1B2044}"/>
              </a:ext>
            </a:extLst>
          </p:cNvPr>
          <p:cNvSpPr txBox="1">
            <a:spLocks noChangeArrowheads="1"/>
          </p:cNvSpPr>
          <p:nvPr/>
        </p:nvSpPr>
        <p:spPr>
          <a:xfrm>
            <a:off x="1801569" y="1514360"/>
            <a:ext cx="8876393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Reduce external fragmentation by </a:t>
            </a:r>
            <a:r>
              <a:rPr lang="en-US" altLang="en-US" b="1" dirty="0">
                <a:solidFill>
                  <a:srgbClr val="3366FF"/>
                </a:solidFill>
              </a:rPr>
              <a:t>compaction</a:t>
            </a:r>
          </a:p>
          <a:p>
            <a:pPr lvl="1"/>
            <a:r>
              <a:rPr lang="en-US" altLang="en-US" dirty="0"/>
              <a:t>Shuffle memory contents to place all free memory together in one large block</a:t>
            </a:r>
          </a:p>
          <a:p>
            <a:pPr lvl="1"/>
            <a:endParaRPr lang="en-US" altLang="en-US" dirty="0"/>
          </a:p>
          <a:p>
            <a:pPr lvl="1"/>
            <a:r>
              <a:rPr lang="en-US" altLang="en-US" dirty="0"/>
              <a:t>Compaction is possible </a:t>
            </a:r>
            <a:r>
              <a:rPr lang="en-US" altLang="en-US" i="1" dirty="0"/>
              <a:t>only</a:t>
            </a:r>
            <a:r>
              <a:rPr lang="en-US" altLang="en-US" dirty="0"/>
              <a:t> if relocation is dynamic, and is done at execution time</a:t>
            </a:r>
          </a:p>
          <a:p>
            <a:pPr lvl="1"/>
            <a:r>
              <a:rPr lang="en-US" altLang="en-US" dirty="0"/>
              <a:t>I/O problem</a:t>
            </a:r>
          </a:p>
          <a:p>
            <a:pPr lvl="2"/>
            <a:r>
              <a:rPr lang="en-US" altLang="en-US" dirty="0"/>
              <a:t>Latch job in memory while it is involved in I/O</a:t>
            </a:r>
          </a:p>
          <a:p>
            <a:pPr lvl="2"/>
            <a:r>
              <a:rPr lang="en-US" altLang="en-US" dirty="0"/>
              <a:t>Do I/O only into OS buffers</a:t>
            </a:r>
          </a:p>
        </p:txBody>
      </p:sp>
    </p:spTree>
    <p:extLst>
      <p:ext uri="{BB962C8B-B14F-4D97-AF65-F5344CB8AC3E}">
        <p14:creationId xmlns:p14="http://schemas.microsoft.com/office/powerpoint/2010/main" val="223880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72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 Contiguous Allocation.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D737B04-4AD1-EFF5-9017-FDFDE2A1E229}"/>
              </a:ext>
            </a:extLst>
          </p:cNvPr>
          <p:cNvSpPr txBox="1">
            <a:spLocks noChangeArrowheads="1"/>
          </p:cNvSpPr>
          <p:nvPr/>
        </p:nvSpPr>
        <p:spPr>
          <a:xfrm>
            <a:off x="1328056" y="1374210"/>
            <a:ext cx="10112829" cy="49403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31975" algn="l"/>
              </a:tabLst>
            </a:pPr>
            <a:r>
              <a:rPr lang="en-US" altLang="en-US" dirty="0"/>
              <a:t>Memory-management scheme that supports user view of memory </a:t>
            </a:r>
            <a:endParaRPr lang="en-US" altLang="en-US" sz="800" dirty="0"/>
          </a:p>
          <a:p>
            <a:pPr>
              <a:tabLst>
                <a:tab pos="1831975" algn="l"/>
              </a:tabLst>
            </a:pPr>
            <a:r>
              <a:rPr lang="en-US" altLang="en-US" dirty="0"/>
              <a:t>A program is a collection of segments</a:t>
            </a:r>
          </a:p>
          <a:p>
            <a:pPr lvl="1">
              <a:tabLst>
                <a:tab pos="1831975" algn="l"/>
              </a:tabLst>
            </a:pPr>
            <a:r>
              <a:rPr lang="en-US" altLang="en-US" dirty="0"/>
              <a:t>A segment is a logical unit such as: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main program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procedure 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function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method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object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arrays</a:t>
            </a:r>
          </a:p>
        </p:txBody>
      </p:sp>
    </p:spTree>
    <p:extLst>
      <p:ext uri="{BB962C8B-B14F-4D97-AF65-F5344CB8AC3E}">
        <p14:creationId xmlns:p14="http://schemas.microsoft.com/office/powerpoint/2010/main" val="2968815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72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 Contiguous Allocation.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D737B04-4AD1-EFF5-9017-FDFDE2A1E229}"/>
              </a:ext>
            </a:extLst>
          </p:cNvPr>
          <p:cNvSpPr txBox="1">
            <a:spLocks noChangeArrowheads="1"/>
          </p:cNvSpPr>
          <p:nvPr/>
        </p:nvSpPr>
        <p:spPr>
          <a:xfrm>
            <a:off x="1328056" y="1374210"/>
            <a:ext cx="10112829" cy="49403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31975" algn="l"/>
              </a:tabLst>
            </a:pPr>
            <a:r>
              <a:rPr lang="en-US" altLang="en-US" dirty="0"/>
              <a:t>Memory-management scheme that supports user view of memory </a:t>
            </a:r>
            <a:endParaRPr lang="en-US" altLang="en-US" sz="800" dirty="0"/>
          </a:p>
          <a:p>
            <a:pPr>
              <a:tabLst>
                <a:tab pos="1831975" algn="l"/>
              </a:tabLst>
            </a:pPr>
            <a:r>
              <a:rPr lang="en-US" altLang="en-US" dirty="0"/>
              <a:t>A program is a collection of segments</a:t>
            </a:r>
          </a:p>
          <a:p>
            <a:pPr lvl="1">
              <a:tabLst>
                <a:tab pos="1831975" algn="l"/>
              </a:tabLst>
            </a:pPr>
            <a:r>
              <a:rPr lang="en-US" altLang="en-US" dirty="0"/>
              <a:t>A segment is a logical unit such as: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main program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procedure 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function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method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object</a:t>
            </a:r>
          </a:p>
          <a:p>
            <a:pPr>
              <a:buFont typeface="Monotype Sorts" pitchFamily="-84" charset="2"/>
              <a:buNone/>
              <a:tabLst>
                <a:tab pos="1831975" algn="l"/>
              </a:tabLst>
            </a:pPr>
            <a:r>
              <a:rPr lang="en-US" altLang="en-US" dirty="0"/>
              <a:t>		arrays</a:t>
            </a:r>
          </a:p>
        </p:txBody>
      </p:sp>
    </p:spTree>
    <p:extLst>
      <p:ext uri="{BB962C8B-B14F-4D97-AF65-F5344CB8AC3E}">
        <p14:creationId xmlns:p14="http://schemas.microsoft.com/office/powerpoint/2010/main" val="32353081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72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 Contiguous Allocation.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094E0351-8210-BC09-7708-05C0B6352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827" y="1561180"/>
            <a:ext cx="3411630" cy="446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7678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397" y="60280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72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 Contiguous Allocation.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Oval 3">
            <a:extLst>
              <a:ext uri="{FF2B5EF4-FFF2-40B4-BE49-F238E27FC236}">
                <a16:creationId xmlns:a16="http://schemas.microsoft.com/office/drawing/2014/main" id="{48FEB693-3E07-8AE0-E0AD-73B876936D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1443354"/>
            <a:ext cx="2895600" cy="3962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435" tIns="45718" rIns="91435" bIns="45718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3C6F769C-D903-A47E-839C-C3679771B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129154"/>
            <a:ext cx="9906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5" tIns="45718" rIns="91435" bIns="45718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>
                <a:latin typeface="Helvetica" panose="020B0604020202020204" pitchFamily="34" charset="0"/>
              </a:rPr>
              <a:t>1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F5385838-35DA-E97E-12F0-6571260F1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272154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5" tIns="45718" rIns="91435" bIns="45718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>
                <a:latin typeface="Helvetica" panose="020B0604020202020204" pitchFamily="34" charset="0"/>
              </a:rPr>
              <a:t>3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4C708E8F-FA9D-F5A9-36BD-87643559EA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2738754"/>
            <a:ext cx="9144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5" tIns="45718" rIns="91435" bIns="45718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>
                <a:latin typeface="Helvetica" panose="020B0604020202020204" pitchFamily="34" charset="0"/>
              </a:rPr>
              <a:t>2</a:t>
            </a: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B363970B-DB66-6089-FEAE-0A46B402D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729354"/>
            <a:ext cx="9144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5" tIns="45718" rIns="91435" bIns="45718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>
                <a:latin typeface="Helvetica" panose="020B0604020202020204" pitchFamily="34" charset="0"/>
              </a:rPr>
              <a:t>4</a:t>
            </a:r>
          </a:p>
        </p:txBody>
      </p:sp>
      <p:grpSp>
        <p:nvGrpSpPr>
          <p:cNvPr id="15" name="Group 24">
            <a:extLst>
              <a:ext uri="{FF2B5EF4-FFF2-40B4-BE49-F238E27FC236}">
                <a16:creationId xmlns:a16="http://schemas.microsoft.com/office/drawing/2014/main" id="{890B473D-C3B3-7216-CBC8-1585A39E74EE}"/>
              </a:ext>
            </a:extLst>
          </p:cNvPr>
          <p:cNvGrpSpPr>
            <a:grpSpLocks/>
          </p:cNvGrpSpPr>
          <p:nvPr/>
        </p:nvGrpSpPr>
        <p:grpSpPr bwMode="auto">
          <a:xfrm>
            <a:off x="7467600" y="1443354"/>
            <a:ext cx="1143000" cy="3962400"/>
            <a:chOff x="3888" y="1056"/>
            <a:chExt cx="720" cy="2496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CC47B438-E695-01F7-74D1-6B212DE0C3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88" y="1056"/>
              <a:ext cx="720" cy="672"/>
              <a:chOff x="3888" y="1056"/>
              <a:chExt cx="720" cy="672"/>
            </a:xfrm>
          </p:grpSpPr>
          <p:sp>
            <p:nvSpPr>
              <p:cNvPr id="27" name="Rectangle 8">
                <a:extLst>
                  <a:ext uri="{FF2B5EF4-FFF2-40B4-BE49-F238E27FC236}">
                    <a16:creationId xmlns:a16="http://schemas.microsoft.com/office/drawing/2014/main" id="{CD0A05E4-4582-D754-A818-5749A528FF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8" y="1056"/>
                <a:ext cx="720" cy="6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8" name="Line 9">
                <a:extLst>
                  <a:ext uri="{FF2B5EF4-FFF2-40B4-BE49-F238E27FC236}">
                    <a16:creationId xmlns:a16="http://schemas.microsoft.com/office/drawing/2014/main" id="{105A6EC5-538E-A154-2F40-B31A2BDB86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8" y="1392"/>
                <a:ext cx="7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" name="Group 12">
              <a:extLst>
                <a:ext uri="{FF2B5EF4-FFF2-40B4-BE49-F238E27FC236}">
                  <a16:creationId xmlns:a16="http://schemas.microsoft.com/office/drawing/2014/main" id="{BBA24918-B9C5-9442-A534-2EF6B9B24A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88" y="1728"/>
              <a:ext cx="720" cy="672"/>
              <a:chOff x="3888" y="1056"/>
              <a:chExt cx="720" cy="672"/>
            </a:xfrm>
          </p:grpSpPr>
          <p:sp>
            <p:nvSpPr>
              <p:cNvPr id="25" name="Rectangle 13">
                <a:extLst>
                  <a:ext uri="{FF2B5EF4-FFF2-40B4-BE49-F238E27FC236}">
                    <a16:creationId xmlns:a16="http://schemas.microsoft.com/office/drawing/2014/main" id="{8B0A5325-808B-8A87-CC2A-E140696E7A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8" y="1056"/>
                <a:ext cx="720" cy="672"/>
              </a:xfrm>
              <a:prstGeom prst="rect">
                <a:avLst/>
              </a:prstGeom>
              <a:solidFill>
                <a:srgbClr val="DDDDDD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" name="Line 14">
                <a:extLst>
                  <a:ext uri="{FF2B5EF4-FFF2-40B4-BE49-F238E27FC236}">
                    <a16:creationId xmlns:a16="http://schemas.microsoft.com/office/drawing/2014/main" id="{B1377417-25DB-5CBC-4361-11297BC66E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8" y="1392"/>
                <a:ext cx="7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" name="Text Box 15">
              <a:extLst>
                <a:ext uri="{FF2B5EF4-FFF2-40B4-BE49-F238E27FC236}">
                  <a16:creationId xmlns:a16="http://schemas.microsoft.com/office/drawing/2014/main" id="{E3243F6D-1223-7441-8625-1C79ACA6E4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5" y="1132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</a:t>
              </a:r>
            </a:p>
          </p:txBody>
        </p:sp>
        <p:sp>
          <p:nvSpPr>
            <p:cNvPr id="19" name="Text Box 16">
              <a:extLst>
                <a:ext uri="{FF2B5EF4-FFF2-40B4-BE49-F238E27FC236}">
                  <a16:creationId xmlns:a16="http://schemas.microsoft.com/office/drawing/2014/main" id="{EE74798A-9ED2-DB42-EC34-46277E8618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7" y="1439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4</a:t>
              </a:r>
            </a:p>
          </p:txBody>
        </p:sp>
        <p:sp>
          <p:nvSpPr>
            <p:cNvPr id="20" name="Rectangle 17">
              <a:extLst>
                <a:ext uri="{FF2B5EF4-FFF2-40B4-BE49-F238E27FC236}">
                  <a16:creationId xmlns:a16="http://schemas.microsoft.com/office/drawing/2014/main" id="{FD85AA43-970F-1925-E434-6E339D308A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8" y="2400"/>
              <a:ext cx="720" cy="91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1" name="Rectangle 18">
              <a:extLst>
                <a:ext uri="{FF2B5EF4-FFF2-40B4-BE49-F238E27FC236}">
                  <a16:creationId xmlns:a16="http://schemas.microsoft.com/office/drawing/2014/main" id="{F95E90F5-3391-0193-839E-133676FB56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8" y="3312"/>
              <a:ext cx="720" cy="240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2" name="Line 19">
              <a:extLst>
                <a:ext uri="{FF2B5EF4-FFF2-40B4-BE49-F238E27FC236}">
                  <a16:creationId xmlns:a16="http://schemas.microsoft.com/office/drawing/2014/main" id="{528E19D3-D9C5-7EE2-D20D-59A0E83E83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88" y="2640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Text Box 20">
              <a:extLst>
                <a:ext uri="{FF2B5EF4-FFF2-40B4-BE49-F238E27FC236}">
                  <a16:creationId xmlns:a16="http://schemas.microsoft.com/office/drawing/2014/main" id="{E755F2D6-8A75-28B8-CC74-A90FF4E880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7" y="2428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2</a:t>
              </a:r>
            </a:p>
          </p:txBody>
        </p:sp>
        <p:sp>
          <p:nvSpPr>
            <p:cNvPr id="24" name="Text Box 21">
              <a:extLst>
                <a:ext uri="{FF2B5EF4-FFF2-40B4-BE49-F238E27FC236}">
                  <a16:creationId xmlns:a16="http://schemas.microsoft.com/office/drawing/2014/main" id="{AA095F00-8747-8A2E-A381-11ABCE6A6D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7" y="2888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</a:t>
              </a:r>
            </a:p>
          </p:txBody>
        </p:sp>
      </p:grpSp>
      <p:sp>
        <p:nvSpPr>
          <p:cNvPr id="29" name="Text Box 22">
            <a:extLst>
              <a:ext uri="{FF2B5EF4-FFF2-40B4-BE49-F238E27FC236}">
                <a16:creationId xmlns:a16="http://schemas.microsoft.com/office/drawing/2014/main" id="{16E5C02A-E839-89F1-832D-ABFD534CCC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5526404"/>
            <a:ext cx="1377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8" rIns="91435" bIns="45718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>
                <a:latin typeface="Helvetica" panose="020B0604020202020204" pitchFamily="34" charset="0"/>
              </a:rPr>
              <a:t>user space </a:t>
            </a:r>
          </a:p>
        </p:txBody>
      </p:sp>
      <p:sp>
        <p:nvSpPr>
          <p:cNvPr id="30" name="Text Box 23">
            <a:extLst>
              <a:ext uri="{FF2B5EF4-FFF2-40B4-BE49-F238E27FC236}">
                <a16:creationId xmlns:a16="http://schemas.microsoft.com/office/drawing/2014/main" id="{B43E4F28-D4DB-43E0-98F8-C17DDE21A3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9250" y="5526404"/>
            <a:ext cx="2597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8" rIns="91435" bIns="45718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>
                <a:latin typeface="Helvetica" panose="020B0604020202020204" pitchFamily="34" charset="0"/>
              </a:rPr>
              <a:t>physical memory space</a:t>
            </a:r>
          </a:p>
        </p:txBody>
      </p:sp>
    </p:spTree>
    <p:extLst>
      <p:ext uri="{BB962C8B-B14F-4D97-AF65-F5344CB8AC3E}">
        <p14:creationId xmlns:p14="http://schemas.microsoft.com/office/powerpoint/2010/main" val="36412565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0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 Architecture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5C3C722E-6D50-95A7-695D-8C21EA5F135A}"/>
              </a:ext>
            </a:extLst>
          </p:cNvPr>
          <p:cNvSpPr txBox="1">
            <a:spLocks noChangeArrowheads="1"/>
          </p:cNvSpPr>
          <p:nvPr/>
        </p:nvSpPr>
        <p:spPr>
          <a:xfrm>
            <a:off x="1113375" y="1846924"/>
            <a:ext cx="10636972" cy="50530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-84" charset="2"/>
              <a:buNone/>
              <a:tabLst>
                <a:tab pos="1828800" algn="l"/>
                <a:tab pos="2855913" algn="ctr"/>
              </a:tabLst>
            </a:pPr>
            <a:endParaRPr lang="en-US" altLang="en-US" sz="800" dirty="0"/>
          </a:p>
          <a:p>
            <a:pPr>
              <a:tabLst>
                <a:tab pos="1828800" algn="l"/>
                <a:tab pos="2855913" algn="ctr"/>
              </a:tabLst>
            </a:pPr>
            <a:r>
              <a:rPr lang="en-US" altLang="en-US" b="1" dirty="0">
                <a:solidFill>
                  <a:srgbClr val="3366FF"/>
                </a:solidFill>
              </a:rPr>
              <a:t>Segment table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maps two-dimensional physical addresses; each table entry has:</a:t>
            </a:r>
          </a:p>
          <a:p>
            <a:pPr lvl="1">
              <a:tabLst>
                <a:tab pos="1828800" algn="l"/>
                <a:tab pos="2855913" algn="ctr"/>
              </a:tabLst>
            </a:pPr>
            <a:r>
              <a:rPr lang="en-US" altLang="en-US" b="1" dirty="0">
                <a:solidFill>
                  <a:srgbClr val="3366FF"/>
                </a:solidFill>
              </a:rPr>
              <a:t>base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contains the starting physical address where the segments reside in memory</a:t>
            </a:r>
          </a:p>
          <a:p>
            <a:pPr lvl="1">
              <a:tabLst>
                <a:tab pos="1828800" algn="l"/>
                <a:tab pos="2855913" algn="ctr"/>
              </a:tabLst>
            </a:pPr>
            <a:r>
              <a:rPr lang="en-US" altLang="en-US" b="1" dirty="0">
                <a:solidFill>
                  <a:srgbClr val="3366FF"/>
                </a:solidFill>
              </a:rPr>
              <a:t>limit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specifies the length of the segment</a:t>
            </a:r>
          </a:p>
          <a:p>
            <a:pPr lvl="1">
              <a:tabLst>
                <a:tab pos="1828800" algn="l"/>
                <a:tab pos="2855913" algn="ctr"/>
              </a:tabLst>
            </a:pPr>
            <a:endParaRPr lang="en-US" altLang="en-US" sz="800" dirty="0"/>
          </a:p>
          <a:p>
            <a:pPr>
              <a:tabLst>
                <a:tab pos="1828800" algn="l"/>
                <a:tab pos="2855913" algn="ctr"/>
              </a:tabLst>
            </a:pPr>
            <a:endParaRPr lang="en-US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2689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0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 Architecture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305C1900-EF4F-3B05-6014-A69D24C0A5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740" y="1338389"/>
            <a:ext cx="6711724" cy="481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193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20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 Hardware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09EA1DB7-2C4E-AB68-F21E-E06C0B6BFF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7207" y="1983202"/>
            <a:ext cx="7505700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7439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85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Non-contiguous Allocation: Paging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1027">
            <a:extLst>
              <a:ext uri="{FF2B5EF4-FFF2-40B4-BE49-F238E27FC236}">
                <a16:creationId xmlns:a16="http://schemas.microsoft.com/office/drawing/2014/main" id="{41130A07-FBFD-31AF-BD40-DFF1A7D7F8B1}"/>
              </a:ext>
            </a:extLst>
          </p:cNvPr>
          <p:cNvSpPr txBox="1">
            <a:spLocks noChangeArrowheads="1"/>
          </p:cNvSpPr>
          <p:nvPr/>
        </p:nvSpPr>
        <p:spPr>
          <a:xfrm>
            <a:off x="1262952" y="1778706"/>
            <a:ext cx="10296358" cy="47672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Physical  address space of a process can be noncontiguous; </a:t>
            </a:r>
          </a:p>
          <a:p>
            <a:pPr lvl="1"/>
            <a:r>
              <a:rPr lang="en-US" altLang="en-US" dirty="0"/>
              <a:t>Avoids external fragmentation</a:t>
            </a:r>
          </a:p>
          <a:p>
            <a:pPr lvl="1"/>
            <a:r>
              <a:rPr lang="en-US" altLang="en-US" dirty="0"/>
              <a:t>Avoids problem of varying sized memory chunks</a:t>
            </a:r>
          </a:p>
          <a:p>
            <a:pPr marL="457200" lvl="1" indent="0">
              <a:buNone/>
            </a:pPr>
            <a:endParaRPr lang="en-US" altLang="en-US" sz="800" dirty="0"/>
          </a:p>
          <a:p>
            <a:r>
              <a:rPr lang="en-US" altLang="en-US" dirty="0"/>
              <a:t>Divide physical memory into fixed-sized blocks called </a:t>
            </a:r>
            <a:r>
              <a:rPr lang="en-US" altLang="en-US" b="1" dirty="0">
                <a:solidFill>
                  <a:srgbClr val="3366FF"/>
                </a:solidFill>
              </a:rPr>
              <a:t>frames</a:t>
            </a:r>
            <a:endParaRPr lang="en-US" altLang="en-US" dirty="0">
              <a:solidFill>
                <a:srgbClr val="3366FF"/>
              </a:solidFill>
            </a:endParaRP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Size </a:t>
            </a:r>
            <a:r>
              <a:rPr lang="en-US" altLang="en-US" dirty="0"/>
              <a:t>is power of 2, between 512 bytes and 16 Mbytes</a:t>
            </a:r>
          </a:p>
          <a:p>
            <a:pPr marL="457200" lvl="1" indent="0">
              <a:buNone/>
            </a:pPr>
            <a:endParaRPr lang="en-US" altLang="en-US" sz="800" dirty="0"/>
          </a:p>
          <a:p>
            <a:r>
              <a:rPr lang="en-US" altLang="en-US" dirty="0"/>
              <a:t>Divide logical memory into blocks of same size called </a:t>
            </a:r>
            <a:r>
              <a:rPr lang="en-US" altLang="en-US" b="1" dirty="0">
                <a:solidFill>
                  <a:srgbClr val="3366FF"/>
                </a:solidFill>
              </a:rPr>
              <a:t>pages</a:t>
            </a:r>
            <a:endParaRPr lang="en-US" altLang="en-US" sz="800" b="1" dirty="0">
              <a:solidFill>
                <a:srgbClr val="3366FF"/>
              </a:solidFill>
            </a:endParaRP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56961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1419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</a:t>
            </a: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1027">
            <a:extLst>
              <a:ext uri="{FF2B5EF4-FFF2-40B4-BE49-F238E27FC236}">
                <a16:creationId xmlns:a16="http://schemas.microsoft.com/office/drawing/2014/main" id="{6A52719B-7766-CF6E-C9BD-D13C5E59517C}"/>
              </a:ext>
            </a:extLst>
          </p:cNvPr>
          <p:cNvSpPr txBox="1">
            <a:spLocks noChangeArrowheads="1"/>
          </p:cNvSpPr>
          <p:nvPr/>
        </p:nvSpPr>
        <p:spPr>
          <a:xfrm>
            <a:off x="1493006" y="1837923"/>
            <a:ext cx="10296358" cy="47672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Keep track of all free frames</a:t>
            </a:r>
            <a:endParaRPr lang="en-US" altLang="en-US" sz="800" dirty="0"/>
          </a:p>
          <a:p>
            <a:r>
              <a:rPr lang="en-US" altLang="en-US" dirty="0"/>
              <a:t>To run a program of size </a:t>
            </a:r>
            <a:r>
              <a:rPr lang="en-US" altLang="en-US" b="1" i="1" dirty="0"/>
              <a:t>N</a:t>
            </a:r>
            <a:r>
              <a:rPr lang="en-US" altLang="en-US" i="1" dirty="0"/>
              <a:t> </a:t>
            </a:r>
            <a:r>
              <a:rPr lang="en-US" altLang="en-US" dirty="0"/>
              <a:t>pages, need to find </a:t>
            </a:r>
            <a:r>
              <a:rPr lang="en-US" altLang="en-US" b="1" i="1" dirty="0"/>
              <a:t>N</a:t>
            </a:r>
            <a:r>
              <a:rPr lang="en-US" altLang="en-US" dirty="0"/>
              <a:t> free frames and load program</a:t>
            </a:r>
            <a:endParaRPr lang="en-US" altLang="en-US" sz="800" dirty="0"/>
          </a:p>
          <a:p>
            <a:r>
              <a:rPr lang="en-US" altLang="en-US" dirty="0"/>
              <a:t>Set up a </a:t>
            </a:r>
            <a:r>
              <a:rPr lang="en-US" altLang="en-US" b="1" dirty="0">
                <a:solidFill>
                  <a:srgbClr val="3366FF"/>
                </a:solidFill>
              </a:rPr>
              <a:t>page table</a:t>
            </a:r>
            <a:r>
              <a:rPr lang="en-US" altLang="en-US" dirty="0"/>
              <a:t> to translate logical to physical addresses</a:t>
            </a:r>
            <a:endParaRPr lang="en-US" altLang="en-US" sz="800" dirty="0"/>
          </a:p>
          <a:p>
            <a:r>
              <a:rPr lang="en-US" altLang="en-US" dirty="0"/>
              <a:t>Backing store likewise split into pages</a:t>
            </a:r>
          </a:p>
          <a:p>
            <a:r>
              <a:rPr lang="en-US" altLang="en-US" dirty="0"/>
              <a:t>Still have Internal fragmentation</a:t>
            </a:r>
          </a:p>
        </p:txBody>
      </p:sp>
    </p:spTree>
    <p:extLst>
      <p:ext uri="{BB962C8B-B14F-4D97-AF65-F5344CB8AC3E}">
        <p14:creationId xmlns:p14="http://schemas.microsoft.com/office/powerpoint/2010/main" val="1850548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1419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</a:t>
            </a: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D65176A-F5BB-0C02-C587-5085280CDEA7}"/>
              </a:ext>
            </a:extLst>
          </p:cNvPr>
          <p:cNvSpPr txBox="1">
            <a:spLocks/>
          </p:cNvSpPr>
          <p:nvPr/>
        </p:nvSpPr>
        <p:spPr>
          <a:xfrm>
            <a:off x="1222343" y="1527811"/>
            <a:ext cx="8610066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sz="3200" dirty="0"/>
              <a:t>Operating system maintains a page table for each process</a:t>
            </a:r>
          </a:p>
          <a:p>
            <a:pPr lvl="1">
              <a:spcAft>
                <a:spcPts val="1200"/>
              </a:spcAft>
            </a:pPr>
            <a:r>
              <a:rPr lang="en-US" sz="2800" dirty="0"/>
              <a:t>Contains the frame location for each page in the process</a:t>
            </a:r>
          </a:p>
          <a:p>
            <a:pPr lvl="1">
              <a:spcAft>
                <a:spcPts val="1200"/>
              </a:spcAft>
            </a:pPr>
            <a:r>
              <a:rPr lang="en-US" sz="2800" dirty="0"/>
              <a:t>Memory address consist of a page number and offset within the page</a:t>
            </a:r>
          </a:p>
          <a:p>
            <a:endParaRPr lang="en-US" sz="3200" dirty="0"/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B0242E67-77DD-195E-DC7D-29E47F13AB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738" y="4690014"/>
            <a:ext cx="33432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9341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1419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</a:t>
            </a: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D65176A-F5BB-0C02-C587-5085280CDEA7}"/>
              </a:ext>
            </a:extLst>
          </p:cNvPr>
          <p:cNvSpPr txBox="1">
            <a:spLocks/>
          </p:cNvSpPr>
          <p:nvPr/>
        </p:nvSpPr>
        <p:spPr>
          <a:xfrm>
            <a:off x="1222343" y="1527811"/>
            <a:ext cx="8610066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FAB1AA4D-62E5-F28F-1122-2593F538F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17576" y="1261111"/>
            <a:ext cx="44196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5">
            <a:extLst>
              <a:ext uri="{FF2B5EF4-FFF2-40B4-BE49-F238E27FC236}">
                <a16:creationId xmlns:a16="http://schemas.microsoft.com/office/drawing/2014/main" id="{D0A02B96-3A04-219D-A86A-176259192301}"/>
              </a:ext>
            </a:extLst>
          </p:cNvPr>
          <p:cNvSpPr/>
          <p:nvPr/>
        </p:nvSpPr>
        <p:spPr>
          <a:xfrm>
            <a:off x="4876800" y="1760422"/>
            <a:ext cx="2286000" cy="304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>
                <a:solidFill>
                  <a:schemeClr val="tx1"/>
                </a:solidFill>
              </a:rPr>
              <a:t>A.0</a:t>
            </a:r>
            <a:endParaRPr lang="en-NZ" dirty="0">
              <a:solidFill>
                <a:schemeClr val="tx1"/>
              </a:solidFill>
            </a:endParaRP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43C1775D-91D2-65F5-9271-CBF17A040853}"/>
              </a:ext>
            </a:extLst>
          </p:cNvPr>
          <p:cNvSpPr/>
          <p:nvPr/>
        </p:nvSpPr>
        <p:spPr>
          <a:xfrm>
            <a:off x="4876800" y="2065222"/>
            <a:ext cx="2286000" cy="304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>
                <a:solidFill>
                  <a:schemeClr val="tx1"/>
                </a:solidFill>
              </a:rPr>
              <a:t>A.1</a:t>
            </a:r>
            <a:endParaRPr lang="en-NZ" dirty="0">
              <a:solidFill>
                <a:schemeClr val="tx1"/>
              </a:solidFill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EFF17A6C-B5D0-8E38-CF15-FBC2C4D01881}"/>
              </a:ext>
            </a:extLst>
          </p:cNvPr>
          <p:cNvSpPr/>
          <p:nvPr/>
        </p:nvSpPr>
        <p:spPr>
          <a:xfrm>
            <a:off x="4876800" y="2370022"/>
            <a:ext cx="2286000" cy="304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>
                <a:solidFill>
                  <a:schemeClr val="tx1"/>
                </a:solidFill>
              </a:rPr>
              <a:t>A.2</a:t>
            </a:r>
            <a:endParaRPr lang="en-NZ" dirty="0">
              <a:solidFill>
                <a:schemeClr val="tx1"/>
              </a:solidFill>
            </a:endParaRP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A02B8A00-B18F-7D5B-5259-8519453FD348}"/>
              </a:ext>
            </a:extLst>
          </p:cNvPr>
          <p:cNvSpPr/>
          <p:nvPr/>
        </p:nvSpPr>
        <p:spPr>
          <a:xfrm>
            <a:off x="4876800" y="2674822"/>
            <a:ext cx="2286000" cy="304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>
                <a:solidFill>
                  <a:schemeClr val="tx1"/>
                </a:solidFill>
              </a:rPr>
              <a:t>A.3</a:t>
            </a:r>
            <a:endParaRPr lang="en-NZ" dirty="0">
              <a:solidFill>
                <a:schemeClr val="tx1"/>
              </a:solidFill>
            </a:endParaRPr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80814930-686C-D6EA-7DFA-33A374851ECD}"/>
              </a:ext>
            </a:extLst>
          </p:cNvPr>
          <p:cNvSpPr/>
          <p:nvPr/>
        </p:nvSpPr>
        <p:spPr>
          <a:xfrm>
            <a:off x="4876800" y="2979622"/>
            <a:ext cx="2286000" cy="304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B.0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F335AFB6-1D5D-CFC8-A94D-298F6CE1C1A6}"/>
              </a:ext>
            </a:extLst>
          </p:cNvPr>
          <p:cNvSpPr/>
          <p:nvPr/>
        </p:nvSpPr>
        <p:spPr>
          <a:xfrm>
            <a:off x="4876800" y="3284422"/>
            <a:ext cx="2286000" cy="304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B.1</a:t>
            </a:r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A613EA7C-9D8C-E31C-B1EE-7DD7ED155CD5}"/>
              </a:ext>
            </a:extLst>
          </p:cNvPr>
          <p:cNvSpPr/>
          <p:nvPr/>
        </p:nvSpPr>
        <p:spPr>
          <a:xfrm>
            <a:off x="4876800" y="3589222"/>
            <a:ext cx="2286000" cy="304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B.2</a:t>
            </a:r>
          </a:p>
        </p:txBody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id="{FF30A13A-86AE-2F9F-1DA9-B4249915C574}"/>
              </a:ext>
            </a:extLst>
          </p:cNvPr>
          <p:cNvSpPr/>
          <p:nvPr/>
        </p:nvSpPr>
        <p:spPr>
          <a:xfrm>
            <a:off x="4876800" y="3933778"/>
            <a:ext cx="2286000" cy="304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C.0</a:t>
            </a:r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CF9C4881-B662-3778-34A1-2A22803C4CDF}"/>
              </a:ext>
            </a:extLst>
          </p:cNvPr>
          <p:cNvSpPr/>
          <p:nvPr/>
        </p:nvSpPr>
        <p:spPr>
          <a:xfrm>
            <a:off x="4876800" y="4238578"/>
            <a:ext cx="2286000" cy="304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C.1</a:t>
            </a:r>
          </a:p>
        </p:txBody>
      </p:sp>
      <p:sp>
        <p:nvSpPr>
          <p:cNvPr id="22" name="Rectangle 14">
            <a:extLst>
              <a:ext uri="{FF2B5EF4-FFF2-40B4-BE49-F238E27FC236}">
                <a16:creationId xmlns:a16="http://schemas.microsoft.com/office/drawing/2014/main" id="{DD748A00-BB49-AE38-D65D-CC939B799465}"/>
              </a:ext>
            </a:extLst>
          </p:cNvPr>
          <p:cNvSpPr/>
          <p:nvPr/>
        </p:nvSpPr>
        <p:spPr>
          <a:xfrm>
            <a:off x="4876800" y="4543378"/>
            <a:ext cx="2286000" cy="304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C.2</a:t>
            </a:r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id="{3FC56D59-03E9-E08C-EFB8-3EF70AA9F62E}"/>
              </a:ext>
            </a:extLst>
          </p:cNvPr>
          <p:cNvSpPr/>
          <p:nvPr/>
        </p:nvSpPr>
        <p:spPr>
          <a:xfrm>
            <a:off x="4876800" y="4848178"/>
            <a:ext cx="2286000" cy="304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C.3</a:t>
            </a:r>
          </a:p>
        </p:txBody>
      </p:sp>
      <p:sp>
        <p:nvSpPr>
          <p:cNvPr id="24" name="Rectangle 16">
            <a:extLst>
              <a:ext uri="{FF2B5EF4-FFF2-40B4-BE49-F238E27FC236}">
                <a16:creationId xmlns:a16="http://schemas.microsoft.com/office/drawing/2014/main" id="{55C95D4E-2765-D45C-246F-32B46516E67D}"/>
              </a:ext>
            </a:extLst>
          </p:cNvPr>
          <p:cNvSpPr/>
          <p:nvPr/>
        </p:nvSpPr>
        <p:spPr>
          <a:xfrm>
            <a:off x="4876800" y="2979622"/>
            <a:ext cx="2286000" cy="304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D.0</a:t>
            </a:r>
          </a:p>
        </p:txBody>
      </p:sp>
      <p:sp>
        <p:nvSpPr>
          <p:cNvPr id="25" name="Rectangle 17">
            <a:extLst>
              <a:ext uri="{FF2B5EF4-FFF2-40B4-BE49-F238E27FC236}">
                <a16:creationId xmlns:a16="http://schemas.microsoft.com/office/drawing/2014/main" id="{1E3785B9-AA8A-9859-51D8-94A79FCC8AAF}"/>
              </a:ext>
            </a:extLst>
          </p:cNvPr>
          <p:cNvSpPr/>
          <p:nvPr/>
        </p:nvSpPr>
        <p:spPr>
          <a:xfrm>
            <a:off x="4876800" y="3284422"/>
            <a:ext cx="2286000" cy="304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D.1</a:t>
            </a:r>
          </a:p>
        </p:txBody>
      </p:sp>
      <p:sp>
        <p:nvSpPr>
          <p:cNvPr id="26" name="Rectangle 18">
            <a:extLst>
              <a:ext uri="{FF2B5EF4-FFF2-40B4-BE49-F238E27FC236}">
                <a16:creationId xmlns:a16="http://schemas.microsoft.com/office/drawing/2014/main" id="{EE58399D-18ED-2BB4-7406-796ED7197F37}"/>
              </a:ext>
            </a:extLst>
          </p:cNvPr>
          <p:cNvSpPr/>
          <p:nvPr/>
        </p:nvSpPr>
        <p:spPr>
          <a:xfrm>
            <a:off x="4876800" y="3589222"/>
            <a:ext cx="2286000" cy="304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D.2</a:t>
            </a:r>
          </a:p>
        </p:txBody>
      </p:sp>
      <p:sp>
        <p:nvSpPr>
          <p:cNvPr id="27" name="Rectangle 19">
            <a:extLst>
              <a:ext uri="{FF2B5EF4-FFF2-40B4-BE49-F238E27FC236}">
                <a16:creationId xmlns:a16="http://schemas.microsoft.com/office/drawing/2014/main" id="{10DF2342-0482-B5D0-DC07-F2CAE4E1DDE7}"/>
              </a:ext>
            </a:extLst>
          </p:cNvPr>
          <p:cNvSpPr/>
          <p:nvPr/>
        </p:nvSpPr>
        <p:spPr>
          <a:xfrm>
            <a:off x="4876800" y="5189422"/>
            <a:ext cx="2286000" cy="304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D.3</a:t>
            </a:r>
          </a:p>
        </p:txBody>
      </p:sp>
      <p:sp>
        <p:nvSpPr>
          <p:cNvPr id="28" name="Rectangle 20">
            <a:extLst>
              <a:ext uri="{FF2B5EF4-FFF2-40B4-BE49-F238E27FC236}">
                <a16:creationId xmlns:a16="http://schemas.microsoft.com/office/drawing/2014/main" id="{D17954AA-2A5F-FF0D-3212-D0111DBDBF17}"/>
              </a:ext>
            </a:extLst>
          </p:cNvPr>
          <p:cNvSpPr/>
          <p:nvPr/>
        </p:nvSpPr>
        <p:spPr>
          <a:xfrm>
            <a:off x="4876800" y="5494222"/>
            <a:ext cx="2286000" cy="304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1"/>
                </a:solidFill>
              </a:rPr>
              <a:t>D.4</a:t>
            </a:r>
          </a:p>
        </p:txBody>
      </p:sp>
    </p:spTree>
    <p:extLst>
      <p:ext uri="{BB962C8B-B14F-4D97-AF65-F5344CB8AC3E}">
        <p14:creationId xmlns:p14="http://schemas.microsoft.com/office/powerpoint/2010/main" val="417095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"/>
                            </p:stCondLst>
                            <p:childTnLst>
                              <p:par>
                                <p:cTn id="9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9034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 Model of Logical and  Physical Memory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D65176A-F5BB-0C02-C587-5085280CDEA7}"/>
              </a:ext>
            </a:extLst>
          </p:cNvPr>
          <p:cNvSpPr txBox="1">
            <a:spLocks/>
          </p:cNvSpPr>
          <p:nvPr/>
        </p:nvSpPr>
        <p:spPr>
          <a:xfrm>
            <a:off x="-235535" y="1349148"/>
            <a:ext cx="8610066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/>
          </a:p>
        </p:txBody>
      </p:sp>
      <p:pic>
        <p:nvPicPr>
          <p:cNvPr id="31" name="صورة 30">
            <a:extLst>
              <a:ext uri="{FF2B5EF4-FFF2-40B4-BE49-F238E27FC236}">
                <a16:creationId xmlns:a16="http://schemas.microsoft.com/office/drawing/2014/main" id="{DCB81A7D-59F6-E667-6E12-DB15CF8E98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7312" y="1795462"/>
            <a:ext cx="94773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413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511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 Hardware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AA4D41EA-8F9B-EF65-C1A6-0BCB5C374C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3630" y="1287342"/>
            <a:ext cx="7790084" cy="466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855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85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Internal fragmentation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28654C7-9B67-4DCF-DD25-DD278F3C1383}"/>
              </a:ext>
            </a:extLst>
          </p:cNvPr>
          <p:cNvSpPr txBox="1">
            <a:spLocks noChangeArrowheads="1"/>
          </p:cNvSpPr>
          <p:nvPr/>
        </p:nvSpPr>
        <p:spPr>
          <a:xfrm>
            <a:off x="1959891" y="1304356"/>
            <a:ext cx="9321516" cy="463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Internal Fragmentation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allocated memory may be slightly larger than requested memory; this size difference is memory internal to a partition, but not being used</a:t>
            </a:r>
          </a:p>
          <a:p>
            <a:endParaRPr lang="en-US" altLang="en-US" dirty="0"/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E794C4BB-6124-DEBD-F7B1-FC13FA2AA4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3900" y="2741662"/>
            <a:ext cx="3124199" cy="294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541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043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 -- Calculating internal fragmentation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28654C7-9B67-4DCF-DD25-DD278F3C1383}"/>
              </a:ext>
            </a:extLst>
          </p:cNvPr>
          <p:cNvSpPr txBox="1">
            <a:spLocks noChangeArrowheads="1"/>
          </p:cNvSpPr>
          <p:nvPr/>
        </p:nvSpPr>
        <p:spPr>
          <a:xfrm>
            <a:off x="1959891" y="1304356"/>
            <a:ext cx="9321516" cy="463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Page size = 2,048 bytes</a:t>
            </a:r>
          </a:p>
          <a:p>
            <a:r>
              <a:rPr lang="en-US" altLang="en-US" dirty="0"/>
              <a:t>Process size = 72,766 bytes</a:t>
            </a:r>
          </a:p>
          <a:p>
            <a:r>
              <a:rPr lang="en-US" altLang="en-US" dirty="0"/>
              <a:t>35 pages + 1,086 bytes</a:t>
            </a:r>
          </a:p>
          <a:p>
            <a:r>
              <a:rPr lang="en-US" altLang="en-US" dirty="0"/>
              <a:t>Internal fragmentation of 2,048 - 1,086 = 962 bytes</a:t>
            </a:r>
          </a:p>
          <a:p>
            <a:r>
              <a:rPr lang="en-US" altLang="en-US" dirty="0"/>
              <a:t>Worst case fragmentation = 1 frame – 1 byte</a:t>
            </a:r>
          </a:p>
          <a:p>
            <a:r>
              <a:rPr lang="en-US" altLang="en-US" dirty="0"/>
              <a:t>On average fragmentation = 1 / 2 frame size</a:t>
            </a:r>
          </a:p>
          <a:p>
            <a:r>
              <a:rPr lang="en-US" altLang="en-US" dirty="0"/>
              <a:t>So small frame sizes desirable</a:t>
            </a:r>
          </a:p>
          <a:p>
            <a:r>
              <a:rPr lang="en-US" altLang="en-US" dirty="0"/>
              <a:t>But each page table entry takes memory to track</a:t>
            </a:r>
          </a:p>
        </p:txBody>
      </p:sp>
    </p:spTree>
    <p:extLst>
      <p:ext uri="{BB962C8B-B14F-4D97-AF65-F5344CB8AC3E}">
        <p14:creationId xmlns:p14="http://schemas.microsoft.com/office/powerpoint/2010/main" val="25296070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67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Free Frames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5E5F3F26-0B11-DEF5-5828-5B1549742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757" y="1675228"/>
            <a:ext cx="5903913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2709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9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 VS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aphicFrame>
        <p:nvGraphicFramePr>
          <p:cNvPr id="11" name="جدول 11">
            <a:extLst>
              <a:ext uri="{FF2B5EF4-FFF2-40B4-BE49-F238E27FC236}">
                <a16:creationId xmlns:a16="http://schemas.microsoft.com/office/drawing/2014/main" id="{71F32DA9-B8A7-4789-699B-5FC7E74C85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156343"/>
              </p:ext>
            </p:extLst>
          </p:nvPr>
        </p:nvGraphicFramePr>
        <p:xfrm>
          <a:off x="1992086" y="1232158"/>
          <a:ext cx="9510893" cy="493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0704">
                  <a:extLst>
                    <a:ext uri="{9D8B030D-6E8A-4147-A177-3AD203B41FA5}">
                      <a16:colId xmlns:a16="http://schemas.microsoft.com/office/drawing/2014/main" val="3307495984"/>
                    </a:ext>
                  </a:extLst>
                </a:gridCol>
                <a:gridCol w="4240189">
                  <a:extLst>
                    <a:ext uri="{9D8B030D-6E8A-4147-A177-3AD203B41FA5}">
                      <a16:colId xmlns:a16="http://schemas.microsoft.com/office/drawing/2014/main" val="3073753614"/>
                    </a:ext>
                  </a:extLst>
                </a:gridCol>
              </a:tblGrid>
              <a:tr h="338266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Paging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Segmentation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5991469"/>
                  </a:ext>
                </a:extLst>
              </a:tr>
              <a:tr h="1775897">
                <a:tc>
                  <a:txBody>
                    <a:bodyPr/>
                    <a:lstStyle/>
                    <a:p>
                      <a:pPr algn="l"/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Paging is a memory management technique. In paging, memory is partitioned into fixed-size pages.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Segmentation is also a memory management technique. In segmentation memory is partitioned into the variable size segments.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674270"/>
                  </a:ext>
                </a:extLst>
              </a:tr>
              <a:tr h="33826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114882"/>
                  </a:ext>
                </a:extLst>
              </a:tr>
              <a:tr h="1099365"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paging, with the help of hardware page size is determine.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segmentation, the user gives the size of the segments.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02621"/>
                  </a:ext>
                </a:extLst>
              </a:tr>
              <a:tr h="33826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11527"/>
                  </a:ext>
                </a:extLst>
              </a:tr>
              <a:tr h="761099"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Paging is faster than the segmentation.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Segmentation is slower than the paging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4193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7541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72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 Contiguous Allocation.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aphicFrame>
        <p:nvGraphicFramePr>
          <p:cNvPr id="9" name="جدول 11">
            <a:extLst>
              <a:ext uri="{FF2B5EF4-FFF2-40B4-BE49-F238E27FC236}">
                <a16:creationId xmlns:a16="http://schemas.microsoft.com/office/drawing/2014/main" id="{A91978F8-F98F-379C-55A0-58CD8CC788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086731"/>
              </p:ext>
            </p:extLst>
          </p:nvPr>
        </p:nvGraphicFramePr>
        <p:xfrm>
          <a:off x="1850571" y="1549612"/>
          <a:ext cx="9555681" cy="4117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5492">
                  <a:extLst>
                    <a:ext uri="{9D8B030D-6E8A-4147-A177-3AD203B41FA5}">
                      <a16:colId xmlns:a16="http://schemas.microsoft.com/office/drawing/2014/main" val="3307495984"/>
                    </a:ext>
                  </a:extLst>
                </a:gridCol>
                <a:gridCol w="4240189">
                  <a:extLst>
                    <a:ext uri="{9D8B030D-6E8A-4147-A177-3AD203B41FA5}">
                      <a16:colId xmlns:a16="http://schemas.microsoft.com/office/drawing/2014/main" val="3073753614"/>
                    </a:ext>
                  </a:extLst>
                </a:gridCol>
              </a:tblGrid>
              <a:tr h="33436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Paging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Segmentation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5991469"/>
                  </a:ext>
                </a:extLst>
              </a:tr>
              <a:tr h="1755416">
                <a:tc>
                  <a:txBody>
                    <a:bodyPr/>
                    <a:lstStyle/>
                    <a:p>
                      <a:pPr algn="l"/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paging, there may be a chance of internal fragmentation.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segmentation, there may be a chance of external fragmentation.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674270"/>
                  </a:ext>
                </a:extLst>
              </a:tr>
              <a:tr h="44232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114882"/>
                  </a:ext>
                </a:extLst>
              </a:tr>
              <a:tr h="1005001"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This technique, the logical address is partitioned into the page number and the page offset.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this technique, the logical address is partitioned into the Segment number and the Segment offset.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02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22048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72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Non- Contiguous Allocation. 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Segmentation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aphicFrame>
        <p:nvGraphicFramePr>
          <p:cNvPr id="9" name="جدول 11">
            <a:extLst>
              <a:ext uri="{FF2B5EF4-FFF2-40B4-BE49-F238E27FC236}">
                <a16:creationId xmlns:a16="http://schemas.microsoft.com/office/drawing/2014/main" id="{68713903-074E-FEE1-8DAF-B061E5F745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212114"/>
              </p:ext>
            </p:extLst>
          </p:nvPr>
        </p:nvGraphicFramePr>
        <p:xfrm>
          <a:off x="1545771" y="1536482"/>
          <a:ext cx="9621831" cy="3752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6658">
                  <a:extLst>
                    <a:ext uri="{9D8B030D-6E8A-4147-A177-3AD203B41FA5}">
                      <a16:colId xmlns:a16="http://schemas.microsoft.com/office/drawing/2014/main" val="3307495984"/>
                    </a:ext>
                  </a:extLst>
                </a:gridCol>
                <a:gridCol w="4255173">
                  <a:extLst>
                    <a:ext uri="{9D8B030D-6E8A-4147-A177-3AD203B41FA5}">
                      <a16:colId xmlns:a16="http://schemas.microsoft.com/office/drawing/2014/main" val="3073753614"/>
                    </a:ext>
                  </a:extLst>
                </a:gridCol>
              </a:tblGrid>
              <a:tr h="33436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Paging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Segmentation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5991469"/>
                  </a:ext>
                </a:extLst>
              </a:tr>
              <a:tr h="1755416">
                <a:tc>
                  <a:txBody>
                    <a:bodyPr/>
                    <a:lstStyle/>
                    <a:p>
                      <a:pPr algn="l"/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user cannot see the paging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user can see the paging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674270"/>
                  </a:ext>
                </a:extLst>
              </a:tr>
              <a:tr h="44232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114882"/>
                  </a:ext>
                </a:extLst>
              </a:tr>
              <a:tr h="1005001"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this technique, the list of free frames is maintained by the operating system.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this technique, the list of holes is maintained by the operating system.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02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23905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401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Module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5-part1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DDEF8B05-40BD-6AC2-E3CE-5B69E25266F2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/>
              <a:t>End of Module 5 part1</a:t>
            </a:r>
          </a:p>
        </p:txBody>
      </p:sp>
    </p:spTree>
    <p:extLst>
      <p:ext uri="{BB962C8B-B14F-4D97-AF65-F5344CB8AC3E}">
        <p14:creationId xmlns:p14="http://schemas.microsoft.com/office/powerpoint/2010/main" val="414734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10820</TotalTime>
  <Words>1560</Words>
  <Application>Microsoft Office PowerPoint</Application>
  <PresentationFormat>شاشة عريضة</PresentationFormat>
  <Paragraphs>320</Paragraphs>
  <Slides>40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8" baseType="lpstr">
      <vt:lpstr>Arial</vt:lpstr>
      <vt:lpstr>Calibri</vt:lpstr>
      <vt:lpstr>Calibri Light</vt:lpstr>
      <vt:lpstr>Helvetica</vt:lpstr>
      <vt:lpstr>Monotype Sorts</vt:lpstr>
      <vt:lpstr>Tajawal Medium</vt:lpstr>
      <vt:lpstr>Verdana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97</cp:revision>
  <dcterms:created xsi:type="dcterms:W3CDTF">2021-08-03T13:03:26Z</dcterms:created>
  <dcterms:modified xsi:type="dcterms:W3CDTF">2023-02-25T22:56:18Z</dcterms:modified>
</cp:coreProperties>
</file>