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8"/>
  </p:notesMasterIdLst>
  <p:sldIdLst>
    <p:sldId id="480" r:id="rId2"/>
    <p:sldId id="303" r:id="rId3"/>
    <p:sldId id="548" r:id="rId4"/>
    <p:sldId id="720" r:id="rId5"/>
    <p:sldId id="726" r:id="rId6"/>
    <p:sldId id="774" r:id="rId7"/>
    <p:sldId id="775" r:id="rId8"/>
    <p:sldId id="777" r:id="rId9"/>
    <p:sldId id="776" r:id="rId10"/>
    <p:sldId id="778" r:id="rId11"/>
    <p:sldId id="779" r:id="rId12"/>
    <p:sldId id="780" r:id="rId13"/>
    <p:sldId id="781" r:id="rId14"/>
    <p:sldId id="782" r:id="rId15"/>
    <p:sldId id="783" r:id="rId16"/>
    <p:sldId id="784" r:id="rId17"/>
    <p:sldId id="785" r:id="rId18"/>
    <p:sldId id="786" r:id="rId19"/>
    <p:sldId id="787" r:id="rId20"/>
    <p:sldId id="788" r:id="rId21"/>
    <p:sldId id="789" r:id="rId22"/>
    <p:sldId id="794" r:id="rId23"/>
    <p:sldId id="790" r:id="rId24"/>
    <p:sldId id="795" r:id="rId25"/>
    <p:sldId id="796" r:id="rId26"/>
    <p:sldId id="797" r:id="rId27"/>
    <p:sldId id="792" r:id="rId28"/>
    <p:sldId id="793" r:id="rId29"/>
    <p:sldId id="798" r:id="rId30"/>
    <p:sldId id="799" r:id="rId31"/>
    <p:sldId id="800" r:id="rId32"/>
    <p:sldId id="801" r:id="rId33"/>
    <p:sldId id="802" r:id="rId34"/>
    <p:sldId id="803" r:id="rId35"/>
    <p:sldId id="804" r:id="rId36"/>
    <p:sldId id="810" r:id="rId37"/>
    <p:sldId id="811" r:id="rId38"/>
    <p:sldId id="812" r:id="rId39"/>
    <p:sldId id="813" r:id="rId40"/>
    <p:sldId id="814" r:id="rId41"/>
    <p:sldId id="815" r:id="rId42"/>
    <p:sldId id="816" r:id="rId43"/>
    <p:sldId id="817" r:id="rId44"/>
    <p:sldId id="809" r:id="rId45"/>
    <p:sldId id="818" r:id="rId46"/>
    <p:sldId id="819" r:id="rId47"/>
    <p:sldId id="820" r:id="rId48"/>
    <p:sldId id="821" r:id="rId49"/>
    <p:sldId id="822" r:id="rId50"/>
    <p:sldId id="823" r:id="rId51"/>
    <p:sldId id="824" r:id="rId52"/>
    <p:sldId id="825" r:id="rId53"/>
    <p:sldId id="826" r:id="rId54"/>
    <p:sldId id="827" r:id="rId55"/>
    <p:sldId id="828" r:id="rId56"/>
    <p:sldId id="829" r:id="rId57"/>
    <p:sldId id="830" r:id="rId58"/>
    <p:sldId id="831" r:id="rId59"/>
    <p:sldId id="832" r:id="rId60"/>
    <p:sldId id="833" r:id="rId61"/>
    <p:sldId id="834" r:id="rId62"/>
    <p:sldId id="835" r:id="rId63"/>
    <p:sldId id="836" r:id="rId64"/>
    <p:sldId id="837" r:id="rId65"/>
    <p:sldId id="838" r:id="rId66"/>
    <p:sldId id="839" r:id="rId67"/>
    <p:sldId id="840" r:id="rId68"/>
    <p:sldId id="841" r:id="rId69"/>
    <p:sldId id="842" r:id="rId70"/>
    <p:sldId id="843" r:id="rId71"/>
    <p:sldId id="844" r:id="rId72"/>
    <p:sldId id="845" r:id="rId73"/>
    <p:sldId id="850" r:id="rId74"/>
    <p:sldId id="851" r:id="rId75"/>
    <p:sldId id="847" r:id="rId76"/>
    <p:sldId id="848" r:id="rId77"/>
    <p:sldId id="849" r:id="rId78"/>
    <p:sldId id="852" r:id="rId79"/>
    <p:sldId id="856" r:id="rId80"/>
    <p:sldId id="858" r:id="rId81"/>
    <p:sldId id="857" r:id="rId82"/>
    <p:sldId id="859" r:id="rId83"/>
    <p:sldId id="861" r:id="rId84"/>
    <p:sldId id="862" r:id="rId85"/>
    <p:sldId id="863" r:id="rId86"/>
    <p:sldId id="855" r:id="rId87"/>
    <p:sldId id="864" r:id="rId88"/>
    <p:sldId id="865" r:id="rId89"/>
    <p:sldId id="866" r:id="rId90"/>
    <p:sldId id="867" r:id="rId91"/>
    <p:sldId id="868" r:id="rId92"/>
    <p:sldId id="870" r:id="rId93"/>
    <p:sldId id="869" r:id="rId94"/>
    <p:sldId id="853" r:id="rId95"/>
    <p:sldId id="854" r:id="rId96"/>
    <p:sldId id="349" r:id="rId9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548"/>
            <p14:sldId id="720"/>
            <p14:sldId id="726"/>
            <p14:sldId id="774"/>
            <p14:sldId id="775"/>
            <p14:sldId id="777"/>
            <p14:sldId id="776"/>
            <p14:sldId id="778"/>
            <p14:sldId id="779"/>
            <p14:sldId id="780"/>
            <p14:sldId id="781"/>
            <p14:sldId id="782"/>
            <p14:sldId id="783"/>
            <p14:sldId id="784"/>
            <p14:sldId id="785"/>
            <p14:sldId id="786"/>
            <p14:sldId id="787"/>
            <p14:sldId id="788"/>
            <p14:sldId id="789"/>
            <p14:sldId id="794"/>
            <p14:sldId id="790"/>
            <p14:sldId id="795"/>
            <p14:sldId id="796"/>
            <p14:sldId id="797"/>
            <p14:sldId id="792"/>
            <p14:sldId id="793"/>
            <p14:sldId id="798"/>
            <p14:sldId id="799"/>
            <p14:sldId id="800"/>
            <p14:sldId id="801"/>
            <p14:sldId id="802"/>
            <p14:sldId id="803"/>
            <p14:sldId id="804"/>
            <p14:sldId id="810"/>
            <p14:sldId id="811"/>
            <p14:sldId id="812"/>
            <p14:sldId id="813"/>
            <p14:sldId id="814"/>
            <p14:sldId id="815"/>
            <p14:sldId id="816"/>
            <p14:sldId id="817"/>
            <p14:sldId id="809"/>
            <p14:sldId id="818"/>
            <p14:sldId id="819"/>
            <p14:sldId id="820"/>
            <p14:sldId id="821"/>
            <p14:sldId id="822"/>
            <p14:sldId id="823"/>
            <p14:sldId id="824"/>
            <p14:sldId id="825"/>
            <p14:sldId id="826"/>
            <p14:sldId id="827"/>
            <p14:sldId id="828"/>
            <p14:sldId id="829"/>
            <p14:sldId id="830"/>
            <p14:sldId id="831"/>
            <p14:sldId id="832"/>
            <p14:sldId id="833"/>
            <p14:sldId id="834"/>
            <p14:sldId id="835"/>
            <p14:sldId id="836"/>
            <p14:sldId id="837"/>
            <p14:sldId id="838"/>
            <p14:sldId id="839"/>
            <p14:sldId id="840"/>
            <p14:sldId id="841"/>
            <p14:sldId id="842"/>
            <p14:sldId id="843"/>
            <p14:sldId id="844"/>
            <p14:sldId id="845"/>
            <p14:sldId id="850"/>
            <p14:sldId id="851"/>
            <p14:sldId id="847"/>
            <p14:sldId id="848"/>
            <p14:sldId id="849"/>
            <p14:sldId id="852"/>
            <p14:sldId id="856"/>
            <p14:sldId id="858"/>
            <p14:sldId id="857"/>
            <p14:sldId id="859"/>
            <p14:sldId id="861"/>
            <p14:sldId id="862"/>
            <p14:sldId id="863"/>
            <p14:sldId id="855"/>
            <p14:sldId id="864"/>
            <p14:sldId id="865"/>
            <p14:sldId id="866"/>
            <p14:sldId id="867"/>
            <p14:sldId id="868"/>
            <p14:sldId id="870"/>
            <p14:sldId id="869"/>
            <p14:sldId id="853"/>
            <p14:sldId id="85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AE3F3"/>
    <a:srgbClr val="F2F2F2"/>
    <a:srgbClr val="78D3E8"/>
    <a:srgbClr val="4472C4"/>
    <a:srgbClr val="2F528F"/>
    <a:srgbClr val="F3A9EC"/>
    <a:srgbClr val="2D3956"/>
    <a:srgbClr val="852F4A"/>
    <a:srgbClr val="000000"/>
    <a:srgbClr val="669B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66230" autoAdjust="0"/>
  </p:normalViewPr>
  <p:slideViewPr>
    <p:cSldViewPr snapToGrid="0">
      <p:cViewPr varScale="1">
        <p:scale>
          <a:sx n="42" d="100"/>
          <a:sy n="42" d="100"/>
        </p:scale>
        <p:origin x="788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tableStyles" Target="tableStyles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presProps" Target="presProps.xml"/><Relationship Id="rId10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6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9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6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70.wmf"/><Relationship Id="rId1" Type="http://schemas.openxmlformats.org/officeDocument/2006/relationships/image" Target="../media/image69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75.wmf"/><Relationship Id="rId2" Type="http://schemas.openxmlformats.org/officeDocument/2006/relationships/image" Target="../media/image74.wmf"/><Relationship Id="rId1" Type="http://schemas.openxmlformats.org/officeDocument/2006/relationships/image" Target="../media/image73.wmf"/><Relationship Id="rId4" Type="http://schemas.openxmlformats.org/officeDocument/2006/relationships/image" Target="../media/image76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80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8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11/23/2024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3192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7300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12659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4741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59926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0248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5764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06084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81349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10326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71996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663199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64590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42945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935489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0466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384627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58976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997155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884219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033919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81691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01165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51306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52859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70648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01917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5562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149606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519039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911536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95928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8007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903245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5117706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341860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471008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1411974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909112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 used disc in order not to close the</a:t>
            </a:r>
            <a:r>
              <a:rPr lang="en-US" baseline="0" dirty="0" smtClean="0"/>
              <a:t> inside holes in characters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6001810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 words, this equation indicates that the erosion of </a:t>
            </a:r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 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by </a:t>
            </a:r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is the set of all points </a:t>
            </a:r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 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such that </a:t>
            </a:r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translated by </a:t>
            </a:r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z, 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is contained in </a:t>
            </a:r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236807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367087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4650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3478820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004652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453827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2609794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844952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9005668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515069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510708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0782490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922590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8700979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4606091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9601903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8203359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587029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9678397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26153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5757781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5597173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2510346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8005190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7557401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8507103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271150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8A4CBA-006D-4C9C-9A60-2055B35B1FEB}" type="slidenum">
              <a:rPr lang="en-US" altLang="en-US" smtClean="0"/>
              <a:pPr/>
              <a:t>84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79414640"/>
      </p:ext>
    </p:extLst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6683413"/>
      </p:ext>
    </p:extLst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75463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4067" y="365125"/>
            <a:ext cx="8889732" cy="1325563"/>
          </a:xfrm>
        </p:spPr>
        <p:txBody>
          <a:bodyPr/>
          <a:lstStyle>
            <a:lvl1pPr>
              <a:defRPr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 userDrawn="1"/>
        </p:nvSpPr>
        <p:spPr>
          <a:xfrm>
            <a:off x="8086188" y="996478"/>
            <a:ext cx="4105812" cy="490867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 userDrawn="1"/>
        </p:nvSpPr>
        <p:spPr>
          <a:xfrm>
            <a:off x="66260" y="1417983"/>
            <a:ext cx="12099235" cy="53273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11/23/2024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4442" y="365125"/>
            <a:ext cx="8899357" cy="1325563"/>
          </a:xfrm>
        </p:spPr>
        <p:txBody>
          <a:bodyPr/>
          <a:lstStyle>
            <a:lvl1pPr>
              <a:defRPr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 userDrawn="1"/>
        </p:nvSpPr>
        <p:spPr>
          <a:xfrm>
            <a:off x="8086188" y="996478"/>
            <a:ext cx="4105812" cy="490867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 userDrawn="1"/>
        </p:nvSpPr>
        <p:spPr>
          <a:xfrm>
            <a:off x="66260" y="1417983"/>
            <a:ext cx="12099235" cy="53273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11/23/2024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5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 userDrawn="1"/>
        </p:nvSpPr>
        <p:spPr>
          <a:xfrm>
            <a:off x="8086188" y="996478"/>
            <a:ext cx="4105812" cy="490867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 userDrawn="1"/>
        </p:nvSpPr>
        <p:spPr>
          <a:xfrm>
            <a:off x="66260" y="1417983"/>
            <a:ext cx="12099235" cy="53273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2167" y="228600"/>
            <a:ext cx="11387667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02168" y="1600200"/>
            <a:ext cx="5592233" cy="44989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1" y="1600200"/>
            <a:ext cx="5592233" cy="44989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5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EC324E-C280-41FE-BEFA-935983AC5C07}" type="datetime1">
              <a:rPr lang="en-US"/>
              <a:pPr>
                <a:defRPr/>
              </a:pPr>
              <a:t>11/23/2024</a:t>
            </a:fld>
            <a:endParaRPr lang="en-US"/>
          </a:p>
        </p:txBody>
      </p:sp>
      <p:sp>
        <p:nvSpPr>
          <p:cNvPr id="6" name="Rectangle 15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5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764552-6650-4DA3-B003-6458E5726C7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58930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8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7" r:id="rId15"/>
    <p:sldLayoutId id="2147483668" r:id="rId16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13" Type="http://schemas.openxmlformats.org/officeDocument/2006/relationships/oleObject" Target="../embeddings/oleObject5.bin"/><Relationship Id="rId3" Type="http://schemas.openxmlformats.org/officeDocument/2006/relationships/image" Target="../media/image18.jpg"/><Relationship Id="rId7" Type="http://schemas.openxmlformats.org/officeDocument/2006/relationships/oleObject" Target="../embeddings/oleObject2.bin"/><Relationship Id="rId12" Type="http://schemas.openxmlformats.org/officeDocument/2006/relationships/image" Target="../media/image15.wmf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17.wmf"/><Relationship Id="rId1" Type="http://schemas.openxmlformats.org/officeDocument/2006/relationships/vmlDrawing" Target="../drawings/vmlDrawing1.vml"/><Relationship Id="rId6" Type="http://schemas.openxmlformats.org/officeDocument/2006/relationships/image" Target="../media/image12.wmf"/><Relationship Id="rId11" Type="http://schemas.openxmlformats.org/officeDocument/2006/relationships/oleObject" Target="../embeddings/oleObject4.bin"/><Relationship Id="rId5" Type="http://schemas.openxmlformats.org/officeDocument/2006/relationships/oleObject" Target="../embeddings/oleObject1.bin"/><Relationship Id="rId15" Type="http://schemas.openxmlformats.org/officeDocument/2006/relationships/oleObject" Target="../embeddings/oleObject6.bin"/><Relationship Id="rId10" Type="http://schemas.openxmlformats.org/officeDocument/2006/relationships/image" Target="../media/image14.wmf"/><Relationship Id="rId4" Type="http://schemas.openxmlformats.org/officeDocument/2006/relationships/hyperlink" Target="https://www.researchgate.net/publication/200041364_Genetic_Programming_applied_to_Morphological_Image_Processing" TargetMode="External"/><Relationship Id="rId9" Type="http://schemas.openxmlformats.org/officeDocument/2006/relationships/oleObject" Target="../embeddings/oleObject3.bin"/><Relationship Id="rId14" Type="http://schemas.openxmlformats.org/officeDocument/2006/relationships/image" Target="../media/image16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5" Type="http://schemas.openxmlformats.org/officeDocument/2006/relationships/hyperlink" Target="https://www.researchgate.net/publication/200041364_Genetic_Programming_applied_to_Morphological_Image_Processing" TargetMode="External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.bin"/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24.wmf"/><Relationship Id="rId12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8.bin"/><Relationship Id="rId11" Type="http://schemas.openxmlformats.org/officeDocument/2006/relationships/image" Target="../media/image27.png"/><Relationship Id="rId5" Type="http://schemas.openxmlformats.org/officeDocument/2006/relationships/image" Target="../media/image23.wmf"/><Relationship Id="rId10" Type="http://schemas.openxmlformats.org/officeDocument/2006/relationships/image" Target="../media/image26.png"/><Relationship Id="rId4" Type="http://schemas.openxmlformats.org/officeDocument/2006/relationships/oleObject" Target="../embeddings/oleObject7.bin"/><Relationship Id="rId9" Type="http://schemas.openxmlformats.org/officeDocument/2006/relationships/image" Target="../media/image25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4.png"/><Relationship Id="rId4" Type="http://schemas.openxmlformats.org/officeDocument/2006/relationships/image" Target="../media/image33.wmf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6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6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6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6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6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6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6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5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36.w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37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6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0.png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6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wmf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wmf"/><Relationship Id="rId2" Type="http://schemas.openxmlformats.org/officeDocument/2006/relationships/image" Target="../media/image44.wmf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wmf"/><Relationship Id="rId2" Type="http://schemas.openxmlformats.org/officeDocument/2006/relationships/image" Target="../media/image46.wmf"/><Relationship Id="rId1" Type="http://schemas.openxmlformats.org/officeDocument/2006/relationships/slideLayout" Target="../slideLayouts/slideLayout6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2.pn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6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56.wmf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wmf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59.wmf"/><Relationship Id="rId4" Type="http://schemas.openxmlformats.org/officeDocument/2006/relationships/oleObject" Target="../embeddings/oleObject12.bin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2.wmf"/><Relationship Id="rId4" Type="http://schemas.openxmlformats.org/officeDocument/2006/relationships/image" Target="../media/image61.wmf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6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1.xml"/><Relationship Id="rId7" Type="http://schemas.openxmlformats.org/officeDocument/2006/relationships/image" Target="../media/image68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67.png"/><Relationship Id="rId5" Type="http://schemas.openxmlformats.org/officeDocument/2006/relationships/image" Target="../media/image66.wmf"/><Relationship Id="rId4" Type="http://schemas.openxmlformats.org/officeDocument/2006/relationships/oleObject" Target="../embeddings/oleObject13.bin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70.wmf"/><Relationship Id="rId5" Type="http://schemas.openxmlformats.org/officeDocument/2006/relationships/oleObject" Target="../embeddings/oleObject15.bin"/><Relationship Id="rId4" Type="http://schemas.openxmlformats.org/officeDocument/2006/relationships/image" Target="../media/image69.wmf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wmf"/><Relationship Id="rId2" Type="http://schemas.openxmlformats.org/officeDocument/2006/relationships/image" Target="../media/image71.wmf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wmf"/><Relationship Id="rId3" Type="http://schemas.openxmlformats.org/officeDocument/2006/relationships/oleObject" Target="../embeddings/oleObject16.bin"/><Relationship Id="rId7" Type="http://schemas.openxmlformats.org/officeDocument/2006/relationships/oleObject" Target="../embeddings/oleObject18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74.wmf"/><Relationship Id="rId5" Type="http://schemas.openxmlformats.org/officeDocument/2006/relationships/oleObject" Target="../embeddings/oleObject17.bin"/><Relationship Id="rId10" Type="http://schemas.openxmlformats.org/officeDocument/2006/relationships/image" Target="../media/image76.wmf"/><Relationship Id="rId4" Type="http://schemas.openxmlformats.org/officeDocument/2006/relationships/image" Target="../media/image73.wmf"/><Relationship Id="rId9" Type="http://schemas.openxmlformats.org/officeDocument/2006/relationships/oleObject" Target="../embeddings/oleObject19.bin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9.wmf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80.wmf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7" Type="http://schemas.openxmlformats.org/officeDocument/2006/relationships/image" Target="../media/image85.gif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4.png"/><Relationship Id="rId5" Type="http://schemas.openxmlformats.org/officeDocument/2006/relationships/image" Target="../media/image83.png"/><Relationship Id="rId4" Type="http://schemas.openxmlformats.org/officeDocument/2006/relationships/image" Target="../media/image82.png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86.wmf"/><Relationship Id="rId5" Type="http://schemas.openxmlformats.org/officeDocument/2006/relationships/oleObject" Target="../embeddings/oleObject21.bin"/><Relationship Id="rId4" Type="http://schemas.openxmlformats.org/officeDocument/2006/relationships/image" Target="../media/image88.wmf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wmf"/><Relationship Id="rId2" Type="http://schemas.openxmlformats.org/officeDocument/2006/relationships/image" Target="../media/image89.wmf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7" Type="http://schemas.openxmlformats.org/officeDocument/2006/relationships/image" Target="../media/image7.sv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5.png"/><Relationship Id="rId5" Type="http://schemas.openxmlformats.org/officeDocument/2006/relationships/image" Target="../media/image1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Mohamed Mostafa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042426" y="1680806"/>
            <a:ext cx="4652236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Computer Vision,</a:t>
            </a: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Digital Image </a:t>
            </a: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9044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 612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024022" y="2801360"/>
            <a:ext cx="64812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</a:t>
            </a:r>
            <a:r>
              <a:rPr lang="en-US" sz="40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Morphology</a:t>
            </a:r>
            <a:endParaRPr lang="en-US" sz="4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3846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954952"/>
            <a:ext cx="9044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 612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Mohamed Mostafa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42106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1127760" y="1123950"/>
            <a:ext cx="9936480" cy="4311650"/>
          </a:xfr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b="1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096000" y="826923"/>
            <a:ext cx="35477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Morphology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66610" y="5073707"/>
            <a:ext cx="520427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rgbClr val="4472C4"/>
                </a:solidFill>
                <a:latin typeface="Arial" panose="020B0604020202020204" pitchFamily="34" charset="0"/>
              </a:rPr>
              <a:t>Chapter 9:</a:t>
            </a:r>
          </a:p>
          <a:p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</a:rPr>
              <a:t>Gonzalez</a:t>
            </a:r>
            <a:r>
              <a:rPr lang="en-US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</a:rPr>
              <a:t>, Rafael C. </a:t>
            </a:r>
            <a:r>
              <a:rPr lang="en-US" b="1" i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</a:rPr>
              <a:t>Digital image processing</a:t>
            </a:r>
            <a:r>
              <a:rPr lang="en-US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</a:rPr>
              <a:t>. Pearson 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</a:rPr>
              <a:t>education, India, </a:t>
            </a:r>
            <a:r>
              <a:rPr lang="en-US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</a:rPr>
              <a:t>2009.</a:t>
            </a:r>
            <a:endParaRPr lang="en-US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3" name="object 2"/>
          <p:cNvSpPr txBox="1">
            <a:spLocks/>
          </p:cNvSpPr>
          <p:nvPr/>
        </p:nvSpPr>
        <p:spPr>
          <a:xfrm>
            <a:off x="1846415" y="3533412"/>
            <a:ext cx="2774103" cy="136652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28575" cap="sq">
            <a:solidFill>
              <a:srgbClr val="404040"/>
            </a:solidFill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spc="-305" dirty="0" smtClean="0">
                <a:solidFill>
                  <a:srgbClr val="262626"/>
                </a:solidFill>
              </a:rPr>
              <a:t>Resources for this lecture</a:t>
            </a:r>
            <a:endParaRPr lang="en-US" sz="3600" b="1" spc="-305" dirty="0">
              <a:solidFill>
                <a:srgbClr val="2626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8832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72138" y="365125"/>
            <a:ext cx="8981661" cy="1325563"/>
          </a:xfrm>
        </p:spPr>
        <p:txBody>
          <a:bodyPr/>
          <a:lstStyle/>
          <a:p>
            <a:r>
              <a:rPr lang="en-US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Morphology?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Green and Golden Bell Frog Life cycle - Litoria aure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2921" y="2723949"/>
            <a:ext cx="4899989" cy="3453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825625"/>
            <a:ext cx="6463748" cy="4351338"/>
          </a:xfrm>
        </p:spPr>
        <p:txBody>
          <a:bodyPr/>
          <a:lstStyle/>
          <a:p>
            <a:r>
              <a:rPr lang="en-US" dirty="0"/>
              <a:t>In nature, morphology refers to the study of the form and structure of </a:t>
            </a:r>
            <a:r>
              <a:rPr lang="en-US" dirty="0" smtClean="0"/>
              <a:t>organisms.</a:t>
            </a:r>
          </a:p>
          <a:p>
            <a:r>
              <a:rPr lang="en-US" dirty="0"/>
              <a:t>It involves the examination and analysis of physical characteristics, such as shape, size, color, and texture, as well as internal structures like organs, tissues, and cells. </a:t>
            </a:r>
          </a:p>
        </p:txBody>
      </p:sp>
    </p:spTree>
    <p:extLst>
      <p:ext uri="{BB962C8B-B14F-4D97-AF65-F5344CB8AC3E}">
        <p14:creationId xmlns:p14="http://schemas.microsoft.com/office/powerpoint/2010/main" val="1662341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86188" y="996478"/>
            <a:ext cx="4105812" cy="490867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6260" y="1444487"/>
            <a:ext cx="12099235" cy="52743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6122" y="365125"/>
            <a:ext cx="9087678" cy="1325563"/>
          </a:xfrm>
        </p:spPr>
        <p:txBody>
          <a:bodyPr/>
          <a:lstStyle/>
          <a:p>
            <a:r>
              <a:rPr lang="en-US" b="1" dirty="0" smtClean="0"/>
              <a:t>Image Morphology</a:t>
            </a:r>
            <a:endParaRPr lang="en-US" b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199" y="1825625"/>
            <a:ext cx="11155017" cy="4351338"/>
          </a:xfrm>
        </p:spPr>
        <p:txBody>
          <a:bodyPr>
            <a:normAutofit/>
          </a:bodyPr>
          <a:lstStyle/>
          <a:p>
            <a:r>
              <a:rPr lang="en-US" dirty="0"/>
              <a:t>We use the same word here in the context of </a:t>
            </a:r>
            <a:r>
              <a:rPr lang="en-US" i="1" dirty="0"/>
              <a:t>mathematical morphology </a:t>
            </a:r>
            <a:r>
              <a:rPr lang="en-US" dirty="0"/>
              <a:t>as a tool </a:t>
            </a:r>
            <a:r>
              <a:rPr lang="en-US" dirty="0" smtClean="0"/>
              <a:t>for extracting </a:t>
            </a:r>
            <a:r>
              <a:rPr lang="en-US" dirty="0"/>
              <a:t>image components that are useful in the representation and description of region shape, </a:t>
            </a:r>
            <a:r>
              <a:rPr lang="en-US" dirty="0" smtClean="0"/>
              <a:t>such as </a:t>
            </a:r>
            <a:r>
              <a:rPr lang="en-US" dirty="0"/>
              <a:t>boundaries, skeletons, and the </a:t>
            </a:r>
            <a:r>
              <a:rPr lang="en-US" dirty="0" smtClean="0"/>
              <a:t>convex hull.</a:t>
            </a:r>
          </a:p>
          <a:p>
            <a:r>
              <a:rPr lang="en-US" dirty="0"/>
              <a:t>We are interested also in morphological techniques </a:t>
            </a:r>
            <a:r>
              <a:rPr lang="en-US" dirty="0" smtClean="0"/>
              <a:t>for pre- </a:t>
            </a:r>
            <a:r>
              <a:rPr lang="en-US" dirty="0"/>
              <a:t>or </a:t>
            </a:r>
            <a:r>
              <a:rPr lang="en-US" dirty="0" err="1"/>
              <a:t>postprocessing</a:t>
            </a:r>
            <a:r>
              <a:rPr lang="en-US" dirty="0"/>
              <a:t>, such as morphological filtering, thinning, and pruning</a:t>
            </a:r>
            <a:r>
              <a:rPr lang="en-US" dirty="0" smtClean="0"/>
              <a:t>.</a:t>
            </a:r>
          </a:p>
          <a:p>
            <a:r>
              <a:rPr lang="en-US" dirty="0"/>
              <a:t>The material in </a:t>
            </a:r>
            <a:r>
              <a:rPr lang="en-US" dirty="0" smtClean="0"/>
              <a:t>the previous lectures begin a transition </a:t>
            </a:r>
            <a:r>
              <a:rPr lang="en-US" dirty="0"/>
              <a:t>from methods whose inputs and outputs are images, to methods whose outputs are </a:t>
            </a:r>
            <a:r>
              <a:rPr lang="en-US" dirty="0" smtClean="0"/>
              <a:t>image attributes</a:t>
            </a:r>
            <a:r>
              <a:rPr lang="en-US" dirty="0"/>
              <a:t>, for tasks such as object extraction and description.</a:t>
            </a:r>
          </a:p>
        </p:txBody>
      </p:sp>
    </p:spTree>
    <p:extLst>
      <p:ext uri="{BB962C8B-B14F-4D97-AF65-F5344CB8AC3E}">
        <p14:creationId xmlns:p14="http://schemas.microsoft.com/office/powerpoint/2010/main" val="3306691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86188" y="996478"/>
            <a:ext cx="4105812" cy="490867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6260" y="1444487"/>
            <a:ext cx="12099235" cy="52743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6122" y="365125"/>
            <a:ext cx="9087678" cy="1325563"/>
          </a:xfrm>
        </p:spPr>
        <p:txBody>
          <a:bodyPr/>
          <a:lstStyle/>
          <a:p>
            <a:r>
              <a:rPr lang="en-US" b="1" dirty="0" smtClean="0"/>
              <a:t>Image Morphology</a:t>
            </a:r>
            <a:endParaRPr lang="en-US" b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825625"/>
            <a:ext cx="11062252" cy="4351338"/>
          </a:xfrm>
        </p:spPr>
        <p:txBody>
          <a:bodyPr>
            <a:normAutofit/>
          </a:bodyPr>
          <a:lstStyle/>
          <a:p>
            <a:r>
              <a:rPr lang="en-US" dirty="0"/>
              <a:t>Morphological operations are typically applied to remove imperfections introduced during segmentation, and so typically operate on bi-level images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48" y="3450816"/>
            <a:ext cx="3936678" cy="2563260"/>
          </a:xfrm>
          <a:prstGeom prst="rect">
            <a:avLst/>
          </a:prstGeom>
        </p:spPr>
      </p:pic>
      <p:pic>
        <p:nvPicPr>
          <p:cNvPr id="7" name="Picture 8" descr="Parts Binar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390617" y="3505417"/>
            <a:ext cx="3963183" cy="2535642"/>
          </a:xfrm>
          <a:prstGeom prst="rect">
            <a:avLst/>
          </a:prstGeom>
          <a:noFill/>
        </p:spPr>
      </p:pic>
      <p:sp>
        <p:nvSpPr>
          <p:cNvPr id="4" name="Right Arrow 3"/>
          <p:cNvSpPr/>
          <p:nvPr/>
        </p:nvSpPr>
        <p:spPr>
          <a:xfrm>
            <a:off x="5098774" y="4572000"/>
            <a:ext cx="2136913" cy="33627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3135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86188" y="996478"/>
            <a:ext cx="4105812" cy="490867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6260" y="1444487"/>
            <a:ext cx="12099235" cy="52743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6122" y="365125"/>
            <a:ext cx="9087678" cy="1325563"/>
          </a:xfrm>
        </p:spPr>
        <p:txBody>
          <a:bodyPr/>
          <a:lstStyle/>
          <a:p>
            <a:r>
              <a:rPr lang="en-US" b="1" dirty="0" smtClean="0"/>
              <a:t>Sets ( </a:t>
            </a:r>
            <a:r>
              <a:rPr lang="en-US" altLang="en-US" dirty="0"/>
              <a:t>Z</a:t>
            </a:r>
            <a:r>
              <a:rPr lang="en-US" altLang="en-US" baseline="30000" dirty="0"/>
              <a:t>2</a:t>
            </a:r>
            <a:r>
              <a:rPr lang="en-US" altLang="en-US" dirty="0"/>
              <a:t> and </a:t>
            </a:r>
            <a:r>
              <a:rPr lang="en-US" altLang="en-US" dirty="0" smtClean="0"/>
              <a:t>Z</a:t>
            </a:r>
            <a:r>
              <a:rPr lang="en-US" altLang="en-US" baseline="30000" dirty="0" smtClean="0"/>
              <a:t>3</a:t>
            </a:r>
            <a:r>
              <a:rPr lang="en-US" altLang="en-US" dirty="0" smtClean="0"/>
              <a:t>)</a:t>
            </a:r>
            <a:endParaRPr lang="en-US" b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825625"/>
            <a:ext cx="11062252" cy="4351338"/>
          </a:xfrm>
        </p:spPr>
        <p:txBody>
          <a:bodyPr>
            <a:normAutofit/>
          </a:bodyPr>
          <a:lstStyle/>
          <a:p>
            <a:r>
              <a:rPr lang="en-US" dirty="0" smtClean="0"/>
              <a:t>The morphology is based on the Set Theory.</a:t>
            </a:r>
          </a:p>
          <a:p>
            <a:r>
              <a:rPr lang="en-US" dirty="0"/>
              <a:t>In binary </a:t>
            </a:r>
            <a:r>
              <a:rPr lang="en-US" dirty="0" smtClean="0"/>
              <a:t>images</a:t>
            </a:r>
            <a:r>
              <a:rPr lang="en-US" altLang="en-US" dirty="0"/>
              <a:t> (0 = white, 1 = black)</a:t>
            </a:r>
            <a:r>
              <a:rPr lang="en-US" dirty="0" smtClean="0"/>
              <a:t>, </a:t>
            </a:r>
            <a:r>
              <a:rPr lang="en-US" dirty="0"/>
              <a:t>the sets </a:t>
            </a:r>
            <a:r>
              <a:rPr lang="en-US" dirty="0" smtClean="0"/>
              <a:t>are </a:t>
            </a:r>
            <a:r>
              <a:rPr lang="en-US" dirty="0"/>
              <a:t>members of the 2-D integer </a:t>
            </a:r>
            <a:r>
              <a:rPr lang="en-US" dirty="0" smtClean="0"/>
              <a:t>space </a:t>
            </a:r>
            <a:r>
              <a:rPr lang="en-US" i="1" dirty="0" smtClean="0"/>
              <a:t>Z</a:t>
            </a:r>
            <a:r>
              <a:rPr lang="en-US" baseline="30000" dirty="0" smtClean="0"/>
              <a:t>2</a:t>
            </a:r>
            <a:r>
              <a:rPr lang="en-US" dirty="0" smtClean="0"/>
              <a:t> . </a:t>
            </a:r>
          </a:p>
          <a:p>
            <a:pPr marL="1371600" lvl="3" indent="0">
              <a:buNone/>
            </a:pPr>
            <a:r>
              <a:rPr lang="en-US" sz="3200" b="1" dirty="0" smtClean="0"/>
              <a:t>		F(</a:t>
            </a:r>
            <a:r>
              <a:rPr lang="en-US" sz="3200" b="1" dirty="0" err="1" smtClean="0"/>
              <a:t>x,y</a:t>
            </a:r>
            <a:r>
              <a:rPr lang="en-US" sz="3200" b="1" dirty="0" smtClean="0"/>
              <a:t>)</a:t>
            </a:r>
          </a:p>
          <a:p>
            <a:pPr marL="1371600" lvl="3" indent="0">
              <a:buNone/>
            </a:pPr>
            <a:endParaRPr lang="en-US" b="1" dirty="0" smtClean="0"/>
          </a:p>
          <a:p>
            <a:r>
              <a:rPr lang="en-US" dirty="0" smtClean="0"/>
              <a:t>Grayscale digital images </a:t>
            </a:r>
            <a:r>
              <a:rPr lang="en-US" dirty="0"/>
              <a:t>can be represented as sets whose components are in </a:t>
            </a:r>
            <a:r>
              <a:rPr lang="en-US" i="1" dirty="0"/>
              <a:t>Z</a:t>
            </a:r>
            <a:r>
              <a:rPr lang="en-US" baseline="30000" dirty="0"/>
              <a:t>3</a:t>
            </a:r>
            <a:r>
              <a:rPr lang="en-US" dirty="0" smtClean="0"/>
              <a:t>. </a:t>
            </a:r>
          </a:p>
          <a:p>
            <a:pPr marL="457200" lvl="1" indent="0">
              <a:buNone/>
            </a:pPr>
            <a:r>
              <a:rPr lang="en-US" b="1" dirty="0" smtClean="0"/>
              <a:t>			F(</a:t>
            </a:r>
            <a:r>
              <a:rPr lang="en-US" b="1" dirty="0" err="1" smtClean="0"/>
              <a:t>x,y,i</a:t>
            </a:r>
            <a:r>
              <a:rPr lang="en-US" b="1" dirty="0" smtClean="0"/>
              <a:t>), where </a:t>
            </a:r>
            <a:r>
              <a:rPr lang="en-US" b="1" dirty="0" err="1" smtClean="0"/>
              <a:t>i</a:t>
            </a:r>
            <a:r>
              <a:rPr lang="en-US" b="1" dirty="0" smtClean="0"/>
              <a:t> is the “intensity”</a:t>
            </a:r>
            <a:endParaRPr lang="en-US" b="1" dirty="0"/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9917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Basic Set Theory</a:t>
            </a:r>
            <a:endParaRPr lang="th-TH" altLang="en-US" smtClean="0">
              <a:ea typeface="Angsana New" pitchFamily="18" charset="-120"/>
            </a:endParaRPr>
          </a:p>
        </p:txBody>
      </p:sp>
      <p:sp>
        <p:nvSpPr>
          <p:cNvPr id="13315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DE5B9BC-2F55-4E8D-8677-2F4FF349A6B8}" type="slidenum">
              <a:rPr lang="en-US" altLang="en-US" sz="1200">
                <a:solidFill>
                  <a:srgbClr val="898989"/>
                </a:solidFill>
                <a:latin typeface="Tahoma" panose="020B0604030504040204" pitchFamily="34" charset="0"/>
              </a:rPr>
              <a:pPr>
                <a:spcBef>
                  <a:spcPct val="0"/>
                </a:spcBef>
                <a:buFontTx/>
                <a:buNone/>
              </a:pPr>
              <a:t>8</a:t>
            </a:fld>
            <a:endParaRPr lang="th-TH" altLang="en-US" sz="1200">
              <a:solidFill>
                <a:srgbClr val="898989"/>
              </a:solidFill>
              <a:latin typeface="Tahoma" panose="020B0604030504040204" pitchFamily="34" charset="0"/>
            </a:endParaRPr>
          </a:p>
        </p:txBody>
      </p:sp>
      <p:pic>
        <p:nvPicPr>
          <p:cNvPr id="1331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551" y="2349501"/>
            <a:ext cx="7662863" cy="359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6718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86188" y="996478"/>
            <a:ext cx="4105812" cy="490867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6260" y="1444487"/>
            <a:ext cx="12099235" cy="52743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6122" y="365125"/>
            <a:ext cx="9087678" cy="1325563"/>
          </a:xfrm>
        </p:spPr>
        <p:txBody>
          <a:bodyPr/>
          <a:lstStyle/>
          <a:p>
            <a:r>
              <a:rPr lang="en-US" b="1" dirty="0" smtClean="0"/>
              <a:t>Image Morphology Mathematics</a:t>
            </a:r>
            <a:endParaRPr lang="en-US" b="1" dirty="0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897437" y="1934369"/>
            <a:ext cx="2943225" cy="4133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303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Reflection and Translation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715" y="1690688"/>
            <a:ext cx="5255674" cy="298732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85462" y="4678017"/>
            <a:ext cx="51418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Image Source: </a:t>
            </a:r>
            <a:r>
              <a:rPr lang="en-US" dirty="0" smtClean="0">
                <a:hlinkClick r:id="rId4"/>
              </a:rPr>
              <a:t>Researchgate</a:t>
            </a:r>
            <a:endParaRPr lang="en-US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9695911"/>
              </p:ext>
            </p:extLst>
          </p:nvPr>
        </p:nvGraphicFramePr>
        <p:xfrm>
          <a:off x="4840104" y="5582891"/>
          <a:ext cx="667385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37" name="Equation" r:id="rId5" imgW="1714500" imgH="241300" progId="Equation.3">
                  <p:embed/>
                </p:oleObj>
              </mc:Choice>
              <mc:Fallback>
                <p:oleObj name="Equation" r:id="rId5" imgW="1714500" imgH="241300" progId="Equation.3">
                  <p:embed/>
                  <p:pic>
                    <p:nvPicPr>
                      <p:cNvPr id="1434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40104" y="5582891"/>
                        <a:ext cx="667385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74343820"/>
              </p:ext>
            </p:extLst>
          </p:nvPr>
        </p:nvGraphicFramePr>
        <p:xfrm>
          <a:off x="4625009" y="4792871"/>
          <a:ext cx="7620000" cy="841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38" name="Equation" r:id="rId7" imgW="1955520" imgH="215640" progId="Equation.3">
                  <p:embed/>
                </p:oleObj>
              </mc:Choice>
              <mc:Fallback>
                <p:oleObj name="Equation" r:id="rId7" imgW="1955520" imgH="215640" progId="Equation.3">
                  <p:embed/>
                  <p:pic>
                    <p:nvPicPr>
                      <p:cNvPr id="1434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25009" y="4792871"/>
                        <a:ext cx="7620000" cy="841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79967188"/>
              </p:ext>
            </p:extLst>
          </p:nvPr>
        </p:nvGraphicFramePr>
        <p:xfrm>
          <a:off x="1830300" y="3869635"/>
          <a:ext cx="475578" cy="266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39" name="Equation" r:id="rId9" imgW="152280" imgH="164880" progId="Equation.3">
                  <p:embed/>
                </p:oleObj>
              </mc:Choice>
              <mc:Fallback>
                <p:oleObj name="Equation" r:id="rId9" imgW="152280" imgH="1648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830300" y="3869635"/>
                        <a:ext cx="475578" cy="266513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43114028"/>
              </p:ext>
            </p:extLst>
          </p:nvPr>
        </p:nvGraphicFramePr>
        <p:xfrm>
          <a:off x="4395788" y="4293705"/>
          <a:ext cx="659410" cy="1666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40" name="Equation" r:id="rId11" imgW="152280" imgH="164880" progId="Equation.3">
                  <p:embed/>
                </p:oleObj>
              </mc:Choice>
              <mc:Fallback>
                <p:oleObj name="Equation" r:id="rId11" imgW="152280" imgH="164880" progId="Equation.3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4395788" y="4293705"/>
                        <a:ext cx="659410" cy="166674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0917958"/>
              </p:ext>
            </p:extLst>
          </p:nvPr>
        </p:nvGraphicFramePr>
        <p:xfrm>
          <a:off x="1830300" y="2513648"/>
          <a:ext cx="475578" cy="266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41" name="Equation" r:id="rId13" imgW="152280" imgH="164880" progId="Equation.3">
                  <p:embed/>
                </p:oleObj>
              </mc:Choice>
              <mc:Fallback>
                <p:oleObj name="Equation" r:id="rId13" imgW="152280" imgH="164880" progId="Equation.3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1830300" y="2513648"/>
                        <a:ext cx="475578" cy="266513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97454207"/>
              </p:ext>
            </p:extLst>
          </p:nvPr>
        </p:nvGraphicFramePr>
        <p:xfrm>
          <a:off x="4625009" y="2712491"/>
          <a:ext cx="430190" cy="2479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42" name="Equation" r:id="rId15" imgW="330120" imgH="203040" progId="Equation.3">
                  <p:embed/>
                </p:oleObj>
              </mc:Choice>
              <mc:Fallback>
                <p:oleObj name="Equation" r:id="rId15" imgW="330120" imgH="203040" progId="Equation.3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4625009" y="2712491"/>
                        <a:ext cx="430190" cy="247956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24943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Structuring element (SE)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503582" y="1868556"/>
            <a:ext cx="598998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/>
              <a:t>a shape mask used in basic morphological </a:t>
            </a:r>
            <a:r>
              <a:rPr lang="en-US" sz="2800" dirty="0" smtClean="0"/>
              <a:t>operations.</a:t>
            </a:r>
            <a:endParaRPr lang="en-US" sz="2800" dirty="0"/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/>
              <a:t>it can be of any size with an </a:t>
            </a:r>
            <a:r>
              <a:rPr lang="en-US" sz="2800" dirty="0" smtClean="0"/>
              <a:t>origin.</a:t>
            </a:r>
            <a:endParaRPr lang="en-US" sz="2800" dirty="0"/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/>
              <a:t>Unlike special kernels, SE doesn't required numerical </a:t>
            </a:r>
            <a:r>
              <a:rPr lang="en-US" sz="2800" dirty="0" smtClean="0"/>
              <a:t>values.</a:t>
            </a:r>
            <a:endParaRPr lang="en-US" sz="2800" dirty="0"/>
          </a:p>
        </p:txBody>
      </p:sp>
      <p:pic>
        <p:nvPicPr>
          <p:cNvPr id="7170" name="Picture 2" descr="https://www.researchgate.net/profile/Marcos-Quintana-3/publication/200041364/figure/fig5/AS:845803404939302@1578666654632/Regular-and-irregular-SEs-of-sizes-3-3-5-5-and-7-7_W64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9714" y="1676924"/>
            <a:ext cx="4876800" cy="4876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0640" y="4115324"/>
            <a:ext cx="6096000" cy="2190750"/>
          </a:xfrm>
          <a:prstGeom prst="rect">
            <a:avLst/>
          </a:prstGeom>
        </p:spPr>
      </p:pic>
      <p:sp>
        <p:nvSpPr>
          <p:cNvPr id="7" name="AutoShape 8"/>
          <p:cNvSpPr>
            <a:spLocks noChangeArrowheads="1"/>
          </p:cNvSpPr>
          <p:nvPr/>
        </p:nvSpPr>
        <p:spPr bwMode="auto">
          <a:xfrm>
            <a:off x="1497495" y="5885388"/>
            <a:ext cx="1306513" cy="668337"/>
          </a:xfrm>
          <a:prstGeom prst="wedgeRoundRectCallout">
            <a:avLst>
              <a:gd name="adj1" fmla="val 59663"/>
              <a:gd name="adj2" fmla="val -136295"/>
              <a:gd name="adj3" fmla="val 16667"/>
            </a:avLst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ahoma" panose="020B0604030504040204" pitchFamily="34" charset="0"/>
              </a:rPr>
              <a:t>origin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782877" y="6369059"/>
            <a:ext cx="51418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Image Source: </a:t>
            </a:r>
            <a:r>
              <a:rPr lang="en-US" dirty="0" smtClean="0">
                <a:hlinkClick r:id="rId5"/>
              </a:rPr>
              <a:t>Researchgate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0629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Example</a:t>
            </a:r>
            <a:endParaRPr lang="en-US" dirty="0"/>
          </a:p>
        </p:txBody>
      </p:sp>
      <p:pic>
        <p:nvPicPr>
          <p:cNvPr id="3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390" y="1489106"/>
            <a:ext cx="8782942" cy="30247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390" y="4817726"/>
            <a:ext cx="8782942" cy="1640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2018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DILATION</a:t>
            </a:r>
          </a:p>
        </p:txBody>
      </p:sp>
      <p:graphicFrame>
        <p:nvGraphicFramePr>
          <p:cNvPr id="3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10154638"/>
              </p:ext>
            </p:extLst>
          </p:nvPr>
        </p:nvGraphicFramePr>
        <p:xfrm>
          <a:off x="1086928" y="1644650"/>
          <a:ext cx="9544214" cy="2012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55" name="Equation" r:id="rId4" imgW="3136900" imgH="838200" progId="Equation.DSMT4">
                  <p:embed/>
                </p:oleObj>
              </mc:Choice>
              <mc:Fallback>
                <p:oleObj name="Equation" r:id="rId4" imgW="3136900" imgH="838200" progId="Equation.DSMT4">
                  <p:embed/>
                  <p:pic>
                    <p:nvPicPr>
                      <p:cNvPr id="13317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86928" y="1644650"/>
                        <a:ext cx="9544214" cy="2012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62387199"/>
              </p:ext>
            </p:extLst>
          </p:nvPr>
        </p:nvGraphicFramePr>
        <p:xfrm>
          <a:off x="712787" y="3871913"/>
          <a:ext cx="11414305" cy="1120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56" name="Equation" r:id="rId6" imgW="3263900" imgH="482600" progId="Equation.DSMT4">
                  <p:embed/>
                </p:oleObj>
              </mc:Choice>
              <mc:Fallback>
                <p:oleObj name="Equation" r:id="rId6" imgW="3263900" imgH="482600" progId="Equation.DSMT4">
                  <p:embed/>
                  <p:pic>
                    <p:nvPicPr>
                      <p:cNvPr id="56218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2787" y="3871913"/>
                        <a:ext cx="11414305" cy="1120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69088532"/>
              </p:ext>
            </p:extLst>
          </p:nvPr>
        </p:nvGraphicFramePr>
        <p:xfrm>
          <a:off x="1997075" y="5170488"/>
          <a:ext cx="7264519" cy="1019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57" name="Equation" r:id="rId8" imgW="1803400" imgH="381000" progId="Equation.DSMT4">
                  <p:embed/>
                </p:oleObj>
              </mc:Choice>
              <mc:Fallback>
                <p:oleObj name="Equation" r:id="rId8" imgW="1803400" imgH="381000" progId="Equation.DSMT4">
                  <p:embed/>
                  <p:pic>
                    <p:nvPicPr>
                      <p:cNvPr id="56218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97075" y="5170488"/>
                        <a:ext cx="7264519" cy="1019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54442" y="2731348"/>
            <a:ext cx="6705602" cy="110405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997075" y="4992688"/>
            <a:ext cx="8087829" cy="11969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307292" y="3946525"/>
            <a:ext cx="323850" cy="485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263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DILATION</a:t>
            </a:r>
          </a:p>
        </p:txBody>
      </p:sp>
      <p:sp>
        <p:nvSpPr>
          <p:cNvPr id="9" name="Rectangle 8"/>
          <p:cNvSpPr/>
          <p:nvPr/>
        </p:nvSpPr>
        <p:spPr>
          <a:xfrm>
            <a:off x="198783" y="1465159"/>
            <a:ext cx="11781183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/>
              <a:t>Move </a:t>
            </a:r>
            <a:r>
              <a:rPr lang="en-US" sz="2800" dirty="0" smtClean="0"/>
              <a:t>the </a:t>
            </a:r>
            <a:r>
              <a:rPr lang="en-US" sz="2800" dirty="0"/>
              <a:t>SE B over A, Like the convolution the origin over each pixel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/>
              <a:t>OR-</a:t>
            </a:r>
            <a:r>
              <a:rPr lang="en-US" sz="2800" dirty="0" err="1"/>
              <a:t>ing</a:t>
            </a:r>
            <a:r>
              <a:rPr lang="en-US" sz="2800" dirty="0"/>
              <a:t> the SE with the pixels in A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/>
              <a:t>The element is to increase (reflection) by the amount of elements above the origin pixel. </a:t>
            </a:r>
            <a:endParaRPr lang="en-US" sz="2800" dirty="0" smtClean="0"/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sp>
        <p:nvSpPr>
          <p:cNvPr id="10" name="Rectangle 9"/>
          <p:cNvSpPr/>
          <p:nvPr/>
        </p:nvSpPr>
        <p:spPr>
          <a:xfrm>
            <a:off x="397566" y="3750601"/>
            <a:ext cx="552615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it </a:t>
            </a:r>
            <a:r>
              <a:rPr lang="en-US" sz="2800" dirty="0"/>
              <a:t>is used for: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/>
              <a:t>expanding </a:t>
            </a:r>
            <a:r>
              <a:rPr lang="en-US" sz="2800" dirty="0"/>
              <a:t>shapes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filling </a:t>
            </a:r>
            <a:r>
              <a:rPr lang="en-US" sz="2800" dirty="0" smtClean="0"/>
              <a:t>small holes </a:t>
            </a:r>
            <a:r>
              <a:rPr lang="en-US" sz="2800" dirty="0"/>
              <a:t>and gaps </a:t>
            </a:r>
          </a:p>
          <a:p>
            <a:r>
              <a:rPr lang="en-US" sz="2800" dirty="0"/>
              <a:t>The number of reflections is calculated by the number of rows and columns around the origin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3268" y="3313044"/>
            <a:ext cx="5646698" cy="3228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7814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1917922"/>
              </p:ext>
            </p:extLst>
          </p:nvPr>
        </p:nvGraphicFramePr>
        <p:xfrm>
          <a:off x="9037983" y="3012867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342783" y="4784035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SE</a:t>
            </a:r>
            <a:endParaRPr lang="en-US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070272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500434"/>
              </p:ext>
            </p:extLst>
          </p:nvPr>
        </p:nvGraphicFramePr>
        <p:xfrm>
          <a:off x="1139688" y="1899685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897437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7154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500434"/>
              </p:ext>
            </p:extLst>
          </p:nvPr>
        </p:nvGraphicFramePr>
        <p:xfrm>
          <a:off x="1139688" y="1899685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0824282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12182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7615597"/>
              </p:ext>
            </p:extLst>
          </p:nvPr>
        </p:nvGraphicFramePr>
        <p:xfrm>
          <a:off x="1455609" y="1859929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4380734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2846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7956070"/>
              </p:ext>
            </p:extLst>
          </p:nvPr>
        </p:nvGraphicFramePr>
        <p:xfrm>
          <a:off x="2060689" y="1833424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4563648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01128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8018998"/>
              </p:ext>
            </p:extLst>
          </p:nvPr>
        </p:nvGraphicFramePr>
        <p:xfrm>
          <a:off x="1133037" y="2427247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5004071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1061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0178194"/>
              </p:ext>
            </p:extLst>
          </p:nvPr>
        </p:nvGraphicFramePr>
        <p:xfrm>
          <a:off x="1679190" y="2427247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4851629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2650435" y="3445565"/>
            <a:ext cx="579259" cy="536162"/>
          </a:xfrm>
          <a:prstGeom prst="rect">
            <a:avLst/>
          </a:prstGeom>
          <a:solidFill>
            <a:schemeClr val="accent2">
              <a:lumMod val="60000"/>
              <a:lumOff val="40000"/>
              <a:alpha val="2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9212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0178194"/>
              </p:ext>
            </p:extLst>
          </p:nvPr>
        </p:nvGraphicFramePr>
        <p:xfrm>
          <a:off x="1679190" y="2427247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4688958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2650435" y="3445565"/>
            <a:ext cx="579259" cy="536162"/>
          </a:xfrm>
          <a:prstGeom prst="rect">
            <a:avLst/>
          </a:prstGeom>
          <a:solidFill>
            <a:schemeClr val="accent2">
              <a:lumMod val="60000"/>
              <a:lumOff val="40000"/>
              <a:alpha val="2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925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5311713"/>
              </p:ext>
            </p:extLst>
          </p:nvPr>
        </p:nvGraphicFramePr>
        <p:xfrm>
          <a:off x="2213089" y="2427247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3790115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86309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004438"/>
              </p:ext>
            </p:extLst>
          </p:nvPr>
        </p:nvGraphicFramePr>
        <p:xfrm>
          <a:off x="2690167" y="2427247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6354997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00947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0241914"/>
              </p:ext>
            </p:extLst>
          </p:nvPr>
        </p:nvGraphicFramePr>
        <p:xfrm>
          <a:off x="2936063" y="2409994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7074842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70386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6376782"/>
              </p:ext>
            </p:extLst>
          </p:nvPr>
        </p:nvGraphicFramePr>
        <p:xfrm>
          <a:off x="3407891" y="2427247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1062120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20326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550267"/>
              </p:ext>
            </p:extLst>
          </p:nvPr>
        </p:nvGraphicFramePr>
        <p:xfrm>
          <a:off x="1679190" y="2970586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5393650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44272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8327052"/>
              </p:ext>
            </p:extLst>
          </p:nvPr>
        </p:nvGraphicFramePr>
        <p:xfrm>
          <a:off x="2213089" y="2970586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2826681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29109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826741"/>
              </p:ext>
            </p:extLst>
          </p:nvPr>
        </p:nvGraphicFramePr>
        <p:xfrm>
          <a:off x="3611193" y="4600603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9625119"/>
              </p:ext>
            </p:extLst>
          </p:nvPr>
        </p:nvGraphicFramePr>
        <p:xfrm>
          <a:off x="8288335" y="2332543"/>
          <a:ext cx="3065464" cy="33081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25814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0268759"/>
              </p:ext>
            </p:extLst>
          </p:nvPr>
        </p:nvGraphicFramePr>
        <p:xfrm>
          <a:off x="5512904" y="3079128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5817704" y="4850296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SE</a:t>
            </a:r>
            <a:endParaRPr lang="en-US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0610544"/>
              </p:ext>
            </p:extLst>
          </p:nvPr>
        </p:nvGraphicFramePr>
        <p:xfrm>
          <a:off x="8360039" y="2332543"/>
          <a:ext cx="3065464" cy="33081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4715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3613850"/>
              </p:ext>
            </p:extLst>
          </p:nvPr>
        </p:nvGraphicFramePr>
        <p:xfrm>
          <a:off x="9037983" y="3012867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037983" y="4757531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SE</a:t>
            </a:r>
            <a:endParaRPr lang="en-US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249033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139049"/>
              </p:ext>
            </p:extLst>
          </p:nvPr>
        </p:nvGraphicFramePr>
        <p:xfrm>
          <a:off x="543340" y="2332543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897437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39922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8447032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4669034"/>
              </p:ext>
            </p:extLst>
          </p:nvPr>
        </p:nvGraphicFramePr>
        <p:xfrm>
          <a:off x="543340" y="2332543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1507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6127841"/>
              </p:ext>
            </p:extLst>
          </p:nvPr>
        </p:nvGraphicFramePr>
        <p:xfrm>
          <a:off x="1149103" y="2332543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9664717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8785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5344526"/>
              </p:ext>
            </p:extLst>
          </p:nvPr>
        </p:nvGraphicFramePr>
        <p:xfrm>
          <a:off x="1679190" y="2332543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4054558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70890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0349660"/>
              </p:ext>
            </p:extLst>
          </p:nvPr>
        </p:nvGraphicFramePr>
        <p:xfrm>
          <a:off x="2213089" y="2332543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9197602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1563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8696583"/>
              </p:ext>
            </p:extLst>
          </p:nvPr>
        </p:nvGraphicFramePr>
        <p:xfrm>
          <a:off x="3127489" y="2332543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7713622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8160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1066269"/>
              </p:ext>
            </p:extLst>
          </p:nvPr>
        </p:nvGraphicFramePr>
        <p:xfrm>
          <a:off x="569819" y="2915639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0761567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01886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8232843"/>
              </p:ext>
            </p:extLst>
          </p:nvPr>
        </p:nvGraphicFramePr>
        <p:xfrm>
          <a:off x="1113158" y="2915639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8283699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5990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1165758"/>
              </p:ext>
            </p:extLst>
          </p:nvPr>
        </p:nvGraphicFramePr>
        <p:xfrm>
          <a:off x="1679190" y="2968648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90921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00982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1070074"/>
              </p:ext>
            </p:extLst>
          </p:nvPr>
        </p:nvGraphicFramePr>
        <p:xfrm>
          <a:off x="3127489" y="2915639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9250784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7259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2294119"/>
              </p:ext>
            </p:extLst>
          </p:nvPr>
        </p:nvGraphicFramePr>
        <p:xfrm>
          <a:off x="2663663" y="4585764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9596696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44369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4476676"/>
              </p:ext>
            </p:extLst>
          </p:nvPr>
        </p:nvGraphicFramePr>
        <p:xfrm>
          <a:off x="3127489" y="5081018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0574145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57256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pic>
        <p:nvPicPr>
          <p:cNvPr id="17410" name="Picture 2" descr="Virtual Lab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4442" y="1792011"/>
            <a:ext cx="6584938" cy="3959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7028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4639" y="1873733"/>
            <a:ext cx="8611083" cy="4301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8536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</a:t>
            </a:r>
          </a:p>
        </p:txBody>
      </p:sp>
      <p:sp>
        <p:nvSpPr>
          <p:cNvPr id="3" name="Rectangle 2"/>
          <p:cNvSpPr/>
          <p:nvPr/>
        </p:nvSpPr>
        <p:spPr>
          <a:xfrm>
            <a:off x="344555" y="1692201"/>
            <a:ext cx="633454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/>
              <a:t>Move the SE B over A, Like the convolution the origin over each pixel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 smtClean="0"/>
              <a:t>AND-</a:t>
            </a:r>
            <a:r>
              <a:rPr lang="en-US" sz="2800" dirty="0" err="1" smtClean="0"/>
              <a:t>ing</a:t>
            </a:r>
            <a:r>
              <a:rPr lang="en-US" sz="2800" dirty="0" smtClean="0"/>
              <a:t> </a:t>
            </a:r>
            <a:r>
              <a:rPr lang="en-US" sz="2800" dirty="0"/>
              <a:t>the SE with the pixels in A</a:t>
            </a:r>
          </a:p>
          <a:p>
            <a:endParaRPr lang="en-US" sz="2800" dirty="0" smtClean="0"/>
          </a:p>
          <a:p>
            <a:r>
              <a:rPr lang="en-US" sz="2800" dirty="0" smtClean="0"/>
              <a:t>Erosion </a:t>
            </a:r>
            <a:r>
              <a:rPr lang="en-US" sz="2800" dirty="0"/>
              <a:t>used for: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/>
              <a:t>enlarge </a:t>
            </a:r>
            <a:r>
              <a:rPr lang="en-US" sz="2800" dirty="0"/>
              <a:t>the holes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shrink object</a:t>
            </a:r>
          </a:p>
          <a:p>
            <a:endParaRPr lang="en-US" sz="2800" dirty="0"/>
          </a:p>
          <a:p>
            <a:r>
              <a:rPr lang="en-US" sz="2800" dirty="0"/>
              <a:t>The amount of shrinking is subject to the SE size</a:t>
            </a:r>
          </a:p>
          <a:p>
            <a:endParaRPr lang="en-US" sz="2800" dirty="0"/>
          </a:p>
          <a:p>
            <a:endParaRPr lang="en-US" sz="28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0216" y="5626511"/>
            <a:ext cx="4619733" cy="951122"/>
          </a:xfrm>
          <a:prstGeom prst="rect">
            <a:avLst/>
          </a:prstGeom>
        </p:spPr>
      </p:pic>
      <p:pic>
        <p:nvPicPr>
          <p:cNvPr id="7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9095" y="2058461"/>
            <a:ext cx="4016958" cy="4033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6053" y="2411947"/>
            <a:ext cx="1495947" cy="33262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1768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Erosion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4535931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3338586"/>
              </p:ext>
            </p:extLst>
          </p:nvPr>
        </p:nvGraphicFramePr>
        <p:xfrm>
          <a:off x="9037983" y="3012867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342783" y="4784035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SE</a:t>
            </a:r>
            <a:endParaRPr lang="en-US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600449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Erosion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4535931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3338586"/>
              </p:ext>
            </p:extLst>
          </p:nvPr>
        </p:nvGraphicFramePr>
        <p:xfrm>
          <a:off x="9037983" y="3012867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342783" y="4784035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SE</a:t>
            </a:r>
            <a:endParaRPr lang="en-US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742125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Example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82218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6962621"/>
              </p:ext>
            </p:extLst>
          </p:nvPr>
        </p:nvGraphicFramePr>
        <p:xfrm>
          <a:off x="1139688" y="1899685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897437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2861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Example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82218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6962621"/>
              </p:ext>
            </p:extLst>
          </p:nvPr>
        </p:nvGraphicFramePr>
        <p:xfrm>
          <a:off x="1139688" y="1899685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7224808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6062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Example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82218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1903383"/>
              </p:ext>
            </p:extLst>
          </p:nvPr>
        </p:nvGraphicFramePr>
        <p:xfrm>
          <a:off x="1590237" y="2427247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9581586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9229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Example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82218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6595624"/>
              </p:ext>
            </p:extLst>
          </p:nvPr>
        </p:nvGraphicFramePr>
        <p:xfrm>
          <a:off x="2060689" y="3513925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7911773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60959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Erosion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82218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5434383"/>
              </p:ext>
            </p:extLst>
          </p:nvPr>
        </p:nvGraphicFramePr>
        <p:xfrm>
          <a:off x="2365489" y="3527177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5351748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54244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Example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82218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2384473"/>
              </p:ext>
            </p:extLst>
          </p:nvPr>
        </p:nvGraphicFramePr>
        <p:xfrm>
          <a:off x="2835941" y="3500672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159721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2788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Example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82218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5137995"/>
              </p:ext>
            </p:extLst>
          </p:nvPr>
        </p:nvGraphicFramePr>
        <p:xfrm>
          <a:off x="1868533" y="4076431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5624845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93309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</a:t>
            </a:r>
            <a:r>
              <a:rPr lang="en-US" dirty="0" smtClean="0"/>
              <a:t>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82218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2775806"/>
              </p:ext>
            </p:extLst>
          </p:nvPr>
        </p:nvGraphicFramePr>
        <p:xfrm>
          <a:off x="3405785" y="4619770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8770077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39948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Erosion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0684640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2470681"/>
              </p:ext>
            </p:extLst>
          </p:nvPr>
        </p:nvGraphicFramePr>
        <p:xfrm>
          <a:off x="9190383" y="3861007"/>
          <a:ext cx="1550504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342783" y="4784035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SE</a:t>
            </a:r>
            <a:endParaRPr lang="en-US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917245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Example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0078006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07542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2945848"/>
              </p:ext>
            </p:extLst>
          </p:nvPr>
        </p:nvGraphicFramePr>
        <p:xfrm>
          <a:off x="1590237" y="2332543"/>
          <a:ext cx="1550504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5992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Example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7006100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07542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0094829"/>
              </p:ext>
            </p:extLst>
          </p:nvPr>
        </p:nvGraphicFramePr>
        <p:xfrm>
          <a:off x="2650411" y="2942143"/>
          <a:ext cx="1550504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7773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Example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9718982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07542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797389"/>
              </p:ext>
            </p:extLst>
          </p:nvPr>
        </p:nvGraphicFramePr>
        <p:xfrm>
          <a:off x="3153993" y="3463567"/>
          <a:ext cx="1550504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8561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Example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6264051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07542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4012778"/>
              </p:ext>
            </p:extLst>
          </p:nvPr>
        </p:nvGraphicFramePr>
        <p:xfrm>
          <a:off x="2213089" y="4086419"/>
          <a:ext cx="1550504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0264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Example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5414069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07542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5470164"/>
              </p:ext>
            </p:extLst>
          </p:nvPr>
        </p:nvGraphicFramePr>
        <p:xfrm>
          <a:off x="2703420" y="4099671"/>
          <a:ext cx="1550504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70709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Example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1201485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07542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7085298"/>
              </p:ext>
            </p:extLst>
          </p:nvPr>
        </p:nvGraphicFramePr>
        <p:xfrm>
          <a:off x="3207003" y="4086419"/>
          <a:ext cx="1550504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58274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Example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1907348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07542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4975604"/>
              </p:ext>
            </p:extLst>
          </p:nvPr>
        </p:nvGraphicFramePr>
        <p:xfrm>
          <a:off x="3611193" y="4087745"/>
          <a:ext cx="1550504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3016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Example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3066498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07542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4506657"/>
              </p:ext>
            </p:extLst>
          </p:nvPr>
        </p:nvGraphicFramePr>
        <p:xfrm>
          <a:off x="2113697" y="4604580"/>
          <a:ext cx="1550504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95386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Example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4601449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07542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195302"/>
              </p:ext>
            </p:extLst>
          </p:nvPr>
        </p:nvGraphicFramePr>
        <p:xfrm>
          <a:off x="2670288" y="4604580"/>
          <a:ext cx="1550504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71735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Example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4277433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07542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234563"/>
              </p:ext>
            </p:extLst>
          </p:nvPr>
        </p:nvGraphicFramePr>
        <p:xfrm>
          <a:off x="3889489" y="5112751"/>
          <a:ext cx="1550504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49820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Combining erosion and dilation</a:t>
            </a:r>
            <a:endParaRPr lang="en-US" dirty="0"/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3727" y="1892161"/>
            <a:ext cx="9376719" cy="41375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1686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Opening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795130" y="1952896"/>
            <a:ext cx="993913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Opening generally </a:t>
            </a:r>
            <a:r>
              <a:rPr lang="en-US" altLang="en-US" sz="2400" b="1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smoothes</a:t>
            </a:r>
            <a:r>
              <a:rPr lang="en-US" altLang="en-US" sz="24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 the contour of an object</a:t>
            </a:r>
            <a:r>
              <a:rPr lang="en-US" altLang="en-US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, </a:t>
            </a:r>
            <a:r>
              <a:rPr lang="en-US" altLang="en-US" sz="24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breaks narrow isthmuses</a:t>
            </a:r>
            <a:r>
              <a:rPr lang="en-US" altLang="en-US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, and </a:t>
            </a:r>
            <a:r>
              <a:rPr lang="en-US" altLang="en-US" sz="24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eliminates thin protrusions</a:t>
            </a:r>
          </a:p>
        </p:txBody>
      </p:sp>
      <p:sp>
        <p:nvSpPr>
          <p:cNvPr id="5" name="Rectangle 4"/>
          <p:cNvSpPr/>
          <p:nvPr/>
        </p:nvSpPr>
        <p:spPr>
          <a:xfrm>
            <a:off x="4211420" y="3741601"/>
            <a:ext cx="584697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b="1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Erosion </a:t>
            </a:r>
            <a:r>
              <a:rPr lang="en-US" altLang="en-US" sz="24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followed by </a:t>
            </a:r>
            <a:r>
              <a:rPr lang="en-US" altLang="en-US" sz="2400" b="1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Dilation</a:t>
            </a:r>
            <a:r>
              <a:rPr lang="en-US" altLang="en-US" sz="24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, </a:t>
            </a:r>
            <a:r>
              <a:rPr lang="en-US" altLang="en-US" sz="2400" b="1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denoted by  </a:t>
            </a:r>
            <a:r>
              <a:rPr lang="en-US" altLang="en-US" sz="44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∘</a:t>
            </a:r>
            <a:endParaRPr lang="en-US" altLang="en-US" sz="2400" b="1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93339" y="4525826"/>
            <a:ext cx="6821562" cy="2000039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4333046" y="2957376"/>
            <a:ext cx="4706937" cy="784225"/>
            <a:chOff x="4333046" y="2957376"/>
            <a:chExt cx="4706937" cy="784225"/>
          </a:xfrm>
        </p:grpSpPr>
        <p:graphicFrame>
          <p:nvGraphicFramePr>
            <p:cNvPr id="4" name="Object 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07511580"/>
                </p:ext>
              </p:extLst>
            </p:nvPr>
          </p:nvGraphicFramePr>
          <p:xfrm>
            <a:off x="4333046" y="2957376"/>
            <a:ext cx="4706937" cy="7842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2047" name="Equation" r:id="rId5" imgW="1218671" imgH="203112" progId="Equation.3">
                    <p:embed/>
                  </p:oleObj>
                </mc:Choice>
                <mc:Fallback>
                  <p:oleObj name="Equation" r:id="rId5" imgW="1218671" imgH="203112" progId="Equation.3">
                    <p:embed/>
                    <p:pic>
                      <p:nvPicPr>
                        <p:cNvPr id="39942" name="Object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333046" y="2957376"/>
                          <a:ext cx="4706937" cy="7842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5A79DE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" name="Oval 6"/>
            <p:cNvSpPr/>
            <p:nvPr/>
          </p:nvSpPr>
          <p:spPr>
            <a:xfrm>
              <a:off x="6827920" y="3126158"/>
              <a:ext cx="441960" cy="441960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159564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Opening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1739" y="1797740"/>
            <a:ext cx="6071152" cy="4577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165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Closing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556591" y="1976017"/>
            <a:ext cx="944879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32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Closing is used for: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en-US" sz="32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smooth </a:t>
            </a:r>
            <a:r>
              <a:rPr lang="en-US" altLang="en-US" sz="3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contour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en-US" sz="3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fuse narrow breaks and long thin gulfs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en-US" sz="3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eliminate small holes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en-US" sz="3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fill gaps in the contour</a:t>
            </a:r>
          </a:p>
        </p:txBody>
      </p:sp>
      <p:sp>
        <p:nvSpPr>
          <p:cNvPr id="7" name="Rectangle 6"/>
          <p:cNvSpPr/>
          <p:nvPr/>
        </p:nvSpPr>
        <p:spPr>
          <a:xfrm>
            <a:off x="778814" y="5330789"/>
            <a:ext cx="595302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b="1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Dilation </a:t>
            </a:r>
            <a:r>
              <a:rPr lang="en-US" altLang="en-US" sz="24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followed </a:t>
            </a:r>
            <a:r>
              <a:rPr lang="en-US" altLang="en-US" sz="2400" b="1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by Erosion</a:t>
            </a:r>
            <a:r>
              <a:rPr lang="en-US" altLang="en-US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, </a:t>
            </a:r>
            <a:r>
              <a:rPr lang="en-US" altLang="en-US" sz="24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denoted </a:t>
            </a:r>
            <a:r>
              <a:rPr lang="en-US" altLang="en-US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en-US" altLang="en-US" sz="40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•</a:t>
            </a:r>
            <a:endParaRPr lang="en-US" altLang="en-US" sz="40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1093" y="4507945"/>
            <a:ext cx="3988904" cy="83551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32175" y="3484130"/>
            <a:ext cx="6308034" cy="1960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662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Closing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4442" y="1563756"/>
            <a:ext cx="6361045" cy="4863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110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241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3200"/>
              <a:t>Example: Opening</a:t>
            </a:r>
          </a:p>
        </p:txBody>
      </p:sp>
      <p:sp>
        <p:nvSpPr>
          <p:cNvPr id="572419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Arial" charset="0"/>
              <a:buChar char="►"/>
              <a:defRPr/>
            </a:pPr>
            <a:endParaRPr lang="en-US" smtClean="0"/>
          </a:p>
        </p:txBody>
      </p:sp>
      <p:pic>
        <p:nvPicPr>
          <p:cNvPr id="2253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263" y="1433513"/>
            <a:ext cx="8755062" cy="2989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8239" y="4660900"/>
            <a:ext cx="7667625" cy="139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72422" name="Oval 6"/>
          <p:cNvSpPr>
            <a:spLocks noChangeArrowheads="1"/>
          </p:cNvSpPr>
          <p:nvPr/>
        </p:nvSpPr>
        <p:spPr bwMode="auto">
          <a:xfrm rot="20324428">
            <a:off x="4881564" y="1304925"/>
            <a:ext cx="5546725" cy="362585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72423" name="Oval 7"/>
          <p:cNvSpPr>
            <a:spLocks noChangeArrowheads="1"/>
          </p:cNvSpPr>
          <p:nvPr/>
        </p:nvSpPr>
        <p:spPr bwMode="auto">
          <a:xfrm rot="21322477">
            <a:off x="7902576" y="3381376"/>
            <a:ext cx="2765425" cy="1408113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02379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3000"/>
                                        <p:tgtEl>
                                          <p:spTgt spid="5724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2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3000"/>
                                        <p:tgtEl>
                                          <p:spTgt spid="5724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2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2422" grpId="0" animBg="1"/>
      <p:bldP spid="572423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4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3200"/>
              <a:t>Example: Closing</a:t>
            </a:r>
          </a:p>
        </p:txBody>
      </p:sp>
      <p:pic>
        <p:nvPicPr>
          <p:cNvPr id="23557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0714" y="1495426"/>
            <a:ext cx="8505825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58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1188" y="3949700"/>
            <a:ext cx="8456612" cy="1327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73446" name="Rectangle 6"/>
          <p:cNvSpPr>
            <a:spLocks noChangeArrowheads="1"/>
          </p:cNvSpPr>
          <p:nvPr/>
        </p:nvSpPr>
        <p:spPr bwMode="auto">
          <a:xfrm>
            <a:off x="4716463" y="1668463"/>
            <a:ext cx="5734050" cy="23812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15057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3000"/>
                                        <p:tgtEl>
                                          <p:spTgt spid="5734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3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46" grpId="0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Opening and Closing</a:t>
            </a:r>
            <a:endParaRPr lang="en-US" dirty="0"/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2313" y="626853"/>
            <a:ext cx="4949687" cy="624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0234" y="1866970"/>
            <a:ext cx="1668463" cy="4605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20120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3288" y="495301"/>
            <a:ext cx="6350000" cy="579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3763" y="646114"/>
            <a:ext cx="1998662" cy="466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77542" name="Rectangle 6"/>
          <p:cNvSpPr>
            <a:spLocks noChangeArrowheads="1"/>
          </p:cNvSpPr>
          <p:nvPr/>
        </p:nvSpPr>
        <p:spPr bwMode="auto">
          <a:xfrm>
            <a:off x="4702175" y="420688"/>
            <a:ext cx="3759200" cy="2743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77543" name="Rectangle 7"/>
          <p:cNvSpPr>
            <a:spLocks noChangeArrowheads="1"/>
          </p:cNvSpPr>
          <p:nvPr/>
        </p:nvSpPr>
        <p:spPr bwMode="auto">
          <a:xfrm>
            <a:off x="4689475" y="3179764"/>
            <a:ext cx="3816350" cy="12033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77544" name="Rectangle 8"/>
          <p:cNvSpPr>
            <a:spLocks noChangeArrowheads="1"/>
          </p:cNvSpPr>
          <p:nvPr/>
        </p:nvSpPr>
        <p:spPr bwMode="auto">
          <a:xfrm>
            <a:off x="2093914" y="2452689"/>
            <a:ext cx="2611437" cy="19018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77545" name="Rectangle 9"/>
          <p:cNvSpPr>
            <a:spLocks noChangeArrowheads="1"/>
          </p:cNvSpPr>
          <p:nvPr/>
        </p:nvSpPr>
        <p:spPr bwMode="auto">
          <a:xfrm>
            <a:off x="3265488" y="4340225"/>
            <a:ext cx="2728912" cy="20018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77546" name="Rectangle 10"/>
          <p:cNvSpPr>
            <a:spLocks noChangeArrowheads="1"/>
          </p:cNvSpPr>
          <p:nvPr/>
        </p:nvSpPr>
        <p:spPr bwMode="auto">
          <a:xfrm>
            <a:off x="5965825" y="4325938"/>
            <a:ext cx="2554288" cy="19732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77547" name="Rectangle 11"/>
          <p:cNvSpPr>
            <a:spLocks noChangeArrowheads="1"/>
          </p:cNvSpPr>
          <p:nvPr/>
        </p:nvSpPr>
        <p:spPr bwMode="auto">
          <a:xfrm>
            <a:off x="8593138" y="754064"/>
            <a:ext cx="1828800" cy="45291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7712764" y="249670"/>
            <a:ext cx="4142683" cy="1325563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Removing noise by:</a:t>
            </a:r>
            <a:br>
              <a:rPr lang="en-US" dirty="0" smtClean="0"/>
            </a:br>
            <a:r>
              <a:rPr lang="en-US" dirty="0" smtClean="0"/>
              <a:t>Opening followed by closing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854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5775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7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5775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7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" dur="500"/>
                                        <p:tgtEl>
                                          <p:spTgt spid="5775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7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5775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7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7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5775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577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7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" dur="500"/>
                                        <p:tgtEl>
                                          <p:spTgt spid="5775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7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7542" grpId="0" animBg="1"/>
      <p:bldP spid="577543" grpId="0" animBg="1"/>
      <p:bldP spid="577544" grpId="0" animBg="1"/>
      <p:bldP spid="577545" grpId="0" animBg="1"/>
      <p:bldP spid="577546" grpId="0" animBg="1"/>
      <p:bldP spid="577547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Applications of opening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42529" y="601112"/>
            <a:ext cx="2674789" cy="279144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42529" y="3719854"/>
            <a:ext cx="2826512" cy="2920729"/>
          </a:xfrm>
          <a:prstGeom prst="rect">
            <a:avLst/>
          </a:prstGeom>
        </p:spPr>
      </p:pic>
      <p:cxnSp>
        <p:nvCxnSpPr>
          <p:cNvPr id="7" name="Elbow Connector 6"/>
          <p:cNvCxnSpPr>
            <a:stCxn id="3" idx="3"/>
            <a:endCxn id="4" idx="1"/>
          </p:cNvCxnSpPr>
          <p:nvPr/>
        </p:nvCxnSpPr>
        <p:spPr>
          <a:xfrm flipV="1">
            <a:off x="4625009" y="1996835"/>
            <a:ext cx="3717520" cy="1979749"/>
          </a:xfrm>
          <a:prstGeom prst="bentConnector3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Elbow Connector 7"/>
          <p:cNvCxnSpPr/>
          <p:nvPr/>
        </p:nvCxnSpPr>
        <p:spPr>
          <a:xfrm>
            <a:off x="4465983" y="3976583"/>
            <a:ext cx="4028660" cy="1203635"/>
          </a:xfrm>
          <a:prstGeom prst="bentConnector3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689462" y="2054553"/>
            <a:ext cx="13165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SE: 3*9</a:t>
            </a:r>
            <a:endParaRPr lang="en-US" sz="2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6689461" y="4663905"/>
            <a:ext cx="14473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SE: 9*3</a:t>
            </a:r>
            <a:endParaRPr lang="en-US" sz="2400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8557" y="2425147"/>
            <a:ext cx="2756452" cy="3102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691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Applications of Closing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9860" y="1833356"/>
            <a:ext cx="8105775" cy="356235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653266" y="5524087"/>
            <a:ext cx="74823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Effect of closing using a </a:t>
            </a:r>
            <a:r>
              <a:rPr 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2×2 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square structuring element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477121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675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3200" dirty="0"/>
              <a:t>Some Basic </a:t>
            </a:r>
            <a:r>
              <a:rPr lang="en-US" sz="3200" dirty="0" smtClean="0"/>
              <a:t>Image Morphology</a:t>
            </a:r>
            <a:endParaRPr lang="en-US" sz="3200" dirty="0"/>
          </a:p>
        </p:txBody>
      </p:sp>
      <p:sp>
        <p:nvSpPr>
          <p:cNvPr id="586755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sz="2400" b="1" dirty="0"/>
              <a:t>Extraction of Connected Components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en-US" sz="2400" dirty="0"/>
              <a:t>    Central to many automated image analysis applications.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n-US" altLang="en-US" sz="2400" dirty="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en-US" sz="2400" dirty="0"/>
              <a:t>    Let A be a set containing one or more connected components, and form an array X</a:t>
            </a:r>
            <a:r>
              <a:rPr lang="en-US" altLang="en-US" sz="2400" baseline="-25000" dirty="0"/>
              <a:t>0 </a:t>
            </a:r>
            <a:r>
              <a:rPr lang="en-US" altLang="en-US" sz="2400" dirty="0"/>
              <a:t>(of the same size as the array containing A) whose elements are 0s, except at each location known to correspond to a point in each connected component in A, which is set to 1.</a:t>
            </a:r>
          </a:p>
        </p:txBody>
      </p:sp>
    </p:spTree>
    <p:extLst>
      <p:ext uri="{BB962C8B-B14F-4D97-AF65-F5344CB8AC3E}">
        <p14:creationId xmlns:p14="http://schemas.microsoft.com/office/powerpoint/2010/main" val="3182775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86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86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880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588803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Arial" charset="0"/>
              <a:buChar char="►"/>
              <a:defRPr/>
            </a:pPr>
            <a:endParaRPr lang="en-US" smtClean="0"/>
          </a:p>
        </p:txBody>
      </p:sp>
      <p:pic>
        <p:nvPicPr>
          <p:cNvPr id="3891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6876" y="28576"/>
            <a:ext cx="6238875" cy="5243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91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9551" y="5253038"/>
            <a:ext cx="6550025" cy="1363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88806" name="Rectangle 6"/>
          <p:cNvSpPr>
            <a:spLocks noChangeArrowheads="1"/>
          </p:cNvSpPr>
          <p:nvPr/>
        </p:nvSpPr>
        <p:spPr bwMode="auto">
          <a:xfrm>
            <a:off x="7110414" y="841376"/>
            <a:ext cx="2192337" cy="19605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88807" name="Rectangle 7"/>
          <p:cNvSpPr>
            <a:spLocks noChangeArrowheads="1"/>
          </p:cNvSpPr>
          <p:nvPr/>
        </p:nvSpPr>
        <p:spPr bwMode="auto">
          <a:xfrm>
            <a:off x="2792414" y="3070226"/>
            <a:ext cx="2192337" cy="19462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88808" name="Rectangle 8"/>
          <p:cNvSpPr>
            <a:spLocks noChangeArrowheads="1"/>
          </p:cNvSpPr>
          <p:nvPr/>
        </p:nvSpPr>
        <p:spPr bwMode="auto">
          <a:xfrm>
            <a:off x="4940301" y="3071814"/>
            <a:ext cx="2105025" cy="19462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88809" name="Rectangle 9"/>
          <p:cNvSpPr>
            <a:spLocks noChangeArrowheads="1"/>
          </p:cNvSpPr>
          <p:nvPr/>
        </p:nvSpPr>
        <p:spPr bwMode="auto">
          <a:xfrm>
            <a:off x="7096126" y="3106739"/>
            <a:ext cx="2074863" cy="193198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61033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5888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8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5888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8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/>
                                        <p:tgtEl>
                                          <p:spTgt spid="5888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8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5888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8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8806" grpId="0" animBg="1"/>
      <p:bldP spid="588807" grpId="0" animBg="1"/>
      <p:bldP spid="588808" grpId="0" animBg="1"/>
      <p:bldP spid="588809" grpId="0" animBg="1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777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200" dirty="0"/>
              <a:t>Some Basic Image Morphology</a:t>
            </a:r>
          </a:p>
        </p:txBody>
      </p:sp>
      <p:sp>
        <p:nvSpPr>
          <p:cNvPr id="37893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sz="2400" b="1" dirty="0"/>
              <a:t>Extraction of Connected Components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en-US" sz="2400" dirty="0"/>
              <a:t>    Central to many automated image analysis applications.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n-US" altLang="en-US" sz="2400" dirty="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en-US" sz="2400" dirty="0"/>
              <a:t>    </a:t>
            </a:r>
          </a:p>
        </p:txBody>
      </p:sp>
      <p:graphicFrame>
        <p:nvGraphicFramePr>
          <p:cNvPr id="37894" name="Object 5"/>
          <p:cNvGraphicFramePr>
            <a:graphicFrameLocks noChangeAspect="1"/>
          </p:cNvGraphicFramePr>
          <p:nvPr/>
        </p:nvGraphicFramePr>
        <p:xfrm>
          <a:off x="3341689" y="2878138"/>
          <a:ext cx="3602037" cy="233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65" name="Equation" r:id="rId3" imgW="1409700" imgH="914400" progId="Equation.DSMT4">
                  <p:embed/>
                </p:oleObj>
              </mc:Choice>
              <mc:Fallback>
                <p:oleObj name="Equation" r:id="rId3" imgW="1409700" imgH="914400" progId="Equation.DSMT4">
                  <p:embed/>
                  <p:pic>
                    <p:nvPicPr>
                      <p:cNvPr id="3789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1689" y="2878138"/>
                        <a:ext cx="3602037" cy="233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895" name="Oval 6"/>
          <p:cNvSpPr>
            <a:spLocks noChangeArrowheads="1"/>
          </p:cNvSpPr>
          <p:nvPr/>
        </p:nvSpPr>
        <p:spPr bwMode="auto">
          <a:xfrm>
            <a:off x="5151438" y="3062289"/>
            <a:ext cx="201612" cy="21907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38471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982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589827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Arial" charset="0"/>
              <a:buChar char="►"/>
              <a:defRPr/>
            </a:pPr>
            <a:endParaRPr lang="en-US" smtClean="0"/>
          </a:p>
        </p:txBody>
      </p:sp>
      <p:pic>
        <p:nvPicPr>
          <p:cNvPr id="3994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233363"/>
            <a:ext cx="6704012" cy="6032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94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2375" y="538163"/>
            <a:ext cx="1543050" cy="490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89830" name="Rectangle 6"/>
          <p:cNvSpPr>
            <a:spLocks noChangeArrowheads="1"/>
          </p:cNvSpPr>
          <p:nvPr/>
        </p:nvSpPr>
        <p:spPr bwMode="auto">
          <a:xfrm>
            <a:off x="1857375" y="2279651"/>
            <a:ext cx="4484688" cy="19732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89831" name="Rectangle 7"/>
          <p:cNvSpPr>
            <a:spLocks noChangeArrowheads="1"/>
          </p:cNvSpPr>
          <p:nvPr/>
        </p:nvSpPr>
        <p:spPr bwMode="auto">
          <a:xfrm>
            <a:off x="1835150" y="4303713"/>
            <a:ext cx="4484688" cy="19732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53161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5898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9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"/>
                                        <p:tgtEl>
                                          <p:spTgt spid="5898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9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9830" grpId="0" animBg="1"/>
      <p:bldP spid="589831" grpId="0" animBg="1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289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3200"/>
              <a:t>Some Basic Morphological Algorithms (4)</a:t>
            </a:r>
          </a:p>
        </p:txBody>
      </p:sp>
      <p:sp>
        <p:nvSpPr>
          <p:cNvPr id="592899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sz="2400" b="1" dirty="0"/>
              <a:t>Convex Hull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en-US" sz="2400" dirty="0"/>
              <a:t>    </a:t>
            </a:r>
          </a:p>
        </p:txBody>
      </p:sp>
      <p:graphicFrame>
        <p:nvGraphicFramePr>
          <p:cNvPr id="41990" name="Object 5"/>
          <p:cNvGraphicFramePr>
            <a:graphicFrameLocks noChangeAspect="1"/>
          </p:cNvGraphicFramePr>
          <p:nvPr/>
        </p:nvGraphicFramePr>
        <p:xfrm>
          <a:off x="2365376" y="2044701"/>
          <a:ext cx="7515225" cy="4435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89" name="Equation" r:id="rId4" imgW="3784600" imgH="2235200" progId="Equation.DSMT4">
                  <p:embed/>
                </p:oleObj>
              </mc:Choice>
              <mc:Fallback>
                <p:oleObj name="Equation" r:id="rId4" imgW="3784600" imgH="2235200" progId="Equation.DSMT4">
                  <p:embed/>
                  <p:pic>
                    <p:nvPicPr>
                      <p:cNvPr id="4199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65376" y="2044701"/>
                        <a:ext cx="7515225" cy="4435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991" name="Oval 6"/>
          <p:cNvSpPr>
            <a:spLocks noChangeArrowheads="1"/>
          </p:cNvSpPr>
          <p:nvPr/>
        </p:nvSpPr>
        <p:spPr bwMode="auto">
          <a:xfrm>
            <a:off x="5530851" y="3063876"/>
            <a:ext cx="188913" cy="188913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09983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92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Picture 4" descr="nmt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1088" y="6115050"/>
            <a:ext cx="238125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1877" name="Rectangle 5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Arial" charset="0"/>
              <a:buChar char="►"/>
              <a:defRPr/>
            </a:pPr>
            <a:endParaRPr lang="en-US" smtClean="0"/>
          </a:p>
        </p:txBody>
      </p:sp>
      <p:pic>
        <p:nvPicPr>
          <p:cNvPr id="4301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157163"/>
            <a:ext cx="5175250" cy="6646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015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8800" y="241301"/>
            <a:ext cx="2000250" cy="470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91881" name="Rectangle 9"/>
          <p:cNvSpPr>
            <a:spLocks noChangeArrowheads="1"/>
          </p:cNvSpPr>
          <p:nvPr/>
        </p:nvSpPr>
        <p:spPr bwMode="auto">
          <a:xfrm>
            <a:off x="4760913" y="914401"/>
            <a:ext cx="1682750" cy="1770063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91882" name="Rectangle 10"/>
          <p:cNvSpPr>
            <a:spLocks noChangeArrowheads="1"/>
          </p:cNvSpPr>
          <p:nvPr/>
        </p:nvSpPr>
        <p:spPr bwMode="auto">
          <a:xfrm>
            <a:off x="6427788" y="895351"/>
            <a:ext cx="1682750" cy="1770063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91883" name="Rectangle 11"/>
          <p:cNvSpPr>
            <a:spLocks noChangeArrowheads="1"/>
          </p:cNvSpPr>
          <p:nvPr/>
        </p:nvSpPr>
        <p:spPr bwMode="auto">
          <a:xfrm>
            <a:off x="3098800" y="2954338"/>
            <a:ext cx="1682750" cy="1770062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91884" name="Rectangle 12"/>
          <p:cNvSpPr>
            <a:spLocks noChangeArrowheads="1"/>
          </p:cNvSpPr>
          <p:nvPr/>
        </p:nvSpPr>
        <p:spPr bwMode="auto">
          <a:xfrm>
            <a:off x="4767263" y="2968626"/>
            <a:ext cx="1682750" cy="1770063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91885" name="Rectangle 13"/>
          <p:cNvSpPr>
            <a:spLocks noChangeArrowheads="1"/>
          </p:cNvSpPr>
          <p:nvPr/>
        </p:nvSpPr>
        <p:spPr bwMode="auto">
          <a:xfrm>
            <a:off x="6451600" y="2954338"/>
            <a:ext cx="1682750" cy="1770062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91886" name="Rectangle 14"/>
          <p:cNvSpPr>
            <a:spLocks noChangeArrowheads="1"/>
          </p:cNvSpPr>
          <p:nvPr/>
        </p:nvSpPr>
        <p:spPr bwMode="auto">
          <a:xfrm>
            <a:off x="4754563" y="5002213"/>
            <a:ext cx="1682750" cy="1770062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7802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5918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1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5918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1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/>
                                        <p:tgtEl>
                                          <p:spTgt spid="5918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1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5918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1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5918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1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/>
                                        <p:tgtEl>
                                          <p:spTgt spid="5918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1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1881" grpId="0" animBg="1"/>
      <p:bldP spid="591882" grpId="0" animBg="1"/>
      <p:bldP spid="591883" grpId="0" animBg="1"/>
      <p:bldP spid="591884" grpId="0" animBg="1"/>
      <p:bldP spid="591885" grpId="0" animBg="1"/>
      <p:bldP spid="591886" grpId="0" animBg="1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2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593923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Arial" charset="0"/>
              <a:buChar char="►"/>
              <a:defRPr/>
            </a:pPr>
            <a:endParaRPr lang="en-US" smtClean="0"/>
          </a:p>
        </p:txBody>
      </p:sp>
      <p:pic>
        <p:nvPicPr>
          <p:cNvPr id="4403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6438" y="1695450"/>
            <a:ext cx="3713162" cy="3989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03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2476" y="1984375"/>
            <a:ext cx="2398713" cy="360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36940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Some </a:t>
            </a:r>
            <a:r>
              <a:rPr lang="en-US" dirty="0"/>
              <a:t>Basic Image Morphology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0405" y="2084457"/>
            <a:ext cx="7715250" cy="387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1110074" y="1518240"/>
            <a:ext cx="25446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3200" b="1" dirty="0"/>
              <a:t>Region Filling 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4280670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494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200" dirty="0"/>
              <a:t>Some Basic Image Morphology</a:t>
            </a:r>
          </a:p>
        </p:txBody>
      </p:sp>
      <p:sp>
        <p:nvSpPr>
          <p:cNvPr id="45061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sz="2400" dirty="0"/>
              <a:t>Thinning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en-US" sz="2400" dirty="0"/>
              <a:t>    The thinning of a set A by a structuring element B, defined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en-US" sz="2400" dirty="0"/>
              <a:t> </a:t>
            </a:r>
            <a:endParaRPr lang="en-US" altLang="en-US" sz="2400" dirty="0" smtClean="0"/>
          </a:p>
          <a:p>
            <a:pPr eaLnBrk="1" hangingPunct="1">
              <a:buFont typeface="Arial" panose="020B0604020202020204" pitchFamily="34" charset="0"/>
              <a:buNone/>
            </a:pPr>
            <a:endParaRPr lang="en-US" altLang="en-US" sz="2400" dirty="0"/>
          </a:p>
          <a:p>
            <a:pPr eaLnBrk="1" hangingPunct="1">
              <a:buFont typeface="Arial" panose="020B0604020202020204" pitchFamily="34" charset="0"/>
              <a:buNone/>
            </a:pPr>
            <a:endParaRPr lang="en-US" altLang="en-US" sz="2400" dirty="0" smtClean="0"/>
          </a:p>
          <a:p>
            <a:pPr eaLnBrk="1" hangingPunct="1">
              <a:buFont typeface="Arial" panose="020B0604020202020204" pitchFamily="34" charset="0"/>
              <a:buNone/>
            </a:pPr>
            <a:endParaRPr lang="en-US" altLang="en-US" sz="2400" dirty="0"/>
          </a:p>
          <a:p>
            <a:pPr>
              <a:buNone/>
            </a:pPr>
            <a:r>
              <a:rPr lang="en-US" altLang="en-US" sz="2400" dirty="0" smtClean="0"/>
              <a:t>It is denoted by the       and it can be defined in terms </a:t>
            </a:r>
            <a:r>
              <a:rPr lang="en-US" altLang="en-US" sz="2400" dirty="0"/>
              <a:t>of hit-or-miss transformation</a:t>
            </a:r>
          </a:p>
        </p:txBody>
      </p:sp>
      <p:graphicFrame>
        <p:nvGraphicFramePr>
          <p:cNvPr id="45062" name="Object 7"/>
          <p:cNvGraphicFramePr>
            <a:graphicFrameLocks noChangeAspect="1"/>
          </p:cNvGraphicFramePr>
          <p:nvPr/>
        </p:nvGraphicFramePr>
        <p:xfrm>
          <a:off x="2616201" y="2763839"/>
          <a:ext cx="3617913" cy="1252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12" name="Equation" r:id="rId4" imgW="1320800" imgH="457200" progId="Equation.DSMT4">
                  <p:embed/>
                </p:oleObj>
              </mc:Choice>
              <mc:Fallback>
                <p:oleObj name="Equation" r:id="rId4" imgW="1320800" imgH="457200" progId="Equation.DSMT4">
                  <p:embed/>
                  <p:pic>
                    <p:nvPicPr>
                      <p:cNvPr id="45062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16201" y="2763839"/>
                        <a:ext cx="3617913" cy="12525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5063" name="Oval 8"/>
          <p:cNvSpPr>
            <a:spLocks noChangeArrowheads="1"/>
          </p:cNvSpPr>
          <p:nvPr/>
        </p:nvSpPr>
        <p:spPr bwMode="auto">
          <a:xfrm>
            <a:off x="5197476" y="2835276"/>
            <a:ext cx="231775" cy="233363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45064" name="Oval 9"/>
          <p:cNvSpPr>
            <a:spLocks noChangeArrowheads="1"/>
          </p:cNvSpPr>
          <p:nvPr/>
        </p:nvSpPr>
        <p:spPr bwMode="auto">
          <a:xfrm>
            <a:off x="5335589" y="3502026"/>
            <a:ext cx="231775" cy="233363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15393" y="4639469"/>
            <a:ext cx="266700" cy="3048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25211" y="4639469"/>
            <a:ext cx="257175" cy="295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822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597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200" dirty="0"/>
              <a:t>Some Basic Image Morphology</a:t>
            </a:r>
          </a:p>
        </p:txBody>
      </p:sp>
      <p:sp>
        <p:nvSpPr>
          <p:cNvPr id="46085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sz="2400"/>
              <a:t>A more useful expression for thinning A symmetrically is based on a sequence of structuring elements: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en-US" sz="2400"/>
              <a:t>   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en-US" sz="2400"/>
              <a:t> </a:t>
            </a:r>
          </a:p>
        </p:txBody>
      </p:sp>
      <p:graphicFrame>
        <p:nvGraphicFramePr>
          <p:cNvPr id="46086" name="Object 8"/>
          <p:cNvGraphicFramePr>
            <a:graphicFrameLocks noChangeAspect="1"/>
          </p:cNvGraphicFramePr>
          <p:nvPr/>
        </p:nvGraphicFramePr>
        <p:xfrm>
          <a:off x="2478089" y="2884489"/>
          <a:ext cx="5253037" cy="1222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66" name="Equation" r:id="rId3" imgW="2184400" imgH="508000" progId="Equation.DSMT4">
                  <p:embed/>
                </p:oleObj>
              </mc:Choice>
              <mc:Fallback>
                <p:oleObj name="Equation" r:id="rId3" imgW="2184400" imgH="508000" progId="Equation.DSMT4">
                  <p:embed/>
                  <p:pic>
                    <p:nvPicPr>
                      <p:cNvPr id="46086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78089" y="2884489"/>
                        <a:ext cx="5253037" cy="1222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5977" name="Object 9"/>
          <p:cNvGraphicFramePr>
            <a:graphicFrameLocks noChangeAspect="1"/>
          </p:cNvGraphicFramePr>
          <p:nvPr/>
        </p:nvGraphicFramePr>
        <p:xfrm>
          <a:off x="2198689" y="4643439"/>
          <a:ext cx="8143875" cy="1017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67" name="Equation" r:id="rId5" imgW="3657600" imgH="457200" progId="Equation.DSMT4">
                  <p:embed/>
                </p:oleObj>
              </mc:Choice>
              <mc:Fallback>
                <p:oleObj name="Equation" r:id="rId5" imgW="3657600" imgH="457200" progId="Equation.DSMT4">
                  <p:embed/>
                  <p:pic>
                    <p:nvPicPr>
                      <p:cNvPr id="59597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98689" y="4643439"/>
                        <a:ext cx="8143875" cy="10175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08670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95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699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596995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Arial" charset="0"/>
              <a:buChar char="►"/>
              <a:defRPr/>
            </a:pPr>
            <a:endParaRPr lang="en-US" smtClean="0"/>
          </a:p>
        </p:txBody>
      </p:sp>
      <p:pic>
        <p:nvPicPr>
          <p:cNvPr id="4711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2964" y="142875"/>
            <a:ext cx="5661025" cy="5868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11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6276" y="5959475"/>
            <a:ext cx="6145213" cy="941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96998" name="Rectangle 6"/>
          <p:cNvSpPr>
            <a:spLocks noChangeArrowheads="1"/>
          </p:cNvSpPr>
          <p:nvPr/>
        </p:nvSpPr>
        <p:spPr bwMode="auto">
          <a:xfrm>
            <a:off x="5326063" y="1509713"/>
            <a:ext cx="1712912" cy="7985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96999" name="Rectangle 7"/>
          <p:cNvSpPr>
            <a:spLocks noChangeArrowheads="1"/>
          </p:cNvSpPr>
          <p:nvPr/>
        </p:nvSpPr>
        <p:spPr bwMode="auto">
          <a:xfrm>
            <a:off x="7162801" y="1530351"/>
            <a:ext cx="1712913" cy="7985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97000" name="Rectangle 8"/>
          <p:cNvSpPr>
            <a:spLocks noChangeArrowheads="1"/>
          </p:cNvSpPr>
          <p:nvPr/>
        </p:nvSpPr>
        <p:spPr bwMode="auto">
          <a:xfrm>
            <a:off x="3490913" y="2605088"/>
            <a:ext cx="1712912" cy="7985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97001" name="Rectangle 9"/>
          <p:cNvSpPr>
            <a:spLocks noChangeArrowheads="1"/>
          </p:cNvSpPr>
          <p:nvPr/>
        </p:nvSpPr>
        <p:spPr bwMode="auto">
          <a:xfrm>
            <a:off x="5348288" y="2606676"/>
            <a:ext cx="1712912" cy="7985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97002" name="Rectangle 10"/>
          <p:cNvSpPr>
            <a:spLocks noChangeArrowheads="1"/>
          </p:cNvSpPr>
          <p:nvPr/>
        </p:nvSpPr>
        <p:spPr bwMode="auto">
          <a:xfrm>
            <a:off x="7191376" y="2606676"/>
            <a:ext cx="1712913" cy="7985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97003" name="Rectangle 11"/>
          <p:cNvSpPr>
            <a:spLocks noChangeArrowheads="1"/>
          </p:cNvSpPr>
          <p:nvPr/>
        </p:nvSpPr>
        <p:spPr bwMode="auto">
          <a:xfrm>
            <a:off x="3519488" y="3709988"/>
            <a:ext cx="1712912" cy="7985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97004" name="Rectangle 12"/>
          <p:cNvSpPr>
            <a:spLocks noChangeArrowheads="1"/>
          </p:cNvSpPr>
          <p:nvPr/>
        </p:nvSpPr>
        <p:spPr bwMode="auto">
          <a:xfrm>
            <a:off x="5348288" y="3708401"/>
            <a:ext cx="1712912" cy="7985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97005" name="Rectangle 13"/>
          <p:cNvSpPr>
            <a:spLocks noChangeArrowheads="1"/>
          </p:cNvSpPr>
          <p:nvPr/>
        </p:nvSpPr>
        <p:spPr bwMode="auto">
          <a:xfrm>
            <a:off x="7162801" y="3708401"/>
            <a:ext cx="1712913" cy="7985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97006" name="Rectangle 14"/>
          <p:cNvSpPr>
            <a:spLocks noChangeArrowheads="1"/>
          </p:cNvSpPr>
          <p:nvPr/>
        </p:nvSpPr>
        <p:spPr bwMode="auto">
          <a:xfrm>
            <a:off x="3533776" y="4826001"/>
            <a:ext cx="1712913" cy="7985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97007" name="Rectangle 15"/>
          <p:cNvSpPr>
            <a:spLocks noChangeArrowheads="1"/>
          </p:cNvSpPr>
          <p:nvPr/>
        </p:nvSpPr>
        <p:spPr bwMode="auto">
          <a:xfrm>
            <a:off x="5348288" y="4826001"/>
            <a:ext cx="1712912" cy="7985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97008" name="Rectangle 16"/>
          <p:cNvSpPr>
            <a:spLocks noChangeArrowheads="1"/>
          </p:cNvSpPr>
          <p:nvPr/>
        </p:nvSpPr>
        <p:spPr bwMode="auto">
          <a:xfrm>
            <a:off x="7146926" y="4840288"/>
            <a:ext cx="1712913" cy="7985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87333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5969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6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5969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6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5970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7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5970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7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500"/>
                                        <p:tgtEl>
                                          <p:spTgt spid="5970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7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500"/>
                                        <p:tgtEl>
                                          <p:spTgt spid="5970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7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" dur="500"/>
                                        <p:tgtEl>
                                          <p:spTgt spid="5970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7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1" dur="500"/>
                                        <p:tgtEl>
                                          <p:spTgt spid="5970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7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500"/>
                                        <p:tgtEl>
                                          <p:spTgt spid="5970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7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1" dur="500"/>
                                        <p:tgtEl>
                                          <p:spTgt spid="5970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7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5970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7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6998" grpId="0" animBg="1"/>
      <p:bldP spid="596999" grpId="0" animBg="1"/>
      <p:bldP spid="597000" grpId="0" animBg="1"/>
      <p:bldP spid="597001" grpId="0" animBg="1"/>
      <p:bldP spid="597002" grpId="0" animBg="1"/>
      <p:bldP spid="597003" grpId="0" animBg="1"/>
      <p:bldP spid="597004" grpId="0" animBg="1"/>
      <p:bldP spid="597005" grpId="0" animBg="1"/>
      <p:bldP spid="597006" grpId="0" animBg="1"/>
      <p:bldP spid="597007" grpId="0" animBg="1"/>
      <p:bldP spid="597008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006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200" dirty="0"/>
              <a:t>Some Basic Some Basic Image Morphology</a:t>
            </a:r>
          </a:p>
        </p:txBody>
      </p:sp>
      <p:sp>
        <p:nvSpPr>
          <p:cNvPr id="48133" name="Rectangle 3"/>
          <p:cNvSpPr>
            <a:spLocks noGrp="1" noRot="1" noChangeArrowheads="1"/>
          </p:cNvSpPr>
          <p:nvPr>
            <p:ph type="body" sz="half" idx="4294967295"/>
          </p:nvPr>
        </p:nvSpPr>
        <p:spPr>
          <a:xfrm>
            <a:off x="0" y="1600200"/>
            <a:ext cx="5592763" cy="4498975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b="1" dirty="0"/>
              <a:t>Thickening: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en-US" b="1" dirty="0"/>
              <a:t>   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en-US" b="1" dirty="0"/>
              <a:t> </a:t>
            </a:r>
          </a:p>
        </p:txBody>
      </p:sp>
      <p:graphicFrame>
        <p:nvGraphicFramePr>
          <p:cNvPr id="48134" name="Object 5"/>
          <p:cNvGraphicFramePr>
            <a:graphicFrameLocks noChangeAspect="1"/>
          </p:cNvGraphicFramePr>
          <p:nvPr/>
        </p:nvGraphicFramePr>
        <p:xfrm>
          <a:off x="3055939" y="2300289"/>
          <a:ext cx="6022975" cy="1017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249" name="Equation" r:id="rId3" imgW="2705100" imgH="457200" progId="Equation.DSMT4">
                  <p:embed/>
                </p:oleObj>
              </mc:Choice>
              <mc:Fallback>
                <p:oleObj name="Equation" r:id="rId3" imgW="2705100" imgH="457200" progId="Equation.DSMT4">
                  <p:embed/>
                  <p:pic>
                    <p:nvPicPr>
                      <p:cNvPr id="4813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55939" y="2300289"/>
                        <a:ext cx="6022975" cy="10175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8135" name="Oval 6"/>
          <p:cNvSpPr>
            <a:spLocks noChangeArrowheads="1"/>
          </p:cNvSpPr>
          <p:nvPr/>
        </p:nvSpPr>
        <p:spPr bwMode="auto">
          <a:xfrm>
            <a:off x="5626100" y="2857501"/>
            <a:ext cx="217488" cy="21907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graphicFrame>
        <p:nvGraphicFramePr>
          <p:cNvPr id="600072" name="Object 8"/>
          <p:cNvGraphicFramePr>
            <a:graphicFrameLocks noChangeAspect="1"/>
          </p:cNvGraphicFramePr>
          <p:nvPr/>
        </p:nvGraphicFramePr>
        <p:xfrm>
          <a:off x="2225676" y="5041900"/>
          <a:ext cx="8099425" cy="852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250" name="Equation" r:id="rId5" imgW="4102100" imgH="431800" progId="Equation.DSMT4">
                  <p:embed/>
                </p:oleObj>
              </mc:Choice>
              <mc:Fallback>
                <p:oleObj name="Equation" r:id="rId5" imgW="4102100" imgH="431800" progId="Equation.DSMT4">
                  <p:embed/>
                  <p:pic>
                    <p:nvPicPr>
                      <p:cNvPr id="600072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25676" y="5041900"/>
                        <a:ext cx="8099425" cy="8524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42274324"/>
              </p:ext>
            </p:extLst>
          </p:nvPr>
        </p:nvGraphicFramePr>
        <p:xfrm>
          <a:off x="2454442" y="3756026"/>
          <a:ext cx="7835900" cy="946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251" name="Equation" r:id="rId7" imgW="3784600" imgH="457200" progId="Equation.DSMT4">
                  <p:embed/>
                </p:oleObj>
              </mc:Choice>
              <mc:Fallback>
                <p:oleObj name="Equation" r:id="rId7" imgW="3784600" imgH="457200" progId="Equation.DSMT4">
                  <p:embed/>
                  <p:pic>
                    <p:nvPicPr>
                      <p:cNvPr id="600071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54442" y="3756026"/>
                        <a:ext cx="7835900" cy="946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1" name="Group 10"/>
          <p:cNvGrpSpPr/>
          <p:nvPr/>
        </p:nvGrpSpPr>
        <p:grpSpPr>
          <a:xfrm>
            <a:off x="2847861" y="2740026"/>
            <a:ext cx="5625296" cy="871537"/>
            <a:chOff x="1145894" y="2657475"/>
            <a:chExt cx="5625296" cy="871537"/>
          </a:xfrm>
        </p:grpSpPr>
        <p:sp>
          <p:nvSpPr>
            <p:cNvPr id="12" name="Rectangle 11"/>
            <p:cNvSpPr/>
            <p:nvPr/>
          </p:nvSpPr>
          <p:spPr bwMode="auto">
            <a:xfrm>
              <a:off x="1145894" y="2657475"/>
              <a:ext cx="5625296" cy="871537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  <p:graphicFrame>
          <p:nvGraphicFramePr>
            <p:cNvPr id="13" name="Object 6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153637376"/>
                </p:ext>
              </p:extLst>
            </p:nvPr>
          </p:nvGraphicFramePr>
          <p:xfrm>
            <a:off x="1269518" y="2657475"/>
            <a:ext cx="5175250" cy="87153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8252" name="Equation" r:id="rId9" imgW="1206500" imgH="203200" progId="Equation.3">
                    <p:embed/>
                  </p:oleObj>
                </mc:Choice>
                <mc:Fallback>
                  <p:oleObj name="Equation" r:id="rId9" imgW="1206500" imgH="203200" progId="Equation.3">
                    <p:embed/>
                    <p:pic>
                      <p:nvPicPr>
                        <p:cNvPr id="11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69518" y="2657475"/>
                          <a:ext cx="5175250" cy="87153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4" name="Oval 8"/>
            <p:cNvSpPr>
              <a:spLocks noChangeArrowheads="1"/>
            </p:cNvSpPr>
            <p:nvPr/>
          </p:nvSpPr>
          <p:spPr bwMode="auto">
            <a:xfrm>
              <a:off x="1860068" y="2882900"/>
              <a:ext cx="350838" cy="392112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ahoma" panose="020B060403050404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3310013" y="4304749"/>
            <a:ext cx="309897" cy="303504"/>
            <a:chOff x="1608046" y="4222198"/>
            <a:chExt cx="309897" cy="303504"/>
          </a:xfrm>
        </p:grpSpPr>
        <p:sp>
          <p:nvSpPr>
            <p:cNvPr id="16" name="Oval 15"/>
            <p:cNvSpPr/>
            <p:nvPr/>
          </p:nvSpPr>
          <p:spPr bwMode="auto">
            <a:xfrm flipH="1">
              <a:off x="1655178" y="4259484"/>
              <a:ext cx="193314" cy="243068"/>
            </a:xfrm>
            <a:prstGeom prst="ellipse">
              <a:avLst/>
            </a:prstGeom>
            <a:solidFill>
              <a:schemeClr val="tx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  <p:sp>
          <p:nvSpPr>
            <p:cNvPr id="17" name="Oval 16"/>
            <p:cNvSpPr/>
            <p:nvPr/>
          </p:nvSpPr>
          <p:spPr bwMode="auto">
            <a:xfrm flipH="1">
              <a:off x="1608046" y="4222198"/>
              <a:ext cx="309897" cy="303504"/>
            </a:xfrm>
            <a:prstGeom prst="ellipse">
              <a:avLst/>
            </a:pr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5290119" y="4276159"/>
            <a:ext cx="290145" cy="310572"/>
            <a:chOff x="1608046" y="4222198"/>
            <a:chExt cx="309897" cy="303504"/>
          </a:xfrm>
        </p:grpSpPr>
        <p:sp>
          <p:nvSpPr>
            <p:cNvPr id="19" name="Oval 18"/>
            <p:cNvSpPr/>
            <p:nvPr/>
          </p:nvSpPr>
          <p:spPr bwMode="auto">
            <a:xfrm flipH="1">
              <a:off x="1655178" y="4259484"/>
              <a:ext cx="193314" cy="243068"/>
            </a:xfrm>
            <a:prstGeom prst="ellipse">
              <a:avLst/>
            </a:prstGeom>
            <a:solidFill>
              <a:schemeClr val="tx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  <p:sp>
          <p:nvSpPr>
            <p:cNvPr id="20" name="Oval 19"/>
            <p:cNvSpPr/>
            <p:nvPr/>
          </p:nvSpPr>
          <p:spPr bwMode="auto">
            <a:xfrm flipH="1">
              <a:off x="1608046" y="4222198"/>
              <a:ext cx="309897" cy="303504"/>
            </a:xfrm>
            <a:prstGeom prst="ellipse">
              <a:avLst/>
            </a:pr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6054264" y="4276159"/>
            <a:ext cx="319053" cy="303504"/>
            <a:chOff x="1608046" y="4222198"/>
            <a:chExt cx="309897" cy="303504"/>
          </a:xfrm>
        </p:grpSpPr>
        <p:sp>
          <p:nvSpPr>
            <p:cNvPr id="22" name="Oval 21"/>
            <p:cNvSpPr/>
            <p:nvPr/>
          </p:nvSpPr>
          <p:spPr bwMode="auto">
            <a:xfrm flipH="1">
              <a:off x="1655178" y="4259484"/>
              <a:ext cx="193314" cy="243068"/>
            </a:xfrm>
            <a:prstGeom prst="ellipse">
              <a:avLst/>
            </a:prstGeom>
            <a:solidFill>
              <a:schemeClr val="tx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  <p:sp>
          <p:nvSpPr>
            <p:cNvPr id="23" name="Oval 22"/>
            <p:cNvSpPr/>
            <p:nvPr/>
          </p:nvSpPr>
          <p:spPr bwMode="auto">
            <a:xfrm flipH="1">
              <a:off x="1608046" y="4222198"/>
              <a:ext cx="309897" cy="303504"/>
            </a:xfrm>
            <a:prstGeom prst="ellipse">
              <a:avLst/>
            </a:pr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7171271" y="4276159"/>
            <a:ext cx="309897" cy="303504"/>
            <a:chOff x="1608046" y="4222198"/>
            <a:chExt cx="309897" cy="303504"/>
          </a:xfrm>
        </p:grpSpPr>
        <p:sp>
          <p:nvSpPr>
            <p:cNvPr id="25" name="Oval 24"/>
            <p:cNvSpPr/>
            <p:nvPr/>
          </p:nvSpPr>
          <p:spPr bwMode="auto">
            <a:xfrm flipH="1">
              <a:off x="1655178" y="4259484"/>
              <a:ext cx="193314" cy="243068"/>
            </a:xfrm>
            <a:prstGeom prst="ellipse">
              <a:avLst/>
            </a:prstGeom>
            <a:solidFill>
              <a:schemeClr val="tx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  <p:sp>
          <p:nvSpPr>
            <p:cNvPr id="26" name="Oval 25"/>
            <p:cNvSpPr/>
            <p:nvPr/>
          </p:nvSpPr>
          <p:spPr bwMode="auto">
            <a:xfrm flipH="1">
              <a:off x="1608046" y="4222198"/>
              <a:ext cx="309897" cy="303504"/>
            </a:xfrm>
            <a:prstGeom prst="ellipse">
              <a:avLst/>
            </a:pr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</p:grpSp>
      <p:sp>
        <p:nvSpPr>
          <p:cNvPr id="29" name="Oval 28"/>
          <p:cNvSpPr/>
          <p:nvPr/>
        </p:nvSpPr>
        <p:spPr bwMode="auto">
          <a:xfrm flipH="1">
            <a:off x="6958773" y="2953989"/>
            <a:ext cx="319053" cy="303504"/>
          </a:xfrm>
          <a:prstGeom prst="ellips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5910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109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200" dirty="0"/>
              <a:t>Some Basic Some Basic Image Morphology</a:t>
            </a:r>
          </a:p>
        </p:txBody>
      </p:sp>
      <p:pic>
        <p:nvPicPr>
          <p:cNvPr id="49157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3962" y="1652588"/>
            <a:ext cx="4846637" cy="408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158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1275" y="5738813"/>
            <a:ext cx="7212012" cy="752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159" name="Picture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2576" y="4210050"/>
            <a:ext cx="682625" cy="102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6088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211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200" dirty="0"/>
              <a:t>Some Basic Some Basic Image Morphology</a:t>
            </a:r>
          </a:p>
        </p:txBody>
      </p:sp>
      <p:sp>
        <p:nvSpPr>
          <p:cNvPr id="50181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sz="3200" b="1" dirty="0"/>
              <a:t>Skeletons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en-US" sz="2400" dirty="0"/>
              <a:t>   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en-US" sz="2400" dirty="0"/>
              <a:t> </a:t>
            </a:r>
          </a:p>
        </p:txBody>
      </p:sp>
      <p:graphicFrame>
        <p:nvGraphicFramePr>
          <p:cNvPr id="5018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66028083"/>
              </p:ext>
            </p:extLst>
          </p:nvPr>
        </p:nvGraphicFramePr>
        <p:xfrm>
          <a:off x="2209800" y="2416176"/>
          <a:ext cx="8503256" cy="39401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83" name="Equation" r:id="rId3" imgW="3429000" imgH="1587500" progId="Equation.DSMT4">
                  <p:embed/>
                </p:oleObj>
              </mc:Choice>
              <mc:Fallback>
                <p:oleObj name="Equation" r:id="rId3" imgW="3429000" imgH="1587500" progId="Equation.DSMT4">
                  <p:embed/>
                  <p:pic>
                    <p:nvPicPr>
                      <p:cNvPr id="5018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9800" y="2416176"/>
                        <a:ext cx="8503256" cy="394017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0797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54441" y="365125"/>
            <a:ext cx="10791295" cy="1325563"/>
          </a:xfrm>
        </p:spPr>
        <p:txBody>
          <a:bodyPr>
            <a:normAutofit/>
          </a:bodyPr>
          <a:lstStyle/>
          <a:p>
            <a:r>
              <a:rPr lang="en-US" sz="3200" dirty="0"/>
              <a:t>Some Basic Some Basic Image Morphology</a:t>
            </a:r>
          </a:p>
        </p:txBody>
      </p:sp>
      <p:pic>
        <p:nvPicPr>
          <p:cNvPr id="7" name="Picture 7" descr="phn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5983" y="1857147"/>
            <a:ext cx="2432050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phn1clo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1978" y="1857147"/>
            <a:ext cx="2432050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50392" y="4217203"/>
            <a:ext cx="2811114" cy="194983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11128" y="4207140"/>
            <a:ext cx="2692503" cy="1969961"/>
          </a:xfrm>
          <a:prstGeom prst="rect">
            <a:avLst/>
          </a:prstGeom>
        </p:spPr>
      </p:pic>
      <p:pic>
        <p:nvPicPr>
          <p:cNvPr id="11" name="Picture 10" descr="phn1thr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7508" y="1857147"/>
            <a:ext cx="2442631" cy="183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425744" y="1672480"/>
            <a:ext cx="11983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b="1" dirty="0"/>
              <a:t>Skeletons</a:t>
            </a:r>
          </a:p>
        </p:txBody>
      </p:sp>
    </p:spTree>
    <p:extLst>
      <p:ext uri="{BB962C8B-B14F-4D97-AF65-F5344CB8AC3E}">
        <p14:creationId xmlns:p14="http://schemas.microsoft.com/office/powerpoint/2010/main" val="2188578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63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3200" dirty="0" smtClean="0"/>
              <a:t>Boundary Extraction</a:t>
            </a:r>
            <a:endParaRPr lang="en-US" sz="3200" dirty="0"/>
          </a:p>
        </p:txBody>
      </p:sp>
      <p:pic>
        <p:nvPicPr>
          <p:cNvPr id="31749" name="Picture 8"/>
          <p:cNvPicPr>
            <a:picLocks noChangeAspect="1" noChangeArrowheads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0531" y="1690688"/>
            <a:ext cx="6134100" cy="368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750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5676" y="1601789"/>
            <a:ext cx="1878013" cy="307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84365567"/>
              </p:ext>
            </p:extLst>
          </p:nvPr>
        </p:nvGraphicFramePr>
        <p:xfrm>
          <a:off x="3581400" y="5597111"/>
          <a:ext cx="3863837" cy="6579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48" name="Equation" r:id="rId5" imgW="1193800" imgH="203200" progId="Equation.3">
                  <p:embed/>
                </p:oleObj>
              </mc:Choice>
              <mc:Fallback>
                <p:oleObj name="Equation" r:id="rId5" imgW="1193800" imgH="203200" progId="Equation.3">
                  <p:embed/>
                  <p:pic>
                    <p:nvPicPr>
                      <p:cNvPr id="6042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81400" y="5597111"/>
                        <a:ext cx="3863837" cy="65797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Oval 6"/>
          <p:cNvSpPr>
            <a:spLocks noChangeArrowheads="1"/>
          </p:cNvSpPr>
          <p:nvPr/>
        </p:nvSpPr>
        <p:spPr bwMode="auto">
          <a:xfrm>
            <a:off x="6485078" y="5733982"/>
            <a:ext cx="360362" cy="360363"/>
          </a:xfrm>
          <a:prstGeom prst="ellipse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>
              <a:latin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5573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061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200" dirty="0"/>
              <a:t>Boundary Extraction</a:t>
            </a:r>
          </a:p>
        </p:txBody>
      </p:sp>
      <p:pic>
        <p:nvPicPr>
          <p:cNvPr id="30725" name="Picture 8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049" y="1528764"/>
            <a:ext cx="5661715" cy="3705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26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1493" y="5259388"/>
            <a:ext cx="7108825" cy="1096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31301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24819</TotalTime>
  <Words>3822</Words>
  <Application>Microsoft Office PowerPoint</Application>
  <PresentationFormat>Widescreen</PresentationFormat>
  <Paragraphs>3127</Paragraphs>
  <Slides>96</Slides>
  <Notes>72</Notes>
  <HiddenSlides>1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96</vt:i4>
      </vt:variant>
    </vt:vector>
  </HeadingPairs>
  <TitlesOfParts>
    <vt:vector size="107" baseType="lpstr">
      <vt:lpstr>Arial Unicode MS</vt:lpstr>
      <vt:lpstr>Angsana New</vt:lpstr>
      <vt:lpstr>Arial</vt:lpstr>
      <vt:lpstr>Calibri</vt:lpstr>
      <vt:lpstr>Calibri Light</vt:lpstr>
      <vt:lpstr>Cordia New</vt:lpstr>
      <vt:lpstr>Roboto Light</vt:lpstr>
      <vt:lpstr>Tahoma</vt:lpstr>
      <vt:lpstr>Times New Roman</vt:lpstr>
      <vt:lpstr>Office Theme</vt:lpstr>
      <vt:lpstr>Equation</vt:lpstr>
      <vt:lpstr>PowerPoint Presentation</vt:lpstr>
      <vt:lpstr>PowerPoint Presentation</vt:lpstr>
      <vt:lpstr>PowerPoint Presentation</vt:lpstr>
      <vt:lpstr>What is Morphology?</vt:lpstr>
      <vt:lpstr>Image Morphology</vt:lpstr>
      <vt:lpstr>Image Morphology</vt:lpstr>
      <vt:lpstr>Sets ( Z2 and Z3)</vt:lpstr>
      <vt:lpstr>Basic Set Theory</vt:lpstr>
      <vt:lpstr>Image Morphology Mathematics</vt:lpstr>
      <vt:lpstr>Reflection and Translation</vt:lpstr>
      <vt:lpstr>Structuring element (SE)</vt:lpstr>
      <vt:lpstr>Example</vt:lpstr>
      <vt:lpstr>DILATION</vt:lpstr>
      <vt:lpstr>DILATION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Erosion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Combining erosion and dilation</vt:lpstr>
      <vt:lpstr>Opening</vt:lpstr>
      <vt:lpstr>Opening</vt:lpstr>
      <vt:lpstr>Closing</vt:lpstr>
      <vt:lpstr>Closing</vt:lpstr>
      <vt:lpstr>Example: Opening</vt:lpstr>
      <vt:lpstr>Example: Closing</vt:lpstr>
      <vt:lpstr>Opening and Closing</vt:lpstr>
      <vt:lpstr>Removing noise by: Opening followed by closing</vt:lpstr>
      <vt:lpstr>Applications of opening</vt:lpstr>
      <vt:lpstr>Applications of Closing</vt:lpstr>
      <vt:lpstr>Some Basic Image Morphology</vt:lpstr>
      <vt:lpstr>PowerPoint Presentation</vt:lpstr>
      <vt:lpstr>Some Basic Image Morphology</vt:lpstr>
      <vt:lpstr>PowerPoint Presentation</vt:lpstr>
      <vt:lpstr>Some Basic Morphological Algorithms (4)</vt:lpstr>
      <vt:lpstr>PowerPoint Presentation</vt:lpstr>
      <vt:lpstr>PowerPoint Presentation</vt:lpstr>
      <vt:lpstr>Some Basic Image Morphology</vt:lpstr>
      <vt:lpstr>Some Basic Image Morphology</vt:lpstr>
      <vt:lpstr>Some Basic Image Morphology</vt:lpstr>
      <vt:lpstr>PowerPoint Presentation</vt:lpstr>
      <vt:lpstr>Some Basic Some Basic Image Morphology</vt:lpstr>
      <vt:lpstr>Some Basic Some Basic Image Morphology</vt:lpstr>
      <vt:lpstr>Some Basic Some Basic Image Morphology</vt:lpstr>
      <vt:lpstr>Some Basic Some Basic Image Morphology</vt:lpstr>
      <vt:lpstr>Boundary Extraction</vt:lpstr>
      <vt:lpstr>Boundary Extraction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GoogleEltaweel</cp:lastModifiedBy>
  <cp:revision>805</cp:revision>
  <dcterms:created xsi:type="dcterms:W3CDTF">2023-04-29T09:08:23Z</dcterms:created>
  <dcterms:modified xsi:type="dcterms:W3CDTF">2024-11-24T15:28:20Z</dcterms:modified>
</cp:coreProperties>
</file>