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8" r:id="rId2"/>
    <p:sldId id="341" r:id="rId3"/>
    <p:sldId id="442" r:id="rId4"/>
    <p:sldId id="463" r:id="rId5"/>
    <p:sldId id="492" r:id="rId6"/>
    <p:sldId id="493" r:id="rId7"/>
    <p:sldId id="494" r:id="rId8"/>
    <p:sldId id="495" r:id="rId9"/>
    <p:sldId id="521" r:id="rId10"/>
    <p:sldId id="496" r:id="rId11"/>
    <p:sldId id="512" r:id="rId12"/>
    <p:sldId id="497" r:id="rId13"/>
    <p:sldId id="491" r:id="rId14"/>
    <p:sldId id="499" r:id="rId15"/>
    <p:sldId id="500" r:id="rId16"/>
    <p:sldId id="501" r:id="rId17"/>
    <p:sldId id="502" r:id="rId18"/>
    <p:sldId id="503" r:id="rId19"/>
    <p:sldId id="507" r:id="rId20"/>
    <p:sldId id="504" r:id="rId21"/>
    <p:sldId id="505" r:id="rId22"/>
    <p:sldId id="506" r:id="rId23"/>
    <p:sldId id="508" r:id="rId24"/>
    <p:sldId id="509" r:id="rId25"/>
    <p:sldId id="510" r:id="rId26"/>
    <p:sldId id="511" r:id="rId27"/>
    <p:sldId id="513" r:id="rId28"/>
    <p:sldId id="389" r:id="rId29"/>
    <p:sldId id="514" r:id="rId30"/>
    <p:sldId id="515" r:id="rId31"/>
    <p:sldId id="518" r:id="rId32"/>
    <p:sldId id="519" r:id="rId33"/>
    <p:sldId id="520" r:id="rId34"/>
    <p:sldId id="522" r:id="rId35"/>
    <p:sldId id="523" r:id="rId36"/>
    <p:sldId id="524" r:id="rId37"/>
    <p:sldId id="431" r:id="rId38"/>
    <p:sldId id="298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90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9AD360-9724-4001-ACE8-7F57512ED8F6}" type="datetimeFigureOut">
              <a:rPr lang="en-US" smtClean="0"/>
              <a:t>01/02/2023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4D3F9F-3A3F-42E1-A9C5-19399D1C2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040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01/02/2023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01/02/2023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01/02/2023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01/02/2023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01/02/2023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01/02/2023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01/02/2023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01/02/2023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01/02/2023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01/02/2023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01/02/2023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icture Placeholder 43"/>
          <p:cNvSpPr>
            <a:spLocks noGrp="1"/>
          </p:cNvSpPr>
          <p:nvPr>
            <p:ph type="pic" idx="12"/>
          </p:nvPr>
        </p:nvSpPr>
        <p:spPr>
          <a:xfrm>
            <a:off x="5334000" y="77076"/>
            <a:ext cx="6858000" cy="6780924"/>
          </a:xfrm>
          <a:custGeom>
            <a:avLst/>
            <a:gdLst>
              <a:gd name="connsiteX0" fmla="*/ 4899238 w 6858000"/>
              <a:gd name="connsiteY0" fmla="*/ 480718 h 6780924"/>
              <a:gd name="connsiteX1" fmla="*/ 5079238 w 6858000"/>
              <a:gd name="connsiteY1" fmla="*/ 660719 h 6780924"/>
              <a:gd name="connsiteX2" fmla="*/ 5079238 w 6858000"/>
              <a:gd name="connsiteY2" fmla="*/ 813109 h 6780924"/>
              <a:gd name="connsiteX3" fmla="*/ 4899238 w 6858000"/>
              <a:gd name="connsiteY3" fmla="*/ 993109 h 6780924"/>
              <a:gd name="connsiteX4" fmla="*/ 4719238 w 6858000"/>
              <a:gd name="connsiteY4" fmla="*/ 813109 h 6780924"/>
              <a:gd name="connsiteX5" fmla="*/ 4719238 w 6858000"/>
              <a:gd name="connsiteY5" fmla="*/ 660719 h 6780924"/>
              <a:gd name="connsiteX6" fmla="*/ 4899238 w 6858000"/>
              <a:gd name="connsiteY6" fmla="*/ 480718 h 6780924"/>
              <a:gd name="connsiteX7" fmla="*/ 4172418 w 6858000"/>
              <a:gd name="connsiteY7" fmla="*/ 49104 h 6780924"/>
              <a:gd name="connsiteX8" fmla="*/ 4352418 w 6858000"/>
              <a:gd name="connsiteY8" fmla="*/ 229104 h 6780924"/>
              <a:gd name="connsiteX9" fmla="*/ 4352418 w 6858000"/>
              <a:gd name="connsiteY9" fmla="*/ 958969 h 6780924"/>
              <a:gd name="connsiteX10" fmla="*/ 4355828 w 6858000"/>
              <a:gd name="connsiteY10" fmla="*/ 958280 h 6780924"/>
              <a:gd name="connsiteX11" fmla="*/ 4355828 w 6858000"/>
              <a:gd name="connsiteY11" fmla="*/ 910422 h 6780924"/>
              <a:gd name="connsiteX12" fmla="*/ 4535826 w 6858000"/>
              <a:gd name="connsiteY12" fmla="*/ 730422 h 6780924"/>
              <a:gd name="connsiteX13" fmla="*/ 4715828 w 6858000"/>
              <a:gd name="connsiteY13" fmla="*/ 910422 h 6780924"/>
              <a:gd name="connsiteX14" fmla="*/ 4715828 w 6858000"/>
              <a:gd name="connsiteY14" fmla="*/ 1581340 h 6780924"/>
              <a:gd name="connsiteX15" fmla="*/ 4720198 w 6858000"/>
              <a:gd name="connsiteY15" fmla="*/ 1582222 h 6780924"/>
              <a:gd name="connsiteX16" fmla="*/ 4722896 w 6858000"/>
              <a:gd name="connsiteY16" fmla="*/ 1555465 h 6780924"/>
              <a:gd name="connsiteX17" fmla="*/ 4899238 w 6858000"/>
              <a:gd name="connsiteY17" fmla="*/ 1411741 h 6780924"/>
              <a:gd name="connsiteX18" fmla="*/ 5075580 w 6858000"/>
              <a:gd name="connsiteY18" fmla="*/ 1555465 h 6780924"/>
              <a:gd name="connsiteX19" fmla="*/ 5078522 w 6858000"/>
              <a:gd name="connsiteY19" fmla="*/ 1584654 h 6780924"/>
              <a:gd name="connsiteX20" fmla="*/ 5082646 w 6858000"/>
              <a:gd name="connsiteY20" fmla="*/ 1583821 h 6780924"/>
              <a:gd name="connsiteX21" fmla="*/ 5082646 w 6858000"/>
              <a:gd name="connsiteY21" fmla="*/ 1244357 h 6780924"/>
              <a:gd name="connsiteX22" fmla="*/ 5262646 w 6858000"/>
              <a:gd name="connsiteY22" fmla="*/ 1064357 h 6780924"/>
              <a:gd name="connsiteX23" fmla="*/ 5442646 w 6858000"/>
              <a:gd name="connsiteY23" fmla="*/ 1244357 h 6780924"/>
              <a:gd name="connsiteX24" fmla="*/ 5442646 w 6858000"/>
              <a:gd name="connsiteY24" fmla="*/ 1916269 h 6780924"/>
              <a:gd name="connsiteX25" fmla="*/ 5448480 w 6858000"/>
              <a:gd name="connsiteY25" fmla="*/ 1915093 h 6780924"/>
              <a:gd name="connsiteX26" fmla="*/ 5449714 w 6858000"/>
              <a:gd name="connsiteY26" fmla="*/ 1902847 h 6780924"/>
              <a:gd name="connsiteX27" fmla="*/ 5626056 w 6858000"/>
              <a:gd name="connsiteY27" fmla="*/ 1759123 h 6780924"/>
              <a:gd name="connsiteX28" fmla="*/ 5791912 w 6858000"/>
              <a:gd name="connsiteY28" fmla="*/ 1869059 h 6780924"/>
              <a:gd name="connsiteX29" fmla="*/ 5800744 w 6858000"/>
              <a:gd name="connsiteY29" fmla="*/ 1897511 h 6780924"/>
              <a:gd name="connsiteX30" fmla="*/ 5800744 w 6858000"/>
              <a:gd name="connsiteY30" fmla="*/ 1457324 h 6780924"/>
              <a:gd name="connsiteX31" fmla="*/ 5981718 w 6858000"/>
              <a:gd name="connsiteY31" fmla="*/ 1276349 h 6780924"/>
              <a:gd name="connsiteX32" fmla="*/ 6159016 w 6858000"/>
              <a:gd name="connsiteY32" fmla="*/ 1420851 h 6780924"/>
              <a:gd name="connsiteX33" fmla="*/ 6162690 w 6858000"/>
              <a:gd name="connsiteY33" fmla="*/ 1457285 h 6780924"/>
              <a:gd name="connsiteX34" fmla="*/ 6162690 w 6858000"/>
              <a:gd name="connsiteY34" fmla="*/ 1132146 h 6780924"/>
              <a:gd name="connsiteX35" fmla="*/ 6343664 w 6858000"/>
              <a:gd name="connsiteY35" fmla="*/ 951170 h 6780924"/>
              <a:gd name="connsiteX36" fmla="*/ 6524640 w 6858000"/>
              <a:gd name="connsiteY36" fmla="*/ 1132146 h 6780924"/>
              <a:gd name="connsiteX37" fmla="*/ 6524640 w 6858000"/>
              <a:gd name="connsiteY37" fmla="*/ 1636217 h 6780924"/>
              <a:gd name="connsiteX38" fmla="*/ 6526784 w 6858000"/>
              <a:gd name="connsiteY38" fmla="*/ 1614950 h 6780924"/>
              <a:gd name="connsiteX39" fmla="*/ 6703126 w 6858000"/>
              <a:gd name="connsiteY39" fmla="*/ 1471226 h 6780924"/>
              <a:gd name="connsiteX40" fmla="*/ 6830404 w 6858000"/>
              <a:gd name="connsiteY40" fmla="*/ 1523946 h 6780924"/>
              <a:gd name="connsiteX41" fmla="*/ 6857998 w 6858000"/>
              <a:gd name="connsiteY41" fmla="*/ 1564874 h 6780924"/>
              <a:gd name="connsiteX42" fmla="*/ 6857998 w 6858000"/>
              <a:gd name="connsiteY42" fmla="*/ 4674715 h 6780924"/>
              <a:gd name="connsiteX43" fmla="*/ 6858000 w 6858000"/>
              <a:gd name="connsiteY43" fmla="*/ 4674715 h 6780924"/>
              <a:gd name="connsiteX44" fmla="*/ 6858000 w 6858000"/>
              <a:gd name="connsiteY44" fmla="*/ 4842542 h 6780924"/>
              <a:gd name="connsiteX45" fmla="*/ 6678000 w 6858000"/>
              <a:gd name="connsiteY45" fmla="*/ 5022542 h 6780924"/>
              <a:gd name="connsiteX46" fmla="*/ 6512145 w 6858000"/>
              <a:gd name="connsiteY46" fmla="*/ 4912606 h 6780924"/>
              <a:gd name="connsiteX47" fmla="*/ 6502414 w 6858000"/>
              <a:gd name="connsiteY47" fmla="*/ 4864407 h 6780924"/>
              <a:gd name="connsiteX48" fmla="*/ 6502414 w 6858000"/>
              <a:gd name="connsiteY48" fmla="*/ 5285377 h 6780924"/>
              <a:gd name="connsiteX49" fmla="*/ 6322414 w 6858000"/>
              <a:gd name="connsiteY49" fmla="*/ 5465377 h 6780924"/>
              <a:gd name="connsiteX50" fmla="*/ 6146071 w 6858000"/>
              <a:gd name="connsiteY50" fmla="*/ 5321653 h 6780924"/>
              <a:gd name="connsiteX51" fmla="*/ 6143463 w 6858000"/>
              <a:gd name="connsiteY51" fmla="*/ 5295783 h 6780924"/>
              <a:gd name="connsiteX52" fmla="*/ 6143463 w 6858000"/>
              <a:gd name="connsiteY52" fmla="*/ 6254957 h 6780924"/>
              <a:gd name="connsiteX53" fmla="*/ 5962488 w 6858000"/>
              <a:gd name="connsiteY53" fmla="*/ 6435932 h 6780924"/>
              <a:gd name="connsiteX54" fmla="*/ 5795735 w 6858000"/>
              <a:gd name="connsiteY54" fmla="*/ 6325401 h 6780924"/>
              <a:gd name="connsiteX55" fmla="*/ 5795551 w 6858000"/>
              <a:gd name="connsiteY55" fmla="*/ 6324808 h 6780924"/>
              <a:gd name="connsiteX56" fmla="*/ 5795456 w 6858000"/>
              <a:gd name="connsiteY56" fmla="*/ 6324667 h 6780924"/>
              <a:gd name="connsiteX57" fmla="*/ 5781311 w 6858000"/>
              <a:gd name="connsiteY57" fmla="*/ 6254603 h 6780924"/>
              <a:gd name="connsiteX58" fmla="*/ 5781311 w 6858000"/>
              <a:gd name="connsiteY58" fmla="*/ 6006221 h 6780924"/>
              <a:gd name="connsiteX59" fmla="*/ 5781513 w 6858000"/>
              <a:gd name="connsiteY59" fmla="*/ 6004217 h 6780924"/>
              <a:gd name="connsiteX60" fmla="*/ 5781513 w 6858000"/>
              <a:gd name="connsiteY60" fmla="*/ 5761749 h 6780924"/>
              <a:gd name="connsiteX61" fmla="*/ 5780208 w 6858000"/>
              <a:gd name="connsiteY61" fmla="*/ 5761749 h 6780924"/>
              <a:gd name="connsiteX62" fmla="*/ 5780208 w 6858000"/>
              <a:gd name="connsiteY62" fmla="*/ 5773159 h 6780924"/>
              <a:gd name="connsiteX63" fmla="*/ 5600208 w 6858000"/>
              <a:gd name="connsiteY63" fmla="*/ 5953159 h 6780924"/>
              <a:gd name="connsiteX64" fmla="*/ 5420208 w 6858000"/>
              <a:gd name="connsiteY64" fmla="*/ 5773159 h 6780924"/>
              <a:gd name="connsiteX65" fmla="*/ 5420208 w 6858000"/>
              <a:gd name="connsiteY65" fmla="*/ 5761749 h 6780924"/>
              <a:gd name="connsiteX66" fmla="*/ 5419105 w 6858000"/>
              <a:gd name="connsiteY66" fmla="*/ 5761749 h 6780924"/>
              <a:gd name="connsiteX67" fmla="*/ 5419105 w 6858000"/>
              <a:gd name="connsiteY67" fmla="*/ 6780924 h 6780924"/>
              <a:gd name="connsiteX68" fmla="*/ 5229225 w 6858000"/>
              <a:gd name="connsiteY68" fmla="*/ 6780924 h 6780924"/>
              <a:gd name="connsiteX69" fmla="*/ 5059105 w 6858000"/>
              <a:gd name="connsiteY69" fmla="*/ 6780924 h 6780924"/>
              <a:gd name="connsiteX70" fmla="*/ 5009857 w 6858000"/>
              <a:gd name="connsiteY70" fmla="*/ 6780924 h 6780924"/>
              <a:gd name="connsiteX71" fmla="*/ 4857750 w 6858000"/>
              <a:gd name="connsiteY71" fmla="*/ 6780924 h 6780924"/>
              <a:gd name="connsiteX72" fmla="*/ 4746147 w 6858000"/>
              <a:gd name="connsiteY72" fmla="*/ 6780924 h 6780924"/>
              <a:gd name="connsiteX73" fmla="*/ 4712147 w 6858000"/>
              <a:gd name="connsiteY73" fmla="*/ 6730496 h 6780924"/>
              <a:gd name="connsiteX74" fmla="*/ 4698002 w 6858000"/>
              <a:gd name="connsiteY74" fmla="*/ 6660431 h 6780924"/>
              <a:gd name="connsiteX75" fmla="*/ 4698002 w 6858000"/>
              <a:gd name="connsiteY75" fmla="*/ 5925639 h 6780924"/>
              <a:gd name="connsiteX76" fmla="*/ 4686136 w 6858000"/>
              <a:gd name="connsiteY76" fmla="*/ 5928313 h 6780924"/>
              <a:gd name="connsiteX77" fmla="*/ 4686136 w 6858000"/>
              <a:gd name="connsiteY77" fmla="*/ 6026357 h 6780924"/>
              <a:gd name="connsiteX78" fmla="*/ 4505161 w 6858000"/>
              <a:gd name="connsiteY78" fmla="*/ 6207332 h 6780924"/>
              <a:gd name="connsiteX79" fmla="*/ 4324186 w 6858000"/>
              <a:gd name="connsiteY79" fmla="*/ 6026357 h 6780924"/>
              <a:gd name="connsiteX80" fmla="*/ 4324186 w 6858000"/>
              <a:gd name="connsiteY80" fmla="*/ 6003902 h 6780924"/>
              <a:gd name="connsiteX81" fmla="*/ 4308074 w 6858000"/>
              <a:gd name="connsiteY81" fmla="*/ 6005915 h 6780924"/>
              <a:gd name="connsiteX82" fmla="*/ 4308074 w 6858000"/>
              <a:gd name="connsiteY82" fmla="*/ 6780924 h 6780924"/>
              <a:gd name="connsiteX83" fmla="*/ 3948076 w 6858000"/>
              <a:gd name="connsiteY83" fmla="*/ 6780924 h 6780924"/>
              <a:gd name="connsiteX84" fmla="*/ 3948076 w 6858000"/>
              <a:gd name="connsiteY84" fmla="*/ 6542799 h 6780924"/>
              <a:gd name="connsiteX85" fmla="*/ 3944666 w 6858000"/>
              <a:gd name="connsiteY85" fmla="*/ 6542799 h 6780924"/>
              <a:gd name="connsiteX86" fmla="*/ 3944666 w 6858000"/>
              <a:gd name="connsiteY86" fmla="*/ 6555998 h 6780924"/>
              <a:gd name="connsiteX87" fmla="*/ 3764666 w 6858000"/>
              <a:gd name="connsiteY87" fmla="*/ 6735998 h 6780924"/>
              <a:gd name="connsiteX88" fmla="*/ 3584666 w 6858000"/>
              <a:gd name="connsiteY88" fmla="*/ 6555998 h 6780924"/>
              <a:gd name="connsiteX89" fmla="*/ 3584666 w 6858000"/>
              <a:gd name="connsiteY89" fmla="*/ 6542799 h 6780924"/>
              <a:gd name="connsiteX90" fmla="*/ 3581256 w 6858000"/>
              <a:gd name="connsiteY90" fmla="*/ 6542799 h 6780924"/>
              <a:gd name="connsiteX91" fmla="*/ 3581256 w 6858000"/>
              <a:gd name="connsiteY91" fmla="*/ 6779446 h 6780924"/>
              <a:gd name="connsiteX92" fmla="*/ 3581107 w 6858000"/>
              <a:gd name="connsiteY92" fmla="*/ 6780924 h 6780924"/>
              <a:gd name="connsiteX93" fmla="*/ 3221405 w 6858000"/>
              <a:gd name="connsiteY93" fmla="*/ 6780924 h 6780924"/>
              <a:gd name="connsiteX94" fmla="*/ 3221256 w 6858000"/>
              <a:gd name="connsiteY94" fmla="*/ 6779446 h 6780924"/>
              <a:gd name="connsiteX95" fmla="*/ 3221256 w 6858000"/>
              <a:gd name="connsiteY95" fmla="*/ 6753018 h 6780924"/>
              <a:gd name="connsiteX96" fmla="*/ 3217846 w 6858000"/>
              <a:gd name="connsiteY96" fmla="*/ 6753706 h 6780924"/>
              <a:gd name="connsiteX97" fmla="*/ 3217846 w 6858000"/>
              <a:gd name="connsiteY97" fmla="*/ 6780924 h 6780924"/>
              <a:gd name="connsiteX98" fmla="*/ 2857846 w 6858000"/>
              <a:gd name="connsiteY98" fmla="*/ 6780924 h 6780924"/>
              <a:gd name="connsiteX99" fmla="*/ 2857846 w 6858000"/>
              <a:gd name="connsiteY99" fmla="*/ 6753312 h 6780924"/>
              <a:gd name="connsiteX100" fmla="*/ 2854436 w 6858000"/>
              <a:gd name="connsiteY100" fmla="*/ 6754001 h 6780924"/>
              <a:gd name="connsiteX101" fmla="*/ 2854436 w 6858000"/>
              <a:gd name="connsiteY101" fmla="*/ 6780924 h 6780924"/>
              <a:gd name="connsiteX102" fmla="*/ 2494436 w 6858000"/>
              <a:gd name="connsiteY102" fmla="*/ 6780924 h 6780924"/>
              <a:gd name="connsiteX103" fmla="*/ 2494436 w 6858000"/>
              <a:gd name="connsiteY103" fmla="*/ 6130942 h 6780924"/>
              <a:gd name="connsiteX104" fmla="*/ 2490066 w 6858000"/>
              <a:gd name="connsiteY104" fmla="*/ 6130059 h 6780924"/>
              <a:gd name="connsiteX105" fmla="*/ 2487368 w 6858000"/>
              <a:gd name="connsiteY105" fmla="*/ 6156817 h 6780924"/>
              <a:gd name="connsiteX106" fmla="*/ 2311026 w 6858000"/>
              <a:gd name="connsiteY106" fmla="*/ 6300541 h 6780924"/>
              <a:gd name="connsiteX107" fmla="*/ 2134684 w 6858000"/>
              <a:gd name="connsiteY107" fmla="*/ 6156817 h 6780924"/>
              <a:gd name="connsiteX108" fmla="*/ 2131742 w 6858000"/>
              <a:gd name="connsiteY108" fmla="*/ 6127628 h 6780924"/>
              <a:gd name="connsiteX109" fmla="*/ 2127618 w 6858000"/>
              <a:gd name="connsiteY109" fmla="*/ 6128461 h 6780924"/>
              <a:gd name="connsiteX110" fmla="*/ 2127618 w 6858000"/>
              <a:gd name="connsiteY110" fmla="*/ 6467924 h 6780924"/>
              <a:gd name="connsiteX111" fmla="*/ 1947618 w 6858000"/>
              <a:gd name="connsiteY111" fmla="*/ 6647924 h 6780924"/>
              <a:gd name="connsiteX112" fmla="*/ 1767618 w 6858000"/>
              <a:gd name="connsiteY112" fmla="*/ 6467924 h 6780924"/>
              <a:gd name="connsiteX113" fmla="*/ 1767618 w 6858000"/>
              <a:gd name="connsiteY113" fmla="*/ 5796012 h 6780924"/>
              <a:gd name="connsiteX114" fmla="*/ 1761784 w 6858000"/>
              <a:gd name="connsiteY114" fmla="*/ 5797189 h 6780924"/>
              <a:gd name="connsiteX115" fmla="*/ 1760550 w 6858000"/>
              <a:gd name="connsiteY115" fmla="*/ 5809435 h 6780924"/>
              <a:gd name="connsiteX116" fmla="*/ 1584208 w 6858000"/>
              <a:gd name="connsiteY116" fmla="*/ 5953159 h 6780924"/>
              <a:gd name="connsiteX117" fmla="*/ 1418352 w 6858000"/>
              <a:gd name="connsiteY117" fmla="*/ 5843223 h 6780924"/>
              <a:gd name="connsiteX118" fmla="*/ 1409520 w 6858000"/>
              <a:gd name="connsiteY118" fmla="*/ 5814770 h 6780924"/>
              <a:gd name="connsiteX119" fmla="*/ 1409520 w 6858000"/>
              <a:gd name="connsiteY119" fmla="*/ 6254958 h 6780924"/>
              <a:gd name="connsiteX120" fmla="*/ 1228546 w 6858000"/>
              <a:gd name="connsiteY120" fmla="*/ 6435933 h 6780924"/>
              <a:gd name="connsiteX121" fmla="*/ 1051248 w 6858000"/>
              <a:gd name="connsiteY121" fmla="*/ 6291431 h 6780924"/>
              <a:gd name="connsiteX122" fmla="*/ 1047574 w 6858000"/>
              <a:gd name="connsiteY122" fmla="*/ 6254997 h 6780924"/>
              <a:gd name="connsiteX123" fmla="*/ 1047574 w 6858000"/>
              <a:gd name="connsiteY123" fmla="*/ 6580136 h 6780924"/>
              <a:gd name="connsiteX124" fmla="*/ 866600 w 6858000"/>
              <a:gd name="connsiteY124" fmla="*/ 6761111 h 6780924"/>
              <a:gd name="connsiteX125" fmla="*/ 685625 w 6858000"/>
              <a:gd name="connsiteY125" fmla="*/ 6580136 h 6780924"/>
              <a:gd name="connsiteX126" fmla="*/ 685625 w 6858000"/>
              <a:gd name="connsiteY126" fmla="*/ 6076064 h 6780924"/>
              <a:gd name="connsiteX127" fmla="*/ 683480 w 6858000"/>
              <a:gd name="connsiteY127" fmla="*/ 6097332 h 6780924"/>
              <a:gd name="connsiteX128" fmla="*/ 507138 w 6858000"/>
              <a:gd name="connsiteY128" fmla="*/ 6241056 h 6780924"/>
              <a:gd name="connsiteX129" fmla="*/ 379860 w 6858000"/>
              <a:gd name="connsiteY129" fmla="*/ 6188335 h 6780924"/>
              <a:gd name="connsiteX130" fmla="*/ 352266 w 6858000"/>
              <a:gd name="connsiteY130" fmla="*/ 6147408 h 6780924"/>
              <a:gd name="connsiteX131" fmla="*/ 352266 w 6858000"/>
              <a:gd name="connsiteY131" fmla="*/ 6050281 h 6780924"/>
              <a:gd name="connsiteX132" fmla="*/ 352264 w 6858000"/>
              <a:gd name="connsiteY132" fmla="*/ 6050271 h 6780924"/>
              <a:gd name="connsiteX133" fmla="*/ 352264 w 6858000"/>
              <a:gd name="connsiteY133" fmla="*/ 5788251 h 6780924"/>
              <a:gd name="connsiteX134" fmla="*/ 344945 w 6858000"/>
              <a:gd name="connsiteY134" fmla="*/ 5824500 h 6780924"/>
              <a:gd name="connsiteX135" fmla="*/ 179091 w 6858000"/>
              <a:gd name="connsiteY135" fmla="*/ 5934436 h 6780924"/>
              <a:gd name="connsiteX136" fmla="*/ 2748 w 6858000"/>
              <a:gd name="connsiteY136" fmla="*/ 5790712 h 6780924"/>
              <a:gd name="connsiteX137" fmla="*/ 0 w 6858000"/>
              <a:gd name="connsiteY137" fmla="*/ 5763453 h 6780924"/>
              <a:gd name="connsiteX138" fmla="*/ 0 w 6858000"/>
              <a:gd name="connsiteY138" fmla="*/ 3970142 h 6780924"/>
              <a:gd name="connsiteX139" fmla="*/ 2748 w 6858000"/>
              <a:gd name="connsiteY139" fmla="*/ 3942883 h 6780924"/>
              <a:gd name="connsiteX140" fmla="*/ 179091 w 6858000"/>
              <a:gd name="connsiteY140" fmla="*/ 3799159 h 6780924"/>
              <a:gd name="connsiteX141" fmla="*/ 344945 w 6858000"/>
              <a:gd name="connsiteY141" fmla="*/ 3909095 h 6780924"/>
              <a:gd name="connsiteX142" fmla="*/ 352264 w 6858000"/>
              <a:gd name="connsiteY142" fmla="*/ 3945346 h 6780924"/>
              <a:gd name="connsiteX143" fmla="*/ 352264 w 6858000"/>
              <a:gd name="connsiteY143" fmla="*/ 2869739 h 6780924"/>
              <a:gd name="connsiteX144" fmla="*/ 532264 w 6858000"/>
              <a:gd name="connsiteY144" fmla="*/ 2689739 h 6780924"/>
              <a:gd name="connsiteX145" fmla="*/ 698119 w 6858000"/>
              <a:gd name="connsiteY145" fmla="*/ 2799676 h 6780924"/>
              <a:gd name="connsiteX146" fmla="*/ 707850 w 6858000"/>
              <a:gd name="connsiteY146" fmla="*/ 2847874 h 6780924"/>
              <a:gd name="connsiteX147" fmla="*/ 707850 w 6858000"/>
              <a:gd name="connsiteY147" fmla="*/ 2426905 h 6780924"/>
              <a:gd name="connsiteX148" fmla="*/ 887850 w 6858000"/>
              <a:gd name="connsiteY148" fmla="*/ 2246904 h 6780924"/>
              <a:gd name="connsiteX149" fmla="*/ 1064193 w 6858000"/>
              <a:gd name="connsiteY149" fmla="*/ 2390628 h 6780924"/>
              <a:gd name="connsiteX150" fmla="*/ 1066801 w 6858000"/>
              <a:gd name="connsiteY150" fmla="*/ 2416498 h 6780924"/>
              <a:gd name="connsiteX151" fmla="*/ 1066801 w 6858000"/>
              <a:gd name="connsiteY151" fmla="*/ 1457325 h 6780924"/>
              <a:gd name="connsiteX152" fmla="*/ 1247776 w 6858000"/>
              <a:gd name="connsiteY152" fmla="*/ 1276350 h 6780924"/>
              <a:gd name="connsiteX153" fmla="*/ 1414529 w 6858000"/>
              <a:gd name="connsiteY153" fmla="*/ 1386880 h 6780924"/>
              <a:gd name="connsiteX154" fmla="*/ 1414713 w 6858000"/>
              <a:gd name="connsiteY154" fmla="*/ 1387474 h 6780924"/>
              <a:gd name="connsiteX155" fmla="*/ 1414808 w 6858000"/>
              <a:gd name="connsiteY155" fmla="*/ 1387615 h 6780924"/>
              <a:gd name="connsiteX156" fmla="*/ 1428953 w 6858000"/>
              <a:gd name="connsiteY156" fmla="*/ 1457678 h 6780924"/>
              <a:gd name="connsiteX157" fmla="*/ 1428953 w 6858000"/>
              <a:gd name="connsiteY157" fmla="*/ 1706061 h 6780924"/>
              <a:gd name="connsiteX158" fmla="*/ 1428751 w 6858000"/>
              <a:gd name="connsiteY158" fmla="*/ 1708065 h 6780924"/>
              <a:gd name="connsiteX159" fmla="*/ 1428751 w 6858000"/>
              <a:gd name="connsiteY159" fmla="*/ 2186419 h 6780924"/>
              <a:gd name="connsiteX160" fmla="*/ 1428953 w 6858000"/>
              <a:gd name="connsiteY160" fmla="*/ 2188423 h 6780924"/>
              <a:gd name="connsiteX161" fmla="*/ 1428953 w 6858000"/>
              <a:gd name="connsiteY161" fmla="*/ 2344473 h 6780924"/>
              <a:gd name="connsiteX162" fmla="*/ 1430056 w 6858000"/>
              <a:gd name="connsiteY162" fmla="*/ 2343631 h 6780924"/>
              <a:gd name="connsiteX163" fmla="*/ 1430056 w 6858000"/>
              <a:gd name="connsiteY163" fmla="*/ 1939123 h 6780924"/>
              <a:gd name="connsiteX164" fmla="*/ 1610056 w 6858000"/>
              <a:gd name="connsiteY164" fmla="*/ 1759123 h 6780924"/>
              <a:gd name="connsiteX165" fmla="*/ 1790056 w 6858000"/>
              <a:gd name="connsiteY165" fmla="*/ 1939123 h 6780924"/>
              <a:gd name="connsiteX166" fmla="*/ 1790056 w 6858000"/>
              <a:gd name="connsiteY166" fmla="*/ 2094491 h 6780924"/>
              <a:gd name="connsiteX167" fmla="*/ 1791159 w 6858000"/>
              <a:gd name="connsiteY167" fmla="*/ 2093833 h 6780924"/>
              <a:gd name="connsiteX168" fmla="*/ 1791159 w 6858000"/>
              <a:gd name="connsiteY168" fmla="*/ 452552 h 6780924"/>
              <a:gd name="connsiteX169" fmla="*/ 1971159 w 6858000"/>
              <a:gd name="connsiteY169" fmla="*/ 272552 h 6780924"/>
              <a:gd name="connsiteX170" fmla="*/ 2151159 w 6858000"/>
              <a:gd name="connsiteY170" fmla="*/ 452552 h 6780924"/>
              <a:gd name="connsiteX171" fmla="*/ 2151159 w 6858000"/>
              <a:gd name="connsiteY171" fmla="*/ 1123074 h 6780924"/>
              <a:gd name="connsiteX172" fmla="*/ 2152262 w 6858000"/>
              <a:gd name="connsiteY172" fmla="*/ 1123074 h 6780924"/>
              <a:gd name="connsiteX173" fmla="*/ 2152262 w 6858000"/>
              <a:gd name="connsiteY173" fmla="*/ 1051851 h 6780924"/>
              <a:gd name="connsiteX174" fmla="*/ 2332262 w 6858000"/>
              <a:gd name="connsiteY174" fmla="*/ 871849 h 6780924"/>
              <a:gd name="connsiteX175" fmla="*/ 2512262 w 6858000"/>
              <a:gd name="connsiteY175" fmla="*/ 1051851 h 6780924"/>
              <a:gd name="connsiteX176" fmla="*/ 2512262 w 6858000"/>
              <a:gd name="connsiteY176" fmla="*/ 1786643 h 6780924"/>
              <a:gd name="connsiteX177" fmla="*/ 2524128 w 6858000"/>
              <a:gd name="connsiteY177" fmla="*/ 1783969 h 6780924"/>
              <a:gd name="connsiteX178" fmla="*/ 2524128 w 6858000"/>
              <a:gd name="connsiteY178" fmla="*/ 1685924 h 6780924"/>
              <a:gd name="connsiteX179" fmla="*/ 2705103 w 6858000"/>
              <a:gd name="connsiteY179" fmla="*/ 1504950 h 6780924"/>
              <a:gd name="connsiteX180" fmla="*/ 2886078 w 6858000"/>
              <a:gd name="connsiteY180" fmla="*/ 1685924 h 6780924"/>
              <a:gd name="connsiteX181" fmla="*/ 2886078 w 6858000"/>
              <a:gd name="connsiteY181" fmla="*/ 1708380 h 6780924"/>
              <a:gd name="connsiteX182" fmla="*/ 2902190 w 6858000"/>
              <a:gd name="connsiteY182" fmla="*/ 1706366 h 6780924"/>
              <a:gd name="connsiteX183" fmla="*/ 2902190 w 6858000"/>
              <a:gd name="connsiteY183" fmla="*/ 788060 h 6780924"/>
              <a:gd name="connsiteX184" fmla="*/ 3082188 w 6858000"/>
              <a:gd name="connsiteY184" fmla="*/ 608060 h 6780924"/>
              <a:gd name="connsiteX185" fmla="*/ 3262188 w 6858000"/>
              <a:gd name="connsiteY185" fmla="*/ 788060 h 6780924"/>
              <a:gd name="connsiteX186" fmla="*/ 3262188 w 6858000"/>
              <a:gd name="connsiteY186" fmla="*/ 1123074 h 6780924"/>
              <a:gd name="connsiteX187" fmla="*/ 3272303 w 6858000"/>
              <a:gd name="connsiteY187" fmla="*/ 1123074 h 6780924"/>
              <a:gd name="connsiteX188" fmla="*/ 3279744 w 6858000"/>
              <a:gd name="connsiteY188" fmla="*/ 1086219 h 6780924"/>
              <a:gd name="connsiteX189" fmla="*/ 3445598 w 6858000"/>
              <a:gd name="connsiteY189" fmla="*/ 976284 h 6780924"/>
              <a:gd name="connsiteX190" fmla="*/ 3611453 w 6858000"/>
              <a:gd name="connsiteY190" fmla="*/ 1086219 h 6780924"/>
              <a:gd name="connsiteX191" fmla="*/ 3618893 w 6858000"/>
              <a:gd name="connsiteY191" fmla="*/ 1123074 h 6780924"/>
              <a:gd name="connsiteX192" fmla="*/ 3629008 w 6858000"/>
              <a:gd name="connsiteY192" fmla="*/ 1123074 h 6780924"/>
              <a:gd name="connsiteX193" fmla="*/ 3629008 w 6858000"/>
              <a:gd name="connsiteY193" fmla="*/ 932835 h 6780924"/>
              <a:gd name="connsiteX194" fmla="*/ 3809008 w 6858000"/>
              <a:gd name="connsiteY194" fmla="*/ 752835 h 6780924"/>
              <a:gd name="connsiteX195" fmla="*/ 3989008 w 6858000"/>
              <a:gd name="connsiteY195" fmla="*/ 932835 h 6780924"/>
              <a:gd name="connsiteX196" fmla="*/ 3989008 w 6858000"/>
              <a:gd name="connsiteY196" fmla="*/ 959263 h 6780924"/>
              <a:gd name="connsiteX197" fmla="*/ 3992418 w 6858000"/>
              <a:gd name="connsiteY197" fmla="*/ 958575 h 6780924"/>
              <a:gd name="connsiteX198" fmla="*/ 3992418 w 6858000"/>
              <a:gd name="connsiteY198" fmla="*/ 229104 h 6780924"/>
              <a:gd name="connsiteX199" fmla="*/ 4172418 w 6858000"/>
              <a:gd name="connsiteY199" fmla="*/ 49104 h 6780924"/>
              <a:gd name="connsiteX200" fmla="*/ 3082188 w 6858000"/>
              <a:gd name="connsiteY200" fmla="*/ 0 h 6780924"/>
              <a:gd name="connsiteX201" fmla="*/ 3262188 w 6858000"/>
              <a:gd name="connsiteY201" fmla="*/ 180000 h 6780924"/>
              <a:gd name="connsiteX202" fmla="*/ 3262188 w 6858000"/>
              <a:gd name="connsiteY202" fmla="*/ 332390 h 6780924"/>
              <a:gd name="connsiteX203" fmla="*/ 3082188 w 6858000"/>
              <a:gd name="connsiteY203" fmla="*/ 512390 h 6780924"/>
              <a:gd name="connsiteX204" fmla="*/ 2902190 w 6858000"/>
              <a:gd name="connsiteY204" fmla="*/ 332390 h 6780924"/>
              <a:gd name="connsiteX205" fmla="*/ 2902190 w 6858000"/>
              <a:gd name="connsiteY205" fmla="*/ 180000 h 6780924"/>
              <a:gd name="connsiteX206" fmla="*/ 3082188 w 6858000"/>
              <a:gd name="connsiteY206" fmla="*/ 0 h 6780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</a:cxnLst>
            <a:rect l="l" t="t" r="r" b="b"/>
            <a:pathLst>
              <a:path w="6858000" h="6780924">
                <a:moveTo>
                  <a:pt x="4899238" y="480718"/>
                </a:moveTo>
                <a:cubicBezTo>
                  <a:pt x="4998650" y="480718"/>
                  <a:pt x="5079238" y="561307"/>
                  <a:pt x="5079238" y="660719"/>
                </a:cubicBezTo>
                <a:lnTo>
                  <a:pt x="5079238" y="813109"/>
                </a:lnTo>
                <a:cubicBezTo>
                  <a:pt x="5079238" y="912519"/>
                  <a:pt x="4998650" y="993109"/>
                  <a:pt x="4899238" y="993109"/>
                </a:cubicBezTo>
                <a:cubicBezTo>
                  <a:pt x="4799828" y="993109"/>
                  <a:pt x="4719238" y="912519"/>
                  <a:pt x="4719238" y="813109"/>
                </a:cubicBezTo>
                <a:lnTo>
                  <a:pt x="4719238" y="660719"/>
                </a:lnTo>
                <a:cubicBezTo>
                  <a:pt x="4719238" y="561307"/>
                  <a:pt x="4799828" y="480718"/>
                  <a:pt x="4899238" y="480718"/>
                </a:cubicBezTo>
                <a:close/>
                <a:moveTo>
                  <a:pt x="4172418" y="49104"/>
                </a:moveTo>
                <a:cubicBezTo>
                  <a:pt x="4271828" y="49104"/>
                  <a:pt x="4352418" y="129694"/>
                  <a:pt x="4352418" y="229104"/>
                </a:cubicBezTo>
                <a:lnTo>
                  <a:pt x="4352418" y="958969"/>
                </a:lnTo>
                <a:lnTo>
                  <a:pt x="4355828" y="958280"/>
                </a:lnTo>
                <a:lnTo>
                  <a:pt x="4355828" y="910422"/>
                </a:lnTo>
                <a:cubicBezTo>
                  <a:pt x="4355828" y="811012"/>
                  <a:pt x="4436416" y="730422"/>
                  <a:pt x="4535826" y="730422"/>
                </a:cubicBezTo>
                <a:cubicBezTo>
                  <a:pt x="4635238" y="730422"/>
                  <a:pt x="4715828" y="811012"/>
                  <a:pt x="4715828" y="910422"/>
                </a:cubicBezTo>
                <a:lnTo>
                  <a:pt x="4715828" y="1581340"/>
                </a:lnTo>
                <a:lnTo>
                  <a:pt x="4720198" y="1582222"/>
                </a:lnTo>
                <a:lnTo>
                  <a:pt x="4722896" y="1555465"/>
                </a:lnTo>
                <a:cubicBezTo>
                  <a:pt x="4739680" y="1473443"/>
                  <a:pt x="4812252" y="1411741"/>
                  <a:pt x="4899238" y="1411741"/>
                </a:cubicBezTo>
                <a:cubicBezTo>
                  <a:pt x="4986222" y="1411741"/>
                  <a:pt x="5058796" y="1473443"/>
                  <a:pt x="5075580" y="1555465"/>
                </a:cubicBezTo>
                <a:lnTo>
                  <a:pt x="5078522" y="1584654"/>
                </a:lnTo>
                <a:lnTo>
                  <a:pt x="5082646" y="1583821"/>
                </a:lnTo>
                <a:lnTo>
                  <a:pt x="5082646" y="1244357"/>
                </a:lnTo>
                <a:cubicBezTo>
                  <a:pt x="5082646" y="1144948"/>
                  <a:pt x="5163236" y="1064357"/>
                  <a:pt x="5262646" y="1064357"/>
                </a:cubicBezTo>
                <a:cubicBezTo>
                  <a:pt x="5362058" y="1064357"/>
                  <a:pt x="5442646" y="1144948"/>
                  <a:pt x="5442646" y="1244357"/>
                </a:cubicBezTo>
                <a:lnTo>
                  <a:pt x="5442646" y="1916269"/>
                </a:lnTo>
                <a:lnTo>
                  <a:pt x="5448480" y="1915093"/>
                </a:lnTo>
                <a:lnTo>
                  <a:pt x="5449714" y="1902847"/>
                </a:lnTo>
                <a:cubicBezTo>
                  <a:pt x="5466498" y="1820824"/>
                  <a:pt x="5539072" y="1759123"/>
                  <a:pt x="5626056" y="1759123"/>
                </a:cubicBezTo>
                <a:cubicBezTo>
                  <a:pt x="5700616" y="1759123"/>
                  <a:pt x="5764586" y="1804454"/>
                  <a:pt x="5791912" y="1869059"/>
                </a:cubicBezTo>
                <a:lnTo>
                  <a:pt x="5800744" y="1897511"/>
                </a:lnTo>
                <a:lnTo>
                  <a:pt x="5800744" y="1457324"/>
                </a:lnTo>
                <a:cubicBezTo>
                  <a:pt x="5800744" y="1357374"/>
                  <a:pt x="5881768" y="1276349"/>
                  <a:pt x="5981718" y="1276349"/>
                </a:cubicBezTo>
                <a:cubicBezTo>
                  <a:pt x="6069174" y="1276349"/>
                  <a:pt x="6142142" y="1338383"/>
                  <a:pt x="6159016" y="1420851"/>
                </a:cubicBezTo>
                <a:lnTo>
                  <a:pt x="6162690" y="1457285"/>
                </a:lnTo>
                <a:lnTo>
                  <a:pt x="6162690" y="1132146"/>
                </a:lnTo>
                <a:cubicBezTo>
                  <a:pt x="6162690" y="1032196"/>
                  <a:pt x="6243714" y="951170"/>
                  <a:pt x="6343664" y="951170"/>
                </a:cubicBezTo>
                <a:cubicBezTo>
                  <a:pt x="6443614" y="951170"/>
                  <a:pt x="6524640" y="1032196"/>
                  <a:pt x="6524640" y="1132146"/>
                </a:cubicBezTo>
                <a:lnTo>
                  <a:pt x="6524640" y="1636217"/>
                </a:lnTo>
                <a:lnTo>
                  <a:pt x="6526784" y="1614950"/>
                </a:lnTo>
                <a:cubicBezTo>
                  <a:pt x="6543568" y="1532926"/>
                  <a:pt x="6616142" y="1471226"/>
                  <a:pt x="6703126" y="1471226"/>
                </a:cubicBezTo>
                <a:cubicBezTo>
                  <a:pt x="6752830" y="1471226"/>
                  <a:pt x="6797830" y="1491374"/>
                  <a:pt x="6830404" y="1523946"/>
                </a:cubicBezTo>
                <a:lnTo>
                  <a:pt x="6857998" y="1564874"/>
                </a:lnTo>
                <a:lnTo>
                  <a:pt x="6857998" y="4674715"/>
                </a:lnTo>
                <a:lnTo>
                  <a:pt x="6858000" y="4674715"/>
                </a:lnTo>
                <a:lnTo>
                  <a:pt x="6858000" y="4842542"/>
                </a:lnTo>
                <a:cubicBezTo>
                  <a:pt x="6858000" y="4941953"/>
                  <a:pt x="6777411" y="5022542"/>
                  <a:pt x="6678000" y="5022542"/>
                </a:cubicBezTo>
                <a:cubicBezTo>
                  <a:pt x="6603442" y="5022542"/>
                  <a:pt x="6539471" y="4977210"/>
                  <a:pt x="6512145" y="4912606"/>
                </a:cubicBezTo>
                <a:lnTo>
                  <a:pt x="6502414" y="4864407"/>
                </a:lnTo>
                <a:lnTo>
                  <a:pt x="6502414" y="5285377"/>
                </a:lnTo>
                <a:cubicBezTo>
                  <a:pt x="6502414" y="5384788"/>
                  <a:pt x="6421825" y="5465377"/>
                  <a:pt x="6322414" y="5465377"/>
                </a:cubicBezTo>
                <a:cubicBezTo>
                  <a:pt x="6235430" y="5465377"/>
                  <a:pt x="6162855" y="5403676"/>
                  <a:pt x="6146071" y="5321653"/>
                </a:cubicBezTo>
                <a:lnTo>
                  <a:pt x="6143463" y="5295783"/>
                </a:lnTo>
                <a:lnTo>
                  <a:pt x="6143463" y="6254957"/>
                </a:lnTo>
                <a:cubicBezTo>
                  <a:pt x="6143463" y="6354907"/>
                  <a:pt x="6062438" y="6435932"/>
                  <a:pt x="5962488" y="6435932"/>
                </a:cubicBezTo>
                <a:cubicBezTo>
                  <a:pt x="5887526" y="6435932"/>
                  <a:pt x="5823208" y="6390355"/>
                  <a:pt x="5795735" y="6325401"/>
                </a:cubicBezTo>
                <a:lnTo>
                  <a:pt x="5795551" y="6324808"/>
                </a:lnTo>
                <a:lnTo>
                  <a:pt x="5795456" y="6324667"/>
                </a:lnTo>
                <a:cubicBezTo>
                  <a:pt x="5786348" y="6303133"/>
                  <a:pt x="5781311" y="6279456"/>
                  <a:pt x="5781311" y="6254603"/>
                </a:cubicBezTo>
                <a:lnTo>
                  <a:pt x="5781311" y="6006221"/>
                </a:lnTo>
                <a:lnTo>
                  <a:pt x="5781513" y="6004217"/>
                </a:lnTo>
                <a:lnTo>
                  <a:pt x="5781513" y="5761749"/>
                </a:lnTo>
                <a:lnTo>
                  <a:pt x="5780208" y="5761749"/>
                </a:lnTo>
                <a:lnTo>
                  <a:pt x="5780208" y="5773159"/>
                </a:lnTo>
                <a:cubicBezTo>
                  <a:pt x="5780208" y="5872570"/>
                  <a:pt x="5699619" y="5953159"/>
                  <a:pt x="5600208" y="5953159"/>
                </a:cubicBezTo>
                <a:cubicBezTo>
                  <a:pt x="5500797" y="5953159"/>
                  <a:pt x="5420208" y="5872570"/>
                  <a:pt x="5420208" y="5773159"/>
                </a:cubicBezTo>
                <a:lnTo>
                  <a:pt x="5420208" y="5761749"/>
                </a:lnTo>
                <a:lnTo>
                  <a:pt x="5419105" y="5761749"/>
                </a:lnTo>
                <a:lnTo>
                  <a:pt x="5419105" y="6780924"/>
                </a:lnTo>
                <a:lnTo>
                  <a:pt x="5229225" y="6780924"/>
                </a:lnTo>
                <a:lnTo>
                  <a:pt x="5059105" y="6780924"/>
                </a:lnTo>
                <a:lnTo>
                  <a:pt x="5009857" y="6780924"/>
                </a:lnTo>
                <a:lnTo>
                  <a:pt x="4857750" y="6780924"/>
                </a:lnTo>
                <a:lnTo>
                  <a:pt x="4746147" y="6780924"/>
                </a:lnTo>
                <a:lnTo>
                  <a:pt x="4712147" y="6730496"/>
                </a:lnTo>
                <a:cubicBezTo>
                  <a:pt x="4703039" y="6708961"/>
                  <a:pt x="4698002" y="6685284"/>
                  <a:pt x="4698002" y="6660431"/>
                </a:cubicBezTo>
                <a:lnTo>
                  <a:pt x="4698002" y="5925639"/>
                </a:lnTo>
                <a:lnTo>
                  <a:pt x="4686136" y="5928313"/>
                </a:lnTo>
                <a:lnTo>
                  <a:pt x="4686136" y="6026357"/>
                </a:lnTo>
                <a:cubicBezTo>
                  <a:pt x="4686136" y="6126307"/>
                  <a:pt x="4605111" y="6207332"/>
                  <a:pt x="4505161" y="6207332"/>
                </a:cubicBezTo>
                <a:cubicBezTo>
                  <a:pt x="4405211" y="6207332"/>
                  <a:pt x="4324186" y="6126307"/>
                  <a:pt x="4324186" y="6026357"/>
                </a:cubicBezTo>
                <a:lnTo>
                  <a:pt x="4324186" y="6003902"/>
                </a:lnTo>
                <a:lnTo>
                  <a:pt x="4308074" y="6005915"/>
                </a:lnTo>
                <a:lnTo>
                  <a:pt x="4308074" y="6780924"/>
                </a:lnTo>
                <a:lnTo>
                  <a:pt x="3948076" y="6780924"/>
                </a:lnTo>
                <a:lnTo>
                  <a:pt x="3948076" y="6542799"/>
                </a:lnTo>
                <a:lnTo>
                  <a:pt x="3944666" y="6542799"/>
                </a:lnTo>
                <a:lnTo>
                  <a:pt x="3944666" y="6555998"/>
                </a:lnTo>
                <a:cubicBezTo>
                  <a:pt x="3944666" y="6655409"/>
                  <a:pt x="3864076" y="6735998"/>
                  <a:pt x="3764666" y="6735998"/>
                </a:cubicBezTo>
                <a:cubicBezTo>
                  <a:pt x="3665254" y="6735998"/>
                  <a:pt x="3584666" y="6655409"/>
                  <a:pt x="3584666" y="6555998"/>
                </a:cubicBezTo>
                <a:lnTo>
                  <a:pt x="3584666" y="6542799"/>
                </a:lnTo>
                <a:lnTo>
                  <a:pt x="3581256" y="6542799"/>
                </a:lnTo>
                <a:lnTo>
                  <a:pt x="3581256" y="6779446"/>
                </a:lnTo>
                <a:lnTo>
                  <a:pt x="3581107" y="6780924"/>
                </a:lnTo>
                <a:lnTo>
                  <a:pt x="3221405" y="6780924"/>
                </a:lnTo>
                <a:lnTo>
                  <a:pt x="3221256" y="6779446"/>
                </a:lnTo>
                <a:lnTo>
                  <a:pt x="3221256" y="6753018"/>
                </a:lnTo>
                <a:lnTo>
                  <a:pt x="3217846" y="6753706"/>
                </a:lnTo>
                <a:lnTo>
                  <a:pt x="3217846" y="6780924"/>
                </a:lnTo>
                <a:lnTo>
                  <a:pt x="2857846" y="6780924"/>
                </a:lnTo>
                <a:lnTo>
                  <a:pt x="2857846" y="6753312"/>
                </a:lnTo>
                <a:lnTo>
                  <a:pt x="2854436" y="6754001"/>
                </a:lnTo>
                <a:lnTo>
                  <a:pt x="2854436" y="6780924"/>
                </a:lnTo>
                <a:lnTo>
                  <a:pt x="2494436" y="6780924"/>
                </a:lnTo>
                <a:lnTo>
                  <a:pt x="2494436" y="6130942"/>
                </a:lnTo>
                <a:lnTo>
                  <a:pt x="2490066" y="6130059"/>
                </a:lnTo>
                <a:lnTo>
                  <a:pt x="2487368" y="6156817"/>
                </a:lnTo>
                <a:cubicBezTo>
                  <a:pt x="2470584" y="6238839"/>
                  <a:pt x="2398012" y="6300541"/>
                  <a:pt x="2311026" y="6300541"/>
                </a:cubicBezTo>
                <a:cubicBezTo>
                  <a:pt x="2224043" y="6300541"/>
                  <a:pt x="2151468" y="6238839"/>
                  <a:pt x="2134684" y="6156817"/>
                </a:cubicBezTo>
                <a:lnTo>
                  <a:pt x="2131742" y="6127628"/>
                </a:lnTo>
                <a:lnTo>
                  <a:pt x="2127618" y="6128461"/>
                </a:lnTo>
                <a:lnTo>
                  <a:pt x="2127618" y="6467924"/>
                </a:lnTo>
                <a:cubicBezTo>
                  <a:pt x="2127618" y="6567334"/>
                  <a:pt x="2047028" y="6647924"/>
                  <a:pt x="1947618" y="6647924"/>
                </a:cubicBezTo>
                <a:cubicBezTo>
                  <a:pt x="1848206" y="6647924"/>
                  <a:pt x="1767618" y="6567334"/>
                  <a:pt x="1767618" y="6467924"/>
                </a:cubicBezTo>
                <a:lnTo>
                  <a:pt x="1767618" y="5796012"/>
                </a:lnTo>
                <a:lnTo>
                  <a:pt x="1761784" y="5797189"/>
                </a:lnTo>
                <a:lnTo>
                  <a:pt x="1760550" y="5809435"/>
                </a:lnTo>
                <a:cubicBezTo>
                  <a:pt x="1743766" y="5891458"/>
                  <a:pt x="1671192" y="5953159"/>
                  <a:pt x="1584208" y="5953159"/>
                </a:cubicBezTo>
                <a:cubicBezTo>
                  <a:pt x="1509649" y="5953159"/>
                  <a:pt x="1445678" y="5907827"/>
                  <a:pt x="1418352" y="5843223"/>
                </a:cubicBezTo>
                <a:lnTo>
                  <a:pt x="1409520" y="5814770"/>
                </a:lnTo>
                <a:lnTo>
                  <a:pt x="1409520" y="6254958"/>
                </a:lnTo>
                <a:cubicBezTo>
                  <a:pt x="1409520" y="6354908"/>
                  <a:pt x="1328496" y="6435933"/>
                  <a:pt x="1228546" y="6435933"/>
                </a:cubicBezTo>
                <a:cubicBezTo>
                  <a:pt x="1141090" y="6435933"/>
                  <a:pt x="1068122" y="6373898"/>
                  <a:pt x="1051248" y="6291431"/>
                </a:cubicBezTo>
                <a:lnTo>
                  <a:pt x="1047574" y="6254997"/>
                </a:lnTo>
                <a:lnTo>
                  <a:pt x="1047574" y="6580136"/>
                </a:lnTo>
                <a:cubicBezTo>
                  <a:pt x="1047574" y="6680086"/>
                  <a:pt x="966550" y="6761111"/>
                  <a:pt x="866600" y="6761111"/>
                </a:cubicBezTo>
                <a:cubicBezTo>
                  <a:pt x="766650" y="6761111"/>
                  <a:pt x="685625" y="6680086"/>
                  <a:pt x="685625" y="6580136"/>
                </a:cubicBezTo>
                <a:lnTo>
                  <a:pt x="685625" y="6076064"/>
                </a:lnTo>
                <a:lnTo>
                  <a:pt x="683480" y="6097332"/>
                </a:lnTo>
                <a:cubicBezTo>
                  <a:pt x="666696" y="6179355"/>
                  <a:pt x="594123" y="6241056"/>
                  <a:pt x="507138" y="6241056"/>
                </a:cubicBezTo>
                <a:cubicBezTo>
                  <a:pt x="457434" y="6241056"/>
                  <a:pt x="412434" y="6220908"/>
                  <a:pt x="379860" y="6188335"/>
                </a:cubicBezTo>
                <a:lnTo>
                  <a:pt x="352266" y="6147408"/>
                </a:lnTo>
                <a:lnTo>
                  <a:pt x="352266" y="6050281"/>
                </a:lnTo>
                <a:lnTo>
                  <a:pt x="352264" y="6050271"/>
                </a:lnTo>
                <a:lnTo>
                  <a:pt x="352264" y="5788251"/>
                </a:lnTo>
                <a:lnTo>
                  <a:pt x="344945" y="5824500"/>
                </a:lnTo>
                <a:cubicBezTo>
                  <a:pt x="317620" y="5889105"/>
                  <a:pt x="253649" y="5934436"/>
                  <a:pt x="179091" y="5934436"/>
                </a:cubicBezTo>
                <a:cubicBezTo>
                  <a:pt x="92106" y="5934436"/>
                  <a:pt x="19532" y="5872735"/>
                  <a:pt x="2748" y="5790712"/>
                </a:cubicBezTo>
                <a:lnTo>
                  <a:pt x="0" y="5763453"/>
                </a:lnTo>
                <a:lnTo>
                  <a:pt x="0" y="3970142"/>
                </a:lnTo>
                <a:lnTo>
                  <a:pt x="2748" y="3942883"/>
                </a:lnTo>
                <a:cubicBezTo>
                  <a:pt x="19532" y="3860860"/>
                  <a:pt x="92106" y="3799159"/>
                  <a:pt x="179091" y="3799159"/>
                </a:cubicBezTo>
                <a:cubicBezTo>
                  <a:pt x="253649" y="3799159"/>
                  <a:pt x="317620" y="3844491"/>
                  <a:pt x="344945" y="3909095"/>
                </a:cubicBezTo>
                <a:lnTo>
                  <a:pt x="352264" y="3945346"/>
                </a:lnTo>
                <a:lnTo>
                  <a:pt x="352264" y="2869739"/>
                </a:lnTo>
                <a:cubicBezTo>
                  <a:pt x="352264" y="2770328"/>
                  <a:pt x="432853" y="2689739"/>
                  <a:pt x="532264" y="2689739"/>
                </a:cubicBezTo>
                <a:cubicBezTo>
                  <a:pt x="606822" y="2689739"/>
                  <a:pt x="670793" y="2735072"/>
                  <a:pt x="698119" y="2799676"/>
                </a:cubicBezTo>
                <a:lnTo>
                  <a:pt x="707850" y="2847874"/>
                </a:lnTo>
                <a:lnTo>
                  <a:pt x="707850" y="2426905"/>
                </a:lnTo>
                <a:cubicBezTo>
                  <a:pt x="707850" y="2327493"/>
                  <a:pt x="788439" y="2246904"/>
                  <a:pt x="887850" y="2246904"/>
                </a:cubicBezTo>
                <a:cubicBezTo>
                  <a:pt x="974834" y="2246904"/>
                  <a:pt x="1047409" y="2308606"/>
                  <a:pt x="1064193" y="2390628"/>
                </a:cubicBezTo>
                <a:lnTo>
                  <a:pt x="1066801" y="2416498"/>
                </a:lnTo>
                <a:lnTo>
                  <a:pt x="1066801" y="1457325"/>
                </a:lnTo>
                <a:cubicBezTo>
                  <a:pt x="1066801" y="1357374"/>
                  <a:pt x="1147826" y="1276350"/>
                  <a:pt x="1247776" y="1276350"/>
                </a:cubicBezTo>
                <a:cubicBezTo>
                  <a:pt x="1322738" y="1276350"/>
                  <a:pt x="1387056" y="1321927"/>
                  <a:pt x="1414529" y="1386880"/>
                </a:cubicBezTo>
                <a:lnTo>
                  <a:pt x="1414713" y="1387474"/>
                </a:lnTo>
                <a:lnTo>
                  <a:pt x="1414808" y="1387615"/>
                </a:lnTo>
                <a:cubicBezTo>
                  <a:pt x="1423916" y="1409148"/>
                  <a:pt x="1428953" y="1432825"/>
                  <a:pt x="1428953" y="1457678"/>
                </a:cubicBezTo>
                <a:lnTo>
                  <a:pt x="1428953" y="1706061"/>
                </a:lnTo>
                <a:lnTo>
                  <a:pt x="1428751" y="1708065"/>
                </a:lnTo>
                <a:lnTo>
                  <a:pt x="1428751" y="2186419"/>
                </a:lnTo>
                <a:lnTo>
                  <a:pt x="1428953" y="2188423"/>
                </a:lnTo>
                <a:lnTo>
                  <a:pt x="1428953" y="2344473"/>
                </a:lnTo>
                <a:lnTo>
                  <a:pt x="1430056" y="2343631"/>
                </a:lnTo>
                <a:lnTo>
                  <a:pt x="1430056" y="1939123"/>
                </a:lnTo>
                <a:cubicBezTo>
                  <a:pt x="1430056" y="1839712"/>
                  <a:pt x="1510645" y="1759123"/>
                  <a:pt x="1610056" y="1759123"/>
                </a:cubicBezTo>
                <a:cubicBezTo>
                  <a:pt x="1709467" y="1759123"/>
                  <a:pt x="1790056" y="1839712"/>
                  <a:pt x="1790056" y="1939123"/>
                </a:cubicBezTo>
                <a:lnTo>
                  <a:pt x="1790056" y="2094491"/>
                </a:lnTo>
                <a:lnTo>
                  <a:pt x="1791159" y="2093833"/>
                </a:lnTo>
                <a:lnTo>
                  <a:pt x="1791159" y="452552"/>
                </a:lnTo>
                <a:cubicBezTo>
                  <a:pt x="1791159" y="353142"/>
                  <a:pt x="1871748" y="272552"/>
                  <a:pt x="1971159" y="272552"/>
                </a:cubicBezTo>
                <a:cubicBezTo>
                  <a:pt x="2070570" y="272552"/>
                  <a:pt x="2151159" y="353142"/>
                  <a:pt x="2151159" y="452552"/>
                </a:cubicBezTo>
                <a:lnTo>
                  <a:pt x="2151159" y="1123074"/>
                </a:lnTo>
                <a:lnTo>
                  <a:pt x="2152262" y="1123074"/>
                </a:lnTo>
                <a:lnTo>
                  <a:pt x="2152262" y="1051851"/>
                </a:lnTo>
                <a:cubicBezTo>
                  <a:pt x="2152262" y="952438"/>
                  <a:pt x="2232851" y="871849"/>
                  <a:pt x="2332262" y="871849"/>
                </a:cubicBezTo>
                <a:cubicBezTo>
                  <a:pt x="2431673" y="871849"/>
                  <a:pt x="2512262" y="952438"/>
                  <a:pt x="2512262" y="1051851"/>
                </a:cubicBezTo>
                <a:lnTo>
                  <a:pt x="2512262" y="1786643"/>
                </a:lnTo>
                <a:lnTo>
                  <a:pt x="2524128" y="1783969"/>
                </a:lnTo>
                <a:lnTo>
                  <a:pt x="2524128" y="1685924"/>
                </a:lnTo>
                <a:cubicBezTo>
                  <a:pt x="2524128" y="1585975"/>
                  <a:pt x="2605153" y="1504950"/>
                  <a:pt x="2705103" y="1504950"/>
                </a:cubicBezTo>
                <a:cubicBezTo>
                  <a:pt x="2805053" y="1504950"/>
                  <a:pt x="2886078" y="1585975"/>
                  <a:pt x="2886078" y="1685924"/>
                </a:cubicBezTo>
                <a:lnTo>
                  <a:pt x="2886078" y="1708380"/>
                </a:lnTo>
                <a:lnTo>
                  <a:pt x="2902190" y="1706366"/>
                </a:lnTo>
                <a:lnTo>
                  <a:pt x="2902190" y="788060"/>
                </a:lnTo>
                <a:cubicBezTo>
                  <a:pt x="2902190" y="688649"/>
                  <a:pt x="2982779" y="608060"/>
                  <a:pt x="3082188" y="608060"/>
                </a:cubicBezTo>
                <a:cubicBezTo>
                  <a:pt x="3181600" y="608060"/>
                  <a:pt x="3262188" y="688649"/>
                  <a:pt x="3262188" y="788060"/>
                </a:cubicBezTo>
                <a:lnTo>
                  <a:pt x="3262188" y="1123074"/>
                </a:lnTo>
                <a:lnTo>
                  <a:pt x="3272303" y="1123074"/>
                </a:lnTo>
                <a:lnTo>
                  <a:pt x="3279744" y="1086219"/>
                </a:lnTo>
                <a:cubicBezTo>
                  <a:pt x="3307069" y="1021615"/>
                  <a:pt x="3371041" y="976284"/>
                  <a:pt x="3445598" y="976284"/>
                </a:cubicBezTo>
                <a:cubicBezTo>
                  <a:pt x="3520157" y="976284"/>
                  <a:pt x="3584127" y="1021615"/>
                  <a:pt x="3611453" y="1086219"/>
                </a:cubicBezTo>
                <a:lnTo>
                  <a:pt x="3618893" y="1123074"/>
                </a:lnTo>
                <a:lnTo>
                  <a:pt x="3629008" y="1123074"/>
                </a:lnTo>
                <a:lnTo>
                  <a:pt x="3629008" y="932835"/>
                </a:lnTo>
                <a:cubicBezTo>
                  <a:pt x="3629008" y="833424"/>
                  <a:pt x="3709596" y="752835"/>
                  <a:pt x="3809008" y="752835"/>
                </a:cubicBezTo>
                <a:cubicBezTo>
                  <a:pt x="3908418" y="752835"/>
                  <a:pt x="3989008" y="833424"/>
                  <a:pt x="3989008" y="932835"/>
                </a:cubicBezTo>
                <a:lnTo>
                  <a:pt x="3989008" y="959263"/>
                </a:lnTo>
                <a:lnTo>
                  <a:pt x="3992418" y="958575"/>
                </a:lnTo>
                <a:lnTo>
                  <a:pt x="3992418" y="229104"/>
                </a:lnTo>
                <a:cubicBezTo>
                  <a:pt x="3992418" y="129694"/>
                  <a:pt x="4073006" y="49104"/>
                  <a:pt x="4172418" y="49104"/>
                </a:cubicBezTo>
                <a:close/>
                <a:moveTo>
                  <a:pt x="3082188" y="0"/>
                </a:moveTo>
                <a:cubicBezTo>
                  <a:pt x="3181600" y="0"/>
                  <a:pt x="3262188" y="80590"/>
                  <a:pt x="3262188" y="180000"/>
                </a:cubicBezTo>
                <a:lnTo>
                  <a:pt x="3262188" y="332390"/>
                </a:lnTo>
                <a:cubicBezTo>
                  <a:pt x="3262188" y="431802"/>
                  <a:pt x="3181600" y="512390"/>
                  <a:pt x="3082188" y="512390"/>
                </a:cubicBezTo>
                <a:cubicBezTo>
                  <a:pt x="2982779" y="512390"/>
                  <a:pt x="2902190" y="431802"/>
                  <a:pt x="2902190" y="332390"/>
                </a:cubicBezTo>
                <a:lnTo>
                  <a:pt x="2902190" y="180000"/>
                </a:lnTo>
                <a:cubicBezTo>
                  <a:pt x="2902190" y="80590"/>
                  <a:pt x="2982779" y="0"/>
                  <a:pt x="308218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900" baseline="0">
                <a:latin typeface="Arial" pitchFamily="34" charset="0"/>
                <a:cs typeface="Arial" pitchFamily="34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ko-KR" noProof="0"/>
              <a:t>Click icon to add picture</a:t>
            </a:r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42132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01/02/2023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90FB8F-A152-AE40-74BB-CFAF59D86022}"/>
              </a:ext>
            </a:extLst>
          </p:cNvPr>
          <p:cNvSpPr txBox="1"/>
          <p:nvPr/>
        </p:nvSpPr>
        <p:spPr>
          <a:xfrm>
            <a:off x="2765161" y="1198147"/>
            <a:ext cx="536666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Introduction to Economics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Ms. Dina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ElWakkad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2BCF78-FAEB-3596-20FD-6D3FF137D2B3}"/>
              </a:ext>
            </a:extLst>
          </p:cNvPr>
          <p:cNvSpPr txBox="1"/>
          <p:nvPr/>
        </p:nvSpPr>
        <p:spPr>
          <a:xfrm>
            <a:off x="3612445" y="5324468"/>
            <a:ext cx="533720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MGM112</a:t>
            </a:r>
          </a:p>
          <a:p>
            <a:pPr algn="ctr"/>
            <a:r>
              <a:rPr lang="en-US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MEASURING GDP AND ECONOMIC GROWTH</a:t>
            </a: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MEASURING GDP AND ECONOMIC GROWTH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606C11C-2D37-CF10-95DD-29F5F94CE6F3}"/>
              </a:ext>
            </a:extLst>
          </p:cNvPr>
          <p:cNvSpPr>
            <a:spLocks noGrp="1"/>
          </p:cNvSpPr>
          <p:nvPr/>
        </p:nvSpPr>
        <p:spPr bwMode="auto">
          <a:xfrm>
            <a:off x="543339" y="1752997"/>
            <a:ext cx="10787270" cy="3755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Tx/>
              <a:buNone/>
            </a:pPr>
            <a:r>
              <a:rPr lang="en-US" altLang="en-US" dirty="0">
                <a:solidFill>
                  <a:srgbClr val="FF0000"/>
                </a:solidFill>
              </a:rPr>
              <a:t>After studying this chapter, you will be able to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dirty="0"/>
              <a:t>Define GDP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dirty="0"/>
              <a:t>Explain the way of measuring GDP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dirty="0"/>
              <a:t>Explain how we measure real GDP and the GDP deflator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dirty="0"/>
              <a:t>Explain how we use real GDP to measure economic growth and describe the limitations of our measure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0DE1BC-6072-4C7A-C137-374BB4D209BB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015714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23930" y="1752998"/>
            <a:ext cx="7586870" cy="353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2D6A6B3-52EB-EF6C-DB93-6295ADD365C4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01EF8F2-9530-692C-7384-59C7B4CE310C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280DB53D-C1F7-EFF0-4871-DD540A8F3C4D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1) Gross Domestic Product 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920A51D9-83F7-76D1-3D62-B7CC7DDEF901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054A75-D38D-E6D0-5F74-03EF5B65BE79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MEASURING GDP AND ECONOMIC GROWTH</a:t>
            </a:r>
          </a:p>
        </p:txBody>
      </p:sp>
    </p:spTree>
    <p:extLst>
      <p:ext uri="{BB962C8B-B14F-4D97-AF65-F5344CB8AC3E}">
        <p14:creationId xmlns:p14="http://schemas.microsoft.com/office/powerpoint/2010/main" val="25921978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Gross Domestic Product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FB2F4D4-980A-34BB-3924-375201B0FB0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514061" y="1459509"/>
            <a:ext cx="9163878" cy="4184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0" indent="0" eaLnBrk="1" hangingPunct="1"/>
            <a:r>
              <a:rPr lang="en-US" altLang="en-US" dirty="0"/>
              <a:t>GDP Defined</a:t>
            </a:r>
          </a:p>
          <a:p>
            <a:pPr lvl="1" indent="0" eaLnBrk="1" hangingPunct="1"/>
            <a:r>
              <a:rPr lang="en-US" altLang="en-US" b="1" dirty="0">
                <a:solidFill>
                  <a:srgbClr val="FF0000"/>
                </a:solidFill>
              </a:rPr>
              <a:t>GDP</a:t>
            </a:r>
            <a:r>
              <a:rPr lang="en-US" altLang="en-US" dirty="0"/>
              <a:t> or </a:t>
            </a:r>
            <a:r>
              <a:rPr lang="en-US" altLang="en-US" b="1" dirty="0">
                <a:solidFill>
                  <a:srgbClr val="FF0000"/>
                </a:solidFill>
              </a:rPr>
              <a:t>gross domestic product</a:t>
            </a:r>
            <a:r>
              <a:rPr lang="en-US" altLang="en-US" dirty="0"/>
              <a:t> is the market value of all final goods and services produced in a country in a given time period.</a:t>
            </a:r>
          </a:p>
          <a:p>
            <a:pPr lvl="1" indent="0" eaLnBrk="1" hangingPunct="1"/>
            <a:r>
              <a:rPr lang="en-US" altLang="en-US" dirty="0"/>
              <a:t>This definition has four parts:</a:t>
            </a:r>
          </a:p>
          <a:p>
            <a:pPr marL="571500" lvl="1" indent="-457200" eaLnBrk="1" hangingPunct="1">
              <a:buFont typeface="+mj-lt"/>
              <a:buAutoNum type="arabicPeriod"/>
            </a:pPr>
            <a:r>
              <a:rPr lang="en-US" altLang="en-US" dirty="0"/>
              <a:t> Market value</a:t>
            </a:r>
          </a:p>
          <a:p>
            <a:pPr marL="571500" lvl="1" indent="-457200" eaLnBrk="1" hangingPunct="1">
              <a:buFont typeface="+mj-lt"/>
              <a:buAutoNum type="arabicPeriod"/>
            </a:pPr>
            <a:r>
              <a:rPr lang="en-US" altLang="en-US" dirty="0"/>
              <a:t> Final goods and services</a:t>
            </a:r>
          </a:p>
          <a:p>
            <a:pPr marL="571500" lvl="1" indent="-457200" eaLnBrk="1" hangingPunct="1">
              <a:buFont typeface="+mj-lt"/>
              <a:buAutoNum type="arabicPeriod"/>
            </a:pPr>
            <a:r>
              <a:rPr lang="en-US" altLang="en-US" dirty="0"/>
              <a:t> Produced within a country</a:t>
            </a:r>
          </a:p>
          <a:p>
            <a:pPr marL="571500" lvl="1" indent="-457200" eaLnBrk="1" hangingPunct="1">
              <a:buFont typeface="+mj-lt"/>
              <a:buAutoNum type="arabicPeriod"/>
            </a:pPr>
            <a:r>
              <a:rPr lang="en-US" altLang="en-US" dirty="0"/>
              <a:t> In a given time period</a:t>
            </a:r>
          </a:p>
        </p:txBody>
      </p:sp>
    </p:spTree>
    <p:extLst>
      <p:ext uri="{BB962C8B-B14F-4D97-AF65-F5344CB8AC3E}">
        <p14:creationId xmlns:p14="http://schemas.microsoft.com/office/powerpoint/2010/main" val="1512935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Gross Domestic Product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458EEE6-E004-C3A6-02EA-032E5D1883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986844" y="1961150"/>
            <a:ext cx="8229600" cy="2709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b="1" dirty="0">
                <a:solidFill>
                  <a:srgbClr val="FF0000"/>
                </a:solidFill>
              </a:rPr>
              <a:t>1- Market value</a:t>
            </a:r>
          </a:p>
          <a:p>
            <a:pPr lvl="1" indent="0" eaLnBrk="1" hangingPunct="1"/>
            <a:r>
              <a:rPr lang="en-US" altLang="en-US" dirty="0"/>
              <a:t>GDP is a market value—goods and services are valued at their market prices. </a:t>
            </a:r>
          </a:p>
          <a:p>
            <a:pPr lvl="1" indent="0" eaLnBrk="1" hangingPunct="1"/>
            <a:r>
              <a:rPr lang="en-US" altLang="en-US" dirty="0"/>
              <a:t>To add apples and oranges, computers and popcorn, we add the market values so we have a total value of output in dollars.</a:t>
            </a:r>
          </a:p>
        </p:txBody>
      </p:sp>
    </p:spTree>
    <p:extLst>
      <p:ext uri="{BB962C8B-B14F-4D97-AF65-F5344CB8AC3E}">
        <p14:creationId xmlns:p14="http://schemas.microsoft.com/office/powerpoint/2010/main" val="993315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Gross Domestic Product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933AB0-B5E8-9631-CBAD-CDCC047EB9C1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342867" y="1446332"/>
            <a:ext cx="11197393" cy="4112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b="1" dirty="0">
                <a:solidFill>
                  <a:srgbClr val="FF0000"/>
                </a:solidFill>
              </a:rPr>
              <a:t>2- Final goods and services</a:t>
            </a:r>
          </a:p>
          <a:p>
            <a:pPr lvl="1" indent="0" eaLnBrk="1" hangingPunct="1"/>
            <a:r>
              <a:rPr lang="en-US" altLang="en-US" dirty="0"/>
              <a:t>GDP is the value of </a:t>
            </a:r>
            <a:r>
              <a:rPr lang="en-US" altLang="en-US" u="sng" dirty="0"/>
              <a:t>the </a:t>
            </a:r>
            <a:r>
              <a:rPr lang="en-US" altLang="en-US" i="1" u="sng" dirty="0"/>
              <a:t>final goods and services</a:t>
            </a:r>
            <a:r>
              <a:rPr lang="en-US" altLang="en-US" u="sng" dirty="0"/>
              <a:t> produced</a:t>
            </a:r>
            <a:r>
              <a:rPr lang="en-US" altLang="en-US" dirty="0"/>
              <a:t>. </a:t>
            </a:r>
          </a:p>
          <a:p>
            <a:pPr lvl="1" indent="0" eaLnBrk="1" hangingPunct="1"/>
            <a:r>
              <a:rPr lang="en-US" altLang="en-US" dirty="0"/>
              <a:t>A </a:t>
            </a:r>
            <a:r>
              <a:rPr lang="en-US" altLang="en-US" b="1" dirty="0">
                <a:solidFill>
                  <a:srgbClr val="FF0000"/>
                </a:solidFill>
              </a:rPr>
              <a:t>final good</a:t>
            </a:r>
            <a:r>
              <a:rPr lang="en-US" altLang="en-US" dirty="0"/>
              <a:t> (or service) is an item bought by its final user during a specified time period. </a:t>
            </a:r>
          </a:p>
          <a:p>
            <a:pPr marL="400050" lvl="1" indent="-285750" eaLnBrk="1" hangingPunct="1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Ex: Bread sold to a consumer is a final good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/>
            <a:r>
              <a:rPr lang="en-US" altLang="en-US" dirty="0">
                <a:solidFill>
                  <a:srgbClr val="0070C0"/>
                </a:solidFill>
              </a:rPr>
              <a:t>A final good contrasts with an </a:t>
            </a:r>
            <a:r>
              <a:rPr lang="en-US" altLang="en-US" b="1" dirty="0">
                <a:solidFill>
                  <a:srgbClr val="FF0000"/>
                </a:solidFill>
              </a:rPr>
              <a:t>intermediate good</a:t>
            </a:r>
            <a:r>
              <a:rPr lang="en-US" altLang="en-US" dirty="0"/>
              <a:t>, which is an item that is produced by one firm, bought by another firm, and used as a component of a final good or service.</a:t>
            </a:r>
          </a:p>
          <a:p>
            <a:pPr marL="457200" lvl="1" indent="-342900" eaLnBrk="1" hangingPunct="1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943634"/>
                </a:solidFill>
                <a:latin typeface="Times New Roman" panose="02020603050405020304" pitchFamily="18" charset="0"/>
              </a:rPr>
              <a:t>Ex: </a:t>
            </a:r>
            <a:r>
              <a:rPr lang="en-US" sz="1800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Wheat sold to a baker to make the bread is an intermediate good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/>
            <a:r>
              <a:rPr lang="en-US" altLang="en-US" b="1" dirty="0"/>
              <a:t>Excluding intermediate goods and services </a:t>
            </a:r>
            <a:r>
              <a:rPr lang="en-US" altLang="en-US" b="1" dirty="0">
                <a:solidFill>
                  <a:srgbClr val="0070C0"/>
                </a:solidFill>
              </a:rPr>
              <a:t>avoids double counting. </a:t>
            </a:r>
            <a:endParaRPr lang="en-US" altLang="en-US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2745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Gross Domestic Product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DE8B37C-F9D5-8491-05DF-9411A71D2CFA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685862" y="1971174"/>
            <a:ext cx="8750589" cy="29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b="1" dirty="0">
                <a:solidFill>
                  <a:srgbClr val="FF0000"/>
                </a:solidFill>
              </a:rPr>
              <a:t>3- Produced within a country</a:t>
            </a:r>
          </a:p>
          <a:p>
            <a:pPr lvl="1" indent="0" eaLnBrk="1" hangingPunct="1"/>
            <a:r>
              <a:rPr lang="en-US" altLang="en-US" dirty="0"/>
              <a:t>GDP measures production within a country—domestic production.</a:t>
            </a:r>
          </a:p>
          <a:p>
            <a:pPr lvl="1" indent="0" eaLnBrk="1" hangingPunct="1"/>
            <a:r>
              <a:rPr lang="en-US" altLang="en-US" b="1" dirty="0">
                <a:solidFill>
                  <a:srgbClr val="FF0000"/>
                </a:solidFill>
              </a:rPr>
              <a:t>4- In a given time period</a:t>
            </a:r>
          </a:p>
          <a:p>
            <a:pPr lvl="1" indent="0" eaLnBrk="1" hangingPunct="1"/>
            <a:r>
              <a:rPr lang="en-US" altLang="en-US" dirty="0"/>
              <a:t>GDP measures production during a specific time period, normally a year or a quarter of a year.</a:t>
            </a:r>
          </a:p>
        </p:txBody>
      </p:sp>
    </p:spTree>
    <p:extLst>
      <p:ext uri="{BB962C8B-B14F-4D97-AF65-F5344CB8AC3E}">
        <p14:creationId xmlns:p14="http://schemas.microsoft.com/office/powerpoint/2010/main" val="2599613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46607" y="41153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Measuring Gross Domestic Product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5F9A9DC-9F9F-7E86-D5BF-3C9617A2A65D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30630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>
              <a:buNone/>
              <a:defRPr/>
            </a:pPr>
            <a:r>
              <a:rPr lang="en-US" altLang="en-US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Aggregate expenditure</a:t>
            </a:r>
          </a:p>
          <a:p>
            <a:pPr lvl="1" indent="0">
              <a:defRPr/>
            </a:pPr>
            <a:r>
              <a:rPr lang="en-US" altLang="en-US" sz="4000" dirty="0"/>
              <a:t>Total expenditure on final goods and services equals the value of output of final goods and services, which is GDP.</a:t>
            </a:r>
          </a:p>
          <a:p>
            <a:pPr lvl="1" indent="0" algn="ctr">
              <a:defRPr/>
            </a:pPr>
            <a:r>
              <a:rPr lang="en-US" altLang="en-US" sz="4000" b="1" dirty="0">
                <a:highlight>
                  <a:srgbClr val="FFFF00"/>
                </a:highlight>
              </a:rPr>
              <a:t>GDP= Total expenditure = C + I + G + (X – M).</a:t>
            </a:r>
            <a:endParaRPr lang="en-US" altLang="en-US" sz="32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397348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46607" y="41153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Measuring Gross Domestic Product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5F9A9DC-9F9F-7E86-D5BF-3C9617A2A65D}"/>
              </a:ext>
            </a:extLst>
          </p:cNvPr>
          <p:cNvSpPr txBox="1">
            <a:spLocks noChangeArrowheads="1"/>
          </p:cNvSpPr>
          <p:nvPr/>
        </p:nvSpPr>
        <p:spPr>
          <a:xfrm>
            <a:off x="549965" y="1580016"/>
            <a:ext cx="10701130" cy="35138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>
              <a:buNone/>
              <a:defRPr/>
            </a:pPr>
            <a:r>
              <a:rPr lang="en-US" altLang="en-US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Aggregate income</a:t>
            </a:r>
          </a:p>
          <a:p>
            <a:pPr lvl="1" indent="0" eaLnBrk="1" hangingPunct="1">
              <a:defRPr/>
            </a:pPr>
            <a:r>
              <a:rPr lang="en-US" altLang="en-US" sz="3200" dirty="0"/>
              <a:t>Aggregate income earned from production of final goods, </a:t>
            </a:r>
            <a:r>
              <a:rPr lang="en-US" altLang="en-US" sz="3200" i="1" dirty="0"/>
              <a:t>Y</a:t>
            </a:r>
            <a:r>
              <a:rPr lang="en-US" altLang="en-US" sz="3200" dirty="0"/>
              <a:t>, equals the total paid out for the use of resources, wages, interest, rent, and profit.</a:t>
            </a:r>
          </a:p>
          <a:p>
            <a:pPr lvl="1" indent="0" eaLnBrk="1" hangingPunct="1">
              <a:defRPr/>
            </a:pPr>
            <a:r>
              <a:rPr lang="en-US" altLang="en-US" sz="3200" dirty="0"/>
              <a:t>Firms pay out all their receipts from the sale of final goods, so income equals expenditure,</a:t>
            </a:r>
          </a:p>
          <a:p>
            <a:pPr lvl="1" indent="0" algn="ctr">
              <a:defRPr/>
            </a:pPr>
            <a:r>
              <a:rPr lang="en-US" altLang="en-US" sz="3200" b="1" dirty="0">
                <a:highlight>
                  <a:srgbClr val="FFFF00"/>
                </a:highlight>
              </a:rPr>
              <a:t>GDP = Y = C + I + G + (X – M).</a:t>
            </a:r>
            <a:endParaRPr lang="en-US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190743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46607" y="41153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Measuring Gross Domestic Product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5F9A9DC-9F9F-7E86-D5BF-3C9617A2A65D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r>
              <a:rPr lang="en-US" altLang="en-US" sz="2800" b="1" dirty="0">
                <a:solidFill>
                  <a:srgbClr val="C00000"/>
                </a:solidFill>
              </a:rPr>
              <a:t>GDP= Total Expenditure = Total Income = Total Product (output)</a:t>
            </a:r>
          </a:p>
          <a:p>
            <a:pPr marR="0" lvl="1" indent="0" algn="ctr">
              <a:spcAft>
                <a:spcPts val="1000"/>
              </a:spcAft>
              <a:buNone/>
              <a:defRPr/>
            </a:pPr>
            <a:r>
              <a:rPr lang="en-US" b="1" dirty="0">
                <a:solidFill>
                  <a:srgbClr val="002060"/>
                </a:solidFill>
              </a:rPr>
              <a:t>GDP = Consumption + Investment + Government Spending + Net Export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b="1" dirty="0">
                <a:solidFill>
                  <a:srgbClr val="FF0000"/>
                </a:solidFill>
              </a:rPr>
              <a:t>GDP = Y= AE 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b="1" dirty="0">
                <a:solidFill>
                  <a:srgbClr val="FF0000"/>
                </a:solidFill>
              </a:rPr>
              <a:t>GDP= C + I + G + NX.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GDP= C + I + G + (X-M)</a:t>
            </a:r>
          </a:p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6028525-C65C-6B66-0C20-5AE8F7494F6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0978" t="62808" r="31739" b="21796"/>
          <a:stretch/>
        </p:blipFill>
        <p:spPr>
          <a:xfrm>
            <a:off x="2200751" y="3902842"/>
            <a:ext cx="8622191" cy="179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662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46607" y="41153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Measuring Gross Domestic Product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EA3738F-7269-3DFC-A537-E31D3DC3202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7387" t="29470" r="21136" b="20519"/>
          <a:stretch/>
        </p:blipFill>
        <p:spPr>
          <a:xfrm>
            <a:off x="2073790" y="1211574"/>
            <a:ext cx="8603085" cy="4581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039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46607" y="41153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Measuring Gross Domestic Product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5F9A9DC-9F9F-7E86-D5BF-3C9617A2A65D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r>
              <a:rPr lang="en-US" sz="3200" b="1" dirty="0">
                <a:solidFill>
                  <a:srgbClr val="002060"/>
                </a:solidFill>
              </a:rPr>
              <a:t>Net Export = Exports - Imports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NX = (X-M)</a:t>
            </a:r>
          </a:p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8" name="TextBox 5">
            <a:extLst>
              <a:ext uri="{FF2B5EF4-FFF2-40B4-BE49-F238E27FC236}">
                <a16:creationId xmlns:a16="http://schemas.microsoft.com/office/drawing/2014/main" id="{F29B5517-76A6-4D88-A417-457E16E17094}"/>
              </a:ext>
            </a:extLst>
          </p:cNvPr>
          <p:cNvSpPr txBox="1"/>
          <p:nvPr/>
        </p:nvSpPr>
        <p:spPr>
          <a:xfrm>
            <a:off x="3627805" y="2751370"/>
            <a:ext cx="5797260" cy="1942239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347345" marR="0" indent="-347345" eaLnBrk="0" fontAlgn="base" hangingPunct="0">
              <a:spcBef>
                <a:spcPts val="575"/>
              </a:spcBef>
              <a:spcAft>
                <a:spcPts val="0"/>
              </a:spcAft>
            </a:pP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Exports </a:t>
            </a:r>
            <a:r>
              <a:rPr lang="en-US" sz="3600" b="1" dirty="0">
                <a:solidFill>
                  <a:srgbClr val="00A5A8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&gt;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Imports </a:t>
            </a:r>
            <a:r>
              <a:rPr lang="en-US" sz="3600" b="1" dirty="0">
                <a:solidFill>
                  <a:srgbClr val="00A5A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Surplus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7345" marR="0" indent="-347345" eaLnBrk="0" fontAlgn="base" hangingPunct="0">
              <a:spcBef>
                <a:spcPts val="575"/>
              </a:spcBef>
              <a:spcAft>
                <a:spcPts val="0"/>
              </a:spcAft>
            </a:pP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Exports </a:t>
            </a:r>
            <a:r>
              <a:rPr lang="en-US" sz="3600" b="1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&lt;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Imports </a:t>
            </a:r>
            <a:r>
              <a:rPr lang="en-US" sz="36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Deficit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7345" marR="0" indent="-347345" eaLnBrk="0" fontAlgn="base" hangingPunct="0">
              <a:spcBef>
                <a:spcPts val="575"/>
              </a:spcBef>
              <a:spcAft>
                <a:spcPts val="0"/>
              </a:spcAft>
            </a:pP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Exports </a:t>
            </a:r>
            <a:r>
              <a:rPr lang="en-US" sz="3600" b="1" dirty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=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Imports </a:t>
            </a:r>
            <a:r>
              <a:rPr lang="en-US" sz="36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Balanced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746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301006" y="98366"/>
            <a:ext cx="1030107" cy="137347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034B9D6-82B9-B5B3-119C-16F0D4F397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4205" t="25442" r="23636" b="33123"/>
          <a:stretch/>
        </p:blipFill>
        <p:spPr>
          <a:xfrm>
            <a:off x="762000" y="1430171"/>
            <a:ext cx="10778260" cy="408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5228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508353" y="2417496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E8B4552-1E08-F444-7BAB-8833CE7300A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8977" t="30678" r="31250" b="14528"/>
          <a:stretch/>
        </p:blipFill>
        <p:spPr>
          <a:xfrm>
            <a:off x="2232862" y="1343100"/>
            <a:ext cx="9680842" cy="460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0390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170007" y="1870763"/>
            <a:ext cx="9749783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Gross Domestic Product can be measured as the sum of</a:t>
            </a:r>
          </a:p>
          <a:p>
            <a:r>
              <a:rPr lang="en-US" dirty="0"/>
              <a:t>a. final goods and services, intermediate goods, transfer payments, and rent.</a:t>
            </a:r>
          </a:p>
          <a:p>
            <a:r>
              <a:rPr lang="en-US" b="1" u="sng" dirty="0"/>
              <a:t>b. consumption, investment, government purchases, and net exports.</a:t>
            </a:r>
          </a:p>
          <a:p>
            <a:r>
              <a:rPr lang="en-US" dirty="0"/>
              <a:t>c. consumption, transfer payments, wages, and profits.</a:t>
            </a:r>
          </a:p>
          <a:p>
            <a:r>
              <a:rPr lang="en-US" dirty="0"/>
              <a:t>d. investment, wages, profits, and intermediate production.</a:t>
            </a:r>
          </a:p>
          <a:p>
            <a:endParaRPr lang="en-US" dirty="0"/>
          </a:p>
          <a:p>
            <a:r>
              <a:rPr lang="en-US" b="1" dirty="0">
                <a:solidFill>
                  <a:srgbClr val="FF0000"/>
                </a:solidFill>
              </a:rPr>
              <a:t>Gross Domestic Product is the sum of the market value of the</a:t>
            </a:r>
          </a:p>
          <a:p>
            <a:r>
              <a:rPr lang="en-US" dirty="0"/>
              <a:t>a. intermediate goods.</a:t>
            </a:r>
          </a:p>
          <a:p>
            <a:r>
              <a:rPr lang="en-US" b="1" u="sng" dirty="0"/>
              <a:t>b. final goods and services.</a:t>
            </a:r>
          </a:p>
          <a:p>
            <a:r>
              <a:rPr lang="en-US" dirty="0"/>
              <a:t>c. manufactured goods.</a:t>
            </a:r>
          </a:p>
          <a:p>
            <a:r>
              <a:rPr lang="en-US" dirty="0"/>
              <a:t>d. inferior goods and services.</a:t>
            </a:r>
          </a:p>
        </p:txBody>
      </p:sp>
    </p:spTree>
    <p:extLst>
      <p:ext uri="{BB962C8B-B14F-4D97-AF65-F5344CB8AC3E}">
        <p14:creationId xmlns:p14="http://schemas.microsoft.com/office/powerpoint/2010/main" val="21039861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170007" y="1870763"/>
            <a:ext cx="974978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If a cobbler buys leather for €100 and thread for €50 and uses them to produce and sell €500 worth of shoes to consumers, the contribution to GDP is</a:t>
            </a:r>
          </a:p>
          <a:p>
            <a:r>
              <a:rPr lang="en-US" dirty="0"/>
              <a:t>a.€50.</a:t>
            </a:r>
          </a:p>
          <a:p>
            <a:r>
              <a:rPr lang="en-US" dirty="0"/>
              <a:t>b.€100.</a:t>
            </a:r>
          </a:p>
          <a:p>
            <a:r>
              <a:rPr lang="en-US" dirty="0"/>
              <a:t>c.€650.</a:t>
            </a:r>
          </a:p>
          <a:p>
            <a:r>
              <a:rPr lang="en-US" b="1" u="sng" dirty="0"/>
              <a:t>d.€500.</a:t>
            </a:r>
          </a:p>
          <a:p>
            <a:endParaRPr lang="en-US" dirty="0"/>
          </a:p>
          <a:p>
            <a:r>
              <a:rPr lang="en-US" b="1" dirty="0">
                <a:solidFill>
                  <a:srgbClr val="FF0000"/>
                </a:solidFill>
              </a:rPr>
              <a:t>If your grandparents buy a newly built retirement home, this transaction will affect</a:t>
            </a:r>
          </a:p>
          <a:p>
            <a:r>
              <a:rPr lang="en-US" b="1" u="sng" dirty="0"/>
              <a:t>a. investment.</a:t>
            </a:r>
          </a:p>
          <a:p>
            <a:r>
              <a:rPr lang="en-US" dirty="0"/>
              <a:t>b. net exports.</a:t>
            </a:r>
          </a:p>
          <a:p>
            <a:r>
              <a:rPr lang="en-US" dirty="0"/>
              <a:t>c. government purchases.</a:t>
            </a:r>
          </a:p>
          <a:p>
            <a:r>
              <a:rPr lang="en-US" dirty="0"/>
              <a:t>d. consumption.</a:t>
            </a:r>
          </a:p>
        </p:txBody>
      </p:sp>
    </p:spTree>
    <p:extLst>
      <p:ext uri="{BB962C8B-B14F-4D97-AF65-F5344CB8AC3E}">
        <p14:creationId xmlns:p14="http://schemas.microsoft.com/office/powerpoint/2010/main" val="33034604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726704" y="1787309"/>
            <a:ext cx="9874831" cy="3544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Intermediate goods are not included to calculate the final output because: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 they do not have value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 they have unknown value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c) their value is included in final goods, so they are not added to avoid the problem of double counting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d) none of the above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country with a larger GDP per person generally has a greater standard of living or quality of life than a country with a smaller GDP per person.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True</a:t>
            </a:r>
          </a:p>
          <a:p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l"/>
            <a:r>
              <a:rPr lang="en-US" sz="1800" b="1" i="0" u="none" strike="noStrike" baseline="0" dirty="0">
                <a:solidFill>
                  <a:srgbClr val="FF0000"/>
                </a:solidFill>
                <a:latin typeface="PalatinoLinotype-Roman"/>
              </a:rPr>
              <a:t>If company A, an American corporation, produces sneakers in Thailand this would add to </a:t>
            </a:r>
            <a:r>
              <a:rPr lang="en-US" sz="1800" b="1" i="0" u="none" strike="noStrike" baseline="0" dirty="0" err="1">
                <a:solidFill>
                  <a:srgbClr val="FF0000"/>
                </a:solidFill>
                <a:latin typeface="PalatinoLinotype-Roman"/>
              </a:rPr>
              <a:t>Thailandʹs</a:t>
            </a:r>
            <a:r>
              <a:rPr lang="en-US" sz="1800" b="1" i="0" u="none" strike="noStrike" baseline="0" dirty="0">
                <a:solidFill>
                  <a:srgbClr val="FF0000"/>
                </a:solidFill>
                <a:latin typeface="PalatinoLinotype-Roman"/>
              </a:rPr>
              <a:t> GDP but not to U.S. GDP. </a:t>
            </a:r>
            <a:r>
              <a:rPr lang="en-US" sz="1800" b="1" i="0" u="none" strike="noStrike" baseline="0" dirty="0">
                <a:solidFill>
                  <a:srgbClr val="020202"/>
                </a:solidFill>
                <a:latin typeface="PalatinoLinotype-Roman"/>
              </a:rPr>
              <a:t>True</a:t>
            </a:r>
          </a:p>
        </p:txBody>
      </p:sp>
    </p:spTree>
    <p:extLst>
      <p:ext uri="{BB962C8B-B14F-4D97-AF65-F5344CB8AC3E}">
        <p14:creationId xmlns:p14="http://schemas.microsoft.com/office/powerpoint/2010/main" val="29903182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23930" y="1752998"/>
            <a:ext cx="7586870" cy="353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2D6A6B3-52EB-EF6C-DB93-6295ADD365C4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01EF8F2-9530-692C-7384-59C7B4CE310C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280DB53D-C1F7-EFF0-4871-DD540A8F3C4D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2) Real GDP and the Price Level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920A51D9-83F7-76D1-3D62-B7CC7DDEF901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054A75-D38D-E6D0-5F74-03EF5B65BE79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Real GDP and the Price Level</a:t>
            </a:r>
          </a:p>
        </p:txBody>
      </p:sp>
    </p:spTree>
    <p:extLst>
      <p:ext uri="{BB962C8B-B14F-4D97-AF65-F5344CB8AC3E}">
        <p14:creationId xmlns:p14="http://schemas.microsoft.com/office/powerpoint/2010/main" val="25141285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F06B14-7AE4-2ABB-A41C-857B1E42CC85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0EEB4017-FAE2-6B55-9496-5013181E4002}"/>
              </a:ext>
            </a:extLst>
          </p:cNvPr>
          <p:cNvSpPr txBox="1">
            <a:spLocks noChangeArrowheads="1"/>
          </p:cNvSpPr>
          <p:nvPr/>
        </p:nvSpPr>
        <p:spPr>
          <a:xfrm>
            <a:off x="457199" y="1600201"/>
            <a:ext cx="10740887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>
              <a:buNone/>
            </a:pPr>
            <a:r>
              <a:rPr lang="en-US" altLang="en-US" b="1" u="sng" dirty="0">
                <a:solidFill>
                  <a:srgbClr val="FF0000"/>
                </a:solidFill>
              </a:rPr>
              <a:t>Steps to measure GDP inflation rate/ price level: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dirty="0">
                <a:solidFill>
                  <a:srgbClr val="002060"/>
                </a:solidFill>
              </a:rPr>
              <a:t>Measure Nominal GDP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dirty="0">
                <a:solidFill>
                  <a:srgbClr val="002060"/>
                </a:solidFill>
              </a:rPr>
              <a:t>Measure Real GDP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dirty="0">
                <a:solidFill>
                  <a:srgbClr val="002060"/>
                </a:solidFill>
              </a:rPr>
              <a:t>Measure GDP deflator </a:t>
            </a:r>
            <a:r>
              <a:rPr lang="en-US" altLang="en-US" sz="2000" dirty="0">
                <a:solidFill>
                  <a:srgbClr val="00B0F0"/>
                </a:solidFill>
              </a:rPr>
              <a:t>(1/2)*100</a:t>
            </a:r>
            <a:endParaRPr lang="en-US" altLang="en-US" dirty="0">
              <a:solidFill>
                <a:srgbClr val="00B0F0"/>
              </a:solidFill>
            </a:endParaRPr>
          </a:p>
          <a:p>
            <a:pPr marL="1143000" lvl="1" indent="-457200">
              <a:buFont typeface="+mj-lt"/>
              <a:buAutoNum type="arabicPeriod"/>
            </a:pPr>
            <a:r>
              <a:rPr lang="en-US" altLang="en-US" b="1" u="sng" dirty="0">
                <a:solidFill>
                  <a:srgbClr val="002060"/>
                </a:solidFill>
              </a:rPr>
              <a:t>.</a:t>
            </a:r>
          </a:p>
          <a:p>
            <a:pPr marL="1143000" lvl="1" indent="-457200">
              <a:buFont typeface="+mj-lt"/>
              <a:buAutoNum type="arabicPeriod"/>
            </a:pPr>
            <a:endParaRPr lang="en-US" altLang="en-US" b="1" u="sng" dirty="0">
              <a:solidFill>
                <a:srgbClr val="002060"/>
              </a:solidFill>
            </a:endParaRPr>
          </a:p>
          <a:p>
            <a:pPr lvl="1" indent="0">
              <a:buNone/>
            </a:pPr>
            <a:endParaRPr lang="en-US" altLang="en-US" b="1" u="sng" dirty="0">
              <a:solidFill>
                <a:srgbClr val="002060"/>
              </a:solidFill>
            </a:endParaRPr>
          </a:p>
          <a:p>
            <a:pPr lvl="1" indent="0">
              <a:buNone/>
            </a:pPr>
            <a:endParaRPr lang="en-US" altLang="en-US" b="1" u="sng" dirty="0">
              <a:solidFill>
                <a:srgbClr val="002060"/>
              </a:solidFill>
            </a:endParaRPr>
          </a:p>
          <a:p>
            <a:pPr lvl="1" indent="0">
              <a:buNone/>
            </a:pPr>
            <a:endParaRPr lang="en-US" altLang="en-US" b="1" u="sng" dirty="0">
              <a:solidFill>
                <a:srgbClr val="FF0000"/>
              </a:solidFill>
            </a:endParaRPr>
          </a:p>
          <a:p>
            <a:pPr lvl="1" indent="0"/>
            <a:endParaRPr lang="en-US" alt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5A93523-F78A-206A-2BED-6780D774D2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862" y="3195784"/>
            <a:ext cx="3119120" cy="1328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0837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B6CAC499-6DFB-1273-2341-E53E65CD2CEF}"/>
              </a:ext>
            </a:extLst>
          </p:cNvPr>
          <p:cNvSpPr txBox="1">
            <a:spLocks noChangeArrowheads="1"/>
          </p:cNvSpPr>
          <p:nvPr/>
        </p:nvSpPr>
        <p:spPr>
          <a:xfrm>
            <a:off x="457199" y="1600201"/>
            <a:ext cx="10740887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/>
            <a:r>
              <a:rPr lang="en-US" altLang="en-US" b="1" dirty="0">
                <a:solidFill>
                  <a:srgbClr val="FF0000"/>
                </a:solidFill>
              </a:rPr>
              <a:t>Real GDP</a:t>
            </a:r>
            <a:r>
              <a:rPr lang="en-US" altLang="en-US" dirty="0"/>
              <a:t> is the value of final goods and services produced in a given year when </a:t>
            </a:r>
            <a:r>
              <a:rPr lang="en-US" altLang="en-US" dirty="0">
                <a:highlight>
                  <a:srgbClr val="FFFF00"/>
                </a:highlight>
              </a:rPr>
              <a:t>valued at constant prices.</a:t>
            </a:r>
          </a:p>
          <a:p>
            <a:pPr lvl="1" indent="0">
              <a:buNone/>
            </a:pPr>
            <a:endParaRPr lang="en-US" altLang="en-US" dirty="0">
              <a:highlight>
                <a:srgbClr val="FFFF00"/>
              </a:highlight>
            </a:endParaRPr>
          </a:p>
          <a:p>
            <a:pPr marL="0" indent="0"/>
            <a:r>
              <a:rPr lang="en-US" altLang="en-US" dirty="0">
                <a:solidFill>
                  <a:srgbClr val="0070C0"/>
                </a:solidFill>
              </a:rPr>
              <a:t>Calculating Real GDP</a:t>
            </a:r>
          </a:p>
          <a:p>
            <a:pPr lvl="1" indent="0"/>
            <a:r>
              <a:rPr lang="en-US" altLang="en-US" dirty="0"/>
              <a:t>The first step in calculating real GDP is to calculate </a:t>
            </a:r>
            <a:r>
              <a:rPr lang="en-US" altLang="en-US" b="1" dirty="0">
                <a:solidFill>
                  <a:srgbClr val="FF0000"/>
                </a:solidFill>
              </a:rPr>
              <a:t>Nominal GDP</a:t>
            </a:r>
            <a:r>
              <a:rPr lang="en-US" altLang="en-US" dirty="0"/>
              <a:t>, which is the value of goods and services produced during a given year valued at the prices of </a:t>
            </a:r>
            <a:r>
              <a:rPr lang="en-US" altLang="en-US" dirty="0">
                <a:highlight>
                  <a:srgbClr val="FFFF00"/>
                </a:highlight>
              </a:rPr>
              <a:t>that year</a:t>
            </a:r>
            <a:r>
              <a:rPr lang="en-US" altLang="en-US" dirty="0"/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A768C3-4899-14CA-1A2F-1D0528AD7FFE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Real GDP and the Price Level</a:t>
            </a:r>
          </a:p>
        </p:txBody>
      </p:sp>
    </p:spTree>
    <p:extLst>
      <p:ext uri="{BB962C8B-B14F-4D97-AF65-F5344CB8AC3E}">
        <p14:creationId xmlns:p14="http://schemas.microsoft.com/office/powerpoint/2010/main" val="6269365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BF47198-F757-3AB0-50BA-AFF4D7FD50F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3369" t="40962" r="22695" b="42412"/>
          <a:stretch/>
        </p:blipFill>
        <p:spPr>
          <a:xfrm>
            <a:off x="130614" y="1705393"/>
            <a:ext cx="11942061" cy="302587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56D75F7-0A2F-C3AA-27D6-B5574FE41CBE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Real GDP and the Price Level</a:t>
            </a:r>
          </a:p>
        </p:txBody>
      </p:sp>
    </p:spTree>
    <p:extLst>
      <p:ext uri="{BB962C8B-B14F-4D97-AF65-F5344CB8AC3E}">
        <p14:creationId xmlns:p14="http://schemas.microsoft.com/office/powerpoint/2010/main" val="20162846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F06B14-7AE4-2ABB-A41C-857B1E42CC85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976C193-D917-ADBC-6B43-9A1C6942CEC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4091" t="26858" r="24685" b="49652"/>
          <a:stretch/>
        </p:blipFill>
        <p:spPr>
          <a:xfrm>
            <a:off x="459407" y="1862134"/>
            <a:ext cx="11284475" cy="2909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2213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F06B14-7AE4-2ABB-A41C-857B1E42CC85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D63E893-31CC-0408-53BC-BBFCA1CE6D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111" y="1250381"/>
            <a:ext cx="5890835" cy="461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8608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F06B14-7AE4-2ABB-A41C-857B1E42CC85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BB9D46F-3753-0486-4008-6140F73166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415" y="1240986"/>
            <a:ext cx="7621193" cy="463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9976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F06B14-7AE4-2ABB-A41C-857B1E42CC85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AE78955-ABC7-BC34-C324-6E60400777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623" y="1614665"/>
            <a:ext cx="8802043" cy="3600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1582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FB2620-D651-F57F-79D4-21E40D43037D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F06B14-7AE4-2ABB-A41C-857B1E42CC85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393608F-F47D-6D6A-B0E0-44CEB57F8FA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3636" t="44442" r="25795" b="23623"/>
          <a:stretch/>
        </p:blipFill>
        <p:spPr>
          <a:xfrm>
            <a:off x="1262952" y="1354697"/>
            <a:ext cx="10616404" cy="414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0796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23930" y="1752998"/>
            <a:ext cx="7586870" cy="353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2D6A6B3-52EB-EF6C-DB93-6295ADD365C4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01EF8F2-9530-692C-7384-59C7B4CE310C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280DB53D-C1F7-EFF0-4871-DD540A8F3C4D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3) Measuring Economic Growth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920A51D9-83F7-76D1-3D62-B7CC7DDEF901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054A75-D38D-E6D0-5F74-03EF5B65BE79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Measuring Economic Growth</a:t>
            </a:r>
          </a:p>
        </p:txBody>
      </p:sp>
    </p:spTree>
    <p:extLst>
      <p:ext uri="{BB962C8B-B14F-4D97-AF65-F5344CB8AC3E}">
        <p14:creationId xmlns:p14="http://schemas.microsoft.com/office/powerpoint/2010/main" val="1092767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A close up of a person&#10;&#10;Description automatically generated">
            <a:extLst>
              <a:ext uri="{FF2B5EF4-FFF2-40B4-BE49-F238E27FC236}">
                <a16:creationId xmlns:a16="http://schemas.microsoft.com/office/drawing/2014/main" id="{D07D0C05-E0C4-0A6E-A874-6699F0392EA8}"/>
              </a:ext>
            </a:extLst>
          </p:cNvPr>
          <p:cNvPicPr>
            <a:picLocks noGrp="1" noChangeAspect="1"/>
          </p:cNvPicPr>
          <p:nvPr>
            <p:ph type="pic" idx="12"/>
          </p:nvPr>
        </p:nvPicPr>
        <p:blipFill>
          <a:blip r:embed="rId2"/>
          <a:srcRect l="16267" r="16267"/>
          <a:stretch>
            <a:fillRect/>
          </a:stretch>
        </p:blipFill>
        <p:spPr>
          <a:xfrm>
            <a:off x="5334000" y="1116558"/>
            <a:ext cx="6858000" cy="5741441"/>
          </a:xfrm>
        </p:spPr>
      </p:pic>
      <p:grpSp>
        <p:nvGrpSpPr>
          <p:cNvPr id="97283" name="Group 24">
            <a:extLst>
              <a:ext uri="{FF2B5EF4-FFF2-40B4-BE49-F238E27FC236}">
                <a16:creationId xmlns:a16="http://schemas.microsoft.com/office/drawing/2014/main" id="{5D6270B4-6C0E-56F5-57A9-FF325BD5297E}"/>
              </a:ext>
            </a:extLst>
          </p:cNvPr>
          <p:cNvGrpSpPr>
            <a:grpSpLocks/>
          </p:cNvGrpSpPr>
          <p:nvPr/>
        </p:nvGrpSpPr>
        <p:grpSpPr bwMode="auto">
          <a:xfrm>
            <a:off x="384313" y="2187919"/>
            <a:ext cx="4303575" cy="3882310"/>
            <a:chOff x="253532" y="3786549"/>
            <a:chExt cx="4115001" cy="1734868"/>
          </a:xfrm>
        </p:grpSpPr>
        <p:sp>
          <p:nvSpPr>
            <p:cNvPr id="97285" name="TextBox 14">
              <a:extLst>
                <a:ext uri="{FF2B5EF4-FFF2-40B4-BE49-F238E27FC236}">
                  <a16:creationId xmlns:a16="http://schemas.microsoft.com/office/drawing/2014/main" id="{2B4CECF9-CB63-737D-C5C1-4A010E7443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5534" y="3786549"/>
              <a:ext cx="3972999" cy="17879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ko-KR" sz="2000" b="1" dirty="0">
                  <a:solidFill>
                    <a:srgbClr val="0070C0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Economic Growth</a:t>
              </a:r>
              <a:endParaRPr lang="ko-KR" altLang="en-US" sz="2000" b="1" dirty="0">
                <a:solidFill>
                  <a:srgbClr val="0070C0"/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D1EEE37-0778-8C63-3277-563A28CECDE4}"/>
                </a:ext>
              </a:extLst>
            </p:cNvPr>
            <p:cNvSpPr txBox="1"/>
            <p:nvPr/>
          </p:nvSpPr>
          <p:spPr>
            <a:xfrm>
              <a:off x="253532" y="4056675"/>
              <a:ext cx="3973736" cy="146474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14313" indent="-214313" defTabSz="685800">
                <a:buFont typeface="Arial" panose="020B0604020202020204" pitchFamily="34" charset="0"/>
                <a:buChar char="•"/>
                <a:defRPr/>
              </a:pPr>
              <a:r>
                <a: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Century Gothic" panose="020B0502020202020204" pitchFamily="34" charset="0"/>
                  <a:cs typeface="Arial" pitchFamily="34" charset="0"/>
                </a:rPr>
                <a:t>Is your main indicator of the economic activity</a:t>
              </a:r>
            </a:p>
            <a:p>
              <a:pPr defTabSz="685800">
                <a:defRPr/>
              </a:pPr>
              <a:endParaRPr lang="en-US" altLang="ko-KR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  <a:cs typeface="Arial" pitchFamily="34" charset="0"/>
              </a:endParaRPr>
            </a:p>
            <a:p>
              <a:pPr marL="214313" indent="-214313" defTabSz="685800">
                <a:buFont typeface="Arial" panose="020B0604020202020204" pitchFamily="34" charset="0"/>
                <a:buChar char="•"/>
                <a:defRPr/>
              </a:pPr>
              <a:r>
                <a: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Century Gothic" panose="020B0502020202020204" pitchFamily="34" charset="0"/>
                  <a:cs typeface="Arial" pitchFamily="34" charset="0"/>
                </a:rPr>
                <a:t>Sales Leaders as to use the expected growth as base to their sales forecasting.</a:t>
              </a:r>
            </a:p>
            <a:p>
              <a:pPr defTabSz="685800">
                <a:defRPr/>
              </a:pPr>
              <a:endParaRPr lang="en-US" altLang="ko-KR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  <a:cs typeface="Arial" pitchFamily="34" charset="0"/>
              </a:endParaRPr>
            </a:p>
            <a:p>
              <a:pPr marL="214313" indent="-214313" defTabSz="685800">
                <a:buFont typeface="Arial" panose="020B0604020202020204" pitchFamily="34" charset="0"/>
                <a:buChar char="•"/>
                <a:defRPr/>
              </a:pPr>
              <a:r>
                <a: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Century Gothic" panose="020B0502020202020204" pitchFamily="34" charset="0"/>
                  <a:cs typeface="Arial" pitchFamily="34" charset="0"/>
                </a:rPr>
                <a:t>Countries with high rate of Economic growth are attractive for new investment.</a:t>
              </a:r>
            </a:p>
            <a:p>
              <a:pPr defTabSz="685800">
                <a:defRPr/>
              </a:pPr>
              <a:endParaRPr lang="en-US" altLang="ko-KR" sz="135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  <a:cs typeface="Arial" pitchFamily="34" charset="0"/>
              </a:endParaRPr>
            </a:p>
            <a:p>
              <a:pPr defTabSz="685800">
                <a:defRPr/>
              </a:pPr>
              <a:endParaRPr lang="en-US" altLang="ko-KR" sz="135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  <a:cs typeface="Arial" pitchFamily="34" charset="0"/>
              </a:endParaRPr>
            </a:p>
          </p:txBody>
        </p:sp>
      </p:grpSp>
      <p:sp>
        <p:nvSpPr>
          <p:cNvPr id="97284" name="TextBox 21">
            <a:extLst>
              <a:ext uri="{FF2B5EF4-FFF2-40B4-BE49-F238E27FC236}">
                <a16:creationId xmlns:a16="http://schemas.microsoft.com/office/drawing/2014/main" id="{B6DCA601-A77D-21BD-DBD6-284117A195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2823" y="1116559"/>
            <a:ext cx="3653126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tIns="0" rIns="27000" bIns="0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ko-KR" sz="2800" b="1" dirty="0">
                <a:solidFill>
                  <a:srgbClr val="0070C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GDP</a:t>
            </a:r>
          </a:p>
          <a:p>
            <a:pPr eaLnBrk="1" hangingPunct="1"/>
            <a:r>
              <a:rPr lang="en-US" altLang="ko-KR" sz="2800" b="1" dirty="0">
                <a:solidFill>
                  <a:srgbClr val="0070C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What in it for me?</a:t>
            </a:r>
            <a:endParaRPr lang="ko-KR" altLang="en-US" sz="2100" b="1" dirty="0">
              <a:solidFill>
                <a:srgbClr val="0070C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9FCF6E-CE11-4A13-F416-F9187E90C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4F6B1DB-C65D-27ED-4494-E766EAAB87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C14ABB1-BEF1-F4C4-E257-C0541E4FC30B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A5A9F1-367F-231D-731B-B3782478F8AD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Measuring Economic Growth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8FA7C53-E21A-B115-B66B-E81E2EB6FC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09" y="5726507"/>
            <a:ext cx="1222425" cy="109620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23930" y="1752998"/>
            <a:ext cx="7586870" cy="353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0A51D9-83F7-76D1-3D62-B7CC7DDEF901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054A75-D38D-E6D0-5F74-03EF5B65BE79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Measuring Economic Growth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F7AFD0D7-AFF2-C5AC-5879-821F3A263DA8}"/>
              </a:ext>
            </a:extLst>
          </p:cNvPr>
          <p:cNvSpPr txBox="1">
            <a:spLocks noChangeArrowheads="1"/>
          </p:cNvSpPr>
          <p:nvPr/>
        </p:nvSpPr>
        <p:spPr>
          <a:xfrm>
            <a:off x="457199" y="1600201"/>
            <a:ext cx="10754139" cy="3687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/>
            <a:r>
              <a:rPr lang="en-US" altLang="en-US" dirty="0"/>
              <a:t>We use </a:t>
            </a:r>
            <a:r>
              <a:rPr lang="en-US" altLang="en-US" b="1" dirty="0">
                <a:solidFill>
                  <a:srgbClr val="FF0000"/>
                </a:solidFill>
              </a:rPr>
              <a:t>real GDP </a:t>
            </a:r>
            <a:r>
              <a:rPr lang="en-US" altLang="en-US" dirty="0"/>
              <a:t>to calculate the economic growth rate.</a:t>
            </a:r>
          </a:p>
          <a:p>
            <a:pPr lvl="1" indent="0"/>
            <a:r>
              <a:rPr lang="en-US" altLang="en-US" dirty="0"/>
              <a:t>The </a:t>
            </a:r>
            <a:r>
              <a:rPr lang="en-US" altLang="en-US" b="1" dirty="0">
                <a:solidFill>
                  <a:srgbClr val="FF0000"/>
                </a:solidFill>
              </a:rPr>
              <a:t>economic growth rate</a:t>
            </a:r>
            <a:r>
              <a:rPr lang="en-US" altLang="en-US" dirty="0"/>
              <a:t> is the percentage change in the quantity of goods and services produced from one year to the next.</a:t>
            </a:r>
          </a:p>
          <a:p>
            <a:pPr lvl="1" indent="0"/>
            <a:endParaRPr lang="en-US" altLang="en-US" dirty="0"/>
          </a:p>
          <a:p>
            <a:pPr lvl="1" indent="0">
              <a:buNone/>
            </a:pPr>
            <a:endParaRPr lang="en-US" altLang="en-US" dirty="0"/>
          </a:p>
          <a:p>
            <a:pPr lvl="1" indent="0">
              <a:buNone/>
            </a:pPr>
            <a:r>
              <a:rPr lang="en-US" altLang="en-US" b="1" i="1" u="sng" dirty="0">
                <a:solidFill>
                  <a:srgbClr val="0070C0"/>
                </a:solidFill>
              </a:rPr>
              <a:t>We measure economic growth so we can make: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dirty="0"/>
              <a:t> Economic welfare comparisons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dirty="0"/>
              <a:t> International welfare comparisons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2A1ACE-5FD1-CB99-1286-8C57BEA54572}"/>
              </a:ext>
            </a:extLst>
          </p:cNvPr>
          <p:cNvSpPr/>
          <p:nvPr/>
        </p:nvSpPr>
        <p:spPr>
          <a:xfrm>
            <a:off x="1425951" y="2850185"/>
            <a:ext cx="8754466" cy="5937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Century Gothic" panose="020B0502020202020204" pitchFamily="34" charset="0"/>
              </a:rPr>
              <a:t>Economic Growth = (Real GDP Current Period – Real GDP Last)/ Real GDP Last</a:t>
            </a:r>
          </a:p>
        </p:txBody>
      </p:sp>
    </p:spTree>
    <p:extLst>
      <p:ext uri="{BB962C8B-B14F-4D97-AF65-F5344CB8AC3E}">
        <p14:creationId xmlns:p14="http://schemas.microsoft.com/office/powerpoint/2010/main" val="34494226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23930" y="1752998"/>
            <a:ext cx="7586870" cy="353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0A51D9-83F7-76D1-3D62-B7CC7DDEF901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054A75-D38D-E6D0-5F74-03EF5B65BE79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Measuring Economic Growth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CEB4C5AB-2A91-6336-E623-1429355ABB00}"/>
              </a:ext>
            </a:extLst>
          </p:cNvPr>
          <p:cNvSpPr txBox="1">
            <a:spLocks noChangeArrowheads="1"/>
          </p:cNvSpPr>
          <p:nvPr/>
        </p:nvSpPr>
        <p:spPr>
          <a:xfrm>
            <a:off x="457199" y="1600200"/>
            <a:ext cx="10873409" cy="38286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AutoNum type="arabicParenR"/>
              <a:defRPr/>
            </a:pPr>
            <a:r>
              <a:rPr lang="en-US" altLang="en-US" b="1" u="sng" dirty="0">
                <a:highlight>
                  <a:srgbClr val="FFFF00"/>
                </a:highlight>
              </a:rPr>
              <a:t>Economic Welfare Comparisons</a:t>
            </a:r>
          </a:p>
          <a:p>
            <a:pPr marL="0" indent="0">
              <a:buNone/>
              <a:defRPr/>
            </a:pPr>
            <a:endParaRPr lang="en-US" altLang="en-US" b="1" u="sng" dirty="0">
              <a:highlight>
                <a:srgbClr val="FFFF00"/>
              </a:highlight>
            </a:endParaRPr>
          </a:p>
          <a:p>
            <a:pPr lvl="1" indent="0">
              <a:defRPr/>
            </a:pPr>
            <a:r>
              <a:rPr lang="en-US" altLang="en-US" dirty="0"/>
              <a:t>Economic welfare measures the nation’s </a:t>
            </a:r>
            <a:r>
              <a:rPr lang="en-US" altLang="en-US" dirty="0">
                <a:solidFill>
                  <a:srgbClr val="FF0000"/>
                </a:solidFill>
              </a:rPr>
              <a:t>overall state of economic well-being. </a:t>
            </a:r>
          </a:p>
          <a:p>
            <a:pPr lvl="1" indent="0">
              <a:buNone/>
              <a:defRPr/>
            </a:pPr>
            <a:endParaRPr lang="en-US" altLang="en-US" dirty="0">
              <a:solidFill>
                <a:srgbClr val="FF0000"/>
              </a:solidFill>
            </a:endParaRPr>
          </a:p>
          <a:p>
            <a:pPr lvl="1" indent="0">
              <a:defRPr/>
            </a:pPr>
            <a:r>
              <a:rPr lang="en-US" altLang="en-US" b="1" u="sng" dirty="0">
                <a:solidFill>
                  <a:srgbClr val="0070C0"/>
                </a:solidFill>
              </a:rPr>
              <a:t>Real GDP is not a perfect measure of economic welfare for seven reasons:</a:t>
            </a:r>
            <a:endParaRPr lang="en-US" b="1" dirty="0"/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400" dirty="0"/>
              <a:t>Real GDP does not include </a:t>
            </a:r>
            <a:r>
              <a:rPr lang="en-US" sz="2400" b="1" dirty="0">
                <a:solidFill>
                  <a:srgbClr val="00B050"/>
                </a:solidFill>
              </a:rPr>
              <a:t>Quality improvements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Real GDP does not include </a:t>
            </a:r>
            <a:r>
              <a:rPr lang="en-US" sz="2400" b="1" dirty="0">
                <a:solidFill>
                  <a:srgbClr val="00B050"/>
                </a:solidFill>
              </a:rPr>
              <a:t>household production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Real GDP does not include </a:t>
            </a:r>
            <a:r>
              <a:rPr lang="en-US" sz="2400" b="1" dirty="0">
                <a:solidFill>
                  <a:srgbClr val="00B050"/>
                </a:solidFill>
              </a:rPr>
              <a:t>the underground economy, illegal economic activity</a:t>
            </a:r>
            <a:r>
              <a:rPr lang="en-US" sz="2400" dirty="0"/>
              <a:t>.</a:t>
            </a:r>
          </a:p>
          <a:p>
            <a:pPr lvl="1"/>
            <a:r>
              <a:rPr lang="en-US" sz="2000" dirty="0"/>
              <a:t>The underground economy means that GDP will understate the actual level of economic welfare.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859742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bldLvl="3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23930" y="1752998"/>
            <a:ext cx="7586870" cy="353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0A51D9-83F7-76D1-3D62-B7CC7DDEF901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054A75-D38D-E6D0-5F74-03EF5B65BE79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Measuring Economic Growth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CEB4C5AB-2A91-6336-E623-1429355ABB00}"/>
              </a:ext>
            </a:extLst>
          </p:cNvPr>
          <p:cNvSpPr txBox="1">
            <a:spLocks noChangeArrowheads="1"/>
          </p:cNvSpPr>
          <p:nvPr/>
        </p:nvSpPr>
        <p:spPr>
          <a:xfrm>
            <a:off x="457199" y="1600200"/>
            <a:ext cx="10873409" cy="38286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AutoNum type="arabicParenR"/>
              <a:defRPr/>
            </a:pPr>
            <a:r>
              <a:rPr lang="en-US" altLang="en-US" b="1" u="sng" dirty="0">
                <a:highlight>
                  <a:srgbClr val="FFFF00"/>
                </a:highlight>
              </a:rPr>
              <a:t>Economic Welfare Comparisons</a:t>
            </a:r>
          </a:p>
          <a:p>
            <a:pPr marL="0" indent="0">
              <a:buNone/>
              <a:defRPr/>
            </a:pPr>
            <a:endParaRPr lang="en-US" altLang="en-US" b="1" u="sng" dirty="0">
              <a:highlight>
                <a:srgbClr val="FFFF00"/>
              </a:highlight>
            </a:endParaRPr>
          </a:p>
          <a:p>
            <a:pPr lvl="1" indent="0">
              <a:defRPr/>
            </a:pPr>
            <a:r>
              <a:rPr lang="en-US" altLang="en-US" b="1" u="sng" dirty="0">
                <a:solidFill>
                  <a:srgbClr val="0070C0"/>
                </a:solidFill>
              </a:rPr>
              <a:t>Real GDP is not a perfect measure of economic welfare for seven reasons:</a:t>
            </a:r>
            <a:endParaRPr lang="en-US" b="1" dirty="0"/>
          </a:p>
          <a:p>
            <a:pPr marL="514350" lvl="0" indent="-514350">
              <a:buFont typeface="+mj-lt"/>
              <a:buAutoNum type="arabicPeriod" startAt="4"/>
            </a:pPr>
            <a:r>
              <a:rPr lang="en-US" sz="2400" dirty="0"/>
              <a:t>Real GDP does not account for </a:t>
            </a:r>
            <a:r>
              <a:rPr lang="en-US" sz="2400" b="1" dirty="0">
                <a:solidFill>
                  <a:srgbClr val="00B050"/>
                </a:solidFill>
              </a:rPr>
              <a:t>people’s health and life expectancy </a:t>
            </a:r>
          </a:p>
          <a:p>
            <a:pPr marL="514350" lvl="0" indent="-514350">
              <a:buFont typeface="+mj-lt"/>
              <a:buAutoNum type="arabicPeriod" startAt="4"/>
            </a:pPr>
            <a:r>
              <a:rPr lang="en-US" sz="2400" dirty="0"/>
              <a:t>Real GDP does not consider </a:t>
            </a:r>
            <a:r>
              <a:rPr lang="en-US" sz="2400" b="1" dirty="0">
                <a:solidFill>
                  <a:srgbClr val="00B050"/>
                </a:solidFill>
              </a:rPr>
              <a:t>the value of leisure time.</a:t>
            </a:r>
          </a:p>
          <a:p>
            <a:pPr marL="514350" lvl="0" indent="-514350">
              <a:buFont typeface="+mj-lt"/>
              <a:buAutoNum type="arabicPeriod" startAt="4"/>
            </a:pPr>
            <a:r>
              <a:rPr lang="en-US" sz="2400" dirty="0"/>
              <a:t>Real GDP does not consider </a:t>
            </a:r>
            <a:r>
              <a:rPr lang="en-US" sz="2400" b="1" dirty="0">
                <a:solidFill>
                  <a:srgbClr val="00B050"/>
                </a:solidFill>
              </a:rPr>
              <a:t>Environmental Quality / damage 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en-US" sz="2400" dirty="0"/>
              <a:t>Real GDP does not indicate the extent of </a:t>
            </a:r>
            <a:r>
              <a:rPr lang="en-US" sz="2400" b="1" dirty="0">
                <a:solidFill>
                  <a:srgbClr val="00B050"/>
                </a:solidFill>
              </a:rPr>
              <a:t>political freedom and social justice </a:t>
            </a:r>
            <a:r>
              <a:rPr lang="en-US" sz="2400" dirty="0"/>
              <a:t>enjoyed by a nation’s citizens</a:t>
            </a:r>
          </a:p>
        </p:txBody>
      </p:sp>
    </p:spTree>
    <p:extLst>
      <p:ext uri="{BB962C8B-B14F-4D97-AF65-F5344CB8AC3E}">
        <p14:creationId xmlns:p14="http://schemas.microsoft.com/office/powerpoint/2010/main" val="981371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bldLvl="3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23930" y="1752998"/>
            <a:ext cx="7586870" cy="353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0A51D9-83F7-76D1-3D62-B7CC7DDEF901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054A75-D38D-E6D0-5F74-03EF5B65BE79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Measuring Economic Growth</a:t>
            </a:r>
          </a:p>
        </p:txBody>
      </p:sp>
      <p:pic>
        <p:nvPicPr>
          <p:cNvPr id="8" name="Picture 2" descr="No alternative text description for this image">
            <a:extLst>
              <a:ext uri="{FF2B5EF4-FFF2-40B4-BE49-F238E27FC236}">
                <a16:creationId xmlns:a16="http://schemas.microsoft.com/office/drawing/2014/main" id="{930A3A47-8633-17DB-6CD6-6EE1F5B40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35" y="119270"/>
            <a:ext cx="11027498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7596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23930" y="1752998"/>
            <a:ext cx="7586870" cy="353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0A51D9-83F7-76D1-3D62-B7CC7DDEF901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054A75-D38D-E6D0-5F74-03EF5B65BE79}"/>
              </a:ext>
            </a:extLst>
          </p:cNvPr>
          <p:cNvSpPr txBox="1"/>
          <p:nvPr/>
        </p:nvSpPr>
        <p:spPr>
          <a:xfrm>
            <a:off x="2423954" y="452167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Measuring Economic Growth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CEB4C5AB-2A91-6336-E623-1429355ABB00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600200"/>
            <a:ext cx="7878418" cy="38286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arenR" startAt="2"/>
              <a:defRPr/>
            </a:pPr>
            <a:r>
              <a:rPr lang="en-US" altLang="en-US" b="1" u="sng" dirty="0">
                <a:highlight>
                  <a:srgbClr val="FFFF00"/>
                </a:highlight>
              </a:rPr>
              <a:t>International Comparisons</a:t>
            </a:r>
          </a:p>
          <a:p>
            <a:r>
              <a:rPr lang="en-US" sz="2400" b="1" dirty="0"/>
              <a:t>When Real GDP is used to compare economic welfare in one country with that in another, there are two special problems arise:</a:t>
            </a:r>
            <a:endParaRPr lang="en-US" sz="2400" dirty="0"/>
          </a:p>
          <a:p>
            <a:pPr marL="457200" lvl="0" indent="-457200">
              <a:buFont typeface="+mj-lt"/>
              <a:buAutoNum type="arabicPeriod"/>
            </a:pPr>
            <a:r>
              <a:rPr lang="en-US" sz="2000" dirty="0"/>
              <a:t>Real GDP of one country must be converted into </a:t>
            </a:r>
            <a:r>
              <a:rPr lang="en-US" sz="2000" u="sng" dirty="0"/>
              <a:t>the same currency units</a:t>
            </a:r>
            <a:r>
              <a:rPr lang="en-US" sz="2000" dirty="0"/>
              <a:t> as the real GDP of the other country, so an </a:t>
            </a:r>
            <a:r>
              <a:rPr lang="en-US" sz="2000" u="sng" dirty="0"/>
              <a:t>exchange rate</a:t>
            </a:r>
            <a:r>
              <a:rPr lang="en-US" sz="2000" dirty="0"/>
              <a:t> must be used.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000" dirty="0"/>
              <a:t>The same prices should be used to value the goods and services in the countries being compared, but </a:t>
            </a:r>
            <a:r>
              <a:rPr lang="en-US" sz="2000" u="sng" dirty="0"/>
              <a:t>prices of particular products in one country may be much less or much </a:t>
            </a:r>
            <a:r>
              <a:rPr lang="en-US" sz="2000" dirty="0"/>
              <a:t>more than in the other country</a:t>
            </a:r>
          </a:p>
          <a:p>
            <a:pPr marL="0" indent="0">
              <a:buNone/>
              <a:defRPr/>
            </a:pPr>
            <a:endParaRPr lang="en-US" altLang="en-US" b="1" u="sng" dirty="0">
              <a:highlight>
                <a:srgbClr val="FFFF00"/>
              </a:highligh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A18003-AA83-520B-9606-999C317B10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6600" y="1845395"/>
            <a:ext cx="3388200" cy="309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728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bldLvl="3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808383" y="1870763"/>
            <a:ext cx="1011140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Suppose that nominal GDP is $21,000 in 2002, the 1998 GDP deflator is 100, and the 2002 deflator is 105. The approximate real GDP in 2002 is</a:t>
            </a:r>
          </a:p>
          <a:p>
            <a:r>
              <a:rPr lang="en-US" dirty="0"/>
              <a:t>A)</a:t>
            </a:r>
            <a:r>
              <a:rPr lang="ar-EG" dirty="0"/>
              <a:t> </a:t>
            </a:r>
            <a:r>
              <a:rPr lang="en-US" dirty="0"/>
              <a:t>$20,000.</a:t>
            </a:r>
          </a:p>
          <a:p>
            <a:r>
              <a:rPr lang="en-US" dirty="0"/>
              <a:t>B)</a:t>
            </a:r>
            <a:r>
              <a:rPr lang="ar-EG" dirty="0"/>
              <a:t> </a:t>
            </a:r>
            <a:r>
              <a:rPr lang="en-US" dirty="0"/>
              <a:t>$21,000. </a:t>
            </a:r>
          </a:p>
          <a:p>
            <a:r>
              <a:rPr lang="en-US" dirty="0"/>
              <a:t>C)</a:t>
            </a:r>
            <a:r>
              <a:rPr lang="ar-EG" dirty="0"/>
              <a:t> </a:t>
            </a:r>
            <a:r>
              <a:rPr lang="en-US" dirty="0"/>
              <a:t>$19,048.</a:t>
            </a:r>
          </a:p>
          <a:p>
            <a:r>
              <a:rPr lang="en-US" dirty="0"/>
              <a:t>D)</a:t>
            </a:r>
            <a:r>
              <a:rPr lang="ar-EG" dirty="0"/>
              <a:t> </a:t>
            </a:r>
            <a:r>
              <a:rPr lang="en-US" dirty="0"/>
              <a:t>$22,050.</a:t>
            </a:r>
          </a:p>
          <a:p>
            <a:endParaRPr lang="ar-EG" dirty="0"/>
          </a:p>
          <a:p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2AD72F5-DADB-A4CC-25FB-B605F5CC36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261" y="3496262"/>
            <a:ext cx="3689488" cy="211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1450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808383" y="1870763"/>
            <a:ext cx="10111407" cy="3570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28600">
              <a:spcBef>
                <a:spcPts val="120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is </a:t>
            </a:r>
            <a:r>
              <a:rPr lang="en-US" sz="1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included in real GDP?</a:t>
            </a: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	Production of services, such as the services of doctors.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	Production of goods that last more than one year, such as television sets.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C)	Production of goods that do not last more than one year, such as gasoline.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D)	Production in the home.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28600">
              <a:spcBef>
                <a:spcPts val="120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is </a:t>
            </a:r>
            <a:r>
              <a:rPr lang="en-US" sz="1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reason that real GDP is a poor measure of a nation’s economic welfare?</a:t>
            </a: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	Real GDP omits measures of political freedom.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	Real GDP does not take into account the value of people’s leisure time.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C)	Real GDP does not include the underground economy.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D)	Real GDP overvalues household production.</a:t>
            </a:r>
          </a:p>
        </p:txBody>
      </p:sp>
    </p:spTree>
    <p:extLst>
      <p:ext uri="{BB962C8B-B14F-4D97-AF65-F5344CB8AC3E}">
        <p14:creationId xmlns:p14="http://schemas.microsoft.com/office/powerpoint/2010/main" val="7588642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808383" y="1870763"/>
            <a:ext cx="101114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28600">
              <a:spcBef>
                <a:spcPts val="1200"/>
              </a:spcBef>
              <a:spcAft>
                <a:spcPts val="0"/>
              </a:spcAft>
            </a:pP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61003A9-C64C-A2AF-4F93-E80D2EE2B4B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6364" t="50908" r="26818" b="28331"/>
          <a:stretch/>
        </p:blipFill>
        <p:spPr>
          <a:xfrm>
            <a:off x="569483" y="2305859"/>
            <a:ext cx="11165317" cy="278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518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Summary outlines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1FD9CED-F059-C555-24E5-76FD913B7BF8}"/>
              </a:ext>
            </a:extLst>
          </p:cNvPr>
          <p:cNvSpPr txBox="1">
            <a:spLocks/>
          </p:cNvSpPr>
          <p:nvPr/>
        </p:nvSpPr>
        <p:spPr>
          <a:xfrm>
            <a:off x="838199" y="1766015"/>
            <a:ext cx="10515600" cy="28987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Definition of GDP</a:t>
            </a:r>
          </a:p>
          <a:p>
            <a:r>
              <a:rPr lang="en-US" dirty="0"/>
              <a:t>Measuring GDP</a:t>
            </a:r>
          </a:p>
          <a:p>
            <a:r>
              <a:rPr lang="en-US" dirty="0"/>
              <a:t>Real GDP and the Price Level</a:t>
            </a:r>
          </a:p>
          <a:p>
            <a:r>
              <a:rPr lang="en-US" dirty="0"/>
              <a:t>Measuring Economic Growth</a:t>
            </a:r>
          </a:p>
          <a:p>
            <a:r>
              <a:rPr lang="en-US" altLang="en-US" dirty="0"/>
              <a:t>Limitations of Real GDP as a measure of economic welfare</a:t>
            </a:r>
            <a:endParaRPr lang="en-US" dirty="0"/>
          </a:p>
          <a:p>
            <a:pPr marL="228600" lvl="1">
              <a:spcBef>
                <a:spcPts val="1000"/>
              </a:spcBef>
            </a:pPr>
            <a:endParaRPr lang="en-US" sz="2800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22F582-0DE8-AA4F-FA6F-E73DC68BDD15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539344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C2A8F7-E27F-1B0F-34B8-BA0456E6F993}"/>
              </a:ext>
            </a:extLst>
          </p:cNvPr>
          <p:cNvSpPr txBox="1">
            <a:spLocks/>
          </p:cNvSpPr>
          <p:nvPr/>
        </p:nvSpPr>
        <p:spPr>
          <a:xfrm>
            <a:off x="1156252" y="4524157"/>
            <a:ext cx="350851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172027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1982</TotalTime>
  <Words>1645</Words>
  <Application>Microsoft Office PowerPoint</Application>
  <PresentationFormat>Widescreen</PresentationFormat>
  <Paragraphs>271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9" baseType="lpstr">
      <vt:lpstr>Arial</vt:lpstr>
      <vt:lpstr>Calibri</vt:lpstr>
      <vt:lpstr>Calibri Light</vt:lpstr>
      <vt:lpstr>Century Gothic</vt:lpstr>
      <vt:lpstr>Palatino Linotype</vt:lpstr>
      <vt:lpstr>PalatinoLinotype-Roman</vt:lpstr>
      <vt:lpstr>Symbol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دينا سمير السيد حسن علي الوقاد</cp:lastModifiedBy>
  <cp:revision>423</cp:revision>
  <dcterms:created xsi:type="dcterms:W3CDTF">2021-08-03T13:03:26Z</dcterms:created>
  <dcterms:modified xsi:type="dcterms:W3CDTF">2023-02-01T09:11:13Z</dcterms:modified>
</cp:coreProperties>
</file>