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 id="2147483688" r:id="rId2"/>
  </p:sldMasterIdLst>
  <p:notesMasterIdLst>
    <p:notesMasterId r:id="rId49"/>
  </p:notesMasterIdLst>
  <p:sldIdLst>
    <p:sldId id="304" r:id="rId3"/>
    <p:sldId id="313" r:id="rId4"/>
    <p:sldId id="484" r:id="rId5"/>
    <p:sldId id="483" r:id="rId6"/>
    <p:sldId id="481" r:id="rId7"/>
    <p:sldId id="485" r:id="rId8"/>
    <p:sldId id="482" r:id="rId9"/>
    <p:sldId id="297" r:id="rId10"/>
    <p:sldId id="306" r:id="rId11"/>
    <p:sldId id="298" r:id="rId12"/>
    <p:sldId id="486" r:id="rId13"/>
    <p:sldId id="487" r:id="rId14"/>
    <p:sldId id="488" r:id="rId15"/>
    <p:sldId id="494" r:id="rId16"/>
    <p:sldId id="495" r:id="rId17"/>
    <p:sldId id="276" r:id="rId18"/>
    <p:sldId id="349" r:id="rId19"/>
    <p:sldId id="489" r:id="rId20"/>
    <p:sldId id="491" r:id="rId21"/>
    <p:sldId id="305" r:id="rId22"/>
    <p:sldId id="492" r:id="rId23"/>
    <p:sldId id="497" r:id="rId24"/>
    <p:sldId id="496" r:id="rId25"/>
    <p:sldId id="307" r:id="rId26"/>
    <p:sldId id="308" r:id="rId27"/>
    <p:sldId id="309" r:id="rId28"/>
    <p:sldId id="499" r:id="rId29"/>
    <p:sldId id="310" r:id="rId30"/>
    <p:sldId id="375" r:id="rId31"/>
    <p:sldId id="376" r:id="rId32"/>
    <p:sldId id="493" r:id="rId33"/>
    <p:sldId id="498" r:id="rId34"/>
    <p:sldId id="315" r:id="rId35"/>
    <p:sldId id="316" r:id="rId36"/>
    <p:sldId id="317" r:id="rId37"/>
    <p:sldId id="501" r:id="rId38"/>
    <p:sldId id="319" r:id="rId39"/>
    <p:sldId id="500" r:id="rId40"/>
    <p:sldId id="321" r:id="rId41"/>
    <p:sldId id="256" r:id="rId42"/>
    <p:sldId id="323" r:id="rId43"/>
    <p:sldId id="324" r:id="rId44"/>
    <p:sldId id="328" r:id="rId45"/>
    <p:sldId id="329" r:id="rId46"/>
    <p:sldId id="330" r:id="rId47"/>
    <p:sldId id="490"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651" autoAdjust="0"/>
    <p:restoredTop sz="94660"/>
  </p:normalViewPr>
  <p:slideViewPr>
    <p:cSldViewPr snapToGrid="0">
      <p:cViewPr varScale="1">
        <p:scale>
          <a:sx n="67" d="100"/>
          <a:sy n="67" d="100"/>
        </p:scale>
        <p:origin x="78" y="1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7675B4-FCD2-4BED-A94F-4417E889FF49}" type="datetimeFigureOut">
              <a:rPr lang="en-US" smtClean="0"/>
              <a:t>9/4/23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F4AD3C-F3BD-4FD4-AAB2-E2030472CFD8}" type="slidenum">
              <a:rPr lang="en-US" smtClean="0"/>
              <a:t>‹#›</a:t>
            </a:fld>
            <a:endParaRPr lang="en-US"/>
          </a:p>
        </p:txBody>
      </p:sp>
    </p:spTree>
    <p:extLst>
      <p:ext uri="{BB962C8B-B14F-4D97-AF65-F5344CB8AC3E}">
        <p14:creationId xmlns:p14="http://schemas.microsoft.com/office/powerpoint/2010/main" val="6223036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572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17156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pPr>
              <a:lnSpc>
                <a:spcPct val="100000"/>
              </a:lnSpc>
            </a:pPr>
            <a:r>
              <a:rPr lang="en-US" dirty="0"/>
              <a:t>Development history of neural networks (milestones of deep learning):</a:t>
            </a:r>
          </a:p>
          <a:p>
            <a:pPr>
              <a:lnSpc>
                <a:spcPct val="100000"/>
              </a:lnSpc>
            </a:pPr>
            <a:r>
              <a:rPr lang="en-US" dirty="0"/>
              <a:t>Budding neural network (1958–1969)</a:t>
            </a:r>
          </a:p>
          <a:p>
            <a:pPr lvl="1">
              <a:lnSpc>
                <a:spcPct val="100000"/>
              </a:lnSpc>
            </a:pPr>
            <a:r>
              <a:rPr lang="en-US" dirty="0"/>
              <a:t>In 1958, Frank Rosenblatt invented the perceptron algorithm.</a:t>
            </a:r>
          </a:p>
          <a:p>
            <a:pPr lvl="1">
              <a:lnSpc>
                <a:spcPct val="100000"/>
              </a:lnSpc>
            </a:pPr>
            <a:r>
              <a:rPr lang="en-US" dirty="0"/>
              <a:t>In 1969, Marvin </a:t>
            </a:r>
            <a:r>
              <a:rPr lang="en-US" dirty="0" err="1"/>
              <a:t>Minsky</a:t>
            </a:r>
            <a:r>
              <a:rPr lang="en-US" dirty="0"/>
              <a:t>, pioneer of artificial intelligence in the US, questioned that the perceptron could handle only linear classification problems and failed to classify even the simplest XOR problems. The research on the perceptron was doomed to failure.</a:t>
            </a:r>
          </a:p>
          <a:p>
            <a:pPr>
              <a:lnSpc>
                <a:spcPct val="100000"/>
              </a:lnSpc>
            </a:pPr>
            <a:r>
              <a:rPr lang="en-US" dirty="0"/>
              <a:t>Developing neural network (1986–1998)</a:t>
            </a:r>
          </a:p>
          <a:p>
            <a:pPr lvl="1">
              <a:lnSpc>
                <a:spcPct val="100000"/>
              </a:lnSpc>
            </a:pPr>
            <a:r>
              <a:rPr lang="en-US" dirty="0"/>
              <a:t>The second-generation neural network: In 1986, G. E. Hinton, a deep learning expert, developed a BP algorithm suitable for multilayer perceptron (MLP) and used Sigmoid for non-linear mapping, which solved the problem of non-linear classification and learning.</a:t>
            </a:r>
          </a:p>
          <a:p>
            <a:pPr lvl="1">
              <a:lnSpc>
                <a:spcPct val="100000"/>
              </a:lnSpc>
            </a:pPr>
            <a:r>
              <a:rPr lang="en-US" dirty="0"/>
              <a:t>Universal approximation theorem: In 1989, Robert Hecht-Nielsen proved that a continuous function f in any closed interval could be approximated by a BP network containing a hidden layer.</a:t>
            </a:r>
          </a:p>
          <a:p>
            <a:pPr>
              <a:lnSpc>
                <a:spcPct val="100000"/>
              </a:lnSpc>
            </a:pPr>
            <a:r>
              <a:rPr lang="en-US" dirty="0"/>
              <a:t>Emerging neural network (since 2006)</a:t>
            </a:r>
          </a:p>
          <a:p>
            <a:pPr lvl="1">
              <a:lnSpc>
                <a:spcPct val="100000"/>
              </a:lnSpc>
            </a:pPr>
            <a:r>
              <a:rPr lang="en-US" dirty="0"/>
              <a:t>Year 2006 is the first year of deep learning. In 2006, Hinton proposed a solution to the vanishing gradient problem in the deep neural network training: weight initialization for unsupervised </a:t>
            </a:r>
            <a:r>
              <a:rPr lang="en-US" dirty="0" err="1"/>
              <a:t>pre-training+weight</a:t>
            </a:r>
            <a:r>
              <a:rPr lang="en-US" dirty="0"/>
              <a:t> adjustment for supervised training.</a:t>
            </a:r>
          </a:p>
          <a:p>
            <a:pPr lvl="1">
              <a:lnSpc>
                <a:spcPct val="100000"/>
              </a:lnSpc>
            </a:pPr>
            <a:r>
              <a:rPr lang="en-US" dirty="0"/>
              <a:t>In 2012, CNN neural network of Hinton's team overwhelmed other methods and won the first prize in the top image recognition competition </a:t>
            </a:r>
            <a:r>
              <a:rPr lang="en-US" dirty="0" err="1"/>
              <a:t>ImageNet</a:t>
            </a:r>
            <a:r>
              <a:rPr lang="en-US" dirty="0"/>
              <a:t>, setting off an upsurge of deep learning.</a:t>
            </a:r>
          </a:p>
          <a:p>
            <a:pPr lvl="1">
              <a:lnSpc>
                <a:spcPct val="100000"/>
              </a:lnSpc>
            </a:pPr>
            <a:r>
              <a:rPr lang="en-US" dirty="0"/>
              <a:t>In 2016, the deep learning AI program </a:t>
            </a:r>
            <a:r>
              <a:rPr lang="en-US" dirty="0" err="1"/>
              <a:t>AlphaGo</a:t>
            </a:r>
            <a:r>
              <a:rPr lang="en-US" dirty="0"/>
              <a:t> developed by Google beat the Go world champion Lee </a:t>
            </a:r>
            <a:r>
              <a:rPr lang="en-US" dirty="0" err="1"/>
              <a:t>Sedol</a:t>
            </a:r>
            <a:r>
              <a:rPr lang="en-US" dirty="0"/>
              <a:t> who is a player of 9 </a:t>
            </a:r>
            <a:r>
              <a:rPr lang="en-US" dirty="0" err="1"/>
              <a:t>dan</a:t>
            </a:r>
            <a:r>
              <a:rPr lang="en-US" dirty="0"/>
              <a:t> rank, further promoting the popularity of deep learning.</a:t>
            </a:r>
          </a:p>
          <a:p>
            <a:endParaRPr lang="en-US" dirty="0"/>
          </a:p>
        </p:txBody>
      </p:sp>
      <p:sp>
        <p:nvSpPr>
          <p:cNvPr id="4" name="幻灯片图像占位符 3"/>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36746455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备注占位符 4"/>
          <p:cNvSpPr>
            <a:spLocks noGrp="1"/>
          </p:cNvSpPr>
          <p:nvPr>
            <p:ph type="body" idx="1"/>
          </p:nvPr>
        </p:nvSpPr>
        <p:spPr/>
        <p:txBody>
          <a:bodyPr/>
          <a:lstStyle/>
          <a:p>
            <a:r>
              <a:rPr lang="en-US" dirty="0"/>
              <a:t>First, let's take a look at the simplest neural network — single-layer perceptron.</a:t>
            </a:r>
          </a:p>
          <a:p>
            <a:r>
              <a:rPr lang="en-US" dirty="0"/>
              <a:t>In 1958, Frank Rosenblatt invented the perceptron algorithm. Such an algorithm coexisted with machine learning for more than a decade.</a:t>
            </a:r>
          </a:p>
          <a:p>
            <a:r>
              <a:rPr lang="en-US" dirty="0"/>
              <a:t>In 1969, Marvin Minsky, pioneer of artificial intelligence in the US, questioned that the perceptron could handle only linear classification problems and failed to classify even the simplest XOR problems. The research on the perceptron was doomed to failure.</a:t>
            </a:r>
          </a:p>
        </p:txBody>
      </p:sp>
      <p:sp>
        <p:nvSpPr>
          <p:cNvPr id="3" name="幻灯片图像占位符 2"/>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561024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备注占位符 4"/>
          <p:cNvSpPr>
            <a:spLocks noGrp="1"/>
          </p:cNvSpPr>
          <p:nvPr>
            <p:ph type="body" idx="1"/>
          </p:nvPr>
        </p:nvSpPr>
        <p:spPr/>
        <p:txBody>
          <a:bodyPr/>
          <a:lstStyle/>
          <a:p>
            <a:r>
              <a:rPr lang="en-US" dirty="0"/>
              <a:t>First, let's take a look at the simplest neural network — single-layer perceptron.</a:t>
            </a:r>
          </a:p>
          <a:p>
            <a:r>
              <a:rPr lang="en-US" dirty="0"/>
              <a:t>In 1958, Frank Rosenblatt invented the perceptron algorithm. Such an algorithm coexisted with machine learning for more than a decade.</a:t>
            </a:r>
          </a:p>
          <a:p>
            <a:r>
              <a:rPr lang="en-US" dirty="0"/>
              <a:t>In 1969, Marvin Minsky, pioneer of artificial intelligence in the US, questioned that the perceptron could handle only linear classification problems and failed to classify even the simplest XOR problems. The research on the perceptron was doomed to failure.</a:t>
            </a:r>
          </a:p>
        </p:txBody>
      </p:sp>
      <p:sp>
        <p:nvSpPr>
          <p:cNvPr id="3" name="幻灯片图像占位符 2"/>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8985012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备注占位符 4"/>
          <p:cNvSpPr>
            <a:spLocks noGrp="1"/>
          </p:cNvSpPr>
          <p:nvPr>
            <p:ph type="body" idx="1"/>
          </p:nvPr>
        </p:nvSpPr>
        <p:spPr/>
        <p:txBody>
          <a:bodyPr/>
          <a:lstStyle/>
          <a:p>
            <a:r>
              <a:rPr lang="en-US" dirty="0"/>
              <a:t>First, let's take a look at the simplest neural network — single-layer perceptron.</a:t>
            </a:r>
          </a:p>
          <a:p>
            <a:r>
              <a:rPr lang="en-US" dirty="0"/>
              <a:t>In 1958, Frank Rosenblatt invented the perceptron algorithm. Such an algorithm coexisted with machine learning for more than a decade.</a:t>
            </a:r>
          </a:p>
          <a:p>
            <a:r>
              <a:rPr lang="en-US" dirty="0"/>
              <a:t>In 1969, Marvin Minsky, pioneer of artificial intelligence in the US, questioned that the perceptron could handle only linear classification problems and failed to classify even the simplest XOR problems. The research on the perceptron was doomed to failure.</a:t>
            </a:r>
          </a:p>
        </p:txBody>
      </p:sp>
      <p:sp>
        <p:nvSpPr>
          <p:cNvPr id="3" name="幻灯片图像占位符 2"/>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5787623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备注占位符 4"/>
          <p:cNvSpPr>
            <a:spLocks noGrp="1"/>
          </p:cNvSpPr>
          <p:nvPr>
            <p:ph type="body" idx="1"/>
          </p:nvPr>
        </p:nvSpPr>
        <p:spPr/>
        <p:txBody>
          <a:bodyPr/>
          <a:lstStyle/>
          <a:p>
            <a:r>
              <a:rPr lang="en-US" dirty="0"/>
              <a:t>First, let's take a look at the simplest neural network — single-layer perceptron.</a:t>
            </a:r>
          </a:p>
          <a:p>
            <a:r>
              <a:rPr lang="en-US" dirty="0"/>
              <a:t>In 1958, Frank Rosenblatt invented the perceptron algorithm. Such an algorithm coexisted with machine learning for more than a decade.</a:t>
            </a:r>
          </a:p>
          <a:p>
            <a:r>
              <a:rPr lang="en-US" dirty="0"/>
              <a:t>In 1969, Marvin Minsky, pioneer of artificial intelligence in the US, questioned that the perceptron could handle only linear classification problems and failed to classify even the simplest XOR problems. The research on the perceptron was doomed to failure.</a:t>
            </a:r>
          </a:p>
        </p:txBody>
      </p:sp>
      <p:sp>
        <p:nvSpPr>
          <p:cNvPr id="3" name="幻灯片图像占位符 2"/>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36341546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备注占位符 2"/>
              <p:cNvSpPr>
                <a:spLocks noGrp="1"/>
              </p:cNvSpPr>
              <p:nvPr>
                <p:ph type="body" idx="1"/>
              </p:nvPr>
            </p:nvSpPr>
            <p:spPr/>
            <p:txBody>
              <a:bodyPr/>
              <a:lstStyle/>
              <a:p>
                <a:r>
                  <a:rPr lang="en-US"/>
                  <a:t>This loss function has the following features:</a:t>
                </a:r>
              </a:p>
              <a:p>
                <a:pPr lvl="1"/>
                <a:r>
                  <a:rPr lang="en-US"/>
                  <a:t>Uses the weight vector as the independent variable.</a:t>
                </a:r>
              </a:p>
              <a:p>
                <a:pPr lvl="1"/>
                <a:r>
                  <a:rPr lang="en-US"/>
                  <a:t>Uses the sum of squares of the difference between the target output t_d and actual output o_d of each training sample as the main body.</a:t>
                </a:r>
              </a:p>
              <a:p>
                <a:pPr lvl="1"/>
                <a:r>
                  <a:rPr lang="en-US"/>
                  <a:t>There is a coefficient 1/2.</a:t>
                </a:r>
              </a:p>
              <a:p>
                <a:r>
                  <a:rPr lang="en-US"/>
                  <a:t>Once the training sample is given, the input and target output are constants. The actual output varies with </a:t>
                </a:r>
                <a14:m>
                  <m:oMath xmlns:m="http://schemas.openxmlformats.org/officeDocument/2006/math">
                    <m:r>
                      <a:rPr lang="en-US" altLang="zh-CN" dirty="0" smtClean="0">
                        <a:latin typeface="Cambria Math" panose="02040503050406030204" pitchFamily="18" charset="0"/>
                      </a:rPr>
                      <m:t>𝑊</m:t>
                    </m:r>
                  </m:oMath>
                </a14:m>
                <a:r>
                  <a:rPr lang="en-US"/>
                  <a:t>. The independent variable of the error function is </a:t>
                </a:r>
                <a14:m>
                  <m:oMath xmlns:m="http://schemas.openxmlformats.org/officeDocument/2006/math">
                    <m:r>
                      <a:rPr lang="en-US" altLang="zh-CN" dirty="0" smtClean="0">
                        <a:latin typeface="Cambria Math" panose="02040503050406030204" pitchFamily="18" charset="0"/>
                      </a:rPr>
                      <m:t>𝑊</m:t>
                    </m:r>
                  </m:oMath>
                </a14:m>
                <a:r>
                  <a:rPr lang="en-US"/>
                  <a:t>.</a:t>
                </a:r>
              </a:p>
              <a:p>
                <a:r>
                  <a:rPr lang="en-US"/>
                  <a:t>Usage of the coefficient 1/2 which is difficult to understand is as follows: When you take a derivative of </a:t>
                </a:r>
                <a14:m>
                  <m:oMath xmlns:m="http://schemas.openxmlformats.org/officeDocument/2006/math">
                    <m:r>
                      <a:rPr lang="en-US" altLang="zh-CN" dirty="0" smtClean="0">
                        <a:latin typeface="Cambria Math" panose="02040503050406030204" pitchFamily="18" charset="0"/>
                      </a:rPr>
                      <m:t>𝐸</m:t>
                    </m:r>
                  </m:oMath>
                </a14:m>
                <a:r>
                  <a:rPr lang="en-US"/>
                  <a:t> with respect to the independent variable, the coefficient 1/2 is multiplied by the index 2 and the number 1 is obtained. The specific calculation will be described in the following text.</a:t>
                </a:r>
              </a:p>
              <a:p>
                <a:endParaRPr lang="en-US" dirty="0"/>
              </a:p>
            </p:txBody>
          </p:sp>
        </mc:Choice>
        <mc:Fallback xmlns="">
          <p:sp>
            <p:nvSpPr>
              <p:cNvPr id="3" name="备注占位符 2"/>
              <p:cNvSpPr>
                <a:spLocks noGrp="1"/>
              </p:cNvSpPr>
              <p:nvPr>
                <p:ph type="body" idx="1"/>
              </p:nvPr>
            </p:nvSpPr>
            <p:spPr/>
            <p:txBody>
              <a:bodyPr/>
              <a:lstStyle/>
              <a:p>
                <a:r>
                  <a:rPr lang="zh-CN" altLang="en-US" dirty="0" smtClean="0"/>
                  <a:t>这个损失函数的特点包括：</a:t>
                </a:r>
              </a:p>
              <a:p>
                <a:pPr lvl="1"/>
                <a:r>
                  <a:rPr lang="zh-CN" altLang="en-US" dirty="0" smtClean="0"/>
                  <a:t>以权值向量作为自变量。</a:t>
                </a:r>
                <a:endParaRPr lang="en-US" altLang="zh-CN" dirty="0" smtClean="0"/>
              </a:p>
              <a:p>
                <a:pPr lvl="1"/>
                <a:r>
                  <a:rPr lang="zh-CN" altLang="en-US" dirty="0" smtClean="0"/>
                  <a:t>以各个训练样例的目标输出𝑡</a:t>
                </a:r>
                <a:r>
                  <a:rPr lang="en-US" altLang="zh-CN" dirty="0" smtClean="0"/>
                  <a:t>_</a:t>
                </a:r>
                <a:r>
                  <a:rPr lang="zh-CN" altLang="en-US" dirty="0" smtClean="0"/>
                  <a:t>𝑑和实际输出𝑜</a:t>
                </a:r>
                <a:r>
                  <a:rPr lang="en-US" altLang="zh-CN" dirty="0" smtClean="0"/>
                  <a:t>_</a:t>
                </a:r>
                <a:r>
                  <a:rPr lang="zh-CN" altLang="en-US" dirty="0" smtClean="0"/>
                  <a:t>𝑑的差平方和作为主体。</a:t>
                </a:r>
                <a:endParaRPr lang="en-US" altLang="zh-CN" dirty="0" smtClean="0"/>
              </a:p>
              <a:p>
                <a:pPr lvl="1"/>
                <a:r>
                  <a:rPr lang="zh-CN" altLang="en-US" dirty="0" smtClean="0"/>
                  <a:t>有个系数</a:t>
                </a:r>
                <a:r>
                  <a:rPr lang="en-US" altLang="zh-CN" dirty="0" smtClean="0"/>
                  <a:t>1/2</a:t>
                </a:r>
                <a:r>
                  <a:rPr lang="zh-CN" altLang="en-US" dirty="0" smtClean="0"/>
                  <a:t>。</a:t>
                </a:r>
              </a:p>
              <a:p>
                <a:r>
                  <a:rPr lang="zh-CN" altLang="en-US" dirty="0" smtClean="0"/>
                  <a:t>我们看到，一旦训练样例给定，其输入和目标输出值是常量，实际输出跟随者</a:t>
                </a:r>
                <a:r>
                  <a:rPr lang="en-US" altLang="zh-CN" i="0" dirty="0" smtClean="0">
                    <a:latin typeface="Cambria Math" panose="02040503050406030204" pitchFamily="18" charset="0"/>
                  </a:rPr>
                  <a:t>𝑊</a:t>
                </a:r>
                <a:r>
                  <a:rPr lang="zh-CN" altLang="en-US" dirty="0" smtClean="0"/>
                  <a:t>的变化而变化，所以误差函数的自变量是</a:t>
                </a:r>
                <a:r>
                  <a:rPr lang="en-US" altLang="zh-CN" i="0" dirty="0" smtClean="0">
                    <a:latin typeface="Cambria Math" panose="02040503050406030204" pitchFamily="18" charset="0"/>
                  </a:rPr>
                  <a:t>𝑊</a:t>
                </a:r>
                <a:r>
                  <a:rPr lang="zh-CN" altLang="en-US" dirty="0" smtClean="0"/>
                  <a:t>。</a:t>
                </a:r>
              </a:p>
              <a:p>
                <a:r>
                  <a:rPr lang="zh-CN" altLang="en-US" dirty="0" smtClean="0"/>
                  <a:t>这里较难理解的是</a:t>
                </a:r>
                <a:r>
                  <a:rPr lang="en-US" altLang="zh-CN" dirty="0" smtClean="0"/>
                  <a:t>1/2</a:t>
                </a:r>
                <a:r>
                  <a:rPr lang="zh-CN" altLang="en-US" dirty="0" smtClean="0"/>
                  <a:t>这个系数，它存在的目的是当</a:t>
                </a:r>
                <a:r>
                  <a:rPr lang="en-US" altLang="zh-CN" i="0" dirty="0" smtClean="0">
                    <a:latin typeface="Cambria Math" panose="02040503050406030204" pitchFamily="18" charset="0"/>
                  </a:rPr>
                  <a:t>𝐸</a:t>
                </a:r>
                <a:r>
                  <a:rPr lang="zh-CN" altLang="en-US" dirty="0" smtClean="0"/>
                  <a:t>对自变量求导的时候，刚好和指数</a:t>
                </a:r>
                <a:r>
                  <a:rPr lang="en-US" altLang="zh-CN" dirty="0" smtClean="0"/>
                  <a:t>2</a:t>
                </a:r>
                <a:r>
                  <a:rPr lang="zh-CN" altLang="en-US" dirty="0" smtClean="0"/>
                  <a:t>抵消为</a:t>
                </a:r>
                <a:r>
                  <a:rPr lang="en-US" altLang="zh-CN" dirty="0" smtClean="0"/>
                  <a:t>1</a:t>
                </a:r>
                <a:r>
                  <a:rPr lang="zh-CN" altLang="en-US" dirty="0" smtClean="0"/>
                  <a:t>，后面将会具体看到。</a:t>
                </a:r>
              </a:p>
              <a:p>
                <a:endParaRPr lang="en-US" dirty="0"/>
              </a:p>
            </p:txBody>
          </p:sp>
        </mc:Fallback>
      </mc:AlternateContent>
      <p:sp>
        <p:nvSpPr>
          <p:cNvPr id="4" name="幻灯片图像占位符 3"/>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37120559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 name="备注占位符 4"/>
              <p:cNvSpPr>
                <a:spLocks noGrp="1"/>
              </p:cNvSpPr>
              <p:nvPr>
                <p:ph type="body" idx="1"/>
              </p:nvPr>
            </p:nvSpPr>
            <p:spPr/>
            <p:txBody>
              <a:bodyPr/>
              <a:lstStyle/>
              <a:p>
                <a:pPr lvl="0"/>
                <a:r>
                  <a:rPr lang="en-US" dirty="0"/>
                  <a:t>Approach: The core approach of the gradient descent method is as follows: The negative gradient direction is the fastest descent direction of the function. Therefore, the minimum point of </a:t>
                </a:r>
                <a14:m>
                  <m:oMath xmlns:m="http://schemas.openxmlformats.org/officeDocument/2006/math">
                    <m:r>
                      <a:rPr lang="en-US" altLang="zh-CN" dirty="0">
                        <a:latin typeface="Cambria Math" panose="02040503050406030204" pitchFamily="18" charset="0"/>
                        <a:sym typeface="+mn-lt"/>
                      </a:rPr>
                      <m:t>𝐸</m:t>
                    </m:r>
                    <m:r>
                      <a:rPr lang="en-US" altLang="zh-CN" dirty="0">
                        <a:latin typeface="Cambria Math" panose="02040503050406030204" pitchFamily="18" charset="0"/>
                        <a:sym typeface="+mn-lt"/>
                      </a:rPr>
                      <m:t>(</m:t>
                    </m:r>
                    <m:r>
                      <a:rPr lang="en-US" altLang="zh-CN" dirty="0">
                        <a:latin typeface="Cambria Math" panose="02040503050406030204" pitchFamily="18" charset="0"/>
                        <a:sym typeface="+mn-lt"/>
                      </a:rPr>
                      <m:t>𝑊</m:t>
                    </m:r>
                    <m:r>
                      <a:rPr lang="en-US" altLang="zh-CN" dirty="0">
                        <a:latin typeface="Cambria Math" panose="02040503050406030204" pitchFamily="18" charset="0"/>
                        <a:sym typeface="+mn-lt"/>
                      </a:rPr>
                      <m:t>)</m:t>
                    </m:r>
                  </m:oMath>
                </a14:m>
                <a:r>
                  <a:rPr lang="en-US" dirty="0"/>
                  <a:t> is expected to exist along the −() direction.</a:t>
                </a:r>
              </a:p>
              <a:p>
                <a:endParaRPr lang="zh-CN" altLang="en-US" dirty="0"/>
              </a:p>
            </p:txBody>
          </p:sp>
        </mc:Choice>
        <mc:Fallback xmlns="">
          <p:sp>
            <p:nvSpPr>
              <p:cNvPr id="5" name="备注占位符 4"/>
              <p:cNvSpPr>
                <a:spLocks noGrp="1"/>
              </p:cNvSpPr>
              <p:nvPr>
                <p:ph type="body" idx="1"/>
              </p:nvPr>
            </p:nvSpPr>
            <p:spPr/>
            <p:txBody>
              <a:bodyPr/>
              <a:lstStyle/>
              <a:p>
                <a:pPr marL="180000" marR="0" lvl="0" indent="-180000" algn="l" defTabSz="1219304" rtl="0" eaLnBrk="1" fontAlgn="ctr" latinLnBrk="0" hangingPunct="1">
                  <a:lnSpc>
                    <a:spcPct val="125000"/>
                  </a:lnSpc>
                  <a:spcBef>
                    <a:spcPts val="0"/>
                  </a:spcBef>
                  <a:spcAft>
                    <a:spcPts val="600"/>
                  </a:spcAft>
                  <a:buClrTx/>
                  <a:buSzTx/>
                  <a:buFont typeface="Huawei Sans" panose="020C0503030203020204" pitchFamily="34" charset="0"/>
                  <a:buChar char="•"/>
                  <a:tabLst/>
                  <a:defRPr/>
                </a:pPr>
                <a:r>
                  <a:rPr lang="zh-CN" altLang="en-US" sz="1100" b="1" kern="1200" baseline="0" dirty="0" smtClean="0">
                    <a:solidFill>
                      <a:schemeClr val="tx1"/>
                    </a:solidFill>
                    <a:latin typeface="Huawei Sans" panose="020C0503030203020204" pitchFamily="34" charset="0"/>
                    <a:ea typeface="方正兰亭黑简体" panose="02000000000000000000" pitchFamily="2" charset="-122"/>
                    <a:cs typeface="+mn-ea"/>
                    <a:sym typeface="+mn-lt"/>
                  </a:rPr>
                  <a:t>解决思路</a:t>
                </a:r>
                <a:r>
                  <a:rPr lang="zh-CN" altLang="en-US" sz="1100" kern="1200" baseline="0" dirty="0" smtClean="0">
                    <a:solidFill>
                      <a:schemeClr val="tx1"/>
                    </a:solidFill>
                    <a:latin typeface="Huawei Sans" panose="020C0503030203020204" pitchFamily="34" charset="0"/>
                    <a:ea typeface="方正兰亭黑简体" panose="02000000000000000000" pitchFamily="2" charset="-122"/>
                    <a:cs typeface="+mn-ea"/>
                    <a:sym typeface="+mn-lt"/>
                  </a:rPr>
                  <a:t>：负</a:t>
                </a:r>
                <a:r>
                  <a:rPr lang="zh-CN" altLang="en-US" sz="1100" kern="1200" baseline="0" dirty="0">
                    <a:solidFill>
                      <a:schemeClr val="tx1"/>
                    </a:solidFill>
                    <a:latin typeface="Huawei Sans" panose="020C0503030203020204" pitchFamily="34" charset="0"/>
                    <a:ea typeface="方正兰亭黑简体" panose="02000000000000000000" pitchFamily="2" charset="-122"/>
                    <a:cs typeface="+mn-ea"/>
                    <a:sym typeface="+mn-lt"/>
                  </a:rPr>
                  <a:t>梯度方向是函数下降最快的方向，那我们可以从某个点开始，沿着−𝛻𝐸</a:t>
                </a:r>
                <a:r>
                  <a:rPr lang="en-US" altLang="zh-CN" sz="1100" kern="1200" baseline="0" dirty="0">
                    <a:solidFill>
                      <a:schemeClr val="tx1"/>
                    </a:solidFill>
                    <a:latin typeface="Huawei Sans" panose="020C0503030203020204" pitchFamily="34" charset="0"/>
                    <a:ea typeface="方正兰亭黑简体" panose="02000000000000000000" pitchFamily="2" charset="-122"/>
                    <a:cs typeface="+mn-ea"/>
                    <a:sym typeface="+mn-lt"/>
                  </a:rPr>
                  <a:t>(</a:t>
                </a:r>
                <a:r>
                  <a:rPr lang="zh-CN" altLang="en-US" sz="1100" kern="1200" baseline="0" dirty="0">
                    <a:solidFill>
                      <a:schemeClr val="tx1"/>
                    </a:solidFill>
                    <a:latin typeface="Huawei Sans" panose="020C0503030203020204" pitchFamily="34" charset="0"/>
                    <a:ea typeface="方正兰亭黑简体" panose="02000000000000000000" pitchFamily="2" charset="-122"/>
                    <a:cs typeface="+mn-ea"/>
                    <a:sym typeface="+mn-lt"/>
                  </a:rPr>
                  <a:t>𝑊</a:t>
                </a:r>
                <a:r>
                  <a:rPr lang="en-US" altLang="zh-CN" sz="1100" kern="1200" baseline="0" dirty="0">
                    <a:solidFill>
                      <a:schemeClr val="tx1"/>
                    </a:solidFill>
                    <a:latin typeface="Huawei Sans" panose="020C0503030203020204" pitchFamily="34" charset="0"/>
                    <a:ea typeface="方正兰亭黑简体" panose="02000000000000000000" pitchFamily="2" charset="-122"/>
                    <a:cs typeface="+mn-ea"/>
                    <a:sym typeface="+mn-lt"/>
                  </a:rPr>
                  <a:t>)</a:t>
                </a:r>
                <a:r>
                  <a:rPr lang="zh-CN" altLang="en-US" sz="1100" kern="1200" baseline="0" dirty="0">
                    <a:solidFill>
                      <a:schemeClr val="tx1"/>
                    </a:solidFill>
                    <a:latin typeface="Huawei Sans" panose="020C0503030203020204" pitchFamily="34" charset="0"/>
                    <a:ea typeface="方正兰亭黑简体" panose="02000000000000000000" pitchFamily="2" charset="-122"/>
                    <a:cs typeface="+mn-ea"/>
                    <a:sym typeface="+mn-lt"/>
                  </a:rPr>
                  <a:t>方向一路前行，期望最终可以找到</a:t>
                </a:r>
                <a:r>
                  <a:rPr lang="en-US" altLang="zh-CN" sz="1100" i="0" dirty="0">
                    <a:latin typeface="Cambria Math" panose="02040503050406030204" pitchFamily="18" charset="0"/>
                    <a:cs typeface="+mn-ea"/>
                    <a:sym typeface="+mn-lt"/>
                  </a:rPr>
                  <a:t>𝐸(𝑊)</a:t>
                </a:r>
                <a:r>
                  <a:rPr lang="zh-CN" altLang="en-US" sz="1100" kern="1200" baseline="0" dirty="0">
                    <a:solidFill>
                      <a:schemeClr val="tx1"/>
                    </a:solidFill>
                    <a:latin typeface="Huawei Sans" panose="020C0503030203020204" pitchFamily="34" charset="0"/>
                    <a:ea typeface="方正兰亭黑简体" panose="02000000000000000000" pitchFamily="2" charset="-122"/>
                    <a:cs typeface="+mn-ea"/>
                    <a:sym typeface="+mn-lt"/>
                  </a:rPr>
                  <a:t>的极小值点，这就是梯度下降法的核心思想。</a:t>
                </a:r>
              </a:p>
              <a:p>
                <a:endParaRPr lang="zh-CN" altLang="en-US" dirty="0"/>
              </a:p>
            </p:txBody>
          </p:sp>
        </mc:Fallback>
      </mc:AlternateContent>
      <p:sp>
        <p:nvSpPr>
          <p:cNvPr id="3" name="幻灯片图像占位符 2"/>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5082232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750888" y="742950"/>
            <a:ext cx="5541962" cy="3117850"/>
          </a:xfrm>
        </p:spPr>
      </p:sp>
      <p:sp>
        <p:nvSpPr>
          <p:cNvPr id="5" name="备注占位符 4"/>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0567176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50888" y="742950"/>
            <a:ext cx="5541962" cy="3117850"/>
          </a:xfrm>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11680378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pPr lvl="0"/>
            <a:r>
              <a:rPr lang="en-US"/>
              <a:t>This gradient descent algorithm goes to another extreme, that is, updating the weight based on each sample. Most training samples contain noises. As a result, when the extrema is approximated to, the gradient direction is oriented up and down near the extrema but difficult to converge to the extrema.</a:t>
            </a:r>
          </a:p>
          <a:p>
            <a:endParaRPr lang="en-US" dirty="0"/>
          </a:p>
        </p:txBody>
      </p:sp>
      <p:sp>
        <p:nvSpPr>
          <p:cNvPr id="4" name="幻灯片图像占位符 3"/>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17550284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pPr lvl="0"/>
            <a:r>
              <a:rPr lang="en-US"/>
              <a:t>This gradient descent algorithm considers both the efficiency and gradient stability. It is easy to overshoot the local minimum and is the most commonly used gradient descent algorithm in actual work. The value of BS varies with specific problems. Generally, the value is 128.</a:t>
            </a:r>
          </a:p>
          <a:p>
            <a:endParaRPr lang="en-US" dirty="0"/>
          </a:p>
        </p:txBody>
      </p:sp>
      <p:sp>
        <p:nvSpPr>
          <p:cNvPr id="4" name="幻灯片图像占位符 3"/>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20192781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750888" y="742950"/>
            <a:ext cx="5541962" cy="3117850"/>
          </a:xfrm>
        </p:spPr>
      </p:sp>
      <p:sp>
        <p:nvSpPr>
          <p:cNvPr id="5" name="备注占位符 4"/>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42439899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750888" y="742950"/>
            <a:ext cx="5541962" cy="3117850"/>
          </a:xfrm>
        </p:spPr>
      </p:sp>
      <p:sp>
        <p:nvSpPr>
          <p:cNvPr id="5" name="备注占位符 4"/>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529821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750888" y="742950"/>
            <a:ext cx="5541962" cy="3117850"/>
          </a:xfrm>
        </p:spPr>
      </p:sp>
      <p:sp>
        <p:nvSpPr>
          <p:cNvPr id="5" name="备注占位符 4"/>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763366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lang="en-US"/>
              <a:t>The sigmoid function is monotonic, continuous, and easy to derive. The output is bounded, and the network is easy to converge. However, we see that the derivative of the sigmoid function is close to 0 at the position away from the central point. When the network is very deep, more and more backpropagation gradients fall into the saturation area so that the gradient module becomes smaller. Generally, if the sigmoid network has five or fewer layers, the gradient is degraded to 0, which is difficult to train. This phenomenon is a vanishing gradient. In addition, the output of the sigmoid is not zero-centered.</a:t>
            </a:r>
          </a:p>
          <a:p>
            <a:endParaRPr lang="en-US" dirty="0"/>
          </a:p>
        </p:txBody>
      </p:sp>
      <p:sp>
        <p:nvSpPr>
          <p:cNvPr id="4" name="幻灯片图像占位符 3"/>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7882530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pPr lvl="0"/>
            <a:r>
              <a:rPr lang="en-US"/>
              <a:t>Tanh function and sigmoid function have similar shortcomings. The derivative of the tanh function is nearly 0 at its extremes. However, because the tanh function is symmetric with respect to the origin, the average of the outputs is closer to 0 than that of the sigmoid function. Therefore, SGD can reduce the required number of iterations because it is closer to the natural gradient descent.</a:t>
            </a:r>
          </a:p>
          <a:p>
            <a:endParaRPr lang="en-US" dirty="0"/>
          </a:p>
        </p:txBody>
      </p:sp>
      <p:sp>
        <p:nvSpPr>
          <p:cNvPr id="4" name="幻灯片图像占位符 3"/>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21618392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pPr lvl="0"/>
            <a:r>
              <a:rPr lang="en-US"/>
              <a:t>Tanh function and sigmoid function have similar shortcomings. The derivative of the tanh function is nearly 0 at its extremes. However, because the tanh function is symmetric with respect to the origin, the average of the outputs is closer to 0 than that of the sigmoid function. Therefore, SGD can reduce the required number of iterations because it is closer to the natural gradient descent.</a:t>
            </a:r>
          </a:p>
          <a:p>
            <a:endParaRPr lang="en-US" dirty="0"/>
          </a:p>
        </p:txBody>
      </p:sp>
      <p:sp>
        <p:nvSpPr>
          <p:cNvPr id="4" name="幻灯片图像占位符 3"/>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18648372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pPr>
              <a:lnSpc>
                <a:spcPct val="100000"/>
              </a:lnSpc>
            </a:pPr>
            <a:r>
              <a:rPr lang="en-US" dirty="0"/>
              <a:t>Advantages:</a:t>
            </a:r>
          </a:p>
          <a:p>
            <a:pPr lvl="1">
              <a:lnSpc>
                <a:spcPct val="100000"/>
              </a:lnSpc>
            </a:pPr>
            <a:r>
              <a:rPr lang="en-US" dirty="0"/>
              <a:t>Compared with sigmoid and </a:t>
            </a:r>
            <a:r>
              <a:rPr lang="en-US" dirty="0" err="1"/>
              <a:t>tanh</a:t>
            </a:r>
            <a:r>
              <a:rPr lang="en-US" dirty="0"/>
              <a:t>, </a:t>
            </a:r>
            <a:r>
              <a:rPr lang="en-US" dirty="0" err="1"/>
              <a:t>ReLU</a:t>
            </a:r>
            <a:r>
              <a:rPr lang="en-US" dirty="0"/>
              <a:t> supports fast convergence in SGD.</a:t>
            </a:r>
          </a:p>
          <a:p>
            <a:pPr lvl="1">
              <a:lnSpc>
                <a:spcPct val="100000"/>
              </a:lnSpc>
            </a:pPr>
            <a:r>
              <a:rPr lang="en-US" dirty="0"/>
              <a:t>Compared with the sigmoid and </a:t>
            </a:r>
            <a:r>
              <a:rPr lang="en-US" dirty="0" err="1"/>
              <a:t>tanh</a:t>
            </a:r>
            <a:r>
              <a:rPr lang="en-US" dirty="0"/>
              <a:t> functions involving exponentiation, the </a:t>
            </a:r>
            <a:r>
              <a:rPr lang="en-US" dirty="0" err="1"/>
              <a:t>ReLU</a:t>
            </a:r>
            <a:r>
              <a:rPr lang="en-US" dirty="0"/>
              <a:t> can be implemented more easily.</a:t>
            </a:r>
          </a:p>
          <a:p>
            <a:pPr lvl="1">
              <a:lnSpc>
                <a:spcPct val="100000"/>
              </a:lnSpc>
            </a:pPr>
            <a:r>
              <a:rPr lang="en-US" dirty="0"/>
              <a:t>The vanishing gradient problem can be effectively alleviated.</a:t>
            </a:r>
          </a:p>
          <a:p>
            <a:pPr lvl="1">
              <a:lnSpc>
                <a:spcPct val="100000"/>
              </a:lnSpc>
            </a:pPr>
            <a:r>
              <a:rPr lang="en-US" dirty="0"/>
              <a:t>The </a:t>
            </a:r>
            <a:r>
              <a:rPr lang="en-US" dirty="0" err="1"/>
              <a:t>ReLU</a:t>
            </a:r>
            <a:r>
              <a:rPr lang="en-US" dirty="0"/>
              <a:t> has a good performance during unsupervised pre-training.</a:t>
            </a:r>
          </a:p>
          <a:p>
            <a:pPr>
              <a:lnSpc>
                <a:spcPct val="100000"/>
              </a:lnSpc>
            </a:pPr>
            <a:r>
              <a:rPr lang="en-US" dirty="0"/>
              <a:t>Disadvantages:</a:t>
            </a:r>
          </a:p>
          <a:p>
            <a:pPr lvl="1">
              <a:lnSpc>
                <a:spcPct val="100000"/>
              </a:lnSpc>
            </a:pPr>
            <a:r>
              <a:rPr lang="en-US" dirty="0"/>
              <a:t>There is no upper bound, so that the training is relatively easy to diverge.</a:t>
            </a:r>
          </a:p>
          <a:p>
            <a:pPr lvl="1">
              <a:lnSpc>
                <a:spcPct val="100000"/>
              </a:lnSpc>
            </a:pPr>
            <a:r>
              <a:rPr lang="en-US" dirty="0"/>
              <a:t>The </a:t>
            </a:r>
            <a:r>
              <a:rPr lang="en-US" dirty="0" err="1"/>
              <a:t>ReLU</a:t>
            </a:r>
            <a:r>
              <a:rPr lang="en-US" dirty="0"/>
              <a:t> is not differentiable at x = 0 and a derivative is forcibly defined at this point.</a:t>
            </a:r>
          </a:p>
          <a:p>
            <a:pPr lvl="1">
              <a:lnSpc>
                <a:spcPct val="100000"/>
              </a:lnSpc>
            </a:pPr>
            <a:r>
              <a:rPr lang="en-US" dirty="0"/>
              <a:t>The surface defined at the zero point is not smooth enough in some regression problems.</a:t>
            </a:r>
          </a:p>
          <a:p>
            <a:pPr>
              <a:lnSpc>
                <a:spcPct val="100000"/>
              </a:lnSpc>
            </a:pPr>
            <a:r>
              <a:rPr lang="en-US" dirty="0">
                <a:sym typeface="+mn-lt"/>
              </a:rPr>
              <a:t>Reduces the computation workload</a:t>
            </a:r>
          </a:p>
          <a:p>
            <a:pPr lvl="1">
              <a:lnSpc>
                <a:spcPct val="100000"/>
              </a:lnSpc>
            </a:pPr>
            <a:r>
              <a:rPr lang="en-US" dirty="0">
                <a:sym typeface="+mn-lt"/>
              </a:rPr>
              <a:t>When functions such as sigmoid are used, the activation function involves exponent operation, which requires a large amount of computation. When the error gradient is calculated through </a:t>
            </a:r>
            <a:r>
              <a:rPr lang="en-US" dirty="0" err="1">
                <a:sym typeface="+mn-lt"/>
              </a:rPr>
              <a:t>backpropagation</a:t>
            </a:r>
            <a:r>
              <a:rPr lang="en-US" dirty="0">
                <a:sym typeface="+mn-lt"/>
              </a:rPr>
              <a:t>, the derivation involves division and the computation workload is heavy. However, the </a:t>
            </a:r>
            <a:r>
              <a:rPr lang="en-US" dirty="0" err="1">
                <a:sym typeface="+mn-lt"/>
              </a:rPr>
              <a:t>ReLU</a:t>
            </a:r>
            <a:r>
              <a:rPr lang="en-US" dirty="0">
                <a:sym typeface="+mn-lt"/>
              </a:rPr>
              <a:t> activation function can reduce much of the computation workload.</a:t>
            </a:r>
          </a:p>
          <a:p>
            <a:pPr>
              <a:lnSpc>
                <a:spcPct val="100000"/>
              </a:lnSpc>
            </a:pPr>
            <a:r>
              <a:rPr lang="en-US" dirty="0">
                <a:sym typeface="+mn-lt"/>
              </a:rPr>
              <a:t>Effectively mitigates the vanishing gradient problem.</a:t>
            </a:r>
          </a:p>
          <a:p>
            <a:pPr lvl="1">
              <a:lnSpc>
                <a:spcPct val="100000"/>
              </a:lnSpc>
            </a:pPr>
            <a:r>
              <a:rPr lang="en-US" dirty="0">
                <a:sym typeface="+mn-lt"/>
              </a:rPr>
              <a:t>The </a:t>
            </a:r>
            <a:r>
              <a:rPr lang="en-US" dirty="0" err="1">
                <a:sym typeface="+mn-lt"/>
              </a:rPr>
              <a:t>ReLU</a:t>
            </a:r>
            <a:r>
              <a:rPr lang="en-US" dirty="0">
                <a:sym typeface="+mn-lt"/>
              </a:rPr>
              <a:t> gradient is unsaturated. When the sigmoid function is close to the saturation area (far from the function center), the transformation is too slow and the derivative is close to 0. Therefore, in the </a:t>
            </a:r>
            <a:r>
              <a:rPr lang="en-US" dirty="0" err="1">
                <a:sym typeface="+mn-lt"/>
              </a:rPr>
              <a:t>backpropagation</a:t>
            </a:r>
            <a:r>
              <a:rPr lang="en-US" dirty="0">
                <a:sym typeface="+mn-lt"/>
              </a:rPr>
              <a:t> process, the </a:t>
            </a:r>
            <a:r>
              <a:rPr lang="en-US" dirty="0" err="1">
                <a:sym typeface="+mn-lt"/>
              </a:rPr>
              <a:t>ReLU</a:t>
            </a:r>
            <a:r>
              <a:rPr lang="en-US" dirty="0">
                <a:sym typeface="+mn-lt"/>
              </a:rPr>
              <a:t> function mitigates the vanishing gradient problem, and parameters of the first several layers of the neural network can be quickly updated.</a:t>
            </a:r>
          </a:p>
          <a:p>
            <a:pPr lvl="1"/>
            <a:endParaRPr lang="zh-CN" altLang="en-US" dirty="0"/>
          </a:p>
          <a:p>
            <a:endParaRPr lang="en-US" dirty="0"/>
          </a:p>
        </p:txBody>
      </p:sp>
      <p:sp>
        <p:nvSpPr>
          <p:cNvPr id="4" name="幻灯片图像占位符 3"/>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19920542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pPr>
              <a:lnSpc>
                <a:spcPct val="100000"/>
              </a:lnSpc>
            </a:pPr>
            <a:r>
              <a:rPr lang="en-US" dirty="0"/>
              <a:t>Advantages:</a:t>
            </a:r>
          </a:p>
          <a:p>
            <a:pPr lvl="1">
              <a:lnSpc>
                <a:spcPct val="100000"/>
              </a:lnSpc>
            </a:pPr>
            <a:r>
              <a:rPr lang="en-US" dirty="0"/>
              <a:t>Compared with sigmoid and </a:t>
            </a:r>
            <a:r>
              <a:rPr lang="en-US" dirty="0" err="1"/>
              <a:t>tanh</a:t>
            </a:r>
            <a:r>
              <a:rPr lang="en-US" dirty="0"/>
              <a:t>, </a:t>
            </a:r>
            <a:r>
              <a:rPr lang="en-US" dirty="0" err="1"/>
              <a:t>ReLU</a:t>
            </a:r>
            <a:r>
              <a:rPr lang="en-US" dirty="0"/>
              <a:t> supports fast convergence in SGD.</a:t>
            </a:r>
          </a:p>
          <a:p>
            <a:pPr lvl="1">
              <a:lnSpc>
                <a:spcPct val="100000"/>
              </a:lnSpc>
            </a:pPr>
            <a:r>
              <a:rPr lang="en-US" dirty="0"/>
              <a:t>Compared with the sigmoid and </a:t>
            </a:r>
            <a:r>
              <a:rPr lang="en-US" dirty="0" err="1"/>
              <a:t>tanh</a:t>
            </a:r>
            <a:r>
              <a:rPr lang="en-US" dirty="0"/>
              <a:t> functions involving exponentiation, the </a:t>
            </a:r>
            <a:r>
              <a:rPr lang="en-US" dirty="0" err="1"/>
              <a:t>ReLU</a:t>
            </a:r>
            <a:r>
              <a:rPr lang="en-US" dirty="0"/>
              <a:t> can be implemented more easily.</a:t>
            </a:r>
          </a:p>
          <a:p>
            <a:pPr lvl="1">
              <a:lnSpc>
                <a:spcPct val="100000"/>
              </a:lnSpc>
            </a:pPr>
            <a:r>
              <a:rPr lang="en-US" dirty="0"/>
              <a:t>The vanishing gradient problem can be effectively alleviated.</a:t>
            </a:r>
          </a:p>
          <a:p>
            <a:pPr lvl="1">
              <a:lnSpc>
                <a:spcPct val="100000"/>
              </a:lnSpc>
            </a:pPr>
            <a:r>
              <a:rPr lang="en-US" dirty="0"/>
              <a:t>The </a:t>
            </a:r>
            <a:r>
              <a:rPr lang="en-US" dirty="0" err="1"/>
              <a:t>ReLU</a:t>
            </a:r>
            <a:r>
              <a:rPr lang="en-US" dirty="0"/>
              <a:t> has a good performance during unsupervised pre-training.</a:t>
            </a:r>
          </a:p>
          <a:p>
            <a:pPr>
              <a:lnSpc>
                <a:spcPct val="100000"/>
              </a:lnSpc>
            </a:pPr>
            <a:r>
              <a:rPr lang="en-US" dirty="0"/>
              <a:t>Disadvantages:</a:t>
            </a:r>
          </a:p>
          <a:p>
            <a:pPr lvl="1">
              <a:lnSpc>
                <a:spcPct val="100000"/>
              </a:lnSpc>
            </a:pPr>
            <a:r>
              <a:rPr lang="en-US" dirty="0"/>
              <a:t>There is no upper bound, so that the training is relatively easy to diverge.</a:t>
            </a:r>
          </a:p>
          <a:p>
            <a:pPr lvl="1">
              <a:lnSpc>
                <a:spcPct val="100000"/>
              </a:lnSpc>
            </a:pPr>
            <a:r>
              <a:rPr lang="en-US" dirty="0"/>
              <a:t>The </a:t>
            </a:r>
            <a:r>
              <a:rPr lang="en-US" dirty="0" err="1"/>
              <a:t>ReLU</a:t>
            </a:r>
            <a:r>
              <a:rPr lang="en-US" dirty="0"/>
              <a:t> is not differentiable at x = 0 and a derivative is forcibly defined at this point.</a:t>
            </a:r>
          </a:p>
          <a:p>
            <a:pPr lvl="1">
              <a:lnSpc>
                <a:spcPct val="100000"/>
              </a:lnSpc>
            </a:pPr>
            <a:r>
              <a:rPr lang="en-US" dirty="0"/>
              <a:t>The surface defined at the zero point is not smooth enough in some regression problems.</a:t>
            </a:r>
          </a:p>
          <a:p>
            <a:pPr>
              <a:lnSpc>
                <a:spcPct val="100000"/>
              </a:lnSpc>
            </a:pPr>
            <a:r>
              <a:rPr lang="en-US" dirty="0">
                <a:sym typeface="+mn-lt"/>
              </a:rPr>
              <a:t>Reduces the computation workload</a:t>
            </a:r>
          </a:p>
          <a:p>
            <a:pPr lvl="1">
              <a:lnSpc>
                <a:spcPct val="100000"/>
              </a:lnSpc>
            </a:pPr>
            <a:r>
              <a:rPr lang="en-US" dirty="0">
                <a:sym typeface="+mn-lt"/>
              </a:rPr>
              <a:t>When functions such as sigmoid are used, the activation function involves exponent operation, which requires a large amount of computation. When the error gradient is calculated through </a:t>
            </a:r>
            <a:r>
              <a:rPr lang="en-US" dirty="0" err="1">
                <a:sym typeface="+mn-lt"/>
              </a:rPr>
              <a:t>backpropagation</a:t>
            </a:r>
            <a:r>
              <a:rPr lang="en-US" dirty="0">
                <a:sym typeface="+mn-lt"/>
              </a:rPr>
              <a:t>, the derivation involves division and the computation workload is heavy. However, the </a:t>
            </a:r>
            <a:r>
              <a:rPr lang="en-US" dirty="0" err="1">
                <a:sym typeface="+mn-lt"/>
              </a:rPr>
              <a:t>ReLU</a:t>
            </a:r>
            <a:r>
              <a:rPr lang="en-US" dirty="0">
                <a:sym typeface="+mn-lt"/>
              </a:rPr>
              <a:t> activation function can reduce much of the computation workload.</a:t>
            </a:r>
          </a:p>
          <a:p>
            <a:pPr>
              <a:lnSpc>
                <a:spcPct val="100000"/>
              </a:lnSpc>
            </a:pPr>
            <a:r>
              <a:rPr lang="en-US" dirty="0">
                <a:sym typeface="+mn-lt"/>
              </a:rPr>
              <a:t>Effectively mitigates the vanishing gradient problem.</a:t>
            </a:r>
          </a:p>
          <a:p>
            <a:pPr lvl="1">
              <a:lnSpc>
                <a:spcPct val="100000"/>
              </a:lnSpc>
            </a:pPr>
            <a:r>
              <a:rPr lang="en-US" dirty="0">
                <a:sym typeface="+mn-lt"/>
              </a:rPr>
              <a:t>The </a:t>
            </a:r>
            <a:r>
              <a:rPr lang="en-US" dirty="0" err="1">
                <a:sym typeface="+mn-lt"/>
              </a:rPr>
              <a:t>ReLU</a:t>
            </a:r>
            <a:r>
              <a:rPr lang="en-US" dirty="0">
                <a:sym typeface="+mn-lt"/>
              </a:rPr>
              <a:t> gradient is unsaturated. When the sigmoid function is close to the saturation area (far from the function center), the transformation is too slow and the derivative is close to 0. Therefore, in the </a:t>
            </a:r>
            <a:r>
              <a:rPr lang="en-US" dirty="0" err="1">
                <a:sym typeface="+mn-lt"/>
              </a:rPr>
              <a:t>backpropagation</a:t>
            </a:r>
            <a:r>
              <a:rPr lang="en-US" dirty="0">
                <a:sym typeface="+mn-lt"/>
              </a:rPr>
              <a:t> process, the </a:t>
            </a:r>
            <a:r>
              <a:rPr lang="en-US" dirty="0" err="1">
                <a:sym typeface="+mn-lt"/>
              </a:rPr>
              <a:t>ReLU</a:t>
            </a:r>
            <a:r>
              <a:rPr lang="en-US" dirty="0">
                <a:sym typeface="+mn-lt"/>
              </a:rPr>
              <a:t> function mitigates the vanishing gradient problem, and parameters of the first several layers of the neural network can be quickly updated.</a:t>
            </a:r>
          </a:p>
          <a:p>
            <a:pPr lvl="1"/>
            <a:endParaRPr lang="zh-CN" altLang="en-US" dirty="0"/>
          </a:p>
          <a:p>
            <a:endParaRPr lang="en-US" dirty="0"/>
          </a:p>
        </p:txBody>
      </p:sp>
      <p:sp>
        <p:nvSpPr>
          <p:cNvPr id="4" name="幻灯片图像占位符 3"/>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241759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50888" y="742950"/>
            <a:ext cx="5541962" cy="311785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40705602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750888" y="742950"/>
            <a:ext cx="5541962" cy="3117850"/>
          </a:xfrm>
        </p:spPr>
      </p:sp>
      <p:sp>
        <p:nvSpPr>
          <p:cNvPr id="5" name="备注占位符 4"/>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0147765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备注占位符 2"/>
              <p:cNvSpPr>
                <a:spLocks noGrp="1"/>
              </p:cNvSpPr>
              <p:nvPr>
                <p:ph type="body" idx="1"/>
              </p:nvPr>
            </p:nvSpPr>
            <p:spPr/>
            <p:txBody>
              <a:bodyPr/>
              <a:lstStyle/>
              <a:p>
                <a:r>
                  <a:rPr lang="en-US"/>
                  <a:t>Generally, in deep learning, we add constraints only to affine parameter </a:t>
                </a:r>
                <a14:m>
                  <m:oMath xmlns:m="http://schemas.openxmlformats.org/officeDocument/2006/math">
                    <m:r>
                      <a:rPr lang="en-US" altLang="zh-CN" dirty="0" smtClean="0">
                        <a:latin typeface="Cambria Math" panose="02040503050406030204" pitchFamily="18" charset="0"/>
                      </a:rPr>
                      <m:t>𝑤</m:t>
                    </m:r>
                  </m:oMath>
                </a14:m>
                <a:r>
                  <a:rPr lang="en-US"/>
                  <a:t> but not to biases. The main reason is that biases usually require less data for more accurate fitting. Adding constraints often leads to underfitting.</a:t>
                </a:r>
              </a:p>
            </p:txBody>
          </p:sp>
        </mc:Choice>
        <mc:Fallback xmlns="">
          <p:sp>
            <p:nvSpPr>
              <p:cNvPr id="3" name="备注占位符 2"/>
              <p:cNvSpPr>
                <a:spLocks noGrp="1"/>
              </p:cNvSpPr>
              <p:nvPr>
                <p:ph type="body" idx="1"/>
              </p:nvPr>
            </p:nvSpPr>
            <p:spPr/>
            <p:txBody>
              <a:bodyPr/>
              <a:lstStyle/>
              <a:p>
                <a:r>
                  <a:rPr lang="zh-CN" altLang="en-US" dirty="0" smtClean="0"/>
                  <a:t>通常情况下，深度学习中只对仿射参数</a:t>
                </a:r>
                <a:r>
                  <a:rPr lang="en-US" altLang="zh-CN" i="0" dirty="0" smtClean="0">
                    <a:latin typeface="Cambria Math" panose="02040503050406030204" pitchFamily="18" charset="0"/>
                  </a:rPr>
                  <a:t>𝑤</a:t>
                </a:r>
                <a:r>
                  <a:rPr lang="zh-CN" altLang="en-US" dirty="0" smtClean="0"/>
                  <a:t>添加约束，对偏置项不加约束。主要原因是偏置项一般需要较少的数据就能精确的拟合。如果添加约束常常会导致欠拟合。</a:t>
                </a:r>
                <a:endParaRPr lang="en-US" dirty="0"/>
              </a:p>
            </p:txBody>
          </p:sp>
        </mc:Fallback>
      </mc:AlternateContent>
      <p:sp>
        <p:nvSpPr>
          <p:cNvPr id="4" name="幻灯片图像占位符 3"/>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28616862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750888" y="742950"/>
            <a:ext cx="5541962" cy="3117850"/>
          </a:xfrm>
        </p:spPr>
      </p:sp>
      <p:sp>
        <p:nvSpPr>
          <p:cNvPr id="5" name="备注占位符 4"/>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6599803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lang="en-US"/>
              <a:t>The sampling probability of each entry is 0.8 for the input and 0.5 for the hidden layers.</a:t>
            </a:r>
          </a:p>
          <a:p>
            <a:r>
              <a:rPr lang="en-US"/>
              <a:t>Advantages:</a:t>
            </a:r>
          </a:p>
          <a:p>
            <a:pPr lvl="1"/>
            <a:r>
              <a:rPr lang="en-US"/>
              <a:t>Compared with weight decay and norm constraints, this strategy is more effective.</a:t>
            </a:r>
          </a:p>
          <a:p>
            <a:pPr lvl="1"/>
            <a:r>
              <a:rPr lang="en-US"/>
              <a:t>It is computationally cheap and simple and can be used in other non-deep-learning models.</a:t>
            </a:r>
          </a:p>
          <a:p>
            <a:pPr lvl="1"/>
            <a:r>
              <a:rPr lang="en-US"/>
              <a:t>However, it is less effective when the training data is insufficient.</a:t>
            </a:r>
          </a:p>
          <a:p>
            <a:pPr lvl="1"/>
            <a:r>
              <a:rPr lang="en-US"/>
              <a:t>Stochasticity is not necessary or sufficient to achieve the regularizing effect of dropout. Invariant shielding parameters can be constructed to obtain good solutions.</a:t>
            </a:r>
          </a:p>
          <a:p>
            <a:pPr lvl="0"/>
            <a:r>
              <a:rPr lang="en-US"/>
              <a:t>In addition to the preceding methods, we can also use semi-supervised learning, multi-task learning, early stopping, parameter sharing, ensemble methods, and adversarial training.</a:t>
            </a:r>
          </a:p>
          <a:p>
            <a:pPr lvl="1"/>
            <a:endParaRPr lang="zh-CN" altLang="en-US"/>
          </a:p>
          <a:p>
            <a:endParaRPr lang="en-US" dirty="0"/>
          </a:p>
        </p:txBody>
      </p:sp>
      <p:sp>
        <p:nvSpPr>
          <p:cNvPr id="4" name="幻灯片图像占位符 3"/>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35186453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50888" y="742950"/>
            <a:ext cx="5541962" cy="311785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5161787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77193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9B0F7D69-D93C-4C38-A23D-76E000D691CD}"/>
              </a:ext>
            </a:extLst>
          </p:cNvPr>
          <p:cNvSpPr/>
          <p:nvPr/>
        </p:nvSpPr>
        <p:spPr>
          <a:xfrm>
            <a:off x="0" y="0"/>
            <a:ext cx="3496422" cy="6858000"/>
          </a:xfrm>
          <a:custGeom>
            <a:avLst/>
            <a:gdLst>
              <a:gd name="connsiteX0" fmla="*/ 0 w 3496422"/>
              <a:gd name="connsiteY0" fmla="*/ 0 h 6858000"/>
              <a:gd name="connsiteX1" fmla="*/ 1873399 w 3496422"/>
              <a:gd name="connsiteY1" fmla="*/ 0 h 6858000"/>
              <a:gd name="connsiteX2" fmla="*/ 1895523 w 3496422"/>
              <a:gd name="connsiteY2" fmla="*/ 14997 h 6858000"/>
              <a:gd name="connsiteX3" fmla="*/ 3496422 w 3496422"/>
              <a:gd name="connsiteY3" fmla="*/ 3621656 h 6858000"/>
              <a:gd name="connsiteX4" fmla="*/ 1622072 w 3496422"/>
              <a:gd name="connsiteY4" fmla="*/ 6374814 h 6858000"/>
              <a:gd name="connsiteX5" fmla="*/ 1105424 w 3496422"/>
              <a:gd name="connsiteY5" fmla="*/ 6780599 h 6858000"/>
              <a:gd name="connsiteX6" fmla="*/ 993668 w 3496422"/>
              <a:gd name="connsiteY6" fmla="*/ 6858000 h 6858000"/>
              <a:gd name="connsiteX7" fmla="*/ 0 w 3496422"/>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96422" h="6858000">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4654295" y="1346268"/>
            <a:ext cx="7060135" cy="3285207"/>
          </a:xfrm>
        </p:spPr>
        <p:txBody>
          <a:bodyPr anchor="b">
            <a:noAutofit/>
          </a:bodyPr>
          <a:lstStyle>
            <a:lvl1pPr algn="l">
              <a:lnSpc>
                <a:spcPct val="120000"/>
              </a:lnSpc>
              <a:defRPr sz="540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4662312" y="4631475"/>
            <a:ext cx="7052117" cy="1150200"/>
          </a:xfrm>
        </p:spPr>
        <p:txBody>
          <a:bodyPr lIns="109728" tIns="109728" rIns="109728" bIns="91440" anchor="t">
            <a:normAutofit/>
          </a:bodyPr>
          <a:lstStyle>
            <a:lvl1pPr marL="0" indent="0" algn="l">
              <a:lnSpc>
                <a:spcPct val="130000"/>
              </a:lnSpc>
              <a:buNone/>
              <a:defRPr sz="2400"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0" name="Date Placeholder 9">
            <a:extLst>
              <a:ext uri="{FF2B5EF4-FFF2-40B4-BE49-F238E27FC236}">
                <a16:creationId xmlns:a16="http://schemas.microsoft.com/office/drawing/2014/main" id="{123E5C65-E22A-4865-9449-10140D62B655}"/>
              </a:ext>
            </a:extLst>
          </p:cNvPr>
          <p:cNvSpPr>
            <a:spLocks noGrp="1"/>
          </p:cNvSpPr>
          <p:nvPr>
            <p:ph type="dt" sz="half" idx="10"/>
          </p:nvPr>
        </p:nvSpPr>
        <p:spPr>
          <a:xfrm>
            <a:off x="4654295" y="617415"/>
            <a:ext cx="7123723" cy="457200"/>
          </a:xfrm>
        </p:spPr>
        <p:txBody>
          <a:bodyPr/>
          <a:lstStyle>
            <a:lvl1pPr algn="l">
              <a:defRPr/>
            </a:lvl1pPr>
          </a:lstStyle>
          <a:p>
            <a:fld id="{12241623-A064-4BED-B073-BA4D61433402}" type="datetime1">
              <a:rPr lang="en-US" smtClean="0"/>
              <a:t>9/4/23</a:t>
            </a:fld>
            <a:endParaRPr lang="en-US" dirty="0"/>
          </a:p>
        </p:txBody>
      </p:sp>
      <p:sp>
        <p:nvSpPr>
          <p:cNvPr id="24" name="Footer Placeholder 23">
            <a:extLst>
              <a:ext uri="{FF2B5EF4-FFF2-40B4-BE49-F238E27FC236}">
                <a16:creationId xmlns:a16="http://schemas.microsoft.com/office/drawing/2014/main" id="{EF9C3DE0-E7F5-4B4D-B5AF-CDE724CE79A3}"/>
              </a:ext>
            </a:extLst>
          </p:cNvPr>
          <p:cNvSpPr>
            <a:spLocks noGrp="1"/>
          </p:cNvSpPr>
          <p:nvPr>
            <p:ph type="ftr" sz="quarter" idx="11"/>
          </p:nvPr>
        </p:nvSpPr>
        <p:spPr>
          <a:xfrm>
            <a:off x="4654295" y="6170490"/>
            <a:ext cx="5588349" cy="457200"/>
          </a:xfrm>
        </p:spPr>
        <p:txBody>
          <a:bodyPr/>
          <a:lstStyle/>
          <a:p>
            <a:endParaRPr lang="en-US" dirty="0"/>
          </a:p>
        </p:txBody>
      </p:sp>
      <p:sp>
        <p:nvSpPr>
          <p:cNvPr id="25" name="Slide Number Placeholder 24">
            <a:extLst>
              <a:ext uri="{FF2B5EF4-FFF2-40B4-BE49-F238E27FC236}">
                <a16:creationId xmlns:a16="http://schemas.microsoft.com/office/drawing/2014/main" id="{48C1E146-840A-4217-B63E-62E5CF8909C2}"/>
              </a:ext>
            </a:extLst>
          </p:cNvPr>
          <p:cNvSpPr>
            <a:spLocks noGrp="1"/>
          </p:cNvSpPr>
          <p:nvPr>
            <p:ph type="sldNum" sz="quarter" idx="12"/>
          </p:nvPr>
        </p:nvSpPr>
        <p:spPr>
          <a:xfrm>
            <a:off x="10515600" y="6170490"/>
            <a:ext cx="1198829" cy="457200"/>
          </a:xfrm>
        </p:spPr>
        <p:txBody>
          <a:bodyPr/>
          <a:lstStyle>
            <a:lvl1pPr algn="r">
              <a:defRPr/>
            </a:lvl1pPr>
          </a:lstStyle>
          <a:p>
            <a:fld id="{FAEF9944-A4F6-4C59-AEBD-678D6480B8EA}" type="slidenum">
              <a:rPr lang="en-US" smtClean="0"/>
              <a:pPr/>
              <a:t>‹#›</a:t>
            </a:fld>
            <a:endParaRPr lang="en-US" dirty="0"/>
          </a:p>
        </p:txBody>
      </p:sp>
      <p:sp>
        <p:nvSpPr>
          <p:cNvPr id="4" name="Freeform: Shape 3">
            <a:extLst>
              <a:ext uri="{FF2B5EF4-FFF2-40B4-BE49-F238E27FC236}">
                <a16:creationId xmlns:a16="http://schemas.microsoft.com/office/drawing/2014/main" id="{8CD419D4-EA9D-42D9-BF62-B07F0B7B672B}"/>
              </a:ext>
            </a:extLst>
          </p:cNvPr>
          <p:cNvSpPr/>
          <p:nvPr/>
        </p:nvSpPr>
        <p:spPr>
          <a:xfrm>
            <a:off x="1375409"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 name="Freeform: Shape 4">
            <a:extLst>
              <a:ext uri="{FF2B5EF4-FFF2-40B4-BE49-F238E27FC236}">
                <a16:creationId xmlns:a16="http://schemas.microsoft.com/office/drawing/2014/main" id="{1C6FEC9B-9608-4181-A9E5-A1B80E72021C}"/>
              </a:ext>
            </a:extLst>
          </p:cNvPr>
          <p:cNvSpPr/>
          <p:nvPr/>
        </p:nvSpPr>
        <p:spPr>
          <a:xfrm>
            <a:off x="1155402"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 name="Freeform: Shape 5">
            <a:extLst>
              <a:ext uri="{FF2B5EF4-FFF2-40B4-BE49-F238E27FC236}">
                <a16:creationId xmlns:a16="http://schemas.microsoft.com/office/drawing/2014/main" id="{AB1564ED-F26F-451D-97D6-A6EC3E83FD55}"/>
              </a:ext>
            </a:extLst>
          </p:cNvPr>
          <p:cNvSpPr/>
          <p:nvPr/>
        </p:nvSpPr>
        <p:spPr>
          <a:xfrm>
            <a:off x="924161" y="0"/>
            <a:ext cx="2261351"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Tree>
    <p:extLst>
      <p:ext uri="{BB962C8B-B14F-4D97-AF65-F5344CB8AC3E}">
        <p14:creationId xmlns:p14="http://schemas.microsoft.com/office/powerpoint/2010/main" val="3539728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6923EF53-7767-4C94-BEF6-D452927945DA}"/>
              </a:ext>
            </a:extLst>
          </p:cNvPr>
          <p:cNvSpPr>
            <a:spLocks noGrp="1"/>
          </p:cNvSpPr>
          <p:nvPr>
            <p:ph type="dt" sz="half" idx="10"/>
          </p:nvPr>
        </p:nvSpPr>
        <p:spPr/>
        <p:txBody>
          <a:bodyPr/>
          <a:lstStyle/>
          <a:p>
            <a:fld id="{22F3E5F3-28EE-488F-BD53-B744C06C3DEC}" type="datetime1">
              <a:rPr lang="en-US" smtClean="0"/>
              <a:t>9/4/23</a:t>
            </a:fld>
            <a:endParaRPr lang="en-US" dirty="0"/>
          </a:p>
        </p:txBody>
      </p:sp>
      <p:sp>
        <p:nvSpPr>
          <p:cNvPr id="11" name="Footer Placeholder 10">
            <a:extLst>
              <a:ext uri="{FF2B5EF4-FFF2-40B4-BE49-F238E27FC236}">
                <a16:creationId xmlns:a16="http://schemas.microsoft.com/office/drawing/2014/main" id="{ACF12700-F905-4CFA-970C-C81E05A64D5B}"/>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DA1B1EE2-BCA3-432B-A32D-B04C7F1DD93F}"/>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5860340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B84A89F5-6982-40AE-8108-88B93E85C8FF}"/>
              </a:ext>
            </a:extLst>
          </p:cNvPr>
          <p:cNvGrpSpPr/>
          <p:nvPr/>
        </p:nvGrpSpPr>
        <p:grpSpPr>
          <a:xfrm>
            <a:off x="3124577" y="0"/>
            <a:ext cx="4389519" cy="2916937"/>
            <a:chOff x="3124577" y="0"/>
            <a:chExt cx="4389519" cy="2916937"/>
          </a:xfrm>
        </p:grpSpPr>
        <p:sp>
          <p:nvSpPr>
            <p:cNvPr id="49" name="Freeform: Shape 48">
              <a:extLst>
                <a:ext uri="{FF2B5EF4-FFF2-40B4-BE49-F238E27FC236}">
                  <a16:creationId xmlns:a16="http://schemas.microsoft.com/office/drawing/2014/main" id="{B80BED93-E30B-4492-A268-84C33CA4F067}"/>
                </a:ext>
              </a:extLst>
            </p:cNvPr>
            <p:cNvSpPr/>
            <p:nvPr/>
          </p:nvSpPr>
          <p:spPr>
            <a:xfrm>
              <a:off x="3320637" y="0"/>
              <a:ext cx="4013331" cy="2742133"/>
            </a:xfrm>
            <a:custGeom>
              <a:avLst/>
              <a:gdLst>
                <a:gd name="connsiteX0" fmla="*/ 294151 w 4013331"/>
                <a:gd name="connsiteY0" fmla="*/ 0 h 2742133"/>
                <a:gd name="connsiteX1" fmla="*/ 3844057 w 4013331"/>
                <a:gd name="connsiteY1" fmla="*/ 0 h 2742133"/>
                <a:gd name="connsiteX2" fmla="*/ 3892490 w 4013331"/>
                <a:gd name="connsiteY2" fmla="*/ 131440 h 2742133"/>
                <a:gd name="connsiteX3" fmla="*/ 4013331 w 4013331"/>
                <a:gd name="connsiteY3" fmla="*/ 941251 h 2742133"/>
                <a:gd name="connsiteX4" fmla="*/ 3804827 w 4013331"/>
                <a:gd name="connsiteY4" fmla="*/ 1540292 h 2742133"/>
                <a:gd name="connsiteX5" fmla="*/ 3187498 w 4013331"/>
                <a:gd name="connsiteY5" fmla="*/ 2098087 h 2742133"/>
                <a:gd name="connsiteX6" fmla="*/ 3051769 w 4013331"/>
                <a:gd name="connsiteY6" fmla="*/ 2204787 h 2742133"/>
                <a:gd name="connsiteX7" fmla="*/ 1936476 w 4013331"/>
                <a:gd name="connsiteY7" fmla="*/ 2742133 h 2742133"/>
                <a:gd name="connsiteX8" fmla="*/ 467303 w 4013331"/>
                <a:gd name="connsiteY8" fmla="*/ 1868695 h 2742133"/>
                <a:gd name="connsiteX9" fmla="*/ 310732 w 4013331"/>
                <a:gd name="connsiteY9" fmla="*/ 1645244 h 2742133"/>
                <a:gd name="connsiteX10" fmla="*/ 0 w 4013331"/>
                <a:gd name="connsiteY10" fmla="*/ 941251 h 2742133"/>
                <a:gd name="connsiteX11" fmla="*/ 187749 w 4013331"/>
                <a:gd name="connsiteY11" fmla="*/ 183076 h 2742133"/>
                <a:gd name="connsiteX12" fmla="*/ 288888 w 4013331"/>
                <a:gd name="connsiteY12" fmla="*/ 7329 h 2742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13331" h="2742133">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0" name="Freeform: Shape 49">
              <a:extLst>
                <a:ext uri="{FF2B5EF4-FFF2-40B4-BE49-F238E27FC236}">
                  <a16:creationId xmlns:a16="http://schemas.microsoft.com/office/drawing/2014/main" id="{965F60C1-CD8B-4326-9B24-3D197CF382A6}"/>
                </a:ext>
              </a:extLst>
            </p:cNvPr>
            <p:cNvSpPr/>
            <p:nvPr/>
          </p:nvSpPr>
          <p:spPr>
            <a:xfrm>
              <a:off x="3566319" y="0"/>
              <a:ext cx="3401415" cy="2440484"/>
            </a:xfrm>
            <a:custGeom>
              <a:avLst/>
              <a:gdLst>
                <a:gd name="connsiteX0" fmla="*/ 332917 w 3401415"/>
                <a:gd name="connsiteY0" fmla="*/ 0 h 2440484"/>
                <a:gd name="connsiteX1" fmla="*/ 3207137 w 3401415"/>
                <a:gd name="connsiteY1" fmla="*/ 0 h 2440484"/>
                <a:gd name="connsiteX2" fmla="*/ 3242654 w 3401415"/>
                <a:gd name="connsiteY2" fmla="*/ 74937 h 2440484"/>
                <a:gd name="connsiteX3" fmla="*/ 3401415 w 3401415"/>
                <a:gd name="connsiteY3" fmla="*/ 914184 h 2440484"/>
                <a:gd name="connsiteX4" fmla="*/ 3224702 w 3401415"/>
                <a:gd name="connsiteY4" fmla="*/ 1421888 h 2440484"/>
                <a:gd name="connsiteX5" fmla="*/ 2701498 w 3401415"/>
                <a:gd name="connsiteY5" fmla="*/ 1894635 h 2440484"/>
                <a:gd name="connsiteX6" fmla="*/ 2586463 w 3401415"/>
                <a:gd name="connsiteY6" fmla="*/ 1985068 h 2440484"/>
                <a:gd name="connsiteX7" fmla="*/ 1641219 w 3401415"/>
                <a:gd name="connsiteY7" fmla="*/ 2440484 h 2440484"/>
                <a:gd name="connsiteX8" fmla="*/ 396053 w 3401415"/>
                <a:gd name="connsiteY8" fmla="*/ 1700219 h 2440484"/>
                <a:gd name="connsiteX9" fmla="*/ 263354 w 3401415"/>
                <a:gd name="connsiteY9" fmla="*/ 1510839 h 2440484"/>
                <a:gd name="connsiteX10" fmla="*/ 0 w 3401415"/>
                <a:gd name="connsiteY10" fmla="*/ 914184 h 2440484"/>
                <a:gd name="connsiteX11" fmla="*/ 159122 w 3401415"/>
                <a:gd name="connsiteY11" fmla="*/ 271610 h 2440484"/>
                <a:gd name="connsiteX12" fmla="*/ 244841 w 3401415"/>
                <a:gd name="connsiteY12" fmla="*/ 122658 h 244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01415" h="2440484">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1" name="Freeform: Shape 50">
              <a:extLst>
                <a:ext uri="{FF2B5EF4-FFF2-40B4-BE49-F238E27FC236}">
                  <a16:creationId xmlns:a16="http://schemas.microsoft.com/office/drawing/2014/main" id="{69511D06-104E-440E-8049-4CDCE4B87E96}"/>
                </a:ext>
              </a:extLst>
            </p:cNvPr>
            <p:cNvSpPr/>
            <p:nvPr/>
          </p:nvSpPr>
          <p:spPr>
            <a:xfrm>
              <a:off x="3232490" y="0"/>
              <a:ext cx="4164597" cy="2817185"/>
            </a:xfrm>
            <a:custGeom>
              <a:avLst/>
              <a:gdLst>
                <a:gd name="connsiteX0" fmla="*/ 237339 w 4130517"/>
                <a:gd name="connsiteY0" fmla="*/ 0 h 2806419"/>
                <a:gd name="connsiteX1" fmla="*/ 3997489 w 4130517"/>
                <a:gd name="connsiteY1" fmla="*/ 0 h 2806419"/>
                <a:gd name="connsiteX2" fmla="*/ 4006148 w 4130517"/>
                <a:gd name="connsiteY2" fmla="*/ 24333 h 2806419"/>
                <a:gd name="connsiteX3" fmla="*/ 4130517 w 4130517"/>
                <a:gd name="connsiteY3" fmla="*/ 887307 h 2806419"/>
                <a:gd name="connsiteX4" fmla="*/ 3915925 w 4130517"/>
                <a:gd name="connsiteY4" fmla="*/ 1525677 h 2806419"/>
                <a:gd name="connsiteX5" fmla="*/ 3280571 w 4130517"/>
                <a:gd name="connsiteY5" fmla="*/ 2120090 h 2806419"/>
                <a:gd name="connsiteX6" fmla="*/ 3140878 w 4130517"/>
                <a:gd name="connsiteY6" fmla="*/ 2233796 h 2806419"/>
                <a:gd name="connsiteX7" fmla="*/ 1993019 w 4130517"/>
                <a:gd name="connsiteY7" fmla="*/ 2806419 h 2806419"/>
                <a:gd name="connsiteX8" fmla="*/ 480948 w 4130517"/>
                <a:gd name="connsiteY8" fmla="*/ 1875638 h 2806419"/>
                <a:gd name="connsiteX9" fmla="*/ 319805 w 4130517"/>
                <a:gd name="connsiteY9" fmla="*/ 1637519 h 2806419"/>
                <a:gd name="connsiteX10" fmla="*/ 0 w 4130517"/>
                <a:gd name="connsiteY10" fmla="*/ 887307 h 2806419"/>
                <a:gd name="connsiteX11" fmla="*/ 193231 w 4130517"/>
                <a:gd name="connsiteY11" fmla="*/ 79360 h 2806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30517" h="2806419">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2" name="Freeform: Shape 51">
              <a:extLst>
                <a:ext uri="{FF2B5EF4-FFF2-40B4-BE49-F238E27FC236}">
                  <a16:creationId xmlns:a16="http://schemas.microsoft.com/office/drawing/2014/main" id="{164F6B39-7B0A-4839-9F52-1FFA2044F248}"/>
                </a:ext>
              </a:extLst>
            </p:cNvPr>
            <p:cNvSpPr/>
            <p:nvPr/>
          </p:nvSpPr>
          <p:spPr>
            <a:xfrm>
              <a:off x="3124577" y="0"/>
              <a:ext cx="4389519" cy="2916937"/>
            </a:xfrm>
            <a:custGeom>
              <a:avLst/>
              <a:gdLst>
                <a:gd name="connsiteX0" fmla="*/ 208215 w 4389519"/>
                <a:gd name="connsiteY0" fmla="*/ 0 h 2916937"/>
                <a:gd name="connsiteX1" fmla="*/ 4284014 w 4389519"/>
                <a:gd name="connsiteY1" fmla="*/ 0 h 2916937"/>
                <a:gd name="connsiteX2" fmla="*/ 4335794 w 4389519"/>
                <a:gd name="connsiteY2" fmla="*/ 207911 h 2916937"/>
                <a:gd name="connsiteX3" fmla="*/ 4376420 w 4389519"/>
                <a:gd name="connsiteY3" fmla="*/ 1078865 h 2916937"/>
                <a:gd name="connsiteX4" fmla="*/ 4090147 w 4389519"/>
                <a:gd name="connsiteY4" fmla="*/ 1734728 h 2916937"/>
                <a:gd name="connsiteX5" fmla="*/ 3362552 w 4389519"/>
                <a:gd name="connsiteY5" fmla="*/ 2305097 h 2916937"/>
                <a:gd name="connsiteX6" fmla="*/ 3204152 w 4389519"/>
                <a:gd name="connsiteY6" fmla="*/ 2412521 h 2916937"/>
                <a:gd name="connsiteX7" fmla="*/ 1936072 w 4389519"/>
                <a:gd name="connsiteY7" fmla="*/ 2912360 h 2916937"/>
                <a:gd name="connsiteX8" fmla="*/ 421690 w 4389519"/>
                <a:gd name="connsiteY8" fmla="*/ 1787063 h 2916937"/>
                <a:gd name="connsiteX9" fmla="*/ 273167 w 4389519"/>
                <a:gd name="connsiteY9" fmla="*/ 1520080 h 2916937"/>
                <a:gd name="connsiteX10" fmla="*/ 4118 w 4389519"/>
                <a:gd name="connsiteY10" fmla="*/ 696338 h 2916937"/>
                <a:gd name="connsiteX11" fmla="*/ 175984 w 4389519"/>
                <a:gd name="connsiteY11" fmla="*/ 60381 h 2916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89519" h="2916937">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pSp>
      <p:grpSp>
        <p:nvGrpSpPr>
          <p:cNvPr id="8" name="Group 7">
            <a:extLst>
              <a:ext uri="{FF2B5EF4-FFF2-40B4-BE49-F238E27FC236}">
                <a16:creationId xmlns:a16="http://schemas.microsoft.com/office/drawing/2014/main" id="{03099122-D80B-4389-A1CF-52C635217F4B}"/>
              </a:ext>
            </a:extLst>
          </p:cNvPr>
          <p:cNvGrpSpPr/>
          <p:nvPr/>
        </p:nvGrpSpPr>
        <p:grpSpPr>
          <a:xfrm>
            <a:off x="8122942" y="0"/>
            <a:ext cx="4069058" cy="3547008"/>
            <a:chOff x="8122942" y="0"/>
            <a:chExt cx="4069058" cy="3547008"/>
          </a:xfrm>
        </p:grpSpPr>
        <p:sp>
          <p:nvSpPr>
            <p:cNvPr id="54" name="Freeform: Shape 53">
              <a:extLst>
                <a:ext uri="{FF2B5EF4-FFF2-40B4-BE49-F238E27FC236}">
                  <a16:creationId xmlns:a16="http://schemas.microsoft.com/office/drawing/2014/main" id="{CA535D59-CDAA-4AA9-84AC-A6142E857FE2}"/>
                </a:ext>
              </a:extLst>
            </p:cNvPr>
            <p:cNvSpPr/>
            <p:nvPr/>
          </p:nvSpPr>
          <p:spPr>
            <a:xfrm>
              <a:off x="8122942" y="0"/>
              <a:ext cx="4069058" cy="3547008"/>
            </a:xfrm>
            <a:custGeom>
              <a:avLst/>
              <a:gdLst>
                <a:gd name="connsiteX0" fmla="*/ 305212 w 4069058"/>
                <a:gd name="connsiteY0" fmla="*/ 0 h 3547008"/>
                <a:gd name="connsiteX1" fmla="*/ 4069058 w 4069058"/>
                <a:gd name="connsiteY1" fmla="*/ 0 h 3547008"/>
                <a:gd name="connsiteX2" fmla="*/ 4069058 w 4069058"/>
                <a:gd name="connsiteY2" fmla="*/ 2865785 h 3547008"/>
                <a:gd name="connsiteX3" fmla="*/ 3996814 w 4069058"/>
                <a:gd name="connsiteY3" fmla="*/ 2947457 h 3547008"/>
                <a:gd name="connsiteX4" fmla="*/ 2732780 w 4069058"/>
                <a:gd name="connsiteY4" fmla="*/ 3541640 h 3547008"/>
                <a:gd name="connsiteX5" fmla="*/ 1317550 w 4069058"/>
                <a:gd name="connsiteY5" fmla="*/ 3015110 h 3547008"/>
                <a:gd name="connsiteX6" fmla="*/ 1140977 w 4069058"/>
                <a:gd name="connsiteY6" fmla="*/ 2901419 h 3547008"/>
                <a:gd name="connsiteX7" fmla="*/ 330269 w 4069058"/>
                <a:gd name="connsiteY7" fmla="*/ 2297252 h 3547008"/>
                <a:gd name="connsiteX8" fmla="*/ 13299 w 4069058"/>
                <a:gd name="connsiteY8" fmla="*/ 1599966 h 3547008"/>
                <a:gd name="connsiteX9" fmla="*/ 217457 w 4069058"/>
                <a:gd name="connsiteY9" fmla="*/ 178659 h 3547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69058" h="354700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5" name="Freeform: Shape 54">
              <a:extLst>
                <a:ext uri="{FF2B5EF4-FFF2-40B4-BE49-F238E27FC236}">
                  <a16:creationId xmlns:a16="http://schemas.microsoft.com/office/drawing/2014/main" id="{CD6948CC-6D51-4092-887C-B0664DC102C7}"/>
                </a:ext>
              </a:extLst>
            </p:cNvPr>
            <p:cNvSpPr/>
            <p:nvPr/>
          </p:nvSpPr>
          <p:spPr>
            <a:xfrm flipH="1">
              <a:off x="8319994" y="0"/>
              <a:ext cx="3872006" cy="3321595"/>
            </a:xfrm>
            <a:custGeom>
              <a:avLst/>
              <a:gdLst>
                <a:gd name="connsiteX0" fmla="*/ 3466434 w 3872006"/>
                <a:gd name="connsiteY0" fmla="*/ 0 h 3321595"/>
                <a:gd name="connsiteX1" fmla="*/ 65800 w 3872006"/>
                <a:gd name="connsiteY1" fmla="*/ 0 h 3321595"/>
                <a:gd name="connsiteX2" fmla="*/ 0 w 3872006"/>
                <a:gd name="connsiteY2" fmla="*/ 59511 h 3321595"/>
                <a:gd name="connsiteX3" fmla="*/ 0 w 3872006"/>
                <a:gd name="connsiteY3" fmla="*/ 2518435 h 3321595"/>
                <a:gd name="connsiteX4" fmla="*/ 80122 w 3872006"/>
                <a:gd name="connsiteY4" fmla="*/ 2618704 h 3321595"/>
                <a:gd name="connsiteX5" fmla="*/ 1549501 w 3872006"/>
                <a:gd name="connsiteY5" fmla="*/ 3321595 h 3321595"/>
                <a:gd name="connsiteX6" fmla="*/ 2796711 w 3872006"/>
                <a:gd name="connsiteY6" fmla="*/ 2749441 h 3321595"/>
                <a:gd name="connsiteX7" fmla="*/ 2948494 w 3872006"/>
                <a:gd name="connsiteY7" fmla="*/ 2635829 h 3321595"/>
                <a:gd name="connsiteX8" fmla="*/ 3638840 w 3872006"/>
                <a:gd name="connsiteY8" fmla="*/ 2041901 h 3321595"/>
                <a:gd name="connsiteX9" fmla="*/ 3872006 w 3872006"/>
                <a:gd name="connsiteY9" fmla="*/ 1404055 h 3321595"/>
                <a:gd name="connsiteX10" fmla="*/ 3467973 w 3872006"/>
                <a:gd name="connsiteY10" fmla="*/ 1974 h 3321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72006" h="3321595">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6" name="Freeform: Shape 55">
              <a:extLst>
                <a:ext uri="{FF2B5EF4-FFF2-40B4-BE49-F238E27FC236}">
                  <a16:creationId xmlns:a16="http://schemas.microsoft.com/office/drawing/2014/main" id="{F5F9FD94-99CC-42AD-8E66-CF99E8FD5A94}"/>
                </a:ext>
              </a:extLst>
            </p:cNvPr>
            <p:cNvSpPr/>
            <p:nvPr/>
          </p:nvSpPr>
          <p:spPr>
            <a:xfrm flipH="1">
              <a:off x="8729240" y="9274"/>
              <a:ext cx="3462454" cy="3010961"/>
            </a:xfrm>
            <a:custGeom>
              <a:avLst/>
              <a:gdLst>
                <a:gd name="connsiteX0" fmla="*/ 2953507 w 3462454"/>
                <a:gd name="connsiteY0" fmla="*/ 0 h 3010961"/>
                <a:gd name="connsiteX1" fmla="*/ 477652 w 3462454"/>
                <a:gd name="connsiteY1" fmla="*/ 0 h 3010961"/>
                <a:gd name="connsiteX2" fmla="*/ 327396 w 3462454"/>
                <a:gd name="connsiteY2" fmla="*/ 113681 h 3010961"/>
                <a:gd name="connsiteX3" fmla="*/ 46554 w 3462454"/>
                <a:gd name="connsiteY3" fmla="*/ 391785 h 3010961"/>
                <a:gd name="connsiteX4" fmla="*/ 0 w 3462454"/>
                <a:gd name="connsiteY4" fmla="*/ 453516 h 3010961"/>
                <a:gd name="connsiteX5" fmla="*/ 0 w 3462454"/>
                <a:gd name="connsiteY5" fmla="*/ 2083461 h 3010961"/>
                <a:gd name="connsiteX6" fmla="*/ 26382 w 3462454"/>
                <a:gd name="connsiteY6" fmla="*/ 2118637 h 3010961"/>
                <a:gd name="connsiteX7" fmla="*/ 101620 w 3462454"/>
                <a:gd name="connsiteY7" fmla="*/ 2222744 h 3010961"/>
                <a:gd name="connsiteX8" fmla="*/ 1494064 w 3462454"/>
                <a:gd name="connsiteY8" fmla="*/ 3010961 h 3010961"/>
                <a:gd name="connsiteX9" fmla="*/ 2551110 w 3462454"/>
                <a:gd name="connsiteY9" fmla="*/ 2526044 h 3010961"/>
                <a:gd name="connsiteX10" fmla="*/ 2679751 w 3462454"/>
                <a:gd name="connsiteY10" fmla="*/ 2429754 h 3010961"/>
                <a:gd name="connsiteX11" fmla="*/ 3264840 w 3462454"/>
                <a:gd name="connsiteY11" fmla="*/ 1926383 h 3010961"/>
                <a:gd name="connsiteX12" fmla="*/ 3462454 w 3462454"/>
                <a:gd name="connsiteY12" fmla="*/ 1385790 h 3010961"/>
                <a:gd name="connsiteX13" fmla="*/ 3018820 w 3462454"/>
                <a:gd name="connsiteY13" fmla="*/ 67626 h 3010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62454" h="3010961">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7" name="Freeform: Shape 56">
              <a:extLst>
                <a:ext uri="{FF2B5EF4-FFF2-40B4-BE49-F238E27FC236}">
                  <a16:creationId xmlns:a16="http://schemas.microsoft.com/office/drawing/2014/main" id="{F47D3E70-A759-410D-B5DB-855218E138C3}"/>
                </a:ext>
              </a:extLst>
            </p:cNvPr>
            <p:cNvSpPr/>
            <p:nvPr/>
          </p:nvSpPr>
          <p:spPr>
            <a:xfrm flipH="1">
              <a:off x="8243247" y="9274"/>
              <a:ext cx="3948447" cy="3411460"/>
            </a:xfrm>
            <a:custGeom>
              <a:avLst/>
              <a:gdLst>
                <a:gd name="connsiteX0" fmla="*/ 3564894 w 3904481"/>
                <a:gd name="connsiteY0" fmla="*/ 0 h 3411460"/>
                <a:gd name="connsiteX1" fmla="*/ 0 w 3904481"/>
                <a:gd name="connsiteY1" fmla="*/ 0 h 3411460"/>
                <a:gd name="connsiteX2" fmla="*/ 0 w 3904481"/>
                <a:gd name="connsiteY2" fmla="*/ 2659993 h 3411460"/>
                <a:gd name="connsiteX3" fmla="*/ 1876 w 3904481"/>
                <a:gd name="connsiteY3" fmla="*/ 2662425 h 3411460"/>
                <a:gd name="connsiteX4" fmla="*/ 1514161 w 3904481"/>
                <a:gd name="connsiteY4" fmla="*/ 3411460 h 3411460"/>
                <a:gd name="connsiteX5" fmla="*/ 2797788 w 3904481"/>
                <a:gd name="connsiteY5" fmla="*/ 2801744 h 3411460"/>
                <a:gd name="connsiteX6" fmla="*/ 2954004 w 3904481"/>
                <a:gd name="connsiteY6" fmla="*/ 2680673 h 3411460"/>
                <a:gd name="connsiteX7" fmla="*/ 3664508 w 3904481"/>
                <a:gd name="connsiteY7" fmla="*/ 2047754 h 3411460"/>
                <a:gd name="connsiteX8" fmla="*/ 3904481 w 3904481"/>
                <a:gd name="connsiteY8" fmla="*/ 1368033 h 3411460"/>
                <a:gd name="connsiteX9" fmla="*/ 3596499 w 3904481"/>
                <a:gd name="connsiteY9" fmla="*/ 52268 h 3411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04481" h="3411460">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9" name="Group 8">
            <a:extLst>
              <a:ext uri="{FF2B5EF4-FFF2-40B4-BE49-F238E27FC236}">
                <a16:creationId xmlns:a16="http://schemas.microsoft.com/office/drawing/2014/main" id="{90302A25-2D4F-4AD5-B0E9-C12184C3599E}"/>
              </a:ext>
            </a:extLst>
          </p:cNvPr>
          <p:cNvGrpSpPr/>
          <p:nvPr/>
        </p:nvGrpSpPr>
        <p:grpSpPr>
          <a:xfrm>
            <a:off x="-1" y="1355238"/>
            <a:ext cx="4381339" cy="5510713"/>
            <a:chOff x="0" y="1347287"/>
            <a:chExt cx="4259808" cy="5510713"/>
          </a:xfrm>
        </p:grpSpPr>
        <p:sp>
          <p:nvSpPr>
            <p:cNvPr id="59" name="Freeform: Shape 58">
              <a:extLst>
                <a:ext uri="{FF2B5EF4-FFF2-40B4-BE49-F238E27FC236}">
                  <a16:creationId xmlns:a16="http://schemas.microsoft.com/office/drawing/2014/main" id="{E227AF03-773A-4B1E-8FED-67198038E60D}"/>
                </a:ext>
              </a:extLst>
            </p:cNvPr>
            <p:cNvSpPr/>
            <p:nvPr/>
          </p:nvSpPr>
          <p:spPr>
            <a:xfrm>
              <a:off x="0" y="1676545"/>
              <a:ext cx="4174269" cy="5181455"/>
            </a:xfrm>
            <a:custGeom>
              <a:avLst/>
              <a:gdLst>
                <a:gd name="connsiteX0" fmla="*/ 1155130 w 4174269"/>
                <a:gd name="connsiteY0" fmla="*/ 990 h 5181455"/>
                <a:gd name="connsiteX1" fmla="*/ 2396955 w 4174269"/>
                <a:gd name="connsiteY1" fmla="*/ 367328 h 5181455"/>
                <a:gd name="connsiteX2" fmla="*/ 3827960 w 4174269"/>
                <a:gd name="connsiteY2" fmla="*/ 4749328 h 5181455"/>
                <a:gd name="connsiteX3" fmla="*/ 3561502 w 4174269"/>
                <a:gd name="connsiteY3" fmla="*/ 5090948 h 5181455"/>
                <a:gd name="connsiteX4" fmla="*/ 3452726 w 4174269"/>
                <a:gd name="connsiteY4" fmla="*/ 5181455 h 5181455"/>
                <a:gd name="connsiteX5" fmla="*/ 0 w 4174269"/>
                <a:gd name="connsiteY5" fmla="*/ 5181455 h 5181455"/>
                <a:gd name="connsiteX6" fmla="*/ 0 w 4174269"/>
                <a:gd name="connsiteY6" fmla="*/ 251605 h 5181455"/>
                <a:gd name="connsiteX7" fmla="*/ 157396 w 4174269"/>
                <a:gd name="connsiteY7" fmla="*/ 182600 h 5181455"/>
                <a:gd name="connsiteX8" fmla="*/ 1155130 w 4174269"/>
                <a:gd name="connsiteY8" fmla="*/ 990 h 518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4269" h="5181455">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0" name="Freeform: Shape 59">
              <a:extLst>
                <a:ext uri="{FF2B5EF4-FFF2-40B4-BE49-F238E27FC236}">
                  <a16:creationId xmlns:a16="http://schemas.microsoft.com/office/drawing/2014/main" id="{D6FE8FAD-8A4A-49E1-AFAF-A074482295A9}"/>
                </a:ext>
              </a:extLst>
            </p:cNvPr>
            <p:cNvSpPr/>
            <p:nvPr/>
          </p:nvSpPr>
          <p:spPr>
            <a:xfrm>
              <a:off x="0" y="1347287"/>
              <a:ext cx="4259808" cy="5510713"/>
            </a:xfrm>
            <a:custGeom>
              <a:avLst/>
              <a:gdLst>
                <a:gd name="connsiteX0" fmla="*/ 948905 w 4259808"/>
                <a:gd name="connsiteY0" fmla="*/ 1556 h 5510713"/>
                <a:gd name="connsiteX1" fmla="*/ 2304106 w 4259808"/>
                <a:gd name="connsiteY1" fmla="*/ 405867 h 5510713"/>
                <a:gd name="connsiteX2" fmla="*/ 3890982 w 4259808"/>
                <a:gd name="connsiteY2" fmla="*/ 5156588 h 5510713"/>
                <a:gd name="connsiteX3" fmla="*/ 3680329 w 4259808"/>
                <a:gd name="connsiteY3" fmla="*/ 5445948 h 5510713"/>
                <a:gd name="connsiteX4" fmla="*/ 3616504 w 4259808"/>
                <a:gd name="connsiteY4" fmla="*/ 5510713 h 5510713"/>
                <a:gd name="connsiteX5" fmla="*/ 0 w 4259808"/>
                <a:gd name="connsiteY5" fmla="*/ 5510713 h 5510713"/>
                <a:gd name="connsiteX6" fmla="*/ 0 w 4259808"/>
                <a:gd name="connsiteY6" fmla="*/ 144797 h 5510713"/>
                <a:gd name="connsiteX7" fmla="*/ 164164 w 4259808"/>
                <a:gd name="connsiteY7" fmla="*/ 92266 h 5510713"/>
                <a:gd name="connsiteX8" fmla="*/ 948905 w 4259808"/>
                <a:gd name="connsiteY8" fmla="*/ 1556 h 5510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59808" h="5510713">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1" name="Freeform: Shape 60">
              <a:extLst>
                <a:ext uri="{FF2B5EF4-FFF2-40B4-BE49-F238E27FC236}">
                  <a16:creationId xmlns:a16="http://schemas.microsoft.com/office/drawing/2014/main" id="{0A7C4DFB-FDFD-4F28-8B00-287EB75C79EB}"/>
                </a:ext>
              </a:extLst>
            </p:cNvPr>
            <p:cNvSpPr/>
            <p:nvPr/>
          </p:nvSpPr>
          <p:spPr>
            <a:xfrm>
              <a:off x="0" y="1592806"/>
              <a:ext cx="4029221" cy="5265194"/>
            </a:xfrm>
            <a:custGeom>
              <a:avLst/>
              <a:gdLst>
                <a:gd name="connsiteX0" fmla="*/ 812878 w 4029221"/>
                <a:gd name="connsiteY0" fmla="*/ 840 h 5265194"/>
                <a:gd name="connsiteX1" fmla="*/ 960980 w 4029221"/>
                <a:gd name="connsiteY1" fmla="*/ 1442 h 5265194"/>
                <a:gd name="connsiteX2" fmla="*/ 2216856 w 4029221"/>
                <a:gd name="connsiteY2" fmla="*/ 376120 h 5265194"/>
                <a:gd name="connsiteX3" fmla="*/ 3687427 w 4029221"/>
                <a:gd name="connsiteY3" fmla="*/ 4778650 h 5265194"/>
                <a:gd name="connsiteX4" fmla="*/ 3267677 w 4029221"/>
                <a:gd name="connsiteY4" fmla="*/ 5245601 h 5265194"/>
                <a:gd name="connsiteX5" fmla="*/ 3237167 w 4029221"/>
                <a:gd name="connsiteY5" fmla="*/ 5265194 h 5265194"/>
                <a:gd name="connsiteX6" fmla="*/ 0 w 4029221"/>
                <a:gd name="connsiteY6" fmla="*/ 5265194 h 5265194"/>
                <a:gd name="connsiteX7" fmla="*/ 0 w 4029221"/>
                <a:gd name="connsiteY7" fmla="*/ 162790 h 5265194"/>
                <a:gd name="connsiteX8" fmla="*/ 58408 w 4029221"/>
                <a:gd name="connsiteY8" fmla="*/ 139352 h 5265194"/>
                <a:gd name="connsiteX9" fmla="*/ 812878 w 4029221"/>
                <a:gd name="connsiteY9" fmla="*/ 840 h 5265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29221" h="5265194">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w="190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2" name="Freeform: Shape 61">
              <a:extLst>
                <a:ext uri="{FF2B5EF4-FFF2-40B4-BE49-F238E27FC236}">
                  <a16:creationId xmlns:a16="http://schemas.microsoft.com/office/drawing/2014/main" id="{B6E867DF-0B62-429A-A554-CBE585048439}"/>
                </a:ext>
              </a:extLst>
            </p:cNvPr>
            <p:cNvSpPr/>
            <p:nvPr/>
          </p:nvSpPr>
          <p:spPr>
            <a:xfrm>
              <a:off x="0" y="2147333"/>
              <a:ext cx="3702048" cy="4710667"/>
            </a:xfrm>
            <a:custGeom>
              <a:avLst/>
              <a:gdLst>
                <a:gd name="connsiteX0" fmla="*/ 1057511 w 3702048"/>
                <a:gd name="connsiteY0" fmla="*/ 1243 h 4710667"/>
                <a:gd name="connsiteX1" fmla="*/ 2139959 w 3702048"/>
                <a:gd name="connsiteY1" fmla="*/ 324180 h 4710667"/>
                <a:gd name="connsiteX2" fmla="*/ 3407455 w 3702048"/>
                <a:gd name="connsiteY2" fmla="*/ 4118750 h 4710667"/>
                <a:gd name="connsiteX3" fmla="*/ 2754080 w 3702048"/>
                <a:gd name="connsiteY3" fmla="*/ 4690965 h 4710667"/>
                <a:gd name="connsiteX4" fmla="*/ 2711405 w 3702048"/>
                <a:gd name="connsiteY4" fmla="*/ 4710667 h 4710667"/>
                <a:gd name="connsiteX5" fmla="*/ 0 w 3702048"/>
                <a:gd name="connsiteY5" fmla="*/ 4710667 h 4710667"/>
                <a:gd name="connsiteX6" fmla="*/ 0 w 3702048"/>
                <a:gd name="connsiteY6" fmla="*/ 239601 h 4710667"/>
                <a:gd name="connsiteX7" fmla="*/ 72857 w 3702048"/>
                <a:gd name="connsiteY7" fmla="*/ 203063 h 4710667"/>
                <a:gd name="connsiteX8" fmla="*/ 1057511 w 3702048"/>
                <a:gd name="connsiteY8" fmla="*/ 1243 h 4710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2048" h="4710667">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sp>
        <p:nvSpPr>
          <p:cNvPr id="2" name="Title 1"/>
          <p:cNvSpPr>
            <a:spLocks noGrp="1"/>
          </p:cNvSpPr>
          <p:nvPr>
            <p:ph type="title"/>
          </p:nvPr>
        </p:nvSpPr>
        <p:spPr>
          <a:xfrm>
            <a:off x="4654296" y="3420734"/>
            <a:ext cx="6665976" cy="2129674"/>
          </a:xfrm>
        </p:spPr>
        <p:txBody>
          <a:bodyPr anchor="b">
            <a:noAutofit/>
          </a:bodyPr>
          <a:lstStyle>
            <a:lvl1pPr algn="l">
              <a:lnSpc>
                <a:spcPct val="110000"/>
              </a:lnSpc>
              <a:defRPr sz="4800" cap="none" baseline="0">
                <a:solidFill>
                  <a:schemeClr val="tx1">
                    <a:lumMod val="75000"/>
                    <a:lumOff val="25000"/>
                  </a:schemeClr>
                </a:solidFill>
              </a:defRPr>
            </a:lvl1pPr>
          </a:lstStyle>
          <a:p>
            <a:r>
              <a:rPr lang="en-US"/>
              <a:t>Click to edit Master title style</a:t>
            </a:r>
            <a:endParaRPr lang="en-US" dirty="0"/>
          </a:p>
        </p:txBody>
      </p:sp>
      <p:sp>
        <p:nvSpPr>
          <p:cNvPr id="23" name="Footer Placeholder 22">
            <a:extLst>
              <a:ext uri="{FF2B5EF4-FFF2-40B4-BE49-F238E27FC236}">
                <a16:creationId xmlns:a16="http://schemas.microsoft.com/office/drawing/2014/main" id="{E197B67B-BA44-4D2A-B31D-35A89323C4B1}"/>
              </a:ext>
            </a:extLst>
          </p:cNvPr>
          <p:cNvSpPr>
            <a:spLocks noGrp="1"/>
          </p:cNvSpPr>
          <p:nvPr>
            <p:ph type="ftr" sz="quarter" idx="11"/>
          </p:nvPr>
        </p:nvSpPr>
        <p:spPr>
          <a:xfrm>
            <a:off x="4654296" y="6170490"/>
            <a:ext cx="5713314" cy="457200"/>
          </a:xfrm>
        </p:spPr>
        <p:txBody>
          <a:bodyPr/>
          <a:lstStyle/>
          <a:p>
            <a:endParaRPr lang="en-US" dirty="0"/>
          </a:p>
        </p:txBody>
      </p:sp>
      <p:sp>
        <p:nvSpPr>
          <p:cNvPr id="27" name="Slide Number Placeholder 26">
            <a:extLst>
              <a:ext uri="{FF2B5EF4-FFF2-40B4-BE49-F238E27FC236}">
                <a16:creationId xmlns:a16="http://schemas.microsoft.com/office/drawing/2014/main" id="{1D718595-24D3-4517-A62E-C1F493407AA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3" name="Text Placeholder 2"/>
          <p:cNvSpPr>
            <a:spLocks noGrp="1"/>
          </p:cNvSpPr>
          <p:nvPr>
            <p:ph type="body" idx="1"/>
          </p:nvPr>
        </p:nvSpPr>
        <p:spPr>
          <a:xfrm>
            <a:off x="4654295" y="5550408"/>
            <a:ext cx="6665975" cy="512064"/>
          </a:xfrm>
        </p:spPr>
        <p:txBody>
          <a:bodyPr>
            <a:normAutofit/>
          </a:bodyPr>
          <a:lstStyle>
            <a:lvl1pPr marL="0" indent="0" algn="l">
              <a:lnSpc>
                <a:spcPct val="130000"/>
              </a:lnSpc>
              <a:spcBef>
                <a:spcPts val="0"/>
              </a:spcBef>
              <a:buNone/>
              <a:defRPr sz="2000" baseline="0">
                <a:solidFill>
                  <a:schemeClr val="tx1">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8" name="Date Placeholder 17">
            <a:extLst>
              <a:ext uri="{FF2B5EF4-FFF2-40B4-BE49-F238E27FC236}">
                <a16:creationId xmlns:a16="http://schemas.microsoft.com/office/drawing/2014/main" id="{3C6217BB-A228-414D-92D9-E1D1EFEB8BE6}"/>
              </a:ext>
            </a:extLst>
          </p:cNvPr>
          <p:cNvSpPr>
            <a:spLocks noGrp="1"/>
          </p:cNvSpPr>
          <p:nvPr>
            <p:ph type="dt" sz="half" idx="10"/>
          </p:nvPr>
        </p:nvSpPr>
        <p:spPr>
          <a:xfrm>
            <a:off x="640080" y="6170491"/>
            <a:ext cx="2840083" cy="457200"/>
          </a:xfrm>
        </p:spPr>
        <p:txBody>
          <a:bodyPr/>
          <a:lstStyle>
            <a:lvl1pPr algn="l">
              <a:defRPr/>
            </a:lvl1pPr>
          </a:lstStyle>
          <a:p>
            <a:fld id="{E72EB70D-CD01-44DA-83B3-8FEB3383D307}" type="datetime1">
              <a:rPr lang="en-US" smtClean="0"/>
              <a:t>9/4/23</a:t>
            </a:fld>
            <a:endParaRPr lang="en-US" dirty="0"/>
          </a:p>
        </p:txBody>
      </p:sp>
    </p:spTree>
    <p:extLst>
      <p:ext uri="{BB962C8B-B14F-4D97-AF65-F5344CB8AC3E}">
        <p14:creationId xmlns:p14="http://schemas.microsoft.com/office/powerpoint/2010/main" val="30849187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2024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3029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C1D6427-F07F-4D50-B151-455100AF70FF}"/>
              </a:ext>
            </a:extLst>
          </p:cNvPr>
          <p:cNvSpPr>
            <a:spLocks noGrp="1"/>
          </p:cNvSpPr>
          <p:nvPr>
            <p:ph type="dt" sz="half" idx="10"/>
          </p:nvPr>
        </p:nvSpPr>
        <p:spPr/>
        <p:txBody>
          <a:bodyPr/>
          <a:lstStyle/>
          <a:p>
            <a:fld id="{D0158CFD-9357-46BE-A189-D637A67C8730}" type="datetime1">
              <a:rPr lang="en-US" smtClean="0"/>
              <a:t>9/4/23</a:t>
            </a:fld>
            <a:endParaRPr lang="en-US" dirty="0"/>
          </a:p>
        </p:txBody>
      </p:sp>
      <p:sp>
        <p:nvSpPr>
          <p:cNvPr id="9" name="Footer Placeholder 8">
            <a:extLst>
              <a:ext uri="{FF2B5EF4-FFF2-40B4-BE49-F238E27FC236}">
                <a16:creationId xmlns:a16="http://schemas.microsoft.com/office/drawing/2014/main" id="{479EFBB2-C5E0-4D57-AB1D-3AA907ECFD72}"/>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7AE6B7E1-F60B-4D08-9052-423D6FBFAD6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944524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20241" y="2456408"/>
            <a:ext cx="4160520" cy="823912"/>
          </a:xfrm>
        </p:spPr>
        <p:txBody>
          <a:bodyPr anchor="b">
            <a:normAutofit/>
          </a:bodyPr>
          <a:lstStyle>
            <a:lvl1pPr marL="0" indent="0">
              <a:lnSpc>
                <a:spcPct val="130000"/>
              </a:lnSpc>
              <a:buNone/>
              <a:defRPr sz="18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2024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30290" y="2456408"/>
            <a:ext cx="4160520" cy="823912"/>
          </a:xfrm>
        </p:spPr>
        <p:txBody>
          <a:bodyPr anchor="b">
            <a:normAutofit/>
          </a:bodyPr>
          <a:lstStyle>
            <a:lvl1pPr marL="0" indent="0">
              <a:lnSpc>
                <a:spcPct val="99000"/>
              </a:lnSpc>
              <a:buNone/>
              <a:defRPr lang="en-US" sz="1800" b="1" kern="1200" cap="all" spc="150"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30000"/>
              </a:lnSpc>
              <a:spcBef>
                <a:spcPts val="930"/>
              </a:spcBef>
              <a:buFont typeface="Corbel" panose="020B0503020204020204" pitchFamily="34" charset="0"/>
              <a:buNone/>
            </a:pPr>
            <a:r>
              <a:rPr lang="en-US"/>
              <a:t>Click to edit Master text styles</a:t>
            </a:r>
          </a:p>
        </p:txBody>
      </p:sp>
      <p:sp>
        <p:nvSpPr>
          <p:cNvPr id="6" name="Content Placeholder 5"/>
          <p:cNvSpPr>
            <a:spLocks noGrp="1"/>
          </p:cNvSpPr>
          <p:nvPr>
            <p:ph sz="quarter" idx="4"/>
          </p:nvPr>
        </p:nvSpPr>
        <p:spPr>
          <a:xfrm>
            <a:off x="6530290"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3771BF97-4D2A-43A4-8CDC-2250017EB045}"/>
              </a:ext>
            </a:extLst>
          </p:cNvPr>
          <p:cNvSpPr>
            <a:spLocks noGrp="1"/>
          </p:cNvSpPr>
          <p:nvPr>
            <p:ph type="dt" sz="half" idx="10"/>
          </p:nvPr>
        </p:nvSpPr>
        <p:spPr/>
        <p:txBody>
          <a:bodyPr/>
          <a:lstStyle/>
          <a:p>
            <a:fld id="{7B4742EE-B331-4632-BD10-A82FED6B6FC0}" type="datetime1">
              <a:rPr lang="en-US" smtClean="0"/>
              <a:t>9/4/23</a:t>
            </a:fld>
            <a:endParaRPr lang="en-US" dirty="0"/>
          </a:p>
        </p:txBody>
      </p:sp>
      <p:sp>
        <p:nvSpPr>
          <p:cNvPr id="11" name="Footer Placeholder 10">
            <a:extLst>
              <a:ext uri="{FF2B5EF4-FFF2-40B4-BE49-F238E27FC236}">
                <a16:creationId xmlns:a16="http://schemas.microsoft.com/office/drawing/2014/main" id="{6020661A-DA07-4679-9226-945B5DD2480C}"/>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EEFCE38B-E087-4988-BC3A-FE3B55E70D7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13" name="Title 12">
            <a:extLst>
              <a:ext uri="{FF2B5EF4-FFF2-40B4-BE49-F238E27FC236}">
                <a16:creationId xmlns:a16="http://schemas.microsoft.com/office/drawing/2014/main" id="{D3BC439C-E995-4E1F-8DE9-75C32785E00F}"/>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011975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CF30096C-3491-4EF2-ABB2-D57F3F4B5BD5}"/>
              </a:ext>
            </a:extLst>
          </p:cNvPr>
          <p:cNvSpPr>
            <a:spLocks noGrp="1"/>
          </p:cNvSpPr>
          <p:nvPr>
            <p:ph type="dt" sz="half" idx="10"/>
          </p:nvPr>
        </p:nvSpPr>
        <p:spPr/>
        <p:txBody>
          <a:bodyPr/>
          <a:lstStyle/>
          <a:p>
            <a:fld id="{451BA835-D13F-49F4-8F11-5D576AC65FAD}" type="datetime1">
              <a:rPr lang="en-US" smtClean="0"/>
              <a:t>9/4/23</a:t>
            </a:fld>
            <a:endParaRPr lang="en-US" dirty="0"/>
          </a:p>
        </p:txBody>
      </p:sp>
      <p:sp>
        <p:nvSpPr>
          <p:cNvPr id="7" name="Footer Placeholder 6">
            <a:extLst>
              <a:ext uri="{FF2B5EF4-FFF2-40B4-BE49-F238E27FC236}">
                <a16:creationId xmlns:a16="http://schemas.microsoft.com/office/drawing/2014/main" id="{79DA3A85-7147-4F32-944A-B079AF5147E2}"/>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EEDDF50D-95C0-4DA2-BBC6-41774FAC140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6504655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209BEFCA-6D6F-4F26-823F-C86CA694B830}"/>
              </a:ext>
            </a:extLst>
          </p:cNvPr>
          <p:cNvSpPr>
            <a:spLocks noGrp="1"/>
          </p:cNvSpPr>
          <p:nvPr>
            <p:ph type="dt" sz="half" idx="10"/>
          </p:nvPr>
        </p:nvSpPr>
        <p:spPr/>
        <p:txBody>
          <a:bodyPr/>
          <a:lstStyle/>
          <a:p>
            <a:fld id="{ADBD1799-ACB5-4CB2-86A2-5C574F1C8706}" type="datetime1">
              <a:rPr lang="en-US" smtClean="0"/>
              <a:t>9/4/23</a:t>
            </a:fld>
            <a:endParaRPr lang="en-US" dirty="0"/>
          </a:p>
        </p:txBody>
      </p:sp>
      <p:sp>
        <p:nvSpPr>
          <p:cNvPr id="6" name="Footer Placeholder 5">
            <a:extLst>
              <a:ext uri="{FF2B5EF4-FFF2-40B4-BE49-F238E27FC236}">
                <a16:creationId xmlns:a16="http://schemas.microsoft.com/office/drawing/2014/main" id="{BC2EE2C9-E87D-4495-9EDA-6BC0EDC2709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E5557A9-903F-4B36-8B06-D9EADF230508}"/>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5976164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76488" y="640080"/>
            <a:ext cx="3227715" cy="2551751"/>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1280160" y="640080"/>
            <a:ext cx="6949440" cy="5455919"/>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BB904BE8-2080-4FFA-9239-A8929E28FAD9}"/>
              </a:ext>
            </a:extLst>
          </p:cNvPr>
          <p:cNvSpPr>
            <a:spLocks noGrp="1"/>
          </p:cNvSpPr>
          <p:nvPr>
            <p:ph type="dt" sz="half" idx="10"/>
          </p:nvPr>
        </p:nvSpPr>
        <p:spPr>
          <a:xfrm>
            <a:off x="8476488" y="6170491"/>
            <a:ext cx="2214322" cy="457200"/>
          </a:xfrm>
        </p:spPr>
        <p:txBody>
          <a:bodyPr/>
          <a:lstStyle/>
          <a:p>
            <a:fld id="{ED5DD0D6-7A82-473E-879B-C6ECD6CCCFEC}" type="datetime1">
              <a:rPr lang="en-US" smtClean="0"/>
              <a:t>9/4/23</a:t>
            </a:fld>
            <a:endParaRPr lang="en-US" dirty="0"/>
          </a:p>
        </p:txBody>
      </p:sp>
      <p:sp>
        <p:nvSpPr>
          <p:cNvPr id="9" name="Footer Placeholder 8">
            <a:extLst>
              <a:ext uri="{FF2B5EF4-FFF2-40B4-BE49-F238E27FC236}">
                <a16:creationId xmlns:a16="http://schemas.microsoft.com/office/drawing/2014/main" id="{ED5580C6-5CD7-4CDD-977D-0533C84F2F45}"/>
              </a:ext>
            </a:extLst>
          </p:cNvPr>
          <p:cNvSpPr>
            <a:spLocks noGrp="1"/>
          </p:cNvSpPr>
          <p:nvPr>
            <p:ph type="ftr" sz="quarter" idx="11"/>
          </p:nvPr>
        </p:nvSpPr>
        <p:spPr>
          <a:xfrm>
            <a:off x="1280160" y="6170490"/>
            <a:ext cx="6949440" cy="457200"/>
          </a:xfrm>
        </p:spPr>
        <p:txBody>
          <a:bodyPr/>
          <a:lstStyle/>
          <a:p>
            <a:endParaRPr lang="en-US" dirty="0"/>
          </a:p>
        </p:txBody>
      </p:sp>
      <p:sp>
        <p:nvSpPr>
          <p:cNvPr id="10" name="Slide Number Placeholder 9">
            <a:extLst>
              <a:ext uri="{FF2B5EF4-FFF2-40B4-BE49-F238E27FC236}">
                <a16:creationId xmlns:a16="http://schemas.microsoft.com/office/drawing/2014/main" id="{518D0320-9B66-443F-8E28-8BCF07E082BD}"/>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4660790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0"/>
            <a:ext cx="8102651" cy="6857999"/>
          </a:xfrm>
          <a:solidFill>
            <a:schemeClr val="bg2">
              <a:lumMod val="9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Date Placeholder 10">
            <a:extLst>
              <a:ext uri="{FF2B5EF4-FFF2-40B4-BE49-F238E27FC236}">
                <a16:creationId xmlns:a16="http://schemas.microsoft.com/office/drawing/2014/main" id="{41C2A9DB-B176-4069-8734-5B4ED352BA2B}"/>
              </a:ext>
            </a:extLst>
          </p:cNvPr>
          <p:cNvSpPr>
            <a:spLocks noGrp="1"/>
          </p:cNvSpPr>
          <p:nvPr>
            <p:ph type="dt" sz="half" idx="10"/>
          </p:nvPr>
        </p:nvSpPr>
        <p:spPr>
          <a:xfrm>
            <a:off x="8476488" y="6170491"/>
            <a:ext cx="2214322" cy="457200"/>
          </a:xfrm>
        </p:spPr>
        <p:txBody>
          <a:bodyPr/>
          <a:lstStyle/>
          <a:p>
            <a:fld id="{D4605E03-BC17-41A7-854C-DFAB672737DC}" type="datetime1">
              <a:rPr lang="en-US" smtClean="0"/>
              <a:t>9/4/23</a:t>
            </a:fld>
            <a:endParaRPr lang="en-US" dirty="0"/>
          </a:p>
        </p:txBody>
      </p:sp>
      <p:sp>
        <p:nvSpPr>
          <p:cNvPr id="12" name="Footer Placeholder 11">
            <a:extLst>
              <a:ext uri="{FF2B5EF4-FFF2-40B4-BE49-F238E27FC236}">
                <a16:creationId xmlns:a16="http://schemas.microsoft.com/office/drawing/2014/main" id="{430F9A2F-C2C4-4E1C-B4B3-07ED84F28CE8}"/>
              </a:ext>
            </a:extLst>
          </p:cNvPr>
          <p:cNvSpPr>
            <a:spLocks noGrp="1"/>
          </p:cNvSpPr>
          <p:nvPr>
            <p:ph type="ftr" sz="quarter" idx="11"/>
          </p:nvPr>
        </p:nvSpPr>
        <p:spPr>
          <a:xfrm>
            <a:off x="1280160" y="6170490"/>
            <a:ext cx="6464410" cy="457200"/>
          </a:xfrm>
        </p:spPr>
        <p:txBody>
          <a:bodyPr/>
          <a:lstStyle>
            <a:lvl1pPr>
              <a:defRPr b="1">
                <a:solidFill>
                  <a:srgbClr val="FFFFFF"/>
                </a:solidFill>
                <a:effectLst>
                  <a:outerShdw blurRad="50800" dist="38100" dir="2700000" algn="tl" rotWithShape="0">
                    <a:prstClr val="black">
                      <a:alpha val="43000"/>
                    </a:prstClr>
                  </a:outerShdw>
                </a:effectLst>
              </a:defRPr>
            </a:lvl1pPr>
          </a:lstStyle>
          <a:p>
            <a:endParaRPr lang="en-US" dirty="0"/>
          </a:p>
        </p:txBody>
      </p:sp>
      <p:sp>
        <p:nvSpPr>
          <p:cNvPr id="13" name="Slide Number Placeholder 12">
            <a:extLst>
              <a:ext uri="{FF2B5EF4-FFF2-40B4-BE49-F238E27FC236}">
                <a16:creationId xmlns:a16="http://schemas.microsoft.com/office/drawing/2014/main" id="{F9BFA0A0-2117-4A10-9DAA-080C21559CF3}"/>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553141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6397E4A-EB6A-4FA6-AA4F-69EA0C70FDC9}"/>
              </a:ext>
            </a:extLst>
          </p:cNvPr>
          <p:cNvSpPr>
            <a:spLocks noGrp="1"/>
          </p:cNvSpPr>
          <p:nvPr>
            <p:ph type="dt" sz="half" idx="10"/>
          </p:nvPr>
        </p:nvSpPr>
        <p:spPr/>
        <p:txBody>
          <a:bodyPr/>
          <a:lstStyle/>
          <a:p>
            <a:fld id="{6F86ED0C-1DA7-41F0-94CF-6218B1FEDFF1}" type="datetime1">
              <a:rPr lang="en-US" smtClean="0"/>
              <a:t>9/4/23</a:t>
            </a:fld>
            <a:endParaRPr lang="en-US" dirty="0"/>
          </a:p>
        </p:txBody>
      </p:sp>
      <p:sp>
        <p:nvSpPr>
          <p:cNvPr id="8" name="Footer Placeholder 7">
            <a:extLst>
              <a:ext uri="{FF2B5EF4-FFF2-40B4-BE49-F238E27FC236}">
                <a16:creationId xmlns:a16="http://schemas.microsoft.com/office/drawing/2014/main" id="{051A2F5D-7AC4-4F91-965A-7B6A45D6F41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26E8B86-CDB8-482F-9D9F-1BFDA3638B3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4731877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EECF02AB-6034-4B88-BC5A-7C17CB0EF809}" type="datetime1">
              <a:rPr lang="en-US" smtClean="0"/>
              <a:t>9/4/23</a:t>
            </a:fld>
            <a:endParaRPr lang="en-US" dirty="0"/>
          </a:p>
        </p:txBody>
      </p:sp>
      <p:sp>
        <p:nvSpPr>
          <p:cNvPr id="5" name="Footer Placeholder 4"/>
          <p:cNvSpPr>
            <a:spLocks noGrp="1"/>
          </p:cNvSpPr>
          <p:nvPr>
            <p:ph type="ftr" sz="quarter" idx="11"/>
          </p:nvPr>
        </p:nvSpPr>
        <p:spPr>
          <a:xfrm>
            <a:off x="2933699" y="6296615"/>
            <a:ext cx="5959577" cy="365125"/>
          </a:xfrm>
        </p:spPr>
        <p:txBody>
          <a:bodyPr/>
          <a:lstStyle/>
          <a:p>
            <a:endParaRPr lang="en-US"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FAEF9944-A4F6-4C59-AEBD-678D6480B8EA}" type="slidenum">
              <a:rPr lang="en-US" smtClean="0"/>
              <a:pPr/>
              <a:t>‹#›</a:t>
            </a:fld>
            <a:endParaRPr lang="en-US" dirty="0"/>
          </a:p>
        </p:txBody>
      </p:sp>
      <p:cxnSp>
        <p:nvCxnSpPr>
          <p:cNvPr id="7" name="Straight Connector 6" title="Rule Line">
            <a:extLst>
              <a:ext uri="{FF2B5EF4-FFF2-40B4-BE49-F238E27FC236}">
                <a16:creationId xmlns:a16="http://schemas.microsoft.com/office/drawing/2014/main" id="{A1005B08-D2D4-455C-AA62-1200E43E7AF9}"/>
              </a:ext>
            </a:extLst>
          </p:cNvPr>
          <p:cNvCxnSpPr/>
          <p:nvPr/>
        </p:nvCxnSpPr>
        <p:spPr>
          <a:xfrm>
            <a:off x="9111582" y="571502"/>
            <a:ext cx="0" cy="5275467"/>
          </a:xfrm>
          <a:prstGeom prst="line">
            <a:avLst/>
          </a:prstGeom>
          <a:ln w="381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74480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9/4/23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091506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9/4/23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39097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9/4/23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92657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9/4/23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563928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9/4/23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50744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9/4/23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34245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9/4/23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20306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9/4/23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99828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9/4/23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11789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9/4/23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10629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9/4/23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42923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42481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81510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73969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56100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79332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_8*#仅标题（一行标题）">
    <p:spTree>
      <p:nvGrpSpPr>
        <p:cNvPr id="1" name=""/>
        <p:cNvGrpSpPr/>
        <p:nvPr/>
      </p:nvGrpSpPr>
      <p:grpSpPr>
        <a:xfrm>
          <a:off x="0" y="0"/>
          <a:ext cx="0" cy="0"/>
          <a:chOff x="0" y="0"/>
          <a:chExt cx="0" cy="0"/>
        </a:xfrm>
      </p:grpSpPr>
      <p:sp>
        <p:nvSpPr>
          <p:cNvPr id="3" name="标题 1"/>
          <p:cNvSpPr>
            <a:spLocks noGrp="1"/>
          </p:cNvSpPr>
          <p:nvPr>
            <p:ph type="title" hasCustomPrompt="1"/>
          </p:nvPr>
        </p:nvSpPr>
        <p:spPr>
          <a:xfrm>
            <a:off x="731838" y="447468"/>
            <a:ext cx="10728325" cy="497095"/>
          </a:xfrm>
          <a:prstGeom prst="rect">
            <a:avLst/>
          </a:prstGeom>
        </p:spPr>
        <p:txBody>
          <a:bodyPr lIns="0" tIns="0" rIns="0" bIns="0" anchor="t">
            <a:normAutofit/>
          </a:bodyPr>
          <a:lstStyle>
            <a:lvl1pPr>
              <a:defRPr lang="zh-CN" altLang="en-US" baseline="0" dirty="0"/>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Tree>
    <p:extLst>
      <p:ext uri="{BB962C8B-B14F-4D97-AF65-F5344CB8AC3E}">
        <p14:creationId xmlns:p14="http://schemas.microsoft.com/office/powerpoint/2010/main" val="2505977756"/>
      </p:ext>
    </p:extLst>
  </p:cSld>
  <p:clrMapOvr>
    <a:masterClrMapping/>
  </p:clrMapOvr>
  <p:extLst>
    <p:ext uri="{DCECCB84-F9BA-43D5-87BE-67443E8EF086}">
      <p15:sldGuideLst xmlns:p15="http://schemas.microsoft.com/office/powerpoint/2012/main">
        <p15:guide id="1" orient="horz" pos="595">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_7*#标题和内容（一行标题）">
    <p:spTree>
      <p:nvGrpSpPr>
        <p:cNvPr id="1" name=""/>
        <p:cNvGrpSpPr/>
        <p:nvPr/>
      </p:nvGrpSpPr>
      <p:grpSpPr>
        <a:xfrm>
          <a:off x="0" y="0"/>
          <a:ext cx="0" cy="0"/>
          <a:chOff x="0" y="0"/>
          <a:chExt cx="0" cy="0"/>
        </a:xfrm>
      </p:grpSpPr>
      <p:sp>
        <p:nvSpPr>
          <p:cNvPr id="3" name="标题 1"/>
          <p:cNvSpPr>
            <a:spLocks noGrp="1"/>
          </p:cNvSpPr>
          <p:nvPr>
            <p:ph type="title" hasCustomPrompt="1"/>
          </p:nvPr>
        </p:nvSpPr>
        <p:spPr>
          <a:xfrm>
            <a:off x="731838" y="447468"/>
            <a:ext cx="10728325" cy="497095"/>
          </a:xfrm>
          <a:prstGeom prst="rect">
            <a:avLst/>
          </a:prstGeom>
        </p:spPr>
        <p:txBody>
          <a:bodyPr lIns="0" tIns="0" rIns="0" bIns="0" anchor="t">
            <a:normAutofit/>
          </a:bodyPr>
          <a:lstStyle>
            <a:lvl1pPr>
              <a:defRPr lang="zh-CN" altLang="en-US" baseline="0" dirty="0">
                <a:latin typeface="Huawei Sans" panose="020C0503030203020204" pitchFamily="34" charset="0"/>
                <a:ea typeface="方正兰亭黑简体" panose="02000000000000000000" pitchFamily="2" charset="-122"/>
              </a:defRPr>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
        <p:nvSpPr>
          <p:cNvPr id="9" name="文本占位符 6"/>
          <p:cNvSpPr>
            <a:spLocks noGrp="1"/>
          </p:cNvSpPr>
          <p:nvPr>
            <p:ph type="body" sz="quarter" idx="10" hasCustomPrompt="1"/>
          </p:nvPr>
        </p:nvSpPr>
        <p:spPr>
          <a:xfrm>
            <a:off x="731838" y="1052514"/>
            <a:ext cx="10728326" cy="4875042"/>
          </a:xfrm>
          <a:prstGeom prst="rect">
            <a:avLst/>
          </a:prstGeom>
        </p:spPr>
        <p:txBody>
          <a:bodyPr/>
          <a:lstStyle>
            <a:lvl1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1pPr>
          </a:lstStyle>
          <a:p>
            <a:r>
              <a:rPr lang="en-US" altLang="zh-CN" dirty="0"/>
              <a:t>Click here to edit</a:t>
            </a:r>
            <a:endParaRPr lang="zh-CN" altLang="en-US" dirty="0"/>
          </a:p>
        </p:txBody>
      </p:sp>
    </p:spTree>
    <p:extLst>
      <p:ext uri="{BB962C8B-B14F-4D97-AF65-F5344CB8AC3E}">
        <p14:creationId xmlns:p14="http://schemas.microsoft.com/office/powerpoint/2010/main" val="391188325"/>
      </p:ext>
    </p:extLst>
  </p:cSld>
  <p:clrMapOvr>
    <a:masterClrMapping/>
  </p:clrMapOvr>
  <p:extLst>
    <p:ext uri="{DCECCB84-F9BA-43D5-87BE-67443E8EF086}">
      <p15:sldGuideLst xmlns:p15="http://schemas.microsoft.com/office/powerpoint/2012/main">
        <p15:guide id="0" orient="horz" pos="663">
          <p15:clr>
            <a:srgbClr val="FBAE40"/>
          </p15:clr>
        </p15:guide>
        <p15:guide id="1" orient="horz" pos="595">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442220"/>
            <a:ext cx="8770571" cy="1345269"/>
          </a:xfrm>
          <a:prstGeom prst="rect">
            <a:avLst/>
          </a:prstGeom>
        </p:spPr>
        <p:txBody>
          <a:bodyPr vert="horz" lIns="109728" tIns="109728" rIns="109728" bIns="9144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920240" y="2312276"/>
            <a:ext cx="8770571" cy="3651504"/>
          </a:xfrm>
          <a:prstGeom prst="rect">
            <a:avLst/>
          </a:prstGeom>
        </p:spPr>
        <p:txBody>
          <a:bodyPr vert="horz" lIns="109728" tIns="109728" rIns="109728" bIns="9144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50727" y="6170491"/>
            <a:ext cx="2840083" cy="457200"/>
          </a:xfrm>
          <a:prstGeom prst="rect">
            <a:avLst/>
          </a:prstGeom>
        </p:spPr>
        <p:txBody>
          <a:bodyPr vert="horz" lIns="109728" tIns="109728" rIns="109728" bIns="91440" rtlCol="0" anchor="ctr"/>
          <a:lstStyle>
            <a:lvl1pPr algn="r">
              <a:defRPr sz="1100" spc="150" baseline="0">
                <a:solidFill>
                  <a:schemeClr val="tx1">
                    <a:lumMod val="75000"/>
                    <a:lumOff val="25000"/>
                  </a:schemeClr>
                </a:solidFill>
                <a:latin typeface="+mj-lt"/>
              </a:defRPr>
            </a:lvl1pPr>
          </a:lstStyle>
          <a:p>
            <a:fld id="{C4408324-A84C-4A45-93B6-78D079CCE772}" type="datetime1">
              <a:rPr lang="en-US" smtClean="0"/>
              <a:t>9/4/23</a:t>
            </a:fld>
            <a:endParaRPr lang="en-US" dirty="0"/>
          </a:p>
        </p:txBody>
      </p:sp>
      <p:sp>
        <p:nvSpPr>
          <p:cNvPr id="5" name="Footer Placeholder 4"/>
          <p:cNvSpPr>
            <a:spLocks noGrp="1"/>
          </p:cNvSpPr>
          <p:nvPr>
            <p:ph type="ftr" sz="quarter" idx="3"/>
          </p:nvPr>
        </p:nvSpPr>
        <p:spPr>
          <a:xfrm>
            <a:off x="1920240" y="6170490"/>
            <a:ext cx="5667375" cy="457200"/>
          </a:xfrm>
          <a:prstGeom prst="rect">
            <a:avLst/>
          </a:prstGeom>
        </p:spPr>
        <p:txBody>
          <a:bodyPr vert="horz" lIns="109728" tIns="109728" rIns="109728" bIns="91440" rtlCol="0" anchor="ctr"/>
          <a:lstStyle>
            <a:lvl1pPr algn="l">
              <a:defRPr sz="1100" spc="150" baseline="0">
                <a:solidFill>
                  <a:schemeClr val="tx1">
                    <a:lumMod val="75000"/>
                    <a:lumOff val="25000"/>
                  </a:schemeClr>
                </a:solidFill>
                <a:latin typeface="+mj-lt"/>
              </a:defRPr>
            </a:lvl1pPr>
          </a:lstStyle>
          <a:p>
            <a:endParaRPr lang="en-US" dirty="0"/>
          </a:p>
        </p:txBody>
      </p:sp>
      <p:sp>
        <p:nvSpPr>
          <p:cNvPr id="6" name="Slide Number Placeholder 5"/>
          <p:cNvSpPr>
            <a:spLocks noGrp="1"/>
          </p:cNvSpPr>
          <p:nvPr>
            <p:ph type="sldNum" sz="quarter" idx="4"/>
          </p:nvPr>
        </p:nvSpPr>
        <p:spPr>
          <a:xfrm>
            <a:off x="10853744" y="6170490"/>
            <a:ext cx="1188720" cy="457200"/>
          </a:xfrm>
          <a:prstGeom prst="rect">
            <a:avLst/>
          </a:prstGeom>
        </p:spPr>
        <p:txBody>
          <a:bodyPr vert="horz" lIns="109728" tIns="109728" rIns="109728" bIns="91440" rtlCol="0" anchor="b"/>
          <a:lstStyle>
            <a:lvl1pPr algn="r">
              <a:defRPr sz="1600" b="1" baseline="0">
                <a:solidFill>
                  <a:schemeClr val="tx1">
                    <a:lumMod val="75000"/>
                    <a:lumOff val="25000"/>
                  </a:schemeClr>
                </a:solidFill>
                <a:latin typeface="+mj-lt"/>
              </a:defRPr>
            </a:lvl1pPr>
          </a:lstStyle>
          <a:p>
            <a:pPr algn="l"/>
            <a:fld id="{FAEF9944-A4F6-4C59-AEBD-678D6480B8EA}" type="slidenum">
              <a:rPr lang="en-US" smtClean="0"/>
              <a:pPr algn="l"/>
              <a:t>‹#›</a:t>
            </a:fld>
            <a:endParaRPr lang="en-US" dirty="0"/>
          </a:p>
        </p:txBody>
      </p:sp>
      <p:cxnSp>
        <p:nvCxnSpPr>
          <p:cNvPr id="9" name="Straight Connector 8" title="Rule Line">
            <a:extLst>
              <a:ext uri="{FF2B5EF4-FFF2-40B4-BE49-F238E27FC236}">
                <a16:creationId xmlns:a16="http://schemas.microsoft.com/office/drawing/2014/main" id="{430127AE-B29E-4FDF-99D2-A2F1E7003F74}"/>
              </a:ext>
            </a:extLst>
          </p:cNvPr>
          <p:cNvCxnSpPr/>
          <p:nvPr/>
        </p:nvCxnSpPr>
        <p:spPr>
          <a:xfrm>
            <a:off x="1920240" y="2176009"/>
            <a:ext cx="8770571"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15775"/>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75" r:id="rId5"/>
    <p:sldLayoutId id="2147483680" r:id="rId6"/>
    <p:sldLayoutId id="2147483676" r:id="rId7"/>
    <p:sldLayoutId id="2147483677" r:id="rId8"/>
    <p:sldLayoutId id="2147483678" r:id="rId9"/>
    <p:sldLayoutId id="2147483679" r:id="rId10"/>
    <p:sldLayoutId id="2147483681" r:id="rId11"/>
  </p:sldLayoutIdLst>
  <p:hf sldNum="0" hdr="0" ftr="0" dt="0"/>
  <p:txStyles>
    <p:titleStyle>
      <a:lvl1pPr algn="l" defTabSz="914400" rtl="0" eaLnBrk="1" latinLnBrk="0" hangingPunct="1">
        <a:lnSpc>
          <a:spcPct val="130000"/>
        </a:lnSpc>
        <a:spcBef>
          <a:spcPct val="0"/>
        </a:spcBef>
        <a:buNone/>
        <a:defRPr sz="3200" b="1" kern="1200" spc="150" baseline="0">
          <a:solidFill>
            <a:schemeClr val="tx1">
              <a:lumMod val="75000"/>
              <a:lumOff val="25000"/>
            </a:schemeClr>
          </a:solidFill>
          <a:latin typeface="+mj-lt"/>
          <a:ea typeface="+mj-ea"/>
          <a:cs typeface="+mj-cs"/>
        </a:defRPr>
      </a:lvl1pPr>
    </p:titleStyle>
    <p:bodyStyle>
      <a:lvl1pPr marL="0" indent="0" algn="l" defTabSz="914400" rtl="0" eaLnBrk="1" latinLnBrk="0" hangingPunct="1">
        <a:lnSpc>
          <a:spcPct val="140000"/>
        </a:lnSpc>
        <a:spcBef>
          <a:spcPts val="930"/>
        </a:spcBef>
        <a:buFont typeface="Corbel" panose="020B0503020204020204" pitchFamily="34" charset="0"/>
        <a:buNone/>
        <a:defRPr sz="1800" b="0"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9/4/23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97425334"/>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2" r:id="rId13"/>
    <p:sldLayoutId id="2147483703" r:id="rId14"/>
    <p:sldLayoutId id="2147483704" r:id="rId15"/>
    <p:sldLayoutId id="2147483705" r:id="rId16"/>
    <p:sldLayoutId id="2147483706" r:id="rId17"/>
    <p:sldLayoutId id="214748370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5.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8.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2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29.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9.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9.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6.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29.xml"/><Relationship Id="rId5" Type="http://schemas.openxmlformats.org/officeDocument/2006/relationships/image" Target="../media/image6.png"/><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29.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8" Type="http://schemas.openxmlformats.org/officeDocument/2006/relationships/image" Target="../../clipboard/media/image30.png"/><Relationship Id="rId7" Type="http://schemas.openxmlformats.org/officeDocument/2006/relationships/image" Target="../../clipboard/media/image29.png"/><Relationship Id="rId2" Type="http://schemas.openxmlformats.org/officeDocument/2006/relationships/notesSlide" Target="../notesSlides/notesSlide17.xml"/><Relationship Id="rId1" Type="http://schemas.openxmlformats.org/officeDocument/2006/relationships/slideLayout" Target="../slideLayouts/slideLayout29.xml"/><Relationship Id="rId6" Type="http://schemas.openxmlformats.org/officeDocument/2006/relationships/image" Target="../../clipboard/media/image28.png"/><Relationship Id="rId11" Type="http://schemas.openxmlformats.org/officeDocument/2006/relationships/image" Target="../media/image5.png"/><Relationship Id="rId5" Type="http://schemas.openxmlformats.org/officeDocument/2006/relationships/image" Target="../../clipboard/media/image27.png"/><Relationship Id="rId10" Type="http://schemas.openxmlformats.org/officeDocument/2006/relationships/image" Target="../media/image26.wmf"/><Relationship Id="rId4" Type="http://schemas.openxmlformats.org/officeDocument/2006/relationships/image" Target="../../clipboard/media/image26.png"/><Relationship Id="rId9" Type="http://schemas.openxmlformats.org/officeDocument/2006/relationships/oleObject" Target="../embeddings/oleObject1.bin"/></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9.xml"/><Relationship Id="rId5" Type="http://schemas.openxmlformats.org/officeDocument/2006/relationships/image" Target="../media/image5.png"/><Relationship Id="rId4" Type="http://schemas.openxmlformats.org/officeDocument/2006/relationships/image" Target="../media/image29.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0.png"/><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18.xml"/><Relationship Id="rId1" Type="http://schemas.openxmlformats.org/officeDocument/2006/relationships/slideLayout" Target="../slideLayouts/slideLayout29.xml"/><Relationship Id="rId5" Type="http://schemas.openxmlformats.org/officeDocument/2006/relationships/image" Target="../media/image5.png"/><Relationship Id="rId4" Type="http://schemas.openxmlformats.org/officeDocument/2006/relationships/image" Target="../media/image31.w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8.xml"/><Relationship Id="rId6" Type="http://schemas.openxmlformats.org/officeDocument/2006/relationships/image" Target="../media/image35.jpeg"/><Relationship Id="rId5" Type="http://schemas.openxmlformats.org/officeDocument/2006/relationships/image" Target="../media/image34.wmf"/><Relationship Id="rId4" Type="http://schemas.openxmlformats.org/officeDocument/2006/relationships/oleObject" Target="../embeddings/oleObject3.bin"/></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1.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37.jp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8.xml"/></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3.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39.jpe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28.xml"/></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5.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6.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7.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29.xml"/></Relationships>
</file>

<file path=ppt/slides/_rels/slide4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9.xml"/><Relationship Id="rId1" Type="http://schemas.openxmlformats.org/officeDocument/2006/relationships/slideLayout" Target="../slideLayouts/slideLayout29.xml"/><Relationship Id="rId5" Type="http://schemas.openxmlformats.org/officeDocument/2006/relationships/image" Target="../media/image6.png"/><Relationship Id="rId4" Type="http://schemas.openxmlformats.org/officeDocument/2006/relationships/image" Target="../media/image44.png"/></Relationships>
</file>

<file path=ppt/slides/_rels/slide4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0.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26.xml"/><Relationship Id="rId6" Type="http://schemas.openxmlformats.org/officeDocument/2006/relationships/image" Target="../media/image46.jpg"/><Relationship Id="rId5" Type="http://schemas.openxmlformats.org/officeDocument/2006/relationships/image" Target="../media/image6.png"/><Relationship Id="rId4" Type="http://schemas.openxmlformats.org/officeDocument/2006/relationships/image" Target="../media/image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11501" y="3288342"/>
            <a:ext cx="4463081"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HCIA-AI Huawei</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84738" y="4888830"/>
            <a:ext cx="2791149"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Times New Roman" panose="02020603050405020304" pitchFamily="18" charset="0"/>
                <a:cs typeface="Times New Roman" panose="02020603050405020304" pitchFamily="18" charset="0"/>
              </a:rPr>
              <a:t>Deep Learning Overview</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Eng. Eman Elgallad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984226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787900" y="1986050"/>
            <a:ext cx="565720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Deep Learning</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3092642"/>
            <a:ext cx="8417320" cy="184665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Deep learning is a subfield of machine learning, and it has gained significant importance and popularity in recent years due to its ability to tackle complex tasks that were challenging for traditional machine learning algorithms.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nvGrpSpPr>
          <p:cNvPr id="3" name="Group 2">
            <a:extLst>
              <a:ext uri="{FF2B5EF4-FFF2-40B4-BE49-F238E27FC236}">
                <a16:creationId xmlns:a16="http://schemas.microsoft.com/office/drawing/2014/main" id="{AA37240B-EC80-68A3-F161-5887FD08DAB5}"/>
              </a:ext>
            </a:extLst>
          </p:cNvPr>
          <p:cNvGrpSpPr/>
          <p:nvPr/>
        </p:nvGrpSpPr>
        <p:grpSpPr>
          <a:xfrm>
            <a:off x="3312872" y="1727775"/>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grpSp>
        <p:nvGrpSpPr>
          <p:cNvPr id="3" name="Group 2">
            <a:extLst>
              <a:ext uri="{FF2B5EF4-FFF2-40B4-BE49-F238E27FC236}">
                <a16:creationId xmlns:a16="http://schemas.microsoft.com/office/drawing/2014/main" id="{AA37240B-EC80-68A3-F161-5887FD08DAB5}"/>
              </a:ext>
            </a:extLst>
          </p:cNvPr>
          <p:cNvGrpSpPr/>
          <p:nvPr/>
        </p:nvGrpSpPr>
        <p:grpSpPr>
          <a:xfrm>
            <a:off x="665629" y="319629"/>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1964977" y="3116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15181" y="0"/>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9767386" y="643812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标题 2">
            <a:extLst>
              <a:ext uri="{FF2B5EF4-FFF2-40B4-BE49-F238E27FC236}">
                <a16:creationId xmlns:a16="http://schemas.microsoft.com/office/drawing/2014/main" id="{729EB62A-A45B-F227-8708-FCCEC45310D8}"/>
              </a:ext>
            </a:extLst>
          </p:cNvPr>
          <p:cNvSpPr txBox="1">
            <a:spLocks/>
          </p:cNvSpPr>
          <p:nvPr/>
        </p:nvSpPr>
        <p:spPr>
          <a:xfrm>
            <a:off x="1889485" y="410277"/>
            <a:ext cx="5388189" cy="597871"/>
          </a:xfrm>
          <a:prstGeom prst="rect">
            <a:avLst/>
          </a:prstGeom>
        </p:spPr>
        <p:txBody>
          <a:bodyPr wrap="square">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dirty="0">
                <a:solidFill>
                  <a:schemeClr val="bg1"/>
                </a:solidFill>
                <a:latin typeface="Huawei Sans" panose="020C0503030203020204" pitchFamily="34" charset="0"/>
                <a:ea typeface="+mn-ea"/>
                <a:cs typeface="+mn-ea"/>
                <a:sym typeface="+mn-lt"/>
              </a:rPr>
              <a:t>Traditional Machine Learning</a:t>
            </a:r>
          </a:p>
        </p:txBody>
      </p:sp>
      <p:sp>
        <p:nvSpPr>
          <p:cNvPr id="10" name="圆角矩形 4">
            <a:extLst>
              <a:ext uri="{FF2B5EF4-FFF2-40B4-BE49-F238E27FC236}">
                <a16:creationId xmlns:a16="http://schemas.microsoft.com/office/drawing/2014/main" id="{E1ECB577-F14E-DB01-D2AB-C0788FA6A548}"/>
              </a:ext>
            </a:extLst>
          </p:cNvPr>
          <p:cNvSpPr/>
          <p:nvPr/>
        </p:nvSpPr>
        <p:spPr bwMode="auto">
          <a:xfrm>
            <a:off x="5931858" y="1147021"/>
            <a:ext cx="2065104" cy="951227"/>
          </a:xfrm>
          <a:prstGeom prst="roundRect">
            <a:avLst/>
          </a:prstGeom>
          <a:blipFill>
            <a:blip r:embed="rId4"/>
            <a:tile tx="0" ty="0" sx="100000" sy="100000" flip="none" algn="tl"/>
          </a:blipFill>
          <a:ln w="9525" cap="flat" cmpd="sng" algn="ctr">
            <a:noFill/>
            <a:prstDash val="solid"/>
            <a:round/>
            <a:headEnd type="none" w="med" len="med"/>
            <a:tailEnd type="none" w="med" len="med"/>
          </a:ln>
          <a:effectLst/>
          <a:scene3d>
            <a:camera prst="orthographicFront">
              <a:rot lat="0" lon="0" rev="0"/>
            </a:camera>
            <a:lightRig rig="glow" dir="t">
              <a:rot lat="0" lon="0" rev="14100000"/>
            </a:lightRig>
          </a:scene3d>
          <a:sp3d prstMaterial="softEdge">
            <a:bevelT w="127000" prst="artDeco"/>
          </a:sp3d>
        </p:spPr>
        <p:txBody>
          <a:bodyPr vert="horz" wrap="square" lIns="91440" tIns="45720" rIns="91440" bIns="45720" numCol="1" rtlCol="0" anchor="t" anchorCtr="0" compatLnSpc="1">
            <a:prstTxWarp prst="textNoShape">
              <a:avLst/>
            </a:prstTxWarp>
            <a:noAutofit/>
          </a:bodyPr>
          <a:lstStyle/>
          <a:p>
            <a:pPr marL="0" marR="0" indent="0" algn="ctr" defTabSz="914400" rtl="0" eaLnBrk="1" fontAlgn="ctr" latinLnBrk="0" hangingPunct="1">
              <a:lnSpc>
                <a:spcPct val="100000"/>
              </a:lnSpc>
              <a:spcBef>
                <a:spcPct val="0"/>
              </a:spcBef>
              <a:spcAft>
                <a:spcPct val="0"/>
              </a:spcAft>
              <a:buClrTx/>
              <a:buSzTx/>
              <a:buFontTx/>
              <a:buNone/>
              <a:tabLst/>
            </a:pPr>
            <a:endParaRPr kumimoji="0" lang="zh-CN" altLang="en-US" sz="800" b="0" i="0" u="none" strike="noStrike" cap="none" normalizeH="0" baseline="0">
              <a:solidFill>
                <a:schemeClr val="bg1"/>
              </a:solidFill>
              <a:effectLst/>
              <a:latin typeface="Huawei Sans" panose="020C0503030203020204" pitchFamily="34" charset="0"/>
              <a:ea typeface="+mn-ea"/>
              <a:cs typeface="+mn-ea"/>
              <a:sym typeface="+mn-lt"/>
            </a:endParaRPr>
          </a:p>
        </p:txBody>
      </p:sp>
      <p:grpSp>
        <p:nvGrpSpPr>
          <p:cNvPr id="38" name="Group 37">
            <a:extLst>
              <a:ext uri="{FF2B5EF4-FFF2-40B4-BE49-F238E27FC236}">
                <a16:creationId xmlns:a16="http://schemas.microsoft.com/office/drawing/2014/main" id="{5A07B12D-3B54-41FC-0E9B-49A48E110FE1}"/>
              </a:ext>
            </a:extLst>
          </p:cNvPr>
          <p:cNvGrpSpPr/>
          <p:nvPr/>
        </p:nvGrpSpPr>
        <p:grpSpPr>
          <a:xfrm>
            <a:off x="3920072" y="2762757"/>
            <a:ext cx="6043636" cy="875235"/>
            <a:chOff x="3913265" y="3065251"/>
            <a:chExt cx="6043636" cy="875235"/>
          </a:xfrm>
        </p:grpSpPr>
        <p:sp>
          <p:nvSpPr>
            <p:cNvPr id="11" name="圆角矩形 6">
              <a:extLst>
                <a:ext uri="{FF2B5EF4-FFF2-40B4-BE49-F238E27FC236}">
                  <a16:creationId xmlns:a16="http://schemas.microsoft.com/office/drawing/2014/main" id="{8F45945D-586C-AF1A-0F17-3F6BE5032017}"/>
                </a:ext>
              </a:extLst>
            </p:cNvPr>
            <p:cNvSpPr/>
            <p:nvPr/>
          </p:nvSpPr>
          <p:spPr bwMode="auto">
            <a:xfrm>
              <a:off x="8026479" y="3065251"/>
              <a:ext cx="1930422" cy="875235"/>
            </a:xfrm>
            <a:prstGeom prst="roundRect">
              <a:avLst/>
            </a:prstGeom>
            <a:blipFill>
              <a:blip r:embed="rId4"/>
              <a:tile tx="0" ty="0" sx="100000" sy="100000" flip="none" algn="tl"/>
            </a:blip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ctr" defTabSz="914400" rtl="0" eaLnBrk="1" fontAlgn="ctr" latinLnBrk="0" hangingPunct="1">
                <a:lnSpc>
                  <a:spcPct val="100000"/>
                </a:lnSpc>
                <a:spcBef>
                  <a:spcPct val="0"/>
                </a:spcBef>
                <a:spcAft>
                  <a:spcPct val="0"/>
                </a:spcAft>
                <a:buClrTx/>
                <a:buSzTx/>
                <a:buFontTx/>
                <a:buNone/>
                <a:tabLst/>
              </a:pPr>
              <a:endParaRPr kumimoji="0" lang="zh-CN" altLang="en-US" sz="800" b="0" i="0" u="none" strike="noStrike" cap="none" normalizeH="0" baseline="0">
                <a:solidFill>
                  <a:schemeClr val="accent1">
                    <a:lumMod val="75000"/>
                  </a:schemeClr>
                </a:solidFill>
                <a:effectLst/>
                <a:latin typeface="Huawei Sans" panose="020C0503030203020204" pitchFamily="34" charset="0"/>
                <a:ea typeface="+mn-ea"/>
                <a:cs typeface="+mn-ea"/>
                <a:sym typeface="+mn-lt"/>
              </a:endParaRPr>
            </a:p>
          </p:txBody>
        </p:sp>
        <p:sp>
          <p:nvSpPr>
            <p:cNvPr id="12" name="圆角矩形 7">
              <a:extLst>
                <a:ext uri="{FF2B5EF4-FFF2-40B4-BE49-F238E27FC236}">
                  <a16:creationId xmlns:a16="http://schemas.microsoft.com/office/drawing/2014/main" id="{314FBC00-1A15-862D-09C5-2C3C52461D92}"/>
                </a:ext>
              </a:extLst>
            </p:cNvPr>
            <p:cNvSpPr/>
            <p:nvPr/>
          </p:nvSpPr>
          <p:spPr bwMode="auto">
            <a:xfrm>
              <a:off x="6001944" y="3080089"/>
              <a:ext cx="1872949" cy="843235"/>
            </a:xfrm>
            <a:prstGeom prst="roundRect">
              <a:avLst/>
            </a:prstGeom>
            <a:blipFill>
              <a:blip r:embed="rId4"/>
              <a:tile tx="0" ty="0" sx="100000" sy="100000" flip="none" algn="tl"/>
            </a:blip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ctr" defTabSz="914400" rtl="0" eaLnBrk="1" fontAlgn="ctr" latinLnBrk="0" hangingPunct="1">
                <a:lnSpc>
                  <a:spcPct val="100000"/>
                </a:lnSpc>
                <a:spcBef>
                  <a:spcPct val="0"/>
                </a:spcBef>
                <a:spcAft>
                  <a:spcPct val="0"/>
                </a:spcAft>
                <a:buClrTx/>
                <a:buSzTx/>
                <a:buFontTx/>
                <a:buNone/>
                <a:tabLst/>
              </a:pPr>
              <a:endParaRPr kumimoji="0" lang="zh-CN" altLang="en-US" sz="800" b="0" i="0" u="none" strike="noStrike" cap="none" normalizeH="0" baseline="0">
                <a:solidFill>
                  <a:schemeClr val="accent1">
                    <a:lumMod val="75000"/>
                  </a:schemeClr>
                </a:solidFill>
                <a:effectLst/>
                <a:latin typeface="Huawei Sans" panose="020C0503030203020204" pitchFamily="34" charset="0"/>
                <a:ea typeface="+mn-ea"/>
                <a:cs typeface="+mn-ea"/>
                <a:sym typeface="+mn-lt"/>
              </a:endParaRPr>
            </a:p>
          </p:txBody>
        </p:sp>
        <p:sp>
          <p:nvSpPr>
            <p:cNvPr id="13" name="圆角矩形 8">
              <a:extLst>
                <a:ext uri="{FF2B5EF4-FFF2-40B4-BE49-F238E27FC236}">
                  <a16:creationId xmlns:a16="http://schemas.microsoft.com/office/drawing/2014/main" id="{03A80008-2A81-9441-2A47-4ED202B05103}"/>
                </a:ext>
              </a:extLst>
            </p:cNvPr>
            <p:cNvSpPr/>
            <p:nvPr/>
          </p:nvSpPr>
          <p:spPr bwMode="auto">
            <a:xfrm>
              <a:off x="3913265" y="3074193"/>
              <a:ext cx="1937093" cy="850876"/>
            </a:xfrm>
            <a:prstGeom prst="roundRect">
              <a:avLst/>
            </a:prstGeom>
            <a:blipFill>
              <a:blip r:embed="rId4"/>
              <a:tile tx="0" ty="0" sx="100000" sy="100000" flip="none" algn="tl"/>
            </a:blip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ctr" defTabSz="914400" rtl="0" eaLnBrk="1" fontAlgn="ctr" latinLnBrk="0" hangingPunct="1">
                <a:lnSpc>
                  <a:spcPct val="100000"/>
                </a:lnSpc>
                <a:spcBef>
                  <a:spcPct val="0"/>
                </a:spcBef>
                <a:spcAft>
                  <a:spcPct val="0"/>
                </a:spcAft>
                <a:buClrTx/>
                <a:buSzTx/>
                <a:buFontTx/>
                <a:buNone/>
                <a:tabLst/>
              </a:pPr>
              <a:endParaRPr kumimoji="0" lang="zh-CN" altLang="en-US" sz="800" b="0" i="0" u="none" strike="noStrike" cap="none" normalizeH="0" baseline="0">
                <a:solidFill>
                  <a:schemeClr val="accent1">
                    <a:lumMod val="75000"/>
                  </a:schemeClr>
                </a:solidFill>
                <a:effectLst/>
                <a:latin typeface="Huawei Sans" panose="020C0503030203020204" pitchFamily="34" charset="0"/>
                <a:ea typeface="+mn-ea"/>
                <a:cs typeface="+mn-ea"/>
                <a:sym typeface="+mn-lt"/>
              </a:endParaRPr>
            </a:p>
          </p:txBody>
        </p:sp>
      </p:grpSp>
      <p:sp>
        <p:nvSpPr>
          <p:cNvPr id="14" name="圆角矩形 9">
            <a:extLst>
              <a:ext uri="{FF2B5EF4-FFF2-40B4-BE49-F238E27FC236}">
                <a16:creationId xmlns:a16="http://schemas.microsoft.com/office/drawing/2014/main" id="{7688C217-F7AC-4666-215A-1ADAA023CEF4}"/>
              </a:ext>
            </a:extLst>
          </p:cNvPr>
          <p:cNvSpPr/>
          <p:nvPr/>
        </p:nvSpPr>
        <p:spPr bwMode="auto">
          <a:xfrm>
            <a:off x="6242799" y="4259490"/>
            <a:ext cx="1443222" cy="756777"/>
          </a:xfrm>
          <a:prstGeom prst="roundRect">
            <a:avLst/>
          </a:prstGeom>
          <a:blipFill>
            <a:blip r:embed="rId4"/>
            <a:tile tx="0" ty="0" sx="100000" sy="100000" flip="none" algn="tl"/>
          </a:blip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ctr" defTabSz="914400" rtl="0" eaLnBrk="1" fontAlgn="ctr" latinLnBrk="0" hangingPunct="1">
              <a:lnSpc>
                <a:spcPct val="100000"/>
              </a:lnSpc>
              <a:spcBef>
                <a:spcPct val="0"/>
              </a:spcBef>
              <a:spcAft>
                <a:spcPct val="0"/>
              </a:spcAft>
              <a:buClrTx/>
              <a:buSzTx/>
              <a:buFontTx/>
              <a:buNone/>
              <a:tabLst/>
            </a:pPr>
            <a:endParaRPr kumimoji="0" lang="zh-CN" altLang="en-US" sz="800" b="0" i="0" u="none" strike="noStrike" cap="none" normalizeH="0" baseline="0">
              <a:solidFill>
                <a:schemeClr val="bg1"/>
              </a:solidFill>
              <a:effectLst/>
              <a:latin typeface="Huawei Sans" panose="020C0503030203020204" pitchFamily="34" charset="0"/>
              <a:ea typeface="+mn-ea"/>
              <a:cs typeface="+mn-ea"/>
              <a:sym typeface="+mn-lt"/>
            </a:endParaRPr>
          </a:p>
        </p:txBody>
      </p:sp>
      <p:sp>
        <p:nvSpPr>
          <p:cNvPr id="15" name="文本框 10">
            <a:extLst>
              <a:ext uri="{FF2B5EF4-FFF2-40B4-BE49-F238E27FC236}">
                <a16:creationId xmlns:a16="http://schemas.microsoft.com/office/drawing/2014/main" id="{50FF5474-D1FA-324C-DE65-252A2094BEA7}"/>
              </a:ext>
            </a:extLst>
          </p:cNvPr>
          <p:cNvSpPr txBox="1"/>
          <p:nvPr/>
        </p:nvSpPr>
        <p:spPr bwMode="auto">
          <a:xfrm>
            <a:off x="6113409" y="1301443"/>
            <a:ext cx="1707164" cy="597871"/>
          </a:xfrm>
          <a:prstGeom prst="rect">
            <a:avLst/>
          </a:prstGeom>
          <a:blipFill>
            <a:blip r:embed="rId4"/>
            <a:tile tx="0" ty="0" sx="100000" sy="100000" flip="none" algn="tl"/>
          </a:blip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dirty="0">
                <a:solidFill>
                  <a:schemeClr val="accent1">
                    <a:lumMod val="75000"/>
                  </a:schemeClr>
                </a:solidFill>
                <a:latin typeface="Huawei Sans" panose="020C0503030203020204" pitchFamily="34" charset="0"/>
                <a:ea typeface="+mn-ea"/>
                <a:cs typeface="+mn-ea"/>
                <a:sym typeface="+mn-lt"/>
              </a:rPr>
              <a:t>Issue analysis</a:t>
            </a:r>
          </a:p>
          <a:p>
            <a:pPr algn="ctr" fontAlgn="ctr"/>
            <a:r>
              <a:rPr lang="en-US" dirty="0">
                <a:solidFill>
                  <a:schemeClr val="accent1">
                    <a:lumMod val="75000"/>
                  </a:schemeClr>
                </a:solidFill>
                <a:latin typeface="Huawei Sans" panose="020C0503030203020204" pitchFamily="34" charset="0"/>
                <a:ea typeface="+mn-ea"/>
                <a:cs typeface="+mn-ea"/>
                <a:sym typeface="+mn-lt"/>
              </a:rPr>
              <a:t>Problem locating</a:t>
            </a:r>
          </a:p>
        </p:txBody>
      </p:sp>
      <p:sp>
        <p:nvSpPr>
          <p:cNvPr id="18" name="文本框 17">
            <a:extLst>
              <a:ext uri="{FF2B5EF4-FFF2-40B4-BE49-F238E27FC236}">
                <a16:creationId xmlns:a16="http://schemas.microsoft.com/office/drawing/2014/main" id="{384CD11E-3DC0-B04B-E97A-7F404F1229BB}"/>
              </a:ext>
            </a:extLst>
          </p:cNvPr>
          <p:cNvSpPr txBox="1"/>
          <p:nvPr/>
        </p:nvSpPr>
        <p:spPr bwMode="auto">
          <a:xfrm>
            <a:off x="6444744" y="4386600"/>
            <a:ext cx="1039332" cy="522527"/>
          </a:xfrm>
          <a:prstGeom prst="rect">
            <a:avLst/>
          </a:prstGeom>
          <a:blipFill>
            <a:blip r:embed="rId4"/>
            <a:tile tx="0" ty="0" sx="100000" sy="100000" flip="none" algn="tl"/>
          </a:blip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dirty="0">
                <a:solidFill>
                  <a:schemeClr val="accent1">
                    <a:lumMod val="75000"/>
                  </a:schemeClr>
                </a:solidFill>
                <a:latin typeface="Huawei Sans" panose="020C0503030203020204" pitchFamily="34" charset="0"/>
                <a:ea typeface="+mn-ea"/>
                <a:cs typeface="+mn-ea"/>
                <a:sym typeface="+mn-lt"/>
              </a:rPr>
              <a:t>Model training</a:t>
            </a:r>
          </a:p>
        </p:txBody>
      </p:sp>
      <p:sp>
        <p:nvSpPr>
          <p:cNvPr id="20" name="文本框 19">
            <a:extLst>
              <a:ext uri="{FF2B5EF4-FFF2-40B4-BE49-F238E27FC236}">
                <a16:creationId xmlns:a16="http://schemas.microsoft.com/office/drawing/2014/main" id="{1F0422C8-A3E9-AC29-A9C6-683FF0041264}"/>
              </a:ext>
            </a:extLst>
          </p:cNvPr>
          <p:cNvSpPr txBox="1"/>
          <p:nvPr/>
        </p:nvSpPr>
        <p:spPr bwMode="auto">
          <a:xfrm>
            <a:off x="4114112" y="2953332"/>
            <a:ext cx="1394425" cy="625722"/>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dirty="0">
                <a:solidFill>
                  <a:schemeClr val="accent1">
                    <a:lumMod val="75000"/>
                  </a:schemeClr>
                </a:solidFill>
                <a:latin typeface="Huawei Sans" panose="020C0503030203020204" pitchFamily="34" charset="0"/>
                <a:ea typeface="+mn-ea"/>
                <a:cs typeface="+mn-ea"/>
                <a:sym typeface="+mn-lt"/>
              </a:rPr>
              <a:t>Data cleansing</a:t>
            </a:r>
          </a:p>
        </p:txBody>
      </p:sp>
      <p:sp>
        <p:nvSpPr>
          <p:cNvPr id="21" name="文本框 20">
            <a:extLst>
              <a:ext uri="{FF2B5EF4-FFF2-40B4-BE49-F238E27FC236}">
                <a16:creationId xmlns:a16="http://schemas.microsoft.com/office/drawing/2014/main" id="{D693CB41-CD3A-AA89-06D1-085C515939B8}"/>
              </a:ext>
            </a:extLst>
          </p:cNvPr>
          <p:cNvSpPr txBox="1"/>
          <p:nvPr/>
        </p:nvSpPr>
        <p:spPr bwMode="auto">
          <a:xfrm>
            <a:off x="6402748" y="3013209"/>
            <a:ext cx="1212155" cy="521341"/>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dirty="0">
                <a:solidFill>
                  <a:schemeClr val="accent1">
                    <a:lumMod val="75000"/>
                  </a:schemeClr>
                </a:solidFill>
                <a:latin typeface="Huawei Sans" panose="020C0503030203020204" pitchFamily="34" charset="0"/>
                <a:ea typeface="+mn-ea"/>
                <a:cs typeface="+mn-ea"/>
                <a:sym typeface="+mn-lt"/>
              </a:rPr>
              <a:t>Feature extraction</a:t>
            </a:r>
          </a:p>
        </p:txBody>
      </p:sp>
      <p:sp>
        <p:nvSpPr>
          <p:cNvPr id="22" name="文本框 21">
            <a:extLst>
              <a:ext uri="{FF2B5EF4-FFF2-40B4-BE49-F238E27FC236}">
                <a16:creationId xmlns:a16="http://schemas.microsoft.com/office/drawing/2014/main" id="{F29DE7BB-1B45-9C65-9604-ED9B1874BF39}"/>
              </a:ext>
            </a:extLst>
          </p:cNvPr>
          <p:cNvSpPr txBox="1"/>
          <p:nvPr/>
        </p:nvSpPr>
        <p:spPr bwMode="auto">
          <a:xfrm>
            <a:off x="8231282" y="2979554"/>
            <a:ext cx="1551393" cy="58200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dirty="0">
                <a:solidFill>
                  <a:schemeClr val="accent1">
                    <a:lumMod val="75000"/>
                  </a:schemeClr>
                </a:solidFill>
                <a:latin typeface="Huawei Sans" panose="020C0503030203020204" pitchFamily="34" charset="0"/>
                <a:ea typeface="+mn-ea"/>
                <a:cs typeface="+mn-ea"/>
                <a:sym typeface="+mn-lt"/>
              </a:rPr>
              <a:t>Feature selection</a:t>
            </a:r>
          </a:p>
        </p:txBody>
      </p:sp>
      <p:sp>
        <p:nvSpPr>
          <p:cNvPr id="23" name="下箭头 22">
            <a:extLst>
              <a:ext uri="{FF2B5EF4-FFF2-40B4-BE49-F238E27FC236}">
                <a16:creationId xmlns:a16="http://schemas.microsoft.com/office/drawing/2014/main" id="{392B67D9-F9E3-61B5-1BD1-C1B85F37AA92}"/>
              </a:ext>
            </a:extLst>
          </p:cNvPr>
          <p:cNvSpPr/>
          <p:nvPr/>
        </p:nvSpPr>
        <p:spPr bwMode="auto">
          <a:xfrm>
            <a:off x="6782936" y="2205911"/>
            <a:ext cx="372639" cy="493650"/>
          </a:xfrm>
          <a:prstGeom prst="downArrow">
            <a:avLst/>
          </a:prstGeom>
          <a:solidFill>
            <a:schemeClr val="bg1">
              <a:lumMod val="7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ctr" defTabSz="914400" rtl="0" eaLnBrk="1" fontAlgn="ctr" latinLnBrk="0" hangingPunct="1">
              <a:lnSpc>
                <a:spcPct val="100000"/>
              </a:lnSpc>
              <a:spcBef>
                <a:spcPct val="0"/>
              </a:spcBef>
              <a:spcAft>
                <a:spcPct val="0"/>
              </a:spcAft>
              <a:buClrTx/>
              <a:buSzTx/>
              <a:buFontTx/>
              <a:buNone/>
              <a:tabLst/>
            </a:pPr>
            <a:endParaRPr kumimoji="0" lang="zh-CN" altLang="en-US" sz="800" b="0" i="0" u="none" strike="noStrike" cap="none" normalizeH="0" baseline="0" dirty="0">
              <a:solidFill>
                <a:schemeClr val="bg1"/>
              </a:solidFill>
              <a:effectLst/>
              <a:latin typeface="Huawei Sans" panose="020C0503030203020204" pitchFamily="34" charset="0"/>
              <a:ea typeface="+mn-ea"/>
              <a:cs typeface="+mn-ea"/>
              <a:sym typeface="+mn-lt"/>
            </a:endParaRPr>
          </a:p>
        </p:txBody>
      </p:sp>
      <p:sp>
        <p:nvSpPr>
          <p:cNvPr id="24" name="下箭头 23">
            <a:extLst>
              <a:ext uri="{FF2B5EF4-FFF2-40B4-BE49-F238E27FC236}">
                <a16:creationId xmlns:a16="http://schemas.microsoft.com/office/drawing/2014/main" id="{EC4A1DC6-4F1F-20EB-D5A3-9B69F36D3CA1}"/>
              </a:ext>
            </a:extLst>
          </p:cNvPr>
          <p:cNvSpPr/>
          <p:nvPr/>
        </p:nvSpPr>
        <p:spPr bwMode="auto">
          <a:xfrm>
            <a:off x="6782936" y="3724808"/>
            <a:ext cx="368795" cy="506947"/>
          </a:xfrm>
          <a:prstGeom prst="downArrow">
            <a:avLst/>
          </a:prstGeom>
          <a:solidFill>
            <a:schemeClr val="bg1">
              <a:lumMod val="7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ctr" defTabSz="914400" rtl="0" eaLnBrk="1" fontAlgn="ctr" latinLnBrk="0" hangingPunct="1">
              <a:lnSpc>
                <a:spcPct val="100000"/>
              </a:lnSpc>
              <a:spcBef>
                <a:spcPct val="0"/>
              </a:spcBef>
              <a:spcAft>
                <a:spcPct val="0"/>
              </a:spcAft>
              <a:buClrTx/>
              <a:buSzTx/>
              <a:buFontTx/>
              <a:buNone/>
              <a:tabLst/>
            </a:pPr>
            <a:endParaRPr kumimoji="0" lang="zh-CN" altLang="en-US" sz="800" b="0" i="0" u="none" strike="noStrike" cap="none" normalizeH="0" baseline="0">
              <a:solidFill>
                <a:schemeClr val="bg1"/>
              </a:solidFill>
              <a:effectLst/>
              <a:latin typeface="Huawei Sans" panose="020C0503030203020204" pitchFamily="34" charset="0"/>
              <a:ea typeface="+mn-ea"/>
              <a:cs typeface="+mn-ea"/>
              <a:sym typeface="+mn-lt"/>
            </a:endParaRPr>
          </a:p>
        </p:txBody>
      </p:sp>
      <p:sp>
        <p:nvSpPr>
          <p:cNvPr id="26" name="下箭头 24">
            <a:extLst>
              <a:ext uri="{FF2B5EF4-FFF2-40B4-BE49-F238E27FC236}">
                <a16:creationId xmlns:a16="http://schemas.microsoft.com/office/drawing/2014/main" id="{589D12F3-0936-9934-04F8-CF2B713CCE3F}"/>
              </a:ext>
            </a:extLst>
          </p:cNvPr>
          <p:cNvSpPr/>
          <p:nvPr/>
        </p:nvSpPr>
        <p:spPr bwMode="auto">
          <a:xfrm>
            <a:off x="6784857" y="5108805"/>
            <a:ext cx="368795" cy="506947"/>
          </a:xfrm>
          <a:prstGeom prst="downArrow">
            <a:avLst/>
          </a:prstGeom>
          <a:solidFill>
            <a:schemeClr val="bg1">
              <a:lumMod val="7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ctr" defTabSz="914400" rtl="0" eaLnBrk="1" fontAlgn="ctr" latinLnBrk="0" hangingPunct="1">
              <a:lnSpc>
                <a:spcPct val="100000"/>
              </a:lnSpc>
              <a:spcBef>
                <a:spcPct val="0"/>
              </a:spcBef>
              <a:spcAft>
                <a:spcPct val="0"/>
              </a:spcAft>
              <a:buClrTx/>
              <a:buSzTx/>
              <a:buFontTx/>
              <a:buNone/>
              <a:tabLst/>
            </a:pPr>
            <a:endParaRPr kumimoji="0" lang="zh-CN" altLang="en-US" sz="800" b="0" i="0" u="none" strike="noStrike" cap="none" normalizeH="0" baseline="0" dirty="0">
              <a:solidFill>
                <a:schemeClr val="bg1"/>
              </a:solidFill>
              <a:effectLst/>
              <a:latin typeface="Huawei Sans" panose="020C0503030203020204" pitchFamily="34" charset="0"/>
              <a:ea typeface="+mn-ea"/>
              <a:cs typeface="+mn-ea"/>
              <a:sym typeface="+mn-lt"/>
            </a:endParaRPr>
          </a:p>
        </p:txBody>
      </p:sp>
      <p:sp>
        <p:nvSpPr>
          <p:cNvPr id="27" name="椭圆 1">
            <a:extLst>
              <a:ext uri="{FF2B5EF4-FFF2-40B4-BE49-F238E27FC236}">
                <a16:creationId xmlns:a16="http://schemas.microsoft.com/office/drawing/2014/main" id="{C6162D75-A265-D67F-54F2-F1F001E14EB9}"/>
              </a:ext>
            </a:extLst>
          </p:cNvPr>
          <p:cNvSpPr/>
          <p:nvPr/>
        </p:nvSpPr>
        <p:spPr bwMode="auto">
          <a:xfrm>
            <a:off x="3546802" y="2475785"/>
            <a:ext cx="6924046" cy="1520568"/>
          </a:xfrm>
          <a:prstGeom prst="ellipse">
            <a:avLst/>
          </a:prstGeom>
          <a:noFill/>
          <a:ln w="9525" cap="flat" cmpd="sng" algn="ctr">
            <a:solidFill>
              <a:srgbClr val="FFFF00"/>
            </a:solidFill>
            <a:prstDash val="solid"/>
            <a:round/>
            <a:headEnd type="none" w="med" len="med"/>
            <a:tailEnd type="none" w="med" len="med"/>
          </a:ln>
          <a:effectLst>
            <a:glow rad="63500">
              <a:schemeClr val="accent4">
                <a:satMod val="175000"/>
                <a:alpha val="40000"/>
              </a:schemeClr>
            </a:glow>
          </a:effectLst>
        </p:spPr>
        <p:txBody>
          <a:bodyPr vert="horz" wrap="square" lIns="91440" tIns="45720" rIns="91440" bIns="45720" numCol="1" rtlCol="0" anchor="t" anchorCtr="0" compatLnSpc="1">
            <a:prstTxWarp prst="textNoShape">
              <a:avLst/>
            </a:prstTxWarp>
            <a:noAutofit/>
          </a:bodyPr>
          <a:lstStyle/>
          <a:p>
            <a:pPr marL="0" marR="0" indent="0" algn="ctr" defTabSz="914400" rtl="0" eaLnBrk="1" fontAlgn="ctr" latinLnBrk="0" hangingPunct="1">
              <a:lnSpc>
                <a:spcPct val="100000"/>
              </a:lnSpc>
              <a:spcBef>
                <a:spcPct val="0"/>
              </a:spcBef>
              <a:spcAft>
                <a:spcPct val="0"/>
              </a:spcAft>
              <a:buClrTx/>
              <a:buSzTx/>
              <a:buFontTx/>
              <a:buNone/>
              <a:tabLst/>
            </a:pPr>
            <a:endParaRPr kumimoji="0" lang="zh-CN" altLang="en-US" sz="800" b="0" i="0" u="none" strike="noStrike" cap="none" normalizeH="0" baseline="0">
              <a:solidFill>
                <a:schemeClr val="bg1"/>
              </a:solidFill>
              <a:effectLst/>
              <a:latin typeface="Huawei Sans" panose="020C0503030203020204" pitchFamily="34" charset="0"/>
              <a:ea typeface="+mn-ea"/>
              <a:cs typeface="+mn-ea"/>
              <a:sym typeface="+mn-lt"/>
            </a:endParaRPr>
          </a:p>
        </p:txBody>
      </p:sp>
      <p:sp>
        <p:nvSpPr>
          <p:cNvPr id="28" name="下箭头 5">
            <a:extLst>
              <a:ext uri="{FF2B5EF4-FFF2-40B4-BE49-F238E27FC236}">
                <a16:creationId xmlns:a16="http://schemas.microsoft.com/office/drawing/2014/main" id="{A78864E9-53D3-FF15-D592-23FEF27947D0}"/>
              </a:ext>
            </a:extLst>
          </p:cNvPr>
          <p:cNvSpPr/>
          <p:nvPr/>
        </p:nvSpPr>
        <p:spPr bwMode="auto">
          <a:xfrm rot="2578020">
            <a:off x="4203453" y="4033416"/>
            <a:ext cx="502903" cy="1029476"/>
          </a:xfrm>
          <a:prstGeom prst="downArrow">
            <a:avLst/>
          </a:prstGeom>
          <a:solidFill>
            <a:schemeClr val="bg1">
              <a:lumMod val="7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ctr" defTabSz="914400" rtl="0" eaLnBrk="1" fontAlgn="ctr" latinLnBrk="0" hangingPunct="1">
              <a:lnSpc>
                <a:spcPct val="100000"/>
              </a:lnSpc>
              <a:spcBef>
                <a:spcPct val="0"/>
              </a:spcBef>
              <a:spcAft>
                <a:spcPct val="0"/>
              </a:spcAft>
              <a:buClrTx/>
              <a:buSzTx/>
              <a:buFontTx/>
              <a:buNone/>
              <a:tabLst/>
            </a:pPr>
            <a:endParaRPr kumimoji="0" lang="zh-CN" altLang="en-US" sz="800" b="0" i="0" u="none" strike="noStrike" cap="none" normalizeH="0" baseline="0" dirty="0">
              <a:solidFill>
                <a:schemeClr val="bg1"/>
              </a:solidFill>
              <a:effectLst/>
              <a:latin typeface="Huawei Sans" panose="020C0503030203020204" pitchFamily="34" charset="0"/>
              <a:ea typeface="+mn-ea"/>
              <a:cs typeface="+mn-ea"/>
              <a:sym typeface="+mn-lt"/>
            </a:endParaRPr>
          </a:p>
        </p:txBody>
      </p:sp>
      <p:grpSp>
        <p:nvGrpSpPr>
          <p:cNvPr id="35" name="Group 34">
            <a:extLst>
              <a:ext uri="{FF2B5EF4-FFF2-40B4-BE49-F238E27FC236}">
                <a16:creationId xmlns:a16="http://schemas.microsoft.com/office/drawing/2014/main" id="{63DA942C-DE5A-899C-BDB3-B86B51D76DAE}"/>
              </a:ext>
            </a:extLst>
          </p:cNvPr>
          <p:cNvGrpSpPr/>
          <p:nvPr/>
        </p:nvGrpSpPr>
        <p:grpSpPr>
          <a:xfrm>
            <a:off x="2059214" y="5099954"/>
            <a:ext cx="3148890" cy="1564385"/>
            <a:chOff x="3150223" y="5077409"/>
            <a:chExt cx="2464359" cy="1375998"/>
          </a:xfrm>
        </p:grpSpPr>
        <p:sp>
          <p:nvSpPr>
            <p:cNvPr id="29" name="云形 11">
              <a:extLst>
                <a:ext uri="{FF2B5EF4-FFF2-40B4-BE49-F238E27FC236}">
                  <a16:creationId xmlns:a16="http://schemas.microsoft.com/office/drawing/2014/main" id="{54E7A015-6164-7671-5AF9-10FE57043C12}"/>
                </a:ext>
              </a:extLst>
            </p:cNvPr>
            <p:cNvSpPr/>
            <p:nvPr/>
          </p:nvSpPr>
          <p:spPr bwMode="auto">
            <a:xfrm>
              <a:off x="3150223" y="5077409"/>
              <a:ext cx="2464359" cy="1375998"/>
            </a:xfrm>
            <a:prstGeom prst="cloud">
              <a:avLst/>
            </a:prstGeom>
            <a:solidFill>
              <a:schemeClr val="accent5">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ctr" defTabSz="914400" rtl="0" eaLnBrk="1" fontAlgn="ctr" latinLnBrk="0" hangingPunct="1">
                <a:lnSpc>
                  <a:spcPct val="100000"/>
                </a:lnSpc>
                <a:spcBef>
                  <a:spcPct val="0"/>
                </a:spcBef>
                <a:spcAft>
                  <a:spcPct val="0"/>
                </a:spcAft>
                <a:buClrTx/>
                <a:buSzTx/>
                <a:buFontTx/>
                <a:buNone/>
                <a:tabLst/>
              </a:pPr>
              <a:endParaRPr kumimoji="0" lang="zh-CN" altLang="en-US" sz="800" b="0" i="0" u="none" strike="noStrike" cap="none" normalizeH="0" baseline="0">
                <a:solidFill>
                  <a:schemeClr val="bg1"/>
                </a:solidFill>
                <a:effectLst/>
                <a:latin typeface="Huawei Sans" panose="020C0503030203020204" pitchFamily="34" charset="0"/>
                <a:ea typeface="+mn-ea"/>
                <a:cs typeface="+mn-ea"/>
                <a:sym typeface="+mn-lt"/>
              </a:endParaRPr>
            </a:p>
          </p:txBody>
        </p:sp>
        <p:sp>
          <p:nvSpPr>
            <p:cNvPr id="30" name="文本框 12">
              <a:extLst>
                <a:ext uri="{FF2B5EF4-FFF2-40B4-BE49-F238E27FC236}">
                  <a16:creationId xmlns:a16="http://schemas.microsoft.com/office/drawing/2014/main" id="{5A28CDA5-274D-3D8B-D71C-3BA46E572ACE}"/>
                </a:ext>
              </a:extLst>
            </p:cNvPr>
            <p:cNvSpPr txBox="1"/>
            <p:nvPr/>
          </p:nvSpPr>
          <p:spPr bwMode="auto">
            <a:xfrm>
              <a:off x="3350533" y="5297957"/>
              <a:ext cx="2071623" cy="945965"/>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sz="1600" dirty="0">
                  <a:solidFill>
                    <a:schemeClr val="accent1">
                      <a:lumMod val="75000"/>
                    </a:schemeClr>
                  </a:solidFill>
                  <a:latin typeface="Huawei Sans" panose="020C0503030203020204" pitchFamily="34" charset="0"/>
                  <a:ea typeface="+mn-ea"/>
                  <a:cs typeface="+mn-ea"/>
                  <a:sym typeface="+mn-lt"/>
                </a:rPr>
                <a:t>Question: Can we use an algorithm to automatically execute the procedure?</a:t>
              </a:r>
            </a:p>
          </p:txBody>
        </p:sp>
      </p:grpSp>
      <p:sp>
        <p:nvSpPr>
          <p:cNvPr id="37" name="圆角矩形 6">
            <a:extLst>
              <a:ext uri="{FF2B5EF4-FFF2-40B4-BE49-F238E27FC236}">
                <a16:creationId xmlns:a16="http://schemas.microsoft.com/office/drawing/2014/main" id="{95EF31B5-6413-5095-AF5B-7689B3C7832E}"/>
              </a:ext>
            </a:extLst>
          </p:cNvPr>
          <p:cNvSpPr/>
          <p:nvPr/>
        </p:nvSpPr>
        <p:spPr bwMode="auto">
          <a:xfrm>
            <a:off x="5732230" y="5654927"/>
            <a:ext cx="2464359" cy="1105793"/>
          </a:xfrm>
          <a:prstGeom prst="roundRect">
            <a:avLst/>
          </a:prstGeom>
          <a:blipFill>
            <a:blip r:embed="rId4"/>
            <a:tile tx="0" ty="0" sx="100000" sy="100000" flip="none" algn="tl"/>
          </a:blip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ctr" defTabSz="914400" rtl="0" eaLnBrk="1" fontAlgn="ctr" latinLnBrk="0" hangingPunct="1">
              <a:lnSpc>
                <a:spcPct val="100000"/>
              </a:lnSpc>
              <a:spcBef>
                <a:spcPct val="0"/>
              </a:spcBef>
              <a:spcAft>
                <a:spcPct val="0"/>
              </a:spcAft>
              <a:buClrTx/>
              <a:buSzTx/>
              <a:buFontTx/>
              <a:buNone/>
              <a:tabLst/>
            </a:pPr>
            <a:endParaRPr kumimoji="0" lang="zh-CN" altLang="en-US" sz="800" b="0" i="0" u="none" strike="noStrike" cap="none" normalizeH="0" baseline="0">
              <a:solidFill>
                <a:schemeClr val="accent1">
                  <a:lumMod val="75000"/>
                </a:schemeClr>
              </a:solidFill>
              <a:effectLst/>
              <a:latin typeface="Huawei Sans" panose="020C0503030203020204" pitchFamily="34" charset="0"/>
              <a:ea typeface="+mn-ea"/>
              <a:cs typeface="+mn-ea"/>
              <a:sym typeface="+mn-lt"/>
            </a:endParaRPr>
          </a:p>
        </p:txBody>
      </p:sp>
      <p:sp>
        <p:nvSpPr>
          <p:cNvPr id="39" name="文本框 18">
            <a:extLst>
              <a:ext uri="{FF2B5EF4-FFF2-40B4-BE49-F238E27FC236}">
                <a16:creationId xmlns:a16="http://schemas.microsoft.com/office/drawing/2014/main" id="{B82E1D70-71BE-5604-FB91-5CCEE55483B3}"/>
              </a:ext>
            </a:extLst>
          </p:cNvPr>
          <p:cNvSpPr txBox="1"/>
          <p:nvPr/>
        </p:nvSpPr>
        <p:spPr bwMode="auto">
          <a:xfrm>
            <a:off x="5857165" y="5828846"/>
            <a:ext cx="2271356" cy="757953"/>
          </a:xfrm>
          <a:prstGeom prst="rect">
            <a:avLst/>
          </a:prstGeom>
          <a:blipFill>
            <a:blip r:embed="rId4"/>
            <a:tile tx="0" ty="0" sx="100000" sy="100000" flip="none" algn="tl"/>
          </a:blip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dirty="0">
                <a:solidFill>
                  <a:schemeClr val="accent1">
                    <a:lumMod val="75000"/>
                  </a:schemeClr>
                </a:solidFill>
                <a:latin typeface="Huawei Sans" panose="020C0503030203020204" pitchFamily="34" charset="0"/>
                <a:ea typeface="+mn-ea"/>
                <a:cs typeface="+mn-ea"/>
                <a:sym typeface="+mn-lt"/>
              </a:rPr>
              <a:t>Execute inference, prediction, and identification</a:t>
            </a:r>
          </a:p>
        </p:txBody>
      </p:sp>
    </p:spTree>
    <p:extLst>
      <p:ext uri="{BB962C8B-B14F-4D97-AF65-F5344CB8AC3E}">
        <p14:creationId xmlns:p14="http://schemas.microsoft.com/office/powerpoint/2010/main" val="435393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34406" y="5863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1909089" y="671302"/>
            <a:ext cx="881213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Traditional Machine Learning and Deep Learning</a:t>
            </a:r>
          </a:p>
        </p:txBody>
      </p:sp>
      <p:grpSp>
        <p:nvGrpSpPr>
          <p:cNvPr id="3" name="Group 2">
            <a:extLst>
              <a:ext uri="{FF2B5EF4-FFF2-40B4-BE49-F238E27FC236}">
                <a16:creationId xmlns:a16="http://schemas.microsoft.com/office/drawing/2014/main" id="{AA37240B-EC80-68A3-F161-5887FD08DAB5}"/>
              </a:ext>
            </a:extLst>
          </p:cNvPr>
          <p:cNvGrpSpPr/>
          <p:nvPr/>
        </p:nvGrpSpPr>
        <p:grpSpPr>
          <a:xfrm>
            <a:off x="506776" y="271192"/>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1978895" y="541521"/>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33482" y="-26928"/>
            <a:ext cx="2256042" cy="1064851"/>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881794" y="642889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aphicFrame>
        <p:nvGraphicFramePr>
          <p:cNvPr id="5" name="表格 3">
            <a:extLst>
              <a:ext uri="{FF2B5EF4-FFF2-40B4-BE49-F238E27FC236}">
                <a16:creationId xmlns:a16="http://schemas.microsoft.com/office/drawing/2014/main" id="{CA40481D-10F9-D74E-354F-5976EC2C0DA5}"/>
              </a:ext>
            </a:extLst>
          </p:cNvPr>
          <p:cNvGraphicFramePr>
            <a:graphicFrameLocks noGrp="1"/>
          </p:cNvGraphicFramePr>
          <p:nvPr>
            <p:extLst>
              <p:ext uri="{D42A27DB-BD31-4B8C-83A1-F6EECF244321}">
                <p14:modId xmlns:p14="http://schemas.microsoft.com/office/powerpoint/2010/main" val="861213822"/>
              </p:ext>
            </p:extLst>
          </p:nvPr>
        </p:nvGraphicFramePr>
        <p:xfrm>
          <a:off x="1047463" y="1590661"/>
          <a:ext cx="10284861" cy="4583257"/>
        </p:xfrm>
        <a:graphic>
          <a:graphicData uri="http://schemas.openxmlformats.org/drawingml/2006/table">
            <a:tbl>
              <a:tblPr firstRow="1" bandRow="1">
                <a:tableStyleId>{5FD0F851-EC5A-4D38-B0AD-8093EC10F338}</a:tableStyleId>
              </a:tblPr>
              <a:tblGrid>
                <a:gridCol w="5142092">
                  <a:extLst>
                    <a:ext uri="{9D8B030D-6E8A-4147-A177-3AD203B41FA5}">
                      <a16:colId xmlns:a16="http://schemas.microsoft.com/office/drawing/2014/main" val="20000"/>
                    </a:ext>
                  </a:extLst>
                </a:gridCol>
                <a:gridCol w="5142769">
                  <a:extLst>
                    <a:ext uri="{9D8B030D-6E8A-4147-A177-3AD203B41FA5}">
                      <a16:colId xmlns:a16="http://schemas.microsoft.com/office/drawing/2014/main" val="20001"/>
                    </a:ext>
                  </a:extLst>
                </a:gridCol>
              </a:tblGrid>
              <a:tr h="580550">
                <a:tc>
                  <a:txBody>
                    <a:bodyPr/>
                    <a:lstStyle/>
                    <a:p>
                      <a:pPr algn="ctr" fontAlgn="ctr"/>
                      <a:r>
                        <a:rPr lang="en-US" sz="2400" b="1" dirty="0">
                          <a:solidFill>
                            <a:schemeClr val="bg1"/>
                          </a:solidFill>
                          <a:sym typeface="+mn-lt"/>
                        </a:rPr>
                        <a:t>Traditional Machine Learning</a:t>
                      </a:r>
                      <a:endParaRPr lang="en-US" sz="2400" b="1" dirty="0">
                        <a:solidFill>
                          <a:schemeClr val="bg1"/>
                        </a:solidFill>
                        <a:latin typeface="Huawei Sans" panose="020C0503030203020204" pitchFamily="34" charset="0"/>
                        <a:ea typeface="+mn-ea"/>
                        <a:cs typeface="+mn-ea"/>
                        <a:sym typeface="+mn-lt"/>
                      </a:endParaRPr>
                    </a:p>
                  </a:txBody>
                  <a:tcPr anchor="ctr"/>
                </a:tc>
                <a:tc>
                  <a:txBody>
                    <a:bodyPr/>
                    <a:lstStyle/>
                    <a:p>
                      <a:pPr algn="ctr" fontAlgn="ctr"/>
                      <a:r>
                        <a:rPr lang="en-US" sz="2400" b="1" dirty="0">
                          <a:solidFill>
                            <a:schemeClr val="bg1"/>
                          </a:solidFill>
                          <a:sym typeface="+mn-lt"/>
                        </a:rPr>
                        <a:t>Deep Learning</a:t>
                      </a:r>
                      <a:endParaRPr lang="en-US" sz="2400" b="1" dirty="0">
                        <a:solidFill>
                          <a:schemeClr val="bg1"/>
                        </a:solidFill>
                        <a:latin typeface="Huawei Sans" panose="020C0503030203020204" pitchFamily="34" charset="0"/>
                        <a:ea typeface="+mn-ea"/>
                        <a:cs typeface="+mn-ea"/>
                        <a:sym typeface="+mn-lt"/>
                      </a:endParaRPr>
                    </a:p>
                  </a:txBody>
                  <a:tcPr anchor="ctr"/>
                </a:tc>
                <a:extLst>
                  <a:ext uri="{0D108BD9-81ED-4DB2-BD59-A6C34878D82A}">
                    <a16:rowId xmlns:a16="http://schemas.microsoft.com/office/drawing/2014/main" val="10000"/>
                  </a:ext>
                </a:extLst>
              </a:tr>
              <a:tr h="947850">
                <a:tc>
                  <a:txBody>
                    <a:bodyPr/>
                    <a:lstStyle/>
                    <a:p>
                      <a:pPr algn="l" fontAlgn="ctr"/>
                      <a:r>
                        <a:rPr lang="en-US" sz="2000" dirty="0">
                          <a:solidFill>
                            <a:schemeClr val="bg1"/>
                          </a:solidFill>
                          <a:sym typeface="+mn-lt"/>
                        </a:rPr>
                        <a:t>Low hardware requirements on the computer: Given the limited computing amount, the computer does not need a GPU for parallel computing generally.</a:t>
                      </a:r>
                      <a:endParaRPr lang="en-US" sz="2000" dirty="0">
                        <a:solidFill>
                          <a:schemeClr val="bg1"/>
                        </a:solidFill>
                        <a:latin typeface="Huawei Sans" panose="020C0503030203020204" pitchFamily="34" charset="0"/>
                        <a:ea typeface="+mn-ea"/>
                        <a:cs typeface="+mn-ea"/>
                        <a:sym typeface="+mn-lt"/>
                      </a:endParaRPr>
                    </a:p>
                  </a:txBody>
                  <a:tcPr anchor="ctr"/>
                </a:tc>
                <a:tc>
                  <a:txBody>
                    <a:bodyPr/>
                    <a:lstStyle/>
                    <a:p>
                      <a:pPr algn="l" fontAlgn="ctr"/>
                      <a:r>
                        <a:rPr lang="en-US" sz="2000" b="0" dirty="0">
                          <a:solidFill>
                            <a:schemeClr val="bg1"/>
                          </a:solidFill>
                          <a:sym typeface="+mn-lt"/>
                        </a:rPr>
                        <a:t>Higher hardware requirements on the computer: To execute matrix operations on massive data, the computer needs a GPU to perform parallel computing.</a:t>
                      </a:r>
                      <a:endParaRPr lang="en-US" sz="2000" b="0" i="0" dirty="0">
                        <a:solidFill>
                          <a:schemeClr val="bg1"/>
                        </a:solidFill>
                        <a:latin typeface="Huawei Sans" panose="020C0503030203020204" pitchFamily="34" charset="0"/>
                        <a:ea typeface="+mn-ea"/>
                        <a:cs typeface="+mn-ea"/>
                        <a:sym typeface="+mn-lt"/>
                      </a:endParaRPr>
                    </a:p>
                  </a:txBody>
                  <a:tcPr anchor="ctr"/>
                </a:tc>
                <a:extLst>
                  <a:ext uri="{0D108BD9-81ED-4DB2-BD59-A6C34878D82A}">
                    <a16:rowId xmlns:a16="http://schemas.microsoft.com/office/drawing/2014/main" val="10001"/>
                  </a:ext>
                </a:extLst>
              </a:tr>
              <a:tr h="947850">
                <a:tc>
                  <a:txBody>
                    <a:bodyPr/>
                    <a:lstStyle/>
                    <a:p>
                      <a:pPr algn="l" fontAlgn="ctr"/>
                      <a:r>
                        <a:rPr lang="en-US" sz="2000" dirty="0">
                          <a:solidFill>
                            <a:schemeClr val="bg1"/>
                          </a:solidFill>
                          <a:sym typeface="+mn-lt"/>
                        </a:rPr>
                        <a:t>Applicable to training under a small data amount and whose performance cannot be improved continuously as the data amount increases.</a:t>
                      </a:r>
                      <a:endParaRPr lang="en-US" sz="2000" dirty="0">
                        <a:solidFill>
                          <a:schemeClr val="bg1"/>
                        </a:solidFill>
                        <a:latin typeface="Huawei Sans" panose="020C0503030203020204" pitchFamily="34" charset="0"/>
                        <a:ea typeface="+mn-ea"/>
                        <a:cs typeface="+mn-ea"/>
                        <a:sym typeface="+mn-lt"/>
                      </a:endParaRPr>
                    </a:p>
                  </a:txBody>
                  <a:tcPr anchor="ct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2000" dirty="0">
                          <a:solidFill>
                            <a:schemeClr val="bg1"/>
                          </a:solidFill>
                          <a:sym typeface="+mn-lt"/>
                        </a:rPr>
                        <a:t>The performance can be high when high-dimensional weight parameters and massive training data are provided.</a:t>
                      </a:r>
                      <a:endParaRPr lang="en-US" sz="2000" dirty="0">
                        <a:solidFill>
                          <a:schemeClr val="bg1"/>
                        </a:solidFill>
                        <a:latin typeface="Huawei Sans" panose="020C0503030203020204" pitchFamily="34" charset="0"/>
                        <a:ea typeface="+mn-ea"/>
                        <a:cs typeface="+mn-ea"/>
                        <a:sym typeface="+mn-lt"/>
                      </a:endParaRPr>
                    </a:p>
                  </a:txBody>
                  <a:tcPr anchor="ctr"/>
                </a:tc>
                <a:extLst>
                  <a:ext uri="{0D108BD9-81ED-4DB2-BD59-A6C34878D82A}">
                    <a16:rowId xmlns:a16="http://schemas.microsoft.com/office/drawing/2014/main" val="10002"/>
                  </a:ext>
                </a:extLst>
              </a:tr>
              <a:tr h="386161">
                <a:tc>
                  <a:txBody>
                    <a:bodyPr/>
                    <a:lstStyle/>
                    <a:p>
                      <a:pPr algn="l" fontAlgn="ctr"/>
                      <a:r>
                        <a:rPr lang="en-US" sz="2000" dirty="0">
                          <a:solidFill>
                            <a:schemeClr val="bg1"/>
                          </a:solidFill>
                          <a:sym typeface="+mn-lt"/>
                        </a:rPr>
                        <a:t>Level-by-level problem breakdown</a:t>
                      </a:r>
                      <a:endParaRPr lang="en-US" sz="2000" dirty="0">
                        <a:solidFill>
                          <a:schemeClr val="bg1"/>
                        </a:solidFill>
                        <a:latin typeface="Huawei Sans" panose="020C0503030203020204" pitchFamily="34" charset="0"/>
                        <a:ea typeface="+mn-ea"/>
                        <a:cs typeface="+mn-ea"/>
                        <a:sym typeface="+mn-lt"/>
                      </a:endParaRPr>
                    </a:p>
                  </a:txBody>
                  <a:tcPr anchor="ct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2000" dirty="0">
                          <a:solidFill>
                            <a:schemeClr val="bg1"/>
                          </a:solidFill>
                          <a:sym typeface="+mn-lt"/>
                        </a:rPr>
                        <a:t>E2E learning</a:t>
                      </a:r>
                      <a:endParaRPr lang="en-US" sz="2000" dirty="0">
                        <a:solidFill>
                          <a:schemeClr val="bg1"/>
                        </a:solidFill>
                        <a:latin typeface="Huawei Sans" panose="020C0503030203020204" pitchFamily="34" charset="0"/>
                        <a:ea typeface="+mn-ea"/>
                        <a:cs typeface="+mn-ea"/>
                        <a:sym typeface="+mn-lt"/>
                      </a:endParaRPr>
                    </a:p>
                  </a:txBody>
                  <a:tcPr anchor="ctr"/>
                </a:tc>
                <a:extLst>
                  <a:ext uri="{0D108BD9-81ED-4DB2-BD59-A6C34878D82A}">
                    <a16:rowId xmlns:a16="http://schemas.microsoft.com/office/drawing/2014/main" val="10003"/>
                  </a:ext>
                </a:extLst>
              </a:tr>
              <a:tr h="386161">
                <a:tc>
                  <a:txBody>
                    <a:bodyPr/>
                    <a:lstStyle/>
                    <a:p>
                      <a:pPr algn="l" fontAlgn="ctr"/>
                      <a:r>
                        <a:rPr lang="en-US" sz="2000" dirty="0">
                          <a:solidFill>
                            <a:schemeClr val="bg1"/>
                          </a:solidFill>
                          <a:sym typeface="+mn-lt"/>
                        </a:rPr>
                        <a:t>Manual feature selection</a:t>
                      </a:r>
                      <a:endParaRPr lang="en-US" sz="2000" dirty="0">
                        <a:solidFill>
                          <a:schemeClr val="bg1"/>
                        </a:solidFill>
                        <a:latin typeface="Huawei Sans" panose="020C0503030203020204" pitchFamily="34" charset="0"/>
                        <a:ea typeface="+mn-ea"/>
                        <a:cs typeface="+mn-ea"/>
                        <a:sym typeface="+mn-lt"/>
                      </a:endParaRPr>
                    </a:p>
                  </a:txBody>
                  <a:tcPr anchor="ct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2000" dirty="0">
                          <a:solidFill>
                            <a:schemeClr val="bg1"/>
                          </a:solidFill>
                          <a:sym typeface="+mn-lt"/>
                        </a:rPr>
                        <a:t>Algorithm-based automatic feature extraction</a:t>
                      </a:r>
                      <a:endParaRPr lang="en-US" sz="2000" dirty="0">
                        <a:solidFill>
                          <a:schemeClr val="bg1"/>
                        </a:solidFill>
                        <a:latin typeface="Huawei Sans" panose="020C0503030203020204" pitchFamily="34" charset="0"/>
                        <a:ea typeface="+mn-ea"/>
                        <a:cs typeface="+mn-ea"/>
                        <a:sym typeface="+mn-lt"/>
                      </a:endParaRPr>
                    </a:p>
                  </a:txBody>
                  <a:tcPr anchor="ctr"/>
                </a:tc>
                <a:extLst>
                  <a:ext uri="{0D108BD9-81ED-4DB2-BD59-A6C34878D82A}">
                    <a16:rowId xmlns:a16="http://schemas.microsoft.com/office/drawing/2014/main" val="10004"/>
                  </a:ext>
                </a:extLst>
              </a:tr>
              <a:tr h="588947">
                <a:tc>
                  <a:txBody>
                    <a:bodyPr/>
                    <a:lstStyle/>
                    <a:p>
                      <a:pPr algn="l" fontAlgn="ctr"/>
                      <a:r>
                        <a:rPr lang="en-US" sz="2000" dirty="0">
                          <a:solidFill>
                            <a:schemeClr val="bg1"/>
                          </a:solidFill>
                          <a:sym typeface="+mn-lt"/>
                        </a:rPr>
                        <a:t>Easy-to-explain features</a:t>
                      </a:r>
                      <a:endParaRPr lang="en-US" sz="2000" dirty="0">
                        <a:solidFill>
                          <a:schemeClr val="bg1"/>
                        </a:solidFill>
                        <a:latin typeface="Huawei Sans" panose="020C0503030203020204" pitchFamily="34" charset="0"/>
                        <a:ea typeface="+mn-ea"/>
                        <a:cs typeface="+mn-ea"/>
                        <a:sym typeface="+mn-lt"/>
                      </a:endParaRPr>
                    </a:p>
                  </a:txBody>
                  <a:tcPr anchor="ctr"/>
                </a:tc>
                <a:tc>
                  <a:txBody>
                    <a:bodyPr/>
                    <a:lstStyle/>
                    <a:p>
                      <a:pPr algn="l" fontAlgn="ctr"/>
                      <a:r>
                        <a:rPr lang="en-US" sz="2000" dirty="0">
                          <a:solidFill>
                            <a:schemeClr val="bg1"/>
                          </a:solidFill>
                          <a:sym typeface="+mn-lt"/>
                        </a:rPr>
                        <a:t>Hard-to-explain features</a:t>
                      </a:r>
                      <a:endParaRPr lang="en-US" sz="2000" dirty="0">
                        <a:solidFill>
                          <a:schemeClr val="bg1"/>
                        </a:solidFill>
                        <a:latin typeface="Huawei Sans" panose="020C0503030203020204" pitchFamily="34" charset="0"/>
                        <a:ea typeface="+mn-ea"/>
                        <a:cs typeface="+mn-ea"/>
                        <a:sym typeface="+mn-lt"/>
                      </a:endParaRPr>
                    </a:p>
                  </a:txBody>
                  <a:tcPr anchor="ct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5542650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32522" y="916446"/>
            <a:ext cx="11926956" cy="557467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a:lnSpc>
                <a:spcPct val="107000"/>
              </a:lnSpc>
              <a:spcBef>
                <a:spcPts val="0"/>
              </a:spcBef>
              <a:spcAft>
                <a:spcPts val="800"/>
              </a:spcAft>
            </a:pPr>
            <a:r>
              <a:rPr lang="en-US" sz="2000" kern="100" dirty="0">
                <a:effectLst/>
                <a:latin typeface="Calibri" panose="020F0502020204030204" pitchFamily="34" charset="0"/>
                <a:ea typeface="Calibri" panose="020F0502020204030204" pitchFamily="34" charset="0"/>
                <a:cs typeface="Arial" panose="020B0604020202020204" pitchFamily="34" charset="0"/>
              </a:rPr>
              <a:t>1. </a:t>
            </a:r>
            <a:r>
              <a:rPr lang="en-US" sz="20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rPr>
              <a:t>Handling Complex Data</a:t>
            </a:r>
            <a:r>
              <a:rPr lang="en-US" sz="2000" kern="100" dirty="0">
                <a:effectLst/>
                <a:latin typeface="Calibri" panose="020F0502020204030204" pitchFamily="34" charset="0"/>
                <a:ea typeface="Calibri" panose="020F0502020204030204" pitchFamily="34" charset="0"/>
                <a:cs typeface="Arial" panose="020B0604020202020204" pitchFamily="34" charset="0"/>
              </a:rPr>
              <a:t>: Deep learning excels at processing and understanding complex data types such as images, audio, text, and sequences. Which required in various applications like image recognition, speech recognition, natural language processing, and even autonomous driving.</a:t>
            </a:r>
          </a:p>
          <a:p>
            <a:pPr marL="0" marR="0">
              <a:lnSpc>
                <a:spcPct val="107000"/>
              </a:lnSpc>
              <a:spcBef>
                <a:spcPts val="0"/>
              </a:spcBef>
              <a:spcAft>
                <a:spcPts val="800"/>
              </a:spcAft>
            </a:pPr>
            <a:r>
              <a:rPr lang="en-US" sz="2000" kern="100" dirty="0">
                <a:effectLst/>
                <a:latin typeface="Calibri" panose="020F0502020204030204" pitchFamily="34" charset="0"/>
                <a:ea typeface="Calibri" panose="020F0502020204030204" pitchFamily="34" charset="0"/>
                <a:cs typeface="Arial" panose="020B0604020202020204" pitchFamily="34" charset="0"/>
              </a:rPr>
              <a:t>2. </a:t>
            </a:r>
            <a:r>
              <a:rPr lang="en-US" sz="20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rPr>
              <a:t>Feature Extraction</a:t>
            </a:r>
            <a:r>
              <a:rPr lang="en-US" sz="2000" kern="100" dirty="0">
                <a:effectLst/>
                <a:latin typeface="Calibri" panose="020F0502020204030204" pitchFamily="34" charset="0"/>
                <a:ea typeface="Calibri" panose="020F0502020204030204" pitchFamily="34" charset="0"/>
                <a:cs typeface="Arial" panose="020B0604020202020204" pitchFamily="34" charset="0"/>
              </a:rPr>
              <a:t>:  In traditional machine learning, feature engineering is a manual and time-consuming process. Deep learning, on the other hand, can automatically learn relevant features from raw data, reducing the need for feature engineering.</a:t>
            </a:r>
          </a:p>
          <a:p>
            <a:pPr marL="0" marR="0">
              <a:lnSpc>
                <a:spcPct val="107000"/>
              </a:lnSpc>
              <a:spcBef>
                <a:spcPts val="0"/>
              </a:spcBef>
              <a:spcAft>
                <a:spcPts val="800"/>
              </a:spcAft>
            </a:pPr>
            <a:r>
              <a:rPr lang="en-US" sz="2000" kern="100" dirty="0">
                <a:effectLst/>
                <a:latin typeface="Calibri" panose="020F0502020204030204" pitchFamily="34" charset="0"/>
                <a:ea typeface="Calibri" panose="020F0502020204030204" pitchFamily="34" charset="0"/>
                <a:cs typeface="Arial" panose="020B0604020202020204" pitchFamily="34" charset="0"/>
              </a:rPr>
              <a:t>3. </a:t>
            </a:r>
            <a:r>
              <a:rPr lang="en-US" sz="20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rPr>
              <a:t>Scalability</a:t>
            </a:r>
            <a:r>
              <a:rPr lang="en-US" sz="2000" kern="100" dirty="0">
                <a:effectLst/>
                <a:latin typeface="Calibri" panose="020F0502020204030204" pitchFamily="34" charset="0"/>
                <a:ea typeface="Calibri" panose="020F0502020204030204" pitchFamily="34" charset="0"/>
                <a:cs typeface="Arial" panose="020B0604020202020204" pitchFamily="34" charset="0"/>
              </a:rPr>
              <a:t>: Deep learning models can scale with the amount of data and computational resources available. This scalability makes them suitable for handling large datasets and complex problems.</a:t>
            </a:r>
          </a:p>
          <a:p>
            <a:pPr marL="0" marR="0">
              <a:lnSpc>
                <a:spcPct val="107000"/>
              </a:lnSpc>
              <a:spcBef>
                <a:spcPts val="0"/>
              </a:spcBef>
              <a:spcAft>
                <a:spcPts val="800"/>
              </a:spcAft>
            </a:pPr>
            <a:r>
              <a:rPr lang="en-US" sz="2000" kern="100" dirty="0">
                <a:effectLst/>
                <a:latin typeface="Calibri" panose="020F0502020204030204" pitchFamily="34" charset="0"/>
                <a:ea typeface="Calibri" panose="020F0502020204030204" pitchFamily="34" charset="0"/>
                <a:cs typeface="Arial" panose="020B0604020202020204" pitchFamily="34" charset="0"/>
              </a:rPr>
              <a:t>4. </a:t>
            </a:r>
            <a:r>
              <a:rPr lang="en-US" sz="20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rPr>
              <a:t>Hierarchical Representation</a:t>
            </a:r>
            <a:r>
              <a:rPr lang="en-US" sz="2000" kern="100" dirty="0">
                <a:effectLst/>
                <a:latin typeface="Calibri" panose="020F0502020204030204" pitchFamily="34" charset="0"/>
                <a:ea typeface="Calibri" panose="020F0502020204030204" pitchFamily="34" charset="0"/>
                <a:cs typeface="Arial" panose="020B0604020202020204" pitchFamily="34" charset="0"/>
              </a:rPr>
              <a:t>: Deep neural networks learn hierarchical representations of data.  Lower layers capture simple patterns, while higher layers combine these patterns to learn more abstract and complex features. This makes deep learning models capable of capturing intricate relationships in data.</a:t>
            </a:r>
          </a:p>
          <a:p>
            <a:pPr marL="0" marR="0">
              <a:lnSpc>
                <a:spcPct val="107000"/>
              </a:lnSpc>
              <a:spcBef>
                <a:spcPts val="0"/>
              </a:spcBef>
              <a:spcAft>
                <a:spcPts val="800"/>
              </a:spcAft>
            </a:pPr>
            <a:r>
              <a:rPr lang="en-US" sz="2000" kern="100" dirty="0">
                <a:effectLst/>
                <a:latin typeface="Calibri" panose="020F0502020204030204" pitchFamily="34" charset="0"/>
                <a:ea typeface="Calibri" panose="020F0502020204030204" pitchFamily="34" charset="0"/>
                <a:cs typeface="Arial" panose="020B0604020202020204" pitchFamily="34" charset="0"/>
              </a:rPr>
              <a:t>5. </a:t>
            </a:r>
            <a:r>
              <a:rPr lang="en-US" sz="20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rPr>
              <a:t>State-of-the-Art Performance</a:t>
            </a:r>
            <a:r>
              <a:rPr lang="en-US" sz="2000" kern="100" dirty="0">
                <a:effectLst/>
                <a:latin typeface="Calibri" panose="020F0502020204030204" pitchFamily="34" charset="0"/>
                <a:ea typeface="Calibri" panose="020F0502020204030204" pitchFamily="34" charset="0"/>
                <a:cs typeface="Arial" panose="020B0604020202020204" pitchFamily="34" charset="0"/>
              </a:rPr>
              <a:t>:  Deep learning has achieved state-of-the-art performance in various tasks, including image classification, object detection, machine translation, and game playing. This has led to its adoption in industry and academia</a:t>
            </a:r>
            <a:r>
              <a:rPr lang="en-US" sz="1800"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10" name="TextBox 9">
            <a:extLst>
              <a:ext uri="{FF2B5EF4-FFF2-40B4-BE49-F238E27FC236}">
                <a16:creationId xmlns:a16="http://schemas.microsoft.com/office/drawing/2014/main" id="{D3AFF27D-76F2-4464-F1D9-0E91274BD432}"/>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91D21AED-E50D-296F-AC02-20C76624BEEC}"/>
              </a:ext>
            </a:extLst>
          </p:cNvPr>
          <p:cNvSpPr txBox="1"/>
          <p:nvPr/>
        </p:nvSpPr>
        <p:spPr>
          <a:xfrm>
            <a:off x="132522" y="150815"/>
            <a:ext cx="6208642" cy="523220"/>
          </a:xfrm>
          <a:prstGeom prst="rect">
            <a:avLst/>
          </a:prstGeom>
          <a:noFill/>
        </p:spPr>
        <p:txBody>
          <a:bodyPr wrap="square">
            <a:spAutoFit/>
          </a:bodyPr>
          <a:lstStyle/>
          <a:p>
            <a:r>
              <a:rPr lang="en-US" sz="2800" b="1" dirty="0">
                <a:solidFill>
                  <a:srgbClr val="00B0F0"/>
                </a:solidFill>
                <a:effectLst/>
                <a:latin typeface="Calibri" panose="020F0502020204030204" pitchFamily="34" charset="0"/>
                <a:ea typeface="Calibri" panose="020F0502020204030204" pitchFamily="34" charset="0"/>
                <a:cs typeface="Arial" panose="020B0604020202020204" pitchFamily="34" charset="0"/>
              </a:rPr>
              <a:t>Why We Need Deep Learning: </a:t>
            </a:r>
            <a:endParaRPr lang="en-US" sz="2800" b="1" dirty="0">
              <a:solidFill>
                <a:srgbClr val="00B0F0"/>
              </a:solidFill>
            </a:endParaRPr>
          </a:p>
        </p:txBody>
      </p:sp>
      <p:pic>
        <p:nvPicPr>
          <p:cNvPr id="4" name="Picture 3">
            <a:extLst>
              <a:ext uri="{FF2B5EF4-FFF2-40B4-BE49-F238E27FC236}">
                <a16:creationId xmlns:a16="http://schemas.microsoft.com/office/drawing/2014/main" id="{0415DAFD-EC84-1232-9884-51F366FA30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16566" y="-14539"/>
            <a:ext cx="1809173" cy="853929"/>
          </a:xfrm>
          <a:prstGeom prst="rect">
            <a:avLst/>
          </a:prstGeom>
        </p:spPr>
      </p:pic>
    </p:spTree>
    <p:extLst>
      <p:ext uri="{BB962C8B-B14F-4D97-AF65-F5344CB8AC3E}">
        <p14:creationId xmlns:p14="http://schemas.microsoft.com/office/powerpoint/2010/main" val="16480371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32522" y="916446"/>
            <a:ext cx="11926956" cy="557467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a:extLst>
              <a:ext uri="{FF2B5EF4-FFF2-40B4-BE49-F238E27FC236}">
                <a16:creationId xmlns:a16="http://schemas.microsoft.com/office/drawing/2014/main" id="{0415DAFD-EC84-1232-9884-51F366FA30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16566" y="-14539"/>
            <a:ext cx="1809173" cy="853929"/>
          </a:xfrm>
          <a:prstGeom prst="rect">
            <a:avLst/>
          </a:prstGeom>
        </p:spPr>
      </p:pic>
      <p:sp>
        <p:nvSpPr>
          <p:cNvPr id="2" name="标题 1">
            <a:extLst>
              <a:ext uri="{FF2B5EF4-FFF2-40B4-BE49-F238E27FC236}">
                <a16:creationId xmlns:a16="http://schemas.microsoft.com/office/drawing/2014/main" id="{DBB35C45-8C2D-8A6C-3BC3-7F47DB8E7144}"/>
              </a:ext>
            </a:extLst>
          </p:cNvPr>
          <p:cNvSpPr txBox="1">
            <a:spLocks/>
          </p:cNvSpPr>
          <p:nvPr/>
        </p:nvSpPr>
        <p:spPr>
          <a:xfrm>
            <a:off x="193880" y="118331"/>
            <a:ext cx="10728325" cy="49709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chemeClr val="bg1"/>
                </a:solidFill>
                <a:sym typeface="+mn-lt"/>
              </a:rPr>
              <a:t>Deep Learning Is Deep? </a:t>
            </a:r>
          </a:p>
        </p:txBody>
      </p:sp>
      <p:sp>
        <p:nvSpPr>
          <p:cNvPr id="5" name="文本占位符 2">
            <a:extLst>
              <a:ext uri="{FF2B5EF4-FFF2-40B4-BE49-F238E27FC236}">
                <a16:creationId xmlns:a16="http://schemas.microsoft.com/office/drawing/2014/main" id="{F5E09A93-806C-BC1B-BCE7-11195706B0B2}"/>
              </a:ext>
            </a:extLst>
          </p:cNvPr>
          <p:cNvSpPr txBox="1">
            <a:spLocks/>
          </p:cNvSpPr>
          <p:nvPr/>
        </p:nvSpPr>
        <p:spPr>
          <a:xfrm>
            <a:off x="416136" y="1165132"/>
            <a:ext cx="11444559" cy="495737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ym typeface="+mn-lt"/>
              </a:rPr>
              <a:t>Generally, the deep learning architecture is a deep neural network. "Deep" in "deep learning" refers to the number of layers of the neural network. </a:t>
            </a:r>
          </a:p>
          <a:p>
            <a:endParaRPr lang="en-US" dirty="0">
              <a:sym typeface="+mn-lt"/>
            </a:endParaRPr>
          </a:p>
        </p:txBody>
      </p:sp>
      <p:pic>
        <p:nvPicPr>
          <p:cNvPr id="6" name="图片 3">
            <a:extLst>
              <a:ext uri="{FF2B5EF4-FFF2-40B4-BE49-F238E27FC236}">
                <a16:creationId xmlns:a16="http://schemas.microsoft.com/office/drawing/2014/main" id="{3944087B-ED7D-CC1B-D039-5EA4A79AFF2F}"/>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1047537" y="2551656"/>
            <a:ext cx="3128827" cy="2270377"/>
          </a:xfrm>
          <a:prstGeom prst="rect">
            <a:avLst/>
          </a:prstGeom>
          <a:ln>
            <a:solidFill>
              <a:schemeClr val="bg1">
                <a:lumMod val="85000"/>
              </a:schemeClr>
            </a:solidFill>
          </a:ln>
        </p:spPr>
      </p:pic>
      <p:sp>
        <p:nvSpPr>
          <p:cNvPr id="8" name="右箭头 6">
            <a:extLst>
              <a:ext uri="{FF2B5EF4-FFF2-40B4-BE49-F238E27FC236}">
                <a16:creationId xmlns:a16="http://schemas.microsoft.com/office/drawing/2014/main" id="{7C4E4014-45A5-98CF-A6D3-348934AA1B1F}"/>
              </a:ext>
            </a:extLst>
          </p:cNvPr>
          <p:cNvSpPr/>
          <p:nvPr/>
        </p:nvSpPr>
        <p:spPr>
          <a:xfrm>
            <a:off x="4223792" y="3606144"/>
            <a:ext cx="484781" cy="267694"/>
          </a:xfrm>
          <a:prstGeom prst="rightArrow">
            <a:avLst/>
          </a:prstGeom>
          <a:solidFill>
            <a:schemeClr val="bg1">
              <a:lumMod val="75000"/>
            </a:schemeClr>
          </a:solidFill>
        </p:spPr>
        <p:txBody>
          <a:bodyPr wrap="square" rtlCol="0" anchor="ctr">
            <a:noAutofit/>
          </a:bodyPr>
          <a:lstStyle/>
          <a:p>
            <a:pPr algn="ctr" fontAlgn="ctr"/>
            <a:endParaRPr lang="zh-CN" altLang="en-US" sz="1600" b="1" kern="0" dirty="0">
              <a:latin typeface="Huawei Sans" panose="020C0503030203020204" pitchFamily="34" charset="0"/>
              <a:ea typeface="+mn-ea"/>
              <a:cs typeface="+mn-ea"/>
              <a:sym typeface="+mn-lt"/>
            </a:endParaRPr>
          </a:p>
        </p:txBody>
      </p:sp>
      <p:grpSp>
        <p:nvGrpSpPr>
          <p:cNvPr id="9" name="组合 7">
            <a:extLst>
              <a:ext uri="{FF2B5EF4-FFF2-40B4-BE49-F238E27FC236}">
                <a16:creationId xmlns:a16="http://schemas.microsoft.com/office/drawing/2014/main" id="{7BEF9866-3F2F-7445-CA4F-CA3A26AB19D0}"/>
              </a:ext>
            </a:extLst>
          </p:cNvPr>
          <p:cNvGrpSpPr/>
          <p:nvPr/>
        </p:nvGrpSpPr>
        <p:grpSpPr>
          <a:xfrm>
            <a:off x="8590610" y="2539188"/>
            <a:ext cx="2835787" cy="2223774"/>
            <a:chOff x="6767939" y="1366886"/>
            <a:chExt cx="2003973" cy="2216945"/>
          </a:xfrm>
        </p:grpSpPr>
        <p:pic>
          <p:nvPicPr>
            <p:cNvPr id="11" name="图片 8">
              <a:extLst>
                <a:ext uri="{FF2B5EF4-FFF2-40B4-BE49-F238E27FC236}">
                  <a16:creationId xmlns:a16="http://schemas.microsoft.com/office/drawing/2014/main" id="{ACC00CE5-EDD3-5B4D-F212-D62BE106EF86}"/>
                </a:ext>
              </a:extLst>
            </p:cNvPr>
            <p:cNvPicPr>
              <a:picLocks noChangeAspect="1"/>
            </p:cNvPicPr>
            <p:nvPr/>
          </p:nvPicPr>
          <p:blipFill>
            <a:blip r:embed="rId4"/>
            <a:stretch>
              <a:fillRect/>
            </a:stretch>
          </p:blipFill>
          <p:spPr>
            <a:xfrm>
              <a:off x="7481225" y="1366886"/>
              <a:ext cx="1290687" cy="2216945"/>
            </a:xfrm>
            <a:prstGeom prst="rect">
              <a:avLst/>
            </a:prstGeom>
            <a:ln>
              <a:solidFill>
                <a:schemeClr val="bg1">
                  <a:lumMod val="85000"/>
                </a:schemeClr>
              </a:solidFill>
            </a:ln>
          </p:spPr>
        </p:pic>
        <p:sp>
          <p:nvSpPr>
            <p:cNvPr id="12" name="文本框 9">
              <a:extLst>
                <a:ext uri="{FF2B5EF4-FFF2-40B4-BE49-F238E27FC236}">
                  <a16:creationId xmlns:a16="http://schemas.microsoft.com/office/drawing/2014/main" id="{2C35FB6F-A4AE-415C-9932-03C44AD1037A}"/>
                </a:ext>
              </a:extLst>
            </p:cNvPr>
            <p:cNvSpPr txBox="1"/>
            <p:nvPr/>
          </p:nvSpPr>
          <p:spPr>
            <a:xfrm>
              <a:off x="6767939" y="1391006"/>
              <a:ext cx="686067" cy="418406"/>
            </a:xfrm>
            <a:prstGeom prst="rect">
              <a:avLst/>
            </a:prstGeom>
            <a:noFill/>
            <a:ln>
              <a:solidFill>
                <a:schemeClr val="bg1">
                  <a:lumMod val="85000"/>
                </a:schemeClr>
              </a:solidFill>
            </a:ln>
          </p:spPr>
          <p:txBody>
            <a:bodyPr wrap="square" rtlCol="0">
              <a:noAutofit/>
            </a:bodyPr>
            <a:lstStyle/>
            <a:p>
              <a:pPr algn="ctr" fontAlgn="ctr"/>
              <a:r>
                <a:rPr lang="en-US" sz="1200">
                  <a:latin typeface="Huawei Sans" panose="020C0503030203020204" pitchFamily="34" charset="0"/>
                  <a:ea typeface="+mn-ea"/>
                  <a:cs typeface="+mn-ea"/>
                  <a:sym typeface="+mn-lt"/>
                </a:rPr>
                <a:t>Output layer</a:t>
              </a:r>
            </a:p>
          </p:txBody>
        </p:sp>
        <p:sp>
          <p:nvSpPr>
            <p:cNvPr id="13" name="文本框 10">
              <a:extLst>
                <a:ext uri="{FF2B5EF4-FFF2-40B4-BE49-F238E27FC236}">
                  <a16:creationId xmlns:a16="http://schemas.microsoft.com/office/drawing/2014/main" id="{3EB8DE7F-42E6-295B-E1EE-0747C63EE1DF}"/>
                </a:ext>
              </a:extLst>
            </p:cNvPr>
            <p:cNvSpPr txBox="1"/>
            <p:nvPr/>
          </p:nvSpPr>
          <p:spPr>
            <a:xfrm>
              <a:off x="6767939" y="2364498"/>
              <a:ext cx="686067" cy="418406"/>
            </a:xfrm>
            <a:prstGeom prst="rect">
              <a:avLst/>
            </a:prstGeom>
            <a:noFill/>
            <a:ln>
              <a:solidFill>
                <a:schemeClr val="bg1">
                  <a:lumMod val="85000"/>
                </a:schemeClr>
              </a:solidFill>
            </a:ln>
          </p:spPr>
          <p:txBody>
            <a:bodyPr wrap="square" rtlCol="0">
              <a:noAutofit/>
            </a:bodyPr>
            <a:lstStyle/>
            <a:p>
              <a:pPr algn="ctr" fontAlgn="ctr"/>
              <a:r>
                <a:rPr lang="en-US" sz="1200">
                  <a:latin typeface="Huawei Sans" panose="020C0503030203020204" pitchFamily="34" charset="0"/>
                  <a:ea typeface="+mn-ea"/>
                  <a:cs typeface="+mn-ea"/>
                  <a:sym typeface="+mn-lt"/>
                </a:rPr>
                <a:t>Hidden layer</a:t>
              </a:r>
            </a:p>
          </p:txBody>
        </p:sp>
        <p:sp>
          <p:nvSpPr>
            <p:cNvPr id="14" name="文本框 11">
              <a:extLst>
                <a:ext uri="{FF2B5EF4-FFF2-40B4-BE49-F238E27FC236}">
                  <a16:creationId xmlns:a16="http://schemas.microsoft.com/office/drawing/2014/main" id="{0B69A5C1-F22E-7FCC-DC79-5B892575974A}"/>
                </a:ext>
              </a:extLst>
            </p:cNvPr>
            <p:cNvSpPr txBox="1"/>
            <p:nvPr/>
          </p:nvSpPr>
          <p:spPr>
            <a:xfrm>
              <a:off x="6767939" y="3288983"/>
              <a:ext cx="686067" cy="251044"/>
            </a:xfrm>
            <a:prstGeom prst="rect">
              <a:avLst/>
            </a:prstGeom>
            <a:noFill/>
            <a:ln>
              <a:solidFill>
                <a:schemeClr val="bg1">
                  <a:lumMod val="85000"/>
                </a:schemeClr>
              </a:solidFill>
            </a:ln>
          </p:spPr>
          <p:txBody>
            <a:bodyPr wrap="square" rtlCol="0">
              <a:noAutofit/>
            </a:bodyPr>
            <a:lstStyle/>
            <a:p>
              <a:pPr algn="ctr" fontAlgn="ctr"/>
              <a:r>
                <a:rPr lang="en-US" sz="1200">
                  <a:latin typeface="Huawei Sans" panose="020C0503030203020204" pitchFamily="34" charset="0"/>
                  <a:ea typeface="+mn-ea"/>
                  <a:cs typeface="+mn-ea"/>
                  <a:sym typeface="+mn-lt"/>
                </a:rPr>
                <a:t>Input layer</a:t>
              </a:r>
            </a:p>
          </p:txBody>
        </p:sp>
      </p:grpSp>
      <p:sp>
        <p:nvSpPr>
          <p:cNvPr id="15" name="文本框 13">
            <a:extLst>
              <a:ext uri="{FF2B5EF4-FFF2-40B4-BE49-F238E27FC236}">
                <a16:creationId xmlns:a16="http://schemas.microsoft.com/office/drawing/2014/main" id="{9E8057FB-9626-EA25-DB6B-2C90E9589EAA}"/>
              </a:ext>
            </a:extLst>
          </p:cNvPr>
          <p:cNvSpPr txBox="1"/>
          <p:nvPr/>
        </p:nvSpPr>
        <p:spPr>
          <a:xfrm>
            <a:off x="1013454" y="4954120"/>
            <a:ext cx="3053371" cy="707886"/>
          </a:xfrm>
          <a:prstGeom prst="rect">
            <a:avLst/>
          </a:prstGeom>
          <a:noFill/>
        </p:spPr>
        <p:txBody>
          <a:bodyPr wrap="square" rtlCol="0">
            <a:noAutofit/>
          </a:bodyPr>
          <a:lstStyle/>
          <a:p>
            <a:pPr algn="ctr" fontAlgn="ctr"/>
            <a:r>
              <a:rPr lang="en-US" sz="2000">
                <a:solidFill>
                  <a:srgbClr val="C00000"/>
                </a:solidFill>
                <a:latin typeface="Huawei Sans" panose="020C0503030203020204" pitchFamily="34" charset="0"/>
                <a:ea typeface="+mn-ea"/>
                <a:cs typeface="+mn-ea"/>
                <a:sym typeface="+mn-lt"/>
              </a:rPr>
              <a:t>Human neural network</a:t>
            </a:r>
          </a:p>
        </p:txBody>
      </p:sp>
      <p:sp>
        <p:nvSpPr>
          <p:cNvPr id="16" name="文本框 15">
            <a:extLst>
              <a:ext uri="{FF2B5EF4-FFF2-40B4-BE49-F238E27FC236}">
                <a16:creationId xmlns:a16="http://schemas.microsoft.com/office/drawing/2014/main" id="{311BAF57-84D7-DF0E-4F9C-A347B3F94EE0}"/>
              </a:ext>
            </a:extLst>
          </p:cNvPr>
          <p:cNvSpPr txBox="1"/>
          <p:nvPr/>
        </p:nvSpPr>
        <p:spPr>
          <a:xfrm>
            <a:off x="8479676" y="5023758"/>
            <a:ext cx="3053371" cy="707886"/>
          </a:xfrm>
          <a:prstGeom prst="rect">
            <a:avLst/>
          </a:prstGeom>
          <a:noFill/>
        </p:spPr>
        <p:txBody>
          <a:bodyPr wrap="square" rtlCol="0">
            <a:noAutofit/>
          </a:bodyPr>
          <a:lstStyle/>
          <a:p>
            <a:pPr algn="ctr" fontAlgn="ctr"/>
            <a:r>
              <a:rPr lang="en-US" sz="2000">
                <a:solidFill>
                  <a:srgbClr val="C00000"/>
                </a:solidFill>
                <a:latin typeface="Huawei Sans" panose="020C0503030203020204" pitchFamily="34" charset="0"/>
                <a:ea typeface="+mn-ea"/>
                <a:cs typeface="+mn-ea"/>
                <a:sym typeface="+mn-lt"/>
              </a:rPr>
              <a:t>Deep neural network</a:t>
            </a:r>
          </a:p>
        </p:txBody>
      </p:sp>
      <p:sp>
        <p:nvSpPr>
          <p:cNvPr id="17" name="右箭头 16">
            <a:extLst>
              <a:ext uri="{FF2B5EF4-FFF2-40B4-BE49-F238E27FC236}">
                <a16:creationId xmlns:a16="http://schemas.microsoft.com/office/drawing/2014/main" id="{CBD52564-8973-7A81-42C2-F240BC0060ED}"/>
              </a:ext>
            </a:extLst>
          </p:cNvPr>
          <p:cNvSpPr/>
          <p:nvPr/>
        </p:nvSpPr>
        <p:spPr>
          <a:xfrm>
            <a:off x="8053449" y="3606144"/>
            <a:ext cx="484781" cy="267694"/>
          </a:xfrm>
          <a:prstGeom prst="rightArrow">
            <a:avLst/>
          </a:prstGeom>
          <a:solidFill>
            <a:schemeClr val="bg1">
              <a:lumMod val="75000"/>
            </a:schemeClr>
          </a:solidFill>
        </p:spPr>
        <p:txBody>
          <a:bodyPr wrap="square" rtlCol="0" anchor="ctr">
            <a:noAutofit/>
          </a:bodyPr>
          <a:lstStyle/>
          <a:p>
            <a:pPr algn="ctr" fontAlgn="ctr"/>
            <a:endParaRPr lang="zh-CN" altLang="en-US" sz="1600" b="1" kern="0" dirty="0">
              <a:latin typeface="Huawei Sans" panose="020C0503030203020204" pitchFamily="34" charset="0"/>
              <a:ea typeface="+mn-ea"/>
              <a:cs typeface="+mn-ea"/>
              <a:sym typeface="+mn-lt"/>
            </a:endParaRPr>
          </a:p>
        </p:txBody>
      </p:sp>
      <p:sp>
        <p:nvSpPr>
          <p:cNvPr id="18" name="文本框 17">
            <a:extLst>
              <a:ext uri="{FF2B5EF4-FFF2-40B4-BE49-F238E27FC236}">
                <a16:creationId xmlns:a16="http://schemas.microsoft.com/office/drawing/2014/main" id="{EF7E91E2-71A8-61B1-E8CB-ADD315FF58AE}"/>
              </a:ext>
            </a:extLst>
          </p:cNvPr>
          <p:cNvSpPr txBox="1"/>
          <p:nvPr/>
        </p:nvSpPr>
        <p:spPr>
          <a:xfrm>
            <a:off x="5274223" y="5023758"/>
            <a:ext cx="1690260" cy="707886"/>
          </a:xfrm>
          <a:prstGeom prst="rect">
            <a:avLst/>
          </a:prstGeom>
          <a:noFill/>
        </p:spPr>
        <p:txBody>
          <a:bodyPr wrap="square" rtlCol="0">
            <a:noAutofit/>
          </a:bodyPr>
          <a:lstStyle/>
          <a:p>
            <a:pPr algn="ctr" fontAlgn="ctr"/>
            <a:r>
              <a:rPr lang="en-US" sz="2000">
                <a:solidFill>
                  <a:srgbClr val="C00000"/>
                </a:solidFill>
                <a:latin typeface="Huawei Sans" panose="020C0503030203020204" pitchFamily="34" charset="0"/>
                <a:ea typeface="+mn-ea"/>
                <a:cs typeface="+mn-ea"/>
                <a:sym typeface="+mn-lt"/>
              </a:rPr>
              <a:t>Perceptron</a:t>
            </a:r>
          </a:p>
        </p:txBody>
      </p:sp>
      <p:sp>
        <p:nvSpPr>
          <p:cNvPr id="19" name="文本框 18">
            <a:extLst>
              <a:ext uri="{FF2B5EF4-FFF2-40B4-BE49-F238E27FC236}">
                <a16:creationId xmlns:a16="http://schemas.microsoft.com/office/drawing/2014/main" id="{1852A87A-52D5-6067-F0E7-140FDD478100}"/>
              </a:ext>
            </a:extLst>
          </p:cNvPr>
          <p:cNvSpPr txBox="1"/>
          <p:nvPr/>
        </p:nvSpPr>
        <p:spPr bwMode="auto">
          <a:xfrm>
            <a:off x="1487103" y="2539188"/>
            <a:ext cx="792858" cy="273325"/>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fontAlgn="ctr"/>
            <a:r>
              <a:rPr lang="en-US" sz="1200">
                <a:latin typeface="Huawei Sans" panose="020C0503030203020204" pitchFamily="34" charset="0"/>
                <a:ea typeface="+mn-ea"/>
                <a:cs typeface="+mn-ea"/>
                <a:sym typeface="+mn-lt"/>
              </a:rPr>
              <a:t>Dendrite</a:t>
            </a:r>
          </a:p>
        </p:txBody>
      </p:sp>
      <p:sp>
        <p:nvSpPr>
          <p:cNvPr id="20" name="文本框 19">
            <a:extLst>
              <a:ext uri="{FF2B5EF4-FFF2-40B4-BE49-F238E27FC236}">
                <a16:creationId xmlns:a16="http://schemas.microsoft.com/office/drawing/2014/main" id="{E98541D8-558B-A8A3-A7E0-2EEA8310DE13}"/>
              </a:ext>
            </a:extLst>
          </p:cNvPr>
          <p:cNvSpPr txBox="1"/>
          <p:nvPr/>
        </p:nvSpPr>
        <p:spPr bwMode="auto">
          <a:xfrm>
            <a:off x="2088941" y="3332819"/>
            <a:ext cx="812494" cy="273325"/>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fontAlgn="ctr"/>
            <a:r>
              <a:rPr lang="en-US" sz="1200">
                <a:latin typeface="Huawei Sans" panose="020C0503030203020204" pitchFamily="34" charset="0"/>
                <a:ea typeface="+mn-ea"/>
                <a:cs typeface="+mn-ea"/>
                <a:sym typeface="+mn-lt"/>
              </a:rPr>
              <a:t>Nucleus</a:t>
            </a:r>
          </a:p>
        </p:txBody>
      </p:sp>
      <p:cxnSp>
        <p:nvCxnSpPr>
          <p:cNvPr id="21" name="直接箭头连接符 14">
            <a:extLst>
              <a:ext uri="{FF2B5EF4-FFF2-40B4-BE49-F238E27FC236}">
                <a16:creationId xmlns:a16="http://schemas.microsoft.com/office/drawing/2014/main" id="{6451A860-8707-8073-AA06-123D38171E4B}"/>
              </a:ext>
            </a:extLst>
          </p:cNvPr>
          <p:cNvCxnSpPr/>
          <p:nvPr/>
        </p:nvCxnSpPr>
        <p:spPr bwMode="auto">
          <a:xfrm flipH="1">
            <a:off x="1772188" y="3469481"/>
            <a:ext cx="316753" cy="404357"/>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22" name="文本框 20">
            <a:extLst>
              <a:ext uri="{FF2B5EF4-FFF2-40B4-BE49-F238E27FC236}">
                <a16:creationId xmlns:a16="http://schemas.microsoft.com/office/drawing/2014/main" id="{DF35203C-18CA-BB16-040B-F9583E0C1A6D}"/>
              </a:ext>
            </a:extLst>
          </p:cNvPr>
          <p:cNvSpPr txBox="1"/>
          <p:nvPr/>
        </p:nvSpPr>
        <p:spPr bwMode="auto">
          <a:xfrm>
            <a:off x="2796205" y="4359711"/>
            <a:ext cx="720780" cy="273325"/>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fontAlgn="ctr"/>
            <a:r>
              <a:rPr lang="en-US" sz="1200">
                <a:latin typeface="Huawei Sans" panose="020C0503030203020204" pitchFamily="34" charset="0"/>
                <a:ea typeface="+mn-ea"/>
                <a:cs typeface="+mn-ea"/>
                <a:sym typeface="+mn-lt"/>
              </a:rPr>
              <a:t>Axon</a:t>
            </a:r>
          </a:p>
        </p:txBody>
      </p:sp>
      <p:sp>
        <p:nvSpPr>
          <p:cNvPr id="23" name="文本框 21">
            <a:extLst>
              <a:ext uri="{FF2B5EF4-FFF2-40B4-BE49-F238E27FC236}">
                <a16:creationId xmlns:a16="http://schemas.microsoft.com/office/drawing/2014/main" id="{AC9F9310-F19A-C385-F097-879576A3A236}"/>
              </a:ext>
            </a:extLst>
          </p:cNvPr>
          <p:cNvSpPr txBox="1"/>
          <p:nvPr/>
        </p:nvSpPr>
        <p:spPr bwMode="auto">
          <a:xfrm>
            <a:off x="3038331" y="2528936"/>
            <a:ext cx="792858" cy="273325"/>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fontAlgn="ctr"/>
            <a:r>
              <a:rPr lang="en-US" sz="1200">
                <a:latin typeface="Huawei Sans" panose="020C0503030203020204" pitchFamily="34" charset="0"/>
                <a:ea typeface="+mn-ea"/>
                <a:cs typeface="+mn-ea"/>
                <a:sym typeface="+mn-lt"/>
              </a:rPr>
              <a:t>Synapse</a:t>
            </a:r>
          </a:p>
        </p:txBody>
      </p:sp>
      <p:sp>
        <p:nvSpPr>
          <p:cNvPr id="24" name="矩形 56">
            <a:extLst>
              <a:ext uri="{FF2B5EF4-FFF2-40B4-BE49-F238E27FC236}">
                <a16:creationId xmlns:a16="http://schemas.microsoft.com/office/drawing/2014/main" id="{4AEA3ACB-4D82-FBD1-07E7-529BD81E5878}"/>
              </a:ext>
            </a:extLst>
          </p:cNvPr>
          <p:cNvSpPr/>
          <p:nvPr/>
        </p:nvSpPr>
        <p:spPr bwMode="auto">
          <a:xfrm>
            <a:off x="4798074" y="2528936"/>
            <a:ext cx="3250669" cy="2293097"/>
          </a:xfrm>
          <a:prstGeom prst="rect">
            <a:avLst/>
          </a:prstGeom>
          <a:noFill/>
          <a:ln w="9525" cap="flat" cmpd="sng" algn="ctr">
            <a:solidFill>
              <a:schemeClr val="bg1">
                <a:lumMod val="6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pic>
        <p:nvPicPr>
          <p:cNvPr id="25" name="Picture 2" descr="The Perceptron - Towards Data Science">
            <a:extLst>
              <a:ext uri="{FF2B5EF4-FFF2-40B4-BE49-F238E27FC236}">
                <a16:creationId xmlns:a16="http://schemas.microsoft.com/office/drawing/2014/main" id="{32F5F3CC-3C81-CA54-7BB7-F5AA7F176BFC}"/>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51276" y="2620137"/>
            <a:ext cx="3152896" cy="2142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57391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0202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12844"/>
            <a:ext cx="10136296" cy="51879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9551" y="-23095"/>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949708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0" y="647126"/>
            <a:ext cx="9364458"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标题 2">
            <a:extLst>
              <a:ext uri="{FF2B5EF4-FFF2-40B4-BE49-F238E27FC236}">
                <a16:creationId xmlns:a16="http://schemas.microsoft.com/office/drawing/2014/main" id="{5AB2EAF4-CF30-2449-919E-071F385E3EA5}"/>
              </a:ext>
            </a:extLst>
          </p:cNvPr>
          <p:cNvSpPr txBox="1">
            <a:spLocks/>
          </p:cNvSpPr>
          <p:nvPr/>
        </p:nvSpPr>
        <p:spPr>
          <a:xfrm>
            <a:off x="0" y="107198"/>
            <a:ext cx="4950377" cy="673654"/>
          </a:xfrm>
          <a:prstGeom prst="rect">
            <a:avLst/>
          </a:prstGeom>
        </p:spPr>
        <p:txBody>
          <a:bodyPr vert="horz" lIns="91440" tIns="45720" rIns="91440" bIns="45720" rtlCol="0" anchor="b">
            <a:normAutofit fontScale="8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b="1" dirty="0">
                <a:solidFill>
                  <a:schemeClr val="bg1"/>
                </a:solidFill>
                <a:sym typeface="+mn-lt"/>
              </a:rPr>
              <a:t>Neural Network</a:t>
            </a:r>
          </a:p>
        </p:txBody>
      </p:sp>
      <p:sp>
        <p:nvSpPr>
          <p:cNvPr id="6" name="文本占位符 3">
            <a:extLst>
              <a:ext uri="{FF2B5EF4-FFF2-40B4-BE49-F238E27FC236}">
                <a16:creationId xmlns:a16="http://schemas.microsoft.com/office/drawing/2014/main" id="{274286E1-9470-7CB0-FE65-F4465F4C6F2B}"/>
              </a:ext>
            </a:extLst>
          </p:cNvPr>
          <p:cNvSpPr txBox="1">
            <a:spLocks/>
          </p:cNvSpPr>
          <p:nvPr/>
        </p:nvSpPr>
        <p:spPr>
          <a:xfrm>
            <a:off x="1301006" y="1641956"/>
            <a:ext cx="9870577" cy="4692972"/>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buFont typeface="Arial" panose="020B0604020202020204" pitchFamily="34" charset="0"/>
              <a:buChar char="•"/>
            </a:pPr>
            <a:r>
              <a:rPr lang="en-US" sz="2000" dirty="0">
                <a:solidFill>
                  <a:srgbClr val="002060"/>
                </a:solidFill>
                <a:sym typeface="+mn-lt"/>
              </a:rPr>
              <a:t>Currently, the definition of the neural network has not been determined yet. </a:t>
            </a:r>
          </a:p>
          <a:p>
            <a:r>
              <a:rPr lang="en-US" sz="2000" dirty="0">
                <a:solidFill>
                  <a:srgbClr val="002060"/>
                </a:solidFill>
                <a:sym typeface="+mn-lt"/>
              </a:rPr>
              <a:t>Hecht Nielsen, a neural network researcher in the U.S., defines a neural network as a computer system composed of simple and highly interconnected processing elements, which process information by dynamic response to external inputs.</a:t>
            </a:r>
          </a:p>
          <a:p>
            <a:endParaRPr lang="en-US" sz="2000" dirty="0">
              <a:solidFill>
                <a:srgbClr val="002060"/>
              </a:solidFill>
              <a:sym typeface="+mn-lt"/>
            </a:endParaRPr>
          </a:p>
          <a:p>
            <a:pPr marL="285750" indent="-285750">
              <a:buFont typeface="Arial" panose="020B0604020202020204" pitchFamily="34" charset="0"/>
              <a:buChar char="•"/>
            </a:pPr>
            <a:r>
              <a:rPr lang="en-US" sz="2000" dirty="0">
                <a:solidFill>
                  <a:srgbClr val="002060"/>
                </a:solidFill>
                <a:sym typeface="+mn-lt"/>
              </a:rPr>
              <a:t>A neural network can </a:t>
            </a:r>
            <a:r>
              <a:rPr lang="en-US" sz="2000" dirty="0">
                <a:solidFill>
                  <a:srgbClr val="00B0F0"/>
                </a:solidFill>
                <a:sym typeface="+mn-lt"/>
              </a:rPr>
              <a:t>be simply expressed as </a:t>
            </a:r>
            <a:r>
              <a:rPr lang="en-US" sz="2000" dirty="0">
                <a:solidFill>
                  <a:srgbClr val="002060"/>
                </a:solidFill>
                <a:sym typeface="+mn-lt"/>
              </a:rPr>
              <a:t>an information processing system designed to imitate the human brain structure and functions based on its source, features, and explanations.</a:t>
            </a:r>
          </a:p>
          <a:p>
            <a:endParaRPr lang="en-US" sz="2000" dirty="0">
              <a:solidFill>
                <a:srgbClr val="002060"/>
              </a:solidFill>
              <a:highlight>
                <a:srgbClr val="00FFFF"/>
              </a:highlight>
              <a:sym typeface="+mn-lt"/>
            </a:endParaRPr>
          </a:p>
          <a:p>
            <a:pPr marL="285750" indent="-285750">
              <a:buFont typeface="Arial" panose="020B0604020202020204" pitchFamily="34" charset="0"/>
              <a:buChar char="•"/>
            </a:pPr>
            <a:r>
              <a:rPr lang="en-US" sz="2000" dirty="0">
                <a:solidFill>
                  <a:srgbClr val="00B0F0"/>
                </a:solidFill>
                <a:sym typeface="+mn-lt"/>
              </a:rPr>
              <a:t>Artificial neural network (neural network): </a:t>
            </a:r>
            <a:r>
              <a:rPr lang="en-US" sz="2000" dirty="0">
                <a:solidFill>
                  <a:srgbClr val="002060"/>
                </a:solidFill>
                <a:sym typeface="+mn-lt"/>
              </a:rPr>
              <a:t>Formed by artificial neurons connected to each other, the neural network extracts and simplifies the human brain's microstructure and functions. </a:t>
            </a:r>
          </a:p>
          <a:p>
            <a:endParaRPr lang="en-US" sz="2000" dirty="0">
              <a:solidFill>
                <a:srgbClr val="002060"/>
              </a:solidFill>
              <a:sym typeface="+mn-lt"/>
            </a:endParaRPr>
          </a:p>
          <a:p>
            <a:pPr marL="285750" indent="-285750">
              <a:buFont typeface="Arial" panose="020B0604020202020204" pitchFamily="34" charset="0"/>
              <a:buChar char="•"/>
            </a:pPr>
            <a:r>
              <a:rPr lang="en-US" sz="2000" dirty="0">
                <a:solidFill>
                  <a:srgbClr val="002060"/>
                </a:solidFill>
                <a:sym typeface="+mn-lt"/>
              </a:rPr>
              <a:t>It is an important approach to simulate human intelligence and reflect several basic features of human brain functions, such as concurrent information processing, learning, association, model classification, and memory. </a:t>
            </a:r>
          </a:p>
          <a:p>
            <a:endParaRPr lang="zh-CN" altLang="en-US" sz="1800" dirty="0">
              <a:solidFill>
                <a:srgbClr val="002060"/>
              </a:solidFill>
              <a:sym typeface="+mn-lt"/>
            </a:endParaRPr>
          </a:p>
          <a:p>
            <a:endParaRPr lang="en-US" sz="1800" dirty="0">
              <a:solidFill>
                <a:srgbClr val="002060"/>
              </a:solidFill>
              <a:sym typeface="+mn-lt"/>
            </a:endParaRPr>
          </a:p>
        </p:txBody>
      </p:sp>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标题 2"/>
          <p:cNvSpPr>
            <a:spLocks noGrp="1"/>
          </p:cNvSpPr>
          <p:nvPr>
            <p:ph type="title"/>
          </p:nvPr>
        </p:nvSpPr>
        <p:spPr>
          <a:xfrm>
            <a:off x="1995314" y="511302"/>
            <a:ext cx="7932391" cy="713222"/>
          </a:xfrm>
        </p:spPr>
        <p:txBody>
          <a:bodyPr wrap="square">
            <a:noAutofit/>
          </a:bodyPr>
          <a:lstStyle/>
          <a:p>
            <a:r>
              <a:rPr lang="en-US" sz="3600" b="1" dirty="0">
                <a:latin typeface="Huawei Sans" panose="020C0503030203020204" pitchFamily="34" charset="0"/>
                <a:ea typeface="+mn-ea"/>
                <a:cs typeface="+mn-ea"/>
                <a:sym typeface="+mn-lt"/>
              </a:rPr>
              <a:t>Development History of Neural Networks</a:t>
            </a:r>
          </a:p>
        </p:txBody>
      </p:sp>
      <p:grpSp>
        <p:nvGrpSpPr>
          <p:cNvPr id="53" name="组合 52"/>
          <p:cNvGrpSpPr/>
          <p:nvPr/>
        </p:nvGrpSpPr>
        <p:grpSpPr>
          <a:xfrm>
            <a:off x="1343472" y="2400903"/>
            <a:ext cx="9505056" cy="2767286"/>
            <a:chOff x="1594800" y="2749946"/>
            <a:chExt cx="9505056" cy="2767286"/>
          </a:xfrm>
        </p:grpSpPr>
        <p:pic>
          <p:nvPicPr>
            <p:cNvPr id="4" name="图片 3"/>
            <p:cNvPicPr>
              <a:picLocks noChangeAspect="1"/>
            </p:cNvPicPr>
            <p:nvPr/>
          </p:nvPicPr>
          <p:blipFill rotWithShape="1">
            <a:blip r:embed="rId3"/>
            <a:srcRect l="15037" r="4568"/>
            <a:stretch/>
          </p:blipFill>
          <p:spPr>
            <a:xfrm>
              <a:off x="1594800" y="5157192"/>
              <a:ext cx="9505056" cy="360040"/>
            </a:xfrm>
            <a:prstGeom prst="rect">
              <a:avLst/>
            </a:prstGeom>
          </p:spPr>
        </p:pic>
        <p:cxnSp>
          <p:nvCxnSpPr>
            <p:cNvPr id="9" name="直接箭头连接符 8"/>
            <p:cNvCxnSpPr/>
            <p:nvPr/>
          </p:nvCxnSpPr>
          <p:spPr bwMode="auto">
            <a:xfrm flipV="1">
              <a:off x="3026038" y="3501008"/>
              <a:ext cx="0" cy="1656184"/>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10" name="直接箭头连接符 9"/>
            <p:cNvCxnSpPr>
              <a:endCxn id="24" idx="2"/>
            </p:cNvCxnSpPr>
            <p:nvPr/>
          </p:nvCxnSpPr>
          <p:spPr bwMode="auto">
            <a:xfrm flipV="1">
              <a:off x="5015880" y="3329661"/>
              <a:ext cx="0" cy="1899539"/>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11" name="直接箭头连接符 10"/>
            <p:cNvCxnSpPr>
              <a:endCxn id="27" idx="2"/>
            </p:cNvCxnSpPr>
            <p:nvPr/>
          </p:nvCxnSpPr>
          <p:spPr bwMode="auto">
            <a:xfrm flipV="1">
              <a:off x="6816080" y="3449259"/>
              <a:ext cx="0" cy="1923263"/>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12" name="直接箭头连接符 11"/>
            <p:cNvCxnSpPr/>
            <p:nvPr/>
          </p:nvCxnSpPr>
          <p:spPr bwMode="auto">
            <a:xfrm flipV="1">
              <a:off x="8544272" y="3212976"/>
              <a:ext cx="0" cy="2169266"/>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13" name="直接箭头连接符 12"/>
            <p:cNvCxnSpPr/>
            <p:nvPr/>
          </p:nvCxnSpPr>
          <p:spPr bwMode="auto">
            <a:xfrm flipV="1">
              <a:off x="9876420" y="3212976"/>
              <a:ext cx="0" cy="2304256"/>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grpSp>
          <p:nvGrpSpPr>
            <p:cNvPr id="19" name="组合 18"/>
            <p:cNvGrpSpPr/>
            <p:nvPr/>
          </p:nvGrpSpPr>
          <p:grpSpPr>
            <a:xfrm>
              <a:off x="2423592" y="3036888"/>
              <a:ext cx="8299246" cy="2173894"/>
              <a:chOff x="3053663" y="3053179"/>
              <a:chExt cx="9535173" cy="2173894"/>
            </a:xfrm>
          </p:grpSpPr>
          <p:sp>
            <p:nvSpPr>
              <p:cNvPr id="17" name="圆角矩形 16"/>
              <p:cNvSpPr/>
              <p:nvPr/>
            </p:nvSpPr>
            <p:spPr bwMode="auto">
              <a:xfrm>
                <a:off x="3053663" y="3096290"/>
                <a:ext cx="1386153" cy="404717"/>
              </a:xfrm>
              <a:prstGeom prst="roundRect">
                <a:avLst/>
              </a:prstGeom>
              <a:solidFill>
                <a:schemeClr val="bg1">
                  <a:lumMod val="7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18" name="文本框 17"/>
              <p:cNvSpPr txBox="1"/>
              <p:nvPr/>
            </p:nvSpPr>
            <p:spPr bwMode="auto">
              <a:xfrm>
                <a:off x="3123869" y="3053179"/>
                <a:ext cx="1315947" cy="51954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sz="1400">
                    <a:latin typeface="Huawei Sans" panose="020C0503030203020204" pitchFamily="34" charset="0"/>
                    <a:ea typeface="+mn-ea"/>
                    <a:cs typeface="+mn-ea"/>
                    <a:sym typeface="+mn-lt"/>
                  </a:rPr>
                  <a:t>Perceptron</a:t>
                </a:r>
              </a:p>
            </p:txBody>
          </p:sp>
          <p:sp>
            <p:nvSpPr>
              <p:cNvPr id="46" name="文本框 45"/>
              <p:cNvSpPr txBox="1"/>
              <p:nvPr/>
            </p:nvSpPr>
            <p:spPr bwMode="auto">
              <a:xfrm>
                <a:off x="4141629" y="3847892"/>
                <a:ext cx="1485562" cy="51954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sz="1400">
                    <a:latin typeface="Huawei Sans" panose="020C0503030203020204" pitchFamily="34" charset="0"/>
                    <a:ea typeface="+mn-ea"/>
                    <a:cs typeface="+mn-ea"/>
                    <a:sym typeface="+mn-lt"/>
                  </a:rPr>
                  <a:t>Golden age</a:t>
                </a:r>
              </a:p>
            </p:txBody>
          </p:sp>
          <p:sp>
            <p:nvSpPr>
              <p:cNvPr id="47" name="文本框 46"/>
              <p:cNvSpPr txBox="1"/>
              <p:nvPr/>
            </p:nvSpPr>
            <p:spPr bwMode="auto">
              <a:xfrm>
                <a:off x="6569751" y="3955614"/>
                <a:ext cx="1116125" cy="30410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sz="1400" dirty="0">
                    <a:latin typeface="Huawei Sans" panose="020C0503030203020204" pitchFamily="34" charset="0"/>
                    <a:ea typeface="+mn-ea"/>
                    <a:cs typeface="+mn-ea"/>
                    <a:sym typeface="+mn-lt"/>
                  </a:rPr>
                  <a:t>AI winter</a:t>
                </a:r>
              </a:p>
            </p:txBody>
          </p:sp>
          <p:sp>
            <p:nvSpPr>
              <p:cNvPr id="48" name="文本框 47"/>
              <p:cNvSpPr txBox="1"/>
              <p:nvPr/>
            </p:nvSpPr>
            <p:spPr bwMode="auto">
              <a:xfrm>
                <a:off x="6116905" y="4834214"/>
                <a:ext cx="928887"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a:latin typeface="Huawei Sans" panose="020C0503030203020204" pitchFamily="34" charset="0"/>
                    <a:ea typeface="+mn-ea"/>
                    <a:cs typeface="+mn-ea"/>
                    <a:sym typeface="+mn-lt"/>
                  </a:rPr>
                  <a:t>1970</a:t>
                </a:r>
              </a:p>
            </p:txBody>
          </p:sp>
          <p:sp>
            <p:nvSpPr>
              <p:cNvPr id="49" name="文本框 48"/>
              <p:cNvSpPr txBox="1"/>
              <p:nvPr/>
            </p:nvSpPr>
            <p:spPr bwMode="auto">
              <a:xfrm>
                <a:off x="8153916" y="4826223"/>
                <a:ext cx="960161"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a:latin typeface="Huawei Sans" panose="020C0503030203020204" pitchFamily="34" charset="0"/>
                    <a:ea typeface="+mn-ea"/>
                    <a:cs typeface="+mn-ea"/>
                    <a:sym typeface="+mn-lt"/>
                  </a:rPr>
                  <a:t>1986</a:t>
                </a:r>
              </a:p>
            </p:txBody>
          </p:sp>
          <p:sp>
            <p:nvSpPr>
              <p:cNvPr id="50" name="文本框 49"/>
              <p:cNvSpPr txBox="1"/>
              <p:nvPr/>
            </p:nvSpPr>
            <p:spPr bwMode="auto">
              <a:xfrm>
                <a:off x="10186934" y="4861415"/>
                <a:ext cx="871371"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a:latin typeface="Huawei Sans" panose="020C0503030203020204" pitchFamily="34" charset="0"/>
                    <a:ea typeface="+mn-ea"/>
                    <a:cs typeface="+mn-ea"/>
                    <a:sym typeface="+mn-lt"/>
                  </a:rPr>
                  <a:t>1995</a:t>
                </a:r>
              </a:p>
            </p:txBody>
          </p:sp>
          <p:sp>
            <p:nvSpPr>
              <p:cNvPr id="51" name="文本框 50"/>
              <p:cNvSpPr txBox="1"/>
              <p:nvPr/>
            </p:nvSpPr>
            <p:spPr bwMode="auto">
              <a:xfrm>
                <a:off x="3753673" y="4801709"/>
                <a:ext cx="100595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dirty="0">
                    <a:latin typeface="Huawei Sans" panose="020C0503030203020204" pitchFamily="34" charset="0"/>
                    <a:ea typeface="+mn-ea"/>
                    <a:cs typeface="+mn-ea"/>
                    <a:sym typeface="+mn-lt"/>
                  </a:rPr>
                  <a:t>1958</a:t>
                </a:r>
              </a:p>
            </p:txBody>
          </p:sp>
          <p:sp>
            <p:nvSpPr>
              <p:cNvPr id="52" name="文本框 51"/>
              <p:cNvSpPr txBox="1"/>
              <p:nvPr/>
            </p:nvSpPr>
            <p:spPr bwMode="auto">
              <a:xfrm>
                <a:off x="11693089" y="4826614"/>
                <a:ext cx="895747"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a:latin typeface="Huawei Sans" panose="020C0503030203020204" pitchFamily="34" charset="0"/>
                    <a:ea typeface="+mn-ea"/>
                    <a:cs typeface="+mn-ea"/>
                    <a:sym typeface="+mn-lt"/>
                  </a:rPr>
                  <a:t>2006</a:t>
                </a:r>
              </a:p>
            </p:txBody>
          </p:sp>
        </p:grpSp>
        <p:grpSp>
          <p:nvGrpSpPr>
            <p:cNvPr id="23" name="组合 22"/>
            <p:cNvGrpSpPr/>
            <p:nvPr/>
          </p:nvGrpSpPr>
          <p:grpSpPr>
            <a:xfrm>
              <a:off x="4412638" y="2924944"/>
              <a:ext cx="1206483" cy="404717"/>
              <a:chOff x="3053663" y="3096290"/>
              <a:chExt cx="1386153" cy="404717"/>
            </a:xfrm>
          </p:grpSpPr>
          <p:sp>
            <p:nvSpPr>
              <p:cNvPr id="24" name="圆角矩形 23"/>
              <p:cNvSpPr/>
              <p:nvPr/>
            </p:nvSpPr>
            <p:spPr bwMode="auto">
              <a:xfrm>
                <a:off x="3053663" y="3096290"/>
                <a:ext cx="1386153" cy="404717"/>
              </a:xfrm>
              <a:prstGeom prst="roundRect">
                <a:avLst/>
              </a:prstGeom>
              <a:solidFill>
                <a:schemeClr val="bg1">
                  <a:lumMod val="7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25" name="文本框 24"/>
              <p:cNvSpPr txBox="1"/>
              <p:nvPr/>
            </p:nvSpPr>
            <p:spPr bwMode="auto">
              <a:xfrm>
                <a:off x="3179676" y="3160901"/>
                <a:ext cx="1116124" cy="30410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sz="1400">
                    <a:latin typeface="Huawei Sans" panose="020C0503030203020204" pitchFamily="34" charset="0"/>
                    <a:ea typeface="+mn-ea"/>
                    <a:cs typeface="+mn-ea"/>
                    <a:sym typeface="+mn-lt"/>
                  </a:rPr>
                  <a:t>XOR</a:t>
                </a:r>
              </a:p>
            </p:txBody>
          </p:sp>
        </p:grpSp>
        <p:grpSp>
          <p:nvGrpSpPr>
            <p:cNvPr id="26" name="组合 25"/>
            <p:cNvGrpSpPr/>
            <p:nvPr/>
          </p:nvGrpSpPr>
          <p:grpSpPr>
            <a:xfrm>
              <a:off x="6212838" y="3044542"/>
              <a:ext cx="1206483" cy="404717"/>
              <a:chOff x="3053663" y="3096290"/>
              <a:chExt cx="1386153" cy="404717"/>
            </a:xfrm>
          </p:grpSpPr>
          <p:sp>
            <p:nvSpPr>
              <p:cNvPr id="27" name="圆角矩形 26"/>
              <p:cNvSpPr/>
              <p:nvPr/>
            </p:nvSpPr>
            <p:spPr bwMode="auto">
              <a:xfrm>
                <a:off x="3053663" y="3096290"/>
                <a:ext cx="1386153" cy="404717"/>
              </a:xfrm>
              <a:prstGeom prst="roundRect">
                <a:avLst/>
              </a:prstGeom>
              <a:solidFill>
                <a:schemeClr val="bg1">
                  <a:lumMod val="7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28" name="文本框 27"/>
              <p:cNvSpPr txBox="1"/>
              <p:nvPr/>
            </p:nvSpPr>
            <p:spPr bwMode="auto">
              <a:xfrm>
                <a:off x="3100499" y="3140133"/>
                <a:ext cx="1292477" cy="30410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sz="1400">
                    <a:latin typeface="Huawei Sans" panose="020C0503030203020204" pitchFamily="34" charset="0"/>
                    <a:ea typeface="+mn-ea"/>
                    <a:cs typeface="+mn-ea"/>
                    <a:sym typeface="+mn-lt"/>
                  </a:rPr>
                  <a:t>MLP</a:t>
                </a:r>
              </a:p>
            </p:txBody>
          </p:sp>
        </p:grpSp>
        <p:grpSp>
          <p:nvGrpSpPr>
            <p:cNvPr id="33" name="组合 32"/>
            <p:cNvGrpSpPr/>
            <p:nvPr/>
          </p:nvGrpSpPr>
          <p:grpSpPr>
            <a:xfrm>
              <a:off x="7941030" y="2793057"/>
              <a:ext cx="1206483" cy="404717"/>
              <a:chOff x="3053663" y="3096290"/>
              <a:chExt cx="1386153" cy="404717"/>
            </a:xfrm>
          </p:grpSpPr>
          <p:sp>
            <p:nvSpPr>
              <p:cNvPr id="34" name="圆角矩形 33"/>
              <p:cNvSpPr/>
              <p:nvPr/>
            </p:nvSpPr>
            <p:spPr bwMode="auto">
              <a:xfrm>
                <a:off x="3053663" y="3096290"/>
                <a:ext cx="1386153" cy="404717"/>
              </a:xfrm>
              <a:prstGeom prst="roundRect">
                <a:avLst/>
              </a:prstGeom>
              <a:solidFill>
                <a:schemeClr val="bg1">
                  <a:lumMod val="7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35" name="文本框 34"/>
              <p:cNvSpPr txBox="1"/>
              <p:nvPr/>
            </p:nvSpPr>
            <p:spPr bwMode="auto">
              <a:xfrm>
                <a:off x="3179676" y="3160901"/>
                <a:ext cx="1116124" cy="30410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sz="1400">
                    <a:latin typeface="Huawei Sans" panose="020C0503030203020204" pitchFamily="34" charset="0"/>
                    <a:ea typeface="+mn-ea"/>
                    <a:cs typeface="+mn-ea"/>
                    <a:sym typeface="+mn-lt"/>
                  </a:rPr>
                  <a:t>SVM</a:t>
                </a:r>
              </a:p>
            </p:txBody>
          </p:sp>
        </p:grpSp>
        <p:grpSp>
          <p:nvGrpSpPr>
            <p:cNvPr id="36" name="组合 35"/>
            <p:cNvGrpSpPr/>
            <p:nvPr/>
          </p:nvGrpSpPr>
          <p:grpSpPr>
            <a:xfrm>
              <a:off x="9273178" y="2749946"/>
              <a:ext cx="1206483" cy="519547"/>
              <a:chOff x="3053663" y="3053179"/>
              <a:chExt cx="1386153" cy="519547"/>
            </a:xfrm>
          </p:grpSpPr>
          <p:sp>
            <p:nvSpPr>
              <p:cNvPr id="37" name="圆角矩形 36"/>
              <p:cNvSpPr/>
              <p:nvPr/>
            </p:nvSpPr>
            <p:spPr bwMode="auto">
              <a:xfrm>
                <a:off x="3053663" y="3096290"/>
                <a:ext cx="1386153" cy="404717"/>
              </a:xfrm>
              <a:prstGeom prst="roundRect">
                <a:avLst/>
              </a:prstGeom>
              <a:solidFill>
                <a:schemeClr val="bg1">
                  <a:lumMod val="7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38" name="文本框 37"/>
              <p:cNvSpPr txBox="1"/>
              <p:nvPr/>
            </p:nvSpPr>
            <p:spPr bwMode="auto">
              <a:xfrm>
                <a:off x="3188676" y="3053179"/>
                <a:ext cx="1116125" cy="51954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sz="1400">
                    <a:latin typeface="Huawei Sans" panose="020C0503030203020204" pitchFamily="34" charset="0"/>
                    <a:ea typeface="+mn-ea"/>
                    <a:cs typeface="+mn-ea"/>
                    <a:sym typeface="+mn-lt"/>
                  </a:rPr>
                  <a:t>Deep network</a:t>
                </a:r>
              </a:p>
            </p:txBody>
          </p:sp>
        </p:grpSp>
        <p:cxnSp>
          <p:nvCxnSpPr>
            <p:cNvPr id="43" name="直接箭头连接符 42"/>
            <p:cNvCxnSpPr/>
            <p:nvPr/>
          </p:nvCxnSpPr>
          <p:spPr bwMode="auto">
            <a:xfrm>
              <a:off x="3026038" y="4279430"/>
              <a:ext cx="1982006" cy="0"/>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44" name="直接箭头连接符 43"/>
            <p:cNvCxnSpPr/>
            <p:nvPr/>
          </p:nvCxnSpPr>
          <p:spPr bwMode="auto">
            <a:xfrm>
              <a:off x="5015879" y="4279430"/>
              <a:ext cx="1800198" cy="0"/>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grpSp>
      <p:sp>
        <p:nvSpPr>
          <p:cNvPr id="2" name="Right Triangle 1">
            <a:extLst>
              <a:ext uri="{FF2B5EF4-FFF2-40B4-BE49-F238E27FC236}">
                <a16:creationId xmlns:a16="http://schemas.microsoft.com/office/drawing/2014/main" id="{78585B44-D4D7-FC95-A426-06B7EAD49BB9}"/>
              </a:ext>
            </a:extLst>
          </p:cNvPr>
          <p:cNvSpPr/>
          <p:nvPr/>
        </p:nvSpPr>
        <p:spPr>
          <a:xfrm rot="5400000">
            <a:off x="114544" y="139206"/>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2">
            <a:extLst>
              <a:ext uri="{FF2B5EF4-FFF2-40B4-BE49-F238E27FC236}">
                <a16:creationId xmlns:a16="http://schemas.microsoft.com/office/drawing/2014/main" id="{0B078D5D-80F3-CE21-6F85-744ED079E0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081689" y="135030"/>
            <a:ext cx="2035889" cy="960940"/>
          </a:xfrm>
          <a:prstGeom prst="rect">
            <a:avLst/>
          </a:prstGeom>
        </p:spPr>
      </p:pic>
      <p:grpSp>
        <p:nvGrpSpPr>
          <p:cNvPr id="6" name="Group 5">
            <a:extLst>
              <a:ext uri="{FF2B5EF4-FFF2-40B4-BE49-F238E27FC236}">
                <a16:creationId xmlns:a16="http://schemas.microsoft.com/office/drawing/2014/main" id="{8AB9660F-5957-1E1E-38DD-2844460EAE74}"/>
              </a:ext>
            </a:extLst>
          </p:cNvPr>
          <p:cNvGrpSpPr/>
          <p:nvPr/>
        </p:nvGrpSpPr>
        <p:grpSpPr>
          <a:xfrm>
            <a:off x="665629" y="319629"/>
            <a:ext cx="1190600" cy="1039770"/>
            <a:chOff x="3386537" y="1329617"/>
            <a:chExt cx="1190600" cy="1039770"/>
          </a:xfrm>
        </p:grpSpPr>
        <p:sp>
          <p:nvSpPr>
            <p:cNvPr id="7" name="Rectangle 6">
              <a:extLst>
                <a:ext uri="{FF2B5EF4-FFF2-40B4-BE49-F238E27FC236}">
                  <a16:creationId xmlns:a16="http://schemas.microsoft.com/office/drawing/2014/main" id="{443F51A2-68B7-18CF-1E8E-C2F28B2DE11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A52E6B02-4B87-4964-194D-8B4323390213}"/>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B860B8DF-C7CA-A239-312D-3E0C9DAC683D}"/>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22" name="TextBox 21">
            <a:extLst>
              <a:ext uri="{FF2B5EF4-FFF2-40B4-BE49-F238E27FC236}">
                <a16:creationId xmlns:a16="http://schemas.microsoft.com/office/drawing/2014/main" id="{30D905A8-048A-E322-2FD6-6FE3DF7DB3E0}"/>
              </a:ext>
            </a:extLst>
          </p:cNvPr>
          <p:cNvSpPr txBox="1"/>
          <p:nvPr/>
        </p:nvSpPr>
        <p:spPr>
          <a:xfrm>
            <a:off x="4756716" y="610690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162905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475842" y="1397680"/>
            <a:ext cx="5982108" cy="48867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861385" y="162655"/>
            <a:ext cx="4113898"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Perceptron</a:t>
            </a:r>
          </a:p>
        </p:txBody>
      </p:sp>
      <p:grpSp>
        <p:nvGrpSpPr>
          <p:cNvPr id="10" name="Group 9">
            <a:extLst>
              <a:ext uri="{FF2B5EF4-FFF2-40B4-BE49-F238E27FC236}">
                <a16:creationId xmlns:a16="http://schemas.microsoft.com/office/drawing/2014/main" id="{EE8982B4-866E-7C57-CB96-54CB30D45F5F}"/>
              </a:ext>
            </a:extLst>
          </p:cNvPr>
          <p:cNvGrpSpPr/>
          <p:nvPr/>
        </p:nvGrpSpPr>
        <p:grpSpPr>
          <a:xfrm>
            <a:off x="266086" y="972771"/>
            <a:ext cx="1190600" cy="1033678"/>
            <a:chOff x="7140122" y="3518566"/>
            <a:chExt cx="1190600" cy="1033678"/>
          </a:xfrm>
        </p:grpSpPr>
        <p:sp>
          <p:nvSpPr>
            <p:cNvPr id="18" name="Rectangle 17">
              <a:extLst>
                <a:ext uri="{FF2B5EF4-FFF2-40B4-BE49-F238E27FC236}">
                  <a16:creationId xmlns:a16="http://schemas.microsoft.com/office/drawing/2014/main" id="{9BFC32B8-BDEE-2CBC-DFF5-CD482608568C}"/>
                </a:ext>
              </a:extLst>
            </p:cNvPr>
            <p:cNvSpPr/>
            <p:nvPr/>
          </p:nvSpPr>
          <p:spPr>
            <a:xfrm>
              <a:off x="7140122" y="355088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189917" y="3518566"/>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7325871" y="3782803"/>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29" name="Rectangle 28">
            <a:extLst>
              <a:ext uri="{FF2B5EF4-FFF2-40B4-BE49-F238E27FC236}">
                <a16:creationId xmlns:a16="http://schemas.microsoft.com/office/drawing/2014/main" id="{25E018C8-E6D9-8F68-BAC6-E298E84AEBAC}"/>
              </a:ext>
            </a:extLst>
          </p:cNvPr>
          <p:cNvSpPr/>
          <p:nvPr/>
        </p:nvSpPr>
        <p:spPr>
          <a:xfrm flipV="1">
            <a:off x="0" y="758161"/>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66277" y="0"/>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1" name="Rectangle 10">
            <a:extLst>
              <a:ext uri="{FF2B5EF4-FFF2-40B4-BE49-F238E27FC236}">
                <a16:creationId xmlns:a16="http://schemas.microsoft.com/office/drawing/2014/main" id="{57F345FA-A498-939E-59CF-E4442242DE6B}"/>
              </a:ext>
            </a:extLst>
          </p:cNvPr>
          <p:cNvSpPr/>
          <p:nvPr/>
        </p:nvSpPr>
        <p:spPr>
          <a:xfrm>
            <a:off x="861385" y="2600249"/>
            <a:ext cx="5187015" cy="2356414"/>
          </a:xfrm>
          <a:prstGeom prst="rect">
            <a:avLst/>
          </a:prstGeom>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First, let's take a look at the simplest neural network — single-layer perceptron.</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 1958, Frank Rosenblatt invented the perceptron algorithm. Such an algorithm coexisted with machine learning for more than a decade.</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t>
            </a: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grpSp>
        <p:nvGrpSpPr>
          <p:cNvPr id="12" name="组合 8">
            <a:extLst>
              <a:ext uri="{FF2B5EF4-FFF2-40B4-BE49-F238E27FC236}">
                <a16:creationId xmlns:a16="http://schemas.microsoft.com/office/drawing/2014/main" id="{B6510A80-5A57-9714-C2AF-02CCCD26314E}"/>
              </a:ext>
            </a:extLst>
          </p:cNvPr>
          <p:cNvGrpSpPr/>
          <p:nvPr/>
        </p:nvGrpSpPr>
        <p:grpSpPr>
          <a:xfrm>
            <a:off x="6605006" y="2346805"/>
            <a:ext cx="5043642" cy="3855212"/>
            <a:chOff x="7041096" y="1246408"/>
            <a:chExt cx="4059460" cy="2428023"/>
          </a:xfrm>
        </p:grpSpPr>
        <p:pic>
          <p:nvPicPr>
            <p:cNvPr id="13" name="图片 3">
              <a:extLst>
                <a:ext uri="{FF2B5EF4-FFF2-40B4-BE49-F238E27FC236}">
                  <a16:creationId xmlns:a16="http://schemas.microsoft.com/office/drawing/2014/main" id="{DC0588B7-9877-0759-93E2-6CA9F92E1CAD}"/>
                </a:ext>
              </a:extLst>
            </p:cNvPr>
            <p:cNvPicPr>
              <a:picLocks noChangeAspect="1"/>
            </p:cNvPicPr>
            <p:nvPr/>
          </p:nvPicPr>
          <p:blipFill>
            <a:blip r:embed="rId3"/>
            <a:stretch>
              <a:fillRect/>
            </a:stretch>
          </p:blipFill>
          <p:spPr>
            <a:xfrm>
              <a:off x="7041096" y="1260017"/>
              <a:ext cx="4059460" cy="1533950"/>
            </a:xfrm>
            <a:prstGeom prst="rect">
              <a:avLst/>
            </a:prstGeom>
            <a:ln w="12700">
              <a:solidFill>
                <a:schemeClr val="bg1">
                  <a:lumMod val="85000"/>
                </a:schemeClr>
              </a:solidFill>
            </a:ln>
          </p:spPr>
        </p:pic>
        <p:grpSp>
          <p:nvGrpSpPr>
            <p:cNvPr id="14" name="组合 7">
              <a:extLst>
                <a:ext uri="{FF2B5EF4-FFF2-40B4-BE49-F238E27FC236}">
                  <a16:creationId xmlns:a16="http://schemas.microsoft.com/office/drawing/2014/main" id="{9821CCE5-FB26-ED2D-E2E6-6E8C3451ECEB}"/>
                </a:ext>
              </a:extLst>
            </p:cNvPr>
            <p:cNvGrpSpPr/>
            <p:nvPr/>
          </p:nvGrpSpPr>
          <p:grpSpPr>
            <a:xfrm>
              <a:off x="7141880" y="1246408"/>
              <a:ext cx="3857101" cy="2428023"/>
              <a:chOff x="7141880" y="1246408"/>
              <a:chExt cx="3857101" cy="2428023"/>
            </a:xfrm>
          </p:grpSpPr>
          <mc:AlternateContent xmlns:mc="http://schemas.openxmlformats.org/markup-compatibility/2006">
            <mc:Choice xmlns:a14="http://schemas.microsoft.com/office/drawing/2010/main" Requires="a14">
              <p:sp>
                <p:nvSpPr>
                  <p:cNvPr id="15" name="文本框 5">
                    <a:extLst>
                      <a:ext uri="{FF2B5EF4-FFF2-40B4-BE49-F238E27FC236}">
                        <a16:creationId xmlns:a16="http://schemas.microsoft.com/office/drawing/2014/main" id="{B128C726-00CE-F00F-B7DE-E8A183E31399}"/>
                      </a:ext>
                    </a:extLst>
                  </p:cNvPr>
                  <p:cNvSpPr txBox="1"/>
                  <p:nvPr/>
                </p:nvSpPr>
                <p:spPr>
                  <a:xfrm>
                    <a:off x="7876515" y="2917005"/>
                    <a:ext cx="3122466" cy="757426"/>
                  </a:xfrm>
                  <a:prstGeom prst="rect">
                    <a:avLst/>
                  </a:prstGeom>
                  <a:noFill/>
                </p:spPr>
                <p:txBody>
                  <a:bodyPr wrap="square" rtlCol="0">
                    <a:noAutofit/>
                  </a:bodyPr>
                  <a:lstStyle/>
                  <a:p>
                    <a:pPr fontAlgn="ctr"/>
                    <a14:m>
                      <m:oMathPara xmlns:m="http://schemas.openxmlformats.org/officeDocument/2006/math">
                        <m:oMathParaPr>
                          <m:jc m:val="centerGroup"/>
                        </m:oMathParaPr>
                        <m:oMath xmlns:m="http://schemas.openxmlformats.org/officeDocument/2006/math">
                          <m:r>
                            <a:rPr lang="zh-CN" altLang="ar-SA" sz="2400" i="1" smtClean="0">
                              <a:solidFill>
                                <a:schemeClr val="bg1"/>
                              </a:solidFill>
                              <a:latin typeface="Cambria Math" panose="02040503050406030204" pitchFamily="18" charset="0"/>
                              <a:cs typeface="+mn-ea"/>
                              <a:sym typeface="+mn-lt"/>
                            </a:rPr>
                            <m:t>𝑛𝑒𝑡</m:t>
                          </m:r>
                          <m:r>
                            <a:rPr lang="ar-SA" altLang="zh-CN" sz="2400" i="1">
                              <a:solidFill>
                                <a:schemeClr val="bg1"/>
                              </a:solidFill>
                              <a:latin typeface="Cambria Math" panose="02040503050406030204" pitchFamily="18" charset="0"/>
                              <a:cs typeface="+mn-ea"/>
                              <a:sym typeface="+mn-lt"/>
                            </a:rPr>
                            <m:t>=</m:t>
                          </m:r>
                          <m:nary>
                            <m:naryPr>
                              <m:chr m:val="∑"/>
                              <m:ctrlPr>
                                <a:rPr lang="ar-SA" altLang="zh-CN" sz="2400" i="1">
                                  <a:solidFill>
                                    <a:schemeClr val="bg1"/>
                                  </a:solidFill>
                                  <a:latin typeface="Cambria Math" panose="02040503050406030204" pitchFamily="18" charset="0"/>
                                  <a:cs typeface="+mn-ea"/>
                                  <a:sym typeface="+mn-lt"/>
                                </a:rPr>
                              </m:ctrlPr>
                            </m:naryPr>
                            <m:sub>
                              <m:r>
                                <m:rPr>
                                  <m:brk m:alnAt="23"/>
                                </m:rPr>
                                <a:rPr lang="zh-CN" altLang="ar-SA" sz="2400" i="1">
                                  <a:solidFill>
                                    <a:schemeClr val="bg1"/>
                                  </a:solidFill>
                                  <a:latin typeface="Cambria Math" panose="02040503050406030204" pitchFamily="18" charset="0"/>
                                  <a:cs typeface="+mn-ea"/>
                                  <a:sym typeface="+mn-lt"/>
                                </a:rPr>
                                <m:t>𝑖</m:t>
                              </m:r>
                              <m:r>
                                <a:rPr lang="ar-SA" altLang="zh-CN" sz="2400" i="1">
                                  <a:solidFill>
                                    <a:schemeClr val="bg1"/>
                                  </a:solidFill>
                                  <a:latin typeface="Cambria Math" panose="02040503050406030204" pitchFamily="18" charset="0"/>
                                  <a:cs typeface="+mn-ea"/>
                                  <a:sym typeface="+mn-lt"/>
                                </a:rPr>
                                <m:t>=</m:t>
                              </m:r>
                              <m:r>
                                <m:rPr>
                                  <m:brk m:alnAt="23"/>
                                </m:rPr>
                                <a:rPr lang="ar-SA" altLang="zh-CN" sz="2400" i="1">
                                  <a:solidFill>
                                    <a:schemeClr val="bg1"/>
                                  </a:solidFill>
                                  <a:latin typeface="Cambria Math" panose="02040503050406030204" pitchFamily="18" charset="0"/>
                                  <a:cs typeface="+mn-ea"/>
                                  <a:sym typeface="+mn-lt"/>
                                </a:rPr>
                                <m:t>0</m:t>
                              </m:r>
                            </m:sub>
                            <m:sup>
                              <m:r>
                                <a:rPr lang="zh-CN" altLang="ar-SA" sz="2400" i="1">
                                  <a:solidFill>
                                    <a:schemeClr val="bg1"/>
                                  </a:solidFill>
                                  <a:latin typeface="Cambria Math" panose="02040503050406030204" pitchFamily="18" charset="0"/>
                                  <a:cs typeface="+mn-ea"/>
                                  <a:sym typeface="+mn-lt"/>
                                </a:rPr>
                                <m:t>𝑛</m:t>
                              </m:r>
                            </m:sup>
                            <m:e>
                              <m:sSub>
                                <m:sSubPr>
                                  <m:ctrlPr>
                                    <a:rPr lang="ar-SA" altLang="zh-CN" sz="2400" i="1">
                                      <a:solidFill>
                                        <a:schemeClr val="bg1"/>
                                      </a:solidFill>
                                      <a:latin typeface="Cambria Math" panose="02040503050406030204" pitchFamily="18" charset="0"/>
                                      <a:cs typeface="+mn-ea"/>
                                      <a:sym typeface="+mn-lt"/>
                                    </a:rPr>
                                  </m:ctrlPr>
                                </m:sSubPr>
                                <m:e>
                                  <m:r>
                                    <a:rPr lang="zh-CN" altLang="ar-SA" sz="2400" i="1">
                                      <a:solidFill>
                                        <a:schemeClr val="bg1"/>
                                      </a:solidFill>
                                      <a:latin typeface="Cambria Math" panose="02040503050406030204" pitchFamily="18" charset="0"/>
                                      <a:cs typeface="+mn-ea"/>
                                      <a:sym typeface="+mn-lt"/>
                                    </a:rPr>
                                    <m:t>𝜔</m:t>
                                  </m:r>
                                </m:e>
                                <m:sub>
                                  <m:r>
                                    <a:rPr lang="zh-CN" altLang="ar-SA" sz="2400" i="1">
                                      <a:solidFill>
                                        <a:schemeClr val="bg1"/>
                                      </a:solidFill>
                                      <a:latin typeface="Cambria Math" panose="02040503050406030204" pitchFamily="18" charset="0"/>
                                      <a:cs typeface="+mn-ea"/>
                                      <a:sym typeface="+mn-lt"/>
                                    </a:rPr>
                                    <m:t>𝑖</m:t>
                                  </m:r>
                                </m:sub>
                              </m:sSub>
                              <m:sSub>
                                <m:sSubPr>
                                  <m:ctrlPr>
                                    <a:rPr lang="ar-SA" altLang="zh-CN" sz="2400" i="1">
                                      <a:solidFill>
                                        <a:schemeClr val="bg1"/>
                                      </a:solidFill>
                                      <a:latin typeface="Cambria Math" panose="02040503050406030204" pitchFamily="18" charset="0"/>
                                      <a:cs typeface="+mn-ea"/>
                                      <a:sym typeface="+mn-lt"/>
                                    </a:rPr>
                                  </m:ctrlPr>
                                </m:sSubPr>
                                <m:e>
                                  <m:r>
                                    <a:rPr lang="zh-CN" altLang="ar-SA" sz="2400" i="1">
                                      <a:solidFill>
                                        <a:schemeClr val="bg1"/>
                                      </a:solidFill>
                                      <a:latin typeface="Cambria Math" panose="02040503050406030204" pitchFamily="18" charset="0"/>
                                      <a:cs typeface="+mn-ea"/>
                                      <a:sym typeface="+mn-lt"/>
                                    </a:rPr>
                                    <m:t>𝑥</m:t>
                                  </m:r>
                                </m:e>
                                <m:sub>
                                  <m:r>
                                    <a:rPr lang="zh-CN" altLang="ar-SA" sz="2400" i="1">
                                      <a:solidFill>
                                        <a:schemeClr val="bg1"/>
                                      </a:solidFill>
                                      <a:latin typeface="Cambria Math" panose="02040503050406030204" pitchFamily="18" charset="0"/>
                                      <a:cs typeface="+mn-ea"/>
                                      <a:sym typeface="+mn-lt"/>
                                    </a:rPr>
                                    <m:t>𝑖</m:t>
                                  </m:r>
                                </m:sub>
                              </m:sSub>
                            </m:e>
                          </m:nary>
                          <m:r>
                            <a:rPr lang="ar-SA" altLang="zh-CN" sz="2400" i="1">
                              <a:solidFill>
                                <a:schemeClr val="bg1"/>
                              </a:solidFill>
                              <a:latin typeface="Cambria Math" panose="02040503050406030204" pitchFamily="18" charset="0"/>
                              <a:cs typeface="+mn-ea"/>
                              <a:sym typeface="+mn-lt"/>
                            </a:rPr>
                            <m:t>=</m:t>
                          </m:r>
                          <m:sSup>
                            <m:sSupPr>
                              <m:ctrlPr>
                                <a:rPr lang="ar-SA" altLang="zh-CN" sz="2400" b="1" i="1">
                                  <a:solidFill>
                                    <a:schemeClr val="bg1"/>
                                  </a:solidFill>
                                  <a:latin typeface="Cambria Math" panose="02040503050406030204" pitchFamily="18" charset="0"/>
                                  <a:cs typeface="+mn-ea"/>
                                  <a:sym typeface="+mn-lt"/>
                                </a:rPr>
                              </m:ctrlPr>
                            </m:sSupPr>
                            <m:e>
                              <m:r>
                                <a:rPr lang="zh-CN" altLang="ar-SA" sz="2400" b="1" i="1">
                                  <a:solidFill>
                                    <a:schemeClr val="bg1"/>
                                  </a:solidFill>
                                  <a:latin typeface="Cambria Math" panose="02040503050406030204" pitchFamily="18" charset="0"/>
                                  <a:cs typeface="+mn-ea"/>
                                  <a:sym typeface="+mn-lt"/>
                                </a:rPr>
                                <m:t>𝑾</m:t>
                              </m:r>
                            </m:e>
                            <m:sup>
                              <m:r>
                                <a:rPr lang="zh-CN" altLang="ar-SA" sz="2400" b="1" i="1">
                                  <a:solidFill>
                                    <a:schemeClr val="bg1"/>
                                  </a:solidFill>
                                  <a:latin typeface="Cambria Math" panose="02040503050406030204" pitchFamily="18" charset="0"/>
                                  <a:cs typeface="+mn-ea"/>
                                  <a:sym typeface="+mn-lt"/>
                                </a:rPr>
                                <m:t>𝑻</m:t>
                              </m:r>
                            </m:sup>
                          </m:sSup>
                          <m:r>
                            <a:rPr lang="zh-CN" altLang="ar-SA" sz="2400" b="1">
                              <a:solidFill>
                                <a:schemeClr val="bg1"/>
                              </a:solidFill>
                              <a:latin typeface="Cambria Math" panose="02040503050406030204" pitchFamily="18" charset="0"/>
                              <a:cs typeface="+mn-ea"/>
                              <a:sym typeface="+mn-lt"/>
                            </a:rPr>
                            <m:t>𝐗</m:t>
                          </m:r>
                        </m:oMath>
                      </m:oMathPara>
                    </a14:m>
                    <a:endParaRPr lang="ar-SA" sz="3200" dirty="0">
                      <a:solidFill>
                        <a:schemeClr val="bg1"/>
                      </a:solidFill>
                    </a:endParaRPr>
                  </a:p>
                </p:txBody>
              </p:sp>
            </mc:Choice>
            <mc:Fallback>
              <p:sp>
                <p:nvSpPr>
                  <p:cNvPr id="15" name="文本框 5">
                    <a:extLst>
                      <a:ext uri="{FF2B5EF4-FFF2-40B4-BE49-F238E27FC236}">
                        <a16:creationId xmlns:a16="http://schemas.microsoft.com/office/drawing/2014/main" id="{B128C726-00CE-F00F-B7DE-E8A183E31399}"/>
                      </a:ext>
                    </a:extLst>
                  </p:cNvPr>
                  <p:cNvSpPr txBox="1">
                    <a:spLocks noRot="1" noChangeAspect="1" noMove="1" noResize="1" noEditPoints="1" noAdjustHandles="1" noChangeArrowheads="1" noChangeShapeType="1" noTextEdit="1"/>
                  </p:cNvSpPr>
                  <p:nvPr/>
                </p:nvSpPr>
                <p:spPr>
                  <a:xfrm>
                    <a:off x="7876515" y="2917005"/>
                    <a:ext cx="3122466" cy="757426"/>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6" name="文本框 4">
                    <a:extLst>
                      <a:ext uri="{FF2B5EF4-FFF2-40B4-BE49-F238E27FC236}">
                        <a16:creationId xmlns:a16="http://schemas.microsoft.com/office/drawing/2014/main" id="{229BF731-F5A0-6FC4-0359-4200C8D209B5}"/>
                      </a:ext>
                    </a:extLst>
                  </p:cNvPr>
                  <p:cNvSpPr txBox="1"/>
                  <p:nvPr/>
                </p:nvSpPr>
                <p:spPr bwMode="auto">
                  <a:xfrm>
                    <a:off x="7147722" y="1246408"/>
                    <a:ext cx="305770" cy="420681"/>
                  </a:xfrm>
                  <a:prstGeom prst="rect">
                    <a:avLst/>
                  </a:prstGeom>
                  <a:solidFill>
                    <a:schemeClr val="bg1"/>
                  </a:solid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fontAlgn="ctr"/>
                    <a14:m>
                      <m:oMathPara xmlns:m="http://schemas.openxmlformats.org/officeDocument/2006/math">
                        <m:oMathParaPr>
                          <m:jc m:val="centerGroup"/>
                        </m:oMathParaPr>
                        <m:oMath xmlns:m="http://schemas.openxmlformats.org/officeDocument/2006/math">
                          <m:sSub>
                            <m:sSubPr>
                              <m:ctrlPr>
                                <a:rPr lang="ar-SA" altLang="zh-CN" i="1" smtClean="0">
                                  <a:solidFill>
                                    <a:schemeClr val="tx1"/>
                                  </a:solidFill>
                                  <a:latin typeface="Cambria Math" panose="02040503050406030204" pitchFamily="18" charset="0"/>
                                  <a:cs typeface="+mn-ea"/>
                                  <a:sym typeface="+mn-lt"/>
                                </a:rPr>
                              </m:ctrlPr>
                            </m:sSubPr>
                            <m:e>
                              <m:r>
                                <a:rPr lang="zh-CN" altLang="ar-SA" b="0" i="1" smtClean="0">
                                  <a:solidFill>
                                    <a:schemeClr val="tx1"/>
                                  </a:solidFill>
                                  <a:latin typeface="Cambria Math" panose="02040503050406030204" pitchFamily="18" charset="0"/>
                                  <a:cs typeface="+mn-ea"/>
                                  <a:sym typeface="+mn-lt"/>
                                </a:rPr>
                                <m:t>𝑥</m:t>
                              </m:r>
                            </m:e>
                            <m:sub>
                              <m:r>
                                <a:rPr lang="ar-SA" altLang="zh-CN" b="0" i="1" smtClean="0">
                                  <a:solidFill>
                                    <a:schemeClr val="tx1"/>
                                  </a:solidFill>
                                  <a:latin typeface="Cambria Math" panose="02040503050406030204" pitchFamily="18" charset="0"/>
                                  <a:cs typeface="+mn-ea"/>
                                  <a:sym typeface="+mn-lt"/>
                                </a:rPr>
                                <m:t>1</m:t>
                              </m:r>
                            </m:sub>
                          </m:sSub>
                        </m:oMath>
                      </m:oMathPara>
                    </a14:m>
                    <a:endParaRPr lang="ar-SA" dirty="0">
                      <a:solidFill>
                        <a:schemeClr val="tx1"/>
                      </a:solidFill>
                    </a:endParaRPr>
                  </a:p>
                </p:txBody>
              </p:sp>
            </mc:Choice>
            <mc:Fallback>
              <p:sp>
                <p:nvSpPr>
                  <p:cNvPr id="16" name="文本框 4">
                    <a:extLst>
                      <a:ext uri="{FF2B5EF4-FFF2-40B4-BE49-F238E27FC236}">
                        <a16:creationId xmlns:a16="http://schemas.microsoft.com/office/drawing/2014/main" id="{229BF731-F5A0-6FC4-0359-4200C8D209B5}"/>
                      </a:ext>
                    </a:extLst>
                  </p:cNvPr>
                  <p:cNvSpPr txBox="1">
                    <a:spLocks noRot="1" noChangeAspect="1" noMove="1" noResize="1" noEditPoints="1" noAdjustHandles="1" noChangeArrowheads="1" noChangeShapeType="1" noTextEdit="1"/>
                  </p:cNvSpPr>
                  <p:nvPr/>
                </p:nvSpPr>
                <p:spPr bwMode="auto">
                  <a:xfrm>
                    <a:off x="7147722" y="1246408"/>
                    <a:ext cx="305770" cy="420681"/>
                  </a:xfrm>
                  <a:prstGeom prst="rect">
                    <a:avLst/>
                  </a:prstGeom>
                  <a:blipFill>
                    <a:blip r:embed="rId5"/>
                    <a:stretch>
                      <a:fillRect/>
                    </a:stretch>
                  </a:blipFill>
                  <a:ln w="9525" algn="ctr">
                    <a:noFill/>
                    <a:miter lim="800000"/>
                    <a:headEnd/>
                    <a:tailEnd/>
                  </a:ln>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0" name="文本框 15">
                    <a:extLst>
                      <a:ext uri="{FF2B5EF4-FFF2-40B4-BE49-F238E27FC236}">
                        <a16:creationId xmlns:a16="http://schemas.microsoft.com/office/drawing/2014/main" id="{FDA534FF-413B-D6DE-94F2-1F528CC1F682}"/>
                      </a:ext>
                    </a:extLst>
                  </p:cNvPr>
                  <p:cNvSpPr txBox="1"/>
                  <p:nvPr/>
                </p:nvSpPr>
                <p:spPr bwMode="auto">
                  <a:xfrm>
                    <a:off x="7147722" y="1620043"/>
                    <a:ext cx="305770" cy="365658"/>
                  </a:xfrm>
                  <a:prstGeom prst="rect">
                    <a:avLst/>
                  </a:prstGeom>
                  <a:solidFill>
                    <a:schemeClr val="bg1"/>
                  </a:solid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fontAlgn="ctr"/>
                    <a14:m>
                      <m:oMathPara xmlns:m="http://schemas.openxmlformats.org/officeDocument/2006/math">
                        <m:oMathParaPr>
                          <m:jc m:val="centerGroup"/>
                        </m:oMathParaPr>
                        <m:oMath xmlns:m="http://schemas.openxmlformats.org/officeDocument/2006/math">
                          <m:sSub>
                            <m:sSubPr>
                              <m:ctrlPr>
                                <a:rPr lang="ar-SA" altLang="zh-CN" i="1" smtClean="0">
                                  <a:solidFill>
                                    <a:schemeClr val="tx1"/>
                                  </a:solidFill>
                                  <a:latin typeface="Cambria Math" panose="02040503050406030204" pitchFamily="18" charset="0"/>
                                  <a:cs typeface="+mn-ea"/>
                                  <a:sym typeface="+mn-lt"/>
                                </a:rPr>
                              </m:ctrlPr>
                            </m:sSubPr>
                            <m:e>
                              <m:r>
                                <a:rPr lang="zh-CN" altLang="ar-SA" b="0" i="1" smtClean="0">
                                  <a:solidFill>
                                    <a:schemeClr val="tx1"/>
                                  </a:solidFill>
                                  <a:latin typeface="Cambria Math" panose="02040503050406030204" pitchFamily="18" charset="0"/>
                                  <a:cs typeface="+mn-ea"/>
                                  <a:sym typeface="+mn-lt"/>
                                </a:rPr>
                                <m:t>𝑥</m:t>
                              </m:r>
                            </m:e>
                            <m:sub>
                              <m:r>
                                <a:rPr lang="ar-SA" altLang="zh-CN" b="0" i="1" smtClean="0">
                                  <a:solidFill>
                                    <a:schemeClr val="tx1"/>
                                  </a:solidFill>
                                  <a:latin typeface="Cambria Math" panose="02040503050406030204" pitchFamily="18" charset="0"/>
                                  <a:cs typeface="+mn-ea"/>
                                  <a:sym typeface="+mn-lt"/>
                                </a:rPr>
                                <m:t>2</m:t>
                              </m:r>
                            </m:sub>
                          </m:sSub>
                        </m:oMath>
                      </m:oMathPara>
                    </a14:m>
                    <a:endParaRPr lang="ar-SA" dirty="0">
                      <a:solidFill>
                        <a:schemeClr val="tx1"/>
                      </a:solidFill>
                    </a:endParaRPr>
                  </a:p>
                </p:txBody>
              </p:sp>
            </mc:Choice>
            <mc:Fallback>
              <p:sp>
                <p:nvSpPr>
                  <p:cNvPr id="20" name="文本框 15">
                    <a:extLst>
                      <a:ext uri="{FF2B5EF4-FFF2-40B4-BE49-F238E27FC236}">
                        <a16:creationId xmlns:a16="http://schemas.microsoft.com/office/drawing/2014/main" id="{FDA534FF-413B-D6DE-94F2-1F528CC1F682}"/>
                      </a:ext>
                    </a:extLst>
                  </p:cNvPr>
                  <p:cNvSpPr txBox="1">
                    <a:spLocks noRot="1" noChangeAspect="1" noMove="1" noResize="1" noEditPoints="1" noAdjustHandles="1" noChangeArrowheads="1" noChangeShapeType="1" noTextEdit="1"/>
                  </p:cNvSpPr>
                  <p:nvPr/>
                </p:nvSpPr>
                <p:spPr bwMode="auto">
                  <a:xfrm>
                    <a:off x="7147722" y="1620043"/>
                    <a:ext cx="305770" cy="365658"/>
                  </a:xfrm>
                  <a:prstGeom prst="rect">
                    <a:avLst/>
                  </a:prstGeom>
                  <a:blipFill>
                    <a:blip r:embed="rId6"/>
                    <a:stretch>
                      <a:fillRect/>
                    </a:stretch>
                  </a:blipFill>
                  <a:ln w="9525" algn="ctr">
                    <a:noFill/>
                    <a:miter lim="800000"/>
                    <a:headEnd/>
                    <a:tailEnd/>
                  </a:ln>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1" name="文本框 16">
                    <a:extLst>
                      <a:ext uri="{FF2B5EF4-FFF2-40B4-BE49-F238E27FC236}">
                        <a16:creationId xmlns:a16="http://schemas.microsoft.com/office/drawing/2014/main" id="{E3E6BFEF-2E16-94A9-0034-1B601CBB49D4}"/>
                      </a:ext>
                    </a:extLst>
                  </p:cNvPr>
                  <p:cNvSpPr txBox="1"/>
                  <p:nvPr/>
                </p:nvSpPr>
                <p:spPr bwMode="auto">
                  <a:xfrm>
                    <a:off x="7141880" y="2480011"/>
                    <a:ext cx="305770" cy="287945"/>
                  </a:xfrm>
                  <a:prstGeom prst="rect">
                    <a:avLst/>
                  </a:prstGeom>
                  <a:solidFill>
                    <a:schemeClr val="bg1"/>
                  </a:solid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fontAlgn="ctr"/>
                    <a14:m>
                      <m:oMathPara xmlns:m="http://schemas.openxmlformats.org/officeDocument/2006/math">
                        <m:oMathParaPr>
                          <m:jc m:val="centerGroup"/>
                        </m:oMathParaPr>
                        <m:oMath xmlns:m="http://schemas.openxmlformats.org/officeDocument/2006/math">
                          <m:sSub>
                            <m:sSubPr>
                              <m:ctrlPr>
                                <a:rPr lang="ar-SA" altLang="zh-CN" i="1" smtClean="0">
                                  <a:solidFill>
                                    <a:schemeClr val="tx1"/>
                                  </a:solidFill>
                                  <a:latin typeface="Cambria Math" panose="02040503050406030204" pitchFamily="18" charset="0"/>
                                  <a:cs typeface="+mn-ea"/>
                                  <a:sym typeface="+mn-lt"/>
                                </a:rPr>
                              </m:ctrlPr>
                            </m:sSubPr>
                            <m:e>
                              <m:r>
                                <a:rPr lang="zh-CN" altLang="ar-SA" b="0" i="1" smtClean="0">
                                  <a:solidFill>
                                    <a:schemeClr val="tx1"/>
                                  </a:solidFill>
                                  <a:latin typeface="Cambria Math" panose="02040503050406030204" pitchFamily="18" charset="0"/>
                                  <a:cs typeface="+mn-ea"/>
                                  <a:sym typeface="+mn-lt"/>
                                </a:rPr>
                                <m:t>𝑥</m:t>
                              </m:r>
                            </m:e>
                            <m:sub>
                              <m:r>
                                <a:rPr lang="zh-CN" altLang="ar-SA" b="0" i="1" smtClean="0">
                                  <a:solidFill>
                                    <a:schemeClr val="tx1"/>
                                  </a:solidFill>
                                  <a:latin typeface="Cambria Math" panose="02040503050406030204" pitchFamily="18" charset="0"/>
                                  <a:cs typeface="+mn-ea"/>
                                  <a:sym typeface="+mn-lt"/>
                                </a:rPr>
                                <m:t>𝑛</m:t>
                              </m:r>
                            </m:sub>
                          </m:sSub>
                        </m:oMath>
                      </m:oMathPara>
                    </a14:m>
                    <a:endParaRPr lang="ar-SA" dirty="0">
                      <a:solidFill>
                        <a:schemeClr val="tx1"/>
                      </a:solidFill>
                    </a:endParaRPr>
                  </a:p>
                </p:txBody>
              </p:sp>
            </mc:Choice>
            <mc:Fallback>
              <p:sp>
                <p:nvSpPr>
                  <p:cNvPr id="21" name="文本框 16">
                    <a:extLst>
                      <a:ext uri="{FF2B5EF4-FFF2-40B4-BE49-F238E27FC236}">
                        <a16:creationId xmlns:a16="http://schemas.microsoft.com/office/drawing/2014/main" id="{E3E6BFEF-2E16-94A9-0034-1B601CBB49D4}"/>
                      </a:ext>
                    </a:extLst>
                  </p:cNvPr>
                  <p:cNvSpPr txBox="1">
                    <a:spLocks noRot="1" noChangeAspect="1" noMove="1" noResize="1" noEditPoints="1" noAdjustHandles="1" noChangeArrowheads="1" noChangeShapeType="1" noTextEdit="1"/>
                  </p:cNvSpPr>
                  <p:nvPr/>
                </p:nvSpPr>
                <p:spPr bwMode="auto">
                  <a:xfrm>
                    <a:off x="7141880" y="2480011"/>
                    <a:ext cx="305770" cy="287945"/>
                  </a:xfrm>
                  <a:prstGeom prst="rect">
                    <a:avLst/>
                  </a:prstGeom>
                  <a:blipFill>
                    <a:blip r:embed="rId7"/>
                    <a:stretch>
                      <a:fillRect/>
                    </a:stretch>
                  </a:blipFill>
                  <a:ln w="9525" algn="ctr">
                    <a:noFill/>
                    <a:miter lim="800000"/>
                    <a:headEnd/>
                    <a:tailEnd/>
                  </a:ln>
                </p:spPr>
                <p:txBody>
                  <a:bodyPr/>
                  <a:lstStyle/>
                  <a:p>
                    <a:r>
                      <a:rPr lang="en-US">
                        <a:noFill/>
                      </a:rPr>
                      <a:t> </a:t>
                    </a:r>
                  </a:p>
                </p:txBody>
              </p:sp>
            </mc:Fallback>
          </mc:AlternateContent>
        </p:grpSp>
      </p:grpSp>
    </p:spTree>
    <p:extLst>
      <p:ext uri="{BB962C8B-B14F-4D97-AF65-F5344CB8AC3E}">
        <p14:creationId xmlns:p14="http://schemas.microsoft.com/office/powerpoint/2010/main" val="1520784841"/>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674215" y="384932"/>
            <a:ext cx="8407474" cy="405084"/>
          </a:xfrm>
        </p:spPr>
        <p:txBody>
          <a:bodyPr>
            <a:normAutofit fontScale="90000"/>
          </a:bodyPr>
          <a:lstStyle/>
          <a:p>
            <a:r>
              <a:rPr lang="en-US" dirty="0">
                <a:solidFill>
                  <a:srgbClr val="00B0F0"/>
                </a:solidFill>
                <a:sym typeface="+mn-lt"/>
              </a:rPr>
              <a:t>Single-Layer Perceptron</a:t>
            </a:r>
          </a:p>
        </p:txBody>
      </p:sp>
      <mc:AlternateContent xmlns:mc="http://schemas.openxmlformats.org/markup-compatibility/2006">
        <mc:Choice xmlns:a14="http://schemas.microsoft.com/office/drawing/2010/main" Requires="a14">
          <p:sp>
            <p:nvSpPr>
              <p:cNvPr id="3" name="文本占位符 2"/>
              <p:cNvSpPr>
                <a:spLocks noGrp="1"/>
              </p:cNvSpPr>
              <p:nvPr>
                <p:ph type="body" sz="quarter" idx="10"/>
              </p:nvPr>
            </p:nvSpPr>
            <p:spPr>
              <a:xfrm>
                <a:off x="1119149" y="1328426"/>
                <a:ext cx="10728326" cy="4875042"/>
              </a:xfrm>
            </p:spPr>
            <p:txBody>
              <a:bodyPr/>
              <a:lstStyle/>
              <a:p>
                <a:pPr marL="0" indent="0">
                  <a:buNone/>
                </a:pPr>
                <a:r>
                  <a:rPr lang="en-US" sz="2400" dirty="0"/>
                  <a:t>A single perceptron is a linear binary classifier. It takes a weighted sum of its inputs and applies an activation function (usually a step function or threshold) to produce an output.</a:t>
                </a:r>
              </a:p>
              <a:p>
                <a:r>
                  <a:rPr lang="en-US" sz="2400" dirty="0"/>
                  <a:t>Input vector: </a:t>
                </a:r>
                <a14:m>
                  <m:oMath xmlns:m="http://schemas.openxmlformats.org/officeDocument/2006/math">
                    <m:r>
                      <a:rPr lang="en-US" altLang="zh-CN" sz="2400">
                        <a:latin typeface="Cambria Math" panose="02040503050406030204" pitchFamily="18" charset="0"/>
                        <a:sym typeface="+mn-lt"/>
                      </a:rPr>
                      <m:t>𝑋</m:t>
                    </m:r>
                    <m:r>
                      <a:rPr lang="en-US" altLang="zh-CN" sz="2400">
                        <a:latin typeface="Cambria Math" panose="02040503050406030204" pitchFamily="18" charset="0"/>
                        <a:sym typeface="+mn-lt"/>
                      </a:rPr>
                      <m:t>=</m:t>
                    </m:r>
                    <m:sSup>
                      <m:sSupPr>
                        <m:ctrlPr>
                          <a:rPr lang="en-US" altLang="zh-CN" sz="2400" i="1">
                            <a:latin typeface="Cambria Math" panose="02040503050406030204" pitchFamily="18" charset="0"/>
                            <a:sym typeface="+mn-lt"/>
                          </a:rPr>
                        </m:ctrlPr>
                      </m:sSupPr>
                      <m:e>
                        <m:r>
                          <a:rPr lang="en-US" sz="2400" dirty="0">
                            <a:latin typeface="Cambria Math" panose="02040503050406030204" pitchFamily="18" charset="0"/>
                            <a:sym typeface="+mn-lt"/>
                          </a:rPr>
                          <m:t>[</m:t>
                        </m:r>
                        <m:sSub>
                          <m:sSubPr>
                            <m:ctrlPr>
                              <a:rPr lang="en-US" sz="2400" i="1" dirty="0">
                                <a:latin typeface="Cambria Math" panose="02040503050406030204" pitchFamily="18" charset="0"/>
                                <a:sym typeface="+mn-lt"/>
                              </a:rPr>
                            </m:ctrlPr>
                          </m:sSubPr>
                          <m:e>
                            <m:r>
                              <a:rPr lang="en-US" sz="2400" dirty="0">
                                <a:latin typeface="Cambria Math" panose="02040503050406030204" pitchFamily="18" charset="0"/>
                                <a:sym typeface="+mn-lt"/>
                              </a:rPr>
                              <m:t>𝑥</m:t>
                            </m:r>
                          </m:e>
                          <m:sub>
                            <m:r>
                              <a:rPr lang="en-US" sz="2400" dirty="0">
                                <a:latin typeface="Cambria Math" panose="02040503050406030204" pitchFamily="18" charset="0"/>
                                <a:sym typeface="+mn-lt"/>
                              </a:rPr>
                              <m:t>0</m:t>
                            </m:r>
                          </m:sub>
                        </m:sSub>
                        <m:r>
                          <a:rPr lang="en-US" sz="2400" dirty="0">
                            <a:latin typeface="Cambria Math" panose="02040503050406030204" pitchFamily="18" charset="0"/>
                            <a:sym typeface="+mn-lt"/>
                          </a:rPr>
                          <m:t>,</m:t>
                        </m:r>
                        <m:sSub>
                          <m:sSubPr>
                            <m:ctrlPr>
                              <a:rPr lang="en-US" sz="2400" i="1" dirty="0">
                                <a:latin typeface="Cambria Math" panose="02040503050406030204" pitchFamily="18" charset="0"/>
                                <a:sym typeface="+mn-lt"/>
                              </a:rPr>
                            </m:ctrlPr>
                          </m:sSubPr>
                          <m:e>
                            <m:r>
                              <a:rPr lang="en-US" sz="2400" dirty="0">
                                <a:latin typeface="Cambria Math" panose="02040503050406030204" pitchFamily="18" charset="0"/>
                                <a:sym typeface="+mn-lt"/>
                              </a:rPr>
                              <m:t>𝑥</m:t>
                            </m:r>
                          </m:e>
                          <m:sub>
                            <m:r>
                              <a:rPr lang="en-US" sz="2400" dirty="0">
                                <a:latin typeface="Cambria Math" panose="02040503050406030204" pitchFamily="18" charset="0"/>
                                <a:sym typeface="+mn-lt"/>
                              </a:rPr>
                              <m:t>1</m:t>
                            </m:r>
                          </m:sub>
                        </m:sSub>
                        <m:r>
                          <a:rPr lang="en-US" sz="2400" dirty="0">
                            <a:latin typeface="Cambria Math" panose="02040503050406030204" pitchFamily="18" charset="0"/>
                            <a:sym typeface="+mn-lt"/>
                          </a:rPr>
                          <m:t>,…,</m:t>
                        </m:r>
                        <m:sSub>
                          <m:sSubPr>
                            <m:ctrlPr>
                              <a:rPr lang="en-US" sz="2400" i="1" dirty="0">
                                <a:latin typeface="Cambria Math" panose="02040503050406030204" pitchFamily="18" charset="0"/>
                                <a:sym typeface="+mn-lt"/>
                              </a:rPr>
                            </m:ctrlPr>
                          </m:sSubPr>
                          <m:e>
                            <m:r>
                              <a:rPr lang="en-US" sz="2400" dirty="0">
                                <a:latin typeface="Cambria Math" panose="02040503050406030204" pitchFamily="18" charset="0"/>
                                <a:sym typeface="+mn-lt"/>
                              </a:rPr>
                              <m:t>𝑥</m:t>
                            </m:r>
                          </m:e>
                          <m:sub>
                            <m:r>
                              <a:rPr lang="en-US" sz="2400" dirty="0">
                                <a:latin typeface="Cambria Math" panose="02040503050406030204" pitchFamily="18" charset="0"/>
                                <a:sym typeface="+mn-lt"/>
                              </a:rPr>
                              <m:t>𝑛</m:t>
                            </m:r>
                          </m:sub>
                        </m:sSub>
                        <m:r>
                          <a:rPr lang="en-US" sz="2400" dirty="0">
                            <a:latin typeface="Cambria Math" panose="02040503050406030204" pitchFamily="18" charset="0"/>
                            <a:sym typeface="+mn-lt"/>
                          </a:rPr>
                          <m:t>]</m:t>
                        </m:r>
                      </m:e>
                      <m:sup>
                        <m:r>
                          <a:rPr lang="en-US" altLang="zh-CN" sz="2400">
                            <a:latin typeface="Cambria Math" panose="02040503050406030204" pitchFamily="18" charset="0"/>
                            <a:sym typeface="+mn-lt"/>
                          </a:rPr>
                          <m:t>𝑇</m:t>
                        </m:r>
                      </m:sup>
                    </m:sSup>
                  </m:oMath>
                </a14:m>
                <a:endParaRPr lang="en-US" sz="2400" dirty="0"/>
              </a:p>
              <a:p>
                <a:r>
                  <a:rPr lang="en-US" sz="2400" dirty="0"/>
                  <a:t>Weight: </a:t>
                </a:r>
                <a14:m>
                  <m:oMath xmlns:m="http://schemas.openxmlformats.org/officeDocument/2006/math">
                    <m:r>
                      <a:rPr lang="en-US" altLang="zh-CN" sz="2400">
                        <a:latin typeface="Cambria Math" panose="02040503050406030204" pitchFamily="18" charset="0"/>
                        <a:sym typeface="+mn-lt"/>
                      </a:rPr>
                      <m:t>𝑊</m:t>
                    </m:r>
                    <m:r>
                      <a:rPr lang="en-US" altLang="zh-CN" sz="2400">
                        <a:latin typeface="Cambria Math" panose="02040503050406030204" pitchFamily="18" charset="0"/>
                        <a:sym typeface="+mn-lt"/>
                      </a:rPr>
                      <m:t>=</m:t>
                    </m:r>
                    <m:sSup>
                      <m:sSupPr>
                        <m:ctrlPr>
                          <a:rPr lang="en-US" altLang="zh-CN" sz="2400" i="1">
                            <a:latin typeface="Cambria Math" panose="02040503050406030204" pitchFamily="18" charset="0"/>
                            <a:sym typeface="+mn-lt"/>
                          </a:rPr>
                        </m:ctrlPr>
                      </m:sSupPr>
                      <m:e>
                        <m:r>
                          <a:rPr lang="en-US" sz="2400" dirty="0">
                            <a:latin typeface="Cambria Math" panose="02040503050406030204" pitchFamily="18" charset="0"/>
                            <a:sym typeface="+mn-lt"/>
                          </a:rPr>
                          <m:t>[</m:t>
                        </m:r>
                        <m:sSub>
                          <m:sSubPr>
                            <m:ctrlPr>
                              <a:rPr lang="en-US" sz="2400" i="1" dirty="0">
                                <a:latin typeface="Cambria Math" panose="02040503050406030204" pitchFamily="18" charset="0"/>
                                <a:sym typeface="+mn-lt"/>
                              </a:rPr>
                            </m:ctrlPr>
                          </m:sSubPr>
                          <m:e>
                            <m:r>
                              <a:rPr lang="en-US" sz="2400" dirty="0">
                                <a:latin typeface="Cambria Math" panose="02040503050406030204" pitchFamily="18" charset="0"/>
                                <a:sym typeface="+mn-lt"/>
                              </a:rPr>
                              <m:t>𝜔</m:t>
                            </m:r>
                          </m:e>
                          <m:sub>
                            <m:r>
                              <a:rPr lang="en-US" sz="2400" dirty="0">
                                <a:latin typeface="Cambria Math" panose="02040503050406030204" pitchFamily="18" charset="0"/>
                                <a:sym typeface="+mn-lt"/>
                              </a:rPr>
                              <m:t>0</m:t>
                            </m:r>
                          </m:sub>
                        </m:sSub>
                        <m:r>
                          <a:rPr lang="en-US" sz="2400" dirty="0">
                            <a:latin typeface="Cambria Math" panose="02040503050406030204" pitchFamily="18" charset="0"/>
                            <a:sym typeface="+mn-lt"/>
                          </a:rPr>
                          <m:t>,</m:t>
                        </m:r>
                        <m:sSub>
                          <m:sSubPr>
                            <m:ctrlPr>
                              <a:rPr lang="en-US" sz="2400" i="1" dirty="0">
                                <a:latin typeface="Cambria Math" panose="02040503050406030204" pitchFamily="18" charset="0"/>
                                <a:sym typeface="+mn-lt"/>
                              </a:rPr>
                            </m:ctrlPr>
                          </m:sSubPr>
                          <m:e>
                            <m:r>
                              <a:rPr lang="en-US" sz="2400" dirty="0">
                                <a:latin typeface="Cambria Math" panose="02040503050406030204" pitchFamily="18" charset="0"/>
                                <a:sym typeface="+mn-lt"/>
                              </a:rPr>
                              <m:t>𝜔</m:t>
                            </m:r>
                          </m:e>
                          <m:sub>
                            <m:r>
                              <a:rPr lang="en-US" sz="2400" dirty="0">
                                <a:latin typeface="Cambria Math" panose="02040503050406030204" pitchFamily="18" charset="0"/>
                                <a:sym typeface="+mn-lt"/>
                              </a:rPr>
                              <m:t>1</m:t>
                            </m:r>
                          </m:sub>
                        </m:sSub>
                        <m:r>
                          <a:rPr lang="en-US" sz="2400" dirty="0">
                            <a:latin typeface="Cambria Math" panose="02040503050406030204" pitchFamily="18" charset="0"/>
                            <a:sym typeface="+mn-lt"/>
                          </a:rPr>
                          <m:t>,…,</m:t>
                        </m:r>
                        <m:sSub>
                          <m:sSubPr>
                            <m:ctrlPr>
                              <a:rPr lang="en-US" sz="2400" i="1" dirty="0">
                                <a:latin typeface="Cambria Math" panose="02040503050406030204" pitchFamily="18" charset="0"/>
                                <a:sym typeface="+mn-lt"/>
                              </a:rPr>
                            </m:ctrlPr>
                          </m:sSubPr>
                          <m:e>
                            <m:r>
                              <a:rPr lang="en-US" sz="2400" dirty="0">
                                <a:latin typeface="Cambria Math" panose="02040503050406030204" pitchFamily="18" charset="0"/>
                                <a:sym typeface="+mn-lt"/>
                              </a:rPr>
                              <m:t>𝜔</m:t>
                            </m:r>
                          </m:e>
                          <m:sub>
                            <m:r>
                              <a:rPr lang="en-US" sz="2400" dirty="0">
                                <a:latin typeface="Cambria Math" panose="02040503050406030204" pitchFamily="18" charset="0"/>
                                <a:sym typeface="+mn-lt"/>
                              </a:rPr>
                              <m:t>𝑛</m:t>
                            </m:r>
                          </m:sub>
                        </m:sSub>
                        <m:r>
                          <a:rPr lang="en-US" sz="2400" dirty="0">
                            <a:latin typeface="Cambria Math" panose="02040503050406030204" pitchFamily="18" charset="0"/>
                            <a:sym typeface="+mn-lt"/>
                          </a:rPr>
                          <m:t>]</m:t>
                        </m:r>
                      </m:e>
                      <m:sup>
                        <m:r>
                          <a:rPr lang="en-US" altLang="zh-CN" sz="2400">
                            <a:latin typeface="Cambria Math" panose="02040503050406030204" pitchFamily="18" charset="0"/>
                            <a:sym typeface="+mn-lt"/>
                          </a:rPr>
                          <m:t>𝑇</m:t>
                        </m:r>
                      </m:sup>
                    </m:sSup>
                  </m:oMath>
                </a14:m>
                <a:r>
                  <a:rPr lang="en-US" sz="2400" dirty="0"/>
                  <a:t>, in which </a:t>
                </a:r>
                <a14:m>
                  <m:oMath xmlns:m="http://schemas.openxmlformats.org/officeDocument/2006/math">
                    <m:sSub>
                      <m:sSubPr>
                        <m:ctrlPr>
                          <a:rPr lang="en-US" sz="2400" i="1" dirty="0">
                            <a:latin typeface="Cambria Math" panose="02040503050406030204" pitchFamily="18" charset="0"/>
                            <a:sym typeface="+mn-lt"/>
                          </a:rPr>
                        </m:ctrlPr>
                      </m:sSubPr>
                      <m:e>
                        <m:r>
                          <a:rPr lang="en-US" sz="2400" dirty="0">
                            <a:latin typeface="Cambria Math" panose="02040503050406030204" pitchFamily="18" charset="0"/>
                            <a:sym typeface="+mn-lt"/>
                          </a:rPr>
                          <m:t>𝜔</m:t>
                        </m:r>
                      </m:e>
                      <m:sub>
                        <m:r>
                          <a:rPr lang="en-US" sz="2400" dirty="0">
                            <a:latin typeface="Cambria Math" panose="02040503050406030204" pitchFamily="18" charset="0"/>
                            <a:sym typeface="+mn-lt"/>
                          </a:rPr>
                          <m:t>0</m:t>
                        </m:r>
                      </m:sub>
                    </m:sSub>
                  </m:oMath>
                </a14:m>
                <a:r>
                  <a:rPr lang="en-US" sz="2400" dirty="0"/>
                  <a:t> is the offset.</a:t>
                </a:r>
              </a:p>
              <a:p>
                <a:r>
                  <a:rPr lang="en-US" sz="2400" dirty="0"/>
                  <a:t>Activation function: </a:t>
                </a:r>
                <a14:m>
                  <m:oMath xmlns:m="http://schemas.openxmlformats.org/officeDocument/2006/math">
                    <m:r>
                      <a:rPr lang="en-US" altLang="zh-CN" sz="2400">
                        <a:latin typeface="Cambria Math" panose="02040503050406030204" pitchFamily="18" charset="0"/>
                        <a:sym typeface="+mn-lt"/>
                      </a:rPr>
                      <m:t>𝑂</m:t>
                    </m:r>
                    <m:r>
                      <a:rPr lang="en-US" altLang="zh-CN" sz="2400">
                        <a:latin typeface="Cambria Math" panose="02040503050406030204" pitchFamily="18" charset="0"/>
                        <a:sym typeface="+mn-lt"/>
                      </a:rPr>
                      <m:t>=</m:t>
                    </m:r>
                    <m:r>
                      <a:rPr lang="en-US" altLang="zh-CN" sz="2400">
                        <a:latin typeface="Cambria Math" panose="02040503050406030204" pitchFamily="18" charset="0"/>
                        <a:sym typeface="+mn-lt"/>
                      </a:rPr>
                      <m:t>𝑠𝑖𝑔𝑛</m:t>
                    </m:r>
                    <m:d>
                      <m:dPr>
                        <m:ctrlPr>
                          <a:rPr lang="en-US" altLang="zh-CN" sz="2400" i="1">
                            <a:latin typeface="Cambria Math" panose="02040503050406030204" pitchFamily="18" charset="0"/>
                            <a:sym typeface="+mn-lt"/>
                          </a:rPr>
                        </m:ctrlPr>
                      </m:dPr>
                      <m:e>
                        <m:r>
                          <a:rPr lang="en-US" altLang="zh-CN" sz="2400">
                            <a:latin typeface="Cambria Math" panose="02040503050406030204" pitchFamily="18" charset="0"/>
                            <a:sym typeface="+mn-lt"/>
                          </a:rPr>
                          <m:t>𝑛𝑒𝑡</m:t>
                        </m:r>
                      </m:e>
                    </m:d>
                    <m:r>
                      <a:rPr lang="en-US" altLang="zh-CN" sz="2400">
                        <a:latin typeface="Cambria Math" panose="02040503050406030204" pitchFamily="18" charset="0"/>
                        <a:sym typeface="+mn-lt"/>
                      </a:rPr>
                      <m:t>=</m:t>
                    </m:r>
                    <m:d>
                      <m:dPr>
                        <m:begChr m:val="{"/>
                        <m:endChr m:val=""/>
                        <m:ctrlPr>
                          <a:rPr lang="en-US" altLang="zh-CN" sz="2400" i="1">
                            <a:latin typeface="Cambria Math" panose="02040503050406030204" pitchFamily="18" charset="0"/>
                            <a:sym typeface="+mn-lt"/>
                          </a:rPr>
                        </m:ctrlPr>
                      </m:dPr>
                      <m:e>
                        <m:eqArr>
                          <m:eqArrPr>
                            <m:ctrlPr>
                              <a:rPr lang="en-US" altLang="zh-CN" sz="2400" i="1">
                                <a:latin typeface="Cambria Math" panose="02040503050406030204" pitchFamily="18" charset="0"/>
                                <a:sym typeface="+mn-lt"/>
                              </a:rPr>
                            </m:ctrlPr>
                          </m:eqArrPr>
                          <m:e>
                            <m:r>
                              <a:rPr lang="en-US" altLang="zh-CN" sz="2400">
                                <a:latin typeface="Cambria Math" panose="02040503050406030204" pitchFamily="18" charset="0"/>
                                <a:sym typeface="+mn-lt"/>
                              </a:rPr>
                              <m:t>1,</m:t>
                            </m:r>
                            <m:r>
                              <a:rPr lang="en-US" altLang="zh-CN" sz="2400">
                                <a:latin typeface="Cambria Math" panose="02040503050406030204" pitchFamily="18" charset="0"/>
                                <a:sym typeface="+mn-lt"/>
                              </a:rPr>
                              <m:t>𝑛𝑒𝑡</m:t>
                            </m:r>
                            <m:r>
                              <a:rPr lang="en-US" altLang="zh-CN" sz="2400">
                                <a:latin typeface="Cambria Math" panose="02040503050406030204" pitchFamily="18" charset="0"/>
                                <a:sym typeface="+mn-lt"/>
                              </a:rPr>
                              <m:t>&gt;0,</m:t>
                            </m:r>
                          </m:e>
                          <m:e>
                            <m:r>
                              <a:rPr lang="en-US" sz="2400">
                                <a:latin typeface="Cambria Math" panose="02040503050406030204" pitchFamily="18" charset="0"/>
                                <a:sym typeface="+mn-lt"/>
                              </a:rPr>
                              <m:t>−1,</m:t>
                            </m:r>
                            <m:r>
                              <a:rPr lang="en-US" sz="2400">
                                <a:latin typeface="Cambria Math" panose="02040503050406030204" pitchFamily="18" charset="0"/>
                                <a:sym typeface="+mn-lt"/>
                              </a:rPr>
                              <m:t>𝑜𝑡h𝑒𝑟𝑤𝑖𝑠𝑒</m:t>
                            </m:r>
                            <m:r>
                              <a:rPr lang="en-US" sz="2400">
                                <a:latin typeface="Cambria Math" panose="02040503050406030204" pitchFamily="18" charset="0"/>
                                <a:sym typeface="+mn-lt"/>
                              </a:rPr>
                              <m:t>.</m:t>
                            </m:r>
                          </m:e>
                        </m:eqArr>
                      </m:e>
                    </m:d>
                  </m:oMath>
                </a14:m>
                <a:endParaRPr lang="en-US" sz="1800" dirty="0"/>
              </a:p>
              <a:p>
                <a:pPr marL="0" indent="0">
                  <a:buNone/>
                </a:pPr>
                <a:r>
                  <a:rPr lang="en-US" sz="1800" dirty="0"/>
                  <a:t> Mathematically, the output of a perceptron (y) can be represented as:</a:t>
                </a:r>
              </a:p>
              <a:p>
                <a:pPr marL="0" indent="0" algn="ctr">
                  <a:buNone/>
                </a:pPr>
                <a:r>
                  <a:rPr lang="en-US" sz="2000" dirty="0">
                    <a:solidFill>
                      <a:srgbClr val="00B0F0"/>
                    </a:solidFill>
                  </a:rPr>
                  <a:t>y = activation(w1 * x1 + w2 * x2 + ... + </a:t>
                </a:r>
                <a:r>
                  <a:rPr lang="en-US" sz="2000" dirty="0" err="1">
                    <a:solidFill>
                      <a:srgbClr val="00B0F0"/>
                    </a:solidFill>
                  </a:rPr>
                  <a:t>wn</a:t>
                </a:r>
                <a:r>
                  <a:rPr lang="en-US" sz="2000" dirty="0">
                    <a:solidFill>
                      <a:srgbClr val="00B0F0"/>
                    </a:solidFill>
                  </a:rPr>
                  <a:t> * </a:t>
                </a:r>
                <a:r>
                  <a:rPr lang="en-US" sz="2000" dirty="0" err="1">
                    <a:solidFill>
                      <a:srgbClr val="00B0F0"/>
                    </a:solidFill>
                  </a:rPr>
                  <a:t>xn</a:t>
                </a:r>
                <a:r>
                  <a:rPr lang="en-US" sz="2000" dirty="0">
                    <a:solidFill>
                      <a:srgbClr val="00B0F0"/>
                    </a:solidFill>
                  </a:rPr>
                  <a:t> + bias)</a:t>
                </a:r>
              </a:p>
            </p:txBody>
          </p:sp>
        </mc:Choice>
        <mc:Fallback>
          <p:sp>
            <p:nvSpPr>
              <p:cNvPr id="3" name="文本占位符 2"/>
              <p:cNvSpPr>
                <a:spLocks noGrp="1" noRot="1" noChangeAspect="1" noMove="1" noResize="1" noEditPoints="1" noAdjustHandles="1" noChangeArrowheads="1" noChangeShapeType="1" noTextEdit="1"/>
              </p:cNvSpPr>
              <p:nvPr>
                <p:ph type="body" sz="quarter" idx="10"/>
              </p:nvPr>
            </p:nvSpPr>
            <p:spPr>
              <a:xfrm>
                <a:off x="1119149" y="1328426"/>
                <a:ext cx="10728326" cy="4875042"/>
              </a:xfrm>
              <a:blipFill>
                <a:blip r:embed="rId3"/>
                <a:stretch>
                  <a:fillRect l="-910" t="-1500" r="-910"/>
                </a:stretch>
              </a:blipFill>
            </p:spPr>
            <p:txBody>
              <a:bodyPr/>
              <a:lstStyle/>
              <a:p>
                <a:r>
                  <a:rPr lang="en-US">
                    <a:noFill/>
                  </a:rPr>
                  <a:t> </a:t>
                </a:r>
              </a:p>
            </p:txBody>
          </p:sp>
        </mc:Fallback>
      </mc:AlternateContent>
      <p:pic>
        <p:nvPicPr>
          <p:cNvPr id="15" name="Graphic 22">
            <a:extLst>
              <a:ext uri="{FF2B5EF4-FFF2-40B4-BE49-F238E27FC236}">
                <a16:creationId xmlns:a16="http://schemas.microsoft.com/office/drawing/2014/main" id="{696C451D-8425-BB66-DBFE-14186DCF25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081689" y="135030"/>
            <a:ext cx="2035889" cy="960940"/>
          </a:xfrm>
          <a:prstGeom prst="rect">
            <a:avLst/>
          </a:prstGeom>
        </p:spPr>
      </p:pic>
      <p:sp>
        <p:nvSpPr>
          <p:cNvPr id="18" name="Right Triangle 17">
            <a:extLst>
              <a:ext uri="{FF2B5EF4-FFF2-40B4-BE49-F238E27FC236}">
                <a16:creationId xmlns:a16="http://schemas.microsoft.com/office/drawing/2014/main" id="{6654C058-ECC1-3E18-1CB1-6C382F16A6C2}"/>
              </a:ext>
            </a:extLst>
          </p:cNvPr>
          <p:cNvSpPr/>
          <p:nvPr/>
        </p:nvSpPr>
        <p:spPr>
          <a:xfrm rot="5400000">
            <a:off x="70247" y="58721"/>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TextBox 18">
            <a:extLst>
              <a:ext uri="{FF2B5EF4-FFF2-40B4-BE49-F238E27FC236}">
                <a16:creationId xmlns:a16="http://schemas.microsoft.com/office/drawing/2014/main" id="{DD187140-70B9-7270-C32A-9B7038D35A62}"/>
              </a:ext>
            </a:extLst>
          </p:cNvPr>
          <p:cNvSpPr txBox="1"/>
          <p:nvPr/>
        </p:nvSpPr>
        <p:spPr>
          <a:xfrm>
            <a:off x="9231275" y="6129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5561231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674215" y="384932"/>
            <a:ext cx="8407474" cy="405084"/>
          </a:xfrm>
        </p:spPr>
        <p:txBody>
          <a:bodyPr>
            <a:normAutofit fontScale="90000"/>
          </a:bodyPr>
          <a:lstStyle/>
          <a:p>
            <a:r>
              <a:rPr lang="en-US" dirty="0">
                <a:sym typeface="+mn-lt"/>
              </a:rPr>
              <a:t>XOR</a:t>
            </a:r>
          </a:p>
        </p:txBody>
      </p:sp>
      <p:pic>
        <p:nvPicPr>
          <p:cNvPr id="15" name="Graphic 22">
            <a:extLst>
              <a:ext uri="{FF2B5EF4-FFF2-40B4-BE49-F238E27FC236}">
                <a16:creationId xmlns:a16="http://schemas.microsoft.com/office/drawing/2014/main" id="{696C451D-8425-BB66-DBFE-14186DCF25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81689" y="135030"/>
            <a:ext cx="2035889" cy="960940"/>
          </a:xfrm>
          <a:prstGeom prst="rect">
            <a:avLst/>
          </a:prstGeom>
        </p:spPr>
      </p:pic>
      <p:sp>
        <p:nvSpPr>
          <p:cNvPr id="18" name="Right Triangle 17">
            <a:extLst>
              <a:ext uri="{FF2B5EF4-FFF2-40B4-BE49-F238E27FC236}">
                <a16:creationId xmlns:a16="http://schemas.microsoft.com/office/drawing/2014/main" id="{6654C058-ECC1-3E18-1CB1-6C382F16A6C2}"/>
              </a:ext>
            </a:extLst>
          </p:cNvPr>
          <p:cNvSpPr/>
          <p:nvPr/>
        </p:nvSpPr>
        <p:spPr>
          <a:xfrm rot="5400000">
            <a:off x="70247" y="58721"/>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TextBox 18">
            <a:extLst>
              <a:ext uri="{FF2B5EF4-FFF2-40B4-BE49-F238E27FC236}">
                <a16:creationId xmlns:a16="http://schemas.microsoft.com/office/drawing/2014/main" id="{DD187140-70B9-7270-C32A-9B7038D35A62}"/>
              </a:ext>
            </a:extLst>
          </p:cNvPr>
          <p:cNvSpPr txBox="1"/>
          <p:nvPr/>
        </p:nvSpPr>
        <p:spPr>
          <a:xfrm>
            <a:off x="9231275" y="6129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EAD7C5B-222B-D74E-F0BA-763ACF9C7233}"/>
              </a:ext>
            </a:extLst>
          </p:cNvPr>
          <p:cNvPicPr>
            <a:picLocks noChangeAspect="1"/>
          </p:cNvPicPr>
          <p:nvPr/>
        </p:nvPicPr>
        <p:blipFill>
          <a:blip r:embed="rId4"/>
          <a:stretch>
            <a:fillRect/>
          </a:stretch>
        </p:blipFill>
        <p:spPr>
          <a:xfrm>
            <a:off x="6096000" y="1120403"/>
            <a:ext cx="4317558" cy="2846741"/>
          </a:xfrm>
          <a:prstGeom prst="rect">
            <a:avLst/>
          </a:prstGeom>
        </p:spPr>
      </p:pic>
      <p:sp>
        <p:nvSpPr>
          <p:cNvPr id="9" name="TextBox 8">
            <a:extLst>
              <a:ext uri="{FF2B5EF4-FFF2-40B4-BE49-F238E27FC236}">
                <a16:creationId xmlns:a16="http://schemas.microsoft.com/office/drawing/2014/main" id="{669455A9-AB85-CF17-1ADB-D4251D6E68DE}"/>
              </a:ext>
            </a:extLst>
          </p:cNvPr>
          <p:cNvSpPr txBox="1"/>
          <p:nvPr/>
        </p:nvSpPr>
        <p:spPr>
          <a:xfrm>
            <a:off x="2036350" y="1574277"/>
            <a:ext cx="3841602" cy="1938992"/>
          </a:xfrm>
          <a:prstGeom prst="rect">
            <a:avLst/>
          </a:prstGeom>
          <a:noFill/>
        </p:spPr>
        <p:txBody>
          <a:bodyPr wrap="square">
            <a:spAutoFit/>
          </a:bodyPr>
          <a:lstStyle/>
          <a:p>
            <a:r>
              <a:rPr lang="en-US" sz="2000" dirty="0"/>
              <a:t>Input A | Input B | Output (XOR)</a:t>
            </a:r>
          </a:p>
          <a:p>
            <a:r>
              <a:rPr lang="en-US" sz="2000" dirty="0"/>
              <a:t>-------------------------------</a:t>
            </a:r>
          </a:p>
          <a:p>
            <a:r>
              <a:rPr lang="en-US" sz="2000" dirty="0"/>
              <a:t>   0    |    0    |      0</a:t>
            </a:r>
          </a:p>
          <a:p>
            <a:r>
              <a:rPr lang="en-US" sz="2000" dirty="0"/>
              <a:t>   0    |    1    |      1</a:t>
            </a:r>
          </a:p>
          <a:p>
            <a:r>
              <a:rPr lang="en-US" sz="2000" dirty="0"/>
              <a:t>   1    |    0    |      1</a:t>
            </a:r>
          </a:p>
          <a:p>
            <a:r>
              <a:rPr lang="en-US" sz="2000" dirty="0"/>
              <a:t>   1    |    1    |      0</a:t>
            </a:r>
          </a:p>
        </p:txBody>
      </p:sp>
      <p:sp>
        <p:nvSpPr>
          <p:cNvPr id="11" name="TextBox 10">
            <a:extLst>
              <a:ext uri="{FF2B5EF4-FFF2-40B4-BE49-F238E27FC236}">
                <a16:creationId xmlns:a16="http://schemas.microsoft.com/office/drawing/2014/main" id="{98DCAA62-95C3-38B9-A91C-F599B87ABB5F}"/>
              </a:ext>
            </a:extLst>
          </p:cNvPr>
          <p:cNvSpPr txBox="1"/>
          <p:nvPr/>
        </p:nvSpPr>
        <p:spPr>
          <a:xfrm>
            <a:off x="1178169" y="4267568"/>
            <a:ext cx="10483948" cy="923330"/>
          </a:xfrm>
          <a:prstGeom prst="rect">
            <a:avLst/>
          </a:prstGeom>
          <a:noFill/>
        </p:spPr>
        <p:txBody>
          <a:bodyPr wrap="square">
            <a:spAutoFit/>
          </a:bodyPr>
          <a:lstStyle/>
          <a:p>
            <a:r>
              <a:rPr lang="en-US" dirty="0"/>
              <a:t>In 1969, Marvin Minsky, pioneer of artificial intelligence in the US, questioned that the perceptron could handle only linear classification problems and failed to classify even the simplest XOR problems. The research on the perceptron was doomed to failure</a:t>
            </a:r>
          </a:p>
        </p:txBody>
      </p:sp>
    </p:spTree>
    <p:extLst>
      <p:ext uri="{BB962C8B-B14F-4D97-AF65-F5344CB8AC3E}">
        <p14:creationId xmlns:p14="http://schemas.microsoft.com/office/powerpoint/2010/main" val="33241347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674215" y="273164"/>
            <a:ext cx="8407474" cy="405084"/>
          </a:xfrm>
        </p:spPr>
        <p:txBody>
          <a:bodyPr>
            <a:normAutofit fontScale="90000"/>
          </a:bodyPr>
          <a:lstStyle/>
          <a:p>
            <a:r>
              <a:rPr lang="en-US" dirty="0">
                <a:sym typeface="+mn-lt"/>
              </a:rPr>
              <a:t>MLP</a:t>
            </a:r>
          </a:p>
        </p:txBody>
      </p:sp>
      <p:pic>
        <p:nvPicPr>
          <p:cNvPr id="15" name="Graphic 22">
            <a:extLst>
              <a:ext uri="{FF2B5EF4-FFF2-40B4-BE49-F238E27FC236}">
                <a16:creationId xmlns:a16="http://schemas.microsoft.com/office/drawing/2014/main" id="{696C451D-8425-BB66-DBFE-14186DCF25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81689" y="0"/>
            <a:ext cx="2035889" cy="960940"/>
          </a:xfrm>
          <a:prstGeom prst="rect">
            <a:avLst/>
          </a:prstGeom>
        </p:spPr>
      </p:pic>
      <p:sp>
        <p:nvSpPr>
          <p:cNvPr id="18" name="Right Triangle 17">
            <a:extLst>
              <a:ext uri="{FF2B5EF4-FFF2-40B4-BE49-F238E27FC236}">
                <a16:creationId xmlns:a16="http://schemas.microsoft.com/office/drawing/2014/main" id="{6654C058-ECC1-3E18-1CB1-6C382F16A6C2}"/>
              </a:ext>
            </a:extLst>
          </p:cNvPr>
          <p:cNvSpPr/>
          <p:nvPr/>
        </p:nvSpPr>
        <p:spPr>
          <a:xfrm rot="5400000">
            <a:off x="70247" y="58721"/>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TextBox 18">
            <a:extLst>
              <a:ext uri="{FF2B5EF4-FFF2-40B4-BE49-F238E27FC236}">
                <a16:creationId xmlns:a16="http://schemas.microsoft.com/office/drawing/2014/main" id="{DD187140-70B9-7270-C32A-9B7038D35A62}"/>
              </a:ext>
            </a:extLst>
          </p:cNvPr>
          <p:cNvSpPr txBox="1"/>
          <p:nvPr/>
        </p:nvSpPr>
        <p:spPr>
          <a:xfrm>
            <a:off x="9231275" y="6129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pic>
        <p:nvPicPr>
          <p:cNvPr id="4" name="Picture 3">
            <a:extLst>
              <a:ext uri="{FF2B5EF4-FFF2-40B4-BE49-F238E27FC236}">
                <a16:creationId xmlns:a16="http://schemas.microsoft.com/office/drawing/2014/main" id="{7E8376DC-FBC2-288D-FD56-A6F7CD918E94}"/>
              </a:ext>
            </a:extLst>
          </p:cNvPr>
          <p:cNvPicPr>
            <a:picLocks noChangeAspect="1"/>
          </p:cNvPicPr>
          <p:nvPr/>
        </p:nvPicPr>
        <p:blipFill>
          <a:blip r:embed="rId4"/>
          <a:stretch>
            <a:fillRect/>
          </a:stretch>
        </p:blipFill>
        <p:spPr>
          <a:xfrm>
            <a:off x="3110702" y="490746"/>
            <a:ext cx="6444130" cy="2765974"/>
          </a:xfrm>
          <a:prstGeom prst="rect">
            <a:avLst/>
          </a:prstGeom>
        </p:spPr>
      </p:pic>
      <p:sp>
        <p:nvSpPr>
          <p:cNvPr id="6" name="TextBox 5">
            <a:extLst>
              <a:ext uri="{FF2B5EF4-FFF2-40B4-BE49-F238E27FC236}">
                <a16:creationId xmlns:a16="http://schemas.microsoft.com/office/drawing/2014/main" id="{DC118205-BDCE-7E02-1AD2-D9362B12F452}"/>
              </a:ext>
            </a:extLst>
          </p:cNvPr>
          <p:cNvSpPr txBox="1"/>
          <p:nvPr/>
        </p:nvSpPr>
        <p:spPr>
          <a:xfrm>
            <a:off x="581292" y="3295937"/>
            <a:ext cx="11502949" cy="2862322"/>
          </a:xfrm>
          <a:prstGeom prst="rect">
            <a:avLst/>
          </a:prstGeom>
          <a:noFill/>
        </p:spPr>
        <p:txBody>
          <a:bodyPr wrap="square">
            <a:spAutoFit/>
          </a:bodyPr>
          <a:lstStyle/>
          <a:p>
            <a:pPr algn="l"/>
            <a:r>
              <a:rPr lang="en-US" sz="2000" b="1" i="0" dirty="0">
                <a:solidFill>
                  <a:schemeClr val="accent1">
                    <a:lumMod val="75000"/>
                  </a:schemeClr>
                </a:solidFill>
                <a:effectLst/>
                <a:latin typeface="Söhne"/>
              </a:rPr>
              <a:t>Solution: Multi-Layer Perceptron (MLPs):</a:t>
            </a:r>
            <a:r>
              <a:rPr lang="en-US" sz="2000" b="0" i="0" dirty="0">
                <a:solidFill>
                  <a:schemeClr val="accent1">
                    <a:lumMod val="75000"/>
                  </a:schemeClr>
                </a:solidFill>
                <a:effectLst/>
                <a:latin typeface="Söhne"/>
              </a:rPr>
              <a:t> </a:t>
            </a:r>
            <a:endParaRPr lang="ar-EG" sz="2000" b="0" i="0" dirty="0">
              <a:solidFill>
                <a:schemeClr val="accent1">
                  <a:lumMod val="75000"/>
                </a:schemeClr>
              </a:solidFill>
              <a:effectLst/>
              <a:latin typeface="Söhne"/>
            </a:endParaRPr>
          </a:p>
          <a:p>
            <a:pPr algn="l"/>
            <a:r>
              <a:rPr lang="en-US" sz="2000" b="0" i="0" dirty="0">
                <a:effectLst/>
                <a:latin typeface="Söhne"/>
              </a:rPr>
              <a:t>To solve the XOR problem and other non-linearly separable problems, we need to use multi-layer perceptron (MLPs), also known as feedforward neural networks with hidden layers. </a:t>
            </a:r>
          </a:p>
          <a:p>
            <a:pPr algn="l"/>
            <a:r>
              <a:rPr lang="en-US" sz="2000" b="0" i="0" dirty="0">
                <a:effectLst/>
                <a:latin typeface="Söhne"/>
              </a:rPr>
              <a:t>Hidden layers introduce non-linearity into the model by applying activation functions to their weighted sums. This allows the network to learn complex patterns and decision boundaries that single perceptron cannot capture.</a:t>
            </a:r>
          </a:p>
          <a:p>
            <a:pPr algn="l"/>
            <a:r>
              <a:rPr lang="en-US" sz="2000" b="0" i="0" dirty="0">
                <a:effectLst/>
                <a:latin typeface="Söhne"/>
              </a:rPr>
              <a:t>By using one or more hidden layers with appropriate activation functions (such as sigmoid or ReLU), an MLP can learn to approximate the XOR function effectively, making it capable of solving this and a wide range of other non-linear problems.</a:t>
            </a:r>
          </a:p>
        </p:txBody>
      </p:sp>
    </p:spTree>
    <p:extLst>
      <p:ext uri="{BB962C8B-B14F-4D97-AF65-F5344CB8AC3E}">
        <p14:creationId xmlns:p14="http://schemas.microsoft.com/office/powerpoint/2010/main" val="19851044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 name="Graphic 22">
            <a:extLst>
              <a:ext uri="{FF2B5EF4-FFF2-40B4-BE49-F238E27FC236}">
                <a16:creationId xmlns:a16="http://schemas.microsoft.com/office/drawing/2014/main" id="{696C451D-8425-BB66-DBFE-14186DCF25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47606" y="293899"/>
            <a:ext cx="2035889" cy="960940"/>
          </a:xfrm>
          <a:prstGeom prst="rect">
            <a:avLst/>
          </a:prstGeom>
        </p:spPr>
      </p:pic>
      <p:sp>
        <p:nvSpPr>
          <p:cNvPr id="18" name="Right Triangle 17">
            <a:extLst>
              <a:ext uri="{FF2B5EF4-FFF2-40B4-BE49-F238E27FC236}">
                <a16:creationId xmlns:a16="http://schemas.microsoft.com/office/drawing/2014/main" id="{6654C058-ECC1-3E18-1CB1-6C382F16A6C2}"/>
              </a:ext>
            </a:extLst>
          </p:cNvPr>
          <p:cNvSpPr/>
          <p:nvPr/>
        </p:nvSpPr>
        <p:spPr>
          <a:xfrm rot="5400000">
            <a:off x="70247" y="58721"/>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TextBox 18">
            <a:extLst>
              <a:ext uri="{FF2B5EF4-FFF2-40B4-BE49-F238E27FC236}">
                <a16:creationId xmlns:a16="http://schemas.microsoft.com/office/drawing/2014/main" id="{DD187140-70B9-7270-C32A-9B7038D35A62}"/>
              </a:ext>
            </a:extLst>
          </p:cNvPr>
          <p:cNvSpPr txBox="1"/>
          <p:nvPr/>
        </p:nvSpPr>
        <p:spPr>
          <a:xfrm>
            <a:off x="9231275" y="6129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3" name="标题 1">
            <a:extLst>
              <a:ext uri="{FF2B5EF4-FFF2-40B4-BE49-F238E27FC236}">
                <a16:creationId xmlns:a16="http://schemas.microsoft.com/office/drawing/2014/main" id="{CDB8139F-5C90-16D1-7090-0BF77D913ED4}"/>
              </a:ext>
            </a:extLst>
          </p:cNvPr>
          <p:cNvSpPr txBox="1">
            <a:spLocks/>
          </p:cNvSpPr>
          <p:nvPr/>
        </p:nvSpPr>
        <p:spPr>
          <a:xfrm>
            <a:off x="1620606" y="483765"/>
            <a:ext cx="5824616" cy="745382"/>
          </a:xfrm>
          <a:prstGeom prst="rect">
            <a:avLst/>
          </a:prstGeom>
        </p:spPr>
        <p:txBody>
          <a:bodyPr vert="horz" lIns="0" tIns="0" rIns="0" bIns="0" rtlCol="0" anchor="t">
            <a:normAutofit/>
          </a:bodyPr>
          <a:lstStyle>
            <a:lvl1pPr algn="l" defTabSz="914400" rtl="0" eaLnBrk="1" latinLnBrk="0" hangingPunct="1">
              <a:lnSpc>
                <a:spcPct val="90000"/>
              </a:lnSpc>
              <a:spcBef>
                <a:spcPct val="0"/>
              </a:spcBef>
              <a:buNone/>
              <a:defRPr lang="zh-CN" altLang="en-US" sz="4400" kern="1200" baseline="0" dirty="0">
                <a:solidFill>
                  <a:schemeClr val="tx1"/>
                </a:solidFill>
                <a:latin typeface="Huawei Sans" panose="020C0503030203020204" pitchFamily="34" charset="0"/>
                <a:ea typeface="方正兰亭黑简体" panose="02000000000000000000" pitchFamily="2" charset="-122"/>
                <a:cs typeface="+mj-cs"/>
              </a:defRPr>
            </a:lvl1pPr>
          </a:lstStyle>
          <a:p>
            <a:r>
              <a:rPr lang="en-US" dirty="0">
                <a:sym typeface="+mn-lt"/>
              </a:rPr>
              <a:t>Solution of XOR</a:t>
            </a:r>
          </a:p>
        </p:txBody>
      </p:sp>
      <p:grpSp>
        <p:nvGrpSpPr>
          <p:cNvPr id="5" name="组合 52">
            <a:extLst>
              <a:ext uri="{FF2B5EF4-FFF2-40B4-BE49-F238E27FC236}">
                <a16:creationId xmlns:a16="http://schemas.microsoft.com/office/drawing/2014/main" id="{ADC8BF65-471D-A23E-2EF9-7EEBE9B4A0D8}"/>
              </a:ext>
            </a:extLst>
          </p:cNvPr>
          <p:cNvGrpSpPr/>
          <p:nvPr/>
        </p:nvGrpSpPr>
        <p:grpSpPr>
          <a:xfrm>
            <a:off x="1199456" y="2206209"/>
            <a:ext cx="10092952" cy="2665717"/>
            <a:chOff x="899592" y="2499742"/>
            <a:chExt cx="7272808" cy="1800200"/>
          </a:xfrm>
        </p:grpSpPr>
        <p:grpSp>
          <p:nvGrpSpPr>
            <p:cNvPr id="7" name="组合 3">
              <a:extLst>
                <a:ext uri="{FF2B5EF4-FFF2-40B4-BE49-F238E27FC236}">
                  <a16:creationId xmlns:a16="http://schemas.microsoft.com/office/drawing/2014/main" id="{3421B528-29F3-00E8-B0A2-26AC9FDE03DD}"/>
                </a:ext>
              </a:extLst>
            </p:cNvPr>
            <p:cNvGrpSpPr/>
            <p:nvPr/>
          </p:nvGrpSpPr>
          <p:grpSpPr>
            <a:xfrm>
              <a:off x="899592" y="2639399"/>
              <a:ext cx="1295984" cy="1611224"/>
              <a:chOff x="971600" y="2715766"/>
              <a:chExt cx="1512008" cy="1903373"/>
            </a:xfrm>
          </p:grpSpPr>
          <p:cxnSp>
            <p:nvCxnSpPr>
              <p:cNvPr id="39" name="直接箭头连接符 4">
                <a:extLst>
                  <a:ext uri="{FF2B5EF4-FFF2-40B4-BE49-F238E27FC236}">
                    <a16:creationId xmlns:a16="http://schemas.microsoft.com/office/drawing/2014/main" id="{F1EF4849-022A-8ACA-E36B-DF67FE1F454C}"/>
                  </a:ext>
                </a:extLst>
              </p:cNvPr>
              <p:cNvCxnSpPr/>
              <p:nvPr/>
            </p:nvCxnSpPr>
            <p:spPr bwMode="auto">
              <a:xfrm>
                <a:off x="1043608" y="4155926"/>
                <a:ext cx="1440000" cy="0"/>
              </a:xfrm>
              <a:prstGeom prst="straightConnector1">
                <a:avLst/>
              </a:prstGeom>
              <a:ln w="25400">
                <a:solidFill>
                  <a:schemeClr val="tx1">
                    <a:lumMod val="65000"/>
                    <a:lumOff val="35000"/>
                  </a:schemeClr>
                </a:solidFill>
                <a:tailEnd type="arrow"/>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cxnSp>
            <p:nvCxnSpPr>
              <p:cNvPr id="40" name="直接箭头连接符 5">
                <a:extLst>
                  <a:ext uri="{FF2B5EF4-FFF2-40B4-BE49-F238E27FC236}">
                    <a16:creationId xmlns:a16="http://schemas.microsoft.com/office/drawing/2014/main" id="{A57521AF-1025-C102-3B43-9ED384823076}"/>
                  </a:ext>
                </a:extLst>
              </p:cNvPr>
              <p:cNvCxnSpPr/>
              <p:nvPr/>
            </p:nvCxnSpPr>
            <p:spPr bwMode="auto">
              <a:xfrm flipH="1" flipV="1">
                <a:off x="1043609" y="2715766"/>
                <a:ext cx="0" cy="1440000"/>
              </a:xfrm>
              <a:prstGeom prst="straightConnector1">
                <a:avLst/>
              </a:prstGeom>
              <a:ln w="25400">
                <a:solidFill>
                  <a:schemeClr val="tx1">
                    <a:lumMod val="65000"/>
                    <a:lumOff val="35000"/>
                  </a:schemeClr>
                </a:solidFill>
                <a:tailEnd type="arrow"/>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sp>
            <p:nvSpPr>
              <p:cNvPr id="41" name="文本框 5">
                <a:extLst>
                  <a:ext uri="{FF2B5EF4-FFF2-40B4-BE49-F238E27FC236}">
                    <a16:creationId xmlns:a16="http://schemas.microsoft.com/office/drawing/2014/main" id="{ADEF55DF-0297-EA8F-1063-DFE88850728F}"/>
                  </a:ext>
                </a:extLst>
              </p:cNvPr>
              <p:cNvSpPr txBox="1"/>
              <p:nvPr/>
            </p:nvSpPr>
            <p:spPr>
              <a:xfrm>
                <a:off x="1397502" y="4299946"/>
                <a:ext cx="606706" cy="319193"/>
              </a:xfrm>
              <a:prstGeom prst="rect">
                <a:avLst/>
              </a:prstGeom>
              <a:noFill/>
            </p:spPr>
            <p:txBody>
              <a:bodyPr wrap="square" rtlCol="0">
                <a:noAutofit/>
              </a:bodyPr>
              <a:lstStyle/>
              <a:p>
                <a:pPr fontAlgn="ctr"/>
                <a:r>
                  <a:rPr lang="en-US" sz="2000" b="1">
                    <a:solidFill>
                      <a:schemeClr val="tx1">
                        <a:lumMod val="65000"/>
                        <a:lumOff val="35000"/>
                      </a:schemeClr>
                    </a:solidFill>
                    <a:latin typeface="Huawei Sans" panose="020C0503030203020204" pitchFamily="34" charset="0"/>
                    <a:ea typeface="+mn-ea"/>
                    <a:cs typeface="+mn-ea"/>
                    <a:sym typeface="+mn-lt"/>
                  </a:rPr>
                  <a:t>XOR</a:t>
                </a:r>
              </a:p>
            </p:txBody>
          </p:sp>
          <p:sp>
            <p:nvSpPr>
              <p:cNvPr id="42" name="矩形 7">
                <a:extLst>
                  <a:ext uri="{FF2B5EF4-FFF2-40B4-BE49-F238E27FC236}">
                    <a16:creationId xmlns:a16="http://schemas.microsoft.com/office/drawing/2014/main" id="{7761A22D-152D-0418-1D4A-ECC634F7E16D}"/>
                  </a:ext>
                </a:extLst>
              </p:cNvPr>
              <p:cNvSpPr/>
              <p:nvPr/>
            </p:nvSpPr>
            <p:spPr bwMode="auto">
              <a:xfrm>
                <a:off x="971600" y="4083918"/>
                <a:ext cx="144016" cy="144016"/>
              </a:xfrm>
              <a:prstGeom prst="rect">
                <a:avLst/>
              </a:prstGeom>
              <a:solidFill>
                <a:schemeClr val="bg1"/>
              </a:solidFill>
              <a:ln w="15240">
                <a:solidFill>
                  <a:schemeClr val="tx1">
                    <a:lumMod val="65000"/>
                    <a:lumOff val="35000"/>
                  </a:schemeClr>
                </a:solidFill>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43" name="矩形 8">
                <a:extLst>
                  <a:ext uri="{FF2B5EF4-FFF2-40B4-BE49-F238E27FC236}">
                    <a16:creationId xmlns:a16="http://schemas.microsoft.com/office/drawing/2014/main" id="{149A567C-F086-B5D4-63FC-1F23777D5B1F}"/>
                  </a:ext>
                </a:extLst>
              </p:cNvPr>
              <p:cNvSpPr/>
              <p:nvPr/>
            </p:nvSpPr>
            <p:spPr bwMode="auto">
              <a:xfrm>
                <a:off x="1835696" y="4083918"/>
                <a:ext cx="144016" cy="144016"/>
              </a:xfrm>
              <a:prstGeom prst="rect">
                <a:avLst/>
              </a:prstGeom>
              <a:solidFill>
                <a:schemeClr val="tx1">
                  <a:lumMod val="65000"/>
                  <a:lumOff val="35000"/>
                </a:schemeClr>
              </a:solidFill>
              <a:ln w="15240">
                <a:solidFill>
                  <a:schemeClr val="tx1">
                    <a:lumMod val="65000"/>
                    <a:lumOff val="35000"/>
                  </a:schemeClr>
                </a:solidFill>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44" name="矩形 9">
                <a:extLst>
                  <a:ext uri="{FF2B5EF4-FFF2-40B4-BE49-F238E27FC236}">
                    <a16:creationId xmlns:a16="http://schemas.microsoft.com/office/drawing/2014/main" id="{E135DA09-E28C-09AE-FD15-B4CB91A5A933}"/>
                  </a:ext>
                </a:extLst>
              </p:cNvPr>
              <p:cNvSpPr/>
              <p:nvPr/>
            </p:nvSpPr>
            <p:spPr bwMode="auto">
              <a:xfrm>
                <a:off x="971600" y="3291830"/>
                <a:ext cx="144016" cy="144016"/>
              </a:xfrm>
              <a:prstGeom prst="rect">
                <a:avLst/>
              </a:prstGeom>
              <a:solidFill>
                <a:schemeClr val="tx1">
                  <a:lumMod val="65000"/>
                  <a:lumOff val="35000"/>
                </a:schemeClr>
              </a:solidFill>
              <a:ln w="15240">
                <a:solidFill>
                  <a:schemeClr val="tx1">
                    <a:lumMod val="65000"/>
                    <a:lumOff val="35000"/>
                  </a:schemeClr>
                </a:solidFill>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45" name="矩形 10">
                <a:extLst>
                  <a:ext uri="{FF2B5EF4-FFF2-40B4-BE49-F238E27FC236}">
                    <a16:creationId xmlns:a16="http://schemas.microsoft.com/office/drawing/2014/main" id="{420A0737-2803-B552-1DD0-BC5A043BD1DF}"/>
                  </a:ext>
                </a:extLst>
              </p:cNvPr>
              <p:cNvSpPr/>
              <p:nvPr/>
            </p:nvSpPr>
            <p:spPr bwMode="auto">
              <a:xfrm>
                <a:off x="1835696" y="3291830"/>
                <a:ext cx="144016" cy="144016"/>
              </a:xfrm>
              <a:prstGeom prst="rect">
                <a:avLst/>
              </a:prstGeom>
              <a:solidFill>
                <a:schemeClr val="bg1"/>
              </a:solidFill>
              <a:ln w="15240">
                <a:solidFill>
                  <a:schemeClr val="tx1">
                    <a:lumMod val="65000"/>
                    <a:lumOff val="35000"/>
                  </a:schemeClr>
                </a:solidFill>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grpSp>
        <p:grpSp>
          <p:nvGrpSpPr>
            <p:cNvPr id="8" name="组合 11">
              <a:extLst>
                <a:ext uri="{FF2B5EF4-FFF2-40B4-BE49-F238E27FC236}">
                  <a16:creationId xmlns:a16="http://schemas.microsoft.com/office/drawing/2014/main" id="{AF61061D-A9A2-B848-D379-0E839E351BF5}"/>
                </a:ext>
              </a:extLst>
            </p:cNvPr>
            <p:cNvGrpSpPr/>
            <p:nvPr/>
          </p:nvGrpSpPr>
          <p:grpSpPr>
            <a:xfrm>
              <a:off x="2699792" y="2787774"/>
              <a:ext cx="3024336" cy="1224136"/>
              <a:chOff x="2411760" y="2931790"/>
              <a:chExt cx="2667725" cy="1008112"/>
            </a:xfrm>
          </p:grpSpPr>
          <p:sp>
            <p:nvSpPr>
              <p:cNvPr id="27" name="椭圆 12">
                <a:extLst>
                  <a:ext uri="{FF2B5EF4-FFF2-40B4-BE49-F238E27FC236}">
                    <a16:creationId xmlns:a16="http://schemas.microsoft.com/office/drawing/2014/main" id="{2260A11B-1051-4CDA-46D7-9E3148988432}"/>
                  </a:ext>
                </a:extLst>
              </p:cNvPr>
              <p:cNvSpPr/>
              <p:nvPr/>
            </p:nvSpPr>
            <p:spPr bwMode="auto">
              <a:xfrm>
                <a:off x="3188335" y="2931790"/>
                <a:ext cx="480708" cy="453244"/>
              </a:xfrm>
              <a:prstGeom prst="ellipse">
                <a:avLst/>
              </a:prstGeom>
              <a:noFill/>
              <a:ln w="25400">
                <a:solidFill>
                  <a:srgbClr val="FFC000"/>
                </a:solidFill>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28" name="椭圆 13">
                <a:extLst>
                  <a:ext uri="{FF2B5EF4-FFF2-40B4-BE49-F238E27FC236}">
                    <a16:creationId xmlns:a16="http://schemas.microsoft.com/office/drawing/2014/main" id="{B5A686FB-2F9D-B0D4-BC15-F7A82BF1A6C2}"/>
                  </a:ext>
                </a:extLst>
              </p:cNvPr>
              <p:cNvSpPr/>
              <p:nvPr/>
            </p:nvSpPr>
            <p:spPr bwMode="auto">
              <a:xfrm>
                <a:off x="3188335" y="3486658"/>
                <a:ext cx="480708" cy="453244"/>
              </a:xfrm>
              <a:prstGeom prst="ellipse">
                <a:avLst/>
              </a:prstGeom>
              <a:noFill/>
              <a:ln w="25400">
                <a:solidFill>
                  <a:srgbClr val="9933FF"/>
                </a:solidFill>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29" name="椭圆 14">
                <a:extLst>
                  <a:ext uri="{FF2B5EF4-FFF2-40B4-BE49-F238E27FC236}">
                    <a16:creationId xmlns:a16="http://schemas.microsoft.com/office/drawing/2014/main" id="{FC4B2A75-D495-D514-433F-740772158F03}"/>
                  </a:ext>
                </a:extLst>
              </p:cNvPr>
              <p:cNvSpPr/>
              <p:nvPr/>
            </p:nvSpPr>
            <p:spPr bwMode="auto">
              <a:xfrm>
                <a:off x="2411760" y="3715877"/>
                <a:ext cx="114298" cy="112012"/>
              </a:xfrm>
              <a:prstGeom prst="ellipse">
                <a:avLst/>
              </a:prstGeom>
              <a:noFill/>
              <a:ln w="25400">
                <a:solidFill>
                  <a:schemeClr val="tx1">
                    <a:lumMod val="65000"/>
                    <a:lumOff val="35000"/>
                  </a:schemeClr>
                </a:solidFill>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30" name="椭圆 15">
                <a:extLst>
                  <a:ext uri="{FF2B5EF4-FFF2-40B4-BE49-F238E27FC236}">
                    <a16:creationId xmlns:a16="http://schemas.microsoft.com/office/drawing/2014/main" id="{6DAEDC51-AD9D-36F8-926F-AF865935DF83}"/>
                  </a:ext>
                </a:extLst>
              </p:cNvPr>
              <p:cNvSpPr/>
              <p:nvPr/>
            </p:nvSpPr>
            <p:spPr bwMode="auto">
              <a:xfrm>
                <a:off x="2411760" y="3043802"/>
                <a:ext cx="114298" cy="112012"/>
              </a:xfrm>
              <a:prstGeom prst="ellipse">
                <a:avLst/>
              </a:prstGeom>
              <a:noFill/>
              <a:ln w="25400">
                <a:solidFill>
                  <a:schemeClr val="tx1">
                    <a:lumMod val="65000"/>
                    <a:lumOff val="35000"/>
                  </a:schemeClr>
                </a:solidFill>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cxnSp>
            <p:nvCxnSpPr>
              <p:cNvPr id="31" name="直接箭头连接符 16">
                <a:extLst>
                  <a:ext uri="{FF2B5EF4-FFF2-40B4-BE49-F238E27FC236}">
                    <a16:creationId xmlns:a16="http://schemas.microsoft.com/office/drawing/2014/main" id="{26C07C7D-8787-9FD5-706F-998D0D30A3D5}"/>
                  </a:ext>
                </a:extLst>
              </p:cNvPr>
              <p:cNvCxnSpPr>
                <a:endCxn id="28" idx="2"/>
              </p:cNvCxnSpPr>
              <p:nvPr/>
            </p:nvCxnSpPr>
            <p:spPr bwMode="auto">
              <a:xfrm>
                <a:off x="2526058" y="3099809"/>
                <a:ext cx="662276" cy="613471"/>
              </a:xfrm>
              <a:prstGeom prst="straightConnector1">
                <a:avLst/>
              </a:prstGeom>
              <a:ln w="25400">
                <a:solidFill>
                  <a:schemeClr val="tx1">
                    <a:lumMod val="65000"/>
                    <a:lumOff val="35000"/>
                  </a:schemeClr>
                </a:solidFill>
                <a:tailEnd type="arrow"/>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cxnSp>
            <p:nvCxnSpPr>
              <p:cNvPr id="32" name="直接箭头连接符 17">
                <a:extLst>
                  <a:ext uri="{FF2B5EF4-FFF2-40B4-BE49-F238E27FC236}">
                    <a16:creationId xmlns:a16="http://schemas.microsoft.com/office/drawing/2014/main" id="{F950A13E-D71D-1A47-DF6A-C948C7FA707B}"/>
                  </a:ext>
                </a:extLst>
              </p:cNvPr>
              <p:cNvCxnSpPr>
                <a:stCxn id="30" idx="6"/>
                <a:endCxn id="27" idx="2"/>
              </p:cNvCxnSpPr>
              <p:nvPr/>
            </p:nvCxnSpPr>
            <p:spPr bwMode="auto">
              <a:xfrm>
                <a:off x="2526058" y="3099809"/>
                <a:ext cx="662276" cy="58603"/>
              </a:xfrm>
              <a:prstGeom prst="straightConnector1">
                <a:avLst/>
              </a:prstGeom>
              <a:ln w="25400">
                <a:solidFill>
                  <a:schemeClr val="tx1">
                    <a:lumMod val="65000"/>
                    <a:lumOff val="35000"/>
                  </a:schemeClr>
                </a:solidFill>
                <a:tailEnd type="arrow"/>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cxnSp>
            <p:nvCxnSpPr>
              <p:cNvPr id="33" name="直接箭头连接符 18">
                <a:extLst>
                  <a:ext uri="{FF2B5EF4-FFF2-40B4-BE49-F238E27FC236}">
                    <a16:creationId xmlns:a16="http://schemas.microsoft.com/office/drawing/2014/main" id="{5FFAAD7F-19E2-8473-3076-92152F422CB9}"/>
                  </a:ext>
                </a:extLst>
              </p:cNvPr>
              <p:cNvCxnSpPr>
                <a:endCxn id="27" idx="2"/>
              </p:cNvCxnSpPr>
              <p:nvPr/>
            </p:nvCxnSpPr>
            <p:spPr bwMode="auto">
              <a:xfrm flipV="1">
                <a:off x="2526058" y="3158412"/>
                <a:ext cx="662276" cy="613471"/>
              </a:xfrm>
              <a:prstGeom prst="straightConnector1">
                <a:avLst/>
              </a:prstGeom>
              <a:ln w="25400">
                <a:solidFill>
                  <a:schemeClr val="tx1">
                    <a:lumMod val="65000"/>
                    <a:lumOff val="35000"/>
                  </a:schemeClr>
                </a:solidFill>
                <a:tailEnd type="arrow"/>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cxnSp>
            <p:nvCxnSpPr>
              <p:cNvPr id="34" name="直接箭头连接符 19">
                <a:extLst>
                  <a:ext uri="{FF2B5EF4-FFF2-40B4-BE49-F238E27FC236}">
                    <a16:creationId xmlns:a16="http://schemas.microsoft.com/office/drawing/2014/main" id="{27375D6A-65AC-63EC-F3D4-DF5CF452D76A}"/>
                  </a:ext>
                </a:extLst>
              </p:cNvPr>
              <p:cNvCxnSpPr>
                <a:endCxn id="28" idx="2"/>
              </p:cNvCxnSpPr>
              <p:nvPr/>
            </p:nvCxnSpPr>
            <p:spPr bwMode="auto">
              <a:xfrm flipV="1">
                <a:off x="2526058" y="3713280"/>
                <a:ext cx="662276" cy="58603"/>
              </a:xfrm>
              <a:prstGeom prst="straightConnector1">
                <a:avLst/>
              </a:prstGeom>
              <a:ln w="25400">
                <a:solidFill>
                  <a:schemeClr val="tx1">
                    <a:lumMod val="65000"/>
                    <a:lumOff val="35000"/>
                  </a:schemeClr>
                </a:solidFill>
                <a:tailEnd type="arrow"/>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sp>
            <p:nvSpPr>
              <p:cNvPr id="35" name="椭圆 20">
                <a:extLst>
                  <a:ext uri="{FF2B5EF4-FFF2-40B4-BE49-F238E27FC236}">
                    <a16:creationId xmlns:a16="http://schemas.microsoft.com/office/drawing/2014/main" id="{58DD101D-3122-3C8D-2DFD-4AE209273968}"/>
                  </a:ext>
                </a:extLst>
              </p:cNvPr>
              <p:cNvSpPr/>
              <p:nvPr/>
            </p:nvSpPr>
            <p:spPr bwMode="auto">
              <a:xfrm>
                <a:off x="4027285" y="3211821"/>
                <a:ext cx="480708" cy="453244"/>
              </a:xfrm>
              <a:prstGeom prst="ellipse">
                <a:avLst/>
              </a:prstGeom>
              <a:noFill/>
              <a:ln w="25400">
                <a:solidFill>
                  <a:schemeClr val="tx1">
                    <a:lumMod val="65000"/>
                    <a:lumOff val="35000"/>
                  </a:schemeClr>
                </a:solidFill>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cxnSp>
            <p:nvCxnSpPr>
              <p:cNvPr id="36" name="直接箭头连接符 21">
                <a:extLst>
                  <a:ext uri="{FF2B5EF4-FFF2-40B4-BE49-F238E27FC236}">
                    <a16:creationId xmlns:a16="http://schemas.microsoft.com/office/drawing/2014/main" id="{36C663E1-F99B-2809-0713-7D4BA54C825C}"/>
                  </a:ext>
                </a:extLst>
              </p:cNvPr>
              <p:cNvCxnSpPr>
                <a:stCxn id="27" idx="6"/>
                <a:endCxn id="35" idx="2"/>
              </p:cNvCxnSpPr>
              <p:nvPr/>
            </p:nvCxnSpPr>
            <p:spPr bwMode="auto">
              <a:xfrm>
                <a:off x="3669042" y="3158412"/>
                <a:ext cx="358243" cy="280031"/>
              </a:xfrm>
              <a:prstGeom prst="straightConnector1">
                <a:avLst/>
              </a:prstGeom>
              <a:ln w="25400">
                <a:solidFill>
                  <a:schemeClr val="tx1">
                    <a:lumMod val="65000"/>
                    <a:lumOff val="35000"/>
                  </a:schemeClr>
                </a:solidFill>
                <a:tailEnd type="arrow"/>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cxnSp>
            <p:nvCxnSpPr>
              <p:cNvPr id="37" name="直接箭头连接符 22">
                <a:extLst>
                  <a:ext uri="{FF2B5EF4-FFF2-40B4-BE49-F238E27FC236}">
                    <a16:creationId xmlns:a16="http://schemas.microsoft.com/office/drawing/2014/main" id="{31355A19-7691-43BB-B113-CF770CA3E8E2}"/>
                  </a:ext>
                </a:extLst>
              </p:cNvPr>
              <p:cNvCxnSpPr>
                <a:stCxn id="28" idx="6"/>
                <a:endCxn id="35" idx="2"/>
              </p:cNvCxnSpPr>
              <p:nvPr/>
            </p:nvCxnSpPr>
            <p:spPr bwMode="auto">
              <a:xfrm flipV="1">
                <a:off x="3669042" y="3438443"/>
                <a:ext cx="358243" cy="274836"/>
              </a:xfrm>
              <a:prstGeom prst="straightConnector1">
                <a:avLst/>
              </a:prstGeom>
              <a:ln w="25400">
                <a:solidFill>
                  <a:schemeClr val="tx1">
                    <a:lumMod val="65000"/>
                    <a:lumOff val="35000"/>
                  </a:schemeClr>
                </a:solidFill>
                <a:tailEnd type="arrow"/>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cxnSp>
            <p:nvCxnSpPr>
              <p:cNvPr id="38" name="直接箭头连接符 23">
                <a:extLst>
                  <a:ext uri="{FF2B5EF4-FFF2-40B4-BE49-F238E27FC236}">
                    <a16:creationId xmlns:a16="http://schemas.microsoft.com/office/drawing/2014/main" id="{A45A09C8-5A97-5896-2E16-C9BD2D40A1C8}"/>
                  </a:ext>
                </a:extLst>
              </p:cNvPr>
              <p:cNvCxnSpPr/>
              <p:nvPr/>
            </p:nvCxnSpPr>
            <p:spPr bwMode="auto">
              <a:xfrm>
                <a:off x="4507993" y="3435846"/>
                <a:ext cx="571492" cy="0"/>
              </a:xfrm>
              <a:prstGeom prst="straightConnector1">
                <a:avLst/>
              </a:prstGeom>
              <a:ln w="25400">
                <a:solidFill>
                  <a:schemeClr val="tx1">
                    <a:lumMod val="65000"/>
                    <a:lumOff val="35000"/>
                  </a:schemeClr>
                </a:solidFill>
                <a:tailEnd type="arrow"/>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grpSp>
        <p:cxnSp>
          <p:nvCxnSpPr>
            <p:cNvPr id="9" name="直接箭头连接符 31">
              <a:extLst>
                <a:ext uri="{FF2B5EF4-FFF2-40B4-BE49-F238E27FC236}">
                  <a16:creationId xmlns:a16="http://schemas.microsoft.com/office/drawing/2014/main" id="{9A026EE7-B83B-0B96-6267-C7985ADAD17D}"/>
                </a:ext>
              </a:extLst>
            </p:cNvPr>
            <p:cNvCxnSpPr/>
            <p:nvPr/>
          </p:nvCxnSpPr>
          <p:spPr bwMode="auto">
            <a:xfrm>
              <a:off x="3851920" y="2499742"/>
              <a:ext cx="0" cy="287185"/>
            </a:xfrm>
            <a:prstGeom prst="straightConnector1">
              <a:avLst/>
            </a:prstGeom>
            <a:ln w="25400">
              <a:solidFill>
                <a:schemeClr val="tx1">
                  <a:lumMod val="65000"/>
                  <a:lumOff val="35000"/>
                </a:schemeClr>
              </a:solidFill>
              <a:tailEnd type="arrow"/>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cxnSp>
          <p:nvCxnSpPr>
            <p:cNvPr id="10" name="直接箭头连接符 32">
              <a:extLst>
                <a:ext uri="{FF2B5EF4-FFF2-40B4-BE49-F238E27FC236}">
                  <a16:creationId xmlns:a16="http://schemas.microsoft.com/office/drawing/2014/main" id="{642AFBCA-435A-61E3-195B-72D5462E9A31}"/>
                </a:ext>
              </a:extLst>
            </p:cNvPr>
            <p:cNvCxnSpPr/>
            <p:nvPr/>
          </p:nvCxnSpPr>
          <p:spPr bwMode="auto">
            <a:xfrm flipV="1">
              <a:off x="3851920" y="4011910"/>
              <a:ext cx="0" cy="288032"/>
            </a:xfrm>
            <a:prstGeom prst="straightConnector1">
              <a:avLst/>
            </a:prstGeom>
            <a:ln w="25400">
              <a:solidFill>
                <a:schemeClr val="tx1">
                  <a:lumMod val="65000"/>
                  <a:lumOff val="35000"/>
                </a:schemeClr>
              </a:solidFill>
              <a:tailEnd type="arrow"/>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cxnSp>
          <p:nvCxnSpPr>
            <p:cNvPr id="11" name="直接连接符 35">
              <a:extLst>
                <a:ext uri="{FF2B5EF4-FFF2-40B4-BE49-F238E27FC236}">
                  <a16:creationId xmlns:a16="http://schemas.microsoft.com/office/drawing/2014/main" id="{15C2C1DB-F9B1-6FDD-2919-2BA71724EF27}"/>
                </a:ext>
              </a:extLst>
            </p:cNvPr>
            <p:cNvCxnSpPr>
              <a:endCxn id="22" idx="0"/>
            </p:cNvCxnSpPr>
            <p:nvPr/>
          </p:nvCxnSpPr>
          <p:spPr bwMode="auto">
            <a:xfrm>
              <a:off x="6516216" y="3363838"/>
              <a:ext cx="913096" cy="616585"/>
            </a:xfrm>
            <a:prstGeom prst="line">
              <a:avLst/>
            </a:prstGeom>
            <a:ln w="19050">
              <a:solidFill>
                <a:srgbClr val="FFC000"/>
              </a:solid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grpSp>
          <p:nvGrpSpPr>
            <p:cNvPr id="12" name="组合 36">
              <a:extLst>
                <a:ext uri="{FF2B5EF4-FFF2-40B4-BE49-F238E27FC236}">
                  <a16:creationId xmlns:a16="http://schemas.microsoft.com/office/drawing/2014/main" id="{568BF674-CBDB-4A08-9D4D-84BEF4089FB6}"/>
                </a:ext>
              </a:extLst>
            </p:cNvPr>
            <p:cNvGrpSpPr/>
            <p:nvPr/>
          </p:nvGrpSpPr>
          <p:grpSpPr>
            <a:xfrm>
              <a:off x="6660232" y="2639401"/>
              <a:ext cx="1512168" cy="1611222"/>
              <a:chOff x="5940152" y="2783417"/>
              <a:chExt cx="1512168" cy="1611222"/>
            </a:xfrm>
          </p:grpSpPr>
          <p:grpSp>
            <p:nvGrpSpPr>
              <p:cNvPr id="16" name="组合 37">
                <a:extLst>
                  <a:ext uri="{FF2B5EF4-FFF2-40B4-BE49-F238E27FC236}">
                    <a16:creationId xmlns:a16="http://schemas.microsoft.com/office/drawing/2014/main" id="{823FF7B1-030D-F13F-1B19-B6C22320705A}"/>
                  </a:ext>
                </a:extLst>
              </p:cNvPr>
              <p:cNvGrpSpPr/>
              <p:nvPr/>
            </p:nvGrpSpPr>
            <p:grpSpPr>
              <a:xfrm>
                <a:off x="6084168" y="2783417"/>
                <a:ext cx="1295984" cy="1611222"/>
                <a:chOff x="971600" y="2715766"/>
                <a:chExt cx="1512008" cy="1903369"/>
              </a:xfrm>
            </p:grpSpPr>
            <p:cxnSp>
              <p:nvCxnSpPr>
                <p:cNvPr id="20" name="直接箭头连接符 39">
                  <a:extLst>
                    <a:ext uri="{FF2B5EF4-FFF2-40B4-BE49-F238E27FC236}">
                      <a16:creationId xmlns:a16="http://schemas.microsoft.com/office/drawing/2014/main" id="{3A826726-67E0-7E79-4854-A762A863DCA8}"/>
                    </a:ext>
                  </a:extLst>
                </p:cNvPr>
                <p:cNvCxnSpPr/>
                <p:nvPr/>
              </p:nvCxnSpPr>
              <p:spPr bwMode="auto">
                <a:xfrm>
                  <a:off x="1043608" y="4155926"/>
                  <a:ext cx="1440000" cy="0"/>
                </a:xfrm>
                <a:prstGeom prst="straightConnector1">
                  <a:avLst/>
                </a:prstGeom>
                <a:ln w="25400">
                  <a:solidFill>
                    <a:schemeClr val="tx1">
                      <a:lumMod val="65000"/>
                      <a:lumOff val="35000"/>
                    </a:schemeClr>
                  </a:solidFill>
                  <a:tailEnd type="arrow"/>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cxnSp>
              <p:nvCxnSpPr>
                <p:cNvPr id="21" name="直接箭头连接符 40">
                  <a:extLst>
                    <a:ext uri="{FF2B5EF4-FFF2-40B4-BE49-F238E27FC236}">
                      <a16:creationId xmlns:a16="http://schemas.microsoft.com/office/drawing/2014/main" id="{0E1D0095-2379-4082-742E-E4C818A5A549}"/>
                    </a:ext>
                  </a:extLst>
                </p:cNvPr>
                <p:cNvCxnSpPr/>
                <p:nvPr/>
              </p:nvCxnSpPr>
              <p:spPr bwMode="auto">
                <a:xfrm flipH="1" flipV="1">
                  <a:off x="1043609" y="2715766"/>
                  <a:ext cx="0" cy="1440000"/>
                </a:xfrm>
                <a:prstGeom prst="straightConnector1">
                  <a:avLst/>
                </a:prstGeom>
                <a:ln w="25400">
                  <a:solidFill>
                    <a:schemeClr val="tx1">
                      <a:lumMod val="65000"/>
                      <a:lumOff val="35000"/>
                    </a:schemeClr>
                  </a:solidFill>
                  <a:tailEnd type="arrow"/>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sp>
              <p:nvSpPr>
                <p:cNvPr id="22" name="文本框 5">
                  <a:extLst>
                    <a:ext uri="{FF2B5EF4-FFF2-40B4-BE49-F238E27FC236}">
                      <a16:creationId xmlns:a16="http://schemas.microsoft.com/office/drawing/2014/main" id="{6129623B-621D-48C4-56D7-F59157929F16}"/>
                    </a:ext>
                  </a:extLst>
                </p:cNvPr>
                <p:cNvSpPr txBox="1"/>
                <p:nvPr/>
              </p:nvSpPr>
              <p:spPr>
                <a:xfrm>
                  <a:off x="1397502" y="4299942"/>
                  <a:ext cx="606706" cy="319193"/>
                </a:xfrm>
                <a:prstGeom prst="rect">
                  <a:avLst/>
                </a:prstGeom>
                <a:noFill/>
              </p:spPr>
              <p:txBody>
                <a:bodyPr wrap="square" rtlCol="0">
                  <a:noAutofit/>
                </a:bodyPr>
                <a:lstStyle/>
                <a:p>
                  <a:pPr fontAlgn="ctr"/>
                  <a:r>
                    <a:rPr lang="en-US" sz="2000" b="1">
                      <a:solidFill>
                        <a:schemeClr val="tx1">
                          <a:lumMod val="65000"/>
                          <a:lumOff val="35000"/>
                        </a:schemeClr>
                      </a:solidFill>
                      <a:latin typeface="Huawei Sans" panose="020C0503030203020204" pitchFamily="34" charset="0"/>
                      <a:ea typeface="+mn-ea"/>
                      <a:cs typeface="+mn-ea"/>
                      <a:sym typeface="+mn-lt"/>
                    </a:rPr>
                    <a:t>XOR</a:t>
                  </a:r>
                </a:p>
              </p:txBody>
            </p:sp>
            <p:sp>
              <p:nvSpPr>
                <p:cNvPr id="23" name="矩形 42">
                  <a:extLst>
                    <a:ext uri="{FF2B5EF4-FFF2-40B4-BE49-F238E27FC236}">
                      <a16:creationId xmlns:a16="http://schemas.microsoft.com/office/drawing/2014/main" id="{A9FC3085-9E62-4FC2-5315-0ACD25FC39E5}"/>
                    </a:ext>
                  </a:extLst>
                </p:cNvPr>
                <p:cNvSpPr/>
                <p:nvPr/>
              </p:nvSpPr>
              <p:spPr bwMode="auto">
                <a:xfrm>
                  <a:off x="971600" y="4083918"/>
                  <a:ext cx="144016" cy="144016"/>
                </a:xfrm>
                <a:prstGeom prst="rect">
                  <a:avLst/>
                </a:prstGeom>
                <a:solidFill>
                  <a:schemeClr val="bg1"/>
                </a:solidFill>
                <a:ln w="15240">
                  <a:solidFill>
                    <a:schemeClr val="tx1">
                      <a:lumMod val="65000"/>
                      <a:lumOff val="35000"/>
                    </a:schemeClr>
                  </a:solidFill>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24" name="矩形 43">
                  <a:extLst>
                    <a:ext uri="{FF2B5EF4-FFF2-40B4-BE49-F238E27FC236}">
                      <a16:creationId xmlns:a16="http://schemas.microsoft.com/office/drawing/2014/main" id="{15C2BA6D-43AA-56A1-1172-2657CBB4D1E0}"/>
                    </a:ext>
                  </a:extLst>
                </p:cNvPr>
                <p:cNvSpPr/>
                <p:nvPr/>
              </p:nvSpPr>
              <p:spPr bwMode="auto">
                <a:xfrm>
                  <a:off x="1811708" y="4083918"/>
                  <a:ext cx="144016" cy="144016"/>
                </a:xfrm>
                <a:prstGeom prst="rect">
                  <a:avLst/>
                </a:prstGeom>
                <a:solidFill>
                  <a:schemeClr val="tx1">
                    <a:lumMod val="65000"/>
                    <a:lumOff val="35000"/>
                  </a:schemeClr>
                </a:solidFill>
                <a:ln w="15240">
                  <a:solidFill>
                    <a:schemeClr val="tx1">
                      <a:lumMod val="65000"/>
                      <a:lumOff val="35000"/>
                    </a:schemeClr>
                  </a:solidFill>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25" name="矩形 44">
                  <a:extLst>
                    <a:ext uri="{FF2B5EF4-FFF2-40B4-BE49-F238E27FC236}">
                      <a16:creationId xmlns:a16="http://schemas.microsoft.com/office/drawing/2014/main" id="{2A79F7C6-500C-A781-35D0-1AC72153E1A7}"/>
                    </a:ext>
                  </a:extLst>
                </p:cNvPr>
                <p:cNvSpPr/>
                <p:nvPr/>
              </p:nvSpPr>
              <p:spPr bwMode="auto">
                <a:xfrm>
                  <a:off x="971600" y="3342476"/>
                  <a:ext cx="144016" cy="144016"/>
                </a:xfrm>
                <a:prstGeom prst="rect">
                  <a:avLst/>
                </a:prstGeom>
                <a:solidFill>
                  <a:schemeClr val="tx1">
                    <a:lumMod val="65000"/>
                    <a:lumOff val="35000"/>
                  </a:schemeClr>
                </a:solidFill>
                <a:ln w="15240">
                  <a:solidFill>
                    <a:schemeClr val="tx1">
                      <a:lumMod val="65000"/>
                      <a:lumOff val="35000"/>
                    </a:schemeClr>
                  </a:solidFill>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26" name="矩形 45">
                  <a:extLst>
                    <a:ext uri="{FF2B5EF4-FFF2-40B4-BE49-F238E27FC236}">
                      <a16:creationId xmlns:a16="http://schemas.microsoft.com/office/drawing/2014/main" id="{531B2CB8-79CB-EFC1-F8F8-4337CBD2DA1F}"/>
                    </a:ext>
                  </a:extLst>
                </p:cNvPr>
                <p:cNvSpPr/>
                <p:nvPr/>
              </p:nvSpPr>
              <p:spPr bwMode="auto">
                <a:xfrm>
                  <a:off x="1811708" y="3342476"/>
                  <a:ext cx="144016" cy="144016"/>
                </a:xfrm>
                <a:prstGeom prst="rect">
                  <a:avLst/>
                </a:prstGeom>
                <a:solidFill>
                  <a:schemeClr val="bg1"/>
                </a:solidFill>
                <a:ln w="15240">
                  <a:solidFill>
                    <a:schemeClr val="tx1"/>
                  </a:solidFill>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grpSp>
          <p:cxnSp>
            <p:nvCxnSpPr>
              <p:cNvPr id="17" name="直接连接符 38">
                <a:extLst>
                  <a:ext uri="{FF2B5EF4-FFF2-40B4-BE49-F238E27FC236}">
                    <a16:creationId xmlns:a16="http://schemas.microsoft.com/office/drawing/2014/main" id="{8C07A88E-F663-E1A0-4140-36B6CF061AC0}"/>
                  </a:ext>
                </a:extLst>
              </p:cNvPr>
              <p:cNvCxnSpPr/>
              <p:nvPr/>
            </p:nvCxnSpPr>
            <p:spPr bwMode="auto">
              <a:xfrm>
                <a:off x="5940152" y="3003798"/>
                <a:ext cx="1512168" cy="1080120"/>
              </a:xfrm>
              <a:prstGeom prst="line">
                <a:avLst/>
              </a:prstGeom>
              <a:ln w="19050">
                <a:solidFill>
                  <a:srgbClr val="9933FF"/>
                </a:solid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grpSp>
        <p:cxnSp>
          <p:nvCxnSpPr>
            <p:cNvPr id="13" name="直接箭头连接符 46">
              <a:extLst>
                <a:ext uri="{FF2B5EF4-FFF2-40B4-BE49-F238E27FC236}">
                  <a16:creationId xmlns:a16="http://schemas.microsoft.com/office/drawing/2014/main" id="{DC5B3608-EE14-91B3-0F41-8F6A9011086C}"/>
                </a:ext>
              </a:extLst>
            </p:cNvPr>
            <p:cNvCxnSpPr/>
            <p:nvPr/>
          </p:nvCxnSpPr>
          <p:spPr bwMode="auto">
            <a:xfrm>
              <a:off x="2267744" y="3363838"/>
              <a:ext cx="360040" cy="0"/>
            </a:xfrm>
            <a:prstGeom prst="straightConnector1">
              <a:avLst/>
            </a:prstGeom>
            <a:ln w="50800">
              <a:solidFill>
                <a:schemeClr val="tx1">
                  <a:lumMod val="65000"/>
                  <a:lumOff val="35000"/>
                </a:schemeClr>
              </a:solidFill>
              <a:tailEnd type="arrow"/>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cxnSp>
          <p:nvCxnSpPr>
            <p:cNvPr id="14" name="直接箭头连接符 47">
              <a:extLst>
                <a:ext uri="{FF2B5EF4-FFF2-40B4-BE49-F238E27FC236}">
                  <a16:creationId xmlns:a16="http://schemas.microsoft.com/office/drawing/2014/main" id="{D9D7126D-C71E-3B84-F64E-5CDBD23BE109}"/>
                </a:ext>
              </a:extLst>
            </p:cNvPr>
            <p:cNvCxnSpPr/>
            <p:nvPr/>
          </p:nvCxnSpPr>
          <p:spPr bwMode="auto">
            <a:xfrm>
              <a:off x="6012160" y="3435846"/>
              <a:ext cx="360040" cy="0"/>
            </a:xfrm>
            <a:prstGeom prst="straightConnector1">
              <a:avLst/>
            </a:prstGeom>
            <a:ln w="50800">
              <a:solidFill>
                <a:schemeClr val="tx1">
                  <a:lumMod val="65000"/>
                  <a:lumOff val="35000"/>
                </a:schemeClr>
              </a:solidFill>
              <a:tailEnd type="arrow"/>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grpSp>
      <p:sp>
        <p:nvSpPr>
          <p:cNvPr id="46" name="文本框 53">
            <a:extLst>
              <a:ext uri="{FF2B5EF4-FFF2-40B4-BE49-F238E27FC236}">
                <a16:creationId xmlns:a16="http://schemas.microsoft.com/office/drawing/2014/main" id="{D7CC5298-B71B-F539-E4F7-F9AF7E29948D}"/>
              </a:ext>
            </a:extLst>
          </p:cNvPr>
          <p:cNvSpPr txBox="1"/>
          <p:nvPr/>
        </p:nvSpPr>
        <p:spPr bwMode="auto">
          <a:xfrm>
            <a:off x="5339916" y="2122483"/>
            <a:ext cx="540060" cy="334881"/>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fontAlgn="ctr"/>
            <a:r>
              <a:rPr lang="en-US" sz="1600">
                <a:latin typeface="Huawei Sans" panose="020C0503030203020204" pitchFamily="34" charset="0"/>
                <a:ea typeface="+mn-ea"/>
                <a:cs typeface="+mn-ea"/>
                <a:sym typeface="+mn-lt"/>
              </a:rPr>
              <a:t>w0</a:t>
            </a:r>
          </a:p>
        </p:txBody>
      </p:sp>
      <p:sp>
        <p:nvSpPr>
          <p:cNvPr id="47" name="文本框 55">
            <a:extLst>
              <a:ext uri="{FF2B5EF4-FFF2-40B4-BE49-F238E27FC236}">
                <a16:creationId xmlns:a16="http://schemas.microsoft.com/office/drawing/2014/main" id="{0140E5C9-5CC7-20D4-349C-AA63B158F4BD}"/>
              </a:ext>
            </a:extLst>
          </p:cNvPr>
          <p:cNvSpPr txBox="1"/>
          <p:nvPr/>
        </p:nvSpPr>
        <p:spPr bwMode="auto">
          <a:xfrm>
            <a:off x="4222360" y="2631469"/>
            <a:ext cx="540060" cy="334881"/>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fontAlgn="ctr"/>
            <a:r>
              <a:rPr lang="en-US" sz="1600">
                <a:latin typeface="Huawei Sans" panose="020C0503030203020204" pitchFamily="34" charset="0"/>
                <a:ea typeface="+mn-ea"/>
                <a:cs typeface="+mn-ea"/>
                <a:sym typeface="+mn-lt"/>
              </a:rPr>
              <a:t>w1</a:t>
            </a:r>
          </a:p>
        </p:txBody>
      </p:sp>
      <p:sp>
        <p:nvSpPr>
          <p:cNvPr id="48" name="文本框 56">
            <a:extLst>
              <a:ext uri="{FF2B5EF4-FFF2-40B4-BE49-F238E27FC236}">
                <a16:creationId xmlns:a16="http://schemas.microsoft.com/office/drawing/2014/main" id="{40766DF8-8ED8-28DF-3E40-FC65CA2DA717}"/>
              </a:ext>
            </a:extLst>
          </p:cNvPr>
          <p:cNvSpPr txBox="1"/>
          <p:nvPr/>
        </p:nvSpPr>
        <p:spPr bwMode="auto">
          <a:xfrm>
            <a:off x="3750333" y="3121421"/>
            <a:ext cx="540060" cy="334881"/>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fontAlgn="ctr"/>
            <a:r>
              <a:rPr lang="en-US" sz="1600">
                <a:latin typeface="Huawei Sans" panose="020C0503030203020204" pitchFamily="34" charset="0"/>
                <a:ea typeface="+mn-ea"/>
                <a:cs typeface="+mn-ea"/>
                <a:sym typeface="+mn-lt"/>
              </a:rPr>
              <a:t>w2</a:t>
            </a:r>
          </a:p>
        </p:txBody>
      </p:sp>
      <p:sp>
        <p:nvSpPr>
          <p:cNvPr id="49" name="文本框 57">
            <a:extLst>
              <a:ext uri="{FF2B5EF4-FFF2-40B4-BE49-F238E27FC236}">
                <a16:creationId xmlns:a16="http://schemas.microsoft.com/office/drawing/2014/main" id="{296E5330-7BCD-E197-91DE-0EBDAE3E4AE8}"/>
              </a:ext>
            </a:extLst>
          </p:cNvPr>
          <p:cNvSpPr txBox="1"/>
          <p:nvPr/>
        </p:nvSpPr>
        <p:spPr bwMode="auto">
          <a:xfrm>
            <a:off x="3737420" y="3632060"/>
            <a:ext cx="540060" cy="334881"/>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fontAlgn="ctr"/>
            <a:r>
              <a:rPr lang="en-US" sz="1600">
                <a:latin typeface="Huawei Sans" panose="020C0503030203020204" pitchFamily="34" charset="0"/>
                <a:ea typeface="+mn-ea"/>
                <a:cs typeface="+mn-ea"/>
                <a:sym typeface="+mn-lt"/>
              </a:rPr>
              <a:t>w3</a:t>
            </a:r>
          </a:p>
        </p:txBody>
      </p:sp>
      <p:sp>
        <p:nvSpPr>
          <p:cNvPr id="50" name="文本框 58">
            <a:extLst>
              <a:ext uri="{FF2B5EF4-FFF2-40B4-BE49-F238E27FC236}">
                <a16:creationId xmlns:a16="http://schemas.microsoft.com/office/drawing/2014/main" id="{DDB44E68-5EAE-95AF-4D9B-45FC9D2DCDF4}"/>
              </a:ext>
            </a:extLst>
          </p:cNvPr>
          <p:cNvSpPr txBox="1"/>
          <p:nvPr/>
        </p:nvSpPr>
        <p:spPr bwMode="auto">
          <a:xfrm>
            <a:off x="4206919" y="4201895"/>
            <a:ext cx="540060" cy="334881"/>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fontAlgn="ctr"/>
            <a:r>
              <a:rPr lang="en-US" sz="1600">
                <a:latin typeface="Huawei Sans" panose="020C0503030203020204" pitchFamily="34" charset="0"/>
                <a:ea typeface="+mn-ea"/>
                <a:cs typeface="+mn-ea"/>
                <a:sym typeface="+mn-lt"/>
              </a:rPr>
              <a:t>w4</a:t>
            </a:r>
          </a:p>
        </p:txBody>
      </p:sp>
      <p:sp>
        <p:nvSpPr>
          <p:cNvPr id="51" name="文本框 59">
            <a:extLst>
              <a:ext uri="{FF2B5EF4-FFF2-40B4-BE49-F238E27FC236}">
                <a16:creationId xmlns:a16="http://schemas.microsoft.com/office/drawing/2014/main" id="{911DAA66-F30D-6C82-CBCE-2FEF7BCD9907}"/>
              </a:ext>
            </a:extLst>
          </p:cNvPr>
          <p:cNvSpPr txBox="1"/>
          <p:nvPr/>
        </p:nvSpPr>
        <p:spPr bwMode="auto">
          <a:xfrm>
            <a:off x="5339916" y="4564465"/>
            <a:ext cx="540060" cy="334881"/>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fontAlgn="ctr"/>
            <a:r>
              <a:rPr lang="en-US" sz="1600">
                <a:latin typeface="Huawei Sans" panose="020C0503030203020204" pitchFamily="34" charset="0"/>
                <a:ea typeface="+mn-ea"/>
                <a:cs typeface="+mn-ea"/>
                <a:sym typeface="+mn-lt"/>
              </a:rPr>
              <a:t>w5</a:t>
            </a:r>
          </a:p>
        </p:txBody>
      </p:sp>
    </p:spTree>
    <p:extLst>
      <p:ext uri="{BB962C8B-B14F-4D97-AF65-F5344CB8AC3E}">
        <p14:creationId xmlns:p14="http://schemas.microsoft.com/office/powerpoint/2010/main" val="26692388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224D6-A72C-6CDE-739C-16169B641C10}"/>
              </a:ext>
            </a:extLst>
          </p:cNvPr>
          <p:cNvSpPr>
            <a:spLocks noGrp="1"/>
          </p:cNvSpPr>
          <p:nvPr>
            <p:ph type="title"/>
          </p:nvPr>
        </p:nvSpPr>
        <p:spPr>
          <a:xfrm>
            <a:off x="1710145" y="424153"/>
            <a:ext cx="9985325" cy="530043"/>
          </a:xfrm>
        </p:spPr>
        <p:txBody>
          <a:bodyPr>
            <a:noAutofit/>
          </a:bodyPr>
          <a:lstStyle/>
          <a:p>
            <a:r>
              <a:rPr lang="en-US" sz="3600" dirty="0">
                <a:solidFill>
                  <a:srgbClr val="00B0F0"/>
                </a:solidFill>
              </a:rPr>
              <a:t>Steps Involved in Applying Deep Learning:</a:t>
            </a:r>
            <a:br>
              <a:rPr lang="en-US" sz="3600" dirty="0">
                <a:solidFill>
                  <a:srgbClr val="00B0F0"/>
                </a:solidFill>
              </a:rPr>
            </a:br>
            <a:endParaRPr lang="en-US" sz="3600" dirty="0">
              <a:solidFill>
                <a:srgbClr val="00B0F0"/>
              </a:solidFill>
            </a:endParaRPr>
          </a:p>
        </p:txBody>
      </p:sp>
      <p:sp>
        <p:nvSpPr>
          <p:cNvPr id="3" name="Text Placeholder 2">
            <a:extLst>
              <a:ext uri="{FF2B5EF4-FFF2-40B4-BE49-F238E27FC236}">
                <a16:creationId xmlns:a16="http://schemas.microsoft.com/office/drawing/2014/main" id="{06FD5A0D-CC2C-6584-F2C6-3B376CA6F647}"/>
              </a:ext>
            </a:extLst>
          </p:cNvPr>
          <p:cNvSpPr>
            <a:spLocks noGrp="1"/>
          </p:cNvSpPr>
          <p:nvPr>
            <p:ph type="body" sz="quarter" idx="10"/>
          </p:nvPr>
        </p:nvSpPr>
        <p:spPr>
          <a:xfrm>
            <a:off x="731837" y="1385097"/>
            <a:ext cx="10963633" cy="4835920"/>
          </a:xfrm>
        </p:spPr>
        <p:txBody>
          <a:bodyPr>
            <a:normAutofit fontScale="92500" lnSpcReduction="10000"/>
          </a:bodyPr>
          <a:lstStyle/>
          <a:p>
            <a:pPr marL="514350" indent="-514350">
              <a:buAutoNum type="arabicPeriod"/>
            </a:pPr>
            <a:r>
              <a:rPr lang="en-US" dirty="0">
                <a:solidFill>
                  <a:srgbClr val="00B0F0"/>
                </a:solidFill>
                <a:latin typeface="+mj-lt"/>
                <a:cs typeface="Arial" panose="020B0604020202020204" pitchFamily="34" charset="0"/>
              </a:rPr>
              <a:t>Problem Definition: </a:t>
            </a:r>
            <a:r>
              <a:rPr lang="en-US" dirty="0">
                <a:solidFill>
                  <a:schemeClr val="bg1"/>
                </a:solidFill>
                <a:latin typeface="+mj-lt"/>
                <a:cs typeface="Arial" panose="020B0604020202020204" pitchFamily="34" charset="0"/>
              </a:rPr>
              <a:t>Clearly define the problem you want to solve. Identify the type of data you're working with (e.g., images, text, time series) and the desired outcome (e.g., classification, regression, generation).</a:t>
            </a:r>
          </a:p>
          <a:p>
            <a:pPr marL="0" indent="0">
              <a:buNone/>
            </a:pPr>
            <a:r>
              <a:rPr lang="en-US" dirty="0">
                <a:solidFill>
                  <a:schemeClr val="bg1"/>
                </a:solidFill>
                <a:latin typeface="+mj-lt"/>
                <a:cs typeface="Arial" panose="020B0604020202020204" pitchFamily="34" charset="0"/>
              </a:rPr>
              <a:t>2. </a:t>
            </a:r>
            <a:r>
              <a:rPr lang="en-US" dirty="0">
                <a:solidFill>
                  <a:srgbClr val="00B0F0"/>
                </a:solidFill>
                <a:latin typeface="+mj-lt"/>
                <a:cs typeface="Arial" panose="020B0604020202020204" pitchFamily="34" charset="0"/>
              </a:rPr>
              <a:t>Data Collection: </a:t>
            </a:r>
            <a:r>
              <a:rPr lang="en-US" dirty="0">
                <a:solidFill>
                  <a:schemeClr val="bg1"/>
                </a:solidFill>
                <a:latin typeface="+mj-lt"/>
                <a:cs typeface="Arial" panose="020B0604020202020204" pitchFamily="34" charset="0"/>
              </a:rPr>
              <a:t>Gather a high-quality dataset that is relevant to your problem. Ensure the data is properly labeled and preprocessed. This might involve data cleaning, normalization, and splitting into training, validation, and test sets.</a:t>
            </a:r>
          </a:p>
          <a:p>
            <a:pPr marL="0" indent="0">
              <a:buNone/>
            </a:pPr>
            <a:r>
              <a:rPr lang="en-US" dirty="0">
                <a:solidFill>
                  <a:schemeClr val="bg1"/>
                </a:solidFill>
                <a:latin typeface="+mj-lt"/>
                <a:cs typeface="Arial" panose="020B0604020202020204" pitchFamily="34" charset="0"/>
              </a:rPr>
              <a:t>3. </a:t>
            </a:r>
            <a:r>
              <a:rPr lang="en-US" dirty="0">
                <a:solidFill>
                  <a:srgbClr val="00B0F0"/>
                </a:solidFill>
                <a:latin typeface="+mj-lt"/>
                <a:cs typeface="Arial" panose="020B0604020202020204" pitchFamily="34" charset="0"/>
              </a:rPr>
              <a:t>Model Selection: </a:t>
            </a:r>
            <a:r>
              <a:rPr lang="en-US" dirty="0">
                <a:solidFill>
                  <a:schemeClr val="bg1"/>
                </a:solidFill>
                <a:latin typeface="+mj-lt"/>
                <a:cs typeface="Arial" panose="020B0604020202020204" pitchFamily="34" charset="0"/>
              </a:rPr>
              <a:t>Choose an appropriate deep learning architecture (e.g., convolutional neural networks for images, recurrent neural networks for sequences, transformer models for NLP). Consider factors like model size, complexity, and available computational resources.</a:t>
            </a:r>
          </a:p>
          <a:p>
            <a:pPr marL="0" indent="0">
              <a:buNone/>
            </a:pPr>
            <a:r>
              <a:rPr lang="en-US" dirty="0">
                <a:solidFill>
                  <a:schemeClr val="bg1"/>
                </a:solidFill>
                <a:latin typeface="+mj-lt"/>
                <a:cs typeface="Arial" panose="020B0604020202020204" pitchFamily="34" charset="0"/>
              </a:rPr>
              <a:t>4. </a:t>
            </a:r>
            <a:r>
              <a:rPr lang="en-US" dirty="0">
                <a:solidFill>
                  <a:srgbClr val="00B0F0"/>
                </a:solidFill>
                <a:latin typeface="+mj-lt"/>
                <a:cs typeface="Arial" panose="020B0604020202020204" pitchFamily="34" charset="0"/>
              </a:rPr>
              <a:t>Model Design:  </a:t>
            </a:r>
            <a:r>
              <a:rPr lang="en-US" dirty="0">
                <a:solidFill>
                  <a:schemeClr val="bg1"/>
                </a:solidFill>
                <a:latin typeface="+mj-lt"/>
                <a:cs typeface="Arial" panose="020B0604020202020204" pitchFamily="34" charset="0"/>
              </a:rPr>
              <a:t>Create the neural network architecture by defining the layers, activation functions, and connections. Design the input and output layers based on your problem's requirements.</a:t>
            </a:r>
          </a:p>
          <a:p>
            <a:pPr marL="0" indent="0">
              <a:buNone/>
            </a:pPr>
            <a:endParaRPr lang="en-US" dirty="0">
              <a:solidFill>
                <a:schemeClr val="bg1"/>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D84391E2-C299-658F-7B65-71094008E1CF}"/>
              </a:ext>
            </a:extLst>
          </p:cNvPr>
          <p:cNvSpPr txBox="1"/>
          <p:nvPr/>
        </p:nvSpPr>
        <p:spPr>
          <a:xfrm>
            <a:off x="4787900" y="622101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920FD4D1-7DAE-CF04-0864-1CC130C7785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25330" y="6934"/>
            <a:ext cx="1866670" cy="881068"/>
          </a:xfrm>
          <a:prstGeom prst="rect">
            <a:avLst/>
          </a:prstGeom>
        </p:spPr>
      </p:pic>
      <p:sp>
        <p:nvSpPr>
          <p:cNvPr id="6" name="Right Triangle 5">
            <a:extLst>
              <a:ext uri="{FF2B5EF4-FFF2-40B4-BE49-F238E27FC236}">
                <a16:creationId xmlns:a16="http://schemas.microsoft.com/office/drawing/2014/main" id="{0F61C2D4-EF61-501B-082C-F0A4270B8E82}"/>
              </a:ext>
            </a:extLst>
          </p:cNvPr>
          <p:cNvSpPr/>
          <p:nvPr/>
        </p:nvSpPr>
        <p:spPr>
          <a:xfrm rot="5400000">
            <a:off x="70247" y="58721"/>
            <a:ext cx="1799302" cy="1790952"/>
          </a:xfrm>
          <a:prstGeom prst="rtTriangle">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29358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224D6-A72C-6CDE-739C-16169B641C10}"/>
              </a:ext>
            </a:extLst>
          </p:cNvPr>
          <p:cNvSpPr>
            <a:spLocks noGrp="1"/>
          </p:cNvSpPr>
          <p:nvPr>
            <p:ph type="title"/>
          </p:nvPr>
        </p:nvSpPr>
        <p:spPr>
          <a:xfrm>
            <a:off x="239469" y="299274"/>
            <a:ext cx="10728325" cy="497095"/>
          </a:xfrm>
        </p:spPr>
        <p:txBody>
          <a:bodyPr>
            <a:normAutofit fontScale="90000"/>
          </a:bodyPr>
          <a:lstStyle/>
          <a:p>
            <a:r>
              <a:rPr lang="en-US" dirty="0">
                <a:solidFill>
                  <a:srgbClr val="00B0F0"/>
                </a:solidFill>
              </a:rPr>
              <a:t>Steps Involved in Applying Deep Learning</a:t>
            </a:r>
            <a:r>
              <a:rPr lang="ar-EG" dirty="0">
                <a:solidFill>
                  <a:srgbClr val="00B0F0"/>
                </a:solidFill>
              </a:rPr>
              <a:t> </a:t>
            </a:r>
            <a:r>
              <a:rPr lang="en-US" dirty="0">
                <a:solidFill>
                  <a:srgbClr val="00B0F0"/>
                </a:solidFill>
              </a:rPr>
              <a:t>cont.:</a:t>
            </a:r>
            <a:br>
              <a:rPr lang="en-US" dirty="0">
                <a:solidFill>
                  <a:srgbClr val="00B0F0"/>
                </a:solidFill>
              </a:rPr>
            </a:br>
            <a:endParaRPr lang="en-US" dirty="0">
              <a:solidFill>
                <a:srgbClr val="00B0F0"/>
              </a:solidFill>
            </a:endParaRPr>
          </a:p>
        </p:txBody>
      </p:sp>
      <p:sp>
        <p:nvSpPr>
          <p:cNvPr id="3" name="Text Placeholder 2">
            <a:extLst>
              <a:ext uri="{FF2B5EF4-FFF2-40B4-BE49-F238E27FC236}">
                <a16:creationId xmlns:a16="http://schemas.microsoft.com/office/drawing/2014/main" id="{06FD5A0D-CC2C-6584-F2C6-3B376CA6F647}"/>
              </a:ext>
            </a:extLst>
          </p:cNvPr>
          <p:cNvSpPr>
            <a:spLocks noGrp="1"/>
          </p:cNvSpPr>
          <p:nvPr>
            <p:ph type="body" sz="quarter" idx="10"/>
          </p:nvPr>
        </p:nvSpPr>
        <p:spPr>
          <a:xfrm>
            <a:off x="426878" y="1088857"/>
            <a:ext cx="11338243" cy="5075748"/>
          </a:xfrm>
        </p:spPr>
        <p:txBody>
          <a:bodyPr>
            <a:normAutofit fontScale="85000" lnSpcReduction="20000"/>
          </a:bodyPr>
          <a:lstStyle/>
          <a:p>
            <a:pPr marL="0" indent="0">
              <a:buNone/>
            </a:pPr>
            <a:r>
              <a:rPr lang="en-US" sz="3100" dirty="0">
                <a:solidFill>
                  <a:schemeClr val="bg1"/>
                </a:solidFill>
                <a:latin typeface="+mj-lt"/>
                <a:cs typeface="Arial" panose="020B0604020202020204" pitchFamily="34" charset="0"/>
              </a:rPr>
              <a:t>5. </a:t>
            </a:r>
            <a:r>
              <a:rPr lang="en-US" sz="3100" dirty="0">
                <a:solidFill>
                  <a:srgbClr val="00B0F0"/>
                </a:solidFill>
                <a:latin typeface="+mj-lt"/>
                <a:cs typeface="Arial" panose="020B0604020202020204" pitchFamily="34" charset="0"/>
              </a:rPr>
              <a:t>Training: </a:t>
            </a:r>
            <a:r>
              <a:rPr lang="en-US" sz="3100" dirty="0">
                <a:solidFill>
                  <a:schemeClr val="bg1"/>
                </a:solidFill>
                <a:latin typeface="+mj-lt"/>
                <a:cs typeface="Arial" panose="020B0604020202020204" pitchFamily="34" charset="0"/>
              </a:rPr>
              <a:t>Train the model using the training dataset. This involves forward and backward passes, gradient descent optimization, and updating the model's weights to minimize a loss function. Monitor the model's performance on the validation set to avoid overfitting.</a:t>
            </a:r>
          </a:p>
          <a:p>
            <a:pPr marL="0" indent="0">
              <a:buNone/>
            </a:pPr>
            <a:r>
              <a:rPr lang="en-US" sz="3100" dirty="0">
                <a:solidFill>
                  <a:schemeClr val="bg1"/>
                </a:solidFill>
                <a:latin typeface="+mj-lt"/>
                <a:cs typeface="Arial" panose="020B0604020202020204" pitchFamily="34" charset="0"/>
              </a:rPr>
              <a:t>6. </a:t>
            </a:r>
            <a:r>
              <a:rPr lang="en-US" sz="3100" dirty="0">
                <a:solidFill>
                  <a:srgbClr val="00B0F0"/>
                </a:solidFill>
                <a:latin typeface="+mj-lt"/>
                <a:cs typeface="Arial" panose="020B0604020202020204" pitchFamily="34" charset="0"/>
              </a:rPr>
              <a:t>Hyperparameter Tuning: </a:t>
            </a:r>
            <a:r>
              <a:rPr lang="en-US" sz="3100" dirty="0">
                <a:solidFill>
                  <a:schemeClr val="bg1"/>
                </a:solidFill>
                <a:latin typeface="+mj-lt"/>
                <a:cs typeface="Arial" panose="020B0604020202020204" pitchFamily="34" charset="0"/>
              </a:rPr>
              <a:t>Fine-tune hyperparameters such as learning rate, batch size, and regularization techniques to optimize the model's performance.</a:t>
            </a:r>
          </a:p>
          <a:p>
            <a:pPr marL="0" indent="0">
              <a:buNone/>
            </a:pPr>
            <a:r>
              <a:rPr lang="en-US" sz="3100" dirty="0">
                <a:solidFill>
                  <a:schemeClr val="bg1"/>
                </a:solidFill>
                <a:latin typeface="+mj-lt"/>
                <a:cs typeface="Arial" panose="020B0604020202020204" pitchFamily="34" charset="0"/>
              </a:rPr>
              <a:t>7. </a:t>
            </a:r>
            <a:r>
              <a:rPr lang="en-US" sz="3100" dirty="0">
                <a:solidFill>
                  <a:srgbClr val="00B0F0"/>
                </a:solidFill>
                <a:latin typeface="+mj-lt"/>
                <a:cs typeface="Arial" panose="020B0604020202020204" pitchFamily="34" charset="0"/>
              </a:rPr>
              <a:t>Evaluation: </a:t>
            </a:r>
            <a:r>
              <a:rPr lang="en-US" sz="3100" dirty="0">
                <a:solidFill>
                  <a:schemeClr val="bg1"/>
                </a:solidFill>
                <a:latin typeface="+mj-lt"/>
                <a:cs typeface="Arial" panose="020B0604020202020204" pitchFamily="34" charset="0"/>
              </a:rPr>
              <a:t>Assess the model's performance on the test dataset to ensure it generalizes well to unseen data. Use appropriate evaluation metrics for your problem (e.g., accuracy, F1-score, mean squared error).</a:t>
            </a:r>
          </a:p>
          <a:p>
            <a:pPr marL="0" indent="0">
              <a:buNone/>
            </a:pPr>
            <a:r>
              <a:rPr lang="en-US" sz="3100" dirty="0">
                <a:solidFill>
                  <a:schemeClr val="bg1"/>
                </a:solidFill>
                <a:latin typeface="+mj-lt"/>
                <a:cs typeface="Arial" panose="020B0604020202020204" pitchFamily="34" charset="0"/>
              </a:rPr>
              <a:t>8</a:t>
            </a:r>
            <a:r>
              <a:rPr lang="en-US" sz="3100" dirty="0">
                <a:solidFill>
                  <a:srgbClr val="00B0F0"/>
                </a:solidFill>
                <a:latin typeface="+mj-lt"/>
                <a:cs typeface="Arial" panose="020B0604020202020204" pitchFamily="34" charset="0"/>
              </a:rPr>
              <a:t>. Deployment: </a:t>
            </a:r>
            <a:r>
              <a:rPr lang="en-US" sz="3100" dirty="0">
                <a:solidFill>
                  <a:schemeClr val="bg1"/>
                </a:solidFill>
                <a:latin typeface="+mj-lt"/>
                <a:cs typeface="Arial" panose="020B0604020202020204" pitchFamily="34" charset="0"/>
              </a:rPr>
              <a:t>Once you're satisfied with the model's performance, deploy it in a production environment. This may involve converting the model to a suitable format (e.g., TensorFlow Saved Model, ONNX) and integrating it into your application.</a:t>
            </a:r>
          </a:p>
          <a:p>
            <a:pPr marL="0" indent="0">
              <a:buNone/>
            </a:pPr>
            <a:r>
              <a:rPr lang="en-US" sz="3100" dirty="0">
                <a:solidFill>
                  <a:schemeClr val="bg1"/>
                </a:solidFill>
                <a:latin typeface="+mj-lt"/>
                <a:cs typeface="Arial" panose="020B0604020202020204" pitchFamily="34" charset="0"/>
              </a:rPr>
              <a:t>9. </a:t>
            </a:r>
            <a:r>
              <a:rPr lang="en-US" sz="3100" dirty="0">
                <a:solidFill>
                  <a:srgbClr val="00B0F0"/>
                </a:solidFill>
                <a:latin typeface="+mj-lt"/>
                <a:cs typeface="Arial" panose="020B0604020202020204" pitchFamily="34" charset="0"/>
              </a:rPr>
              <a:t>Monitoring and Maintenance: </a:t>
            </a:r>
            <a:r>
              <a:rPr lang="en-US" sz="3100" dirty="0">
                <a:solidFill>
                  <a:schemeClr val="bg1"/>
                </a:solidFill>
                <a:latin typeface="+mj-lt"/>
                <a:cs typeface="Arial" panose="020B0604020202020204" pitchFamily="34" charset="0"/>
              </a:rPr>
              <a:t>Continuously monitor the model's performance in the real-world environment and update it as needed to adapt to changing data patterns or requirements.</a:t>
            </a:r>
          </a:p>
          <a:p>
            <a:pPr marL="0" indent="0">
              <a:buNone/>
            </a:pPr>
            <a:endParaRPr lang="en-US" dirty="0">
              <a:solidFill>
                <a:schemeClr val="bg1"/>
              </a:solidFill>
            </a:endParaRPr>
          </a:p>
        </p:txBody>
      </p:sp>
      <p:sp>
        <p:nvSpPr>
          <p:cNvPr id="4" name="TextBox 3">
            <a:extLst>
              <a:ext uri="{FF2B5EF4-FFF2-40B4-BE49-F238E27FC236}">
                <a16:creationId xmlns:a16="http://schemas.microsoft.com/office/drawing/2014/main" id="{2FD4BC8E-F438-8AEB-E463-E85C32DA0B1C}"/>
              </a:ext>
            </a:extLst>
          </p:cNvPr>
          <p:cNvSpPr txBox="1"/>
          <p:nvPr/>
        </p:nvSpPr>
        <p:spPr>
          <a:xfrm>
            <a:off x="4787900" y="622101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A2927A90-0EB9-32C0-7B28-57E0D7734A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25330" y="6934"/>
            <a:ext cx="1866670" cy="881068"/>
          </a:xfrm>
          <a:prstGeom prst="rect">
            <a:avLst/>
          </a:prstGeom>
        </p:spPr>
      </p:pic>
    </p:spTree>
    <p:extLst>
      <p:ext uri="{BB962C8B-B14F-4D97-AF65-F5344CB8AC3E}">
        <p14:creationId xmlns:p14="http://schemas.microsoft.com/office/powerpoint/2010/main" val="22829373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Feed forward NN: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white"/>
                </a:solidFill>
                <a:latin typeface="Times New Roman" panose="02020603050405020304" pitchFamily="18" charset="0"/>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pSp>
        <p:nvGrpSpPr>
          <p:cNvPr id="4" name="Group 3">
            <a:extLst>
              <a:ext uri="{FF2B5EF4-FFF2-40B4-BE49-F238E27FC236}">
                <a16:creationId xmlns:a16="http://schemas.microsoft.com/office/drawing/2014/main" id="{9372E58D-82D2-D6F2-F4E4-45F59A973854}"/>
              </a:ext>
            </a:extLst>
          </p:cNvPr>
          <p:cNvGrpSpPr/>
          <p:nvPr/>
        </p:nvGrpSpPr>
        <p:grpSpPr>
          <a:xfrm>
            <a:off x="2452278" y="1972089"/>
            <a:ext cx="7535039" cy="4053090"/>
            <a:chOff x="1412013" y="1465092"/>
            <a:chExt cx="8847360" cy="4602938"/>
          </a:xfrm>
        </p:grpSpPr>
        <p:grpSp>
          <p:nvGrpSpPr>
            <p:cNvPr id="7" name="组合 113">
              <a:extLst>
                <a:ext uri="{FF2B5EF4-FFF2-40B4-BE49-F238E27FC236}">
                  <a16:creationId xmlns:a16="http://schemas.microsoft.com/office/drawing/2014/main" id="{01621731-585F-7C6B-ADAA-A78BA2BB2526}"/>
                </a:ext>
              </a:extLst>
            </p:cNvPr>
            <p:cNvGrpSpPr/>
            <p:nvPr/>
          </p:nvGrpSpPr>
          <p:grpSpPr>
            <a:xfrm>
              <a:off x="1736085" y="1465092"/>
              <a:ext cx="8064896" cy="4145028"/>
              <a:chOff x="1811524" y="1660236"/>
              <a:chExt cx="8064896" cy="4145028"/>
            </a:xfrm>
          </p:grpSpPr>
          <p:sp>
            <p:nvSpPr>
              <p:cNvPr id="14" name="矩形 3">
                <a:extLst>
                  <a:ext uri="{FF2B5EF4-FFF2-40B4-BE49-F238E27FC236}">
                    <a16:creationId xmlns:a16="http://schemas.microsoft.com/office/drawing/2014/main" id="{1A89628A-B992-144D-C663-372307C2DEA8}"/>
                  </a:ext>
                </a:extLst>
              </p:cNvPr>
              <p:cNvSpPr/>
              <p:nvPr/>
            </p:nvSpPr>
            <p:spPr bwMode="auto">
              <a:xfrm>
                <a:off x="1811524" y="1988146"/>
                <a:ext cx="972108" cy="3456384"/>
              </a:xfrm>
              <a:prstGeom prst="rect">
                <a:avLst/>
              </a:prstGeom>
              <a:solidFill>
                <a:srgbClr val="FFC1C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15" name="矩形 4">
                <a:extLst>
                  <a:ext uri="{FF2B5EF4-FFF2-40B4-BE49-F238E27FC236}">
                    <a16:creationId xmlns:a16="http://schemas.microsoft.com/office/drawing/2014/main" id="{84EB7AC1-8D42-F79F-03C2-B4D83D3920C7}"/>
                  </a:ext>
                </a:extLst>
              </p:cNvPr>
              <p:cNvSpPr/>
              <p:nvPr/>
            </p:nvSpPr>
            <p:spPr bwMode="auto">
              <a:xfrm>
                <a:off x="4175787" y="1660236"/>
                <a:ext cx="972108" cy="4145028"/>
              </a:xfrm>
              <a:prstGeom prst="rect">
                <a:avLst/>
              </a:prstGeom>
              <a:solidFill>
                <a:schemeClr val="accent2">
                  <a:lumMod val="60000"/>
                  <a:lumOff val="4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16" name="矩形 5">
                <a:extLst>
                  <a:ext uri="{FF2B5EF4-FFF2-40B4-BE49-F238E27FC236}">
                    <a16:creationId xmlns:a16="http://schemas.microsoft.com/office/drawing/2014/main" id="{81AFFCD1-7B90-8FE1-6D5B-5E6504A35222}"/>
                  </a:ext>
                </a:extLst>
              </p:cNvPr>
              <p:cNvSpPr/>
              <p:nvPr/>
            </p:nvSpPr>
            <p:spPr bwMode="auto">
              <a:xfrm>
                <a:off x="6540050" y="1660236"/>
                <a:ext cx="972108" cy="4145028"/>
              </a:xfrm>
              <a:prstGeom prst="rect">
                <a:avLst/>
              </a:prstGeom>
              <a:solidFill>
                <a:schemeClr val="accent2">
                  <a:lumMod val="60000"/>
                  <a:lumOff val="4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17" name="矩形 6">
                <a:extLst>
                  <a:ext uri="{FF2B5EF4-FFF2-40B4-BE49-F238E27FC236}">
                    <a16:creationId xmlns:a16="http://schemas.microsoft.com/office/drawing/2014/main" id="{04C87FDD-0B66-003A-5E8D-EA2AAC9CFC29}"/>
                  </a:ext>
                </a:extLst>
              </p:cNvPr>
              <p:cNvSpPr/>
              <p:nvPr/>
            </p:nvSpPr>
            <p:spPr bwMode="auto">
              <a:xfrm>
                <a:off x="8904312" y="2692952"/>
                <a:ext cx="972108" cy="1764196"/>
              </a:xfrm>
              <a:prstGeom prst="rect">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18" name="椭圆 7">
                <a:extLst>
                  <a:ext uri="{FF2B5EF4-FFF2-40B4-BE49-F238E27FC236}">
                    <a16:creationId xmlns:a16="http://schemas.microsoft.com/office/drawing/2014/main" id="{9BF1DD1F-1C04-BC47-2D61-AFECE622887F}"/>
                  </a:ext>
                </a:extLst>
              </p:cNvPr>
              <p:cNvSpPr/>
              <p:nvPr/>
            </p:nvSpPr>
            <p:spPr bwMode="auto">
              <a:xfrm>
                <a:off x="1919536" y="2168860"/>
                <a:ext cx="756084" cy="756084"/>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19" name="椭圆 8">
                <a:extLst>
                  <a:ext uri="{FF2B5EF4-FFF2-40B4-BE49-F238E27FC236}">
                    <a16:creationId xmlns:a16="http://schemas.microsoft.com/office/drawing/2014/main" id="{4B914040-68B0-2828-B36C-40B425655A4E}"/>
                  </a:ext>
                </a:extLst>
              </p:cNvPr>
              <p:cNvSpPr/>
              <p:nvPr/>
            </p:nvSpPr>
            <p:spPr bwMode="auto">
              <a:xfrm>
                <a:off x="1919536" y="3197008"/>
                <a:ext cx="756084" cy="756084"/>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20" name="椭圆 9">
                <a:extLst>
                  <a:ext uri="{FF2B5EF4-FFF2-40B4-BE49-F238E27FC236}">
                    <a16:creationId xmlns:a16="http://schemas.microsoft.com/office/drawing/2014/main" id="{D8A0EAD3-A607-8841-8C53-92A9959C6E61}"/>
                  </a:ext>
                </a:extLst>
              </p:cNvPr>
              <p:cNvSpPr/>
              <p:nvPr/>
            </p:nvSpPr>
            <p:spPr bwMode="auto">
              <a:xfrm>
                <a:off x="1919536" y="4320769"/>
                <a:ext cx="756084" cy="756084"/>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21" name="椭圆 10">
                <a:extLst>
                  <a:ext uri="{FF2B5EF4-FFF2-40B4-BE49-F238E27FC236}">
                    <a16:creationId xmlns:a16="http://schemas.microsoft.com/office/drawing/2014/main" id="{1D9E571B-EA8B-0ABF-0FC5-782865E4B056}"/>
                  </a:ext>
                </a:extLst>
              </p:cNvPr>
              <p:cNvSpPr/>
              <p:nvPr/>
            </p:nvSpPr>
            <p:spPr bwMode="auto">
              <a:xfrm>
                <a:off x="4259796" y="1790818"/>
                <a:ext cx="756084" cy="756084"/>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22" name="椭圆 11">
                <a:extLst>
                  <a:ext uri="{FF2B5EF4-FFF2-40B4-BE49-F238E27FC236}">
                    <a16:creationId xmlns:a16="http://schemas.microsoft.com/office/drawing/2014/main" id="{685CC64C-081F-1E23-D23F-B4048B530C34}"/>
                  </a:ext>
                </a:extLst>
              </p:cNvPr>
              <p:cNvSpPr/>
              <p:nvPr/>
            </p:nvSpPr>
            <p:spPr bwMode="auto">
              <a:xfrm>
                <a:off x="4259796" y="2818966"/>
                <a:ext cx="756084" cy="756084"/>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23" name="椭圆 12">
                <a:extLst>
                  <a:ext uri="{FF2B5EF4-FFF2-40B4-BE49-F238E27FC236}">
                    <a16:creationId xmlns:a16="http://schemas.microsoft.com/office/drawing/2014/main" id="{98E90841-AA69-1BB1-9720-458A9587A1BC}"/>
                  </a:ext>
                </a:extLst>
              </p:cNvPr>
              <p:cNvSpPr/>
              <p:nvPr/>
            </p:nvSpPr>
            <p:spPr bwMode="auto">
              <a:xfrm>
                <a:off x="4259796" y="3942727"/>
                <a:ext cx="756084" cy="756084"/>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24" name="椭圆 13">
                <a:extLst>
                  <a:ext uri="{FF2B5EF4-FFF2-40B4-BE49-F238E27FC236}">
                    <a16:creationId xmlns:a16="http://schemas.microsoft.com/office/drawing/2014/main" id="{88AABA4F-4635-E093-7321-CACFCE143F50}"/>
                  </a:ext>
                </a:extLst>
              </p:cNvPr>
              <p:cNvSpPr/>
              <p:nvPr/>
            </p:nvSpPr>
            <p:spPr bwMode="auto">
              <a:xfrm>
                <a:off x="4259796" y="4870448"/>
                <a:ext cx="756084" cy="756084"/>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26" name="椭圆 14">
                <a:extLst>
                  <a:ext uri="{FF2B5EF4-FFF2-40B4-BE49-F238E27FC236}">
                    <a16:creationId xmlns:a16="http://schemas.microsoft.com/office/drawing/2014/main" id="{42764981-0DDF-151F-CA63-7D6C8DAF5F9D}"/>
                  </a:ext>
                </a:extLst>
              </p:cNvPr>
              <p:cNvSpPr/>
              <p:nvPr/>
            </p:nvSpPr>
            <p:spPr bwMode="auto">
              <a:xfrm>
                <a:off x="6636060" y="1790818"/>
                <a:ext cx="756084" cy="756084"/>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27" name="椭圆 15">
                <a:extLst>
                  <a:ext uri="{FF2B5EF4-FFF2-40B4-BE49-F238E27FC236}">
                    <a16:creationId xmlns:a16="http://schemas.microsoft.com/office/drawing/2014/main" id="{91468662-1C54-CC3B-DD18-C7448DBDB93C}"/>
                  </a:ext>
                </a:extLst>
              </p:cNvPr>
              <p:cNvSpPr/>
              <p:nvPr/>
            </p:nvSpPr>
            <p:spPr bwMode="auto">
              <a:xfrm>
                <a:off x="6636060" y="2818966"/>
                <a:ext cx="756084" cy="756084"/>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28" name="椭圆 16">
                <a:extLst>
                  <a:ext uri="{FF2B5EF4-FFF2-40B4-BE49-F238E27FC236}">
                    <a16:creationId xmlns:a16="http://schemas.microsoft.com/office/drawing/2014/main" id="{C7BCE48F-3EF8-750C-5026-0158A5074986}"/>
                  </a:ext>
                </a:extLst>
              </p:cNvPr>
              <p:cNvSpPr/>
              <p:nvPr/>
            </p:nvSpPr>
            <p:spPr bwMode="auto">
              <a:xfrm>
                <a:off x="6636060" y="3942727"/>
                <a:ext cx="756084" cy="756084"/>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29" name="椭圆 17">
                <a:extLst>
                  <a:ext uri="{FF2B5EF4-FFF2-40B4-BE49-F238E27FC236}">
                    <a16:creationId xmlns:a16="http://schemas.microsoft.com/office/drawing/2014/main" id="{00BD55DB-1B10-C9A4-BC89-E28A2A23FADE}"/>
                  </a:ext>
                </a:extLst>
              </p:cNvPr>
              <p:cNvSpPr/>
              <p:nvPr/>
            </p:nvSpPr>
            <p:spPr bwMode="auto">
              <a:xfrm>
                <a:off x="6636060" y="4870448"/>
                <a:ext cx="756084" cy="756084"/>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30" name="椭圆 18">
                <a:extLst>
                  <a:ext uri="{FF2B5EF4-FFF2-40B4-BE49-F238E27FC236}">
                    <a16:creationId xmlns:a16="http://schemas.microsoft.com/office/drawing/2014/main" id="{139FF596-87D3-02AC-4377-DD6FE9727A91}"/>
                  </a:ext>
                </a:extLst>
              </p:cNvPr>
              <p:cNvSpPr/>
              <p:nvPr/>
            </p:nvSpPr>
            <p:spPr bwMode="auto">
              <a:xfrm>
                <a:off x="9012324" y="2798488"/>
                <a:ext cx="756084" cy="756084"/>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31" name="椭圆 19">
                <a:extLst>
                  <a:ext uri="{FF2B5EF4-FFF2-40B4-BE49-F238E27FC236}">
                    <a16:creationId xmlns:a16="http://schemas.microsoft.com/office/drawing/2014/main" id="{D6632540-34F3-2A86-FE62-9A0EABE0E56C}"/>
                  </a:ext>
                </a:extLst>
              </p:cNvPr>
              <p:cNvSpPr/>
              <p:nvPr/>
            </p:nvSpPr>
            <p:spPr bwMode="auto">
              <a:xfrm>
                <a:off x="9012324" y="3660107"/>
                <a:ext cx="756084" cy="756084"/>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cxnSp>
            <p:nvCxnSpPr>
              <p:cNvPr id="32" name="直接箭头连接符 21">
                <a:extLst>
                  <a:ext uri="{FF2B5EF4-FFF2-40B4-BE49-F238E27FC236}">
                    <a16:creationId xmlns:a16="http://schemas.microsoft.com/office/drawing/2014/main" id="{9462E712-E71A-B85A-F764-5BDDD82311AF}"/>
                  </a:ext>
                </a:extLst>
              </p:cNvPr>
              <p:cNvCxnSpPr>
                <a:cxnSpLocks/>
                <a:stCxn id="18" idx="6"/>
              </p:cNvCxnSpPr>
              <p:nvPr/>
            </p:nvCxnSpPr>
            <p:spPr bwMode="auto">
              <a:xfrm flipV="1">
                <a:off x="2675620" y="2168860"/>
                <a:ext cx="1584176" cy="378042"/>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33" name="直接箭头连接符 23">
                <a:extLst>
                  <a:ext uri="{FF2B5EF4-FFF2-40B4-BE49-F238E27FC236}">
                    <a16:creationId xmlns:a16="http://schemas.microsoft.com/office/drawing/2014/main" id="{50E5D9F8-CC88-0F4B-7952-DB15415887BA}"/>
                  </a:ext>
                </a:extLst>
              </p:cNvPr>
              <p:cNvCxnSpPr>
                <a:cxnSpLocks/>
                <a:endCxn id="22" idx="2"/>
              </p:cNvCxnSpPr>
              <p:nvPr/>
            </p:nvCxnSpPr>
            <p:spPr bwMode="auto">
              <a:xfrm>
                <a:off x="2687621" y="2546902"/>
                <a:ext cx="1572175" cy="650106"/>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34" name="直接箭头连接符 25">
                <a:extLst>
                  <a:ext uri="{FF2B5EF4-FFF2-40B4-BE49-F238E27FC236}">
                    <a16:creationId xmlns:a16="http://schemas.microsoft.com/office/drawing/2014/main" id="{732A451E-CD2F-7F16-FEC8-6CA0D1191589}"/>
                  </a:ext>
                </a:extLst>
              </p:cNvPr>
              <p:cNvCxnSpPr>
                <a:cxnSpLocks/>
                <a:endCxn id="23" idx="2"/>
              </p:cNvCxnSpPr>
              <p:nvPr/>
            </p:nvCxnSpPr>
            <p:spPr bwMode="auto">
              <a:xfrm>
                <a:off x="2693622" y="2546902"/>
                <a:ext cx="1566174" cy="1773867"/>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35" name="直接箭头连接符 27">
                <a:extLst>
                  <a:ext uri="{FF2B5EF4-FFF2-40B4-BE49-F238E27FC236}">
                    <a16:creationId xmlns:a16="http://schemas.microsoft.com/office/drawing/2014/main" id="{D01FA64F-AB5A-076A-3581-9933D0587CF0}"/>
                  </a:ext>
                </a:extLst>
              </p:cNvPr>
              <p:cNvCxnSpPr>
                <a:cxnSpLocks/>
                <a:endCxn id="24" idx="2"/>
              </p:cNvCxnSpPr>
              <p:nvPr/>
            </p:nvCxnSpPr>
            <p:spPr bwMode="auto">
              <a:xfrm>
                <a:off x="2687621" y="2546902"/>
                <a:ext cx="1572175" cy="2701588"/>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36" name="直接箭头连接符 29">
                <a:extLst>
                  <a:ext uri="{FF2B5EF4-FFF2-40B4-BE49-F238E27FC236}">
                    <a16:creationId xmlns:a16="http://schemas.microsoft.com/office/drawing/2014/main" id="{2F470F81-F6F0-9A07-BA77-7F2126C1706B}"/>
                  </a:ext>
                </a:extLst>
              </p:cNvPr>
              <p:cNvCxnSpPr/>
              <p:nvPr/>
            </p:nvCxnSpPr>
            <p:spPr bwMode="auto">
              <a:xfrm flipV="1">
                <a:off x="2687621" y="2168860"/>
                <a:ext cx="1572175" cy="1406190"/>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37" name="直接箭头连接符 31">
                <a:extLst>
                  <a:ext uri="{FF2B5EF4-FFF2-40B4-BE49-F238E27FC236}">
                    <a16:creationId xmlns:a16="http://schemas.microsoft.com/office/drawing/2014/main" id="{CEE8F6DF-59FF-625E-B920-F91D0A5289D5}"/>
                  </a:ext>
                </a:extLst>
              </p:cNvPr>
              <p:cNvCxnSpPr>
                <a:cxnSpLocks/>
                <a:stCxn id="19" idx="6"/>
              </p:cNvCxnSpPr>
              <p:nvPr/>
            </p:nvCxnSpPr>
            <p:spPr bwMode="auto">
              <a:xfrm flipV="1">
                <a:off x="2675620" y="3176530"/>
                <a:ext cx="1584176" cy="398520"/>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38" name="直接箭头连接符 33">
                <a:extLst>
                  <a:ext uri="{FF2B5EF4-FFF2-40B4-BE49-F238E27FC236}">
                    <a16:creationId xmlns:a16="http://schemas.microsoft.com/office/drawing/2014/main" id="{247834EE-BB4F-1A92-EB9C-C4DF0344C5B2}"/>
                  </a:ext>
                </a:extLst>
              </p:cNvPr>
              <p:cNvCxnSpPr>
                <a:cxnSpLocks/>
                <a:endCxn id="23" idx="2"/>
              </p:cNvCxnSpPr>
              <p:nvPr/>
            </p:nvCxnSpPr>
            <p:spPr bwMode="auto">
              <a:xfrm>
                <a:off x="2687621" y="3575050"/>
                <a:ext cx="1572175" cy="745719"/>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39" name="直接箭头连接符 35">
                <a:extLst>
                  <a:ext uri="{FF2B5EF4-FFF2-40B4-BE49-F238E27FC236}">
                    <a16:creationId xmlns:a16="http://schemas.microsoft.com/office/drawing/2014/main" id="{ACEBA773-D633-77B7-6F45-549F3D1DC834}"/>
                  </a:ext>
                </a:extLst>
              </p:cNvPr>
              <p:cNvCxnSpPr>
                <a:cxnSpLocks/>
                <a:endCxn id="24" idx="2"/>
              </p:cNvCxnSpPr>
              <p:nvPr/>
            </p:nvCxnSpPr>
            <p:spPr bwMode="auto">
              <a:xfrm>
                <a:off x="2687621" y="3564685"/>
                <a:ext cx="1572175" cy="1683805"/>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40" name="直接箭头连接符 37">
                <a:extLst>
                  <a:ext uri="{FF2B5EF4-FFF2-40B4-BE49-F238E27FC236}">
                    <a16:creationId xmlns:a16="http://schemas.microsoft.com/office/drawing/2014/main" id="{929784BD-5978-294C-8888-70578C7F9655}"/>
                  </a:ext>
                </a:extLst>
              </p:cNvPr>
              <p:cNvCxnSpPr>
                <a:cxnSpLocks/>
                <a:endCxn id="21" idx="2"/>
              </p:cNvCxnSpPr>
              <p:nvPr/>
            </p:nvCxnSpPr>
            <p:spPr bwMode="auto">
              <a:xfrm flipV="1">
                <a:off x="2687621" y="2168860"/>
                <a:ext cx="1572175" cy="2562781"/>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41" name="直接箭头连接符 39">
                <a:extLst>
                  <a:ext uri="{FF2B5EF4-FFF2-40B4-BE49-F238E27FC236}">
                    <a16:creationId xmlns:a16="http://schemas.microsoft.com/office/drawing/2014/main" id="{0201A2F6-8990-BEBF-55BE-AC4759BD369E}"/>
                  </a:ext>
                </a:extLst>
              </p:cNvPr>
              <p:cNvCxnSpPr>
                <a:cxnSpLocks/>
                <a:endCxn id="22" idx="2"/>
              </p:cNvCxnSpPr>
              <p:nvPr/>
            </p:nvCxnSpPr>
            <p:spPr bwMode="auto">
              <a:xfrm flipV="1">
                <a:off x="2687621" y="3197008"/>
                <a:ext cx="1572175" cy="1515887"/>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42" name="直接箭头连接符 41">
                <a:extLst>
                  <a:ext uri="{FF2B5EF4-FFF2-40B4-BE49-F238E27FC236}">
                    <a16:creationId xmlns:a16="http://schemas.microsoft.com/office/drawing/2014/main" id="{FC96B143-DA4F-3A2B-7467-BEF3939BDAC1}"/>
                  </a:ext>
                </a:extLst>
              </p:cNvPr>
              <p:cNvCxnSpPr>
                <a:cxnSpLocks/>
                <a:stCxn id="20" idx="6"/>
                <a:endCxn id="23" idx="2"/>
              </p:cNvCxnSpPr>
              <p:nvPr/>
            </p:nvCxnSpPr>
            <p:spPr bwMode="auto">
              <a:xfrm flipV="1">
                <a:off x="2675620" y="4320769"/>
                <a:ext cx="1584176" cy="378042"/>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43" name="直接箭头连接符 43">
                <a:extLst>
                  <a:ext uri="{FF2B5EF4-FFF2-40B4-BE49-F238E27FC236}">
                    <a16:creationId xmlns:a16="http://schemas.microsoft.com/office/drawing/2014/main" id="{0C678597-B2F8-124D-A70B-D360CD28F0A1}"/>
                  </a:ext>
                </a:extLst>
              </p:cNvPr>
              <p:cNvCxnSpPr>
                <a:cxnSpLocks/>
                <a:endCxn id="24" idx="2"/>
              </p:cNvCxnSpPr>
              <p:nvPr/>
            </p:nvCxnSpPr>
            <p:spPr bwMode="auto">
              <a:xfrm>
                <a:off x="2687621" y="4691716"/>
                <a:ext cx="1572175" cy="556774"/>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44" name="直接箭头连接符 46">
                <a:extLst>
                  <a:ext uri="{FF2B5EF4-FFF2-40B4-BE49-F238E27FC236}">
                    <a16:creationId xmlns:a16="http://schemas.microsoft.com/office/drawing/2014/main" id="{EBF75F75-4D13-8BD1-4659-5C9D9C6D858B}"/>
                  </a:ext>
                </a:extLst>
              </p:cNvPr>
              <p:cNvCxnSpPr>
                <a:cxnSpLocks/>
                <a:stCxn id="21" idx="6"/>
                <a:endCxn id="26" idx="2"/>
              </p:cNvCxnSpPr>
              <p:nvPr/>
            </p:nvCxnSpPr>
            <p:spPr bwMode="auto">
              <a:xfrm>
                <a:off x="5015880" y="2168860"/>
                <a:ext cx="1620180" cy="0"/>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45" name="直接箭头连接符 50">
                <a:extLst>
                  <a:ext uri="{FF2B5EF4-FFF2-40B4-BE49-F238E27FC236}">
                    <a16:creationId xmlns:a16="http://schemas.microsoft.com/office/drawing/2014/main" id="{A19E9E86-FB0B-1FC7-CEF1-6791F0DFAA67}"/>
                  </a:ext>
                </a:extLst>
              </p:cNvPr>
              <p:cNvCxnSpPr>
                <a:cxnSpLocks/>
                <a:stCxn id="21" idx="6"/>
                <a:endCxn id="27" idx="2"/>
              </p:cNvCxnSpPr>
              <p:nvPr/>
            </p:nvCxnSpPr>
            <p:spPr bwMode="auto">
              <a:xfrm>
                <a:off x="5015880" y="2168860"/>
                <a:ext cx="1620180" cy="1028148"/>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46" name="直接箭头连接符 52">
                <a:extLst>
                  <a:ext uri="{FF2B5EF4-FFF2-40B4-BE49-F238E27FC236}">
                    <a16:creationId xmlns:a16="http://schemas.microsoft.com/office/drawing/2014/main" id="{0C3B9356-E52A-80DB-1C32-D629A4F230D1}"/>
                  </a:ext>
                </a:extLst>
              </p:cNvPr>
              <p:cNvCxnSpPr>
                <a:cxnSpLocks/>
                <a:endCxn id="28" idx="2"/>
              </p:cNvCxnSpPr>
              <p:nvPr/>
            </p:nvCxnSpPr>
            <p:spPr bwMode="auto">
              <a:xfrm>
                <a:off x="5015880" y="2168860"/>
                <a:ext cx="1620180" cy="2151909"/>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47" name="直接箭头连接符 54">
                <a:extLst>
                  <a:ext uri="{FF2B5EF4-FFF2-40B4-BE49-F238E27FC236}">
                    <a16:creationId xmlns:a16="http://schemas.microsoft.com/office/drawing/2014/main" id="{9969E6F3-AAD9-C4D7-6F83-67DD96D64549}"/>
                  </a:ext>
                </a:extLst>
              </p:cNvPr>
              <p:cNvCxnSpPr>
                <a:cxnSpLocks/>
                <a:stCxn id="21" idx="6"/>
                <a:endCxn id="29" idx="2"/>
              </p:cNvCxnSpPr>
              <p:nvPr/>
            </p:nvCxnSpPr>
            <p:spPr bwMode="auto">
              <a:xfrm>
                <a:off x="5015880" y="2168860"/>
                <a:ext cx="1620180" cy="3079630"/>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49" name="直接箭头连接符 56">
                <a:extLst>
                  <a:ext uri="{FF2B5EF4-FFF2-40B4-BE49-F238E27FC236}">
                    <a16:creationId xmlns:a16="http://schemas.microsoft.com/office/drawing/2014/main" id="{31F0F2C9-B623-0F1F-E971-701E9A6FD749}"/>
                  </a:ext>
                </a:extLst>
              </p:cNvPr>
              <p:cNvCxnSpPr>
                <a:cxnSpLocks/>
                <a:stCxn id="22" idx="6"/>
                <a:endCxn id="26" idx="2"/>
              </p:cNvCxnSpPr>
              <p:nvPr/>
            </p:nvCxnSpPr>
            <p:spPr bwMode="auto">
              <a:xfrm flipV="1">
                <a:off x="5015880" y="2168860"/>
                <a:ext cx="1620180" cy="1028148"/>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50" name="直接箭头连接符 58">
                <a:extLst>
                  <a:ext uri="{FF2B5EF4-FFF2-40B4-BE49-F238E27FC236}">
                    <a16:creationId xmlns:a16="http://schemas.microsoft.com/office/drawing/2014/main" id="{6E2ED8F7-43D6-8C3E-8743-9115FED9ED7A}"/>
                  </a:ext>
                </a:extLst>
              </p:cNvPr>
              <p:cNvCxnSpPr>
                <a:cxnSpLocks/>
                <a:stCxn id="22" idx="6"/>
                <a:endCxn id="27" idx="2"/>
              </p:cNvCxnSpPr>
              <p:nvPr/>
            </p:nvCxnSpPr>
            <p:spPr bwMode="auto">
              <a:xfrm>
                <a:off x="5015880" y="3197008"/>
                <a:ext cx="1620180" cy="0"/>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51" name="直接箭头连接符 60">
                <a:extLst>
                  <a:ext uri="{FF2B5EF4-FFF2-40B4-BE49-F238E27FC236}">
                    <a16:creationId xmlns:a16="http://schemas.microsoft.com/office/drawing/2014/main" id="{AF7946A8-650E-1BFE-F3C1-83D98A8B171E}"/>
                  </a:ext>
                </a:extLst>
              </p:cNvPr>
              <p:cNvCxnSpPr>
                <a:cxnSpLocks/>
                <a:stCxn id="22" idx="6"/>
                <a:endCxn id="28" idx="2"/>
              </p:cNvCxnSpPr>
              <p:nvPr/>
            </p:nvCxnSpPr>
            <p:spPr bwMode="auto">
              <a:xfrm>
                <a:off x="5015880" y="3197008"/>
                <a:ext cx="1620180" cy="1123761"/>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52" name="直接箭头连接符 62">
                <a:extLst>
                  <a:ext uri="{FF2B5EF4-FFF2-40B4-BE49-F238E27FC236}">
                    <a16:creationId xmlns:a16="http://schemas.microsoft.com/office/drawing/2014/main" id="{8072D918-32A4-261F-D0D5-F90152573FB0}"/>
                  </a:ext>
                </a:extLst>
              </p:cNvPr>
              <p:cNvCxnSpPr>
                <a:cxnSpLocks/>
                <a:stCxn id="22" idx="6"/>
                <a:endCxn id="29" idx="2"/>
              </p:cNvCxnSpPr>
              <p:nvPr/>
            </p:nvCxnSpPr>
            <p:spPr bwMode="auto">
              <a:xfrm>
                <a:off x="5015880" y="3197008"/>
                <a:ext cx="1620180" cy="2051482"/>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53" name="直接箭头连接符 64">
                <a:extLst>
                  <a:ext uri="{FF2B5EF4-FFF2-40B4-BE49-F238E27FC236}">
                    <a16:creationId xmlns:a16="http://schemas.microsoft.com/office/drawing/2014/main" id="{8038052D-5F15-0DA2-1D6F-CA2513275505}"/>
                  </a:ext>
                </a:extLst>
              </p:cNvPr>
              <p:cNvCxnSpPr>
                <a:cxnSpLocks/>
                <a:stCxn id="23" idx="6"/>
                <a:endCxn id="26" idx="2"/>
              </p:cNvCxnSpPr>
              <p:nvPr/>
            </p:nvCxnSpPr>
            <p:spPr bwMode="auto">
              <a:xfrm flipV="1">
                <a:off x="5015880" y="2168860"/>
                <a:ext cx="1620180" cy="2151909"/>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54" name="直接箭头连接符 66">
                <a:extLst>
                  <a:ext uri="{FF2B5EF4-FFF2-40B4-BE49-F238E27FC236}">
                    <a16:creationId xmlns:a16="http://schemas.microsoft.com/office/drawing/2014/main" id="{095FA31F-9554-701C-2AC1-76E44A00B866}"/>
                  </a:ext>
                </a:extLst>
              </p:cNvPr>
              <p:cNvCxnSpPr>
                <a:cxnSpLocks/>
                <a:stCxn id="23" idx="6"/>
                <a:endCxn id="27" idx="2"/>
              </p:cNvCxnSpPr>
              <p:nvPr/>
            </p:nvCxnSpPr>
            <p:spPr bwMode="auto">
              <a:xfrm flipV="1">
                <a:off x="5015880" y="3197008"/>
                <a:ext cx="1620180" cy="1123761"/>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55" name="直接箭头连接符 68">
                <a:extLst>
                  <a:ext uri="{FF2B5EF4-FFF2-40B4-BE49-F238E27FC236}">
                    <a16:creationId xmlns:a16="http://schemas.microsoft.com/office/drawing/2014/main" id="{66D2BD3E-5E12-800D-5005-51716A2FF15F}"/>
                  </a:ext>
                </a:extLst>
              </p:cNvPr>
              <p:cNvCxnSpPr>
                <a:cxnSpLocks/>
                <a:stCxn id="23" idx="6"/>
                <a:endCxn id="28" idx="2"/>
              </p:cNvCxnSpPr>
              <p:nvPr/>
            </p:nvCxnSpPr>
            <p:spPr bwMode="auto">
              <a:xfrm>
                <a:off x="5015880" y="4320769"/>
                <a:ext cx="1620180" cy="0"/>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56" name="直接箭头连接符 74">
                <a:extLst>
                  <a:ext uri="{FF2B5EF4-FFF2-40B4-BE49-F238E27FC236}">
                    <a16:creationId xmlns:a16="http://schemas.microsoft.com/office/drawing/2014/main" id="{5B5ACC51-B922-8AC0-49DB-6B3EA50B9174}"/>
                  </a:ext>
                </a:extLst>
              </p:cNvPr>
              <p:cNvCxnSpPr>
                <a:cxnSpLocks/>
                <a:stCxn id="23" idx="6"/>
                <a:endCxn id="29" idx="2"/>
              </p:cNvCxnSpPr>
              <p:nvPr/>
            </p:nvCxnSpPr>
            <p:spPr bwMode="auto">
              <a:xfrm>
                <a:off x="5015880" y="4320769"/>
                <a:ext cx="1620180" cy="927721"/>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57" name="直接箭头连接符 77">
                <a:extLst>
                  <a:ext uri="{FF2B5EF4-FFF2-40B4-BE49-F238E27FC236}">
                    <a16:creationId xmlns:a16="http://schemas.microsoft.com/office/drawing/2014/main" id="{11BF8097-8796-E575-2B8D-F4A8FCFC6327}"/>
                  </a:ext>
                </a:extLst>
              </p:cNvPr>
              <p:cNvCxnSpPr>
                <a:cxnSpLocks/>
                <a:stCxn id="24" idx="6"/>
                <a:endCxn id="26" idx="2"/>
              </p:cNvCxnSpPr>
              <p:nvPr/>
            </p:nvCxnSpPr>
            <p:spPr bwMode="auto">
              <a:xfrm flipV="1">
                <a:off x="5015880" y="2168860"/>
                <a:ext cx="1620180" cy="3079630"/>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58" name="直接箭头连接符 80">
                <a:extLst>
                  <a:ext uri="{FF2B5EF4-FFF2-40B4-BE49-F238E27FC236}">
                    <a16:creationId xmlns:a16="http://schemas.microsoft.com/office/drawing/2014/main" id="{9A5ADD93-D80E-1C7E-19E5-FF5A5C6C2B1E}"/>
                  </a:ext>
                </a:extLst>
              </p:cNvPr>
              <p:cNvCxnSpPr>
                <a:cxnSpLocks/>
                <a:stCxn id="24" idx="6"/>
                <a:endCxn id="27" idx="2"/>
              </p:cNvCxnSpPr>
              <p:nvPr/>
            </p:nvCxnSpPr>
            <p:spPr bwMode="auto">
              <a:xfrm flipV="1">
                <a:off x="5015880" y="3197008"/>
                <a:ext cx="1620180" cy="2051482"/>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59" name="直接箭头连接符 84">
                <a:extLst>
                  <a:ext uri="{FF2B5EF4-FFF2-40B4-BE49-F238E27FC236}">
                    <a16:creationId xmlns:a16="http://schemas.microsoft.com/office/drawing/2014/main" id="{E7F58583-60C4-E3E3-F5BB-71CC94188B47}"/>
                  </a:ext>
                </a:extLst>
              </p:cNvPr>
              <p:cNvCxnSpPr>
                <a:cxnSpLocks/>
                <a:stCxn id="24" idx="6"/>
                <a:endCxn id="28" idx="2"/>
              </p:cNvCxnSpPr>
              <p:nvPr/>
            </p:nvCxnSpPr>
            <p:spPr bwMode="auto">
              <a:xfrm flipV="1">
                <a:off x="5015880" y="4320769"/>
                <a:ext cx="1620180" cy="927721"/>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60" name="直接箭头连接符 87">
                <a:extLst>
                  <a:ext uri="{FF2B5EF4-FFF2-40B4-BE49-F238E27FC236}">
                    <a16:creationId xmlns:a16="http://schemas.microsoft.com/office/drawing/2014/main" id="{90B81A06-4D5A-7A39-C310-CC815E06B6B7}"/>
                  </a:ext>
                </a:extLst>
              </p:cNvPr>
              <p:cNvCxnSpPr>
                <a:cxnSpLocks/>
                <a:endCxn id="29" idx="2"/>
              </p:cNvCxnSpPr>
              <p:nvPr/>
            </p:nvCxnSpPr>
            <p:spPr bwMode="auto">
              <a:xfrm>
                <a:off x="5015880" y="5248490"/>
                <a:ext cx="1620180" cy="0"/>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61" name="直接箭头连接符 90">
                <a:extLst>
                  <a:ext uri="{FF2B5EF4-FFF2-40B4-BE49-F238E27FC236}">
                    <a16:creationId xmlns:a16="http://schemas.microsoft.com/office/drawing/2014/main" id="{FD8ABAF0-5FFB-4AA9-C9F2-797BC54A2D3E}"/>
                  </a:ext>
                </a:extLst>
              </p:cNvPr>
              <p:cNvCxnSpPr>
                <a:cxnSpLocks/>
                <a:stCxn id="26" idx="6"/>
                <a:endCxn id="30" idx="2"/>
              </p:cNvCxnSpPr>
              <p:nvPr/>
            </p:nvCxnSpPr>
            <p:spPr bwMode="auto">
              <a:xfrm>
                <a:off x="7392144" y="2168860"/>
                <a:ext cx="1620180" cy="1007670"/>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62" name="直接箭头连接符 93">
                <a:extLst>
                  <a:ext uri="{FF2B5EF4-FFF2-40B4-BE49-F238E27FC236}">
                    <a16:creationId xmlns:a16="http://schemas.microsoft.com/office/drawing/2014/main" id="{15775E88-8443-4DC4-FB6F-E8F8F03AAA54}"/>
                  </a:ext>
                </a:extLst>
              </p:cNvPr>
              <p:cNvCxnSpPr>
                <a:cxnSpLocks/>
                <a:endCxn id="31" idx="2"/>
              </p:cNvCxnSpPr>
              <p:nvPr/>
            </p:nvCxnSpPr>
            <p:spPr bwMode="auto">
              <a:xfrm>
                <a:off x="7392144" y="2168860"/>
                <a:ext cx="1620180" cy="1869289"/>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63" name="直接箭头连接符 96">
                <a:extLst>
                  <a:ext uri="{FF2B5EF4-FFF2-40B4-BE49-F238E27FC236}">
                    <a16:creationId xmlns:a16="http://schemas.microsoft.com/office/drawing/2014/main" id="{E83BD449-5803-7382-95A7-4B08D037EEB7}"/>
                  </a:ext>
                </a:extLst>
              </p:cNvPr>
              <p:cNvCxnSpPr>
                <a:cxnSpLocks/>
                <a:stCxn id="27" idx="6"/>
                <a:endCxn id="30" idx="2"/>
              </p:cNvCxnSpPr>
              <p:nvPr/>
            </p:nvCxnSpPr>
            <p:spPr bwMode="auto">
              <a:xfrm flipV="1">
                <a:off x="7392144" y="3176530"/>
                <a:ext cx="1620180" cy="20478"/>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64" name="直接箭头连接符 99">
                <a:extLst>
                  <a:ext uri="{FF2B5EF4-FFF2-40B4-BE49-F238E27FC236}">
                    <a16:creationId xmlns:a16="http://schemas.microsoft.com/office/drawing/2014/main" id="{58596335-133C-E819-2EF8-52A58B46BD47}"/>
                  </a:ext>
                </a:extLst>
              </p:cNvPr>
              <p:cNvCxnSpPr>
                <a:cxnSpLocks/>
                <a:stCxn id="27" idx="6"/>
                <a:endCxn id="31" idx="2"/>
              </p:cNvCxnSpPr>
              <p:nvPr/>
            </p:nvCxnSpPr>
            <p:spPr bwMode="auto">
              <a:xfrm>
                <a:off x="7392144" y="3197008"/>
                <a:ext cx="1620180" cy="841141"/>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65" name="直接箭头连接符 102">
                <a:extLst>
                  <a:ext uri="{FF2B5EF4-FFF2-40B4-BE49-F238E27FC236}">
                    <a16:creationId xmlns:a16="http://schemas.microsoft.com/office/drawing/2014/main" id="{7D45463D-F478-EA8A-0501-37DFFC8CDB39}"/>
                  </a:ext>
                </a:extLst>
              </p:cNvPr>
              <p:cNvCxnSpPr>
                <a:cxnSpLocks/>
                <a:stCxn id="28" idx="6"/>
                <a:endCxn id="31" idx="2"/>
              </p:cNvCxnSpPr>
              <p:nvPr/>
            </p:nvCxnSpPr>
            <p:spPr bwMode="auto">
              <a:xfrm flipV="1">
                <a:off x="7392144" y="4038149"/>
                <a:ext cx="1620180" cy="282620"/>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66" name="直接箭头连接符 105">
                <a:extLst>
                  <a:ext uri="{FF2B5EF4-FFF2-40B4-BE49-F238E27FC236}">
                    <a16:creationId xmlns:a16="http://schemas.microsoft.com/office/drawing/2014/main" id="{B1D560E2-50E9-33A3-7858-5B227143F909}"/>
                  </a:ext>
                </a:extLst>
              </p:cNvPr>
              <p:cNvCxnSpPr>
                <a:cxnSpLocks/>
                <a:endCxn id="30" idx="2"/>
              </p:cNvCxnSpPr>
              <p:nvPr/>
            </p:nvCxnSpPr>
            <p:spPr bwMode="auto">
              <a:xfrm flipV="1">
                <a:off x="7392144" y="3176530"/>
                <a:ext cx="1620180" cy="1184170"/>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67" name="直接箭头连接符 108">
                <a:extLst>
                  <a:ext uri="{FF2B5EF4-FFF2-40B4-BE49-F238E27FC236}">
                    <a16:creationId xmlns:a16="http://schemas.microsoft.com/office/drawing/2014/main" id="{FB7F195E-2765-6491-A440-0EE3C1B598A8}"/>
                  </a:ext>
                </a:extLst>
              </p:cNvPr>
              <p:cNvCxnSpPr>
                <a:cxnSpLocks/>
                <a:stCxn id="29" idx="6"/>
                <a:endCxn id="30" idx="2"/>
              </p:cNvCxnSpPr>
              <p:nvPr/>
            </p:nvCxnSpPr>
            <p:spPr bwMode="auto">
              <a:xfrm flipV="1">
                <a:off x="7392144" y="3176530"/>
                <a:ext cx="1620180" cy="2071960"/>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68" name="直接箭头连接符 111">
                <a:extLst>
                  <a:ext uri="{FF2B5EF4-FFF2-40B4-BE49-F238E27FC236}">
                    <a16:creationId xmlns:a16="http://schemas.microsoft.com/office/drawing/2014/main" id="{5D129777-13E2-EE88-5879-FE6AFEB51DFA}"/>
                  </a:ext>
                </a:extLst>
              </p:cNvPr>
              <p:cNvCxnSpPr>
                <a:cxnSpLocks/>
                <a:stCxn id="29" idx="6"/>
                <a:endCxn id="31" idx="2"/>
              </p:cNvCxnSpPr>
              <p:nvPr/>
            </p:nvCxnSpPr>
            <p:spPr bwMode="auto">
              <a:xfrm flipV="1">
                <a:off x="7392144" y="4038149"/>
                <a:ext cx="1620180" cy="1210341"/>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grpSp>
        <p:sp>
          <p:nvSpPr>
            <p:cNvPr id="9" name="文本框 114">
              <a:extLst>
                <a:ext uri="{FF2B5EF4-FFF2-40B4-BE49-F238E27FC236}">
                  <a16:creationId xmlns:a16="http://schemas.microsoft.com/office/drawing/2014/main" id="{4C282A9E-5548-7789-6BEB-6E2E8F5348E1}"/>
                </a:ext>
              </a:extLst>
            </p:cNvPr>
            <p:cNvSpPr txBox="1"/>
            <p:nvPr/>
          </p:nvSpPr>
          <p:spPr bwMode="auto">
            <a:xfrm>
              <a:off x="1412013" y="5261765"/>
              <a:ext cx="1869864"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a:latin typeface="Huawei Sans" panose="020C0503030203020204" pitchFamily="34" charset="0"/>
                  <a:ea typeface="+mn-ea"/>
                  <a:cs typeface="+mn-ea"/>
                  <a:sym typeface="+mn-lt"/>
                </a:rPr>
                <a:t>Input layer</a:t>
              </a:r>
            </a:p>
          </p:txBody>
        </p:sp>
        <p:sp>
          <p:nvSpPr>
            <p:cNvPr id="11" name="文本框 115">
              <a:extLst>
                <a:ext uri="{FF2B5EF4-FFF2-40B4-BE49-F238E27FC236}">
                  <a16:creationId xmlns:a16="http://schemas.microsoft.com/office/drawing/2014/main" id="{08C9437B-9E88-C772-03E9-994A758D89C3}"/>
                </a:ext>
              </a:extLst>
            </p:cNvPr>
            <p:cNvSpPr txBox="1"/>
            <p:nvPr/>
          </p:nvSpPr>
          <p:spPr bwMode="auto">
            <a:xfrm>
              <a:off x="6087391" y="5702372"/>
              <a:ext cx="1916853"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a:latin typeface="Huawei Sans" panose="020C0503030203020204" pitchFamily="34" charset="0"/>
                  <a:ea typeface="+mn-ea"/>
                  <a:cs typeface="+mn-ea"/>
                  <a:sym typeface="+mn-lt"/>
                </a:rPr>
                <a:t>Hidden layer 2</a:t>
              </a:r>
            </a:p>
          </p:txBody>
        </p:sp>
        <p:sp>
          <p:nvSpPr>
            <p:cNvPr id="12" name="文本框 116">
              <a:extLst>
                <a:ext uri="{FF2B5EF4-FFF2-40B4-BE49-F238E27FC236}">
                  <a16:creationId xmlns:a16="http://schemas.microsoft.com/office/drawing/2014/main" id="{8B7299E3-4B8A-05A2-1806-A1BCD1B5AA68}"/>
                </a:ext>
              </a:extLst>
            </p:cNvPr>
            <p:cNvSpPr txBox="1"/>
            <p:nvPr/>
          </p:nvSpPr>
          <p:spPr bwMode="auto">
            <a:xfrm>
              <a:off x="8461857" y="5248640"/>
              <a:ext cx="1797516"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a:latin typeface="Huawei Sans" panose="020C0503030203020204" pitchFamily="34" charset="0"/>
                  <a:ea typeface="+mn-ea"/>
                  <a:cs typeface="+mn-ea"/>
                  <a:sym typeface="+mn-lt"/>
                </a:rPr>
                <a:t>Output layer</a:t>
              </a:r>
            </a:p>
          </p:txBody>
        </p:sp>
        <p:sp>
          <p:nvSpPr>
            <p:cNvPr id="13" name="文本框 117">
              <a:extLst>
                <a:ext uri="{FF2B5EF4-FFF2-40B4-BE49-F238E27FC236}">
                  <a16:creationId xmlns:a16="http://schemas.microsoft.com/office/drawing/2014/main" id="{341D3399-87F4-E0EF-4C10-A6DAAA57FCC5}"/>
                </a:ext>
              </a:extLst>
            </p:cNvPr>
            <p:cNvSpPr txBox="1"/>
            <p:nvPr/>
          </p:nvSpPr>
          <p:spPr bwMode="auto">
            <a:xfrm>
              <a:off x="3723671" y="5692133"/>
              <a:ext cx="1861411"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a:latin typeface="Huawei Sans" panose="020C0503030203020204" pitchFamily="34" charset="0"/>
                  <a:ea typeface="+mn-ea"/>
                  <a:cs typeface="+mn-ea"/>
                  <a:sym typeface="+mn-lt"/>
                </a:rPr>
                <a:t>Hidden layer 1</a:t>
              </a:r>
            </a:p>
          </p:txBody>
        </p:sp>
      </p:gr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12520"/>
            <a:ext cx="2383737" cy="1125123"/>
          </a:xfrm>
          <a:prstGeom prst="rect">
            <a:avLst/>
          </a:prstGeom>
        </p:spPr>
      </p:pic>
      <p:sp>
        <p:nvSpPr>
          <p:cNvPr id="6" name="Rectangle 5">
            <a:extLst>
              <a:ext uri="{FF2B5EF4-FFF2-40B4-BE49-F238E27FC236}">
                <a16:creationId xmlns:a16="http://schemas.microsoft.com/office/drawing/2014/main" id="{CBD73658-9ED2-5C09-E85C-0C090C5E47C3}"/>
              </a:ext>
            </a:extLst>
          </p:cNvPr>
          <p:cNvSpPr/>
          <p:nvPr/>
        </p:nvSpPr>
        <p:spPr>
          <a:xfrm>
            <a:off x="1030528" y="1221678"/>
            <a:ext cx="10364304" cy="5356632"/>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descr="A diagram of a network&#10;&#10;Description automatically generated">
            <a:extLst>
              <a:ext uri="{FF2B5EF4-FFF2-40B4-BE49-F238E27FC236}">
                <a16:creationId xmlns:a16="http://schemas.microsoft.com/office/drawing/2014/main" id="{B61CF26A-56A9-8596-535C-C82F330C2F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49305" y="1540343"/>
            <a:ext cx="8095240" cy="4719303"/>
          </a:xfrm>
          <a:prstGeom prst="rect">
            <a:avLst/>
          </a:prstGeom>
        </p:spPr>
      </p:pic>
      <p:sp>
        <p:nvSpPr>
          <p:cNvPr id="7" name="TextBox 6">
            <a:extLst>
              <a:ext uri="{FF2B5EF4-FFF2-40B4-BE49-F238E27FC236}">
                <a16:creationId xmlns:a16="http://schemas.microsoft.com/office/drawing/2014/main" id="{DFF7483F-3E3F-C205-19CB-951CC06735DC}"/>
              </a:ext>
            </a:extLst>
          </p:cNvPr>
          <p:cNvSpPr txBox="1"/>
          <p:nvPr/>
        </p:nvSpPr>
        <p:spPr>
          <a:xfrm>
            <a:off x="923501" y="850993"/>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Feed forward NN:</a:t>
            </a:r>
          </a:p>
        </p:txBody>
      </p:sp>
    </p:spTree>
    <p:extLst>
      <p:ext uri="{BB962C8B-B14F-4D97-AF65-F5344CB8AC3E}">
        <p14:creationId xmlns:p14="http://schemas.microsoft.com/office/powerpoint/2010/main" val="22696879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74000">
              <a:srgbClr val="002060"/>
            </a:gs>
            <a:gs pos="83000">
              <a:srgbClr val="0070C0"/>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22101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pSp>
        <p:nvGrpSpPr>
          <p:cNvPr id="70" name="Group 69">
            <a:extLst>
              <a:ext uri="{FF2B5EF4-FFF2-40B4-BE49-F238E27FC236}">
                <a16:creationId xmlns:a16="http://schemas.microsoft.com/office/drawing/2014/main" id="{45D96A6F-8E1D-0731-D5C7-8373D5F481D3}"/>
              </a:ext>
            </a:extLst>
          </p:cNvPr>
          <p:cNvGrpSpPr/>
          <p:nvPr/>
        </p:nvGrpSpPr>
        <p:grpSpPr>
          <a:xfrm>
            <a:off x="483668" y="550045"/>
            <a:ext cx="11224664" cy="5320984"/>
            <a:chOff x="617280" y="835159"/>
            <a:chExt cx="11224664" cy="5320984"/>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1224664" cy="4470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Feed forward NN:</a:t>
              </a:r>
            </a:p>
          </p:txBody>
        </p:sp>
        <p:sp>
          <p:nvSpPr>
            <p:cNvPr id="5" name="Rectangle 4">
              <a:extLst>
                <a:ext uri="{FF2B5EF4-FFF2-40B4-BE49-F238E27FC236}">
                  <a16:creationId xmlns:a16="http://schemas.microsoft.com/office/drawing/2014/main" id="{3985EAE6-BFA6-766D-A032-077E4DCB399E}"/>
                </a:ext>
              </a:extLst>
            </p:cNvPr>
            <p:cNvSpPr/>
            <p:nvPr/>
          </p:nvSpPr>
          <p:spPr>
            <a:xfrm>
              <a:off x="927560" y="8351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38401" y="87573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white"/>
                  </a:solidFill>
                  <a:latin typeface="Times New Roman" panose="02020603050405020304" pitchFamily="18" charset="0"/>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431" y="1131552"/>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9" name="TextBox 68">
              <a:extLst>
                <a:ext uri="{FF2B5EF4-FFF2-40B4-BE49-F238E27FC236}">
                  <a16:creationId xmlns:a16="http://schemas.microsoft.com/office/drawing/2014/main" id="{9FC73985-ACD3-A0BA-F198-EF38AD262E49}"/>
                </a:ext>
              </a:extLst>
            </p:cNvPr>
            <p:cNvSpPr txBox="1"/>
            <p:nvPr/>
          </p:nvSpPr>
          <p:spPr>
            <a:xfrm>
              <a:off x="762000" y="2001159"/>
              <a:ext cx="11079944" cy="4154984"/>
            </a:xfrm>
            <a:prstGeom prst="rect">
              <a:avLst/>
            </a:prstGeom>
            <a:noFill/>
          </p:spPr>
          <p:txBody>
            <a:bodyPr wrap="square">
              <a:spAutoFit/>
            </a:bodyPr>
            <a:lstStyle/>
            <a:p>
              <a:pPr marL="342900" marR="0" lvl="0" indent="-342900" rtl="0">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方正兰亭黑简体" panose="02000000000000000000"/>
                </a:rPr>
                <a:t>The multilayer perceptron is a feedforward neural network.</a:t>
              </a:r>
              <a:endParaRPr lang="en-US" sz="24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B0F0"/>
                  </a:solidFill>
                  <a:effectLst/>
                  <a:latin typeface="Times New Roman" panose="02020603050405020304" pitchFamily="18" charset="0"/>
                  <a:ea typeface="方正兰亭黑简体" panose="02000000000000000000"/>
                </a:rPr>
                <a:t>It is the simplest neural network with neurons arranged in layers. It is more widely used and develops faster than other artificial neural networks.</a:t>
              </a:r>
              <a:endParaRPr lang="en-US" sz="2400" dirty="0">
                <a:solidFill>
                  <a:srgbClr val="00B0F0"/>
                </a:solidFill>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方正兰亭黑简体" panose="02000000000000000000"/>
                </a:rPr>
                <a:t>Input nodes do not have the calculation capability and are only used to represent element values of the input vector.</a:t>
              </a:r>
              <a:endParaRPr lang="en-US" sz="24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B0F0"/>
                  </a:solidFill>
                  <a:effectLst/>
                  <a:latin typeface="Times New Roman" panose="02020603050405020304" pitchFamily="18" charset="0"/>
                  <a:ea typeface="方正兰亭黑简体" panose="02000000000000000000"/>
                </a:rPr>
                <a:t>The neuron having the computing capability at each layer is referred to as the computing unit. Each neuron is connected only to the neurons of the previous layer.</a:t>
              </a:r>
              <a:endParaRPr lang="en-US" sz="2400" dirty="0">
                <a:solidFill>
                  <a:srgbClr val="00B0F0"/>
                </a:solidFill>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方正兰亭黑简体" panose="02000000000000000000"/>
                </a:rPr>
                <a:t>A unidirectional multi-layer structure is used to receive the output of the previous layer and send the output to the next layer. Each layer includes several neurons, and the neurons at the same layer are not connected to each other. Only unidirectional inter-layer information transmission is supported.</a:t>
              </a:r>
              <a:endParaRPr lang="en-US" sz="2400" dirty="0">
                <a:effectLst/>
                <a:latin typeface="Times New Roman" panose="02020603050405020304" pitchFamily="18" charset="0"/>
                <a:ea typeface="Times New Roman" panose="02020603050405020304" pitchFamily="18" charset="0"/>
              </a:endParaRPr>
            </a:p>
          </p:txBody>
        </p:sp>
      </p:grpSp>
    </p:spTree>
    <p:extLst>
      <p:ext uri="{BB962C8B-B14F-4D97-AF65-F5344CB8AC3E}">
        <p14:creationId xmlns:p14="http://schemas.microsoft.com/office/powerpoint/2010/main" val="9214648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88123" y="447468"/>
            <a:ext cx="9772040" cy="589573"/>
          </a:xfrm>
        </p:spPr>
        <p:txBody>
          <a:bodyPr wrap="square">
            <a:noAutofit/>
          </a:bodyPr>
          <a:lstStyle/>
          <a:p>
            <a:r>
              <a:rPr lang="en-US" sz="3600" dirty="0">
                <a:solidFill>
                  <a:schemeClr val="bg1"/>
                </a:solidFill>
                <a:latin typeface="Huawei Sans" panose="020C0503030203020204" pitchFamily="34" charset="0"/>
                <a:ea typeface="+mn-ea"/>
                <a:cs typeface="+mn-ea"/>
                <a:sym typeface="+mn-lt"/>
              </a:rPr>
              <a:t>Gradient Descent and Loss Function</a:t>
            </a:r>
          </a:p>
        </p:txBody>
      </p:sp>
      <mc:AlternateContent xmlns:mc="http://schemas.openxmlformats.org/markup-compatibility/2006">
        <mc:Choice xmlns:a14="http://schemas.microsoft.com/office/drawing/2010/main" Requires="a14">
          <p:sp>
            <p:nvSpPr>
              <p:cNvPr id="3" name="文本占位符 2"/>
              <p:cNvSpPr>
                <a:spLocks noGrp="1"/>
              </p:cNvSpPr>
              <p:nvPr>
                <p:ph type="body" sz="quarter" idx="10"/>
              </p:nvPr>
            </p:nvSpPr>
            <p:spPr>
              <a:xfrm>
                <a:off x="731838" y="1204178"/>
                <a:ext cx="11085024" cy="5249812"/>
              </a:xfrm>
            </p:spPr>
            <p:txBody>
              <a:bodyPr wrap="square">
                <a:noAutofit/>
              </a:bodyPr>
              <a:lstStyle/>
              <a:p>
                <a:pPr>
                  <a:lnSpc>
                    <a:spcPct val="120000"/>
                  </a:lnSpc>
                </a:pPr>
                <a:r>
                  <a:rPr lang="en-US" sz="2400" dirty="0">
                    <a:solidFill>
                      <a:schemeClr val="bg1"/>
                    </a:solidFill>
                    <a:cs typeface="+mn-ea"/>
                    <a:sym typeface="+mn-lt"/>
                  </a:rPr>
                  <a:t>During the training of the deep learning network, target classification errors must be parameterized. </a:t>
                </a:r>
                <a:r>
                  <a:rPr lang="en-US" sz="2400" b="1" dirty="0">
                    <a:solidFill>
                      <a:schemeClr val="bg1"/>
                    </a:solidFill>
                    <a:cs typeface="+mn-ea"/>
                    <a:sym typeface="+mn-lt"/>
                  </a:rPr>
                  <a:t>A loss function (error function)</a:t>
                </a:r>
                <a:r>
                  <a:rPr lang="en-US" sz="2400" dirty="0">
                    <a:solidFill>
                      <a:schemeClr val="bg1"/>
                    </a:solidFill>
                    <a:cs typeface="+mn-ea"/>
                    <a:sym typeface="+mn-lt"/>
                  </a:rPr>
                  <a:t> is used, which reflects the error between the target output and actual output of the perceptron. </a:t>
                </a:r>
              </a:p>
              <a:p>
                <a:pPr marL="0" indent="0">
                  <a:lnSpc>
                    <a:spcPct val="120000"/>
                  </a:lnSpc>
                  <a:buNone/>
                </a:pPr>
                <a:r>
                  <a:rPr lang="en-US" sz="2400" dirty="0">
                    <a:solidFill>
                      <a:schemeClr val="bg1"/>
                    </a:solidFill>
                    <a:cs typeface="+mn-ea"/>
                    <a:sym typeface="+mn-lt"/>
                  </a:rPr>
                  <a:t>For a single training sample x, the most common error function is the </a:t>
                </a:r>
                <a:r>
                  <a:rPr lang="en-US" sz="2400" b="1" dirty="0">
                    <a:solidFill>
                      <a:schemeClr val="bg1"/>
                    </a:solidFill>
                    <a:cs typeface="+mn-ea"/>
                    <a:sym typeface="+mn-lt"/>
                  </a:rPr>
                  <a:t>Quadratic cost function</a:t>
                </a:r>
                <a:r>
                  <a:rPr lang="en-US" sz="2400" dirty="0">
                    <a:solidFill>
                      <a:schemeClr val="bg1"/>
                    </a:solidFill>
                    <a:cs typeface="+mn-ea"/>
                    <a:sym typeface="+mn-lt"/>
                  </a:rPr>
                  <a:t>.  </a:t>
                </a:r>
                <a:r>
                  <a:rPr lang="en-US" sz="2400" dirty="0">
                    <a:solidFill>
                      <a:srgbClr val="00B0F0"/>
                    </a:solidFill>
                    <a:cs typeface="+mn-ea"/>
                    <a:sym typeface="+mn-lt"/>
                  </a:rPr>
                  <a:t> </a:t>
                </a:r>
                <a14:m>
                  <m:oMath xmlns:m="http://schemas.openxmlformats.org/officeDocument/2006/math">
                    <m:r>
                      <a:rPr lang="en-US" altLang="zh-CN" sz="2400" i="1">
                        <a:solidFill>
                          <a:srgbClr val="00B0F0"/>
                        </a:solidFill>
                        <a:latin typeface="Cambria Math" panose="02040503050406030204" pitchFamily="18" charset="0"/>
                        <a:cs typeface="+mn-ea"/>
                        <a:sym typeface="+mn-lt"/>
                      </a:rPr>
                      <m:t>𝐸</m:t>
                    </m:r>
                    <m:d>
                      <m:dPr>
                        <m:ctrlPr>
                          <a:rPr lang="en-US" altLang="zh-CN" sz="2400" i="1">
                            <a:solidFill>
                              <a:srgbClr val="00B0F0"/>
                            </a:solidFill>
                            <a:latin typeface="Cambria Math" panose="02040503050406030204" pitchFamily="18" charset="0"/>
                            <a:cs typeface="+mn-ea"/>
                            <a:sym typeface="+mn-lt"/>
                          </a:rPr>
                        </m:ctrlPr>
                      </m:dPr>
                      <m:e>
                        <m:r>
                          <a:rPr lang="en-US" altLang="zh-CN" sz="2400" i="1">
                            <a:solidFill>
                              <a:srgbClr val="00B0F0"/>
                            </a:solidFill>
                            <a:latin typeface="Cambria Math" panose="02040503050406030204" pitchFamily="18" charset="0"/>
                            <a:cs typeface="+mn-ea"/>
                            <a:sym typeface="+mn-lt"/>
                          </a:rPr>
                          <m:t>𝑤</m:t>
                        </m:r>
                      </m:e>
                    </m:d>
                    <m:r>
                      <a:rPr lang="en-US" altLang="zh-CN" sz="2400" i="1">
                        <a:solidFill>
                          <a:srgbClr val="00B0F0"/>
                        </a:solidFill>
                        <a:latin typeface="Cambria Math" panose="02040503050406030204" pitchFamily="18" charset="0"/>
                        <a:cs typeface="+mn-ea"/>
                        <a:sym typeface="+mn-lt"/>
                      </a:rPr>
                      <m:t>=</m:t>
                    </m:r>
                    <m:f>
                      <m:fPr>
                        <m:ctrlPr>
                          <a:rPr lang="en-US" altLang="zh-CN" sz="2400" i="1">
                            <a:solidFill>
                              <a:srgbClr val="00B0F0"/>
                            </a:solidFill>
                            <a:latin typeface="Cambria Math" panose="02040503050406030204" pitchFamily="18" charset="0"/>
                            <a:cs typeface="+mn-ea"/>
                            <a:sym typeface="+mn-lt"/>
                          </a:rPr>
                        </m:ctrlPr>
                      </m:fPr>
                      <m:num>
                        <m:r>
                          <a:rPr lang="en-US" altLang="zh-CN" sz="2400" i="1">
                            <a:solidFill>
                              <a:srgbClr val="00B0F0"/>
                            </a:solidFill>
                            <a:latin typeface="Cambria Math" panose="02040503050406030204" pitchFamily="18" charset="0"/>
                            <a:cs typeface="+mn-ea"/>
                            <a:sym typeface="+mn-lt"/>
                          </a:rPr>
                          <m:t>1</m:t>
                        </m:r>
                      </m:num>
                      <m:den>
                        <m:r>
                          <a:rPr lang="en-US" altLang="zh-CN" sz="2400" i="1">
                            <a:solidFill>
                              <a:srgbClr val="00B0F0"/>
                            </a:solidFill>
                            <a:latin typeface="Cambria Math" panose="02040503050406030204" pitchFamily="18" charset="0"/>
                            <a:cs typeface="+mn-ea"/>
                            <a:sym typeface="+mn-lt"/>
                          </a:rPr>
                          <m:t>2</m:t>
                        </m:r>
                      </m:den>
                    </m:f>
                    <m:nary>
                      <m:naryPr>
                        <m:chr m:val="∑"/>
                        <m:supHide m:val="on"/>
                        <m:ctrlPr>
                          <a:rPr lang="en-US" altLang="zh-CN" sz="2400" i="1">
                            <a:solidFill>
                              <a:srgbClr val="00B0F0"/>
                            </a:solidFill>
                            <a:latin typeface="Cambria Math" panose="02040503050406030204" pitchFamily="18" charset="0"/>
                            <a:cs typeface="+mn-ea"/>
                            <a:sym typeface="+mn-lt"/>
                          </a:rPr>
                        </m:ctrlPr>
                      </m:naryPr>
                      <m:sub>
                        <m:r>
                          <m:rPr>
                            <m:brk m:alnAt="7"/>
                          </m:rPr>
                          <a:rPr lang="en-US" altLang="zh-CN" sz="2400" i="1">
                            <a:solidFill>
                              <a:srgbClr val="00B0F0"/>
                            </a:solidFill>
                            <a:latin typeface="Cambria Math" panose="02040503050406030204" pitchFamily="18" charset="0"/>
                            <a:cs typeface="+mn-ea"/>
                            <a:sym typeface="+mn-lt"/>
                          </a:rPr>
                          <m:t>𝑑</m:t>
                        </m:r>
                        <m:r>
                          <a:rPr lang="en-US" altLang="zh-CN" sz="2400" i="1">
                            <a:solidFill>
                              <a:srgbClr val="00B0F0"/>
                            </a:solidFill>
                            <a:latin typeface="Cambria Math" panose="02040503050406030204" pitchFamily="18" charset="0"/>
                            <a:cs typeface="+mn-ea"/>
                            <a:sym typeface="+mn-lt"/>
                          </a:rPr>
                          <m:t>∈</m:t>
                        </m:r>
                        <m:r>
                          <a:rPr lang="en-US" altLang="zh-CN" sz="2400" i="1">
                            <a:solidFill>
                              <a:srgbClr val="00B0F0"/>
                            </a:solidFill>
                            <a:latin typeface="Cambria Math" panose="02040503050406030204" pitchFamily="18" charset="0"/>
                            <a:cs typeface="+mn-ea"/>
                            <a:sym typeface="+mn-lt"/>
                          </a:rPr>
                          <m:t>𝐷</m:t>
                        </m:r>
                      </m:sub>
                      <m:sup/>
                      <m:e>
                        <m:sSup>
                          <m:sSupPr>
                            <m:ctrlPr>
                              <a:rPr lang="en-US" altLang="zh-CN" sz="2400" i="1">
                                <a:solidFill>
                                  <a:srgbClr val="00B0F0"/>
                                </a:solidFill>
                                <a:latin typeface="Cambria Math" panose="02040503050406030204" pitchFamily="18" charset="0"/>
                                <a:cs typeface="+mn-ea"/>
                                <a:sym typeface="+mn-lt"/>
                              </a:rPr>
                            </m:ctrlPr>
                          </m:sSupPr>
                          <m:e>
                            <m:d>
                              <m:dPr>
                                <m:ctrlPr>
                                  <a:rPr lang="en-US" altLang="zh-CN" sz="2400" i="1">
                                    <a:solidFill>
                                      <a:srgbClr val="00B0F0"/>
                                    </a:solidFill>
                                    <a:latin typeface="Cambria Math" panose="02040503050406030204" pitchFamily="18" charset="0"/>
                                    <a:cs typeface="+mn-ea"/>
                                    <a:sym typeface="+mn-lt"/>
                                  </a:rPr>
                                </m:ctrlPr>
                              </m:dPr>
                              <m:e>
                                <m:sSub>
                                  <m:sSubPr>
                                    <m:ctrlPr>
                                      <a:rPr lang="en-US" altLang="zh-CN" sz="2400" i="1">
                                        <a:solidFill>
                                          <a:srgbClr val="00B0F0"/>
                                        </a:solidFill>
                                        <a:latin typeface="Cambria Math" panose="02040503050406030204" pitchFamily="18" charset="0"/>
                                        <a:cs typeface="+mn-ea"/>
                                        <a:sym typeface="+mn-lt"/>
                                      </a:rPr>
                                    </m:ctrlPr>
                                  </m:sSubPr>
                                  <m:e>
                                    <m:r>
                                      <a:rPr lang="en-US" altLang="zh-CN" sz="2400" i="1">
                                        <a:solidFill>
                                          <a:srgbClr val="00B0F0"/>
                                        </a:solidFill>
                                        <a:latin typeface="Cambria Math" panose="02040503050406030204" pitchFamily="18" charset="0"/>
                                        <a:cs typeface="+mn-ea"/>
                                        <a:sym typeface="+mn-lt"/>
                                      </a:rPr>
                                      <m:t>𝑡</m:t>
                                    </m:r>
                                  </m:e>
                                  <m:sub>
                                    <m:r>
                                      <a:rPr lang="en-US" altLang="zh-CN" sz="2400" i="1">
                                        <a:solidFill>
                                          <a:srgbClr val="00B0F0"/>
                                        </a:solidFill>
                                        <a:latin typeface="Cambria Math" panose="02040503050406030204" pitchFamily="18" charset="0"/>
                                        <a:cs typeface="+mn-ea"/>
                                        <a:sym typeface="+mn-lt"/>
                                      </a:rPr>
                                      <m:t>𝑑</m:t>
                                    </m:r>
                                  </m:sub>
                                </m:sSub>
                                <m:r>
                                  <a:rPr lang="en-US" altLang="zh-CN" sz="2400" i="1">
                                    <a:solidFill>
                                      <a:srgbClr val="00B0F0"/>
                                    </a:solidFill>
                                    <a:latin typeface="Cambria Math" panose="02040503050406030204" pitchFamily="18" charset="0"/>
                                    <a:cs typeface="+mn-ea"/>
                                    <a:sym typeface="+mn-lt"/>
                                  </a:rPr>
                                  <m:t>−</m:t>
                                </m:r>
                                <m:sSub>
                                  <m:sSubPr>
                                    <m:ctrlPr>
                                      <a:rPr lang="en-US" altLang="zh-CN" sz="2400" i="1">
                                        <a:solidFill>
                                          <a:srgbClr val="00B0F0"/>
                                        </a:solidFill>
                                        <a:latin typeface="Cambria Math" panose="02040503050406030204" pitchFamily="18" charset="0"/>
                                        <a:cs typeface="+mn-ea"/>
                                        <a:sym typeface="+mn-lt"/>
                                      </a:rPr>
                                    </m:ctrlPr>
                                  </m:sSubPr>
                                  <m:e>
                                    <m:r>
                                      <a:rPr lang="en-US" altLang="zh-CN" sz="2400" i="1">
                                        <a:solidFill>
                                          <a:srgbClr val="00B0F0"/>
                                        </a:solidFill>
                                        <a:latin typeface="Cambria Math" panose="02040503050406030204" pitchFamily="18" charset="0"/>
                                        <a:cs typeface="+mn-ea"/>
                                        <a:sym typeface="+mn-lt"/>
                                      </a:rPr>
                                      <m:t>𝑜</m:t>
                                    </m:r>
                                  </m:e>
                                  <m:sub>
                                    <m:r>
                                      <a:rPr lang="en-US" altLang="zh-CN" sz="2400" i="1">
                                        <a:solidFill>
                                          <a:srgbClr val="00B0F0"/>
                                        </a:solidFill>
                                        <a:latin typeface="Cambria Math" panose="02040503050406030204" pitchFamily="18" charset="0"/>
                                        <a:cs typeface="+mn-ea"/>
                                        <a:sym typeface="+mn-lt"/>
                                      </a:rPr>
                                      <m:t>𝑑</m:t>
                                    </m:r>
                                  </m:sub>
                                </m:sSub>
                              </m:e>
                            </m:d>
                          </m:e>
                          <m:sup>
                            <m:r>
                              <a:rPr lang="en-US" altLang="zh-CN" sz="2400" i="1">
                                <a:solidFill>
                                  <a:srgbClr val="00B0F0"/>
                                </a:solidFill>
                                <a:latin typeface="Cambria Math" panose="02040503050406030204" pitchFamily="18" charset="0"/>
                                <a:cs typeface="+mn-ea"/>
                                <a:sym typeface="+mn-lt"/>
                              </a:rPr>
                              <m:t>2</m:t>
                            </m:r>
                          </m:sup>
                        </m:sSup>
                      </m:e>
                    </m:nary>
                  </m:oMath>
                </a14:m>
                <a:r>
                  <a:rPr lang="en-US" sz="2400" dirty="0">
                    <a:solidFill>
                      <a:srgbClr val="00B0F0"/>
                    </a:solidFill>
                  </a:rPr>
                  <a:t>,   </a:t>
                </a:r>
                <a:r>
                  <a:rPr lang="en-US" sz="2400" dirty="0">
                    <a:solidFill>
                      <a:schemeClr val="bg1"/>
                    </a:solidFill>
                  </a:rPr>
                  <a:t>In the preceding function, </a:t>
                </a:r>
                <a14:m>
                  <m:oMath xmlns:m="http://schemas.openxmlformats.org/officeDocument/2006/math">
                    <m:r>
                      <a:rPr lang="en-US" altLang="zh-CN" sz="2400" i="1" dirty="0" smtClean="0">
                        <a:solidFill>
                          <a:schemeClr val="bg1"/>
                        </a:solidFill>
                        <a:latin typeface="Cambria Math" panose="02040503050406030204" pitchFamily="18" charset="0"/>
                        <a:cs typeface="+mn-ea"/>
                        <a:sym typeface="+mn-lt"/>
                      </a:rPr>
                      <m:t>𝑑</m:t>
                    </m:r>
                  </m:oMath>
                </a14:m>
                <a:r>
                  <a:rPr lang="en-US" sz="2400" dirty="0">
                    <a:solidFill>
                      <a:schemeClr val="bg1"/>
                    </a:solidFill>
                  </a:rPr>
                  <a:t> is one neuron in the output layer, D is all the neurons in the output layer, </a:t>
                </a:r>
                <a14:m>
                  <m:oMath xmlns:m="http://schemas.openxmlformats.org/officeDocument/2006/math">
                    <m:sSub>
                      <m:sSubPr>
                        <m:ctrlPr>
                          <a:rPr lang="en-US" altLang="zh-CN" sz="2400" i="1">
                            <a:solidFill>
                              <a:schemeClr val="bg1"/>
                            </a:solidFill>
                            <a:latin typeface="Cambria Math" panose="02040503050406030204" pitchFamily="18" charset="0"/>
                            <a:cs typeface="+mn-ea"/>
                            <a:sym typeface="+mn-lt"/>
                          </a:rPr>
                        </m:ctrlPr>
                      </m:sSubPr>
                      <m:e>
                        <m:r>
                          <a:rPr lang="en-US" altLang="zh-CN" sz="2400" i="1">
                            <a:solidFill>
                              <a:schemeClr val="bg1"/>
                            </a:solidFill>
                            <a:latin typeface="Cambria Math" panose="02040503050406030204" pitchFamily="18" charset="0"/>
                            <a:cs typeface="+mn-ea"/>
                            <a:sym typeface="+mn-lt"/>
                          </a:rPr>
                          <m:t>𝑡</m:t>
                        </m:r>
                      </m:e>
                      <m:sub>
                        <m:r>
                          <a:rPr lang="en-US" altLang="zh-CN" sz="2400" i="1">
                            <a:solidFill>
                              <a:schemeClr val="bg1"/>
                            </a:solidFill>
                            <a:latin typeface="Cambria Math" panose="02040503050406030204" pitchFamily="18" charset="0"/>
                            <a:cs typeface="+mn-ea"/>
                            <a:sym typeface="+mn-lt"/>
                          </a:rPr>
                          <m:t>𝑑</m:t>
                        </m:r>
                      </m:sub>
                    </m:sSub>
                  </m:oMath>
                </a14:m>
                <a:r>
                  <a:rPr lang="en-US" sz="2400" dirty="0">
                    <a:solidFill>
                      <a:schemeClr val="bg1"/>
                    </a:solidFill>
                  </a:rPr>
                  <a:t> is the target output, and </a:t>
                </a:r>
                <a14:m>
                  <m:oMath xmlns:m="http://schemas.openxmlformats.org/officeDocument/2006/math">
                    <m:sSub>
                      <m:sSubPr>
                        <m:ctrlPr>
                          <a:rPr lang="en-US" altLang="zh-CN" sz="2400" i="1">
                            <a:solidFill>
                              <a:schemeClr val="bg1"/>
                            </a:solidFill>
                            <a:latin typeface="Cambria Math" panose="02040503050406030204" pitchFamily="18" charset="0"/>
                            <a:cs typeface="+mn-ea"/>
                            <a:sym typeface="+mn-lt"/>
                          </a:rPr>
                        </m:ctrlPr>
                      </m:sSubPr>
                      <m:e>
                        <m:r>
                          <a:rPr lang="en-US" altLang="zh-CN" sz="2400" i="1">
                            <a:solidFill>
                              <a:schemeClr val="bg1"/>
                            </a:solidFill>
                            <a:latin typeface="Cambria Math" panose="02040503050406030204" pitchFamily="18" charset="0"/>
                            <a:cs typeface="+mn-ea"/>
                            <a:sym typeface="+mn-lt"/>
                          </a:rPr>
                          <m:t>𝑜</m:t>
                        </m:r>
                      </m:e>
                      <m:sub>
                        <m:r>
                          <a:rPr lang="en-US" altLang="zh-CN" sz="2400" i="1">
                            <a:solidFill>
                              <a:schemeClr val="bg1"/>
                            </a:solidFill>
                            <a:latin typeface="Cambria Math" panose="02040503050406030204" pitchFamily="18" charset="0"/>
                            <a:cs typeface="+mn-ea"/>
                            <a:sym typeface="+mn-lt"/>
                          </a:rPr>
                          <m:t>𝑑</m:t>
                        </m:r>
                      </m:sub>
                    </m:sSub>
                  </m:oMath>
                </a14:m>
                <a:r>
                  <a:rPr lang="en-US" sz="2400" dirty="0">
                    <a:solidFill>
                      <a:schemeClr val="bg1"/>
                    </a:solidFill>
                  </a:rPr>
                  <a:t> is the actual output.</a:t>
                </a:r>
              </a:p>
              <a:p>
                <a:pPr>
                  <a:lnSpc>
                    <a:spcPct val="120000"/>
                  </a:lnSpc>
                </a:pPr>
                <a:r>
                  <a:rPr lang="en-US" sz="2400" dirty="0">
                    <a:solidFill>
                      <a:schemeClr val="bg1"/>
                    </a:solidFill>
                    <a:cs typeface="+mn-ea"/>
                    <a:sym typeface="+mn-lt"/>
                  </a:rPr>
                  <a:t>The gradient descent method enables the loss function to search along </a:t>
                </a:r>
                <a:r>
                  <a:rPr lang="en-US" sz="2400" dirty="0">
                    <a:solidFill>
                      <a:srgbClr val="00B0F0"/>
                    </a:solidFill>
                    <a:cs typeface="+mn-ea"/>
                    <a:sym typeface="+mn-lt"/>
                  </a:rPr>
                  <a:t>the negative gradient direction</a:t>
                </a:r>
                <a:r>
                  <a:rPr lang="en-US" sz="2400" dirty="0">
                    <a:solidFill>
                      <a:schemeClr val="bg1"/>
                    </a:solidFill>
                    <a:cs typeface="+mn-ea"/>
                    <a:sym typeface="+mn-lt"/>
                  </a:rPr>
                  <a:t> and update the parameters iteratively, finally minimizing the loss function.</a:t>
                </a:r>
              </a:p>
              <a:p>
                <a:pPr>
                  <a:lnSpc>
                    <a:spcPct val="120000"/>
                  </a:lnSpc>
                </a:pPr>
                <a:endParaRPr lang="en-US" sz="2400" dirty="0">
                  <a:solidFill>
                    <a:schemeClr val="bg1"/>
                  </a:solidFill>
                  <a:cs typeface="+mn-ea"/>
                  <a:sym typeface="+mn-lt"/>
                </a:endParaRPr>
              </a:p>
            </p:txBody>
          </p:sp>
        </mc:Choice>
        <mc:Fallback>
          <p:sp>
            <p:nvSpPr>
              <p:cNvPr id="3" name="文本占位符 2"/>
              <p:cNvSpPr>
                <a:spLocks noGrp="1" noRot="1" noChangeAspect="1" noMove="1" noResize="1" noEditPoints="1" noAdjustHandles="1" noChangeArrowheads="1" noChangeShapeType="1" noTextEdit="1"/>
              </p:cNvSpPr>
              <p:nvPr>
                <p:ph type="body" sz="quarter" idx="10"/>
              </p:nvPr>
            </p:nvSpPr>
            <p:spPr>
              <a:xfrm>
                <a:off x="731838" y="1204178"/>
                <a:ext cx="11085024" cy="5249812"/>
              </a:xfrm>
              <a:blipFill>
                <a:blip r:embed="rId3"/>
                <a:stretch>
                  <a:fillRect l="-825" r="-880"/>
                </a:stretch>
              </a:blipFill>
            </p:spPr>
            <p:txBody>
              <a:bodyPr/>
              <a:lstStyle/>
              <a:p>
                <a:r>
                  <a:rPr lang="en-US">
                    <a:noFill/>
                  </a:rPr>
                  <a:t> </a:t>
                </a:r>
              </a:p>
            </p:txBody>
          </p:sp>
        </mc:Fallback>
      </mc:AlternateContent>
      <p:pic>
        <p:nvPicPr>
          <p:cNvPr id="4" name="Picture 3">
            <a:extLst>
              <a:ext uri="{FF2B5EF4-FFF2-40B4-BE49-F238E27FC236}">
                <a16:creationId xmlns:a16="http://schemas.microsoft.com/office/drawing/2014/main" id="{9C577C60-1AB4-1C18-BDCF-62D8747446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8263" y="-50753"/>
            <a:ext cx="2383737" cy="1125123"/>
          </a:xfrm>
          <a:prstGeom prst="rect">
            <a:avLst/>
          </a:prstGeom>
        </p:spPr>
      </p:pic>
      <p:sp>
        <p:nvSpPr>
          <p:cNvPr id="5" name="TextBox 4">
            <a:extLst>
              <a:ext uri="{FF2B5EF4-FFF2-40B4-BE49-F238E27FC236}">
                <a16:creationId xmlns:a16="http://schemas.microsoft.com/office/drawing/2014/main" id="{4F52124D-6A81-8B32-2D4F-0829467D379F}"/>
              </a:ext>
            </a:extLst>
          </p:cNvPr>
          <p:cNvSpPr txBox="1"/>
          <p:nvPr/>
        </p:nvSpPr>
        <p:spPr>
          <a:xfrm>
            <a:off x="4787900" y="622101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a:extLst>
              <a:ext uri="{FF2B5EF4-FFF2-40B4-BE49-F238E27FC236}">
                <a16:creationId xmlns:a16="http://schemas.microsoft.com/office/drawing/2014/main" id="{D522344F-5835-B19B-99E8-A2666DE7E5C3}"/>
              </a:ext>
            </a:extLst>
          </p:cNvPr>
          <p:cNvSpPr/>
          <p:nvPr/>
        </p:nvSpPr>
        <p:spPr>
          <a:xfrm>
            <a:off x="-448171" y="-916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34276228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dirty="0">
                <a:solidFill>
                  <a:srgbClr val="00B0F0"/>
                </a:solidFill>
                <a:sym typeface="+mn-lt"/>
              </a:rPr>
              <a:t>Extrema of the Loss Function</a:t>
            </a:r>
          </a:p>
        </p:txBody>
      </p:sp>
      <mc:AlternateContent xmlns:mc="http://schemas.openxmlformats.org/markup-compatibility/2006">
        <mc:Choice xmlns:a14="http://schemas.microsoft.com/office/drawing/2010/main" Requires="a14">
          <p:sp>
            <p:nvSpPr>
              <p:cNvPr id="3" name="文本占位符 2"/>
              <p:cNvSpPr>
                <a:spLocks noGrp="1"/>
              </p:cNvSpPr>
              <p:nvPr>
                <p:ph type="body" sz="quarter" idx="10"/>
              </p:nvPr>
            </p:nvSpPr>
            <p:spPr/>
            <p:txBody>
              <a:bodyPr>
                <a:normAutofit/>
              </a:bodyPr>
              <a:lstStyle/>
              <a:p>
                <a:r>
                  <a:rPr lang="en-US" sz="2400" dirty="0">
                    <a:solidFill>
                      <a:schemeClr val="bg1"/>
                    </a:solidFill>
                  </a:rPr>
                  <a:t>Purpose: The loss function </a:t>
                </a:r>
                <a14:m>
                  <m:oMath xmlns:m="http://schemas.openxmlformats.org/officeDocument/2006/math">
                    <m:r>
                      <a:rPr lang="en-US" altLang="zh-CN" sz="2400" dirty="0">
                        <a:solidFill>
                          <a:schemeClr val="bg1"/>
                        </a:solidFill>
                        <a:latin typeface="Cambria Math" panose="02040503050406030204" pitchFamily="18" charset="0"/>
                        <a:sym typeface="+mn-lt"/>
                      </a:rPr>
                      <m:t>𝐸</m:t>
                    </m:r>
                    <m:r>
                      <a:rPr lang="en-US" altLang="zh-CN" sz="2400" dirty="0">
                        <a:solidFill>
                          <a:schemeClr val="bg1"/>
                        </a:solidFill>
                        <a:latin typeface="Cambria Math" panose="02040503050406030204" pitchFamily="18" charset="0"/>
                        <a:sym typeface="+mn-lt"/>
                      </a:rPr>
                      <m:t>(</m:t>
                    </m:r>
                    <m:r>
                      <a:rPr lang="en-US" altLang="zh-CN" sz="2400" dirty="0">
                        <a:solidFill>
                          <a:schemeClr val="bg1"/>
                        </a:solidFill>
                        <a:latin typeface="Cambria Math" panose="02040503050406030204" pitchFamily="18" charset="0"/>
                        <a:sym typeface="+mn-lt"/>
                      </a:rPr>
                      <m:t>𝑊</m:t>
                    </m:r>
                    <m:r>
                      <a:rPr lang="en-US" altLang="zh-CN" sz="2400" dirty="0">
                        <a:solidFill>
                          <a:schemeClr val="bg1"/>
                        </a:solidFill>
                        <a:latin typeface="Cambria Math" panose="02040503050406030204" pitchFamily="18" charset="0"/>
                        <a:sym typeface="+mn-lt"/>
                      </a:rPr>
                      <m:t>)</m:t>
                    </m:r>
                  </m:oMath>
                </a14:m>
                <a:r>
                  <a:rPr lang="en-US" sz="2400" dirty="0">
                    <a:solidFill>
                      <a:schemeClr val="bg1"/>
                    </a:solidFill>
                  </a:rPr>
                  <a:t> is defined on the weight space. The objective is to search for the weight vector </a:t>
                </a:r>
                <a14:m>
                  <m:oMath xmlns:m="http://schemas.openxmlformats.org/officeDocument/2006/math">
                    <m:r>
                      <a:rPr lang="en-US" altLang="zh-CN" sz="2400" dirty="0">
                        <a:solidFill>
                          <a:schemeClr val="bg1"/>
                        </a:solidFill>
                        <a:latin typeface="Cambria Math" panose="02040503050406030204" pitchFamily="18" charset="0"/>
                        <a:sym typeface="+mn-lt"/>
                      </a:rPr>
                      <m:t>𝑊</m:t>
                    </m:r>
                  </m:oMath>
                </a14:m>
                <a:r>
                  <a:rPr lang="en-US" sz="2400" dirty="0">
                    <a:solidFill>
                      <a:schemeClr val="bg1"/>
                    </a:solidFill>
                  </a:rPr>
                  <a:t> that can minimize </a:t>
                </a:r>
                <a14:m>
                  <m:oMath xmlns:m="http://schemas.openxmlformats.org/officeDocument/2006/math">
                    <m:r>
                      <a:rPr lang="en-US" altLang="zh-CN" sz="2400" dirty="0">
                        <a:solidFill>
                          <a:schemeClr val="bg1"/>
                        </a:solidFill>
                        <a:latin typeface="Cambria Math" panose="02040503050406030204" pitchFamily="18" charset="0"/>
                        <a:sym typeface="+mn-lt"/>
                      </a:rPr>
                      <m:t>𝐸</m:t>
                    </m:r>
                    <m:r>
                      <a:rPr lang="en-US" altLang="zh-CN" sz="2400" dirty="0">
                        <a:solidFill>
                          <a:schemeClr val="bg1"/>
                        </a:solidFill>
                        <a:latin typeface="Cambria Math" panose="02040503050406030204" pitchFamily="18" charset="0"/>
                        <a:sym typeface="+mn-lt"/>
                      </a:rPr>
                      <m:t>(</m:t>
                    </m:r>
                    <m:r>
                      <a:rPr lang="en-US" altLang="zh-CN" sz="2400" dirty="0">
                        <a:solidFill>
                          <a:schemeClr val="bg1"/>
                        </a:solidFill>
                        <a:latin typeface="Cambria Math" panose="02040503050406030204" pitchFamily="18" charset="0"/>
                        <a:sym typeface="+mn-lt"/>
                      </a:rPr>
                      <m:t>𝑊</m:t>
                    </m:r>
                    <m:r>
                      <a:rPr lang="en-US" altLang="zh-CN" sz="2400" dirty="0">
                        <a:solidFill>
                          <a:schemeClr val="bg1"/>
                        </a:solidFill>
                        <a:latin typeface="Cambria Math" panose="02040503050406030204" pitchFamily="18" charset="0"/>
                        <a:sym typeface="+mn-lt"/>
                      </a:rPr>
                      <m:t>)</m:t>
                    </m:r>
                  </m:oMath>
                </a14:m>
                <a:r>
                  <a:rPr lang="en-US" sz="2400" dirty="0">
                    <a:solidFill>
                      <a:schemeClr val="bg1"/>
                    </a:solidFill>
                  </a:rPr>
                  <a:t>.</a:t>
                </a:r>
              </a:p>
              <a:p>
                <a:r>
                  <a:rPr lang="en-US" sz="2400" dirty="0">
                    <a:solidFill>
                      <a:schemeClr val="bg1"/>
                    </a:solidFill>
                  </a:rPr>
                  <a:t>Limitation: No effective method can solve the extremum in mathematics on the complex high-dimensional surface of</a:t>
                </a:r>
                <a:endParaRPr lang="en-US" altLang="zh-CN" sz="2400" dirty="0">
                  <a:solidFill>
                    <a:schemeClr val="bg1"/>
                  </a:solidFill>
                  <a:sym typeface="+mn-lt"/>
                </a:endParaRPr>
              </a:p>
              <a:p>
                <a:endParaRPr lang="en-US" altLang="zh-CN" sz="2400" dirty="0">
                  <a:solidFill>
                    <a:schemeClr val="bg1"/>
                  </a:solidFill>
                  <a:sym typeface="+mn-lt"/>
                </a:endParaRPr>
              </a:p>
              <a:p>
                <a:endParaRPr lang="en-US" altLang="zh-CN" sz="2400" dirty="0">
                  <a:solidFill>
                    <a:schemeClr val="bg1"/>
                  </a:solidFill>
                  <a:sym typeface="+mn-lt"/>
                </a:endParaRPr>
              </a:p>
              <a:p>
                <a:endParaRPr lang="en-US" altLang="zh-CN" sz="2400" dirty="0">
                  <a:solidFill>
                    <a:schemeClr val="bg1"/>
                  </a:solidFill>
                  <a:sym typeface="+mn-lt"/>
                </a:endParaRPr>
              </a:p>
              <a:p>
                <a:endParaRPr lang="en-US" altLang="zh-CN" sz="2400" dirty="0">
                  <a:solidFill>
                    <a:schemeClr val="bg1"/>
                  </a:solidFill>
                  <a:sym typeface="+mn-lt"/>
                </a:endParaRPr>
              </a:p>
              <a:p>
                <a:endParaRPr lang="en-US" altLang="zh-CN" sz="2400" dirty="0">
                  <a:solidFill>
                    <a:schemeClr val="bg1"/>
                  </a:solidFill>
                  <a:sym typeface="+mn-lt"/>
                </a:endParaRPr>
              </a:p>
              <a:p>
                <a:endParaRPr lang="en-US" sz="2400" dirty="0">
                  <a:solidFill>
                    <a:schemeClr val="bg1"/>
                  </a:solidFill>
                  <a:sym typeface="+mn-lt"/>
                </a:endParaRPr>
              </a:p>
            </p:txBody>
          </p:sp>
        </mc:Choice>
        <mc:Fallback>
          <p:sp>
            <p:nvSpPr>
              <p:cNvPr id="3" name="文本占位符 2"/>
              <p:cNvSpPr>
                <a:spLocks noGrp="1" noRot="1" noChangeAspect="1" noMove="1" noResize="1" noEditPoints="1" noAdjustHandles="1" noChangeArrowheads="1" noChangeShapeType="1" noTextEdit="1"/>
              </p:cNvSpPr>
              <p:nvPr>
                <p:ph type="body" sz="quarter" idx="10"/>
              </p:nvPr>
            </p:nvSpPr>
            <p:spPr>
              <a:blipFill>
                <a:blip r:embed="rId3"/>
                <a:stretch>
                  <a:fillRect l="-739" t="-1502" r="-909"/>
                </a:stretch>
              </a:blipFill>
            </p:spPr>
            <p:txBody>
              <a:bodyPr/>
              <a:lstStyle/>
              <a:p>
                <a:r>
                  <a:rPr lang="en-US">
                    <a:noFill/>
                  </a:rPr>
                  <a:t> </a:t>
                </a:r>
              </a:p>
            </p:txBody>
          </p:sp>
        </mc:Fallback>
      </mc:AlternateContent>
      <p:pic>
        <p:nvPicPr>
          <p:cNvPr id="5" name="图片 4"/>
          <p:cNvPicPr>
            <a:picLocks noChangeAspect="1"/>
          </p:cNvPicPr>
          <p:nvPr/>
        </p:nvPicPr>
        <p:blipFill>
          <a:blip r:embed="rId4"/>
          <a:stretch>
            <a:fillRect/>
          </a:stretch>
        </p:blipFill>
        <p:spPr>
          <a:xfrm>
            <a:off x="3960968" y="2741940"/>
            <a:ext cx="3807371" cy="3063546"/>
          </a:xfrm>
          <a:prstGeom prst="rect">
            <a:avLst/>
          </a:prstGeom>
          <a:ln w="12700">
            <a:solidFill>
              <a:schemeClr val="bg1">
                <a:lumMod val="85000"/>
              </a:schemeClr>
            </a:solidFill>
          </a:ln>
        </p:spPr>
      </p:pic>
      <p:pic>
        <p:nvPicPr>
          <p:cNvPr id="6" name="Picture 5">
            <a:extLst>
              <a:ext uri="{FF2B5EF4-FFF2-40B4-BE49-F238E27FC236}">
                <a16:creationId xmlns:a16="http://schemas.microsoft.com/office/drawing/2014/main" id="{78B59D95-056F-5354-970F-374B83C5752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808263" y="-50753"/>
            <a:ext cx="2383737" cy="1125123"/>
          </a:xfrm>
          <a:prstGeom prst="rect">
            <a:avLst/>
          </a:prstGeom>
        </p:spPr>
      </p:pic>
      <p:sp>
        <p:nvSpPr>
          <p:cNvPr id="7" name="TextBox 6">
            <a:extLst>
              <a:ext uri="{FF2B5EF4-FFF2-40B4-BE49-F238E27FC236}">
                <a16:creationId xmlns:a16="http://schemas.microsoft.com/office/drawing/2014/main" id="{D011A82F-7ED7-4A24-A629-6BE619021483}"/>
              </a:ext>
            </a:extLst>
          </p:cNvPr>
          <p:cNvSpPr txBox="1"/>
          <p:nvPr/>
        </p:nvSpPr>
        <p:spPr>
          <a:xfrm>
            <a:off x="4787900" y="622101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841878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739396" y="611336"/>
            <a:ext cx="7674744" cy="895777"/>
          </a:xfrm>
        </p:spPr>
        <p:txBody>
          <a:bodyPr>
            <a:normAutofit fontScale="90000"/>
          </a:bodyPr>
          <a:lstStyle/>
          <a:p>
            <a:r>
              <a:rPr lang="en-US" dirty="0">
                <a:sym typeface="+mn-lt"/>
              </a:rPr>
              <a:t>Common Loss Functions in Deep Learning</a:t>
            </a:r>
          </a:p>
        </p:txBody>
      </p:sp>
      <mc:AlternateContent xmlns:mc="http://schemas.openxmlformats.org/markup-compatibility/2006">
        <mc:Choice xmlns:a14="http://schemas.microsoft.com/office/drawing/2010/main" Requires="a14">
          <p:sp>
            <p:nvSpPr>
              <p:cNvPr id="6" name="文本占位符 5"/>
              <p:cNvSpPr>
                <a:spLocks noGrp="1"/>
              </p:cNvSpPr>
              <p:nvPr>
                <p:ph type="body" sz="quarter" idx="10"/>
              </p:nvPr>
            </p:nvSpPr>
            <p:spPr>
              <a:xfrm>
                <a:off x="826325" y="1956239"/>
                <a:ext cx="10869145" cy="3530161"/>
              </a:xfrm>
            </p:spPr>
            <p:txBody>
              <a:bodyPr/>
              <a:lstStyle/>
              <a:p>
                <a:r>
                  <a:rPr lang="en-US" sz="2000" dirty="0">
                    <a:sym typeface="+mn-lt"/>
                  </a:rPr>
                  <a:t>Quadratic cost function</a:t>
                </a:r>
                <a:r>
                  <a:rPr lang="en-US" sz="2000" dirty="0"/>
                  <a:t>:</a:t>
                </a:r>
              </a:p>
              <a:p>
                <a:pPr marL="0" indent="0">
                  <a:buNone/>
                </a:pPr>
                <a14:m>
                  <m:oMathPara xmlns:m="http://schemas.openxmlformats.org/officeDocument/2006/math">
                    <m:oMathParaPr>
                      <m:jc m:val="centerGroup"/>
                    </m:oMathParaPr>
                    <m:oMath xmlns:m="http://schemas.openxmlformats.org/officeDocument/2006/math">
                      <m:r>
                        <a:rPr lang="en-US" altLang="zh-CN" sz="2000">
                          <a:latin typeface="Cambria Math" panose="02040503050406030204" pitchFamily="18" charset="0"/>
                          <a:sym typeface="+mn-lt"/>
                        </a:rPr>
                        <m:t>𝐸</m:t>
                      </m:r>
                      <m:d>
                        <m:dPr>
                          <m:ctrlPr>
                            <a:rPr lang="en-US" altLang="zh-CN" sz="2000" i="1">
                              <a:latin typeface="Cambria Math" panose="02040503050406030204" pitchFamily="18" charset="0"/>
                              <a:sym typeface="+mn-lt"/>
                            </a:rPr>
                          </m:ctrlPr>
                        </m:dPr>
                        <m:e>
                          <m:r>
                            <a:rPr lang="en-US" altLang="zh-CN" sz="2000">
                              <a:latin typeface="Cambria Math" panose="02040503050406030204" pitchFamily="18" charset="0"/>
                              <a:sym typeface="+mn-lt"/>
                            </a:rPr>
                            <m:t>𝑊</m:t>
                          </m:r>
                        </m:e>
                      </m:d>
                      <m:r>
                        <a:rPr lang="en-US" altLang="zh-CN" sz="2000">
                          <a:latin typeface="Cambria Math" panose="02040503050406030204" pitchFamily="18" charset="0"/>
                          <a:sym typeface="+mn-lt"/>
                        </a:rPr>
                        <m:t>=</m:t>
                      </m:r>
                      <m:f>
                        <m:fPr>
                          <m:ctrlPr>
                            <a:rPr lang="en-US" altLang="zh-CN" sz="2000" i="1">
                              <a:latin typeface="Cambria Math" panose="02040503050406030204" pitchFamily="18" charset="0"/>
                              <a:sym typeface="+mn-lt"/>
                            </a:rPr>
                          </m:ctrlPr>
                        </m:fPr>
                        <m:num>
                          <m:r>
                            <a:rPr lang="en-US" altLang="zh-CN" sz="2000">
                              <a:latin typeface="Cambria Math" panose="02040503050406030204" pitchFamily="18" charset="0"/>
                              <a:sym typeface="+mn-lt"/>
                            </a:rPr>
                            <m:t>1</m:t>
                          </m:r>
                        </m:num>
                        <m:den>
                          <m:r>
                            <a:rPr lang="en-US" altLang="zh-CN" sz="2000">
                              <a:latin typeface="Cambria Math" panose="02040503050406030204" pitchFamily="18" charset="0"/>
                              <a:sym typeface="+mn-lt"/>
                            </a:rPr>
                            <m:t>2</m:t>
                          </m:r>
                        </m:den>
                      </m:f>
                      <m:nary>
                        <m:naryPr>
                          <m:chr m:val="∑"/>
                          <m:supHide m:val="on"/>
                          <m:ctrlPr>
                            <a:rPr lang="en-US" altLang="zh-CN" sz="2000" i="1">
                              <a:latin typeface="Cambria Math" panose="02040503050406030204" pitchFamily="18" charset="0"/>
                              <a:sym typeface="+mn-lt"/>
                            </a:rPr>
                          </m:ctrlPr>
                        </m:naryPr>
                        <m:sub>
                          <m:r>
                            <m:rPr>
                              <m:brk m:alnAt="7"/>
                            </m:rPr>
                            <a:rPr lang="en-US" altLang="zh-CN" sz="2000">
                              <a:latin typeface="Cambria Math" panose="02040503050406030204" pitchFamily="18" charset="0"/>
                              <a:sym typeface="+mn-lt"/>
                            </a:rPr>
                            <m:t>𝑑</m:t>
                          </m:r>
                          <m:r>
                            <a:rPr lang="en-US" altLang="zh-CN" sz="2000">
                              <a:latin typeface="Cambria Math" panose="02040503050406030204" pitchFamily="18" charset="0"/>
                              <a:sym typeface="+mn-lt"/>
                            </a:rPr>
                            <m:t>∈</m:t>
                          </m:r>
                          <m:r>
                            <a:rPr lang="en-US" altLang="zh-CN" sz="2000">
                              <a:latin typeface="Cambria Math" panose="02040503050406030204" pitchFamily="18" charset="0"/>
                              <a:sym typeface="+mn-lt"/>
                            </a:rPr>
                            <m:t>𝐷</m:t>
                          </m:r>
                        </m:sub>
                        <m:sup/>
                        <m:e>
                          <m:sSup>
                            <m:sSupPr>
                              <m:ctrlPr>
                                <a:rPr lang="en-US" altLang="zh-CN" sz="2000" i="1">
                                  <a:latin typeface="Cambria Math" panose="02040503050406030204" pitchFamily="18" charset="0"/>
                                  <a:sym typeface="+mn-lt"/>
                                </a:rPr>
                              </m:ctrlPr>
                            </m:sSupPr>
                            <m:e>
                              <m:d>
                                <m:dPr>
                                  <m:ctrlPr>
                                    <a:rPr lang="en-US" altLang="zh-CN" sz="2000" i="1">
                                      <a:latin typeface="Cambria Math" panose="02040503050406030204" pitchFamily="18" charset="0"/>
                                      <a:sym typeface="+mn-lt"/>
                                    </a:rPr>
                                  </m:ctrlPr>
                                </m:dPr>
                                <m:e>
                                  <m:sSub>
                                    <m:sSubPr>
                                      <m:ctrlPr>
                                        <a:rPr lang="en-US" altLang="zh-CN" sz="2000" i="1">
                                          <a:latin typeface="Cambria Math" panose="02040503050406030204" pitchFamily="18" charset="0"/>
                                          <a:sym typeface="+mn-lt"/>
                                        </a:rPr>
                                      </m:ctrlPr>
                                    </m:sSubPr>
                                    <m:e>
                                      <m:r>
                                        <a:rPr lang="en-US" altLang="zh-CN" sz="2000">
                                          <a:latin typeface="Cambria Math" panose="02040503050406030204" pitchFamily="18" charset="0"/>
                                          <a:sym typeface="+mn-lt"/>
                                        </a:rPr>
                                        <m:t>𝑡</m:t>
                                      </m:r>
                                    </m:e>
                                    <m:sub>
                                      <m:r>
                                        <a:rPr lang="en-US" altLang="zh-CN" sz="2000">
                                          <a:latin typeface="Cambria Math" panose="02040503050406030204" pitchFamily="18" charset="0"/>
                                          <a:sym typeface="+mn-lt"/>
                                        </a:rPr>
                                        <m:t>𝑑</m:t>
                                      </m:r>
                                    </m:sub>
                                  </m:sSub>
                                  <m:r>
                                    <a:rPr lang="en-US" altLang="zh-CN" sz="2000">
                                      <a:latin typeface="Cambria Math" panose="02040503050406030204" pitchFamily="18" charset="0"/>
                                      <a:sym typeface="+mn-lt"/>
                                    </a:rPr>
                                    <m:t>−</m:t>
                                  </m:r>
                                  <m:sSub>
                                    <m:sSubPr>
                                      <m:ctrlPr>
                                        <a:rPr lang="en-US" altLang="zh-CN" sz="2000" i="1">
                                          <a:latin typeface="Cambria Math" panose="02040503050406030204" pitchFamily="18" charset="0"/>
                                          <a:sym typeface="+mn-lt"/>
                                        </a:rPr>
                                      </m:ctrlPr>
                                    </m:sSubPr>
                                    <m:e>
                                      <m:r>
                                        <a:rPr lang="en-US" altLang="zh-CN" sz="2000">
                                          <a:latin typeface="Cambria Math" panose="02040503050406030204" pitchFamily="18" charset="0"/>
                                          <a:sym typeface="+mn-lt"/>
                                        </a:rPr>
                                        <m:t>𝑜</m:t>
                                      </m:r>
                                    </m:e>
                                    <m:sub>
                                      <m:r>
                                        <a:rPr lang="en-US" altLang="zh-CN" sz="2000">
                                          <a:latin typeface="Cambria Math" panose="02040503050406030204" pitchFamily="18" charset="0"/>
                                          <a:sym typeface="+mn-lt"/>
                                        </a:rPr>
                                        <m:t>𝑑</m:t>
                                      </m:r>
                                    </m:sub>
                                  </m:sSub>
                                </m:e>
                              </m:d>
                            </m:e>
                            <m:sup>
                              <m:r>
                                <a:rPr lang="en-US" altLang="zh-CN" sz="2000">
                                  <a:latin typeface="Cambria Math" panose="02040503050406030204" pitchFamily="18" charset="0"/>
                                  <a:sym typeface="+mn-lt"/>
                                </a:rPr>
                                <m:t>2</m:t>
                              </m:r>
                            </m:sup>
                          </m:sSup>
                        </m:e>
                      </m:nary>
                    </m:oMath>
                  </m:oMathPara>
                </a14:m>
                <a:endParaRPr lang="en-US" sz="2000" dirty="0"/>
              </a:p>
              <a:p>
                <a:r>
                  <a:rPr lang="en-US" sz="2000" dirty="0"/>
                  <a:t>Cross entropy error function:</a:t>
                </a:r>
              </a:p>
              <a:p>
                <a:pPr marL="0" indent="0">
                  <a:buNone/>
                </a:pPr>
                <a14:m>
                  <m:oMathPara xmlns:m="http://schemas.openxmlformats.org/officeDocument/2006/math">
                    <m:oMathParaPr>
                      <m:jc m:val="centerGroup"/>
                    </m:oMathParaPr>
                    <m:oMath xmlns:m="http://schemas.openxmlformats.org/officeDocument/2006/math">
                      <m:r>
                        <a:rPr lang="en-US" altLang="zh-CN" sz="2000">
                          <a:latin typeface="Cambria Math" panose="02040503050406030204" pitchFamily="18" charset="0"/>
                          <a:sym typeface="+mn-lt"/>
                        </a:rPr>
                        <m:t>𝐸</m:t>
                      </m:r>
                      <m:d>
                        <m:dPr>
                          <m:ctrlPr>
                            <a:rPr lang="en-US" altLang="zh-CN" sz="2000" i="1">
                              <a:latin typeface="Cambria Math" panose="02040503050406030204" pitchFamily="18" charset="0"/>
                              <a:sym typeface="+mn-lt"/>
                            </a:rPr>
                          </m:ctrlPr>
                        </m:dPr>
                        <m:e>
                          <m:r>
                            <a:rPr lang="en-US" altLang="zh-CN" sz="2000">
                              <a:latin typeface="Cambria Math" panose="02040503050406030204" pitchFamily="18" charset="0"/>
                              <a:sym typeface="+mn-lt"/>
                            </a:rPr>
                            <m:t>𝑊</m:t>
                          </m:r>
                        </m:e>
                      </m:d>
                      <m:r>
                        <a:rPr lang="en-US" altLang="zh-CN" sz="2000">
                          <a:latin typeface="Cambria Math" panose="02040503050406030204" pitchFamily="18" charset="0"/>
                          <a:sym typeface="+mn-lt"/>
                        </a:rPr>
                        <m:t>=−</m:t>
                      </m:r>
                      <m:nary>
                        <m:naryPr>
                          <m:chr m:val="∑"/>
                          <m:supHide m:val="on"/>
                          <m:ctrlPr>
                            <a:rPr lang="en-US" altLang="zh-CN" sz="2000" i="1">
                              <a:latin typeface="Cambria Math" panose="02040503050406030204" pitchFamily="18" charset="0"/>
                              <a:sym typeface="+mn-lt"/>
                            </a:rPr>
                          </m:ctrlPr>
                        </m:naryPr>
                        <m:sub>
                          <m:r>
                            <m:rPr>
                              <m:brk m:alnAt="7"/>
                            </m:rPr>
                            <a:rPr lang="en-US" altLang="zh-CN" sz="2000">
                              <a:latin typeface="Cambria Math" panose="02040503050406030204" pitchFamily="18" charset="0"/>
                              <a:sym typeface="+mn-lt"/>
                            </a:rPr>
                            <m:t>𝑑</m:t>
                          </m:r>
                          <m:r>
                            <a:rPr lang="en-US" altLang="zh-CN" sz="2000">
                              <a:latin typeface="Cambria Math" panose="02040503050406030204" pitchFamily="18" charset="0"/>
                              <a:sym typeface="+mn-lt"/>
                            </a:rPr>
                            <m:t>∈</m:t>
                          </m:r>
                          <m:r>
                            <a:rPr lang="en-US" altLang="zh-CN" sz="2000">
                              <a:latin typeface="Cambria Math" panose="02040503050406030204" pitchFamily="18" charset="0"/>
                              <a:sym typeface="+mn-lt"/>
                            </a:rPr>
                            <m:t>𝐷</m:t>
                          </m:r>
                        </m:sub>
                        <m:sup/>
                        <m:e>
                          <m:sSub>
                            <m:sSubPr>
                              <m:ctrlPr>
                                <a:rPr lang="en-US" altLang="zh-CN" sz="2000" i="1">
                                  <a:latin typeface="Cambria Math" panose="02040503050406030204" pitchFamily="18" charset="0"/>
                                  <a:sym typeface="+mn-lt"/>
                                </a:rPr>
                              </m:ctrlPr>
                            </m:sSubPr>
                            <m:e>
                              <m:r>
                                <a:rPr lang="en-US" altLang="zh-CN" sz="2000">
                                  <a:latin typeface="Cambria Math" panose="02040503050406030204" pitchFamily="18" charset="0"/>
                                  <a:sym typeface="+mn-lt"/>
                                </a:rPr>
                                <m:t>𝑡</m:t>
                              </m:r>
                            </m:e>
                            <m:sub>
                              <m:r>
                                <a:rPr lang="en-US" altLang="zh-CN" sz="2000">
                                  <a:latin typeface="Cambria Math" panose="02040503050406030204" pitchFamily="18" charset="0"/>
                                  <a:sym typeface="+mn-lt"/>
                                </a:rPr>
                                <m:t>𝑑</m:t>
                              </m:r>
                            </m:sub>
                          </m:sSub>
                          <m:func>
                            <m:funcPr>
                              <m:ctrlPr>
                                <a:rPr lang="en-US" altLang="zh-CN" sz="2000" i="1">
                                  <a:latin typeface="Cambria Math" panose="02040503050406030204" pitchFamily="18" charset="0"/>
                                  <a:sym typeface="+mn-lt"/>
                                </a:rPr>
                              </m:ctrlPr>
                            </m:funcPr>
                            <m:fName>
                              <m:r>
                                <m:rPr>
                                  <m:sty m:val="p"/>
                                </m:rPr>
                                <a:rPr lang="en-US" altLang="zh-CN" sz="2000">
                                  <a:latin typeface="Cambria Math" panose="02040503050406030204" pitchFamily="18" charset="0"/>
                                  <a:sym typeface="+mn-lt"/>
                                </a:rPr>
                                <m:t>ln</m:t>
                              </m:r>
                            </m:fName>
                            <m:e>
                              <m:sSub>
                                <m:sSubPr>
                                  <m:ctrlPr>
                                    <a:rPr lang="en-US" altLang="zh-CN" sz="2000" i="1">
                                      <a:latin typeface="Cambria Math" panose="02040503050406030204" pitchFamily="18" charset="0"/>
                                      <a:sym typeface="+mn-lt"/>
                                    </a:rPr>
                                  </m:ctrlPr>
                                </m:sSubPr>
                                <m:e>
                                  <m:r>
                                    <a:rPr lang="en-US" altLang="zh-CN" sz="2000">
                                      <a:latin typeface="Cambria Math" panose="02040503050406030204" pitchFamily="18" charset="0"/>
                                      <a:sym typeface="+mn-lt"/>
                                    </a:rPr>
                                    <m:t>𝑜</m:t>
                                  </m:r>
                                </m:e>
                                <m:sub>
                                  <m:r>
                                    <a:rPr lang="en-US" altLang="zh-CN" sz="2000">
                                      <a:latin typeface="Cambria Math" panose="02040503050406030204" pitchFamily="18" charset="0"/>
                                      <a:sym typeface="+mn-lt"/>
                                    </a:rPr>
                                    <m:t>𝑑</m:t>
                                  </m:r>
                                </m:sub>
                              </m:sSub>
                            </m:e>
                          </m:func>
                          <m:r>
                            <a:rPr lang="en-US" altLang="zh-CN" sz="2000" i="1" smtClean="0">
                              <a:latin typeface="Cambria Math" panose="02040503050406030204" pitchFamily="18" charset="0"/>
                              <a:sym typeface="+mn-lt"/>
                            </a:rPr>
                            <m:t> </m:t>
                          </m:r>
                        </m:e>
                      </m:nary>
                    </m:oMath>
                  </m:oMathPara>
                </a14:m>
                <a:endParaRPr lang="en-US" sz="2000" dirty="0"/>
              </a:p>
              <a:p>
                <a:pPr marL="0" indent="0">
                  <a:buNone/>
                </a:pPr>
                <a:endParaRPr lang="en-US" sz="2000" dirty="0"/>
              </a:p>
              <a:p>
                <a:r>
                  <a:rPr lang="en-US" sz="2000" dirty="0">
                    <a:sym typeface="+mn-lt"/>
                  </a:rPr>
                  <a:t>Generally, the mean square error function is used to solve the regression problem, while the cross- entropy error function is used to solve the classification problem.</a:t>
                </a:r>
              </a:p>
            </p:txBody>
          </p:sp>
        </mc:Choice>
        <mc:Fallback>
          <p:sp>
            <p:nvSpPr>
              <p:cNvPr id="6" name="文本占位符 5"/>
              <p:cNvSpPr>
                <a:spLocks noGrp="1" noRot="1" noChangeAspect="1" noMove="1" noResize="1" noEditPoints="1" noAdjustHandles="1" noChangeArrowheads="1" noChangeShapeType="1" noTextEdit="1"/>
              </p:cNvSpPr>
              <p:nvPr>
                <p:ph type="body" sz="quarter" idx="10"/>
              </p:nvPr>
            </p:nvSpPr>
            <p:spPr>
              <a:xfrm>
                <a:off x="826325" y="1956239"/>
                <a:ext cx="10869145" cy="3530161"/>
              </a:xfrm>
              <a:blipFill>
                <a:blip r:embed="rId3"/>
                <a:stretch>
                  <a:fillRect l="-505" t="-1727" r="-561"/>
                </a:stretch>
              </a:blipFill>
            </p:spPr>
            <p:txBody>
              <a:bodyPr/>
              <a:lstStyle/>
              <a:p>
                <a:r>
                  <a:rPr lang="en-US">
                    <a:noFill/>
                  </a:rPr>
                  <a:t> </a:t>
                </a:r>
              </a:p>
            </p:txBody>
          </p:sp>
        </mc:Fallback>
      </mc:AlternateContent>
      <p:pic>
        <p:nvPicPr>
          <p:cNvPr id="3" name="Graphic 22">
            <a:extLst>
              <a:ext uri="{FF2B5EF4-FFF2-40B4-BE49-F238E27FC236}">
                <a16:creationId xmlns:a16="http://schemas.microsoft.com/office/drawing/2014/main" id="{07A18ED3-A589-8067-E133-2587F1DCA10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032012" y="201426"/>
            <a:ext cx="2035889" cy="960940"/>
          </a:xfrm>
          <a:prstGeom prst="rect">
            <a:avLst/>
          </a:prstGeom>
        </p:spPr>
      </p:pic>
      <p:sp>
        <p:nvSpPr>
          <p:cNvPr id="4" name="Rectangle 3">
            <a:extLst>
              <a:ext uri="{FF2B5EF4-FFF2-40B4-BE49-F238E27FC236}">
                <a16:creationId xmlns:a16="http://schemas.microsoft.com/office/drawing/2014/main" id="{1FA3F6B5-D06E-6E96-6354-E0C6DDDF824E}"/>
              </a:ext>
            </a:extLst>
          </p:cNvPr>
          <p:cNvSpPr/>
          <p:nvPr/>
        </p:nvSpPr>
        <p:spPr>
          <a:xfrm>
            <a:off x="124098" y="20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5" name="TextBox 4">
            <a:extLst>
              <a:ext uri="{FF2B5EF4-FFF2-40B4-BE49-F238E27FC236}">
                <a16:creationId xmlns:a16="http://schemas.microsoft.com/office/drawing/2014/main" id="{EA71DE69-89D7-24CB-B01D-63B9F2940CC7}"/>
              </a:ext>
            </a:extLst>
          </p:cNvPr>
          <p:cNvSpPr txBox="1"/>
          <p:nvPr/>
        </p:nvSpPr>
        <p:spPr>
          <a:xfrm>
            <a:off x="334939" y="24200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white"/>
                </a:solidFill>
                <a:latin typeface="Times New Roman" panose="02020603050405020304" pitchFamily="18" charset="0"/>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B7F65581-DA9E-FF26-712A-B564E786DCDE}"/>
              </a:ext>
            </a:extLst>
          </p:cNvPr>
          <p:cNvSpPr txBox="1"/>
          <p:nvPr/>
        </p:nvSpPr>
        <p:spPr>
          <a:xfrm>
            <a:off x="395969" y="49781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475EB281-7199-4482-A117-2D8AA0F41A0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737412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8EEB0F-BA72-49AC-956F-331B60FDE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3" descr="Network Technology Background">
            <a:extLst>
              <a:ext uri="{FF2B5EF4-FFF2-40B4-BE49-F238E27FC236}">
                <a16:creationId xmlns:a16="http://schemas.microsoft.com/office/drawing/2014/main" id="{8330BF32-222C-3CC4-E47F-3B4F79144710}"/>
              </a:ext>
            </a:extLst>
          </p:cNvPr>
          <p:cNvPicPr>
            <a:picLocks noChangeAspect="1"/>
          </p:cNvPicPr>
          <p:nvPr/>
        </p:nvPicPr>
        <p:blipFill rotWithShape="1">
          <a:blip r:embed="rId2"/>
          <a:srcRect r="-1" b="3408"/>
          <a:stretch/>
        </p:blipFill>
        <p:spPr>
          <a:xfrm>
            <a:off x="1524" y="10"/>
            <a:ext cx="12188952" cy="6857990"/>
          </a:xfrm>
          <a:prstGeom prst="rect">
            <a:avLst/>
          </a:prstGeom>
        </p:spPr>
      </p:pic>
      <p:grpSp>
        <p:nvGrpSpPr>
          <p:cNvPr id="11" name="Group 10">
            <a:extLst>
              <a:ext uri="{FF2B5EF4-FFF2-40B4-BE49-F238E27FC236}">
                <a16:creationId xmlns:a16="http://schemas.microsoft.com/office/drawing/2014/main" id="{FB8CE58F-407C-497E-B723-21FD8C6D35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9937" y="721297"/>
            <a:ext cx="5565913" cy="5415406"/>
            <a:chOff x="797792" y="912854"/>
            <a:chExt cx="5298208" cy="5032292"/>
          </a:xfrm>
        </p:grpSpPr>
        <p:sp>
          <p:nvSpPr>
            <p:cNvPr id="12" name="Freeform: Shape 11">
              <a:extLst>
                <a:ext uri="{FF2B5EF4-FFF2-40B4-BE49-F238E27FC236}">
                  <a16:creationId xmlns:a16="http://schemas.microsoft.com/office/drawing/2014/main" id="{1BE70332-ECAF-47BB-8C7B-BD049452F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1439" y="1056388"/>
              <a:ext cx="4968823" cy="4748064"/>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716D9361-A35A-4DC8-AAB9-04FD2D6FEE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7792" y="912854"/>
              <a:ext cx="5298208" cy="503229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87FC31AD-FBB3-4219-A758-D6F7594A0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671" y="1232452"/>
              <a:ext cx="4715122" cy="4439901"/>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grpSp>
      <p:sp>
        <p:nvSpPr>
          <p:cNvPr id="2" name="Title 1">
            <a:extLst>
              <a:ext uri="{FF2B5EF4-FFF2-40B4-BE49-F238E27FC236}">
                <a16:creationId xmlns:a16="http://schemas.microsoft.com/office/drawing/2014/main" id="{58AB0D06-0360-68E9-713C-90278DC1C556}"/>
              </a:ext>
            </a:extLst>
          </p:cNvPr>
          <p:cNvSpPr>
            <a:spLocks noGrp="1"/>
          </p:cNvSpPr>
          <p:nvPr>
            <p:ph type="ctrTitle"/>
          </p:nvPr>
        </p:nvSpPr>
        <p:spPr>
          <a:xfrm>
            <a:off x="811988" y="2053883"/>
            <a:ext cx="5361809" cy="1856936"/>
          </a:xfrm>
        </p:spPr>
        <p:txBody>
          <a:bodyPr anchor="b">
            <a:normAutofit/>
          </a:bodyPr>
          <a:lstStyle/>
          <a:p>
            <a:pPr algn="ctr"/>
            <a:r>
              <a:rPr lang="en-US" sz="4800" dirty="0">
                <a:solidFill>
                  <a:schemeClr val="tx1">
                    <a:lumMod val="75000"/>
                    <a:lumOff val="25000"/>
                  </a:schemeClr>
                </a:solidFill>
              </a:rPr>
              <a:t>Optimizer </a:t>
            </a:r>
          </a:p>
        </p:txBody>
      </p:sp>
    </p:spTree>
    <p:extLst>
      <p:ext uri="{BB962C8B-B14F-4D97-AF65-F5344CB8AC3E}">
        <p14:creationId xmlns:p14="http://schemas.microsoft.com/office/powerpoint/2010/main" val="3876832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0202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0417" y="1258026"/>
            <a:ext cx="10296940" cy="51427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400" b="1" i="0" dirty="0">
                <a:solidFill>
                  <a:srgbClr val="374151"/>
                </a:solidFill>
                <a:effectLst/>
                <a:latin typeface="Söhne"/>
              </a:rPr>
              <a:t>Gradient Descent:</a:t>
            </a:r>
            <a:r>
              <a:rPr lang="en-US" sz="2400" b="0" i="0" dirty="0">
                <a:solidFill>
                  <a:srgbClr val="374151"/>
                </a:solidFill>
                <a:effectLst/>
                <a:latin typeface="Söhne"/>
              </a:rPr>
              <a:t> Most optimizers are based on the concept of gradient descent. The gradient of the loss function with respect to the model parameters indicates the direction and magnitude of the steepest increase in the loss. Optimizers use this gradient information to update the parameters in the opposite direction, effectively "descending" the loss function to reach a minimum.</a:t>
            </a:r>
          </a:p>
          <a:p>
            <a:pPr algn="l">
              <a:buFont typeface="Arial" panose="020B0604020202020204" pitchFamily="34" charset="0"/>
              <a:buChar char="•"/>
            </a:pPr>
            <a:r>
              <a:rPr lang="en-US" sz="2000" b="1" i="0" dirty="0">
                <a:solidFill>
                  <a:srgbClr val="374151"/>
                </a:solidFill>
                <a:effectLst/>
                <a:latin typeface="Söhne"/>
              </a:rPr>
              <a:t>Batch Gradient Descent (BGD):</a:t>
            </a:r>
            <a:r>
              <a:rPr lang="en-US" sz="2000" b="0" i="0" dirty="0">
                <a:solidFill>
                  <a:srgbClr val="374151"/>
                </a:solidFill>
                <a:effectLst/>
                <a:latin typeface="Söhne"/>
              </a:rPr>
              <a:t> Computes the gradient using the entire training dataset in each iteration.</a:t>
            </a:r>
          </a:p>
          <a:p>
            <a:pPr algn="l">
              <a:buFont typeface="Arial" panose="020B0604020202020204" pitchFamily="34" charset="0"/>
              <a:buChar char="•"/>
            </a:pPr>
            <a:r>
              <a:rPr lang="en-US" sz="2000" b="1" i="0" dirty="0">
                <a:solidFill>
                  <a:srgbClr val="374151"/>
                </a:solidFill>
                <a:effectLst/>
                <a:latin typeface="Söhne"/>
              </a:rPr>
              <a:t>Mini-Batch Gradient Descent:</a:t>
            </a:r>
            <a:r>
              <a:rPr lang="en-US" sz="2000" b="0" i="0" dirty="0">
                <a:solidFill>
                  <a:srgbClr val="374151"/>
                </a:solidFill>
                <a:effectLst/>
                <a:latin typeface="Söhne"/>
              </a:rPr>
              <a:t> Computes the gradient using a randomly selected subset (mini-batch) of the training data in each iteration.</a:t>
            </a:r>
          </a:p>
          <a:p>
            <a:pPr algn="l">
              <a:buFont typeface="Arial" panose="020B0604020202020204" pitchFamily="34" charset="0"/>
              <a:buChar char="•"/>
            </a:pPr>
            <a:r>
              <a:rPr lang="en-US" sz="2000" b="1" i="0" dirty="0">
                <a:solidFill>
                  <a:srgbClr val="374151"/>
                </a:solidFill>
                <a:effectLst/>
                <a:latin typeface="Söhne"/>
              </a:rPr>
              <a:t>Stochastic Gradient Descent (SGD):</a:t>
            </a:r>
            <a:r>
              <a:rPr lang="en-US" sz="2000" b="0" i="0" dirty="0">
                <a:solidFill>
                  <a:srgbClr val="374151"/>
                </a:solidFill>
                <a:effectLst/>
                <a:latin typeface="Söhne"/>
              </a:rPr>
              <a:t> Computes the gradient using only one training example at a time in each iteration.</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9551" y="-23095"/>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949708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0" y="647126"/>
            <a:ext cx="9364458"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标题 2">
            <a:extLst>
              <a:ext uri="{FF2B5EF4-FFF2-40B4-BE49-F238E27FC236}">
                <a16:creationId xmlns:a16="http://schemas.microsoft.com/office/drawing/2014/main" id="{5AB2EAF4-CF30-2449-919E-071F385E3EA5}"/>
              </a:ext>
            </a:extLst>
          </p:cNvPr>
          <p:cNvSpPr txBox="1">
            <a:spLocks/>
          </p:cNvSpPr>
          <p:nvPr/>
        </p:nvSpPr>
        <p:spPr>
          <a:xfrm>
            <a:off x="492370" y="81945"/>
            <a:ext cx="4950377" cy="673654"/>
          </a:xfrm>
          <a:prstGeom prst="rect">
            <a:avLst/>
          </a:prstGeom>
        </p:spPr>
        <p:txBody>
          <a:bodyPr vert="horz" lIns="91440" tIns="45720" rIns="91440" bIns="45720" rtlCol="0" anchor="b">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b="1" dirty="0">
                <a:solidFill>
                  <a:schemeClr val="bg1"/>
                </a:solidFill>
                <a:sym typeface="+mn-lt"/>
              </a:rPr>
              <a:t>BGD,MBGD and SGD</a:t>
            </a:r>
          </a:p>
        </p:txBody>
      </p:sp>
      <p:sp>
        <p:nvSpPr>
          <p:cNvPr id="6" name="文本占位符 3">
            <a:extLst>
              <a:ext uri="{FF2B5EF4-FFF2-40B4-BE49-F238E27FC236}">
                <a16:creationId xmlns:a16="http://schemas.microsoft.com/office/drawing/2014/main" id="{274286E1-9470-7CB0-FE65-F4465F4C6F2B}"/>
              </a:ext>
            </a:extLst>
          </p:cNvPr>
          <p:cNvSpPr txBox="1">
            <a:spLocks/>
          </p:cNvSpPr>
          <p:nvPr/>
        </p:nvSpPr>
        <p:spPr>
          <a:xfrm>
            <a:off x="1301006" y="1641956"/>
            <a:ext cx="9870577" cy="4692972"/>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00" dirty="0">
              <a:solidFill>
                <a:srgbClr val="002060"/>
              </a:solidFill>
              <a:sym typeface="+mn-lt"/>
            </a:endParaRPr>
          </a:p>
          <a:p>
            <a:endParaRPr lang="en-US" sz="1800" dirty="0">
              <a:solidFill>
                <a:srgbClr val="002060"/>
              </a:solidFill>
              <a:sym typeface="+mn-lt"/>
            </a:endParaRPr>
          </a:p>
        </p:txBody>
      </p:sp>
    </p:spTree>
    <p:extLst>
      <p:ext uri="{BB962C8B-B14F-4D97-AF65-F5344CB8AC3E}">
        <p14:creationId xmlns:p14="http://schemas.microsoft.com/office/powerpoint/2010/main" val="26270798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909838" y="332167"/>
            <a:ext cx="6920987" cy="923330"/>
          </a:xfrm>
        </p:spPr>
        <p:txBody>
          <a:bodyPr wrap="square">
            <a:noAutofit/>
          </a:bodyPr>
          <a:lstStyle/>
          <a:p>
            <a:r>
              <a:rPr lang="en-US" dirty="0">
                <a:latin typeface="Huawei Sans" panose="020C0503030203020204" pitchFamily="34" charset="0"/>
              </a:rPr>
              <a:t>Batch Gradient Descent Algorithm (BGD)</a:t>
            </a:r>
          </a:p>
        </p:txBody>
      </p:sp>
      <p:sp>
        <p:nvSpPr>
          <p:cNvPr id="3" name="文本占位符 2"/>
          <p:cNvSpPr>
            <a:spLocks noGrp="1"/>
          </p:cNvSpPr>
          <p:nvPr>
            <p:ph type="body" sz="quarter" idx="10"/>
          </p:nvPr>
        </p:nvSpPr>
        <p:spPr>
          <a:xfrm>
            <a:off x="935738" y="1677305"/>
            <a:ext cx="10728326" cy="4875042"/>
          </a:xfrm>
        </p:spPr>
        <p:txBody>
          <a:bodyPr wrap="square">
            <a:noAutofit/>
          </a:bodyPr>
          <a:lstStyle/>
          <a:p>
            <a:r>
              <a:rPr lang="en-US" sz="2400" b="1" dirty="0"/>
              <a:t>Update Frequency:</a:t>
            </a:r>
            <a:r>
              <a:rPr lang="en-US" sz="2400" dirty="0"/>
              <a:t> In BGD, the model's weights are updated only once per epoch (a complete pass through the entire training dataset).</a:t>
            </a:r>
          </a:p>
          <a:p>
            <a:r>
              <a:rPr lang="en-US" sz="2400" b="1" dirty="0"/>
              <a:t>Computational Efficiency:</a:t>
            </a:r>
            <a:r>
              <a:rPr lang="en-US" sz="2400" dirty="0"/>
              <a:t> It can be slower for large datasets since it processes the entire dataset before updating the model.</a:t>
            </a:r>
          </a:p>
          <a:p>
            <a:r>
              <a:rPr lang="en-US" sz="2400" b="1" dirty="0"/>
              <a:t>Convergence:</a:t>
            </a:r>
            <a:r>
              <a:rPr lang="en-US" sz="2400" dirty="0"/>
              <a:t> BGD often converges to the minimum of the cost function more accurately because it computes gradients using the entire dataset.</a:t>
            </a:r>
          </a:p>
          <a:p>
            <a:r>
              <a:rPr lang="en-US" sz="2400" b="1" dirty="0"/>
              <a:t>Stability:</a:t>
            </a:r>
            <a:r>
              <a:rPr lang="en-US" sz="2400" dirty="0"/>
              <a:t> It tends to have more stable and smoother convergence due to its use of a consistent gradient estimate.</a:t>
            </a:r>
          </a:p>
          <a:p>
            <a:r>
              <a:rPr lang="en-US" sz="2400" b="1" dirty="0"/>
              <a:t>Memory Usage:</a:t>
            </a:r>
            <a:r>
              <a:rPr lang="en-US" sz="2400" dirty="0"/>
              <a:t> BGD requires memory to store the entire dataset and gradients, which can be a drawback for large datasets.</a:t>
            </a:r>
          </a:p>
        </p:txBody>
      </p:sp>
      <p:sp>
        <p:nvSpPr>
          <p:cNvPr id="4" name="Rectangle 3">
            <a:extLst>
              <a:ext uri="{FF2B5EF4-FFF2-40B4-BE49-F238E27FC236}">
                <a16:creationId xmlns:a16="http://schemas.microsoft.com/office/drawing/2014/main" id="{23155412-5835-B6BD-2665-6D7DFF62FAF6}"/>
              </a:ext>
            </a:extLst>
          </p:cNvPr>
          <p:cNvSpPr/>
          <p:nvPr/>
        </p:nvSpPr>
        <p:spPr>
          <a:xfrm>
            <a:off x="233510" y="2108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5" name="TextBox 4">
            <a:extLst>
              <a:ext uri="{FF2B5EF4-FFF2-40B4-BE49-F238E27FC236}">
                <a16:creationId xmlns:a16="http://schemas.microsoft.com/office/drawing/2014/main" id="{FBEC3FA8-5AE9-C9D8-6CCE-8C5072B3CB43}"/>
              </a:ext>
            </a:extLst>
          </p:cNvPr>
          <p:cNvSpPr txBox="1"/>
          <p:nvPr/>
        </p:nvSpPr>
        <p:spPr>
          <a:xfrm>
            <a:off x="444351" y="25141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white"/>
                </a:solidFill>
                <a:latin typeface="Times New Roman" panose="02020603050405020304" pitchFamily="18" charset="0"/>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9499A486-4E17-2F9A-D151-53C903BD01B5}"/>
              </a:ext>
            </a:extLst>
          </p:cNvPr>
          <p:cNvSpPr txBox="1"/>
          <p:nvPr/>
        </p:nvSpPr>
        <p:spPr>
          <a:xfrm>
            <a:off x="505381" y="507225"/>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2">
            <a:extLst>
              <a:ext uri="{FF2B5EF4-FFF2-40B4-BE49-F238E27FC236}">
                <a16:creationId xmlns:a16="http://schemas.microsoft.com/office/drawing/2014/main" id="{9E579FF0-9E97-0BDE-2EAD-FDC6F648F22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32012" y="201426"/>
            <a:ext cx="2035889" cy="960940"/>
          </a:xfrm>
          <a:prstGeom prst="rect">
            <a:avLst/>
          </a:prstGeom>
        </p:spPr>
      </p:pic>
      <p:sp>
        <p:nvSpPr>
          <p:cNvPr id="8" name="TextBox 7">
            <a:extLst>
              <a:ext uri="{FF2B5EF4-FFF2-40B4-BE49-F238E27FC236}">
                <a16:creationId xmlns:a16="http://schemas.microsoft.com/office/drawing/2014/main" id="{BFFD32D7-6B1E-9A5E-4FAA-4E864DC6293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129674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871639" y="540598"/>
            <a:ext cx="7132002" cy="1361136"/>
          </a:xfrm>
        </p:spPr>
        <p:txBody>
          <a:bodyPr>
            <a:normAutofit/>
          </a:bodyPr>
          <a:lstStyle/>
          <a:p>
            <a:r>
              <a:rPr lang="en-US" dirty="0"/>
              <a:t>Stochastic Gradient Descent Algorithm (SGD)</a:t>
            </a:r>
          </a:p>
        </p:txBody>
      </p:sp>
      <p:sp>
        <p:nvSpPr>
          <p:cNvPr id="4" name="Rectangle 3">
            <a:extLst>
              <a:ext uri="{FF2B5EF4-FFF2-40B4-BE49-F238E27FC236}">
                <a16:creationId xmlns:a16="http://schemas.microsoft.com/office/drawing/2014/main" id="{FEAE82E9-BF4E-426B-EA21-F70CCB2F825F}"/>
              </a:ext>
            </a:extLst>
          </p:cNvPr>
          <p:cNvSpPr/>
          <p:nvPr/>
        </p:nvSpPr>
        <p:spPr>
          <a:xfrm>
            <a:off x="195311" y="24420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5" name="TextBox 4">
            <a:extLst>
              <a:ext uri="{FF2B5EF4-FFF2-40B4-BE49-F238E27FC236}">
                <a16:creationId xmlns:a16="http://schemas.microsoft.com/office/drawing/2014/main" id="{199FB577-581C-CF11-3E81-D75629EE3B0B}"/>
              </a:ext>
            </a:extLst>
          </p:cNvPr>
          <p:cNvSpPr txBox="1"/>
          <p:nvPr/>
        </p:nvSpPr>
        <p:spPr>
          <a:xfrm>
            <a:off x="406152" y="284783"/>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white"/>
                </a:solidFill>
                <a:latin typeface="Times New Roman" panose="02020603050405020304" pitchFamily="18" charset="0"/>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2E4198F6-9410-259C-04EB-A412430A0B60}"/>
              </a:ext>
            </a:extLst>
          </p:cNvPr>
          <p:cNvSpPr txBox="1"/>
          <p:nvPr/>
        </p:nvSpPr>
        <p:spPr>
          <a:xfrm>
            <a:off x="467182" y="540598"/>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2">
            <a:extLst>
              <a:ext uri="{FF2B5EF4-FFF2-40B4-BE49-F238E27FC236}">
                <a16:creationId xmlns:a16="http://schemas.microsoft.com/office/drawing/2014/main" id="{52034A08-DB28-B367-44D5-73065F5B296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32012" y="201426"/>
            <a:ext cx="2035889" cy="960940"/>
          </a:xfrm>
          <a:prstGeom prst="rect">
            <a:avLst/>
          </a:prstGeom>
        </p:spPr>
      </p:pic>
      <p:sp>
        <p:nvSpPr>
          <p:cNvPr id="11" name="TextBox 10">
            <a:extLst>
              <a:ext uri="{FF2B5EF4-FFF2-40B4-BE49-F238E27FC236}">
                <a16:creationId xmlns:a16="http://schemas.microsoft.com/office/drawing/2014/main" id="{070AA803-7001-4D9A-7213-73494CDDC962}"/>
              </a:ext>
            </a:extLst>
          </p:cNvPr>
          <p:cNvSpPr txBox="1"/>
          <p:nvPr/>
        </p:nvSpPr>
        <p:spPr>
          <a:xfrm>
            <a:off x="1871639" y="1901734"/>
            <a:ext cx="9872590" cy="4154984"/>
          </a:xfrm>
          <a:prstGeom prst="rect">
            <a:avLst/>
          </a:prstGeom>
          <a:noFill/>
        </p:spPr>
        <p:txBody>
          <a:bodyPr wrap="square">
            <a:spAutoFit/>
          </a:bodyPr>
          <a:lstStyle/>
          <a:p>
            <a:pPr algn="l">
              <a:buFont typeface="Arial" panose="020B0604020202020204" pitchFamily="34" charset="0"/>
              <a:buChar char="•"/>
            </a:pPr>
            <a:r>
              <a:rPr lang="en-US" sz="2200" b="1" i="0" dirty="0">
                <a:solidFill>
                  <a:srgbClr val="374151"/>
                </a:solidFill>
                <a:effectLst/>
                <a:latin typeface="Söhne"/>
              </a:rPr>
              <a:t>Update Frequency:</a:t>
            </a:r>
            <a:r>
              <a:rPr lang="en-US" sz="2200" b="0" i="0" dirty="0">
                <a:solidFill>
                  <a:srgbClr val="374151"/>
                </a:solidFill>
                <a:effectLst/>
                <a:latin typeface="Söhne"/>
              </a:rPr>
              <a:t> In SGD, the model's weights are updated after each training example (one randomly chosen instance) or a small subset of examples.</a:t>
            </a:r>
          </a:p>
          <a:p>
            <a:pPr algn="l">
              <a:buFont typeface="Arial" panose="020B0604020202020204" pitchFamily="34" charset="0"/>
              <a:buChar char="•"/>
            </a:pPr>
            <a:r>
              <a:rPr lang="en-US" sz="2200" b="1" i="0" dirty="0">
                <a:solidFill>
                  <a:srgbClr val="374151"/>
                </a:solidFill>
                <a:effectLst/>
                <a:latin typeface="Söhne"/>
              </a:rPr>
              <a:t>Computational Efficiency:</a:t>
            </a:r>
            <a:r>
              <a:rPr lang="en-US" sz="2200" b="0" i="0" dirty="0">
                <a:solidFill>
                  <a:srgbClr val="374151"/>
                </a:solidFill>
                <a:effectLst/>
                <a:latin typeface="Söhne"/>
              </a:rPr>
              <a:t> It is computationally efficient and often faster per iteration than BGD and mini-batch GD since it processes one or a few examples at a time.</a:t>
            </a:r>
          </a:p>
          <a:p>
            <a:pPr algn="l">
              <a:buFont typeface="Arial" panose="020B0604020202020204" pitchFamily="34" charset="0"/>
              <a:buChar char="•"/>
            </a:pPr>
            <a:r>
              <a:rPr lang="en-US" sz="2200" b="1" i="0" dirty="0">
                <a:solidFill>
                  <a:srgbClr val="374151"/>
                </a:solidFill>
                <a:effectLst/>
                <a:latin typeface="Söhne"/>
              </a:rPr>
              <a:t>Convergence:</a:t>
            </a:r>
            <a:r>
              <a:rPr lang="en-US" sz="2200" b="0" i="0" dirty="0">
                <a:solidFill>
                  <a:srgbClr val="374151"/>
                </a:solidFill>
                <a:effectLst/>
                <a:latin typeface="Söhne"/>
              </a:rPr>
              <a:t> SGD can have a noisy and less stable convergence due to frequent updates based on individual examples. It may take longer to converge but can escape local minima better.</a:t>
            </a:r>
          </a:p>
          <a:p>
            <a:pPr algn="l">
              <a:buFont typeface="Arial" panose="020B0604020202020204" pitchFamily="34" charset="0"/>
              <a:buChar char="•"/>
            </a:pPr>
            <a:r>
              <a:rPr lang="en-US" sz="2200" b="1" i="0" dirty="0">
                <a:solidFill>
                  <a:srgbClr val="374151"/>
                </a:solidFill>
                <a:effectLst/>
                <a:latin typeface="Söhne"/>
              </a:rPr>
              <a:t>Stability:</a:t>
            </a:r>
            <a:r>
              <a:rPr lang="en-US" sz="2200" b="0" i="0" dirty="0">
                <a:solidFill>
                  <a:srgbClr val="374151"/>
                </a:solidFill>
                <a:effectLst/>
                <a:latin typeface="Söhne"/>
              </a:rPr>
              <a:t> The noise in the updates can make the cost function oscillate, which can be mitigated with learning rate schedules or techniques like momentum.</a:t>
            </a:r>
          </a:p>
          <a:p>
            <a:pPr algn="l">
              <a:buFont typeface="Arial" panose="020B0604020202020204" pitchFamily="34" charset="0"/>
              <a:buChar char="•"/>
            </a:pPr>
            <a:r>
              <a:rPr lang="en-US" sz="2200" b="1" i="0" dirty="0">
                <a:solidFill>
                  <a:srgbClr val="374151"/>
                </a:solidFill>
                <a:effectLst/>
                <a:latin typeface="Söhne"/>
              </a:rPr>
              <a:t>Memory Usage:</a:t>
            </a:r>
            <a:r>
              <a:rPr lang="en-US" sz="2200" b="0" i="0" dirty="0">
                <a:solidFill>
                  <a:srgbClr val="374151"/>
                </a:solidFill>
                <a:effectLst/>
                <a:latin typeface="Söhne"/>
              </a:rPr>
              <a:t> It requires minimal memory since it processes only a single example or a small subset of examples at a time.</a:t>
            </a:r>
          </a:p>
        </p:txBody>
      </p:sp>
      <p:sp>
        <p:nvSpPr>
          <p:cNvPr id="12" name="TextBox 11">
            <a:extLst>
              <a:ext uri="{FF2B5EF4-FFF2-40B4-BE49-F238E27FC236}">
                <a16:creationId xmlns:a16="http://schemas.microsoft.com/office/drawing/2014/main" id="{48336556-2E0C-86DA-3AFA-26ACD16BE17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430918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775066" y="419835"/>
            <a:ext cx="6794377" cy="1166000"/>
          </a:xfrm>
        </p:spPr>
        <p:txBody>
          <a:bodyPr>
            <a:normAutofit fontScale="90000"/>
          </a:bodyPr>
          <a:lstStyle/>
          <a:p>
            <a:r>
              <a:rPr lang="en-US" dirty="0"/>
              <a:t>Mini-Batch Gradient Descent Algorithm (MBGD)</a:t>
            </a:r>
          </a:p>
        </p:txBody>
      </p:sp>
      <p:sp>
        <p:nvSpPr>
          <p:cNvPr id="4" name="Rectangle 3">
            <a:extLst>
              <a:ext uri="{FF2B5EF4-FFF2-40B4-BE49-F238E27FC236}">
                <a16:creationId xmlns:a16="http://schemas.microsoft.com/office/drawing/2014/main" id="{EFA767A1-CD2A-D846-7C10-D567E7751875}"/>
              </a:ext>
            </a:extLst>
          </p:cNvPr>
          <p:cNvSpPr/>
          <p:nvPr/>
        </p:nvSpPr>
        <p:spPr>
          <a:xfrm>
            <a:off x="159768" y="1550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5" name="TextBox 4">
            <a:extLst>
              <a:ext uri="{FF2B5EF4-FFF2-40B4-BE49-F238E27FC236}">
                <a16:creationId xmlns:a16="http://schemas.microsoft.com/office/drawing/2014/main" id="{2331F83D-5735-3B93-0171-1AFBB2ADC353}"/>
              </a:ext>
            </a:extLst>
          </p:cNvPr>
          <p:cNvSpPr txBox="1"/>
          <p:nvPr/>
        </p:nvSpPr>
        <p:spPr>
          <a:xfrm>
            <a:off x="370609" y="19566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white"/>
                </a:solidFill>
                <a:latin typeface="Times New Roman" panose="02020603050405020304" pitchFamily="18" charset="0"/>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683E7FEC-CA3D-ACB5-D124-262362F21AF8}"/>
              </a:ext>
            </a:extLst>
          </p:cNvPr>
          <p:cNvSpPr txBox="1"/>
          <p:nvPr/>
        </p:nvSpPr>
        <p:spPr>
          <a:xfrm>
            <a:off x="431639" y="45147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2">
            <a:extLst>
              <a:ext uri="{FF2B5EF4-FFF2-40B4-BE49-F238E27FC236}">
                <a16:creationId xmlns:a16="http://schemas.microsoft.com/office/drawing/2014/main" id="{D3439EB7-F3DC-5D7B-95E6-66BC260A3BC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32012" y="201426"/>
            <a:ext cx="2035889" cy="960940"/>
          </a:xfrm>
          <a:prstGeom prst="rect">
            <a:avLst/>
          </a:prstGeom>
        </p:spPr>
      </p:pic>
      <p:sp>
        <p:nvSpPr>
          <p:cNvPr id="11" name="TextBox 10">
            <a:extLst>
              <a:ext uri="{FF2B5EF4-FFF2-40B4-BE49-F238E27FC236}">
                <a16:creationId xmlns:a16="http://schemas.microsoft.com/office/drawing/2014/main" id="{4A549155-358A-07C9-3621-8D08AEB45E40}"/>
              </a:ext>
            </a:extLst>
          </p:cNvPr>
          <p:cNvSpPr txBox="1"/>
          <p:nvPr/>
        </p:nvSpPr>
        <p:spPr>
          <a:xfrm>
            <a:off x="1125414" y="1720840"/>
            <a:ext cx="11066585" cy="4154984"/>
          </a:xfrm>
          <a:prstGeom prst="rect">
            <a:avLst/>
          </a:prstGeom>
          <a:noFill/>
        </p:spPr>
        <p:txBody>
          <a:bodyPr wrap="square">
            <a:spAutoFit/>
          </a:bodyPr>
          <a:lstStyle/>
          <a:p>
            <a:pPr algn="l">
              <a:buFont typeface="Arial" panose="020B0604020202020204" pitchFamily="34" charset="0"/>
              <a:buChar char="•"/>
            </a:pPr>
            <a:r>
              <a:rPr lang="en-US" sz="2200" b="1" i="0" dirty="0">
                <a:solidFill>
                  <a:srgbClr val="374151"/>
                </a:solidFill>
                <a:effectLst/>
                <a:latin typeface="Söhne"/>
              </a:rPr>
              <a:t>Update Frequency:</a:t>
            </a:r>
            <a:r>
              <a:rPr lang="en-US" sz="2200" b="0" i="0" dirty="0">
                <a:solidFill>
                  <a:srgbClr val="374151"/>
                </a:solidFill>
                <a:effectLst/>
                <a:latin typeface="Söhne"/>
              </a:rPr>
              <a:t> In mini-batch gradient descent, the training dataset is divided into smaller, equally-sized subsets called mini-batches. The model's weights are updated once per mini-batch.</a:t>
            </a:r>
          </a:p>
          <a:p>
            <a:pPr algn="l">
              <a:buFont typeface="Arial" panose="020B0604020202020204" pitchFamily="34" charset="0"/>
              <a:buChar char="•"/>
            </a:pPr>
            <a:r>
              <a:rPr lang="en-US" sz="2200" b="1" i="0" dirty="0">
                <a:solidFill>
                  <a:srgbClr val="374151"/>
                </a:solidFill>
                <a:effectLst/>
                <a:latin typeface="Söhne"/>
              </a:rPr>
              <a:t>Computational Efficiency:</a:t>
            </a:r>
            <a:r>
              <a:rPr lang="en-US" sz="2200" b="0" i="0" dirty="0">
                <a:solidFill>
                  <a:srgbClr val="374151"/>
                </a:solidFill>
                <a:effectLst/>
                <a:latin typeface="Söhne"/>
              </a:rPr>
              <a:t> It strikes a balance between BGD and SGD, making it more computationally efficient than BGD for large datasets while maintaining some of the benefits of stochasticity.</a:t>
            </a:r>
          </a:p>
          <a:p>
            <a:pPr algn="l">
              <a:buFont typeface="Arial" panose="020B0604020202020204" pitchFamily="34" charset="0"/>
              <a:buChar char="•"/>
            </a:pPr>
            <a:r>
              <a:rPr lang="en-US" sz="2200" b="1" i="0" dirty="0">
                <a:solidFill>
                  <a:srgbClr val="374151"/>
                </a:solidFill>
                <a:effectLst/>
                <a:latin typeface="Söhne"/>
              </a:rPr>
              <a:t>Convergence:</a:t>
            </a:r>
            <a:r>
              <a:rPr lang="en-US" sz="2200" b="0" i="0" dirty="0">
                <a:solidFill>
                  <a:srgbClr val="374151"/>
                </a:solidFill>
                <a:effectLst/>
                <a:latin typeface="Söhne"/>
              </a:rPr>
              <a:t> It converges faster than BGD since updates are more frequent, and it can escape local minima better due to the stochastic nature of mini-batch sampling.</a:t>
            </a:r>
          </a:p>
          <a:p>
            <a:pPr algn="l">
              <a:buFont typeface="Arial" panose="020B0604020202020204" pitchFamily="34" charset="0"/>
              <a:buChar char="•"/>
            </a:pPr>
            <a:r>
              <a:rPr lang="en-US" sz="2200" b="1" i="0" dirty="0">
                <a:solidFill>
                  <a:srgbClr val="374151"/>
                </a:solidFill>
                <a:effectLst/>
                <a:latin typeface="Söhne"/>
              </a:rPr>
              <a:t>Stability:</a:t>
            </a:r>
            <a:r>
              <a:rPr lang="en-US" sz="2200" b="0" i="0" dirty="0">
                <a:solidFill>
                  <a:srgbClr val="374151"/>
                </a:solidFill>
                <a:effectLst/>
                <a:latin typeface="Söhne"/>
              </a:rPr>
              <a:t> Mini-batch updates introduce some randomness, which can help escape poor local minima, but it may also lead to more oscillations in the cost function.</a:t>
            </a:r>
          </a:p>
          <a:p>
            <a:pPr algn="l">
              <a:buFont typeface="Arial" panose="020B0604020202020204" pitchFamily="34" charset="0"/>
              <a:buChar char="•"/>
            </a:pPr>
            <a:r>
              <a:rPr lang="en-US" sz="2200" b="1" i="0" dirty="0">
                <a:solidFill>
                  <a:srgbClr val="374151"/>
                </a:solidFill>
                <a:effectLst/>
                <a:latin typeface="Söhne"/>
              </a:rPr>
              <a:t>Memory Usage:</a:t>
            </a:r>
            <a:r>
              <a:rPr lang="en-US" sz="2200" b="0" i="0" dirty="0">
                <a:solidFill>
                  <a:srgbClr val="374151"/>
                </a:solidFill>
                <a:effectLst/>
                <a:latin typeface="Söhne"/>
              </a:rPr>
              <a:t> It requires memory to store mini-batches and gradients, which is less demanding than BGD.</a:t>
            </a:r>
          </a:p>
        </p:txBody>
      </p:sp>
      <p:sp>
        <p:nvSpPr>
          <p:cNvPr id="12" name="TextBox 11">
            <a:extLst>
              <a:ext uri="{FF2B5EF4-FFF2-40B4-BE49-F238E27FC236}">
                <a16:creationId xmlns:a16="http://schemas.microsoft.com/office/drawing/2014/main" id="{3E9C8B46-E585-DBB0-56ED-BA59B48B78E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754315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8EEB0F-BA72-49AC-956F-331B60FDE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3" descr="Network Technology Background">
            <a:extLst>
              <a:ext uri="{FF2B5EF4-FFF2-40B4-BE49-F238E27FC236}">
                <a16:creationId xmlns:a16="http://schemas.microsoft.com/office/drawing/2014/main" id="{8330BF32-222C-3CC4-E47F-3B4F79144710}"/>
              </a:ext>
            </a:extLst>
          </p:cNvPr>
          <p:cNvPicPr>
            <a:picLocks noChangeAspect="1"/>
          </p:cNvPicPr>
          <p:nvPr/>
        </p:nvPicPr>
        <p:blipFill rotWithShape="1">
          <a:blip r:embed="rId2"/>
          <a:srcRect r="-1" b="3408"/>
          <a:stretch/>
        </p:blipFill>
        <p:spPr>
          <a:xfrm>
            <a:off x="1524" y="10"/>
            <a:ext cx="12188952" cy="6857990"/>
          </a:xfrm>
          <a:prstGeom prst="rect">
            <a:avLst/>
          </a:prstGeom>
        </p:spPr>
      </p:pic>
      <p:grpSp>
        <p:nvGrpSpPr>
          <p:cNvPr id="11" name="Group 10">
            <a:extLst>
              <a:ext uri="{FF2B5EF4-FFF2-40B4-BE49-F238E27FC236}">
                <a16:creationId xmlns:a16="http://schemas.microsoft.com/office/drawing/2014/main" id="{FB8CE58F-407C-497E-B723-21FD8C6D35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9937" y="721297"/>
            <a:ext cx="5565913" cy="5415406"/>
            <a:chOff x="797792" y="912854"/>
            <a:chExt cx="5298208" cy="5032292"/>
          </a:xfrm>
        </p:grpSpPr>
        <p:sp>
          <p:nvSpPr>
            <p:cNvPr id="12" name="Freeform: Shape 11">
              <a:extLst>
                <a:ext uri="{FF2B5EF4-FFF2-40B4-BE49-F238E27FC236}">
                  <a16:creationId xmlns:a16="http://schemas.microsoft.com/office/drawing/2014/main" id="{1BE70332-ECAF-47BB-8C7B-BD049452F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1439" y="1056388"/>
              <a:ext cx="4968823" cy="4748064"/>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716D9361-A35A-4DC8-AAB9-04FD2D6FEE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7792" y="912854"/>
              <a:ext cx="5298208" cy="503229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87FC31AD-FBB3-4219-A758-D6F7594A0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671" y="1232452"/>
              <a:ext cx="4715122" cy="4439901"/>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grpSp>
      <p:sp>
        <p:nvSpPr>
          <p:cNvPr id="2" name="Title 1">
            <a:extLst>
              <a:ext uri="{FF2B5EF4-FFF2-40B4-BE49-F238E27FC236}">
                <a16:creationId xmlns:a16="http://schemas.microsoft.com/office/drawing/2014/main" id="{58AB0D06-0360-68E9-713C-90278DC1C556}"/>
              </a:ext>
            </a:extLst>
          </p:cNvPr>
          <p:cNvSpPr>
            <a:spLocks noGrp="1"/>
          </p:cNvSpPr>
          <p:nvPr>
            <p:ph type="ctrTitle"/>
          </p:nvPr>
        </p:nvSpPr>
        <p:spPr>
          <a:xfrm>
            <a:off x="811988" y="2053883"/>
            <a:ext cx="5361809" cy="1856936"/>
          </a:xfrm>
        </p:spPr>
        <p:txBody>
          <a:bodyPr anchor="b">
            <a:normAutofit/>
          </a:bodyPr>
          <a:lstStyle/>
          <a:p>
            <a:pPr algn="ctr"/>
            <a:r>
              <a:rPr lang="en-US" sz="4800" dirty="0">
                <a:solidFill>
                  <a:schemeClr val="tx1">
                    <a:lumMod val="75000"/>
                    <a:lumOff val="25000"/>
                  </a:schemeClr>
                </a:solidFill>
              </a:rPr>
              <a:t>Training</a:t>
            </a:r>
          </a:p>
        </p:txBody>
      </p:sp>
      <p:sp>
        <p:nvSpPr>
          <p:cNvPr id="3" name="TextBox 2">
            <a:extLst>
              <a:ext uri="{FF2B5EF4-FFF2-40B4-BE49-F238E27FC236}">
                <a16:creationId xmlns:a16="http://schemas.microsoft.com/office/drawing/2014/main" id="{6E9CAEFE-8463-7601-B7D2-9028DF40826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9737BE60-114F-01CF-5655-3B8A255CE8E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47945" y="0"/>
            <a:ext cx="2044055" cy="964793"/>
          </a:xfrm>
          <a:prstGeom prst="rect">
            <a:avLst/>
          </a:prstGeom>
        </p:spPr>
      </p:pic>
    </p:spTree>
    <p:extLst>
      <p:ext uri="{BB962C8B-B14F-4D97-AF65-F5344CB8AC3E}">
        <p14:creationId xmlns:p14="http://schemas.microsoft.com/office/powerpoint/2010/main" val="7315988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标题 2"/>
          <p:cNvSpPr>
            <a:spLocks noGrp="1"/>
          </p:cNvSpPr>
          <p:nvPr>
            <p:ph type="title"/>
          </p:nvPr>
        </p:nvSpPr>
        <p:spPr>
          <a:xfrm>
            <a:off x="1909837" y="307778"/>
            <a:ext cx="6924674" cy="988151"/>
          </a:xfrm>
        </p:spPr>
        <p:txBody>
          <a:bodyPr>
            <a:normAutofit/>
          </a:bodyPr>
          <a:lstStyle/>
          <a:p>
            <a:r>
              <a:rPr lang="en-US" dirty="0">
                <a:sym typeface="+mn-lt"/>
              </a:rPr>
              <a:t>Backpropagation Algorithm</a:t>
            </a:r>
          </a:p>
        </p:txBody>
      </p:sp>
      <p:sp>
        <p:nvSpPr>
          <p:cNvPr id="101" name="文本占位符 100"/>
          <p:cNvSpPr>
            <a:spLocks noGrp="1"/>
          </p:cNvSpPr>
          <p:nvPr>
            <p:ph type="body" sz="quarter" idx="10"/>
          </p:nvPr>
        </p:nvSpPr>
        <p:spPr>
          <a:xfrm>
            <a:off x="578837" y="1529115"/>
            <a:ext cx="5387111" cy="4875042"/>
          </a:xfrm>
        </p:spPr>
        <p:txBody>
          <a:bodyPr>
            <a:normAutofit/>
          </a:bodyPr>
          <a:lstStyle/>
          <a:p>
            <a:r>
              <a:rPr lang="en-US" sz="2400" dirty="0">
                <a:sym typeface="+mn-lt"/>
              </a:rPr>
              <a:t>Signals are propagated in forward direction, and errors are propagated in backward direction.</a:t>
            </a:r>
          </a:p>
          <a:p>
            <a:r>
              <a:rPr lang="en-US" sz="2400" dirty="0">
                <a:sym typeface="+mn-lt"/>
              </a:rPr>
              <a:t>In the training sample set D, each sample is recorded as &lt;X, t&gt;, in which </a:t>
            </a:r>
            <a:r>
              <a:rPr lang="en-US" sz="2400" dirty="0">
                <a:solidFill>
                  <a:srgbClr val="00B0F0"/>
                </a:solidFill>
                <a:sym typeface="+mn-lt"/>
              </a:rPr>
              <a:t>X is the input </a:t>
            </a:r>
            <a:r>
              <a:rPr lang="en-US" sz="2400" dirty="0">
                <a:sym typeface="+mn-lt"/>
              </a:rPr>
              <a:t>vector</a:t>
            </a:r>
            <a:r>
              <a:rPr lang="en-US" sz="2400" dirty="0">
                <a:solidFill>
                  <a:srgbClr val="00B0F0"/>
                </a:solidFill>
                <a:sym typeface="+mn-lt"/>
              </a:rPr>
              <a:t>, t the target </a:t>
            </a:r>
            <a:r>
              <a:rPr lang="en-US" sz="2400" dirty="0">
                <a:sym typeface="+mn-lt"/>
              </a:rPr>
              <a:t>output, o the actual output, and </a:t>
            </a:r>
            <a:r>
              <a:rPr lang="en-US" sz="2400" dirty="0">
                <a:solidFill>
                  <a:srgbClr val="00B0F0"/>
                </a:solidFill>
                <a:sym typeface="+mn-lt"/>
              </a:rPr>
              <a:t>w the weight </a:t>
            </a:r>
            <a:r>
              <a:rPr lang="en-US" sz="2400" dirty="0">
                <a:sym typeface="+mn-lt"/>
              </a:rPr>
              <a:t>coefficient.</a:t>
            </a:r>
          </a:p>
          <a:p>
            <a:r>
              <a:rPr lang="en-US" sz="2400" dirty="0">
                <a:sym typeface="+mn-lt"/>
              </a:rPr>
              <a:t>Loss function:</a:t>
            </a:r>
          </a:p>
        </p:txBody>
      </p:sp>
      <p:grpSp>
        <p:nvGrpSpPr>
          <p:cNvPr id="102" name="组合 101"/>
          <p:cNvGrpSpPr/>
          <p:nvPr/>
        </p:nvGrpSpPr>
        <p:grpSpPr>
          <a:xfrm>
            <a:off x="6159438" y="1426006"/>
            <a:ext cx="5570177" cy="4343254"/>
            <a:chOff x="5987988" y="1426006"/>
            <a:chExt cx="5570177" cy="4343254"/>
          </a:xfrm>
        </p:grpSpPr>
        <p:sp>
          <p:nvSpPr>
            <p:cNvPr id="6" name="矩形 5"/>
            <p:cNvSpPr/>
            <p:nvPr/>
          </p:nvSpPr>
          <p:spPr bwMode="auto">
            <a:xfrm>
              <a:off x="7076059" y="2329930"/>
              <a:ext cx="553673" cy="2169735"/>
            </a:xfrm>
            <a:prstGeom prst="rect">
              <a:avLst/>
            </a:prstGeom>
            <a:solidFill>
              <a:srgbClr val="FFC1C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7" name="矩形 6"/>
            <p:cNvSpPr/>
            <p:nvPr/>
          </p:nvSpPr>
          <p:spPr bwMode="auto">
            <a:xfrm>
              <a:off x="8422647" y="2124086"/>
              <a:ext cx="553673" cy="2602029"/>
            </a:xfrm>
            <a:prstGeom prst="rect">
              <a:avLst/>
            </a:prstGeom>
            <a:solidFill>
              <a:schemeClr val="accent2">
                <a:lumMod val="60000"/>
                <a:lumOff val="4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9" name="矩形 8"/>
            <p:cNvSpPr/>
            <p:nvPr/>
          </p:nvSpPr>
          <p:spPr bwMode="auto">
            <a:xfrm>
              <a:off x="9767218" y="2772371"/>
              <a:ext cx="553673" cy="1107469"/>
            </a:xfrm>
            <a:prstGeom prst="rect">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10" name="椭圆 9"/>
            <p:cNvSpPr/>
            <p:nvPr/>
          </p:nvSpPr>
          <p:spPr bwMode="auto">
            <a:xfrm>
              <a:off x="7137579" y="2443373"/>
              <a:ext cx="430634" cy="474630"/>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11" name="椭圆 10"/>
            <p:cNvSpPr/>
            <p:nvPr/>
          </p:nvSpPr>
          <p:spPr bwMode="auto">
            <a:xfrm>
              <a:off x="7137579" y="3088790"/>
              <a:ext cx="430634" cy="474630"/>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12" name="椭圆 11"/>
            <p:cNvSpPr/>
            <p:nvPr/>
          </p:nvSpPr>
          <p:spPr bwMode="auto">
            <a:xfrm>
              <a:off x="7137579" y="3794227"/>
              <a:ext cx="430634" cy="474630"/>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13" name="椭圆 12"/>
            <p:cNvSpPr/>
            <p:nvPr/>
          </p:nvSpPr>
          <p:spPr bwMode="auto">
            <a:xfrm>
              <a:off x="8470495" y="2206058"/>
              <a:ext cx="430634" cy="474630"/>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14" name="椭圆 13"/>
            <p:cNvSpPr/>
            <p:nvPr/>
          </p:nvSpPr>
          <p:spPr bwMode="auto">
            <a:xfrm>
              <a:off x="8470495" y="2851476"/>
              <a:ext cx="430634" cy="474630"/>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15" name="椭圆 14"/>
            <p:cNvSpPr/>
            <p:nvPr/>
          </p:nvSpPr>
          <p:spPr bwMode="auto">
            <a:xfrm>
              <a:off x="8470495" y="3556913"/>
              <a:ext cx="430634" cy="474630"/>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16" name="椭圆 15"/>
            <p:cNvSpPr/>
            <p:nvPr/>
          </p:nvSpPr>
          <p:spPr bwMode="auto">
            <a:xfrm>
              <a:off x="8470495" y="4139288"/>
              <a:ext cx="430634" cy="474630"/>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21" name="椭圆 20"/>
            <p:cNvSpPr/>
            <p:nvPr/>
          </p:nvSpPr>
          <p:spPr bwMode="auto">
            <a:xfrm>
              <a:off x="9828738" y="2838620"/>
              <a:ext cx="430634" cy="474630"/>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22" name="椭圆 21"/>
            <p:cNvSpPr/>
            <p:nvPr/>
          </p:nvSpPr>
          <p:spPr bwMode="auto">
            <a:xfrm>
              <a:off x="9828738" y="3379499"/>
              <a:ext cx="430634" cy="474630"/>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cxnSp>
          <p:nvCxnSpPr>
            <p:cNvPr id="23" name="直接箭头连接符 22"/>
            <p:cNvCxnSpPr>
              <a:stCxn id="10" idx="6"/>
            </p:cNvCxnSpPr>
            <p:nvPr/>
          </p:nvCxnSpPr>
          <p:spPr bwMode="auto">
            <a:xfrm flipV="1">
              <a:off x="7568213" y="2443373"/>
              <a:ext cx="902281" cy="237314"/>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24" name="直接箭头连接符 23"/>
            <p:cNvCxnSpPr>
              <a:endCxn id="14" idx="2"/>
            </p:cNvCxnSpPr>
            <p:nvPr/>
          </p:nvCxnSpPr>
          <p:spPr bwMode="auto">
            <a:xfrm>
              <a:off x="7575048" y="2680688"/>
              <a:ext cx="895446" cy="408102"/>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25" name="直接箭头连接符 24"/>
            <p:cNvCxnSpPr>
              <a:endCxn id="15" idx="2"/>
            </p:cNvCxnSpPr>
            <p:nvPr/>
          </p:nvCxnSpPr>
          <p:spPr bwMode="auto">
            <a:xfrm>
              <a:off x="7578466" y="2680688"/>
              <a:ext cx="892028" cy="1113540"/>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26" name="直接箭头连接符 25"/>
            <p:cNvCxnSpPr>
              <a:endCxn id="16" idx="2"/>
            </p:cNvCxnSpPr>
            <p:nvPr/>
          </p:nvCxnSpPr>
          <p:spPr bwMode="auto">
            <a:xfrm>
              <a:off x="7575048" y="2680688"/>
              <a:ext cx="895446" cy="1695914"/>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27" name="直接箭头连接符 26"/>
            <p:cNvCxnSpPr/>
            <p:nvPr/>
          </p:nvCxnSpPr>
          <p:spPr bwMode="auto">
            <a:xfrm flipV="1">
              <a:off x="7575048" y="2443373"/>
              <a:ext cx="895446" cy="882732"/>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28" name="直接箭头连接符 27"/>
            <p:cNvCxnSpPr>
              <a:stCxn id="11" idx="6"/>
            </p:cNvCxnSpPr>
            <p:nvPr/>
          </p:nvCxnSpPr>
          <p:spPr bwMode="auto">
            <a:xfrm flipV="1">
              <a:off x="7568213" y="3075935"/>
              <a:ext cx="902281" cy="250170"/>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29" name="直接箭头连接符 28"/>
            <p:cNvCxnSpPr>
              <a:endCxn id="15" idx="2"/>
            </p:cNvCxnSpPr>
            <p:nvPr/>
          </p:nvCxnSpPr>
          <p:spPr bwMode="auto">
            <a:xfrm>
              <a:off x="7575048" y="3326104"/>
              <a:ext cx="895446" cy="468123"/>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30" name="直接箭头连接符 29"/>
            <p:cNvCxnSpPr>
              <a:endCxn id="16" idx="2"/>
            </p:cNvCxnSpPr>
            <p:nvPr/>
          </p:nvCxnSpPr>
          <p:spPr bwMode="auto">
            <a:xfrm>
              <a:off x="7575048" y="3319599"/>
              <a:ext cx="895446" cy="1057003"/>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31" name="直接箭头连接符 30"/>
            <p:cNvCxnSpPr>
              <a:endCxn id="13" idx="2"/>
            </p:cNvCxnSpPr>
            <p:nvPr/>
          </p:nvCxnSpPr>
          <p:spPr bwMode="auto">
            <a:xfrm flipV="1">
              <a:off x="7575048" y="2443373"/>
              <a:ext cx="895446" cy="1608778"/>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32" name="直接箭头连接符 31"/>
            <p:cNvCxnSpPr>
              <a:endCxn id="14" idx="2"/>
            </p:cNvCxnSpPr>
            <p:nvPr/>
          </p:nvCxnSpPr>
          <p:spPr bwMode="auto">
            <a:xfrm flipV="1">
              <a:off x="7575048" y="3088790"/>
              <a:ext cx="895446" cy="951593"/>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33" name="直接箭头连接符 32"/>
            <p:cNvCxnSpPr>
              <a:stCxn id="12" idx="6"/>
              <a:endCxn id="15" idx="2"/>
            </p:cNvCxnSpPr>
            <p:nvPr/>
          </p:nvCxnSpPr>
          <p:spPr bwMode="auto">
            <a:xfrm flipV="1">
              <a:off x="7568213" y="3794227"/>
              <a:ext cx="902281" cy="237314"/>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34" name="直接箭头连接符 33"/>
            <p:cNvCxnSpPr>
              <a:endCxn id="16" idx="2"/>
            </p:cNvCxnSpPr>
            <p:nvPr/>
          </p:nvCxnSpPr>
          <p:spPr bwMode="auto">
            <a:xfrm>
              <a:off x="7575048" y="4027088"/>
              <a:ext cx="895446" cy="349513"/>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51" name="直接箭头连接符 50"/>
            <p:cNvCxnSpPr>
              <a:endCxn id="21" idx="2"/>
            </p:cNvCxnSpPr>
            <p:nvPr/>
          </p:nvCxnSpPr>
          <p:spPr bwMode="auto">
            <a:xfrm>
              <a:off x="8905950" y="2443373"/>
              <a:ext cx="922788" cy="632562"/>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52" name="直接箭头连接符 51"/>
            <p:cNvCxnSpPr>
              <a:endCxn id="22" idx="2"/>
            </p:cNvCxnSpPr>
            <p:nvPr/>
          </p:nvCxnSpPr>
          <p:spPr bwMode="auto">
            <a:xfrm>
              <a:off x="8905950" y="2443373"/>
              <a:ext cx="922788" cy="1173441"/>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53" name="直接箭头连接符 52"/>
            <p:cNvCxnSpPr>
              <a:endCxn id="21" idx="2"/>
            </p:cNvCxnSpPr>
            <p:nvPr/>
          </p:nvCxnSpPr>
          <p:spPr bwMode="auto">
            <a:xfrm flipV="1">
              <a:off x="8905950" y="3075935"/>
              <a:ext cx="922788" cy="12855"/>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54" name="直接箭头连接符 53"/>
            <p:cNvCxnSpPr>
              <a:endCxn id="22" idx="2"/>
            </p:cNvCxnSpPr>
            <p:nvPr/>
          </p:nvCxnSpPr>
          <p:spPr bwMode="auto">
            <a:xfrm>
              <a:off x="8905950" y="3088790"/>
              <a:ext cx="922788" cy="528023"/>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55" name="直接箭头连接符 54"/>
            <p:cNvCxnSpPr>
              <a:endCxn id="22" idx="2"/>
            </p:cNvCxnSpPr>
            <p:nvPr/>
          </p:nvCxnSpPr>
          <p:spPr bwMode="auto">
            <a:xfrm flipV="1">
              <a:off x="8905950" y="3616813"/>
              <a:ext cx="922788" cy="177414"/>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56" name="直接箭头连接符 55"/>
            <p:cNvCxnSpPr>
              <a:endCxn id="21" idx="2"/>
            </p:cNvCxnSpPr>
            <p:nvPr/>
          </p:nvCxnSpPr>
          <p:spPr bwMode="auto">
            <a:xfrm flipV="1">
              <a:off x="8905950" y="3075935"/>
              <a:ext cx="922788" cy="743359"/>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57" name="直接箭头连接符 56"/>
            <p:cNvCxnSpPr>
              <a:endCxn id="21" idx="2"/>
            </p:cNvCxnSpPr>
            <p:nvPr/>
          </p:nvCxnSpPr>
          <p:spPr bwMode="auto">
            <a:xfrm flipV="1">
              <a:off x="8905950" y="3075935"/>
              <a:ext cx="922788" cy="1300667"/>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58" name="直接箭头连接符 57"/>
            <p:cNvCxnSpPr>
              <a:endCxn id="22" idx="2"/>
            </p:cNvCxnSpPr>
            <p:nvPr/>
          </p:nvCxnSpPr>
          <p:spPr bwMode="auto">
            <a:xfrm flipV="1">
              <a:off x="8905950" y="3616813"/>
              <a:ext cx="922788" cy="759788"/>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sp>
          <p:nvSpPr>
            <p:cNvPr id="59" name="文本框 58"/>
            <p:cNvSpPr txBox="1"/>
            <p:nvPr/>
          </p:nvSpPr>
          <p:spPr bwMode="auto">
            <a:xfrm>
              <a:off x="6733147" y="4578940"/>
              <a:ext cx="1240561" cy="30410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sz="1400">
                  <a:latin typeface="Huawei Sans" panose="020C0503030203020204" pitchFamily="34" charset="0"/>
                  <a:ea typeface="+mn-ea"/>
                  <a:cs typeface="+mn-ea"/>
                  <a:sym typeface="+mn-lt"/>
                </a:rPr>
                <a:t>Input layer</a:t>
              </a:r>
            </a:p>
          </p:txBody>
        </p:sp>
        <p:sp>
          <p:nvSpPr>
            <p:cNvPr id="61" name="文本框 60"/>
            <p:cNvSpPr txBox="1"/>
            <p:nvPr/>
          </p:nvSpPr>
          <p:spPr bwMode="auto">
            <a:xfrm>
              <a:off x="9559449" y="4349140"/>
              <a:ext cx="1238147" cy="30410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fontAlgn="ctr"/>
              <a:r>
                <a:rPr lang="en-US" sz="1400">
                  <a:latin typeface="Huawei Sans" panose="020C0503030203020204" pitchFamily="34" charset="0"/>
                  <a:ea typeface="+mn-ea"/>
                  <a:cs typeface="+mn-ea"/>
                  <a:sym typeface="+mn-lt"/>
                </a:rPr>
                <a:t>Output layer</a:t>
              </a:r>
            </a:p>
          </p:txBody>
        </p:sp>
        <p:sp>
          <p:nvSpPr>
            <p:cNvPr id="62" name="文本框 61"/>
            <p:cNvSpPr txBox="1"/>
            <p:nvPr/>
          </p:nvSpPr>
          <p:spPr bwMode="auto">
            <a:xfrm>
              <a:off x="8162088" y="4827280"/>
              <a:ext cx="1210276" cy="30410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fontAlgn="ctr"/>
              <a:r>
                <a:rPr lang="en-US" sz="1400">
                  <a:latin typeface="Huawei Sans" panose="020C0503030203020204" pitchFamily="34" charset="0"/>
                  <a:ea typeface="+mn-ea"/>
                  <a:cs typeface="+mn-ea"/>
                  <a:sym typeface="+mn-lt"/>
                </a:rPr>
                <a:t>Hidden layer</a:t>
              </a:r>
            </a:p>
          </p:txBody>
        </p:sp>
        <p:sp>
          <p:nvSpPr>
            <p:cNvPr id="64" name="右箭头 63"/>
            <p:cNvSpPr/>
            <p:nvPr/>
          </p:nvSpPr>
          <p:spPr bwMode="auto">
            <a:xfrm>
              <a:off x="6198113" y="1426006"/>
              <a:ext cx="4470395" cy="677470"/>
            </a:xfrm>
            <a:prstGeom prst="rightArrow">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sp>
          <p:nvSpPr>
            <p:cNvPr id="65" name="文本框 64"/>
            <p:cNvSpPr txBox="1"/>
            <p:nvPr/>
          </p:nvSpPr>
          <p:spPr bwMode="auto">
            <a:xfrm>
              <a:off x="6692205" y="1572570"/>
              <a:ext cx="3662883" cy="390024"/>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fontAlgn="ctr"/>
              <a:r>
                <a:rPr lang="en-US" sz="1800">
                  <a:latin typeface="Huawei Sans" panose="020C0503030203020204" pitchFamily="34" charset="0"/>
                  <a:ea typeface="+mn-ea"/>
                  <a:cs typeface="+mn-ea"/>
                  <a:sym typeface="+mn-lt"/>
                </a:rPr>
                <a:t>Forward propagation direction</a:t>
              </a:r>
            </a:p>
          </p:txBody>
        </p:sp>
        <p:sp>
          <p:nvSpPr>
            <p:cNvPr id="69" name="文本框 68"/>
            <p:cNvSpPr txBox="1"/>
            <p:nvPr/>
          </p:nvSpPr>
          <p:spPr bwMode="auto">
            <a:xfrm>
              <a:off x="7219495" y="5254274"/>
              <a:ext cx="3578101" cy="399040"/>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fontAlgn="ctr"/>
              <a:r>
                <a:rPr lang="en-US" sz="1800">
                  <a:latin typeface="Huawei Sans" panose="020C0503030203020204" pitchFamily="34" charset="0"/>
                  <a:ea typeface="+mn-ea"/>
                  <a:cs typeface="+mn-ea"/>
                  <a:sym typeface="+mn-lt"/>
                </a:rPr>
                <a:t>Backpropagation direction</a:t>
              </a:r>
            </a:p>
          </p:txBody>
        </p:sp>
        <p:sp>
          <p:nvSpPr>
            <p:cNvPr id="70" name="左箭头 69"/>
            <p:cNvSpPr/>
            <p:nvPr/>
          </p:nvSpPr>
          <p:spPr bwMode="auto">
            <a:xfrm>
              <a:off x="6255094" y="5123082"/>
              <a:ext cx="4593434" cy="646178"/>
            </a:xfrm>
            <a:prstGeom prst="leftArrow">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mn-ea"/>
                <a:cs typeface="+mn-ea"/>
                <a:sym typeface="+mn-lt"/>
              </a:endParaRPr>
            </a:p>
          </p:txBody>
        </p:sp>
        <p:cxnSp>
          <p:nvCxnSpPr>
            <p:cNvPr id="74" name="直接箭头连接符 73"/>
            <p:cNvCxnSpPr>
              <a:stCxn id="21" idx="6"/>
            </p:cNvCxnSpPr>
            <p:nvPr/>
          </p:nvCxnSpPr>
          <p:spPr bwMode="auto">
            <a:xfrm>
              <a:off x="10259373" y="3075935"/>
              <a:ext cx="759876" cy="0"/>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75" name="直接箭头连接符 74"/>
            <p:cNvCxnSpPr>
              <a:stCxn id="22" idx="6"/>
            </p:cNvCxnSpPr>
            <p:nvPr/>
          </p:nvCxnSpPr>
          <p:spPr bwMode="auto">
            <a:xfrm flipV="1">
              <a:off x="10259373" y="3616813"/>
              <a:ext cx="759876" cy="1"/>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mc:AlternateContent xmlns:mc="http://schemas.openxmlformats.org/markup-compatibility/2006" xmlns:a14="http://schemas.microsoft.com/office/drawing/2010/main">
          <mc:Choice Requires="a14">
            <p:sp>
              <p:nvSpPr>
                <p:cNvPr id="81" name="文本框 80"/>
                <p:cNvSpPr txBox="1"/>
                <p:nvPr/>
              </p:nvSpPr>
              <p:spPr bwMode="auto">
                <a:xfrm>
                  <a:off x="10812524" y="2842895"/>
                  <a:ext cx="745641" cy="457991"/>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fontAlgn="ctr"/>
                  <a14:m>
                    <m:oMathPara xmlns:m="http://schemas.openxmlformats.org/officeDocument/2006/math">
                      <m:oMathParaPr>
                        <m:jc m:val="centerGroup"/>
                      </m:oMathParaPr>
                      <m:oMath xmlns:m="http://schemas.openxmlformats.org/officeDocument/2006/math">
                        <m:sSub>
                          <m:sSubPr>
                            <m:ctrlPr>
                              <a:rPr lang="en-US" altLang="zh-CN" sz="2400" i="1" smtClean="0">
                                <a:latin typeface="Cambria Math" panose="02040503050406030204" pitchFamily="18" charset="0"/>
                                <a:cs typeface="+mn-ea"/>
                                <a:sym typeface="+mn-lt"/>
                              </a:rPr>
                            </m:ctrlPr>
                          </m:sSubPr>
                          <m:e>
                            <m:r>
                              <a:rPr lang="en-US" altLang="zh-CN" sz="2400" b="0" i="1" smtClean="0">
                                <a:latin typeface="Cambria Math" panose="02040503050406030204" pitchFamily="18" charset="0"/>
                                <a:cs typeface="+mn-ea"/>
                                <a:sym typeface="+mn-lt"/>
                              </a:rPr>
                              <m:t>𝑜</m:t>
                            </m:r>
                          </m:e>
                          <m:sub>
                            <m:r>
                              <a:rPr lang="en-US" altLang="zh-CN" sz="2400" b="0" i="1" smtClean="0">
                                <a:latin typeface="Cambria Math" panose="02040503050406030204" pitchFamily="18" charset="0"/>
                                <a:cs typeface="+mn-ea"/>
                                <a:sym typeface="+mn-lt"/>
                              </a:rPr>
                              <m:t>1</m:t>
                            </m:r>
                          </m:sub>
                        </m:sSub>
                      </m:oMath>
                    </m:oMathPara>
                  </a14:m>
                  <a:endParaRPr/>
                </a:p>
              </p:txBody>
            </p:sp>
          </mc:Choice>
          <mc:Fallback xmlns="">
            <p:sp>
              <p:nvSpPr>
                <p:cNvPr id="81" name="文本框 80"/>
                <p:cNvSpPr txBox="1">
                  <a:spLocks noRot="1" noChangeAspect="1" noMove="1" noResize="1" noEditPoints="1" noAdjustHandles="1" noChangeArrowheads="1" noChangeShapeType="1" noTextEdit="1"/>
                </p:cNvSpPr>
                <p:nvPr/>
              </p:nvSpPr>
              <p:spPr bwMode="auto">
                <a:xfrm>
                  <a:off x="10812524" y="2842895"/>
                  <a:ext cx="745641" cy="457991"/>
                </a:xfrm>
                <a:prstGeom prst="rect">
                  <a:avLst/>
                </a:prstGeom>
                <a:blipFill rotWithShape="0">
                  <a:blip r:embed="rId4"/>
                  <a:stretch>
                    <a:fillRect b="-5333"/>
                  </a:stretch>
                </a:blipFill>
                <a:ln w="9525" algn="ctr">
                  <a:noFill/>
                  <a:miter lim="800000"/>
                  <a:headEnd/>
                  <a:tailEnd/>
                </a:ln>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82" name="文本框 81"/>
                <p:cNvSpPr txBox="1"/>
                <p:nvPr/>
              </p:nvSpPr>
              <p:spPr bwMode="auto">
                <a:xfrm>
                  <a:off x="10812524" y="3394588"/>
                  <a:ext cx="745641" cy="457991"/>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fontAlgn="ctr"/>
                  <a14:m>
                    <m:oMathPara xmlns:m="http://schemas.openxmlformats.org/officeDocument/2006/math">
                      <m:oMathParaPr>
                        <m:jc m:val="centerGroup"/>
                      </m:oMathParaPr>
                      <m:oMath xmlns:m="http://schemas.openxmlformats.org/officeDocument/2006/math">
                        <m:sSub>
                          <m:sSubPr>
                            <m:ctrlPr>
                              <a:rPr lang="en-US" altLang="zh-CN" sz="2400" i="1" smtClean="0">
                                <a:latin typeface="Cambria Math" panose="02040503050406030204" pitchFamily="18" charset="0"/>
                                <a:cs typeface="+mn-ea"/>
                                <a:sym typeface="+mn-lt"/>
                              </a:rPr>
                            </m:ctrlPr>
                          </m:sSubPr>
                          <m:e>
                            <m:r>
                              <a:rPr lang="en-US" altLang="zh-CN" sz="2400" b="0" i="1" smtClean="0">
                                <a:latin typeface="Cambria Math" panose="02040503050406030204" pitchFamily="18" charset="0"/>
                                <a:cs typeface="+mn-ea"/>
                                <a:sym typeface="+mn-lt"/>
                              </a:rPr>
                              <m:t>𝑜</m:t>
                            </m:r>
                          </m:e>
                          <m:sub>
                            <m:r>
                              <a:rPr lang="en-US" altLang="zh-CN" sz="2400" b="0" i="1" smtClean="0">
                                <a:latin typeface="Cambria Math" panose="02040503050406030204" pitchFamily="18" charset="0"/>
                                <a:cs typeface="+mn-ea"/>
                                <a:sym typeface="+mn-lt"/>
                              </a:rPr>
                              <m:t>2</m:t>
                            </m:r>
                          </m:sub>
                        </m:sSub>
                      </m:oMath>
                    </m:oMathPara>
                  </a14:m>
                  <a:endParaRPr/>
                </a:p>
              </p:txBody>
            </p:sp>
          </mc:Choice>
          <mc:Fallback xmlns="">
            <p:sp>
              <p:nvSpPr>
                <p:cNvPr id="82" name="文本框 81"/>
                <p:cNvSpPr txBox="1">
                  <a:spLocks noRot="1" noChangeAspect="1" noMove="1" noResize="1" noEditPoints="1" noAdjustHandles="1" noChangeArrowheads="1" noChangeShapeType="1" noTextEdit="1"/>
                </p:cNvSpPr>
                <p:nvPr/>
              </p:nvSpPr>
              <p:spPr bwMode="auto">
                <a:xfrm>
                  <a:off x="10812524" y="3394588"/>
                  <a:ext cx="745641" cy="457991"/>
                </a:xfrm>
                <a:prstGeom prst="rect">
                  <a:avLst/>
                </a:prstGeom>
                <a:blipFill rotWithShape="0">
                  <a:blip r:embed="rId5"/>
                  <a:stretch>
                    <a:fillRect b="-4000"/>
                  </a:stretch>
                </a:blipFill>
                <a:ln w="9525" algn="ctr">
                  <a:noFill/>
                  <a:miter lim="800000"/>
                  <a:headEnd/>
                  <a:tailEnd/>
                </a:ln>
              </p:spPr>
              <p:txBody>
                <a:bodyPr/>
                <a:lstStyle/>
                <a:p>
                  <a:r>
                    <a:rPr lang="zh-CN" altLang="en-US">
                      <a:noFill/>
                    </a:rPr>
                    <a:t> </a:t>
                  </a:r>
                </a:p>
              </p:txBody>
            </p:sp>
          </mc:Fallback>
        </mc:AlternateContent>
        <p:cxnSp>
          <p:nvCxnSpPr>
            <p:cNvPr id="84" name="直接箭头连接符 83"/>
            <p:cNvCxnSpPr>
              <a:endCxn id="10" idx="2"/>
            </p:cNvCxnSpPr>
            <p:nvPr/>
          </p:nvCxnSpPr>
          <p:spPr bwMode="auto">
            <a:xfrm>
              <a:off x="6591358" y="2664619"/>
              <a:ext cx="546221" cy="0"/>
            </a:xfrm>
            <a:prstGeom prst="straightConnector1">
              <a:avLst/>
            </a:prstGeom>
            <a:solidFill>
              <a:schemeClr val="accent1"/>
            </a:solidFill>
            <a:ln w="25400" cap="flat" cmpd="sng" algn="ctr">
              <a:solidFill>
                <a:schemeClr val="tx1">
                  <a:alpha val="97000"/>
                </a:schemeClr>
              </a:solidFill>
              <a:prstDash val="solid"/>
              <a:round/>
              <a:headEnd type="none" w="med" len="med"/>
              <a:tailEnd type="triangle"/>
            </a:ln>
            <a:effectLst/>
          </p:spPr>
        </p:cxnSp>
        <p:cxnSp>
          <p:nvCxnSpPr>
            <p:cNvPr id="86" name="直接箭头连接符 85"/>
            <p:cNvCxnSpPr>
              <a:endCxn id="11" idx="2"/>
            </p:cNvCxnSpPr>
            <p:nvPr/>
          </p:nvCxnSpPr>
          <p:spPr bwMode="auto">
            <a:xfrm>
              <a:off x="6583906" y="3309918"/>
              <a:ext cx="553673" cy="0"/>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p:cxnSp>
          <p:nvCxnSpPr>
            <p:cNvPr id="90" name="直接箭头连接符 89"/>
            <p:cNvCxnSpPr>
              <a:endCxn id="12" idx="2"/>
            </p:cNvCxnSpPr>
            <p:nvPr/>
          </p:nvCxnSpPr>
          <p:spPr bwMode="auto">
            <a:xfrm flipV="1">
              <a:off x="6577070" y="4031543"/>
              <a:ext cx="560509" cy="4420"/>
            </a:xfrm>
            <a:prstGeom prst="straightConnector1">
              <a:avLst/>
            </a:prstGeom>
            <a:solidFill>
              <a:schemeClr val="accent1"/>
            </a:solidFill>
            <a:ln w="25400" cap="flat" cmpd="sng" algn="ctr">
              <a:solidFill>
                <a:schemeClr val="tx1"/>
              </a:solidFill>
              <a:prstDash val="solid"/>
              <a:round/>
              <a:headEnd type="none" w="med" len="med"/>
              <a:tailEnd type="triangle"/>
            </a:ln>
            <a:effectLst/>
          </p:spPr>
        </p:cxnSp>
        <mc:AlternateContent xmlns:mc="http://schemas.openxmlformats.org/markup-compatibility/2006" xmlns:a14="http://schemas.microsoft.com/office/drawing/2010/main">
          <mc:Choice Requires="a14">
            <p:sp>
              <p:nvSpPr>
                <p:cNvPr id="97" name="文本框 96"/>
                <p:cNvSpPr txBox="1"/>
                <p:nvPr/>
              </p:nvSpPr>
              <p:spPr bwMode="auto">
                <a:xfrm>
                  <a:off x="6034435" y="2428680"/>
                  <a:ext cx="745641" cy="457991"/>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fontAlgn="ctr"/>
                  <a14:m>
                    <m:oMathPara xmlns:m="http://schemas.openxmlformats.org/officeDocument/2006/math">
                      <m:oMathParaPr>
                        <m:jc m:val="centerGroup"/>
                      </m:oMathParaPr>
                      <m:oMath xmlns:m="http://schemas.openxmlformats.org/officeDocument/2006/math">
                        <m:sSub>
                          <m:sSubPr>
                            <m:ctrlPr>
                              <a:rPr lang="en-US" altLang="zh-CN" sz="2400" i="1" smtClean="0">
                                <a:latin typeface="Cambria Math" panose="02040503050406030204" pitchFamily="18" charset="0"/>
                                <a:cs typeface="+mn-ea"/>
                                <a:sym typeface="+mn-lt"/>
                              </a:rPr>
                            </m:ctrlPr>
                          </m:sSubPr>
                          <m:e>
                            <m:r>
                              <a:rPr lang="en-US" altLang="zh-CN" sz="2400" b="0" i="1" smtClean="0">
                                <a:latin typeface="Cambria Math" panose="02040503050406030204" pitchFamily="18" charset="0"/>
                                <a:cs typeface="+mn-ea"/>
                                <a:sym typeface="+mn-lt"/>
                              </a:rPr>
                              <m:t>𝑥</m:t>
                            </m:r>
                          </m:e>
                          <m:sub>
                            <m:r>
                              <a:rPr lang="en-US" altLang="zh-CN" sz="2400" b="0" i="1" smtClean="0">
                                <a:latin typeface="Cambria Math" panose="02040503050406030204" pitchFamily="18" charset="0"/>
                                <a:cs typeface="+mn-ea"/>
                                <a:sym typeface="+mn-lt"/>
                              </a:rPr>
                              <m:t>1</m:t>
                            </m:r>
                          </m:sub>
                        </m:sSub>
                      </m:oMath>
                    </m:oMathPara>
                  </a14:m>
                  <a:endParaRPr/>
                </a:p>
              </p:txBody>
            </p:sp>
          </mc:Choice>
          <mc:Fallback xmlns="">
            <p:sp>
              <p:nvSpPr>
                <p:cNvPr id="97" name="文本框 96"/>
                <p:cNvSpPr txBox="1">
                  <a:spLocks noRot="1" noChangeAspect="1" noMove="1" noResize="1" noEditPoints="1" noAdjustHandles="1" noChangeArrowheads="1" noChangeShapeType="1" noTextEdit="1"/>
                </p:cNvSpPr>
                <p:nvPr/>
              </p:nvSpPr>
              <p:spPr bwMode="auto">
                <a:xfrm>
                  <a:off x="6034435" y="2428680"/>
                  <a:ext cx="745641" cy="457991"/>
                </a:xfrm>
                <a:prstGeom prst="rect">
                  <a:avLst/>
                </a:prstGeom>
                <a:blipFill rotWithShape="0">
                  <a:blip r:embed="rId6"/>
                  <a:stretch>
                    <a:fillRect b="-3947"/>
                  </a:stretch>
                </a:blipFill>
                <a:ln w="9525" algn="ctr">
                  <a:noFill/>
                  <a:miter lim="800000"/>
                  <a:headEnd/>
                  <a:tailEnd/>
                </a:ln>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98" name="文本框 97"/>
                <p:cNvSpPr txBox="1"/>
                <p:nvPr/>
              </p:nvSpPr>
              <p:spPr bwMode="auto">
                <a:xfrm>
                  <a:off x="5998431" y="3040748"/>
                  <a:ext cx="745641" cy="457991"/>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fontAlgn="ctr"/>
                  <a14:m>
                    <m:oMathPara xmlns:m="http://schemas.openxmlformats.org/officeDocument/2006/math">
                      <m:oMathParaPr>
                        <m:jc m:val="centerGroup"/>
                      </m:oMathParaPr>
                      <m:oMath xmlns:m="http://schemas.openxmlformats.org/officeDocument/2006/math">
                        <m:sSub>
                          <m:sSubPr>
                            <m:ctrlPr>
                              <a:rPr lang="en-US" altLang="zh-CN" sz="2400" i="1" smtClean="0">
                                <a:latin typeface="Cambria Math" panose="02040503050406030204" pitchFamily="18" charset="0"/>
                                <a:cs typeface="+mn-ea"/>
                                <a:sym typeface="+mn-lt"/>
                              </a:rPr>
                            </m:ctrlPr>
                          </m:sSubPr>
                          <m:e>
                            <m:r>
                              <a:rPr lang="en-US" altLang="zh-CN" sz="2400" b="0" i="1" smtClean="0">
                                <a:latin typeface="Cambria Math" panose="02040503050406030204" pitchFamily="18" charset="0"/>
                                <a:cs typeface="+mn-ea"/>
                                <a:sym typeface="+mn-lt"/>
                              </a:rPr>
                              <m:t>𝑥</m:t>
                            </m:r>
                          </m:e>
                          <m:sub>
                            <m:r>
                              <a:rPr lang="en-US" altLang="zh-CN" sz="2400" b="0" i="1" smtClean="0">
                                <a:latin typeface="Cambria Math" panose="02040503050406030204" pitchFamily="18" charset="0"/>
                                <a:cs typeface="+mn-ea"/>
                                <a:sym typeface="+mn-lt"/>
                              </a:rPr>
                              <m:t>2</m:t>
                            </m:r>
                          </m:sub>
                        </m:sSub>
                      </m:oMath>
                    </m:oMathPara>
                  </a14:m>
                  <a:endParaRPr/>
                </a:p>
              </p:txBody>
            </p:sp>
          </mc:Choice>
          <mc:Fallback xmlns="">
            <p:sp>
              <p:nvSpPr>
                <p:cNvPr id="98" name="文本框 97"/>
                <p:cNvSpPr txBox="1">
                  <a:spLocks noRot="1" noChangeAspect="1" noMove="1" noResize="1" noEditPoints="1" noAdjustHandles="1" noChangeArrowheads="1" noChangeShapeType="1" noTextEdit="1"/>
                </p:cNvSpPr>
                <p:nvPr/>
              </p:nvSpPr>
              <p:spPr bwMode="auto">
                <a:xfrm>
                  <a:off x="5998431" y="3040748"/>
                  <a:ext cx="745641" cy="457991"/>
                </a:xfrm>
                <a:prstGeom prst="rect">
                  <a:avLst/>
                </a:prstGeom>
                <a:blipFill rotWithShape="0">
                  <a:blip r:embed="rId7"/>
                  <a:stretch>
                    <a:fillRect b="-4000"/>
                  </a:stretch>
                </a:blipFill>
                <a:ln w="9525" algn="ctr">
                  <a:noFill/>
                  <a:miter lim="800000"/>
                  <a:headEnd/>
                  <a:tailEnd/>
                </a:ln>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99" name="文本框 98"/>
                <p:cNvSpPr txBox="1"/>
                <p:nvPr/>
              </p:nvSpPr>
              <p:spPr bwMode="auto">
                <a:xfrm>
                  <a:off x="5987988" y="3796832"/>
                  <a:ext cx="745641" cy="457991"/>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fontAlgn="ctr"/>
                  <a14:m>
                    <m:oMathPara xmlns:m="http://schemas.openxmlformats.org/officeDocument/2006/math">
                      <m:oMathParaPr>
                        <m:jc m:val="centerGroup"/>
                      </m:oMathParaPr>
                      <m:oMath xmlns:m="http://schemas.openxmlformats.org/officeDocument/2006/math">
                        <m:sSub>
                          <m:sSubPr>
                            <m:ctrlPr>
                              <a:rPr lang="en-US" altLang="zh-CN" sz="2400" i="1" smtClean="0">
                                <a:latin typeface="Cambria Math" panose="02040503050406030204" pitchFamily="18" charset="0"/>
                                <a:cs typeface="+mn-ea"/>
                                <a:sym typeface="+mn-lt"/>
                              </a:rPr>
                            </m:ctrlPr>
                          </m:sSubPr>
                          <m:e>
                            <m:r>
                              <a:rPr lang="en-US" altLang="zh-CN" sz="2400" b="0" i="1" smtClean="0">
                                <a:latin typeface="Cambria Math" panose="02040503050406030204" pitchFamily="18" charset="0"/>
                                <a:cs typeface="+mn-ea"/>
                                <a:sym typeface="+mn-lt"/>
                              </a:rPr>
                              <m:t>𝑥</m:t>
                            </m:r>
                          </m:e>
                          <m:sub>
                            <m:r>
                              <a:rPr lang="en-US" altLang="zh-CN" sz="2400" b="0" i="1" smtClean="0">
                                <a:latin typeface="Cambria Math" panose="02040503050406030204" pitchFamily="18" charset="0"/>
                                <a:cs typeface="+mn-ea"/>
                                <a:sym typeface="+mn-lt"/>
                              </a:rPr>
                              <m:t>3</m:t>
                            </m:r>
                          </m:sub>
                        </m:sSub>
                      </m:oMath>
                    </m:oMathPara>
                  </a14:m>
                  <a:endParaRPr/>
                </a:p>
              </p:txBody>
            </p:sp>
          </mc:Choice>
          <mc:Fallback xmlns="">
            <p:sp>
              <p:nvSpPr>
                <p:cNvPr id="99" name="文本框 98"/>
                <p:cNvSpPr txBox="1">
                  <a:spLocks noRot="1" noChangeAspect="1" noMove="1" noResize="1" noEditPoints="1" noAdjustHandles="1" noChangeArrowheads="1" noChangeShapeType="1" noTextEdit="1"/>
                </p:cNvSpPr>
                <p:nvPr/>
              </p:nvSpPr>
              <p:spPr bwMode="auto">
                <a:xfrm>
                  <a:off x="5987988" y="3796832"/>
                  <a:ext cx="745641" cy="457991"/>
                </a:xfrm>
                <a:prstGeom prst="rect">
                  <a:avLst/>
                </a:prstGeom>
                <a:blipFill rotWithShape="0">
                  <a:blip r:embed="rId8"/>
                  <a:stretch>
                    <a:fillRect b="-4000"/>
                  </a:stretch>
                </a:blipFill>
                <a:ln w="9525" algn="ctr">
                  <a:noFill/>
                  <a:miter lim="800000"/>
                  <a:headEnd/>
                  <a:tailEnd/>
                </a:ln>
              </p:spPr>
              <p:txBody>
                <a:bodyPr/>
                <a:lstStyle/>
                <a:p>
                  <a:r>
                    <a:rPr lang="zh-CN" altLang="en-US">
                      <a:noFill/>
                    </a:rPr>
                    <a:t> </a:t>
                  </a:r>
                </a:p>
              </p:txBody>
            </p:sp>
          </mc:Fallback>
        </mc:AlternateContent>
      </p:grpSp>
      <p:graphicFrame>
        <p:nvGraphicFramePr>
          <p:cNvPr id="103" name="对象 102"/>
          <p:cNvGraphicFramePr>
            <a:graphicFrameLocks noChangeAspect="1"/>
          </p:cNvGraphicFramePr>
          <p:nvPr>
            <p:extLst>
              <p:ext uri="{D42A27DB-BD31-4B8C-83A1-F6EECF244321}">
                <p14:modId xmlns:p14="http://schemas.microsoft.com/office/powerpoint/2010/main" val="997323627"/>
              </p:ext>
            </p:extLst>
          </p:nvPr>
        </p:nvGraphicFramePr>
        <p:xfrm>
          <a:off x="2095114" y="4883043"/>
          <a:ext cx="3072611" cy="721598"/>
        </p:xfrm>
        <a:graphic>
          <a:graphicData uri="http://schemas.openxmlformats.org/presentationml/2006/ole">
            <mc:AlternateContent xmlns:mc="http://schemas.openxmlformats.org/markup-compatibility/2006">
              <mc:Choice xmlns:v="urn:schemas-microsoft-com:vml" Requires="v">
                <p:oleObj name="Equation" r:id="rId9" imgW="1676160" imgH="393480" progId="Equation.DSMT4">
                  <p:embed/>
                </p:oleObj>
              </mc:Choice>
              <mc:Fallback>
                <p:oleObj name="Equation" r:id="rId9" imgW="1676160" imgH="393480" progId="Equation.DSMT4">
                  <p:embed/>
                  <p:pic>
                    <p:nvPicPr>
                      <p:cNvPr id="103" name="对象 102"/>
                      <p:cNvPicPr/>
                      <p:nvPr/>
                    </p:nvPicPr>
                    <p:blipFill>
                      <a:blip r:embed="rId10"/>
                      <a:stretch>
                        <a:fillRect/>
                      </a:stretch>
                    </p:blipFill>
                    <p:spPr>
                      <a:xfrm>
                        <a:off x="2095114" y="4883043"/>
                        <a:ext cx="3072611" cy="721598"/>
                      </a:xfrm>
                      <a:prstGeom prst="rect">
                        <a:avLst/>
                      </a:prstGeom>
                    </p:spPr>
                  </p:pic>
                </p:oleObj>
              </mc:Fallback>
            </mc:AlternateContent>
          </a:graphicData>
        </a:graphic>
      </p:graphicFrame>
      <p:sp>
        <p:nvSpPr>
          <p:cNvPr id="2" name="Rectangle 1">
            <a:extLst>
              <a:ext uri="{FF2B5EF4-FFF2-40B4-BE49-F238E27FC236}">
                <a16:creationId xmlns:a16="http://schemas.microsoft.com/office/drawing/2014/main" id="{3D510F14-5EC3-3658-16B5-3D4A79313631}"/>
              </a:ext>
            </a:extLst>
          </p:cNvPr>
          <p:cNvSpPr/>
          <p:nvPr/>
        </p:nvSpPr>
        <p:spPr>
          <a:xfrm>
            <a:off x="233509" y="1574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4" name="TextBox 3">
            <a:extLst>
              <a:ext uri="{FF2B5EF4-FFF2-40B4-BE49-F238E27FC236}">
                <a16:creationId xmlns:a16="http://schemas.microsoft.com/office/drawing/2014/main" id="{386EC7C6-3EDA-667B-0F68-1C97D3FFCF54}"/>
              </a:ext>
            </a:extLst>
          </p:cNvPr>
          <p:cNvSpPr txBox="1"/>
          <p:nvPr/>
        </p:nvSpPr>
        <p:spPr>
          <a:xfrm>
            <a:off x="444350" y="198028"/>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white"/>
                </a:solidFill>
                <a:latin typeface="Times New Roman" panose="02020603050405020304" pitchFamily="18" charset="0"/>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TextBox 4">
            <a:extLst>
              <a:ext uri="{FF2B5EF4-FFF2-40B4-BE49-F238E27FC236}">
                <a16:creationId xmlns:a16="http://schemas.microsoft.com/office/drawing/2014/main" id="{11DE2E4E-B0AD-5C3A-1C03-106CEE35CDD7}"/>
              </a:ext>
            </a:extLst>
          </p:cNvPr>
          <p:cNvSpPr txBox="1"/>
          <p:nvPr/>
        </p:nvSpPr>
        <p:spPr>
          <a:xfrm>
            <a:off x="505380" y="453843"/>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8" name="Graphic 22">
            <a:extLst>
              <a:ext uri="{FF2B5EF4-FFF2-40B4-BE49-F238E27FC236}">
                <a16:creationId xmlns:a16="http://schemas.microsoft.com/office/drawing/2014/main" id="{6AD3B8DB-CDFD-3B8F-31EC-7825A3BB7AF8}"/>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10032012" y="201426"/>
            <a:ext cx="2035889" cy="960940"/>
          </a:xfrm>
          <a:prstGeom prst="rect">
            <a:avLst/>
          </a:prstGeom>
        </p:spPr>
      </p:pic>
    </p:spTree>
    <p:extLst>
      <p:ext uri="{BB962C8B-B14F-4D97-AF65-F5344CB8AC3E}">
        <p14:creationId xmlns:p14="http://schemas.microsoft.com/office/powerpoint/2010/main" val="39075950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descr="Diagram&#10;&#10;Description automatically generated">
            <a:extLst>
              <a:ext uri="{FF2B5EF4-FFF2-40B4-BE49-F238E27FC236}">
                <a16:creationId xmlns:a16="http://schemas.microsoft.com/office/drawing/2014/main" id="{245741FD-C715-4C61-878D-4D3A838AC2C9}"/>
              </a:ext>
            </a:extLst>
          </p:cNvPr>
          <p:cNvPicPr>
            <a:picLocks noChangeAspect="1"/>
          </p:cNvPicPr>
          <p:nvPr/>
        </p:nvPicPr>
        <p:blipFill>
          <a:blip r:embed="rId2"/>
          <a:stretch>
            <a:fillRect/>
          </a:stretch>
        </p:blipFill>
        <p:spPr>
          <a:xfrm>
            <a:off x="457202" y="540963"/>
            <a:ext cx="5426764" cy="2466711"/>
          </a:xfrm>
          <a:prstGeom prst="rect">
            <a:avLst/>
          </a:prstGeom>
        </p:spPr>
      </p:pic>
      <p:pic>
        <p:nvPicPr>
          <p:cNvPr id="5" name="Picture 4" descr="Diagram&#10;&#10;Description automatically generated">
            <a:extLst>
              <a:ext uri="{FF2B5EF4-FFF2-40B4-BE49-F238E27FC236}">
                <a16:creationId xmlns:a16="http://schemas.microsoft.com/office/drawing/2014/main" id="{B09E322D-365F-45D4-AC90-21BE2CCDDDC8}"/>
              </a:ext>
            </a:extLst>
          </p:cNvPr>
          <p:cNvPicPr>
            <a:picLocks noChangeAspect="1"/>
          </p:cNvPicPr>
          <p:nvPr/>
        </p:nvPicPr>
        <p:blipFill>
          <a:blip r:embed="rId3"/>
          <a:stretch>
            <a:fillRect/>
          </a:stretch>
        </p:blipFill>
        <p:spPr>
          <a:xfrm>
            <a:off x="457201" y="3805429"/>
            <a:ext cx="5426764" cy="2411894"/>
          </a:xfrm>
          <a:prstGeom prst="rect">
            <a:avLst/>
          </a:prstGeom>
        </p:spPr>
      </p:pic>
      <p:pic>
        <p:nvPicPr>
          <p:cNvPr id="7" name="Picture 6" descr="Diagram&#10;&#10;Description automatically generated">
            <a:extLst>
              <a:ext uri="{FF2B5EF4-FFF2-40B4-BE49-F238E27FC236}">
                <a16:creationId xmlns:a16="http://schemas.microsoft.com/office/drawing/2014/main" id="{3C198E34-E042-41E0-A8C4-CB54F72C695F}"/>
              </a:ext>
            </a:extLst>
          </p:cNvPr>
          <p:cNvPicPr>
            <a:picLocks noChangeAspect="1"/>
          </p:cNvPicPr>
          <p:nvPr/>
        </p:nvPicPr>
        <p:blipFill>
          <a:blip r:embed="rId4"/>
          <a:stretch>
            <a:fillRect/>
          </a:stretch>
        </p:blipFill>
        <p:spPr>
          <a:xfrm>
            <a:off x="6308034" y="2115323"/>
            <a:ext cx="5426764" cy="2482743"/>
          </a:xfrm>
          <a:prstGeom prst="rect">
            <a:avLst/>
          </a:prstGeom>
        </p:spPr>
      </p:pic>
      <p:sp>
        <p:nvSpPr>
          <p:cNvPr id="2" name="Rectangle 1">
            <a:extLst>
              <a:ext uri="{FF2B5EF4-FFF2-40B4-BE49-F238E27FC236}">
                <a16:creationId xmlns:a16="http://schemas.microsoft.com/office/drawing/2014/main" id="{1448BB94-EB06-0A01-55E3-1114DB6CD3D7}"/>
              </a:ext>
            </a:extLst>
          </p:cNvPr>
          <p:cNvSpPr/>
          <p:nvPr/>
        </p:nvSpPr>
        <p:spPr>
          <a:xfrm>
            <a:off x="204012" y="1665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 name="TextBox 2">
            <a:extLst>
              <a:ext uri="{FF2B5EF4-FFF2-40B4-BE49-F238E27FC236}">
                <a16:creationId xmlns:a16="http://schemas.microsoft.com/office/drawing/2014/main" id="{5F819853-C918-227A-06C6-571F95060737}"/>
              </a:ext>
            </a:extLst>
          </p:cNvPr>
          <p:cNvSpPr txBox="1"/>
          <p:nvPr/>
        </p:nvSpPr>
        <p:spPr>
          <a:xfrm>
            <a:off x="414853" y="2071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white"/>
                </a:solidFill>
                <a:latin typeface="Times New Roman" panose="02020603050405020304" pitchFamily="18" charset="0"/>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83292340-3A5E-5507-E461-A34B1CC9AD1E}"/>
              </a:ext>
            </a:extLst>
          </p:cNvPr>
          <p:cNvSpPr txBox="1"/>
          <p:nvPr/>
        </p:nvSpPr>
        <p:spPr>
          <a:xfrm>
            <a:off x="475883" y="4629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2">
            <a:extLst>
              <a:ext uri="{FF2B5EF4-FFF2-40B4-BE49-F238E27FC236}">
                <a16:creationId xmlns:a16="http://schemas.microsoft.com/office/drawing/2014/main" id="{95F2D58A-9D3C-4030-49B0-3A99D92C653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032012" y="201426"/>
            <a:ext cx="2035889" cy="960940"/>
          </a:xfrm>
          <a:prstGeom prst="rect">
            <a:avLst/>
          </a:prstGeom>
        </p:spPr>
      </p:pic>
    </p:spTree>
    <p:extLst>
      <p:ext uri="{BB962C8B-B14F-4D97-AF65-F5344CB8AC3E}">
        <p14:creationId xmlns:p14="http://schemas.microsoft.com/office/powerpoint/2010/main" val="7492056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571F9-4397-4D14-9966-732BC2E59C33}"/>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defTabSz="914400"/>
            <a:r>
              <a:rPr lang="en-US" kern="1200">
                <a:solidFill>
                  <a:schemeClr val="bg1"/>
                </a:solidFill>
                <a:latin typeface="+mj-lt"/>
                <a:ea typeface="+mj-ea"/>
                <a:cs typeface="+mj-cs"/>
              </a:rPr>
              <a:t>Update (W)</a:t>
            </a:r>
          </a:p>
        </p:txBody>
      </p:sp>
      <p:pic>
        <p:nvPicPr>
          <p:cNvPr id="4" name="Picture 3" descr="Diagram&#10;&#10;Description automatically generated">
            <a:extLst>
              <a:ext uri="{FF2B5EF4-FFF2-40B4-BE49-F238E27FC236}">
                <a16:creationId xmlns:a16="http://schemas.microsoft.com/office/drawing/2014/main" id="{20CDC866-5028-4699-9ACF-94E0F948FF7D}"/>
              </a:ext>
            </a:extLst>
          </p:cNvPr>
          <p:cNvPicPr>
            <a:picLocks noChangeAspect="1"/>
          </p:cNvPicPr>
          <p:nvPr/>
        </p:nvPicPr>
        <p:blipFill>
          <a:blip r:embed="rId2"/>
          <a:stretch>
            <a:fillRect/>
          </a:stretch>
        </p:blipFill>
        <p:spPr>
          <a:xfrm>
            <a:off x="1862773" y="1452154"/>
            <a:ext cx="8466453" cy="4762379"/>
          </a:xfrm>
          <a:prstGeom prst="rect">
            <a:avLst/>
          </a:prstGeom>
        </p:spPr>
      </p:pic>
      <p:sp>
        <p:nvSpPr>
          <p:cNvPr id="3" name="Rectangle 2">
            <a:extLst>
              <a:ext uri="{FF2B5EF4-FFF2-40B4-BE49-F238E27FC236}">
                <a16:creationId xmlns:a16="http://schemas.microsoft.com/office/drawing/2014/main" id="{A740F966-2D66-8E34-612A-6CB86DF52B3A}"/>
              </a:ext>
            </a:extLst>
          </p:cNvPr>
          <p:cNvSpPr/>
          <p:nvPr/>
        </p:nvSpPr>
        <p:spPr>
          <a:xfrm>
            <a:off x="263006" y="22230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5" name="TextBox 4">
            <a:extLst>
              <a:ext uri="{FF2B5EF4-FFF2-40B4-BE49-F238E27FC236}">
                <a16:creationId xmlns:a16="http://schemas.microsoft.com/office/drawing/2014/main" id="{B1852B5E-3DF1-150E-C52C-F2C6F6B61ECD}"/>
              </a:ext>
            </a:extLst>
          </p:cNvPr>
          <p:cNvSpPr txBox="1"/>
          <p:nvPr/>
        </p:nvSpPr>
        <p:spPr>
          <a:xfrm>
            <a:off x="473847" y="262881"/>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white"/>
                </a:solidFill>
                <a:latin typeface="Times New Roman" panose="02020603050405020304" pitchFamily="18" charset="0"/>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7B2B9B9C-1E90-EC97-61BF-15F729E909D9}"/>
              </a:ext>
            </a:extLst>
          </p:cNvPr>
          <p:cNvSpPr txBox="1"/>
          <p:nvPr/>
        </p:nvSpPr>
        <p:spPr>
          <a:xfrm>
            <a:off x="534877" y="518696"/>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A9C586EF-5ACF-EA41-1365-9EFA9320CA4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8" name="Picture 7">
            <a:extLst>
              <a:ext uri="{FF2B5EF4-FFF2-40B4-BE49-F238E27FC236}">
                <a16:creationId xmlns:a16="http://schemas.microsoft.com/office/drawing/2014/main" id="{A8C5E107-E87A-FB54-78C4-463BFB50645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47945" y="0"/>
            <a:ext cx="2044055" cy="964793"/>
          </a:xfrm>
          <a:prstGeom prst="rect">
            <a:avLst/>
          </a:prstGeom>
        </p:spPr>
      </p:pic>
    </p:spTree>
    <p:extLst>
      <p:ext uri="{BB962C8B-B14F-4D97-AF65-F5344CB8AC3E}">
        <p14:creationId xmlns:p14="http://schemas.microsoft.com/office/powerpoint/2010/main" val="16878823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dirty="0">
                <a:sym typeface="+mn-lt"/>
              </a:rPr>
              <a:t>Backpropagation Algorithm </a:t>
            </a:r>
          </a:p>
        </p:txBody>
      </p:sp>
      <p:sp>
        <p:nvSpPr>
          <p:cNvPr id="3" name="文本占位符 2"/>
          <p:cNvSpPr>
            <a:spLocks noGrp="1"/>
          </p:cNvSpPr>
          <p:nvPr>
            <p:ph type="body" sz="quarter" idx="10"/>
          </p:nvPr>
        </p:nvSpPr>
        <p:spPr/>
        <p:txBody>
          <a:bodyPr/>
          <a:lstStyle/>
          <a:p>
            <a:r>
              <a:rPr lang="en-US" sz="1800" dirty="0">
                <a:sym typeface="+mn-lt"/>
              </a:rPr>
              <a:t>For a neural network with any number of layers, the arranged formula for training is as follows:</a:t>
            </a:r>
          </a:p>
          <a:p>
            <a:endParaRPr lang="en-US" altLang="zh-CN" sz="1800" dirty="0">
              <a:sym typeface="+mn-lt"/>
            </a:endParaRPr>
          </a:p>
          <a:p>
            <a:endParaRPr lang="en-US" altLang="zh-CN" sz="1800" dirty="0">
              <a:sym typeface="+mn-lt"/>
            </a:endParaRPr>
          </a:p>
          <a:p>
            <a:endParaRPr lang="en-US" altLang="zh-CN" sz="1800" dirty="0">
              <a:sym typeface="+mn-lt"/>
            </a:endParaRPr>
          </a:p>
          <a:p>
            <a:endParaRPr lang="en-US" altLang="zh-CN" sz="1800" dirty="0">
              <a:sym typeface="+mn-lt"/>
            </a:endParaRPr>
          </a:p>
          <a:p>
            <a:endParaRPr lang="en-US" sz="1800" dirty="0">
              <a:sym typeface="+mn-lt"/>
            </a:endParaRPr>
          </a:p>
          <a:p>
            <a:r>
              <a:rPr lang="en-US" sz="1800" dirty="0">
                <a:sym typeface="+mn-lt"/>
              </a:rPr>
              <a:t>The BP algorithm is used to train the network as follows:</a:t>
            </a:r>
          </a:p>
          <a:p>
            <a:pPr lvl="1"/>
            <a:r>
              <a:rPr lang="en-US" sz="1600" dirty="0">
                <a:sym typeface="+mn-lt"/>
              </a:rPr>
              <a:t>Takes out the next training sample &lt;X, T&gt;, inputs X to the network, and obtains the actual output o.</a:t>
            </a:r>
          </a:p>
          <a:p>
            <a:pPr lvl="1"/>
            <a:r>
              <a:rPr lang="en-US" sz="1600" dirty="0">
                <a:sym typeface="+mn-lt"/>
              </a:rPr>
              <a:t>Calculates output layer δ according to the output layer error formula (1).</a:t>
            </a:r>
          </a:p>
          <a:p>
            <a:pPr lvl="1"/>
            <a:r>
              <a:rPr lang="en-US" sz="1600" dirty="0">
                <a:sym typeface="+mn-lt"/>
              </a:rPr>
              <a:t>Calculates δ of each hidden layer from output to input by iteration according to the hidden layer error propagation formula (2).</a:t>
            </a:r>
          </a:p>
          <a:p>
            <a:pPr lvl="1"/>
            <a:r>
              <a:rPr lang="en-US" sz="1600" dirty="0">
                <a:sym typeface="+mn-lt"/>
              </a:rPr>
              <a:t>According to the δ of each layer, the weight values of all the layer are updated.</a:t>
            </a:r>
          </a:p>
          <a:p>
            <a:endParaRPr lang="zh-CN" altLang="en-US" sz="1800" dirty="0">
              <a:sym typeface="+mn-lt"/>
            </a:endParaRPr>
          </a:p>
        </p:txBody>
      </p:sp>
      <p:graphicFrame>
        <p:nvGraphicFramePr>
          <p:cNvPr id="5" name="对象 4"/>
          <p:cNvGraphicFramePr>
            <a:graphicFrameLocks noChangeAspect="1"/>
          </p:cNvGraphicFramePr>
          <p:nvPr>
            <p:extLst>
              <p:ext uri="{D42A27DB-BD31-4B8C-83A1-F6EECF244321}">
                <p14:modId xmlns:p14="http://schemas.microsoft.com/office/powerpoint/2010/main" val="901318437"/>
              </p:ext>
            </p:extLst>
          </p:nvPr>
        </p:nvGraphicFramePr>
        <p:xfrm>
          <a:off x="3556000" y="1302044"/>
          <a:ext cx="5400570" cy="1905389"/>
        </p:xfrm>
        <a:graphic>
          <a:graphicData uri="http://schemas.openxmlformats.org/presentationml/2006/ole">
            <mc:AlternateContent xmlns:mc="http://schemas.openxmlformats.org/markup-compatibility/2006">
              <mc:Choice xmlns:v="urn:schemas-microsoft-com:vml" Requires="v">
                <p:oleObj name="Equation" r:id="rId3" imgW="2438280" imgH="914400" progId="Equation.DSMT4">
                  <p:embed/>
                </p:oleObj>
              </mc:Choice>
              <mc:Fallback>
                <p:oleObj name="Equation" r:id="rId3" imgW="2438280" imgH="914400" progId="Equation.DSMT4">
                  <p:embed/>
                  <p:pic>
                    <p:nvPicPr>
                      <p:cNvPr id="5" name="对象 4"/>
                      <p:cNvPicPr/>
                      <p:nvPr/>
                    </p:nvPicPr>
                    <p:blipFill>
                      <a:blip r:embed="rId4"/>
                      <a:stretch>
                        <a:fillRect/>
                      </a:stretch>
                    </p:blipFill>
                    <p:spPr>
                      <a:xfrm>
                        <a:off x="3556000" y="1302044"/>
                        <a:ext cx="5400570" cy="1905389"/>
                      </a:xfrm>
                      <a:prstGeom prst="rect">
                        <a:avLst/>
                      </a:prstGeom>
                    </p:spPr>
                  </p:pic>
                </p:oleObj>
              </mc:Fallback>
            </mc:AlternateContent>
          </a:graphicData>
        </a:graphic>
      </p:graphicFrame>
      <p:pic>
        <p:nvPicPr>
          <p:cNvPr id="4" name="Graphic 22">
            <a:extLst>
              <a:ext uri="{FF2B5EF4-FFF2-40B4-BE49-F238E27FC236}">
                <a16:creationId xmlns:a16="http://schemas.microsoft.com/office/drawing/2014/main" id="{2D9C1B30-B6A0-2283-36AB-D4658C0A9D6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032012" y="201426"/>
            <a:ext cx="2035889" cy="960940"/>
          </a:xfrm>
          <a:prstGeom prst="rect">
            <a:avLst/>
          </a:prstGeom>
        </p:spPr>
      </p:pic>
      <p:sp>
        <p:nvSpPr>
          <p:cNvPr id="6" name="TextBox 5">
            <a:extLst>
              <a:ext uri="{FF2B5EF4-FFF2-40B4-BE49-F238E27FC236}">
                <a16:creationId xmlns:a16="http://schemas.microsoft.com/office/drawing/2014/main" id="{43F8E812-4741-563E-ED68-1C01A3CFA37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579177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8EEB0F-BA72-49AC-956F-331B60FDE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3" descr="Network Technology Background">
            <a:extLst>
              <a:ext uri="{FF2B5EF4-FFF2-40B4-BE49-F238E27FC236}">
                <a16:creationId xmlns:a16="http://schemas.microsoft.com/office/drawing/2014/main" id="{8330BF32-222C-3CC4-E47F-3B4F79144710}"/>
              </a:ext>
            </a:extLst>
          </p:cNvPr>
          <p:cNvPicPr>
            <a:picLocks noChangeAspect="1"/>
          </p:cNvPicPr>
          <p:nvPr/>
        </p:nvPicPr>
        <p:blipFill rotWithShape="1">
          <a:blip r:embed="rId2"/>
          <a:srcRect r="-1" b="3408"/>
          <a:stretch/>
        </p:blipFill>
        <p:spPr>
          <a:xfrm>
            <a:off x="1524" y="10"/>
            <a:ext cx="12188952" cy="6857990"/>
          </a:xfrm>
          <a:prstGeom prst="rect">
            <a:avLst/>
          </a:prstGeom>
        </p:spPr>
      </p:pic>
      <p:grpSp>
        <p:nvGrpSpPr>
          <p:cNvPr id="11" name="Group 10">
            <a:extLst>
              <a:ext uri="{FF2B5EF4-FFF2-40B4-BE49-F238E27FC236}">
                <a16:creationId xmlns:a16="http://schemas.microsoft.com/office/drawing/2014/main" id="{FB8CE58F-407C-497E-B723-21FD8C6D35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9937" y="721297"/>
            <a:ext cx="5565913" cy="5415406"/>
            <a:chOff x="797792" y="912854"/>
            <a:chExt cx="5298208" cy="5032292"/>
          </a:xfrm>
        </p:grpSpPr>
        <p:sp>
          <p:nvSpPr>
            <p:cNvPr id="12" name="Freeform: Shape 11">
              <a:extLst>
                <a:ext uri="{FF2B5EF4-FFF2-40B4-BE49-F238E27FC236}">
                  <a16:creationId xmlns:a16="http://schemas.microsoft.com/office/drawing/2014/main" id="{1BE70332-ECAF-47BB-8C7B-BD049452F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1439" y="1056388"/>
              <a:ext cx="4968823" cy="4748064"/>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716D9361-A35A-4DC8-AAB9-04FD2D6FEE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7792" y="912854"/>
              <a:ext cx="5298208" cy="503229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87FC31AD-FBB3-4219-A758-D6F7594A0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671" y="1232452"/>
              <a:ext cx="4715122" cy="4439901"/>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grpSp>
      <p:sp>
        <p:nvSpPr>
          <p:cNvPr id="2" name="Title 1">
            <a:extLst>
              <a:ext uri="{FF2B5EF4-FFF2-40B4-BE49-F238E27FC236}">
                <a16:creationId xmlns:a16="http://schemas.microsoft.com/office/drawing/2014/main" id="{58AB0D06-0360-68E9-713C-90278DC1C556}"/>
              </a:ext>
            </a:extLst>
          </p:cNvPr>
          <p:cNvSpPr>
            <a:spLocks noGrp="1"/>
          </p:cNvSpPr>
          <p:nvPr>
            <p:ph type="ctrTitle"/>
          </p:nvPr>
        </p:nvSpPr>
        <p:spPr>
          <a:xfrm>
            <a:off x="811988" y="2053883"/>
            <a:ext cx="5361809" cy="1856936"/>
          </a:xfrm>
        </p:spPr>
        <p:txBody>
          <a:bodyPr anchor="b">
            <a:normAutofit fontScale="90000"/>
          </a:bodyPr>
          <a:lstStyle/>
          <a:p>
            <a:pPr algn="ctr"/>
            <a:r>
              <a:rPr lang="en-US" sz="4800" dirty="0">
                <a:solidFill>
                  <a:schemeClr val="tx1">
                    <a:lumMod val="75000"/>
                    <a:lumOff val="25000"/>
                  </a:schemeClr>
                </a:solidFill>
              </a:rPr>
              <a:t>Activation Functions</a:t>
            </a:r>
          </a:p>
        </p:txBody>
      </p:sp>
      <p:sp>
        <p:nvSpPr>
          <p:cNvPr id="3" name="TextBox 2">
            <a:extLst>
              <a:ext uri="{FF2B5EF4-FFF2-40B4-BE49-F238E27FC236}">
                <a16:creationId xmlns:a16="http://schemas.microsoft.com/office/drawing/2014/main" id="{0AD551B1-949D-1615-9345-B2D73319F96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11AC617A-2D73-B355-AB74-8409D0905D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47945" y="0"/>
            <a:ext cx="2044055" cy="964793"/>
          </a:xfrm>
          <a:prstGeom prst="rect">
            <a:avLst/>
          </a:prstGeom>
        </p:spPr>
      </p:pic>
    </p:spTree>
    <p:extLst>
      <p:ext uri="{BB962C8B-B14F-4D97-AF65-F5344CB8AC3E}">
        <p14:creationId xmlns:p14="http://schemas.microsoft.com/office/powerpoint/2010/main" val="39884401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dirty="0">
                <a:solidFill>
                  <a:srgbClr val="00B0F0"/>
                </a:solidFill>
                <a:sym typeface="+mn-lt"/>
              </a:rPr>
              <a:t>Activation Function</a:t>
            </a:r>
          </a:p>
        </p:txBody>
      </p:sp>
      <p:sp>
        <p:nvSpPr>
          <p:cNvPr id="3" name="文本占位符 2"/>
          <p:cNvSpPr>
            <a:spLocks noGrp="1"/>
          </p:cNvSpPr>
          <p:nvPr>
            <p:ph type="body" sz="quarter" idx="10"/>
          </p:nvPr>
        </p:nvSpPr>
        <p:spPr/>
        <p:txBody>
          <a:bodyPr/>
          <a:lstStyle/>
          <a:p>
            <a:r>
              <a:rPr lang="en-US" dirty="0">
                <a:solidFill>
                  <a:schemeClr val="bg1"/>
                </a:solidFill>
                <a:sym typeface="+mn-lt"/>
              </a:rPr>
              <a:t>Activation functions are important for the neural network model to learn and understand complex non-linear functions. They allow introduction of non-linear features to the network.</a:t>
            </a:r>
          </a:p>
          <a:p>
            <a:r>
              <a:rPr lang="en-US" dirty="0">
                <a:solidFill>
                  <a:schemeClr val="bg1"/>
                </a:solidFill>
                <a:sym typeface="+mn-lt"/>
              </a:rPr>
              <a:t>Without activation functions, output signals are only simple linear functions. The complexity of linear functions is limited, and the capability of learning complex function mappings from data is low.</a:t>
            </a:r>
          </a:p>
        </p:txBody>
      </p:sp>
      <mc:AlternateContent xmlns:mc="http://schemas.openxmlformats.org/markup-compatibility/2006">
        <mc:Choice xmlns:a14="http://schemas.microsoft.com/office/drawing/2010/main" Requires="a14">
          <p:sp>
            <p:nvSpPr>
              <p:cNvPr id="4" name="对象 3"/>
              <p:cNvSpPr txBox="1"/>
              <p:nvPr/>
            </p:nvSpPr>
            <p:spPr>
              <a:xfrm>
                <a:off x="2370138" y="5245100"/>
                <a:ext cx="8027987" cy="682625"/>
              </a:xfrm>
              <a:prstGeom prst="rect">
                <a:avLst/>
              </a:prstGeom>
            </p:spPr>
            <p:txBody>
              <a:bodyPr>
                <a:normAutofit/>
              </a:bodyPr>
              <a:lstStyle/>
              <a:p>
                <a:pPr/>
                <a14:m>
                  <m:oMathPara xmlns:m="http://schemas.openxmlformats.org/officeDocument/2006/math">
                    <m:oMathParaPr>
                      <m:jc m:val="left"/>
                    </m:oMathParaPr>
                    <m:oMath xmlns:m="http://schemas.openxmlformats.org/officeDocument/2006/math">
                      <m:r>
                        <a:rPr lang="en-US" sz="2800" i="1" smtClean="0">
                          <a:solidFill>
                            <a:schemeClr val="bg1"/>
                          </a:solidFill>
                          <a:latin typeface="Cambria Math" panose="02040503050406030204" pitchFamily="18" charset="0"/>
                        </a:rPr>
                        <m:t>𝑜𝑢𝑡𝑝𝑢𝑡</m:t>
                      </m:r>
                      <m:r>
                        <a:rPr lang="en-US" sz="2800" i="1" smtClean="0">
                          <a:solidFill>
                            <a:schemeClr val="bg1"/>
                          </a:solidFill>
                          <a:latin typeface="Cambria Math" panose="02040503050406030204" pitchFamily="18" charset="0"/>
                        </a:rPr>
                        <m:t>=</m:t>
                      </m:r>
                      <m:r>
                        <a:rPr lang="en-US" sz="2800" i="1" smtClean="0">
                          <a:solidFill>
                            <a:schemeClr val="bg1"/>
                          </a:solidFill>
                          <a:latin typeface="Cambria Math" panose="02040503050406030204" pitchFamily="18" charset="0"/>
                        </a:rPr>
                        <m:t>𝑓</m:t>
                      </m:r>
                      <m:r>
                        <a:rPr lang="en-US" sz="2800" i="1" smtClean="0">
                          <a:solidFill>
                            <a:schemeClr val="bg1"/>
                          </a:solidFill>
                          <a:latin typeface="Cambria Math" panose="02040503050406030204" pitchFamily="18" charset="0"/>
                        </a:rPr>
                        <m:t>(</m:t>
                      </m:r>
                      <m:sSub>
                        <m:sSubPr>
                          <m:ctrlPr>
                            <a:rPr lang="en-US" sz="2800" i="1">
                              <a:solidFill>
                                <a:schemeClr val="bg1"/>
                              </a:solidFill>
                              <a:latin typeface="Cambria Math" panose="02040503050406030204" pitchFamily="18" charset="0"/>
                            </a:rPr>
                          </m:ctrlPr>
                        </m:sSubPr>
                        <m:e>
                          <m:r>
                            <a:rPr lang="en-US" sz="2800" i="1">
                              <a:solidFill>
                                <a:schemeClr val="bg1"/>
                              </a:solidFill>
                              <a:latin typeface="Cambria Math" panose="02040503050406030204" pitchFamily="18" charset="0"/>
                            </a:rPr>
                            <m:t>𝑤</m:t>
                          </m:r>
                        </m:e>
                        <m:sub>
                          <m:r>
                            <a:rPr lang="en-US" sz="2800" i="1">
                              <a:solidFill>
                                <a:schemeClr val="bg1"/>
                              </a:solidFill>
                              <a:latin typeface="Cambria Math" panose="02040503050406030204" pitchFamily="18" charset="0"/>
                            </a:rPr>
                            <m:t>1</m:t>
                          </m:r>
                        </m:sub>
                      </m:sSub>
                      <m:sSub>
                        <m:sSubPr>
                          <m:ctrlPr>
                            <a:rPr lang="en-US" sz="2800" i="1">
                              <a:solidFill>
                                <a:schemeClr val="bg1"/>
                              </a:solidFill>
                              <a:latin typeface="Cambria Math" panose="02040503050406030204" pitchFamily="18" charset="0"/>
                            </a:rPr>
                          </m:ctrlPr>
                        </m:sSubPr>
                        <m:e>
                          <m:r>
                            <a:rPr lang="en-US" sz="2800" i="1">
                              <a:solidFill>
                                <a:schemeClr val="bg1"/>
                              </a:solidFill>
                              <a:latin typeface="Cambria Math" panose="02040503050406030204" pitchFamily="18" charset="0"/>
                            </a:rPr>
                            <m:t>𝑥</m:t>
                          </m:r>
                        </m:e>
                        <m:sub>
                          <m:r>
                            <a:rPr lang="en-US" sz="2800" i="1">
                              <a:solidFill>
                                <a:schemeClr val="bg1"/>
                              </a:solidFill>
                              <a:latin typeface="Cambria Math" panose="02040503050406030204" pitchFamily="18" charset="0"/>
                            </a:rPr>
                            <m:t>1</m:t>
                          </m:r>
                        </m:sub>
                      </m:sSub>
                      <m:r>
                        <a:rPr lang="en-US" sz="2800" i="1">
                          <a:solidFill>
                            <a:schemeClr val="bg1"/>
                          </a:solidFill>
                          <a:latin typeface="Cambria Math" panose="02040503050406030204" pitchFamily="18" charset="0"/>
                        </a:rPr>
                        <m:t>+</m:t>
                      </m:r>
                      <m:sSub>
                        <m:sSubPr>
                          <m:ctrlPr>
                            <a:rPr lang="en-US" sz="2800" i="1">
                              <a:solidFill>
                                <a:schemeClr val="bg1"/>
                              </a:solidFill>
                              <a:latin typeface="Cambria Math" panose="02040503050406030204" pitchFamily="18" charset="0"/>
                            </a:rPr>
                          </m:ctrlPr>
                        </m:sSubPr>
                        <m:e>
                          <m:r>
                            <a:rPr lang="en-US" sz="2800" i="1">
                              <a:solidFill>
                                <a:schemeClr val="bg1"/>
                              </a:solidFill>
                              <a:latin typeface="Cambria Math" panose="02040503050406030204" pitchFamily="18" charset="0"/>
                            </a:rPr>
                            <m:t>𝑤</m:t>
                          </m:r>
                        </m:e>
                        <m:sub>
                          <m:r>
                            <a:rPr lang="en-US" sz="2800" i="1">
                              <a:solidFill>
                                <a:schemeClr val="bg1"/>
                              </a:solidFill>
                              <a:latin typeface="Cambria Math" panose="02040503050406030204" pitchFamily="18" charset="0"/>
                            </a:rPr>
                            <m:t>2</m:t>
                          </m:r>
                        </m:sub>
                      </m:sSub>
                      <m:sSub>
                        <m:sSubPr>
                          <m:ctrlPr>
                            <a:rPr lang="en-US" sz="2800" i="1">
                              <a:solidFill>
                                <a:schemeClr val="bg1"/>
                              </a:solidFill>
                              <a:latin typeface="Cambria Math" panose="02040503050406030204" pitchFamily="18" charset="0"/>
                            </a:rPr>
                          </m:ctrlPr>
                        </m:sSubPr>
                        <m:e>
                          <m:r>
                            <a:rPr lang="en-US" sz="2800" i="1">
                              <a:solidFill>
                                <a:schemeClr val="bg1"/>
                              </a:solidFill>
                              <a:latin typeface="Cambria Math" panose="02040503050406030204" pitchFamily="18" charset="0"/>
                            </a:rPr>
                            <m:t>𝑥</m:t>
                          </m:r>
                        </m:e>
                        <m:sub>
                          <m:r>
                            <a:rPr lang="en-US" sz="2800" i="1">
                              <a:solidFill>
                                <a:schemeClr val="bg1"/>
                              </a:solidFill>
                              <a:latin typeface="Cambria Math" panose="02040503050406030204" pitchFamily="18" charset="0"/>
                            </a:rPr>
                            <m:t>2</m:t>
                          </m:r>
                        </m:sub>
                      </m:sSub>
                      <m:r>
                        <a:rPr lang="en-US" sz="2800" i="1">
                          <a:solidFill>
                            <a:schemeClr val="bg1"/>
                          </a:solidFill>
                          <a:latin typeface="Cambria Math" panose="02040503050406030204" pitchFamily="18" charset="0"/>
                        </a:rPr>
                        <m:t>+</m:t>
                      </m:r>
                      <m:sSub>
                        <m:sSubPr>
                          <m:ctrlPr>
                            <a:rPr lang="en-US" sz="2800" i="1">
                              <a:solidFill>
                                <a:schemeClr val="bg1"/>
                              </a:solidFill>
                              <a:latin typeface="Cambria Math" panose="02040503050406030204" pitchFamily="18" charset="0"/>
                            </a:rPr>
                          </m:ctrlPr>
                        </m:sSubPr>
                        <m:e>
                          <m:r>
                            <a:rPr lang="en-US" sz="2800" i="1">
                              <a:solidFill>
                                <a:schemeClr val="bg1"/>
                              </a:solidFill>
                              <a:latin typeface="Cambria Math" panose="02040503050406030204" pitchFamily="18" charset="0"/>
                            </a:rPr>
                            <m:t>𝑤</m:t>
                          </m:r>
                        </m:e>
                        <m:sub>
                          <m:r>
                            <a:rPr lang="en-US" sz="2800" i="1">
                              <a:solidFill>
                                <a:schemeClr val="bg1"/>
                              </a:solidFill>
                              <a:latin typeface="Cambria Math" panose="02040503050406030204" pitchFamily="18" charset="0"/>
                            </a:rPr>
                            <m:t>3</m:t>
                          </m:r>
                        </m:sub>
                      </m:sSub>
                      <m:sSub>
                        <m:sSubPr>
                          <m:ctrlPr>
                            <a:rPr lang="en-US" sz="2800" i="1">
                              <a:solidFill>
                                <a:schemeClr val="bg1"/>
                              </a:solidFill>
                              <a:latin typeface="Cambria Math" panose="02040503050406030204" pitchFamily="18" charset="0"/>
                            </a:rPr>
                          </m:ctrlPr>
                        </m:sSubPr>
                        <m:e>
                          <m:r>
                            <a:rPr lang="en-US" sz="2800" i="1">
                              <a:solidFill>
                                <a:schemeClr val="bg1"/>
                              </a:solidFill>
                              <a:latin typeface="Cambria Math" panose="02040503050406030204" pitchFamily="18" charset="0"/>
                            </a:rPr>
                            <m:t>𝑥</m:t>
                          </m:r>
                        </m:e>
                        <m:sub>
                          <m:r>
                            <a:rPr lang="en-US" sz="2800" i="1">
                              <a:solidFill>
                                <a:schemeClr val="bg1"/>
                              </a:solidFill>
                              <a:latin typeface="Cambria Math" panose="02040503050406030204" pitchFamily="18" charset="0"/>
                            </a:rPr>
                            <m:t>3</m:t>
                          </m:r>
                        </m:sub>
                      </m:sSub>
                      <m:r>
                        <a:rPr lang="en-US" sz="2800" i="1">
                          <a:solidFill>
                            <a:schemeClr val="bg1"/>
                          </a:solidFill>
                          <a:latin typeface="Cambria Math" panose="02040503050406030204" pitchFamily="18" charset="0"/>
                        </a:rPr>
                        <m:t>…)=</m:t>
                      </m:r>
                      <m:r>
                        <a:rPr lang="en-US" sz="2800" i="1">
                          <a:solidFill>
                            <a:schemeClr val="bg1"/>
                          </a:solidFill>
                          <a:latin typeface="Cambria Math" panose="02040503050406030204" pitchFamily="18" charset="0"/>
                        </a:rPr>
                        <m:t>𝑓</m:t>
                      </m:r>
                      <m:r>
                        <a:rPr lang="en-US" sz="2800" i="1">
                          <a:solidFill>
                            <a:schemeClr val="bg1"/>
                          </a:solidFill>
                          <a:latin typeface="Cambria Math" panose="02040503050406030204" pitchFamily="18" charset="0"/>
                        </a:rPr>
                        <m:t>(</m:t>
                      </m:r>
                      <m:sSup>
                        <m:sSupPr>
                          <m:ctrlPr>
                            <a:rPr lang="en-US" sz="2800" i="1">
                              <a:solidFill>
                                <a:schemeClr val="bg1"/>
                              </a:solidFill>
                              <a:latin typeface="Cambria Math" panose="02040503050406030204" pitchFamily="18" charset="0"/>
                            </a:rPr>
                          </m:ctrlPr>
                        </m:sSupPr>
                        <m:e>
                          <m:r>
                            <a:rPr lang="en-US" sz="2800" i="1">
                              <a:solidFill>
                                <a:schemeClr val="bg1"/>
                              </a:solidFill>
                              <a:latin typeface="Cambria Math" panose="02040503050406030204" pitchFamily="18" charset="0"/>
                            </a:rPr>
                            <m:t>𝑊</m:t>
                          </m:r>
                        </m:e>
                        <m:sup>
                          <m:r>
                            <a:rPr lang="en-US" sz="2800" i="1">
                              <a:solidFill>
                                <a:schemeClr val="bg1"/>
                              </a:solidFill>
                              <a:latin typeface="Cambria Math" panose="02040503050406030204" pitchFamily="18" charset="0"/>
                            </a:rPr>
                            <m:t>𝑡</m:t>
                          </m:r>
                        </m:sup>
                      </m:sSup>
                      <m:r>
                        <a:rPr lang="en-US" sz="2800" i="1">
                          <a:solidFill>
                            <a:schemeClr val="bg1"/>
                          </a:solidFill>
                          <a:latin typeface="Cambria Math" panose="02040503050406030204" pitchFamily="18" charset="0"/>
                        </a:rPr>
                        <m:t>•</m:t>
                      </m:r>
                      <m:r>
                        <a:rPr lang="en-US" sz="2800" i="1">
                          <a:solidFill>
                            <a:schemeClr val="bg1"/>
                          </a:solidFill>
                          <a:latin typeface="Cambria Math" panose="02040503050406030204" pitchFamily="18" charset="0"/>
                        </a:rPr>
                        <m:t>𝑋</m:t>
                      </m:r>
                      <m:r>
                        <a:rPr lang="en-US" sz="2800" i="1">
                          <a:solidFill>
                            <a:schemeClr val="bg1"/>
                          </a:solidFill>
                          <a:latin typeface="Cambria Math" panose="02040503050406030204" pitchFamily="18" charset="0"/>
                        </a:rPr>
                        <m:t>)</m:t>
                      </m:r>
                    </m:oMath>
                  </m:oMathPara>
                </a14:m>
                <a:endParaRPr lang="en-US" sz="2800" dirty="0">
                  <a:solidFill>
                    <a:schemeClr val="bg1"/>
                  </a:solidFill>
                </a:endParaRPr>
              </a:p>
            </p:txBody>
          </p:sp>
        </mc:Choice>
        <mc:Fallback>
          <p:sp>
            <p:nvSpPr>
              <p:cNvPr id="4" name="对象 3"/>
              <p:cNvSpPr txBox="1">
                <a:spLocks noRot="1" noChangeAspect="1" noMove="1" noResize="1" noEditPoints="1" noAdjustHandles="1" noChangeArrowheads="1" noChangeShapeType="1" noTextEdit="1"/>
              </p:cNvSpPr>
              <p:nvPr/>
            </p:nvSpPr>
            <p:spPr>
              <a:xfrm>
                <a:off x="2370138" y="5245100"/>
                <a:ext cx="8027987" cy="682625"/>
              </a:xfrm>
              <a:prstGeom prst="rect">
                <a:avLst/>
              </a:prstGeom>
              <a:blipFill>
                <a:blip r:embed="rId3"/>
                <a:stretch>
                  <a:fillRect/>
                </a:stretch>
              </a:blipFill>
            </p:spPr>
            <p:txBody>
              <a:bodyPr/>
              <a:lstStyle/>
              <a:p>
                <a:r>
                  <a:rPr lang="en-US">
                    <a:noFill/>
                  </a:rPr>
                  <a:t> </a:t>
                </a:r>
              </a:p>
            </p:txBody>
          </p:sp>
        </mc:Fallback>
      </mc:AlternateContent>
      <p:sp>
        <p:nvSpPr>
          <p:cNvPr id="5" name="线形标注 1 4"/>
          <p:cNvSpPr/>
          <p:nvPr/>
        </p:nvSpPr>
        <p:spPr bwMode="auto">
          <a:xfrm>
            <a:off x="5317979" y="4593780"/>
            <a:ext cx="2810278" cy="543369"/>
          </a:xfrm>
          <a:prstGeom prst="borderCallout1">
            <a:avLst>
              <a:gd name="adj1" fmla="val 51533"/>
              <a:gd name="adj2" fmla="val -810"/>
              <a:gd name="adj3" fmla="val 112500"/>
              <a:gd name="adj4" fmla="val -38333"/>
            </a:avLst>
          </a:prstGeom>
          <a:no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FFFF00"/>
                </a:solidFill>
                <a:latin typeface="Huawei Sans" panose="020C0503030203020204" pitchFamily="34" charset="0"/>
                <a:ea typeface="+mn-ea"/>
                <a:cs typeface="+mn-ea"/>
                <a:sym typeface="+mn-lt"/>
              </a:rPr>
              <a:t>Activation Function</a:t>
            </a:r>
          </a:p>
        </p:txBody>
      </p:sp>
      <p:sp>
        <p:nvSpPr>
          <p:cNvPr id="8" name="TextBox 7">
            <a:extLst>
              <a:ext uri="{FF2B5EF4-FFF2-40B4-BE49-F238E27FC236}">
                <a16:creationId xmlns:a16="http://schemas.microsoft.com/office/drawing/2014/main" id="{77A10508-B9F9-3259-A09C-DE0F35B6E94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9" name="Picture 8">
            <a:extLst>
              <a:ext uri="{FF2B5EF4-FFF2-40B4-BE49-F238E27FC236}">
                <a16:creationId xmlns:a16="http://schemas.microsoft.com/office/drawing/2014/main" id="{F2948512-5630-8D3D-372C-F9035CDFD05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147945" y="0"/>
            <a:ext cx="2044055" cy="964793"/>
          </a:xfrm>
          <a:prstGeom prst="rect">
            <a:avLst/>
          </a:prstGeom>
        </p:spPr>
      </p:pic>
    </p:spTree>
    <p:extLst>
      <p:ext uri="{BB962C8B-B14F-4D97-AF65-F5344CB8AC3E}">
        <p14:creationId xmlns:p14="http://schemas.microsoft.com/office/powerpoint/2010/main" val="33861576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wrap="square">
            <a:noAutofit/>
          </a:bodyPr>
          <a:lstStyle/>
          <a:p>
            <a:r>
              <a:rPr lang="en-US">
                <a:solidFill>
                  <a:schemeClr val="bg1"/>
                </a:solidFill>
                <a:latin typeface="Huawei Sans" panose="020C0503030203020204" pitchFamily="34" charset="0"/>
                <a:ea typeface="+mn-ea"/>
                <a:cs typeface="+mn-ea"/>
                <a:sym typeface="+mn-lt"/>
              </a:rPr>
              <a:t>Sigmoid</a:t>
            </a:r>
          </a:p>
        </p:txBody>
      </p:sp>
      <mc:AlternateContent xmlns:mc="http://schemas.openxmlformats.org/markup-compatibility/2006">
        <mc:Choice xmlns:a14="http://schemas.microsoft.com/office/drawing/2010/main" Requires="a14">
          <p:sp>
            <p:nvSpPr>
              <p:cNvPr id="3" name="文本占位符 2"/>
              <p:cNvSpPr>
                <a:spLocks noGrp="1"/>
              </p:cNvSpPr>
              <p:nvPr>
                <p:ph type="body" sz="quarter" idx="4294967295"/>
              </p:nvPr>
            </p:nvSpPr>
            <p:spPr>
              <a:xfrm>
                <a:off x="2362933" y="998538"/>
                <a:ext cx="11306175" cy="4679950"/>
              </a:xfrm>
            </p:spPr>
            <p:txBody>
              <a:bodyPr wrap="square">
                <a:noAutofit/>
              </a:bodyPr>
              <a:lstStyle/>
              <a:p>
                <a:pPr marL="0" indent="0">
                  <a:buNone/>
                </a:pPr>
                <a14:m>
                  <m:oMathPara xmlns:m="http://schemas.openxmlformats.org/officeDocument/2006/math">
                    <m:oMathParaPr>
                      <m:jc m:val="center"/>
                    </m:oMathParaPr>
                    <m:oMath xmlns:m="http://schemas.openxmlformats.org/officeDocument/2006/math">
                      <m:r>
                        <a:rPr lang="zh-CN" altLang="ar-SA" b="0" i="1" smtClean="0">
                          <a:solidFill>
                            <a:schemeClr val="bg1"/>
                          </a:solidFill>
                          <a:latin typeface="Cambria Math" panose="02040503050406030204" pitchFamily="18" charset="0"/>
                          <a:cs typeface="+mn-ea"/>
                          <a:sym typeface="+mn-lt"/>
                        </a:rPr>
                        <m:t>𝑓</m:t>
                      </m:r>
                      <m:d>
                        <m:dPr>
                          <m:ctrlPr>
                            <a:rPr lang="ar-SA" altLang="zh-CN" b="0" i="1" smtClean="0">
                              <a:solidFill>
                                <a:schemeClr val="bg1"/>
                              </a:solidFill>
                              <a:latin typeface="Cambria Math" panose="02040503050406030204" pitchFamily="18" charset="0"/>
                              <a:cs typeface="+mn-ea"/>
                              <a:sym typeface="+mn-lt"/>
                            </a:rPr>
                          </m:ctrlPr>
                        </m:dPr>
                        <m:e>
                          <m:r>
                            <a:rPr lang="zh-CN" altLang="ar-SA" b="0" i="1" smtClean="0">
                              <a:solidFill>
                                <a:schemeClr val="bg1"/>
                              </a:solidFill>
                              <a:latin typeface="Cambria Math" panose="02040503050406030204" pitchFamily="18" charset="0"/>
                              <a:cs typeface="+mn-ea"/>
                              <a:sym typeface="+mn-lt"/>
                            </a:rPr>
                            <m:t>𝑥</m:t>
                          </m:r>
                        </m:e>
                      </m:d>
                      <m:r>
                        <a:rPr lang="ar-SA" altLang="zh-CN" b="0" i="1" smtClean="0">
                          <a:solidFill>
                            <a:schemeClr val="bg1"/>
                          </a:solidFill>
                          <a:latin typeface="Cambria Math" panose="02040503050406030204" pitchFamily="18" charset="0"/>
                          <a:cs typeface="+mn-ea"/>
                          <a:sym typeface="+mn-lt"/>
                        </a:rPr>
                        <m:t>=</m:t>
                      </m:r>
                      <m:f>
                        <m:fPr>
                          <m:ctrlPr>
                            <a:rPr lang="ar-SA" altLang="zh-CN" b="0" i="1" smtClean="0">
                              <a:solidFill>
                                <a:schemeClr val="bg1"/>
                              </a:solidFill>
                              <a:latin typeface="Cambria Math" panose="02040503050406030204" pitchFamily="18" charset="0"/>
                              <a:cs typeface="+mn-ea"/>
                              <a:sym typeface="+mn-lt"/>
                            </a:rPr>
                          </m:ctrlPr>
                        </m:fPr>
                        <m:num>
                          <m:r>
                            <a:rPr lang="ar-SA" altLang="zh-CN" b="0" i="1" smtClean="0">
                              <a:solidFill>
                                <a:schemeClr val="bg1"/>
                              </a:solidFill>
                              <a:latin typeface="Cambria Math" panose="02040503050406030204" pitchFamily="18" charset="0"/>
                              <a:cs typeface="+mn-ea"/>
                              <a:sym typeface="+mn-lt"/>
                            </a:rPr>
                            <m:t>1</m:t>
                          </m:r>
                        </m:num>
                        <m:den>
                          <m:r>
                            <a:rPr lang="ar-SA" altLang="zh-CN" b="0" i="1" smtClean="0">
                              <a:solidFill>
                                <a:schemeClr val="bg1"/>
                              </a:solidFill>
                              <a:latin typeface="Cambria Math" panose="02040503050406030204" pitchFamily="18" charset="0"/>
                              <a:cs typeface="+mn-ea"/>
                              <a:sym typeface="+mn-lt"/>
                            </a:rPr>
                            <m:t>1</m:t>
                          </m:r>
                          <m:r>
                            <a:rPr lang="ar-SA" altLang="zh-CN" b="0" i="1" smtClean="0">
                              <a:solidFill>
                                <a:schemeClr val="bg1"/>
                              </a:solidFill>
                              <a:latin typeface="Cambria Math" panose="02040503050406030204" pitchFamily="18" charset="0"/>
                              <a:cs typeface="+mn-ea"/>
                              <a:sym typeface="+mn-lt"/>
                            </a:rPr>
                            <m:t>+</m:t>
                          </m:r>
                          <m:sSup>
                            <m:sSupPr>
                              <m:ctrlPr>
                                <a:rPr lang="ar-SA" altLang="zh-CN" b="0" i="1" smtClean="0">
                                  <a:solidFill>
                                    <a:schemeClr val="bg1"/>
                                  </a:solidFill>
                                  <a:latin typeface="Cambria Math" panose="02040503050406030204" pitchFamily="18" charset="0"/>
                                  <a:cs typeface="+mn-ea"/>
                                  <a:sym typeface="+mn-lt"/>
                                </a:rPr>
                              </m:ctrlPr>
                            </m:sSupPr>
                            <m:e>
                              <m:r>
                                <a:rPr lang="zh-CN" altLang="ar-SA" b="0" i="1" smtClean="0">
                                  <a:solidFill>
                                    <a:schemeClr val="bg1"/>
                                  </a:solidFill>
                                  <a:latin typeface="Cambria Math" panose="02040503050406030204" pitchFamily="18" charset="0"/>
                                  <a:cs typeface="+mn-ea"/>
                                  <a:sym typeface="+mn-lt"/>
                                </a:rPr>
                                <m:t>𝑒</m:t>
                              </m:r>
                            </m:e>
                            <m:sup>
                              <m:r>
                                <a:rPr lang="ar-SA" altLang="zh-CN" b="0" i="1" smtClean="0">
                                  <a:solidFill>
                                    <a:schemeClr val="bg1"/>
                                  </a:solidFill>
                                  <a:latin typeface="Cambria Math" panose="02040503050406030204" pitchFamily="18" charset="0"/>
                                  <a:cs typeface="+mn-ea"/>
                                  <a:sym typeface="+mn-lt"/>
                                </a:rPr>
                                <m:t>−</m:t>
                              </m:r>
                              <m:r>
                                <a:rPr lang="zh-CN" altLang="ar-SA" b="0" i="1" smtClean="0">
                                  <a:solidFill>
                                    <a:schemeClr val="bg1"/>
                                  </a:solidFill>
                                  <a:latin typeface="Cambria Math" panose="02040503050406030204" pitchFamily="18" charset="0"/>
                                  <a:cs typeface="+mn-ea"/>
                                  <a:sym typeface="+mn-lt"/>
                                </a:rPr>
                                <m:t>𝑥</m:t>
                              </m:r>
                            </m:sup>
                          </m:sSup>
                        </m:den>
                      </m:f>
                    </m:oMath>
                  </m:oMathPara>
                </a14:m>
                <a:endParaRPr lang="ar-SA" dirty="0">
                  <a:solidFill>
                    <a:schemeClr val="bg1"/>
                  </a:solidFill>
                </a:endParaRPr>
              </a:p>
            </p:txBody>
          </p:sp>
        </mc:Choice>
        <mc:Fallback>
          <p:sp>
            <p:nvSpPr>
              <p:cNvPr id="3" name="文本占位符 2"/>
              <p:cNvSpPr>
                <a:spLocks noGrp="1" noRot="1" noChangeAspect="1" noMove="1" noResize="1" noEditPoints="1" noAdjustHandles="1" noChangeArrowheads="1" noChangeShapeType="1" noTextEdit="1"/>
              </p:cNvSpPr>
              <p:nvPr>
                <p:ph type="body" sz="quarter" idx="4294967295"/>
              </p:nvPr>
            </p:nvSpPr>
            <p:spPr>
              <a:xfrm>
                <a:off x="2362933" y="998538"/>
                <a:ext cx="11306175" cy="4679950"/>
              </a:xfrm>
              <a:blipFill>
                <a:blip r:embed="rId3"/>
                <a:stretch>
                  <a:fillRect/>
                </a:stretch>
              </a:blipFill>
            </p:spPr>
            <p:txBody>
              <a:bodyPr/>
              <a:lstStyle/>
              <a:p>
                <a:r>
                  <a:rPr lang="en-US">
                    <a:noFill/>
                  </a:rPr>
                  <a:t> </a:t>
                </a:r>
              </a:p>
            </p:txBody>
          </p:sp>
        </mc:Fallback>
      </mc:AlternateContent>
      <p:graphicFrame>
        <p:nvGraphicFramePr>
          <p:cNvPr id="5" name="对象 4"/>
          <p:cNvGraphicFramePr>
            <a:graphicFrameLocks noChangeAspect="1"/>
          </p:cNvGraphicFramePr>
          <p:nvPr/>
        </p:nvGraphicFramePr>
        <p:xfrm>
          <a:off x="6038850" y="3338513"/>
          <a:ext cx="114300" cy="177800"/>
        </p:xfrm>
        <a:graphic>
          <a:graphicData uri="http://schemas.openxmlformats.org/presentationml/2006/ole">
            <mc:AlternateContent xmlns:mc="http://schemas.openxmlformats.org/markup-compatibility/2006">
              <mc:Choice xmlns:v="urn:schemas-microsoft-com:vml" Requires="v">
                <p:oleObj name="Equation" r:id="rId4" imgW="114120" imgH="177480" progId="Equation.DSMT4">
                  <p:embed/>
                </p:oleObj>
              </mc:Choice>
              <mc:Fallback>
                <p:oleObj name="Equation" r:id="rId4" imgW="114120" imgH="177480" progId="Equation.DSMT4">
                  <p:embed/>
                  <p:pic>
                    <p:nvPicPr>
                      <p:cNvPr id="5" name="对象 4"/>
                      <p:cNvPicPr/>
                      <p:nvPr/>
                    </p:nvPicPr>
                    <p:blipFill>
                      <a:blip r:embed="rId5"/>
                      <a:stretch>
                        <a:fillRect/>
                      </a:stretch>
                    </p:blipFill>
                    <p:spPr>
                      <a:xfrm>
                        <a:off x="6038850" y="3338513"/>
                        <a:ext cx="114300" cy="177800"/>
                      </a:xfrm>
                      <a:prstGeom prst="rect">
                        <a:avLst/>
                      </a:prstGeom>
                    </p:spPr>
                  </p:pic>
                </p:oleObj>
              </mc:Fallback>
            </mc:AlternateContent>
          </a:graphicData>
        </a:graphic>
      </p:graphicFrame>
      <p:pic>
        <p:nvPicPr>
          <p:cNvPr id="7214" name="Picture 46" descr="http://www.programmersought.com/images/102/154c66b572929dc6c2109148c60a3e1e.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153150" y="1989788"/>
            <a:ext cx="5860659" cy="377202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9346E9E-A3FE-92C3-FDA0-514D21806A1B}"/>
              </a:ext>
            </a:extLst>
          </p:cNvPr>
          <p:cNvSpPr txBox="1"/>
          <p:nvPr/>
        </p:nvSpPr>
        <p:spPr>
          <a:xfrm>
            <a:off x="674688" y="1989788"/>
            <a:ext cx="5307012" cy="3785652"/>
          </a:xfrm>
          <a:prstGeom prst="rect">
            <a:avLst/>
          </a:prstGeom>
          <a:solidFill>
            <a:schemeClr val="bg1"/>
          </a:solidFill>
        </p:spPr>
        <p:txBody>
          <a:bodyPr wrap="square">
            <a:spAutoFit/>
          </a:bodyPr>
          <a:lstStyle/>
          <a:p>
            <a:pPr algn="l">
              <a:buFont typeface="Arial" panose="020B0604020202020204" pitchFamily="34" charset="0"/>
              <a:buChar char="•"/>
            </a:pPr>
            <a:r>
              <a:rPr lang="en-US" sz="2400" b="1" i="0" dirty="0">
                <a:solidFill>
                  <a:schemeClr val="bg2">
                    <a:lumMod val="10000"/>
                  </a:schemeClr>
                </a:solidFill>
                <a:effectLst/>
                <a:latin typeface="Söhne"/>
              </a:rPr>
              <a:t>Range:</a:t>
            </a:r>
            <a:r>
              <a:rPr lang="en-US" sz="2400" b="0" i="0" dirty="0">
                <a:solidFill>
                  <a:schemeClr val="bg2">
                    <a:lumMod val="10000"/>
                  </a:schemeClr>
                </a:solidFill>
                <a:effectLst/>
                <a:latin typeface="Söhne"/>
              </a:rPr>
              <a:t> (0, 1)</a:t>
            </a:r>
          </a:p>
          <a:p>
            <a:pPr algn="l">
              <a:buFont typeface="Arial" panose="020B0604020202020204" pitchFamily="34" charset="0"/>
              <a:buChar char="•"/>
            </a:pPr>
            <a:r>
              <a:rPr lang="en-US" sz="2400" b="1" i="0" dirty="0">
                <a:solidFill>
                  <a:schemeClr val="bg2">
                    <a:lumMod val="10000"/>
                  </a:schemeClr>
                </a:solidFill>
                <a:effectLst/>
                <a:latin typeface="Söhne"/>
              </a:rPr>
              <a:t>Usage:</a:t>
            </a:r>
            <a:endParaRPr lang="en-US" sz="2400" b="0" i="0" dirty="0">
              <a:solidFill>
                <a:schemeClr val="bg2">
                  <a:lumMod val="10000"/>
                </a:schemeClr>
              </a:solidFill>
              <a:effectLst/>
              <a:latin typeface="Söhne"/>
            </a:endParaRPr>
          </a:p>
          <a:p>
            <a:pPr marL="742950" lvl="1" indent="-285750" algn="l">
              <a:buFont typeface="Arial" panose="020B0604020202020204" pitchFamily="34" charset="0"/>
              <a:buChar char="•"/>
            </a:pPr>
            <a:r>
              <a:rPr lang="en-US" sz="2400" b="1" i="0" dirty="0">
                <a:solidFill>
                  <a:schemeClr val="bg2">
                    <a:lumMod val="10000"/>
                  </a:schemeClr>
                </a:solidFill>
                <a:effectLst/>
                <a:latin typeface="Söhne"/>
              </a:rPr>
              <a:t>Binary Classification:</a:t>
            </a:r>
            <a:r>
              <a:rPr lang="en-US" sz="2400" b="0" i="0" dirty="0">
                <a:solidFill>
                  <a:schemeClr val="bg2">
                    <a:lumMod val="10000"/>
                  </a:schemeClr>
                </a:solidFill>
                <a:effectLst/>
                <a:latin typeface="Söhne"/>
              </a:rPr>
              <a:t> The sigmoid function is commonly used in the output layer of binary classification models. It squashes the model's output to a probability between 0 and 1, representing the likelihood of the input belonging to the positive class.</a:t>
            </a:r>
          </a:p>
        </p:txBody>
      </p:sp>
      <p:sp>
        <p:nvSpPr>
          <p:cNvPr id="7" name="TextBox 6">
            <a:extLst>
              <a:ext uri="{FF2B5EF4-FFF2-40B4-BE49-F238E27FC236}">
                <a16:creationId xmlns:a16="http://schemas.microsoft.com/office/drawing/2014/main" id="{A754835A-7A6F-E633-89E3-95A9BC9E4FA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8" name="Picture 7">
            <a:extLst>
              <a:ext uri="{FF2B5EF4-FFF2-40B4-BE49-F238E27FC236}">
                <a16:creationId xmlns:a16="http://schemas.microsoft.com/office/drawing/2014/main" id="{B38F2B8A-8729-EFF3-60C4-3ECFD8DB1E4A}"/>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0147945" y="0"/>
            <a:ext cx="2044055" cy="964793"/>
          </a:xfrm>
          <a:prstGeom prst="rect">
            <a:avLst/>
          </a:prstGeom>
        </p:spPr>
      </p:pic>
    </p:spTree>
    <p:extLst>
      <p:ext uri="{BB962C8B-B14F-4D97-AF65-F5344CB8AC3E}">
        <p14:creationId xmlns:p14="http://schemas.microsoft.com/office/powerpoint/2010/main" val="2995131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294544" y="623595"/>
            <a:ext cx="10728325" cy="497095"/>
          </a:xfrm>
        </p:spPr>
        <p:txBody>
          <a:bodyPr wrap="square">
            <a:noAutofit/>
          </a:bodyPr>
          <a:lstStyle/>
          <a:p>
            <a:r>
              <a:rPr lang="en-US" dirty="0">
                <a:solidFill>
                  <a:srgbClr val="00B0F0"/>
                </a:solidFill>
                <a:latin typeface="Huawei Sans" panose="020C0503030203020204" pitchFamily="34" charset="0"/>
                <a:ea typeface="+mn-ea"/>
                <a:cs typeface="+mn-ea"/>
                <a:sym typeface="+mn-lt"/>
              </a:rPr>
              <a:t>Tanh</a:t>
            </a:r>
          </a:p>
        </p:txBody>
      </p:sp>
      <mc:AlternateContent xmlns:mc="http://schemas.openxmlformats.org/markup-compatibility/2006">
        <mc:Choice xmlns:a14="http://schemas.microsoft.com/office/drawing/2010/main" Requires="a14">
          <p:sp>
            <p:nvSpPr>
              <p:cNvPr id="3" name="文本占位符 2"/>
              <p:cNvSpPr>
                <a:spLocks noGrp="1"/>
              </p:cNvSpPr>
              <p:nvPr>
                <p:ph type="body" sz="quarter" idx="4294967295"/>
              </p:nvPr>
            </p:nvSpPr>
            <p:spPr>
              <a:xfrm>
                <a:off x="442912" y="1286675"/>
                <a:ext cx="11306175" cy="4679950"/>
              </a:xfrm>
            </p:spPr>
            <p:txBody>
              <a:bodyPr wrap="square">
                <a:noAutofit/>
              </a:bodyPr>
              <a:lstStyle/>
              <a:p>
                <a:pPr marL="0" indent="0">
                  <a:buNone/>
                </a:pPr>
                <a14:m>
                  <m:oMathPara xmlns:m="http://schemas.openxmlformats.org/officeDocument/2006/math">
                    <m:oMathParaPr>
                      <m:jc m:val="centerGroup"/>
                    </m:oMathParaPr>
                    <m:oMath xmlns:m="http://schemas.openxmlformats.org/officeDocument/2006/math">
                      <m:func>
                        <m:funcPr>
                          <m:ctrlPr>
                            <a:rPr lang="ar-SA" altLang="zh-CN" i="1" smtClean="0">
                              <a:solidFill>
                                <a:schemeClr val="bg1"/>
                              </a:solidFill>
                              <a:latin typeface="Cambria Math" panose="02040503050406030204" pitchFamily="18" charset="0"/>
                              <a:cs typeface="+mn-ea"/>
                              <a:sym typeface="+mn-lt"/>
                            </a:rPr>
                          </m:ctrlPr>
                        </m:funcPr>
                        <m:fName>
                          <m:r>
                            <m:rPr>
                              <m:sty m:val="p"/>
                            </m:rPr>
                            <a:rPr lang="en-US" altLang="zh-CN">
                              <a:solidFill>
                                <a:schemeClr val="bg1"/>
                              </a:solidFill>
                              <a:latin typeface="Cambria Math" panose="02040503050406030204" pitchFamily="18" charset="0"/>
                              <a:cs typeface="+mn-ea"/>
                              <a:sym typeface="+mn-lt"/>
                            </a:rPr>
                            <m:t>tanh</m:t>
                          </m:r>
                        </m:fName>
                        <m:e>
                          <m:r>
                            <a:rPr lang="zh-CN" altLang="ar-SA" i="1">
                              <a:solidFill>
                                <a:schemeClr val="bg1"/>
                              </a:solidFill>
                              <a:latin typeface="Cambria Math" panose="02040503050406030204" pitchFamily="18" charset="0"/>
                              <a:cs typeface="+mn-ea"/>
                              <a:sym typeface="+mn-lt"/>
                            </a:rPr>
                            <m:t>𝑥</m:t>
                          </m:r>
                        </m:e>
                      </m:func>
                      <m:r>
                        <a:rPr lang="ar-SA" altLang="zh-CN" i="1">
                          <a:solidFill>
                            <a:schemeClr val="bg1"/>
                          </a:solidFill>
                          <a:latin typeface="Cambria Math" panose="02040503050406030204" pitchFamily="18" charset="0"/>
                          <a:cs typeface="+mn-ea"/>
                          <a:sym typeface="+mn-lt"/>
                        </a:rPr>
                        <m:t>=</m:t>
                      </m:r>
                      <m:f>
                        <m:fPr>
                          <m:ctrlPr>
                            <a:rPr lang="ar-SA" altLang="zh-CN" i="1">
                              <a:solidFill>
                                <a:schemeClr val="bg1"/>
                              </a:solidFill>
                              <a:latin typeface="Cambria Math" panose="02040503050406030204" pitchFamily="18" charset="0"/>
                              <a:cs typeface="+mn-ea"/>
                              <a:sym typeface="+mn-lt"/>
                            </a:rPr>
                          </m:ctrlPr>
                        </m:fPr>
                        <m:num>
                          <m:sSup>
                            <m:sSupPr>
                              <m:ctrlPr>
                                <a:rPr lang="ar-SA" altLang="zh-CN" i="1">
                                  <a:solidFill>
                                    <a:schemeClr val="bg1"/>
                                  </a:solidFill>
                                  <a:latin typeface="Cambria Math" panose="02040503050406030204" pitchFamily="18" charset="0"/>
                                  <a:cs typeface="+mn-ea"/>
                                  <a:sym typeface="+mn-lt"/>
                                </a:rPr>
                              </m:ctrlPr>
                            </m:sSupPr>
                            <m:e>
                              <m:r>
                                <a:rPr lang="zh-CN" altLang="ar-SA" i="1">
                                  <a:solidFill>
                                    <a:schemeClr val="bg1"/>
                                  </a:solidFill>
                                  <a:latin typeface="Cambria Math" panose="02040503050406030204" pitchFamily="18" charset="0"/>
                                  <a:cs typeface="+mn-ea"/>
                                  <a:sym typeface="+mn-lt"/>
                                </a:rPr>
                                <m:t>𝑒</m:t>
                              </m:r>
                            </m:e>
                            <m:sup>
                              <m:r>
                                <a:rPr lang="zh-CN" altLang="ar-SA" i="1">
                                  <a:solidFill>
                                    <a:schemeClr val="bg1"/>
                                  </a:solidFill>
                                  <a:latin typeface="Cambria Math" panose="02040503050406030204" pitchFamily="18" charset="0"/>
                                  <a:cs typeface="+mn-ea"/>
                                  <a:sym typeface="+mn-lt"/>
                                </a:rPr>
                                <m:t>𝑥</m:t>
                              </m:r>
                            </m:sup>
                          </m:sSup>
                          <m:r>
                            <a:rPr lang="ar-SA" altLang="zh-CN" i="1">
                              <a:solidFill>
                                <a:schemeClr val="bg1"/>
                              </a:solidFill>
                              <a:latin typeface="Cambria Math" panose="02040503050406030204" pitchFamily="18" charset="0"/>
                              <a:cs typeface="+mn-ea"/>
                              <a:sym typeface="+mn-lt"/>
                            </a:rPr>
                            <m:t>−</m:t>
                          </m:r>
                          <m:sSup>
                            <m:sSupPr>
                              <m:ctrlPr>
                                <a:rPr lang="ar-SA" altLang="zh-CN" i="1">
                                  <a:solidFill>
                                    <a:schemeClr val="bg1"/>
                                  </a:solidFill>
                                  <a:latin typeface="Cambria Math" panose="02040503050406030204" pitchFamily="18" charset="0"/>
                                  <a:cs typeface="+mn-ea"/>
                                  <a:sym typeface="+mn-lt"/>
                                </a:rPr>
                              </m:ctrlPr>
                            </m:sSupPr>
                            <m:e>
                              <m:r>
                                <a:rPr lang="zh-CN" altLang="ar-SA" i="1">
                                  <a:solidFill>
                                    <a:schemeClr val="bg1"/>
                                  </a:solidFill>
                                  <a:latin typeface="Cambria Math" panose="02040503050406030204" pitchFamily="18" charset="0"/>
                                  <a:cs typeface="+mn-ea"/>
                                  <a:sym typeface="+mn-lt"/>
                                </a:rPr>
                                <m:t>𝑒</m:t>
                              </m:r>
                            </m:e>
                            <m:sup>
                              <m:r>
                                <a:rPr lang="ar-SA" altLang="zh-CN" i="1">
                                  <a:solidFill>
                                    <a:schemeClr val="bg1"/>
                                  </a:solidFill>
                                  <a:latin typeface="Cambria Math" panose="02040503050406030204" pitchFamily="18" charset="0"/>
                                  <a:cs typeface="+mn-ea"/>
                                  <a:sym typeface="+mn-lt"/>
                                </a:rPr>
                                <m:t>−</m:t>
                              </m:r>
                              <m:r>
                                <a:rPr lang="zh-CN" altLang="ar-SA" i="1">
                                  <a:solidFill>
                                    <a:schemeClr val="bg1"/>
                                  </a:solidFill>
                                  <a:latin typeface="Cambria Math" panose="02040503050406030204" pitchFamily="18" charset="0"/>
                                  <a:cs typeface="+mn-ea"/>
                                  <a:sym typeface="+mn-lt"/>
                                </a:rPr>
                                <m:t>𝑥</m:t>
                              </m:r>
                            </m:sup>
                          </m:sSup>
                        </m:num>
                        <m:den>
                          <m:sSup>
                            <m:sSupPr>
                              <m:ctrlPr>
                                <a:rPr lang="ar-SA" altLang="zh-CN" i="1">
                                  <a:solidFill>
                                    <a:schemeClr val="bg1"/>
                                  </a:solidFill>
                                  <a:latin typeface="Cambria Math" panose="02040503050406030204" pitchFamily="18" charset="0"/>
                                  <a:cs typeface="+mn-ea"/>
                                  <a:sym typeface="+mn-lt"/>
                                </a:rPr>
                              </m:ctrlPr>
                            </m:sSupPr>
                            <m:e>
                              <m:r>
                                <a:rPr lang="zh-CN" altLang="ar-SA" i="1">
                                  <a:solidFill>
                                    <a:schemeClr val="bg1"/>
                                  </a:solidFill>
                                  <a:latin typeface="Cambria Math" panose="02040503050406030204" pitchFamily="18" charset="0"/>
                                  <a:cs typeface="+mn-ea"/>
                                  <a:sym typeface="+mn-lt"/>
                                </a:rPr>
                                <m:t>𝑒</m:t>
                              </m:r>
                            </m:e>
                            <m:sup>
                              <m:r>
                                <a:rPr lang="zh-CN" altLang="ar-SA" i="1">
                                  <a:solidFill>
                                    <a:schemeClr val="bg1"/>
                                  </a:solidFill>
                                  <a:latin typeface="Cambria Math" panose="02040503050406030204" pitchFamily="18" charset="0"/>
                                  <a:cs typeface="+mn-ea"/>
                                  <a:sym typeface="+mn-lt"/>
                                </a:rPr>
                                <m:t>𝑥</m:t>
                              </m:r>
                            </m:sup>
                          </m:sSup>
                          <m:r>
                            <a:rPr lang="ar-SA" altLang="zh-CN" i="1">
                              <a:solidFill>
                                <a:schemeClr val="bg1"/>
                              </a:solidFill>
                              <a:latin typeface="Cambria Math" panose="02040503050406030204" pitchFamily="18" charset="0"/>
                              <a:cs typeface="+mn-ea"/>
                              <a:sym typeface="+mn-lt"/>
                            </a:rPr>
                            <m:t>+</m:t>
                          </m:r>
                          <m:sSup>
                            <m:sSupPr>
                              <m:ctrlPr>
                                <a:rPr lang="ar-SA" altLang="zh-CN" i="1">
                                  <a:solidFill>
                                    <a:schemeClr val="bg1"/>
                                  </a:solidFill>
                                  <a:latin typeface="Cambria Math" panose="02040503050406030204" pitchFamily="18" charset="0"/>
                                  <a:cs typeface="+mn-ea"/>
                                  <a:sym typeface="+mn-lt"/>
                                </a:rPr>
                              </m:ctrlPr>
                            </m:sSupPr>
                            <m:e>
                              <m:r>
                                <a:rPr lang="zh-CN" altLang="ar-SA" i="1">
                                  <a:solidFill>
                                    <a:schemeClr val="bg1"/>
                                  </a:solidFill>
                                  <a:latin typeface="Cambria Math" panose="02040503050406030204" pitchFamily="18" charset="0"/>
                                  <a:cs typeface="+mn-ea"/>
                                  <a:sym typeface="+mn-lt"/>
                                </a:rPr>
                                <m:t>𝑒</m:t>
                              </m:r>
                            </m:e>
                            <m:sup>
                              <m:r>
                                <a:rPr lang="ar-SA" altLang="zh-CN" i="1">
                                  <a:solidFill>
                                    <a:schemeClr val="bg1"/>
                                  </a:solidFill>
                                  <a:latin typeface="Cambria Math" panose="02040503050406030204" pitchFamily="18" charset="0"/>
                                  <a:cs typeface="+mn-ea"/>
                                  <a:sym typeface="+mn-lt"/>
                                </a:rPr>
                                <m:t>−</m:t>
                              </m:r>
                              <m:r>
                                <a:rPr lang="zh-CN" altLang="ar-SA" i="1">
                                  <a:solidFill>
                                    <a:schemeClr val="bg1"/>
                                  </a:solidFill>
                                  <a:latin typeface="Cambria Math" panose="02040503050406030204" pitchFamily="18" charset="0"/>
                                  <a:cs typeface="+mn-ea"/>
                                  <a:sym typeface="+mn-lt"/>
                                </a:rPr>
                                <m:t>𝑥</m:t>
                              </m:r>
                            </m:sup>
                          </m:sSup>
                        </m:den>
                      </m:f>
                    </m:oMath>
                  </m:oMathPara>
                </a14:m>
                <a:endParaRPr lang="ar-SA" dirty="0">
                  <a:solidFill>
                    <a:schemeClr val="bg1"/>
                  </a:solidFill>
                </a:endParaRPr>
              </a:p>
            </p:txBody>
          </p:sp>
        </mc:Choice>
        <mc:Fallback>
          <p:sp>
            <p:nvSpPr>
              <p:cNvPr id="3" name="文本占位符 2"/>
              <p:cNvSpPr>
                <a:spLocks noGrp="1" noRot="1" noChangeAspect="1" noMove="1" noResize="1" noEditPoints="1" noAdjustHandles="1" noChangeArrowheads="1" noChangeShapeType="1" noTextEdit="1"/>
              </p:cNvSpPr>
              <p:nvPr>
                <p:ph type="body" sz="quarter" idx="4294967295"/>
              </p:nvPr>
            </p:nvSpPr>
            <p:spPr>
              <a:xfrm>
                <a:off x="442912" y="1286675"/>
                <a:ext cx="11306175" cy="4679950"/>
              </a:xfrm>
              <a:blipFill>
                <a:blip r:embed="rId3"/>
                <a:stretch>
                  <a:fillRect/>
                </a:stretch>
              </a:blipFill>
            </p:spPr>
            <p:txBody>
              <a:bodyPr/>
              <a:lstStyle/>
              <a:p>
                <a:r>
                  <a:rPr lang="en-US">
                    <a:noFill/>
                  </a:rPr>
                  <a:t> </a:t>
                </a:r>
              </a:p>
            </p:txBody>
          </p:sp>
        </mc:Fallback>
      </mc:AlternateContent>
      <p:pic>
        <p:nvPicPr>
          <p:cNvPr id="4" name="图片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01037" y="2388265"/>
            <a:ext cx="5989923" cy="3856691"/>
          </a:xfrm>
          <a:prstGeom prst="rect">
            <a:avLst/>
          </a:prstGeom>
        </p:spPr>
      </p:pic>
      <p:sp>
        <p:nvSpPr>
          <p:cNvPr id="7" name="TextBox 6">
            <a:extLst>
              <a:ext uri="{FF2B5EF4-FFF2-40B4-BE49-F238E27FC236}">
                <a16:creationId xmlns:a16="http://schemas.microsoft.com/office/drawing/2014/main" id="{8C7CAAD9-BFE0-7387-FB33-E6BE925F997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8" name="Picture 7">
            <a:extLst>
              <a:ext uri="{FF2B5EF4-FFF2-40B4-BE49-F238E27FC236}">
                <a16:creationId xmlns:a16="http://schemas.microsoft.com/office/drawing/2014/main" id="{D88F469C-E3BE-3DF0-6C28-75D1CAAE7FC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147945" y="0"/>
            <a:ext cx="2044055" cy="964793"/>
          </a:xfrm>
          <a:prstGeom prst="rect">
            <a:avLst/>
          </a:prstGeom>
        </p:spPr>
      </p:pic>
      <p:sp>
        <p:nvSpPr>
          <p:cNvPr id="9" name="Rectangle 8">
            <a:extLst>
              <a:ext uri="{FF2B5EF4-FFF2-40B4-BE49-F238E27FC236}">
                <a16:creationId xmlns:a16="http://schemas.microsoft.com/office/drawing/2014/main" id="{818BDE93-E440-6C11-386B-190DEAF50090}"/>
              </a:ext>
            </a:extLst>
          </p:cNvPr>
          <p:cNvSpPr/>
          <p:nvPr/>
        </p:nvSpPr>
        <p:spPr>
          <a:xfrm flipV="1">
            <a:off x="442912" y="494883"/>
            <a:ext cx="9364458"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53076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294544" y="623595"/>
            <a:ext cx="10728325" cy="497095"/>
          </a:xfrm>
        </p:spPr>
        <p:txBody>
          <a:bodyPr wrap="square">
            <a:noAutofit/>
          </a:bodyPr>
          <a:lstStyle/>
          <a:p>
            <a:r>
              <a:rPr lang="en-US" dirty="0">
                <a:solidFill>
                  <a:srgbClr val="00B0F0"/>
                </a:solidFill>
                <a:latin typeface="Huawei Sans" panose="020C0503030203020204" pitchFamily="34" charset="0"/>
                <a:ea typeface="+mn-ea"/>
                <a:cs typeface="+mn-ea"/>
                <a:sym typeface="+mn-lt"/>
              </a:rPr>
              <a:t>Tanh</a:t>
            </a:r>
          </a:p>
        </p:txBody>
      </p:sp>
      <p:sp>
        <p:nvSpPr>
          <p:cNvPr id="5" name="TextBox 4">
            <a:extLst>
              <a:ext uri="{FF2B5EF4-FFF2-40B4-BE49-F238E27FC236}">
                <a16:creationId xmlns:a16="http://schemas.microsoft.com/office/drawing/2014/main" id="{FCAD9F0B-D9A8-C55A-C566-849FFA52E3AA}"/>
              </a:ext>
            </a:extLst>
          </p:cNvPr>
          <p:cNvSpPr txBox="1"/>
          <p:nvPr/>
        </p:nvSpPr>
        <p:spPr>
          <a:xfrm>
            <a:off x="1294544" y="1609630"/>
            <a:ext cx="10142490" cy="3939155"/>
          </a:xfrm>
          <a:prstGeom prst="rect">
            <a:avLst/>
          </a:prstGeom>
          <a:noFill/>
        </p:spPr>
        <p:txBody>
          <a:bodyPr wrap="square">
            <a:spAutoFit/>
          </a:bodyPr>
          <a:lstStyle/>
          <a:p>
            <a:pPr marL="0" marR="0">
              <a:lnSpc>
                <a:spcPct val="107000"/>
              </a:lnSpc>
              <a:spcBef>
                <a:spcPts val="0"/>
              </a:spcBef>
              <a:spcAft>
                <a:spcPts val="800"/>
              </a:spcAft>
            </a:pP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Range: (-1, 1)</a:t>
            </a:r>
            <a:endPar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Usage:</a:t>
            </a:r>
            <a:endPar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Hidden Layers: Tanh is often used as an activation function in hidden layers of neural networks. Like the sigmoid, it introduces non-linearity into the model. However, because it's zero-centered (unlike sigmoid), it helps mitigate some of the issues with vanishing gradients that can occur in deep networks.</a:t>
            </a:r>
            <a:endPar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Rescaling Data: Tanh can be used to rescale and center data before feeding it into a neural network. By mapping input features to the (-1, 1) range, it can help improve the convergence and stability of the training process.</a:t>
            </a:r>
            <a:endPar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a16="http://schemas.microsoft.com/office/drawing/2014/main" id="{CC9BC967-284A-32A4-18D1-64A6EBD9385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0E91A1AD-83E9-F79F-40A6-3F166C612FA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47945" y="0"/>
            <a:ext cx="2044055" cy="964793"/>
          </a:xfrm>
          <a:prstGeom prst="rect">
            <a:avLst/>
          </a:prstGeom>
        </p:spPr>
      </p:pic>
    </p:spTree>
    <p:extLst>
      <p:ext uri="{BB962C8B-B14F-4D97-AF65-F5344CB8AC3E}">
        <p14:creationId xmlns:p14="http://schemas.microsoft.com/office/powerpoint/2010/main" val="5286819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wrap="square">
            <a:noAutofit/>
          </a:bodyPr>
          <a:lstStyle/>
          <a:p>
            <a:r>
              <a:rPr lang="en-US" dirty="0">
                <a:solidFill>
                  <a:srgbClr val="00B0F0"/>
                </a:solidFill>
                <a:latin typeface="Huawei Sans" panose="020C0503030203020204" pitchFamily="34" charset="0"/>
              </a:rPr>
              <a:t>Rectified Linear Unit (ReLU)</a:t>
            </a:r>
          </a:p>
        </p:txBody>
      </p:sp>
      <mc:AlternateContent xmlns:mc="http://schemas.openxmlformats.org/markup-compatibility/2006">
        <mc:Choice xmlns:a14="http://schemas.microsoft.com/office/drawing/2010/main" Requires="a14">
          <p:sp>
            <p:nvSpPr>
              <p:cNvPr id="3" name="文本占位符 2"/>
              <p:cNvSpPr>
                <a:spLocks noGrp="1"/>
              </p:cNvSpPr>
              <p:nvPr>
                <p:ph type="body" sz="quarter" idx="4294967295"/>
              </p:nvPr>
            </p:nvSpPr>
            <p:spPr>
              <a:xfrm>
                <a:off x="168811" y="1243013"/>
                <a:ext cx="11408899" cy="4749824"/>
              </a:xfrm>
            </p:spPr>
            <p:txBody>
              <a:bodyPr wrap="square">
                <a:noAutofit/>
              </a:bodyPr>
              <a:lstStyle/>
              <a:p>
                <a:pPr marL="0" indent="0">
                  <a:lnSpc>
                    <a:spcPct val="100000"/>
                  </a:lnSpc>
                  <a:buNone/>
                </a:pPr>
                <a14:m>
                  <m:oMathPara xmlns:m="http://schemas.openxmlformats.org/officeDocument/2006/math">
                    <m:oMathParaPr>
                      <m:jc m:val="centerGroup"/>
                    </m:oMathParaPr>
                    <m:oMath xmlns:m="http://schemas.openxmlformats.org/officeDocument/2006/math">
                      <m:r>
                        <a:rPr lang="zh-CN" altLang="ar-SA" i="1" smtClean="0">
                          <a:solidFill>
                            <a:schemeClr val="bg1"/>
                          </a:solidFill>
                          <a:latin typeface="Cambria Math" panose="02040503050406030204" pitchFamily="18" charset="0"/>
                          <a:cs typeface="+mn-ea"/>
                          <a:sym typeface="+mn-lt"/>
                        </a:rPr>
                        <m:t>𝑦</m:t>
                      </m:r>
                      <m:r>
                        <a:rPr lang="ar-SA" altLang="zh-CN" i="1">
                          <a:solidFill>
                            <a:schemeClr val="bg1"/>
                          </a:solidFill>
                          <a:latin typeface="Cambria Math" panose="02040503050406030204" pitchFamily="18" charset="0"/>
                          <a:cs typeface="+mn-ea"/>
                          <a:sym typeface="+mn-lt"/>
                        </a:rPr>
                        <m:t>=</m:t>
                      </m:r>
                      <m:d>
                        <m:dPr>
                          <m:begChr m:val="{"/>
                          <m:endChr m:val=""/>
                          <m:ctrlPr>
                            <a:rPr lang="ar-SA" altLang="zh-CN" i="1">
                              <a:solidFill>
                                <a:schemeClr val="bg1"/>
                              </a:solidFill>
                              <a:latin typeface="Cambria Math" panose="02040503050406030204" pitchFamily="18" charset="0"/>
                              <a:cs typeface="+mn-ea"/>
                              <a:sym typeface="+mn-lt"/>
                            </a:rPr>
                          </m:ctrlPr>
                        </m:dPr>
                        <m:e>
                          <m:eqArr>
                            <m:eqArrPr>
                              <m:ctrlPr>
                                <a:rPr lang="ar-SA" altLang="zh-CN" i="1">
                                  <a:solidFill>
                                    <a:schemeClr val="bg1"/>
                                  </a:solidFill>
                                  <a:latin typeface="Cambria Math" panose="02040503050406030204" pitchFamily="18" charset="0"/>
                                  <a:cs typeface="+mn-ea"/>
                                  <a:sym typeface="+mn-lt"/>
                                </a:rPr>
                              </m:ctrlPr>
                            </m:eqArrPr>
                            <m:e>
                              <m:m>
                                <m:mPr>
                                  <m:mcs>
                                    <m:mc>
                                      <m:mcPr>
                                        <m:count m:val="2"/>
                                        <m:mcJc m:val="center"/>
                                      </m:mcPr>
                                    </m:mc>
                                  </m:mcs>
                                  <m:ctrlPr>
                                    <a:rPr lang="ar-SA" altLang="zh-CN" i="1">
                                      <a:solidFill>
                                        <a:schemeClr val="bg1"/>
                                      </a:solidFill>
                                      <a:latin typeface="Cambria Math" panose="02040503050406030204" pitchFamily="18" charset="0"/>
                                      <a:cs typeface="+mn-ea"/>
                                      <a:sym typeface="+mn-lt"/>
                                    </a:rPr>
                                  </m:ctrlPr>
                                </m:mPr>
                                <m:mr>
                                  <m:e>
                                    <m:r>
                                      <m:rPr>
                                        <m:brk m:alnAt="7"/>
                                      </m:rPr>
                                      <a:rPr lang="zh-CN" altLang="ar-SA" i="1">
                                        <a:solidFill>
                                          <a:schemeClr val="bg1"/>
                                        </a:solidFill>
                                        <a:latin typeface="Cambria Math" panose="02040503050406030204" pitchFamily="18" charset="0"/>
                                        <a:cs typeface="+mn-ea"/>
                                        <a:sym typeface="+mn-lt"/>
                                      </a:rPr>
                                      <m:t>𝑥</m:t>
                                    </m:r>
                                    <m:r>
                                      <a:rPr lang="ar-SA" altLang="zh-CN" i="1">
                                        <a:solidFill>
                                          <a:schemeClr val="bg1"/>
                                        </a:solidFill>
                                        <a:latin typeface="Cambria Math" panose="02040503050406030204" pitchFamily="18" charset="0"/>
                                        <a:cs typeface="+mn-ea"/>
                                        <a:sym typeface="+mn-lt"/>
                                      </a:rPr>
                                      <m:t>,</m:t>
                                    </m:r>
                                  </m:e>
                                  <m:e>
                                    <m:r>
                                      <a:rPr lang="zh-CN" altLang="ar-SA" i="1">
                                        <a:solidFill>
                                          <a:schemeClr val="bg1"/>
                                        </a:solidFill>
                                        <a:latin typeface="Cambria Math" panose="02040503050406030204" pitchFamily="18" charset="0"/>
                                        <a:cs typeface="+mn-ea"/>
                                        <a:sym typeface="+mn-lt"/>
                                      </a:rPr>
                                      <m:t>𝑥</m:t>
                                    </m:r>
                                    <m:r>
                                      <a:rPr lang="zh-CN" altLang="ar-SA" i="1">
                                        <a:solidFill>
                                          <a:schemeClr val="bg1"/>
                                        </a:solidFill>
                                        <a:latin typeface="Cambria Math" panose="02040503050406030204" pitchFamily="18" charset="0"/>
                                        <a:cs typeface="+mn-ea"/>
                                        <a:sym typeface="+mn-lt"/>
                                      </a:rPr>
                                      <m:t>≥</m:t>
                                    </m:r>
                                    <m:r>
                                      <a:rPr lang="ar-SA" altLang="zh-CN" i="1">
                                        <a:solidFill>
                                          <a:schemeClr val="bg1"/>
                                        </a:solidFill>
                                        <a:latin typeface="Cambria Math" panose="02040503050406030204" pitchFamily="18" charset="0"/>
                                        <a:cs typeface="+mn-ea"/>
                                        <a:sym typeface="+mn-lt"/>
                                      </a:rPr>
                                      <m:t>0</m:t>
                                    </m:r>
                                  </m:e>
                                </m:mr>
                              </m:m>
                            </m:e>
                            <m:e>
                              <m:m>
                                <m:mPr>
                                  <m:mcs>
                                    <m:mc>
                                      <m:mcPr>
                                        <m:count m:val="2"/>
                                        <m:mcJc m:val="center"/>
                                      </m:mcPr>
                                    </m:mc>
                                  </m:mcs>
                                  <m:ctrlPr>
                                    <a:rPr lang="ar-SA" altLang="zh-CN" i="1">
                                      <a:solidFill>
                                        <a:schemeClr val="bg1"/>
                                      </a:solidFill>
                                      <a:latin typeface="Cambria Math" panose="02040503050406030204" pitchFamily="18" charset="0"/>
                                      <a:cs typeface="+mn-ea"/>
                                      <a:sym typeface="+mn-lt"/>
                                    </a:rPr>
                                  </m:ctrlPr>
                                </m:mPr>
                                <m:mr>
                                  <m:e>
                                    <m:r>
                                      <m:rPr>
                                        <m:brk m:alnAt="7"/>
                                      </m:rPr>
                                      <a:rPr lang="ar-SA" altLang="zh-CN" i="1">
                                        <a:solidFill>
                                          <a:schemeClr val="bg1"/>
                                        </a:solidFill>
                                        <a:latin typeface="Cambria Math" panose="02040503050406030204" pitchFamily="18" charset="0"/>
                                        <a:cs typeface="+mn-ea"/>
                                        <a:sym typeface="+mn-lt"/>
                                      </a:rPr>
                                      <m:t>0</m:t>
                                    </m:r>
                                    <m:r>
                                      <a:rPr lang="ar-SA" altLang="zh-CN" i="1">
                                        <a:solidFill>
                                          <a:schemeClr val="bg1"/>
                                        </a:solidFill>
                                        <a:latin typeface="Cambria Math" panose="02040503050406030204" pitchFamily="18" charset="0"/>
                                        <a:cs typeface="+mn-ea"/>
                                        <a:sym typeface="+mn-lt"/>
                                      </a:rPr>
                                      <m:t>,</m:t>
                                    </m:r>
                                  </m:e>
                                  <m:e>
                                    <m:r>
                                      <a:rPr lang="zh-CN" altLang="ar-SA" i="1">
                                        <a:solidFill>
                                          <a:schemeClr val="bg1"/>
                                        </a:solidFill>
                                        <a:latin typeface="Cambria Math" panose="02040503050406030204" pitchFamily="18" charset="0"/>
                                        <a:cs typeface="+mn-ea"/>
                                        <a:sym typeface="+mn-lt"/>
                                      </a:rPr>
                                      <m:t>𝑥</m:t>
                                    </m:r>
                                    <m:r>
                                      <a:rPr lang="ar-SA" altLang="zh-CN" i="1">
                                        <a:solidFill>
                                          <a:schemeClr val="bg1"/>
                                        </a:solidFill>
                                        <a:latin typeface="Cambria Math" panose="02040503050406030204" pitchFamily="18" charset="0"/>
                                        <a:cs typeface="+mn-ea"/>
                                        <a:sym typeface="+mn-lt"/>
                                      </a:rPr>
                                      <m:t>&lt;</m:t>
                                    </m:r>
                                    <m:r>
                                      <a:rPr lang="ar-SA" altLang="zh-CN" i="1">
                                        <a:solidFill>
                                          <a:schemeClr val="bg1"/>
                                        </a:solidFill>
                                        <a:latin typeface="Cambria Math" panose="02040503050406030204" pitchFamily="18" charset="0"/>
                                        <a:cs typeface="+mn-ea"/>
                                        <a:sym typeface="+mn-lt"/>
                                      </a:rPr>
                                      <m:t>0</m:t>
                                    </m:r>
                                  </m:e>
                                </m:mr>
                              </m:m>
                            </m:e>
                          </m:eqArr>
                        </m:e>
                      </m:d>
                    </m:oMath>
                  </m:oMathPara>
                </a14:m>
                <a:endParaRPr lang="ar-SA" dirty="0">
                  <a:solidFill>
                    <a:schemeClr val="bg1"/>
                  </a:solidFill>
                </a:endParaRPr>
              </a:p>
              <a:p>
                <a:pPr algn="l">
                  <a:buFont typeface="Arial" panose="020B0604020202020204" pitchFamily="34" charset="0"/>
                  <a:buChar char="•"/>
                </a:pPr>
                <a:r>
                  <a:rPr lang="en-US" b="1" i="0" dirty="0">
                    <a:solidFill>
                      <a:schemeClr val="bg1"/>
                    </a:solidFill>
                    <a:effectLst/>
                    <a:latin typeface="Söhne"/>
                  </a:rPr>
                  <a:t>Range:</a:t>
                </a:r>
                <a:r>
                  <a:rPr lang="en-US" b="0" i="0" dirty="0">
                    <a:solidFill>
                      <a:schemeClr val="bg1"/>
                    </a:solidFill>
                    <a:effectLst/>
                    <a:latin typeface="Söhne"/>
                  </a:rPr>
                  <a:t> [0, ∞)</a:t>
                </a:r>
              </a:p>
              <a:p>
                <a:endParaRPr lang="en-US" dirty="0">
                  <a:solidFill>
                    <a:schemeClr val="bg1"/>
                  </a:solidFill>
                  <a:latin typeface="Huawei Sans" panose="020C0503030203020204" pitchFamily="34" charset="0"/>
                  <a:cs typeface="+mn-ea"/>
                  <a:sym typeface="+mn-lt"/>
                </a:endParaRPr>
              </a:p>
            </p:txBody>
          </p:sp>
        </mc:Choice>
        <mc:Fallback>
          <p:sp>
            <p:nvSpPr>
              <p:cNvPr id="3" name="文本占位符 2"/>
              <p:cNvSpPr>
                <a:spLocks noGrp="1" noRot="1" noChangeAspect="1" noMove="1" noResize="1" noEditPoints="1" noAdjustHandles="1" noChangeArrowheads="1" noChangeShapeType="1" noTextEdit="1"/>
              </p:cNvSpPr>
              <p:nvPr>
                <p:ph type="body" sz="quarter" idx="4294967295"/>
              </p:nvPr>
            </p:nvSpPr>
            <p:spPr>
              <a:xfrm>
                <a:off x="168811" y="1243013"/>
                <a:ext cx="11408899" cy="4749824"/>
              </a:xfrm>
              <a:blipFill>
                <a:blip r:embed="rId3"/>
                <a:stretch>
                  <a:fillRect l="-962"/>
                </a:stretch>
              </a:blipFill>
            </p:spPr>
            <p:txBody>
              <a:bodyPr/>
              <a:lstStyle/>
              <a:p>
                <a:r>
                  <a:rPr lang="en-US">
                    <a:noFill/>
                  </a:rPr>
                  <a:t> </a:t>
                </a:r>
              </a:p>
            </p:txBody>
          </p:sp>
        </mc:Fallback>
      </mc:AlternateContent>
      <p:pic>
        <p:nvPicPr>
          <p:cNvPr id="15362" name="Picture 2" descr="http://www.programmersought.com/images/463/4929fb490b35d45e67e68bcd1a25956f.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19973" y="2437076"/>
            <a:ext cx="5316607" cy="385421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BAC1A65-CF68-EA89-33E7-57418560F29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C068421F-5470-1EF0-A3E0-5DB96CE5844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147945" y="0"/>
            <a:ext cx="2044055" cy="964793"/>
          </a:xfrm>
          <a:prstGeom prst="rect">
            <a:avLst/>
          </a:prstGeom>
        </p:spPr>
      </p:pic>
      <p:sp>
        <p:nvSpPr>
          <p:cNvPr id="6" name="Rectangle 5">
            <a:extLst>
              <a:ext uri="{FF2B5EF4-FFF2-40B4-BE49-F238E27FC236}">
                <a16:creationId xmlns:a16="http://schemas.microsoft.com/office/drawing/2014/main" id="{F5C9B1C7-EE62-C36A-227E-A231DA4C547E}"/>
              </a:ext>
            </a:extLst>
          </p:cNvPr>
          <p:cNvSpPr/>
          <p:nvPr/>
        </p:nvSpPr>
        <p:spPr>
          <a:xfrm flipV="1">
            <a:off x="371475" y="351013"/>
            <a:ext cx="9364458"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616507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wrap="square">
            <a:noAutofit/>
          </a:bodyPr>
          <a:lstStyle/>
          <a:p>
            <a:r>
              <a:rPr lang="en-US" dirty="0">
                <a:solidFill>
                  <a:srgbClr val="00B0F0"/>
                </a:solidFill>
                <a:latin typeface="Huawei Sans" panose="020C0503030203020204" pitchFamily="34" charset="0"/>
              </a:rPr>
              <a:t>Rectified Linear Unit (ReLU)</a:t>
            </a:r>
            <a:r>
              <a:rPr lang="ar-EG" dirty="0">
                <a:solidFill>
                  <a:srgbClr val="00B0F0"/>
                </a:solidFill>
                <a:latin typeface="Huawei Sans" panose="020C0503030203020204" pitchFamily="34" charset="0"/>
              </a:rPr>
              <a:t> </a:t>
            </a:r>
            <a:r>
              <a:rPr lang="en-US" dirty="0">
                <a:solidFill>
                  <a:srgbClr val="00B0F0"/>
                </a:solidFill>
                <a:latin typeface="Huawei Sans" panose="020C0503030203020204" pitchFamily="34" charset="0"/>
              </a:rPr>
              <a:t>Cont.</a:t>
            </a:r>
          </a:p>
        </p:txBody>
      </p:sp>
      <p:sp>
        <p:nvSpPr>
          <p:cNvPr id="5" name="TextBox 4">
            <a:extLst>
              <a:ext uri="{FF2B5EF4-FFF2-40B4-BE49-F238E27FC236}">
                <a16:creationId xmlns:a16="http://schemas.microsoft.com/office/drawing/2014/main" id="{F12E960A-9112-876B-313A-458C0F0F562D}"/>
              </a:ext>
            </a:extLst>
          </p:cNvPr>
          <p:cNvSpPr txBox="1"/>
          <p:nvPr/>
        </p:nvSpPr>
        <p:spPr>
          <a:xfrm>
            <a:off x="731838" y="1659285"/>
            <a:ext cx="10568355" cy="3539430"/>
          </a:xfrm>
          <a:prstGeom prst="rect">
            <a:avLst/>
          </a:prstGeom>
          <a:noFill/>
        </p:spPr>
        <p:txBody>
          <a:bodyPr wrap="square">
            <a:spAutoFit/>
          </a:bodyPr>
          <a:lstStyle/>
          <a:p>
            <a:pPr algn="l">
              <a:buFont typeface="Arial" panose="020B0604020202020204" pitchFamily="34" charset="0"/>
              <a:buChar char="•"/>
            </a:pPr>
            <a:r>
              <a:rPr lang="en-US" sz="2800" b="1" i="0" dirty="0">
                <a:solidFill>
                  <a:schemeClr val="bg1"/>
                </a:solidFill>
                <a:effectLst/>
                <a:latin typeface="Söhne"/>
              </a:rPr>
              <a:t>Usage:</a:t>
            </a:r>
            <a:endParaRPr lang="en-US" sz="2800" b="0" i="0" dirty="0">
              <a:solidFill>
                <a:schemeClr val="bg1"/>
              </a:solidFill>
              <a:effectLst/>
              <a:latin typeface="Söhne"/>
            </a:endParaRPr>
          </a:p>
          <a:p>
            <a:pPr marL="742950" lvl="1" indent="-285750" algn="l">
              <a:buFont typeface="Arial" panose="020B0604020202020204" pitchFamily="34" charset="0"/>
              <a:buChar char="•"/>
            </a:pPr>
            <a:r>
              <a:rPr lang="en-US" sz="2800" b="1" i="0" dirty="0">
                <a:solidFill>
                  <a:schemeClr val="bg1"/>
                </a:solidFill>
                <a:effectLst/>
                <a:latin typeface="Söhne"/>
              </a:rPr>
              <a:t>Hidden Layers:</a:t>
            </a:r>
            <a:r>
              <a:rPr lang="en-US" sz="2800" b="0" i="0" dirty="0">
                <a:solidFill>
                  <a:schemeClr val="bg1"/>
                </a:solidFill>
                <a:effectLst/>
                <a:latin typeface="Söhne"/>
              </a:rPr>
              <a:t> ReLU is a popular activation function for hidden layers in deep neural networks. It introduces non-linearity and helps address the vanishing gradient problem, enabling deep networks to learn complex representations efficiently.</a:t>
            </a:r>
          </a:p>
          <a:p>
            <a:pPr marL="742950" lvl="1" indent="-285750" algn="l">
              <a:buFont typeface="Arial" panose="020B0604020202020204" pitchFamily="34" charset="0"/>
              <a:buChar char="•"/>
            </a:pPr>
            <a:r>
              <a:rPr lang="en-US" sz="2800" b="1" i="0" dirty="0">
                <a:solidFill>
                  <a:schemeClr val="bg1"/>
                </a:solidFill>
                <a:effectLst/>
                <a:latin typeface="Söhne"/>
              </a:rPr>
              <a:t>Sparse Activation:</a:t>
            </a:r>
            <a:r>
              <a:rPr lang="en-US" sz="2800" b="0" i="0" dirty="0">
                <a:solidFill>
                  <a:schemeClr val="bg1"/>
                </a:solidFill>
                <a:effectLst/>
                <a:latin typeface="Söhne"/>
              </a:rPr>
              <a:t> ReLU neurons are either fully activated (output &gt; 0) or completely inactive (output = 0), which can lead to sparse activations, making the network more computationally efficient.</a:t>
            </a:r>
          </a:p>
        </p:txBody>
      </p:sp>
      <p:sp>
        <p:nvSpPr>
          <p:cNvPr id="6" name="TextBox 5">
            <a:extLst>
              <a:ext uri="{FF2B5EF4-FFF2-40B4-BE49-F238E27FC236}">
                <a16:creationId xmlns:a16="http://schemas.microsoft.com/office/drawing/2014/main" id="{03A1930E-7425-0A21-4291-F69E11B1337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5BD9563-B313-DCEB-34B8-A401B96B772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47945" y="0"/>
            <a:ext cx="2044055" cy="964793"/>
          </a:xfrm>
          <a:prstGeom prst="rect">
            <a:avLst/>
          </a:prstGeom>
        </p:spPr>
      </p:pic>
    </p:spTree>
    <p:extLst>
      <p:ext uri="{BB962C8B-B14F-4D97-AF65-F5344CB8AC3E}">
        <p14:creationId xmlns:p14="http://schemas.microsoft.com/office/powerpoint/2010/main" val="5231347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a:solidFill>
                  <a:srgbClr val="00B0F0"/>
                </a:solidFill>
                <a:sym typeface="+mn-lt"/>
              </a:rPr>
              <a:t>Softmax</a:t>
            </a:r>
          </a:p>
        </p:txBody>
      </p:sp>
      <mc:AlternateContent xmlns:mc="http://schemas.openxmlformats.org/markup-compatibility/2006">
        <mc:Choice xmlns:a14="http://schemas.microsoft.com/office/drawing/2010/main" Requires="a14">
          <p:sp>
            <p:nvSpPr>
              <p:cNvPr id="3" name="文本占位符 2"/>
              <p:cNvSpPr>
                <a:spLocks noGrp="1"/>
              </p:cNvSpPr>
              <p:nvPr>
                <p:ph type="body" sz="quarter" idx="10"/>
              </p:nvPr>
            </p:nvSpPr>
            <p:spPr/>
            <p:txBody>
              <a:bodyPr>
                <a:normAutofit fontScale="92500" lnSpcReduction="10000"/>
              </a:bodyPr>
              <a:lstStyle/>
              <a:p>
                <a:r>
                  <a:rPr lang="en-US" dirty="0">
                    <a:solidFill>
                      <a:schemeClr val="bg1"/>
                    </a:solidFill>
                    <a:sym typeface="+mn-lt"/>
                  </a:rPr>
                  <a:t>Softmax function:</a:t>
                </a:r>
              </a:p>
              <a:p>
                <a:pPr marL="0" indent="0">
                  <a:buNone/>
                </a:pPr>
                <a14:m>
                  <m:oMathPara xmlns:m="http://schemas.openxmlformats.org/officeDocument/2006/math">
                    <m:oMathParaPr>
                      <m:jc m:val="centerGroup"/>
                    </m:oMathParaPr>
                    <m:oMath xmlns:m="http://schemas.openxmlformats.org/officeDocument/2006/math">
                      <m:sSub>
                        <m:sSubPr>
                          <m:ctrlPr>
                            <a:rPr lang="en-US" altLang="zh-CN" i="1" dirty="0" smtClean="0">
                              <a:solidFill>
                                <a:schemeClr val="bg1"/>
                              </a:solidFill>
                              <a:latin typeface="Cambria Math" panose="02040503050406030204" pitchFamily="18" charset="0"/>
                              <a:sym typeface="+mn-lt"/>
                            </a:rPr>
                          </m:ctrlPr>
                        </m:sSubPr>
                        <m:e>
                          <m:r>
                            <m:rPr>
                              <m:sty m:val="p"/>
                            </m:rPr>
                            <a:rPr lang="el-GR" altLang="zh-CN" dirty="0">
                              <a:solidFill>
                                <a:schemeClr val="bg1"/>
                              </a:solidFill>
                              <a:latin typeface="Cambria Math" panose="02040503050406030204" pitchFamily="18" charset="0"/>
                              <a:sym typeface="+mn-lt"/>
                            </a:rPr>
                            <m:t>σ</m:t>
                          </m:r>
                          <m:r>
                            <a:rPr lang="en-US" altLang="zh-CN" dirty="0">
                              <a:solidFill>
                                <a:schemeClr val="bg1"/>
                              </a:solidFill>
                              <a:latin typeface="Cambria Math" panose="02040503050406030204" pitchFamily="18" charset="0"/>
                              <a:sym typeface="+mn-lt"/>
                            </a:rPr>
                            <m:t>(</m:t>
                          </m:r>
                          <m:r>
                            <m:rPr>
                              <m:sty m:val="p"/>
                            </m:rPr>
                            <a:rPr lang="en-US" altLang="zh-CN" dirty="0">
                              <a:solidFill>
                                <a:schemeClr val="bg1"/>
                              </a:solidFill>
                              <a:latin typeface="Cambria Math" panose="02040503050406030204" pitchFamily="18" charset="0"/>
                              <a:sym typeface="+mn-lt"/>
                            </a:rPr>
                            <m:t>z</m:t>
                          </m:r>
                          <m:r>
                            <a:rPr lang="en-US" altLang="zh-CN" dirty="0">
                              <a:solidFill>
                                <a:schemeClr val="bg1"/>
                              </a:solidFill>
                              <a:latin typeface="Cambria Math" panose="02040503050406030204" pitchFamily="18" charset="0"/>
                              <a:sym typeface="+mn-lt"/>
                            </a:rPr>
                            <m:t>)</m:t>
                          </m:r>
                        </m:e>
                        <m:sub>
                          <m:r>
                            <a:rPr lang="en-US" altLang="zh-CN" dirty="0" smtClean="0">
                              <a:solidFill>
                                <a:schemeClr val="bg1"/>
                              </a:solidFill>
                              <a:latin typeface="Cambria Math" panose="02040503050406030204" pitchFamily="18" charset="0"/>
                              <a:sym typeface="+mn-lt"/>
                            </a:rPr>
                            <m:t>𝑗</m:t>
                          </m:r>
                        </m:sub>
                      </m:sSub>
                      <m:r>
                        <a:rPr lang="en-US" altLang="zh-CN" dirty="0" smtClean="0">
                          <a:solidFill>
                            <a:schemeClr val="bg1"/>
                          </a:solidFill>
                          <a:latin typeface="Cambria Math" panose="02040503050406030204" pitchFamily="18" charset="0"/>
                          <a:sym typeface="+mn-lt"/>
                        </a:rPr>
                        <m:t>=</m:t>
                      </m:r>
                      <m:f>
                        <m:fPr>
                          <m:ctrlPr>
                            <a:rPr lang="en-US" altLang="zh-CN" i="1" dirty="0" smtClean="0">
                              <a:solidFill>
                                <a:schemeClr val="bg1"/>
                              </a:solidFill>
                              <a:latin typeface="Cambria Math" panose="02040503050406030204" pitchFamily="18" charset="0"/>
                              <a:sym typeface="+mn-lt"/>
                            </a:rPr>
                          </m:ctrlPr>
                        </m:fPr>
                        <m:num>
                          <m:sSup>
                            <m:sSupPr>
                              <m:ctrlPr>
                                <a:rPr lang="en-US" altLang="zh-CN" i="1" dirty="0" smtClean="0">
                                  <a:solidFill>
                                    <a:schemeClr val="bg1"/>
                                  </a:solidFill>
                                  <a:latin typeface="Cambria Math" panose="02040503050406030204" pitchFamily="18" charset="0"/>
                                  <a:sym typeface="+mn-lt"/>
                                </a:rPr>
                              </m:ctrlPr>
                            </m:sSupPr>
                            <m:e>
                              <m:r>
                                <a:rPr lang="en-US" altLang="zh-CN" dirty="0" smtClean="0">
                                  <a:solidFill>
                                    <a:schemeClr val="bg1"/>
                                  </a:solidFill>
                                  <a:latin typeface="Cambria Math" panose="02040503050406030204" pitchFamily="18" charset="0"/>
                                  <a:sym typeface="+mn-lt"/>
                                </a:rPr>
                                <m:t>𝑒</m:t>
                              </m:r>
                            </m:e>
                            <m:sup>
                              <m:sSub>
                                <m:sSubPr>
                                  <m:ctrlPr>
                                    <a:rPr lang="en-US" altLang="zh-CN" i="1" dirty="0">
                                      <a:solidFill>
                                        <a:schemeClr val="bg1"/>
                                      </a:solidFill>
                                      <a:latin typeface="Cambria Math" panose="02040503050406030204" pitchFamily="18" charset="0"/>
                                      <a:sym typeface="+mn-lt"/>
                                    </a:rPr>
                                  </m:ctrlPr>
                                </m:sSubPr>
                                <m:e>
                                  <m:r>
                                    <a:rPr lang="en-US" altLang="zh-CN" dirty="0">
                                      <a:solidFill>
                                        <a:schemeClr val="bg1"/>
                                      </a:solidFill>
                                      <a:latin typeface="Cambria Math" panose="02040503050406030204" pitchFamily="18" charset="0"/>
                                      <a:sym typeface="+mn-lt"/>
                                    </a:rPr>
                                    <m:t>𝑧</m:t>
                                  </m:r>
                                </m:e>
                                <m:sub>
                                  <m:r>
                                    <a:rPr lang="en-US" altLang="zh-CN" dirty="0">
                                      <a:solidFill>
                                        <a:schemeClr val="bg1"/>
                                      </a:solidFill>
                                      <a:latin typeface="Cambria Math" panose="02040503050406030204" pitchFamily="18" charset="0"/>
                                      <a:sym typeface="+mn-lt"/>
                                    </a:rPr>
                                    <m:t>𝑗</m:t>
                                  </m:r>
                                </m:sub>
                              </m:sSub>
                            </m:sup>
                          </m:sSup>
                        </m:num>
                        <m:den>
                          <m:nary>
                            <m:naryPr>
                              <m:chr m:val="∑"/>
                              <m:supHide m:val="on"/>
                              <m:ctrlPr>
                                <a:rPr lang="en-US" altLang="zh-CN" i="1" dirty="0" smtClean="0">
                                  <a:solidFill>
                                    <a:schemeClr val="bg1"/>
                                  </a:solidFill>
                                  <a:latin typeface="Cambria Math" panose="02040503050406030204" pitchFamily="18" charset="0"/>
                                  <a:sym typeface="+mn-lt"/>
                                </a:rPr>
                              </m:ctrlPr>
                            </m:naryPr>
                            <m:sub>
                              <m:r>
                                <m:rPr>
                                  <m:brk m:alnAt="7"/>
                                </m:rPr>
                                <a:rPr lang="en-US" altLang="zh-CN" dirty="0" smtClean="0">
                                  <a:solidFill>
                                    <a:schemeClr val="bg1"/>
                                  </a:solidFill>
                                  <a:latin typeface="Cambria Math" panose="02040503050406030204" pitchFamily="18" charset="0"/>
                                  <a:sym typeface="+mn-lt"/>
                                </a:rPr>
                                <m:t>𝑘</m:t>
                              </m:r>
                            </m:sub>
                            <m:sup/>
                            <m:e>
                              <m:sSup>
                                <m:sSupPr>
                                  <m:ctrlPr>
                                    <a:rPr lang="en-US" altLang="zh-CN" i="1" dirty="0">
                                      <a:solidFill>
                                        <a:schemeClr val="bg1"/>
                                      </a:solidFill>
                                      <a:latin typeface="Cambria Math" panose="02040503050406030204" pitchFamily="18" charset="0"/>
                                      <a:sym typeface="+mn-lt"/>
                                    </a:rPr>
                                  </m:ctrlPr>
                                </m:sSupPr>
                                <m:e>
                                  <m:r>
                                    <a:rPr lang="en-US" altLang="zh-CN" dirty="0">
                                      <a:solidFill>
                                        <a:schemeClr val="bg1"/>
                                      </a:solidFill>
                                      <a:latin typeface="Cambria Math" panose="02040503050406030204" pitchFamily="18" charset="0"/>
                                      <a:sym typeface="+mn-lt"/>
                                    </a:rPr>
                                    <m:t>𝑒</m:t>
                                  </m:r>
                                </m:e>
                                <m:sup>
                                  <m:sSub>
                                    <m:sSubPr>
                                      <m:ctrlPr>
                                        <a:rPr lang="en-US" altLang="zh-CN" i="1" dirty="0">
                                          <a:solidFill>
                                            <a:schemeClr val="bg1"/>
                                          </a:solidFill>
                                          <a:latin typeface="Cambria Math" panose="02040503050406030204" pitchFamily="18" charset="0"/>
                                          <a:sym typeface="+mn-lt"/>
                                        </a:rPr>
                                      </m:ctrlPr>
                                    </m:sSubPr>
                                    <m:e>
                                      <m:r>
                                        <a:rPr lang="en-US" altLang="zh-CN" dirty="0">
                                          <a:solidFill>
                                            <a:schemeClr val="bg1"/>
                                          </a:solidFill>
                                          <a:latin typeface="Cambria Math" panose="02040503050406030204" pitchFamily="18" charset="0"/>
                                          <a:sym typeface="+mn-lt"/>
                                        </a:rPr>
                                        <m:t>𝑧</m:t>
                                      </m:r>
                                    </m:e>
                                    <m:sub>
                                      <m:r>
                                        <a:rPr lang="en-US" altLang="zh-CN" dirty="0" smtClean="0">
                                          <a:solidFill>
                                            <a:schemeClr val="bg1"/>
                                          </a:solidFill>
                                          <a:latin typeface="Cambria Math" panose="02040503050406030204" pitchFamily="18" charset="0"/>
                                          <a:sym typeface="+mn-lt"/>
                                        </a:rPr>
                                        <m:t>𝑘</m:t>
                                      </m:r>
                                    </m:sub>
                                  </m:sSub>
                                </m:sup>
                              </m:sSup>
                            </m:e>
                          </m:nary>
                        </m:den>
                      </m:f>
                    </m:oMath>
                  </m:oMathPara>
                </a14:m>
                <a:endParaRPr lang="en-US" dirty="0">
                  <a:solidFill>
                    <a:schemeClr val="bg1"/>
                  </a:solidFill>
                  <a:sym typeface="+mn-lt"/>
                </a:endParaRPr>
              </a:p>
              <a:p>
                <a:r>
                  <a:rPr lang="en-US" dirty="0">
                    <a:solidFill>
                      <a:srgbClr val="00B0F0"/>
                    </a:solidFill>
                    <a:sym typeface="+mn-lt"/>
                  </a:rPr>
                  <a:t>Range: </a:t>
                </a:r>
                <a:r>
                  <a:rPr lang="en-US" dirty="0">
                    <a:solidFill>
                      <a:schemeClr val="bg1"/>
                    </a:solidFill>
                    <a:sym typeface="+mn-lt"/>
                  </a:rPr>
                  <a:t>(0, 1) for each element, with the sum of all elements in the vector equal to 1.</a:t>
                </a:r>
              </a:p>
              <a:p>
                <a:r>
                  <a:rPr lang="en-US" dirty="0">
                    <a:solidFill>
                      <a:srgbClr val="00B0F0"/>
                    </a:solidFill>
                    <a:sym typeface="+mn-lt"/>
                  </a:rPr>
                  <a:t>Usage:</a:t>
                </a:r>
              </a:p>
              <a:p>
                <a:r>
                  <a:rPr lang="en-US" dirty="0">
                    <a:solidFill>
                      <a:schemeClr val="bg1"/>
                    </a:solidFill>
                    <a:sym typeface="+mn-lt"/>
                  </a:rPr>
                  <a:t>Multi-Class Classification: </a:t>
                </a:r>
                <a:r>
                  <a:rPr lang="en-US" dirty="0" err="1">
                    <a:solidFill>
                      <a:schemeClr val="bg1"/>
                    </a:solidFill>
                    <a:sym typeface="+mn-lt"/>
                  </a:rPr>
                  <a:t>Softmax</a:t>
                </a:r>
                <a:r>
                  <a:rPr lang="en-US" dirty="0">
                    <a:solidFill>
                      <a:schemeClr val="bg1"/>
                    </a:solidFill>
                    <a:sym typeface="+mn-lt"/>
                  </a:rPr>
                  <a:t> is used in the output layer of models for multi-class classification tasks. It converts the model's raw scores (logits) into a probability distribution over multiple classes, allowing you to choose the class with the highest probability as the model's prediction.</a:t>
                </a:r>
              </a:p>
              <a:p>
                <a:r>
                  <a:rPr lang="en-US" dirty="0">
                    <a:solidFill>
                      <a:schemeClr val="bg1"/>
                    </a:solidFill>
                    <a:sym typeface="+mn-lt"/>
                  </a:rPr>
                  <a:t>Cross-Entropy Loss: </a:t>
                </a:r>
                <a:r>
                  <a:rPr lang="en-US" dirty="0" err="1">
                    <a:solidFill>
                      <a:schemeClr val="bg1"/>
                    </a:solidFill>
                    <a:sym typeface="+mn-lt"/>
                  </a:rPr>
                  <a:t>Softmax</a:t>
                </a:r>
                <a:r>
                  <a:rPr lang="en-US" dirty="0">
                    <a:solidFill>
                      <a:schemeClr val="bg1"/>
                    </a:solidFill>
                    <a:sym typeface="+mn-lt"/>
                  </a:rPr>
                  <a:t> is often paired with the cross-entropy loss function to train classification models effectively.</a:t>
                </a:r>
              </a:p>
            </p:txBody>
          </p:sp>
        </mc:Choice>
        <mc:Fallback>
          <p:sp>
            <p:nvSpPr>
              <p:cNvPr id="3" name="文本占位符 2"/>
              <p:cNvSpPr>
                <a:spLocks noGrp="1" noRot="1" noChangeAspect="1" noMove="1" noResize="1" noEditPoints="1" noAdjustHandles="1" noChangeArrowheads="1" noChangeShapeType="1" noTextEdit="1"/>
              </p:cNvSpPr>
              <p:nvPr>
                <p:ph type="body" sz="quarter" idx="10"/>
              </p:nvPr>
            </p:nvSpPr>
            <p:spPr>
              <a:blipFill>
                <a:blip r:embed="rId3"/>
                <a:stretch>
                  <a:fillRect l="-852" t="-2503" r="-1023"/>
                </a:stretch>
              </a:blipFill>
            </p:spPr>
            <p:txBody>
              <a:bodyPr/>
              <a:lstStyle/>
              <a:p>
                <a:r>
                  <a:rPr lang="en-US">
                    <a:noFill/>
                  </a:rPr>
                  <a:t> </a:t>
                </a:r>
              </a:p>
            </p:txBody>
          </p:sp>
        </mc:Fallback>
      </mc:AlternateContent>
      <p:sp>
        <p:nvSpPr>
          <p:cNvPr id="4" name="TextBox 3">
            <a:extLst>
              <a:ext uri="{FF2B5EF4-FFF2-40B4-BE49-F238E27FC236}">
                <a16:creationId xmlns:a16="http://schemas.microsoft.com/office/drawing/2014/main" id="{34919701-37AA-D7FF-6051-7D40354C8FA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447A9916-741F-57AF-2100-9E3648774B9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147945" y="0"/>
            <a:ext cx="2044055" cy="964793"/>
          </a:xfrm>
          <a:prstGeom prst="rect">
            <a:avLst/>
          </a:prstGeom>
        </p:spPr>
      </p:pic>
      <p:sp>
        <p:nvSpPr>
          <p:cNvPr id="6" name="Rectangle 5">
            <a:extLst>
              <a:ext uri="{FF2B5EF4-FFF2-40B4-BE49-F238E27FC236}">
                <a16:creationId xmlns:a16="http://schemas.microsoft.com/office/drawing/2014/main" id="{AC89A958-1269-07FF-AE68-0A90A2E9E3F4}"/>
              </a:ext>
            </a:extLst>
          </p:cNvPr>
          <p:cNvSpPr/>
          <p:nvPr/>
        </p:nvSpPr>
        <p:spPr>
          <a:xfrm flipV="1">
            <a:off x="2700338" y="647126"/>
            <a:ext cx="666412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33373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8EEB0F-BA72-49AC-956F-331B60FDE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3" descr="Network Technology Background">
            <a:extLst>
              <a:ext uri="{FF2B5EF4-FFF2-40B4-BE49-F238E27FC236}">
                <a16:creationId xmlns:a16="http://schemas.microsoft.com/office/drawing/2014/main" id="{8330BF32-222C-3CC4-E47F-3B4F79144710}"/>
              </a:ext>
            </a:extLst>
          </p:cNvPr>
          <p:cNvPicPr>
            <a:picLocks noChangeAspect="1"/>
          </p:cNvPicPr>
          <p:nvPr/>
        </p:nvPicPr>
        <p:blipFill rotWithShape="1">
          <a:blip r:embed="rId2"/>
          <a:srcRect r="-1" b="3408"/>
          <a:stretch/>
        </p:blipFill>
        <p:spPr>
          <a:xfrm>
            <a:off x="1524" y="10"/>
            <a:ext cx="12188952" cy="6857990"/>
          </a:xfrm>
          <a:prstGeom prst="rect">
            <a:avLst/>
          </a:prstGeom>
        </p:spPr>
      </p:pic>
      <p:grpSp>
        <p:nvGrpSpPr>
          <p:cNvPr id="11" name="Group 10">
            <a:extLst>
              <a:ext uri="{FF2B5EF4-FFF2-40B4-BE49-F238E27FC236}">
                <a16:creationId xmlns:a16="http://schemas.microsoft.com/office/drawing/2014/main" id="{FB8CE58F-407C-497E-B723-21FD8C6D35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9937" y="721297"/>
            <a:ext cx="5565913" cy="5415406"/>
            <a:chOff x="797792" y="912854"/>
            <a:chExt cx="5298208" cy="5032292"/>
          </a:xfrm>
        </p:grpSpPr>
        <p:sp>
          <p:nvSpPr>
            <p:cNvPr id="12" name="Freeform: Shape 11">
              <a:extLst>
                <a:ext uri="{FF2B5EF4-FFF2-40B4-BE49-F238E27FC236}">
                  <a16:creationId xmlns:a16="http://schemas.microsoft.com/office/drawing/2014/main" id="{1BE70332-ECAF-47BB-8C7B-BD049452F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1439" y="1056388"/>
              <a:ext cx="4968823" cy="4748064"/>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716D9361-A35A-4DC8-AAB9-04FD2D6FEE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7792" y="912854"/>
              <a:ext cx="5298208" cy="503229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Shape 13">
              <a:extLst>
                <a:ext uri="{FF2B5EF4-FFF2-40B4-BE49-F238E27FC236}">
                  <a16:creationId xmlns:a16="http://schemas.microsoft.com/office/drawing/2014/main" id="{87FC31AD-FBB3-4219-A758-D6F7594A0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671" y="1232452"/>
              <a:ext cx="4715122" cy="4439901"/>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58AB0D06-0360-68E9-713C-90278DC1C556}"/>
              </a:ext>
            </a:extLst>
          </p:cNvPr>
          <p:cNvSpPr>
            <a:spLocks noGrp="1"/>
          </p:cNvSpPr>
          <p:nvPr>
            <p:ph type="ctrTitle"/>
          </p:nvPr>
        </p:nvSpPr>
        <p:spPr>
          <a:xfrm>
            <a:off x="811988" y="2053883"/>
            <a:ext cx="5361809" cy="1856936"/>
          </a:xfrm>
        </p:spPr>
        <p:txBody>
          <a:bodyPr anchor="b">
            <a:normAutofit/>
          </a:bodyPr>
          <a:lstStyle/>
          <a:p>
            <a:pPr algn="ctr"/>
            <a:r>
              <a:rPr lang="en-US" sz="4800" dirty="0">
                <a:solidFill>
                  <a:schemeClr val="tx1">
                    <a:lumMod val="75000"/>
                    <a:lumOff val="25000"/>
                  </a:schemeClr>
                </a:solidFill>
              </a:rPr>
              <a:t>Regularization</a:t>
            </a:r>
          </a:p>
        </p:txBody>
      </p:sp>
      <p:sp>
        <p:nvSpPr>
          <p:cNvPr id="5" name="TextBox 4">
            <a:extLst>
              <a:ext uri="{FF2B5EF4-FFF2-40B4-BE49-F238E27FC236}">
                <a16:creationId xmlns:a16="http://schemas.microsoft.com/office/drawing/2014/main" id="{F2DB2505-089B-FD68-0850-C22F47D7E4E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1942D85E-328B-375A-B24E-C2C74D5D925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47945" y="0"/>
            <a:ext cx="2044055" cy="964793"/>
          </a:xfrm>
          <a:prstGeom prst="rect">
            <a:avLst/>
          </a:prstGeom>
        </p:spPr>
      </p:pic>
    </p:spTree>
    <p:extLst>
      <p:ext uri="{BB962C8B-B14F-4D97-AF65-F5344CB8AC3E}">
        <p14:creationId xmlns:p14="http://schemas.microsoft.com/office/powerpoint/2010/main" val="1763035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normAutofit fontScale="90000"/>
          </a:bodyPr>
          <a:lstStyle/>
          <a:p>
            <a:r>
              <a:rPr lang="en-US" dirty="0">
                <a:solidFill>
                  <a:srgbClr val="00B0F0"/>
                </a:solidFill>
                <a:sym typeface="+mn-lt"/>
              </a:rPr>
              <a:t>Regularization</a:t>
            </a:r>
          </a:p>
        </p:txBody>
      </p:sp>
      <mc:AlternateContent xmlns:mc="http://schemas.openxmlformats.org/markup-compatibility/2006">
        <mc:Choice xmlns:a14="http://schemas.microsoft.com/office/drawing/2010/main" Requires="a14">
          <p:sp>
            <p:nvSpPr>
              <p:cNvPr id="4" name="文本占位符 3"/>
              <p:cNvSpPr>
                <a:spLocks noGrp="1"/>
              </p:cNvSpPr>
              <p:nvPr>
                <p:ph type="body" sz="quarter" idx="10"/>
              </p:nvPr>
            </p:nvSpPr>
            <p:spPr/>
            <p:txBody>
              <a:bodyPr/>
              <a:lstStyle/>
              <a:p>
                <a:r>
                  <a:rPr lang="en-US" dirty="0">
                    <a:solidFill>
                      <a:schemeClr val="bg1"/>
                    </a:solidFill>
                    <a:sym typeface="+mn-lt"/>
                  </a:rPr>
                  <a:t>Regularization is </a:t>
                </a:r>
                <a:r>
                  <a:rPr lang="en-US" dirty="0">
                    <a:solidFill>
                      <a:schemeClr val="bg1"/>
                    </a:solidFill>
                  </a:rPr>
                  <a:t>an </a:t>
                </a:r>
                <a:r>
                  <a:rPr lang="en-US" dirty="0">
                    <a:solidFill>
                      <a:schemeClr val="bg1"/>
                    </a:solidFill>
                    <a:sym typeface="+mn-lt"/>
                  </a:rPr>
                  <a:t>important and effective technology to reduce generalization errors in machine learning. It is especially useful for deep learning models that tend to be over-fit due to a large number of parameters. Therefore, researchers have proposed many effective technologies to prevent over-fitting, including:</a:t>
                </a:r>
              </a:p>
              <a:p>
                <a:pPr lvl="1"/>
                <a:r>
                  <a:rPr lang="en-US" dirty="0">
                    <a:solidFill>
                      <a:schemeClr val="bg1"/>
                    </a:solidFill>
                  </a:rPr>
                  <a:t>Adding constraints to parameters, such as </a:t>
                </a:r>
                <a14:m>
                  <m:oMath xmlns:m="http://schemas.openxmlformats.org/officeDocument/2006/math">
                    <m:sSub>
                      <m:sSubPr>
                        <m:ctrlPr>
                          <a:rPr lang="en-US" altLang="zh-CN" i="1" smtClean="0">
                            <a:solidFill>
                              <a:schemeClr val="bg1"/>
                            </a:solidFill>
                            <a:latin typeface="Cambria Math" panose="02040503050406030204" pitchFamily="18" charset="0"/>
                            <a:sym typeface="+mn-lt"/>
                          </a:rPr>
                        </m:ctrlPr>
                      </m:sSubPr>
                      <m:e>
                        <m:r>
                          <a:rPr lang="en-US" altLang="zh-CN" smtClean="0">
                            <a:solidFill>
                              <a:schemeClr val="bg1"/>
                            </a:solidFill>
                            <a:latin typeface="Cambria Math" panose="02040503050406030204" pitchFamily="18" charset="0"/>
                            <a:sym typeface="+mn-lt"/>
                          </a:rPr>
                          <m:t>𝐿</m:t>
                        </m:r>
                      </m:e>
                      <m:sub>
                        <m:r>
                          <a:rPr lang="en-US" altLang="zh-CN" smtClean="0">
                            <a:solidFill>
                              <a:schemeClr val="bg1"/>
                            </a:solidFill>
                            <a:latin typeface="Cambria Math" panose="02040503050406030204" pitchFamily="18" charset="0"/>
                            <a:sym typeface="+mn-lt"/>
                          </a:rPr>
                          <m:t>1</m:t>
                        </m:r>
                      </m:sub>
                    </m:sSub>
                  </m:oMath>
                </a14:m>
                <a:r>
                  <a:rPr lang="en-US" dirty="0">
                    <a:solidFill>
                      <a:schemeClr val="bg1"/>
                    </a:solidFill>
                  </a:rPr>
                  <a:t> and </a:t>
                </a:r>
                <a14:m>
                  <m:oMath xmlns:m="http://schemas.openxmlformats.org/officeDocument/2006/math">
                    <m:sSub>
                      <m:sSubPr>
                        <m:ctrlPr>
                          <a:rPr lang="en-US" altLang="zh-CN" i="1" dirty="0" smtClean="0">
                            <a:solidFill>
                              <a:schemeClr val="bg1"/>
                            </a:solidFill>
                            <a:latin typeface="Cambria Math" panose="02040503050406030204" pitchFamily="18" charset="0"/>
                            <a:sym typeface="+mn-lt"/>
                          </a:rPr>
                        </m:ctrlPr>
                      </m:sSubPr>
                      <m:e>
                        <m:r>
                          <a:rPr lang="en-US" altLang="zh-CN" dirty="0" smtClean="0">
                            <a:solidFill>
                              <a:schemeClr val="bg1"/>
                            </a:solidFill>
                            <a:latin typeface="Cambria Math" panose="02040503050406030204" pitchFamily="18" charset="0"/>
                            <a:sym typeface="+mn-lt"/>
                          </a:rPr>
                          <m:t>𝐿</m:t>
                        </m:r>
                      </m:e>
                      <m:sub>
                        <m:r>
                          <a:rPr lang="en-US" altLang="zh-CN" dirty="0" smtClean="0">
                            <a:solidFill>
                              <a:schemeClr val="bg1"/>
                            </a:solidFill>
                            <a:latin typeface="Cambria Math" panose="02040503050406030204" pitchFamily="18" charset="0"/>
                            <a:sym typeface="+mn-lt"/>
                          </a:rPr>
                          <m:t>2</m:t>
                        </m:r>
                      </m:sub>
                    </m:sSub>
                  </m:oMath>
                </a14:m>
                <a:r>
                  <a:rPr lang="en-US" dirty="0">
                    <a:solidFill>
                      <a:schemeClr val="bg1"/>
                    </a:solidFill>
                  </a:rPr>
                  <a:t> norms</a:t>
                </a:r>
              </a:p>
              <a:p>
                <a:pPr lvl="1"/>
                <a:r>
                  <a:rPr lang="en-US" dirty="0">
                    <a:solidFill>
                      <a:schemeClr val="bg1"/>
                    </a:solidFill>
                  </a:rPr>
                  <a:t>Expanding the training set, such as adding noise and transforming data</a:t>
                </a:r>
              </a:p>
              <a:p>
                <a:pPr lvl="1"/>
                <a:r>
                  <a:rPr lang="en-US" dirty="0">
                    <a:solidFill>
                      <a:schemeClr val="bg1"/>
                    </a:solidFill>
                  </a:rPr>
                  <a:t>Dropout</a:t>
                </a:r>
              </a:p>
              <a:p>
                <a:pPr lvl="1"/>
                <a:r>
                  <a:rPr lang="en-US" dirty="0">
                    <a:solidFill>
                      <a:schemeClr val="bg1"/>
                    </a:solidFill>
                  </a:rPr>
                  <a:t>Early stopping</a:t>
                </a:r>
              </a:p>
            </p:txBody>
          </p:sp>
        </mc:Choice>
        <mc:Fallback>
          <p:sp>
            <p:nvSpPr>
              <p:cNvPr id="4" name="文本占位符 3"/>
              <p:cNvSpPr>
                <a:spLocks noGrp="1" noRot="1" noChangeAspect="1" noMove="1" noResize="1" noEditPoints="1" noAdjustHandles="1" noChangeArrowheads="1" noChangeShapeType="1" noTextEdit="1"/>
              </p:cNvSpPr>
              <p:nvPr>
                <p:ph type="body" sz="quarter" idx="10"/>
              </p:nvPr>
            </p:nvSpPr>
            <p:spPr>
              <a:blipFill>
                <a:blip r:embed="rId3"/>
                <a:stretch>
                  <a:fillRect l="-1023" t="-2003" r="-1193"/>
                </a:stretch>
              </a:blipFill>
            </p:spPr>
            <p:txBody>
              <a:bodyPr/>
              <a:lstStyle/>
              <a:p>
                <a:r>
                  <a:rPr lang="en-US">
                    <a:noFill/>
                  </a:rPr>
                  <a:t> </a:t>
                </a:r>
              </a:p>
            </p:txBody>
          </p:sp>
        </mc:Fallback>
      </mc:AlternateContent>
      <p:sp>
        <p:nvSpPr>
          <p:cNvPr id="2" name="TextBox 1">
            <a:extLst>
              <a:ext uri="{FF2B5EF4-FFF2-40B4-BE49-F238E27FC236}">
                <a16:creationId xmlns:a16="http://schemas.microsoft.com/office/drawing/2014/main" id="{434A5AFE-6A49-0312-7069-040D6A972B8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CD98974C-44E9-09C5-0839-D876C6081E2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147945" y="0"/>
            <a:ext cx="2044055" cy="964793"/>
          </a:xfrm>
          <a:prstGeom prst="rect">
            <a:avLst/>
          </a:prstGeom>
        </p:spPr>
      </p:pic>
    </p:spTree>
    <p:extLst>
      <p:ext uri="{BB962C8B-B14F-4D97-AF65-F5344CB8AC3E}">
        <p14:creationId xmlns:p14="http://schemas.microsoft.com/office/powerpoint/2010/main" val="28551217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dirty="0">
                <a:solidFill>
                  <a:srgbClr val="00B0F0"/>
                </a:solidFill>
                <a:sym typeface="+mn-lt"/>
              </a:rPr>
              <a:t>Penalty Parameters</a:t>
            </a:r>
          </a:p>
        </p:txBody>
      </p:sp>
      <mc:AlternateContent xmlns:mc="http://schemas.openxmlformats.org/markup-compatibility/2006">
        <mc:Choice xmlns:a14="http://schemas.microsoft.com/office/drawing/2010/main" Requires="a14">
          <p:sp>
            <p:nvSpPr>
              <p:cNvPr id="3" name="文本占位符 2"/>
              <p:cNvSpPr>
                <a:spLocks noGrp="1"/>
              </p:cNvSpPr>
              <p:nvPr>
                <p:ph type="body" sz="quarter" idx="10"/>
              </p:nvPr>
            </p:nvSpPr>
            <p:spPr/>
            <p:txBody>
              <a:bodyPr>
                <a:normAutofit fontScale="92500" lnSpcReduction="10000"/>
              </a:bodyPr>
              <a:lstStyle/>
              <a:p>
                <a:pPr>
                  <a:lnSpc>
                    <a:spcPct val="150000"/>
                  </a:lnSpc>
                </a:pPr>
                <a:r>
                  <a:rPr lang="en-US" dirty="0">
                    <a:solidFill>
                      <a:schemeClr val="bg1"/>
                    </a:solidFill>
                  </a:rPr>
                  <a:t>Many regularization methods restrict the learning capability of models by adding a penalty parameter </a:t>
                </a:r>
                <a14:m>
                  <m:oMath xmlns:m="http://schemas.openxmlformats.org/officeDocument/2006/math">
                    <m:r>
                      <m:rPr>
                        <m:sty m:val="p"/>
                      </m:rPr>
                      <a:rPr lang="el-GR" altLang="zh-CN" smtClean="0">
                        <a:solidFill>
                          <a:schemeClr val="bg1"/>
                        </a:solidFill>
                        <a:latin typeface="Cambria Math" panose="02040503050406030204" pitchFamily="18" charset="0"/>
                        <a:sym typeface="+mn-lt"/>
                      </a:rPr>
                      <m:t>Ω</m:t>
                    </m:r>
                    <m:r>
                      <a:rPr lang="en-US" altLang="zh-CN" smtClean="0">
                        <a:solidFill>
                          <a:schemeClr val="bg1"/>
                        </a:solidFill>
                        <a:latin typeface="Cambria Math" panose="02040503050406030204" pitchFamily="18" charset="0"/>
                        <a:sym typeface="+mn-lt"/>
                      </a:rPr>
                      <m:t>(</m:t>
                    </m:r>
                    <m:r>
                      <a:rPr lang="zh-CN" altLang="en-US" smtClean="0">
                        <a:solidFill>
                          <a:schemeClr val="bg1"/>
                        </a:solidFill>
                        <a:latin typeface="Cambria Math" panose="02040503050406030204" pitchFamily="18" charset="0"/>
                        <a:sym typeface="+mn-lt"/>
                      </a:rPr>
                      <m:t>𝜃</m:t>
                    </m:r>
                    <m:r>
                      <a:rPr lang="en-US" altLang="zh-CN" smtClean="0">
                        <a:solidFill>
                          <a:schemeClr val="bg1"/>
                        </a:solidFill>
                        <a:latin typeface="Cambria Math" panose="02040503050406030204" pitchFamily="18" charset="0"/>
                        <a:sym typeface="+mn-lt"/>
                      </a:rPr>
                      <m:t>)</m:t>
                    </m:r>
                  </m:oMath>
                </a14:m>
                <a:r>
                  <a:rPr lang="en-US" dirty="0">
                    <a:solidFill>
                      <a:schemeClr val="bg1"/>
                    </a:solidFill>
                  </a:rPr>
                  <a:t> to the objective function </a:t>
                </a:r>
                <a14:m>
                  <m:oMath xmlns:m="http://schemas.openxmlformats.org/officeDocument/2006/math">
                    <m:r>
                      <a:rPr lang="en-US" altLang="zh-CN" dirty="0" smtClean="0">
                        <a:solidFill>
                          <a:schemeClr val="bg1"/>
                        </a:solidFill>
                        <a:latin typeface="Cambria Math" panose="02040503050406030204" pitchFamily="18" charset="0"/>
                        <a:sym typeface="+mn-lt"/>
                      </a:rPr>
                      <m:t>𝐽</m:t>
                    </m:r>
                  </m:oMath>
                </a14:m>
                <a:r>
                  <a:rPr lang="en-US" dirty="0">
                    <a:solidFill>
                      <a:schemeClr val="bg1"/>
                    </a:solidFill>
                  </a:rPr>
                  <a:t>. Assume that the target function after regularization is </a:t>
                </a:r>
                <a14:m>
                  <m:oMath xmlns:m="http://schemas.openxmlformats.org/officeDocument/2006/math">
                    <m:acc>
                      <m:accPr>
                        <m:chr m:val="̃"/>
                        <m:ctrlPr>
                          <a:rPr lang="zh-CN" altLang="en-US" i="1" smtClean="0">
                            <a:solidFill>
                              <a:schemeClr val="bg1"/>
                            </a:solidFill>
                            <a:latin typeface="Cambria Math" panose="02040503050406030204" pitchFamily="18" charset="0"/>
                            <a:sym typeface="+mn-lt"/>
                          </a:rPr>
                        </m:ctrlPr>
                      </m:accPr>
                      <m:e>
                        <m:r>
                          <a:rPr lang="en-US" altLang="zh-CN" smtClean="0">
                            <a:solidFill>
                              <a:schemeClr val="bg1"/>
                            </a:solidFill>
                            <a:latin typeface="Cambria Math" panose="02040503050406030204" pitchFamily="18" charset="0"/>
                            <a:sym typeface="+mn-lt"/>
                          </a:rPr>
                          <m:t>𝐽</m:t>
                        </m:r>
                      </m:e>
                    </m:acc>
                  </m:oMath>
                </a14:m>
                <a:r>
                  <a:rPr lang="en-US" dirty="0">
                    <a:solidFill>
                      <a:schemeClr val="bg1"/>
                    </a:solidFill>
                  </a:rPr>
                  <a:t>.</a:t>
                </a:r>
              </a:p>
              <a:p>
                <a:pPr marL="0" indent="0" algn="ctr">
                  <a:lnSpc>
                    <a:spcPct val="150000"/>
                  </a:lnSpc>
                  <a:buNone/>
                </a:pPr>
                <a14:m>
                  <m:oMath xmlns:m="http://schemas.openxmlformats.org/officeDocument/2006/math">
                    <m:acc>
                      <m:accPr>
                        <m:chr m:val="̃"/>
                        <m:ctrlPr>
                          <a:rPr lang="en-US" i="1" smtClean="0">
                            <a:solidFill>
                              <a:schemeClr val="bg1"/>
                            </a:solidFill>
                            <a:latin typeface="Cambria Math" panose="02040503050406030204" pitchFamily="18" charset="0"/>
                            <a:sym typeface="+mn-lt"/>
                          </a:rPr>
                        </m:ctrlPr>
                      </m:accPr>
                      <m:e>
                        <m:r>
                          <a:rPr lang="en-US" altLang="zh-CN" smtClean="0">
                            <a:solidFill>
                              <a:schemeClr val="bg1"/>
                            </a:solidFill>
                            <a:latin typeface="Cambria Math" panose="02040503050406030204" pitchFamily="18" charset="0"/>
                            <a:sym typeface="+mn-lt"/>
                          </a:rPr>
                          <m:t>𝐽</m:t>
                        </m:r>
                      </m:e>
                    </m:acc>
                    <m:d>
                      <m:dPr>
                        <m:ctrlPr>
                          <a:rPr lang="en-US" i="1" smtClean="0">
                            <a:solidFill>
                              <a:schemeClr val="bg1"/>
                            </a:solidFill>
                            <a:latin typeface="Cambria Math" panose="02040503050406030204" pitchFamily="18" charset="0"/>
                            <a:sym typeface="+mn-lt"/>
                          </a:rPr>
                        </m:ctrlPr>
                      </m:dPr>
                      <m:e>
                        <m:r>
                          <a:rPr lang="en-US" smtClean="0">
                            <a:solidFill>
                              <a:schemeClr val="bg1"/>
                            </a:solidFill>
                            <a:latin typeface="Cambria Math" panose="02040503050406030204" pitchFamily="18" charset="0"/>
                            <a:sym typeface="+mn-lt"/>
                          </a:rPr>
                          <m:t>𝜃</m:t>
                        </m:r>
                        <m:r>
                          <a:rPr lang="en-US" smtClean="0">
                            <a:solidFill>
                              <a:schemeClr val="bg1"/>
                            </a:solidFill>
                            <a:latin typeface="Cambria Math" panose="02040503050406030204" pitchFamily="18" charset="0"/>
                            <a:sym typeface="+mn-lt"/>
                          </a:rPr>
                          <m:t>;</m:t>
                        </m:r>
                        <m:r>
                          <a:rPr lang="en-US" smtClean="0">
                            <a:solidFill>
                              <a:schemeClr val="bg1"/>
                            </a:solidFill>
                            <a:latin typeface="Cambria Math" panose="02040503050406030204" pitchFamily="18" charset="0"/>
                            <a:sym typeface="+mn-lt"/>
                          </a:rPr>
                          <m:t>𝑋</m:t>
                        </m:r>
                        <m:r>
                          <a:rPr lang="en-US" smtClean="0">
                            <a:solidFill>
                              <a:schemeClr val="bg1"/>
                            </a:solidFill>
                            <a:latin typeface="Cambria Math" panose="02040503050406030204" pitchFamily="18" charset="0"/>
                            <a:sym typeface="+mn-lt"/>
                          </a:rPr>
                          <m:t>,</m:t>
                        </m:r>
                        <m:r>
                          <a:rPr lang="en-US" smtClean="0">
                            <a:solidFill>
                              <a:schemeClr val="bg1"/>
                            </a:solidFill>
                            <a:latin typeface="Cambria Math" panose="02040503050406030204" pitchFamily="18" charset="0"/>
                            <a:sym typeface="+mn-lt"/>
                          </a:rPr>
                          <m:t>𝑦</m:t>
                        </m:r>
                      </m:e>
                    </m:d>
                    <m:r>
                      <a:rPr lang="en-US" smtClean="0">
                        <a:solidFill>
                          <a:schemeClr val="bg1"/>
                        </a:solidFill>
                        <a:latin typeface="Cambria Math" panose="02040503050406030204" pitchFamily="18" charset="0"/>
                        <a:sym typeface="+mn-lt"/>
                      </a:rPr>
                      <m:t>=</m:t>
                    </m:r>
                    <m:r>
                      <a:rPr lang="en-US" smtClean="0">
                        <a:solidFill>
                          <a:schemeClr val="bg1"/>
                        </a:solidFill>
                        <a:latin typeface="Cambria Math" panose="02040503050406030204" pitchFamily="18" charset="0"/>
                        <a:sym typeface="+mn-lt"/>
                      </a:rPr>
                      <m:t>𝐽</m:t>
                    </m:r>
                    <m:d>
                      <m:dPr>
                        <m:ctrlPr>
                          <a:rPr lang="en-US" i="1" smtClean="0">
                            <a:solidFill>
                              <a:schemeClr val="bg1"/>
                            </a:solidFill>
                            <a:latin typeface="Cambria Math" panose="02040503050406030204" pitchFamily="18" charset="0"/>
                            <a:sym typeface="+mn-lt"/>
                          </a:rPr>
                        </m:ctrlPr>
                      </m:dPr>
                      <m:e>
                        <m:r>
                          <a:rPr lang="en-US" smtClean="0">
                            <a:solidFill>
                              <a:schemeClr val="bg1"/>
                            </a:solidFill>
                            <a:latin typeface="Cambria Math" panose="02040503050406030204" pitchFamily="18" charset="0"/>
                            <a:sym typeface="+mn-lt"/>
                          </a:rPr>
                          <m:t>𝜃</m:t>
                        </m:r>
                        <m:r>
                          <a:rPr lang="en-US" smtClean="0">
                            <a:solidFill>
                              <a:schemeClr val="bg1"/>
                            </a:solidFill>
                            <a:latin typeface="Cambria Math" panose="02040503050406030204" pitchFamily="18" charset="0"/>
                            <a:sym typeface="+mn-lt"/>
                          </a:rPr>
                          <m:t>;</m:t>
                        </m:r>
                        <m:r>
                          <a:rPr lang="en-US" smtClean="0">
                            <a:solidFill>
                              <a:schemeClr val="bg1"/>
                            </a:solidFill>
                            <a:latin typeface="Cambria Math" panose="02040503050406030204" pitchFamily="18" charset="0"/>
                            <a:sym typeface="+mn-lt"/>
                          </a:rPr>
                          <m:t>𝑋</m:t>
                        </m:r>
                        <m:r>
                          <a:rPr lang="en-US" smtClean="0">
                            <a:solidFill>
                              <a:schemeClr val="bg1"/>
                            </a:solidFill>
                            <a:latin typeface="Cambria Math" panose="02040503050406030204" pitchFamily="18" charset="0"/>
                            <a:sym typeface="+mn-lt"/>
                          </a:rPr>
                          <m:t>,</m:t>
                        </m:r>
                        <m:r>
                          <a:rPr lang="en-US" smtClean="0">
                            <a:solidFill>
                              <a:schemeClr val="bg1"/>
                            </a:solidFill>
                            <a:latin typeface="Cambria Math" panose="02040503050406030204" pitchFamily="18" charset="0"/>
                            <a:sym typeface="+mn-lt"/>
                          </a:rPr>
                          <m:t>𝑦</m:t>
                        </m:r>
                      </m:e>
                    </m:d>
                    <m:r>
                      <a:rPr lang="en-US" smtClean="0">
                        <a:solidFill>
                          <a:schemeClr val="bg1"/>
                        </a:solidFill>
                        <a:latin typeface="Cambria Math" panose="02040503050406030204" pitchFamily="18" charset="0"/>
                        <a:sym typeface="+mn-lt"/>
                      </a:rPr>
                      <m:t>+</m:t>
                    </m:r>
                    <m:r>
                      <a:rPr lang="en-US" smtClean="0">
                        <a:solidFill>
                          <a:schemeClr val="bg1"/>
                        </a:solidFill>
                        <a:latin typeface="Cambria Math" panose="02040503050406030204" pitchFamily="18" charset="0"/>
                        <a:sym typeface="+mn-lt"/>
                      </a:rPr>
                      <m:t>𝛼</m:t>
                    </m:r>
                    <m:r>
                      <m:rPr>
                        <m:sty m:val="p"/>
                      </m:rPr>
                      <a:rPr lang="el-GR" smtClean="0">
                        <a:solidFill>
                          <a:schemeClr val="bg1"/>
                        </a:solidFill>
                        <a:latin typeface="Cambria Math" panose="02040503050406030204" pitchFamily="18" charset="0"/>
                        <a:sym typeface="+mn-lt"/>
                      </a:rPr>
                      <m:t>Ω</m:t>
                    </m:r>
                    <m:r>
                      <a:rPr lang="en-US" smtClean="0">
                        <a:solidFill>
                          <a:schemeClr val="bg1"/>
                        </a:solidFill>
                        <a:latin typeface="Cambria Math" panose="02040503050406030204" pitchFamily="18" charset="0"/>
                        <a:sym typeface="+mn-lt"/>
                      </a:rPr>
                      <m:t>(</m:t>
                    </m:r>
                    <m:r>
                      <a:rPr lang="en-US" smtClean="0">
                        <a:solidFill>
                          <a:schemeClr val="bg1"/>
                        </a:solidFill>
                        <a:latin typeface="Cambria Math" panose="02040503050406030204" pitchFamily="18" charset="0"/>
                        <a:sym typeface="+mn-lt"/>
                      </a:rPr>
                      <m:t>𝜃</m:t>
                    </m:r>
                    <m:r>
                      <a:rPr lang="en-US" smtClean="0">
                        <a:solidFill>
                          <a:schemeClr val="bg1"/>
                        </a:solidFill>
                        <a:latin typeface="Cambria Math" panose="02040503050406030204" pitchFamily="18" charset="0"/>
                        <a:sym typeface="+mn-lt"/>
                      </a:rPr>
                      <m:t>)</m:t>
                    </m:r>
                  </m:oMath>
                </a14:m>
                <a:r>
                  <a:rPr lang="en-US" dirty="0">
                    <a:solidFill>
                      <a:schemeClr val="bg1"/>
                    </a:solidFill>
                  </a:rPr>
                  <a:t>,</a:t>
                </a:r>
              </a:p>
              <a:p>
                <a:pPr>
                  <a:lnSpc>
                    <a:spcPct val="150000"/>
                  </a:lnSpc>
                </a:pPr>
                <a:r>
                  <a:rPr lang="en-US" dirty="0">
                    <a:solidFill>
                      <a:schemeClr val="bg1"/>
                    </a:solidFill>
                  </a:rPr>
                  <a:t>Where </a:t>
                </a:r>
                <a14:m>
                  <m:oMath xmlns:m="http://schemas.openxmlformats.org/officeDocument/2006/math">
                    <m:r>
                      <a:rPr lang="zh-CN" altLang="en-US" smtClean="0">
                        <a:solidFill>
                          <a:schemeClr val="bg1"/>
                        </a:solidFill>
                        <a:latin typeface="Cambria Math" panose="02040503050406030204" pitchFamily="18" charset="0"/>
                        <a:sym typeface="+mn-lt"/>
                      </a:rPr>
                      <m:t>𝛼𝜖</m:t>
                    </m:r>
                    <m:r>
                      <a:rPr lang="en-US" altLang="zh-CN" smtClean="0">
                        <a:solidFill>
                          <a:schemeClr val="bg1"/>
                        </a:solidFill>
                        <a:latin typeface="Cambria Math" panose="02040503050406030204" pitchFamily="18" charset="0"/>
                        <a:sym typeface="+mn-lt"/>
                      </a:rPr>
                      <m:t>[</m:t>
                    </m:r>
                    <m:r>
                      <a:rPr lang="en-US" altLang="zh-CN" smtClean="0">
                        <a:solidFill>
                          <a:schemeClr val="bg1"/>
                        </a:solidFill>
                        <a:latin typeface="Cambria Math" panose="02040503050406030204" pitchFamily="18" charset="0"/>
                        <a:sym typeface="+mn-lt"/>
                      </a:rPr>
                      <m:t>0</m:t>
                    </m:r>
                    <m:r>
                      <a:rPr lang="en-US" altLang="zh-CN" smtClean="0">
                        <a:solidFill>
                          <a:schemeClr val="bg1"/>
                        </a:solidFill>
                        <a:latin typeface="Cambria Math" panose="02040503050406030204" pitchFamily="18" charset="0"/>
                        <a:sym typeface="+mn-lt"/>
                      </a:rPr>
                      <m:t>,</m:t>
                    </m:r>
                    <m:r>
                      <a:rPr lang="en-US" altLang="zh-CN" smtClean="0">
                        <a:solidFill>
                          <a:schemeClr val="bg1"/>
                        </a:solidFill>
                        <a:latin typeface="Cambria Math" panose="02040503050406030204" pitchFamily="18" charset="0"/>
                        <a:sym typeface="+mn-lt"/>
                      </a:rPr>
                      <m:t>∞</m:t>
                    </m:r>
                    <m:r>
                      <a:rPr lang="en-US" altLang="zh-CN" smtClean="0">
                        <a:solidFill>
                          <a:schemeClr val="bg1"/>
                        </a:solidFill>
                        <a:latin typeface="Cambria Math" panose="02040503050406030204" pitchFamily="18" charset="0"/>
                        <a:sym typeface="+mn-lt"/>
                      </a:rPr>
                      <m:t>)</m:t>
                    </m:r>
                  </m:oMath>
                </a14:m>
                <a:r>
                  <a:rPr lang="en-US" dirty="0">
                    <a:solidFill>
                      <a:schemeClr val="bg1"/>
                    </a:solidFill>
                  </a:rPr>
                  <a:t> is a hyperparameter that weights </a:t>
                </a:r>
                <a:r>
                  <a:rPr lang="en-US" dirty="0">
                    <a:solidFill>
                      <a:schemeClr val="bg1"/>
                    </a:solidFill>
                    <a:sym typeface="+mn-lt"/>
                  </a:rPr>
                  <a:t>the relative contribu</a:t>
                </a:r>
                <a:r>
                  <a:rPr lang="en-US" dirty="0">
                    <a:solidFill>
                      <a:schemeClr val="bg1"/>
                    </a:solidFill>
                  </a:rPr>
                  <a:t>tion of the norm penalty term </a:t>
                </a:r>
                <a14:m>
                  <m:oMath xmlns:m="http://schemas.openxmlformats.org/officeDocument/2006/math">
                    <m:r>
                      <m:rPr>
                        <m:sty m:val="p"/>
                      </m:rPr>
                      <a:rPr lang="el-GR" altLang="zh-CN" smtClean="0">
                        <a:solidFill>
                          <a:schemeClr val="bg1"/>
                        </a:solidFill>
                        <a:latin typeface="Cambria Math" panose="02040503050406030204" pitchFamily="18" charset="0"/>
                        <a:sym typeface="+mn-lt"/>
                      </a:rPr>
                      <m:t>Ω</m:t>
                    </m:r>
                  </m:oMath>
                </a14:m>
                <a:r>
                  <a:rPr lang="en-US" dirty="0">
                    <a:solidFill>
                      <a:schemeClr val="bg1"/>
                    </a:solidFill>
                  </a:rPr>
                  <a:t> and the standard objective function </a:t>
                </a:r>
                <a14:m>
                  <m:oMath xmlns:m="http://schemas.openxmlformats.org/officeDocument/2006/math">
                    <m:r>
                      <a:rPr lang="en-US" altLang="zh-CN" smtClean="0">
                        <a:solidFill>
                          <a:schemeClr val="bg1"/>
                        </a:solidFill>
                        <a:latin typeface="Cambria Math" panose="02040503050406030204" pitchFamily="18" charset="0"/>
                        <a:sym typeface="+mn-lt"/>
                      </a:rPr>
                      <m:t>𝐽</m:t>
                    </m:r>
                    <m:r>
                      <a:rPr lang="en-US" altLang="zh-CN" smtClean="0">
                        <a:solidFill>
                          <a:schemeClr val="bg1"/>
                        </a:solidFill>
                        <a:latin typeface="Cambria Math" panose="02040503050406030204" pitchFamily="18" charset="0"/>
                        <a:sym typeface="+mn-lt"/>
                      </a:rPr>
                      <m:t>(</m:t>
                    </m:r>
                    <m:r>
                      <a:rPr lang="en-US" altLang="zh-CN" smtClean="0">
                        <a:solidFill>
                          <a:schemeClr val="bg1"/>
                        </a:solidFill>
                        <a:latin typeface="Cambria Math" panose="02040503050406030204" pitchFamily="18" charset="0"/>
                        <a:sym typeface="+mn-lt"/>
                      </a:rPr>
                      <m:t>𝑋</m:t>
                    </m:r>
                    <m:r>
                      <a:rPr lang="en-US" altLang="zh-CN" smtClean="0">
                        <a:solidFill>
                          <a:schemeClr val="bg1"/>
                        </a:solidFill>
                        <a:latin typeface="Cambria Math" panose="02040503050406030204" pitchFamily="18" charset="0"/>
                        <a:sym typeface="+mn-lt"/>
                      </a:rPr>
                      <m:t>;</m:t>
                    </m:r>
                    <m:r>
                      <a:rPr lang="zh-CN" altLang="en-US" smtClean="0">
                        <a:solidFill>
                          <a:schemeClr val="bg1"/>
                        </a:solidFill>
                        <a:latin typeface="Cambria Math" panose="02040503050406030204" pitchFamily="18" charset="0"/>
                        <a:sym typeface="+mn-lt"/>
                      </a:rPr>
                      <m:t>𝜃</m:t>
                    </m:r>
                    <m:r>
                      <a:rPr lang="en-US" altLang="zh-CN" smtClean="0">
                        <a:solidFill>
                          <a:schemeClr val="bg1"/>
                        </a:solidFill>
                        <a:latin typeface="Cambria Math" panose="02040503050406030204" pitchFamily="18" charset="0"/>
                        <a:sym typeface="+mn-lt"/>
                      </a:rPr>
                      <m:t>)</m:t>
                    </m:r>
                  </m:oMath>
                </a14:m>
                <a:r>
                  <a:rPr lang="en-US" dirty="0">
                    <a:solidFill>
                      <a:schemeClr val="bg1"/>
                    </a:solidFill>
                  </a:rPr>
                  <a:t>. If </a:t>
                </a:r>
                <a14:m>
                  <m:oMath xmlns:m="http://schemas.openxmlformats.org/officeDocument/2006/math">
                    <m:r>
                      <a:rPr lang="zh-CN" altLang="en-US" smtClean="0">
                        <a:solidFill>
                          <a:schemeClr val="bg1"/>
                        </a:solidFill>
                        <a:latin typeface="Cambria Math" panose="02040503050406030204" pitchFamily="18" charset="0"/>
                        <a:sym typeface="+mn-lt"/>
                      </a:rPr>
                      <m:t>𝛼</m:t>
                    </m:r>
                  </m:oMath>
                </a14:m>
                <a:r>
                  <a:rPr lang="en-US" dirty="0">
                    <a:solidFill>
                      <a:schemeClr val="bg1"/>
                    </a:solidFill>
                  </a:rPr>
                  <a:t> is set to 0, no regularization is performed. The penalty in regularization increases with </a:t>
                </a:r>
                <a14:m>
                  <m:oMath xmlns:m="http://schemas.openxmlformats.org/officeDocument/2006/math">
                    <m:r>
                      <a:rPr lang="zh-CN" altLang="en-US" smtClean="0">
                        <a:solidFill>
                          <a:schemeClr val="bg1"/>
                        </a:solidFill>
                        <a:latin typeface="Cambria Math" panose="02040503050406030204" pitchFamily="18" charset="0"/>
                        <a:sym typeface="+mn-lt"/>
                      </a:rPr>
                      <m:t>𝛼</m:t>
                    </m:r>
                  </m:oMath>
                </a14:m>
                <a:r>
                  <a:rPr lang="en-US" dirty="0">
                    <a:solidFill>
                      <a:schemeClr val="bg1"/>
                    </a:solidFill>
                  </a:rPr>
                  <a:t>.</a:t>
                </a:r>
              </a:p>
            </p:txBody>
          </p:sp>
        </mc:Choice>
        <mc:Fallback>
          <p:sp>
            <p:nvSpPr>
              <p:cNvPr id="3" name="文本占位符 2"/>
              <p:cNvSpPr>
                <a:spLocks noGrp="1" noRot="1" noChangeAspect="1" noMove="1" noResize="1" noEditPoints="1" noAdjustHandles="1" noChangeArrowheads="1" noChangeShapeType="1" noTextEdit="1"/>
              </p:cNvSpPr>
              <p:nvPr>
                <p:ph type="body" sz="quarter" idx="10"/>
              </p:nvPr>
            </p:nvSpPr>
            <p:spPr>
              <a:blipFill>
                <a:blip r:embed="rId3"/>
                <a:stretch>
                  <a:fillRect l="-852" r="-1023" b="-1627"/>
                </a:stretch>
              </a:blipFill>
            </p:spPr>
            <p:txBody>
              <a:bodyPr/>
              <a:lstStyle/>
              <a:p>
                <a:r>
                  <a:rPr lang="en-US">
                    <a:noFill/>
                  </a:rPr>
                  <a:t> </a:t>
                </a:r>
              </a:p>
            </p:txBody>
          </p:sp>
        </mc:Fallback>
      </mc:AlternateContent>
      <p:sp>
        <p:nvSpPr>
          <p:cNvPr id="4" name="TextBox 3">
            <a:extLst>
              <a:ext uri="{FF2B5EF4-FFF2-40B4-BE49-F238E27FC236}">
                <a16:creationId xmlns:a16="http://schemas.microsoft.com/office/drawing/2014/main" id="{CB2099C3-CD88-C0B3-57B9-F27E9E9852F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67653844-47D9-7136-E21A-D6CE4254821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147945" y="0"/>
            <a:ext cx="2044055" cy="964793"/>
          </a:xfrm>
          <a:prstGeom prst="rect">
            <a:avLst/>
          </a:prstGeom>
        </p:spPr>
      </p:pic>
    </p:spTree>
    <p:extLst>
      <p:ext uri="{BB962C8B-B14F-4D97-AF65-F5344CB8AC3E}">
        <p14:creationId xmlns:p14="http://schemas.microsoft.com/office/powerpoint/2010/main" val="4692494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dirty="0">
                <a:solidFill>
                  <a:srgbClr val="00B0F0"/>
                </a:solidFill>
                <a:sym typeface="+mn-lt"/>
              </a:rPr>
              <a:t>Dataset Expansion</a:t>
            </a:r>
          </a:p>
        </p:txBody>
      </p:sp>
      <p:sp>
        <p:nvSpPr>
          <p:cNvPr id="3" name="文本占位符 2"/>
          <p:cNvSpPr>
            <a:spLocks noGrp="1"/>
          </p:cNvSpPr>
          <p:nvPr>
            <p:ph type="body" sz="quarter" idx="10"/>
          </p:nvPr>
        </p:nvSpPr>
        <p:spPr/>
        <p:txBody>
          <a:bodyPr>
            <a:normAutofit/>
          </a:bodyPr>
          <a:lstStyle/>
          <a:p>
            <a:pPr>
              <a:lnSpc>
                <a:spcPct val="150000"/>
              </a:lnSpc>
            </a:pPr>
            <a:r>
              <a:rPr lang="en-US" sz="2000" dirty="0">
                <a:solidFill>
                  <a:schemeClr val="bg1"/>
                </a:solidFill>
                <a:sym typeface="+mn-lt"/>
              </a:rPr>
              <a:t>The most effective way to prevent over-fitting is to add a training set. A larger training set has a smaller over-fitting probability. Dataset expansion is a time-saving method, but it varies in different fields.</a:t>
            </a:r>
          </a:p>
          <a:p>
            <a:pPr lvl="1" algn="just">
              <a:lnSpc>
                <a:spcPct val="150000"/>
              </a:lnSpc>
            </a:pPr>
            <a:r>
              <a:rPr lang="en-US" sz="2000" dirty="0">
                <a:solidFill>
                  <a:schemeClr val="bg1"/>
                </a:solidFill>
                <a:sym typeface="+mn-lt"/>
              </a:rPr>
              <a:t>A common method in the object recognition field is to rotate or scale images. (The prerequisite to image transformation is that the type of the image cannot be changed through transformation. For example, for handwriting digit recognition, categories 6 and 9 can be easily changed after rotation).</a:t>
            </a:r>
          </a:p>
          <a:p>
            <a:pPr lvl="1" algn="just">
              <a:lnSpc>
                <a:spcPct val="150000"/>
              </a:lnSpc>
            </a:pPr>
            <a:r>
              <a:rPr lang="en-US" sz="2000" dirty="0">
                <a:solidFill>
                  <a:schemeClr val="bg1"/>
                </a:solidFill>
                <a:sym typeface="+mn-lt"/>
              </a:rPr>
              <a:t>Random noise is added to the input data in speech recognition.</a:t>
            </a:r>
          </a:p>
          <a:p>
            <a:pPr lvl="1" algn="just">
              <a:lnSpc>
                <a:spcPct val="150000"/>
              </a:lnSpc>
            </a:pPr>
            <a:r>
              <a:rPr lang="en-US" sz="2000" dirty="0">
                <a:solidFill>
                  <a:schemeClr val="bg1"/>
                </a:solidFill>
                <a:sym typeface="+mn-lt"/>
              </a:rPr>
              <a:t>A common practice of natural language processing (NLP) is replacing words with their synonyms.</a:t>
            </a:r>
          </a:p>
        </p:txBody>
      </p:sp>
      <p:sp>
        <p:nvSpPr>
          <p:cNvPr id="4" name="TextBox 3">
            <a:extLst>
              <a:ext uri="{FF2B5EF4-FFF2-40B4-BE49-F238E27FC236}">
                <a16:creationId xmlns:a16="http://schemas.microsoft.com/office/drawing/2014/main" id="{AEEAF188-FCC4-97D2-57BB-66792D1702C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56160ED8-8E2F-7F0A-4724-57E8E9B46F5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47945" y="0"/>
            <a:ext cx="2044055" cy="964793"/>
          </a:xfrm>
          <a:prstGeom prst="rect">
            <a:avLst/>
          </a:prstGeom>
        </p:spPr>
      </p:pic>
    </p:spTree>
    <p:extLst>
      <p:ext uri="{BB962C8B-B14F-4D97-AF65-F5344CB8AC3E}">
        <p14:creationId xmlns:p14="http://schemas.microsoft.com/office/powerpoint/2010/main" val="27617718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dirty="0">
                <a:solidFill>
                  <a:srgbClr val="00B0F0"/>
                </a:solidFill>
                <a:sym typeface="+mn-lt"/>
              </a:rPr>
              <a:t>Dropout</a:t>
            </a:r>
            <a:r>
              <a:rPr lang="ar-EG" dirty="0">
                <a:solidFill>
                  <a:srgbClr val="00B0F0"/>
                </a:solidFill>
                <a:sym typeface="+mn-lt"/>
              </a:rPr>
              <a:t> </a:t>
            </a:r>
            <a:r>
              <a:rPr lang="en-US" dirty="0">
                <a:solidFill>
                  <a:srgbClr val="00B0F0"/>
                </a:solidFill>
                <a:sym typeface="+mn-lt"/>
              </a:rPr>
              <a:t> (Integration Method)</a:t>
            </a:r>
          </a:p>
        </p:txBody>
      </p:sp>
      <p:sp>
        <p:nvSpPr>
          <p:cNvPr id="3" name="文本占位符 2"/>
          <p:cNvSpPr>
            <a:spLocks noGrp="1"/>
          </p:cNvSpPr>
          <p:nvPr>
            <p:ph type="body" sz="quarter" idx="10"/>
          </p:nvPr>
        </p:nvSpPr>
        <p:spPr/>
        <p:txBody>
          <a:bodyPr>
            <a:normAutofit/>
          </a:bodyPr>
          <a:lstStyle/>
          <a:p>
            <a:r>
              <a:rPr lang="en-US" sz="2400" dirty="0">
                <a:solidFill>
                  <a:schemeClr val="bg1"/>
                </a:solidFill>
                <a:sym typeface="+mn-lt"/>
              </a:rPr>
              <a:t>Dropout is a common and simple regularization method, which has been widely used since 2014. Simply put, Dropout randomly discards some inputs during the training process. In this case, the parameters corresponding to the discarded inputs are not updated. As an integration method, Dropout combines all sub-network results and obtains sub-networks by randomly dropping inputs. See the figures below: </a:t>
            </a:r>
          </a:p>
        </p:txBody>
      </p:sp>
      <p:grpSp>
        <p:nvGrpSpPr>
          <p:cNvPr id="6" name="组合 5"/>
          <p:cNvGrpSpPr/>
          <p:nvPr/>
        </p:nvGrpSpPr>
        <p:grpSpPr>
          <a:xfrm>
            <a:off x="2711145" y="2939804"/>
            <a:ext cx="7522772" cy="3095703"/>
            <a:chOff x="765687" y="2732695"/>
            <a:chExt cx="7522772" cy="3095703"/>
          </a:xfrm>
        </p:grpSpPr>
        <p:grpSp>
          <p:nvGrpSpPr>
            <p:cNvPr id="7" name="组合 6"/>
            <p:cNvGrpSpPr/>
            <p:nvPr/>
          </p:nvGrpSpPr>
          <p:grpSpPr>
            <a:xfrm>
              <a:off x="765687" y="2732695"/>
              <a:ext cx="7386381" cy="2676525"/>
              <a:chOff x="765687" y="2732695"/>
              <a:chExt cx="7386381" cy="2676525"/>
            </a:xfrm>
          </p:grpSpPr>
          <p:pic>
            <p:nvPicPr>
              <p:cNvPr id="9" name="图片 8"/>
              <p:cNvPicPr>
                <a:picLocks noChangeAspect="1"/>
              </p:cNvPicPr>
              <p:nvPr/>
            </p:nvPicPr>
            <p:blipFill>
              <a:blip r:embed="rId3"/>
              <a:stretch>
                <a:fillRect/>
              </a:stretch>
            </p:blipFill>
            <p:spPr>
              <a:xfrm>
                <a:off x="765687" y="2732695"/>
                <a:ext cx="5724525" cy="2676525"/>
              </a:xfrm>
              <a:prstGeom prst="rect">
                <a:avLst/>
              </a:prstGeom>
              <a:ln>
                <a:solidFill>
                  <a:schemeClr val="tx2">
                    <a:lumMod val="60000"/>
                    <a:lumOff val="40000"/>
                  </a:schemeClr>
                </a:solidFill>
              </a:ln>
            </p:spPr>
          </p:pic>
          <p:pic>
            <p:nvPicPr>
              <p:cNvPr id="10" name="图片 9"/>
              <p:cNvPicPr>
                <a:picLocks noChangeAspect="1"/>
              </p:cNvPicPr>
              <p:nvPr/>
            </p:nvPicPr>
            <p:blipFill>
              <a:blip r:embed="rId4"/>
              <a:stretch>
                <a:fillRect/>
              </a:stretch>
            </p:blipFill>
            <p:spPr>
              <a:xfrm>
                <a:off x="6942393" y="2732695"/>
                <a:ext cx="1209675" cy="2590800"/>
              </a:xfrm>
              <a:prstGeom prst="rect">
                <a:avLst/>
              </a:prstGeom>
            </p:spPr>
          </p:pic>
        </p:grpSp>
        <p:sp>
          <p:nvSpPr>
            <p:cNvPr id="8" name="文本框 7"/>
            <p:cNvSpPr txBox="1"/>
            <p:nvPr/>
          </p:nvSpPr>
          <p:spPr bwMode="auto">
            <a:xfrm>
              <a:off x="2735796" y="5481228"/>
              <a:ext cx="5552663" cy="347170"/>
            </a:xfrm>
            <a:prstGeom prst="rect">
              <a:avLst/>
            </a:prstGeom>
            <a:noFill/>
            <a:ln w="9525">
              <a:noFill/>
              <a:miter lim="800000"/>
              <a:headEnd/>
              <a:tailEnd/>
            </a:ln>
          </p:spPr>
          <p:txBody>
            <a:bodyPr wrap="square" lIns="99980" tIns="49986" rIns="99980" bIns="49986" rtlCol="0">
              <a:spAutoFit/>
            </a:bodyPr>
            <a:lstStyle/>
            <a:p>
              <a:pPr algn="just" defTabSz="1001649" eaLnBrk="0" hangingPunct="0"/>
              <a:r>
                <a:rPr lang="en-US" altLang="zh-CN" sz="1600" dirty="0">
                  <a:solidFill>
                    <a:schemeClr val="bg1"/>
                  </a:solidFill>
                  <a:cs typeface="Arial" pitchFamily="34" charset="0"/>
                </a:rPr>
                <a:t>Dropout</a:t>
              </a:r>
              <a:r>
                <a:rPr lang="zh-CN" altLang="en-US" sz="1600" dirty="0">
                  <a:solidFill>
                    <a:schemeClr val="bg1"/>
                  </a:solidFill>
                  <a:cs typeface="Arial" pitchFamily="34" charset="0"/>
                </a:rPr>
                <a:t> </a:t>
              </a:r>
              <a:r>
                <a:rPr lang="en-US" altLang="zh-CN" sz="1600" dirty="0">
                  <a:solidFill>
                    <a:schemeClr val="bg1"/>
                  </a:solidFill>
                  <a:cs typeface="Arial" pitchFamily="34" charset="0"/>
                </a:rPr>
                <a:t>in training			        Testing</a:t>
              </a:r>
              <a:endParaRPr lang="zh-CN" altLang="en-US" sz="1600" dirty="0">
                <a:solidFill>
                  <a:schemeClr val="bg1"/>
                </a:solidFill>
                <a:cs typeface="Arial" pitchFamily="34" charset="0"/>
              </a:endParaRPr>
            </a:p>
          </p:txBody>
        </p:sp>
      </p:grpSp>
      <p:sp>
        <p:nvSpPr>
          <p:cNvPr id="5" name="TextBox 4">
            <a:extLst>
              <a:ext uri="{FF2B5EF4-FFF2-40B4-BE49-F238E27FC236}">
                <a16:creationId xmlns:a16="http://schemas.microsoft.com/office/drawing/2014/main" id="{7E4FEBFC-5F91-37C9-4FAA-3D75FAE26C9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1" name="Picture 10">
            <a:extLst>
              <a:ext uri="{FF2B5EF4-FFF2-40B4-BE49-F238E27FC236}">
                <a16:creationId xmlns:a16="http://schemas.microsoft.com/office/drawing/2014/main" id="{AB74F922-6DEE-C856-F9B2-BC0EFFEBBDE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147945" y="0"/>
            <a:ext cx="2044055" cy="964793"/>
          </a:xfrm>
          <a:prstGeom prst="rect">
            <a:avLst/>
          </a:prstGeom>
        </p:spPr>
      </p:pic>
    </p:spTree>
    <p:extLst>
      <p:ext uri="{BB962C8B-B14F-4D97-AF65-F5344CB8AC3E}">
        <p14:creationId xmlns:p14="http://schemas.microsoft.com/office/powerpoint/2010/main" val="26931848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Why “early-stopping” works as Regularization? - RAHUL JAIN - Mediu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4582" y="2108796"/>
            <a:ext cx="5065361" cy="4100530"/>
          </a:xfrm>
          <a:prstGeom prst="rect">
            <a:avLst/>
          </a:prstGeom>
          <a:noFill/>
          <a:extLst>
            <a:ext uri="{909E8E84-426E-40DD-AFC4-6F175D3DCCD1}">
              <a14:hiddenFill xmlns:a14="http://schemas.microsoft.com/office/drawing/2010/main">
                <a:solidFill>
                  <a:srgbClr val="FFFFFF"/>
                </a:solidFill>
              </a14:hiddenFill>
            </a:ext>
          </a:extLst>
        </p:spPr>
      </p:pic>
      <p:sp>
        <p:nvSpPr>
          <p:cNvPr id="3" name="标题 2"/>
          <p:cNvSpPr>
            <a:spLocks noGrp="1"/>
          </p:cNvSpPr>
          <p:nvPr>
            <p:ph type="title"/>
          </p:nvPr>
        </p:nvSpPr>
        <p:spPr/>
        <p:txBody>
          <a:bodyPr>
            <a:normAutofit fontScale="90000"/>
          </a:bodyPr>
          <a:lstStyle/>
          <a:p>
            <a:r>
              <a:rPr lang="en-US" dirty="0">
                <a:solidFill>
                  <a:srgbClr val="00B0F0"/>
                </a:solidFill>
                <a:sym typeface="+mn-lt"/>
              </a:rPr>
              <a:t>Early Stopping</a:t>
            </a:r>
          </a:p>
        </p:txBody>
      </p:sp>
      <p:sp>
        <p:nvSpPr>
          <p:cNvPr id="4" name="文本占位符 3"/>
          <p:cNvSpPr>
            <a:spLocks noGrp="1"/>
          </p:cNvSpPr>
          <p:nvPr>
            <p:ph type="body" sz="quarter" idx="10"/>
          </p:nvPr>
        </p:nvSpPr>
        <p:spPr/>
        <p:txBody>
          <a:bodyPr/>
          <a:lstStyle/>
          <a:p>
            <a:r>
              <a:rPr lang="en-US" dirty="0">
                <a:solidFill>
                  <a:schemeClr val="bg1"/>
                </a:solidFill>
                <a:sym typeface="+mn-lt"/>
              </a:rPr>
              <a:t>A test on data of the validation set can be inserted during the training. When the data loss of the verification set increases, </a:t>
            </a:r>
            <a:r>
              <a:rPr lang="en-US" dirty="0">
                <a:solidFill>
                  <a:schemeClr val="bg1"/>
                </a:solidFill>
              </a:rPr>
              <a:t>perform early stopping.</a:t>
            </a:r>
          </a:p>
        </p:txBody>
      </p:sp>
      <p:sp>
        <p:nvSpPr>
          <p:cNvPr id="10" name="文本框 9"/>
          <p:cNvSpPr txBox="1"/>
          <p:nvPr/>
        </p:nvSpPr>
        <p:spPr bwMode="auto">
          <a:xfrm>
            <a:off x="5772445" y="3666692"/>
            <a:ext cx="1942369" cy="351584"/>
          </a:xfrm>
          <a:prstGeom prst="rect">
            <a:avLst/>
          </a:prstGeom>
          <a:noFill/>
          <a:ln w="12700">
            <a:solidFill>
              <a:schemeClr val="bg1">
                <a:lumMod val="85000"/>
              </a:schemeClr>
            </a:solidFill>
            <a:miter lim="800000"/>
            <a:headEnd/>
            <a:tailEnd/>
          </a:ln>
        </p:spPr>
        <p:txBody>
          <a:bodyPr wrap="square" lIns="99980" tIns="49986" rIns="99980" bIns="49986" rtlCol="0">
            <a:noAutofit/>
          </a:bodyPr>
          <a:lstStyle/>
          <a:p>
            <a:pPr algn="ctr" defTabSz="1001649" eaLnBrk="0" fontAlgn="ctr" hangingPunct="0"/>
            <a:r>
              <a:rPr lang="en-US" sz="1400" b="1">
                <a:solidFill>
                  <a:srgbClr val="000000"/>
                </a:solidFill>
                <a:latin typeface="Huawei Sans" panose="020C0503030203020204" pitchFamily="34" charset="0"/>
                <a:ea typeface="+mn-ea"/>
                <a:cs typeface="+mn-ea"/>
                <a:sym typeface="+mn-lt"/>
              </a:rPr>
              <a:t>Early stopping</a:t>
            </a:r>
          </a:p>
        </p:txBody>
      </p:sp>
      <p:sp>
        <p:nvSpPr>
          <p:cNvPr id="2" name="TextBox 1">
            <a:extLst>
              <a:ext uri="{FF2B5EF4-FFF2-40B4-BE49-F238E27FC236}">
                <a16:creationId xmlns:a16="http://schemas.microsoft.com/office/drawing/2014/main" id="{D368B386-376B-EBC6-731E-4157A35192F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FCCC6C1C-9B1D-7487-BB28-04AD132A5ECB}"/>
              </a:ext>
            </a:extLst>
          </p:cNvPr>
          <p:cNvSpPr/>
          <p:nvPr/>
        </p:nvSpPr>
        <p:spPr>
          <a:xfrm flipV="1">
            <a:off x="385762" y="1006794"/>
            <a:ext cx="9364458"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5BF4E95F-6C0F-600A-9ED0-BF119520F80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147945" y="0"/>
            <a:ext cx="2044055" cy="964793"/>
          </a:xfrm>
          <a:prstGeom prst="rect">
            <a:avLst/>
          </a:prstGeom>
        </p:spPr>
      </p:pic>
    </p:spTree>
    <p:extLst>
      <p:ext uri="{BB962C8B-B14F-4D97-AF65-F5344CB8AC3E}">
        <p14:creationId xmlns:p14="http://schemas.microsoft.com/office/powerpoint/2010/main" val="152117316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359167" y="1461410"/>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5F4909C7-1AD2-3A2B-E134-6D22F57FD6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25709922"/>
      </p:ext>
    </p:extLst>
  </p:cSld>
  <p:clrMapOvr>
    <a:masterClrMapping/>
  </p:clrMapOvr>
</p:sld>
</file>

<file path=ppt/theme/theme1.xml><?xml version="1.0" encoding="utf-8"?>
<a:theme xmlns:a="http://schemas.openxmlformats.org/drawingml/2006/main" name="SketchLinesVTI">
  <a:themeElements>
    <a:clrScheme name="AnalogousFromDarkSeedLeftStep">
      <a:dk1>
        <a:srgbClr val="000000"/>
      </a:dk1>
      <a:lt1>
        <a:srgbClr val="FFFFFF"/>
      </a:lt1>
      <a:dk2>
        <a:srgbClr val="1B2130"/>
      </a:dk2>
      <a:lt2>
        <a:srgbClr val="F0F3F1"/>
      </a:lt2>
      <a:accent1>
        <a:srgbClr val="D937B0"/>
      </a:accent1>
      <a:accent2>
        <a:srgbClr val="AC25C7"/>
      </a:accent2>
      <a:accent3>
        <a:srgbClr val="7B37D9"/>
      </a:accent3>
      <a:accent4>
        <a:srgbClr val="3A3ACC"/>
      </a:accent4>
      <a:accent5>
        <a:srgbClr val="377AD9"/>
      </a:accent5>
      <a:accent6>
        <a:srgbClr val="25ACC7"/>
      </a:accent6>
      <a:hlink>
        <a:srgbClr val="3F5FBF"/>
      </a:hlink>
      <a:folHlink>
        <a:srgbClr val="7F7F7F"/>
      </a:folHlink>
    </a:clrScheme>
    <a:fontScheme name="Custom 7">
      <a:majorFont>
        <a:latin typeface="Meiryo"/>
        <a:ea typeface=""/>
        <a:cs typeface=""/>
      </a:majorFont>
      <a:minorFont>
        <a:latin typeface="Meiryo"/>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LinesVTI" id="{8C0B0F05-C8D0-4078-9615-83E590287484}" vid="{43A7BC57-C1E3-4EE6-BDBC-5422DD574AF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395</TotalTime>
  <Words>5425</Words>
  <Application>Microsoft Office PowerPoint</Application>
  <PresentationFormat>Widescreen</PresentationFormat>
  <Paragraphs>399</Paragraphs>
  <Slides>46</Slides>
  <Notes>31</Notes>
  <HiddenSlides>0</HiddenSlides>
  <MMClips>0</MMClips>
  <ScaleCrop>false</ScaleCrop>
  <HeadingPairs>
    <vt:vector size="8" baseType="variant">
      <vt:variant>
        <vt:lpstr>Fonts Used</vt:lpstr>
      </vt:variant>
      <vt:variant>
        <vt:i4>11</vt:i4>
      </vt:variant>
      <vt:variant>
        <vt:lpstr>Theme</vt:lpstr>
      </vt:variant>
      <vt:variant>
        <vt:i4>2</vt:i4>
      </vt:variant>
      <vt:variant>
        <vt:lpstr>Embedded OLE Servers</vt:lpstr>
      </vt:variant>
      <vt:variant>
        <vt:i4>1</vt:i4>
      </vt:variant>
      <vt:variant>
        <vt:lpstr>Slide Titles</vt:lpstr>
      </vt:variant>
      <vt:variant>
        <vt:i4>46</vt:i4>
      </vt:variant>
    </vt:vector>
  </HeadingPairs>
  <TitlesOfParts>
    <vt:vector size="60" baseType="lpstr">
      <vt:lpstr>Meiryo</vt:lpstr>
      <vt:lpstr>Arial</vt:lpstr>
      <vt:lpstr>Calibri</vt:lpstr>
      <vt:lpstr>Calibri Light</vt:lpstr>
      <vt:lpstr>Cambria Math</vt:lpstr>
      <vt:lpstr>Corbel</vt:lpstr>
      <vt:lpstr>Huawei Sans</vt:lpstr>
      <vt:lpstr>Söhne</vt:lpstr>
      <vt:lpstr>Symbol</vt:lpstr>
      <vt:lpstr>Times New Roman</vt:lpstr>
      <vt:lpstr>Wingdings</vt:lpstr>
      <vt:lpstr>SketchLinesVTI</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Development History of Neural Networks</vt:lpstr>
      <vt:lpstr>PowerPoint Presentation</vt:lpstr>
      <vt:lpstr>Single-Layer Perceptron</vt:lpstr>
      <vt:lpstr>XOR</vt:lpstr>
      <vt:lpstr>MLP</vt:lpstr>
      <vt:lpstr>PowerPoint Presentation</vt:lpstr>
      <vt:lpstr>Steps Involved in Applying Deep Learning: </vt:lpstr>
      <vt:lpstr>Steps Involved in Applying Deep Learning cont.: </vt:lpstr>
      <vt:lpstr>PowerPoint Presentation</vt:lpstr>
      <vt:lpstr>PowerPoint Presentation</vt:lpstr>
      <vt:lpstr>PowerPoint Presentation</vt:lpstr>
      <vt:lpstr>Gradient Descent and Loss Function</vt:lpstr>
      <vt:lpstr>Extrema of the Loss Function</vt:lpstr>
      <vt:lpstr>Common Loss Functions in Deep Learning</vt:lpstr>
      <vt:lpstr>Optimizer </vt:lpstr>
      <vt:lpstr>PowerPoint Presentation</vt:lpstr>
      <vt:lpstr>Batch Gradient Descent Algorithm (BGD)</vt:lpstr>
      <vt:lpstr>Stochastic Gradient Descent Algorithm (SGD)</vt:lpstr>
      <vt:lpstr>Mini-Batch Gradient Descent Algorithm (MBGD)</vt:lpstr>
      <vt:lpstr>Training</vt:lpstr>
      <vt:lpstr>Backpropagation Algorithm</vt:lpstr>
      <vt:lpstr>PowerPoint Presentation</vt:lpstr>
      <vt:lpstr>Update (W)</vt:lpstr>
      <vt:lpstr>Backpropagation Algorithm </vt:lpstr>
      <vt:lpstr>Activation Functions</vt:lpstr>
      <vt:lpstr>Activation Function</vt:lpstr>
      <vt:lpstr>Sigmoid</vt:lpstr>
      <vt:lpstr>Tanh</vt:lpstr>
      <vt:lpstr>Tanh</vt:lpstr>
      <vt:lpstr>Rectified Linear Unit (ReLU)</vt:lpstr>
      <vt:lpstr>Rectified Linear Unit (ReLU) Cont.</vt:lpstr>
      <vt:lpstr>Softmax</vt:lpstr>
      <vt:lpstr>Regularization</vt:lpstr>
      <vt:lpstr>Regularization</vt:lpstr>
      <vt:lpstr>Penalty Parameters</vt:lpstr>
      <vt:lpstr>Dataset Expansion</vt:lpstr>
      <vt:lpstr>Dropout  (Integration Method)</vt:lpstr>
      <vt:lpstr>Early Stopping</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Eman Mohamed</dc:creator>
  <cp:lastModifiedBy>Eman Mohamed</cp:lastModifiedBy>
  <cp:revision>1</cp:revision>
  <dcterms:created xsi:type="dcterms:W3CDTF">2023-09-04T17:06:57Z</dcterms:created>
  <dcterms:modified xsi:type="dcterms:W3CDTF">2023-09-04T23:42:22Z</dcterms:modified>
</cp:coreProperties>
</file>