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34"/>
  </p:notesMasterIdLst>
  <p:sldIdLst>
    <p:sldId id="287" r:id="rId2"/>
    <p:sldId id="288" r:id="rId3"/>
    <p:sldId id="257" r:id="rId4"/>
    <p:sldId id="290" r:id="rId5"/>
    <p:sldId id="259" r:id="rId6"/>
    <p:sldId id="291" r:id="rId7"/>
    <p:sldId id="261" r:id="rId8"/>
    <p:sldId id="262" r:id="rId9"/>
    <p:sldId id="263" r:id="rId10"/>
    <p:sldId id="292" r:id="rId11"/>
    <p:sldId id="265" r:id="rId12"/>
    <p:sldId id="293" r:id="rId13"/>
    <p:sldId id="267" r:id="rId14"/>
    <p:sldId id="268" r:id="rId15"/>
    <p:sldId id="269" r:id="rId16"/>
    <p:sldId id="294" r:id="rId17"/>
    <p:sldId id="271" r:id="rId18"/>
    <p:sldId id="295" r:id="rId19"/>
    <p:sldId id="273" r:id="rId20"/>
    <p:sldId id="296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9" r:id="rId33"/>
  </p:sldIdLst>
  <p:sldSz cx="12192000" cy="6858000"/>
  <p:notesSz cx="6858000" cy="9144000"/>
  <p:embeddedFontLst>
    <p:embeddedFont>
      <p:font typeface="Calibri Light" panose="020F0302020204030204" pitchFamily="34" charset="0"/>
      <p:regular r:id="rId35"/>
      <p:italic r:id="rId36"/>
    </p:embeddedFont>
    <p:embeddedFont>
      <p:font typeface="Tajawal Medium" panose="00000600000000000000" charset="-78"/>
      <p:regular r:id="rId37"/>
      <p:bold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4" roundtripDataSignature="AMtx7mh4ZPB8zNJl2DQCSBPMo/nU9Ehv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D1CD580-21D0-4B2E-8FFD-9B0FF797C4B5}">
  <a:tblStyle styleId="{4D1CD580-21D0-4B2E-8FFD-9B0FF797C4B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0626104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75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925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8043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27521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804794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97448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171965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5350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8155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090883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0182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839258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2094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658854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957024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752482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29528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690777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302852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93105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52968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447538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423923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889160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917697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69710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659258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470164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9" name="Google Shape;46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065897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1" name="Google Shape;48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395094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29868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551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104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168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104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314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022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194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755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076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153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988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028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53913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594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8117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868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9191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5910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777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3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9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4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27866" y="2989263"/>
            <a:ext cx="660616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470400" y="4873528"/>
            <a:ext cx="12602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587850" y="586636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416851" y="6344727"/>
            <a:ext cx="6508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by 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065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0"/>
            <a:ext cx="6137571" cy="68580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9768" y="3023881"/>
            <a:ext cx="67657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 Management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0807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48580" y="37878"/>
            <a:ext cx="5754662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087887" y="427496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312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784042"/>
            <a:ext cx="9902228" cy="427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Acceleration and Schedule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</a:rPr>
              <a:t>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Compression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</a:endParaRPr>
          </a:p>
          <a:p>
            <a:pPr marL="571500" indent="-571500">
              <a:buSzPts val="2400"/>
              <a:buFont typeface="Arial"/>
              <a:buChar char="o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Case </a:t>
            </a: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study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784042"/>
            <a:ext cx="9902228" cy="427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Acceleration and Schedule </a:t>
            </a: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jawal Medium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Compression</a:t>
            </a:r>
            <a:endParaRPr lang="en-US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ajawal Medium"/>
            </a:endParaRPr>
          </a:p>
          <a:p>
            <a:pPr lvl="0"/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800" b="1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Case </a:t>
            </a:r>
            <a:r>
              <a:rPr lang="en-US" sz="2800" b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study</a:t>
            </a:r>
            <a:endParaRPr sz="1600" b="1" dirty="0">
              <a:solidFill>
                <a:schemeClr val="tx1"/>
              </a:solidFill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892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216921" y="625579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 sz="2800" b="1" i="0" u="none" strike="noStrike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5401509" y="1252313"/>
            <a:ext cx="1655763" cy="504825"/>
          </a:xfrm>
          <a:prstGeom prst="rect">
            <a:avLst/>
          </a:prstGeom>
          <a:solidFill>
            <a:srgbClr val="FF3300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Road Network</a:t>
            </a:r>
            <a:endParaRPr/>
          </a:p>
        </p:txBody>
      </p:sp>
      <p:cxnSp>
        <p:nvCxnSpPr>
          <p:cNvPr id="132" name="Google Shape;132;p4"/>
          <p:cNvCxnSpPr/>
          <p:nvPr/>
        </p:nvCxnSpPr>
        <p:spPr>
          <a:xfrm>
            <a:off x="6228597" y="1761900"/>
            <a:ext cx="0" cy="5397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3" name="Google Shape;133;p4"/>
          <p:cNvCxnSpPr/>
          <p:nvPr/>
        </p:nvCxnSpPr>
        <p:spPr>
          <a:xfrm>
            <a:off x="3096459" y="2322288"/>
            <a:ext cx="61214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4" name="Google Shape;134;p4"/>
          <p:cNvCxnSpPr/>
          <p:nvPr/>
        </p:nvCxnSpPr>
        <p:spPr>
          <a:xfrm>
            <a:off x="9228972" y="2333400"/>
            <a:ext cx="0" cy="9715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35" name="Google Shape;135;p4"/>
          <p:cNvCxnSpPr/>
          <p:nvPr/>
        </p:nvCxnSpPr>
        <p:spPr>
          <a:xfrm>
            <a:off x="4969709" y="2333400"/>
            <a:ext cx="0" cy="9715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36" name="Google Shape;136;p4"/>
          <p:cNvCxnSpPr/>
          <p:nvPr/>
        </p:nvCxnSpPr>
        <p:spPr>
          <a:xfrm>
            <a:off x="3093284" y="2312763"/>
            <a:ext cx="0" cy="9715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37" name="Google Shape;137;p4"/>
          <p:cNvCxnSpPr/>
          <p:nvPr/>
        </p:nvCxnSpPr>
        <p:spPr>
          <a:xfrm>
            <a:off x="7344609" y="2336575"/>
            <a:ext cx="0" cy="9715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38" name="Google Shape;138;p4"/>
          <p:cNvSpPr/>
          <p:nvPr/>
        </p:nvSpPr>
        <p:spPr>
          <a:xfrm>
            <a:off x="8352672" y="3341463"/>
            <a:ext cx="1692275" cy="43180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139" name="Google Shape;139;p4"/>
          <p:cNvSpPr/>
          <p:nvPr/>
        </p:nvSpPr>
        <p:spPr>
          <a:xfrm>
            <a:off x="6517522" y="3304950"/>
            <a:ext cx="1692275" cy="43180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140" name="Google Shape;140;p4"/>
          <p:cNvSpPr/>
          <p:nvPr/>
        </p:nvSpPr>
        <p:spPr>
          <a:xfrm>
            <a:off x="4177547" y="3341463"/>
            <a:ext cx="1692275" cy="43180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141" name="Google Shape;141;p4"/>
          <p:cNvSpPr/>
          <p:nvPr/>
        </p:nvSpPr>
        <p:spPr>
          <a:xfrm>
            <a:off x="2269372" y="3304950"/>
            <a:ext cx="1692275" cy="43180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/>
          </a:p>
        </p:txBody>
      </p:sp>
      <p:cxnSp>
        <p:nvCxnSpPr>
          <p:cNvPr id="142" name="Google Shape;142;p4"/>
          <p:cNvCxnSpPr/>
          <p:nvPr/>
        </p:nvCxnSpPr>
        <p:spPr>
          <a:xfrm flipH="1">
            <a:off x="8520947" y="4601938"/>
            <a:ext cx="1547812" cy="3492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3" name="Google Shape;143;p4"/>
          <p:cNvCxnSpPr/>
          <p:nvPr/>
        </p:nvCxnSpPr>
        <p:spPr>
          <a:xfrm>
            <a:off x="9252784" y="3773263"/>
            <a:ext cx="0" cy="8636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4" name="Google Shape;144;p4"/>
          <p:cNvCxnSpPr/>
          <p:nvPr/>
        </p:nvCxnSpPr>
        <p:spPr>
          <a:xfrm>
            <a:off x="3096459" y="3773263"/>
            <a:ext cx="0" cy="8636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5" name="Google Shape;145;p4"/>
          <p:cNvCxnSpPr/>
          <p:nvPr/>
        </p:nvCxnSpPr>
        <p:spPr>
          <a:xfrm>
            <a:off x="5004634" y="3773263"/>
            <a:ext cx="0" cy="8636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" name="Google Shape;146;p4"/>
          <p:cNvCxnSpPr/>
          <p:nvPr/>
        </p:nvCxnSpPr>
        <p:spPr>
          <a:xfrm>
            <a:off x="7381122" y="3736750"/>
            <a:ext cx="0" cy="8636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" name="Google Shape;147;p4"/>
          <p:cNvCxnSpPr/>
          <p:nvPr/>
        </p:nvCxnSpPr>
        <p:spPr>
          <a:xfrm rot="10800000">
            <a:off x="6728659" y="4601938"/>
            <a:ext cx="1189038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8" name="Google Shape;148;p4"/>
          <p:cNvCxnSpPr/>
          <p:nvPr/>
        </p:nvCxnSpPr>
        <p:spPr>
          <a:xfrm rot="10800000">
            <a:off x="4069597" y="4641625"/>
            <a:ext cx="1871662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9" name="Google Shape;149;p4"/>
          <p:cNvCxnSpPr/>
          <p:nvPr/>
        </p:nvCxnSpPr>
        <p:spPr>
          <a:xfrm>
            <a:off x="2485272" y="4630513"/>
            <a:ext cx="1223962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0" name="Google Shape;150;p4"/>
          <p:cNvCxnSpPr/>
          <p:nvPr/>
        </p:nvCxnSpPr>
        <p:spPr>
          <a:xfrm>
            <a:off x="10081459" y="4601938"/>
            <a:ext cx="0" cy="68421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1" name="Google Shape;151;p4"/>
          <p:cNvCxnSpPr/>
          <p:nvPr/>
        </p:nvCxnSpPr>
        <p:spPr>
          <a:xfrm>
            <a:off x="3704472" y="4633688"/>
            <a:ext cx="0" cy="68421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2" name="Google Shape;152;p4"/>
          <p:cNvCxnSpPr/>
          <p:nvPr/>
        </p:nvCxnSpPr>
        <p:spPr>
          <a:xfrm>
            <a:off x="7904997" y="4581300"/>
            <a:ext cx="0" cy="68421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3" name="Google Shape;153;p4"/>
          <p:cNvCxnSpPr/>
          <p:nvPr/>
        </p:nvCxnSpPr>
        <p:spPr>
          <a:xfrm>
            <a:off x="9306759" y="4609875"/>
            <a:ext cx="0" cy="68421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4" name="Google Shape;154;p4"/>
          <p:cNvCxnSpPr/>
          <p:nvPr/>
        </p:nvCxnSpPr>
        <p:spPr>
          <a:xfrm>
            <a:off x="8522534" y="4657500"/>
            <a:ext cx="0" cy="68421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5" name="Google Shape;155;p4"/>
          <p:cNvCxnSpPr/>
          <p:nvPr/>
        </p:nvCxnSpPr>
        <p:spPr>
          <a:xfrm>
            <a:off x="5925384" y="4657500"/>
            <a:ext cx="0" cy="68421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6" name="Google Shape;156;p4"/>
          <p:cNvCxnSpPr/>
          <p:nvPr/>
        </p:nvCxnSpPr>
        <p:spPr>
          <a:xfrm>
            <a:off x="7331909" y="4601938"/>
            <a:ext cx="0" cy="68421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7" name="Google Shape;157;p4"/>
          <p:cNvCxnSpPr/>
          <p:nvPr/>
        </p:nvCxnSpPr>
        <p:spPr>
          <a:xfrm>
            <a:off x="6733422" y="4605113"/>
            <a:ext cx="0" cy="68421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8" name="Google Shape;158;p4"/>
          <p:cNvCxnSpPr/>
          <p:nvPr/>
        </p:nvCxnSpPr>
        <p:spPr>
          <a:xfrm>
            <a:off x="4069597" y="4646388"/>
            <a:ext cx="0" cy="68421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9" name="Google Shape;159;p4"/>
          <p:cNvCxnSpPr/>
          <p:nvPr/>
        </p:nvCxnSpPr>
        <p:spPr>
          <a:xfrm>
            <a:off x="5257047" y="4657500"/>
            <a:ext cx="0" cy="68421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0" name="Google Shape;160;p4"/>
          <p:cNvCxnSpPr/>
          <p:nvPr/>
        </p:nvCxnSpPr>
        <p:spPr>
          <a:xfrm>
            <a:off x="4604584" y="4641625"/>
            <a:ext cx="0" cy="68421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1" name="Google Shape;161;p4"/>
          <p:cNvCxnSpPr/>
          <p:nvPr/>
        </p:nvCxnSpPr>
        <p:spPr>
          <a:xfrm>
            <a:off x="3020259" y="4609875"/>
            <a:ext cx="0" cy="68421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2" name="Google Shape;162;p4"/>
          <p:cNvCxnSpPr/>
          <p:nvPr/>
        </p:nvCxnSpPr>
        <p:spPr>
          <a:xfrm>
            <a:off x="2488447" y="4636863"/>
            <a:ext cx="0" cy="68421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63" name="Google Shape;163;p4"/>
          <p:cNvSpPr/>
          <p:nvPr/>
        </p:nvSpPr>
        <p:spPr>
          <a:xfrm>
            <a:off x="9936997" y="5249638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64" name="Google Shape;164;p4"/>
          <p:cNvSpPr/>
          <p:nvPr/>
        </p:nvSpPr>
        <p:spPr>
          <a:xfrm>
            <a:off x="7741484" y="5286150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65" name="Google Shape;165;p4"/>
          <p:cNvSpPr/>
          <p:nvPr/>
        </p:nvSpPr>
        <p:spPr>
          <a:xfrm>
            <a:off x="8352672" y="5357588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66" name="Google Shape;166;p4"/>
          <p:cNvSpPr/>
          <p:nvPr/>
        </p:nvSpPr>
        <p:spPr>
          <a:xfrm>
            <a:off x="9181347" y="5286150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67" name="Google Shape;167;p4"/>
          <p:cNvSpPr/>
          <p:nvPr/>
        </p:nvSpPr>
        <p:spPr>
          <a:xfrm>
            <a:off x="5761872" y="5357588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68" name="Google Shape;168;p4"/>
          <p:cNvSpPr/>
          <p:nvPr/>
        </p:nvSpPr>
        <p:spPr>
          <a:xfrm>
            <a:off x="6588959" y="5286150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69" name="Google Shape;169;p4"/>
          <p:cNvSpPr/>
          <p:nvPr/>
        </p:nvSpPr>
        <p:spPr>
          <a:xfrm>
            <a:off x="7165222" y="5286150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70" name="Google Shape;170;p4"/>
          <p:cNvSpPr/>
          <p:nvPr/>
        </p:nvSpPr>
        <p:spPr>
          <a:xfrm>
            <a:off x="3888622" y="5321075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171" name="Google Shape;171;p4"/>
          <p:cNvSpPr/>
          <p:nvPr/>
        </p:nvSpPr>
        <p:spPr>
          <a:xfrm>
            <a:off x="4464884" y="5357588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72" name="Google Shape;172;p4"/>
          <p:cNvSpPr/>
          <p:nvPr/>
        </p:nvSpPr>
        <p:spPr>
          <a:xfrm>
            <a:off x="5112584" y="5321075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73" name="Google Shape;173;p4"/>
          <p:cNvSpPr/>
          <p:nvPr/>
        </p:nvSpPr>
        <p:spPr>
          <a:xfrm>
            <a:off x="2340809" y="5321075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74" name="Google Shape;174;p4"/>
          <p:cNvSpPr/>
          <p:nvPr/>
        </p:nvSpPr>
        <p:spPr>
          <a:xfrm>
            <a:off x="2880559" y="5321075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75" name="Google Shape;175;p4"/>
          <p:cNvSpPr/>
          <p:nvPr/>
        </p:nvSpPr>
        <p:spPr>
          <a:xfrm>
            <a:off x="3528259" y="5321075"/>
            <a:ext cx="323850" cy="35877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8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8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8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784042"/>
            <a:ext cx="9902228" cy="427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Acceleration and Schedule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</a:rPr>
              <a:t>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Compression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</a:endParaRPr>
          </a:p>
          <a:p>
            <a:pPr marL="571500" indent="-571500">
              <a:buSzPts val="2400"/>
              <a:buFont typeface="Arial"/>
              <a:buChar char="o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322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6"/>
          <p:cNvSpPr txBox="1"/>
          <p:nvPr/>
        </p:nvSpPr>
        <p:spPr>
          <a:xfrm>
            <a:off x="2216921" y="625579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Case study – Create WBS  </a:t>
            </a:r>
            <a:endParaRPr sz="2800" b="1" i="0" u="none" strike="noStrike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1" name="Google Shape;20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74165" y="1260316"/>
            <a:ext cx="8017981" cy="4576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44209" y="4393314"/>
            <a:ext cx="1755800" cy="111566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7"/>
          <p:cNvSpPr txBox="1"/>
          <p:nvPr/>
        </p:nvSpPr>
        <p:spPr>
          <a:xfrm>
            <a:off x="2216921" y="625579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Clr>
                <a:srgbClr val="FFFFFF"/>
              </a:buClr>
              <a:buSzPts val="2800"/>
              <a:buFont typeface="Calibri"/>
              <a:buNone/>
              <a:def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defRPr>
            </a:lvl1pPr>
          </a:lstStyle>
          <a:p>
            <a:r>
              <a:rPr lang="en-US" dirty="0">
                <a:sym typeface="Calibri"/>
              </a:rPr>
              <a:t>Case study – Create WBS </a:t>
            </a:r>
            <a:endParaRPr dirty="0">
              <a:sym typeface="Calibri"/>
            </a:endParaRPr>
          </a:p>
        </p:txBody>
      </p:sp>
      <p:pic>
        <p:nvPicPr>
          <p:cNvPr id="214" name="Google Shape;214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69372" y="1234048"/>
            <a:ext cx="8368145" cy="507318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5" name="Google Shape;215;p7"/>
          <p:cNvCxnSpPr/>
          <p:nvPr/>
        </p:nvCxnSpPr>
        <p:spPr>
          <a:xfrm rot="10800000" flipH="1">
            <a:off x="9240807" y="2090495"/>
            <a:ext cx="922530" cy="889803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16" name="Google Shape;216;p7"/>
          <p:cNvSpPr/>
          <p:nvPr/>
        </p:nvSpPr>
        <p:spPr>
          <a:xfrm>
            <a:off x="8448644" y="3002282"/>
            <a:ext cx="1021320" cy="266941"/>
          </a:xfrm>
          <a:prstGeom prst="ellipse">
            <a:avLst/>
          </a:prstGeom>
          <a:solidFill>
            <a:srgbClr val="6666FF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Click</a:t>
            </a: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8"/>
          <p:cNvSpPr txBox="1"/>
          <p:nvPr/>
        </p:nvSpPr>
        <p:spPr>
          <a:xfrm>
            <a:off x="2216921" y="625579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>
              <a:buClr>
                <a:srgbClr val="FFFFFF"/>
              </a:buClr>
              <a:buSzPts val="2800"/>
              <a:buFont typeface="Calibri"/>
              <a:buNone/>
              <a:def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defRPr>
            </a:lvl1pPr>
          </a:lstStyle>
          <a:p>
            <a:r>
              <a:rPr lang="en-US" dirty="0">
                <a:sym typeface="Calibri"/>
              </a:rPr>
              <a:t>Case study – Create WBS </a:t>
            </a:r>
            <a:endParaRPr dirty="0">
              <a:sym typeface="Calibri"/>
            </a:endParaRPr>
          </a:p>
        </p:txBody>
      </p:sp>
      <p:pic>
        <p:nvPicPr>
          <p:cNvPr id="228" name="Google Shape;228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3604" y="1357745"/>
            <a:ext cx="7986552" cy="452581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784042"/>
            <a:ext cx="9902228" cy="427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Acceleration and Schedule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</a:rPr>
              <a:t>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Compression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</a:endParaRPr>
          </a:p>
          <a:p>
            <a:pPr marL="571500" indent="-571500">
              <a:buSzPts val="2400"/>
              <a:buFont typeface="Arial"/>
              <a:buChar char="o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847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10"/>
          <p:cNvSpPr txBox="1"/>
          <p:nvPr/>
        </p:nvSpPr>
        <p:spPr>
          <a:xfrm>
            <a:off x="2269372" y="361184"/>
            <a:ext cx="540067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>
              <a:buClr>
                <a:srgbClr val="FFFFFF"/>
              </a:buClr>
              <a:buSzPts val="2800"/>
              <a:buFont typeface="Calibri"/>
              <a:buNone/>
              <a:def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defRPr>
            </a:lvl1pPr>
          </a:lstStyle>
          <a:p>
            <a:r>
              <a:rPr lang="en-US" dirty="0">
                <a:sym typeface="Calibri"/>
              </a:rPr>
              <a:t>Case study – Create activity code </a:t>
            </a:r>
            <a:endParaRPr dirty="0">
              <a:sym typeface="Calibri"/>
            </a:endParaRPr>
          </a:p>
        </p:txBody>
      </p:sp>
      <p:graphicFrame>
        <p:nvGraphicFramePr>
          <p:cNvPr id="254" name="Google Shape;254;p10"/>
          <p:cNvGraphicFramePr/>
          <p:nvPr/>
        </p:nvGraphicFramePr>
        <p:xfrm>
          <a:off x="1556559" y="1003014"/>
          <a:ext cx="4733400" cy="5151250"/>
        </p:xfrm>
        <a:graphic>
          <a:graphicData uri="http://schemas.openxmlformats.org/drawingml/2006/table">
            <a:tbl>
              <a:tblPr>
                <a:noFill/>
                <a:tableStyleId>{4D1CD580-21D0-4B2E-8FFD-9B0FF797C4B5}</a:tableStyleId>
              </a:tblPr>
              <a:tblGrid>
                <a:gridCol w="3039125"/>
                <a:gridCol w="1694275"/>
              </a:tblGrid>
              <a:tr h="370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1" i="0" u="none" strike="noStrike" cap="none" dirty="0">
                          <a:solidFill>
                            <a:srgbClr val="FF33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Activity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1" i="0" u="none" strike="noStrike" cap="none">
                          <a:solidFill>
                            <a:srgbClr val="FF33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Code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Excavation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EX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Replacement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Ferma Layer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Base Layer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BA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Prime Coat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Layer Bond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LB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Tack Coat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TA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Asphalt Layer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AS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Curbs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CU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Sign Traffic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Draw Axis 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DR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Pavement Layer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PV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BDBDB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784042"/>
            <a:ext cx="9902228" cy="427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Acceleration and Schedule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</a:rPr>
              <a:t>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Compression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</a:endParaRPr>
          </a:p>
          <a:p>
            <a:pPr marL="571500" indent="-571500">
              <a:buSzPts val="2400"/>
              <a:buFont typeface="Arial"/>
              <a:buChar char="o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972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oogle Shape;274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12"/>
          <p:cNvSpPr txBox="1"/>
          <p:nvPr/>
        </p:nvSpPr>
        <p:spPr>
          <a:xfrm>
            <a:off x="2269372" y="361184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>
              <a:buClr>
                <a:srgbClr val="FFFFFF"/>
              </a:buClr>
              <a:buSzPts val="2800"/>
              <a:buFont typeface="Calibri"/>
              <a:buNone/>
              <a:def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defRPr>
            </a:lvl1pPr>
          </a:lstStyle>
          <a:p>
            <a:r>
              <a:rPr lang="en-US" dirty="0">
                <a:sym typeface="Calibri"/>
              </a:rPr>
              <a:t>Case study – Create activity  </a:t>
            </a:r>
            <a:endParaRPr dirty="0">
              <a:sym typeface="Calibri"/>
            </a:endParaRPr>
          </a:p>
        </p:txBody>
      </p:sp>
      <p:pic>
        <p:nvPicPr>
          <p:cNvPr id="280" name="Google Shape;280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3604" y="1293977"/>
            <a:ext cx="8257706" cy="478396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13"/>
          <p:cNvSpPr txBox="1"/>
          <p:nvPr/>
        </p:nvSpPr>
        <p:spPr>
          <a:xfrm>
            <a:off x="2269372" y="361184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>
              <a:buClr>
                <a:srgbClr val="FFFFFF"/>
              </a:buClr>
              <a:buSzPts val="2800"/>
              <a:buFont typeface="Calibri"/>
              <a:buNone/>
              <a:def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defRPr>
            </a:lvl1pPr>
          </a:lstStyle>
          <a:p>
            <a:r>
              <a:rPr lang="en-US" dirty="0">
                <a:sym typeface="Calibri"/>
              </a:rPr>
              <a:t>Case study – Create activity  </a:t>
            </a:r>
            <a:endParaRPr dirty="0">
              <a:sym typeface="Calibri"/>
            </a:endParaRPr>
          </a:p>
        </p:txBody>
      </p:sp>
      <p:pic>
        <p:nvPicPr>
          <p:cNvPr id="292" name="Google Shape;292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06731" y="884404"/>
            <a:ext cx="8451670" cy="482872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Google Shape;298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14"/>
          <p:cNvSpPr txBox="1"/>
          <p:nvPr/>
        </p:nvSpPr>
        <p:spPr>
          <a:xfrm>
            <a:off x="2269372" y="361184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Case</a:t>
            </a:r>
            <a:r>
              <a:rPr lang="en-US" sz="2800" b="0" i="0" u="none" strike="noStrike" cap="none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study – Create activity  </a:t>
            </a:r>
            <a:endParaRPr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4" name="Google Shape;304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12767" y="955733"/>
            <a:ext cx="8488615" cy="48837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784042"/>
            <a:ext cx="9902228" cy="427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Acceleration and Schedule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</a:rPr>
              <a:t>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Compression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</a:endParaRPr>
          </a:p>
          <a:p>
            <a:pPr marL="571500" indent="-571500">
              <a:buSzPts val="2400"/>
              <a:buFont typeface="Arial"/>
              <a:buChar char="o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2918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Google Shape;32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16"/>
          <p:cNvSpPr txBox="1"/>
          <p:nvPr/>
        </p:nvSpPr>
        <p:spPr>
          <a:xfrm>
            <a:off x="2269372" y="361184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Clr>
                <a:srgbClr val="FFFFFF"/>
              </a:buClr>
              <a:buSzPts val="2800"/>
              <a:buFont typeface="Calibri"/>
              <a:buNone/>
              <a:def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defRPr>
            </a:lvl1pPr>
          </a:lstStyle>
          <a:p>
            <a:r>
              <a:rPr lang="en-US" dirty="0">
                <a:sym typeface="Calibri"/>
              </a:rPr>
              <a:t>Case study –  Scheduling</a:t>
            </a:r>
            <a:endParaRPr dirty="0">
              <a:sym typeface="Calibri"/>
            </a:endParaRPr>
          </a:p>
        </p:txBody>
      </p:sp>
      <p:pic>
        <p:nvPicPr>
          <p:cNvPr id="330" name="Google Shape;330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74165" y="955733"/>
            <a:ext cx="8683983" cy="495710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784042"/>
            <a:ext cx="9902228" cy="427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Acceleration and Schedule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</a:rPr>
              <a:t>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Compression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</a:endParaRPr>
          </a:p>
          <a:p>
            <a:pPr marL="571500" indent="-571500">
              <a:buSzPts val="2400"/>
              <a:buFont typeface="Arial"/>
              <a:buChar char="o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9442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0" name="Google Shape;350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18"/>
          <p:cNvSpPr txBox="1"/>
          <p:nvPr/>
        </p:nvSpPr>
        <p:spPr>
          <a:xfrm>
            <a:off x="2200644" y="764180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>
              <a:buClr>
                <a:srgbClr val="FFFFFF"/>
              </a:buClr>
              <a:buSzPts val="2800"/>
              <a:buFont typeface="Calibri"/>
              <a:buNone/>
              <a:def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defRPr>
            </a:lvl1pPr>
          </a:lstStyle>
          <a:p>
            <a:r>
              <a:rPr lang="en-US">
                <a:sym typeface="Calibri"/>
              </a:rPr>
              <a:t>Project duration versus cost</a:t>
            </a:r>
            <a:endParaRPr/>
          </a:p>
        </p:txBody>
      </p:sp>
      <p:pic>
        <p:nvPicPr>
          <p:cNvPr id="356" name="Google Shape;356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97679" y="1719957"/>
            <a:ext cx="6154229" cy="387754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784042"/>
            <a:ext cx="9902228" cy="427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Acceleration and Schedule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</a:rPr>
              <a:t>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Compression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</a:endParaRPr>
          </a:p>
          <a:p>
            <a:pPr marL="571500" indent="-571500">
              <a:buSzPts val="2400"/>
              <a:buFont typeface="Arial"/>
              <a:buChar char="o"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/>
              <a:ea typeface="Tajawal Medium"/>
              <a:cs typeface="Tajawal Medium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1074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80" name="Google Shape;380;p20"/>
          <p:cNvSpPr txBox="1"/>
          <p:nvPr/>
        </p:nvSpPr>
        <p:spPr>
          <a:xfrm>
            <a:off x="2200644" y="764180"/>
            <a:ext cx="613979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>
              <a:buClr>
                <a:srgbClr val="FFFFFF"/>
              </a:buClr>
              <a:buSzPts val="2800"/>
              <a:buFont typeface="Calibri"/>
              <a:buNone/>
              <a:def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defRPr>
            </a:lvl1pPr>
          </a:lstStyle>
          <a:p>
            <a:r>
              <a:rPr lang="en-US" dirty="0">
                <a:sym typeface="Calibri"/>
              </a:rPr>
              <a:t>Acceleration and Schedule Compression</a:t>
            </a:r>
            <a:endParaRPr dirty="0">
              <a:sym typeface="Calibri"/>
            </a:endParaRPr>
          </a:p>
        </p:txBody>
      </p:sp>
      <p:sp>
        <p:nvSpPr>
          <p:cNvPr id="382" name="Google Shape;382;p20"/>
          <p:cNvSpPr txBox="1"/>
          <p:nvPr/>
        </p:nvSpPr>
        <p:spPr>
          <a:xfrm>
            <a:off x="524162" y="2367382"/>
            <a:ext cx="10762673" cy="3045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336550" marR="0" lvl="0" indent="-3365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Construction projects always have delivery dates. Some are dictated by the owner, and some are dictated by the contractor.</a:t>
            </a:r>
            <a:endParaRPr/>
          </a:p>
          <a:p>
            <a:pPr marL="336550" marR="0" lvl="0" indent="-3365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Most delivery dates are contractual. 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36550" marR="0" lvl="0" indent="-3365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a multitude of reasons, but the most prominent one is that a project needs a delivery date for control. 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36550" marR="0" lvl="0" indent="-3365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Without a delivery date, there is no goal and human nature’s proclivity toward procrastination takes over.</a:t>
            </a: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" name="Google Shape;38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93" name="Google Shape;393;p21"/>
          <p:cNvSpPr/>
          <p:nvPr/>
        </p:nvSpPr>
        <p:spPr>
          <a:xfrm>
            <a:off x="2681384" y="619700"/>
            <a:ext cx="232734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Acceleration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394" name="Google Shape;394;p21"/>
          <p:cNvSpPr/>
          <p:nvPr/>
        </p:nvSpPr>
        <p:spPr>
          <a:xfrm>
            <a:off x="1034473" y="2265557"/>
            <a:ext cx="10640291" cy="2677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Delivering on time or ahead of schedule is important for all parties, from subcontractors all the way up to the owner.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Finishing within or under budget is another important goal. 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real achievement, however, is doing both simultaneously. Unfortunately, this may not always be possible.</a:t>
            </a: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Google Shape;405;p22"/>
          <p:cNvSpPr/>
          <p:nvPr/>
        </p:nvSpPr>
        <p:spPr>
          <a:xfrm>
            <a:off x="2599497" y="588478"/>
            <a:ext cx="227275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Acceleration</a:t>
            </a:r>
            <a:endParaRPr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406" name="Google Shape;406;p22"/>
          <p:cNvSpPr/>
          <p:nvPr/>
        </p:nvSpPr>
        <p:spPr>
          <a:xfrm>
            <a:off x="1080668" y="1893510"/>
            <a:ext cx="10640291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 the point where an accelerated pace of the work is diagnosed as the cure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for delay, the project manager may have to make the decision to spend money.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Acceleration is defined as the addition of resources or work hours to a task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 project.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Acceleration results in schedule compression or reducing the duration of the task or shortening the entire project without diminishing the scope of the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project.</a:t>
            </a: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23"/>
          <p:cNvSpPr/>
          <p:nvPr/>
        </p:nvSpPr>
        <p:spPr>
          <a:xfrm>
            <a:off x="2440788" y="588478"/>
            <a:ext cx="22864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Acceleration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418" name="Google Shape;418;p23"/>
          <p:cNvSpPr/>
          <p:nvPr/>
        </p:nvSpPr>
        <p:spPr>
          <a:xfrm>
            <a:off x="1080668" y="1893510"/>
            <a:ext cx="10640291" cy="3046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acceleration must be applied to the critical path or a critical task.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accelerate a noncritical task rarely benefits the schedule.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three different types of acceleration that the average project may potentially encounter.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Acceleration is issued in the form of written direction from the owner to the contractor and can be classified in three categories: actual, constructive, and forced.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4" name="Google Shape;424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24"/>
          <p:cNvSpPr/>
          <p:nvPr/>
        </p:nvSpPr>
        <p:spPr>
          <a:xfrm>
            <a:off x="2046831" y="588478"/>
            <a:ext cx="339186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Actual Acceleration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24"/>
          <p:cNvSpPr/>
          <p:nvPr/>
        </p:nvSpPr>
        <p:spPr>
          <a:xfrm>
            <a:off x="1080668" y="1893510"/>
            <a:ext cx="10640291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Actual acceleration is the directive to complete the project ahead of the accepted or contractual schedule.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directive comes from the owner to the contractor through the architect, and is then passed on to the subcontractors.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6" name="Google Shape;436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25"/>
          <p:cNvSpPr/>
          <p:nvPr/>
        </p:nvSpPr>
        <p:spPr>
          <a:xfrm>
            <a:off x="2440788" y="588478"/>
            <a:ext cx="441545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Constructive Acceleration</a:t>
            </a:r>
            <a:endParaRPr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442" name="Google Shape;442;p25"/>
          <p:cNvSpPr/>
          <p:nvPr/>
        </p:nvSpPr>
        <p:spPr>
          <a:xfrm>
            <a:off x="1080668" y="1893510"/>
            <a:ext cx="10640291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Constructive acceleration occurs when the contractor requests an extension of time and is denied.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If the delay that resulted in the request for an extension of time is  an excusable delay, the extension should be granted.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53" name="Google Shape;453;p26"/>
          <p:cNvSpPr/>
          <p:nvPr/>
        </p:nvSpPr>
        <p:spPr>
          <a:xfrm>
            <a:off x="2440788" y="662088"/>
            <a:ext cx="440180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Constructive Acceleration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454" name="Google Shape;454;p26"/>
          <p:cNvSpPr/>
          <p:nvPr/>
        </p:nvSpPr>
        <p:spPr>
          <a:xfrm>
            <a:off x="1016013" y="1892370"/>
            <a:ext cx="10640291" cy="24314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Constructive acceleration exists when the following conditions occur:</a:t>
            </a:r>
            <a:endParaRPr/>
          </a:p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There is an excusable delay to the project.</a:t>
            </a:r>
            <a:endParaRPr/>
          </a:p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contractor requests a justifiable extension of time for the excusable delay.</a:t>
            </a:r>
            <a:endParaRPr/>
          </a:p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request for an extension is denied.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" name="Google Shape;460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65" name="Google Shape;465;p27"/>
          <p:cNvSpPr/>
          <p:nvPr/>
        </p:nvSpPr>
        <p:spPr>
          <a:xfrm>
            <a:off x="2667737" y="662088"/>
            <a:ext cx="442909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Constructive Acceleration</a:t>
            </a:r>
            <a:endParaRPr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466" name="Google Shape;466;p27"/>
          <p:cNvSpPr/>
          <p:nvPr/>
        </p:nvSpPr>
        <p:spPr>
          <a:xfrm>
            <a:off x="1016013" y="1892370"/>
            <a:ext cx="10640291" cy="2062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Constructive acceleration exists when the following conditions occur:</a:t>
            </a:r>
            <a:endParaRPr/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contractor is directed to achieve the original completion date.</a:t>
            </a:r>
            <a:endParaRPr/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contractor actually accelerates the work to meet the original date.</a:t>
            </a:r>
            <a:endParaRPr/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contractor incurs additional costs for acceleration.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2" name="Google Shape;47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28"/>
          <p:cNvSpPr/>
          <p:nvPr/>
        </p:nvSpPr>
        <p:spPr>
          <a:xfrm>
            <a:off x="2715966" y="632916"/>
            <a:ext cx="341916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Forced Acceleration</a:t>
            </a:r>
            <a:endParaRPr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478" name="Google Shape;478;p28"/>
          <p:cNvSpPr/>
          <p:nvPr/>
        </p:nvSpPr>
        <p:spPr>
          <a:xfrm>
            <a:off x="814986" y="2083047"/>
            <a:ext cx="10640291" cy="2677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is also a need for acceleration when delay occurs as a result of nonperformance.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type of acceleration is sometimes referred to as forced acceleration.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occurs frequently when a subcontractor on the critical path is falling behind.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While this is not acceleration in the truest sense of the definition, it does require an increase in production. 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4" name="Google Shape;484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29"/>
          <p:cNvSpPr/>
          <p:nvPr/>
        </p:nvSpPr>
        <p:spPr>
          <a:xfrm>
            <a:off x="2695032" y="588478"/>
            <a:ext cx="406060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Compression</a:t>
            </a:r>
            <a:endParaRPr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29"/>
          <p:cNvSpPr/>
          <p:nvPr/>
        </p:nvSpPr>
        <p:spPr>
          <a:xfrm>
            <a:off x="814986" y="2083047"/>
            <a:ext cx="10640291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decision to accelerate work and incur costs must have a tangible benefit to the project.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 compression is not always about the shortest duration of the task.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It is more about the balance of getting the shortest duration for the least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cost.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6" name="Google Shape;496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501" name="Google Shape;501;p30"/>
          <p:cNvSpPr/>
          <p:nvPr/>
        </p:nvSpPr>
        <p:spPr>
          <a:xfrm>
            <a:off x="2613145" y="609951"/>
            <a:ext cx="382859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Compression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502" name="Google Shape;502;p30"/>
          <p:cNvSpPr/>
          <p:nvPr/>
        </p:nvSpPr>
        <p:spPr>
          <a:xfrm>
            <a:off x="814986" y="2083047"/>
            <a:ext cx="1064029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 compression is generally defined as modifying the plan and/or schedule to complete critical tasks or the project early.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 compression is the resequencing or rescheduling of tasks with minimal or no cost impact.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7283772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46</TotalTime>
  <Words>1063</Words>
  <Application>Microsoft Office PowerPoint</Application>
  <PresentationFormat>Widescreen</PresentationFormat>
  <Paragraphs>293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Calibri Light</vt:lpstr>
      <vt:lpstr>Courier New</vt:lpstr>
      <vt:lpstr>Noto Sans Symbols</vt:lpstr>
      <vt:lpstr>Tajawal Medium</vt:lpstr>
      <vt:lpstr>Roboto Light</vt:lpstr>
      <vt:lpstr>Calibri</vt:lpstr>
      <vt:lpstr>Arial</vt:lpstr>
      <vt:lpstr>Times New Roman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6</cp:revision>
  <dcterms:created xsi:type="dcterms:W3CDTF">2021-08-03T13:03:26Z</dcterms:created>
  <dcterms:modified xsi:type="dcterms:W3CDTF">2023-11-14T11:04:24Z</dcterms:modified>
</cp:coreProperties>
</file>