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9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BF7"/>
    <a:srgbClr val="FFFFFF"/>
    <a:srgbClr val="FCFBFC"/>
    <a:srgbClr val="E7E6E6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7534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63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529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1828800" y="7315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kern="0" spc="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  ·  COLLEGE OF INFORMATICS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1828800" y="10515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THESIS DEFENSE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2298982" y="1508760"/>
            <a:ext cx="7247775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8000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AI-Powered Voice Agent for</a:t>
            </a:r>
            <a:endParaRPr lang="en-US" sz="4200" dirty="0"/>
          </a:p>
          <a:p>
            <a:pPr marL="0" indent="0">
              <a:lnSpc>
                <a:spcPct val="108000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Saudi Labor Law Inquiries</a:t>
            </a:r>
            <a:endParaRPr lang="en-US" sz="4200" dirty="0"/>
          </a:p>
        </p:txBody>
      </p:sp>
      <p:sp>
        <p:nvSpPr>
          <p:cNvPr id="8" name="Text 5"/>
          <p:cNvSpPr/>
          <p:nvPr/>
        </p:nvSpPr>
        <p:spPr>
          <a:xfrm>
            <a:off x="640080" y="4343400"/>
            <a:ext cx="9692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i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evidence-grounded Arabic RAG voice assistant combining ASR, hybrid retrieval, reliability gating, deterministic legal computation, and TTS</a:t>
            </a:r>
            <a:endParaRPr lang="en-US" sz="1500" b="1" dirty="0">
              <a:solidFill>
                <a:srgbClr val="FFFF00"/>
              </a:solidFill>
            </a:endParaRPr>
          </a:p>
        </p:txBody>
      </p:sp>
      <p:sp>
        <p:nvSpPr>
          <p:cNvPr id="9" name="Shape 6"/>
          <p:cNvSpPr/>
          <p:nvPr/>
        </p:nvSpPr>
        <p:spPr>
          <a:xfrm>
            <a:off x="640080" y="5257800"/>
            <a:ext cx="3840480" cy="0"/>
          </a:xfrm>
          <a:prstGeom prst="line">
            <a:avLst/>
          </a:prstGeom>
          <a:noFill/>
          <a:ln w="1905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640080" y="548640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Hussam Almokayed</a:t>
            </a:r>
            <a:endParaRPr lang="en-US" sz="1500" dirty="0"/>
          </a:p>
          <a:p>
            <a:pPr marL="0" indent="0">
              <a:buNone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 253001038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4480560" y="548640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Fatimah Aldeghaither</a:t>
            </a:r>
            <a:endParaRPr lang="en-US" sz="1500" dirty="0"/>
          </a:p>
          <a:p>
            <a:pPr marL="0" indent="0">
              <a:buNone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 253000292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8321040" y="5413248"/>
            <a:ext cx="32918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Supervisor</a:t>
            </a:r>
            <a:endParaRPr lang="en-US" sz="12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Dr. Hager Saleh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640080" y="6355080"/>
            <a:ext cx="3657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August 15, 2026</a:t>
            </a:r>
            <a:endParaRPr lang="en-US" sz="11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4E653D9-770A-7A37-693E-D9DAC8E37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61459" y="480061"/>
            <a:ext cx="1555173" cy="10515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CF783F4-ABBD-7254-D0DC-B70BDF87FE8C}"/>
              </a:ext>
            </a:extLst>
          </p:cNvPr>
          <p:cNvGrpSpPr/>
          <p:nvPr/>
        </p:nvGrpSpPr>
        <p:grpSpPr>
          <a:xfrm>
            <a:off x="8686798" y="267856"/>
            <a:ext cx="3657598" cy="6455290"/>
            <a:chOff x="223311" y="-4595"/>
            <a:chExt cx="672047" cy="732735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2820FBC4-30D3-F2AF-89F6-998968F638E5}"/>
                </a:ext>
              </a:extLst>
            </p:cNvPr>
            <p:cNvSpPr/>
            <p:nvPr/>
          </p:nvSpPr>
          <p:spPr>
            <a:xfrm>
              <a:off x="223311" y="-4595"/>
              <a:ext cx="672047" cy="732735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4"/>
              <a:stretch>
                <a:fillRect l="-47111" r="-20955"/>
              </a:stretch>
            </a:blipFill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/>
            </a:p>
          </p:txBody>
        </p:sp>
      </p:grpSp>
      <p:sp>
        <p:nvSpPr>
          <p:cNvPr id="17" name="Freeform 6">
            <a:extLst>
              <a:ext uri="{FF2B5EF4-FFF2-40B4-BE49-F238E27FC236}">
                <a16:creationId xmlns:a16="http://schemas.microsoft.com/office/drawing/2014/main" id="{8B9B31B2-EB49-0A09-8A19-F07BA053C5DC}"/>
              </a:ext>
            </a:extLst>
          </p:cNvPr>
          <p:cNvSpPr/>
          <p:nvPr/>
        </p:nvSpPr>
        <p:spPr>
          <a:xfrm>
            <a:off x="-571252" y="1832378"/>
            <a:ext cx="4245922" cy="5022044"/>
          </a:xfrm>
          <a:custGeom>
            <a:avLst/>
            <a:gdLst/>
            <a:ahLst/>
            <a:cxnLst/>
            <a:rect l="l" t="t" r="r" b="b"/>
            <a:pathLst>
              <a:path w="6811604" h="6300734">
                <a:moveTo>
                  <a:pt x="0" y="0"/>
                </a:moveTo>
                <a:lnTo>
                  <a:pt x="6811604" y="0"/>
                </a:lnTo>
                <a:lnTo>
                  <a:pt x="6811604" y="6300734"/>
                </a:lnTo>
                <a:lnTo>
                  <a:pt x="0" y="630073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>
            <a:extLst>
              <a:ext uri="{FF2B5EF4-FFF2-40B4-BE49-F238E27FC236}">
                <a16:creationId xmlns:a16="http://schemas.microsoft.com/office/drawing/2014/main" id="{83D0A6B9-9DA0-F0E4-52C8-282AB2947B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7763" y="786830"/>
            <a:ext cx="2346274" cy="585126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48640" y="164592"/>
            <a:ext cx="4114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3600" b="1" dirty="0">
                <a:solidFill>
                  <a:srgbClr val="0B3C5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AGENDA</a:t>
            </a:r>
            <a:endParaRPr lang="en-US" sz="3400" dirty="0"/>
          </a:p>
        </p:txBody>
      </p:sp>
      <p:sp>
        <p:nvSpPr>
          <p:cNvPr id="5" name="Shape 2"/>
          <p:cNvSpPr/>
          <p:nvPr/>
        </p:nvSpPr>
        <p:spPr>
          <a:xfrm>
            <a:off x="594360" y="868680"/>
            <a:ext cx="2834640" cy="0"/>
          </a:xfrm>
          <a:prstGeom prst="line">
            <a:avLst/>
          </a:prstGeom>
          <a:noFill/>
          <a:ln w="19050">
            <a:solidFill>
              <a:srgbClr val="1450C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1" descr="image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436" y="93449"/>
            <a:ext cx="2007219" cy="946955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868680" y="1600200"/>
            <a:ext cx="0" cy="4224528"/>
          </a:xfrm>
          <a:prstGeom prst="line">
            <a:avLst/>
          </a:prstGeom>
          <a:noFill/>
          <a:ln w="25400">
            <a:solidFill>
              <a:srgbClr val="C7D2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4"/>
          <p:cNvSpPr/>
          <p:nvPr/>
        </p:nvSpPr>
        <p:spPr>
          <a:xfrm>
            <a:off x="685800" y="141732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5"/>
          <p:cNvSpPr/>
          <p:nvPr/>
        </p:nvSpPr>
        <p:spPr>
          <a:xfrm>
            <a:off x="685800" y="14173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1307592" y="138988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Introduction</a:t>
            </a:r>
          </a:p>
        </p:txBody>
      </p:sp>
      <p:sp>
        <p:nvSpPr>
          <p:cNvPr id="11" name="Shape 7"/>
          <p:cNvSpPr/>
          <p:nvPr/>
        </p:nvSpPr>
        <p:spPr>
          <a:xfrm>
            <a:off x="685800" y="202082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8"/>
          <p:cNvSpPr/>
          <p:nvPr/>
        </p:nvSpPr>
        <p:spPr>
          <a:xfrm>
            <a:off x="685800" y="20208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200" dirty="0"/>
          </a:p>
        </p:txBody>
      </p:sp>
      <p:sp>
        <p:nvSpPr>
          <p:cNvPr id="13" name="Text 9"/>
          <p:cNvSpPr/>
          <p:nvPr/>
        </p:nvSpPr>
        <p:spPr>
          <a:xfrm>
            <a:off x="1307592" y="199339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 </a:t>
            </a:r>
            <a:endParaRPr lang="en-US" sz="2400" dirty="0"/>
          </a:p>
        </p:txBody>
      </p:sp>
      <p:sp>
        <p:nvSpPr>
          <p:cNvPr id="14" name="Shape 10"/>
          <p:cNvSpPr/>
          <p:nvPr/>
        </p:nvSpPr>
        <p:spPr>
          <a:xfrm>
            <a:off x="685800" y="262432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1"/>
          <p:cNvSpPr/>
          <p:nvPr/>
        </p:nvSpPr>
        <p:spPr>
          <a:xfrm>
            <a:off x="685800" y="26243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200" dirty="0"/>
          </a:p>
        </p:txBody>
      </p:sp>
      <p:sp>
        <p:nvSpPr>
          <p:cNvPr id="16" name="Text 12"/>
          <p:cNvSpPr/>
          <p:nvPr/>
        </p:nvSpPr>
        <p:spPr>
          <a:xfrm>
            <a:off x="1307592" y="259689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lvl="1"/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Related Work</a:t>
            </a:r>
          </a:p>
        </p:txBody>
      </p:sp>
      <p:sp>
        <p:nvSpPr>
          <p:cNvPr id="17" name="Shape 13"/>
          <p:cNvSpPr/>
          <p:nvPr/>
        </p:nvSpPr>
        <p:spPr>
          <a:xfrm>
            <a:off x="685800" y="3227832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4"/>
          <p:cNvSpPr/>
          <p:nvPr/>
        </p:nvSpPr>
        <p:spPr>
          <a:xfrm>
            <a:off x="685800" y="32278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200" dirty="0"/>
          </a:p>
        </p:txBody>
      </p:sp>
      <p:sp>
        <p:nvSpPr>
          <p:cNvPr id="19" name="Text 15"/>
          <p:cNvSpPr/>
          <p:nvPr/>
        </p:nvSpPr>
        <p:spPr>
          <a:xfrm>
            <a:off x="1307592" y="3200400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Research</a:t>
            </a:r>
            <a:r>
              <a:rPr lang="en-US" sz="2400" b="1" dirty="0">
                <a:solidFill>
                  <a:srgbClr val="232323"/>
                </a:solidFill>
                <a:ea typeface="Calibri" pitchFamily="34" charset="-122"/>
                <a:cs typeface="Calibri" pitchFamily="34" charset="-120"/>
              </a:rPr>
              <a:t> </a:t>
            </a:r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Gap</a:t>
            </a:r>
          </a:p>
        </p:txBody>
      </p:sp>
      <p:sp>
        <p:nvSpPr>
          <p:cNvPr id="20" name="Shape 16"/>
          <p:cNvSpPr/>
          <p:nvPr/>
        </p:nvSpPr>
        <p:spPr>
          <a:xfrm>
            <a:off x="685800" y="3831336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7"/>
          <p:cNvSpPr/>
          <p:nvPr/>
        </p:nvSpPr>
        <p:spPr>
          <a:xfrm>
            <a:off x="685800" y="38313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200" dirty="0"/>
          </a:p>
        </p:txBody>
      </p:sp>
      <p:sp>
        <p:nvSpPr>
          <p:cNvPr id="22" name="Text 18"/>
          <p:cNvSpPr/>
          <p:nvPr/>
        </p:nvSpPr>
        <p:spPr>
          <a:xfrm>
            <a:off x="1254696" y="383133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Objectives and Contributions</a:t>
            </a:r>
          </a:p>
        </p:txBody>
      </p:sp>
      <p:sp>
        <p:nvSpPr>
          <p:cNvPr id="23" name="Shape 19"/>
          <p:cNvSpPr/>
          <p:nvPr/>
        </p:nvSpPr>
        <p:spPr>
          <a:xfrm>
            <a:off x="685800" y="443484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0"/>
          <p:cNvSpPr/>
          <p:nvPr/>
        </p:nvSpPr>
        <p:spPr>
          <a:xfrm>
            <a:off x="685800" y="44348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200" dirty="0"/>
          </a:p>
        </p:txBody>
      </p:sp>
      <p:sp>
        <p:nvSpPr>
          <p:cNvPr id="25" name="Text 21"/>
          <p:cNvSpPr/>
          <p:nvPr/>
        </p:nvSpPr>
        <p:spPr>
          <a:xfrm>
            <a:off x="1234440" y="440740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Proposed Methodology </a:t>
            </a:r>
          </a:p>
        </p:txBody>
      </p:sp>
      <p:sp>
        <p:nvSpPr>
          <p:cNvPr id="26" name="Shape 22"/>
          <p:cNvSpPr/>
          <p:nvPr/>
        </p:nvSpPr>
        <p:spPr>
          <a:xfrm>
            <a:off x="685800" y="503834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3"/>
          <p:cNvSpPr/>
          <p:nvPr/>
        </p:nvSpPr>
        <p:spPr>
          <a:xfrm>
            <a:off x="685800" y="50383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200" dirty="0"/>
          </a:p>
        </p:txBody>
      </p:sp>
      <p:sp>
        <p:nvSpPr>
          <p:cNvPr id="28" name="Text 24"/>
          <p:cNvSpPr/>
          <p:nvPr/>
        </p:nvSpPr>
        <p:spPr>
          <a:xfrm>
            <a:off x="1307592" y="501091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lvl="1"/>
            <a:endParaRPr lang="en-US" sz="2400" b="1" dirty="0"/>
          </a:p>
        </p:txBody>
      </p:sp>
      <p:sp>
        <p:nvSpPr>
          <p:cNvPr id="29" name="Shape 25"/>
          <p:cNvSpPr/>
          <p:nvPr/>
        </p:nvSpPr>
        <p:spPr>
          <a:xfrm>
            <a:off x="685800" y="564184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6"/>
          <p:cNvSpPr/>
          <p:nvPr/>
        </p:nvSpPr>
        <p:spPr>
          <a:xfrm>
            <a:off x="685800" y="564184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200" dirty="0"/>
          </a:p>
        </p:txBody>
      </p:sp>
      <p:sp>
        <p:nvSpPr>
          <p:cNvPr id="31" name="Text 27"/>
          <p:cNvSpPr/>
          <p:nvPr/>
        </p:nvSpPr>
        <p:spPr>
          <a:xfrm>
            <a:off x="1307592" y="561441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endParaRPr lang="en-US" sz="2400" b="1" dirty="0"/>
          </a:p>
        </p:txBody>
      </p:sp>
      <p:sp>
        <p:nvSpPr>
          <p:cNvPr id="34" name="Text 30"/>
          <p:cNvSpPr/>
          <p:nvPr/>
        </p:nvSpPr>
        <p:spPr>
          <a:xfrm>
            <a:off x="5423431" y="14173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200" dirty="0"/>
          </a:p>
        </p:txBody>
      </p:sp>
      <p:sp>
        <p:nvSpPr>
          <p:cNvPr id="37" name="Text 33"/>
          <p:cNvSpPr/>
          <p:nvPr/>
        </p:nvSpPr>
        <p:spPr>
          <a:xfrm>
            <a:off x="5423431" y="20208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200" dirty="0"/>
          </a:p>
        </p:txBody>
      </p:sp>
      <p:sp>
        <p:nvSpPr>
          <p:cNvPr id="40" name="Text 36"/>
          <p:cNvSpPr/>
          <p:nvPr/>
        </p:nvSpPr>
        <p:spPr>
          <a:xfrm>
            <a:off x="5423431" y="26243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200" dirty="0"/>
          </a:p>
        </p:txBody>
      </p:sp>
      <p:sp>
        <p:nvSpPr>
          <p:cNvPr id="2" name="Text 21">
            <a:extLst>
              <a:ext uri="{FF2B5EF4-FFF2-40B4-BE49-F238E27FC236}">
                <a16:creationId xmlns:a16="http://schemas.microsoft.com/office/drawing/2014/main" id="{F73E4C0C-0B0D-DDC0-26CC-F88E43696A48}"/>
              </a:ext>
            </a:extLst>
          </p:cNvPr>
          <p:cNvSpPr/>
          <p:nvPr/>
        </p:nvSpPr>
        <p:spPr>
          <a:xfrm>
            <a:off x="1254696" y="5053410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Dataset Description</a:t>
            </a:r>
          </a:p>
        </p:txBody>
      </p:sp>
      <p:sp>
        <p:nvSpPr>
          <p:cNvPr id="3" name="Text 21">
            <a:extLst>
              <a:ext uri="{FF2B5EF4-FFF2-40B4-BE49-F238E27FC236}">
                <a16:creationId xmlns:a16="http://schemas.microsoft.com/office/drawing/2014/main" id="{000CC16E-BA90-BE2D-FC7A-CED5168B11F6}"/>
              </a:ext>
            </a:extLst>
          </p:cNvPr>
          <p:cNvSpPr/>
          <p:nvPr/>
        </p:nvSpPr>
        <p:spPr>
          <a:xfrm>
            <a:off x="1222940" y="562948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Experimental Setup</a:t>
            </a:r>
          </a:p>
        </p:txBody>
      </p:sp>
      <p:sp>
        <p:nvSpPr>
          <p:cNvPr id="33" name="Shape 4">
            <a:extLst>
              <a:ext uri="{FF2B5EF4-FFF2-40B4-BE49-F238E27FC236}">
                <a16:creationId xmlns:a16="http://schemas.microsoft.com/office/drawing/2014/main" id="{8C93CE52-6E1D-8738-2E96-163E6F6CFCEA}"/>
              </a:ext>
            </a:extLst>
          </p:cNvPr>
          <p:cNvSpPr/>
          <p:nvPr/>
        </p:nvSpPr>
        <p:spPr>
          <a:xfrm>
            <a:off x="5323928" y="141444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5" name="Text 5">
            <a:extLst>
              <a:ext uri="{FF2B5EF4-FFF2-40B4-BE49-F238E27FC236}">
                <a16:creationId xmlns:a16="http://schemas.microsoft.com/office/drawing/2014/main" id="{5CD5A5CF-2B63-E807-1CCC-6338D8EF9ABD}"/>
              </a:ext>
            </a:extLst>
          </p:cNvPr>
          <p:cNvSpPr/>
          <p:nvPr/>
        </p:nvSpPr>
        <p:spPr>
          <a:xfrm>
            <a:off x="5323928" y="141444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200" dirty="0"/>
          </a:p>
        </p:txBody>
      </p:sp>
      <p:sp>
        <p:nvSpPr>
          <p:cNvPr id="36" name="Shape 7">
            <a:extLst>
              <a:ext uri="{FF2B5EF4-FFF2-40B4-BE49-F238E27FC236}">
                <a16:creationId xmlns:a16="http://schemas.microsoft.com/office/drawing/2014/main" id="{A7FBE76A-759A-45B9-0586-8821D77A9135}"/>
              </a:ext>
            </a:extLst>
          </p:cNvPr>
          <p:cNvSpPr/>
          <p:nvPr/>
        </p:nvSpPr>
        <p:spPr>
          <a:xfrm>
            <a:off x="5323928" y="2017952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8" name="Text 8">
            <a:extLst>
              <a:ext uri="{FF2B5EF4-FFF2-40B4-BE49-F238E27FC236}">
                <a16:creationId xmlns:a16="http://schemas.microsoft.com/office/drawing/2014/main" id="{97866508-B27A-6625-B089-D1DDD673ECED}"/>
              </a:ext>
            </a:extLst>
          </p:cNvPr>
          <p:cNvSpPr/>
          <p:nvPr/>
        </p:nvSpPr>
        <p:spPr>
          <a:xfrm>
            <a:off x="5323928" y="201795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200" dirty="0"/>
          </a:p>
        </p:txBody>
      </p:sp>
      <p:sp>
        <p:nvSpPr>
          <p:cNvPr id="39" name="Shape 10">
            <a:extLst>
              <a:ext uri="{FF2B5EF4-FFF2-40B4-BE49-F238E27FC236}">
                <a16:creationId xmlns:a16="http://schemas.microsoft.com/office/drawing/2014/main" id="{15C7BAFD-D34E-5697-BD09-5B9E1AEE0A31}"/>
              </a:ext>
            </a:extLst>
          </p:cNvPr>
          <p:cNvSpPr/>
          <p:nvPr/>
        </p:nvSpPr>
        <p:spPr>
          <a:xfrm>
            <a:off x="5323928" y="2621456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1" name="Text 11">
            <a:extLst>
              <a:ext uri="{FF2B5EF4-FFF2-40B4-BE49-F238E27FC236}">
                <a16:creationId xmlns:a16="http://schemas.microsoft.com/office/drawing/2014/main" id="{11FD0277-AF57-EC78-BDAE-13B97447BE08}"/>
              </a:ext>
            </a:extLst>
          </p:cNvPr>
          <p:cNvSpPr/>
          <p:nvPr/>
        </p:nvSpPr>
        <p:spPr>
          <a:xfrm>
            <a:off x="5323928" y="262145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200" dirty="0"/>
          </a:p>
        </p:txBody>
      </p:sp>
      <p:sp>
        <p:nvSpPr>
          <p:cNvPr id="53" name="Text 6">
            <a:extLst>
              <a:ext uri="{FF2B5EF4-FFF2-40B4-BE49-F238E27FC236}">
                <a16:creationId xmlns:a16="http://schemas.microsoft.com/office/drawing/2014/main" id="{7C022977-9660-4B80-E76F-CE789A986825}"/>
              </a:ext>
            </a:extLst>
          </p:cNvPr>
          <p:cNvSpPr/>
          <p:nvPr/>
        </p:nvSpPr>
        <p:spPr>
          <a:xfrm>
            <a:off x="5842205" y="1387016"/>
            <a:ext cx="2167847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endParaRPr lang="en-US" sz="2400" b="1" dirty="0">
              <a:solidFill>
                <a:srgbClr val="15294D"/>
              </a:solidFill>
              <a:latin typeface="Cambria" pitchFamily="34" charset="0"/>
              <a:ea typeface="Cambria" pitchFamily="34" charset="-122"/>
            </a:endParaRPr>
          </a:p>
        </p:txBody>
      </p:sp>
      <p:sp>
        <p:nvSpPr>
          <p:cNvPr id="55" name="Text 6">
            <a:extLst>
              <a:ext uri="{FF2B5EF4-FFF2-40B4-BE49-F238E27FC236}">
                <a16:creationId xmlns:a16="http://schemas.microsoft.com/office/drawing/2014/main" id="{A7C55A30-E917-FBB4-7361-A767A00B9CA7}"/>
              </a:ext>
            </a:extLst>
          </p:cNvPr>
          <p:cNvSpPr/>
          <p:nvPr/>
        </p:nvSpPr>
        <p:spPr>
          <a:xfrm>
            <a:off x="5738687" y="1387013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Results and Discussion </a:t>
            </a:r>
          </a:p>
        </p:txBody>
      </p:sp>
      <p:sp>
        <p:nvSpPr>
          <p:cNvPr id="58" name="Text 6">
            <a:extLst>
              <a:ext uri="{FF2B5EF4-FFF2-40B4-BE49-F238E27FC236}">
                <a16:creationId xmlns:a16="http://schemas.microsoft.com/office/drawing/2014/main" id="{B780584E-DFDA-01B3-9A45-84C8D1AB7467}"/>
              </a:ext>
            </a:extLst>
          </p:cNvPr>
          <p:cNvSpPr/>
          <p:nvPr/>
        </p:nvSpPr>
        <p:spPr>
          <a:xfrm>
            <a:off x="5738687" y="1897684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System Demonstration</a:t>
            </a:r>
          </a:p>
        </p:txBody>
      </p:sp>
      <p:sp>
        <p:nvSpPr>
          <p:cNvPr id="59" name="Rectangle 3">
            <a:extLst>
              <a:ext uri="{FF2B5EF4-FFF2-40B4-BE49-F238E27FC236}">
                <a16:creationId xmlns:a16="http://schemas.microsoft.com/office/drawing/2014/main" id="{8F718305-7414-4C2A-F4A6-810E7DDB3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9779" y="1643683"/>
            <a:ext cx="178498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2" name="Rectangle 3">
            <a:extLst>
              <a:ext uri="{FF2B5EF4-FFF2-40B4-BE49-F238E27FC236}">
                <a16:creationId xmlns:a16="http://schemas.microsoft.com/office/drawing/2014/main" id="{07FAD30F-AD6F-20BE-9823-B9C6F0E29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6906" y="2305041"/>
            <a:ext cx="178498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3" name="Text 6">
            <a:extLst>
              <a:ext uri="{FF2B5EF4-FFF2-40B4-BE49-F238E27FC236}">
                <a16:creationId xmlns:a16="http://schemas.microsoft.com/office/drawing/2014/main" id="{9F92BA76-76AF-4052-F9BD-1EF9CAFDC3CE}"/>
              </a:ext>
            </a:extLst>
          </p:cNvPr>
          <p:cNvSpPr/>
          <p:nvPr/>
        </p:nvSpPr>
        <p:spPr>
          <a:xfrm>
            <a:off x="5753544" y="260251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</a:rPr>
              <a:t>Conclusion and Future Work </a:t>
            </a:r>
          </a:p>
        </p:txBody>
      </p:sp>
    </p:spTree>
    <p:extLst>
      <p:ext uri="{BB962C8B-B14F-4D97-AF65-F5344CB8AC3E}">
        <p14:creationId xmlns:p14="http://schemas.microsoft.com/office/powerpoint/2010/main" val="417991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CD112E3F-A76D-1AD8-8DE0-D82B77EF61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579" y="1754824"/>
            <a:ext cx="1410644" cy="5145260"/>
          </a:xfrm>
          <a:prstGeom prst="rect">
            <a:avLst/>
          </a:prstGeom>
          <a:noFill/>
          <a:effectLst/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964F315-9D5B-A088-A591-0CC6685138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439064" y="-107047"/>
            <a:ext cx="2544845" cy="2549038"/>
          </a:xfrm>
          <a:prstGeom prst="ellipse">
            <a:avLst/>
          </a:prstGeom>
          <a:ln>
            <a:noFill/>
          </a:ln>
          <a:effectLst>
            <a:outerShdw blurRad="50800" dist="50800" dir="5400000" algn="ctr" rotWithShape="0">
              <a:schemeClr val="bg1"/>
            </a:outerShdw>
            <a:softEdge rad="112500"/>
          </a:effectLst>
        </p:spPr>
      </p:pic>
      <p:sp>
        <p:nvSpPr>
          <p:cNvPr id="30" name="CustomShape 13">
            <a:extLst>
              <a:ext uri="{FF2B5EF4-FFF2-40B4-BE49-F238E27FC236}">
                <a16:creationId xmlns:a16="http://schemas.microsoft.com/office/drawing/2014/main" id="{C57DADB7-C8F4-CA29-5126-306E9E2B23F2}"/>
              </a:ext>
            </a:extLst>
          </p:cNvPr>
          <p:cNvSpPr/>
          <p:nvPr/>
        </p:nvSpPr>
        <p:spPr>
          <a:xfrm>
            <a:off x="4876801" y="2169419"/>
            <a:ext cx="5809673" cy="2912318"/>
          </a:xfrm>
          <a:prstGeom prst="roundRect">
            <a:avLst>
              <a:gd name="adj" fmla="val 7047"/>
            </a:avLst>
          </a:prstGeom>
          <a:solidFill>
            <a:srgbClr val="FCFBFC"/>
          </a:solidFill>
          <a:ln/>
          <a:effectLst>
            <a:softEdge rad="12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n-US" sz="2250" dirty="0"/>
          </a:p>
        </p:txBody>
      </p:sp>
      <p:sp>
        <p:nvSpPr>
          <p:cNvPr id="2" name="Text 0"/>
          <p:cNvSpPr/>
          <p:nvPr/>
        </p:nvSpPr>
        <p:spPr>
          <a:xfrm>
            <a:off x="377648" y="187452"/>
            <a:ext cx="111556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Introduction</a:t>
            </a:r>
            <a:endParaRPr lang="en-US" sz="4000" dirty="0"/>
          </a:p>
        </p:txBody>
      </p:sp>
      <p:sp>
        <p:nvSpPr>
          <p:cNvPr id="3" name="Shape 1"/>
          <p:cNvSpPr/>
          <p:nvPr/>
        </p:nvSpPr>
        <p:spPr>
          <a:xfrm>
            <a:off x="472902" y="975176"/>
            <a:ext cx="2011680" cy="0"/>
          </a:xfrm>
          <a:prstGeom prst="line">
            <a:avLst/>
          </a:prstGeom>
          <a:noFill/>
          <a:ln w="3175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548640" y="409651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548640" y="4992624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sp>
        <p:nvSpPr>
          <p:cNvPr id="23" name="SK-1-text-8"/>
          <p:cNvSpPr/>
          <p:nvPr/>
        </p:nvSpPr>
        <p:spPr>
          <a:xfrm>
            <a:off x="658672" y="1015469"/>
            <a:ext cx="7001585" cy="5759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rtl="1">
              <a:buNone/>
            </a:pPr>
            <a:r>
              <a:rPr lang="en-US" sz="200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Why Do We Need an Arabic Legal Voice Agent?</a:t>
            </a:r>
            <a:endParaRPr lang="en-US" sz="2000" dirty="0"/>
          </a:p>
        </p:txBody>
      </p:sp>
      <p:pic>
        <p:nvPicPr>
          <p:cNvPr id="25" name="SK-1-img-5" descr="preencoded.png">
            <a:extLst>
              <a:ext uri="{FF2B5EF4-FFF2-40B4-BE49-F238E27FC236}">
                <a16:creationId xmlns:a16="http://schemas.microsoft.com/office/drawing/2014/main" id="{B3F442E1-9D00-5B4B-F10B-B4D678852A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0348" y="3938822"/>
            <a:ext cx="4922578" cy="995588"/>
          </a:xfrm>
          <a:prstGeom prst="rect">
            <a:avLst/>
          </a:prstGeom>
        </p:spPr>
      </p:pic>
      <p:pic>
        <p:nvPicPr>
          <p:cNvPr id="31" name="SK-1-img-6" descr="preencoded.png">
            <a:extLst>
              <a:ext uri="{FF2B5EF4-FFF2-40B4-BE49-F238E27FC236}">
                <a16:creationId xmlns:a16="http://schemas.microsoft.com/office/drawing/2014/main" id="{9B729E7C-5FC4-31A0-3A6F-328C564B7E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3198" y="2224086"/>
            <a:ext cx="646063" cy="630882"/>
          </a:xfrm>
          <a:prstGeom prst="rect">
            <a:avLst/>
          </a:prstGeom>
        </p:spPr>
      </p:pic>
      <p:sp>
        <p:nvSpPr>
          <p:cNvPr id="32" name="SK-1-text-16">
            <a:extLst>
              <a:ext uri="{FF2B5EF4-FFF2-40B4-BE49-F238E27FC236}">
                <a16:creationId xmlns:a16="http://schemas.microsoft.com/office/drawing/2014/main" id="{68648BE8-253B-B5EB-D1DF-0DF936991F6C}"/>
              </a:ext>
            </a:extLst>
          </p:cNvPr>
          <p:cNvSpPr/>
          <p:nvPr/>
        </p:nvSpPr>
        <p:spPr>
          <a:xfrm>
            <a:off x="5612075" y="2407799"/>
            <a:ext cx="1460153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 rtl="1">
              <a:buNone/>
            </a:pPr>
            <a:r>
              <a:rPr lang="en-US" sz="1875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Our Vision</a:t>
            </a:r>
            <a:endParaRPr lang="en-US" sz="1875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EBD8F28-F83E-10F6-B180-362EDCE4ACBC}"/>
              </a:ext>
            </a:extLst>
          </p:cNvPr>
          <p:cNvSpPr txBox="1"/>
          <p:nvPr/>
        </p:nvSpPr>
        <p:spPr>
          <a:xfrm>
            <a:off x="4993198" y="2842679"/>
            <a:ext cx="58179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propose an </a:t>
            </a:r>
            <a:r>
              <a:rPr lang="en-US" sz="1600" b="1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evidence-grounded</a:t>
            </a:r>
            <a:r>
              <a:rPr lang="en-US" sz="1600" b="1" i="0" u="none" strike="noStrike" baseline="0" dirty="0">
                <a:solidFill>
                  <a:srgbClr val="0D63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Arabic AI Voice Agent that understands spoken Arabic, retrieves official legal evidence, performs deterministic legal calculations when required, and answers only when suffic</a:t>
            </a:r>
            <a:r>
              <a:rPr lang="en-US" sz="1600" b="0" i="0" u="none" strike="noStrike" baseline="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 evidence exists.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stomShape 13">
            <a:extLst>
              <a:ext uri="{FF2B5EF4-FFF2-40B4-BE49-F238E27FC236}">
                <a16:creationId xmlns:a16="http://schemas.microsoft.com/office/drawing/2014/main" id="{3BAE3A4F-47D6-E7CD-9979-B1F1286D594C}"/>
              </a:ext>
            </a:extLst>
          </p:cNvPr>
          <p:cNvSpPr/>
          <p:nvPr/>
        </p:nvSpPr>
        <p:spPr>
          <a:xfrm>
            <a:off x="1378952" y="2172570"/>
            <a:ext cx="3200413" cy="2912319"/>
          </a:xfrm>
          <a:prstGeom prst="roundRect">
            <a:avLst>
              <a:gd name="adj" fmla="val 7047"/>
            </a:avLst>
          </a:prstGeom>
          <a:noFill/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n-US" sz="2250" dirty="0"/>
          </a:p>
        </p:txBody>
      </p:sp>
      <p:sp>
        <p:nvSpPr>
          <p:cNvPr id="35" name="CustomShape 13">
            <a:extLst>
              <a:ext uri="{FF2B5EF4-FFF2-40B4-BE49-F238E27FC236}">
                <a16:creationId xmlns:a16="http://schemas.microsoft.com/office/drawing/2014/main" id="{7DC00DAA-9B1F-9958-7B5A-F6D4F6C3CC69}"/>
              </a:ext>
            </a:extLst>
          </p:cNvPr>
          <p:cNvSpPr/>
          <p:nvPr/>
        </p:nvSpPr>
        <p:spPr>
          <a:xfrm>
            <a:off x="1131511" y="5469542"/>
            <a:ext cx="9686155" cy="1246830"/>
          </a:xfrm>
          <a:prstGeom prst="roundRect">
            <a:avLst>
              <a:gd name="adj" fmla="val 7047"/>
            </a:avLst>
          </a:prstGeom>
          <a:solidFill>
            <a:srgbClr val="E5EBF7"/>
          </a:solidFill>
          <a:ln/>
          <a:effectLst>
            <a:outerShdw blurRad="50800" dist="38100" algn="l" rotWithShape="0">
              <a:srgbClr val="00B0F0">
                <a:alpha val="4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n-US" sz="2250" dirty="0"/>
          </a:p>
        </p:txBody>
      </p:sp>
      <p:sp>
        <p:nvSpPr>
          <p:cNvPr id="37" name="SK-1-text-12">
            <a:extLst>
              <a:ext uri="{FF2B5EF4-FFF2-40B4-BE49-F238E27FC236}">
                <a16:creationId xmlns:a16="http://schemas.microsoft.com/office/drawing/2014/main" id="{C998F4BD-4CC8-2C95-36D5-12645EFEB0A8}"/>
              </a:ext>
            </a:extLst>
          </p:cNvPr>
          <p:cNvSpPr/>
          <p:nvPr/>
        </p:nvSpPr>
        <p:spPr>
          <a:xfrm>
            <a:off x="2228068" y="2339189"/>
            <a:ext cx="1916013" cy="35659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 rtl="1">
              <a:buNone/>
            </a:pPr>
            <a:r>
              <a:rPr lang="en-US" sz="195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 Challenge</a:t>
            </a:r>
            <a:endParaRPr lang="en-US" sz="195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A7CE573-D014-3326-49DA-B52BA19E78DB}"/>
              </a:ext>
            </a:extLst>
          </p:cNvPr>
          <p:cNvSpPr txBox="1"/>
          <p:nvPr/>
        </p:nvSpPr>
        <p:spPr>
          <a:xfrm>
            <a:off x="1535382" y="2894147"/>
            <a:ext cx="3246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</a:rPr>
              <a:t>Human support is not</a:t>
            </a:r>
            <a:r>
              <a:rPr lang="ar-SA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</a:rPr>
              <a:t> </a:t>
            </a:r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</a:rPr>
              <a:t>always available</a:t>
            </a:r>
            <a:endParaRPr lang="en-US" sz="1600" dirty="0"/>
          </a:p>
        </p:txBody>
      </p:sp>
      <p:pic>
        <p:nvPicPr>
          <p:cNvPr id="24" name="SK-1-img-2" descr="preencoded.png">
            <a:extLst>
              <a:ext uri="{FF2B5EF4-FFF2-40B4-BE49-F238E27FC236}">
                <a16:creationId xmlns:a16="http://schemas.microsoft.com/office/drawing/2014/main" id="{6AF52A64-9CE7-3981-3B14-E754276599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91369" y="5667184"/>
            <a:ext cx="1746805" cy="851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3BE67EC1-A670-9515-BFC2-ED1C2D0979B1}"/>
              </a:ext>
            </a:extLst>
          </p:cNvPr>
          <p:cNvSpPr txBox="1"/>
          <p:nvPr/>
        </p:nvSpPr>
        <p:spPr>
          <a:xfrm>
            <a:off x="1535383" y="3465648"/>
            <a:ext cx="3246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</a:rPr>
              <a:t>FAQ systems understand</a:t>
            </a:r>
          </a:p>
          <a:p>
            <a:pPr algn="l"/>
            <a:r>
              <a:rPr lang="en-US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</a:rPr>
              <a:t>only predefined questions</a:t>
            </a:r>
            <a:r>
              <a:rPr lang="ar-SA" sz="1600" b="0" i="0" u="none" strike="noStrike" baseline="0" dirty="0">
                <a:solidFill>
                  <a:srgbClr val="2B2D31"/>
                </a:solidFill>
                <a:latin typeface="Arial" panose="020B0604020202020204" pitchFamily="34" charset="0"/>
              </a:rPr>
              <a:t> </a:t>
            </a:r>
            <a:endParaRPr lang="en-US" sz="12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1F79776-418E-74F8-D7C9-5E14906F7657}"/>
              </a:ext>
            </a:extLst>
          </p:cNvPr>
          <p:cNvSpPr txBox="1"/>
          <p:nvPr/>
        </p:nvSpPr>
        <p:spPr>
          <a:xfrm>
            <a:off x="1489359" y="4044874"/>
            <a:ext cx="32466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2B2D31"/>
                </a:solidFill>
                <a:latin typeface="Arial" panose="020B0604020202020204" pitchFamily="34" charset="0"/>
              </a:rPr>
              <a:t>Current support channels may involve long waiting times and an inconsistent user experience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967040C-98DD-B2A4-6AD4-C4ABB4611C37}"/>
              </a:ext>
            </a:extLst>
          </p:cNvPr>
          <p:cNvSpPr txBox="1"/>
          <p:nvPr/>
        </p:nvSpPr>
        <p:spPr>
          <a:xfrm>
            <a:off x="2660367" y="5920517"/>
            <a:ext cx="6520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/>
              <a:t>Deliver fast, accurate, and trustworthy Arabic legal assistance</a:t>
            </a:r>
          </a:p>
          <a:p>
            <a:pPr algn="l"/>
            <a:r>
              <a:rPr lang="en-US" sz="1600" dirty="0"/>
              <a:t>based exclusively on official Saudi Labor Law sources.</a:t>
            </a:r>
          </a:p>
        </p:txBody>
      </p:sp>
      <p:pic>
        <p:nvPicPr>
          <p:cNvPr id="42" name="SK-1-img-3" descr="preencoded.png">
            <a:extLst>
              <a:ext uri="{FF2B5EF4-FFF2-40B4-BE49-F238E27FC236}">
                <a16:creationId xmlns:a16="http://schemas.microsoft.com/office/drawing/2014/main" id="{D44C9428-817E-602D-B33A-C6ACECA8C0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74334" y="5645039"/>
            <a:ext cx="926455" cy="843409"/>
          </a:xfrm>
          <a:prstGeom prst="rect">
            <a:avLst/>
          </a:prstGeom>
        </p:spPr>
      </p:pic>
      <p:sp>
        <p:nvSpPr>
          <p:cNvPr id="43" name="SK-1-text-20">
            <a:extLst>
              <a:ext uri="{FF2B5EF4-FFF2-40B4-BE49-F238E27FC236}">
                <a16:creationId xmlns:a16="http://schemas.microsoft.com/office/drawing/2014/main" id="{A5A8EA95-755B-F97B-44DF-3D2836757A6E}"/>
              </a:ext>
            </a:extLst>
          </p:cNvPr>
          <p:cNvSpPr/>
          <p:nvPr/>
        </p:nvSpPr>
        <p:spPr>
          <a:xfrm>
            <a:off x="2674669" y="5592514"/>
            <a:ext cx="1862435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 rtl="1">
              <a:buNone/>
            </a:pPr>
            <a:r>
              <a:rPr lang="en-US" sz="1875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Research Goal</a:t>
            </a:r>
            <a:endParaRPr lang="en-US" sz="1875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01238DCC-3121-A9D6-888E-6BAA39B9E6C2}"/>
              </a:ext>
            </a:extLst>
          </p:cNvPr>
          <p:cNvCxnSpPr/>
          <p:nvPr/>
        </p:nvCxnSpPr>
        <p:spPr>
          <a:xfrm flipH="1">
            <a:off x="2427228" y="5653234"/>
            <a:ext cx="1" cy="79972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9" name="Picture 48">
            <a:extLst>
              <a:ext uri="{FF2B5EF4-FFF2-40B4-BE49-F238E27FC236}">
                <a16:creationId xmlns:a16="http://schemas.microsoft.com/office/drawing/2014/main" id="{D35AB40F-3270-8BFA-9F10-D37FC3B3239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0277" y="2201994"/>
            <a:ext cx="612163" cy="652974"/>
          </a:xfrm>
          <a:prstGeom prst="rect">
            <a:avLst/>
          </a:prstGeom>
        </p:spPr>
      </p:pic>
      <p:pic>
        <p:nvPicPr>
          <p:cNvPr id="50" name="Image 1" descr="images/logo.png">
            <a:extLst>
              <a:ext uri="{FF2B5EF4-FFF2-40B4-BE49-F238E27FC236}">
                <a16:creationId xmlns:a16="http://schemas.microsoft.com/office/drawing/2014/main" id="{76D1C9D8-83C9-05A6-2C8B-CB61D7085B9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98853" y="118408"/>
            <a:ext cx="2007219" cy="946955"/>
          </a:xfrm>
          <a:prstGeom prst="rect">
            <a:avLst/>
          </a:prstGeom>
        </p:spPr>
      </p:pic>
      <p:sp>
        <p:nvSpPr>
          <p:cNvPr id="5" name="SK-1-text-10">
            <a:extLst>
              <a:ext uri="{FF2B5EF4-FFF2-40B4-BE49-F238E27FC236}">
                <a16:creationId xmlns:a16="http://schemas.microsoft.com/office/drawing/2014/main" id="{D7F47285-A9CD-07F4-A6F8-CB42E262F156}"/>
              </a:ext>
            </a:extLst>
          </p:cNvPr>
          <p:cNvSpPr/>
          <p:nvPr/>
        </p:nvSpPr>
        <p:spPr>
          <a:xfrm>
            <a:off x="1051560" y="1553204"/>
            <a:ext cx="7476679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 rtl="1">
              <a:buNone/>
            </a:pPr>
            <a:r>
              <a:rPr lang="en-US" sz="120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Imagine an employee asking: How much end-of-service award will I receive after seven years?</a:t>
            </a:r>
            <a:endParaRPr lang="en-US" sz="1200" dirty="0"/>
          </a:p>
        </p:txBody>
      </p:sp>
      <p:sp>
        <p:nvSpPr>
          <p:cNvPr id="6" name="SK-1-text-9">
            <a:extLst>
              <a:ext uri="{FF2B5EF4-FFF2-40B4-BE49-F238E27FC236}">
                <a16:creationId xmlns:a16="http://schemas.microsoft.com/office/drawing/2014/main" id="{88717ABD-7236-F28D-BF64-AC809DE6259C}"/>
              </a:ext>
            </a:extLst>
          </p:cNvPr>
          <p:cNvSpPr/>
          <p:nvPr/>
        </p:nvSpPr>
        <p:spPr>
          <a:xfrm>
            <a:off x="813956" y="1487926"/>
            <a:ext cx="475208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 rtl="1">
              <a:buNone/>
            </a:pPr>
            <a:r>
              <a:rPr lang="en-US" sz="1725" b="1" dirty="0">
                <a:solidFill>
                  <a:srgbClr val="0070C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</a:t>
            </a:r>
            <a:endParaRPr lang="en-US" sz="1725" dirty="0"/>
          </a:p>
        </p:txBody>
      </p:sp>
      <p:sp>
        <p:nvSpPr>
          <p:cNvPr id="7" name="SK-1-text-11">
            <a:extLst>
              <a:ext uri="{FF2B5EF4-FFF2-40B4-BE49-F238E27FC236}">
                <a16:creationId xmlns:a16="http://schemas.microsoft.com/office/drawing/2014/main" id="{E806882D-3640-9B59-7006-34855231C1A3}"/>
              </a:ext>
            </a:extLst>
          </p:cNvPr>
          <p:cNvSpPr/>
          <p:nvPr/>
        </p:nvSpPr>
        <p:spPr>
          <a:xfrm>
            <a:off x="8232915" y="1471310"/>
            <a:ext cx="463004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 rtl="1">
              <a:buNone/>
            </a:pPr>
            <a:r>
              <a:rPr lang="en-US" sz="1725" b="1" dirty="0">
                <a:solidFill>
                  <a:srgbClr val="0070C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”</a:t>
            </a:r>
            <a:endParaRPr lang="en-US" sz="1725" dirty="0"/>
          </a:p>
        </p:txBody>
      </p:sp>
      <p:sp>
        <p:nvSpPr>
          <p:cNvPr id="4" name="Shape 4">
            <a:extLst>
              <a:ext uri="{FF2B5EF4-FFF2-40B4-BE49-F238E27FC236}">
                <a16:creationId xmlns:a16="http://schemas.microsoft.com/office/drawing/2014/main" id="{F79395A5-B117-A28F-D4D1-F359D08265E8}"/>
              </a:ext>
            </a:extLst>
          </p:cNvPr>
          <p:cNvSpPr/>
          <p:nvPr/>
        </p:nvSpPr>
        <p:spPr>
          <a:xfrm>
            <a:off x="1350818" y="2959793"/>
            <a:ext cx="157600" cy="146581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4BFDF47F-EA25-49C2-CC64-F611BA38058F}"/>
              </a:ext>
            </a:extLst>
          </p:cNvPr>
          <p:cNvSpPr/>
          <p:nvPr/>
        </p:nvSpPr>
        <p:spPr>
          <a:xfrm>
            <a:off x="1350818" y="2959793"/>
            <a:ext cx="157600" cy="14658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950" dirty="0"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FD0C3BE4-86BF-A44D-D599-5EC3B40B06C3}"/>
              </a:ext>
            </a:extLst>
          </p:cNvPr>
          <p:cNvSpPr/>
          <p:nvPr/>
        </p:nvSpPr>
        <p:spPr>
          <a:xfrm>
            <a:off x="1350818" y="3563297"/>
            <a:ext cx="157600" cy="146581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681A13BB-56AB-3B31-9DF2-ACD12903D02B}"/>
              </a:ext>
            </a:extLst>
          </p:cNvPr>
          <p:cNvSpPr/>
          <p:nvPr/>
        </p:nvSpPr>
        <p:spPr>
          <a:xfrm>
            <a:off x="1350818" y="3563297"/>
            <a:ext cx="157600" cy="14658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950" dirty="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0594C41D-44A3-1EEE-9A1F-8A86E4F38493}"/>
              </a:ext>
            </a:extLst>
          </p:cNvPr>
          <p:cNvSpPr/>
          <p:nvPr/>
        </p:nvSpPr>
        <p:spPr>
          <a:xfrm>
            <a:off x="1350818" y="4166801"/>
            <a:ext cx="157600" cy="146581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10978CAC-AE0D-1E01-7BA4-08ED7F4E38B7}"/>
              </a:ext>
            </a:extLst>
          </p:cNvPr>
          <p:cNvSpPr/>
          <p:nvPr/>
        </p:nvSpPr>
        <p:spPr>
          <a:xfrm>
            <a:off x="1350818" y="4166801"/>
            <a:ext cx="157600" cy="14658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95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0D40810-5453-461F-4771-B73DBDBCEC52}"/>
              </a:ext>
            </a:extLst>
          </p:cNvPr>
          <p:cNvCxnSpPr>
            <a:cxnSpLocks/>
            <a:stCxn id="8" idx="2"/>
            <a:endCxn id="10" idx="0"/>
          </p:cNvCxnSpPr>
          <p:nvPr/>
        </p:nvCxnSpPr>
        <p:spPr>
          <a:xfrm>
            <a:off x="1429618" y="3106374"/>
            <a:ext cx="0" cy="45692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AFD5132-392D-4B23-6619-FAAE10EBD7EC}"/>
              </a:ext>
            </a:extLst>
          </p:cNvPr>
          <p:cNvCxnSpPr>
            <a:cxnSpLocks/>
          </p:cNvCxnSpPr>
          <p:nvPr/>
        </p:nvCxnSpPr>
        <p:spPr>
          <a:xfrm>
            <a:off x="1425002" y="3729825"/>
            <a:ext cx="0" cy="45692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Definition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Gap in Current Solutions — and Why Ours Is Different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3566160" cy="1600200"/>
          </a:xfrm>
          <a:prstGeom prst="roundRect">
            <a:avLst>
              <a:gd name="adj" fmla="val 457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822960" y="1709928"/>
            <a:ext cx="457200" cy="54864"/>
          </a:xfrm>
          <a:prstGeom prst="rect">
            <a:avLst/>
          </a:prstGeom>
          <a:solidFill>
            <a:srgbClr val="B3412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822960" y="1828800"/>
            <a:ext cx="3017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FAQ Menus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822960" y="224028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Handle only predefined intents — can't parse free-form natural-language questions.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389120" y="1508760"/>
            <a:ext cx="3566160" cy="1600200"/>
          </a:xfrm>
          <a:prstGeom prst="roundRect">
            <a:avLst>
              <a:gd name="adj" fmla="val 457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4663440" y="1709928"/>
            <a:ext cx="457200" cy="54864"/>
          </a:xfrm>
          <a:prstGeom prst="rect">
            <a:avLst/>
          </a:prstGeom>
          <a:solidFill>
            <a:srgbClr val="B3412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663440" y="1828800"/>
            <a:ext cx="3017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Human Agents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4663440" y="224028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Flexible but inconsistent: accuracy and speed depend on the agent and case complexity.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8229600" y="1508760"/>
            <a:ext cx="3566160" cy="1600200"/>
          </a:xfrm>
          <a:prstGeom prst="roundRect">
            <a:avLst>
              <a:gd name="adj" fmla="val 457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8503920" y="1709928"/>
            <a:ext cx="457200" cy="54864"/>
          </a:xfrm>
          <a:prstGeom prst="rect">
            <a:avLst/>
          </a:prstGeom>
          <a:solidFill>
            <a:srgbClr val="B3412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8503920" y="1828800"/>
            <a:ext cx="30175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Naive AI Chatbots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8503920" y="2240280"/>
            <a:ext cx="3017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hallucinated legal answers with no grounding in official, current sources.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3337560"/>
            <a:ext cx="11064240" cy="960120"/>
          </a:xfrm>
          <a:prstGeom prst="roundRect">
            <a:avLst>
              <a:gd name="adj" fmla="val 9524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868680" y="3337560"/>
            <a:ext cx="104241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What's needed: a real-time Arabic assistant that retrieves official evidence, answers only when confident, and refuses when it isn't.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548640" y="4526280"/>
            <a:ext cx="9144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our project is bigger than prior studies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594360" y="4983480"/>
            <a:ext cx="128016" cy="128016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868680" y="4864608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Arabic, not English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3977640" y="4846320"/>
            <a:ext cx="7635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Almost all comparable RAG/voice systems in the literature are English-first. Ours is built for Arabic from the ground up — speech, retrieval, and generation.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594360" y="5577840"/>
            <a:ext cx="128016" cy="128016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868680" y="5458968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Whole pipeline, not one piece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3977640" y="5440680"/>
            <a:ext cx="7635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work targets ASR or TTS or legal RAG in isolation. We combine speech interaction + retrieval + reliability gating + deterministic calculation in one evaluated system.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Related Work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Prior Systems Fall Short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2606040" cy="38404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658368" y="1600200"/>
            <a:ext cx="24231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Work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46120" y="1600200"/>
            <a:ext cx="4800600" cy="38404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3355848" y="1600200"/>
            <a:ext cx="46177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Contribution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8138160" y="1600200"/>
            <a:ext cx="3383280" cy="38404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8247888" y="1600200"/>
            <a:ext cx="3200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What's Missing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1984248"/>
            <a:ext cx="1106424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658368" y="2002536"/>
            <a:ext cx="24231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ASR [10],[11]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3355848" y="2002536"/>
            <a:ext cx="46177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Whisper fine-tuning &amp; dialect ID across major Arabic dialects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8247888" y="2002536"/>
            <a:ext cx="32004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retrieval, no legal domain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548640" y="2551176"/>
            <a:ext cx="11064240" cy="566928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658368" y="2569464"/>
            <a:ext cx="24231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Telecom IVR [12]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3355848" y="2569464"/>
            <a:ext cx="46177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Streaming ASR + RAG + quantized LLM + real-time TTS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8247888" y="2569464"/>
            <a:ext cx="32004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telecom setting; not real legal QA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118104"/>
            <a:ext cx="1106424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658368" y="3136392"/>
            <a:ext cx="24231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RAGentA [14]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3355848" y="3136392"/>
            <a:ext cx="46177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Multi-agent attributed QA, citation-aware retrieval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8247888" y="3136392"/>
            <a:ext cx="32004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Synthetic benchmark; not Arabic legal or voice-based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548640" y="3685032"/>
            <a:ext cx="11064240" cy="566928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658368" y="3703320"/>
            <a:ext cx="24231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Moroccan RAG [15]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3355848" y="3703320"/>
            <a:ext cx="46177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legal RAG for the Moroccan Family Code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8247888" y="3703320"/>
            <a:ext cx="32004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jurisdiction; no speech, no labor-law calculation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548640" y="4251960"/>
            <a:ext cx="1106424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58368" y="4270248"/>
            <a:ext cx="24231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ALARB [19]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3355848" y="4270248"/>
            <a:ext cx="46177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 legal-reasoning benchmark, 13,000+ court cases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8247888" y="4270248"/>
            <a:ext cx="32004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voice-agent or RAG service pipeline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658368" y="4837176"/>
            <a:ext cx="242316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3355848" y="4837176"/>
            <a:ext cx="461772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8247888" y="4837176"/>
            <a:ext cx="32004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484632" y="5140608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are the closest prior systems in voice and legal AI — the full 15-reference review appears in the References slide.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Related Work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Gap — One Pipeline, Not a Fragment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325880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prior system covers one or two capabilities. None covers all seven.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3291840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4462272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Grounding</a:t>
            </a:r>
            <a:endParaRPr lang="en-US" sz="950" dirty="0"/>
          </a:p>
        </p:txBody>
      </p:sp>
      <p:sp>
        <p:nvSpPr>
          <p:cNvPr id="7" name="Text 5"/>
          <p:cNvSpPr/>
          <p:nvPr/>
        </p:nvSpPr>
        <p:spPr>
          <a:xfrm>
            <a:off x="5632704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Domain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6803136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Reliability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Gating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7973568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Deterministic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Calculation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9144000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TTS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10314432" y="1874520"/>
            <a:ext cx="113385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Multilingual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Embeddings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548640" y="2377440"/>
            <a:ext cx="10936224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685800" y="2377440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ASR [10],[11]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3291840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462272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5632704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803136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7973568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9144000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0314432" y="237744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548640" y="2852928"/>
            <a:ext cx="10936224" cy="475488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685800" y="2852928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Telecom IVR [12]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3291840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4462272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5632704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6803136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7973568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9144000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10314432" y="2852928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30" name="Shape 28"/>
          <p:cNvSpPr/>
          <p:nvPr/>
        </p:nvSpPr>
        <p:spPr>
          <a:xfrm>
            <a:off x="548640" y="3328416"/>
            <a:ext cx="10936224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685800" y="3328416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RAGentA [14]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3291840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4462272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34" name="Text 32"/>
          <p:cNvSpPr/>
          <p:nvPr/>
        </p:nvSpPr>
        <p:spPr>
          <a:xfrm>
            <a:off x="5632704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35" name="Text 33"/>
          <p:cNvSpPr/>
          <p:nvPr/>
        </p:nvSpPr>
        <p:spPr>
          <a:xfrm>
            <a:off x="6803136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36" name="Text 34"/>
          <p:cNvSpPr/>
          <p:nvPr/>
        </p:nvSpPr>
        <p:spPr>
          <a:xfrm>
            <a:off x="7973568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37" name="Text 35"/>
          <p:cNvSpPr/>
          <p:nvPr/>
        </p:nvSpPr>
        <p:spPr>
          <a:xfrm>
            <a:off x="9144000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38" name="Text 36"/>
          <p:cNvSpPr/>
          <p:nvPr/>
        </p:nvSpPr>
        <p:spPr>
          <a:xfrm>
            <a:off x="10314432" y="3328416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39" name="Shape 37"/>
          <p:cNvSpPr/>
          <p:nvPr/>
        </p:nvSpPr>
        <p:spPr>
          <a:xfrm>
            <a:off x="548640" y="3803904"/>
            <a:ext cx="10936224" cy="475488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8"/>
          <p:cNvSpPr/>
          <p:nvPr/>
        </p:nvSpPr>
        <p:spPr>
          <a:xfrm>
            <a:off x="685800" y="3803904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Moroccan RAG [15]</a:t>
            </a:r>
            <a:endParaRPr lang="en-US" sz="1100" dirty="0"/>
          </a:p>
        </p:txBody>
      </p:sp>
      <p:sp>
        <p:nvSpPr>
          <p:cNvPr id="41" name="Text 39"/>
          <p:cNvSpPr/>
          <p:nvPr/>
        </p:nvSpPr>
        <p:spPr>
          <a:xfrm>
            <a:off x="3291840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42" name="Text 40"/>
          <p:cNvSpPr/>
          <p:nvPr/>
        </p:nvSpPr>
        <p:spPr>
          <a:xfrm>
            <a:off x="4462272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43" name="Text 41"/>
          <p:cNvSpPr/>
          <p:nvPr/>
        </p:nvSpPr>
        <p:spPr>
          <a:xfrm>
            <a:off x="5632704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44" name="Text 42"/>
          <p:cNvSpPr/>
          <p:nvPr/>
        </p:nvSpPr>
        <p:spPr>
          <a:xfrm>
            <a:off x="6803136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45" name="Text 43"/>
          <p:cNvSpPr/>
          <p:nvPr/>
        </p:nvSpPr>
        <p:spPr>
          <a:xfrm>
            <a:off x="7973568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46" name="Text 44"/>
          <p:cNvSpPr/>
          <p:nvPr/>
        </p:nvSpPr>
        <p:spPr>
          <a:xfrm>
            <a:off x="9144000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47" name="Text 45"/>
          <p:cNvSpPr/>
          <p:nvPr/>
        </p:nvSpPr>
        <p:spPr>
          <a:xfrm>
            <a:off x="10314432" y="3803904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48" name="Shape 46"/>
          <p:cNvSpPr/>
          <p:nvPr/>
        </p:nvSpPr>
        <p:spPr>
          <a:xfrm>
            <a:off x="548640" y="4279392"/>
            <a:ext cx="10936224" cy="475488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9" name="Text 47"/>
          <p:cNvSpPr/>
          <p:nvPr/>
        </p:nvSpPr>
        <p:spPr>
          <a:xfrm>
            <a:off x="685800" y="4279392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ALARB [19]</a:t>
            </a:r>
            <a:endParaRPr lang="en-US" sz="1100" dirty="0"/>
          </a:p>
        </p:txBody>
      </p:sp>
      <p:sp>
        <p:nvSpPr>
          <p:cNvPr id="50" name="Text 48"/>
          <p:cNvSpPr/>
          <p:nvPr/>
        </p:nvSpPr>
        <p:spPr>
          <a:xfrm>
            <a:off x="3291840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51" name="Text 49"/>
          <p:cNvSpPr/>
          <p:nvPr/>
        </p:nvSpPr>
        <p:spPr>
          <a:xfrm>
            <a:off x="4462272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52" name="Text 50"/>
          <p:cNvSpPr/>
          <p:nvPr/>
        </p:nvSpPr>
        <p:spPr>
          <a:xfrm>
            <a:off x="5632704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300" dirty="0"/>
          </a:p>
        </p:txBody>
      </p:sp>
      <p:sp>
        <p:nvSpPr>
          <p:cNvPr id="53" name="Text 51"/>
          <p:cNvSpPr/>
          <p:nvPr/>
        </p:nvSpPr>
        <p:spPr>
          <a:xfrm>
            <a:off x="6803136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54" name="Text 52"/>
          <p:cNvSpPr/>
          <p:nvPr/>
        </p:nvSpPr>
        <p:spPr>
          <a:xfrm>
            <a:off x="7973568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55" name="Text 53"/>
          <p:cNvSpPr/>
          <p:nvPr/>
        </p:nvSpPr>
        <p:spPr>
          <a:xfrm>
            <a:off x="9144000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56" name="Text 54"/>
          <p:cNvSpPr/>
          <p:nvPr/>
        </p:nvSpPr>
        <p:spPr>
          <a:xfrm>
            <a:off x="10314432" y="4279392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300" dirty="0"/>
          </a:p>
        </p:txBody>
      </p:sp>
      <p:sp>
        <p:nvSpPr>
          <p:cNvPr id="59" name="Text 57"/>
          <p:cNvSpPr/>
          <p:nvPr/>
        </p:nvSpPr>
        <p:spPr>
          <a:xfrm>
            <a:off x="3291840" y="475488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60" name="Text 58"/>
          <p:cNvSpPr/>
          <p:nvPr/>
        </p:nvSpPr>
        <p:spPr>
          <a:xfrm>
            <a:off x="4462272" y="475488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61" name="Text 59"/>
          <p:cNvSpPr/>
          <p:nvPr/>
        </p:nvSpPr>
        <p:spPr>
          <a:xfrm>
            <a:off x="5632704" y="4754880"/>
            <a:ext cx="11704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66" name="Shape 64"/>
          <p:cNvSpPr/>
          <p:nvPr/>
        </p:nvSpPr>
        <p:spPr>
          <a:xfrm>
            <a:off x="548640" y="4800600"/>
            <a:ext cx="10936224" cy="56692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7" name="Text 65"/>
          <p:cNvSpPr/>
          <p:nvPr/>
        </p:nvSpPr>
        <p:spPr>
          <a:xfrm>
            <a:off x="685800" y="4800600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Our System</a:t>
            </a:r>
            <a:endParaRPr lang="en-US" sz="1200" dirty="0"/>
          </a:p>
        </p:txBody>
      </p:sp>
      <p:sp>
        <p:nvSpPr>
          <p:cNvPr id="68" name="Text 66"/>
          <p:cNvSpPr/>
          <p:nvPr/>
        </p:nvSpPr>
        <p:spPr>
          <a:xfrm>
            <a:off x="3291840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69" name="Text 67"/>
          <p:cNvSpPr/>
          <p:nvPr/>
        </p:nvSpPr>
        <p:spPr>
          <a:xfrm>
            <a:off x="4462272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70" name="Text 68"/>
          <p:cNvSpPr/>
          <p:nvPr/>
        </p:nvSpPr>
        <p:spPr>
          <a:xfrm>
            <a:off x="5632704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71" name="Text 69"/>
          <p:cNvSpPr/>
          <p:nvPr/>
        </p:nvSpPr>
        <p:spPr>
          <a:xfrm>
            <a:off x="6803136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72" name="Text 70"/>
          <p:cNvSpPr/>
          <p:nvPr/>
        </p:nvSpPr>
        <p:spPr>
          <a:xfrm>
            <a:off x="7973568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73" name="Text 71"/>
          <p:cNvSpPr/>
          <p:nvPr/>
        </p:nvSpPr>
        <p:spPr>
          <a:xfrm>
            <a:off x="9144000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74" name="Text 72"/>
          <p:cNvSpPr/>
          <p:nvPr/>
        </p:nvSpPr>
        <p:spPr>
          <a:xfrm>
            <a:off x="10314432" y="4800600"/>
            <a:ext cx="117043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400" dirty="0"/>
          </a:p>
        </p:txBody>
      </p:sp>
      <p:sp>
        <p:nvSpPr>
          <p:cNvPr id="75" name="Text 73"/>
          <p:cNvSpPr/>
          <p:nvPr/>
        </p:nvSpPr>
        <p:spPr>
          <a:xfrm>
            <a:off x="484632" y="5664708"/>
            <a:ext cx="11064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i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closest prior systems cover at most 3 of 7 capabilities. Only our system covers all seven in one evaluated Arabic pipeline.</a:t>
            </a:r>
            <a:endParaRPr lang="en-US" sz="1300" dirty="0"/>
          </a:p>
        </p:txBody>
      </p:sp>
      <p:sp>
        <p:nvSpPr>
          <p:cNvPr id="76" name="Text 74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529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Objectives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Research Objectives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349240" cy="384048"/>
          </a:xfrm>
          <a:prstGeom prst="roundRect">
            <a:avLst>
              <a:gd name="adj" fmla="val 14286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685800" y="1828800"/>
            <a:ext cx="6400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1325880" y="1828800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Build the Knowledge Base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685800" y="2286000"/>
            <a:ext cx="5120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Fact-based, version-controlled KB from Saudi Labor Law + HRSD FAQs, fully traceable to source.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6172200" y="1828800"/>
            <a:ext cx="5349240" cy="384048"/>
          </a:xfrm>
          <a:prstGeom prst="roundRect">
            <a:avLst>
              <a:gd name="adj" fmla="val 14286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6309360" y="1828800"/>
            <a:ext cx="6400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6949440" y="1828800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Optimize Retrieval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6309360" y="2286000"/>
            <a:ext cx="5120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dense, lexical, hybrid, and reranked retrieval using recall, MRR, and nDCG.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548640" y="3794760"/>
            <a:ext cx="5349240" cy="384048"/>
          </a:xfrm>
          <a:prstGeom prst="roundRect">
            <a:avLst>
              <a:gd name="adj" fmla="val 14286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685800" y="3794760"/>
            <a:ext cx="6400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1325880" y="3794760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Evaluate Generation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685800" y="4251960"/>
            <a:ext cx="5120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two Arabic LLMs under a shared grounded prompt and reliability gate.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172200" y="3794760"/>
            <a:ext cx="5349240" cy="384048"/>
          </a:xfrm>
          <a:prstGeom prst="roundRect">
            <a:avLst>
              <a:gd name="adj" fmla="val 14286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309360" y="3794760"/>
            <a:ext cx="6400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6949440" y="3794760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Test Voice &amp; Deployment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6309360" y="4251960"/>
            <a:ext cx="51206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ASR error rate, end-to-end latency, and deterministic-calculator accuracy.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Approach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Technologies Used in This Project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280160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quick map of the tools behind every stage — so the terms ahead are familiar before we dive into details.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13232" y="196596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Speech Recognition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713232" y="239572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Whisper-large-v3 / Whisper-small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713232" y="315468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Converts spoken Arabic into text (ASR)</a:t>
            </a:r>
            <a:endParaRPr lang="en-US" sz="980" dirty="0"/>
          </a:p>
        </p:txBody>
      </p:sp>
      <p:sp>
        <p:nvSpPr>
          <p:cNvPr id="9" name="Shape 7"/>
          <p:cNvSpPr/>
          <p:nvPr/>
        </p:nvSpPr>
        <p:spPr>
          <a:xfrm>
            <a:off x="3337560" y="182880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3502152" y="196596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Embeddings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3502152" y="239572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multilingual-e5-large · bge-m3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3502152" y="315468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Turns text into vectors for meaning-based search</a:t>
            </a:r>
            <a:endParaRPr lang="en-US" sz="980" dirty="0"/>
          </a:p>
        </p:txBody>
      </p:sp>
      <p:sp>
        <p:nvSpPr>
          <p:cNvPr id="13" name="Shape 11"/>
          <p:cNvSpPr/>
          <p:nvPr/>
        </p:nvSpPr>
        <p:spPr>
          <a:xfrm>
            <a:off x="6126480" y="182880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291072" y="196596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Vector Database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6291072" y="239572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ChromaDB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291072" y="315468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Stores and searches embedded legal &amp; FAQ content</a:t>
            </a:r>
            <a:endParaRPr lang="en-US" sz="980" dirty="0"/>
          </a:p>
        </p:txBody>
      </p:sp>
      <p:sp>
        <p:nvSpPr>
          <p:cNvPr id="17" name="Shape 15"/>
          <p:cNvSpPr/>
          <p:nvPr/>
        </p:nvSpPr>
        <p:spPr>
          <a:xfrm>
            <a:off x="8915400" y="182880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9079992" y="196596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Lexical Search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9079992" y="239572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BM25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9079992" y="315468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Exact-term matching alongside dense search</a:t>
            </a:r>
            <a:endParaRPr lang="en-US" sz="980" dirty="0"/>
          </a:p>
        </p:txBody>
      </p:sp>
      <p:sp>
        <p:nvSpPr>
          <p:cNvPr id="21" name="Shape 19"/>
          <p:cNvSpPr/>
          <p:nvPr/>
        </p:nvSpPr>
        <p:spPr>
          <a:xfrm>
            <a:off x="548640" y="397764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713232" y="411480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Reranker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713232" y="454456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bge-reranker-v2-m3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713232" y="530352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Re-scores top candidates for precision</a:t>
            </a:r>
            <a:endParaRPr lang="en-US" sz="980" dirty="0"/>
          </a:p>
        </p:txBody>
      </p:sp>
      <p:sp>
        <p:nvSpPr>
          <p:cNvPr id="25" name="Shape 23"/>
          <p:cNvSpPr/>
          <p:nvPr/>
        </p:nvSpPr>
        <p:spPr>
          <a:xfrm>
            <a:off x="3337560" y="397764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3502152" y="411480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 Generation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3502152" y="454456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ALLaM-7B · Qwen2.5-7B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3502152" y="530352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Arabic-capable LLMs, compared head-to-head</a:t>
            </a:r>
            <a:endParaRPr lang="en-US" sz="980" dirty="0"/>
          </a:p>
        </p:txBody>
      </p:sp>
      <p:sp>
        <p:nvSpPr>
          <p:cNvPr id="29" name="Shape 27"/>
          <p:cNvSpPr/>
          <p:nvPr/>
        </p:nvSpPr>
        <p:spPr>
          <a:xfrm>
            <a:off x="6126480" y="397764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6291072" y="411480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Text-to-Speech</a:t>
            </a:r>
            <a:endParaRPr lang="en-US" sz="1150" dirty="0"/>
          </a:p>
        </p:txBody>
      </p:sp>
      <p:sp>
        <p:nvSpPr>
          <p:cNvPr id="31" name="Text 29"/>
          <p:cNvSpPr/>
          <p:nvPr/>
        </p:nvSpPr>
        <p:spPr>
          <a:xfrm>
            <a:off x="6291072" y="454456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MMS-TTS-Arabic · edge-tts</a:t>
            </a:r>
            <a:endParaRPr lang="en-US" sz="1250" dirty="0"/>
          </a:p>
        </p:txBody>
      </p:sp>
      <p:sp>
        <p:nvSpPr>
          <p:cNvPr id="32" name="Text 30"/>
          <p:cNvSpPr/>
          <p:nvPr/>
        </p:nvSpPr>
        <p:spPr>
          <a:xfrm>
            <a:off x="6291072" y="530352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Converts the answer back into spoken Arabic</a:t>
            </a:r>
            <a:endParaRPr lang="en-US" sz="980" dirty="0"/>
          </a:p>
        </p:txBody>
      </p:sp>
      <p:sp>
        <p:nvSpPr>
          <p:cNvPr id="33" name="Shape 31"/>
          <p:cNvSpPr/>
          <p:nvPr/>
        </p:nvSpPr>
        <p:spPr>
          <a:xfrm>
            <a:off x="8915400" y="397764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9079992" y="4114800"/>
            <a:ext cx="2286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Framework</a:t>
            </a:r>
            <a:endParaRPr lang="en-US" sz="1150" dirty="0"/>
          </a:p>
        </p:txBody>
      </p:sp>
      <p:sp>
        <p:nvSpPr>
          <p:cNvPr id="35" name="Text 33"/>
          <p:cNvSpPr/>
          <p:nvPr/>
        </p:nvSpPr>
        <p:spPr>
          <a:xfrm>
            <a:off x="9079992" y="4544568"/>
            <a:ext cx="2286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Python · PyTorch · Transformers</a:t>
            </a:r>
            <a:endParaRPr lang="en-US" sz="1250" dirty="0"/>
          </a:p>
        </p:txBody>
      </p:sp>
      <p:sp>
        <p:nvSpPr>
          <p:cNvPr id="36" name="Text 34"/>
          <p:cNvSpPr/>
          <p:nvPr/>
        </p:nvSpPr>
        <p:spPr>
          <a:xfrm>
            <a:off x="9079992" y="5303520"/>
            <a:ext cx="2286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implementation stack</a:t>
            </a:r>
            <a:endParaRPr lang="en-US" sz="980" dirty="0"/>
          </a:p>
        </p:txBody>
      </p:sp>
      <p:sp>
        <p:nvSpPr>
          <p:cNvPr id="37" name="Text 3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Approach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 — Runtime Architecture</a:t>
            </a:r>
            <a:endParaRPr lang="en-US" sz="1450" dirty="0"/>
          </a:p>
        </p:txBody>
      </p:sp>
      <p:pic>
        <p:nvPicPr>
          <p:cNvPr id="4" name="Image 0" descr="assets/framewor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463040"/>
            <a:ext cx="6720840" cy="544068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452360" y="1508760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7452360" y="150876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7909560" y="1481328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Input: text or speech (Whisper ASR)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7452360" y="2075688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7452360" y="207568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7909560" y="2048256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Normalize &amp; detect intent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7452360" y="2642616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7452360" y="264261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7909560" y="2615184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Route: retrieve · calculate · refuse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7452360" y="3209544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7452360" y="3209544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7909560" y="3182112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retrieval + cross-encoder rerank</a:t>
            </a:r>
            <a:endParaRPr lang="en-US" sz="1150" dirty="0"/>
          </a:p>
        </p:txBody>
      </p:sp>
      <p:sp>
        <p:nvSpPr>
          <p:cNvPr id="17" name="Shape 14"/>
          <p:cNvSpPr/>
          <p:nvPr/>
        </p:nvSpPr>
        <p:spPr>
          <a:xfrm>
            <a:off x="7452360" y="3776472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Text 15"/>
          <p:cNvSpPr/>
          <p:nvPr/>
        </p:nvSpPr>
        <p:spPr>
          <a:xfrm>
            <a:off x="7452360" y="3776472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7909560" y="3749040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Reliability gate (τ = 0.6503)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7452360" y="4343400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8"/>
          <p:cNvSpPr/>
          <p:nvPr/>
        </p:nvSpPr>
        <p:spPr>
          <a:xfrm>
            <a:off x="7452360" y="434340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7909560" y="4315968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Grounded LLM answer with citation</a:t>
            </a:r>
            <a:endParaRPr lang="en-US" sz="1150" dirty="0"/>
          </a:p>
        </p:txBody>
      </p:sp>
      <p:sp>
        <p:nvSpPr>
          <p:cNvPr id="23" name="Shape 20"/>
          <p:cNvSpPr/>
          <p:nvPr/>
        </p:nvSpPr>
        <p:spPr>
          <a:xfrm>
            <a:off x="7452360" y="4910328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21"/>
          <p:cNvSpPr/>
          <p:nvPr/>
        </p:nvSpPr>
        <p:spPr>
          <a:xfrm>
            <a:off x="7452360" y="491032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7909560" y="4882896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&amp; post-processing (all paths)</a:t>
            </a:r>
            <a:endParaRPr lang="en-US" sz="1150" dirty="0"/>
          </a:p>
        </p:txBody>
      </p:sp>
      <p:sp>
        <p:nvSpPr>
          <p:cNvPr id="26" name="Shape 23"/>
          <p:cNvSpPr/>
          <p:nvPr/>
        </p:nvSpPr>
        <p:spPr>
          <a:xfrm>
            <a:off x="7452360" y="5477256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7452360" y="547725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28" name="Text 25"/>
          <p:cNvSpPr/>
          <p:nvPr/>
        </p:nvSpPr>
        <p:spPr>
          <a:xfrm>
            <a:off x="7909560" y="5449824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 output + optional Arabic TTS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7452360" y="6089904"/>
            <a:ext cx="4251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Deterministic legal calculation runs as a parallel branch for numeric entitlements (Articles 75, 76, 84, 85, 109) — the LLM never performs arithmetic.</a:t>
            </a:r>
            <a:endParaRPr lang="en-US" sz="1050" dirty="0"/>
          </a:p>
        </p:txBody>
      </p:sp>
      <p:sp>
        <p:nvSpPr>
          <p:cNvPr id="30" name="Text 2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Approach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Question to Answer — A Worked Example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417320"/>
            <a:ext cx="11064240" cy="594360"/>
          </a:xfrm>
          <a:prstGeom prst="roundRect">
            <a:avLst>
              <a:gd name="adj" fmla="val 12308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777240" y="141732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 query: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2651760" y="1417320"/>
            <a:ext cx="88696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“كم مكافأة نهاية الخدمة لي بعد 7 سنوات؟”  (“How much is my end-of-service award after 7 years?”)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548640" y="2194560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548640" y="219456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097280" y="2176272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ASR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3200400" y="2139696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Whisper-large-v3 transcribes speech → Arabic text (typed input skips this step)</a:t>
            </a:r>
            <a:endParaRPr lang="en-US" sz="1030" dirty="0"/>
          </a:p>
        </p:txBody>
      </p:sp>
      <p:sp>
        <p:nvSpPr>
          <p:cNvPr id="11" name="Shape 9"/>
          <p:cNvSpPr/>
          <p:nvPr/>
        </p:nvSpPr>
        <p:spPr>
          <a:xfrm>
            <a:off x="548640" y="2798064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548640" y="279806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097280" y="2779776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Normalize + Intent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3200400" y="2743200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Clean text; query-reformulation module (q*_t = Reformulate(q_t, H_{t-1})) resolves follow-ups using session memory; intent = numeric entitlement</a:t>
            </a:r>
            <a:endParaRPr lang="en-US" sz="1030" dirty="0"/>
          </a:p>
        </p:txBody>
      </p:sp>
      <p:sp>
        <p:nvSpPr>
          <p:cNvPr id="15" name="Shape 13"/>
          <p:cNvSpPr/>
          <p:nvPr/>
        </p:nvSpPr>
        <p:spPr>
          <a:xfrm>
            <a:off x="548640" y="3401568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548640" y="340156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097280" y="3383280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Route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3200400" y="3346704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Numeric-entitlement + inputs present (7 yrs service) → sent to deterministic calculator, not the LLM</a:t>
            </a:r>
            <a:endParaRPr lang="en-US" sz="1030" dirty="0"/>
          </a:p>
        </p:txBody>
      </p:sp>
      <p:sp>
        <p:nvSpPr>
          <p:cNvPr id="19" name="Shape 17"/>
          <p:cNvSpPr/>
          <p:nvPr/>
        </p:nvSpPr>
        <p:spPr>
          <a:xfrm>
            <a:off x="548640" y="4005072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548640" y="400507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097280" y="3986784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Calculate + Retrieve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3200400" y="3950208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Python rule for Article 84 computes the award; retrieval simultaneously fetches Article 84 text as supporting evidence</a:t>
            </a:r>
            <a:endParaRPr lang="en-US" sz="1030" dirty="0"/>
          </a:p>
        </p:txBody>
      </p:sp>
      <p:sp>
        <p:nvSpPr>
          <p:cNvPr id="23" name="Shape 21"/>
          <p:cNvSpPr/>
          <p:nvPr/>
        </p:nvSpPr>
        <p:spPr>
          <a:xfrm>
            <a:off x="548640" y="4608576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548640" y="460857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097280" y="4590288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Safety &amp; Formatting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3200400" y="4553712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Citation verified against retrieved evidence; Arabic response formatted with article number</a:t>
            </a:r>
            <a:endParaRPr lang="en-US" sz="103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548640" y="521208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1097280" y="5193792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Output</a:t>
            </a:r>
            <a:endParaRPr lang="en-US" sz="1250" dirty="0"/>
          </a:p>
        </p:txBody>
      </p:sp>
      <p:sp>
        <p:nvSpPr>
          <p:cNvPr id="30" name="Text 28"/>
          <p:cNvSpPr/>
          <p:nvPr/>
        </p:nvSpPr>
        <p:spPr>
          <a:xfrm>
            <a:off x="3200400" y="5157216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Written Arabic answer with citation → optionally spoken via TTS (MMS-TTS-Arabic / edge-tts)</a:t>
            </a:r>
            <a:endParaRPr lang="en-US" sz="1030" dirty="0"/>
          </a:p>
        </p:txBody>
      </p:sp>
      <p:sp>
        <p:nvSpPr>
          <p:cNvPr id="31" name="Text 29"/>
          <p:cNvSpPr/>
          <p:nvPr/>
        </p:nvSpPr>
        <p:spPr>
          <a:xfrm>
            <a:off x="548640" y="5907024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instead the question needs a general explanation (not a calculation), the query goes through hybrid retrieval → reliability gate → LLM generation (ALLaM-7B / Qwen2.5-7B) exactly as in the Chapter-3 architecture diagram.</a:t>
            </a:r>
            <a:endParaRPr lang="en-US" sz="1050" dirty="0"/>
          </a:p>
        </p:txBody>
      </p:sp>
      <p:sp>
        <p:nvSpPr>
          <p:cNvPr id="32" name="Text 30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&amp; Data Collection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official Saudi sources — each parsed with a different extraction strategy matched to its structure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5394960" cy="2331720"/>
          </a:xfrm>
          <a:prstGeom prst="roundRect">
            <a:avLst>
              <a:gd name="adj" fmla="val 313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822960" y="1965960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Saudi Labor Law Pages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822960" y="233172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Article-level legal text, Royal Decree No. M/51 (as amended).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822960" y="2834640"/>
            <a:ext cx="4846320" cy="18288"/>
          </a:xfrm>
          <a:prstGeom prst="rect">
            <a:avLst/>
          </a:prstGeom>
          <a:solidFill>
            <a:srgbClr val="DCE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822960" y="2926080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STRATEGY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822960" y="3200400"/>
            <a:ext cx="48463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Hierarchy-aware parsing — walks part → chapter → article structure so each article keeps its legal position and number.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822960" y="384048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249 article records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6217920" y="1828800"/>
            <a:ext cx="5394960" cy="2331720"/>
          </a:xfrm>
          <a:prstGeom prst="roundRect">
            <a:avLst>
              <a:gd name="adj" fmla="val 313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6492240" y="1965960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HRSD FAQ Portal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6492240" y="233172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Service-oriented question–answer pairs from the Ministry portal.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6492240" y="2834640"/>
            <a:ext cx="4846320" cy="18288"/>
          </a:xfrm>
          <a:prstGeom prst="rect">
            <a:avLst/>
          </a:prstGeom>
          <a:solidFill>
            <a:srgbClr val="DCE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492240" y="2926080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STRATEGY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6492240" y="3200400"/>
            <a:ext cx="48463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Pair-wise extraction — each question and its answer is parsed as one independent, self-contained record with its own metadata.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6492240" y="384048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711 FAQ rows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548640" y="4343400"/>
            <a:ext cx="11064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sites were scraped in Python using Requests (HTTP) + BeautifulSoup (HTML/DOM parsing) — the tooling is shared, but the parsing logic is site-specific because the two page structures are fundamentally different.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983480"/>
            <a:ext cx="11064240" cy="1417320"/>
          </a:xfrm>
          <a:prstGeom prst="roundRect">
            <a:avLst>
              <a:gd name="adj" fmla="val 5161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822960" y="510235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Article-number normalization algorithm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822960" y="539496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ordinal titles are parsed into numeric identifiers used for citation &amp; evaluation matching, preserving the “مكرر” (repeated-article) marker: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822960" y="57607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“المادة الحادية والخمسون بعد المائة” → 151      •      “المادة الحادية والثلاثون بعد المائة مكرر” → 131مكرر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Cleaning, Normalization &amp; Repealed Articles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text normalization algorithm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7132320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Remove diacritics (tashkeel) and tatweel elongation characters</a:t>
            </a:r>
            <a:endParaRPr lang="en-US" sz="1130" dirty="0"/>
          </a:p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Unify Alef, Yeh, and Ta-marbuta letter-form variants</a:t>
            </a:r>
            <a:endParaRPr lang="en-US" sz="1130" dirty="0"/>
          </a:p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Strip scraping artifacts and extra whitespace</a:t>
            </a:r>
            <a:endParaRPr lang="en-US" sz="1130" dirty="0"/>
          </a:p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Two-field design: normalized text for retrieval · original wording preserved for citation &amp; display</a:t>
            </a:r>
            <a:endParaRPr lang="en-US" sz="1130" dirty="0"/>
          </a:p>
        </p:txBody>
      </p:sp>
      <p:sp>
        <p:nvSpPr>
          <p:cNvPr id="6" name="Shape 4"/>
          <p:cNvSpPr/>
          <p:nvPr/>
        </p:nvSpPr>
        <p:spPr>
          <a:xfrm>
            <a:off x="7955280" y="1417320"/>
            <a:ext cx="3657600" cy="1965960"/>
          </a:xfrm>
          <a:prstGeom prst="roundRect">
            <a:avLst>
              <a:gd name="adj" fmla="val 3721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8183880" y="155448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Repealed-Article Handling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183880" y="1920240"/>
            <a:ext cx="32004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article tagged article_status: active / repealed / amended.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183880" y="2514600"/>
            <a:ext cx="3200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211 active → indexed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183880" y="2788920"/>
            <a:ext cx="3200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 repealed → archived, excluded from retrieval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48640" y="352044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exclude repealed articles?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548640" y="3840480"/>
            <a:ext cx="11064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3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Citing an obsolete legal provision could mislead the user and undermine the reliability of the system — repealed articles stay archived for auditability but are never retrievable as evidence.</a:t>
            </a:r>
            <a:endParaRPr lang="en-US" sz="1130" dirty="0"/>
          </a:p>
        </p:txBody>
      </p:sp>
      <p:sp>
        <p:nvSpPr>
          <p:cNvPr id="13" name="Text 11"/>
          <p:cNvSpPr/>
          <p:nvPr/>
        </p:nvSpPr>
        <p:spPr>
          <a:xfrm>
            <a:off x="548640" y="44348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FAQ domain filtering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548640" y="4754880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records covering labor rights, employment contracts, termination, workplace regulations, and employment services were retained.</a:t>
            </a:r>
            <a:endParaRPr lang="en-US" sz="1130" dirty="0"/>
          </a:p>
        </p:txBody>
      </p:sp>
      <p:sp>
        <p:nvSpPr>
          <p:cNvPr id="15" name="Shape 13"/>
          <p:cNvSpPr/>
          <p:nvPr/>
        </p:nvSpPr>
        <p:spPr>
          <a:xfrm>
            <a:off x="54864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54864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703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62179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Classified FAQ entries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338328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38328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402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345643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Retained (labor-related)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621792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621792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301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629107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Excluded (out-of-domain)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905256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905256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249→38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912571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articles repealed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Near-Duplicate Detection &amp; Leakage-Safe Splitting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Near-duplicate detection algorithm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70408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TF-IDF character n-grams + cosine similarity flag near-duplicate candidates. Character n-grams catch overlaps that aren't word-for-word matches.</a:t>
            </a:r>
            <a:endParaRPr lang="en-US" sz="1130" dirty="0"/>
          </a:p>
        </p:txBody>
      </p:sp>
      <p:sp>
        <p:nvSpPr>
          <p:cNvPr id="6" name="Shape 4"/>
          <p:cNvSpPr/>
          <p:nvPr/>
        </p:nvSpPr>
        <p:spPr>
          <a:xfrm>
            <a:off x="548640" y="2423160"/>
            <a:ext cx="7040880" cy="914400"/>
          </a:xfrm>
          <a:prstGeom prst="roundRect">
            <a:avLst>
              <a:gd name="adj" fmla="val 6000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731520" y="2496312"/>
            <a:ext cx="6675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COSINE SIMILARITY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31520" y="2752344"/>
            <a:ext cx="6675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cosine_similarity(x_i, x_j) = (x_i · x_j) / (||x_i|| · ||x_j||)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31520" y="3044952"/>
            <a:ext cx="66751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thresholds: &gt; 0.90 auto-flag · 0.85–0.90 manual review</a:t>
            </a:r>
            <a:endParaRPr lang="en-US" sz="880" dirty="0"/>
          </a:p>
        </p:txBody>
      </p:sp>
      <p:sp>
        <p:nvSpPr>
          <p:cNvPr id="10" name="Shape 8"/>
          <p:cNvSpPr/>
          <p:nvPr/>
        </p:nvSpPr>
        <p:spPr>
          <a:xfrm>
            <a:off x="7955280" y="1417320"/>
            <a:ext cx="3657600" cy="1920240"/>
          </a:xfrm>
          <a:prstGeom prst="roundRect">
            <a:avLst>
              <a:gd name="adj" fmla="val 3810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8183880" y="1554480"/>
            <a:ext cx="3200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Exact-Duplicate Example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83880" y="1920240"/>
            <a:ext cx="3200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question text found in faq_id 248 and faq_id 94 → 248 kept as canonical, 94 removed before scoring.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8183880" y="288036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400 rows → 399 unique questions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5661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Leakage-safe identifier-based split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548640" y="3931920"/>
            <a:ext cx="11064240" cy="914400"/>
          </a:xfrm>
          <a:prstGeom prst="roundRect">
            <a:avLst>
              <a:gd name="adj" fmla="val 6000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731520" y="4005072"/>
            <a:ext cx="10698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DISJOINTNESS CONSTRAINT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731520" y="4261104"/>
            <a:ext cx="10698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D_train ∩ D_val = D_train ∩ D_test = D_val ∩ D_test = ∅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731520" y="4553712"/>
            <a:ext cx="106984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records that feed the searchable index can never also serve as evaluation questions</a:t>
            </a:r>
            <a:endParaRPr lang="en-US" sz="880" dirty="0"/>
          </a:p>
        </p:txBody>
      </p:sp>
      <p:sp>
        <p:nvSpPr>
          <p:cNvPr id="19" name="Shape 17"/>
          <p:cNvSpPr/>
          <p:nvPr/>
        </p:nvSpPr>
        <p:spPr>
          <a:xfrm>
            <a:off x="54864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54864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278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62179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Indexing (70%)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38328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338328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41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345643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 (10%)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621792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621792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80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629107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Held-out test (20%, unique)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905256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905256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</a:t>
            </a:r>
            <a:endParaRPr lang="en-US" sz="2000" dirty="0"/>
          </a:p>
        </p:txBody>
      </p:sp>
      <p:sp>
        <p:nvSpPr>
          <p:cNvPr id="30" name="Text 28"/>
          <p:cNvSpPr/>
          <p:nvPr/>
        </p:nvSpPr>
        <p:spPr>
          <a:xfrm>
            <a:off x="912571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Curated legal test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Segmentation, Tokenization &amp; Embedding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Chunking strategies (compared experimentally)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48640" y="178308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77240" y="1901952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Structural Segmentation — winner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777240" y="224028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law article / FAQ pair = one complete retrievable unit. Preserves legal meaning, boundaries, and metadata links.</a:t>
            </a:r>
            <a:endParaRPr lang="en-US" sz="1080" dirty="0"/>
          </a:p>
        </p:txBody>
      </p:sp>
      <p:sp>
        <p:nvSpPr>
          <p:cNvPr id="8" name="Shape 6"/>
          <p:cNvSpPr/>
          <p:nvPr/>
        </p:nvSpPr>
        <p:spPr>
          <a:xfrm>
            <a:off x="6217920" y="178308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6446520" y="1901952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Fixed-Size Segmentation — baseline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446520" y="224028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500-word chunks, 80-word overlap. Word-based splitting can sever Arabic legal terms and article references — baseline only.</a:t>
            </a:r>
            <a:endParaRPr lang="en-US" sz="1080" dirty="0"/>
          </a:p>
        </p:txBody>
      </p:sp>
      <p:sp>
        <p:nvSpPr>
          <p:cNvPr id="11" name="Text 9"/>
          <p:cNvSpPr/>
          <p:nvPr/>
        </p:nvSpPr>
        <p:spPr>
          <a:xfrm>
            <a:off x="548640" y="3383280"/>
            <a:ext cx="5394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Tokenization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48640" y="3730752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embedding / reranking / generation model applies its own subword tokenizer (multilingual-e5-large, bge-m3, bge-reranker-v2-m3, ALLaM-7B, Qwen2.5-7B). Generation length is capped at 160 new tokens to bound latency.</a:t>
            </a:r>
            <a:endParaRPr lang="en-US" sz="1080" dirty="0"/>
          </a:p>
        </p:txBody>
      </p:sp>
      <p:sp>
        <p:nvSpPr>
          <p:cNvPr id="13" name="Text 11"/>
          <p:cNvSpPr/>
          <p:nvPr/>
        </p:nvSpPr>
        <p:spPr>
          <a:xfrm>
            <a:off x="6217920" y="3383280"/>
            <a:ext cx="5394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Embedding &amp; indexing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217920" y="3730752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Dense vectors via multilingual-e5-large &amp; bge-m3</a:t>
            </a:r>
            <a:endParaRPr lang="en-US" sz="1080" dirty="0"/>
          </a:p>
          <a:p>
            <a:pPr marL="342900" indent="-342900">
              <a:buSzPct val="100000"/>
              <a:buChar char="•"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Stored &amp; searched in ChromaDB (persistent vector store)</a:t>
            </a:r>
            <a:endParaRPr lang="en-US" sz="1080" dirty="0"/>
          </a:p>
          <a:p>
            <a:pPr marL="342900" indent="-342900">
              <a:buSzPct val="100000"/>
              <a:buChar char="•"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Parallel BM25 lexical index over the same units</a:t>
            </a:r>
            <a:endParaRPr lang="en-US" sz="1080" dirty="0"/>
          </a:p>
        </p:txBody>
      </p:sp>
      <p:sp>
        <p:nvSpPr>
          <p:cNvPr id="15" name="Shape 13"/>
          <p:cNvSpPr/>
          <p:nvPr/>
        </p:nvSpPr>
        <p:spPr>
          <a:xfrm>
            <a:off x="548640" y="4892040"/>
            <a:ext cx="110642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822960" y="507492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segment retains: source type · article identifier · document category · section reference · parent-document ID · segment ID — enabling citation, error analysis, and reproducibility.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Experimental Setup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 Algorithms — Dense, BM25 &amp; Hybrid Fusion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463040"/>
            <a:ext cx="5394960" cy="1417320"/>
          </a:xfrm>
          <a:prstGeom prst="roundRect">
            <a:avLst>
              <a:gd name="adj" fmla="val 3871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731520" y="153619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DENSE RETRIEVAL — cosine similarity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731520" y="1792224"/>
            <a:ext cx="5029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cos(q, d) = (q · d) / (||q|| · ||d||)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731520" y="25877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multilingual-e5-large &amp; bge-m3; matches meaning even when wording differs</a:t>
            </a:r>
            <a:endParaRPr lang="en-US" sz="880" dirty="0"/>
          </a:p>
        </p:txBody>
      </p:sp>
      <p:sp>
        <p:nvSpPr>
          <p:cNvPr id="8" name="Shape 6"/>
          <p:cNvSpPr/>
          <p:nvPr/>
        </p:nvSpPr>
        <p:spPr>
          <a:xfrm>
            <a:off x="6217920" y="1463040"/>
            <a:ext cx="5394960" cy="1417320"/>
          </a:xfrm>
          <a:prstGeom prst="roundRect">
            <a:avLst>
              <a:gd name="adj" fmla="val 3871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6400800" y="153619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BM25 — lexical ranking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6400800" y="1792224"/>
            <a:ext cx="5029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BM25(q,d) = Σ IDF(t)·f(t,d)(k1+1) / (f(t,d)+k1(1-b+b|d|/avgdl))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6400800" y="25877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k1 = 1.5, b = 0.75; exact terms, article numbers</a:t>
            </a:r>
            <a:endParaRPr lang="en-US" sz="880" dirty="0"/>
          </a:p>
        </p:txBody>
      </p:sp>
      <p:sp>
        <p:nvSpPr>
          <p:cNvPr id="12" name="Shape 10"/>
          <p:cNvSpPr/>
          <p:nvPr/>
        </p:nvSpPr>
        <p:spPr>
          <a:xfrm>
            <a:off x="548640" y="3017520"/>
            <a:ext cx="5394960" cy="1234440"/>
          </a:xfrm>
          <a:prstGeom prst="roundRect">
            <a:avLst>
              <a:gd name="adj" fmla="val 4444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731520" y="309067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FUSION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731520" y="3346704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HybridScore(q,d) = α·DenseScore_norm + (1-α)·BM25_norm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731520" y="39593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α tuned over {0.65, 0.80, 0.90} → α = 0.80 selected</a:t>
            </a:r>
            <a:endParaRPr lang="en-US" sz="880" dirty="0"/>
          </a:p>
        </p:txBody>
      </p:sp>
      <p:sp>
        <p:nvSpPr>
          <p:cNvPr id="16" name="Shape 14"/>
          <p:cNvSpPr/>
          <p:nvPr/>
        </p:nvSpPr>
        <p:spPr>
          <a:xfrm>
            <a:off x="6217920" y="3017520"/>
            <a:ext cx="5394960" cy="1234440"/>
          </a:xfrm>
          <a:prstGeom prst="roundRect">
            <a:avLst>
              <a:gd name="adj" fmla="val 4444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400800" y="309067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CROSS-ENCODER RERANK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6400800" y="3346704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 = CrossEncoder(query, passage)  [bge-reranker-v2-m3]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400800" y="39593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jointly scores query+passage pairs; reorders, doesn't expand, the candidate pool</a:t>
            </a:r>
            <a:endParaRPr lang="en-US" sz="880" dirty="0"/>
          </a:p>
        </p:txBody>
      </p:sp>
      <p:sp>
        <p:nvSpPr>
          <p:cNvPr id="20" name="Text 18"/>
          <p:cNvSpPr/>
          <p:nvPr/>
        </p:nvSpPr>
        <p:spPr>
          <a:xfrm>
            <a:off x="548640" y="45262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configuration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54864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54864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50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62179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Candidate pool size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338328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338328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900" dirty="0"/>
          </a:p>
        </p:txBody>
      </p:sp>
      <p:sp>
        <p:nvSpPr>
          <p:cNvPr id="26" name="Text 24"/>
          <p:cNvSpPr/>
          <p:nvPr/>
        </p:nvSpPr>
        <p:spPr>
          <a:xfrm>
            <a:off x="345643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Top-k passed to generation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621792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621792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α = 0.80</a:t>
            </a:r>
            <a:endParaRPr lang="en-US" sz="1900" dirty="0"/>
          </a:p>
        </p:txBody>
      </p:sp>
      <p:sp>
        <p:nvSpPr>
          <p:cNvPr id="29" name="Text 27"/>
          <p:cNvSpPr/>
          <p:nvPr/>
        </p:nvSpPr>
        <p:spPr>
          <a:xfrm>
            <a:off x="629107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dense weight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905256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905256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155-Q</a:t>
            </a:r>
            <a:endParaRPr lang="en-US" sz="1900" dirty="0"/>
          </a:p>
        </p:txBody>
      </p:sp>
      <p:sp>
        <p:nvSpPr>
          <p:cNvPr id="32" name="Text 30"/>
          <p:cNvSpPr/>
          <p:nvPr/>
        </p:nvSpPr>
        <p:spPr>
          <a:xfrm>
            <a:off x="912571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Frozen validation-ablation manifest</a:t>
            </a:r>
            <a:endParaRPr lang="en-US" sz="1050" dirty="0"/>
          </a:p>
        </p:txBody>
      </p:sp>
      <p:sp>
        <p:nvSpPr>
          <p:cNvPr id="33" name="Text 31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Experimental Setup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Reliability Gate &amp; Threshold Calibration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 threshold-selection algorithm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48640" y="1783080"/>
            <a:ext cx="5394960" cy="1371600"/>
          </a:xfrm>
          <a:prstGeom prst="roundRect">
            <a:avLst>
              <a:gd name="adj" fmla="val 4000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31520" y="185623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31520" y="2112264"/>
            <a:ext cx="5029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J(τ) = Sensitivity(τ) + Specificity(τ) − 1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τ* = argmaxτ J(τ)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731520" y="286207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computed on 56 validation examples only (41 positive, 15 negative)</a:t>
            </a:r>
            <a:endParaRPr lang="en-US" sz="880" dirty="0"/>
          </a:p>
        </p:txBody>
      </p:sp>
      <p:sp>
        <p:nvSpPr>
          <p:cNvPr id="9" name="Shape 7"/>
          <p:cNvSpPr/>
          <p:nvPr/>
        </p:nvSpPr>
        <p:spPr>
          <a:xfrm>
            <a:off x="6217920" y="1783080"/>
            <a:ext cx="5394960" cy="1371600"/>
          </a:xfrm>
          <a:prstGeom prst="roundRect">
            <a:avLst>
              <a:gd name="adj" fmla="val 4000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6400800" y="185623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GATE DECISION RULE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6400800" y="2112264"/>
            <a:ext cx="5029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G(q) = Pass to LLM  if score(q) ≥ τ</a:t>
            </a:r>
            <a:endParaRPr lang="en-US" sz="1150" dirty="0"/>
          </a:p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Safe Refusal  otherwise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6400800" y="286207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prevents generation when retrieved evidence is weak</a:t>
            </a:r>
            <a:endParaRPr lang="en-US" sz="880" dirty="0"/>
          </a:p>
        </p:txBody>
      </p:sp>
      <p:sp>
        <p:nvSpPr>
          <p:cNvPr id="13" name="Shape 11"/>
          <p:cNvSpPr/>
          <p:nvPr/>
        </p:nvSpPr>
        <p:spPr>
          <a:xfrm>
            <a:off x="54864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54864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τ = 0.6503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62179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Calibrated threshold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338328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38328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 = 0.7805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345643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 value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621792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621792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Sens. 0.7805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629107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TP=32, FN=9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905256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905256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Spec. 1.0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912571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FP=0, TN=15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548640" y="4709160"/>
            <a:ext cx="11064240" cy="1417320"/>
          </a:xfrm>
          <a:prstGeom prst="roundRect">
            <a:avLst>
              <a:gd name="adj" fmla="val 6452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868680" y="4892040"/>
            <a:ext cx="104241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Because unsupported legal generation is more harmful than a conservative refusal, the operating point favors perfect specificity on validation negatives — the threshold sits above every out-of-scope validation score, so all 15 out-of-scope validation questions were correctly refused.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Experimental Setup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Deterministic Legal Calculation Layer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Some questions need a number, not a narrative. These are computed in code — never by the LLM — then paired with retrieved legal evidence for citation.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548640" y="2011680"/>
            <a:ext cx="3200400" cy="38404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658368" y="2011680"/>
            <a:ext cx="3017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Computation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931920" y="2011680"/>
            <a:ext cx="1097280" cy="38404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041648" y="2011680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Article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212080" y="2011680"/>
            <a:ext cx="6035040" cy="384048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5321808" y="2011680"/>
            <a:ext cx="58521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Codified Rule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48640" y="2395728"/>
            <a:ext cx="1097280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658368" y="2423160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leave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041648" y="2423160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109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321808" y="2423160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days/yr; 30 days/yr after 5+ years of service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548640" y="2962656"/>
            <a:ext cx="10972800" cy="566928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58368" y="2990088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End-of-service award (termination)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041648" y="2990088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84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5321808" y="2990088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½-month wage × each of first 5 years + 1-month wage × each following year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548640" y="3529584"/>
            <a:ext cx="1097280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658368" y="3557016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Resignation entitlement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4041648" y="3557016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85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321808" y="3557016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Resignation fraction applied by service duration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548640" y="4096512"/>
            <a:ext cx="10972800" cy="566928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658368" y="4123944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Notice period &amp; compensation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041648" y="4123944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75–76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5321808" y="4123944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Depends on contract type, terminating party, wage periodicity, notice given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548640" y="4846320"/>
            <a:ext cx="11064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Triggering conditions: (1) numerical result requested · (2) covered entitlement type · (3) all required inputs available — otherwise the system asks a clarifying question instead of inventing values.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Experimental Setup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 Methodology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55448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777240" y="171907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Retrieval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2121408"/>
            <a:ext cx="31089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Recall@1 / @5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MRR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nDCG@5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343400" y="155448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4572000" y="171907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Generation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0" y="2121408"/>
            <a:ext cx="31089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Rubric accuracy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 paired McNemar test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Percentile bootstrap CI (10,000 resamples)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138160" y="155448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8366760" y="171907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Voice &amp; Latency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8366760" y="2121408"/>
            <a:ext cx="31089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/ Character Error Rate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latency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Streaming time-to-first-response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794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independent, non-overlapping evaluation sets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54864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</a:t>
            </a:r>
            <a:endParaRPr lang="en-US" sz="2600" dirty="0"/>
          </a:p>
        </p:txBody>
      </p:sp>
      <p:sp>
        <p:nvSpPr>
          <p:cNvPr id="16" name="Text 14"/>
          <p:cNvSpPr/>
          <p:nvPr/>
        </p:nvSpPr>
        <p:spPr>
          <a:xfrm>
            <a:off x="62179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legal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 test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333756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333756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201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341071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Supplementary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robustness set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612648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612648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80</a:t>
            </a:r>
            <a:endParaRPr lang="en-US" sz="2600" dirty="0"/>
          </a:p>
        </p:txBody>
      </p:sp>
      <p:sp>
        <p:nvSpPr>
          <p:cNvPr id="22" name="Text 20"/>
          <p:cNvSpPr/>
          <p:nvPr/>
        </p:nvSpPr>
        <p:spPr>
          <a:xfrm>
            <a:off x="619963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Held-out FAQ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1540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891540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45</a:t>
            </a:r>
            <a:endParaRPr lang="en-US" sz="2600" dirty="0"/>
          </a:p>
        </p:txBody>
      </p:sp>
      <p:sp>
        <p:nvSpPr>
          <p:cNvPr id="25" name="Text 23"/>
          <p:cNvSpPr/>
          <p:nvPr/>
        </p:nvSpPr>
        <p:spPr>
          <a:xfrm>
            <a:off x="898855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Mixed-type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generation comparison</a:t>
            </a:r>
            <a:endParaRPr lang="en-US" sz="1050" dirty="0"/>
          </a:p>
        </p:txBody>
      </p:sp>
      <p:sp>
        <p:nvSpPr>
          <p:cNvPr id="26" name="Text 24"/>
          <p:cNvSpPr/>
          <p:nvPr/>
        </p:nvSpPr>
        <p:spPr>
          <a:xfrm>
            <a:off x="548640" y="5532120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8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human or legal-expert adjudicator participated in the reported evaluation — all scoring is automated (rubric-based and LLM-as-judge).</a:t>
            </a:r>
            <a:endParaRPr lang="en-US" sz="1080" dirty="0"/>
          </a:p>
        </p:txBody>
      </p:sp>
      <p:sp>
        <p:nvSpPr>
          <p:cNvPr id="27" name="Text 2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 &amp; Generation Performance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11064240" cy="502920"/>
          </a:xfrm>
          <a:prstGeom prst="roundRect">
            <a:avLst>
              <a:gd name="adj" fmla="val 10909"/>
            </a:avLst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777240" y="1371600"/>
            <a:ext cx="10607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Knowledge base at evaluation time: 211 active articles indexed (38 repealed archived) · 278 indexed FAQ rows · 24-question legal test · 45-question generation set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48640" y="20574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 (n = 24, manually curated legal test)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54864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54864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87.50%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62179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Recall@1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33756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333756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95.83%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341071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Recall@5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612648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12648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0.9097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619963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MRR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91540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891540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0.9221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898855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nDCG@5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548640" y="361188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 generation (n = 45, ALLaM-7B vs Qwen2.5-7B)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548640" y="3950208"/>
            <a:ext cx="539496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777240" y="4059936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ALLaM-7B: 82.22% (37/45)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777240" y="437083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95% bootstrap CI [0.7111, 0.9333]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777240" y="4663440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Faithfulness 0.810 · Relevance 0.840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6217920" y="3950208"/>
            <a:ext cx="539496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6446520" y="4059936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Qwen2.5-7B: 71.11% (32/45)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6446520" y="437083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95% bootstrap CI [0.5778, 0.8444]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6446520" y="4663440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Faithfulness 0.908 · Relevance 0.921 (judge = Qwen — self-preference caveat)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548640" y="5349240"/>
            <a:ext cx="11064240" cy="1051560"/>
          </a:xfrm>
          <a:prstGeom prst="roundRect">
            <a:avLst>
              <a:gd name="adj" fmla="val 8696"/>
            </a:avLst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822960" y="5349240"/>
            <a:ext cx="10424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 McNemar test: 31 correct/both · 6 ALLaM-only · 1 Qwen-only · 7 incorrect/both  →  p = 0.1250 (not statistically significant at α = 0.05)</a:t>
            </a:r>
            <a:endParaRPr lang="en-US" sz="1250" dirty="0"/>
          </a:p>
        </p:txBody>
      </p:sp>
      <p:sp>
        <p:nvSpPr>
          <p:cNvPr id="30" name="Text 2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Results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 Ablation, Voice Layer &amp; Latency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Citation safety: No-RAG vs RAG (n = 24)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914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No-RAG</a:t>
            </a:r>
            <a:endParaRPr lang="en-US" sz="1050" dirty="0"/>
          </a:p>
        </p:txBody>
      </p:sp>
      <p:sp>
        <p:nvSpPr>
          <p:cNvPr id="6" name="Shape 4"/>
          <p:cNvSpPr/>
          <p:nvPr/>
        </p:nvSpPr>
        <p:spPr>
          <a:xfrm>
            <a:off x="1508760" y="1801368"/>
            <a:ext cx="4206240" cy="292608"/>
          </a:xfrm>
          <a:prstGeom prst="rect">
            <a:avLst/>
          </a:prstGeom>
          <a:solidFill>
            <a:srgbClr val="DCE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1508760" y="1801368"/>
            <a:ext cx="3505200" cy="292608"/>
          </a:xfrm>
          <a:prstGeom prst="rect">
            <a:avLst/>
          </a:prstGeom>
          <a:solidFill>
            <a:srgbClr val="B3412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508760" y="2093976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25.0% wrong (6/24)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548640" y="2496312"/>
            <a:ext cx="914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1508760" y="2514600"/>
            <a:ext cx="4206240" cy="292608"/>
          </a:xfrm>
          <a:prstGeom prst="rect">
            <a:avLst/>
          </a:prstGeom>
          <a:solidFill>
            <a:srgbClr val="DCE4F0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1508760" y="2514600"/>
            <a:ext cx="588874" cy="292608"/>
          </a:xfrm>
          <a:prstGeom prst="rect">
            <a:avLst/>
          </a:prstGeom>
          <a:solidFill>
            <a:srgbClr val="2E7D5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1508760" y="2807208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4.2% wrong (1/24)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548640" y="3246120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Wrong-citation rate: 0.250 → 0.042. Correct-citation rate 0.292 → 0.208 (not significant) — RAG's benefit is citation safety, not raw accuracy.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6400800" y="1417320"/>
            <a:ext cx="5212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Voice layer &amp; latency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6400800" y="178308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6400800" y="190195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0.209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6473952" y="233172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WER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9052560" y="178308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9052560" y="190195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0.0484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9125712" y="233172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CER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6400800" y="288036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6400800" y="299923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2.96 s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473952" y="342900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(opt.)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9052560" y="288036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blurRad="76200" dist="25400" dir="5400000" algn="bl" rotWithShape="0">
              <a:srgbClr val="6B7280">
                <a:alpha val="1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9052560" y="299923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0.82 s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9125712" y="342900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Streaming TTFR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548640" y="411480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Component breakdown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548640" y="4407408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(large-v3)</a:t>
            </a: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2743200" y="4434840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Shape 28"/>
          <p:cNvSpPr/>
          <p:nvPr/>
        </p:nvSpPr>
        <p:spPr>
          <a:xfrm>
            <a:off x="2743200" y="4434840"/>
            <a:ext cx="3015691" cy="219456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5832043" y="4389120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0.68 s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548640" y="4741164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(small)</a:t>
            </a:r>
            <a:endParaRPr lang="en-US" sz="950" dirty="0"/>
          </a:p>
        </p:txBody>
      </p:sp>
      <p:sp>
        <p:nvSpPr>
          <p:cNvPr id="33" name="Shape 31"/>
          <p:cNvSpPr/>
          <p:nvPr/>
        </p:nvSpPr>
        <p:spPr>
          <a:xfrm>
            <a:off x="2743200" y="4768596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4" name="Shape 32"/>
          <p:cNvSpPr/>
          <p:nvPr/>
        </p:nvSpPr>
        <p:spPr>
          <a:xfrm>
            <a:off x="2743200" y="4768596"/>
            <a:ext cx="1374800" cy="219456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5" name="Text 33"/>
          <p:cNvSpPr/>
          <p:nvPr/>
        </p:nvSpPr>
        <p:spPr>
          <a:xfrm>
            <a:off x="4191152" y="4722876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0.31 s</a:t>
            </a:r>
            <a:endParaRPr lang="en-US" sz="900" dirty="0"/>
          </a:p>
        </p:txBody>
      </p:sp>
      <p:sp>
        <p:nvSpPr>
          <p:cNvPr id="36" name="Text 34"/>
          <p:cNvSpPr/>
          <p:nvPr/>
        </p:nvSpPr>
        <p:spPr>
          <a:xfrm>
            <a:off x="548640" y="5074920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</a:t>
            </a:r>
            <a:endParaRPr lang="en-US" sz="950" dirty="0"/>
          </a:p>
        </p:txBody>
      </p:sp>
      <p:sp>
        <p:nvSpPr>
          <p:cNvPr id="37" name="Shape 35"/>
          <p:cNvSpPr/>
          <p:nvPr/>
        </p:nvSpPr>
        <p:spPr>
          <a:xfrm>
            <a:off x="2743200" y="5102352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8" name="Shape 36"/>
          <p:cNvSpPr/>
          <p:nvPr/>
        </p:nvSpPr>
        <p:spPr>
          <a:xfrm>
            <a:off x="2743200" y="5102352"/>
            <a:ext cx="1108710" cy="219456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9" name="Text 37"/>
          <p:cNvSpPr/>
          <p:nvPr/>
        </p:nvSpPr>
        <p:spPr>
          <a:xfrm>
            <a:off x="3925062" y="5056632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0.25 s</a:t>
            </a:r>
            <a:endParaRPr lang="en-US" sz="900" dirty="0"/>
          </a:p>
        </p:txBody>
      </p:sp>
      <p:sp>
        <p:nvSpPr>
          <p:cNvPr id="40" name="Text 38"/>
          <p:cNvSpPr/>
          <p:nvPr/>
        </p:nvSpPr>
        <p:spPr>
          <a:xfrm>
            <a:off x="548640" y="5408676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(full)</a:t>
            </a:r>
            <a:endParaRPr lang="en-US" sz="950" dirty="0"/>
          </a:p>
        </p:txBody>
      </p:sp>
      <p:sp>
        <p:nvSpPr>
          <p:cNvPr id="41" name="Shape 39"/>
          <p:cNvSpPr/>
          <p:nvPr/>
        </p:nvSpPr>
        <p:spPr>
          <a:xfrm>
            <a:off x="2743200" y="5436108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2" name="Shape 40"/>
          <p:cNvSpPr/>
          <p:nvPr/>
        </p:nvSpPr>
        <p:spPr>
          <a:xfrm>
            <a:off x="2743200" y="5436108"/>
            <a:ext cx="8337499" cy="219456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3" name="Text 41"/>
          <p:cNvSpPr/>
          <p:nvPr/>
        </p:nvSpPr>
        <p:spPr>
          <a:xfrm>
            <a:off x="11153851" y="5390388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1.88 s</a:t>
            </a:r>
            <a:endParaRPr lang="en-US" sz="900" dirty="0"/>
          </a:p>
        </p:txBody>
      </p:sp>
      <p:sp>
        <p:nvSpPr>
          <p:cNvPr id="44" name="Text 42"/>
          <p:cNvSpPr/>
          <p:nvPr/>
        </p:nvSpPr>
        <p:spPr>
          <a:xfrm>
            <a:off x="548640" y="5742432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(capped)</a:t>
            </a:r>
            <a:endParaRPr lang="en-US" sz="950" dirty="0"/>
          </a:p>
        </p:txBody>
      </p:sp>
      <p:sp>
        <p:nvSpPr>
          <p:cNvPr id="45" name="Shape 43"/>
          <p:cNvSpPr/>
          <p:nvPr/>
        </p:nvSpPr>
        <p:spPr>
          <a:xfrm>
            <a:off x="2743200" y="5769864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6" name="Shape 44"/>
          <p:cNvSpPr/>
          <p:nvPr/>
        </p:nvSpPr>
        <p:spPr>
          <a:xfrm>
            <a:off x="2743200" y="5769864"/>
            <a:ext cx="5454853" cy="219456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7" name="Text 45"/>
          <p:cNvSpPr/>
          <p:nvPr/>
        </p:nvSpPr>
        <p:spPr>
          <a:xfrm>
            <a:off x="8271205" y="5724144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1.23 s</a:t>
            </a:r>
            <a:endParaRPr lang="en-US" sz="900" dirty="0"/>
          </a:p>
        </p:txBody>
      </p:sp>
      <p:sp>
        <p:nvSpPr>
          <p:cNvPr id="48" name="Text 46"/>
          <p:cNvSpPr/>
          <p:nvPr/>
        </p:nvSpPr>
        <p:spPr>
          <a:xfrm>
            <a:off x="548640" y="6076188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TTS (edge-tts)</a:t>
            </a:r>
            <a:endParaRPr lang="en-US" sz="950" dirty="0"/>
          </a:p>
        </p:txBody>
      </p:sp>
      <p:sp>
        <p:nvSpPr>
          <p:cNvPr id="49" name="Shape 47"/>
          <p:cNvSpPr/>
          <p:nvPr/>
        </p:nvSpPr>
        <p:spPr>
          <a:xfrm>
            <a:off x="2743200" y="6103620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0" name="Shape 48"/>
          <p:cNvSpPr/>
          <p:nvPr/>
        </p:nvSpPr>
        <p:spPr>
          <a:xfrm>
            <a:off x="2743200" y="6103620"/>
            <a:ext cx="5233111" cy="219456"/>
          </a:xfrm>
          <a:prstGeom prst="rect">
            <a:avLst/>
          </a:prstGeom>
          <a:solidFill>
            <a:srgbClr val="15294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1" name="Text 49"/>
          <p:cNvSpPr/>
          <p:nvPr/>
        </p:nvSpPr>
        <p:spPr>
          <a:xfrm>
            <a:off x="8049463" y="6057900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1.18 s</a:t>
            </a:r>
            <a:endParaRPr lang="en-US" sz="900" dirty="0"/>
          </a:p>
        </p:txBody>
      </p:sp>
      <p:sp>
        <p:nvSpPr>
          <p:cNvPr id="52" name="Text 50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529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Limitations, Conclusion &amp; Future Work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548640" y="1920240"/>
            <a:ext cx="5394960" cy="3566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human / legal-expert adjudication (automated rubric + LLM-as-judge only)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Judge (Qwen2.5-7B) also served as a generator — self-preference risk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Small test sets: 24-Q legal test, 45-Q generation set, 56-example calibration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tested on synthetic speech, not real Saudi-dialect speakers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Calculator covers only a subset of entitlement scenarios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Latency measured on a single workstation (RTX 5090)</a:t>
            </a:r>
            <a:endParaRPr lang="en-US" sz="1080" dirty="0"/>
          </a:p>
        </p:txBody>
      </p:sp>
      <p:sp>
        <p:nvSpPr>
          <p:cNvPr id="6" name="Text 4"/>
          <p:cNvSpPr/>
          <p:nvPr/>
        </p:nvSpPr>
        <p:spPr>
          <a:xfrm>
            <a:off x="6263640" y="15544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263640" y="1920240"/>
            <a:ext cx="5349240" cy="1234440"/>
          </a:xfrm>
          <a:prstGeom prst="roundRect">
            <a:avLst>
              <a:gd name="adj" fmla="val 5926"/>
            </a:avLst>
          </a:prstGeom>
          <a:solidFill>
            <a:srgbClr val="0E1B33"/>
          </a:solidFill>
          <a:ln w="12700">
            <a:solidFill>
              <a:srgbClr val="2A3E6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6492240" y="2057400"/>
            <a:ext cx="49377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modular, evidence-first Arabic legal voice-assistance system is technically feasible under controlled conditions — but not yet fit for release as a legal service.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6263640" y="333756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Work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6263640" y="3703320"/>
            <a:ext cx="539496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Blind evaluation by qualified Saudi labor-law specialists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Saudi Arabic speakers, dialects &amp; noisy environments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Fully versioned legal corpus with statutory-change regression tests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Larger held-out sets and broader model / prompt comparisons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Deployment study: usability, security, privacy, concurrency</a:t>
            </a:r>
            <a:endParaRPr lang="en-US" sz="1080" dirty="0"/>
          </a:p>
        </p:txBody>
      </p:sp>
      <p:sp>
        <p:nvSpPr>
          <p:cNvPr id="11" name="Text 9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56032"/>
            <a:ext cx="111556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548640" y="987552"/>
            <a:ext cx="1115568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Works Cited in the Related-Work Review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5440680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 Özyilmaz et al., “Overcoming Data Scarcity in Multi-Dialectal Arabic ASR via Whisper Fine-Tuning,” Interspeech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[11] Elleuch et al., “ELYADATA &amp; LIA at NADI 2025: ASR and ADI Subtasks,” Proc. 3rd Arabic NLP Conf.: Shared Tasks,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[12] Ethiraj et al., “Toward Low-Latency End-to-End Voice Agents for Telecommunications Using Streaming ASR, Quantized LLMs, and Real-Time TTS,” arXiv:2508.04721,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[13] Zhang et al., “SpeechGPT: Empowering LLMs with Intrinsic Cross-Modal Conversational Abilities,” Findings of ACL: EMNLP 2023.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[14] Besrour et al., “RAGentA: Multi-Agent RAG for Attributed Question Answering,” arXiv:2506.16988,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[15] Hrimech, Mghari &amp; Zaz, “RAG for Arabic Legal Information: The Family Code Case Study,” TELKOMNIKA, vol. 23, no. 6,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[16] Liu et al., “CTC-TTS: LLM-Based Dual-Streaming TTS with CTC Alignment,” arXiv:2602.19574, 2026.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[17] Li et al., “CM-TTS: Enhancing Real-Time TTS Efficiency via Weighted Samplers and Consistency Models,” Findings of ACL: NAACL 2024.</a:t>
            </a:r>
            <a:endParaRPr lang="en-US" sz="930" dirty="0"/>
          </a:p>
        </p:txBody>
      </p:sp>
      <p:sp>
        <p:nvSpPr>
          <p:cNvPr id="5" name="Text 3"/>
          <p:cNvSpPr/>
          <p:nvPr/>
        </p:nvSpPr>
        <p:spPr>
          <a:xfrm>
            <a:off x="6172200" y="1463040"/>
            <a:ext cx="5440680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[18] Aloqla, Khalifa &amp; Alghamdi, “A Review of QA Systems Using Deep Learning in the Arabic Language,” ETASR, vol. 15, no. 6,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[19] Abu Shairah et al., “ALARB: An Arabic Legal Argument Reasoning Benchmark,” Proc. 3rd Arabic NLP Conf.,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[20] Al-Huwari, “NEBRAS: A RAG-Based QA System for Islamic and Legal Guidance,” Master's thesis, An-Najah National University,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[21] Seamless Communication et al., “SeamlessM4T: Massively Multilingual &amp; Multimodal Machine Translation,” arXiv:2308.11596, 2023.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[22] AL-Smadi, “QU-NLP at QIAS 2025: Two-Phase LLM Fine-Tuning and RAG for Islamic Inheritance Reasoning,” Proc. 3rd Arabic NLP Conf.: Shared Tasks,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[23] Shikhar et al., “LLMVoX: Autoregressive Streaming TTS Model for Any LLM,” Findings of ACL 2025.</a:t>
            </a:r>
            <a:endParaRPr lang="en-US" sz="930" dirty="0"/>
          </a:p>
          <a:p>
            <a:pPr marL="0" indent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[24] Alsubhi et al., “Optimizing RAG Pipelines for Arabic: A Systematic Analysis of Core Components,” arXiv:2506.06339, 2025.</a:t>
            </a:r>
            <a:endParaRPr lang="en-US" sz="930" dirty="0"/>
          </a:p>
        </p:txBody>
      </p:sp>
      <p:sp>
        <p:nvSpPr>
          <p:cNvPr id="6" name="Text 4"/>
          <p:cNvSpPr/>
          <p:nvPr/>
        </p:nvSpPr>
        <p:spPr>
          <a:xfrm>
            <a:off x="548640" y="6355080"/>
            <a:ext cx="11064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 reference numbering matches the thesis manuscript's own bibliography (Chapter 2 and References section).</a:t>
            </a:r>
            <a:endParaRPr lang="en-US" sz="9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1529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2011680"/>
            <a:ext cx="5486400" cy="5486400"/>
          </a:xfrm>
          <a:prstGeom prst="ellipse">
            <a:avLst/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-2194560" y="4846320"/>
            <a:ext cx="4114800" cy="4114800"/>
          </a:xfrm>
          <a:prstGeom prst="ellipse">
            <a:avLst/>
          </a:prstGeom>
          <a:solidFill>
            <a:srgbClr val="0E1B33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640080" y="2377440"/>
            <a:ext cx="108813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4800" dirty="0"/>
          </a:p>
        </p:txBody>
      </p:sp>
      <p:sp>
        <p:nvSpPr>
          <p:cNvPr id="5" name="Text 3"/>
          <p:cNvSpPr/>
          <p:nvPr/>
        </p:nvSpPr>
        <p:spPr>
          <a:xfrm>
            <a:off x="640080" y="342900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640080" y="4206240"/>
            <a:ext cx="3840480" cy="0"/>
          </a:xfrm>
          <a:prstGeom prst="line">
            <a:avLst/>
          </a:prstGeom>
          <a:noFill/>
          <a:ln w="1905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640080" y="443484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Hussam Almokayed  ·  Fatimah Aldeghaither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640080" y="475488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Supervised by Dr. Hager Saleh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40080" y="50749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 · College of Informatics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3268</Words>
  <Application>Microsoft Office PowerPoint</Application>
  <PresentationFormat>Widescreen</PresentationFormat>
  <Paragraphs>537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Cambria</vt:lpstr>
      <vt:lpstr>Consolas</vt:lpstr>
      <vt:lpstr>Montserrat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Fatimah Aldighethair</cp:lastModifiedBy>
  <cp:revision>9</cp:revision>
  <dcterms:created xsi:type="dcterms:W3CDTF">2026-08-03T20:17:13Z</dcterms:created>
  <dcterms:modified xsi:type="dcterms:W3CDTF">2026-08-05T17:34:08Z</dcterms:modified>
</cp:coreProperties>
</file>