
<file path=[Content_Types].xml><?xml version="1.0" encoding="utf-8"?>
<Types xmlns="http://schemas.openxmlformats.org/package/2006/content-types">
  <Default Extension="jfif" ContentType="image/jpeg"/>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ink/inkAction1.xml" ContentType="application/vnd.ms-office.inkAction+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5"/>
  </p:notesMasterIdLst>
  <p:sldIdLst>
    <p:sldId id="256" r:id="rId2"/>
    <p:sldId id="258" r:id="rId3"/>
    <p:sldId id="259" r:id="rId4"/>
    <p:sldId id="266" r:id="rId5"/>
    <p:sldId id="498" r:id="rId6"/>
    <p:sldId id="499" r:id="rId7"/>
    <p:sldId id="316" r:id="rId8"/>
    <p:sldId id="320" r:id="rId9"/>
    <p:sldId id="326" r:id="rId10"/>
    <p:sldId id="318" r:id="rId11"/>
    <p:sldId id="319" r:id="rId12"/>
    <p:sldId id="327" r:id="rId13"/>
    <p:sldId id="494" r:id="rId1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1" roundtripDataSignature="AMtx7miYgJCNJMBcQWIMP2J1sYwn057Z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964" y="60"/>
      </p:cViewPr>
      <p:guideLst/>
    </p:cSldViewPr>
  </p:slideViewPr>
  <p:notesTextViewPr>
    <p:cViewPr>
      <p:scale>
        <a:sx n="1" d="1"/>
        <a:sy n="1" d="1"/>
      </p:scale>
      <p:origin x="0" y="0"/>
    </p:cViewPr>
  </p:notesTextViewPr>
  <p:sorterViewPr>
    <p:cViewPr>
      <p:scale>
        <a:sx n="100" d="100"/>
        <a:sy n="100" d="100"/>
      </p:scale>
      <p:origin x="0" y="-290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4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43" Type="http://schemas.openxmlformats.org/officeDocument/2006/relationships/viewProps" Target="viewProps.xml"/></Relationships>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09-29T11:55:36.803"/>
    </inkml:context>
    <inkml:brush xml:id="br0">
      <inkml:brushProperty name="width" value="0.05292" units="cm"/>
      <inkml:brushProperty name="height" value="0.05292" units="cm"/>
      <inkml:brushProperty name="color" value="#C00000"/>
    </inkml:brush>
  </inkml:definitions>
  <iact:action type="add" startTime="56549">
    <iact:property name="dataType"/>
    <iact:actionData xml:id="d0">
      <inkml:trace xmlns:inkml="http://www.w3.org/2003/InkML" xml:id="stk0" contextRef="#ctx0" brushRef="#br0">9564 13349 0,'0'131'260,"26"-78"-233,-26 131-25,0-158-1,26 132 32,-26-132-31,0 79 26,0-79-27,0 79 29,0-26 1,0-26-29,0-1 26,0-25-1,0 51-25,0-51 2,0 78 36,0-79-38,0 0 30,0 79-31,0-52 43,0 26-41,0 0 41,0-27-42,0 1 43,0-27-43,0 0 26,0 1 93</inkml:trace>
    </iact:actionData>
  </iact:action>
  <iact:action type="add" startTime="58697">
    <iact:property name="dataType"/>
    <iact:actionData xml:id="d1">
      <inkml:trace xmlns:inkml="http://www.w3.org/2003/InkML" xml:id="stk1" contextRef="#ctx0" brushRef="#br0">11088 12166 0,'0'53'236,"-27"183"-205,1-183-29,26 131 28,0-53 30,0 1-58,0-27 30,0 0-1,0 26 1,0-104-30,0 78 26,0 0 4,0-53-30,0 80 27,0-27 1,0-79-28,0 53 27,0 26 13,0-52-39,0 78 41,0-105-42,0 0 1,0 27 53,0 52-54,0-26 43,0-53-43,0 27 44,0-27 0,0 27-44,0-1 57,0-26-13</inkml:trace>
    </iact:actionData>
  </iact:action>
  <iact:action type="add" startTime="61363">
    <iact:property name="dataType"/>
    <iact:actionData xml:id="d2">
      <inkml:trace xmlns:inkml="http://www.w3.org/2003/InkML" xml:id="stk2" contextRef="#ctx0" brushRef="#br0">12428 10642 0,'-27'657'228,"1"-552"-226,26 263 27,0-263 0,0 79-27,-26 53 31,26-185-32,0 132 27,-26-26 18,26-79-43,0-27-3,0 106 60,0 52-59,0-78 30,0-106 0,0 79-30,0 26 59,0 27-58,0-53 29,0-79-2,-27 106-27,27 25 30,0-130-30,0 104 28,0-52-1,0 0 3,0 0-1,0-1 0,0-25 1,0-27-30,0 0 43</inkml:trace>
    </iact:actionData>
  </iact:action>
  <iact:action type="add" startTime="64180">
    <iact:property name="dataType"/>
    <iact:actionData xml:id="d3">
      <inkml:trace xmlns:inkml="http://www.w3.org/2003/InkML" xml:id="stk3" contextRef="#ctx0" brushRef="#br0">10378 12088 0,'-26'0'239,"0"0"-213,-53 0-23,26 0-2,-157 0 30,184 0-4,-53 0-25,53 0-1,-53 0 32,53 0-3,-1 0-27,1 26 25,0 0 2,-27 0-29,53 1 31,0-1-4,0 0-26,0 53 32,0-26-2,27-27-29,-27 0-1,26 0 23,-26 80 6,52-28 11,-52-25-39,0-27-2,27 27 30,-27-27-5,52 53-25,-52-53 30,53 0-29,-27 1 32,-26-1-33,79 27 53,0-1-52,0 1 58,-1-53-58,-51 0 42,-1 0-43,26 0 29,-25 0-28,-1 0 28,0-27-29,79-25 46,-26-27-45,-26 26 26,-27 53-26,27-26 42,-1-53-42,1 27 44,-27-1-44,-26 27-1,0-27 45,0-25-45,0-1 44,-26 52-43,-1 1-1,1-26 43,0 25-42,26 1 28,-26 26-28,-53-52 44,26 25-45,-26-52 43,27 53-41,26 0-2,-1 0 41,27-1-41,-26 1 29,0 0-28</inkml:trace>
    </iact:actionData>
  </iact:action>
  <iact:action type="add" startTime="66459">
    <iact:property name="dataType"/>
    <iact:actionData xml:id="d4">
      <inkml:trace xmlns:inkml="http://www.w3.org/2003/InkML" xml:id="stk4" contextRef="#ctx0" brushRef="#br0">10772 11378 0,'0'53'196,"-131"236"-194,26-53-1,-263 395 43,289-447-43,-26 26 45,79-105-44,-27 26 58,1 80-58,-1-54 44,27-52-44,-27 1 44,27-54-44,26 1 42,0-27-43</inkml:trace>
    </iact:actionData>
  </iact:action>
  <iact:action type="add" startTime="67868">
    <iact:property name="dataType"/>
    <iact:actionData xml:id="d5">
      <inkml:trace xmlns:inkml="http://www.w3.org/2003/InkML" xml:id="stk5" contextRef="#ctx0" brushRef="#br0">9616 12035 0</inkml:trace>
    </iact:actionData>
  </iact:action>
  <iact:action type="add" startTime="68082">
    <iact:property name="dataType"/>
    <iact:actionData xml:id="d6">
      <inkml:trace xmlns:inkml="http://www.w3.org/2003/InkML" xml:id="stk6" contextRef="#ctx0" brushRef="#br0">9616 12035 0,'158'79'244,"184"157"-240,-316-209-3,79 25 42,-79-26-42,27 27 60,-27-27-59,0-26 29,27 27-30,-27-27 60,0 26-59,27 0 43,-27 0-43,27 1 58,-27-1-58,27 26 42,-27-25-43,0-27 29,27 52-28,-27-25 44,0-1-45,27 26 44,-53-25-42,26-27-3,-26 26 43,0 0-11</inkml:trace>
    </iact:actionData>
  </iact:action>
  <iact:action type="add" startTime="73092">
    <iact:property name="dataType"/>
    <iact:actionData xml:id="d7">
      <inkml:trace xmlns:inkml="http://www.w3.org/2003/InkML" xml:id="stk7" contextRef="#ctx0" brushRef="#br0">18970 14400 0,'26'-26'281,"0"26"-279,106-79 55,-53 0-55,-53 53 1,53-53 25,52 0 4,-105 79-30,79-131 26,-52 78 19,78-52-45,-26 26 59,-26 0-59,-26-26 58,-1 53-58,27-27 58,-26-26-58,-27 52 44,26-26-45,-25 27 60,52-1-60,-53 1 46,53-1-46,-27 1 43,1-1-42,-27 27 28,53-27-28,-27 27 44,1-53-45,26 27 60,26-80-60,-53 80 44,1-1-43,-27 27-1,27-27 43,-1 1-41,-52 25-2,79-25 56,0-27-54,-53 53 0,27-53 39,-27 53-40,27-27 28,-1 1-28,-26-54 27,1 80 2,-1-26-29,27-1 43,-27 27-43,-26 0-1,26-1 42,0 1-41,-26 0 43,105-79-44,-26-1 46,0 28-46,-53 25 28,27 1-28,26-27 31,-53 79-30,53-105 57,0 26-58,-1-26 59,1 52-58,-79 27-1,79-27 29,-79 27-1,53-27-27,52-25 60,-26-27-61,-27 26 32,-26 79-32,27-53 57,-27-26-55,0 79-2,27-26 28,0 0 3,-53 0-31,52-27 28,-26 27 4,1 26-32,-1-27 28,53-25 2,-79 26-29,105-27 28,-79 53 1,0-26-30,27-27 28,-27 27 4,-26 0-32,53 26 28,-27-27-1,0 1-27,-26 0 1,53 0 30,-53-27-2,26 53-29,53-53 30,-53 27-29,0 0 0,27-27 35,0 27-36,-27 0 4,26-27 36,-25 27-39,52-27 43,-53 27-44,-26 0 30,26 0-29,27-27 41,-27 53-41,0-26 29,27-53-30,26 53 43,-79-1-41,26 1-2,-26 0 41,0 0-40,26 26 58,-26-27-28,0 1 79,26 26-75,1 0 7,-27-26-42,26-1 30,26-25-30,-52-1 43,27 53-42,-1-26 27,0 0-27,1 26 159</inkml:trace>
    </iact:actionData>
  </iact:action>
  <iact:action type="add" startTime="78868">
    <iact:property name="dataType"/>
    <iact:actionData xml:id="d8">
      <inkml:trace xmlns:inkml="http://www.w3.org/2003/InkML" xml:id="stk8" contextRef="#ctx0" brushRef="#br0">20205 13533 0</inkml:trace>
    </iact:actionData>
  </iact:action>
  <iact:action type="add" startTime="83201">
    <iact:property name="dataType"/>
    <iact:actionData xml:id="d9">
      <inkml:trace xmlns:inkml="http://www.w3.org/2003/InkML" xml:id="stk9" contextRef="#ctx0" brushRef="#br0">20205 13533 0,'0'52'297,"0"1"-295,0-27 28,0 106-29,0-80 60,0 106-59,0-53 43,0-53-43,0 27 44,0-53-44,0 1-1,0-1 71,0 27-70,0 25 44,0-25 0,0 52-43,-27-79 42,27 1-43,0 25 43,0-26-43,0 1 42,27-27 81</inkml:trace>
    </iact:actionData>
  </iact:action>
  <iact:action type="add" startTime="85168">
    <iact:property name="dataType"/>
    <iact:actionData xml:id="d10">
      <inkml:trace xmlns:inkml="http://www.w3.org/2003/InkML" xml:id="stk10" contextRef="#ctx0" brushRef="#br0">20914 12639 0,'0'105'282,"0"132"-280,0 26 59,0-79-59,0-53 56,26-26-55,-26-52-2,0 26 28,27 26 3,-27-27 27,0 1-55,0-52-3,0 51 28,0-25 3,0-27-30,0 0 25,0 1 5,0-1-30,0 0 27,0 1 2,0-1 0,0 0 0,26 0 32,0-26-31,-26 27-2</inkml:trace>
    </iact:actionData>
  </iact:action>
  <iact:action type="add" startTime="87123">
    <iact:property name="dataType"/>
    <iact:actionData xml:id="d11">
      <inkml:trace xmlns:inkml="http://www.w3.org/2003/InkML" xml:id="stk11" contextRef="#ctx0" brushRef="#br0">21650 11825 0,'0'52'255,"0"579"-253,26-158 58,-26-131-59,0-211 63,0 53-63,0-158 29,0 211-28,0-1 60,0-52-60,0-158 25,0 53-25,0-26 43,0-27-43,26-26 43,1 0 19,-1 0-64</inkml:trace>
    </iact:actionData>
  </iact:action>
  <iact:action type="add" startTime="90176">
    <iact:property name="dataType"/>
    <iact:actionData xml:id="d12">
      <inkml:trace xmlns:inkml="http://www.w3.org/2003/InkML" xml:id="stk12" contextRef="#ctx0" brushRef="#br0">21939 11404 0,'0'53'318,"26"105"-315,-26-53 31,0-79-33,0 0 24,0 53-23,0 52 58,0 53-59,0-78 33,0-80-33,0 105 28,0-105-1,0 1-25,0-1-2,0 53 29,0-53 0,0 53-28,0 0 28,0 78 3,0-25-3,0-106 0,0 105-28,0 53 30,0-131-31,0 52 28,0-52-28,0 157 28,0-158 1,0 80-28,0-27 31,0-79-31,0 53 26,0-27 3,0-25-1,0-1-28,0 0 28,0 1-29,0-1 28,0 0-27,0 0 45,0 1-46,0-1 30,0 0-30,0 1 29</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91577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a:t>الرياضيات المنفصلة وتطبيقاتها، الطبعة </a:t>
            </a:r>
            <a:r>
              <a:rPr lang="ar-EG" dirty="0" err="1"/>
              <a:t>الثامنةنيويورك</a:t>
            </a:r>
            <a:r>
              <a:rPr lang="ar-EG" dirty="0"/>
              <a:t>، نيويورك: </a:t>
            </a:r>
            <a:r>
              <a:rPr lang="ar-EG" dirty="0" err="1"/>
              <a:t>ماكجرو</a:t>
            </a:r>
            <a:r>
              <a:rPr lang="ar-EG" dirty="0"/>
              <a:t> </a:t>
            </a:r>
            <a:r>
              <a:rPr lang="ar-EG" dirty="0" err="1"/>
              <a:t>هيلبقلم</a:t>
            </a:r>
            <a:r>
              <a:rPr lang="ar-EG" dirty="0"/>
              <a:t> كينيث روزين</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516998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a:t>"منفصل" يعني "منفصل" أو "متميز". عدد التذاكر المباعة في يوم </a:t>
            </a:r>
            <a:r>
              <a:rPr lang="ar-EG" dirty="0" err="1"/>
              <a:t>واحد.عدد</a:t>
            </a:r>
            <a:r>
              <a:rPr lang="ar-EG" dirty="0"/>
              <a:t> الطلاب في </a:t>
            </a:r>
            <a:r>
              <a:rPr lang="ar-EG" dirty="0" err="1"/>
              <a:t>صفك.عدد</a:t>
            </a:r>
            <a:r>
              <a:rPr lang="ar-EG" dirty="0"/>
              <a:t> الموظفين في </a:t>
            </a:r>
            <a:r>
              <a:rPr lang="ar-EG" dirty="0" err="1"/>
              <a:t>الشركة.عدد</a:t>
            </a:r>
            <a:r>
              <a:rPr lang="ar-EG" dirty="0"/>
              <a:t> أجهزة الكمبيوتر في كل </a:t>
            </a:r>
            <a:r>
              <a:rPr lang="ar-EG" dirty="0" err="1"/>
              <a:t>قسم.عدد</a:t>
            </a:r>
            <a:r>
              <a:rPr lang="ar-EG" dirty="0"/>
              <a:t> العملاء الذين اشتروا سلعًا </a:t>
            </a:r>
            <a:r>
              <a:rPr lang="ar-EG" dirty="0" err="1"/>
              <a:t>مختلفة.عدد</a:t>
            </a:r>
            <a:r>
              <a:rPr lang="ar-EG" dirty="0"/>
              <a:t> العناصر التي تشتريها من متجر البقالة كل أسبوع.</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064232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415101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a:t>ما عدد الطرق التي يمكن من خلالها اختيار كلمة المرور باتباع قواعد </a:t>
            </a:r>
            <a:r>
              <a:rPr lang="ar-EG" dirty="0" err="1"/>
              <a:t>محددة؟كم</a:t>
            </a:r>
            <a:r>
              <a:rPr lang="ar-EG" dirty="0"/>
              <a:t> عدد عناوين الإنترنت الفريدة التي تستخدم </a:t>
            </a:r>
            <a:r>
              <a:rPr lang="en-US" dirty="0"/>
              <a:t>IP v4؟</a:t>
            </a:r>
            <a:r>
              <a:rPr lang="ar-EG" dirty="0"/>
              <a:t>يقدم </a:t>
            </a:r>
            <a:r>
              <a:rPr lang="en-US" dirty="0"/>
              <a:t>IPv6 40,282,366,920,938,463,463,374,607,431,768,211,456IP v4 </a:t>
            </a:r>
            <a:r>
              <a:rPr lang="ar-EG" dirty="0"/>
              <a:t>يقدم 4.3 </a:t>
            </a:r>
            <a:r>
              <a:rPr lang="ar-EG" dirty="0" err="1"/>
              <a:t>مليارما</a:t>
            </a:r>
            <a:r>
              <a:rPr lang="ar-EG" dirty="0"/>
              <a:t> هو احتمال الفوز في اليانصيب </a:t>
            </a:r>
            <a:r>
              <a:rPr lang="ar-EG" dirty="0" err="1"/>
              <a:t>معين؟هل</a:t>
            </a:r>
            <a:r>
              <a:rPr lang="ar-EG" dirty="0"/>
              <a:t> هناك ربط بين جهازين كمبيوتر في </a:t>
            </a:r>
            <a:r>
              <a:rPr lang="ar-EG" dirty="0" err="1"/>
              <a:t>الشبكة؟كيف</a:t>
            </a:r>
            <a:r>
              <a:rPr lang="ar-EG" dirty="0"/>
              <a:t> يمكنني التعرف على رسائل البريد الإلكتروني العشوائية؟</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8</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730873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a:t>الاستدلال الرياضي: القدرة على قراءة وفهم وبناء الحجج والبراهين </a:t>
            </a:r>
            <a:r>
              <a:rPr lang="ar-EG" dirty="0" err="1"/>
              <a:t>الرياضية.التحليل</a:t>
            </a:r>
            <a:r>
              <a:rPr lang="ar-EG" dirty="0"/>
              <a:t> التوافقي: تقنيات عد الأشياء من أنواع </a:t>
            </a:r>
            <a:r>
              <a:rPr lang="ar-EG" dirty="0" err="1"/>
              <a:t>مختلفة.الهياكل</a:t>
            </a:r>
            <a:r>
              <a:rPr lang="ar-EG" dirty="0"/>
              <a:t> المنفصلة: الهياكل الرياضية المجردة التي تمثل الأشياء والعلاقات بينها. ومن الأمثلة على ذلك المجموعات، </a:t>
            </a:r>
            <a:r>
              <a:rPr lang="ar-EG" dirty="0" err="1"/>
              <a:t>والتباديل</a:t>
            </a:r>
            <a:r>
              <a:rPr lang="ar-EG" dirty="0"/>
              <a:t>، والعلاقات، والرسوم البيانية، والأشجار، وآلات الحالة المحدودة.</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92308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a:t>التفكير الخوارزمي: إحدى طرق حل العديد من المشكلات هي تحديد خوارزمية. الخوارزمية هي سلسلة من الخطوات التي يمكن اتباعها لحل أي مشكلة معينة. يتضمن التفكير الخوارزمي تحديد الخوارزميات، وتحليل الذاكرة والوقت المطلوب لتنفيذ الخوارزمية، والتحقق من أن الخوارزمية ستنتج الإجابة الصحيحة</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43840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userDrawn="1">
  <p:cSld name="8_Title Slide">
    <p:spTree>
      <p:nvGrpSpPr>
        <p:cNvPr id="1" name="Shape 15"/>
        <p:cNvGrpSpPr/>
        <p:nvPr/>
      </p:nvGrpSpPr>
      <p:grpSpPr>
        <a:xfrm>
          <a:off x="0" y="0"/>
          <a:ext cx="0" cy="0"/>
          <a:chOff x="0" y="0"/>
          <a:chExt cx="0" cy="0"/>
        </a:xfrm>
      </p:grpSpPr>
      <p:pic>
        <p:nvPicPr>
          <p:cNvPr id="18" name="Google Shape;103;p1">
            <a:extLst>
              <a:ext uri="{FF2B5EF4-FFF2-40B4-BE49-F238E27FC236}">
                <a16:creationId xmlns:a16="http://schemas.microsoft.com/office/drawing/2014/main" id="{09053010-BE83-5798-DFCF-289E44DF50EF}"/>
              </a:ext>
            </a:extLst>
          </p:cNvPr>
          <p:cNvPicPr preferRelativeResize="0"/>
          <p:nvPr userDrawn="1"/>
        </p:nvPicPr>
        <p:blipFill rotWithShape="1">
          <a:blip r:embed="rId2">
            <a:alphaModFix/>
          </a:blip>
          <a:srcRect/>
          <a:stretch/>
        </p:blipFill>
        <p:spPr>
          <a:xfrm>
            <a:off x="-67090" y="-44450"/>
            <a:ext cx="12311979" cy="6858000"/>
          </a:xfrm>
          <a:prstGeom prst="rect">
            <a:avLst/>
          </a:prstGeom>
          <a:noFill/>
          <a:ln>
            <a:noFill/>
          </a:ln>
        </p:spPr>
      </p:pic>
      <p:sp>
        <p:nvSpPr>
          <p:cNvPr id="19" name="Google Shape;105;p1">
            <a:extLst>
              <a:ext uri="{FF2B5EF4-FFF2-40B4-BE49-F238E27FC236}">
                <a16:creationId xmlns:a16="http://schemas.microsoft.com/office/drawing/2014/main" id="{B060EDE2-C98A-26AC-D8CC-39EEECDFE61D}"/>
              </a:ext>
            </a:extLst>
          </p:cNvPr>
          <p:cNvSpPr txBox="1"/>
          <p:nvPr userDrawn="1"/>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20" name="Google Shape;106;p1">
            <a:extLst>
              <a:ext uri="{FF2B5EF4-FFF2-40B4-BE49-F238E27FC236}">
                <a16:creationId xmlns:a16="http://schemas.microsoft.com/office/drawing/2014/main" id="{198BCF14-8056-9E85-67BB-7FBB587B6C84}"/>
              </a:ext>
            </a:extLst>
          </p:cNvPr>
          <p:cNvSpPr txBox="1"/>
          <p:nvPr userDrawn="1"/>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21" name="Google Shape;107;p1">
            <a:extLst>
              <a:ext uri="{FF2B5EF4-FFF2-40B4-BE49-F238E27FC236}">
                <a16:creationId xmlns:a16="http://schemas.microsoft.com/office/drawing/2014/main" id="{1AA10412-0824-8883-A649-583B12755469}"/>
              </a:ext>
            </a:extLst>
          </p:cNvPr>
          <p:cNvSpPr/>
          <p:nvPr userDrawn="1"/>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1</a:t>
            </a:r>
            <a:endParaRPr dirty="0"/>
          </a:p>
        </p:txBody>
      </p:sp>
      <p:sp>
        <p:nvSpPr>
          <p:cNvPr id="22" name="Google Shape;109;p1">
            <a:extLst>
              <a:ext uri="{FF2B5EF4-FFF2-40B4-BE49-F238E27FC236}">
                <a16:creationId xmlns:a16="http://schemas.microsoft.com/office/drawing/2014/main" id="{A8ACB218-6CA7-61CE-7EEC-83FBB5FB86BD}"/>
              </a:ext>
            </a:extLst>
          </p:cNvPr>
          <p:cNvSpPr txBox="1"/>
          <p:nvPr userDrawn="1"/>
        </p:nvSpPr>
        <p:spPr>
          <a:xfrm>
            <a:off x="329269" y="5104240"/>
            <a:ext cx="2820003"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IT241</a:t>
            </a:r>
            <a:endParaRPr dirty="0"/>
          </a:p>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Sets</a:t>
            </a:r>
            <a:endParaRPr dirty="0"/>
          </a:p>
        </p:txBody>
      </p:sp>
      <p:sp>
        <p:nvSpPr>
          <p:cNvPr id="23" name="Google Shape;104;p1">
            <a:extLst>
              <a:ext uri="{FF2B5EF4-FFF2-40B4-BE49-F238E27FC236}">
                <a16:creationId xmlns:a16="http://schemas.microsoft.com/office/drawing/2014/main" id="{52891730-1D5A-6AF4-EBA5-6F3CC2473D4E}"/>
              </a:ext>
            </a:extLst>
          </p:cNvPr>
          <p:cNvSpPr/>
          <p:nvPr userDrawn="1"/>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 name="Picture 1" descr="Midocean 02-03">
            <a:extLst>
              <a:ext uri="{FF2B5EF4-FFF2-40B4-BE49-F238E27FC236}">
                <a16:creationId xmlns:a16="http://schemas.microsoft.com/office/drawing/2014/main" id="{A61A45E7-CD70-3C45-B4EB-CD0D9BD84BA0}"/>
              </a:ext>
            </a:extLst>
          </p:cNvPr>
          <p:cNvPicPr>
            <a:picLocks noChangeAspect="1"/>
          </p:cNvPicPr>
          <p:nvPr userDrawn="1"/>
        </p:nvPicPr>
        <p:blipFill>
          <a:blip r:embed="rId3"/>
          <a:stretch>
            <a:fillRect/>
          </a:stretch>
        </p:blipFill>
        <p:spPr>
          <a:xfrm>
            <a:off x="329269" y="-133452"/>
            <a:ext cx="2563497" cy="170931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userDrawn="1">
  <p:cSld name="23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3" name="Google Shape;118;p2">
            <a:extLst>
              <a:ext uri="{FF2B5EF4-FFF2-40B4-BE49-F238E27FC236}">
                <a16:creationId xmlns:a16="http://schemas.microsoft.com/office/drawing/2014/main" id="{922B60B1-84AE-60B8-7A06-98798F6970B9}"/>
              </a:ext>
            </a:extLst>
          </p:cNvPr>
          <p:cNvSpPr txBox="1"/>
          <p:nvPr userDrawn="1"/>
        </p:nvSpPr>
        <p:spPr>
          <a:xfrm>
            <a:off x="5983356" y="2813245"/>
            <a:ext cx="6208641" cy="144650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Discrete Mathematics</a:t>
            </a:r>
          </a:p>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IT241</a:t>
            </a:r>
            <a:endParaRPr lang="en-US" dirty="0"/>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
        <p:nvSpPr>
          <p:cNvPr id="10" name="TextBox 9">
            <a:extLst>
              <a:ext uri="{FF2B5EF4-FFF2-40B4-BE49-F238E27FC236}">
                <a16:creationId xmlns:a16="http://schemas.microsoft.com/office/drawing/2014/main" id="{A85928BD-A09E-B54E-07FA-A75C29E14ACE}"/>
              </a:ext>
            </a:extLst>
          </p:cNvPr>
          <p:cNvSpPr txBox="1"/>
          <p:nvPr userDrawn="1"/>
        </p:nvSpPr>
        <p:spPr>
          <a:xfrm>
            <a:off x="7003938" y="4298117"/>
            <a:ext cx="47310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latin typeface="Times New Roman" panose="02020603050405020304" pitchFamily="18" charset="0"/>
                <a:cs typeface="Times New Roman" panose="02020603050405020304" pitchFamily="18" charset="0"/>
              </a:rPr>
              <a:t>Orientation Lecture</a:t>
            </a:r>
          </a:p>
          <a:p>
            <a:pPr algn="ctr"/>
            <a:r>
              <a:rPr lang="en-US" sz="2000" b="1" dirty="0">
                <a:latin typeface="Times New Roman" panose="02020603050405020304" pitchFamily="18" charset="0"/>
                <a:cs typeface="Times New Roman" panose="02020603050405020304" pitchFamily="18" charset="0"/>
              </a:rPr>
              <a:t> </a:t>
            </a:r>
          </a:p>
        </p:txBody>
      </p:sp>
      <p:pic>
        <p:nvPicPr>
          <p:cNvPr id="5" name="Graphic 21">
            <a:extLst>
              <a:ext uri="{FF2B5EF4-FFF2-40B4-BE49-F238E27FC236}">
                <a16:creationId xmlns:a16="http://schemas.microsoft.com/office/drawing/2014/main" id="{20E5629D-B3EC-F313-F916-9EC6ED576984}"/>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528" y="168718"/>
            <a:ext cx="2305141" cy="1076343"/>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3_Title Slide" preserve="1" userDrawn="1">
  <p:cSld name="24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
        <p:nvSpPr>
          <p:cNvPr id="10" name="Google Shape;42;p20">
            <a:extLst>
              <a:ext uri="{FF2B5EF4-FFF2-40B4-BE49-F238E27FC236}">
                <a16:creationId xmlns:a16="http://schemas.microsoft.com/office/drawing/2014/main" id="{E68EF1AB-E68D-C974-107C-2F081C9E5A67}"/>
              </a:ext>
            </a:extLst>
          </p:cNvPr>
          <p:cNvSpPr txBox="1">
            <a:spLocks noGrp="1"/>
          </p:cNvSpPr>
          <p:nvPr>
            <p:ph type="title"/>
          </p:nvPr>
        </p:nvSpPr>
        <p:spPr>
          <a:xfrm>
            <a:off x="623128" y="2002632"/>
            <a:ext cx="10515600" cy="2852737"/>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pic>
        <p:nvPicPr>
          <p:cNvPr id="3" name="Graphic 21">
            <a:extLst>
              <a:ext uri="{FF2B5EF4-FFF2-40B4-BE49-F238E27FC236}">
                <a16:creationId xmlns:a16="http://schemas.microsoft.com/office/drawing/2014/main" id="{680107BB-07E4-0C08-1547-D28CF6B964F8}"/>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528" y="168718"/>
            <a:ext cx="2305141" cy="1076343"/>
          </a:xfrm>
          <a:prstGeom prst="rect">
            <a:avLst/>
          </a:prstGeom>
        </p:spPr>
      </p:pic>
    </p:spTree>
    <p:extLst>
      <p:ext uri="{BB962C8B-B14F-4D97-AF65-F5344CB8AC3E}">
        <p14:creationId xmlns:p14="http://schemas.microsoft.com/office/powerpoint/2010/main" val="538934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6"/>
          <p:cNvSpPr>
            <a:spLocks noGrp="1"/>
          </p:cNvSpPr>
          <p:nvPr>
            <p:ph type="pic" idx="2"/>
          </p:nvPr>
        </p:nvSpPr>
        <p:spPr>
          <a:xfrm>
            <a:off x="5183188" y="987425"/>
            <a:ext cx="6172200" cy="4873625"/>
          </a:xfrm>
          <a:prstGeom prst="rect">
            <a:avLst/>
          </a:prstGeom>
          <a:noFill/>
          <a:ln>
            <a:noFill/>
          </a:ln>
        </p:spPr>
      </p:sp>
      <p:sp>
        <p:nvSpPr>
          <p:cNvPr id="82" name="Google Shape;8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D15220D-0BB5-4C71-B862-812B075D02FE}" type="datetimeFigureOut">
              <a:rPr lang="en-US" smtClean="0"/>
              <a:pPr/>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A217EF-0505-4C33-BB20-8A8DF2039023}" type="slidenum">
              <a:rPr lang="en-US" smtClean="0"/>
              <a:pPr/>
              <a:t>‹#›</a:t>
            </a:fld>
            <a:endParaRPr lang="en-US"/>
          </a:p>
        </p:txBody>
      </p:sp>
    </p:spTree>
    <p:extLst>
      <p:ext uri="{BB962C8B-B14F-4D97-AF65-F5344CB8AC3E}">
        <p14:creationId xmlns:p14="http://schemas.microsoft.com/office/powerpoint/2010/main" val="35500398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29_Title Slide" userDrawn="1">
  <p:cSld name="29_Title Slide">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362661" y="6481442"/>
            <a:ext cx="2667000" cy="294289"/>
          </a:xfrm>
          <a:prstGeom prst="rect">
            <a:avLst/>
          </a:prstGeom>
        </p:spPr>
        <p:txBody>
          <a:bodyPr/>
          <a:lstStyle>
            <a:lvl1pPr algn="r">
              <a:defRPr sz="1200">
                <a:solidFill>
                  <a:schemeClr val="bg1"/>
                </a:solidFill>
              </a:defRPr>
            </a:lvl1pPr>
          </a:lstStyle>
          <a:p>
            <a:fld id="{6BDBACC2-E59C-4C76-9B43-ACFA72B85B74}" type="slidenum">
              <a:rPr lang="en-US" smtClean="0"/>
              <a:pPr/>
              <a:t>‹#›</a:t>
            </a:fld>
            <a:endParaRPr lang="en-US"/>
          </a:p>
        </p:txBody>
      </p:sp>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bg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pic>
        <p:nvPicPr>
          <p:cNvPr id="3" name="Picture 2" descr="Midocean 02-03">
            <a:extLst>
              <a:ext uri="{FF2B5EF4-FFF2-40B4-BE49-F238E27FC236}">
                <a16:creationId xmlns:a16="http://schemas.microsoft.com/office/drawing/2014/main" id="{7DA5BB98-F90D-4963-6116-6153182BE52B}"/>
              </a:ext>
            </a:extLst>
          </p:cNvPr>
          <p:cNvPicPr>
            <a:picLocks noChangeAspect="1"/>
          </p:cNvPicPr>
          <p:nvPr userDrawn="1"/>
        </p:nvPicPr>
        <p:blipFill>
          <a:blip r:embed="rId2"/>
          <a:stretch>
            <a:fillRect/>
          </a:stretch>
        </p:blipFill>
        <p:spPr>
          <a:xfrm>
            <a:off x="9846688" y="-364865"/>
            <a:ext cx="2233822" cy="1489487"/>
          </a:xfrm>
          <a:prstGeom prst="rect">
            <a:avLst/>
          </a:prstGeom>
        </p:spPr>
      </p:pic>
    </p:spTree>
    <p:extLst>
      <p:ext uri="{BB962C8B-B14F-4D97-AF65-F5344CB8AC3E}">
        <p14:creationId xmlns:p14="http://schemas.microsoft.com/office/powerpoint/2010/main" val="8664907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 name="Google Shape;207;p9">
            <a:extLst>
              <a:ext uri="{FF2B5EF4-FFF2-40B4-BE49-F238E27FC236}">
                <a16:creationId xmlns:a16="http://schemas.microsoft.com/office/drawing/2014/main" id="{C260948F-A017-4B81-2C22-50D412FC8495}"/>
              </a:ext>
            </a:extLst>
          </p:cNvPr>
          <p:cNvPicPr preferRelativeResize="0"/>
          <p:nvPr userDrawn="1"/>
        </p:nvPicPr>
        <p:blipFill rotWithShape="1">
          <a:blip r:embed="rId2">
            <a:alphaModFix/>
          </a:blip>
          <a:srcRect/>
          <a:stretch/>
        </p:blipFill>
        <p:spPr>
          <a:xfrm>
            <a:off x="9576180" y="6168740"/>
            <a:ext cx="2279266" cy="384052"/>
          </a:xfrm>
          <a:prstGeom prst="rect">
            <a:avLst/>
          </a:prstGeom>
          <a:noFill/>
          <a:ln>
            <a:noFill/>
          </a:ln>
        </p:spPr>
      </p:pic>
      <p:sp>
        <p:nvSpPr>
          <p:cNvPr id="6" name="Google Shape;211;p9">
            <a:extLst>
              <a:ext uri="{FF2B5EF4-FFF2-40B4-BE49-F238E27FC236}">
                <a16:creationId xmlns:a16="http://schemas.microsoft.com/office/drawing/2014/main" id="{8F519622-5BA7-0B54-346A-68D54A5ED854}"/>
              </a:ext>
            </a:extLst>
          </p:cNvPr>
          <p:cNvSpPr/>
          <p:nvPr userDrawn="1"/>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026" name="Picture 2" descr="How To Write A Thank You Note In Five Easy Steps">
            <a:extLst>
              <a:ext uri="{FF2B5EF4-FFF2-40B4-BE49-F238E27FC236}">
                <a16:creationId xmlns:a16="http://schemas.microsoft.com/office/drawing/2014/main" id="{451FC468-B203-87BF-B828-8973D4A7F4A7}"/>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823802" y="1911784"/>
            <a:ext cx="4727092" cy="26560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Midocean 02-03">
            <a:extLst>
              <a:ext uri="{FF2B5EF4-FFF2-40B4-BE49-F238E27FC236}">
                <a16:creationId xmlns:a16="http://schemas.microsoft.com/office/drawing/2014/main" id="{30EDA899-3955-D489-0948-1C569263990A}"/>
              </a:ext>
            </a:extLst>
          </p:cNvPr>
          <p:cNvPicPr>
            <a:picLocks noChangeAspect="1"/>
          </p:cNvPicPr>
          <p:nvPr userDrawn="1"/>
        </p:nvPicPr>
        <p:blipFill>
          <a:blip r:embed="rId4"/>
          <a:stretch>
            <a:fillRect/>
          </a:stretch>
        </p:blipFill>
        <p:spPr>
          <a:xfrm>
            <a:off x="9735072" y="31289"/>
            <a:ext cx="2233822" cy="1489487"/>
          </a:xfrm>
          <a:prstGeom prst="rect">
            <a:avLst/>
          </a:prstGeom>
        </p:spPr>
      </p:pic>
    </p:spTree>
    <p:extLst>
      <p:ext uri="{BB962C8B-B14F-4D97-AF65-F5344CB8AC3E}">
        <p14:creationId xmlns:p14="http://schemas.microsoft.com/office/powerpoint/2010/main" val="971908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6">
            <a:alphaModFix/>
          </a:blip>
          <a:stretch>
            <a:fillRect/>
          </a:stretch>
        </a:blipFill>
        <a:effectLst/>
      </p:bgPr>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8" name="Google Shape;168;p5">
            <a:extLst>
              <a:ext uri="{FF2B5EF4-FFF2-40B4-BE49-F238E27FC236}">
                <a16:creationId xmlns:a16="http://schemas.microsoft.com/office/drawing/2014/main" id="{ABF31F51-9C70-97EA-DC33-056806E1DBFE}"/>
              </a:ext>
            </a:extLst>
          </p:cNvPr>
          <p:cNvSpPr txBox="1"/>
          <p:nvPr userDrawn="1"/>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Google Shape;11;p10"/>
          <p:cNvSpPr txBox="1">
            <a:spLocks noGrp="1"/>
          </p:cNvSpPr>
          <p:nvPr>
            <p:ph type="body" idx="1"/>
          </p:nvPr>
        </p:nvSpPr>
        <p:spPr>
          <a:xfrm>
            <a:off x="838200" y="1870058"/>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68" r:id="rId3"/>
    <p:sldLayoutId id="2147483658" r:id="rId4"/>
    <p:sldLayoutId id="2147483659" r:id="rId5"/>
    <p:sldLayoutId id="2147483660" r:id="rId6"/>
    <p:sldLayoutId id="2147483661" r:id="rId7"/>
    <p:sldLayoutId id="2147483663" r:id="rId8"/>
    <p:sldLayoutId id="2147483664" r:id="rId9"/>
    <p:sldLayoutId id="2147483665" r:id="rId10"/>
    <p:sldLayoutId id="2147483666" r:id="rId11"/>
    <p:sldLayoutId id="2147483667" r:id="rId12"/>
    <p:sldLayoutId id="2147483669" r:id="rId13"/>
    <p:sldLayoutId id="2147483670"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Brush Script MT" panose="03060802040406070304" pitchFamily="66" charset="0"/>
          <a:ea typeface="Brush Script MT" panose="03060802040406070304" pitchFamily="66"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8.jpg"/><Relationship Id="rId5" Type="http://schemas.openxmlformats.org/officeDocument/2006/relationships/image" Target="../media/image7.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7.png"/><Relationship Id="rId4" Type="http://schemas.openxmlformats.org/officeDocument/2006/relationships/image" Target="../media/image9.jfif"/></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7.png"/><Relationship Id="rId5" Type="http://schemas.openxmlformats.org/officeDocument/2006/relationships/image" Target="../media/image10.jpe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7.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slideLayout" Target="../slideLayouts/slideLayout13.xml"/><Relationship Id="rId7" Type="http://schemas.microsoft.com/office/2011/relationships/inkAction" Target="../ink/inkAction1.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7.png"/><Relationship Id="rId5" Type="http://schemas.openxmlformats.org/officeDocument/2006/relationships/image" Target="../media/image11.jpe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7.png"/><Relationship Id="rId4"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7.png"/><Relationship Id="rId4" Type="http://schemas.openxmlformats.org/officeDocument/2006/relationships/notesSlide" Target="../notesSlides/notesSlide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7.png"/><Relationship Id="rId4" Type="http://schemas.openxmlformats.org/officeDocument/2006/relationships/notesSlide" Target="../notesSlides/notesSlide8.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a:stretch/>
        </p:blipFill>
        <p:spPr>
          <a:xfrm>
            <a:off x="-57150" y="-44450"/>
            <a:ext cx="12311979" cy="6858000"/>
          </a:xfrm>
          <a:prstGeom prst="rect">
            <a:avLst/>
          </a:prstGeom>
          <a:noFill/>
          <a:ln>
            <a:noFill/>
          </a:ln>
        </p:spPr>
      </p:pic>
      <p:sp>
        <p:nvSpPr>
          <p:cNvPr id="104" name="Google Shape;104;p1"/>
          <p:cNvSpPr/>
          <p:nvPr/>
        </p:nvSpPr>
        <p:spPr>
          <a:xfrm>
            <a:off x="597845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i="0" u="none" strike="noStrike" cap="none">
              <a:solidFill>
                <a:schemeClr val="lt1"/>
              </a:solidFill>
              <a:latin typeface="Calibri"/>
              <a:ea typeface="Calibri"/>
              <a:cs typeface="Calibri"/>
              <a:sym typeface="Calibri"/>
            </a:endParaRPr>
          </a:p>
        </p:txBody>
      </p:sp>
      <p:sp>
        <p:nvSpPr>
          <p:cNvPr id="105" name="Google Shape;105;p1"/>
          <p:cNvSpPr txBox="1"/>
          <p:nvPr/>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106" name="Google Shape;106;p1"/>
          <p:cNvSpPr txBox="1"/>
          <p:nvPr/>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107" name="Google Shape;107;p1"/>
          <p:cNvSpPr/>
          <p:nvPr/>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Orientation Lecture</a:t>
            </a:r>
            <a:endParaRPr dirty="0"/>
          </a:p>
        </p:txBody>
      </p:sp>
      <p:sp>
        <p:nvSpPr>
          <p:cNvPr id="4" name="Google Shape;109;p1">
            <a:extLst>
              <a:ext uri="{FF2B5EF4-FFF2-40B4-BE49-F238E27FC236}">
                <a16:creationId xmlns:a16="http://schemas.microsoft.com/office/drawing/2014/main" id="{3390686E-018A-3331-3BA9-E8F8F6FEA338}"/>
              </a:ext>
            </a:extLst>
          </p:cNvPr>
          <p:cNvSpPr txBox="1"/>
          <p:nvPr/>
        </p:nvSpPr>
        <p:spPr>
          <a:xfrm>
            <a:off x="1648081" y="4468353"/>
            <a:ext cx="6006217"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lt1"/>
                </a:solidFill>
                <a:latin typeface="Times New Roman"/>
                <a:cs typeface="Times New Roman"/>
                <a:sym typeface="Times New Roman"/>
              </a:rPr>
              <a:t>IT241</a:t>
            </a:r>
            <a:endParaRPr dirty="0"/>
          </a:p>
        </p:txBody>
      </p:sp>
      <p:pic>
        <p:nvPicPr>
          <p:cNvPr id="1048" name="Picture 24" descr="Brain-Computer Interfaces to Enable People to Communicate with Their  Thoughts - Science news - Tasnim News Agency">
            <a:extLst>
              <a:ext uri="{FF2B5EF4-FFF2-40B4-BE49-F238E27FC236}">
                <a16:creationId xmlns:a16="http://schemas.microsoft.com/office/drawing/2014/main" id="{3B070EE0-A03D-CF8B-874A-91610FF746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673" y="-663303"/>
            <a:ext cx="7748143" cy="7466693"/>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2" name="Picture 1" descr="Midocean 02-03">
            <a:extLst>
              <a:ext uri="{FF2B5EF4-FFF2-40B4-BE49-F238E27FC236}">
                <a16:creationId xmlns:a16="http://schemas.microsoft.com/office/drawing/2014/main" id="{568670A8-23EB-1D61-FEF5-FBD67EA713D1}"/>
              </a:ext>
            </a:extLst>
          </p:cNvPr>
          <p:cNvPicPr>
            <a:picLocks noChangeAspect="1"/>
          </p:cNvPicPr>
          <p:nvPr/>
        </p:nvPicPr>
        <p:blipFill>
          <a:blip r:embed="rId5"/>
          <a:stretch>
            <a:fillRect/>
          </a:stretch>
        </p:blipFill>
        <p:spPr>
          <a:xfrm>
            <a:off x="329269" y="-133452"/>
            <a:ext cx="2563497" cy="1709310"/>
          </a:xfrm>
          <a:prstGeom prst="rect">
            <a:avLst/>
          </a:prstGeom>
        </p:spPr>
      </p:pic>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Audio 59">
            <a:hlinkClick r:id="" action="ppaction://media"/>
            <a:extLst>
              <a:ext uri="{FF2B5EF4-FFF2-40B4-BE49-F238E27FC236}">
                <a16:creationId xmlns:a16="http://schemas.microsoft.com/office/drawing/2014/main" id="{015E7893-AB0D-0C24-70EB-E577821286D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pic>
        <p:nvPicPr>
          <p:cNvPr id="4" name="Google Shape;117;p2">
            <a:extLst>
              <a:ext uri="{FF2B5EF4-FFF2-40B4-BE49-F238E27FC236}">
                <a16:creationId xmlns:a16="http://schemas.microsoft.com/office/drawing/2014/main" id="{2C0443FD-4555-720A-39A7-57115012B3CA}"/>
              </a:ext>
            </a:extLst>
          </p:cNvPr>
          <p:cNvPicPr preferRelativeResize="0">
            <a:picLocks/>
          </p:cNvPicPr>
          <p:nvPr/>
        </p:nvPicPr>
        <p:blipFill rotWithShape="1">
          <a:blip r:embed="rId6">
            <a:alphaModFix/>
          </a:blip>
          <a:srcRect l="4175" r="4175"/>
          <a:stretch/>
        </p:blipFill>
        <p:spPr>
          <a:xfrm>
            <a:off x="391887" y="1447801"/>
            <a:ext cx="5780314" cy="3820885"/>
          </a:xfrm>
          <a:prstGeom prst="rect">
            <a:avLst/>
          </a:prstGeom>
          <a:solidFill>
            <a:srgbClr val="D8D8D8">
              <a:alpha val="49803"/>
            </a:srgbClr>
          </a:solidFill>
          <a:ln>
            <a:noFill/>
          </a:ln>
        </p:spPr>
      </p:pic>
    </p:spTree>
    <p:extLst>
      <p:ext uri="{BB962C8B-B14F-4D97-AF65-F5344CB8AC3E}">
        <p14:creationId xmlns:p14="http://schemas.microsoft.com/office/powerpoint/2010/main" val="3292094470"/>
      </p:ext>
    </p:extLst>
  </p:cSld>
  <p:clrMapOvr>
    <a:masterClrMapping/>
  </p:clrMapOvr>
  <p:transition spd="slow" advTm="6912">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97353CD-A70E-1902-707C-400B8F92355C}"/>
              </a:ext>
            </a:extLst>
          </p:cNvPr>
          <p:cNvSpPr>
            <a:spLocks noGrp="1"/>
          </p:cNvSpPr>
          <p:nvPr>
            <p:ph type="title"/>
          </p:nvPr>
        </p:nvSpPr>
        <p:spPr>
          <a:xfrm>
            <a:off x="3668484" y="1784917"/>
            <a:ext cx="6610271" cy="2634343"/>
          </a:xfrm>
        </p:spPr>
        <p:txBody>
          <a:bodyPr>
            <a:normAutofit/>
          </a:bodyPr>
          <a:lstStyle/>
          <a:p>
            <a:pPr algn="l"/>
            <a:r>
              <a:rPr lang="en-US" sz="3600" dirty="0">
                <a:latin typeface="Times New Roman" panose="02020603050405020304" pitchFamily="18" charset="0"/>
                <a:cs typeface="Times New Roman" panose="02020603050405020304" pitchFamily="18" charset="0"/>
              </a:rPr>
              <a:t>Dr. Shahira Ahmed</a:t>
            </a:r>
            <a:br>
              <a:rPr lang="en-US" sz="3600">
                <a:latin typeface="Times New Roman" panose="02020603050405020304" pitchFamily="18" charset="0"/>
                <a:cs typeface="Times New Roman" panose="02020603050405020304" pitchFamily="18" charset="0"/>
              </a:rPr>
            </a:br>
            <a:endParaRPr lang="en-US" sz="3600" dirty="0">
              <a:solidFill>
                <a:schemeClr val="accent5">
                  <a:lumMod val="75000"/>
                </a:schemeClr>
              </a:solidFill>
              <a:latin typeface="Times New Roman" panose="02020603050405020304" pitchFamily="18" charset="0"/>
              <a:cs typeface="Times New Roman" panose="02020603050405020304" pitchFamily="18" charset="0"/>
            </a:endParaRPr>
          </a:p>
        </p:txBody>
      </p:sp>
      <p:pic>
        <p:nvPicPr>
          <p:cNvPr id="10" name="Picture 9" descr="A person wearing a scarf&#10;&#10;Description automatically generated">
            <a:extLst>
              <a:ext uri="{FF2B5EF4-FFF2-40B4-BE49-F238E27FC236}">
                <a16:creationId xmlns:a16="http://schemas.microsoft.com/office/drawing/2014/main" id="{206EC41E-8882-F0C3-4461-D3DB7B09CA33}"/>
              </a:ext>
            </a:extLst>
          </p:cNvPr>
          <p:cNvPicPr>
            <a:picLocks noChangeAspect="1"/>
          </p:cNvPicPr>
          <p:nvPr/>
        </p:nvPicPr>
        <p:blipFill>
          <a:blip r:embed="rId4"/>
          <a:stretch>
            <a:fillRect/>
          </a:stretch>
        </p:blipFill>
        <p:spPr>
          <a:xfrm>
            <a:off x="843670" y="1784917"/>
            <a:ext cx="2114535" cy="2525826"/>
          </a:xfrm>
          <a:prstGeom prst="rect">
            <a:avLst/>
          </a:prstGeom>
          <a:ln>
            <a:solidFill>
              <a:schemeClr val="tx1"/>
            </a:solidFill>
          </a:ln>
        </p:spPr>
      </p:pic>
      <p:pic>
        <p:nvPicPr>
          <p:cNvPr id="39" name="Audio 38">
            <a:hlinkClick r:id="" action="ppaction://media"/>
            <a:extLst>
              <a:ext uri="{FF2B5EF4-FFF2-40B4-BE49-F238E27FC236}">
                <a16:creationId xmlns:a16="http://schemas.microsoft.com/office/drawing/2014/main" id="{DA6DAF34-487F-9408-B662-1BD22FC04A7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942638496"/>
      </p:ext>
    </p:extLst>
  </p:cSld>
  <p:clrMapOvr>
    <a:masterClrMapping/>
  </p:clrMapOvr>
  <p:transition spd="slow" advTm="26849">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ss">
            <a:extLst>
              <a:ext uri="{FF2B5EF4-FFF2-40B4-BE49-F238E27FC236}">
                <a16:creationId xmlns:a16="http://schemas.microsoft.com/office/drawing/2014/main" id="{5C79996F-CB75-5177-1A04-27D1E06A4834}"/>
              </a:ext>
            </a:extLst>
          </p:cNvPr>
          <p:cNvSpPr>
            <a:spLocks noGrp="1"/>
          </p:cNvSpPr>
          <p:nvPr>
            <p:ph idx="4294967295"/>
          </p:nvPr>
        </p:nvSpPr>
        <p:spPr>
          <a:xfrm>
            <a:off x="387626" y="1103243"/>
            <a:ext cx="6013174" cy="5218044"/>
          </a:xfrm>
          <a:prstGeom prst="rect">
            <a:avLst/>
          </a:prstGeom>
        </p:spPr>
        <p:txBody>
          <a:bodyPr>
            <a:normAutofit/>
          </a:bodyPr>
          <a:lstStyle/>
          <a:p>
            <a:pPr marL="50800" indent="0" algn="l">
              <a:lnSpc>
                <a:spcPct val="100000"/>
              </a:lnSpc>
              <a:buNone/>
            </a:pPr>
            <a:r>
              <a:rPr lang="en-US" sz="2400" b="1" i="0" dirty="0">
                <a:solidFill>
                  <a:srgbClr val="222222"/>
                </a:solidFill>
                <a:effectLst/>
                <a:latin typeface="Georgia" panose="02040502050405020303" pitchFamily="18" charset="0"/>
              </a:rPr>
              <a:t>Discrete Mathematics and Its Applications, </a:t>
            </a:r>
            <a:r>
              <a:rPr lang="en-US" sz="2400" b="0" i="0" dirty="0">
                <a:solidFill>
                  <a:srgbClr val="222222"/>
                </a:solidFill>
                <a:effectLst/>
                <a:latin typeface="Georgia" panose="02040502050405020303" pitchFamily="18" charset="0"/>
              </a:rPr>
              <a:t>8th Edition</a:t>
            </a:r>
          </a:p>
          <a:p>
            <a:pPr marL="50800" indent="0" algn="l">
              <a:lnSpc>
                <a:spcPct val="100000"/>
              </a:lnSpc>
              <a:buNone/>
            </a:pPr>
            <a:r>
              <a:rPr lang="en-US" sz="2400" b="1" i="0" dirty="0">
                <a:solidFill>
                  <a:srgbClr val="222222"/>
                </a:solidFill>
                <a:effectLst/>
                <a:latin typeface="Georgia" panose="02040502050405020303" pitchFamily="18" charset="0"/>
              </a:rPr>
              <a:t>New York, NY: McGraw Hill</a:t>
            </a:r>
          </a:p>
          <a:p>
            <a:pPr marL="50800" indent="0" algn="l">
              <a:lnSpc>
                <a:spcPct val="100000"/>
              </a:lnSpc>
              <a:buNone/>
            </a:pPr>
            <a:r>
              <a:rPr lang="en-US" sz="2400" b="1" i="0" dirty="0">
                <a:solidFill>
                  <a:srgbClr val="222222"/>
                </a:solidFill>
                <a:effectLst/>
                <a:latin typeface="Georgia" panose="02040502050405020303" pitchFamily="18" charset="0"/>
              </a:rPr>
              <a:t>ISBN13: 9781259676512</a:t>
            </a:r>
          </a:p>
          <a:p>
            <a:pPr marL="50800" indent="0" algn="l">
              <a:lnSpc>
                <a:spcPct val="100000"/>
              </a:lnSpc>
              <a:buNone/>
            </a:pPr>
            <a:r>
              <a:rPr lang="en-US" sz="2400" b="0" i="0" dirty="0">
                <a:solidFill>
                  <a:srgbClr val="222222"/>
                </a:solidFill>
                <a:effectLst/>
                <a:latin typeface="Georgia" panose="02040502050405020303" pitchFamily="18" charset="0"/>
              </a:rPr>
              <a:t>By Kenneth Rosen</a:t>
            </a:r>
          </a:p>
          <a:p>
            <a:pPr marL="50800" indent="0" algn="l">
              <a:lnSpc>
                <a:spcPct val="100000"/>
              </a:lnSpc>
              <a:buNone/>
            </a:pPr>
            <a:r>
              <a:rPr lang="en-US" sz="2400" b="0" i="0" dirty="0">
                <a:solidFill>
                  <a:srgbClr val="222222"/>
                </a:solidFill>
                <a:effectLst/>
                <a:latin typeface="Georgia" panose="02040502050405020303" pitchFamily="18" charset="0"/>
              </a:rPr>
              <a:t>© 2019</a:t>
            </a:r>
          </a:p>
          <a:p>
            <a:endParaRPr lang="en-US" dirty="0">
              <a:latin typeface="Times New Roman" panose="02020603050405020304" pitchFamily="18" charset="0"/>
              <a:cs typeface="Times New Roman" panose="02020603050405020304" pitchFamily="18" charset="0"/>
            </a:endParaRPr>
          </a:p>
        </p:txBody>
      </p:sp>
      <p:sp>
        <p:nvSpPr>
          <p:cNvPr id="3" name="Title 2">
            <a:extLst>
              <a:ext uri="{FF2B5EF4-FFF2-40B4-BE49-F238E27FC236}">
                <a16:creationId xmlns:a16="http://schemas.microsoft.com/office/drawing/2014/main" id="{7721A69F-02DA-A8BC-200D-F38F1E15DB67}"/>
              </a:ext>
            </a:extLst>
          </p:cNvPr>
          <p:cNvSpPr>
            <a:spLocks noGrp="1"/>
          </p:cNvSpPr>
          <p:nvPr>
            <p:ph type="title"/>
          </p:nvPr>
        </p:nvSpPr>
        <p:spPr/>
        <p:txBody>
          <a:bodyPr/>
          <a:lstStyle/>
          <a:p>
            <a:r>
              <a:rPr lang="en-US" b="1" dirty="0"/>
              <a:t>Reference</a:t>
            </a:r>
          </a:p>
        </p:txBody>
      </p:sp>
      <p:pic>
        <p:nvPicPr>
          <p:cNvPr id="1026" name="Picture 2" descr="Discrete Mathematics and Its Applications">
            <a:extLst>
              <a:ext uri="{FF2B5EF4-FFF2-40B4-BE49-F238E27FC236}">
                <a16:creationId xmlns:a16="http://schemas.microsoft.com/office/drawing/2014/main" id="{89629BC7-995A-40D9-DBA5-CFCBADD935E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67778" y="1292087"/>
            <a:ext cx="2943225" cy="3810000"/>
          </a:xfrm>
          <a:prstGeom prst="rect">
            <a:avLst/>
          </a:prstGeom>
          <a:noFill/>
          <a:extLst>
            <a:ext uri="{909E8E84-426E-40DD-AFC4-6F175D3DCCD1}">
              <a14:hiddenFill xmlns:a14="http://schemas.microsoft.com/office/drawing/2010/main">
                <a:solidFill>
                  <a:srgbClr val="FFFFFF"/>
                </a:solidFill>
              </a14:hiddenFill>
            </a:ext>
          </a:extLst>
        </p:spPr>
      </p:pic>
      <p:pic>
        <p:nvPicPr>
          <p:cNvPr id="39" name="Audio 38">
            <a:hlinkClick r:id="" action="ppaction://media"/>
            <a:extLst>
              <a:ext uri="{FF2B5EF4-FFF2-40B4-BE49-F238E27FC236}">
                <a16:creationId xmlns:a16="http://schemas.microsoft.com/office/drawing/2014/main" id="{80BDCA56-8FD5-D7F4-A958-CBE430D89718}"/>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46608796"/>
      </p:ext>
    </p:extLst>
  </p:cSld>
  <p:clrMapOvr>
    <a:masterClrMapping/>
  </p:clrMapOvr>
  <p:transition spd="slow" advTm="1538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70DA0C-62DC-6D29-EE17-B8D7E617F3D7}"/>
              </a:ext>
            </a:extLst>
          </p:cNvPr>
          <p:cNvSpPr>
            <a:spLocks noGrp="1"/>
          </p:cNvSpPr>
          <p:nvPr>
            <p:ph type="title"/>
          </p:nvPr>
        </p:nvSpPr>
        <p:spPr/>
        <p:txBody>
          <a:bodyPr/>
          <a:lstStyle/>
          <a:p>
            <a:r>
              <a:rPr lang="en-US" dirty="0"/>
              <a:t>What is </a:t>
            </a:r>
            <a:r>
              <a:rPr lang="en-US" dirty="0">
                <a:latin typeface="Times New Roman" panose="02020603050405020304" pitchFamily="18" charset="0"/>
                <a:cs typeface="Times New Roman" panose="02020603050405020304" pitchFamily="18" charset="0"/>
              </a:rPr>
              <a:t>Discrete?</a:t>
            </a:r>
            <a:endParaRPr lang="en-US" dirty="0"/>
          </a:p>
        </p:txBody>
      </p:sp>
      <p:sp>
        <p:nvSpPr>
          <p:cNvPr id="3" name="Content Placeholder 2">
            <a:extLst>
              <a:ext uri="{FF2B5EF4-FFF2-40B4-BE49-F238E27FC236}">
                <a16:creationId xmlns:a16="http://schemas.microsoft.com/office/drawing/2014/main" id="{773AF371-8738-16D3-D19D-9FE052143AA2}"/>
              </a:ext>
            </a:extLst>
          </p:cNvPr>
          <p:cNvSpPr>
            <a:spLocks noGrp="1"/>
          </p:cNvSpPr>
          <p:nvPr>
            <p:ph idx="1"/>
          </p:nvPr>
        </p:nvSpPr>
        <p:spPr/>
        <p:txBody>
          <a:bodyPr>
            <a:normAutofit/>
          </a:bodyPr>
          <a:lstStyle/>
          <a:p>
            <a:pPr>
              <a:lnSpc>
                <a:spcPct val="150000"/>
              </a:lnSpc>
            </a:pPr>
            <a:r>
              <a:rPr lang="en-US" dirty="0">
                <a:latin typeface="Times New Roman" panose="02020603050405020304" pitchFamily="18" charset="0"/>
                <a:cs typeface="Times New Roman" panose="02020603050405020304" pitchFamily="18" charset="0"/>
              </a:rPr>
              <a:t>Discrete means “separate” or “distinct”.</a:t>
            </a:r>
          </a:p>
          <a:p>
            <a:pPr lvl="1">
              <a:lnSpc>
                <a:spcPct val="150000"/>
              </a:lnSpc>
            </a:pPr>
            <a:r>
              <a:rPr lang="en-US" dirty="0">
                <a:latin typeface="Times New Roman" panose="02020603050405020304" pitchFamily="18" charset="0"/>
                <a:cs typeface="Times New Roman" panose="02020603050405020304" pitchFamily="18" charset="0"/>
              </a:rPr>
              <a:t>The number of tickets sold in a day.</a:t>
            </a:r>
          </a:p>
          <a:p>
            <a:pPr lvl="1">
              <a:lnSpc>
                <a:spcPct val="150000"/>
              </a:lnSpc>
            </a:pPr>
            <a:r>
              <a:rPr lang="en-US" dirty="0">
                <a:latin typeface="Times New Roman" panose="02020603050405020304" pitchFamily="18" charset="0"/>
                <a:cs typeface="Times New Roman" panose="02020603050405020304" pitchFamily="18" charset="0"/>
              </a:rPr>
              <a:t>The number of students in your class.</a:t>
            </a:r>
          </a:p>
          <a:p>
            <a:pPr lvl="1">
              <a:lnSpc>
                <a:spcPct val="150000"/>
              </a:lnSpc>
            </a:pPr>
            <a:r>
              <a:rPr lang="en-US" dirty="0">
                <a:latin typeface="Times New Roman" panose="02020603050405020304" pitchFamily="18" charset="0"/>
                <a:cs typeface="Times New Roman" panose="02020603050405020304" pitchFamily="18" charset="0"/>
              </a:rPr>
              <a:t>The number of employees in a company.</a:t>
            </a:r>
          </a:p>
          <a:p>
            <a:pPr lvl="1">
              <a:lnSpc>
                <a:spcPct val="150000"/>
              </a:lnSpc>
            </a:pPr>
            <a:r>
              <a:rPr lang="en-US" dirty="0">
                <a:latin typeface="Times New Roman" panose="02020603050405020304" pitchFamily="18" charset="0"/>
                <a:cs typeface="Times New Roman" panose="02020603050405020304" pitchFamily="18" charset="0"/>
              </a:rPr>
              <a:t>The number of computers in each department.</a:t>
            </a:r>
          </a:p>
          <a:p>
            <a:pPr lvl="1">
              <a:lnSpc>
                <a:spcPct val="150000"/>
              </a:lnSpc>
            </a:pPr>
            <a:r>
              <a:rPr lang="en-US" dirty="0">
                <a:latin typeface="Times New Roman" panose="02020603050405020304" pitchFamily="18" charset="0"/>
                <a:cs typeface="Times New Roman" panose="02020603050405020304" pitchFamily="18" charset="0"/>
              </a:rPr>
              <a:t>The number of customers who bought different items.</a:t>
            </a:r>
          </a:p>
          <a:p>
            <a:pPr lvl="1">
              <a:lnSpc>
                <a:spcPct val="150000"/>
              </a:lnSpc>
            </a:pPr>
            <a:r>
              <a:rPr lang="en-US" dirty="0">
                <a:latin typeface="Times New Roman" panose="02020603050405020304" pitchFamily="18" charset="0"/>
                <a:cs typeface="Times New Roman" panose="02020603050405020304" pitchFamily="18" charset="0"/>
              </a:rPr>
              <a:t>The number of items you buy at the grocery store each week.</a:t>
            </a:r>
          </a:p>
        </p:txBody>
      </p:sp>
      <p:pic>
        <p:nvPicPr>
          <p:cNvPr id="4" name="Audio 3">
            <a:hlinkClick r:id="" action="ppaction://media"/>
            <a:extLst>
              <a:ext uri="{FF2B5EF4-FFF2-40B4-BE49-F238E27FC236}">
                <a16:creationId xmlns:a16="http://schemas.microsoft.com/office/drawing/2014/main" id="{6DDDE35C-30A7-4B96-C6F6-DEE8A00723D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887087093"/>
      </p:ext>
    </p:extLst>
  </p:cSld>
  <p:clrMapOvr>
    <a:masterClrMapping/>
  </p:clrMapOvr>
  <p:transition spd="slow" advTm="46642">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6F8EFD-4815-A108-0C0E-CE31E102DEEA}"/>
              </a:ext>
            </a:extLst>
          </p:cNvPr>
          <p:cNvSpPr>
            <a:spLocks noGrp="1"/>
          </p:cNvSpPr>
          <p:nvPr>
            <p:ph type="title"/>
          </p:nvPr>
        </p:nvSpPr>
        <p:spPr/>
        <p:txBody>
          <a:bodyPr/>
          <a:lstStyle/>
          <a:p>
            <a:r>
              <a:rPr lang="en-US" dirty="0"/>
              <a:t>Discrete vs Continuous</a:t>
            </a:r>
          </a:p>
        </p:txBody>
      </p:sp>
      <p:pic>
        <p:nvPicPr>
          <p:cNvPr id="1032" name="Picture 8" descr="Difference between discrete and continuous data">
            <a:extLst>
              <a:ext uri="{FF2B5EF4-FFF2-40B4-BE49-F238E27FC236}">
                <a16:creationId xmlns:a16="http://schemas.microsoft.com/office/drawing/2014/main" id="{1E36080E-93C5-4407-22A5-68680F5CCB66}"/>
              </a:ext>
            </a:extLst>
          </p:cNvPr>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2112395" y="1341097"/>
            <a:ext cx="7739176" cy="4548340"/>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AECD6AE0-784D-0742-071E-4C759C7391A8}"/>
              </a:ext>
            </a:extLst>
          </p:cNvPr>
          <p:cNvSpPr txBox="1"/>
          <p:nvPr/>
        </p:nvSpPr>
        <p:spPr>
          <a:xfrm>
            <a:off x="1513114" y="6031218"/>
            <a:ext cx="6096000" cy="307777"/>
          </a:xfrm>
          <a:prstGeom prst="rect">
            <a:avLst/>
          </a:prstGeom>
          <a:noFill/>
        </p:spPr>
        <p:txBody>
          <a:bodyPr wrap="square">
            <a:spAutoFit/>
          </a:bodyPr>
          <a:lstStyle/>
          <a:p>
            <a:r>
              <a:rPr lang="en-US" dirty="0"/>
              <a:t>https://www.basic-mathematics.com/discrete-and-continuous-data.html</a:t>
            </a:r>
          </a:p>
        </p:txBody>
      </p:sp>
      <p:pic>
        <p:nvPicPr>
          <p:cNvPr id="9" name="Audio 8">
            <a:hlinkClick r:id="" action="ppaction://media"/>
            <a:extLst>
              <a:ext uri="{FF2B5EF4-FFF2-40B4-BE49-F238E27FC236}">
                <a16:creationId xmlns:a16="http://schemas.microsoft.com/office/drawing/2014/main" id="{EB280483-E143-46AB-C1EF-7F8CA4D414A9}"/>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mc:AlternateContent xmlns:mc="http://schemas.openxmlformats.org/markup-compatibility/2006" xmlns:p14="http://schemas.microsoft.com/office/powerpoint/2010/main" xmlns:iact="http://schemas.microsoft.com/office/powerpoint/2014/inkAction">
        <mc:Choice Requires="p14 iact">
          <p:contentPart p14:bwMode="auto" r:id="rId7">
            <p14:nvContentPartPr>
              <p14:cNvPr id="8" name="Ink 7">
                <a:extLst>
                  <a:ext uri="{FF2B5EF4-FFF2-40B4-BE49-F238E27FC236}">
                    <a16:creationId xmlns:a16="http://schemas.microsoft.com/office/drawing/2014/main" id="{B013D5E2-F84D-EF98-9706-D5E9FDE4FCE2}"/>
                  </a:ext>
                </a:extLst>
              </p14:cNvPr>
              <p14:cNvContentPartPr/>
              <p14:nvPr>
                <p:extLst>
                  <p:ext uri="{42D2F446-02D8-4167-A562-619A0277C38B}">
                    <p15:isNarration xmlns:p15="http://schemas.microsoft.com/office/powerpoint/2012/main" val="1"/>
                  </p:ext>
                </p:extLst>
              </p14:nvPr>
            </p14:nvContentPartPr>
            <p14:xfrm>
              <a:off x="3443040" y="3055680"/>
              <a:ext cx="5486400" cy="2393640"/>
            </p14:xfrm>
          </p:contentPart>
        </mc:Choice>
        <mc:Fallback xmlns="">
          <p:pic>
            <p:nvPicPr>
              <p:cNvPr id="8" name="Ink 7">
                <a:extLst>
                  <a:ext uri="{FF2B5EF4-FFF2-40B4-BE49-F238E27FC236}">
                    <a16:creationId xmlns:a16="http://schemas.microsoft.com/office/drawing/2014/main" id="{B013D5E2-F84D-EF98-9706-D5E9FDE4FCE2}"/>
                  </a:ext>
                </a:extLst>
              </p:cNvPr>
              <p:cNvPicPr>
                <a:picLocks noGrp="1" noRot="1" noChangeAspect="1" noMove="1" noResize="1" noEditPoints="1" noAdjustHandles="1" noChangeArrowheads="1" noChangeShapeType="1"/>
              </p:cNvPicPr>
              <p:nvPr/>
            </p:nvPicPr>
            <p:blipFill>
              <a:blip r:embed="rId8"/>
              <a:stretch>
                <a:fillRect/>
              </a:stretch>
            </p:blipFill>
            <p:spPr>
              <a:xfrm>
                <a:off x="3433680" y="3046320"/>
                <a:ext cx="5505120" cy="2412360"/>
              </a:xfrm>
              <a:prstGeom prst="rect">
                <a:avLst/>
              </a:prstGeom>
            </p:spPr>
          </p:pic>
        </mc:Fallback>
      </mc:AlternateContent>
    </p:spTree>
    <p:extLst>
      <p:ext uri="{BB962C8B-B14F-4D97-AF65-F5344CB8AC3E}">
        <p14:creationId xmlns:p14="http://schemas.microsoft.com/office/powerpoint/2010/main" val="1652351749"/>
      </p:ext>
    </p:extLst>
  </p:cSld>
  <p:clrMapOvr>
    <a:masterClrMapping/>
  </p:clrMapOvr>
  <p:transition spd="slow" advTm="99873">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par>
                                <p:cTn id="7" presetID="59"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md type="call" cmd="playFrom(0.0)">
                                      <p:cBhvr>
                                        <p:cTn id="9"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9"/>
                </p:tgtEl>
              </p:cMediaNode>
            </p:audio>
          </p:childTnLst>
        </p:cTn>
      </p:par>
    </p:tnLst>
  </p:timing>
  <p:extLst>
    <p:ext uri="{3A86A75C-4F4B-4683-9AE1-C65F6400EC91}">
      <p14:laserTraceLst xmlns:p14="http://schemas.microsoft.com/office/powerpoint/2010/main">
        <p14:tracePtLst>
          <p14:tracePt t="46881" x="2914650" y="6248400"/>
          <p14:tracePt t="48315" x="0" y="0"/>
        </p14:tracePtLst>
        <p14:tracePtLst>
          <p14:tracePt t="51756" x="2946400" y="6140450"/>
          <p14:tracePt t="52606" x="0" y="0"/>
        </p14:tracePtLst>
        <p14:tracePtLst>
          <p14:tracePt t="52833" x="2946400" y="6140450"/>
          <p14:tracePt t="53766" x="0" y="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Discrete Mathematics?</a:t>
            </a:r>
          </a:p>
        </p:txBody>
      </p:sp>
      <p:sp>
        <p:nvSpPr>
          <p:cNvPr id="3" name="Content Placeholder 2"/>
          <p:cNvSpPr>
            <a:spLocks noGrp="1"/>
          </p:cNvSpPr>
          <p:nvPr>
            <p:ph idx="1"/>
          </p:nvPr>
        </p:nvSpPr>
        <p:spPr/>
        <p:txBody>
          <a:bodyPr>
            <a:normAutofit/>
          </a:bodyPr>
          <a:lstStyle/>
          <a:p>
            <a:pPr>
              <a:lnSpc>
                <a:spcPct val="120000"/>
              </a:lnSpc>
              <a:spcBef>
                <a:spcPts val="0"/>
              </a:spcBef>
            </a:pPr>
            <a:r>
              <a:rPr lang="en-US" dirty="0">
                <a:latin typeface="Times New Roman" panose="02020603050405020304" pitchFamily="18" charset="0"/>
                <a:cs typeface="Times New Roman" panose="02020603050405020304" pitchFamily="18" charset="0"/>
              </a:rPr>
              <a:t>Discrete mathematics is the part of mathematics devoted to the study of discrete (as opposed to continuous) objects.</a:t>
            </a:r>
          </a:p>
          <a:p>
            <a:pPr>
              <a:lnSpc>
                <a:spcPct val="120000"/>
              </a:lnSpc>
              <a:spcBef>
                <a:spcPts val="0"/>
              </a:spcBef>
            </a:pPr>
            <a:r>
              <a:rPr lang="en-US" dirty="0">
                <a:latin typeface="Times New Roman" panose="02020603050405020304" pitchFamily="18" charset="0"/>
                <a:cs typeface="Times New Roman" panose="02020603050405020304" pitchFamily="18" charset="0"/>
              </a:rPr>
              <a:t>Calculus deals with continuous objects and is not part of discrete mathematics.  </a:t>
            </a:r>
          </a:p>
          <a:p>
            <a:pPr>
              <a:lnSpc>
                <a:spcPct val="120000"/>
              </a:lnSpc>
              <a:spcBef>
                <a:spcPts val="0"/>
              </a:spcBef>
            </a:pPr>
            <a:r>
              <a:rPr lang="en-US" dirty="0">
                <a:latin typeface="Times New Roman" panose="02020603050405020304" pitchFamily="18" charset="0"/>
                <a:cs typeface="Times New Roman" panose="02020603050405020304" pitchFamily="18" charset="0"/>
              </a:rPr>
              <a:t>A course in discrete mathematics provides the mathematical background needed for all subsequent courses in computer science and information Technology.</a:t>
            </a:r>
          </a:p>
        </p:txBody>
      </p:sp>
      <p:pic>
        <p:nvPicPr>
          <p:cNvPr id="4" name="Audio 3">
            <a:hlinkClick r:id="" action="ppaction://media"/>
            <a:extLst>
              <a:ext uri="{FF2B5EF4-FFF2-40B4-BE49-F238E27FC236}">
                <a16:creationId xmlns:a16="http://schemas.microsoft.com/office/drawing/2014/main" id="{551D7214-18B1-11B2-33C2-9E20AC642E54}"/>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cSld>
  <p:clrMapOvr>
    <a:masterClrMapping/>
  </p:clrMapOvr>
  <p:transition spd="slow" advTm="36293">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Kinds of Problems Solved Using Discrete Mathematics</a:t>
            </a:r>
          </a:p>
        </p:txBody>
      </p:sp>
      <p:sp>
        <p:nvSpPr>
          <p:cNvPr id="3" name="Content Placeholder 2"/>
          <p:cNvSpPr>
            <a:spLocks noGrp="1"/>
          </p:cNvSpPr>
          <p:nvPr>
            <p:ph idx="1"/>
          </p:nvPr>
        </p:nvSpPr>
        <p:spPr/>
        <p:txBody>
          <a:bodyPr>
            <a:normAutofit/>
          </a:bodyPr>
          <a:lstStyle/>
          <a:p>
            <a:pPr>
              <a:lnSpc>
                <a:spcPct val="120000"/>
              </a:lnSpc>
            </a:pPr>
            <a:r>
              <a:rPr lang="en-US" dirty="0">
                <a:latin typeface="Times New Roman" panose="02020603050405020304" pitchFamily="18" charset="0"/>
                <a:cs typeface="Times New Roman" panose="02020603050405020304" pitchFamily="18" charset="0"/>
              </a:rPr>
              <a:t>How many ways can a  password be chosen following specific rules?</a:t>
            </a:r>
          </a:p>
          <a:p>
            <a:pPr>
              <a:lnSpc>
                <a:spcPct val="120000"/>
              </a:lnSpc>
            </a:pPr>
            <a:r>
              <a:rPr lang="en-US" dirty="0">
                <a:latin typeface="Times New Roman" panose="02020603050405020304" pitchFamily="18" charset="0"/>
                <a:cs typeface="Times New Roman" panose="02020603050405020304" pitchFamily="18" charset="0"/>
              </a:rPr>
              <a:t>How many unique Internet addresses using </a:t>
            </a:r>
            <a:r>
              <a:rPr lang="en-US" dirty="0" err="1">
                <a:latin typeface="Times New Roman" panose="02020603050405020304" pitchFamily="18" charset="0"/>
                <a:cs typeface="Times New Roman" panose="02020603050405020304" pitchFamily="18" charset="0"/>
              </a:rPr>
              <a:t>ip</a:t>
            </a:r>
            <a:r>
              <a:rPr lang="en-US" dirty="0">
                <a:latin typeface="Times New Roman" panose="02020603050405020304" pitchFamily="18" charset="0"/>
                <a:cs typeface="Times New Roman" panose="02020603050405020304" pitchFamily="18" charset="0"/>
              </a:rPr>
              <a:t> v4?</a:t>
            </a:r>
          </a:p>
          <a:p>
            <a:pPr marL="50800" indent="0">
              <a:lnSpc>
                <a:spcPct val="120000"/>
              </a:lnSpc>
              <a:buNone/>
            </a:pPr>
            <a:r>
              <a:rPr lang="en-US" dirty="0">
                <a:latin typeface="Times New Roman" panose="02020603050405020304" pitchFamily="18" charset="0"/>
                <a:cs typeface="Times New Roman" panose="02020603050405020304" pitchFamily="18" charset="0"/>
              </a:rPr>
              <a:t>	ipv6 offers 40,282,366,920,938,463,463,374,607,431,768,211,456 </a:t>
            </a:r>
          </a:p>
          <a:p>
            <a:pPr marL="50800" indent="0">
              <a:lnSpc>
                <a:spcPct val="120000"/>
              </a:lnSpc>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ip</a:t>
            </a:r>
            <a:r>
              <a:rPr lang="en-US" dirty="0">
                <a:latin typeface="Times New Roman" panose="02020603050405020304" pitchFamily="18" charset="0"/>
                <a:cs typeface="Times New Roman" panose="02020603050405020304" pitchFamily="18" charset="0"/>
              </a:rPr>
              <a:t> v4 offers 4.3 billion</a:t>
            </a:r>
          </a:p>
          <a:p>
            <a:pPr>
              <a:lnSpc>
                <a:spcPct val="120000"/>
              </a:lnSpc>
            </a:pPr>
            <a:r>
              <a:rPr lang="en-US" dirty="0">
                <a:latin typeface="Times New Roman" panose="02020603050405020304" pitchFamily="18" charset="0"/>
                <a:cs typeface="Times New Roman" panose="02020603050405020304" pitchFamily="18" charset="0"/>
              </a:rPr>
              <a:t>What is the probability of winning a particular lottery?</a:t>
            </a:r>
          </a:p>
          <a:p>
            <a:pPr>
              <a:lnSpc>
                <a:spcPct val="120000"/>
              </a:lnSpc>
            </a:pPr>
            <a:r>
              <a:rPr lang="en-US" dirty="0">
                <a:latin typeface="Times New Roman" panose="02020603050405020304" pitchFamily="18" charset="0"/>
                <a:cs typeface="Times New Roman" panose="02020603050405020304" pitchFamily="18" charset="0"/>
              </a:rPr>
              <a:t>Is there a link between two computers in a network?</a:t>
            </a:r>
          </a:p>
          <a:p>
            <a:pPr>
              <a:lnSpc>
                <a:spcPct val="120000"/>
              </a:lnSpc>
            </a:pPr>
            <a:r>
              <a:rPr lang="en-US" dirty="0">
                <a:latin typeface="Times New Roman" panose="02020603050405020304" pitchFamily="18" charset="0"/>
                <a:cs typeface="Times New Roman" panose="02020603050405020304" pitchFamily="18" charset="0"/>
              </a:rPr>
              <a:t>How can I identify spam email messages?</a:t>
            </a:r>
          </a:p>
          <a:p>
            <a:endParaRPr lang="en-US" dirty="0">
              <a:latin typeface="Times New Roman" panose="02020603050405020304" pitchFamily="18" charset="0"/>
              <a:cs typeface="Times New Roman" panose="02020603050405020304" pitchFamily="18" charset="0"/>
            </a:endParaRPr>
          </a:p>
        </p:txBody>
      </p:sp>
      <p:pic>
        <p:nvPicPr>
          <p:cNvPr id="57" name="Audio 56">
            <a:hlinkClick r:id="" action="ppaction://media"/>
            <a:extLst>
              <a:ext uri="{FF2B5EF4-FFF2-40B4-BE49-F238E27FC236}">
                <a16:creationId xmlns:a16="http://schemas.microsoft.com/office/drawing/2014/main" id="{19A3ED32-FFA0-F066-D682-C49737C790E6}"/>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cSld>
  <p:clrMapOvr>
    <a:masterClrMapping/>
  </p:clrMapOvr>
  <p:transition spd="slow" advTm="97235">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Kinds of Problems Solved Using Discrete Mathematics </a:t>
            </a:r>
          </a:p>
        </p:txBody>
      </p:sp>
      <p:sp>
        <p:nvSpPr>
          <p:cNvPr id="3" name="Content Placeholder 2"/>
          <p:cNvSpPr>
            <a:spLocks noGrp="1"/>
          </p:cNvSpPr>
          <p:nvPr>
            <p:ph idx="1"/>
          </p:nvPr>
        </p:nvSpPr>
        <p:spPr/>
        <p:txBody>
          <a:bodyPr>
            <a:normAutofit/>
          </a:bodyPr>
          <a:lstStyle/>
          <a:p>
            <a:pPr>
              <a:lnSpc>
                <a:spcPct val="120000"/>
              </a:lnSpc>
            </a:pPr>
            <a:r>
              <a:rPr lang="en-US" dirty="0">
                <a:latin typeface="Times New Roman" panose="02020603050405020304" pitchFamily="18" charset="0"/>
                <a:cs typeface="Times New Roman" panose="02020603050405020304" pitchFamily="18" charset="0"/>
              </a:rPr>
              <a:t>What is the shortest path between two cities using a transportation system?</a:t>
            </a:r>
          </a:p>
          <a:p>
            <a:pPr>
              <a:lnSpc>
                <a:spcPct val="120000"/>
              </a:lnSpc>
            </a:pPr>
            <a:r>
              <a:rPr lang="en-US" dirty="0">
                <a:latin typeface="Times New Roman" panose="02020603050405020304" pitchFamily="18" charset="0"/>
                <a:cs typeface="Times New Roman" panose="02020603050405020304" pitchFamily="18" charset="0"/>
              </a:rPr>
              <a:t>How can I encrypt a message so that no unintended recipient can read it?</a:t>
            </a:r>
          </a:p>
          <a:p>
            <a:pPr>
              <a:lnSpc>
                <a:spcPct val="120000"/>
              </a:lnSpc>
            </a:pPr>
            <a:r>
              <a:rPr lang="en-US" dirty="0">
                <a:latin typeface="Times New Roman" panose="02020603050405020304" pitchFamily="18" charset="0"/>
                <a:cs typeface="Times New Roman" panose="02020603050405020304" pitchFamily="18" charset="0"/>
              </a:rPr>
              <a:t>Find the shortest tour that visits each of a group of cities only once and then ends in the starting city.</a:t>
            </a:r>
          </a:p>
          <a:p>
            <a:pPr>
              <a:lnSpc>
                <a:spcPct val="120000"/>
              </a:lnSpc>
            </a:pPr>
            <a:r>
              <a:rPr lang="en-US" dirty="0">
                <a:latin typeface="Times New Roman" panose="02020603050405020304" pitchFamily="18" charset="0"/>
                <a:cs typeface="Times New Roman" panose="02020603050405020304" pitchFamily="18" charset="0"/>
              </a:rPr>
              <a:t>How can we represent English sentences so that a computer can reason with them?</a:t>
            </a:r>
          </a:p>
          <a:p>
            <a:endParaRPr lang="en-US" dirty="0"/>
          </a:p>
        </p:txBody>
      </p:sp>
      <p:pic>
        <p:nvPicPr>
          <p:cNvPr id="52" name="Audio 51">
            <a:hlinkClick r:id="" action="ppaction://media"/>
            <a:extLst>
              <a:ext uri="{FF2B5EF4-FFF2-40B4-BE49-F238E27FC236}">
                <a16:creationId xmlns:a16="http://schemas.microsoft.com/office/drawing/2014/main" id="{CB0450E0-9235-E096-BE4B-A11B5F75856C}"/>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cSld>
  <p:clrMapOvr>
    <a:masterClrMapping/>
  </p:clrMapOvr>
  <p:transition spd="slow" advTm="73283">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Goals of a Course in Discrete Mathematics</a:t>
            </a:r>
          </a:p>
        </p:txBody>
      </p:sp>
      <p:sp>
        <p:nvSpPr>
          <p:cNvPr id="3" name="Content Placeholder 2"/>
          <p:cNvSpPr>
            <a:spLocks noGrp="1"/>
          </p:cNvSpPr>
          <p:nvPr>
            <p:ph idx="1"/>
          </p:nvPr>
        </p:nvSpPr>
        <p:spPr/>
        <p:txBody>
          <a:bodyPr>
            <a:normAutofit/>
          </a:bodyPr>
          <a:lstStyle/>
          <a:p>
            <a:pPr>
              <a:lnSpc>
                <a:spcPct val="110000"/>
              </a:lnSpc>
            </a:pPr>
            <a:r>
              <a:rPr lang="en-US" b="1" dirty="0">
                <a:latin typeface="Times New Roman" panose="02020603050405020304" pitchFamily="18" charset="0"/>
                <a:cs typeface="Times New Roman" panose="02020603050405020304" pitchFamily="18" charset="0"/>
              </a:rPr>
              <a:t>Mathematical Reasoning</a:t>
            </a:r>
            <a:r>
              <a:rPr lang="en-US" dirty="0">
                <a:latin typeface="Times New Roman" panose="02020603050405020304" pitchFamily="18" charset="0"/>
                <a:cs typeface="Times New Roman" panose="02020603050405020304" pitchFamily="18" charset="0"/>
              </a:rPr>
              <a:t>: Ability to read, understand, and construct mathematical arguments and proofs. </a:t>
            </a:r>
          </a:p>
          <a:p>
            <a:pPr>
              <a:lnSpc>
                <a:spcPct val="110000"/>
              </a:lnSpc>
            </a:pPr>
            <a:r>
              <a:rPr lang="en-US" b="1" dirty="0">
                <a:latin typeface="Times New Roman" panose="02020603050405020304" pitchFamily="18" charset="0"/>
                <a:cs typeface="Times New Roman" panose="02020603050405020304" pitchFamily="18" charset="0"/>
              </a:rPr>
              <a:t>Combinatorial Analysis</a:t>
            </a:r>
            <a:r>
              <a:rPr lang="en-US" dirty="0">
                <a:latin typeface="Times New Roman" panose="02020603050405020304" pitchFamily="18" charset="0"/>
                <a:cs typeface="Times New Roman" panose="02020603050405020304" pitchFamily="18" charset="0"/>
              </a:rPr>
              <a:t>: Techniques for  counting objects of different kinds. </a:t>
            </a:r>
          </a:p>
          <a:p>
            <a:pPr>
              <a:lnSpc>
                <a:spcPct val="110000"/>
              </a:lnSpc>
            </a:pPr>
            <a:r>
              <a:rPr lang="en-US" b="1" dirty="0">
                <a:latin typeface="Times New Roman" panose="02020603050405020304" pitchFamily="18" charset="0"/>
                <a:cs typeface="Times New Roman" panose="02020603050405020304" pitchFamily="18" charset="0"/>
              </a:rPr>
              <a:t>Discrete Structures</a:t>
            </a:r>
            <a:r>
              <a:rPr lang="en-US" dirty="0">
                <a:latin typeface="Times New Roman" panose="02020603050405020304" pitchFamily="18" charset="0"/>
                <a:cs typeface="Times New Roman" panose="02020603050405020304" pitchFamily="18" charset="0"/>
              </a:rPr>
              <a:t>: Abstract mathematical structures that represent objects and the relationships between them. Examples are sets, permutations, relations, graphs, trees, and finite state machines.</a:t>
            </a:r>
          </a:p>
        </p:txBody>
      </p:sp>
      <p:pic>
        <p:nvPicPr>
          <p:cNvPr id="24" name="Audio 23">
            <a:hlinkClick r:id="" action="ppaction://media"/>
            <a:extLst>
              <a:ext uri="{FF2B5EF4-FFF2-40B4-BE49-F238E27FC236}">
                <a16:creationId xmlns:a16="http://schemas.microsoft.com/office/drawing/2014/main" id="{3A8E3B8A-0B1B-5530-DBC2-1B7E890DE9D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cSld>
  <p:clrMapOvr>
    <a:masterClrMapping/>
  </p:clrMapOvr>
  <p:transition spd="slow" advTm="5871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Goals of a Course in Discrete Mathematics </a:t>
            </a:r>
          </a:p>
        </p:txBody>
      </p:sp>
      <p:sp>
        <p:nvSpPr>
          <p:cNvPr id="3" name="Content Placeholder 2"/>
          <p:cNvSpPr>
            <a:spLocks noGrp="1"/>
          </p:cNvSpPr>
          <p:nvPr>
            <p:ph idx="1"/>
          </p:nvPr>
        </p:nvSpPr>
        <p:spPr/>
        <p:txBody>
          <a:bodyPr>
            <a:normAutofit/>
          </a:bodyPr>
          <a:lstStyle/>
          <a:p>
            <a:pPr>
              <a:lnSpc>
                <a:spcPct val="120000"/>
              </a:lnSpc>
            </a:pPr>
            <a:r>
              <a:rPr lang="en-US" b="1" dirty="0">
                <a:latin typeface="Times New Roman" panose="02020603050405020304" pitchFamily="18" charset="0"/>
                <a:cs typeface="Times New Roman" panose="02020603050405020304" pitchFamily="18" charset="0"/>
              </a:rPr>
              <a:t>Algorithmic Thinking</a:t>
            </a:r>
            <a:r>
              <a:rPr lang="en-US" dirty="0">
                <a:latin typeface="Times New Roman" panose="02020603050405020304" pitchFamily="18" charset="0"/>
                <a:cs typeface="Times New Roman" panose="02020603050405020304" pitchFamily="18" charset="0"/>
              </a:rPr>
              <a:t>: One way to solve many problems is to specify an algorithm. An algorithm is a sequence of steps that can be followed to solve any instance of a particular problem. Algorithmic thinking involves specifying algorithms, analyzing the memory and time required by an execution of the algorithm, and verifying that the algorithm will produce the correct answer. </a:t>
            </a:r>
          </a:p>
        </p:txBody>
      </p:sp>
      <p:pic>
        <p:nvPicPr>
          <p:cNvPr id="27" name="Audio 26">
            <a:hlinkClick r:id="" action="ppaction://media"/>
            <a:extLst>
              <a:ext uri="{FF2B5EF4-FFF2-40B4-BE49-F238E27FC236}">
                <a16:creationId xmlns:a16="http://schemas.microsoft.com/office/drawing/2014/main" id="{80AA366B-504C-11C3-EF5C-7666AA008B45}"/>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cSld>
  <p:clrMapOvr>
    <a:masterClrMapping/>
  </p:clrMapOvr>
  <p:transition spd="slow" advTm="47517">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t>Discrete Mathematics is a Gateway Course</a:t>
            </a:r>
          </a:p>
        </p:txBody>
      </p:sp>
      <p:sp>
        <p:nvSpPr>
          <p:cNvPr id="3" name="Content Placeholder 2"/>
          <p:cNvSpPr>
            <a:spLocks noGrp="1"/>
          </p:cNvSpPr>
          <p:nvPr>
            <p:ph idx="1"/>
          </p:nvPr>
        </p:nvSpPr>
        <p:spPr/>
        <p:txBody>
          <a:bodyPr>
            <a:normAutofit/>
          </a:bodyPr>
          <a:lstStyle/>
          <a:p>
            <a:pPr>
              <a:lnSpc>
                <a:spcPct val="120000"/>
              </a:lnSpc>
            </a:pPr>
            <a:r>
              <a:rPr lang="en-US" dirty="0">
                <a:latin typeface="Times New Roman" panose="02020603050405020304" pitchFamily="18" charset="0"/>
                <a:cs typeface="Times New Roman" panose="02020603050405020304" pitchFamily="18" charset="0"/>
              </a:rPr>
              <a:t>Topics in discrete mathematics will be important in many courses that you will take in the future:</a:t>
            </a:r>
          </a:p>
          <a:p>
            <a:pPr lvl="1">
              <a:lnSpc>
                <a:spcPct val="120000"/>
              </a:lnSpc>
            </a:pPr>
            <a:r>
              <a:rPr lang="en-US" b="1" dirty="0">
                <a:latin typeface="Times New Roman" panose="02020603050405020304" pitchFamily="18" charset="0"/>
                <a:cs typeface="Times New Roman" panose="02020603050405020304" pitchFamily="18" charset="0"/>
              </a:rPr>
              <a:t>Computer Science</a:t>
            </a:r>
            <a:r>
              <a:rPr lang="en-US" dirty="0">
                <a:latin typeface="Times New Roman" panose="02020603050405020304" pitchFamily="18" charset="0"/>
                <a:cs typeface="Times New Roman" panose="02020603050405020304" pitchFamily="18" charset="0"/>
              </a:rPr>
              <a:t>: Computer Architecture, Data Structures, Algorithms, Programming Languages, Compilers, Computer Security, Databases, Artificial Intelligence, Networking, Graphics, Game Design, Theory of Computation, ……</a:t>
            </a:r>
          </a:p>
          <a:p>
            <a:pPr lvl="1">
              <a:lnSpc>
                <a:spcPct val="120000"/>
              </a:lnSpc>
            </a:pPr>
            <a:r>
              <a:rPr lang="en-US" b="1" dirty="0">
                <a:latin typeface="Times New Roman" panose="02020603050405020304" pitchFamily="18" charset="0"/>
                <a:cs typeface="Times New Roman" panose="02020603050405020304" pitchFamily="18" charset="0"/>
              </a:rPr>
              <a:t>Mathematics</a:t>
            </a:r>
            <a:r>
              <a:rPr lang="en-US" dirty="0">
                <a:latin typeface="Times New Roman" panose="02020603050405020304" pitchFamily="18" charset="0"/>
                <a:cs typeface="Times New Roman" panose="02020603050405020304" pitchFamily="18" charset="0"/>
              </a:rPr>
              <a:t>: Logic, Set Theory, Probability, Number Theory, Abstract Algebra, Combinatorics, Graph Theory, Game Theory, Network Optimization, …</a:t>
            </a:r>
          </a:p>
          <a:p>
            <a:pPr lvl="1">
              <a:lnSpc>
                <a:spcPct val="120000"/>
              </a:lnSpc>
            </a:pPr>
            <a:r>
              <a:rPr lang="en-US" b="1">
                <a:latin typeface="Times New Roman" panose="02020603050405020304" pitchFamily="18" charset="0"/>
                <a:cs typeface="Times New Roman" panose="02020603050405020304" pitchFamily="18" charset="0"/>
              </a:rPr>
              <a:t>Other </a:t>
            </a:r>
            <a:r>
              <a:rPr lang="en-US" b="1" dirty="0">
                <a:latin typeface="Times New Roman" panose="02020603050405020304" pitchFamily="18" charset="0"/>
                <a:cs typeface="Times New Roman" panose="02020603050405020304" pitchFamily="18" charset="0"/>
              </a:rPr>
              <a:t>Disciplines</a:t>
            </a:r>
            <a:r>
              <a:rPr lang="en-US" dirty="0">
                <a:latin typeface="Times New Roman" panose="02020603050405020304" pitchFamily="18" charset="0"/>
                <a:cs typeface="Times New Roman" panose="02020603050405020304" pitchFamily="18" charset="0"/>
              </a:rPr>
              <a:t>: You may find concepts learned here useful in courses in philosophy, economics, linguistics, and other departments.</a:t>
            </a:r>
          </a:p>
        </p:txBody>
      </p:sp>
      <p:pic>
        <p:nvPicPr>
          <p:cNvPr id="14" name="Audio 13">
            <a:hlinkClick r:id="" action="ppaction://media"/>
            <a:extLst>
              <a:ext uri="{FF2B5EF4-FFF2-40B4-BE49-F238E27FC236}">
                <a16:creationId xmlns:a16="http://schemas.microsoft.com/office/drawing/2014/main" id="{6F15F187-0EDD-4170-DBDB-CA313AB0AE7B}"/>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cSld>
  <p:clrMapOvr>
    <a:masterClrMapping/>
  </p:clrMapOvr>
  <p:transition spd="slow" advTm="21811">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7113781"/>
      </p:ext>
    </p:extLst>
  </p:cSld>
  <p:clrMapOvr>
    <a:masterClrMapping/>
  </p:clrMapOvr>
  <p:transition spd="slow">
    <p:wipe/>
  </p:transition>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705</TotalTime>
  <Words>795</Words>
  <Application>Microsoft Office PowerPoint</Application>
  <PresentationFormat>Widescreen</PresentationFormat>
  <Paragraphs>62</Paragraphs>
  <Slides>13</Slides>
  <Notes>8</Notes>
  <HiddenSlides>0</HiddenSlides>
  <MMClips>11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Brush Script MT</vt:lpstr>
      <vt:lpstr>Calibri</vt:lpstr>
      <vt:lpstr>Georgia</vt:lpstr>
      <vt:lpstr>Times New Roman</vt:lpstr>
      <vt:lpstr>Office Theme</vt:lpstr>
      <vt:lpstr>PowerPoint Presentation</vt:lpstr>
      <vt:lpstr>PowerPoint Presentation</vt:lpstr>
      <vt:lpstr>Dr. Shahira Ahmed </vt:lpstr>
      <vt:lpstr>Reference</vt:lpstr>
      <vt:lpstr>What is Discrete?</vt:lpstr>
      <vt:lpstr>Discrete vs Continuous</vt:lpstr>
      <vt:lpstr>What is Discrete Mathematics?</vt:lpstr>
      <vt:lpstr>Kinds of Problems Solved Using Discrete Mathematics</vt:lpstr>
      <vt:lpstr>Kinds of Problems Solved Using Discrete Mathematics </vt:lpstr>
      <vt:lpstr>Goals of a Course in Discrete Mathematics</vt:lpstr>
      <vt:lpstr>Goals of a Course in Discrete Mathematics </vt:lpstr>
      <vt:lpstr>Discrete Mathematics is a Gateway Course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ShahiraAhmed</cp:lastModifiedBy>
  <cp:revision>37</cp:revision>
  <dcterms:created xsi:type="dcterms:W3CDTF">2023-04-29T09:08:23Z</dcterms:created>
  <dcterms:modified xsi:type="dcterms:W3CDTF">2024-05-31T13:51:29Z</dcterms:modified>
</cp:coreProperties>
</file>