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349" r:id="rId2"/>
    <p:sldId id="260" r:id="rId3"/>
    <p:sldId id="370" r:id="rId4"/>
    <p:sldId id="371" r:id="rId5"/>
    <p:sldId id="396" r:id="rId6"/>
    <p:sldId id="376" r:id="rId7"/>
    <p:sldId id="381" r:id="rId8"/>
    <p:sldId id="382" r:id="rId9"/>
    <p:sldId id="383" r:id="rId10"/>
    <p:sldId id="374" r:id="rId11"/>
    <p:sldId id="384" r:id="rId12"/>
    <p:sldId id="380" r:id="rId13"/>
    <p:sldId id="377" r:id="rId14"/>
    <p:sldId id="378" r:id="rId15"/>
    <p:sldId id="379" r:id="rId16"/>
    <p:sldId id="397" r:id="rId17"/>
    <p:sldId id="385" r:id="rId18"/>
    <p:sldId id="386" r:id="rId19"/>
    <p:sldId id="398" r:id="rId20"/>
    <p:sldId id="368" r:id="rId21"/>
    <p:sldId id="369" r:id="rId22"/>
    <p:sldId id="350" r:id="rId23"/>
    <p:sldId id="393" r:id="rId24"/>
    <p:sldId id="388" r:id="rId25"/>
    <p:sldId id="387" r:id="rId26"/>
    <p:sldId id="351" r:id="rId27"/>
    <p:sldId id="352" r:id="rId28"/>
    <p:sldId id="353" r:id="rId29"/>
    <p:sldId id="391" r:id="rId30"/>
    <p:sldId id="354" r:id="rId31"/>
    <p:sldId id="356" r:id="rId32"/>
    <p:sldId id="392" r:id="rId33"/>
    <p:sldId id="394" r:id="rId34"/>
    <p:sldId id="357" r:id="rId35"/>
    <p:sldId id="358" r:id="rId36"/>
    <p:sldId id="359" r:id="rId37"/>
    <p:sldId id="395" r:id="rId38"/>
    <p:sldId id="360" r:id="rId39"/>
    <p:sldId id="367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79" d="100"/>
          <a:sy n="79" d="100"/>
        </p:scale>
        <p:origin x="68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845108-3E13-443B-81C2-3105F15B80A6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2EA41C-3344-42CA-90C5-C9A9A4522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482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78787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6.svg"/><Relationship Id="rId7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6.svg"/><Relationship Id="rId7" Type="http://schemas.openxmlformats.org/officeDocument/2006/relationships/image" Target="../media/image23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6.svg"/><Relationship Id="rId7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emf"/><Relationship Id="rId3" Type="http://schemas.openxmlformats.org/officeDocument/2006/relationships/image" Target="../media/image6.svg"/><Relationship Id="rId7" Type="http://schemas.openxmlformats.org/officeDocument/2006/relationships/image" Target="../media/image2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10" Type="http://schemas.openxmlformats.org/officeDocument/2006/relationships/image" Target="../media/image25.png"/><Relationship Id="rId4" Type="http://schemas.openxmlformats.org/officeDocument/2006/relationships/image" Target="../media/image7.png"/><Relationship Id="rId9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320.png"/><Relationship Id="rId5" Type="http://schemas.openxmlformats.org/officeDocument/2006/relationships/image" Target="../media/image8.svg"/><Relationship Id="rId10" Type="http://schemas.openxmlformats.org/officeDocument/2006/relationships/image" Target="../media/image310.pn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3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6.svg"/><Relationship Id="rId7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6.svg"/><Relationship Id="rId7" Type="http://schemas.openxmlformats.org/officeDocument/2006/relationships/image" Target="../media/image34.png"/><Relationship Id="rId12" Type="http://schemas.openxmlformats.org/officeDocument/2006/relationships/image" Target="../media/image37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microsoft.com/office/2007/relationships/hdphoto" Target="../media/hdphoto2.wdp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6.svg"/><Relationship Id="rId7" Type="http://schemas.openxmlformats.org/officeDocument/2006/relationships/image" Target="../media/image2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6.svg"/><Relationship Id="rId7" Type="http://schemas.openxmlformats.org/officeDocument/2006/relationships/image" Target="../media/image3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3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6.svg"/><Relationship Id="rId7" Type="http://schemas.openxmlformats.org/officeDocument/2006/relationships/image" Target="../media/image3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12" Type="http://schemas.microsoft.com/office/2007/relationships/hdphoto" Target="../media/hdphoto4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39.png"/><Relationship Id="rId5" Type="http://schemas.openxmlformats.org/officeDocument/2006/relationships/image" Target="../media/image8.svg"/><Relationship Id="rId10" Type="http://schemas.openxmlformats.org/officeDocument/2006/relationships/image" Target="../media/image430.png"/><Relationship Id="rId4" Type="http://schemas.openxmlformats.org/officeDocument/2006/relationships/image" Target="../media/image7.png"/><Relationship Id="rId9" Type="http://schemas.openxmlformats.org/officeDocument/2006/relationships/image" Target="../media/image420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6.svg"/><Relationship Id="rId7" Type="http://schemas.openxmlformats.org/officeDocument/2006/relationships/image" Target="../media/image4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microsoft.com/office/2007/relationships/hdphoto" Target="../media/hdphoto5.wdp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111709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 – MAT132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-125056" y="4703297"/>
            <a:ext cx="789745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 – </a:t>
            </a:r>
            <a:r>
              <a:rPr lang="en-US" sz="2400" b="1" kern="0" dirty="0">
                <a:solidFill>
                  <a:srgbClr val="784658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Fourier Series </a:t>
            </a:r>
            <a:endParaRPr lang="en-US" sz="24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Israa Lewaa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219" y="4967880"/>
            <a:ext cx="3798791" cy="27087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Objective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9481B3-417A-A64B-00FD-8D8C4575406A}"/>
              </a:ext>
            </a:extLst>
          </p:cNvPr>
          <p:cNvSpPr txBox="1"/>
          <p:nvPr/>
        </p:nvSpPr>
        <p:spPr>
          <a:xfrm>
            <a:off x="1374773" y="1550424"/>
            <a:ext cx="8921467" cy="3807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Essential information and Important notes for the Fourier series 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 function and odd function 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Periodic Function 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Fourier series 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Practice</a:t>
            </a:r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Important Notes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7C03548-B8C6-5923-11C0-AFFEC4C56C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52700" y="2038350"/>
            <a:ext cx="7086600" cy="278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4114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Important Notes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50761C-A510-D905-94AF-65913490DD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91117" y="1926014"/>
            <a:ext cx="7534275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4732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Even and Odd Functions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D587FC-FAA5-96EB-5097-C0FA7FD4628D}"/>
              </a:ext>
            </a:extLst>
          </p:cNvPr>
          <p:cNvSpPr txBox="1"/>
          <p:nvPr/>
        </p:nvSpPr>
        <p:spPr>
          <a:xfrm>
            <a:off x="2988824" y="2940177"/>
            <a:ext cx="6250020" cy="14933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</a:rPr>
              <a:t>Even and Odd functions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0378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603356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8834" y="6217845"/>
            <a:ext cx="2175263" cy="59378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Even Functions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F5BD5CEA-9228-1130-8CDC-85F6A67984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80781" y="1289195"/>
            <a:ext cx="7009908" cy="4719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837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6091928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8834" y="6217845"/>
            <a:ext cx="2175263" cy="59378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Graphs of Even Functions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39941A-70BE-2CE2-B140-1D10DCFD74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43822" y="1235845"/>
            <a:ext cx="8867775" cy="484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492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6091928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0149" y="6245501"/>
            <a:ext cx="2073948" cy="56613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308856" y="6221804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Odd Functions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92098AE-E139-E556-0905-71A5A2FB1E7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06516" y="1188513"/>
            <a:ext cx="7325032" cy="482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6488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6091928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8834" y="6217845"/>
            <a:ext cx="2175263" cy="59378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Graphs of Odd Functions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E1E320-9560-0920-A445-02629EEB3C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73973" y="1257741"/>
            <a:ext cx="8839200" cy="465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589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692307" y="61128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6333" y="6261235"/>
            <a:ext cx="1823741" cy="49783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1781781" y="6272628"/>
            <a:ext cx="936716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Important Notes – Even and Odd Functions 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FD52F04B-D8F1-70C5-8040-2071235C750F}"/>
              </a:ext>
            </a:extLst>
          </p:cNvPr>
          <p:cNvSpPr txBox="1">
            <a:spLocks noChangeArrowheads="1"/>
          </p:cNvSpPr>
          <p:nvPr/>
        </p:nvSpPr>
        <p:spPr>
          <a:xfrm>
            <a:off x="1400781" y="1216737"/>
            <a:ext cx="8229600" cy="52562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A graph that is symmetric with respect to the </a:t>
            </a:r>
            <a:r>
              <a:rPr lang="en-US" altLang="en-US" i="1" dirty="0"/>
              <a:t>x</a:t>
            </a:r>
            <a:r>
              <a:rPr lang="en-US" altLang="en-US" dirty="0"/>
              <a:t>-axis is not</a:t>
            </a:r>
            <a:br>
              <a:rPr lang="en-US" altLang="en-US" dirty="0"/>
            </a:br>
            <a:r>
              <a:rPr lang="en-US" altLang="en-US" dirty="0"/>
              <a:t>the graph of a function (except for the graph of </a:t>
            </a:r>
            <a:r>
              <a:rPr lang="en-US" altLang="en-US" i="1" dirty="0"/>
              <a:t>y</a:t>
            </a:r>
            <a:r>
              <a:rPr lang="en-US" altLang="en-US" dirty="0"/>
              <a:t> = 0). These three types of symmetry</a:t>
            </a:r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400E88C9-4D61-5EDF-A752-B99E0833D3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183" y="2861146"/>
            <a:ext cx="2084388" cy="269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>
            <a:extLst>
              <a:ext uri="{FF2B5EF4-FFF2-40B4-BE49-F238E27FC236}">
                <a16:creationId xmlns:a16="http://schemas.microsoft.com/office/drawing/2014/main" id="{204ADA34-606C-7BC6-7351-DAAD8E165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811" y="2845339"/>
            <a:ext cx="2028825" cy="271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>
            <a:extLst>
              <a:ext uri="{FF2B5EF4-FFF2-40B4-BE49-F238E27FC236}">
                <a16:creationId xmlns:a16="http://schemas.microsoft.com/office/drawing/2014/main" id="{4F141895-272F-0C21-D812-6A2B5DFB2F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423" y="2796702"/>
            <a:ext cx="2020888" cy="273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8">
            <a:extLst>
              <a:ext uri="{FF2B5EF4-FFF2-40B4-BE49-F238E27FC236}">
                <a16:creationId xmlns:a16="http://schemas.microsoft.com/office/drawing/2014/main" id="{E8A26AB0-0138-611C-8AD9-8F633FA73E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1781" y="5538280"/>
            <a:ext cx="19050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1400" dirty="0"/>
              <a:t>Symmetric to </a:t>
            </a:r>
            <a:r>
              <a:rPr lang="en-US" altLang="en-US" sz="1400" i="1" dirty="0"/>
              <a:t>y</a:t>
            </a:r>
            <a:r>
              <a:rPr lang="en-US" altLang="en-US" sz="1400" dirty="0"/>
              <a:t>-axis</a:t>
            </a:r>
            <a:br>
              <a:rPr lang="en-US" altLang="en-US" sz="1400" dirty="0"/>
            </a:br>
            <a:r>
              <a:rPr lang="en-US" altLang="en-US" sz="1400" dirty="0"/>
              <a:t>Even function</a:t>
            </a:r>
          </a:p>
        </p:txBody>
      </p:sp>
      <p:sp>
        <p:nvSpPr>
          <p:cNvPr id="10" name="Text Box 9">
            <a:extLst>
              <a:ext uri="{FF2B5EF4-FFF2-40B4-BE49-F238E27FC236}">
                <a16:creationId xmlns:a16="http://schemas.microsoft.com/office/drawing/2014/main" id="{71381C66-1719-58C3-64B2-E0B11A8268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3081" y="5550980"/>
            <a:ext cx="19050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1400" dirty="0"/>
              <a:t>Symmetric to origin</a:t>
            </a:r>
            <a:br>
              <a:rPr lang="en-US" altLang="en-US" sz="1400" dirty="0"/>
            </a:br>
            <a:r>
              <a:rPr lang="en-US" altLang="en-US" sz="1400" dirty="0"/>
              <a:t>Odd function</a:t>
            </a:r>
          </a:p>
        </p:txBody>
      </p:sp>
      <p:sp>
        <p:nvSpPr>
          <p:cNvPr id="11" name="Text Box 10">
            <a:extLst>
              <a:ext uri="{FF2B5EF4-FFF2-40B4-BE49-F238E27FC236}">
                <a16:creationId xmlns:a16="http://schemas.microsoft.com/office/drawing/2014/main" id="{9B335DC4-6635-A9F0-E949-728602A37E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4381" y="5538280"/>
            <a:ext cx="19050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1400"/>
              <a:t>Symmetric to </a:t>
            </a:r>
            <a:r>
              <a:rPr lang="en-US" altLang="en-US" sz="1400" i="1"/>
              <a:t>x</a:t>
            </a:r>
            <a:r>
              <a:rPr lang="en-US" altLang="en-US" sz="1400"/>
              <a:t>-axis</a:t>
            </a:r>
            <a:br>
              <a:rPr lang="en-US" altLang="en-US" sz="1400"/>
            </a:br>
            <a:r>
              <a:rPr lang="en-US" altLang="en-US" sz="1400"/>
              <a:t>Not a function</a:t>
            </a:r>
          </a:p>
        </p:txBody>
      </p:sp>
    </p:spTree>
    <p:extLst>
      <p:ext uri="{BB962C8B-B14F-4D97-AF65-F5344CB8AC3E}">
        <p14:creationId xmlns:p14="http://schemas.microsoft.com/office/powerpoint/2010/main" val="35256254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6091928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8834" y="6217845"/>
            <a:ext cx="2175263" cy="59378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Properties of Even and Odd Functions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F06F6B-416C-5436-552A-BE46670C47AA}"/>
              </a:ext>
            </a:extLst>
          </p:cNvPr>
          <p:cNvSpPr txBox="1"/>
          <p:nvPr/>
        </p:nvSpPr>
        <p:spPr>
          <a:xfrm>
            <a:off x="1539960" y="1465509"/>
            <a:ext cx="880174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2000" b="1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/>
              <a:t>If x has an even power, this means that the function is even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2000" b="1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/>
              <a:t>If x has an odd power, this means that the function is odd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2000" b="1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/>
              <a:t>The sum of even functions gives us an even function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2000" b="1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/>
              <a:t>The sum of odd functions gives us an odd function </a:t>
            </a:r>
          </a:p>
        </p:txBody>
      </p:sp>
    </p:spTree>
    <p:extLst>
      <p:ext uri="{BB962C8B-B14F-4D97-AF65-F5344CB8AC3E}">
        <p14:creationId xmlns:p14="http://schemas.microsoft.com/office/powerpoint/2010/main" val="40716599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 Example – Even and Odd Functions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30989F-F4C8-5F3F-5F07-E323B86B7182}"/>
              </a:ext>
            </a:extLst>
          </p:cNvPr>
          <p:cNvSpPr txBox="1"/>
          <p:nvPr/>
        </p:nvSpPr>
        <p:spPr>
          <a:xfrm>
            <a:off x="1326568" y="1488084"/>
            <a:ext cx="9715500" cy="3881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eaLnBrk="1" hangingPunct="1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whether each function is even, odd, or neither:</a:t>
            </a:r>
          </a:p>
          <a:p>
            <a:pPr marL="457200" indent="-457200" eaLnBrk="1" hangingPunct="1"/>
            <a:endParaRPr lang="en-US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eaLnBrk="1" hangingPunct="1">
              <a:lnSpc>
                <a:spcPct val="200000"/>
              </a:lnSpc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g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</a:p>
          <a:p>
            <a:pPr marL="457200" indent="-457200" eaLnBrk="1" hangingPunct="1">
              <a:lnSpc>
                <a:spcPct val="200000"/>
              </a:lnSpc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+ 1</a:t>
            </a:r>
          </a:p>
          <a:p>
            <a:pPr marL="457200" indent="-457200" eaLnBrk="1" hangingPunct="1">
              <a:lnSpc>
                <a:spcPct val="200000"/>
              </a:lnSpc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1    </a:t>
            </a:r>
          </a:p>
        </p:txBody>
      </p:sp>
    </p:spTree>
    <p:extLst>
      <p:ext uri="{BB962C8B-B14F-4D97-AF65-F5344CB8AC3E}">
        <p14:creationId xmlns:p14="http://schemas.microsoft.com/office/powerpoint/2010/main" val="7549670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 Example – Even and Odd Functions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30989F-F4C8-5F3F-5F07-E323B86B7182}"/>
              </a:ext>
            </a:extLst>
          </p:cNvPr>
          <p:cNvSpPr txBox="1"/>
          <p:nvPr/>
        </p:nvSpPr>
        <p:spPr>
          <a:xfrm>
            <a:off x="900391" y="1512947"/>
            <a:ext cx="9597594" cy="35599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eaLnBrk="1" hangingPunct="1">
              <a:buAutoNum type="alphaLcPeriod"/>
            </a:pPr>
            <a:r>
              <a:rPr lang="en-US" altLang="en-US" sz="4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4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altLang="en-US" sz="4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44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altLang="en-US" sz="4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</a:p>
          <a:p>
            <a:endParaRPr lang="en-US" altLang="en-US" sz="3200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an x with odd power “3”. So, it is odd function.</a:t>
            </a:r>
            <a:endParaRPr lang="en-US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an x with odd power “1”. So, it is odd function.</a:t>
            </a:r>
            <a:endParaRPr lang="en-US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So, x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is odd function because </a:t>
            </a:r>
            <a:r>
              <a:rPr lang="en-US" sz="3200" b="1" dirty="0"/>
              <a:t>The sum of odd functions gives us an odd function.</a:t>
            </a:r>
          </a:p>
        </p:txBody>
      </p:sp>
    </p:spTree>
    <p:extLst>
      <p:ext uri="{BB962C8B-B14F-4D97-AF65-F5344CB8AC3E}">
        <p14:creationId xmlns:p14="http://schemas.microsoft.com/office/powerpoint/2010/main" val="2260770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 Example – Even and Odd Functions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30989F-F4C8-5F3F-5F07-E323B86B7182}"/>
              </a:ext>
            </a:extLst>
          </p:cNvPr>
          <p:cNvSpPr txBox="1"/>
          <p:nvPr/>
        </p:nvSpPr>
        <p:spPr>
          <a:xfrm>
            <a:off x="1326568" y="1488084"/>
            <a:ext cx="971550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eaLnBrk="1" hangingPunct="1">
              <a:lnSpc>
                <a:spcPct val="200000"/>
              </a:lnSpc>
            </a:pPr>
            <a:r>
              <a:rPr lang="en-US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altLang="en-US" sz="4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4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en-US" sz="4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44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+ 1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an x with even power “2”. So, it is even function.</a:t>
            </a:r>
            <a:endParaRPr lang="en-US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constant number. So, it is even function.</a:t>
            </a:r>
            <a:endParaRPr lang="en-US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So, x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+ 1 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even function because </a:t>
            </a:r>
            <a:r>
              <a:rPr lang="en-US" sz="3200" b="1" dirty="0"/>
              <a:t>The sum of even functions gives us an even function.</a:t>
            </a:r>
          </a:p>
        </p:txBody>
      </p:sp>
    </p:spTree>
    <p:extLst>
      <p:ext uri="{BB962C8B-B14F-4D97-AF65-F5344CB8AC3E}">
        <p14:creationId xmlns:p14="http://schemas.microsoft.com/office/powerpoint/2010/main" val="32661048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 Example – Even and Odd Functions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30989F-F4C8-5F3F-5F07-E323B86B7182}"/>
              </a:ext>
            </a:extLst>
          </p:cNvPr>
          <p:cNvSpPr txBox="1"/>
          <p:nvPr/>
        </p:nvSpPr>
        <p:spPr>
          <a:xfrm>
            <a:off x="1326568" y="1488084"/>
            <a:ext cx="9715500" cy="39087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eaLnBrk="1" hangingPunct="1">
              <a:lnSpc>
                <a:spcPct val="200000"/>
              </a:lnSpc>
            </a:pPr>
            <a:r>
              <a:rPr lang="en-US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altLang="en-US" sz="4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sz="1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4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altLang="en-US" sz="4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44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1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an x with odd power “3”. So, it is odd function.</a:t>
            </a:r>
            <a:endParaRPr lang="en-US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constant number. So, it is even function.</a:t>
            </a:r>
            <a:endParaRPr lang="en-US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So, x</a:t>
            </a:r>
            <a:r>
              <a:rPr lang="en-US" alt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- 1 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NOT EVEN function OR ODD function.</a:t>
            </a:r>
          </a:p>
          <a:p>
            <a:endParaRPr lang="en-US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7783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Periodic Functions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D587FC-FAA5-96EB-5097-C0FA7FD4628D}"/>
              </a:ext>
            </a:extLst>
          </p:cNvPr>
          <p:cNvSpPr txBox="1"/>
          <p:nvPr/>
        </p:nvSpPr>
        <p:spPr>
          <a:xfrm>
            <a:off x="2494097" y="2682321"/>
            <a:ext cx="6250020" cy="14933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</a:rPr>
              <a:t>Periodic</a:t>
            </a:r>
            <a:r>
              <a:rPr lang="en-US" sz="3200" dirty="0"/>
              <a:t> </a:t>
            </a:r>
            <a:r>
              <a:rPr lang="en-US" sz="3200" b="1" dirty="0">
                <a:solidFill>
                  <a:srgbClr val="FF0000"/>
                </a:solidFill>
              </a:rPr>
              <a:t>Functions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7932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 Periodic  Functions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5C4E921-9A85-C342-B90C-08E019F547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9685" y="1796754"/>
            <a:ext cx="8867775" cy="292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8407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43499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 Graphs for Periodic  Functions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303274-04C9-16BF-A4FF-F697E776580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4273" y="1757235"/>
            <a:ext cx="9334500" cy="360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6935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Fourier Series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D587FC-FAA5-96EB-5097-C0FA7FD4628D}"/>
              </a:ext>
            </a:extLst>
          </p:cNvPr>
          <p:cNvSpPr txBox="1"/>
          <p:nvPr/>
        </p:nvSpPr>
        <p:spPr>
          <a:xfrm>
            <a:off x="2494097" y="2682321"/>
            <a:ext cx="6250020" cy="12471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</a:pPr>
            <a:r>
              <a:rPr lang="en-US" sz="3200" b="1" dirty="0">
                <a:solidFill>
                  <a:srgbClr val="FF0000"/>
                </a:solidFill>
              </a:rPr>
              <a:t>Fourier Series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5853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Fourier Series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7325" y="1243012"/>
            <a:ext cx="9277350" cy="437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944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Coefficients of Fourier Series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1E4E06-7880-1D62-2A7B-61B749B755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23518" y="1816685"/>
            <a:ext cx="7324725" cy="356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3683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Note 1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6744FA8-263C-332B-DF1B-1C854A16D197}"/>
              </a:ext>
            </a:extLst>
          </p:cNvPr>
          <p:cNvSpPr txBox="1"/>
          <p:nvPr/>
        </p:nvSpPr>
        <p:spPr>
          <a:xfrm>
            <a:off x="1313234" y="1704264"/>
            <a:ext cx="9251004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function f(x) is even,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 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E06FE8A-A601-8799-3976-710D83CED9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1830" y="2303399"/>
            <a:ext cx="3037093" cy="1061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1830" y="3417027"/>
            <a:ext cx="3638550" cy="8572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13234" y="4541646"/>
            <a:ext cx="1047750" cy="49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2021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Note </a:t>
            </a:r>
            <a:r>
              <a:rPr lang="ar-EG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6744FA8-263C-332B-DF1B-1C854A16D197}"/>
              </a:ext>
            </a:extLst>
          </p:cNvPr>
          <p:cNvSpPr txBox="1"/>
          <p:nvPr/>
        </p:nvSpPr>
        <p:spPr>
          <a:xfrm>
            <a:off x="1313234" y="1704264"/>
            <a:ext cx="9251004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function f(x) is odd,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13234" y="2664808"/>
            <a:ext cx="7448550" cy="252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2201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20F053-5144-C7B3-D481-A7091A354D67}"/>
              </a:ext>
            </a:extLst>
          </p:cNvPr>
          <p:cNvSpPr txBox="1"/>
          <p:nvPr/>
        </p:nvSpPr>
        <p:spPr>
          <a:xfrm>
            <a:off x="501459" y="1412646"/>
            <a:ext cx="5483705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Find the Fourier series for the following function:</a:t>
            </a:r>
          </a:p>
          <a:p>
            <a:endParaRPr lang="en-US" dirty="0"/>
          </a:p>
          <a:p>
            <a:endParaRPr lang="en-US" altLang="en-US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32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</a:p>
          <a:p>
            <a:endParaRPr lang="en-US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ar-EG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&gt; </a:t>
            </a:r>
            <a:r>
              <a:rPr lang="en-US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ar-EG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893573" y="2034315"/>
            <a:ext cx="5029200" cy="340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5141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6157" y="-94064"/>
            <a:ext cx="1902534" cy="1682719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8" y="220981"/>
            <a:ext cx="9916323" cy="1062874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 Solution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D05DD4-2CE7-6B06-02E2-9E614363FDDD}"/>
              </a:ext>
            </a:extLst>
          </p:cNvPr>
          <p:cNvSpPr txBox="1"/>
          <p:nvPr/>
        </p:nvSpPr>
        <p:spPr>
          <a:xfrm>
            <a:off x="1240650" y="1525999"/>
            <a:ext cx="6250020" cy="1733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4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4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altLang="en-US" sz="4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40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endParaRPr lang="en-US" altLang="en-US" sz="2800" b="1" baseline="30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48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2L = 2                        L = 1</a:t>
            </a:r>
            <a:r>
              <a:rPr lang="en-US" altLang="en-US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24364" y="3050514"/>
            <a:ext cx="6172200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9054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274267" y="387325"/>
            <a:ext cx="9442074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2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 Solution</a:t>
            </a:r>
            <a:endParaRPr lang="en-US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912D71-5637-5D41-4A9D-381AACF17899}"/>
              </a:ext>
            </a:extLst>
          </p:cNvPr>
          <p:cNvSpPr txBox="1"/>
          <p:nvPr/>
        </p:nvSpPr>
        <p:spPr>
          <a:xfrm>
            <a:off x="1821505" y="2983906"/>
            <a:ext cx="62500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function f(x) = </a:t>
            </a:r>
            <a:r>
              <a:rPr lang="en-US" altLang="en-US" sz="1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18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even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77122" y="1676923"/>
            <a:ext cx="7267575" cy="105727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E06FE8A-A601-8799-3976-710D83CED9B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05002" y="3520055"/>
            <a:ext cx="2151434" cy="7516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05001" y="4310410"/>
            <a:ext cx="2577498" cy="60726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86405" y="5139466"/>
            <a:ext cx="742211" cy="350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8017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2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 Solution</a:t>
            </a:r>
            <a:endParaRPr lang="en-US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24364" y="1250087"/>
            <a:ext cx="5583852" cy="4394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8595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 Solution</a:t>
            </a:r>
            <a:endParaRPr lang="en-US" sz="3200" dirty="0"/>
          </a:p>
          <a:p>
            <a:pPr fontAlgn="auto">
              <a:spcAft>
                <a:spcPts val="0"/>
              </a:spcAft>
            </a:pPr>
            <a:endParaRPr lang="en-US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4633" y="1250088"/>
            <a:ext cx="6864350" cy="4461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3330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89"/>
            <a:ext cx="31273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0573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59" y="2242230"/>
            <a:ext cx="278612" cy="365256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9" y="2170888"/>
            <a:ext cx="278612" cy="365256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8"/>
            <a:ext cx="10152939" cy="106475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6" y="6056985"/>
            <a:ext cx="2766797" cy="75526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5"/>
            <a:ext cx="89463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2188706" cy="36007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367557" cy="2094014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991788" cy="1073620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Coefficients values</a:t>
            </a:r>
            <a:endParaRPr lang="en-US" sz="3200" dirty="0"/>
          </a:p>
          <a:p>
            <a:pPr fontAlgn="auto">
              <a:spcAft>
                <a:spcPts val="0"/>
              </a:spcAft>
            </a:pPr>
            <a:endParaRPr lang="en-US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3536" y="4068513"/>
            <a:ext cx="1220025" cy="57673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465274" y="3063485"/>
                <a:ext cx="3218879" cy="57714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sSup>
                            <m:sSup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</m:e>
                            <m:sup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sSup>
                        <m:sSup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(−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5274" y="3063485"/>
                <a:ext cx="3218879" cy="57714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632555" y="1844992"/>
                <a:ext cx="2043517" cy="6127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2555" y="1844992"/>
                <a:ext cx="2043517" cy="6127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26035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1 Solution</a:t>
            </a:r>
            <a:endParaRPr lang="en-US" sz="3200" dirty="0"/>
          </a:p>
          <a:p>
            <a:pPr fontAlgn="auto">
              <a:spcAft>
                <a:spcPts val="0"/>
              </a:spcAft>
            </a:pP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82404" y="1486192"/>
            <a:ext cx="6743700" cy="402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682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2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53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76350" y="2706313"/>
            <a:ext cx="6191250" cy="18478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76350" y="1610482"/>
            <a:ext cx="88628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Fourier series for the following function:</a:t>
            </a:r>
          </a:p>
        </p:txBody>
      </p:sp>
    </p:spTree>
    <p:extLst>
      <p:ext uri="{BB962C8B-B14F-4D97-AF65-F5344CB8AC3E}">
        <p14:creationId xmlns:p14="http://schemas.microsoft.com/office/powerpoint/2010/main" val="3346066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6157" y="-94064"/>
            <a:ext cx="1902534" cy="1682719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8" y="220981"/>
            <a:ext cx="9916323" cy="1062874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</a:t>
            </a:r>
            <a:r>
              <a:rPr lang="ar-EG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Solution</a:t>
            </a:r>
            <a:endParaRPr lang="en-US"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D05DD4-2CE7-6B06-02E2-9E614363FDDD}"/>
              </a:ext>
            </a:extLst>
          </p:cNvPr>
          <p:cNvSpPr txBox="1"/>
          <p:nvPr/>
        </p:nvSpPr>
        <p:spPr>
          <a:xfrm>
            <a:off x="2124364" y="2064823"/>
            <a:ext cx="6250020" cy="1241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28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endParaRPr lang="en-US" altLang="en-US" sz="2800" b="1" baseline="30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2L = 2                        L = 1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47862" y="2242230"/>
            <a:ext cx="4248150" cy="32289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53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3842" y="1810549"/>
            <a:ext cx="6191250" cy="184785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105144" y="3923134"/>
                <a:ext cx="1588063" cy="7386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US" sz="4800" b="1" dirty="0">
                    <a:solidFill>
                      <a:srgbClr val="FF0000"/>
                    </a:solidFill>
                    <a:ea typeface="Cambria Math" panose="02040503050406030204" pitchFamily="18" charset="0"/>
                  </a:rPr>
                  <a:t>L </a:t>
                </a:r>
                <a14:m>
                  <m:oMath xmlns:m="http://schemas.openxmlformats.org/officeDocument/2006/math">
                    <m:r>
                      <a:rPr lang="en-US" sz="4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 </m:t>
                    </m:r>
                    <m:r>
                      <a:rPr lang="en-US" sz="4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𝝅</m:t>
                    </m:r>
                  </m:oMath>
                </a14:m>
                <a:endParaRPr lang="en-US" sz="48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5144" y="3923134"/>
                <a:ext cx="1588063" cy="738664"/>
              </a:xfrm>
              <a:prstGeom prst="rect">
                <a:avLst/>
              </a:prstGeom>
              <a:blipFill>
                <a:blip r:embed="rId12"/>
                <a:stretch>
                  <a:fillRect l="-22989" t="-24793" b="-495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138435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274267" y="387325"/>
            <a:ext cx="9442074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2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2 Solution</a:t>
            </a:r>
            <a:endParaRPr lang="en-US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912D71-5637-5D41-4A9D-381AACF17899}"/>
              </a:ext>
            </a:extLst>
          </p:cNvPr>
          <p:cNvSpPr txBox="1"/>
          <p:nvPr/>
        </p:nvSpPr>
        <p:spPr>
          <a:xfrm>
            <a:off x="1821505" y="2983906"/>
            <a:ext cx="62500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function f(x) is odd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77122" y="1676923"/>
            <a:ext cx="7267575" cy="105727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36956" y="3580032"/>
            <a:ext cx="6134569" cy="207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4290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2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2 Solution</a:t>
            </a:r>
            <a:endParaRPr lang="en-US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25034" y="1773612"/>
            <a:ext cx="4714875" cy="11715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25034" y="2704068"/>
            <a:ext cx="8529782" cy="2954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9002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2 Solution</a:t>
            </a:r>
            <a:endParaRPr lang="en-US" sz="3200" dirty="0"/>
          </a:p>
          <a:p>
            <a:pPr fontAlgn="auto">
              <a:spcAft>
                <a:spcPts val="0"/>
              </a:spcAft>
            </a:pPr>
            <a:endParaRPr lang="en-US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90637" y="1438275"/>
            <a:ext cx="9610725" cy="398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1002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2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2 Solution</a:t>
            </a:r>
            <a:endParaRPr lang="en-US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07491" y="1754609"/>
            <a:ext cx="6096000" cy="3305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7647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89"/>
            <a:ext cx="31273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0573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59" y="2242230"/>
            <a:ext cx="278612" cy="365256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9" y="2170888"/>
            <a:ext cx="278612" cy="365256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8"/>
            <a:ext cx="10152939" cy="106475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6" y="6056985"/>
            <a:ext cx="2766797" cy="75526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5"/>
            <a:ext cx="89463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2188706" cy="36007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367557" cy="2094014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991788" cy="1073620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Coefficients values</a:t>
            </a:r>
            <a:endParaRPr lang="en-US" sz="3200" dirty="0"/>
          </a:p>
          <a:p>
            <a:pPr fontAlgn="auto">
              <a:spcAft>
                <a:spcPts val="0"/>
              </a:spcAft>
            </a:pPr>
            <a:endParaRPr lang="en-US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40937" y="3044008"/>
                <a:ext cx="3218879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0937" y="3044008"/>
                <a:ext cx="3218879" cy="307777"/>
              </a:xfrm>
              <a:prstGeom prst="rect">
                <a:avLst/>
              </a:prstGeom>
              <a:blipFill>
                <a:blip r:embed="rId9"/>
                <a:stretch>
                  <a:fillRect b="-98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632555" y="1844992"/>
                <a:ext cx="2043517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 smtClean="0">
                          <a:latin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2555" y="1844992"/>
                <a:ext cx="2043517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11">
            <a:biLevel thresh="75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69074" y="3746106"/>
            <a:ext cx="4981575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4875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2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– Example 2 Solution</a:t>
            </a:r>
            <a:endParaRPr lang="en-US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35948" y="1769523"/>
            <a:ext cx="3857625" cy="12001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>
            <a:biLevel thresh="5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27789" y="3393719"/>
            <a:ext cx="8296275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18118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</a:t>
            </a:r>
            <a:r>
              <a:rPr lang="en-US" dirty="0">
                <a:latin typeface="Tajawal Medium" panose="00000600000000000000" pitchFamily="2" charset="-78"/>
                <a:cs typeface="Tajawal Medium" panose="00000600000000000000" pitchFamily="2" charset="-78"/>
              </a:rPr>
              <a:t>mmary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14AA46-20D6-C6D9-8400-25E50C37EF27}"/>
              </a:ext>
            </a:extLst>
          </p:cNvPr>
          <p:cNvSpPr txBox="1"/>
          <p:nvPr/>
        </p:nvSpPr>
        <p:spPr>
          <a:xfrm>
            <a:off x="1724227" y="1865288"/>
            <a:ext cx="6991754" cy="34358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Essential information and Important notes for the Fourier series 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 function and odd function 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Periodic Function 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Fourier series 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Practice</a:t>
            </a:r>
          </a:p>
        </p:txBody>
      </p:sp>
    </p:spTree>
    <p:extLst>
      <p:ext uri="{BB962C8B-B14F-4D97-AF65-F5344CB8AC3E}">
        <p14:creationId xmlns:p14="http://schemas.microsoft.com/office/powerpoint/2010/main" val="22092660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3441</TotalTime>
  <Words>1112</Words>
  <Application>Microsoft Office PowerPoint</Application>
  <PresentationFormat>Widescreen</PresentationFormat>
  <Paragraphs>276</Paragraphs>
  <Slides>39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7" baseType="lpstr">
      <vt:lpstr>Arial</vt:lpstr>
      <vt:lpstr>Calibri</vt:lpstr>
      <vt:lpstr>Calibri Light</vt:lpstr>
      <vt:lpstr>Cambria Math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Israa.Lewaa</cp:lastModifiedBy>
  <cp:revision>172</cp:revision>
  <dcterms:created xsi:type="dcterms:W3CDTF">2021-08-03T13:03:26Z</dcterms:created>
  <dcterms:modified xsi:type="dcterms:W3CDTF">2023-07-19T14:56:38Z</dcterms:modified>
</cp:coreProperties>
</file>