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42" r:id="rId7"/>
    <p:sldId id="543" r:id="rId8"/>
    <p:sldId id="271" r:id="rId9"/>
    <p:sldId id="611" r:id="rId10"/>
    <p:sldId id="612" r:id="rId11"/>
    <p:sldId id="613" r:id="rId12"/>
    <p:sldId id="614" r:id="rId13"/>
    <p:sldId id="615" r:id="rId14"/>
    <p:sldId id="616" r:id="rId15"/>
    <p:sldId id="617" r:id="rId16"/>
    <p:sldId id="618" r:id="rId17"/>
    <p:sldId id="619" r:id="rId18"/>
    <p:sldId id="620" r:id="rId19"/>
    <p:sldId id="621" r:id="rId20"/>
    <p:sldId id="622" r:id="rId21"/>
    <p:sldId id="623" r:id="rId22"/>
    <p:sldId id="624" r:id="rId23"/>
    <p:sldId id="625" r:id="rId24"/>
    <p:sldId id="626" r:id="rId25"/>
    <p:sldId id="627" r:id="rId26"/>
    <p:sldId id="628" r:id="rId27"/>
    <p:sldId id="629" r:id="rId28"/>
    <p:sldId id="630" r:id="rId29"/>
    <p:sldId id="631" r:id="rId30"/>
    <p:sldId id="632" r:id="rId31"/>
    <p:sldId id="633" r:id="rId32"/>
    <p:sldId id="634" r:id="rId33"/>
    <p:sldId id="635" r:id="rId34"/>
    <p:sldId id="636" r:id="rId35"/>
    <p:sldId id="637" r:id="rId36"/>
    <p:sldId id="638" r:id="rId37"/>
    <p:sldId id="639" r:id="rId38"/>
    <p:sldId id="640" r:id="rId39"/>
    <p:sldId id="641" r:id="rId40"/>
    <p:sldId id="610" r:id="rId41"/>
    <p:sldId id="564" r:id="rId42"/>
    <p:sldId id="5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10"/>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8B4C0-8A61-66F0-5A9C-AFA8AA8F1537}" v="2" dt="2026-02-23T13:46:19.269"/>
    <p1510:client id="{5061CF2B-99A2-C667-CA9C-5F91577AFCFF}" v="3" dt="2026-02-23T13:43:32.358"/>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06" autoAdjust="0"/>
    <p:restoredTop sz="94233" autoAdjust="0"/>
  </p:normalViewPr>
  <p:slideViewPr>
    <p:cSldViewPr snapToGrid="0">
      <p:cViewPr varScale="1">
        <p:scale>
          <a:sx n="82" d="100"/>
          <a:sy n="82" d="100"/>
        </p:scale>
        <p:origin x="49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Sanaa Hashem </a:t>
            </a:r>
            <a:r>
              <a:rPr lang="en-US" sz="2000" dirty="0" err="1">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7283" y="6119276"/>
            <a:ext cx="32377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seven</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a:solidFill>
                  <a:srgbClr val="00AEEF"/>
                </a:solidFill>
                <a:latin typeface="Alexandria"/>
              </a:rPr>
              <a:t>مقرر تنظيم الفعاليات والأحداث 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21894" y="2532528"/>
            <a:ext cx="4580128" cy="1446550"/>
          </a:xfrm>
          <a:prstGeom prst="rect">
            <a:avLst/>
          </a:prstGeom>
          <a:noFill/>
        </p:spPr>
        <p:txBody>
          <a:bodyPr wrap="square" rtlCol="0">
            <a:spAutoFit/>
          </a:bodyPr>
          <a:lstStyle/>
          <a:p>
            <a:pPr algn="ctr" rtl="1"/>
            <a:r>
              <a:rPr lang="ar-SA" sz="4400" b="1" dirty="0">
                <a:solidFill>
                  <a:srgbClr val="00AEEF"/>
                </a:solidFill>
                <a:latin typeface="Alexandria"/>
              </a:rPr>
              <a:t>إدارة الموارد البشرية في الفعاليات</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Lecture seven</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a:latin typeface="Alexandria"/>
              </a:rPr>
              <a:t>MKT 411</a:t>
            </a: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Sanaa Hashem </a:t>
            </a:r>
            <a:r>
              <a:rPr lang="en-US" sz="2800" b="1" dirty="0" err="1">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Seven</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a:latin typeface="Alexandria"/>
              </a:rPr>
              <a:t>1- التخطيط الاستراتيجي للقوى العاملة.</a:t>
            </a:r>
          </a:p>
          <a:p>
            <a:pPr algn="r" rtl="1">
              <a:lnSpc>
                <a:spcPts val="7000"/>
              </a:lnSpc>
            </a:pPr>
            <a:r>
              <a:rPr lang="ar-SA" sz="4000" b="1" dirty="0">
                <a:latin typeface="Alexandria"/>
              </a:rPr>
              <a:t>2- التوظيف واختيار فريق النخبة.</a:t>
            </a:r>
          </a:p>
          <a:p>
            <a:pPr algn="r" rtl="1">
              <a:lnSpc>
                <a:spcPts val="7000"/>
              </a:lnSpc>
            </a:pPr>
            <a:r>
              <a:rPr lang="ar-SA" sz="4000" b="1" dirty="0">
                <a:latin typeface="Alexandria"/>
              </a:rPr>
              <a:t>3- التدريب والتمكين.</a:t>
            </a:r>
          </a:p>
          <a:p>
            <a:pPr algn="r" rtl="1">
              <a:lnSpc>
                <a:spcPts val="7000"/>
              </a:lnSpc>
            </a:pPr>
            <a:r>
              <a:rPr lang="ar-SA" sz="4000" b="1" dirty="0">
                <a:latin typeface="Alexandria"/>
              </a:rPr>
              <a:t>4- الإدارة أثناء وما بعد الفعالية.</a:t>
            </a: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المحاضرة سيكون الطلاب قادرين 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تحليل الاحتياجات من الموارد البشرية وتصميم الهيكل التنظيمي.</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كيف تتم اختيار وإدارة المتطوعين.</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كيفية توزيع الأدوار والمسؤوليات والتدريب.</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كيف تتم إدارة المورد أثناء الفعالية.</a:t>
            </a: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ما هي الإجراءات بعد الفعالية.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576827"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a:solidFill>
                  <a:schemeClr val="tx1"/>
                </a:solidFill>
                <a:latin typeface="Alexandria"/>
              </a:rPr>
              <a:t>	في صناعة الفعاليات، نحن لا ندير "موظفين" بالمعنى التقليدي، بل ندير عاطفة، وطاقة، واستجابة سريعة تحت ضغط اللحظة. الموارد البشرية هنا هي العمود الفقري، فبدون فريق منسجم، مدرب، ومؤمن بالرؤية، تظل الفعالية مجرد هيكل بلا روح. سنناقش اليوم كيف نختار هؤلاء الأبطال، وكيف ندير طاقات المتطوعين، وكيف نصنع  "جيشاً" منظماً يعمل في تناغم تام لتقديم تجربة لا تنسى.</a:t>
            </a:r>
          </a:p>
        </p:txBody>
      </p:sp>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0942" y="1166547"/>
            <a:ext cx="2873829" cy="487502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58578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00975" y="92486"/>
            <a:ext cx="4305161"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الموارد البشرية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6540772"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a:solidFill>
                  <a:srgbClr val="FF0000"/>
                </a:solidFill>
                <a:latin typeface="Alexandria"/>
              </a:rPr>
              <a:t>التخطيط الاستراتيجي للقوى العاملة في الفعالية</a:t>
            </a:r>
            <a:endParaRPr lang="en-US" sz="2800" b="1" dirty="0">
              <a:solidFill>
                <a:srgbClr val="FF0000"/>
              </a:solidFill>
              <a:latin typeface="Alexandria"/>
            </a:endParaRPr>
          </a:p>
        </p:txBody>
      </p:sp>
      <p:sp>
        <p:nvSpPr>
          <p:cNvPr id="8" name="مستطيل 7"/>
          <p:cNvSpPr/>
          <p:nvPr/>
        </p:nvSpPr>
        <p:spPr>
          <a:xfrm rot="10800000" flipH="1" flipV="1">
            <a:off x="6905990" y="1608689"/>
            <a:ext cx="2925527"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تحليل الاحتياجات:</a:t>
            </a:r>
            <a:endParaRPr lang="en-US" sz="2800" b="1" dirty="0">
              <a:solidFill>
                <a:schemeClr val="tx1"/>
              </a:solidFill>
              <a:latin typeface="Alexandria"/>
            </a:endParaRPr>
          </a:p>
        </p:txBody>
      </p:sp>
      <p:sp>
        <p:nvSpPr>
          <p:cNvPr id="10" name="مستطيل 9"/>
          <p:cNvSpPr/>
          <p:nvPr/>
        </p:nvSpPr>
        <p:spPr>
          <a:xfrm rot="10800000" flipH="1" flipV="1">
            <a:off x="3153491" y="2209628"/>
            <a:ext cx="6657975" cy="5564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قبل البدء بالتوظيف يجب أن نسأل: ما هو طبيعة الفعالية:</a:t>
            </a:r>
            <a:endParaRPr lang="en-US" sz="2800" dirty="0">
              <a:solidFill>
                <a:schemeClr val="tx1"/>
              </a:solidFill>
              <a:latin typeface="Alexandria"/>
            </a:endParaRPr>
          </a:p>
        </p:txBody>
      </p:sp>
      <p:sp>
        <p:nvSpPr>
          <p:cNvPr id="11" name="مستطيل 10"/>
          <p:cNvSpPr/>
          <p:nvPr/>
        </p:nvSpPr>
        <p:spPr>
          <a:xfrm rot="10800000" flipH="1" flipV="1">
            <a:off x="568961" y="2986648"/>
            <a:ext cx="9262558" cy="10316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نوع الفعالية</a:t>
            </a:r>
            <a:r>
              <a:rPr lang="ar-SA" sz="2800" dirty="0">
                <a:solidFill>
                  <a:schemeClr val="tx1"/>
                </a:solidFill>
                <a:latin typeface="Alexandria"/>
              </a:rPr>
              <a:t>: هل هي مؤتمر علمي (نحتاج مدخلي بيانات ومرافقين)، أم مهرجات موسيقي (نحتاج أمن وإدارة حشود)، أم معرض تجاري (نحتاج مسوقين).</a:t>
            </a:r>
            <a:endParaRPr lang="en-US" sz="2800" dirty="0">
              <a:solidFill>
                <a:schemeClr val="tx1"/>
              </a:solidFill>
              <a:latin typeface="Alexandria"/>
            </a:endParaRPr>
          </a:p>
        </p:txBody>
      </p:sp>
      <p:sp>
        <p:nvSpPr>
          <p:cNvPr id="12" name="مستطيل 11"/>
          <p:cNvSpPr/>
          <p:nvPr/>
        </p:nvSpPr>
        <p:spPr>
          <a:xfrm rot="10800000" flipH="1" flipV="1">
            <a:off x="655505" y="4104421"/>
            <a:ext cx="9155961"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حجم الجمهور المتوقع</a:t>
            </a:r>
            <a:r>
              <a:rPr lang="ar-SA" sz="2800" dirty="0">
                <a:solidFill>
                  <a:schemeClr val="tx1"/>
                </a:solidFill>
                <a:latin typeface="Alexandria"/>
              </a:rPr>
              <a:t>: القاعدة الذهبية تقول (مثلاً في الفعاليات العامة) إننا نحتاج منظماً واحداً لكل </a:t>
            </a:r>
            <a:r>
              <a:rPr lang="en-US" sz="2800" dirty="0">
                <a:solidFill>
                  <a:schemeClr val="tx1"/>
                </a:solidFill>
                <a:latin typeface="Alexandria"/>
              </a:rPr>
              <a:t>50</a:t>
            </a:r>
            <a:r>
              <a:rPr lang="ar-SA" sz="2800" dirty="0">
                <a:solidFill>
                  <a:schemeClr val="tx1"/>
                </a:solidFill>
                <a:latin typeface="Alexandria"/>
              </a:rPr>
              <a:t> إلى </a:t>
            </a:r>
            <a:r>
              <a:rPr lang="en-US" sz="2800" dirty="0">
                <a:solidFill>
                  <a:schemeClr val="tx1"/>
                </a:solidFill>
                <a:latin typeface="Alexandria"/>
              </a:rPr>
              <a:t>100</a:t>
            </a:r>
            <a:r>
              <a:rPr lang="ar-SA" sz="2800" dirty="0">
                <a:solidFill>
                  <a:schemeClr val="tx1"/>
                </a:solidFill>
                <a:latin typeface="Alexandria"/>
              </a:rPr>
              <a:t>زائر، حسب درجة الخطورة والتنظيم.</a:t>
            </a:r>
            <a:endParaRPr lang="en-US" sz="2800" dirty="0">
              <a:solidFill>
                <a:schemeClr val="tx1"/>
              </a:solidFill>
              <a:latin typeface="Alexandria"/>
            </a:endParaRPr>
          </a:p>
        </p:txBody>
      </p:sp>
      <p:sp>
        <p:nvSpPr>
          <p:cNvPr id="13" name="مستطيل 12"/>
          <p:cNvSpPr/>
          <p:nvPr/>
        </p:nvSpPr>
        <p:spPr>
          <a:xfrm rot="10800000" flipH="1" flipV="1">
            <a:off x="655504" y="5166879"/>
            <a:ext cx="9176013" cy="92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المساحة الجغرافية</a:t>
            </a:r>
            <a:r>
              <a:rPr lang="ar-SA" sz="2800" dirty="0">
                <a:solidFill>
                  <a:schemeClr val="tx1"/>
                </a:solidFill>
                <a:latin typeface="Alexandria"/>
              </a:rPr>
              <a:t>: كم عدد المداخل؟ كم عدد منصات التسجيل؟ كل نقطة اتصال مع الجمهور تحتاج إنساناً ليديرها.</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8431" y="1165702"/>
            <a:ext cx="2857500" cy="5031898"/>
          </a:xfrm>
          <a:prstGeom prst="rect">
            <a:avLst/>
          </a:prstGeom>
        </p:spPr>
      </p:pic>
    </p:spTree>
    <p:extLst>
      <p:ext uri="{BB962C8B-B14F-4D97-AF65-F5344CB8AC3E}">
        <p14:creationId xmlns:p14="http://schemas.microsoft.com/office/powerpoint/2010/main" val="34182787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46405"/>
            <a:ext cx="51625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62825" y="163418"/>
            <a:ext cx="4743312"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التخطيط الاستراتيجي للقوى</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3798569" y="1082318"/>
            <a:ext cx="3678557"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تصميم الهيكل التنظيمي:</a:t>
            </a:r>
            <a:endParaRPr lang="en-US" sz="2800" b="1" dirty="0">
              <a:solidFill>
                <a:schemeClr val="tx1"/>
              </a:solidFill>
              <a:latin typeface="Alexandria"/>
            </a:endParaRPr>
          </a:p>
        </p:txBody>
      </p:sp>
      <p:sp>
        <p:nvSpPr>
          <p:cNvPr id="10" name="مستطيل 9"/>
          <p:cNvSpPr/>
          <p:nvPr/>
        </p:nvSpPr>
        <p:spPr>
          <a:xfrm rot="10800000" flipH="1" flipV="1">
            <a:off x="799380" y="1754316"/>
            <a:ext cx="6677746" cy="987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الخطأ الأكبر في الفعاليات هو "الجميع يوجه الجميع". لتجنب الفوضى، يجب بناء هيكل هرمي مرن:</a:t>
            </a:r>
            <a:endParaRPr lang="en-US" sz="2800" dirty="0">
              <a:solidFill>
                <a:schemeClr val="tx1"/>
              </a:solidFill>
              <a:latin typeface="Alexandria"/>
            </a:endParaRPr>
          </a:p>
        </p:txBody>
      </p:sp>
      <p:sp>
        <p:nvSpPr>
          <p:cNvPr id="11" name="مستطيل 10"/>
          <p:cNvSpPr/>
          <p:nvPr/>
        </p:nvSpPr>
        <p:spPr>
          <a:xfrm rot="10800000" flipH="1" flipV="1">
            <a:off x="2634854" y="2790978"/>
            <a:ext cx="4842272" cy="450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مدير المشروع: صاحب الرؤية الكلية</a:t>
            </a:r>
            <a:endParaRPr lang="en-US" sz="2800" dirty="0">
              <a:solidFill>
                <a:schemeClr val="tx1"/>
              </a:solidFill>
              <a:latin typeface="Alexandria"/>
            </a:endParaRPr>
          </a:p>
        </p:txBody>
      </p:sp>
      <p:sp>
        <p:nvSpPr>
          <p:cNvPr id="12" name="مستطيل 11"/>
          <p:cNvSpPr/>
          <p:nvPr/>
        </p:nvSpPr>
        <p:spPr>
          <a:xfrm rot="10800000" flipH="1" flipV="1">
            <a:off x="845352" y="3195422"/>
            <a:ext cx="6677745" cy="11283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1" anchor="ctr"/>
          <a:lstStyle/>
          <a:p>
            <a:pPr algn="justLow" rtl="1">
              <a:lnSpc>
                <a:spcPts val="3500"/>
              </a:lnSpc>
            </a:pPr>
            <a:r>
              <a:rPr lang="ar-SA" sz="2800">
                <a:solidFill>
                  <a:schemeClr val="tx1"/>
                </a:solidFill>
                <a:latin typeface="Alexandria"/>
                <a:cs typeface="Arial"/>
              </a:rPr>
              <a:t>رؤساء الفرق: رئيس فريق التسجيل، رئيس فريق الأمن، </a:t>
            </a:r>
            <a:r>
              <a:rPr lang="ar-SA" sz="2800" dirty="0">
                <a:solidFill>
                  <a:schemeClr val="tx1"/>
                </a:solidFill>
                <a:latin typeface="Alexandria"/>
                <a:cs typeface="Arial"/>
              </a:rPr>
              <a:t>رئيس فريق البروتوكول.</a:t>
            </a:r>
            <a:endParaRPr lang="en-US" sz="2800" dirty="0">
              <a:solidFill>
                <a:schemeClr val="tx1"/>
              </a:solidFill>
              <a:latin typeface="Alexandria"/>
              <a:cs typeface="Arial"/>
            </a:endParaRPr>
          </a:p>
        </p:txBody>
      </p:sp>
      <p:sp>
        <p:nvSpPr>
          <p:cNvPr id="13" name="مستطيل 12"/>
          <p:cNvSpPr/>
          <p:nvPr/>
        </p:nvSpPr>
        <p:spPr>
          <a:xfrm rot="10800000" flipH="1" flipV="1">
            <a:off x="1004901" y="4288013"/>
            <a:ext cx="6550105" cy="553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المنفذون: الذين يتعاملون مباشرة مع الجمهور.</a:t>
            </a:r>
            <a:endParaRPr lang="en-US" sz="2800" dirty="0">
              <a:solidFill>
                <a:schemeClr val="tx1"/>
              </a:solidFill>
              <a:latin typeface="Alexandria"/>
            </a:endParaRPr>
          </a:p>
        </p:txBody>
      </p:sp>
      <p:sp>
        <p:nvSpPr>
          <p:cNvPr id="14" name="مستطيل 13"/>
          <p:cNvSpPr/>
          <p:nvPr/>
        </p:nvSpPr>
        <p:spPr>
          <a:xfrm rot="10800000" flipH="1" flipV="1">
            <a:off x="845351" y="4872590"/>
            <a:ext cx="6677746" cy="14494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يجب الاهتمام بموضوع التراتبية بمعنى أن يعرف كل فرد في الفريق من هو مديره المباشر، ومن هو الشخص الذي يلجأ إليه في حال وقوع مشكلة.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9068" y="1319515"/>
            <a:ext cx="4620082" cy="4896090"/>
          </a:xfrm>
          <a:prstGeom prst="rect">
            <a:avLst/>
          </a:prstGeom>
        </p:spPr>
      </p:pic>
    </p:spTree>
    <p:extLst>
      <p:ext uri="{BB962C8B-B14F-4D97-AF65-F5344CB8AC3E}">
        <p14:creationId xmlns:p14="http://schemas.microsoft.com/office/powerpoint/2010/main" val="10101141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1"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46405"/>
            <a:ext cx="51625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62825" y="163418"/>
            <a:ext cx="4743312"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التخطيط الاستراتيجي للقوى</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827017" y="1195351"/>
            <a:ext cx="4173302"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توصيف المهام:</a:t>
            </a:r>
            <a:endParaRPr lang="en-US" sz="2800" b="1" dirty="0">
              <a:solidFill>
                <a:schemeClr val="tx1"/>
              </a:solidFill>
              <a:latin typeface="Alexandria"/>
            </a:endParaRPr>
          </a:p>
        </p:txBody>
      </p:sp>
      <p:sp>
        <p:nvSpPr>
          <p:cNvPr id="10" name="مستطيل 9"/>
          <p:cNvSpPr/>
          <p:nvPr/>
        </p:nvSpPr>
        <p:spPr>
          <a:xfrm rot="10800000" flipH="1" flipV="1">
            <a:off x="799379" y="2097922"/>
            <a:ext cx="6358963" cy="1120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في الفعاليات لا وقت لقراءة عقود عمل طويلة، لذا نعتمد على "بطاقة المهام السريعة" التي تشمل: </a:t>
            </a:r>
            <a:endParaRPr lang="en-US" sz="2800" dirty="0">
              <a:solidFill>
                <a:schemeClr val="tx1"/>
              </a:solidFill>
              <a:latin typeface="Alexandria"/>
            </a:endParaRPr>
          </a:p>
        </p:txBody>
      </p:sp>
      <p:sp>
        <p:nvSpPr>
          <p:cNvPr id="11" name="مستطيل 10"/>
          <p:cNvSpPr/>
          <p:nvPr/>
        </p:nvSpPr>
        <p:spPr>
          <a:xfrm rot="10800000" flipH="1" flipV="1">
            <a:off x="602986" y="3131680"/>
            <a:ext cx="6555356" cy="7673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المسمى الوظيفي: (مثلاً مسؤول منصة التسجيل).</a:t>
            </a:r>
            <a:endParaRPr lang="en-US" sz="2800" dirty="0">
              <a:solidFill>
                <a:schemeClr val="tx1"/>
              </a:solidFill>
              <a:latin typeface="Alexandria"/>
            </a:endParaRPr>
          </a:p>
        </p:txBody>
      </p:sp>
      <p:sp>
        <p:nvSpPr>
          <p:cNvPr id="12" name="مستطيل 11"/>
          <p:cNvSpPr/>
          <p:nvPr/>
        </p:nvSpPr>
        <p:spPr>
          <a:xfrm rot="10800000" flipH="1" flipV="1">
            <a:off x="711201" y="3816434"/>
            <a:ext cx="6447141"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المهام الثلاث الرئيسة: تأكيد الحجز، تسليم البطاقة، توجيه الضيف للمكان المناسب.</a:t>
            </a:r>
            <a:endParaRPr lang="en-US" sz="2800" dirty="0">
              <a:solidFill>
                <a:schemeClr val="tx1"/>
              </a:solidFill>
              <a:latin typeface="Alexandria"/>
            </a:endParaRPr>
          </a:p>
        </p:txBody>
      </p:sp>
      <p:sp>
        <p:nvSpPr>
          <p:cNvPr id="13" name="مستطيل 12"/>
          <p:cNvSpPr/>
          <p:nvPr/>
        </p:nvSpPr>
        <p:spPr>
          <a:xfrm rot="10800000" flipH="1" flipV="1">
            <a:off x="381083" y="4797657"/>
            <a:ext cx="6777259" cy="553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موقع التمركز: المكان الذي سيقف فيه العامل بالضبط.</a:t>
            </a:r>
            <a:endParaRPr lang="en-US" sz="2800" dirty="0">
              <a:solidFill>
                <a:schemeClr val="tx1"/>
              </a:solidFill>
              <a:latin typeface="Alexandria"/>
            </a:endParaRPr>
          </a:p>
        </p:txBody>
      </p:sp>
      <p:sp>
        <p:nvSpPr>
          <p:cNvPr id="14" name="مستطيل 13"/>
          <p:cNvSpPr/>
          <p:nvPr/>
        </p:nvSpPr>
        <p:spPr>
          <a:xfrm rot="10800000" flipH="1" flipV="1">
            <a:off x="711200" y="5651932"/>
            <a:ext cx="6447142" cy="6928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قنوات التواصل: رقم جهاز اللاسلكي أو قناة </a:t>
            </a:r>
            <a:r>
              <a:rPr lang="ar-SA" sz="2800" dirty="0" err="1">
                <a:solidFill>
                  <a:schemeClr val="tx1"/>
                </a:solidFill>
                <a:latin typeface="Alexandria"/>
              </a:rPr>
              <a:t>الواتساب</a:t>
            </a:r>
            <a:r>
              <a:rPr lang="ar-SA" sz="2800" dirty="0">
                <a:solidFill>
                  <a:schemeClr val="tx1"/>
                </a:solidFill>
                <a:latin typeface="Alexandria"/>
              </a:rPr>
              <a:t> المخصصة.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839560" y="1338726"/>
            <a:ext cx="4352440" cy="4866678"/>
          </a:xfrm>
          <a:prstGeom prst="rect">
            <a:avLst/>
          </a:prstGeom>
        </p:spPr>
      </p:pic>
    </p:spTree>
    <p:extLst>
      <p:ext uri="{BB962C8B-B14F-4D97-AF65-F5344CB8AC3E}">
        <p14:creationId xmlns:p14="http://schemas.microsoft.com/office/powerpoint/2010/main" val="29735469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46405"/>
            <a:ext cx="51625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62825" y="163418"/>
            <a:ext cx="4743312"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التخطيط الاستراتيجي للقوى</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3189523" y="1225803"/>
            <a:ext cx="4173302"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وضع الجدول الزمني للعمل:</a:t>
            </a:r>
            <a:endParaRPr lang="en-US" sz="2800" b="1" dirty="0">
              <a:solidFill>
                <a:schemeClr val="tx1"/>
              </a:solidFill>
              <a:latin typeface="Alexandria"/>
            </a:endParaRPr>
          </a:p>
        </p:txBody>
      </p:sp>
      <p:sp>
        <p:nvSpPr>
          <p:cNvPr id="10" name="مستطيل 9"/>
          <p:cNvSpPr/>
          <p:nvPr/>
        </p:nvSpPr>
        <p:spPr>
          <a:xfrm rot="10800000" flipH="1" flipV="1">
            <a:off x="489857" y="1976422"/>
            <a:ext cx="7595694" cy="827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الفعاليات مرهقة جسدياً، والموظف المتعب يرتكب الأخطاء. التخطيط الجيد يشمل:</a:t>
            </a:r>
            <a:endParaRPr lang="en-US" sz="2800" dirty="0">
              <a:solidFill>
                <a:schemeClr val="tx1"/>
              </a:solidFill>
              <a:latin typeface="Alexandria"/>
            </a:endParaRPr>
          </a:p>
        </p:txBody>
      </p:sp>
      <p:sp>
        <p:nvSpPr>
          <p:cNvPr id="11" name="مستطيل 10"/>
          <p:cNvSpPr/>
          <p:nvPr/>
        </p:nvSpPr>
        <p:spPr>
          <a:xfrm rot="10800000" flipH="1" flipV="1">
            <a:off x="489857" y="2909127"/>
            <a:ext cx="7579814" cy="7673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أوقات الذروة: تكثيف العدد في الساعتين الأوليين (وقت الوصول).</a:t>
            </a:r>
            <a:endParaRPr lang="en-US" sz="2800" dirty="0">
              <a:solidFill>
                <a:schemeClr val="tx1"/>
              </a:solidFill>
              <a:latin typeface="Alexandria"/>
            </a:endParaRPr>
          </a:p>
        </p:txBody>
      </p:sp>
      <p:sp>
        <p:nvSpPr>
          <p:cNvPr id="12" name="مستطيل 11"/>
          <p:cNvSpPr/>
          <p:nvPr/>
        </p:nvSpPr>
        <p:spPr>
          <a:xfrm rot="10800000" flipH="1" flipV="1">
            <a:off x="631084" y="3876750"/>
            <a:ext cx="7438588"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نظام التناوب: توزيع الورديات بحيث لا يعمل الشخص أكثر من ست لثمان ساعات متواصلة بتركيز عالي.</a:t>
            </a:r>
            <a:endParaRPr lang="en-US" sz="2800" dirty="0">
              <a:solidFill>
                <a:schemeClr val="tx1"/>
              </a:solidFill>
              <a:latin typeface="Alexandria"/>
            </a:endParaRPr>
          </a:p>
        </p:txBody>
      </p:sp>
      <p:sp>
        <p:nvSpPr>
          <p:cNvPr id="14" name="مستطيل 13"/>
          <p:cNvSpPr/>
          <p:nvPr/>
        </p:nvSpPr>
        <p:spPr>
          <a:xfrm rot="10800000" flipH="1" flipV="1">
            <a:off x="631083" y="5014614"/>
            <a:ext cx="7438588" cy="1035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وقت التحضير: تخصيص </a:t>
            </a:r>
            <a:r>
              <a:rPr lang="en-US" sz="2800" dirty="0">
                <a:solidFill>
                  <a:schemeClr val="tx1"/>
                </a:solidFill>
                <a:latin typeface="Alexandria"/>
              </a:rPr>
              <a:t>30</a:t>
            </a:r>
            <a:r>
              <a:rPr lang="ar-SA" sz="2800" dirty="0">
                <a:solidFill>
                  <a:schemeClr val="tx1"/>
                </a:solidFill>
                <a:latin typeface="Alexandria"/>
              </a:rPr>
              <a:t> دقيقة قبل بدء الفعالية لاجتماع الفريق السريع.</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9351" t="4224" r="17291" b="4681"/>
          <a:stretch/>
        </p:blipFill>
        <p:spPr>
          <a:xfrm>
            <a:off x="8085551" y="1407374"/>
            <a:ext cx="4106449" cy="4581331"/>
          </a:xfrm>
          <a:prstGeom prst="rect">
            <a:avLst/>
          </a:prstGeom>
        </p:spPr>
      </p:pic>
    </p:spTree>
    <p:extLst>
      <p:ext uri="{BB962C8B-B14F-4D97-AF65-F5344CB8AC3E}">
        <p14:creationId xmlns:p14="http://schemas.microsoft.com/office/powerpoint/2010/main" val="3472189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1" grpId="0"/>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46405"/>
            <a:ext cx="51625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62825" y="163418"/>
            <a:ext cx="4743312"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التخطيط الاستراتيجي للقوى</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4359675" y="1240584"/>
            <a:ext cx="4173302"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5) تحليل المخاطر البشرية:</a:t>
            </a:r>
            <a:endParaRPr lang="en-US" sz="2800" b="1" dirty="0">
              <a:solidFill>
                <a:schemeClr val="tx1"/>
              </a:solidFill>
              <a:latin typeface="Alexandria"/>
            </a:endParaRPr>
          </a:p>
        </p:txBody>
      </p:sp>
      <p:sp>
        <p:nvSpPr>
          <p:cNvPr id="10" name="مستطيل 9"/>
          <p:cNvSpPr/>
          <p:nvPr/>
        </p:nvSpPr>
        <p:spPr>
          <a:xfrm rot="10800000" flipH="1" flipV="1">
            <a:off x="799380" y="2097922"/>
            <a:ext cx="8252023" cy="987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تعتمد الفعاليات على متطوعين وهؤلاء لا شيء رسمي يربطهم بالمؤسسة لذلك يجب أخذ مسألة عدم حضورهم للفعالية بعين الاعتبار من خلال:</a:t>
            </a:r>
            <a:endParaRPr lang="en-US" sz="2800" dirty="0">
              <a:solidFill>
                <a:schemeClr val="tx1"/>
              </a:solidFill>
              <a:latin typeface="Alexandria"/>
            </a:endParaRPr>
          </a:p>
        </p:txBody>
      </p:sp>
      <p:sp>
        <p:nvSpPr>
          <p:cNvPr id="11" name="مستطيل 10"/>
          <p:cNvSpPr/>
          <p:nvPr/>
        </p:nvSpPr>
        <p:spPr>
          <a:xfrm rot="10800000" flipH="1" flipV="1">
            <a:off x="737468" y="3085491"/>
            <a:ext cx="8313935" cy="1076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وضع قائمة احتياط: من خلال تأمين نسبة </a:t>
            </a:r>
            <a:r>
              <a:rPr lang="en-US" sz="2800" dirty="0">
                <a:solidFill>
                  <a:schemeClr val="tx1"/>
                </a:solidFill>
                <a:latin typeface="Alexandria"/>
              </a:rPr>
              <a:t>10-15</a:t>
            </a:r>
            <a:r>
              <a:rPr lang="ar-SA" sz="2800" dirty="0">
                <a:solidFill>
                  <a:schemeClr val="tx1"/>
                </a:solidFill>
                <a:latin typeface="Alexandria"/>
              </a:rPr>
              <a:t>% من القوى العاملة كاحتياط للطوارئ.</a:t>
            </a:r>
            <a:endParaRPr lang="en-US" sz="2800" dirty="0">
              <a:solidFill>
                <a:schemeClr val="tx1"/>
              </a:solidFill>
              <a:latin typeface="Alexandria"/>
            </a:endParaRPr>
          </a:p>
        </p:txBody>
      </p:sp>
      <p:sp>
        <p:nvSpPr>
          <p:cNvPr id="12" name="مستطيل 11"/>
          <p:cNvSpPr/>
          <p:nvPr/>
        </p:nvSpPr>
        <p:spPr>
          <a:xfrm rot="10800000" flipH="1" flipV="1">
            <a:off x="851002" y="4012170"/>
            <a:ext cx="8200401"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تعدد المهام: تدريب موظف التسجيل على أساسيات التوجيه بحيث يمكنه سد ثغرة إذا لزم الأمر</a:t>
            </a:r>
            <a:endParaRPr lang="en-US" sz="2800" dirty="0">
              <a:solidFill>
                <a:schemeClr val="tx1"/>
              </a:solidFill>
              <a:latin typeface="Alexandria"/>
            </a:endParaRPr>
          </a:p>
        </p:txBody>
      </p:sp>
      <p:sp>
        <p:nvSpPr>
          <p:cNvPr id="14" name="مستطيل 13"/>
          <p:cNvSpPr/>
          <p:nvPr/>
        </p:nvSpPr>
        <p:spPr>
          <a:xfrm rot="10800000" flipH="1" flipV="1">
            <a:off x="960919" y="4826643"/>
            <a:ext cx="7986311" cy="12736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تدريب موظفي الشركة الأساسيين بحيث يقدرون على تنفيذ جميع الأعمال الخاصة بالفعالية في حال وجود أي نقص يمكنهم التعامل معه.</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3315" y="1403493"/>
            <a:ext cx="3078685" cy="4622195"/>
          </a:xfrm>
          <a:prstGeom prst="rect">
            <a:avLst/>
          </a:prstGeom>
        </p:spPr>
      </p:pic>
    </p:spTree>
    <p:extLst>
      <p:ext uri="{BB962C8B-B14F-4D97-AF65-F5344CB8AC3E}">
        <p14:creationId xmlns:p14="http://schemas.microsoft.com/office/powerpoint/2010/main" val="37250189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1" grpId="0"/>
      <p:bldP spid="12"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7841795" cy="45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03971" y="163418"/>
            <a:ext cx="2102166"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4664598" y="1236118"/>
            <a:ext cx="1750212"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شركة ديزني</a:t>
            </a:r>
            <a:endParaRPr lang="en-US" sz="2800" b="1" dirty="0">
              <a:solidFill>
                <a:srgbClr val="FF0000"/>
              </a:solidFill>
              <a:latin typeface="Alexandria"/>
            </a:endParaRPr>
          </a:p>
        </p:txBody>
      </p:sp>
      <p:sp>
        <p:nvSpPr>
          <p:cNvPr id="10" name="مستطيل 9"/>
          <p:cNvSpPr/>
          <p:nvPr/>
        </p:nvSpPr>
        <p:spPr>
          <a:xfrm rot="10800000" flipH="1" flipV="1">
            <a:off x="5217748" y="1884723"/>
            <a:ext cx="3000278" cy="655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تحليل الاحتياجات:</a:t>
            </a:r>
            <a:endParaRPr lang="en-US" sz="2800" b="1" dirty="0">
              <a:solidFill>
                <a:schemeClr val="tx1"/>
              </a:solidFill>
              <a:latin typeface="Alexandria"/>
            </a:endParaRPr>
          </a:p>
        </p:txBody>
      </p:sp>
      <p:sp>
        <p:nvSpPr>
          <p:cNvPr id="11" name="مستطيل 10"/>
          <p:cNvSpPr/>
          <p:nvPr/>
        </p:nvSpPr>
        <p:spPr>
          <a:xfrm rot="10800000" flipH="1" flipV="1">
            <a:off x="749043" y="2582915"/>
            <a:ext cx="7468983" cy="16601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تستخدم ديزني "الخوارزميات </a:t>
            </a:r>
            <a:r>
              <a:rPr lang="ar-SA" sz="2800" dirty="0" err="1">
                <a:solidFill>
                  <a:schemeClr val="tx1"/>
                </a:solidFill>
                <a:latin typeface="Alexandria"/>
              </a:rPr>
              <a:t>التنبؤية</a:t>
            </a:r>
            <a:r>
              <a:rPr lang="ar-SA" sz="2800" dirty="0">
                <a:solidFill>
                  <a:schemeClr val="tx1"/>
                </a:solidFill>
                <a:latin typeface="Alexandria"/>
              </a:rPr>
              <a:t>" لتحديد عدد الموظفين المطلوبين. قبل أي فعالية، يحللون البيانات التاريخية ليتوقعوا بدقة كم عدد الزوار الذين سيصلون عند الساعة التاسعة صباحاً مثلاً.</a:t>
            </a:r>
            <a:endParaRPr lang="en-US" sz="2800" dirty="0">
              <a:solidFill>
                <a:schemeClr val="tx1"/>
              </a:solidFill>
              <a:latin typeface="Alexandria"/>
            </a:endParaRPr>
          </a:p>
        </p:txBody>
      </p:sp>
      <p:sp>
        <p:nvSpPr>
          <p:cNvPr id="14" name="مستطيل 13"/>
          <p:cNvSpPr/>
          <p:nvPr/>
        </p:nvSpPr>
        <p:spPr>
          <a:xfrm rot="10800000" flipH="1" flipV="1">
            <a:off x="749042" y="4035874"/>
            <a:ext cx="7468984" cy="1829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التطبيق: بناءً على هذا الرقم، يتم توزيع موظفي "الاستقبال" والتوجيه بكثافة تفوق حاجة أي شركة عادية لضمان عدم وجود طوابير تزيد عن زمن معين.</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8218026" y="1381272"/>
            <a:ext cx="3973974" cy="4852781"/>
          </a:xfrm>
          <a:prstGeom prst="rect">
            <a:avLst/>
          </a:prstGeom>
        </p:spPr>
      </p:pic>
      <p:sp>
        <p:nvSpPr>
          <p:cNvPr id="12" name="مستطيل 11"/>
          <p:cNvSpPr/>
          <p:nvPr/>
        </p:nvSpPr>
        <p:spPr>
          <a:xfrm rot="10800000" flipH="1" flipV="1">
            <a:off x="489856" y="5688304"/>
            <a:ext cx="7478487" cy="655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موقع الشركة:</a:t>
            </a:r>
            <a:r>
              <a:rPr lang="en-US" sz="2800" dirty="0">
                <a:solidFill>
                  <a:schemeClr val="tx1"/>
                </a:solidFill>
                <a:latin typeface="Alexandria"/>
              </a:rPr>
              <a:t>https://thewaltdisneycompany.com/</a:t>
            </a:r>
            <a:r>
              <a:rPr lang="ar-SA" sz="2800" dirty="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5790933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1" grpId="0"/>
      <p:bldP spid="14"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7841795" cy="45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381272"/>
            <a:ext cx="11020925" cy="5095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03971" y="163418"/>
            <a:ext cx="2102166"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488025" y="1306525"/>
            <a:ext cx="2733470" cy="827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الهيكل التنظيمي:</a:t>
            </a:r>
            <a:endParaRPr lang="en-US" sz="2800" b="1" dirty="0">
              <a:solidFill>
                <a:schemeClr val="tx1"/>
              </a:solidFill>
              <a:latin typeface="Alexandria"/>
            </a:endParaRPr>
          </a:p>
        </p:txBody>
      </p:sp>
      <p:sp>
        <p:nvSpPr>
          <p:cNvPr id="11" name="مستطيل 10"/>
          <p:cNvSpPr/>
          <p:nvPr/>
        </p:nvSpPr>
        <p:spPr>
          <a:xfrm rot="10800000" flipH="1" flipV="1">
            <a:off x="755780" y="2284376"/>
            <a:ext cx="6774024" cy="12146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a:solidFill>
                  <a:schemeClr val="tx1"/>
                </a:solidFill>
                <a:latin typeface="Alexandria"/>
              </a:rPr>
              <a:t>في فعاليات ديزني، الهيكل التنظيمي صارم خلف الكواليس ومرن أمام الجمهور.</a:t>
            </a:r>
            <a:endParaRPr lang="en-US" sz="2800" dirty="0">
              <a:solidFill>
                <a:schemeClr val="tx1"/>
              </a:solidFill>
              <a:latin typeface="Alexandria"/>
            </a:endParaRPr>
          </a:p>
        </p:txBody>
      </p:sp>
      <p:sp>
        <p:nvSpPr>
          <p:cNvPr id="14" name="مستطيل 13"/>
          <p:cNvSpPr/>
          <p:nvPr/>
        </p:nvSpPr>
        <p:spPr>
          <a:xfrm rot="10800000" flipH="1" flipV="1">
            <a:off x="755779" y="3649635"/>
            <a:ext cx="6774025" cy="2098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a:solidFill>
                  <a:schemeClr val="tx1"/>
                </a:solidFill>
                <a:latin typeface="Alexandria"/>
              </a:rPr>
              <a:t>التطبيق: يتم تقسيم الموقع إلى "مناطق" كل منطقة لها قائد يمتلك صلاحية اتخاذ القرار دون الرجوع للإدارة العليا في الحالات الطارئة، مما يمنع الاختناق الإداري.</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2441" y="1703316"/>
            <a:ext cx="4559559" cy="4538864"/>
          </a:xfrm>
          <a:prstGeom prst="rect">
            <a:avLst/>
          </a:prstGeom>
        </p:spPr>
      </p:pic>
    </p:spTree>
    <p:extLst>
      <p:ext uri="{BB962C8B-B14F-4D97-AF65-F5344CB8AC3E}">
        <p14:creationId xmlns:p14="http://schemas.microsoft.com/office/powerpoint/2010/main" val="448595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7841795" cy="45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03971" y="163418"/>
            <a:ext cx="2102166"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2008415" y="1209150"/>
            <a:ext cx="5581768" cy="827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توصيف المهام (بطاقة المهام السريعة):</a:t>
            </a:r>
            <a:endParaRPr lang="en-US" sz="2800" b="1" dirty="0">
              <a:solidFill>
                <a:schemeClr val="tx1"/>
              </a:solidFill>
              <a:latin typeface="Alexandria"/>
            </a:endParaRPr>
          </a:p>
        </p:txBody>
      </p:sp>
      <p:sp>
        <p:nvSpPr>
          <p:cNvPr id="11" name="مستطيل 10"/>
          <p:cNvSpPr/>
          <p:nvPr/>
        </p:nvSpPr>
        <p:spPr>
          <a:xfrm rot="10800000" flipH="1" flipV="1">
            <a:off x="489858" y="1950805"/>
            <a:ext cx="7100324" cy="9607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ديزني تعتمد معيار المفاتيح الأربعة التي يجب أن يعرفها كل موظف في أي فعالية.</a:t>
            </a:r>
            <a:endParaRPr lang="en-US" sz="2800" dirty="0">
              <a:solidFill>
                <a:schemeClr val="tx1"/>
              </a:solidFill>
              <a:latin typeface="Alexandria"/>
            </a:endParaRPr>
          </a:p>
        </p:txBody>
      </p:sp>
      <p:sp>
        <p:nvSpPr>
          <p:cNvPr id="14" name="مستطيل 13"/>
          <p:cNvSpPr/>
          <p:nvPr/>
        </p:nvSpPr>
        <p:spPr>
          <a:xfrm rot="10800000" flipH="1" flipV="1">
            <a:off x="674136" y="5101321"/>
            <a:ext cx="6916045" cy="1049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التطبيق: كل موظف (سواء كان بواباً أو مصوراً) يعرف أن مهمته الأولى هي "الأمان" قبل كل شيء</a:t>
            </a:r>
            <a:endParaRPr lang="en-US" sz="2800" dirty="0">
              <a:solidFill>
                <a:schemeClr val="tx1"/>
              </a:solidFill>
              <a:latin typeface="Alexandria"/>
            </a:endParaRPr>
          </a:p>
        </p:txBody>
      </p:sp>
      <p:sp>
        <p:nvSpPr>
          <p:cNvPr id="12" name="مستطيل 11"/>
          <p:cNvSpPr/>
          <p:nvPr/>
        </p:nvSpPr>
        <p:spPr>
          <a:xfrm rot="10800000" flipH="1" flipV="1">
            <a:off x="674137" y="2824112"/>
            <a:ext cx="6916044" cy="2244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الأمان: الأولوية القصوى.</a:t>
            </a:r>
          </a:p>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الكياسة: الابتسامة والمعاملة الطيبة.</a:t>
            </a:r>
          </a:p>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العرض: الحفاظ على مظهر الموقع والزي الرسمي.</a:t>
            </a:r>
          </a:p>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الكفاءة: إنجاز المهمة بسرعة.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718205" y="1381272"/>
            <a:ext cx="4485703" cy="4646304"/>
          </a:xfrm>
          <a:prstGeom prst="rect">
            <a:avLst/>
          </a:prstGeom>
        </p:spPr>
      </p:pic>
    </p:spTree>
    <p:extLst>
      <p:ext uri="{BB962C8B-B14F-4D97-AF65-F5344CB8AC3E}">
        <p14:creationId xmlns:p14="http://schemas.microsoft.com/office/powerpoint/2010/main" val="2913242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32" dur="500"/>
                                        <p:tgtEl>
                                          <p:spTgt spid="1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2">
                                            <p:txEl>
                                              <p:pRg st="1" end="1"/>
                                            </p:txEl>
                                          </p:spTgt>
                                        </p:tgtEl>
                                        <p:attrNameLst>
                                          <p:attrName>style.visibility</p:attrName>
                                        </p:attrNameLst>
                                      </p:cBhvr>
                                      <p:to>
                                        <p:strVal val="visible"/>
                                      </p:to>
                                    </p:set>
                                    <p:animEffect transition="in" filter="randombar(horizontal)">
                                      <p:cBhvr>
                                        <p:cTn id="37" dur="500"/>
                                        <p:tgtEl>
                                          <p:spTgt spid="12">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2">
                                            <p:txEl>
                                              <p:pRg st="2" end="2"/>
                                            </p:txEl>
                                          </p:spTgt>
                                        </p:tgtEl>
                                        <p:attrNameLst>
                                          <p:attrName>style.visibility</p:attrName>
                                        </p:attrNameLst>
                                      </p:cBhvr>
                                      <p:to>
                                        <p:strVal val="visible"/>
                                      </p:to>
                                    </p:set>
                                    <p:animEffect transition="in" filter="randombar(horizontal)">
                                      <p:cBhvr>
                                        <p:cTn id="42" dur="500"/>
                                        <p:tgtEl>
                                          <p:spTgt spid="12">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2">
                                            <p:txEl>
                                              <p:pRg st="3" end="3"/>
                                            </p:txEl>
                                          </p:spTgt>
                                        </p:tgtEl>
                                        <p:attrNameLst>
                                          <p:attrName>style.visibility</p:attrName>
                                        </p:attrNameLst>
                                      </p:cBhvr>
                                      <p:to>
                                        <p:strVal val="visible"/>
                                      </p:to>
                                    </p:set>
                                    <p:animEffect transition="in" filter="randombar(horizontal)">
                                      <p:cBhvr>
                                        <p:cTn id="47" dur="500"/>
                                        <p:tgtEl>
                                          <p:spTgt spid="12">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7841795" cy="459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472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03971" y="163418"/>
            <a:ext cx="2102166"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2864497" y="1202527"/>
            <a:ext cx="5311180" cy="7097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التخطيط للمخاطر البشرية (قوة الاحتياط)</a:t>
            </a:r>
            <a:endParaRPr lang="en-US" sz="2800" b="1" dirty="0">
              <a:solidFill>
                <a:schemeClr val="tx1"/>
              </a:solidFill>
              <a:latin typeface="Alexandria"/>
            </a:endParaRPr>
          </a:p>
        </p:txBody>
      </p:sp>
      <p:sp>
        <p:nvSpPr>
          <p:cNvPr id="11" name="مستطيل 10"/>
          <p:cNvSpPr/>
          <p:nvPr/>
        </p:nvSpPr>
        <p:spPr>
          <a:xfrm rot="10800000" flipH="1" flipV="1">
            <a:off x="2407298" y="1931084"/>
            <a:ext cx="5432477" cy="445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تطبق ديزني نظام الاستخدام المتبادل للمهارات</a:t>
            </a:r>
            <a:endParaRPr lang="en-US" sz="2800" dirty="0">
              <a:solidFill>
                <a:schemeClr val="tx1"/>
              </a:solidFill>
              <a:latin typeface="Alexandria"/>
            </a:endParaRPr>
          </a:p>
        </p:txBody>
      </p:sp>
      <p:sp>
        <p:nvSpPr>
          <p:cNvPr id="12" name="مستطيل 11"/>
          <p:cNvSpPr/>
          <p:nvPr/>
        </p:nvSpPr>
        <p:spPr>
          <a:xfrm rot="10800000" flipH="1" flipV="1">
            <a:off x="727196" y="2527976"/>
            <a:ext cx="7112579" cy="13496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الموظف الذي يعمل في متجر الهدايا مُدرب أيضاً على كيفية إدارة طابور الدخول. إذا حدث ازدحام مفاجئ عند البوابات. يتم سحب الموظفين من المتاجر فوراً لدعم فريق البوابات.</a:t>
            </a:r>
            <a:endParaRPr lang="en-US" sz="2800" dirty="0">
              <a:solidFill>
                <a:schemeClr val="tx1"/>
              </a:solidFill>
              <a:latin typeface="Alexandria"/>
            </a:endParaRPr>
          </a:p>
        </p:txBody>
      </p:sp>
      <p:sp>
        <p:nvSpPr>
          <p:cNvPr id="13" name="مستطيل 12"/>
          <p:cNvSpPr/>
          <p:nvPr/>
        </p:nvSpPr>
        <p:spPr>
          <a:xfrm rot="10800000" flipH="1" flipV="1">
            <a:off x="5364509" y="3849250"/>
            <a:ext cx="2712604" cy="499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5) التحفيز والتقدير:</a:t>
            </a:r>
            <a:endParaRPr lang="en-US" sz="2800" b="1" dirty="0">
              <a:solidFill>
                <a:schemeClr val="tx1"/>
              </a:solidFill>
              <a:latin typeface="Alexandria"/>
            </a:endParaRPr>
          </a:p>
        </p:txBody>
      </p:sp>
      <p:sp>
        <p:nvSpPr>
          <p:cNvPr id="16" name="مستطيل 15"/>
          <p:cNvSpPr/>
          <p:nvPr/>
        </p:nvSpPr>
        <p:spPr>
          <a:xfrm rot="10800000" flipH="1" flipV="1">
            <a:off x="641185" y="4252204"/>
            <a:ext cx="7198590" cy="23763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الفعاليات الطويلة تدرك ديزني أن طاقة البشر تنفد فيقومون بتوفير مناطق استراحة خلف الكواليس مجهزة بكل سبل الراحة، مع وجود نظام "التقدير الفوري" حيث يمكن للمشرف منح بطاقة شكر أو مكافأة صغيرة للموظف الذي يظهر أداءً استثنائياً في تلك اللحظة.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5676" y="1297380"/>
            <a:ext cx="4016323" cy="5206057"/>
          </a:xfrm>
          <a:prstGeom prst="rect">
            <a:avLst/>
          </a:prstGeom>
        </p:spPr>
      </p:pic>
    </p:spTree>
    <p:extLst>
      <p:ext uri="{BB962C8B-B14F-4D97-AF65-F5344CB8AC3E}">
        <p14:creationId xmlns:p14="http://schemas.microsoft.com/office/powerpoint/2010/main" val="71176330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5827939" cy="63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الموارد البشرية</a:t>
            </a:r>
            <a:endParaRPr lang="en-US" sz="44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3592285" y="1330668"/>
            <a:ext cx="3936470" cy="5931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التوظيف واختيار فريق النخبة</a:t>
            </a:r>
            <a:endParaRPr lang="en-US" sz="2800" b="1" dirty="0">
              <a:solidFill>
                <a:srgbClr val="FF0000"/>
              </a:solidFill>
              <a:latin typeface="Alexandria"/>
            </a:endParaRPr>
          </a:p>
        </p:txBody>
      </p:sp>
      <p:sp>
        <p:nvSpPr>
          <p:cNvPr id="11" name="مستطيل 10"/>
          <p:cNvSpPr/>
          <p:nvPr/>
        </p:nvSpPr>
        <p:spPr>
          <a:xfrm rot="10800000" flipH="1" flipV="1">
            <a:off x="4245429" y="1902708"/>
            <a:ext cx="328332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مصادر الاستقطاب:</a:t>
            </a:r>
            <a:endParaRPr lang="en-US" sz="2800" b="1" dirty="0">
              <a:solidFill>
                <a:schemeClr val="tx1"/>
              </a:solidFill>
              <a:latin typeface="Alexandria"/>
            </a:endParaRPr>
          </a:p>
        </p:txBody>
      </p:sp>
      <p:sp>
        <p:nvSpPr>
          <p:cNvPr id="12" name="مستطيل 11"/>
          <p:cNvSpPr/>
          <p:nvPr/>
        </p:nvSpPr>
        <p:spPr>
          <a:xfrm rot="10800000" flipH="1" flipV="1">
            <a:off x="799388" y="2506791"/>
            <a:ext cx="6801562" cy="7562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 نعتمد هنا على الإعلانات التقليدية، بل نبحث في أماكن تواجد "الطاقات الشابة".</a:t>
            </a:r>
            <a:endParaRPr lang="en-US" sz="2800" dirty="0">
              <a:solidFill>
                <a:schemeClr val="tx1"/>
              </a:solidFill>
              <a:latin typeface="Alexandria"/>
            </a:endParaRPr>
          </a:p>
        </p:txBody>
      </p:sp>
      <p:sp>
        <p:nvSpPr>
          <p:cNvPr id="13" name="مستطيل 12"/>
          <p:cNvSpPr/>
          <p:nvPr/>
        </p:nvSpPr>
        <p:spPr>
          <a:xfrm rot="10800000" flipH="1" flipV="1">
            <a:off x="799388" y="3352725"/>
            <a:ext cx="6801561" cy="901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قواعد بيانات المتطوعين: بناء "نادي" للمتطوعين الدائمين الذين أثبتوا كفاءة ثابتة.</a:t>
            </a:r>
            <a:endParaRPr lang="en-US" sz="2800" dirty="0">
              <a:solidFill>
                <a:schemeClr val="tx1"/>
              </a:solidFill>
              <a:latin typeface="Alexandria"/>
            </a:endParaRPr>
          </a:p>
        </p:txBody>
      </p:sp>
      <p:sp>
        <p:nvSpPr>
          <p:cNvPr id="16" name="مستطيل 15"/>
          <p:cNvSpPr/>
          <p:nvPr/>
        </p:nvSpPr>
        <p:spPr>
          <a:xfrm rot="10800000" flipH="1" flipV="1">
            <a:off x="799386" y="4254684"/>
            <a:ext cx="6801563" cy="984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الجامعات والنوادي الطلابية: مصدر ممتاز للشباب الطموح والباحث عن الخبرة.</a:t>
            </a:r>
            <a:endParaRPr lang="en-US" sz="2800" dirty="0">
              <a:solidFill>
                <a:schemeClr val="tx1"/>
              </a:solidFill>
              <a:latin typeface="Alexandria"/>
            </a:endParaRPr>
          </a:p>
        </p:txBody>
      </p:sp>
      <p:sp>
        <p:nvSpPr>
          <p:cNvPr id="14" name="مستطيل 13"/>
          <p:cNvSpPr/>
          <p:nvPr/>
        </p:nvSpPr>
        <p:spPr>
          <a:xfrm rot="10800000" flipH="1" flipV="1">
            <a:off x="876300" y="5316126"/>
            <a:ext cx="6724650" cy="938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وكالات التوظيف المتخصصة بالفعاليات: للوظائف التقنية (صوت، إضاءة، ترجمة).</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r="52698"/>
          <a:stretch/>
        </p:blipFill>
        <p:spPr>
          <a:xfrm>
            <a:off x="7716416" y="1363232"/>
            <a:ext cx="4475584" cy="4924136"/>
          </a:xfrm>
          <a:prstGeom prst="rect">
            <a:avLst/>
          </a:prstGeom>
        </p:spPr>
      </p:pic>
    </p:spTree>
    <p:extLst>
      <p:ext uri="{BB962C8B-B14F-4D97-AF65-F5344CB8AC3E}">
        <p14:creationId xmlns:p14="http://schemas.microsoft.com/office/powerpoint/2010/main" val="2926107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6"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589939" cy="635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741229" y="163418"/>
            <a:ext cx="3364908"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التوظيف والاختيار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752849" y="1398825"/>
            <a:ext cx="2777139"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مصادر الاختيار:</a:t>
            </a:r>
            <a:endParaRPr lang="en-US" sz="2800" b="1" dirty="0">
              <a:solidFill>
                <a:schemeClr val="tx1"/>
              </a:solidFill>
              <a:latin typeface="Alexandria"/>
            </a:endParaRPr>
          </a:p>
        </p:txBody>
      </p:sp>
      <p:sp>
        <p:nvSpPr>
          <p:cNvPr id="12" name="مستطيل 11"/>
          <p:cNvSpPr/>
          <p:nvPr/>
        </p:nvSpPr>
        <p:spPr>
          <a:xfrm rot="10800000" flipH="1" flipV="1">
            <a:off x="727193" y="2008036"/>
            <a:ext cx="6883281" cy="10470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الفعاليات السلوك يغلب المهارة لذلك فإننا نبحث عن ثلاثة صفات ذهبية:</a:t>
            </a:r>
            <a:endParaRPr lang="en-US" sz="2800" dirty="0">
              <a:solidFill>
                <a:schemeClr val="tx1"/>
              </a:solidFill>
              <a:latin typeface="Alexandria"/>
            </a:endParaRPr>
          </a:p>
        </p:txBody>
      </p:sp>
      <p:sp>
        <p:nvSpPr>
          <p:cNvPr id="13" name="مستطيل 12"/>
          <p:cNvSpPr/>
          <p:nvPr/>
        </p:nvSpPr>
        <p:spPr>
          <a:xfrm rot="10800000" flipH="1" flipV="1">
            <a:off x="727193" y="3055126"/>
            <a:ext cx="6883282" cy="9057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المرونة</a:t>
            </a:r>
            <a:r>
              <a:rPr lang="ar-SA" sz="2800" dirty="0">
                <a:solidFill>
                  <a:schemeClr val="tx1"/>
                </a:solidFill>
                <a:latin typeface="Alexandria"/>
              </a:rPr>
              <a:t>: القدرة على تغيير المهمة في ثانية واحدة دون تذمر.</a:t>
            </a:r>
            <a:endParaRPr lang="en-US" sz="2800" dirty="0">
              <a:solidFill>
                <a:schemeClr val="tx1"/>
              </a:solidFill>
              <a:latin typeface="Alexandria"/>
            </a:endParaRPr>
          </a:p>
        </p:txBody>
      </p:sp>
      <p:sp>
        <p:nvSpPr>
          <p:cNvPr id="16" name="مستطيل 15"/>
          <p:cNvSpPr/>
          <p:nvPr/>
        </p:nvSpPr>
        <p:spPr>
          <a:xfrm rot="10800000" flipH="1" flipV="1">
            <a:off x="727193" y="3994215"/>
            <a:ext cx="6883281" cy="9934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الذكاء العاطفي</a:t>
            </a:r>
            <a:r>
              <a:rPr lang="ar-SA" sz="2800" dirty="0">
                <a:solidFill>
                  <a:schemeClr val="tx1"/>
                </a:solidFill>
                <a:latin typeface="Alexandria"/>
              </a:rPr>
              <a:t>: القدرة على قراءة ملامح الضيف، وامتصاص غضبه قبل أن يتكلم.</a:t>
            </a:r>
            <a:endParaRPr lang="en-US" sz="2800" dirty="0">
              <a:solidFill>
                <a:schemeClr val="tx1"/>
              </a:solidFill>
              <a:latin typeface="Alexandria"/>
            </a:endParaRPr>
          </a:p>
        </p:txBody>
      </p:sp>
      <p:sp>
        <p:nvSpPr>
          <p:cNvPr id="14" name="مستطيل 13"/>
          <p:cNvSpPr/>
          <p:nvPr/>
        </p:nvSpPr>
        <p:spPr>
          <a:xfrm rot="10800000" flipH="1" flipV="1">
            <a:off x="727193" y="5020997"/>
            <a:ext cx="6883281" cy="962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المظهر والاحترافية</a:t>
            </a:r>
            <a:r>
              <a:rPr lang="ar-SA" sz="2800" dirty="0">
                <a:solidFill>
                  <a:schemeClr val="tx1"/>
                </a:solidFill>
                <a:latin typeface="Alexandria"/>
              </a:rPr>
              <a:t>: لأن الموظف هو وجه الفعالية </a:t>
            </a:r>
            <a:r>
              <a:rPr lang="ar-SA" sz="2800" dirty="0" err="1">
                <a:solidFill>
                  <a:schemeClr val="tx1"/>
                </a:solidFill>
                <a:latin typeface="Alexandria"/>
              </a:rPr>
              <a:t>والبراند</a:t>
            </a:r>
            <a:r>
              <a:rPr lang="ar-SA" sz="2800" dirty="0">
                <a:solidFill>
                  <a:schemeClr val="tx1"/>
                </a:solidFill>
                <a:latin typeface="Alexandria"/>
              </a:rPr>
              <a:t> الخاص بها.</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4408" y="1381272"/>
            <a:ext cx="4447592" cy="4795593"/>
          </a:xfrm>
          <a:prstGeom prst="rect">
            <a:avLst/>
          </a:prstGeom>
        </p:spPr>
      </p:pic>
    </p:spTree>
    <p:extLst>
      <p:ext uri="{BB962C8B-B14F-4D97-AF65-F5344CB8AC3E}">
        <p14:creationId xmlns:p14="http://schemas.microsoft.com/office/powerpoint/2010/main" val="36820730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6"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589939" cy="635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741229" y="163418"/>
            <a:ext cx="3364908"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التوظيف والاختيار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305298" y="1478103"/>
            <a:ext cx="3481989"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تقنيات المقابلة السريعة:</a:t>
            </a:r>
            <a:endParaRPr lang="en-US" sz="2800" b="1" dirty="0">
              <a:solidFill>
                <a:schemeClr val="tx1"/>
              </a:solidFill>
              <a:latin typeface="Alexandria"/>
            </a:endParaRPr>
          </a:p>
        </p:txBody>
      </p:sp>
      <p:sp>
        <p:nvSpPr>
          <p:cNvPr id="12" name="مستطيل 11"/>
          <p:cNvSpPr/>
          <p:nvPr/>
        </p:nvSpPr>
        <p:spPr>
          <a:xfrm rot="10800000" flipH="1" flipV="1">
            <a:off x="857250" y="2235775"/>
            <a:ext cx="6905625" cy="8729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أحياناً قد نحتاج لتوظيف مئات الأشخاص في وقت قصير لذلك نستخدم أسلوب "مقابلات المحطات":</a:t>
            </a:r>
            <a:endParaRPr lang="en-US" sz="2800" dirty="0">
              <a:solidFill>
                <a:schemeClr val="tx1"/>
              </a:solidFill>
              <a:latin typeface="Alexandria"/>
            </a:endParaRPr>
          </a:p>
        </p:txBody>
      </p:sp>
      <p:sp>
        <p:nvSpPr>
          <p:cNvPr id="13" name="مستطيل 12"/>
          <p:cNvSpPr/>
          <p:nvPr/>
        </p:nvSpPr>
        <p:spPr>
          <a:xfrm rot="10800000" flipH="1" flipV="1">
            <a:off x="847722" y="3350221"/>
            <a:ext cx="6915153" cy="9390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محطة المظهر واللباقة: من خلال دقيقة واحدة لتقييم الحضور الأول للمرشح.</a:t>
            </a:r>
            <a:endParaRPr lang="en-US" sz="2800" dirty="0">
              <a:solidFill>
                <a:schemeClr val="tx1"/>
              </a:solidFill>
              <a:latin typeface="Alexandria"/>
            </a:endParaRPr>
          </a:p>
        </p:txBody>
      </p:sp>
      <p:sp>
        <p:nvSpPr>
          <p:cNvPr id="16" name="مستطيل 15"/>
          <p:cNvSpPr/>
          <p:nvPr/>
        </p:nvSpPr>
        <p:spPr>
          <a:xfrm rot="10800000" flipH="1" flipV="1">
            <a:off x="727194" y="4337826"/>
            <a:ext cx="7035681" cy="10277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محطة حل المشكلات: من خلال سؤال واحد (لو ضاع طفل في الفعالية ماذا تفعل؟).</a:t>
            </a:r>
            <a:endParaRPr lang="en-US" sz="2800" dirty="0">
              <a:solidFill>
                <a:schemeClr val="tx1"/>
              </a:solidFill>
              <a:latin typeface="Alexandria"/>
            </a:endParaRPr>
          </a:p>
        </p:txBody>
      </p:sp>
      <p:sp>
        <p:nvSpPr>
          <p:cNvPr id="14" name="مستطيل 13"/>
          <p:cNvSpPr/>
          <p:nvPr/>
        </p:nvSpPr>
        <p:spPr>
          <a:xfrm rot="10800000" flipH="1" flipV="1">
            <a:off x="727193" y="5303096"/>
            <a:ext cx="7035682"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محطة الالتزام: التأكد من توفرهم في ساعات العمل المتأخرة.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875036" y="1385946"/>
            <a:ext cx="4316963" cy="4860975"/>
          </a:xfrm>
          <a:prstGeom prst="rect">
            <a:avLst/>
          </a:prstGeom>
        </p:spPr>
      </p:pic>
    </p:spTree>
    <p:extLst>
      <p:ext uri="{BB962C8B-B14F-4D97-AF65-F5344CB8AC3E}">
        <p14:creationId xmlns:p14="http://schemas.microsoft.com/office/powerpoint/2010/main" val="22599472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6"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589939" cy="635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741229" y="163418"/>
            <a:ext cx="3364908"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التوظيف والاختيار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747609" y="1377504"/>
            <a:ext cx="2786664"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إدارة المتطوعين:</a:t>
            </a:r>
            <a:endParaRPr lang="en-US" sz="2800" b="1" dirty="0">
              <a:solidFill>
                <a:schemeClr val="tx1"/>
              </a:solidFill>
              <a:latin typeface="Alexandria"/>
            </a:endParaRPr>
          </a:p>
        </p:txBody>
      </p:sp>
      <p:sp>
        <p:nvSpPr>
          <p:cNvPr id="12" name="مستطيل 11"/>
          <p:cNvSpPr/>
          <p:nvPr/>
        </p:nvSpPr>
        <p:spPr>
          <a:xfrm rot="10800000" flipH="1" flipV="1">
            <a:off x="669364" y="2162146"/>
            <a:ext cx="6807080" cy="963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المتطوع ليس "عاملاً مجانياً"، بل هو "شريك نجاح". التخطيط لاختيارهم يتطلب: </a:t>
            </a:r>
            <a:endParaRPr lang="en-US" sz="2800" dirty="0">
              <a:solidFill>
                <a:schemeClr val="tx1"/>
              </a:solidFill>
              <a:latin typeface="Alexandria"/>
            </a:endParaRPr>
          </a:p>
        </p:txBody>
      </p:sp>
      <p:sp>
        <p:nvSpPr>
          <p:cNvPr id="13" name="مستطيل 12"/>
          <p:cNvSpPr/>
          <p:nvPr/>
        </p:nvSpPr>
        <p:spPr>
          <a:xfrm rot="10800000" flipH="1" flipV="1">
            <a:off x="669365" y="3375858"/>
            <a:ext cx="6807079" cy="13778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تحديد الدوافع: هل يتطوع من أجل الشهادة؟ أم حب التنظيم؟ أم لقاء المشاهير؟ (معرفة الدافع تساعد في توزيعه في المكان المناسب)</a:t>
            </a:r>
            <a:endParaRPr lang="en-US" sz="2800" dirty="0">
              <a:solidFill>
                <a:schemeClr val="tx1"/>
              </a:solidFill>
              <a:latin typeface="Alexandria"/>
            </a:endParaRPr>
          </a:p>
        </p:txBody>
      </p:sp>
      <p:sp>
        <p:nvSpPr>
          <p:cNvPr id="16" name="مستطيل 15"/>
          <p:cNvSpPr/>
          <p:nvPr/>
        </p:nvSpPr>
        <p:spPr>
          <a:xfrm rot="10800000" flipH="1" flipV="1">
            <a:off x="727194" y="4942842"/>
            <a:ext cx="6807079"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نظام التقدير اللحظي: المتطوع يحتاج شكراً أكثر من الموظف المـأجور ليظل حماسه مشتعلاً.</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5951" y="1460353"/>
            <a:ext cx="4536049" cy="4707181"/>
          </a:xfrm>
          <a:prstGeom prst="rect">
            <a:avLst/>
          </a:prstGeom>
        </p:spPr>
      </p:pic>
    </p:spTree>
    <p:extLst>
      <p:ext uri="{BB962C8B-B14F-4D97-AF65-F5344CB8AC3E}">
        <p14:creationId xmlns:p14="http://schemas.microsoft.com/office/powerpoint/2010/main" val="16653029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5827939" cy="63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الموارد البشرية</a:t>
            </a:r>
            <a:endParaRPr lang="en-US" sz="44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223734" y="1287362"/>
            <a:ext cx="2394780" cy="827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التدريب والتمكين</a:t>
            </a:r>
            <a:endParaRPr lang="en-US" sz="2800" b="1" dirty="0">
              <a:solidFill>
                <a:srgbClr val="FF0000"/>
              </a:solidFill>
              <a:latin typeface="Alexandria"/>
            </a:endParaRPr>
          </a:p>
        </p:txBody>
      </p:sp>
      <p:sp>
        <p:nvSpPr>
          <p:cNvPr id="11" name="مستطيل 10"/>
          <p:cNvSpPr/>
          <p:nvPr/>
        </p:nvSpPr>
        <p:spPr>
          <a:xfrm rot="10800000" flipH="1" flipV="1">
            <a:off x="3779461" y="1879753"/>
            <a:ext cx="328332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أنواع التدريب الثلاثة:</a:t>
            </a:r>
            <a:endParaRPr lang="en-US" sz="2800" b="1" dirty="0">
              <a:solidFill>
                <a:schemeClr val="tx1"/>
              </a:solidFill>
              <a:latin typeface="Alexandria"/>
            </a:endParaRPr>
          </a:p>
        </p:txBody>
      </p:sp>
      <p:sp>
        <p:nvSpPr>
          <p:cNvPr id="12" name="مستطيل 11"/>
          <p:cNvSpPr/>
          <p:nvPr/>
        </p:nvSpPr>
        <p:spPr>
          <a:xfrm rot="10800000" flipH="1" flipV="1">
            <a:off x="571500" y="2442072"/>
            <a:ext cx="7911116" cy="6264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 يقتصر التدريب على الاجتماع العام، بل ينقسم إلى ثلاثة مستويات:</a:t>
            </a:r>
            <a:endParaRPr lang="en-US" sz="2800" dirty="0">
              <a:solidFill>
                <a:schemeClr val="tx1"/>
              </a:solidFill>
              <a:latin typeface="Alexandria"/>
            </a:endParaRPr>
          </a:p>
        </p:txBody>
      </p:sp>
      <p:sp>
        <p:nvSpPr>
          <p:cNvPr id="13" name="مستطيل 12"/>
          <p:cNvSpPr/>
          <p:nvPr/>
        </p:nvSpPr>
        <p:spPr>
          <a:xfrm rot="10800000" flipH="1" flipV="1">
            <a:off x="727195" y="2975788"/>
            <a:ext cx="7755422" cy="962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التدريب العام</a:t>
            </a:r>
            <a:r>
              <a:rPr lang="ar-SA" sz="2800" dirty="0">
                <a:solidFill>
                  <a:schemeClr val="tx1"/>
                </a:solidFill>
                <a:latin typeface="Alexandria"/>
              </a:rPr>
              <a:t>: رؤية الفعالية، الأهداف، من هم الضيوف، وما هو البروتوكول العام، الزي، المظهر، الابتسامة.</a:t>
            </a:r>
            <a:endParaRPr lang="en-US" sz="2800" dirty="0">
              <a:solidFill>
                <a:schemeClr val="tx1"/>
              </a:solidFill>
              <a:latin typeface="Alexandria"/>
            </a:endParaRPr>
          </a:p>
        </p:txBody>
      </p:sp>
      <p:sp>
        <p:nvSpPr>
          <p:cNvPr id="16" name="مستطيل 15"/>
          <p:cNvSpPr/>
          <p:nvPr/>
        </p:nvSpPr>
        <p:spPr>
          <a:xfrm rot="10800000" flipH="1" flipV="1">
            <a:off x="727195" y="3934478"/>
            <a:ext cx="7755421" cy="13650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التدريب الوظيفي</a:t>
            </a:r>
            <a:r>
              <a:rPr lang="ar-SA" sz="2800" dirty="0">
                <a:solidFill>
                  <a:schemeClr val="tx1"/>
                </a:solidFill>
                <a:latin typeface="Alexandria"/>
              </a:rPr>
              <a:t>: تدريب متخصص لكل فريق (فريق التسجيل يتعلم على النظام، فريق الأمن يتعلم على أجهزة الكشف، فريق البروتوكول يتدرب على ترتيب الجلوس).</a:t>
            </a:r>
            <a:endParaRPr lang="en-US" sz="2800" dirty="0">
              <a:solidFill>
                <a:schemeClr val="tx1"/>
              </a:solidFill>
              <a:latin typeface="Alexandria"/>
            </a:endParaRPr>
          </a:p>
        </p:txBody>
      </p:sp>
      <p:sp>
        <p:nvSpPr>
          <p:cNvPr id="14" name="مستطيل 13"/>
          <p:cNvSpPr/>
          <p:nvPr/>
        </p:nvSpPr>
        <p:spPr>
          <a:xfrm rot="10800000" flipH="1" flipV="1">
            <a:off x="800100" y="5396790"/>
            <a:ext cx="7682516"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التدريب الميداني</a:t>
            </a:r>
            <a:r>
              <a:rPr lang="ar-SA" sz="2800" dirty="0">
                <a:solidFill>
                  <a:schemeClr val="tx1"/>
                </a:solidFill>
                <a:latin typeface="Alexandria"/>
              </a:rPr>
              <a:t>: وهذا هو الأهم! المشي في الموقع الحقيقي، معرفة أماكن دورات المياه، مخارج الطوارئ، ومناطق كبار الشخصيات.</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8482616" y="1443109"/>
            <a:ext cx="3657498" cy="4865264"/>
          </a:xfrm>
          <a:prstGeom prst="rect">
            <a:avLst/>
          </a:prstGeom>
        </p:spPr>
      </p:pic>
    </p:spTree>
    <p:extLst>
      <p:ext uri="{BB962C8B-B14F-4D97-AF65-F5344CB8AC3E}">
        <p14:creationId xmlns:p14="http://schemas.microsoft.com/office/powerpoint/2010/main" val="15427780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6"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829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915400" y="163418"/>
            <a:ext cx="3190737"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التدريب والتمكين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714749" y="1377444"/>
            <a:ext cx="2670363"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هندسة التواصل:</a:t>
            </a:r>
            <a:endParaRPr lang="en-US" sz="2800" b="1" dirty="0">
              <a:solidFill>
                <a:schemeClr val="tx1"/>
              </a:solidFill>
              <a:latin typeface="Alexandria"/>
            </a:endParaRPr>
          </a:p>
        </p:txBody>
      </p:sp>
      <p:sp>
        <p:nvSpPr>
          <p:cNvPr id="12" name="مستطيل 11"/>
          <p:cNvSpPr/>
          <p:nvPr/>
        </p:nvSpPr>
        <p:spPr>
          <a:xfrm rot="10800000" flipH="1" flipV="1">
            <a:off x="727195" y="2010370"/>
            <a:ext cx="6711830" cy="7562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الازدحام والضجيج، التواصل هو أول ما ينهار، التدريب يجب أن يشمل:</a:t>
            </a:r>
            <a:endParaRPr lang="en-US" sz="2800" dirty="0">
              <a:solidFill>
                <a:schemeClr val="tx1"/>
              </a:solidFill>
              <a:latin typeface="Alexandria"/>
            </a:endParaRPr>
          </a:p>
        </p:txBody>
      </p:sp>
      <p:sp>
        <p:nvSpPr>
          <p:cNvPr id="13" name="مستطيل 12"/>
          <p:cNvSpPr/>
          <p:nvPr/>
        </p:nvSpPr>
        <p:spPr>
          <a:xfrm rot="10800000" flipH="1" flipV="1">
            <a:off x="727195" y="2829374"/>
            <a:ext cx="6711830" cy="1013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لغة اللاسلكي: مصطلحات واضحة (عُلم، استلمت، </a:t>
            </a:r>
            <a:r>
              <a:rPr lang="ar-SA" sz="2800" dirty="0" err="1">
                <a:solidFill>
                  <a:schemeClr val="tx1"/>
                </a:solidFill>
                <a:latin typeface="Alexandria"/>
              </a:rPr>
              <a:t>إبق</a:t>
            </a:r>
            <a:r>
              <a:rPr lang="ar-SA" sz="2800" dirty="0">
                <a:solidFill>
                  <a:schemeClr val="tx1"/>
                </a:solidFill>
                <a:latin typeface="Alexandria"/>
              </a:rPr>
              <a:t> على الخط).</a:t>
            </a:r>
            <a:endParaRPr lang="en-US" sz="2800" dirty="0">
              <a:solidFill>
                <a:schemeClr val="tx1"/>
              </a:solidFill>
              <a:latin typeface="Alexandria"/>
            </a:endParaRPr>
          </a:p>
        </p:txBody>
      </p:sp>
      <p:sp>
        <p:nvSpPr>
          <p:cNvPr id="16" name="مستطيل 15"/>
          <p:cNvSpPr/>
          <p:nvPr/>
        </p:nvSpPr>
        <p:spPr>
          <a:xfrm rot="10800000" flipH="1" flipV="1">
            <a:off x="784460" y="3934249"/>
            <a:ext cx="6654565"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سلسلة التصعيد: متى يتصرف الموظف بمفرده؟ ومتى يجب أن يستدعي رئيس الفريق؟</a:t>
            </a:r>
            <a:endParaRPr lang="en-US" sz="2800" dirty="0">
              <a:solidFill>
                <a:schemeClr val="tx1"/>
              </a:solidFill>
              <a:latin typeface="Alexandria"/>
            </a:endParaRPr>
          </a:p>
        </p:txBody>
      </p:sp>
      <p:sp>
        <p:nvSpPr>
          <p:cNvPr id="14" name="مستطيل 13"/>
          <p:cNvSpPr/>
          <p:nvPr/>
        </p:nvSpPr>
        <p:spPr>
          <a:xfrm rot="10800000" flipH="1" flipV="1">
            <a:off x="727194" y="5028803"/>
            <a:ext cx="6711831"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لغة الجسد الموحدة: كيف يوجه المنظم الزوار بيديه بشكل لائق وواضح من مسافة بعيدة.</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0473" y="1291218"/>
            <a:ext cx="4671527" cy="4922970"/>
          </a:xfrm>
          <a:prstGeom prst="rect">
            <a:avLst/>
          </a:prstGeom>
        </p:spPr>
      </p:pic>
    </p:spTree>
    <p:extLst>
      <p:ext uri="{BB962C8B-B14F-4D97-AF65-F5344CB8AC3E}">
        <p14:creationId xmlns:p14="http://schemas.microsoft.com/office/powerpoint/2010/main" val="23556076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6"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829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493137"/>
            <a:ext cx="11020925" cy="4983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915400" y="163418"/>
            <a:ext cx="3190737"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التدريب والتمكين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978134" y="1916156"/>
            <a:ext cx="2470338"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تدريب ماذا لو؟:</a:t>
            </a:r>
            <a:endParaRPr lang="en-US" sz="2800" b="1" dirty="0">
              <a:solidFill>
                <a:schemeClr val="tx1"/>
              </a:solidFill>
              <a:latin typeface="Alexandria"/>
            </a:endParaRPr>
          </a:p>
        </p:txBody>
      </p:sp>
      <p:sp>
        <p:nvSpPr>
          <p:cNvPr id="12" name="مستطيل 11"/>
          <p:cNvSpPr/>
          <p:nvPr/>
        </p:nvSpPr>
        <p:spPr>
          <a:xfrm rot="10800000" flipH="1" flipV="1">
            <a:off x="621165" y="2664559"/>
            <a:ext cx="6841633" cy="10704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يجب إخضاع الموظفين والمتطوعين لتدريب خاص يشمل سيناريوهات غير متوقعة مثل:</a:t>
            </a:r>
            <a:endParaRPr lang="en-US" sz="2800" dirty="0">
              <a:solidFill>
                <a:schemeClr val="tx1"/>
              </a:solidFill>
              <a:latin typeface="Alexandria"/>
            </a:endParaRPr>
          </a:p>
        </p:txBody>
      </p:sp>
      <p:sp>
        <p:nvSpPr>
          <p:cNvPr id="13" name="مستطيل 12"/>
          <p:cNvSpPr/>
          <p:nvPr/>
        </p:nvSpPr>
        <p:spPr>
          <a:xfrm rot="10800000" flipH="1" flipV="1">
            <a:off x="489857" y="3683115"/>
            <a:ext cx="6958615" cy="6943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ضيف يحمل بطاقة مزورة ويصر على الدخول! ما ذا تفعل؟</a:t>
            </a:r>
            <a:endParaRPr lang="en-US" sz="2800" dirty="0">
              <a:solidFill>
                <a:schemeClr val="tx1"/>
              </a:solidFill>
              <a:latin typeface="Alexandria"/>
            </a:endParaRPr>
          </a:p>
        </p:txBody>
      </p:sp>
      <p:sp>
        <p:nvSpPr>
          <p:cNvPr id="16" name="مستطيل 15"/>
          <p:cNvSpPr/>
          <p:nvPr/>
        </p:nvSpPr>
        <p:spPr>
          <a:xfrm rot="10800000" flipH="1" flipV="1">
            <a:off x="918560" y="4208370"/>
            <a:ext cx="6558565"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انقطاع التيار الكهربائي في القاعة الرئيسة. ما هو دورك؟</a:t>
            </a:r>
            <a:endParaRPr lang="en-US" sz="2800" dirty="0">
              <a:solidFill>
                <a:schemeClr val="tx1"/>
              </a:solidFill>
              <a:latin typeface="Alexandria"/>
            </a:endParaRPr>
          </a:p>
        </p:txBody>
      </p:sp>
      <p:sp>
        <p:nvSpPr>
          <p:cNvPr id="14" name="مستطيل 13"/>
          <p:cNvSpPr/>
          <p:nvPr/>
        </p:nvSpPr>
        <p:spPr>
          <a:xfrm rot="10800000" flipH="1" flipV="1">
            <a:off x="1709057" y="4908601"/>
            <a:ext cx="5739415"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حقيبة مشبوهة ومتروكة تحت الكرسي! من تبلغ؟.</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9780" y="1656131"/>
            <a:ext cx="4612220" cy="4614040"/>
          </a:xfrm>
          <a:prstGeom prst="rect">
            <a:avLst/>
          </a:prstGeom>
        </p:spPr>
      </p:pic>
    </p:spTree>
    <p:extLst>
      <p:ext uri="{BB962C8B-B14F-4D97-AF65-F5344CB8AC3E}">
        <p14:creationId xmlns:p14="http://schemas.microsoft.com/office/powerpoint/2010/main" val="1188360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6"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8294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915400" y="163418"/>
            <a:ext cx="3190737" cy="750975"/>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التدريب والتمكين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596962" y="1416824"/>
            <a:ext cx="465492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التمكين وصلاحية اتخاذ القرار:</a:t>
            </a:r>
            <a:endParaRPr lang="en-US" sz="2800" b="1" dirty="0">
              <a:solidFill>
                <a:schemeClr val="tx1"/>
              </a:solidFill>
              <a:latin typeface="Alexandria"/>
            </a:endParaRPr>
          </a:p>
        </p:txBody>
      </p:sp>
      <p:sp>
        <p:nvSpPr>
          <p:cNvPr id="12" name="مستطيل 11"/>
          <p:cNvSpPr/>
          <p:nvPr/>
        </p:nvSpPr>
        <p:spPr>
          <a:xfrm rot="10800000" flipH="1" flipV="1">
            <a:off x="923925" y="2362674"/>
            <a:ext cx="6905625" cy="993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التدريب وحده لا يكفي إذا كان الموظف مكبلاً. التمكين يعني منح الموظف هامش حركة لحل المشكلات البسيطة فوراً.</a:t>
            </a:r>
            <a:endParaRPr lang="en-US" sz="2800" dirty="0">
              <a:solidFill>
                <a:schemeClr val="tx1"/>
              </a:solidFill>
              <a:latin typeface="Alexandria"/>
            </a:endParaRPr>
          </a:p>
        </p:txBody>
      </p:sp>
      <p:sp>
        <p:nvSpPr>
          <p:cNvPr id="13" name="مستطيل 12"/>
          <p:cNvSpPr/>
          <p:nvPr/>
        </p:nvSpPr>
        <p:spPr>
          <a:xfrm rot="10800000" flipH="1" flipV="1">
            <a:off x="923925" y="3356167"/>
            <a:ext cx="6905625" cy="2160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على سبيل المثال: منح موظف الاستقبال صلاحية تقديم ترقية لمقعد أفضل أو قسيمة مجانية لضيف تعرض لتجربة سيئة دون الحاجة لانتظار موافقة المدير العام. هذا يبني ثقة الموظف ويُرضي الضيف خلال ثواني.</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657" y="1416823"/>
            <a:ext cx="4158343" cy="4806695"/>
          </a:xfrm>
          <a:prstGeom prst="rect">
            <a:avLst/>
          </a:prstGeom>
        </p:spPr>
      </p:pic>
    </p:spTree>
    <p:extLst>
      <p:ext uri="{BB962C8B-B14F-4D97-AF65-F5344CB8AC3E}">
        <p14:creationId xmlns:p14="http://schemas.microsoft.com/office/powerpoint/2010/main" val="13166163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5827939" cy="63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الموارد البشرية</a:t>
            </a:r>
            <a:endParaRPr lang="en-US" sz="44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867275" y="1330668"/>
            <a:ext cx="2661480" cy="5552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الإدارة أثناء الفعالية</a:t>
            </a:r>
            <a:endParaRPr lang="en-US" sz="2800" b="1" dirty="0">
              <a:solidFill>
                <a:srgbClr val="FF0000"/>
              </a:solidFill>
              <a:latin typeface="Alexandria"/>
            </a:endParaRPr>
          </a:p>
        </p:txBody>
      </p:sp>
      <p:sp>
        <p:nvSpPr>
          <p:cNvPr id="11" name="مستطيل 10"/>
          <p:cNvSpPr/>
          <p:nvPr/>
        </p:nvSpPr>
        <p:spPr>
          <a:xfrm rot="10800000" flipH="1" flipV="1">
            <a:off x="4461781" y="1748689"/>
            <a:ext cx="328332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إدارة الطاقات الحيوية:</a:t>
            </a:r>
            <a:endParaRPr lang="en-US" sz="2800" b="1" dirty="0">
              <a:solidFill>
                <a:schemeClr val="tx1"/>
              </a:solidFill>
              <a:latin typeface="Alexandria"/>
            </a:endParaRPr>
          </a:p>
        </p:txBody>
      </p:sp>
      <p:sp>
        <p:nvSpPr>
          <p:cNvPr id="12" name="مستطيل 11"/>
          <p:cNvSpPr/>
          <p:nvPr/>
        </p:nvSpPr>
        <p:spPr>
          <a:xfrm rot="10800000" flipH="1" flipV="1">
            <a:off x="933451" y="2340625"/>
            <a:ext cx="7056664" cy="12167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الفعاليات ماراثون وليست سباقاً قصيراً. الموظف الذي يبدأ بحماس في الساعة الثامنة صباحاً قد ينهار في الساعة الرابعة عصراً لذلك يجب أخذ كل هذا بعين الاعتبار من خلال:</a:t>
            </a:r>
            <a:endParaRPr lang="en-US" sz="2800" dirty="0">
              <a:solidFill>
                <a:schemeClr val="tx1"/>
              </a:solidFill>
              <a:latin typeface="Alexandria"/>
            </a:endParaRPr>
          </a:p>
        </p:txBody>
      </p:sp>
      <p:sp>
        <p:nvSpPr>
          <p:cNvPr id="13" name="مستطيل 12"/>
          <p:cNvSpPr/>
          <p:nvPr/>
        </p:nvSpPr>
        <p:spPr>
          <a:xfrm rot="10800000" flipH="1" flipV="1">
            <a:off x="933451" y="3848834"/>
            <a:ext cx="7056663" cy="1093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نظام التروية والراحة: يجب أن يكون هناك فريق دعم جوال يمر على المنظمين في أماكنهم لتوزيع الماء والوجبات الخفيفة. يجب أن لا يغادر المنظم مكانه بحثاً عن الماء.</a:t>
            </a:r>
            <a:endParaRPr lang="en-US" sz="2800" dirty="0">
              <a:solidFill>
                <a:schemeClr val="tx1"/>
              </a:solidFill>
              <a:latin typeface="Alexandria"/>
            </a:endParaRPr>
          </a:p>
        </p:txBody>
      </p:sp>
      <p:sp>
        <p:nvSpPr>
          <p:cNvPr id="14" name="مستطيل 13"/>
          <p:cNvSpPr/>
          <p:nvPr/>
        </p:nvSpPr>
        <p:spPr>
          <a:xfrm rot="10800000" flipH="1" flipV="1">
            <a:off x="933450" y="5396790"/>
            <a:ext cx="7056664"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التناوب الذكي: تبديل أماكن الموظفين بين المناطق الصعبة (البوابات والشمس)، والمناطق المريحة (داخل القاعات المكيفة)، كل ساعتين لتجديد نشاطهم.</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0114" y="1434920"/>
            <a:ext cx="4201886" cy="4814948"/>
          </a:xfrm>
          <a:prstGeom prst="rect">
            <a:avLst/>
          </a:prstGeom>
        </p:spPr>
      </p:pic>
    </p:spTree>
    <p:extLst>
      <p:ext uri="{BB962C8B-B14F-4D97-AF65-F5344CB8AC3E}">
        <p14:creationId xmlns:p14="http://schemas.microsoft.com/office/powerpoint/2010/main" val="157298577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3069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الإدارة أثناء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5158468" y="1342506"/>
            <a:ext cx="2714547"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القيادة بالقدوة:</a:t>
            </a:r>
            <a:endParaRPr lang="en-US" sz="2800" b="1" dirty="0">
              <a:solidFill>
                <a:schemeClr val="tx1"/>
              </a:solidFill>
              <a:latin typeface="Alexandria"/>
            </a:endParaRPr>
          </a:p>
        </p:txBody>
      </p:sp>
      <p:sp>
        <p:nvSpPr>
          <p:cNvPr id="12" name="مستطيل 11"/>
          <p:cNvSpPr/>
          <p:nvPr/>
        </p:nvSpPr>
        <p:spPr>
          <a:xfrm rot="10800000" flipH="1" flipV="1">
            <a:off x="711219" y="2079216"/>
            <a:ext cx="7161796" cy="7562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لحظات الضغط يراقب الفريق قادته لذلك يجب عليهم ما يلي:</a:t>
            </a:r>
            <a:endParaRPr lang="en-US" sz="2800" dirty="0">
              <a:solidFill>
                <a:schemeClr val="tx1"/>
              </a:solidFill>
              <a:latin typeface="Alexandria"/>
            </a:endParaRPr>
          </a:p>
        </p:txBody>
      </p:sp>
      <p:sp>
        <p:nvSpPr>
          <p:cNvPr id="13" name="مستطيل 12"/>
          <p:cNvSpPr/>
          <p:nvPr/>
        </p:nvSpPr>
        <p:spPr>
          <a:xfrm rot="10800000" flipH="1" flipV="1">
            <a:off x="711218" y="2898297"/>
            <a:ext cx="7161797" cy="1093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الحضور الميداني: مدير الموارد البشرية الناجح لا يجلس في غرفة العمليات، بل يتواجد في نقاط الاحتكاك.</a:t>
            </a:r>
            <a:endParaRPr lang="en-US" sz="2800" dirty="0">
              <a:solidFill>
                <a:schemeClr val="tx1"/>
              </a:solidFill>
              <a:latin typeface="Alexandria"/>
            </a:endParaRPr>
          </a:p>
        </p:txBody>
      </p:sp>
      <p:sp>
        <p:nvSpPr>
          <p:cNvPr id="14" name="مستطيل 13"/>
          <p:cNvSpPr/>
          <p:nvPr/>
        </p:nvSpPr>
        <p:spPr>
          <a:xfrm rot="10800000" flipH="1" flipV="1">
            <a:off x="711218" y="3991578"/>
            <a:ext cx="7161797" cy="17564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التدخل السريع: إذا رأيت طابوراً طويلاً وموظفاً مرتبكاً لا توبخه، بل قف بجانبه وساعده في تنظيم الطابور لدقائق هذا الفعل يبني ولاءً لا يشترى بالمال.</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9012" y="1264870"/>
            <a:ext cx="4232988" cy="4772036"/>
          </a:xfrm>
          <a:prstGeom prst="rect">
            <a:avLst/>
          </a:prstGeom>
        </p:spPr>
      </p:pic>
    </p:spTree>
    <p:extLst>
      <p:ext uri="{BB962C8B-B14F-4D97-AF65-F5344CB8AC3E}">
        <p14:creationId xmlns:p14="http://schemas.microsoft.com/office/powerpoint/2010/main" val="38367119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3069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74531"/>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الإدارة أثناء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898398" y="1278002"/>
            <a:ext cx="465492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إدارة النزاعات والضغوط:</a:t>
            </a:r>
            <a:endParaRPr lang="en-US" sz="2800" b="1" dirty="0">
              <a:solidFill>
                <a:schemeClr val="tx1"/>
              </a:solidFill>
              <a:latin typeface="Alexandria"/>
            </a:endParaRPr>
          </a:p>
        </p:txBody>
      </p:sp>
      <p:sp>
        <p:nvSpPr>
          <p:cNvPr id="12" name="مستطيل 11"/>
          <p:cNvSpPr/>
          <p:nvPr/>
        </p:nvSpPr>
        <p:spPr>
          <a:xfrm rot="10800000" flipH="1" flipV="1">
            <a:off x="1000124" y="1828076"/>
            <a:ext cx="6553201" cy="10994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تحت الضغط قد تنفجر أعصاب الموظفين فيما بينهم أو مع الجمهور لذلك يجب القيام بالآتي:</a:t>
            </a:r>
            <a:endParaRPr lang="en-US" sz="2800" dirty="0">
              <a:solidFill>
                <a:schemeClr val="tx1"/>
              </a:solidFill>
              <a:latin typeface="Alexandria"/>
            </a:endParaRPr>
          </a:p>
        </p:txBody>
      </p:sp>
      <p:sp>
        <p:nvSpPr>
          <p:cNvPr id="13" name="مستطيل 12"/>
          <p:cNvSpPr/>
          <p:nvPr/>
        </p:nvSpPr>
        <p:spPr>
          <a:xfrm rot="10800000" flipH="1" flipV="1">
            <a:off x="1000124" y="2927551"/>
            <a:ext cx="6553200" cy="1976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قاعدة الانسحاب الهادئ: إذا اشتبك منظم مع ضيف يجب على رئيس الفريق سحب المنظم فوراً واستبداله بآخر لامتصاص غضب الضيف، وإعطاء الموظف فرصة للهدوء خلف الكواليس. </a:t>
            </a:r>
            <a:endParaRPr lang="en-US" sz="2800" dirty="0">
              <a:solidFill>
                <a:schemeClr val="tx1"/>
              </a:solidFill>
              <a:latin typeface="Alexandria"/>
            </a:endParaRPr>
          </a:p>
        </p:txBody>
      </p:sp>
      <p:sp>
        <p:nvSpPr>
          <p:cNvPr id="14" name="مستطيل 13"/>
          <p:cNvSpPr/>
          <p:nvPr/>
        </p:nvSpPr>
        <p:spPr>
          <a:xfrm rot="10800000" flipH="1" flipV="1">
            <a:off x="1000123" y="5023132"/>
            <a:ext cx="6650977" cy="13271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1" anchor="ctr"/>
          <a:lstStyle/>
          <a:p>
            <a:pPr algn="justLow" rtl="1">
              <a:lnSpc>
                <a:spcPts val="3500"/>
              </a:lnSpc>
            </a:pPr>
            <a:r>
              <a:rPr lang="ar-SA" sz="2800" dirty="0">
                <a:solidFill>
                  <a:schemeClr val="tx1"/>
                </a:solidFill>
                <a:latin typeface="Alexandria"/>
                <a:cs typeface="Arial"/>
              </a:rPr>
              <a:t>الدعم النفسي اللحظي: جملة بسيطة مثل: "أنت تقوم بعمل </a:t>
            </a:r>
            <a:r>
              <a:rPr lang="ar-SA" sz="2800">
                <a:solidFill>
                  <a:schemeClr val="tx1"/>
                </a:solidFill>
                <a:latin typeface="Alexandria"/>
                <a:cs typeface="Arial"/>
              </a:rPr>
              <a:t>رائع، خذ نفساً عميقاً لدقيقة واحدة وارجع" تصنع فرقاً </a:t>
            </a:r>
            <a:r>
              <a:rPr lang="ar-SA" sz="2800" dirty="0">
                <a:solidFill>
                  <a:schemeClr val="tx1"/>
                </a:solidFill>
                <a:latin typeface="Alexandria"/>
                <a:cs typeface="Arial"/>
              </a:rPr>
              <a:t>شاسعاً.</a:t>
            </a:r>
            <a:endParaRPr lang="en-US" sz="2800" dirty="0">
              <a:solidFill>
                <a:schemeClr val="tx1"/>
              </a:solidFill>
              <a:latin typeface="Alexandria"/>
              <a:cs typeface="Arial"/>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1100" y="1278000"/>
            <a:ext cx="4540900" cy="5001501"/>
          </a:xfrm>
          <a:prstGeom prst="rect">
            <a:avLst/>
          </a:prstGeom>
        </p:spPr>
      </p:pic>
    </p:spTree>
    <p:extLst>
      <p:ext uri="{BB962C8B-B14F-4D97-AF65-F5344CB8AC3E}">
        <p14:creationId xmlns:p14="http://schemas.microsoft.com/office/powerpoint/2010/main" val="9688866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63069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348762"/>
            <a:ext cx="11020925" cy="5128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الإدارة أثناء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391836" y="1539549"/>
            <a:ext cx="2998742"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نظام التقارير الحيّة:</a:t>
            </a:r>
            <a:endParaRPr lang="en-US" sz="2800" b="1" dirty="0">
              <a:solidFill>
                <a:schemeClr val="tx1"/>
              </a:solidFill>
              <a:latin typeface="Alexandria"/>
            </a:endParaRPr>
          </a:p>
        </p:txBody>
      </p:sp>
      <p:sp>
        <p:nvSpPr>
          <p:cNvPr id="12" name="مستطيل 11"/>
          <p:cNvSpPr/>
          <p:nvPr/>
        </p:nvSpPr>
        <p:spPr>
          <a:xfrm rot="10800000" flipH="1" flipV="1">
            <a:off x="793100" y="2095887"/>
            <a:ext cx="6531431" cy="994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من خلال استخدام تكنولوجيا التواصل لمراقبة أداء الموارد البشرية:</a:t>
            </a:r>
            <a:endParaRPr lang="en-US" sz="2800" dirty="0">
              <a:solidFill>
                <a:schemeClr val="tx1"/>
              </a:solidFill>
              <a:latin typeface="Alexandria"/>
            </a:endParaRPr>
          </a:p>
        </p:txBody>
      </p:sp>
      <p:sp>
        <p:nvSpPr>
          <p:cNvPr id="13" name="مستطيل 12"/>
          <p:cNvSpPr/>
          <p:nvPr/>
        </p:nvSpPr>
        <p:spPr>
          <a:xfrm rot="10800000" flipH="1" flipV="1">
            <a:off x="793100" y="3096269"/>
            <a:ext cx="6531431" cy="10479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مجموعة </a:t>
            </a:r>
            <a:r>
              <a:rPr lang="ar-SA" sz="2800" dirty="0" err="1">
                <a:solidFill>
                  <a:schemeClr val="tx1"/>
                </a:solidFill>
                <a:latin typeface="Alexandria"/>
              </a:rPr>
              <a:t>الواتساب</a:t>
            </a:r>
            <a:r>
              <a:rPr lang="ar-SA" sz="2800" dirty="0">
                <a:solidFill>
                  <a:schemeClr val="tx1"/>
                </a:solidFill>
                <a:latin typeface="Alexandria"/>
              </a:rPr>
              <a:t> / اللاسلكي: متابعة توزيع الفريق (مثلاً: نحتاج دعم </a:t>
            </a:r>
            <a:r>
              <a:rPr lang="en-US" sz="2800" dirty="0">
                <a:solidFill>
                  <a:schemeClr val="tx1"/>
                </a:solidFill>
                <a:latin typeface="Alexandria"/>
              </a:rPr>
              <a:t>3</a:t>
            </a:r>
            <a:r>
              <a:rPr lang="ar-SA" sz="2800" dirty="0">
                <a:solidFill>
                  <a:schemeClr val="tx1"/>
                </a:solidFill>
                <a:latin typeface="Alexandria"/>
              </a:rPr>
              <a:t> أشخاص عند البوابة الشمالية فوراً). </a:t>
            </a:r>
            <a:endParaRPr lang="en-US" sz="2800" dirty="0">
              <a:solidFill>
                <a:schemeClr val="tx1"/>
              </a:solidFill>
              <a:latin typeface="Alexandria"/>
            </a:endParaRPr>
          </a:p>
        </p:txBody>
      </p:sp>
      <p:sp>
        <p:nvSpPr>
          <p:cNvPr id="14" name="مستطيل 13"/>
          <p:cNvSpPr/>
          <p:nvPr/>
        </p:nvSpPr>
        <p:spPr>
          <a:xfrm rot="10800000" flipH="1" flipV="1">
            <a:off x="793099" y="4413531"/>
            <a:ext cx="6531432" cy="1357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رصد الثغرات: إذ لاحظت أن أحد الموظفين لا يبتسم أو يبدو عليه الإعياء، يجب استبداله فوراً قبل أن يؤثر ذلك على صورة الفعالية.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390578" y="1464905"/>
            <a:ext cx="4801422" cy="4749283"/>
          </a:xfrm>
          <a:prstGeom prst="rect">
            <a:avLst/>
          </a:prstGeom>
        </p:spPr>
      </p:pic>
    </p:spTree>
    <p:extLst>
      <p:ext uri="{BB962C8B-B14F-4D97-AF65-F5344CB8AC3E}">
        <p14:creationId xmlns:p14="http://schemas.microsoft.com/office/powerpoint/2010/main" val="36160980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4"/>
            <a:ext cx="78635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1787861" y="1349675"/>
            <a:ext cx="5573991"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شركة فورسيزونز في إدارة الفعاليات الفاخرة</a:t>
            </a:r>
            <a:endParaRPr lang="en-US" sz="2800" b="1" dirty="0">
              <a:solidFill>
                <a:srgbClr val="FF0000"/>
              </a:solidFill>
              <a:latin typeface="Alexandria"/>
            </a:endParaRPr>
          </a:p>
        </p:txBody>
      </p:sp>
      <p:sp>
        <p:nvSpPr>
          <p:cNvPr id="12" name="مستطيل 11"/>
          <p:cNvSpPr/>
          <p:nvPr/>
        </p:nvSpPr>
        <p:spPr>
          <a:xfrm rot="10800000" flipH="1" flipV="1">
            <a:off x="1378869" y="2023607"/>
            <a:ext cx="5982983" cy="5703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1) قاعدة الألفي دولار (التمكين المالي والمعنوي):</a:t>
            </a:r>
            <a:endParaRPr lang="en-US" sz="2800" b="1" dirty="0">
              <a:solidFill>
                <a:schemeClr val="tx1"/>
              </a:solidFill>
              <a:latin typeface="Alexandria"/>
            </a:endParaRPr>
          </a:p>
        </p:txBody>
      </p:sp>
      <p:sp>
        <p:nvSpPr>
          <p:cNvPr id="13" name="مستطيل 12"/>
          <p:cNvSpPr/>
          <p:nvPr/>
        </p:nvSpPr>
        <p:spPr>
          <a:xfrm rot="10800000" flipH="1" flipV="1">
            <a:off x="849086" y="2634653"/>
            <a:ext cx="6512766" cy="16885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تشتهر هذه الفلسفة بمنح كل موظف (من أصغر منظم إلى المدير)، صلاحية إنفاق مبلغ معين لحل مشكلة الضيف فوراً دون الرجوع لأي مدير. </a:t>
            </a:r>
            <a:endParaRPr lang="en-US" sz="2800" dirty="0">
              <a:solidFill>
                <a:schemeClr val="tx1"/>
              </a:solidFill>
              <a:latin typeface="Alexandria"/>
            </a:endParaRPr>
          </a:p>
        </p:txBody>
      </p:sp>
      <p:sp>
        <p:nvSpPr>
          <p:cNvPr id="14" name="مستطيل 13"/>
          <p:cNvSpPr/>
          <p:nvPr/>
        </p:nvSpPr>
        <p:spPr>
          <a:xfrm rot="10800000" flipH="1" flipV="1">
            <a:off x="849085" y="4445863"/>
            <a:ext cx="6512767" cy="19072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على سبيل المثال: إذا فقد ضيف في فعالية نظارته الطبية يمتلك الموظف صلاحية طلب سيارة أجرة للضيف أو حتى شراء نظارة بديلة مؤقتة على حساب الفعالية فوراً. هذا التمكين يجعل الموظف يشعر أنه سيّد الموقف  </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36498" y="1405800"/>
            <a:ext cx="4755502" cy="4821268"/>
          </a:xfrm>
          <a:prstGeom prst="rect">
            <a:avLst/>
          </a:prstGeom>
        </p:spPr>
      </p:pic>
    </p:spTree>
    <p:extLst>
      <p:ext uri="{BB962C8B-B14F-4D97-AF65-F5344CB8AC3E}">
        <p14:creationId xmlns:p14="http://schemas.microsoft.com/office/powerpoint/2010/main" val="13785038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4"/>
            <a:ext cx="78635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461996"/>
            <a:ext cx="11020925" cy="5015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rgbClr val="FF0000"/>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1965143" y="1593455"/>
            <a:ext cx="5424701"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شركة فورسيزونز في إدارة الفعاليات الفاخرة</a:t>
            </a:r>
            <a:endParaRPr lang="en-US" sz="2800" b="1" dirty="0">
              <a:solidFill>
                <a:srgbClr val="FF0000"/>
              </a:solidFill>
              <a:latin typeface="Alexandria"/>
            </a:endParaRPr>
          </a:p>
        </p:txBody>
      </p:sp>
      <p:sp>
        <p:nvSpPr>
          <p:cNvPr id="12" name="مستطيل 11"/>
          <p:cNvSpPr/>
          <p:nvPr/>
        </p:nvSpPr>
        <p:spPr>
          <a:xfrm rot="10800000" flipH="1" flipV="1">
            <a:off x="3599555" y="2143529"/>
            <a:ext cx="3790289" cy="5703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2) التدريب على لعب الأدوار:</a:t>
            </a:r>
            <a:endParaRPr lang="en-US" sz="2800" b="1" dirty="0">
              <a:solidFill>
                <a:schemeClr val="tx1"/>
              </a:solidFill>
              <a:latin typeface="Alexandria"/>
            </a:endParaRPr>
          </a:p>
        </p:txBody>
      </p:sp>
      <p:sp>
        <p:nvSpPr>
          <p:cNvPr id="13" name="مستطيل 12"/>
          <p:cNvSpPr/>
          <p:nvPr/>
        </p:nvSpPr>
        <p:spPr>
          <a:xfrm rot="10800000" flipH="1" flipV="1">
            <a:off x="727194" y="2695382"/>
            <a:ext cx="6662650" cy="16171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قبل الفعالية بـ </a:t>
            </a:r>
            <a:r>
              <a:rPr lang="en-US" sz="2800" dirty="0">
                <a:solidFill>
                  <a:schemeClr val="tx1"/>
                </a:solidFill>
                <a:latin typeface="Alexandria"/>
              </a:rPr>
              <a:t>48</a:t>
            </a:r>
            <a:r>
              <a:rPr lang="ar-SA" sz="2800" dirty="0">
                <a:solidFill>
                  <a:schemeClr val="tx1"/>
                </a:solidFill>
                <a:latin typeface="Alexandria"/>
              </a:rPr>
              <a:t> ساعة، يتم إخضاع الفريق لتدريب مكثف يسمى "الضيف الصعب" يقوم مدربون بتمثيل أدوار ضيوف غاضبين، أو ضيوف يطلبون طلبات مستحيلة. </a:t>
            </a:r>
            <a:endParaRPr lang="en-US" sz="2800" dirty="0">
              <a:solidFill>
                <a:schemeClr val="tx1"/>
              </a:solidFill>
              <a:latin typeface="Alexandria"/>
            </a:endParaRPr>
          </a:p>
        </p:txBody>
      </p:sp>
      <p:sp>
        <p:nvSpPr>
          <p:cNvPr id="14" name="مستطيل 13"/>
          <p:cNvSpPr/>
          <p:nvPr/>
        </p:nvSpPr>
        <p:spPr>
          <a:xfrm rot="10800000" flipH="1" flipV="1">
            <a:off x="727194" y="4433009"/>
            <a:ext cx="6662650" cy="1501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الهدف هنا ليس تدريبهم على الإجابة، بل تدريب "عضلات الصبر" لديهم لضمان عدم خروجهم عن النص مهما كان الضغط.</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511143" y="1664018"/>
            <a:ext cx="4680857" cy="4648232"/>
          </a:xfrm>
          <a:prstGeom prst="rect">
            <a:avLst/>
          </a:prstGeom>
        </p:spPr>
      </p:pic>
      <p:sp>
        <p:nvSpPr>
          <p:cNvPr id="15" name="مستطيل 14"/>
          <p:cNvSpPr/>
          <p:nvPr/>
        </p:nvSpPr>
        <p:spPr>
          <a:xfrm rot="10800000" flipH="1" flipV="1">
            <a:off x="605894" y="5741895"/>
            <a:ext cx="7017216" cy="5703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موقع الشركة: </a:t>
            </a:r>
            <a:r>
              <a:rPr lang="en-US" sz="2800" dirty="0">
                <a:solidFill>
                  <a:schemeClr val="tx1"/>
                </a:solidFill>
                <a:latin typeface="Alexandria"/>
              </a:rPr>
              <a:t>https://www.fourseasons.com/ar/</a:t>
            </a:r>
          </a:p>
        </p:txBody>
      </p:sp>
    </p:spTree>
    <p:extLst>
      <p:ext uri="{BB962C8B-B14F-4D97-AF65-F5344CB8AC3E}">
        <p14:creationId xmlns:p14="http://schemas.microsoft.com/office/powerpoint/2010/main" val="19444315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4"/>
            <a:ext cx="78635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1486" y="163418"/>
            <a:ext cx="3484651"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rot="10800000" flipH="1" flipV="1">
            <a:off x="4512400" y="1287957"/>
            <a:ext cx="3148032" cy="5327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3) الاجتماع الصباحي:</a:t>
            </a:r>
            <a:endParaRPr lang="en-US" sz="2800" b="1" dirty="0">
              <a:solidFill>
                <a:schemeClr val="tx1"/>
              </a:solidFill>
              <a:latin typeface="Alexandria"/>
            </a:endParaRPr>
          </a:p>
        </p:txBody>
      </p:sp>
      <p:sp>
        <p:nvSpPr>
          <p:cNvPr id="13" name="مستطيل 12"/>
          <p:cNvSpPr/>
          <p:nvPr/>
        </p:nvSpPr>
        <p:spPr>
          <a:xfrm rot="10800000" flipH="1" flipV="1">
            <a:off x="699796" y="1796745"/>
            <a:ext cx="6876660" cy="15261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تطبق الشركة اجتماعاً مدته </a:t>
            </a:r>
            <a:r>
              <a:rPr lang="en-US" sz="2800" dirty="0">
                <a:solidFill>
                  <a:schemeClr val="tx1"/>
                </a:solidFill>
                <a:latin typeface="Alexandria"/>
              </a:rPr>
              <a:t>15</a:t>
            </a:r>
            <a:r>
              <a:rPr lang="ar-SA" sz="2800" dirty="0">
                <a:solidFill>
                  <a:schemeClr val="tx1"/>
                </a:solidFill>
                <a:latin typeface="Alexandria"/>
              </a:rPr>
              <a:t> دقيقة فقط قبل بدء العمل، لا يناقشون فيه الجدول الزمني فحسب، بل يتشاركون "قصص النجاح" من اليوم السابق. </a:t>
            </a:r>
            <a:endParaRPr lang="en-US" sz="2800" dirty="0">
              <a:solidFill>
                <a:schemeClr val="tx1"/>
              </a:solidFill>
              <a:latin typeface="Alexandria"/>
            </a:endParaRPr>
          </a:p>
        </p:txBody>
      </p:sp>
      <p:sp>
        <p:nvSpPr>
          <p:cNvPr id="14" name="مستطيل 13"/>
          <p:cNvSpPr/>
          <p:nvPr/>
        </p:nvSpPr>
        <p:spPr>
          <a:xfrm rot="10800000" flipH="1" flipV="1">
            <a:off x="699798" y="4786605"/>
            <a:ext cx="6960634" cy="14668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يتم تدريب الموظفين على قاعدة بسيطة: "عامل الضيوف كما تُحب أن تُعامل، وعامل زملاءك كما تحب أن يعاملك مديرك". وبالتالي هذا يخلق بيئة عمل متناغمة جداً تقلل من المشاكل الداخلية التي تظهر عادةً تحت ضغط الفعاليات.</a:t>
            </a:r>
            <a:endParaRPr lang="en-US" sz="2800" dirty="0">
              <a:solidFill>
                <a:schemeClr val="tx1"/>
              </a:solidFill>
              <a:latin typeface="Alexandria"/>
            </a:endParaRPr>
          </a:p>
        </p:txBody>
      </p:sp>
      <p:sp>
        <p:nvSpPr>
          <p:cNvPr id="10" name="مستطيل 9"/>
          <p:cNvSpPr/>
          <p:nvPr/>
        </p:nvSpPr>
        <p:spPr>
          <a:xfrm rot="10800000" flipH="1" flipV="1">
            <a:off x="783773" y="3341664"/>
            <a:ext cx="6876659" cy="13498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التطبيق: يتم ذكر اسم موظف قام بعمل استثنائي بالأمس، مما يجعل التدريب عملية مستمرة من التعلم من الأخطاء والنجاحات اللحظية.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6396" y="1388305"/>
            <a:ext cx="4405604" cy="4856258"/>
          </a:xfrm>
          <a:prstGeom prst="rect">
            <a:avLst/>
          </a:prstGeom>
        </p:spPr>
      </p:pic>
    </p:spTree>
    <p:extLst>
      <p:ext uri="{BB962C8B-B14F-4D97-AF65-F5344CB8AC3E}">
        <p14:creationId xmlns:p14="http://schemas.microsoft.com/office/powerpoint/2010/main" val="13529723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5827939" cy="63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الموارد البشرية</a:t>
            </a:r>
            <a:endParaRPr lang="en-US" sz="44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104623" y="1276067"/>
            <a:ext cx="2695498" cy="3845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مرحلة ما بعد الفعالية</a:t>
            </a:r>
            <a:endParaRPr lang="en-US" sz="2800" b="1" dirty="0">
              <a:solidFill>
                <a:srgbClr val="FF0000"/>
              </a:solidFill>
              <a:latin typeface="Alexandria"/>
            </a:endParaRPr>
          </a:p>
        </p:txBody>
      </p:sp>
      <p:sp>
        <p:nvSpPr>
          <p:cNvPr id="11" name="مستطيل 10"/>
          <p:cNvSpPr/>
          <p:nvPr/>
        </p:nvSpPr>
        <p:spPr>
          <a:xfrm rot="10800000" flipH="1" flipV="1">
            <a:off x="3366291" y="1754939"/>
            <a:ext cx="4070207" cy="4419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1) جلسة استخلاص المعلومات:</a:t>
            </a:r>
            <a:endParaRPr lang="en-US" sz="2800" b="1" dirty="0">
              <a:solidFill>
                <a:schemeClr val="tx1"/>
              </a:solidFill>
              <a:latin typeface="Alexandria"/>
            </a:endParaRPr>
          </a:p>
        </p:txBody>
      </p:sp>
      <p:sp>
        <p:nvSpPr>
          <p:cNvPr id="12" name="مستطيل 11"/>
          <p:cNvSpPr/>
          <p:nvPr/>
        </p:nvSpPr>
        <p:spPr>
          <a:xfrm rot="10800000" flipH="1" flipV="1">
            <a:off x="831869" y="2275377"/>
            <a:ext cx="6571971" cy="9232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لا تترك فريقك يذهب للمنزل فوراً. اعقد اجتماعاً قصيراً أو جلسة موسعة في اليوم التالي:</a:t>
            </a:r>
            <a:endParaRPr lang="en-US" sz="2800" dirty="0">
              <a:solidFill>
                <a:schemeClr val="tx1"/>
              </a:solidFill>
              <a:latin typeface="Alexandria"/>
            </a:endParaRPr>
          </a:p>
        </p:txBody>
      </p:sp>
      <p:sp>
        <p:nvSpPr>
          <p:cNvPr id="13" name="مستطيل 12"/>
          <p:cNvSpPr/>
          <p:nvPr/>
        </p:nvSpPr>
        <p:spPr>
          <a:xfrm rot="10800000" flipH="1" flipV="1">
            <a:off x="864526" y="3193081"/>
            <a:ext cx="6571972" cy="9921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ماذا حدث حقاً: استمع للموظفين في الخطوط الأمامية هم من رأوا المشاكل التي لم ترها أنت.</a:t>
            </a:r>
            <a:endParaRPr lang="en-US" sz="2800" dirty="0">
              <a:solidFill>
                <a:schemeClr val="tx1"/>
              </a:solidFill>
              <a:latin typeface="Alexandria"/>
            </a:endParaRPr>
          </a:p>
        </p:txBody>
      </p:sp>
      <p:sp>
        <p:nvSpPr>
          <p:cNvPr id="14" name="مستطيل 13"/>
          <p:cNvSpPr/>
          <p:nvPr/>
        </p:nvSpPr>
        <p:spPr>
          <a:xfrm rot="10800000" flipH="1" flipV="1">
            <a:off x="970383" y="5580897"/>
            <a:ext cx="6433457" cy="8258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التوثيق: سجل كل "ثغرة" بشرية حدثت لتجنبها في المخطط القادم.</a:t>
            </a:r>
            <a:endParaRPr lang="en-US" sz="2800" dirty="0">
              <a:solidFill>
                <a:schemeClr val="tx1"/>
              </a:solidFill>
              <a:latin typeface="Alexandria"/>
            </a:endParaRPr>
          </a:p>
        </p:txBody>
      </p:sp>
      <p:sp>
        <p:nvSpPr>
          <p:cNvPr id="15" name="مستطيل 14"/>
          <p:cNvSpPr/>
          <p:nvPr/>
        </p:nvSpPr>
        <p:spPr>
          <a:xfrm rot="10800000" flipH="1" flipV="1">
            <a:off x="897183" y="4194833"/>
            <a:ext cx="6506657" cy="1376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تفريغ المشاعر: الفعاليات مشحونة عاطفياً. يحتاج الموظف أن يتحدث عن الضغوط التي واجهها ليشعر بأن صوته مسموع.</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43630"/>
          <a:stretch/>
        </p:blipFill>
        <p:spPr>
          <a:xfrm>
            <a:off x="7469154" y="1363232"/>
            <a:ext cx="4722846" cy="4953592"/>
          </a:xfrm>
          <a:prstGeom prst="rect">
            <a:avLst/>
          </a:prstGeom>
        </p:spPr>
      </p:pic>
    </p:spTree>
    <p:extLst>
      <p:ext uri="{BB962C8B-B14F-4D97-AF65-F5344CB8AC3E}">
        <p14:creationId xmlns:p14="http://schemas.microsoft.com/office/powerpoint/2010/main" val="36795722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38008"/>
            <a:ext cx="6129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مرحلة ما بعد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403613" y="1476387"/>
            <a:ext cx="3827611"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التقدير والاعتراف بالجميل:</a:t>
            </a:r>
            <a:endParaRPr lang="en-US" sz="2800" b="1" dirty="0">
              <a:solidFill>
                <a:schemeClr val="tx1"/>
              </a:solidFill>
              <a:latin typeface="Alexandria"/>
            </a:endParaRPr>
          </a:p>
        </p:txBody>
      </p:sp>
      <p:sp>
        <p:nvSpPr>
          <p:cNvPr id="12" name="مستطيل 11"/>
          <p:cNvSpPr/>
          <p:nvPr/>
        </p:nvSpPr>
        <p:spPr>
          <a:xfrm rot="10800000" flipH="1" flipV="1">
            <a:off x="783913" y="2225806"/>
            <a:ext cx="6504029" cy="9374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المتطوعون والموظفون المؤقتون يعملون بقلوبهم قبل أجسادهم لذلك كن حريصاً على:</a:t>
            </a:r>
            <a:endParaRPr lang="en-US" sz="2800" dirty="0">
              <a:solidFill>
                <a:schemeClr val="tx1"/>
              </a:solidFill>
              <a:latin typeface="Alexandria"/>
            </a:endParaRPr>
          </a:p>
        </p:txBody>
      </p:sp>
      <p:sp>
        <p:nvSpPr>
          <p:cNvPr id="13" name="مستطيل 12"/>
          <p:cNvSpPr/>
          <p:nvPr/>
        </p:nvSpPr>
        <p:spPr>
          <a:xfrm rot="10800000" flipH="1" flipV="1">
            <a:off x="727195" y="3277744"/>
            <a:ext cx="6504030" cy="913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الشهادات والجوائز: تسليم شهادات الخبرة فوراً أو بعد الفعالية بـ </a:t>
            </a:r>
            <a:r>
              <a:rPr lang="en-US" sz="2800" dirty="0">
                <a:solidFill>
                  <a:schemeClr val="tx1"/>
                </a:solidFill>
                <a:latin typeface="Alexandria"/>
              </a:rPr>
              <a:t>48</a:t>
            </a:r>
            <a:r>
              <a:rPr lang="ar-SA" sz="2800" dirty="0">
                <a:solidFill>
                  <a:schemeClr val="tx1"/>
                </a:solidFill>
                <a:latin typeface="Alexandria"/>
              </a:rPr>
              <a:t> ساعة كحد أقصى.</a:t>
            </a:r>
            <a:endParaRPr lang="en-US" sz="2800" dirty="0">
              <a:solidFill>
                <a:schemeClr val="tx1"/>
              </a:solidFill>
              <a:latin typeface="Alexandria"/>
            </a:endParaRPr>
          </a:p>
        </p:txBody>
      </p:sp>
      <p:sp>
        <p:nvSpPr>
          <p:cNvPr id="14" name="مستطيل 13"/>
          <p:cNvSpPr/>
          <p:nvPr/>
        </p:nvSpPr>
        <p:spPr>
          <a:xfrm rot="10800000" flipH="1" flipV="1">
            <a:off x="727195" y="5323278"/>
            <a:ext cx="6504030" cy="853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رسائل الشكر الشخصية: رسالة نصيّة أو بريد إلكتروني يذكر اسم الموظف ويشكره على موقف محدد قام به.</a:t>
            </a:r>
            <a:endParaRPr lang="en-US" sz="2800" dirty="0">
              <a:solidFill>
                <a:schemeClr val="tx1"/>
              </a:solidFill>
              <a:latin typeface="Alexandria"/>
            </a:endParaRPr>
          </a:p>
        </p:txBody>
      </p:sp>
      <p:sp>
        <p:nvSpPr>
          <p:cNvPr id="15" name="مستطيل 14"/>
          <p:cNvSpPr/>
          <p:nvPr/>
        </p:nvSpPr>
        <p:spPr>
          <a:xfrm rot="10800000" flipH="1" flipV="1">
            <a:off x="727195" y="4272889"/>
            <a:ext cx="6504029" cy="9689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حفل الختام: عشاء بسيط للفريق بعيداً عن ضغط العمل يكسر الحواجز الرسمية ويخلق مجتمعاً للفعالية.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8561" y="1241086"/>
            <a:ext cx="4637576" cy="5001094"/>
          </a:xfrm>
          <a:prstGeom prst="rect">
            <a:avLst/>
          </a:prstGeom>
        </p:spPr>
      </p:pic>
    </p:spTree>
    <p:extLst>
      <p:ext uri="{BB962C8B-B14F-4D97-AF65-F5344CB8AC3E}">
        <p14:creationId xmlns:p14="http://schemas.microsoft.com/office/powerpoint/2010/main" val="27784080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83727"/>
            <a:ext cx="61856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370697"/>
            <a:ext cx="11020925" cy="5106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مرحلة ما بعد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5163083" y="1919873"/>
            <a:ext cx="2073456"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تقييم الأداء:</a:t>
            </a:r>
            <a:endParaRPr lang="en-US" sz="2800" b="1" dirty="0">
              <a:solidFill>
                <a:schemeClr val="tx1"/>
              </a:solidFill>
              <a:latin typeface="Alexandria"/>
            </a:endParaRPr>
          </a:p>
        </p:txBody>
      </p:sp>
      <p:sp>
        <p:nvSpPr>
          <p:cNvPr id="12" name="مستطيل 11"/>
          <p:cNvSpPr/>
          <p:nvPr/>
        </p:nvSpPr>
        <p:spPr>
          <a:xfrm rot="10800000" flipH="1" flipV="1">
            <a:off x="3231119" y="2492706"/>
            <a:ext cx="4005420" cy="5806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حوّل الأداء البشري إلى أرقام:</a:t>
            </a:r>
            <a:endParaRPr lang="en-US" sz="2800" dirty="0">
              <a:solidFill>
                <a:schemeClr val="tx1"/>
              </a:solidFill>
              <a:latin typeface="Alexandria"/>
            </a:endParaRPr>
          </a:p>
        </p:txBody>
      </p:sp>
      <p:sp>
        <p:nvSpPr>
          <p:cNvPr id="13" name="مستطيل 12"/>
          <p:cNvSpPr/>
          <p:nvPr/>
        </p:nvSpPr>
        <p:spPr>
          <a:xfrm rot="10800000" flipH="1" flipV="1">
            <a:off x="728437" y="2984889"/>
            <a:ext cx="6508102" cy="1034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استطلاعات رأي الجمهور: هل اشتكى الزوار من تعامل الموظفين؟.</a:t>
            </a:r>
            <a:endParaRPr lang="en-US" sz="2800" dirty="0">
              <a:solidFill>
                <a:schemeClr val="tx1"/>
              </a:solidFill>
              <a:latin typeface="Alexandria"/>
            </a:endParaRPr>
          </a:p>
        </p:txBody>
      </p:sp>
      <p:sp>
        <p:nvSpPr>
          <p:cNvPr id="14" name="مستطيل 13"/>
          <p:cNvSpPr/>
          <p:nvPr/>
        </p:nvSpPr>
        <p:spPr>
          <a:xfrm rot="10800000" flipH="1" flipV="1">
            <a:off x="728438" y="5052660"/>
            <a:ext cx="6508102" cy="10792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تحديد الجمهور: رصد أفضل </a:t>
            </a:r>
            <a:r>
              <a:rPr lang="en-US" sz="2800" dirty="0">
                <a:solidFill>
                  <a:schemeClr val="tx1"/>
                </a:solidFill>
                <a:latin typeface="Alexandria"/>
              </a:rPr>
              <a:t>10</a:t>
            </a:r>
            <a:r>
              <a:rPr lang="ar-SA" sz="2800" dirty="0">
                <a:solidFill>
                  <a:schemeClr val="tx1"/>
                </a:solidFill>
                <a:latin typeface="Alexandria"/>
              </a:rPr>
              <a:t>% من الفريق لترقيتهم لمهام قيادية في الفعاليات القادمة.</a:t>
            </a:r>
            <a:endParaRPr lang="en-US" sz="2800" dirty="0">
              <a:solidFill>
                <a:schemeClr val="tx1"/>
              </a:solidFill>
              <a:latin typeface="Alexandria"/>
            </a:endParaRPr>
          </a:p>
        </p:txBody>
      </p:sp>
      <p:sp>
        <p:nvSpPr>
          <p:cNvPr id="15" name="مستطيل 14"/>
          <p:cNvSpPr/>
          <p:nvPr/>
        </p:nvSpPr>
        <p:spPr>
          <a:xfrm rot="10800000" flipH="1" flipV="1">
            <a:off x="741168" y="4018569"/>
            <a:ext cx="6495371" cy="946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الالتزام: من حضر في موعده؟ ومن أظهر روح المبادرة.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2522" y="1481562"/>
            <a:ext cx="4866631" cy="4835261"/>
          </a:xfrm>
          <a:prstGeom prst="rect">
            <a:avLst/>
          </a:prstGeom>
        </p:spPr>
      </p:pic>
    </p:spTree>
    <p:extLst>
      <p:ext uri="{BB962C8B-B14F-4D97-AF65-F5344CB8AC3E}">
        <p14:creationId xmlns:p14="http://schemas.microsoft.com/office/powerpoint/2010/main" val="343350303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4"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1576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427584"/>
            <a:ext cx="11020925" cy="4721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مرحلة ما بعد الفعالية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2892488" y="1831712"/>
            <a:ext cx="3846273"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بناء قاعدة بيانات المواهب:</a:t>
            </a:r>
            <a:endParaRPr lang="en-US" sz="2800" b="1" dirty="0">
              <a:solidFill>
                <a:schemeClr val="tx1"/>
              </a:solidFill>
              <a:latin typeface="Alexandria"/>
            </a:endParaRPr>
          </a:p>
        </p:txBody>
      </p:sp>
      <p:sp>
        <p:nvSpPr>
          <p:cNvPr id="12" name="مستطيل 11"/>
          <p:cNvSpPr/>
          <p:nvPr/>
        </p:nvSpPr>
        <p:spPr>
          <a:xfrm rot="10800000" flipH="1" flipV="1">
            <a:off x="3032447" y="2557855"/>
            <a:ext cx="3706314" cy="5806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هذا هو الكنز الحقيقي للمنظم:</a:t>
            </a:r>
            <a:endParaRPr lang="en-US" sz="2800" dirty="0">
              <a:solidFill>
                <a:schemeClr val="tx1"/>
              </a:solidFill>
              <a:latin typeface="Alexandria"/>
            </a:endParaRPr>
          </a:p>
        </p:txBody>
      </p:sp>
      <p:sp>
        <p:nvSpPr>
          <p:cNvPr id="13" name="مستطيل 12"/>
          <p:cNvSpPr/>
          <p:nvPr/>
        </p:nvSpPr>
        <p:spPr>
          <a:xfrm rot="10800000" flipH="1" flipV="1">
            <a:off x="845866" y="3138488"/>
            <a:ext cx="5892895" cy="11132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لا تبدأ من الصفر في كل مرة. احتفظ ببيانات الفريق الاسم، التخصص، الملاحظات على الأداء).</a:t>
            </a:r>
            <a:endParaRPr lang="en-US" sz="2800" dirty="0">
              <a:solidFill>
                <a:schemeClr val="tx1"/>
              </a:solidFill>
              <a:latin typeface="Alexandria"/>
            </a:endParaRPr>
          </a:p>
        </p:txBody>
      </p:sp>
      <p:sp>
        <p:nvSpPr>
          <p:cNvPr id="15" name="مستطيل 14"/>
          <p:cNvSpPr/>
          <p:nvPr/>
        </p:nvSpPr>
        <p:spPr>
          <a:xfrm rot="10800000" flipH="1" flipV="1">
            <a:off x="845865" y="4523987"/>
            <a:ext cx="5892896" cy="9689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تصنيف الفريق: متميز في التعامل مع </a:t>
            </a:r>
            <a:r>
              <a:rPr lang="en-US" sz="2800" dirty="0">
                <a:solidFill>
                  <a:schemeClr val="tx1"/>
                </a:solidFill>
                <a:latin typeface="Alexandria"/>
              </a:rPr>
              <a:t>VIP</a:t>
            </a:r>
            <a:r>
              <a:rPr lang="ar-SA" sz="2800" dirty="0">
                <a:solidFill>
                  <a:schemeClr val="tx1"/>
                </a:solidFill>
                <a:latin typeface="Alexandria"/>
              </a:rPr>
              <a:t>، متميز في الحلول التقنية، متميز في إدارة الحشود.</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8669" y="1628775"/>
            <a:ext cx="5343331" cy="4230849"/>
          </a:xfrm>
          <a:prstGeom prst="rect">
            <a:avLst/>
          </a:prstGeom>
        </p:spPr>
      </p:pic>
    </p:spTree>
    <p:extLst>
      <p:ext uri="{BB962C8B-B14F-4D97-AF65-F5344CB8AC3E}">
        <p14:creationId xmlns:p14="http://schemas.microsoft.com/office/powerpoint/2010/main" val="3091317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852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805264" y="1307048"/>
            <a:ext cx="1921057" cy="5419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أولمبياد لندن</a:t>
            </a:r>
            <a:endParaRPr lang="en-US" sz="2800" b="1" dirty="0">
              <a:solidFill>
                <a:srgbClr val="FF0000"/>
              </a:solidFill>
              <a:latin typeface="Alexandria"/>
            </a:endParaRPr>
          </a:p>
        </p:txBody>
      </p:sp>
      <p:sp>
        <p:nvSpPr>
          <p:cNvPr id="11" name="مستطيل 10"/>
          <p:cNvSpPr/>
          <p:nvPr/>
        </p:nvSpPr>
        <p:spPr>
          <a:xfrm rot="10800000" flipH="1" flipV="1">
            <a:off x="845866" y="1849017"/>
            <a:ext cx="6674608" cy="1409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استقطبت لندن </a:t>
            </a:r>
            <a:r>
              <a:rPr lang="en-US" sz="2800" dirty="0">
                <a:solidFill>
                  <a:schemeClr val="tx1"/>
                </a:solidFill>
                <a:latin typeface="Alexandria"/>
              </a:rPr>
              <a:t>70000</a:t>
            </a:r>
            <a:r>
              <a:rPr lang="ar-SA" sz="2800" dirty="0">
                <a:solidFill>
                  <a:schemeClr val="tx1"/>
                </a:solidFill>
                <a:latin typeface="Alexandria"/>
              </a:rPr>
              <a:t> متطوع وموظف، التحدي لم يكن في إدارتهم أثناء الحدث فحسب، بل في كيفية إنهاء الرحلة معهم بحيث يظلون سفراء للبلد وللفعاليات القادمة. </a:t>
            </a:r>
            <a:endParaRPr lang="en-US" sz="2800" dirty="0">
              <a:solidFill>
                <a:schemeClr val="tx1"/>
              </a:solidFill>
              <a:latin typeface="Alexandria"/>
            </a:endParaRPr>
          </a:p>
        </p:txBody>
      </p:sp>
      <p:sp>
        <p:nvSpPr>
          <p:cNvPr id="12" name="مستطيل 11"/>
          <p:cNvSpPr/>
          <p:nvPr/>
        </p:nvSpPr>
        <p:spPr>
          <a:xfrm rot="10800000" flipH="1" flipV="1">
            <a:off x="2239347" y="3306804"/>
            <a:ext cx="5281127" cy="521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a:solidFill>
                  <a:schemeClr val="tx1"/>
                </a:solidFill>
                <a:latin typeface="Alexandria"/>
              </a:rPr>
              <a:t>1) نظام الاعتراف اللحظي قبل الوداع:</a:t>
            </a:r>
            <a:endParaRPr lang="en-US" sz="2800" b="1" dirty="0">
              <a:solidFill>
                <a:schemeClr val="tx1"/>
              </a:solidFill>
              <a:latin typeface="Alexandria"/>
            </a:endParaRPr>
          </a:p>
        </p:txBody>
      </p:sp>
      <p:sp>
        <p:nvSpPr>
          <p:cNvPr id="15" name="مستطيل 14"/>
          <p:cNvSpPr/>
          <p:nvPr/>
        </p:nvSpPr>
        <p:spPr>
          <a:xfrm rot="10800000" flipH="1" flipV="1">
            <a:off x="845865" y="3800765"/>
            <a:ext cx="6674609" cy="1488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لم تنتظر اللجنة انتهاء الأولمبياد لتشكر الفريق. خلال الأيام الأخيرة، تم توزيع "عملات تذكارية" خاصة لا تُباع ولا تشترى تمنح فقط لمن عمل في الفعالية. </a:t>
            </a:r>
            <a:endParaRPr lang="en-US" sz="2800" dirty="0">
              <a:solidFill>
                <a:schemeClr val="tx1"/>
              </a:solidFill>
              <a:latin typeface="Alexandria"/>
            </a:endParaRPr>
          </a:p>
        </p:txBody>
      </p:sp>
      <p:sp>
        <p:nvSpPr>
          <p:cNvPr id="14" name="مستطيل 13"/>
          <p:cNvSpPr/>
          <p:nvPr/>
        </p:nvSpPr>
        <p:spPr>
          <a:xfrm rot="10800000" flipH="1" flipV="1">
            <a:off x="845865" y="5398599"/>
            <a:ext cx="6674609" cy="9689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التطبيق: جعلت هذه الخطوة الموظف يشعر بأنه يمتلك "جزءاً من التاريخ" قبل أن يغادر موقعه.</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520474" y="1408466"/>
            <a:ext cx="4718180" cy="4880367"/>
          </a:xfrm>
          <a:prstGeom prst="rect">
            <a:avLst/>
          </a:prstGeom>
        </p:spPr>
      </p:pic>
    </p:spTree>
    <p:extLst>
      <p:ext uri="{BB962C8B-B14F-4D97-AF65-F5344CB8AC3E}">
        <p14:creationId xmlns:p14="http://schemas.microsoft.com/office/powerpoint/2010/main" val="35652423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5"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852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326552"/>
            <a:ext cx="11020925" cy="5150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3890865" y="1326553"/>
            <a:ext cx="1771767" cy="827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أولمبياد لندن</a:t>
            </a:r>
            <a:endParaRPr lang="en-US" sz="2800" b="1" dirty="0">
              <a:solidFill>
                <a:srgbClr val="FF0000"/>
              </a:solidFill>
              <a:latin typeface="Alexandria"/>
            </a:endParaRPr>
          </a:p>
        </p:txBody>
      </p:sp>
      <p:sp>
        <p:nvSpPr>
          <p:cNvPr id="11" name="مستطيل 10"/>
          <p:cNvSpPr/>
          <p:nvPr/>
        </p:nvSpPr>
        <p:spPr>
          <a:xfrm rot="10800000" flipH="1" flipV="1">
            <a:off x="3991442" y="2070556"/>
            <a:ext cx="3015848"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2) حفل التقدير الشعبي. </a:t>
            </a:r>
            <a:endParaRPr lang="en-US" sz="2800" b="1" dirty="0">
              <a:solidFill>
                <a:schemeClr val="tx1"/>
              </a:solidFill>
              <a:latin typeface="Alexandria"/>
            </a:endParaRPr>
          </a:p>
        </p:txBody>
      </p:sp>
      <p:sp>
        <p:nvSpPr>
          <p:cNvPr id="12" name="مستطيل 11"/>
          <p:cNvSpPr/>
          <p:nvPr/>
        </p:nvSpPr>
        <p:spPr>
          <a:xfrm rot="10800000" flipH="1" flipV="1">
            <a:off x="786529" y="2620630"/>
            <a:ext cx="6220761" cy="1576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في حفل الختام، ولأول مرة في تاريخ الأولمبياد، تم تخصيص فقرة كاملة لتكريم المتطوعين والمنظمين أمام ملايين المشاهدين حول العالم.</a:t>
            </a:r>
            <a:endParaRPr lang="en-US" sz="2800" dirty="0">
              <a:solidFill>
                <a:schemeClr val="tx1"/>
              </a:solidFill>
              <a:latin typeface="Alexandria"/>
            </a:endParaRPr>
          </a:p>
        </p:txBody>
      </p:sp>
      <p:sp>
        <p:nvSpPr>
          <p:cNvPr id="15" name="مستطيل 14"/>
          <p:cNvSpPr/>
          <p:nvPr/>
        </p:nvSpPr>
        <p:spPr>
          <a:xfrm rot="10800000" flipH="1" flipV="1">
            <a:off x="881061" y="4369287"/>
            <a:ext cx="6220762" cy="15607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هذا الاعتراف العلني حوّل التعب الجسدي إلى "فخر وطني" مما جعل فض الارتباط بالفعالية تجربة عاطفية إيجابية جداً.</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101823" y="1408922"/>
            <a:ext cx="5090177" cy="4831714"/>
          </a:xfrm>
          <a:prstGeom prst="rect">
            <a:avLst/>
          </a:prstGeom>
        </p:spPr>
      </p:pic>
    </p:spTree>
    <p:extLst>
      <p:ext uri="{BB962C8B-B14F-4D97-AF65-F5344CB8AC3E}">
        <p14:creationId xmlns:p14="http://schemas.microsoft.com/office/powerpoint/2010/main" val="156822960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852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9857" y="1155869"/>
            <a:ext cx="11020925" cy="5321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0114" y="163418"/>
            <a:ext cx="4116023" cy="703078"/>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3965510" y="1343696"/>
            <a:ext cx="3211790" cy="550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3) منصة تراث المواهب: </a:t>
            </a:r>
            <a:endParaRPr lang="en-US" sz="2800" b="1" dirty="0">
              <a:solidFill>
                <a:schemeClr val="tx1"/>
              </a:solidFill>
              <a:latin typeface="Alexandria"/>
            </a:endParaRPr>
          </a:p>
        </p:txBody>
      </p:sp>
      <p:sp>
        <p:nvSpPr>
          <p:cNvPr id="12" name="مستطيل 11"/>
          <p:cNvSpPr/>
          <p:nvPr/>
        </p:nvSpPr>
        <p:spPr>
          <a:xfrm rot="10800000" flipH="1" flipV="1">
            <a:off x="845863" y="2232211"/>
            <a:ext cx="10406855" cy="982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هنا يكمن الذكاء الاستراتيجي حيث لم تقم اللجنة بحذف بيانات </a:t>
            </a:r>
            <a:r>
              <a:rPr lang="en-US" sz="2800" dirty="0">
                <a:solidFill>
                  <a:schemeClr val="tx1"/>
                </a:solidFill>
                <a:latin typeface="Alexandria"/>
              </a:rPr>
              <a:t>70</a:t>
            </a:r>
            <a:r>
              <a:rPr lang="ar-SA" sz="2800" dirty="0">
                <a:solidFill>
                  <a:schemeClr val="tx1"/>
                </a:solidFill>
                <a:latin typeface="Alexandria"/>
              </a:rPr>
              <a:t> ألف شخص، بل أطلقت منصة إلكترونية تسمى </a:t>
            </a:r>
            <a:r>
              <a:rPr lang="en-US" sz="2800" dirty="0">
                <a:solidFill>
                  <a:schemeClr val="tx1"/>
                </a:solidFill>
                <a:latin typeface="Alexandria"/>
              </a:rPr>
              <a:t>Join In</a:t>
            </a:r>
            <a:r>
              <a:rPr lang="ar-SA" sz="2800" dirty="0">
                <a:solidFill>
                  <a:schemeClr val="tx1"/>
                </a:solidFill>
                <a:latin typeface="Alexandria"/>
              </a:rPr>
              <a:t>.</a:t>
            </a:r>
            <a:endParaRPr lang="en-US" sz="2800" dirty="0">
              <a:solidFill>
                <a:schemeClr val="tx1"/>
              </a:solidFill>
              <a:latin typeface="Alexandria"/>
            </a:endParaRPr>
          </a:p>
        </p:txBody>
      </p:sp>
      <p:sp>
        <p:nvSpPr>
          <p:cNvPr id="15" name="مستطيل 14"/>
          <p:cNvSpPr/>
          <p:nvPr/>
        </p:nvSpPr>
        <p:spPr>
          <a:xfrm rot="10800000" flipH="1" flipV="1">
            <a:off x="964537" y="3214942"/>
            <a:ext cx="10288181" cy="9689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a:solidFill>
                  <a:schemeClr val="tx1"/>
                </a:solidFill>
                <a:latin typeface="Alexandria"/>
              </a:rPr>
              <a:t>التطبيق: تم تحويل قاعدة بيانات المتطوعين والمنظمين إلى جمعية خيرية دائمة تساعدهم على إيجاد الفرص في فعاليات رياضية ومجتمعية أخرى بناءً على تقييماتهم في الأولمبياد.</a:t>
            </a:r>
            <a:endParaRPr lang="en-US" sz="2800" dirty="0">
              <a:solidFill>
                <a:schemeClr val="tx1"/>
              </a:solidFill>
              <a:latin typeface="Alexandria"/>
            </a:endParaRPr>
          </a:p>
        </p:txBody>
      </p:sp>
      <p:sp>
        <p:nvSpPr>
          <p:cNvPr id="13" name="مستطيل 12"/>
          <p:cNvSpPr/>
          <p:nvPr/>
        </p:nvSpPr>
        <p:spPr>
          <a:xfrm rot="10800000" flipH="1" flipV="1">
            <a:off x="845865" y="4310744"/>
            <a:ext cx="10406854" cy="1977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chemeClr val="tx1"/>
                </a:solidFill>
                <a:latin typeface="Alexandria"/>
              </a:rPr>
              <a:t>4) دراسة الأثر النفسي: </a:t>
            </a:r>
            <a:r>
              <a:rPr lang="ar-SA" sz="2800" dirty="0">
                <a:solidFill>
                  <a:schemeClr val="tx1"/>
                </a:solidFill>
                <a:latin typeface="Alexandria"/>
              </a:rPr>
              <a:t>أجرت اللجنة مقابلات واستبيانات مع آلاف المنظمين بعد الفعالية لسنوات، لدراسة كيف أثرت المشاركة في الفعالية على مسارهم المهني، حيث اكتشفوا أن </a:t>
            </a:r>
            <a:r>
              <a:rPr lang="en-US" sz="2800" dirty="0">
                <a:solidFill>
                  <a:schemeClr val="tx1"/>
                </a:solidFill>
                <a:latin typeface="Alexandria"/>
              </a:rPr>
              <a:t>40</a:t>
            </a:r>
            <a:r>
              <a:rPr lang="ar-SA" sz="2800" dirty="0">
                <a:solidFill>
                  <a:schemeClr val="tx1"/>
                </a:solidFill>
                <a:latin typeface="Alexandria"/>
              </a:rPr>
              <a:t>% من المشاركين حصلوا على فرص عمل أفضل بسبب المهارات التي وثقت لهم في شهادات نهاية الفعالية.</a:t>
            </a:r>
            <a:endParaRPr lang="en-US" sz="2800" dirty="0">
              <a:solidFill>
                <a:schemeClr val="tx1"/>
              </a:solidFill>
              <a:latin typeface="Alexandria"/>
            </a:endParaRPr>
          </a:p>
        </p:txBody>
      </p:sp>
    </p:spTree>
    <p:extLst>
      <p:ext uri="{BB962C8B-B14F-4D97-AF65-F5344CB8AC3E}">
        <p14:creationId xmlns:p14="http://schemas.microsoft.com/office/powerpoint/2010/main" val="10735685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5"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a:solidFill>
                  <a:srgbClr val="00AEEF"/>
                </a:solidFill>
                <a:latin typeface="Alexandria"/>
              </a:rPr>
              <a:t>الخاتمة</a:t>
            </a:r>
            <a:endParaRPr lang="ar-SA" sz="4000" b="1" dirty="0">
              <a:solidFill>
                <a:srgbClr val="00AEEF"/>
              </a:solidFill>
              <a:latin typeface="Alexandria"/>
            </a:endParaRPr>
          </a:p>
        </p:txBody>
      </p:sp>
      <p:grpSp>
        <p:nvGrpSpPr>
          <p:cNvPr id="7" name="Google Shape;8745;p58"/>
          <p:cNvGrpSpPr/>
          <p:nvPr/>
        </p:nvGrpSpPr>
        <p:grpSpPr>
          <a:xfrm>
            <a:off x="9594901" y="839900"/>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8" name="Rectangle: Rounded Corners 24"/>
          <p:cNvSpPr/>
          <p:nvPr/>
        </p:nvSpPr>
        <p:spPr>
          <a:xfrm>
            <a:off x="489857" y="1874217"/>
            <a:ext cx="11020925" cy="460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sp>
        <p:nvSpPr>
          <p:cNvPr id="19" name="مستطيل 18"/>
          <p:cNvSpPr/>
          <p:nvPr/>
        </p:nvSpPr>
        <p:spPr>
          <a:xfrm>
            <a:off x="1338943" y="2329805"/>
            <a:ext cx="9437560" cy="2657138"/>
          </a:xfrm>
          <a:prstGeom prst="rect">
            <a:avLst/>
          </a:prstGeom>
        </p:spPr>
        <p:txBody>
          <a:bodyPr wrap="square">
            <a:spAutoFit/>
          </a:bodyPr>
          <a:lstStyle/>
          <a:p>
            <a:pPr algn="justLow" rtl="1">
              <a:lnSpc>
                <a:spcPts val="5000"/>
              </a:lnSpc>
            </a:pPr>
            <a:r>
              <a:rPr lang="ar-SA" sz="2800" dirty="0">
                <a:latin typeface="Alexandria"/>
                <a:ea typeface="Calibri" panose="020F0502020204030204" pitchFamily="34" charset="0"/>
              </a:rPr>
              <a:t>لقد استعرضنا اليوم إن إدارة الموارد البشرية هي الجسر الواصل بين رؤية الفعالية وواقعها التنفيذي. التحدي الحقيقي يبدأ من كون القوة الحقيقية لأي فعالية تكمن في شغف المنظمين. دورنا كمدراء لهم يكمن في إشعال هذا الشغف والحفاظ عليه عبر الإدارة الناجحة.</a:t>
            </a:r>
            <a:endParaRPr lang="ar-SA" sz="2800" dirty="0">
              <a:latin typeface="Alexandria"/>
            </a:endParaRPr>
          </a:p>
        </p:txBody>
      </p:sp>
    </p:spTree>
    <p:extLst>
      <p:ext uri="{BB962C8B-B14F-4D97-AF65-F5344CB8AC3E}">
        <p14:creationId xmlns:p14="http://schemas.microsoft.com/office/powerpoint/2010/main" val="21455370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randombar(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56534982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a:solidFill>
                  <a:schemeClr val="tx1"/>
                </a:solidFill>
                <a:latin typeface="Alexandria"/>
              </a:rPr>
              <a:t>التسويق والترويج للفعاليات:</a:t>
            </a:r>
          </a:p>
          <a:p>
            <a:pPr algn="justLow" rtl="1"/>
            <a:r>
              <a:rPr lang="ar-SA" sz="2800" dirty="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استراتيجيات التسويق قبل وبعد وأثناء الفعالية.</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استخدام وسائل الإعلام ووسائل التواصل الاجتماعي.</a:t>
            </a:r>
          </a:p>
          <a:p>
            <a:pPr marL="457200" indent="-457200" algn="justLow" rtl="1">
              <a:lnSpc>
                <a:spcPts val="5000"/>
              </a:lnSpc>
              <a:buFont typeface="Wingdings" panose="05000000000000000000" pitchFamily="2" charset="2"/>
              <a:buChar char="ü"/>
            </a:pPr>
            <a:r>
              <a:rPr lang="ar-SA" sz="2800" dirty="0" err="1">
                <a:solidFill>
                  <a:schemeClr val="tx1"/>
                </a:solidFill>
                <a:latin typeface="Alexandria"/>
              </a:rPr>
              <a:t>الرعايات</a:t>
            </a:r>
            <a:r>
              <a:rPr lang="ar-SA" sz="2800" dirty="0">
                <a:solidFill>
                  <a:schemeClr val="tx1"/>
                </a:solidFill>
                <a:latin typeface="Alexandria"/>
              </a:rPr>
              <a:t> والشراكات.</a:t>
            </a:r>
          </a:p>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العلاقات الإعلامية.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Seven</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AACAC5DD-9625-4656-BC74-37AE4E4067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6335</TotalTime>
  <Words>2534</Words>
  <Application>Microsoft Office PowerPoint</Application>
  <PresentationFormat>Widescreen</PresentationFormat>
  <Paragraphs>224</Paragraphs>
  <Slides>40</Slides>
  <Notes>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501</cp:revision>
  <dcterms:created xsi:type="dcterms:W3CDTF">2023-04-29T09:08:00Z</dcterms:created>
  <dcterms:modified xsi:type="dcterms:W3CDTF">2026-02-23T13:48:33Z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