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1.xml" ContentType="application/vnd.openxmlformats-officedocument.presentationml.tag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54"/>
  </p:notesMasterIdLst>
  <p:sldIdLst>
    <p:sldId id="480" r:id="rId5"/>
    <p:sldId id="260" r:id="rId6"/>
    <p:sldId id="560" r:id="rId7"/>
    <p:sldId id="562" r:id="rId8"/>
    <p:sldId id="498" r:id="rId9"/>
    <p:sldId id="561" r:id="rId10"/>
    <p:sldId id="292" r:id="rId11"/>
    <p:sldId id="324" r:id="rId12"/>
    <p:sldId id="282" r:id="rId13"/>
    <p:sldId id="563" r:id="rId14"/>
    <p:sldId id="295" r:id="rId15"/>
    <p:sldId id="328" r:id="rId16"/>
    <p:sldId id="330" r:id="rId17"/>
    <p:sldId id="294" r:id="rId18"/>
    <p:sldId id="331" r:id="rId19"/>
    <p:sldId id="332" r:id="rId20"/>
    <p:sldId id="333" r:id="rId21"/>
    <p:sldId id="334" r:id="rId22"/>
    <p:sldId id="326" r:id="rId23"/>
    <p:sldId id="293" r:id="rId24"/>
    <p:sldId id="335" r:id="rId25"/>
    <p:sldId id="336" r:id="rId26"/>
    <p:sldId id="566" r:id="rId27"/>
    <p:sldId id="572" r:id="rId28"/>
    <p:sldId id="567" r:id="rId29"/>
    <p:sldId id="568" r:id="rId30"/>
    <p:sldId id="569" r:id="rId31"/>
    <p:sldId id="570" r:id="rId32"/>
    <p:sldId id="571" r:id="rId33"/>
    <p:sldId id="573" r:id="rId34"/>
    <p:sldId id="574" r:id="rId35"/>
    <p:sldId id="575" r:id="rId36"/>
    <p:sldId id="576" r:id="rId37"/>
    <p:sldId id="577" r:id="rId38"/>
    <p:sldId id="578" r:id="rId39"/>
    <p:sldId id="579" r:id="rId40"/>
    <p:sldId id="580" r:id="rId41"/>
    <p:sldId id="581" r:id="rId42"/>
    <p:sldId id="582" r:id="rId43"/>
    <p:sldId id="583" r:id="rId44"/>
    <p:sldId id="584" r:id="rId45"/>
    <p:sldId id="585" r:id="rId46"/>
    <p:sldId id="586" r:id="rId47"/>
    <p:sldId id="588" r:id="rId48"/>
    <p:sldId id="589" r:id="rId49"/>
    <p:sldId id="590" r:id="rId50"/>
    <p:sldId id="587" r:id="rId51"/>
    <p:sldId id="558" r:id="rId52"/>
    <p:sldId id="313" r:id="rId5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260"/>
            <p14:sldId id="560"/>
            <p14:sldId id="562"/>
            <p14:sldId id="498"/>
            <p14:sldId id="561"/>
            <p14:sldId id="292"/>
            <p14:sldId id="324"/>
            <p14:sldId id="282"/>
            <p14:sldId id="563"/>
            <p14:sldId id="295"/>
            <p14:sldId id="328"/>
            <p14:sldId id="330"/>
            <p14:sldId id="294"/>
            <p14:sldId id="331"/>
            <p14:sldId id="332"/>
            <p14:sldId id="333"/>
            <p14:sldId id="334"/>
            <p14:sldId id="326"/>
            <p14:sldId id="293"/>
            <p14:sldId id="335"/>
            <p14:sldId id="336"/>
            <p14:sldId id="566"/>
            <p14:sldId id="572"/>
            <p14:sldId id="567"/>
            <p14:sldId id="568"/>
            <p14:sldId id="569"/>
            <p14:sldId id="570"/>
            <p14:sldId id="571"/>
            <p14:sldId id="573"/>
            <p14:sldId id="574"/>
            <p14:sldId id="575"/>
            <p14:sldId id="576"/>
            <p14:sldId id="577"/>
            <p14:sldId id="578"/>
            <p14:sldId id="579"/>
            <p14:sldId id="580"/>
            <p14:sldId id="581"/>
            <p14:sldId id="582"/>
            <p14:sldId id="583"/>
            <p14:sldId id="584"/>
            <p14:sldId id="585"/>
            <p14:sldId id="586"/>
            <p14:sldId id="588"/>
            <p14:sldId id="589"/>
            <p14:sldId id="590"/>
            <p14:sldId id="587"/>
            <p14:sldId id="558"/>
            <p14:sldId id="313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36" userDrawn="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2D3956"/>
    <a:srgbClr val="852F4A"/>
    <a:srgbClr val="203E5F"/>
    <a:srgbClr val="000000"/>
    <a:srgbClr val="00AEEF"/>
    <a:srgbClr val="FFD200"/>
    <a:srgbClr val="F58221"/>
    <a:srgbClr val="669BBC"/>
    <a:srgbClr val="8E5A6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74" d="100"/>
          <a:sy n="74" d="100"/>
        </p:scale>
        <p:origin x="936" y="62"/>
      </p:cViewPr>
      <p:guideLst>
        <p:guide orient="horz" pos="2136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0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presProps" Target="pres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tableStyles" Target="tableStyles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viewProps" Target="viewProp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theme" Target="theme/theme1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E31D090-FE43-47D7-8FEF-D8C6A7C7B568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1E0D463E-5CC5-4D15-B5BA-276D12552ECD}">
      <dgm:prSet custT="1"/>
      <dgm:spPr/>
      <dgm:t>
        <a:bodyPr/>
        <a:lstStyle/>
        <a:p>
          <a:pPr rtl="1"/>
          <a:r>
            <a:rPr lang="en-US" sz="3200" b="1" i="0" dirty="0"/>
            <a:t>Divided into two parts</a:t>
          </a:r>
          <a:endParaRPr lang="en-US" sz="3200" b="1" dirty="0"/>
        </a:p>
      </dgm:t>
    </dgm:pt>
    <dgm:pt modelId="{A7EDFFDA-79C1-4BFB-97A2-EDF7F3F29AFF}" type="parTrans" cxnId="{2C560CD3-63E7-42B2-8249-D777A94C051A}">
      <dgm:prSet/>
      <dgm:spPr/>
      <dgm:t>
        <a:bodyPr/>
        <a:lstStyle/>
        <a:p>
          <a:pPr rtl="1"/>
          <a:endParaRPr lang="ar-EG"/>
        </a:p>
      </dgm:t>
    </dgm:pt>
    <dgm:pt modelId="{0887E7B3-0277-4ABE-AF16-BF73849DCB40}" type="sibTrans" cxnId="{2C560CD3-63E7-42B2-8249-D777A94C051A}">
      <dgm:prSet/>
      <dgm:spPr/>
      <dgm:t>
        <a:bodyPr/>
        <a:lstStyle/>
        <a:p>
          <a:pPr rtl="1"/>
          <a:endParaRPr lang="ar-EG"/>
        </a:p>
      </dgm:t>
    </dgm:pt>
    <dgm:pt modelId="{D53B13D2-6677-44F0-BAEF-82DCD1863248}" type="pres">
      <dgm:prSet presAssocID="{2E31D090-FE43-47D7-8FEF-D8C6A7C7B568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09414310-47B1-499F-ACE0-B77FA33F3B95}" type="pres">
      <dgm:prSet presAssocID="{1E0D463E-5CC5-4D15-B5BA-276D12552ECD}" presName="hierRoot1" presStyleCnt="0">
        <dgm:presLayoutVars>
          <dgm:hierBranch val="init"/>
        </dgm:presLayoutVars>
      </dgm:prSet>
      <dgm:spPr/>
    </dgm:pt>
    <dgm:pt modelId="{4928D50E-86D8-4945-B706-0C0390C627A9}" type="pres">
      <dgm:prSet presAssocID="{1E0D463E-5CC5-4D15-B5BA-276D12552ECD}" presName="rootComposite1" presStyleCnt="0"/>
      <dgm:spPr/>
    </dgm:pt>
    <dgm:pt modelId="{B9180AC1-D46B-4E1D-BBC5-36D4EC198F1B}" type="pres">
      <dgm:prSet presAssocID="{1E0D463E-5CC5-4D15-B5BA-276D12552ECD}" presName="rootText1" presStyleLbl="node0" presStyleIdx="0" presStyleCnt="1" custScaleX="90246" custScaleY="16890" custLinFactNeighborX="153" custLinFactNeighborY="-16496">
        <dgm:presLayoutVars>
          <dgm:chPref val="3"/>
        </dgm:presLayoutVars>
      </dgm:prSet>
      <dgm:spPr/>
    </dgm:pt>
    <dgm:pt modelId="{55DD5634-F594-4137-A9F6-A972D9B954BE}" type="pres">
      <dgm:prSet presAssocID="{1E0D463E-5CC5-4D15-B5BA-276D12552ECD}" presName="rootConnector1" presStyleLbl="node1" presStyleIdx="0" presStyleCnt="0"/>
      <dgm:spPr/>
    </dgm:pt>
    <dgm:pt modelId="{1F3AFBC9-E1FE-4B99-BA61-C7F3DCFE0966}" type="pres">
      <dgm:prSet presAssocID="{1E0D463E-5CC5-4D15-B5BA-276D12552ECD}" presName="hierChild2" presStyleCnt="0"/>
      <dgm:spPr/>
    </dgm:pt>
    <dgm:pt modelId="{62691FAC-1771-44FB-B5EB-4746DD3BD17E}" type="pres">
      <dgm:prSet presAssocID="{1E0D463E-5CC5-4D15-B5BA-276D12552ECD}" presName="hierChild3" presStyleCnt="0"/>
      <dgm:spPr/>
    </dgm:pt>
  </dgm:ptLst>
  <dgm:cxnLst>
    <dgm:cxn modelId="{9065E60D-F045-4034-9B8F-19C7B8E17720}" type="presOf" srcId="{1E0D463E-5CC5-4D15-B5BA-276D12552ECD}" destId="{B9180AC1-D46B-4E1D-BBC5-36D4EC198F1B}" srcOrd="0" destOrd="0" presId="urn:microsoft.com/office/officeart/2005/8/layout/orgChart1"/>
    <dgm:cxn modelId="{6E8E4E73-8DEB-4858-AE81-51EC4D500850}" type="presOf" srcId="{2E31D090-FE43-47D7-8FEF-D8C6A7C7B568}" destId="{D53B13D2-6677-44F0-BAEF-82DCD1863248}" srcOrd="0" destOrd="0" presId="urn:microsoft.com/office/officeart/2005/8/layout/orgChart1"/>
    <dgm:cxn modelId="{8EA264BF-825C-47DA-B79A-472C183A8B98}" type="presOf" srcId="{1E0D463E-5CC5-4D15-B5BA-276D12552ECD}" destId="{55DD5634-F594-4137-A9F6-A972D9B954BE}" srcOrd="1" destOrd="0" presId="urn:microsoft.com/office/officeart/2005/8/layout/orgChart1"/>
    <dgm:cxn modelId="{2C560CD3-63E7-42B2-8249-D777A94C051A}" srcId="{2E31D090-FE43-47D7-8FEF-D8C6A7C7B568}" destId="{1E0D463E-5CC5-4D15-B5BA-276D12552ECD}" srcOrd="0" destOrd="0" parTransId="{A7EDFFDA-79C1-4BFB-97A2-EDF7F3F29AFF}" sibTransId="{0887E7B3-0277-4ABE-AF16-BF73849DCB40}"/>
    <dgm:cxn modelId="{095EDFD3-910B-456A-88E8-F54DC182BDBF}" type="presParOf" srcId="{D53B13D2-6677-44F0-BAEF-82DCD1863248}" destId="{09414310-47B1-499F-ACE0-B77FA33F3B95}" srcOrd="0" destOrd="0" presId="urn:microsoft.com/office/officeart/2005/8/layout/orgChart1"/>
    <dgm:cxn modelId="{9AA728DF-9580-4E43-AFC4-30BF180C5CB0}" type="presParOf" srcId="{09414310-47B1-499F-ACE0-B77FA33F3B95}" destId="{4928D50E-86D8-4945-B706-0C0390C627A9}" srcOrd="0" destOrd="0" presId="urn:microsoft.com/office/officeart/2005/8/layout/orgChart1"/>
    <dgm:cxn modelId="{84F4DE8E-C8EB-44C7-B851-5FFA8E81D575}" type="presParOf" srcId="{4928D50E-86D8-4945-B706-0C0390C627A9}" destId="{B9180AC1-D46B-4E1D-BBC5-36D4EC198F1B}" srcOrd="0" destOrd="0" presId="urn:microsoft.com/office/officeart/2005/8/layout/orgChart1"/>
    <dgm:cxn modelId="{6E269C90-419E-480B-B689-F79789807B37}" type="presParOf" srcId="{4928D50E-86D8-4945-B706-0C0390C627A9}" destId="{55DD5634-F594-4137-A9F6-A972D9B954BE}" srcOrd="1" destOrd="0" presId="urn:microsoft.com/office/officeart/2005/8/layout/orgChart1"/>
    <dgm:cxn modelId="{98424678-B16B-449F-AFC3-E995A27B1F73}" type="presParOf" srcId="{09414310-47B1-499F-ACE0-B77FA33F3B95}" destId="{1F3AFBC9-E1FE-4B99-BA61-C7F3DCFE0966}" srcOrd="1" destOrd="0" presId="urn:microsoft.com/office/officeart/2005/8/layout/orgChart1"/>
    <dgm:cxn modelId="{C638AE62-9AFE-4EB5-B607-F321602A5BBF}" type="presParOf" srcId="{09414310-47B1-499F-ACE0-B77FA33F3B95}" destId="{62691FAC-1771-44FB-B5EB-4746DD3BD17E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9180AC1-D46B-4E1D-BBC5-36D4EC198F1B}">
      <dsp:nvSpPr>
        <dsp:cNvPr id="0" name=""/>
        <dsp:cNvSpPr/>
      </dsp:nvSpPr>
      <dsp:spPr>
        <a:xfrm>
          <a:off x="441079" y="0"/>
          <a:ext cx="7799912" cy="72989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1" i="0" kern="1200" dirty="0"/>
            <a:t>Divided into two parts</a:t>
          </a:r>
          <a:endParaRPr lang="en-US" sz="3200" b="1" kern="1200" dirty="0"/>
        </a:p>
      </dsp:txBody>
      <dsp:txXfrm>
        <a:off x="441079" y="0"/>
        <a:ext cx="7799912" cy="72989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5/23/2026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781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38299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D53B7B4A-424B-41AE-A35C-615D6A5FCC4D}"/>
              </a:ext>
            </a:extLst>
          </p:cNvPr>
          <p:cNvSpPr/>
          <p:nvPr userDrawn="1"/>
        </p:nvSpPr>
        <p:spPr>
          <a:xfrm>
            <a:off x="10225669" y="78059"/>
            <a:ext cx="1427356" cy="785093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en-US" b="1" dirty="0">
                <a:latin typeface="Arial Black" panose="020B0A04020102020204" pitchFamily="34" charset="0"/>
              </a:rPr>
              <a:t>Chapter 3</a:t>
            </a:r>
            <a:endParaRPr lang="ar-EG" b="1" dirty="0">
              <a:latin typeface="Arial Black" panose="020B0A040201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022442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88685" y="6443434"/>
            <a:ext cx="41365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949371" y="6436177"/>
            <a:ext cx="172992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z="12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00571" y="6443434"/>
            <a:ext cx="387712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MGM331 - Principles of Management Information Systems</a:t>
            </a:r>
          </a:p>
        </p:txBody>
      </p:sp>
    </p:spTree>
    <p:extLst>
      <p:ext uri="{BB962C8B-B14F-4D97-AF65-F5344CB8AC3E}">
        <p14:creationId xmlns:p14="http://schemas.microsoft.com/office/powerpoint/2010/main" val="2199334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46960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2BE1E352-52D4-44A5-A41B-006CE70750EC}"/>
              </a:ext>
            </a:extLst>
          </p:cNvPr>
          <p:cNvSpPr/>
          <p:nvPr userDrawn="1"/>
        </p:nvSpPr>
        <p:spPr>
          <a:xfrm>
            <a:off x="10225669" y="78059"/>
            <a:ext cx="1427356" cy="785093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en-US" b="1" dirty="0">
                <a:latin typeface="Arial Black" panose="020B0A04020102020204" pitchFamily="34" charset="0"/>
              </a:rPr>
              <a:t>Chapter 3</a:t>
            </a:r>
            <a:endParaRPr lang="ar-EG" b="1" dirty="0">
              <a:latin typeface="Arial Black" panose="020B0A04020102020204" pitchFamily="34" charset="0"/>
            </a:endParaRP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A746F64A-D3B6-4376-BEC2-0FE776A1D1A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5" r:id="rId12"/>
    <p:sldLayoutId id="2147483666" r:id="rId13"/>
    <p:sldLayoutId id="2147483667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13" Type="http://schemas.openxmlformats.org/officeDocument/2006/relationships/image" Target="../media/image9.png"/><Relationship Id="rId3" Type="http://schemas.openxmlformats.org/officeDocument/2006/relationships/image" Target="../media/image2.png"/><Relationship Id="rId7" Type="http://schemas.openxmlformats.org/officeDocument/2006/relationships/diagramQuickStyle" Target="../diagrams/quickStyle1.xml"/><Relationship Id="rId12" Type="http://schemas.openxmlformats.org/officeDocument/2006/relationships/image" Target="../media/image8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6" Type="http://schemas.openxmlformats.org/officeDocument/2006/relationships/diagramLayout" Target="../diagrams/layout1.xml"/><Relationship Id="rId11" Type="http://schemas.openxmlformats.org/officeDocument/2006/relationships/image" Target="../media/image7.png"/><Relationship Id="rId5" Type="http://schemas.openxmlformats.org/officeDocument/2006/relationships/diagramData" Target="../diagrams/data1.xml"/><Relationship Id="rId10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microsoft.com/office/2007/relationships/diagramDrawing" Target="../diagrams/drawing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aihr.com/blog/hr-risk-management/" TargetMode="Externa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fif"/><Relationship Id="rId2" Type="http://schemas.openxmlformats.org/officeDocument/2006/relationships/hyperlink" Target="https://www.aihr.com/blog/skills-gap-analysis/" TargetMode="Externa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hyperlink" Target="https://www.aihr.com/wp-content/uploads/Job-Safety-Analysis-12-Simple-Steps.png" TargetMode="Externa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6.xml"/><Relationship Id="rId5" Type="http://schemas.openxmlformats.org/officeDocument/2006/relationships/image" Target="../media/image21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FCE1403-6462-0AEA-2492-F0FFA8715EEB}"/>
              </a:ext>
            </a:extLst>
          </p:cNvPr>
          <p:cNvSpPr/>
          <p:nvPr/>
        </p:nvSpPr>
        <p:spPr>
          <a:xfrm>
            <a:off x="10224655" y="31172"/>
            <a:ext cx="1849581" cy="83127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Oval 17"/>
          <p:cNvSpPr/>
          <p:nvPr/>
        </p:nvSpPr>
        <p:spPr>
          <a:xfrm>
            <a:off x="6175320" y="103909"/>
            <a:ext cx="6221032" cy="6186614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167271" y="1455848"/>
            <a:ext cx="6096000" cy="1654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400" b="1">
                <a:solidFill>
                  <a:srgbClr val="00B0F0"/>
                </a:solidFill>
                <a:latin typeface="Alexandria" charset="0"/>
                <a:cs typeface="Alexandria" charset="0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en-US" sz="36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+mj-cs"/>
              </a:rPr>
              <a:t>Strategic And Operational Risk Management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2599592" y="3380864"/>
            <a:ext cx="136287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PMG630</a:t>
            </a:r>
            <a:endParaRPr lang="en-US" sz="2400" dirty="0">
              <a:latin typeface="Alexandria" charset="0"/>
              <a:cs typeface="Alexandria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064ED9D-F779-462F-3C99-D88E66A2D776}"/>
              </a:ext>
            </a:extLst>
          </p:cNvPr>
          <p:cNvSpPr txBox="1"/>
          <p:nvPr/>
        </p:nvSpPr>
        <p:spPr>
          <a:xfrm>
            <a:off x="1333284" y="4324918"/>
            <a:ext cx="3910107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u="sng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  <a:p>
            <a:pPr algn="ctr"/>
            <a:endParaRPr lang="en-US" sz="2400" b="1" u="sng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Ayman Hassan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F5EBD3-EFAC-9CAD-F85C-8AA1711C43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55806" y="1091045"/>
            <a:ext cx="4222238" cy="4270664"/>
          </a:xfrm>
          <a:prstGeom prst="rect">
            <a:avLst/>
          </a:prstGeom>
        </p:spPr>
      </p:pic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B87213F1-FB5E-4867-A48F-D68F67D7FD62}"/>
              </a:ext>
            </a:extLst>
          </p:cNvPr>
          <p:cNvSpPr/>
          <p:nvPr/>
        </p:nvSpPr>
        <p:spPr>
          <a:xfrm>
            <a:off x="93518" y="5739815"/>
            <a:ext cx="952972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r>
              <a:rPr lang="en-US" sz="2400" b="1" dirty="0">
                <a:solidFill>
                  <a:schemeClr val="bg1"/>
                </a:solidFill>
                <a:cs typeface="Alexandria" charset="0"/>
              </a:rPr>
              <a:t>	Lecture</a:t>
            </a:r>
            <a:r>
              <a:rPr lang="en-US" sz="2600" b="1" dirty="0">
                <a:solidFill>
                  <a:schemeClr val="bg1"/>
                </a:solidFill>
                <a:cs typeface="Alexandria" charset="0"/>
              </a:rPr>
              <a:t> .4 “</a:t>
            </a:r>
            <a:r>
              <a:rPr lang="en-US" sz="2400" b="1" u="sng" dirty="0">
                <a:solidFill>
                  <a:schemeClr val="bg1"/>
                </a:solidFill>
              </a:rPr>
              <a:t>Tools and Techniques</a:t>
            </a:r>
            <a:r>
              <a:rPr lang="en-US" sz="2800" dirty="0"/>
              <a:t>”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504"/>
    </mc:Choice>
    <mc:Fallback xmlns="">
      <p:transition spd="slow" advTm="35504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1" y="12859"/>
            <a:ext cx="12191999" cy="6488575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1"/>
            <a:ext cx="6668803" cy="4082142"/>
          </a:xfr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3152129" y="3769849"/>
            <a:ext cx="18473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FCDA150F-2CFB-43F4-8758-B75C8CC01876}"/>
              </a:ext>
            </a:extLst>
          </p:cNvPr>
          <p:cNvSpPr/>
          <p:nvPr/>
        </p:nvSpPr>
        <p:spPr>
          <a:xfrm>
            <a:off x="9580294" y="2442118"/>
            <a:ext cx="1771172" cy="3278458"/>
          </a:xfrm>
          <a:prstGeom prst="roundRect">
            <a:avLst/>
          </a:prstGeom>
          <a:solidFill>
            <a:schemeClr val="accent5">
              <a:lumMod val="50000"/>
            </a:schemeClr>
          </a:solidFill>
          <a:ln>
            <a:solidFill>
              <a:srgbClr val="FF0000"/>
            </a:solidFill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2800" b="1" dirty="0"/>
              <a:t>Chapter 3</a:t>
            </a:r>
            <a:endParaRPr lang="ar-EG" sz="2800" b="1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974BFC8-102A-402D-A5D1-3FE2C3F34DF5}"/>
              </a:ext>
            </a:extLst>
          </p:cNvPr>
          <p:cNvSpPr txBox="1"/>
          <p:nvPr/>
        </p:nvSpPr>
        <p:spPr>
          <a:xfrm>
            <a:off x="3979938" y="2301602"/>
            <a:ext cx="5464098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u="sng" dirty="0">
                <a:solidFill>
                  <a:srgbClr val="002060"/>
                </a:solidFill>
              </a:rPr>
              <a:t>Tools and Techniques, </a:t>
            </a:r>
            <a:endParaRPr lang="en-US" sz="3600" b="1" u="sng" dirty="0">
              <a:solidFill>
                <a:srgbClr val="FF0000"/>
              </a:solidFill>
              <a:ea typeface="+mj-ea"/>
            </a:endParaRPr>
          </a:p>
          <a:p>
            <a:pPr algn="ctr"/>
            <a:r>
              <a:rPr lang="en-US" sz="3600" b="1" dirty="0">
                <a:solidFill>
                  <a:srgbClr val="FF0000"/>
                </a:solidFill>
                <a:ea typeface="+mj-ea"/>
              </a:rPr>
              <a:t>  “J</a:t>
            </a:r>
            <a:r>
              <a:rPr lang="en-US" sz="3600" b="1" dirty="0">
                <a:solidFill>
                  <a:prstClr val="black"/>
                </a:solidFill>
                <a:ea typeface="+mj-ea"/>
              </a:rPr>
              <a:t>ob </a:t>
            </a:r>
            <a:r>
              <a:rPr lang="en-US" sz="3600" b="1" dirty="0">
                <a:solidFill>
                  <a:srgbClr val="FF0000"/>
                </a:solidFill>
                <a:ea typeface="+mj-ea"/>
              </a:rPr>
              <a:t>S</a:t>
            </a:r>
            <a:r>
              <a:rPr lang="en-US" sz="3600" b="1" dirty="0">
                <a:solidFill>
                  <a:prstClr val="black"/>
                </a:solidFill>
                <a:ea typeface="+mj-ea"/>
              </a:rPr>
              <a:t>afety </a:t>
            </a:r>
            <a:r>
              <a:rPr lang="en-US" sz="3600" b="1" dirty="0">
                <a:solidFill>
                  <a:srgbClr val="FF0000"/>
                </a:solidFill>
                <a:ea typeface="+mj-ea"/>
              </a:rPr>
              <a:t>A</a:t>
            </a:r>
            <a:r>
              <a:rPr lang="en-US" sz="3600" b="1" dirty="0">
                <a:solidFill>
                  <a:prstClr val="black"/>
                </a:solidFill>
                <a:ea typeface="+mj-ea"/>
              </a:rPr>
              <a:t>nalysis”</a:t>
            </a:r>
          </a:p>
          <a:p>
            <a:pPr algn="ctr"/>
            <a:endParaRPr lang="ar-EG" sz="3600" dirty="0">
              <a:solidFill>
                <a:srgbClr val="002060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76BD393-E453-4457-816C-05700D834722}"/>
              </a:ext>
            </a:extLst>
          </p:cNvPr>
          <p:cNvSpPr txBox="1"/>
          <p:nvPr/>
        </p:nvSpPr>
        <p:spPr>
          <a:xfrm>
            <a:off x="4713749" y="4250523"/>
            <a:ext cx="391010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u="sng" dirty="0">
                <a:solidFill>
                  <a:srgbClr val="C00000"/>
                </a:solidFill>
                <a:latin typeface="Segoe Script" panose="030B0504020000000003" pitchFamily="66" charset="0"/>
                <a:cs typeface="Times New Roman" panose="02020603050405020304" pitchFamily="18" charset="0"/>
              </a:rPr>
              <a:t>Prepared by</a:t>
            </a:r>
          </a:p>
          <a:p>
            <a:pPr algn="ctr"/>
            <a:endParaRPr lang="en-US" sz="2800" b="1" u="sng" dirty="0">
              <a:solidFill>
                <a:srgbClr val="C00000"/>
              </a:solidFill>
              <a:latin typeface="Segoe Script" panose="030B0504020000000003" pitchFamily="66" charset="0"/>
              <a:cs typeface="Times New Roman" panose="02020603050405020304" pitchFamily="18" charset="0"/>
            </a:endParaRPr>
          </a:p>
          <a:p>
            <a:pPr algn="ctr"/>
            <a:r>
              <a:rPr lang="en-US" sz="2800" b="1" dirty="0">
                <a:solidFill>
                  <a:srgbClr val="C00000"/>
                </a:solidFill>
                <a:latin typeface="Segoe Script" panose="030B0504020000000003" pitchFamily="66" charset="0"/>
                <a:cs typeface="Times New Roman" panose="02020603050405020304" pitchFamily="18" charset="0"/>
              </a:rPr>
              <a:t>Dr. Ayman Hassan 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5274FC64-6EDB-C0B8-18AC-728B2D42D8C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313309" y="151145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184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923"/>
    </mc:Choice>
    <mc:Fallback xmlns="">
      <p:transition spd="slow" advTm="70923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/>
          <p:cNvSpPr/>
          <p:nvPr/>
        </p:nvSpPr>
        <p:spPr>
          <a:xfrm>
            <a:off x="8061509" y="91128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 descr="ref, 1"/>
          <p:cNvSpPr/>
          <p:nvPr/>
        </p:nvSpPr>
        <p:spPr>
          <a:xfrm>
            <a:off x="93518" y="1034821"/>
            <a:ext cx="11949224" cy="573989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r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9EF735D8-3FB7-4F60-8C1C-0F1298D2E41F}"/>
              </a:ext>
            </a:extLst>
          </p:cNvPr>
          <p:cNvSpPr txBox="1">
            <a:spLocks/>
          </p:cNvSpPr>
          <p:nvPr/>
        </p:nvSpPr>
        <p:spPr>
          <a:xfrm>
            <a:off x="2364059" y="145629"/>
            <a:ext cx="6900566" cy="65526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sz="3000" b="1" kern="100" dirty="0">
                <a:latin typeface="Times New Roman" panose="02020603050405020304" pitchFamily="18" charset="0"/>
                <a:ea typeface="+mn-ea"/>
              </a:rPr>
              <a:t>Important note, 1</a:t>
            </a:r>
            <a:endParaRPr lang="en-US" sz="3000" b="1" i="1" u="sng" kern="100" dirty="0">
              <a:solidFill>
                <a:srgbClr val="002060"/>
              </a:solidFill>
              <a:latin typeface="Times New Roman" panose="02020603050405020304" pitchFamily="18" charset="0"/>
              <a:ea typeface="+mn-ea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D251107-2F70-4E7E-991D-D70C28C9D9FA}"/>
              </a:ext>
            </a:extLst>
          </p:cNvPr>
          <p:cNvSpPr/>
          <p:nvPr/>
        </p:nvSpPr>
        <p:spPr>
          <a:xfrm>
            <a:off x="470647" y="1256750"/>
            <a:ext cx="93535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04000" lvl="0" indent="-514350" algn="just" rtl="0">
              <a:spcBef>
                <a:spcPts val="600"/>
              </a:spcBef>
              <a:buClr>
                <a:srgbClr val="002060"/>
              </a:buClr>
              <a:buFont typeface="+mj-lt"/>
              <a:buAutoNum type="arabicPeriod"/>
              <a:tabLst>
                <a:tab pos="457200" algn="l"/>
              </a:tabLst>
            </a:pPr>
            <a:endParaRPr lang="en-US" sz="2800" dirty="0">
              <a:solidFill>
                <a:srgbClr val="002060"/>
              </a:solidFill>
              <a:effectLst/>
              <a:ea typeface="Times New Roman" panose="02020603050405020304" pitchFamily="18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F04804E-7614-4088-8FD8-7AA52FFBE56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13410" y="1206975"/>
            <a:ext cx="2492414" cy="3780446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226E05A1-E068-48B5-99AC-3BBEB379002F}"/>
              </a:ext>
            </a:extLst>
          </p:cNvPr>
          <p:cNvSpPr/>
          <p:nvPr/>
        </p:nvSpPr>
        <p:spPr>
          <a:xfrm>
            <a:off x="9438774" y="5134901"/>
            <a:ext cx="2041686" cy="33054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/>
              <a:t>REF, 1</a:t>
            </a:r>
            <a:endParaRPr lang="ar-EG" dirty="0"/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F76BEAC8-8616-4C30-A8A6-E6563B18C18A}"/>
              </a:ext>
            </a:extLst>
          </p:cNvPr>
          <p:cNvGraphicFramePr/>
          <p:nvPr/>
        </p:nvGraphicFramePr>
        <p:xfrm>
          <a:off x="446332" y="1200474"/>
          <a:ext cx="8655624" cy="730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10" name="Picture 9">
            <a:extLst>
              <a:ext uri="{FF2B5EF4-FFF2-40B4-BE49-F238E27FC236}">
                <a16:creationId xmlns:a16="http://schemas.microsoft.com/office/drawing/2014/main" id="{C5540D8A-DB31-4F9B-A63E-A202BC2BAF2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35180" y="2169005"/>
            <a:ext cx="5296546" cy="39372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F97A9E2-3B36-4EF1-ABF5-A1E8ED574749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060418" y="2658586"/>
            <a:ext cx="4295775" cy="78105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DBEDAC3F-7BE6-4B02-9B4E-35FD4F607669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18530" y="3547406"/>
            <a:ext cx="5257800" cy="52387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D821066E-CDEA-4371-9087-9DC43A8511ED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160778" y="4060896"/>
            <a:ext cx="4800600" cy="1924050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EE52F1A3-0FD5-47AD-8177-25D53D22C488}"/>
              </a:ext>
            </a:extLst>
          </p:cNvPr>
          <p:cNvSpPr/>
          <p:nvPr/>
        </p:nvSpPr>
        <p:spPr>
          <a:xfrm>
            <a:off x="7043728" y="2083115"/>
            <a:ext cx="1420045" cy="1464292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2000" b="1" dirty="0">
                <a:solidFill>
                  <a:srgbClr val="FFFF00"/>
                </a:solidFill>
              </a:rPr>
              <a:t>2 Chapters</a:t>
            </a:r>
            <a:endParaRPr lang="ar-EG" sz="2000" b="1" dirty="0">
              <a:solidFill>
                <a:srgbClr val="FFFF00"/>
              </a:solidFill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D93DA774-E981-40AD-8CEE-F05F5690F062}"/>
              </a:ext>
            </a:extLst>
          </p:cNvPr>
          <p:cNvSpPr/>
          <p:nvPr/>
        </p:nvSpPr>
        <p:spPr>
          <a:xfrm>
            <a:off x="7061681" y="3699359"/>
            <a:ext cx="1420045" cy="2490069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2000" b="1" dirty="0">
                <a:solidFill>
                  <a:srgbClr val="FFFF00"/>
                </a:solidFill>
              </a:rPr>
              <a:t>5 Chapters</a:t>
            </a:r>
            <a:endParaRPr lang="ar-EG" sz="2000" b="1" dirty="0">
              <a:solidFill>
                <a:srgbClr val="FFFF00"/>
              </a:solidFill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96708A66-8240-4966-87E4-BB77ED34B730}"/>
              </a:ext>
            </a:extLst>
          </p:cNvPr>
          <p:cNvSpPr txBox="1"/>
          <p:nvPr/>
        </p:nvSpPr>
        <p:spPr>
          <a:xfrm>
            <a:off x="712515" y="6295128"/>
            <a:ext cx="269887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600" b="1" dirty="0">
                <a:solidFill>
                  <a:srgbClr val="C00000"/>
                </a:solidFill>
                <a:latin typeface="Segoe Script" panose="030B0504020000000003" pitchFamily="66" charset="0"/>
                <a:cs typeface="Times New Roman" panose="02020603050405020304" pitchFamily="18" charset="0"/>
              </a:rPr>
              <a:t>Dr. Ayman Hassan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36904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743"/>
    </mc:Choice>
    <mc:Fallback xmlns="">
      <p:transition spd="slow" advTm="617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9" grpId="0" animBg="1"/>
      <p:bldGraphic spid="4" grpId="0">
        <p:bldAsOne/>
      </p:bldGraphic>
      <p:bldP spid="24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/>
          <p:cNvSpPr/>
          <p:nvPr/>
        </p:nvSpPr>
        <p:spPr>
          <a:xfrm>
            <a:off x="8063578" y="9147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9EF735D8-3FB7-4F60-8C1C-0F1298D2E41F}"/>
              </a:ext>
            </a:extLst>
          </p:cNvPr>
          <p:cNvSpPr txBox="1">
            <a:spLocks/>
          </p:cNvSpPr>
          <p:nvPr/>
        </p:nvSpPr>
        <p:spPr>
          <a:xfrm>
            <a:off x="2364059" y="145629"/>
            <a:ext cx="6900566" cy="65526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sz="3000" b="1" kern="100" dirty="0">
                <a:latin typeface="Times New Roman" panose="02020603050405020304" pitchFamily="18" charset="0"/>
                <a:ea typeface="+mn-ea"/>
              </a:rPr>
              <a:t>Important note, 2</a:t>
            </a:r>
            <a:endParaRPr lang="en-US" sz="3000" b="1" i="1" u="sng" kern="100" dirty="0">
              <a:solidFill>
                <a:srgbClr val="002060"/>
              </a:solidFill>
              <a:latin typeface="Times New Roman" panose="02020603050405020304" pitchFamily="18" charset="0"/>
              <a:ea typeface="+mn-ea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D251107-2F70-4E7E-991D-D70C28C9D9FA}"/>
              </a:ext>
            </a:extLst>
          </p:cNvPr>
          <p:cNvSpPr/>
          <p:nvPr/>
        </p:nvSpPr>
        <p:spPr>
          <a:xfrm>
            <a:off x="470647" y="1256750"/>
            <a:ext cx="93535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04000" lvl="0" indent="-514350" algn="just" rtl="0">
              <a:spcBef>
                <a:spcPts val="600"/>
              </a:spcBef>
              <a:buClr>
                <a:srgbClr val="002060"/>
              </a:buClr>
              <a:buFont typeface="+mj-lt"/>
              <a:buAutoNum type="arabicPeriod"/>
              <a:tabLst>
                <a:tab pos="457200" algn="l"/>
              </a:tabLst>
            </a:pPr>
            <a:endParaRPr lang="en-US" sz="2800" dirty="0">
              <a:solidFill>
                <a:srgbClr val="002060"/>
              </a:solidFill>
              <a:effectLst/>
              <a:ea typeface="Times New Roman" panose="02020603050405020304" pitchFamily="18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96708A66-8240-4966-87E4-BB77ED34B730}"/>
              </a:ext>
            </a:extLst>
          </p:cNvPr>
          <p:cNvSpPr txBox="1"/>
          <p:nvPr/>
        </p:nvSpPr>
        <p:spPr>
          <a:xfrm>
            <a:off x="712515" y="6295128"/>
            <a:ext cx="269887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600" b="1" dirty="0">
                <a:solidFill>
                  <a:srgbClr val="C00000"/>
                </a:solidFill>
                <a:latin typeface="Segoe Script" panose="030B0504020000000003" pitchFamily="66" charset="0"/>
                <a:cs typeface="Times New Roman" panose="02020603050405020304" pitchFamily="18" charset="0"/>
              </a:rPr>
              <a:t>Dr. Ayman Hassan </a:t>
            </a:r>
          </a:p>
        </p:txBody>
      </p:sp>
      <p:sp>
        <p:nvSpPr>
          <p:cNvPr id="30" name="Rectangle: Rounded Corners 29" descr="ref, 1">
            <a:extLst>
              <a:ext uri="{FF2B5EF4-FFF2-40B4-BE49-F238E27FC236}">
                <a16:creationId xmlns:a16="http://schemas.microsoft.com/office/drawing/2014/main" id="{A5DAF5F7-D374-4DB8-A0FA-31F2C49F42D8}"/>
              </a:ext>
            </a:extLst>
          </p:cNvPr>
          <p:cNvSpPr/>
          <p:nvPr/>
        </p:nvSpPr>
        <p:spPr>
          <a:xfrm>
            <a:off x="103909" y="1044160"/>
            <a:ext cx="11907660" cy="573989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r</a:t>
            </a: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24FF2FAC-8713-434B-B4C9-56391611704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99983" y="1611700"/>
            <a:ext cx="2492414" cy="3780446"/>
          </a:xfrm>
          <a:prstGeom prst="rect">
            <a:avLst/>
          </a:prstGeom>
        </p:spPr>
      </p:pic>
      <p:sp>
        <p:nvSpPr>
          <p:cNvPr id="32" name="Rectangle 31">
            <a:extLst>
              <a:ext uri="{FF2B5EF4-FFF2-40B4-BE49-F238E27FC236}">
                <a16:creationId xmlns:a16="http://schemas.microsoft.com/office/drawing/2014/main" id="{9BC01F07-6239-4BBA-81ED-626C5C6A60A9}"/>
              </a:ext>
            </a:extLst>
          </p:cNvPr>
          <p:cNvSpPr/>
          <p:nvPr/>
        </p:nvSpPr>
        <p:spPr>
          <a:xfrm>
            <a:off x="9025347" y="5592659"/>
            <a:ext cx="2041686" cy="33054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/>
              <a:t>REF,2</a:t>
            </a:r>
            <a:endParaRPr lang="ar-EG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513CB38-4197-489A-AF30-1D36F91737E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9603" y="1611700"/>
            <a:ext cx="3268470" cy="3980959"/>
          </a:xfrm>
          <a:prstGeom prst="rect">
            <a:avLst/>
          </a:prstGeom>
        </p:spPr>
      </p:pic>
      <p:sp>
        <p:nvSpPr>
          <p:cNvPr id="33" name="Rectangle 32">
            <a:extLst>
              <a:ext uri="{FF2B5EF4-FFF2-40B4-BE49-F238E27FC236}">
                <a16:creationId xmlns:a16="http://schemas.microsoft.com/office/drawing/2014/main" id="{0517BC78-4BC3-47DC-A72F-3C5BFD279B1E}"/>
              </a:ext>
            </a:extLst>
          </p:cNvPr>
          <p:cNvSpPr/>
          <p:nvPr/>
        </p:nvSpPr>
        <p:spPr>
          <a:xfrm>
            <a:off x="1464729" y="5592659"/>
            <a:ext cx="2041686" cy="33054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/>
              <a:t>Lecture 10</a:t>
            </a:r>
            <a:endParaRPr lang="ar-EG" dirty="0"/>
          </a:p>
        </p:txBody>
      </p:sp>
      <p:sp>
        <p:nvSpPr>
          <p:cNvPr id="7" name="Arrow: Down 6">
            <a:extLst>
              <a:ext uri="{FF2B5EF4-FFF2-40B4-BE49-F238E27FC236}">
                <a16:creationId xmlns:a16="http://schemas.microsoft.com/office/drawing/2014/main" id="{835EF2B8-92B3-4214-A3EF-062597DFA435}"/>
              </a:ext>
            </a:extLst>
          </p:cNvPr>
          <p:cNvSpPr/>
          <p:nvPr/>
        </p:nvSpPr>
        <p:spPr>
          <a:xfrm rot="5400000">
            <a:off x="5319132" y="2653990"/>
            <a:ext cx="1527717" cy="2938669"/>
          </a:xfrm>
          <a:prstGeom prst="downArrow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66256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7263"/>
    </mc:Choice>
    <mc:Fallback xmlns="">
      <p:transition spd="slow" advTm="1072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/>
          <p:cNvSpPr/>
          <p:nvPr/>
        </p:nvSpPr>
        <p:spPr>
          <a:xfrm>
            <a:off x="8061509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72736" y="1038578"/>
            <a:ext cx="11938833" cy="573989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9EF735D8-3FB7-4F60-8C1C-0F1298D2E41F}"/>
              </a:ext>
            </a:extLst>
          </p:cNvPr>
          <p:cNvSpPr txBox="1">
            <a:spLocks/>
          </p:cNvSpPr>
          <p:nvPr/>
        </p:nvSpPr>
        <p:spPr>
          <a:xfrm>
            <a:off x="2364059" y="145629"/>
            <a:ext cx="6900566" cy="65526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sz="3000" b="1" kern="100" dirty="0">
                <a:latin typeface="Times New Roman" panose="02020603050405020304" pitchFamily="18" charset="0"/>
                <a:ea typeface="+mn-ea"/>
              </a:rPr>
              <a:t>Lecture No.3, </a:t>
            </a:r>
            <a:r>
              <a:rPr lang="en-US" sz="3000" b="1" i="1" u="sng" kern="100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</a:rPr>
              <a:t>The Content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D251107-2F70-4E7E-991D-D70C28C9D9FA}"/>
              </a:ext>
            </a:extLst>
          </p:cNvPr>
          <p:cNvSpPr/>
          <p:nvPr/>
        </p:nvSpPr>
        <p:spPr>
          <a:xfrm>
            <a:off x="470647" y="1256750"/>
            <a:ext cx="93535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04000" lvl="0" indent="-514350" algn="just" rtl="0">
              <a:spcBef>
                <a:spcPts val="600"/>
              </a:spcBef>
              <a:buClr>
                <a:srgbClr val="002060"/>
              </a:buClr>
              <a:buFont typeface="+mj-lt"/>
              <a:buAutoNum type="arabicPeriod"/>
              <a:tabLst>
                <a:tab pos="457200" algn="l"/>
              </a:tabLst>
            </a:pPr>
            <a:endParaRPr lang="en-US" sz="2800" dirty="0">
              <a:solidFill>
                <a:srgbClr val="002060"/>
              </a:solidFill>
              <a:effectLst/>
              <a:ea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C080FFD-C305-4AA9-B7A6-E89CBF8235EB}"/>
              </a:ext>
            </a:extLst>
          </p:cNvPr>
          <p:cNvSpPr txBox="1"/>
          <p:nvPr/>
        </p:nvSpPr>
        <p:spPr>
          <a:xfrm>
            <a:off x="646771" y="1402405"/>
            <a:ext cx="11074582" cy="50119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71550" indent="-514350">
              <a:lnSpc>
                <a:spcPct val="150000"/>
              </a:lnSpc>
              <a:buClr>
                <a:srgbClr val="852F4A"/>
              </a:buClr>
              <a:buSzPct val="90000"/>
              <a:buFont typeface="+mj-lt"/>
              <a:buAutoNum type="arabicPeriod"/>
            </a:pPr>
            <a:r>
              <a:rPr lang="en-US" sz="2400" b="1" kern="100" dirty="0">
                <a:cs typeface="+mj-cs"/>
              </a:rPr>
              <a:t>Summary of the previous lecture . </a:t>
            </a:r>
          </a:p>
          <a:p>
            <a:pPr marL="971550" indent="-514350">
              <a:lnSpc>
                <a:spcPct val="150000"/>
              </a:lnSpc>
              <a:buClr>
                <a:srgbClr val="852F4A"/>
              </a:buClr>
              <a:buSzPct val="90000"/>
              <a:buFont typeface="+mj-lt"/>
              <a:buAutoNum type="arabicPeriod"/>
            </a:pPr>
            <a:r>
              <a:rPr lang="en-US" sz="2400" b="1" kern="100" dirty="0">
                <a:cs typeface="+mj-cs"/>
              </a:rPr>
              <a:t>Introduction </a:t>
            </a:r>
          </a:p>
          <a:p>
            <a:pPr marL="971550" indent="-514350">
              <a:lnSpc>
                <a:spcPct val="150000"/>
              </a:lnSpc>
              <a:buClr>
                <a:srgbClr val="852F4A"/>
              </a:buClr>
              <a:buSzPct val="90000"/>
              <a:buFont typeface="+mj-lt"/>
              <a:buAutoNum type="arabicPeriod"/>
            </a:pPr>
            <a:r>
              <a:rPr lang="en-US" sz="2400" b="1" dirty="0">
                <a:solidFill>
                  <a:prstClr val="black"/>
                </a:solidFill>
                <a:ea typeface="+mj-ea"/>
              </a:rPr>
              <a:t>What is </a:t>
            </a:r>
            <a:r>
              <a:rPr lang="en-US" sz="2400" b="1" dirty="0">
                <a:solidFill>
                  <a:srgbClr val="FF0000"/>
                </a:solidFill>
                <a:ea typeface="+mj-ea"/>
              </a:rPr>
              <a:t>JSA,  “J</a:t>
            </a:r>
            <a:r>
              <a:rPr lang="en-US" sz="2400" b="1" dirty="0">
                <a:solidFill>
                  <a:prstClr val="black"/>
                </a:solidFill>
                <a:ea typeface="+mj-ea"/>
              </a:rPr>
              <a:t>ob </a:t>
            </a:r>
            <a:r>
              <a:rPr lang="en-US" sz="2400" b="1" dirty="0">
                <a:solidFill>
                  <a:srgbClr val="FF0000"/>
                </a:solidFill>
                <a:ea typeface="+mj-ea"/>
              </a:rPr>
              <a:t>S</a:t>
            </a:r>
            <a:r>
              <a:rPr lang="en-US" sz="2400" b="1" dirty="0">
                <a:solidFill>
                  <a:prstClr val="black"/>
                </a:solidFill>
                <a:ea typeface="+mj-ea"/>
              </a:rPr>
              <a:t>afety </a:t>
            </a:r>
            <a:r>
              <a:rPr lang="en-US" sz="2400" b="1" dirty="0">
                <a:solidFill>
                  <a:srgbClr val="FF0000"/>
                </a:solidFill>
                <a:ea typeface="+mj-ea"/>
              </a:rPr>
              <a:t>A</a:t>
            </a:r>
            <a:r>
              <a:rPr lang="en-US" sz="2400" b="1" dirty="0">
                <a:solidFill>
                  <a:prstClr val="black"/>
                </a:solidFill>
                <a:ea typeface="+mj-ea"/>
              </a:rPr>
              <a:t>nalysis”</a:t>
            </a:r>
          </a:p>
          <a:p>
            <a:pPr marL="971550" indent="-514350">
              <a:lnSpc>
                <a:spcPct val="150000"/>
              </a:lnSpc>
              <a:buClr>
                <a:srgbClr val="852F4A"/>
              </a:buClr>
              <a:buSzPct val="90000"/>
              <a:buFont typeface="+mj-lt"/>
              <a:buAutoNum type="arabicPeriod"/>
            </a:pPr>
            <a:r>
              <a:rPr lang="en-US" sz="2400" b="1" dirty="0"/>
              <a:t>Where and when to use </a:t>
            </a:r>
            <a:r>
              <a:rPr lang="en-US" sz="2400" b="1" dirty="0">
                <a:solidFill>
                  <a:srgbClr val="C00000"/>
                </a:solidFill>
              </a:rPr>
              <a:t>JSA?</a:t>
            </a:r>
          </a:p>
          <a:p>
            <a:pPr marL="971550" indent="-514350">
              <a:lnSpc>
                <a:spcPct val="150000"/>
              </a:lnSpc>
              <a:buClr>
                <a:srgbClr val="852F4A"/>
              </a:buClr>
              <a:buSzPct val="90000"/>
              <a:buFont typeface="+mj-lt"/>
              <a:buAutoNum type="arabicPeriod"/>
            </a:pPr>
            <a:r>
              <a:rPr lang="en-US" sz="2400" b="1" dirty="0">
                <a:solidFill>
                  <a:srgbClr val="C00000"/>
                </a:solidFill>
              </a:rPr>
              <a:t>JSA</a:t>
            </a:r>
            <a:r>
              <a:rPr lang="en-US" sz="2400" b="1" dirty="0"/>
              <a:t> Format</a:t>
            </a:r>
          </a:p>
          <a:p>
            <a:pPr marL="971550" indent="-514350">
              <a:lnSpc>
                <a:spcPct val="150000"/>
              </a:lnSpc>
              <a:buClr>
                <a:srgbClr val="852F4A"/>
              </a:buClr>
              <a:buSzPct val="90000"/>
              <a:buFont typeface="+mj-lt"/>
              <a:buAutoNum type="arabicPeriod"/>
            </a:pP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Generalized Steps For </a:t>
            </a:r>
            <a:r>
              <a:rPr lang="en-US" sz="24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JSA</a:t>
            </a:r>
          </a:p>
          <a:p>
            <a:pPr marL="971550" indent="-514350">
              <a:lnSpc>
                <a:spcPct val="150000"/>
              </a:lnSpc>
              <a:buClr>
                <a:srgbClr val="852F4A"/>
              </a:buClr>
              <a:buSzPct val="90000"/>
              <a:buFont typeface="+mj-lt"/>
              <a:buAutoNum type="arabicPeriod"/>
            </a:pP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Why is the </a:t>
            </a:r>
            <a:r>
              <a:rPr lang="en-US" sz="24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JSA 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tool important</a:t>
            </a:r>
            <a:r>
              <a:rPr lang="en-US" sz="24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?</a:t>
            </a:r>
          </a:p>
          <a:p>
            <a:pPr marL="971550" indent="-514350">
              <a:lnSpc>
                <a:spcPct val="150000"/>
              </a:lnSpc>
              <a:buClr>
                <a:srgbClr val="852F4A"/>
              </a:buClr>
              <a:buSzPct val="90000"/>
              <a:buFont typeface="+mj-lt"/>
              <a:buAutoNum type="arabicPeriod"/>
            </a:pPr>
            <a:r>
              <a:rPr lang="en-US" sz="2400" b="1" kern="1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summery</a:t>
            </a:r>
            <a:endParaRPr lang="en-US" sz="2400" b="1" kern="1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971550" indent="-514350">
              <a:lnSpc>
                <a:spcPct val="150000"/>
              </a:lnSpc>
              <a:buClr>
                <a:srgbClr val="852F4A"/>
              </a:buClr>
              <a:buSzPct val="90000"/>
              <a:buFont typeface="+mj-lt"/>
              <a:buAutoNum type="arabicPeriod"/>
            </a:pPr>
            <a:endParaRPr lang="en-US" sz="2400" b="1" kern="100" dirty="0"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47915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91275"/>
    </mc:Choice>
    <mc:Fallback xmlns="">
      <p:transition spd="slow" advTm="6912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/>
          <p:cNvSpPr/>
          <p:nvPr/>
        </p:nvSpPr>
        <p:spPr>
          <a:xfrm>
            <a:off x="8061509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93518" y="1067146"/>
            <a:ext cx="11961629" cy="573989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5D251107-2F70-4E7E-991D-D70C28C9D9FA}"/>
              </a:ext>
            </a:extLst>
          </p:cNvPr>
          <p:cNvSpPr/>
          <p:nvPr/>
        </p:nvSpPr>
        <p:spPr>
          <a:xfrm>
            <a:off x="470647" y="1256750"/>
            <a:ext cx="93535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04000" lvl="0" indent="-514350" algn="just" rtl="0">
              <a:spcBef>
                <a:spcPts val="600"/>
              </a:spcBef>
              <a:buClr>
                <a:srgbClr val="002060"/>
              </a:buClr>
              <a:buFont typeface="+mj-lt"/>
              <a:buAutoNum type="arabicPeriod"/>
              <a:tabLst>
                <a:tab pos="457200" algn="l"/>
              </a:tabLst>
            </a:pPr>
            <a:endParaRPr lang="en-US" sz="2800" dirty="0">
              <a:solidFill>
                <a:srgbClr val="002060"/>
              </a:solidFill>
              <a:effectLst/>
              <a:ea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B81EC7-E8FE-4341-ACAC-8500B6543C7E}"/>
              </a:ext>
            </a:extLst>
          </p:cNvPr>
          <p:cNvSpPr txBox="1"/>
          <p:nvPr/>
        </p:nvSpPr>
        <p:spPr>
          <a:xfrm>
            <a:off x="3557238" y="202187"/>
            <a:ext cx="3401123" cy="6612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algn="ctr">
              <a:lnSpc>
                <a:spcPct val="150000"/>
              </a:lnSpc>
              <a:buClr>
                <a:srgbClr val="852F4A"/>
              </a:buClr>
              <a:buSzPct val="90000"/>
            </a:pPr>
            <a:r>
              <a:rPr lang="en-US" sz="2800" b="1" kern="100" dirty="0">
                <a:latin typeface="Times New Roman" panose="02020603050405020304" pitchFamily="18" charset="0"/>
                <a:cs typeface="+mj-cs"/>
              </a:rPr>
              <a:t>Introduction</a:t>
            </a:r>
            <a:endParaRPr lang="en-US" sz="2800" b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F7F2A73-AC56-4D8E-899C-81F66731C1A5}"/>
              </a:ext>
            </a:extLst>
          </p:cNvPr>
          <p:cNvSpPr txBox="1"/>
          <p:nvPr/>
        </p:nvSpPr>
        <p:spPr>
          <a:xfrm>
            <a:off x="591015" y="1074300"/>
            <a:ext cx="11289810" cy="2241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0" i="0" dirty="0">
                <a:solidFill>
                  <a:srgbClr val="3C4043"/>
                </a:solidFill>
                <a:effectLst/>
              </a:rPr>
              <a:t>We have explained in the previous lecture that this chapter talks about many common techniques and principles used in operational risk management. These techniques include preliminary hazard analysis (</a:t>
            </a:r>
            <a:r>
              <a:rPr lang="en-US" sz="2400" b="1" i="0" u="sng" dirty="0">
                <a:solidFill>
                  <a:srgbClr val="FF0000"/>
                </a:solidFill>
                <a:effectLst/>
              </a:rPr>
              <a:t>PHA</a:t>
            </a:r>
            <a:r>
              <a:rPr lang="en-US" sz="2400" b="0" i="0" dirty="0">
                <a:solidFill>
                  <a:srgbClr val="3C4043"/>
                </a:solidFill>
                <a:effectLst/>
              </a:rPr>
              <a:t>) and hazard and operability analysis (</a:t>
            </a:r>
            <a:r>
              <a:rPr lang="en-US" sz="2400" b="1" i="0" u="sng" dirty="0">
                <a:solidFill>
                  <a:srgbClr val="FF0000"/>
                </a:solidFill>
                <a:effectLst/>
              </a:rPr>
              <a:t>HAZOP</a:t>
            </a:r>
            <a:r>
              <a:rPr lang="en-US" sz="2400" b="0" i="0" dirty="0">
                <a:solidFill>
                  <a:srgbClr val="3C4043"/>
                </a:solidFill>
                <a:effectLst/>
              </a:rPr>
              <a:t>), and we have already discussed both techniques in our previous lecture.</a:t>
            </a:r>
            <a:endParaRPr lang="ar-EG" sz="24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2575FA0-7375-4953-800C-D5F9323CD647}"/>
              </a:ext>
            </a:extLst>
          </p:cNvPr>
          <p:cNvSpPr txBox="1"/>
          <p:nvPr/>
        </p:nvSpPr>
        <p:spPr>
          <a:xfrm>
            <a:off x="587738" y="4084682"/>
            <a:ext cx="11219546" cy="11339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002060"/>
                </a:solidFill>
              </a:rPr>
              <a:t>In this lecture, we will explain two risk analysis and evaluation techniques: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rgbClr val="3C4043"/>
                </a:solidFill>
              </a:rPr>
              <a:t>Job Safety Analysis (JSA).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23865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262"/>
    </mc:Choice>
    <mc:Fallback xmlns="">
      <p:transition spd="slow" advTm="239262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65CCE22F-7C4C-444F-9C7A-F50E7CDE61D6}"/>
              </a:ext>
            </a:extLst>
          </p:cNvPr>
          <p:cNvSpPr/>
          <p:nvPr/>
        </p:nvSpPr>
        <p:spPr>
          <a:xfrm>
            <a:off x="8061509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0572EC31-5E5D-4C13-9F4C-9ABD8CFB6A5E}"/>
              </a:ext>
            </a:extLst>
          </p:cNvPr>
          <p:cNvSpPr/>
          <p:nvPr/>
        </p:nvSpPr>
        <p:spPr>
          <a:xfrm>
            <a:off x="103909" y="1043925"/>
            <a:ext cx="11943246" cy="573989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3 </a:t>
            </a: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5517E95D-DA14-4172-93F4-1F186D0E83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9319" y="55755"/>
            <a:ext cx="5876692" cy="115595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800" b="1" dirty="0"/>
              <a:t>What is </a:t>
            </a:r>
            <a:r>
              <a:rPr lang="en-US" sz="2800" b="1" dirty="0">
                <a:solidFill>
                  <a:srgbClr val="FF0000"/>
                </a:solidFill>
              </a:rPr>
              <a:t>JSA,  “J</a:t>
            </a:r>
            <a:r>
              <a:rPr lang="en-US" sz="2800" b="1" dirty="0"/>
              <a:t>ob</a:t>
            </a:r>
            <a:r>
              <a:rPr lang="en-US" sz="2800" dirty="0"/>
              <a:t> </a:t>
            </a:r>
            <a:r>
              <a:rPr lang="en-US" sz="2800" b="1" dirty="0">
                <a:solidFill>
                  <a:srgbClr val="FF0000"/>
                </a:solidFill>
              </a:rPr>
              <a:t>S</a:t>
            </a:r>
            <a:r>
              <a:rPr lang="en-US" sz="2800" dirty="0"/>
              <a:t>afety </a:t>
            </a:r>
            <a:r>
              <a:rPr lang="en-US" sz="2800" b="1" dirty="0">
                <a:solidFill>
                  <a:srgbClr val="FF0000"/>
                </a:solidFill>
              </a:rPr>
              <a:t>A</a:t>
            </a:r>
            <a:r>
              <a:rPr lang="en-US" sz="2800" dirty="0"/>
              <a:t>nalysis”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B2A23E3-3165-4BA4-9572-6968060221BF}"/>
              </a:ext>
            </a:extLst>
          </p:cNvPr>
          <p:cNvSpPr/>
          <p:nvPr/>
        </p:nvSpPr>
        <p:spPr>
          <a:xfrm>
            <a:off x="501805" y="3338668"/>
            <a:ext cx="1132276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prstClr val="black"/>
                </a:solidFill>
              </a:rPr>
              <a:t>A JSA is a qualitative technique used to identify and control workplace hazards to prevent accidents.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E2D4807-3BEB-4C8A-99D3-1F25DA3CCEC8}"/>
              </a:ext>
            </a:extLst>
          </p:cNvPr>
          <p:cNvSpPr txBox="1"/>
          <p:nvPr/>
        </p:nvSpPr>
        <p:spPr>
          <a:xfrm>
            <a:off x="501805" y="4900984"/>
            <a:ext cx="1117352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prstClr val="black"/>
                </a:solidFill>
              </a:rPr>
              <a:t>In a JSA, each basic step of the job is examined to identify and address potential hazards.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022177F-C334-4867-82F8-E42F0437DB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2823" y="1329126"/>
            <a:ext cx="11282504" cy="174360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38186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3765"/>
    </mc:Choice>
    <mc:Fallback xmlns="">
      <p:transition spd="slow" advTm="143765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F36E6E0A-FBB1-4EE4-AC85-2F3816925BF4}"/>
              </a:ext>
            </a:extLst>
          </p:cNvPr>
          <p:cNvSpPr/>
          <p:nvPr/>
        </p:nvSpPr>
        <p:spPr>
          <a:xfrm>
            <a:off x="8061509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C09FB698-24BD-4A90-B660-B47CB6569540}"/>
              </a:ext>
            </a:extLst>
          </p:cNvPr>
          <p:cNvSpPr/>
          <p:nvPr/>
        </p:nvSpPr>
        <p:spPr>
          <a:xfrm>
            <a:off x="83127" y="1054316"/>
            <a:ext cx="11974419" cy="573989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4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361927" y="261003"/>
            <a:ext cx="4699582" cy="65526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200" dirty="0"/>
              <a:t>Job Safety analysis, </a:t>
            </a:r>
            <a:r>
              <a:rPr lang="en-US" sz="3200" b="1" dirty="0">
                <a:solidFill>
                  <a:srgbClr val="FF0000"/>
                </a:solidFill>
              </a:rPr>
              <a:t>JSA</a:t>
            </a:r>
            <a:endParaRPr lang="en-US" sz="3200" dirty="0"/>
          </a:p>
        </p:txBody>
      </p:sp>
      <p:sp>
        <p:nvSpPr>
          <p:cNvPr id="10" name="Rectangle 9"/>
          <p:cNvSpPr/>
          <p:nvPr/>
        </p:nvSpPr>
        <p:spPr>
          <a:xfrm>
            <a:off x="463463" y="1610200"/>
            <a:ext cx="11361107" cy="2431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lnSpc>
                <a:spcPct val="150000"/>
              </a:lnSpc>
              <a:spcAft>
                <a:spcPts val="1200"/>
              </a:spcAft>
              <a:buFont typeface="Wingdings" panose="05000000000000000000" pitchFamily="2" charset="2"/>
              <a:buChar char="§"/>
              <a:defRPr/>
            </a:pPr>
            <a:r>
              <a:rPr lang="en-US" sz="2400" dirty="0">
                <a:solidFill>
                  <a:prstClr val="black"/>
                </a:solidFill>
              </a:rPr>
              <a:t>The aim is to recommend the safest way to do a job. </a:t>
            </a:r>
          </a:p>
          <a:p>
            <a:pPr marL="457200" indent="-457200" algn="just">
              <a:spcAft>
                <a:spcPts val="1200"/>
              </a:spcAft>
              <a:buFont typeface="Wingdings" panose="05000000000000000000" pitchFamily="2" charset="2"/>
              <a:buChar char="§"/>
              <a:defRPr/>
            </a:pPr>
            <a:r>
              <a:rPr lang="en-US" sz="2400" dirty="0">
                <a:solidFill>
                  <a:prstClr val="black"/>
                </a:solidFill>
              </a:rPr>
              <a:t>It focuses on the relationship between the worker, the task, the tools, and the work environment.</a:t>
            </a:r>
          </a:p>
          <a:p>
            <a:pPr marL="457200" indent="-457200" algn="just">
              <a:spcAft>
                <a:spcPts val="1200"/>
              </a:spcAft>
              <a:buFont typeface="Wingdings" panose="05000000000000000000" pitchFamily="2" charset="2"/>
              <a:buChar char="§"/>
              <a:defRPr/>
            </a:pPr>
            <a:r>
              <a:rPr lang="en-US" sz="2400" dirty="0">
                <a:solidFill>
                  <a:prstClr val="black"/>
                </a:solidFill>
              </a:rPr>
              <a:t>Similar to HAZOP, JSA </a:t>
            </a:r>
            <a:r>
              <a:rPr lang="en-US" sz="2400" u="sng" dirty="0">
                <a:solidFill>
                  <a:prstClr val="black"/>
                </a:solidFill>
              </a:rPr>
              <a:t>does not</a:t>
            </a:r>
            <a:r>
              <a:rPr lang="en-US" sz="2400" dirty="0">
                <a:solidFill>
                  <a:prstClr val="black"/>
                </a:solidFill>
              </a:rPr>
              <a:t> attempt to </a:t>
            </a:r>
            <a:r>
              <a:rPr lang="en-US" sz="2400" u="sng" dirty="0">
                <a:solidFill>
                  <a:prstClr val="black"/>
                </a:solidFill>
              </a:rPr>
              <a:t>quantify risk in terms of likelihood or consequence.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37948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8483"/>
    </mc:Choice>
    <mc:Fallback xmlns="">
      <p:transition spd="slow" advTm="338483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5449F3DA-3E62-4C6A-8B4E-04392C819124}"/>
              </a:ext>
            </a:extLst>
          </p:cNvPr>
          <p:cNvSpPr/>
          <p:nvPr/>
        </p:nvSpPr>
        <p:spPr>
          <a:xfrm>
            <a:off x="8063578" y="92582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5864D83F-E59D-4319-A880-303D17BEB745}"/>
              </a:ext>
            </a:extLst>
          </p:cNvPr>
          <p:cNvSpPr/>
          <p:nvPr/>
        </p:nvSpPr>
        <p:spPr>
          <a:xfrm>
            <a:off x="114300" y="1060906"/>
            <a:ext cx="11943246" cy="573989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92A0B7A1-C58D-446A-87EF-61154312B3C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2605433"/>
              </p:ext>
            </p:extLst>
          </p:nvPr>
        </p:nvGraphicFramePr>
        <p:xfrm>
          <a:off x="437719" y="1414766"/>
          <a:ext cx="11318488" cy="4763011"/>
        </p:xfrm>
        <a:graphic>
          <a:graphicData uri="http://schemas.openxmlformats.org/drawingml/2006/table">
            <a:tbl>
              <a:tblPr firstRow="1" firstCol="1" bandRow="1"/>
              <a:tblGrid>
                <a:gridCol w="2676293">
                  <a:extLst>
                    <a:ext uri="{9D8B030D-6E8A-4147-A177-3AD203B41FA5}">
                      <a16:colId xmlns:a16="http://schemas.microsoft.com/office/drawing/2014/main" val="942305438"/>
                    </a:ext>
                  </a:extLst>
                </a:gridCol>
                <a:gridCol w="8642195">
                  <a:extLst>
                    <a:ext uri="{9D8B030D-6E8A-4147-A177-3AD203B41FA5}">
                      <a16:colId xmlns:a16="http://schemas.microsoft.com/office/drawing/2014/main" val="2205639621"/>
                    </a:ext>
                  </a:extLst>
                </a:gridCol>
              </a:tblGrid>
              <a:tr h="104162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400" b="1" kern="0" dirty="0">
                          <a:solidFill>
                            <a:srgbClr val="C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Focus</a:t>
                      </a:r>
                    </a:p>
                  </a:txBody>
                  <a:tcPr marL="76200" marR="76200" marT="76200" marB="76200" anchor="ctr">
                    <a:lnL w="12700" cmpd="sng">
                      <a:noFill/>
                      <a:prstDash val="soli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  <a:prstDash val="soli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400" kern="0" dirty="0">
                          <a:effectLst/>
                        </a:rPr>
                        <a:t>Emphasizes the relationship between the worker, the task, the tools, and the work environment</a:t>
                      </a:r>
                      <a:endParaRPr lang="en-US" sz="24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752630165"/>
                  </a:ext>
                </a:extLst>
              </a:tr>
              <a:tr h="59653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400" b="1" kern="0" dirty="0">
                          <a:solidFill>
                            <a:srgbClr val="C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Origin</a:t>
                      </a:r>
                    </a:p>
                  </a:txBody>
                  <a:tcPr marL="76200" marR="76200" marT="76200" marB="76200" anchor="ctr">
                    <a:lnL w="12700" cmpd="sng">
                      <a:noFill/>
                      <a:prstDash val="soli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400" kern="0" dirty="0">
                          <a:effectLst/>
                        </a:rPr>
                        <a:t>Traditionally used in manufacturing and construction industries.</a:t>
                      </a:r>
                      <a:endParaRPr lang="en-US" sz="24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  <a:prstDash val="soli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779746655"/>
                  </a:ext>
                </a:extLst>
              </a:tr>
              <a:tr h="104162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400" b="1" kern="0" dirty="0">
                          <a:solidFill>
                            <a:srgbClr val="C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Terminology</a:t>
                      </a:r>
                    </a:p>
                  </a:txBody>
                  <a:tcPr marL="76200" marR="76200" marT="76200" marB="76200" anchor="ctr">
                    <a:lnL w="12700" cmpd="sng">
                      <a:noFill/>
                      <a:prstDash val="soli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400" kern="0" dirty="0">
                          <a:effectLst/>
                        </a:rPr>
                        <a:t>‘Safety’ suggests a broader focus on the overall work environment and practices.</a:t>
                      </a:r>
                      <a:endParaRPr lang="en-US" sz="24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  <a:prstDash val="soli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97010835"/>
                  </a:ext>
                </a:extLst>
              </a:tr>
              <a:tr h="104162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400" b="1" kern="0" dirty="0">
                          <a:solidFill>
                            <a:srgbClr val="C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Methodology</a:t>
                      </a:r>
                    </a:p>
                  </a:txBody>
                  <a:tcPr marL="76200" marR="76200" marT="76200" marB="76200" anchor="ctr">
                    <a:lnL w="12700" cmpd="sng">
                      <a:noFill/>
                      <a:prstDash val="soli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400" kern="0" dirty="0">
                          <a:effectLst/>
                        </a:rPr>
                        <a:t>Follows a step-by-step approach to identify unsafe practices and conditions.</a:t>
                      </a:r>
                      <a:endParaRPr lang="en-US" sz="24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  <a:prstDash val="soli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75161996"/>
                  </a:ext>
                </a:extLst>
              </a:tr>
              <a:tr h="104162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400" b="1" kern="0" dirty="0">
                          <a:solidFill>
                            <a:srgbClr val="C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Documentation</a:t>
                      </a:r>
                    </a:p>
                  </a:txBody>
                  <a:tcPr marL="76200" marR="76200" marT="76200" marB="76200" anchor="ctr">
                    <a:lnL w="12700" cmpd="sng">
                      <a:noFill/>
                      <a:prstDash val="soli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400" kern="0" dirty="0">
                          <a:effectLst/>
                        </a:rPr>
                        <a:t>Results in the creation of safe job procedures and often integrates with training.          </a:t>
                      </a:r>
                      <a:endParaRPr lang="en-US" sz="24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  <a:prstDash val="soli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140430248"/>
                  </a:ext>
                </a:extLst>
              </a:tr>
            </a:tbl>
          </a:graphicData>
        </a:graphic>
      </p:graphicFrame>
      <p:sp>
        <p:nvSpPr>
          <p:cNvPr id="16" name="Title 1">
            <a:extLst>
              <a:ext uri="{FF2B5EF4-FFF2-40B4-BE49-F238E27FC236}">
                <a16:creationId xmlns:a16="http://schemas.microsoft.com/office/drawing/2014/main" id="{9346ABC9-3F90-405E-AD38-CB507C2B8D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61927" y="261003"/>
            <a:ext cx="4699582" cy="65526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800" b="1" dirty="0">
                <a:solidFill>
                  <a:srgbClr val="C00000"/>
                </a:solidFill>
              </a:rPr>
              <a:t>JSA</a:t>
            </a:r>
            <a:r>
              <a:rPr lang="en-US" sz="2800" dirty="0"/>
              <a:t> concept elements</a:t>
            </a:r>
          </a:p>
        </p:txBody>
      </p:sp>
    </p:spTree>
    <p:extLst>
      <p:ext uri="{BB962C8B-B14F-4D97-AF65-F5344CB8AC3E}">
        <p14:creationId xmlns:p14="http://schemas.microsoft.com/office/powerpoint/2010/main" val="2473141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1526"/>
    </mc:Choice>
    <mc:Fallback xmlns="">
      <p:transition spd="slow" advTm="131526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5449F3DA-3E62-4C6A-8B4E-04392C819124}"/>
              </a:ext>
            </a:extLst>
          </p:cNvPr>
          <p:cNvSpPr/>
          <p:nvPr/>
        </p:nvSpPr>
        <p:spPr>
          <a:xfrm>
            <a:off x="8063578" y="92582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5864D83F-E59D-4319-A880-303D17BEB745}"/>
              </a:ext>
            </a:extLst>
          </p:cNvPr>
          <p:cNvSpPr/>
          <p:nvPr/>
        </p:nvSpPr>
        <p:spPr>
          <a:xfrm>
            <a:off x="103909" y="1060906"/>
            <a:ext cx="11964028" cy="573989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C9B91809-E894-4FA3-9779-632A84BEA7F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5208139"/>
              </p:ext>
            </p:extLst>
          </p:nvPr>
        </p:nvGraphicFramePr>
        <p:xfrm>
          <a:off x="457200" y="1092820"/>
          <a:ext cx="11318488" cy="5572896"/>
        </p:xfrm>
        <a:graphic>
          <a:graphicData uri="http://schemas.openxmlformats.org/drawingml/2006/table">
            <a:tbl>
              <a:tblPr firstRow="1" firstCol="1" bandRow="1"/>
              <a:tblGrid>
                <a:gridCol w="2810107">
                  <a:extLst>
                    <a:ext uri="{9D8B030D-6E8A-4147-A177-3AD203B41FA5}">
                      <a16:colId xmlns:a16="http://schemas.microsoft.com/office/drawing/2014/main" val="4046362867"/>
                    </a:ext>
                  </a:extLst>
                </a:gridCol>
                <a:gridCol w="8508381">
                  <a:extLst>
                    <a:ext uri="{9D8B030D-6E8A-4147-A177-3AD203B41FA5}">
                      <a16:colId xmlns:a16="http://schemas.microsoft.com/office/drawing/2014/main" val="424180041"/>
                    </a:ext>
                  </a:extLst>
                </a:gridCol>
              </a:tblGrid>
              <a:tr h="1393224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300" b="1" kern="0" dirty="0">
                          <a:solidFill>
                            <a:srgbClr val="C00000"/>
                          </a:solidFill>
                          <a:effectLst/>
                        </a:rPr>
                        <a:t>Implementation</a:t>
                      </a:r>
                      <a:endParaRPr lang="en-US" sz="2300" b="1" kern="100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mpd="sng">
                      <a:noFill/>
                      <a:prstDash val="soli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  <a:prstDash val="soli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300" kern="0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</a:rPr>
                        <a:t>JSA is generally seen as a proactive measure to prevent accidents.</a:t>
                      </a:r>
                      <a:endParaRPr lang="en-US" sz="2300" kern="100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89842925"/>
                  </a:ext>
                </a:extLst>
              </a:tr>
              <a:tr h="1393224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300" b="1" kern="0" dirty="0">
                          <a:solidFill>
                            <a:srgbClr val="C00000"/>
                          </a:solidFill>
                          <a:effectLst/>
                        </a:rPr>
                        <a:t>Regulatory requirements</a:t>
                      </a:r>
                      <a:endParaRPr lang="en-US" sz="2300" b="1" kern="100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mpd="sng">
                      <a:noFill/>
                      <a:prstDash val="soli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300" kern="0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</a:rPr>
                        <a:t>Some jurisdictions may specifically require a JSA for certain jobs.   </a:t>
                      </a:r>
                      <a:endParaRPr lang="en-US" sz="2300" kern="100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986155885"/>
                  </a:ext>
                </a:extLst>
              </a:tr>
              <a:tr h="1393224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300" b="1" kern="0" dirty="0">
                          <a:solidFill>
                            <a:srgbClr val="C00000"/>
                          </a:solidFill>
                          <a:effectLst/>
                        </a:rPr>
                        <a:t>Employee involvement</a:t>
                      </a:r>
                      <a:endParaRPr lang="en-US" sz="2300" b="1" kern="100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mpd="sng">
                      <a:noFill/>
                      <a:prstDash val="soli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300" kern="0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</a:rPr>
                        <a:t>Encourages worker participation to identify unsafe conditions and behaviors.</a:t>
                      </a:r>
                      <a:endParaRPr lang="en-US" sz="2300" kern="100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941495559"/>
                  </a:ext>
                </a:extLst>
              </a:tr>
              <a:tr h="1393224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300" b="1" kern="0" dirty="0">
                          <a:solidFill>
                            <a:srgbClr val="C00000"/>
                          </a:solidFill>
                          <a:effectLst/>
                        </a:rPr>
                        <a:t>Outcome</a:t>
                      </a:r>
                      <a:endParaRPr lang="en-US" sz="2300" b="1" kern="100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mpd="sng">
                      <a:noFill/>
                      <a:prstDash val="soli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300" kern="0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</a:rPr>
                        <a:t>Aims to create a safe workflow and reduce workplace accidents and injuries.</a:t>
                      </a:r>
                      <a:endParaRPr lang="en-US" sz="2300" kern="100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81956717"/>
                  </a:ext>
                </a:extLst>
              </a:tr>
            </a:tbl>
          </a:graphicData>
        </a:graphic>
      </p:graphicFrame>
      <p:sp>
        <p:nvSpPr>
          <p:cNvPr id="14" name="Title 1">
            <a:extLst>
              <a:ext uri="{FF2B5EF4-FFF2-40B4-BE49-F238E27FC236}">
                <a16:creationId xmlns:a16="http://schemas.microsoft.com/office/drawing/2014/main" id="{1EBC195F-CD16-4ECC-A40D-5C5DC518C4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61927" y="261003"/>
            <a:ext cx="4699582" cy="65526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200" b="1" dirty="0">
                <a:solidFill>
                  <a:srgbClr val="C00000"/>
                </a:solidFill>
              </a:rPr>
              <a:t>JSA</a:t>
            </a:r>
            <a:r>
              <a:rPr lang="en-US" sz="3200" dirty="0"/>
              <a:t> concept elements</a:t>
            </a:r>
          </a:p>
        </p:txBody>
      </p:sp>
    </p:spTree>
    <p:extLst>
      <p:ext uri="{BB962C8B-B14F-4D97-AF65-F5344CB8AC3E}">
        <p14:creationId xmlns:p14="http://schemas.microsoft.com/office/powerpoint/2010/main" val="3961151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6639"/>
    </mc:Choice>
    <mc:Fallback xmlns="">
      <p:transition spd="slow" advTm="336639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561DE355-ABE9-4E31-9016-307DD213838B}"/>
              </a:ext>
            </a:extLst>
          </p:cNvPr>
          <p:cNvSpPr/>
          <p:nvPr/>
        </p:nvSpPr>
        <p:spPr>
          <a:xfrm>
            <a:off x="8061509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ECC58922-5C73-43F6-B1C2-4298E1953CDB}"/>
              </a:ext>
            </a:extLst>
          </p:cNvPr>
          <p:cNvSpPr/>
          <p:nvPr/>
        </p:nvSpPr>
        <p:spPr>
          <a:xfrm>
            <a:off x="83127" y="1075098"/>
            <a:ext cx="11974419" cy="573989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4 </a:t>
            </a:r>
          </a:p>
        </p:txBody>
      </p:sp>
      <p:sp>
        <p:nvSpPr>
          <p:cNvPr id="6" name="Rectangle 5"/>
          <p:cNvSpPr/>
          <p:nvPr/>
        </p:nvSpPr>
        <p:spPr>
          <a:xfrm>
            <a:off x="651738" y="1473831"/>
            <a:ext cx="10697227" cy="11339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prstClr val="black"/>
                </a:solidFill>
              </a:rPr>
              <a:t>Jobs that have taken on changes in procedures, equipment, and materials.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prstClr val="black"/>
                </a:solidFill>
              </a:rPr>
              <a:t>Jobs are  affected by new or revised regulations or standards.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BC730F1-E435-465F-B5BC-C40C1665BE15}"/>
              </a:ext>
            </a:extLst>
          </p:cNvPr>
          <p:cNvSpPr txBox="1"/>
          <p:nvPr/>
        </p:nvSpPr>
        <p:spPr>
          <a:xfrm>
            <a:off x="3257153" y="331491"/>
            <a:ext cx="548639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/>
              <a:t>Where and when to use </a:t>
            </a:r>
            <a:r>
              <a:rPr lang="en-US" sz="3200" b="1" dirty="0">
                <a:solidFill>
                  <a:srgbClr val="C00000"/>
                </a:solidFill>
              </a:rPr>
              <a:t>JSA?</a:t>
            </a:r>
            <a:endParaRPr lang="ar-EG" sz="3200" b="1" dirty="0">
              <a:solidFill>
                <a:srgbClr val="C00000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6F42C3C-9701-4148-B837-399B850BDA9E}"/>
              </a:ext>
            </a:extLst>
          </p:cNvPr>
          <p:cNvSpPr/>
          <p:nvPr/>
        </p:nvSpPr>
        <p:spPr>
          <a:xfrm>
            <a:off x="651738" y="3240091"/>
            <a:ext cx="8069511" cy="16879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sz="2400" dirty="0">
                <a:solidFill>
                  <a:prstClr val="black"/>
                </a:solidFill>
              </a:rPr>
              <a:t>Newly created jobs, uncommon or seldom-performed jobs with little or no history, and routine jobs requiring regular or continuous exposure to hazards should undertake a JSA.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13444E4-6BE3-4705-BDB1-EDB7DC9DDA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6314" y="1998393"/>
            <a:ext cx="2143125" cy="3878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3366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3201"/>
    </mc:Choice>
    <mc:Fallback xmlns="">
      <p:transition spd="slow" advTm="433201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E0A8AA8C-10EF-4A3E-9A9F-65B516DA040C}"/>
              </a:ext>
            </a:extLst>
          </p:cNvPr>
          <p:cNvSpPr/>
          <p:nvPr/>
        </p:nvSpPr>
        <p:spPr>
          <a:xfrm>
            <a:off x="8061509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D6613402-8999-4EAE-8F25-9153945C6FEA}"/>
              </a:ext>
            </a:extLst>
          </p:cNvPr>
          <p:cNvSpPr/>
          <p:nvPr/>
        </p:nvSpPr>
        <p:spPr>
          <a:xfrm>
            <a:off x="93518" y="1046891"/>
            <a:ext cx="11993072" cy="573989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4 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3EB258CE-11C0-41AF-AE22-362EC4E20A9F}"/>
              </a:ext>
            </a:extLst>
          </p:cNvPr>
          <p:cNvSpPr txBox="1">
            <a:spLocks/>
          </p:cNvSpPr>
          <p:nvPr/>
        </p:nvSpPr>
        <p:spPr>
          <a:xfrm>
            <a:off x="342900" y="1388964"/>
            <a:ext cx="11430000" cy="296545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prstClr val="black"/>
                </a:solidFill>
              </a:rPr>
              <a:t>Ideally, all jobs should undergo safety analysis. 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prstClr val="black"/>
                </a:solidFill>
              </a:rPr>
              <a:t>If possible, JSAs should also be performed for no routine activities such as maintenance, repair, or cleaning and jobs that are offsite, either at home or on other job sites (e.g., teleworkers). 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prstClr val="black"/>
                </a:solidFill>
              </a:rPr>
              <a:t>Examining hazards to visitors and the public should also be included.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CAD95D1-FED7-47C2-B49A-432049C5CA92}"/>
              </a:ext>
            </a:extLst>
          </p:cNvPr>
          <p:cNvSpPr txBox="1"/>
          <p:nvPr/>
        </p:nvSpPr>
        <p:spPr>
          <a:xfrm>
            <a:off x="3257153" y="331491"/>
            <a:ext cx="548639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/>
              <a:t>Where and when to use </a:t>
            </a:r>
            <a:r>
              <a:rPr lang="en-US" sz="3200" b="1" dirty="0">
                <a:solidFill>
                  <a:srgbClr val="C00000"/>
                </a:solidFill>
              </a:rPr>
              <a:t>JSA?</a:t>
            </a:r>
            <a:endParaRPr lang="ar-EG" sz="3200" b="1" dirty="0">
              <a:solidFill>
                <a:srgbClr val="C00000"/>
              </a:solidFill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1A9E5C19-4A8A-4618-8CB0-B4D039E101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6451" y="4640904"/>
            <a:ext cx="10027801" cy="19616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15457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34"/>
    </mc:Choice>
    <mc:Fallback xmlns="">
      <p:transition spd="slow" advTm="5234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70796256-8588-470F-BE43-BF061B415C06}"/>
              </a:ext>
            </a:extLst>
          </p:cNvPr>
          <p:cNvSpPr/>
          <p:nvPr/>
        </p:nvSpPr>
        <p:spPr>
          <a:xfrm>
            <a:off x="8061509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31E17CB7-79A8-4870-858D-D4AF9053E9A5}"/>
              </a:ext>
            </a:extLst>
          </p:cNvPr>
          <p:cNvSpPr/>
          <p:nvPr/>
        </p:nvSpPr>
        <p:spPr>
          <a:xfrm>
            <a:off x="72736" y="1054316"/>
            <a:ext cx="11995201" cy="573989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4 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5019565E-F658-4003-8921-9791AD2E8119}"/>
              </a:ext>
            </a:extLst>
          </p:cNvPr>
          <p:cNvSpPr txBox="1">
            <a:spLocks/>
          </p:cNvSpPr>
          <p:nvPr/>
        </p:nvSpPr>
        <p:spPr>
          <a:xfrm>
            <a:off x="481361" y="1367462"/>
            <a:ext cx="11229278" cy="2624675"/>
          </a:xfrm>
          <a:prstGeom prst="rect">
            <a:avLst/>
          </a:prstGeom>
        </p:spPr>
        <p:txBody>
          <a:bodyPr>
            <a:noAutofit/>
          </a:bodyPr>
          <a:lstStyle>
            <a:defPPr>
              <a:defRPr lang="en-US"/>
            </a:defPPr>
            <a:lvl1pPr marL="457200" indent="-457200" algn="just">
              <a:lnSpc>
                <a:spcPct val="90000"/>
              </a:lnSpc>
              <a:spcBef>
                <a:spcPts val="1000"/>
              </a:spcBef>
              <a:buFont typeface="Wingdings" panose="05000000000000000000" pitchFamily="2" charset="2"/>
              <a:buChar char="§"/>
              <a:defRPr sz="3200"/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pPr algn="l">
              <a:lnSpc>
                <a:spcPct val="150000"/>
              </a:lnSpc>
            </a:pPr>
            <a:r>
              <a:rPr lang="en-US" sz="2400" dirty="0">
                <a:solidFill>
                  <a:prstClr val="black"/>
                </a:solidFill>
              </a:rPr>
              <a:t>It can serve as a guide for employee performance review, training, and accident investigations. </a:t>
            </a:r>
          </a:p>
          <a:p>
            <a:pPr algn="l">
              <a:lnSpc>
                <a:spcPct val="150000"/>
              </a:lnSpc>
            </a:pPr>
            <a:r>
              <a:rPr lang="en-US" sz="2400" dirty="0">
                <a:solidFill>
                  <a:prstClr val="black"/>
                </a:solidFill>
              </a:rPr>
              <a:t>JSAs are widely used in the construction, manufacturing, oil and gas, and many labor-intensive industries.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65E6ADD-9776-445F-8E91-627F2A542B02}"/>
              </a:ext>
            </a:extLst>
          </p:cNvPr>
          <p:cNvSpPr txBox="1"/>
          <p:nvPr/>
        </p:nvSpPr>
        <p:spPr>
          <a:xfrm>
            <a:off x="3257153" y="331491"/>
            <a:ext cx="548639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/>
              <a:t>Where and when to use </a:t>
            </a:r>
            <a:r>
              <a:rPr lang="en-US" sz="3200" b="1" dirty="0">
                <a:solidFill>
                  <a:srgbClr val="C00000"/>
                </a:solidFill>
              </a:rPr>
              <a:t>JSA?</a:t>
            </a:r>
            <a:endParaRPr lang="ar-EG" sz="3200" b="1" dirty="0">
              <a:solidFill>
                <a:srgbClr val="C00000"/>
              </a:solidFill>
            </a:endParaRP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F3FBCB8C-1F59-4614-82C3-9F9ED616F6A2}"/>
              </a:ext>
            </a:extLst>
          </p:cNvPr>
          <p:cNvSpPr txBox="1">
            <a:spLocks/>
          </p:cNvSpPr>
          <p:nvPr/>
        </p:nvSpPr>
        <p:spPr>
          <a:xfrm>
            <a:off x="838200" y="3992137"/>
            <a:ext cx="10672809" cy="19334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4">
                <a:lumMod val="50000"/>
              </a:schemeClr>
            </a:solidFill>
            <a:prstDash val="dash"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prstClr val="black"/>
                </a:solidFill>
              </a:rPr>
              <a:t>“</a:t>
            </a:r>
            <a:r>
              <a:rPr lang="en-US" sz="2400" b="1" dirty="0">
                <a:solidFill>
                  <a:srgbClr val="C00000"/>
                </a:solidFill>
              </a:rPr>
              <a:t>JSA</a:t>
            </a:r>
            <a:r>
              <a:rPr lang="en-US" sz="2400" dirty="0">
                <a:solidFill>
                  <a:prstClr val="black"/>
                </a:solidFill>
              </a:rPr>
              <a:t> can also complement PHA, HAZOP, or other risk studies by providing supporting analysis on specific job- or task-related elements, particularly those that are safety critical or ranked high priority.”</a:t>
            </a:r>
          </a:p>
        </p:txBody>
      </p:sp>
    </p:spTree>
    <p:extLst>
      <p:ext uri="{BB962C8B-B14F-4D97-AF65-F5344CB8AC3E}">
        <p14:creationId xmlns:p14="http://schemas.microsoft.com/office/powerpoint/2010/main" val="4231677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719"/>
    </mc:Choice>
    <mc:Fallback xmlns="">
      <p:transition spd="slow" advTm="53719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A58DA721-B4E8-4347-87F8-5C8E6F9484BA}"/>
              </a:ext>
            </a:extLst>
          </p:cNvPr>
          <p:cNvSpPr/>
          <p:nvPr/>
        </p:nvSpPr>
        <p:spPr>
          <a:xfrm>
            <a:off x="8061509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5DD12C9D-EA9F-4317-A4B7-E11317E38AFB}"/>
              </a:ext>
            </a:extLst>
          </p:cNvPr>
          <p:cNvSpPr/>
          <p:nvPr/>
        </p:nvSpPr>
        <p:spPr>
          <a:xfrm>
            <a:off x="93518" y="1085489"/>
            <a:ext cx="11984810" cy="573989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4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290532" y="272996"/>
            <a:ext cx="4950220" cy="65526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800" b="1" dirty="0">
                <a:solidFill>
                  <a:srgbClr val="C00000"/>
                </a:solidFill>
              </a:rPr>
              <a:t>JSA</a:t>
            </a:r>
            <a:r>
              <a:rPr lang="en-US" sz="2800" b="1" dirty="0"/>
              <a:t> Format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6E34BC2E-8044-482F-B954-B4D3CDB23A91}"/>
              </a:ext>
            </a:extLst>
          </p:cNvPr>
          <p:cNvSpPr txBox="1">
            <a:spLocks/>
          </p:cNvSpPr>
          <p:nvPr/>
        </p:nvSpPr>
        <p:spPr>
          <a:xfrm>
            <a:off x="591015" y="1299332"/>
            <a:ext cx="11009970" cy="4589020"/>
          </a:xfrm>
          <a:prstGeom prst="rect">
            <a:avLst/>
          </a:prstGeom>
        </p:spPr>
        <p:txBody>
          <a:bodyPr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sz="2400" dirty="0">
                <a:solidFill>
                  <a:prstClr val="black"/>
                </a:solidFill>
              </a:rPr>
              <a:t>The tabular form or spreadsheet is the typical format of a JSA work-sheet. </a:t>
            </a:r>
          </a:p>
          <a:p>
            <a:pPr marL="0" indent="0" algn="just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sz="2400" dirty="0">
                <a:solidFill>
                  <a:prstClr val="black"/>
                </a:solidFill>
              </a:rPr>
              <a:t>An example is shown in Figure 3.4. </a:t>
            </a:r>
          </a:p>
          <a:p>
            <a:pPr marL="0" indent="0" algn="just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sz="2400" dirty="0">
                <a:solidFill>
                  <a:prstClr val="black"/>
                </a:solidFill>
              </a:rPr>
              <a:t>Unlike PHA and HAZOP, the columns of the JSA worksheet generally follows only two of the key risk questions of risk management discussed in Chapter 2</a:t>
            </a:r>
          </a:p>
        </p:txBody>
      </p:sp>
    </p:spTree>
    <p:extLst>
      <p:ext uri="{BB962C8B-B14F-4D97-AF65-F5344CB8AC3E}">
        <p14:creationId xmlns:p14="http://schemas.microsoft.com/office/powerpoint/2010/main" val="2263995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292"/>
    </mc:Choice>
    <mc:Fallback xmlns="">
      <p:transition spd="slow" advTm="25292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4094B9F5-DCF9-43C4-ADF5-B33884ACB23A}"/>
              </a:ext>
            </a:extLst>
          </p:cNvPr>
          <p:cNvSpPr/>
          <p:nvPr/>
        </p:nvSpPr>
        <p:spPr>
          <a:xfrm>
            <a:off x="8061509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BFCECF6E-1A1A-4A46-B245-234A0F0A5D2C}"/>
              </a:ext>
            </a:extLst>
          </p:cNvPr>
          <p:cNvSpPr/>
          <p:nvPr/>
        </p:nvSpPr>
        <p:spPr>
          <a:xfrm>
            <a:off x="93518" y="1075098"/>
            <a:ext cx="11964028" cy="573989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4 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6E34BC2E-8044-482F-B954-B4D3CDB23A91}"/>
              </a:ext>
            </a:extLst>
          </p:cNvPr>
          <p:cNvSpPr txBox="1">
            <a:spLocks/>
          </p:cNvSpPr>
          <p:nvPr/>
        </p:nvSpPr>
        <p:spPr>
          <a:xfrm>
            <a:off x="657922" y="1245924"/>
            <a:ext cx="10695878" cy="5297464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sz="2400" dirty="0">
                <a:solidFill>
                  <a:prstClr val="black"/>
                </a:solidFill>
                <a:latin typeface="+mj-lt"/>
              </a:rPr>
              <a:t>What can go wrong? </a:t>
            </a:r>
          </a:p>
          <a:p>
            <a:pPr algn="just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sz="2400" dirty="0">
                <a:solidFill>
                  <a:prstClr val="black"/>
                </a:solidFill>
                <a:latin typeface="+mj-lt"/>
              </a:rPr>
              <a:t>What can be done to detect, control, and manage them? </a:t>
            </a:r>
          </a:p>
          <a:p>
            <a:pPr algn="just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sz="2400" dirty="0">
                <a:solidFill>
                  <a:prstClr val="black"/>
                </a:solidFill>
                <a:latin typeface="+mj-lt"/>
              </a:rPr>
              <a:t>The other questions are omitted.</a:t>
            </a:r>
          </a:p>
          <a:p>
            <a:pPr algn="just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sz="2400" dirty="0">
                <a:solidFill>
                  <a:prstClr val="black"/>
                </a:solidFill>
                <a:latin typeface="+mj-lt"/>
              </a:rPr>
              <a:t>The JSA worksheet is intended to be completed one column at a time. </a:t>
            </a:r>
          </a:p>
          <a:p>
            <a:pPr algn="just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sz="2400" dirty="0">
                <a:solidFill>
                  <a:prstClr val="black"/>
                </a:solidFill>
                <a:latin typeface="+mj-lt"/>
              </a:rPr>
              <a:t>The following are the descriptions of columns that correspond to the JSA worksheet shown in Figure 3.4.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11B7C9C7-5BC2-4772-A409-4A8D037666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90532" y="272996"/>
            <a:ext cx="4950220" cy="65526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800" b="1" dirty="0">
                <a:solidFill>
                  <a:srgbClr val="C00000"/>
                </a:solidFill>
              </a:rPr>
              <a:t>JSA</a:t>
            </a:r>
            <a:r>
              <a:rPr lang="en-US" sz="2800" b="1" dirty="0"/>
              <a:t> Format</a:t>
            </a:r>
          </a:p>
        </p:txBody>
      </p:sp>
    </p:spTree>
    <p:extLst>
      <p:ext uri="{BB962C8B-B14F-4D97-AF65-F5344CB8AC3E}">
        <p14:creationId xmlns:p14="http://schemas.microsoft.com/office/powerpoint/2010/main" val="1327902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556"/>
    </mc:Choice>
    <mc:Fallback xmlns="">
      <p:transition spd="slow" advTm="51556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468B8D29-106A-4C8D-B5DF-FF1B83D7DC7B}"/>
              </a:ext>
            </a:extLst>
          </p:cNvPr>
          <p:cNvSpPr/>
          <p:nvPr/>
        </p:nvSpPr>
        <p:spPr>
          <a:xfrm>
            <a:off x="8061509" y="93206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EBCA3726-76B7-487C-94F6-A66BEE09EDD0}"/>
              </a:ext>
            </a:extLst>
          </p:cNvPr>
          <p:cNvSpPr/>
          <p:nvPr/>
        </p:nvSpPr>
        <p:spPr>
          <a:xfrm>
            <a:off x="103909" y="1043925"/>
            <a:ext cx="11964028" cy="573989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4 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F74AE685-03FE-4BD8-BCD8-F20F7EFAADF2}"/>
              </a:ext>
            </a:extLst>
          </p:cNvPr>
          <p:cNvSpPr txBox="1">
            <a:spLocks/>
          </p:cNvSpPr>
          <p:nvPr/>
        </p:nvSpPr>
        <p:spPr>
          <a:xfrm>
            <a:off x="591015" y="1293539"/>
            <a:ext cx="10762785" cy="5185472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sz="2400" dirty="0">
                <a:solidFill>
                  <a:prstClr val="black"/>
                </a:solidFill>
                <a:latin typeface="Calibri" panose="020F0502020204030204"/>
              </a:rPr>
              <a:t>•  What can go wrong?</a:t>
            </a:r>
          </a:p>
          <a:p>
            <a:pPr marL="0" indent="0" algn="just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sz="2400" dirty="0">
                <a:solidFill>
                  <a:prstClr val="black"/>
                </a:solidFill>
                <a:latin typeface="Calibri" panose="020F0502020204030204"/>
              </a:rPr>
              <a:t>{ Column 1: Job steps or tasks</a:t>
            </a:r>
          </a:p>
          <a:p>
            <a:pPr marL="0" indent="0" algn="just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sz="2400" dirty="0">
                <a:solidFill>
                  <a:prstClr val="black"/>
                </a:solidFill>
                <a:latin typeface="Calibri" panose="020F0502020204030204"/>
              </a:rPr>
              <a:t>{ Column 2: Hazards or unwanted events related to each task</a:t>
            </a:r>
          </a:p>
          <a:p>
            <a:pPr marL="0" indent="0" algn="just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sz="2400" dirty="0">
                <a:solidFill>
                  <a:prstClr val="black"/>
                </a:solidFill>
                <a:latin typeface="Calibri" panose="020F0502020204030204"/>
              </a:rPr>
              <a:t>•  What are the causes and consequences? </a:t>
            </a:r>
          </a:p>
          <a:p>
            <a:pPr algn="just">
              <a:lnSpc>
                <a:spcPct val="150000"/>
              </a:lnSpc>
            </a:pPr>
            <a:r>
              <a:rPr lang="en-US" sz="2400" dirty="0">
                <a:solidFill>
                  <a:prstClr val="black"/>
                </a:solidFill>
                <a:latin typeface="Calibri" panose="020F0502020204030204"/>
              </a:rPr>
              <a:t>What are the likelihood or chances of occurrence?</a:t>
            </a:r>
          </a:p>
          <a:p>
            <a:pPr marL="0" indent="0" algn="just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sz="2400" dirty="0">
                <a:solidFill>
                  <a:prstClr val="black"/>
                </a:solidFill>
                <a:latin typeface="Calibri" panose="020F0502020204030204"/>
              </a:rPr>
              <a:t>{ Omitted in JSA measure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67AF68BD-181C-41F8-99A7-FD6D991C83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90532" y="272996"/>
            <a:ext cx="4950220" cy="65526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800" b="1" dirty="0">
                <a:solidFill>
                  <a:srgbClr val="C00000"/>
                </a:solidFill>
              </a:rPr>
              <a:t>JSA</a:t>
            </a:r>
            <a:r>
              <a:rPr lang="en-US" sz="2800" b="1" dirty="0"/>
              <a:t> Format</a:t>
            </a:r>
          </a:p>
        </p:txBody>
      </p:sp>
    </p:spTree>
    <p:extLst>
      <p:ext uri="{BB962C8B-B14F-4D97-AF65-F5344CB8AC3E}">
        <p14:creationId xmlns:p14="http://schemas.microsoft.com/office/powerpoint/2010/main" val="3661445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4505"/>
    </mc:Choice>
    <mc:Fallback xmlns="">
      <p:transition spd="slow" advTm="94505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38F0739E-614E-48D0-9A32-A1A90D03CFA4}"/>
              </a:ext>
            </a:extLst>
          </p:cNvPr>
          <p:cNvSpPr/>
          <p:nvPr/>
        </p:nvSpPr>
        <p:spPr>
          <a:xfrm>
            <a:off x="8061509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0E6FB4A4-A7D9-4626-90E4-073D51E04D9E}"/>
              </a:ext>
            </a:extLst>
          </p:cNvPr>
          <p:cNvSpPr/>
          <p:nvPr/>
        </p:nvSpPr>
        <p:spPr>
          <a:xfrm>
            <a:off x="83127" y="1118104"/>
            <a:ext cx="11934948" cy="573989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4 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F74AE685-03FE-4BD8-BCD8-F20F7EFAADF2}"/>
              </a:ext>
            </a:extLst>
          </p:cNvPr>
          <p:cNvSpPr txBox="1">
            <a:spLocks/>
          </p:cNvSpPr>
          <p:nvPr/>
        </p:nvSpPr>
        <p:spPr>
          <a:xfrm>
            <a:off x="795588" y="2100676"/>
            <a:ext cx="10812831" cy="2917825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anose="020B0604020202020204" pitchFamily="34" charset="0"/>
              <a:buNone/>
              <a:defRPr/>
            </a:pPr>
            <a:r>
              <a:rPr lang="en-US" sz="2400" dirty="0">
                <a:solidFill>
                  <a:prstClr val="black"/>
                </a:solidFill>
              </a:rPr>
              <a:t>•  What can be done to detect, control, and manage them?</a:t>
            </a:r>
          </a:p>
          <a:p>
            <a:pPr marL="0" indent="0" algn="just">
              <a:buFont typeface="Arial" panose="020B0604020202020204" pitchFamily="34" charset="0"/>
              <a:buNone/>
              <a:defRPr/>
            </a:pPr>
            <a:r>
              <a:rPr lang="en-US" sz="2400" dirty="0">
                <a:solidFill>
                  <a:prstClr val="black"/>
                </a:solidFill>
              </a:rPr>
              <a:t>{ Column 3: Prevention and control measures for each hazard</a:t>
            </a:r>
          </a:p>
          <a:p>
            <a:pPr marL="0" indent="0" algn="just">
              <a:buFont typeface="Arial" panose="020B0604020202020204" pitchFamily="34" charset="0"/>
              <a:buNone/>
              <a:defRPr/>
            </a:pPr>
            <a:r>
              <a:rPr lang="en-US" sz="2400" dirty="0">
                <a:solidFill>
                  <a:prstClr val="black"/>
                </a:solidFill>
              </a:rPr>
              <a:t>{ Column 4: Person responsible for the prevention or control measure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AF4ADE95-9BFE-4EF8-ACD2-B4064DA693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90532" y="272996"/>
            <a:ext cx="4950220" cy="65526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800" b="1" dirty="0">
                <a:solidFill>
                  <a:srgbClr val="C00000"/>
                </a:solidFill>
              </a:rPr>
              <a:t>JSA</a:t>
            </a:r>
            <a:r>
              <a:rPr lang="en-US" sz="2800" b="1" dirty="0"/>
              <a:t> Format</a:t>
            </a:r>
          </a:p>
        </p:txBody>
      </p:sp>
    </p:spTree>
    <p:extLst>
      <p:ext uri="{BB962C8B-B14F-4D97-AF65-F5344CB8AC3E}">
        <p14:creationId xmlns:p14="http://schemas.microsoft.com/office/powerpoint/2010/main" val="2873103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075"/>
    </mc:Choice>
    <mc:Fallback xmlns="">
      <p:transition spd="slow" advTm="65075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C7B4B95E-CE6C-4BF0-8329-14BE1C4D227B}"/>
              </a:ext>
            </a:extLst>
          </p:cNvPr>
          <p:cNvSpPr/>
          <p:nvPr/>
        </p:nvSpPr>
        <p:spPr>
          <a:xfrm>
            <a:off x="8061509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3A19CBEF-4D7A-488B-8F6E-78C86AF0F051}"/>
              </a:ext>
            </a:extLst>
          </p:cNvPr>
          <p:cNvSpPr/>
          <p:nvPr/>
        </p:nvSpPr>
        <p:spPr>
          <a:xfrm>
            <a:off x="72736" y="1118104"/>
            <a:ext cx="11943245" cy="573989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4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4A7829-3AF0-4B85-8448-F56297609D6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-311"/>
          <a:stretch/>
        </p:blipFill>
        <p:spPr>
          <a:xfrm rot="5400000">
            <a:off x="3385241" y="-1693220"/>
            <a:ext cx="5231229" cy="110604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CE0F736F-BC6B-45AD-9CE3-47AFEA5E9D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90532" y="272996"/>
            <a:ext cx="4950220" cy="65526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800" b="1" dirty="0">
                <a:solidFill>
                  <a:srgbClr val="C00000"/>
                </a:solidFill>
              </a:rPr>
              <a:t>JSA</a:t>
            </a:r>
            <a:r>
              <a:rPr lang="en-US" sz="2800" b="1" dirty="0"/>
              <a:t> Format</a:t>
            </a:r>
          </a:p>
        </p:txBody>
      </p:sp>
    </p:spTree>
    <p:extLst>
      <p:ext uri="{BB962C8B-B14F-4D97-AF65-F5344CB8AC3E}">
        <p14:creationId xmlns:p14="http://schemas.microsoft.com/office/powerpoint/2010/main" val="1347679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027"/>
    </mc:Choice>
    <mc:Fallback xmlns="">
      <p:transition spd="slow" advTm="57027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C71BE23B-27D5-416C-9993-5C35AAE40C51}"/>
              </a:ext>
            </a:extLst>
          </p:cNvPr>
          <p:cNvSpPr/>
          <p:nvPr/>
        </p:nvSpPr>
        <p:spPr>
          <a:xfrm>
            <a:off x="8061509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E0CC40E9-992B-44EF-BE1C-A7B1DEFFF87B}"/>
              </a:ext>
            </a:extLst>
          </p:cNvPr>
          <p:cNvSpPr/>
          <p:nvPr/>
        </p:nvSpPr>
        <p:spPr>
          <a:xfrm>
            <a:off x="145473" y="1097322"/>
            <a:ext cx="11901681" cy="573989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4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FB9A74-2067-43CD-B277-7DFAC57223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3686846" y="-1819006"/>
            <a:ext cx="4863701" cy="111089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F46E3C22-D059-4B80-AC9C-2659050DF4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90532" y="272996"/>
            <a:ext cx="4950220" cy="65526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800" b="1" dirty="0">
                <a:solidFill>
                  <a:srgbClr val="C00000"/>
                </a:solidFill>
              </a:rPr>
              <a:t>JSA</a:t>
            </a:r>
            <a:r>
              <a:rPr lang="en-US" sz="2800" b="1" dirty="0"/>
              <a:t> Format</a:t>
            </a:r>
          </a:p>
        </p:txBody>
      </p:sp>
    </p:spTree>
    <p:extLst>
      <p:ext uri="{BB962C8B-B14F-4D97-AF65-F5344CB8AC3E}">
        <p14:creationId xmlns:p14="http://schemas.microsoft.com/office/powerpoint/2010/main" val="3053250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0171"/>
    </mc:Choice>
    <mc:Fallback xmlns="">
      <p:transition spd="slow" advTm="430171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B00C2AF3-58C5-4395-BEC5-6D1916FEBD23}"/>
              </a:ext>
            </a:extLst>
          </p:cNvPr>
          <p:cNvSpPr/>
          <p:nvPr/>
        </p:nvSpPr>
        <p:spPr>
          <a:xfrm>
            <a:off x="8061509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37FF59F5-5B35-490E-975D-719AF2A2F9BD}"/>
              </a:ext>
            </a:extLst>
          </p:cNvPr>
          <p:cNvSpPr/>
          <p:nvPr/>
        </p:nvSpPr>
        <p:spPr>
          <a:xfrm>
            <a:off x="83127" y="1118104"/>
            <a:ext cx="11995199" cy="573989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D0E6385D-697A-4E67-B377-56F4C2D69D27}"/>
              </a:ext>
            </a:extLst>
          </p:cNvPr>
          <p:cNvSpPr txBox="1">
            <a:spLocks/>
          </p:cNvSpPr>
          <p:nvPr/>
        </p:nvSpPr>
        <p:spPr>
          <a:xfrm>
            <a:off x="674043" y="1871809"/>
            <a:ext cx="10515600" cy="347114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200000"/>
              </a:lnSpc>
              <a:spcAft>
                <a:spcPts val="1200"/>
              </a:spcAft>
              <a:buNone/>
            </a:pPr>
            <a:r>
              <a:rPr lang="en-US" sz="2400" dirty="0">
                <a:solidFill>
                  <a:prstClr val="black"/>
                </a:solidFill>
              </a:rPr>
              <a:t>1. Break the job down into a sequence of basic steps or tasks.</a:t>
            </a:r>
          </a:p>
          <a:p>
            <a:pPr marL="0" indent="0">
              <a:lnSpc>
                <a:spcPct val="200000"/>
              </a:lnSpc>
              <a:spcAft>
                <a:spcPts val="1200"/>
              </a:spcAft>
              <a:buFont typeface="Arial" panose="020B0604020202020204" pitchFamily="34" charset="0"/>
              <a:buNone/>
            </a:pPr>
            <a:r>
              <a:rPr lang="en-US" sz="2400" dirty="0">
                <a:solidFill>
                  <a:prstClr val="black"/>
                </a:solidFill>
              </a:rPr>
              <a:t>2. Identify potential accident or hazards.</a:t>
            </a:r>
          </a:p>
          <a:p>
            <a:pPr marL="0" indent="0">
              <a:lnSpc>
                <a:spcPct val="200000"/>
              </a:lnSpc>
              <a:spcAft>
                <a:spcPts val="1200"/>
              </a:spcAft>
              <a:buFont typeface="Arial" panose="020B0604020202020204" pitchFamily="34" charset="0"/>
              <a:buNone/>
            </a:pPr>
            <a:r>
              <a:rPr lang="en-US" sz="2400" dirty="0">
                <a:solidFill>
                  <a:prstClr val="black"/>
                </a:solidFill>
              </a:rPr>
              <a:t>3. Determine preventive and control measures to address the hazards.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F88DAAA-0B6B-4F52-91FC-73E933F01676}"/>
              </a:ext>
            </a:extLst>
          </p:cNvPr>
          <p:cNvSpPr txBox="1"/>
          <p:nvPr/>
        </p:nvSpPr>
        <p:spPr>
          <a:xfrm>
            <a:off x="3289611" y="188875"/>
            <a:ext cx="5464098" cy="6695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US" sz="28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Generalized Steps For </a:t>
            </a:r>
            <a:r>
              <a:rPr lang="en-US" sz="2800" b="1" kern="120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JSA</a:t>
            </a:r>
            <a:endParaRPr lang="en-US" sz="2800" b="1" kern="100" dirty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374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255"/>
    </mc:Choice>
    <mc:Fallback xmlns="">
      <p:transition spd="slow" advTm="44255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BB149272-2782-4FBB-BD70-E4DFBC7BF6DA}"/>
              </a:ext>
            </a:extLst>
          </p:cNvPr>
          <p:cNvSpPr/>
          <p:nvPr/>
        </p:nvSpPr>
        <p:spPr>
          <a:xfrm>
            <a:off x="8061509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0258DB2-ABDC-4EDB-8D10-5ECAF071E33B}"/>
              </a:ext>
            </a:extLst>
          </p:cNvPr>
          <p:cNvSpPr/>
          <p:nvPr/>
        </p:nvSpPr>
        <p:spPr>
          <a:xfrm>
            <a:off x="72736" y="1118104"/>
            <a:ext cx="11995200" cy="573989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4 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881F6D03-A631-4C6C-AF02-629A005605FE}"/>
              </a:ext>
            </a:extLst>
          </p:cNvPr>
          <p:cNvSpPr txBox="1">
            <a:spLocks/>
          </p:cNvSpPr>
          <p:nvPr/>
        </p:nvSpPr>
        <p:spPr>
          <a:xfrm>
            <a:off x="568711" y="1153856"/>
            <a:ext cx="10939347" cy="509720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sz="2400" b="1" u="sng" dirty="0">
                <a:solidFill>
                  <a:srgbClr val="C00000"/>
                </a:solidFill>
              </a:rPr>
              <a:t>Step 1 </a:t>
            </a: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sz="2400" dirty="0">
                <a:solidFill>
                  <a:prstClr val="black"/>
                </a:solidFill>
              </a:rPr>
              <a:t>breaks down the job into a sequence of basic tasks or steps. </a:t>
            </a: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sz="2400" dirty="0">
                <a:solidFill>
                  <a:prstClr val="black"/>
                </a:solidFill>
              </a:rPr>
              <a:t>The listing of the steps is done sequentially according to the order in which the tasks are performed. </a:t>
            </a: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sz="2400" dirty="0">
                <a:solidFill>
                  <a:prstClr val="black"/>
                </a:solidFill>
              </a:rPr>
              <a:t>This can be done by direct observation or the group discussion method. Observing an experienced employee coupled with enlisting other employees or a supervisor to validate the task steps can be most effective.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F680045-9DBF-43D9-8D64-D63B341B691C}"/>
              </a:ext>
            </a:extLst>
          </p:cNvPr>
          <p:cNvSpPr txBox="1"/>
          <p:nvPr/>
        </p:nvSpPr>
        <p:spPr>
          <a:xfrm>
            <a:off x="3289611" y="188875"/>
            <a:ext cx="5464098" cy="6695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US" sz="28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Generalized Steps For </a:t>
            </a:r>
            <a:r>
              <a:rPr lang="en-US" sz="2800" b="1" kern="120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JSA</a:t>
            </a:r>
            <a:endParaRPr lang="en-US" sz="2800" b="1" kern="100" dirty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3382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1113"/>
    </mc:Choice>
    <mc:Fallback xmlns="">
      <p:transition spd="slow" advTm="101113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01032B67-22A9-4B65-B95D-476A2D469857}"/>
              </a:ext>
            </a:extLst>
          </p:cNvPr>
          <p:cNvSpPr/>
          <p:nvPr/>
        </p:nvSpPr>
        <p:spPr>
          <a:xfrm>
            <a:off x="8061509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99CE273F-F1CE-4FC0-AD8B-F7BA47233514}"/>
              </a:ext>
            </a:extLst>
          </p:cNvPr>
          <p:cNvSpPr/>
          <p:nvPr/>
        </p:nvSpPr>
        <p:spPr>
          <a:xfrm>
            <a:off x="83127" y="1064707"/>
            <a:ext cx="11964028" cy="573989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4 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CCABB131-B078-4BEE-BB71-2F7B1E858B09}"/>
              </a:ext>
            </a:extLst>
          </p:cNvPr>
          <p:cNvSpPr txBox="1">
            <a:spLocks/>
          </p:cNvSpPr>
          <p:nvPr/>
        </p:nvSpPr>
        <p:spPr>
          <a:xfrm>
            <a:off x="479502" y="1309613"/>
            <a:ext cx="11184674" cy="4624275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prstClr val="black"/>
                </a:solidFill>
              </a:rPr>
              <a:t>The use of action words or phrases (e.g., pick up, turn on) to describe each step helps in breaking down a job into steps. 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prstClr val="black"/>
                </a:solidFill>
              </a:rPr>
              <a:t>If observed, steps that are not part of the standardized job (standard operating procedure SOP) should be included (and addressed for appropriateness). 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prstClr val="black"/>
                </a:solidFill>
              </a:rPr>
              <a:t>To support high-quality documentation, video recordings of the job in action can be compiled. 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prstClr val="black"/>
                </a:solidFill>
              </a:rPr>
              <a:t>Note that the JSA worksheet should be completed one column at a time.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968AD7F-A52B-490A-BD4E-47B5281B9CAB}"/>
              </a:ext>
            </a:extLst>
          </p:cNvPr>
          <p:cNvSpPr txBox="1"/>
          <p:nvPr/>
        </p:nvSpPr>
        <p:spPr>
          <a:xfrm>
            <a:off x="3289611" y="188875"/>
            <a:ext cx="5464098" cy="6695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US" sz="28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Generalized Steps For </a:t>
            </a:r>
            <a:r>
              <a:rPr lang="en-US" sz="2800" b="1" kern="120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JSA</a:t>
            </a:r>
            <a:endParaRPr lang="en-US" sz="2800" b="1" kern="100" dirty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4570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4234"/>
    </mc:Choice>
    <mc:Fallback xmlns="">
      <p:transition spd="slow" advTm="184234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63F76B28-EDA1-473F-958A-29799E24A4F8}"/>
              </a:ext>
            </a:extLst>
          </p:cNvPr>
          <p:cNvSpPr/>
          <p:nvPr/>
        </p:nvSpPr>
        <p:spPr>
          <a:xfrm>
            <a:off x="8061509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5014CEA3-F620-403F-8DD4-C7F951C27EA6}"/>
              </a:ext>
            </a:extLst>
          </p:cNvPr>
          <p:cNvSpPr/>
          <p:nvPr/>
        </p:nvSpPr>
        <p:spPr>
          <a:xfrm>
            <a:off x="93518" y="1092820"/>
            <a:ext cx="11967237" cy="573989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4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A7DEEC7-5AF6-4AC7-843B-723BEE7D910E}"/>
              </a:ext>
            </a:extLst>
          </p:cNvPr>
          <p:cNvSpPr txBox="1"/>
          <p:nvPr/>
        </p:nvSpPr>
        <p:spPr>
          <a:xfrm>
            <a:off x="2597308" y="351991"/>
            <a:ext cx="632366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/>
              <a:t>Why is the </a:t>
            </a:r>
            <a:r>
              <a:rPr lang="en-US" sz="2800" b="1" dirty="0">
                <a:solidFill>
                  <a:srgbClr val="C00000"/>
                </a:solidFill>
              </a:rPr>
              <a:t>JSA</a:t>
            </a:r>
            <a:r>
              <a:rPr lang="en-US" sz="2800" b="1" dirty="0"/>
              <a:t> tool important?</a:t>
            </a:r>
            <a:endParaRPr lang="ar-EG" sz="2800" b="1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C32BE60-6B61-4C44-8F9C-C4CB2397BEFC}"/>
              </a:ext>
            </a:extLst>
          </p:cNvPr>
          <p:cNvSpPr/>
          <p:nvPr/>
        </p:nvSpPr>
        <p:spPr>
          <a:xfrm>
            <a:off x="5609063" y="1092820"/>
            <a:ext cx="635620" cy="57236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2800" dirty="0"/>
              <a:t>1</a:t>
            </a:r>
            <a:endParaRPr lang="ar-EG" sz="280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16EA221-43FE-4838-8777-0F7683D261AA}"/>
              </a:ext>
            </a:extLst>
          </p:cNvPr>
          <p:cNvSpPr txBox="1"/>
          <p:nvPr/>
        </p:nvSpPr>
        <p:spPr>
          <a:xfrm>
            <a:off x="345688" y="1891531"/>
            <a:ext cx="11162370" cy="33491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lvl="0" indent="-457200">
              <a:lnSpc>
                <a:spcPct val="150000"/>
              </a:lnSpc>
              <a:spcAft>
                <a:spcPts val="750"/>
              </a:spcAft>
              <a:buClr>
                <a:srgbClr val="0000FF"/>
              </a:buClr>
              <a:buSzPct val="75000"/>
              <a:buFont typeface="Wingdings" panose="05000000000000000000" pitchFamily="2" charset="2"/>
              <a:buChar char="v"/>
              <a:tabLst>
                <a:tab pos="457200" algn="l"/>
              </a:tabLst>
            </a:pPr>
            <a:r>
              <a:rPr lang="en-US" sz="2800" dirty="0"/>
              <a:t>Risk management: JSAs are integral to an organization’s </a:t>
            </a:r>
            <a:r>
              <a:rPr lang="en-US" sz="2800" b="1" dirty="0">
                <a:solidFill>
                  <a:srgbClr val="C00000"/>
                </a:solidFill>
              </a:rPr>
              <a:t>r</a:t>
            </a:r>
            <a:r>
              <a:rPr lang="en-US" sz="2800" b="1" dirty="0">
                <a:solidFill>
                  <a:srgbClr val="C0000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isk management</a:t>
            </a:r>
            <a:r>
              <a:rPr lang="en-US" sz="2800" b="1" dirty="0">
                <a:solidFill>
                  <a:srgbClr val="C00000"/>
                </a:solidFill>
              </a:rPr>
              <a:t> </a:t>
            </a:r>
            <a:r>
              <a:rPr lang="en-US" sz="2800" dirty="0"/>
              <a:t>strategy. </a:t>
            </a:r>
          </a:p>
          <a:p>
            <a:pPr marL="457200" lvl="0" indent="-457200">
              <a:lnSpc>
                <a:spcPct val="150000"/>
              </a:lnSpc>
              <a:spcAft>
                <a:spcPts val="750"/>
              </a:spcAft>
              <a:buClr>
                <a:srgbClr val="0000FF"/>
              </a:buClr>
              <a:buSzPct val="75000"/>
              <a:buFont typeface="Wingdings" panose="05000000000000000000" pitchFamily="2" charset="2"/>
              <a:buChar char="v"/>
              <a:tabLst>
                <a:tab pos="457200" algn="l"/>
              </a:tabLst>
            </a:pPr>
            <a:r>
              <a:rPr lang="en-US" sz="2800" dirty="0"/>
              <a:t>They help identify risks before accidents occur, allowing for the implementation of preventative measures to save the organization from costly incidents, legal action, and reputation loss.</a:t>
            </a:r>
          </a:p>
        </p:txBody>
      </p:sp>
    </p:spTree>
    <p:extLst>
      <p:ext uri="{BB962C8B-B14F-4D97-AF65-F5344CB8AC3E}">
        <p14:creationId xmlns:p14="http://schemas.microsoft.com/office/powerpoint/2010/main" val="163584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8933"/>
    </mc:Choice>
    <mc:Fallback xmlns="">
      <p:transition spd="slow" advTm="168933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63F76B28-EDA1-473F-958A-29799E24A4F8}"/>
              </a:ext>
            </a:extLst>
          </p:cNvPr>
          <p:cNvSpPr/>
          <p:nvPr/>
        </p:nvSpPr>
        <p:spPr>
          <a:xfrm>
            <a:off x="8061509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5014CEA3-F620-403F-8DD4-C7F951C27EA6}"/>
              </a:ext>
            </a:extLst>
          </p:cNvPr>
          <p:cNvSpPr/>
          <p:nvPr/>
        </p:nvSpPr>
        <p:spPr>
          <a:xfrm>
            <a:off x="72736" y="1092820"/>
            <a:ext cx="11988019" cy="573989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4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A7DEEC7-5AF6-4AC7-843B-723BEE7D910E}"/>
              </a:ext>
            </a:extLst>
          </p:cNvPr>
          <p:cNvSpPr txBox="1"/>
          <p:nvPr/>
        </p:nvSpPr>
        <p:spPr>
          <a:xfrm>
            <a:off x="2597308" y="351991"/>
            <a:ext cx="632366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/>
              <a:t>Why is the </a:t>
            </a:r>
            <a:r>
              <a:rPr lang="en-US" sz="2800" b="1" dirty="0">
                <a:solidFill>
                  <a:srgbClr val="C00000"/>
                </a:solidFill>
              </a:rPr>
              <a:t>JSA</a:t>
            </a:r>
            <a:r>
              <a:rPr lang="en-US" sz="2800" b="1" dirty="0"/>
              <a:t> tool important?</a:t>
            </a:r>
            <a:endParaRPr lang="ar-EG" sz="2800" b="1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F2A8D13-11FB-4BB2-A90A-F0F6ADAD3E1C}"/>
              </a:ext>
            </a:extLst>
          </p:cNvPr>
          <p:cNvSpPr txBox="1"/>
          <p:nvPr/>
        </p:nvSpPr>
        <p:spPr>
          <a:xfrm>
            <a:off x="591015" y="1859906"/>
            <a:ext cx="10671717" cy="30934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ctr">
              <a:lnSpc>
                <a:spcPct val="150000"/>
              </a:lnSpc>
              <a:spcAft>
                <a:spcPts val="750"/>
              </a:spcAft>
              <a:buClr>
                <a:srgbClr val="C00000"/>
              </a:buClr>
              <a:buSzPct val="60000"/>
              <a:buFont typeface="Wingdings" panose="05000000000000000000" pitchFamily="2" charset="2"/>
              <a:buChar char="v"/>
              <a:tabLst>
                <a:tab pos="457200" algn="l"/>
              </a:tabLst>
            </a:pPr>
            <a:r>
              <a:rPr lang="en-US" sz="2800" b="1" u="sng" dirty="0">
                <a:solidFill>
                  <a:srgbClr val="C00000"/>
                </a:solidFill>
              </a:rPr>
              <a:t>Compliance: </a:t>
            </a:r>
          </a:p>
          <a:p>
            <a:pPr marL="342900" lvl="0" indent="-342900">
              <a:lnSpc>
                <a:spcPct val="150000"/>
              </a:lnSpc>
              <a:spcAft>
                <a:spcPts val="750"/>
              </a:spcAft>
              <a:buClr>
                <a:srgbClr val="C00000"/>
              </a:buClr>
              <a:buSzPct val="60000"/>
              <a:buFont typeface="Wingdings" panose="05000000000000000000" pitchFamily="2" charset="2"/>
              <a:buChar char="v"/>
              <a:tabLst>
                <a:tab pos="457200" algn="l"/>
              </a:tabLst>
            </a:pPr>
            <a:r>
              <a:rPr lang="en-US" sz="2400" dirty="0"/>
              <a:t>In the United States, the </a:t>
            </a:r>
            <a:r>
              <a:rPr lang="en-US" sz="2400" u="sng" dirty="0">
                <a:solidFill>
                  <a:srgbClr val="C00000"/>
                </a:solidFill>
              </a:rPr>
              <a:t>Occupational Safety and Health Administration </a:t>
            </a:r>
            <a:r>
              <a:rPr lang="en-US" sz="2400" dirty="0"/>
              <a:t>(OSHA) outlines standards that often require identifying and mitigating workplace hazards. </a:t>
            </a:r>
          </a:p>
          <a:p>
            <a:pPr marL="342900" lvl="0" indent="-342900">
              <a:lnSpc>
                <a:spcPct val="150000"/>
              </a:lnSpc>
              <a:spcAft>
                <a:spcPts val="750"/>
              </a:spcAft>
              <a:buClr>
                <a:srgbClr val="C00000"/>
              </a:buClr>
              <a:buSzPct val="60000"/>
              <a:buFont typeface="Wingdings" panose="05000000000000000000" pitchFamily="2" charset="2"/>
              <a:buChar char="v"/>
              <a:tabLst>
                <a:tab pos="457200" algn="l"/>
              </a:tabLst>
            </a:pPr>
            <a:r>
              <a:rPr lang="en-US" sz="2400" dirty="0"/>
              <a:t>A JSA helps organizations comply with these regulations, including specific industry standards and general duty clauses.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C32BE60-6B61-4C44-8F9C-C4CB2397BEFC}"/>
              </a:ext>
            </a:extLst>
          </p:cNvPr>
          <p:cNvSpPr/>
          <p:nvPr/>
        </p:nvSpPr>
        <p:spPr>
          <a:xfrm>
            <a:off x="5609063" y="1092820"/>
            <a:ext cx="635620" cy="57236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2800" dirty="0"/>
              <a:t>2</a:t>
            </a:r>
            <a:endParaRPr lang="ar-EG" sz="2800" dirty="0"/>
          </a:p>
        </p:txBody>
      </p:sp>
    </p:spTree>
    <p:extLst>
      <p:ext uri="{BB962C8B-B14F-4D97-AF65-F5344CB8AC3E}">
        <p14:creationId xmlns:p14="http://schemas.microsoft.com/office/powerpoint/2010/main" val="273679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7419"/>
    </mc:Choice>
    <mc:Fallback xmlns="">
      <p:transition spd="slow" advTm="107419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63F76B28-EDA1-473F-958A-29799E24A4F8}"/>
              </a:ext>
            </a:extLst>
          </p:cNvPr>
          <p:cNvSpPr/>
          <p:nvPr/>
        </p:nvSpPr>
        <p:spPr>
          <a:xfrm>
            <a:off x="8061509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5014CEA3-F620-403F-8DD4-C7F951C27EA6}"/>
              </a:ext>
            </a:extLst>
          </p:cNvPr>
          <p:cNvSpPr/>
          <p:nvPr/>
        </p:nvSpPr>
        <p:spPr>
          <a:xfrm>
            <a:off x="83127" y="1092820"/>
            <a:ext cx="11977628" cy="573989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4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28AE466-2EF1-402A-BF99-2A0D27D90781}"/>
              </a:ext>
            </a:extLst>
          </p:cNvPr>
          <p:cNvSpPr/>
          <p:nvPr/>
        </p:nvSpPr>
        <p:spPr>
          <a:xfrm>
            <a:off x="5609063" y="1092820"/>
            <a:ext cx="635620" cy="57236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2800" dirty="0"/>
              <a:t>3</a:t>
            </a:r>
            <a:endParaRPr lang="ar-EG" sz="28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C50D089-2F62-44F2-A83B-F85AA21F57B1}"/>
              </a:ext>
            </a:extLst>
          </p:cNvPr>
          <p:cNvSpPr txBox="1"/>
          <p:nvPr/>
        </p:nvSpPr>
        <p:spPr>
          <a:xfrm>
            <a:off x="355516" y="1611204"/>
            <a:ext cx="11296185" cy="32627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lnSpc>
                <a:spcPct val="200000"/>
              </a:lnSpc>
              <a:spcAft>
                <a:spcPts val="750"/>
              </a:spcAft>
              <a:buClr>
                <a:srgbClr val="0000FF"/>
              </a:buClr>
              <a:buSzPct val="70000"/>
              <a:tabLst>
                <a:tab pos="457200" algn="l"/>
              </a:tabLst>
            </a:pPr>
            <a:r>
              <a:rPr lang="en-US" sz="2800" b="1" u="sng" dirty="0">
                <a:solidFill>
                  <a:srgbClr val="C00000"/>
                </a:solidFill>
              </a:rPr>
              <a:t>Increased efficiency </a:t>
            </a:r>
          </a:p>
          <a:p>
            <a:pPr marL="342900" lvl="0" indent="-342900">
              <a:lnSpc>
                <a:spcPct val="200000"/>
              </a:lnSpc>
              <a:spcAft>
                <a:spcPts val="750"/>
              </a:spcAft>
              <a:buClr>
                <a:srgbClr val="0000FF"/>
              </a:buClr>
              <a:buSzPct val="70000"/>
              <a:buFont typeface="Wingdings" panose="05000000000000000000" pitchFamily="2" charset="2"/>
              <a:buChar char="v"/>
              <a:tabLst>
                <a:tab pos="457200" algn="l"/>
              </a:tabLst>
            </a:pPr>
            <a:r>
              <a:rPr lang="en-US" sz="2400" b="1" dirty="0"/>
              <a:t>Regularly conducting JSAs can lead to improvements in job processes. </a:t>
            </a:r>
          </a:p>
          <a:p>
            <a:pPr marL="342900" lvl="0" indent="-342900">
              <a:lnSpc>
                <a:spcPct val="200000"/>
              </a:lnSpc>
              <a:spcAft>
                <a:spcPts val="750"/>
              </a:spcAft>
              <a:buClr>
                <a:srgbClr val="0000FF"/>
              </a:buClr>
              <a:buSzPct val="70000"/>
              <a:buFont typeface="Wingdings" panose="05000000000000000000" pitchFamily="2" charset="2"/>
              <a:buChar char="v"/>
              <a:tabLst>
                <a:tab pos="457200" algn="l"/>
              </a:tabLst>
            </a:pPr>
            <a:r>
              <a:rPr lang="en-US" sz="2400" b="1" dirty="0"/>
              <a:t>By analyzing and updating safety procedures, organizations can make tasks more efficient and reduce the chance of hazardous events.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2151966-AF5C-46C4-888C-7B1C2434D30A}"/>
              </a:ext>
            </a:extLst>
          </p:cNvPr>
          <p:cNvSpPr txBox="1"/>
          <p:nvPr/>
        </p:nvSpPr>
        <p:spPr>
          <a:xfrm>
            <a:off x="2597308" y="351991"/>
            <a:ext cx="632366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/>
              <a:t>Why is the </a:t>
            </a:r>
            <a:r>
              <a:rPr lang="en-US" sz="2800" b="1" dirty="0">
                <a:solidFill>
                  <a:srgbClr val="C00000"/>
                </a:solidFill>
              </a:rPr>
              <a:t>JSA</a:t>
            </a:r>
            <a:r>
              <a:rPr lang="en-US" sz="2800" b="1" dirty="0"/>
              <a:t> tool important?</a:t>
            </a:r>
            <a:endParaRPr lang="ar-EG" sz="2800" b="1" dirty="0"/>
          </a:p>
        </p:txBody>
      </p:sp>
    </p:spTree>
    <p:extLst>
      <p:ext uri="{BB962C8B-B14F-4D97-AF65-F5344CB8AC3E}">
        <p14:creationId xmlns:p14="http://schemas.microsoft.com/office/powerpoint/2010/main" val="153120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1269"/>
    </mc:Choice>
    <mc:Fallback xmlns="">
      <p:transition spd="slow" advTm="121269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63F76B28-EDA1-473F-958A-29799E24A4F8}"/>
              </a:ext>
            </a:extLst>
          </p:cNvPr>
          <p:cNvSpPr/>
          <p:nvPr/>
        </p:nvSpPr>
        <p:spPr>
          <a:xfrm>
            <a:off x="8061509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5014CEA3-F620-403F-8DD4-C7F951C27EA6}"/>
              </a:ext>
            </a:extLst>
          </p:cNvPr>
          <p:cNvSpPr/>
          <p:nvPr/>
        </p:nvSpPr>
        <p:spPr>
          <a:xfrm>
            <a:off x="124691" y="1092820"/>
            <a:ext cx="11942351" cy="573989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4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0A77D13-ADDC-4A90-A4E2-251EB863C866}"/>
              </a:ext>
            </a:extLst>
          </p:cNvPr>
          <p:cNvSpPr/>
          <p:nvPr/>
        </p:nvSpPr>
        <p:spPr>
          <a:xfrm>
            <a:off x="5720573" y="1092820"/>
            <a:ext cx="635620" cy="57236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2800" dirty="0"/>
              <a:t>4</a:t>
            </a:r>
            <a:endParaRPr lang="ar-EG" sz="28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F818E6C-6993-4150-9C94-BC76CB9FADA0}"/>
              </a:ext>
            </a:extLst>
          </p:cNvPr>
          <p:cNvSpPr txBox="1"/>
          <p:nvPr/>
        </p:nvSpPr>
        <p:spPr>
          <a:xfrm>
            <a:off x="2597308" y="351991"/>
            <a:ext cx="632366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/>
              <a:t>Why is the </a:t>
            </a:r>
            <a:r>
              <a:rPr lang="en-US" sz="2800" b="1" dirty="0">
                <a:solidFill>
                  <a:srgbClr val="C00000"/>
                </a:solidFill>
              </a:rPr>
              <a:t>JSA</a:t>
            </a:r>
            <a:r>
              <a:rPr lang="en-US" sz="2800" b="1" dirty="0"/>
              <a:t> tool important?</a:t>
            </a:r>
            <a:endParaRPr lang="ar-EG" sz="2800" b="1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9F4E9F5-432C-4659-A4B2-90F805F7B00C}"/>
              </a:ext>
            </a:extLst>
          </p:cNvPr>
          <p:cNvSpPr txBox="1"/>
          <p:nvPr/>
        </p:nvSpPr>
        <p:spPr>
          <a:xfrm>
            <a:off x="434898" y="1848135"/>
            <a:ext cx="11285033" cy="25394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  <a:spcAft>
                <a:spcPts val="750"/>
              </a:spcAft>
              <a:buSzPts val="1000"/>
              <a:tabLst>
                <a:tab pos="457200" algn="l"/>
              </a:tabLst>
            </a:pPr>
            <a:r>
              <a:rPr lang="en-US" sz="2800" b="1" dirty="0">
                <a:solidFill>
                  <a:srgbClr val="C0000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Skills gaps</a:t>
            </a:r>
            <a:r>
              <a:rPr lang="en-US" sz="2800" b="1" dirty="0">
                <a:solidFill>
                  <a:srgbClr val="C00000"/>
                </a:solidFill>
              </a:rPr>
              <a:t> </a:t>
            </a:r>
          </a:p>
          <a:p>
            <a:pPr marL="342900" lvl="0" indent="-342900">
              <a:lnSpc>
                <a:spcPct val="150000"/>
              </a:lnSpc>
              <a:spcAft>
                <a:spcPts val="75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400" dirty="0"/>
              <a:t>The JSA process can reveal employee Training and development needs. </a:t>
            </a:r>
          </a:p>
          <a:p>
            <a:pPr marL="342900" lvl="0" indent="-342900">
              <a:lnSpc>
                <a:spcPct val="150000"/>
              </a:lnSpc>
              <a:spcAft>
                <a:spcPts val="750"/>
              </a:spcAft>
              <a:buSzPct val="85000"/>
              <a:buBlip>
                <a:blip r:embed="rId3"/>
              </a:buBlip>
              <a:tabLst>
                <a:tab pos="457200" algn="l"/>
              </a:tabLst>
            </a:pPr>
            <a:r>
              <a:rPr lang="en-US" sz="2400" dirty="0"/>
              <a:t>Organizations can better train their employees on safety practices and proper responses to potential incidents by understanding the risks associated with a job.</a:t>
            </a:r>
          </a:p>
        </p:txBody>
      </p:sp>
    </p:spTree>
    <p:extLst>
      <p:ext uri="{BB962C8B-B14F-4D97-AF65-F5344CB8AC3E}">
        <p14:creationId xmlns:p14="http://schemas.microsoft.com/office/powerpoint/2010/main" val="2192736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5329"/>
    </mc:Choice>
    <mc:Fallback xmlns="">
      <p:transition spd="slow" advTm="75329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63F76B28-EDA1-473F-958A-29799E24A4F8}"/>
              </a:ext>
            </a:extLst>
          </p:cNvPr>
          <p:cNvSpPr/>
          <p:nvPr/>
        </p:nvSpPr>
        <p:spPr>
          <a:xfrm>
            <a:off x="8061509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5014CEA3-F620-403F-8DD4-C7F951C27EA6}"/>
              </a:ext>
            </a:extLst>
          </p:cNvPr>
          <p:cNvSpPr/>
          <p:nvPr/>
        </p:nvSpPr>
        <p:spPr>
          <a:xfrm>
            <a:off x="93518" y="1092820"/>
            <a:ext cx="11951223" cy="573989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4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E07C71D-AF07-4151-B3BF-197DB0B0CC74}"/>
              </a:ext>
            </a:extLst>
          </p:cNvPr>
          <p:cNvSpPr/>
          <p:nvPr/>
        </p:nvSpPr>
        <p:spPr>
          <a:xfrm>
            <a:off x="5709422" y="1092820"/>
            <a:ext cx="635620" cy="57236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2800" dirty="0"/>
              <a:t>5</a:t>
            </a:r>
            <a:endParaRPr lang="ar-EG" sz="28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6369192-B718-4C59-9B4C-3AF1BDA5781B}"/>
              </a:ext>
            </a:extLst>
          </p:cNvPr>
          <p:cNvSpPr txBox="1"/>
          <p:nvPr/>
        </p:nvSpPr>
        <p:spPr>
          <a:xfrm>
            <a:off x="2597308" y="351991"/>
            <a:ext cx="632366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/>
              <a:t>Why is the </a:t>
            </a:r>
            <a:r>
              <a:rPr lang="en-US" sz="2800" b="1" dirty="0">
                <a:solidFill>
                  <a:srgbClr val="C00000"/>
                </a:solidFill>
              </a:rPr>
              <a:t>JSA</a:t>
            </a:r>
            <a:r>
              <a:rPr lang="en-US" sz="2800" b="1" dirty="0"/>
              <a:t> tool important?</a:t>
            </a:r>
            <a:endParaRPr lang="ar-EG" sz="2800" b="1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0467D6B-1BA7-49EF-B4CD-31ABAB4414AA}"/>
              </a:ext>
            </a:extLst>
          </p:cNvPr>
          <p:cNvSpPr txBox="1"/>
          <p:nvPr/>
        </p:nvSpPr>
        <p:spPr>
          <a:xfrm>
            <a:off x="412597" y="1770077"/>
            <a:ext cx="11240430" cy="2539478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lvl="0" algn="ctr">
              <a:lnSpc>
                <a:spcPct val="150000"/>
              </a:lnSpc>
              <a:spcAft>
                <a:spcPts val="750"/>
              </a:spcAft>
              <a:buSzPts val="1000"/>
              <a:tabLst>
                <a:tab pos="457200" algn="l"/>
              </a:tabLst>
              <a:defRPr sz="2800" b="1">
                <a:solidFill>
                  <a:srgbClr val="C00000"/>
                </a:solidFill>
              </a:defRPr>
            </a:lvl1pPr>
          </a:lstStyle>
          <a:p>
            <a:r>
              <a:rPr lang="en-US" u="sng" dirty="0"/>
              <a:t>Incident assessment</a:t>
            </a:r>
          </a:p>
          <a:p>
            <a:pPr marL="457200" indent="-457200" algn="l">
              <a:buSzPct val="100000"/>
              <a:buFont typeface="Wingdings" panose="05000000000000000000" pitchFamily="2" charset="2"/>
              <a:buChar char="v"/>
            </a:pPr>
            <a:r>
              <a:rPr lang="en-US" sz="2400" dirty="0"/>
              <a:t> </a:t>
            </a:r>
            <a:r>
              <a:rPr lang="en-US" sz="2400" b="0" dirty="0">
                <a:solidFill>
                  <a:schemeClr val="tx1"/>
                </a:solidFill>
              </a:rPr>
              <a:t>Should an incident occur, a JSA provides a baseline for understanding how it happened and what might prevent it in the future?. </a:t>
            </a:r>
          </a:p>
          <a:p>
            <a:pPr marL="457200" indent="-457200" algn="l">
              <a:buSzPct val="100000"/>
              <a:buFont typeface="Wingdings" panose="05000000000000000000" pitchFamily="2" charset="2"/>
              <a:buChar char="v"/>
            </a:pPr>
            <a:r>
              <a:rPr lang="en-US" sz="2400" b="0" dirty="0">
                <a:solidFill>
                  <a:schemeClr val="tx1"/>
                </a:solidFill>
              </a:rPr>
              <a:t>This information is invaluable for effective incident investigation and analysis.</a:t>
            </a:r>
          </a:p>
        </p:txBody>
      </p:sp>
    </p:spTree>
    <p:extLst>
      <p:ext uri="{BB962C8B-B14F-4D97-AF65-F5344CB8AC3E}">
        <p14:creationId xmlns:p14="http://schemas.microsoft.com/office/powerpoint/2010/main" val="2766934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367"/>
    </mc:Choice>
    <mc:Fallback xmlns="">
      <p:transition spd="slow" advTm="59367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63F76B28-EDA1-473F-958A-29799E24A4F8}"/>
              </a:ext>
            </a:extLst>
          </p:cNvPr>
          <p:cNvSpPr/>
          <p:nvPr/>
        </p:nvSpPr>
        <p:spPr>
          <a:xfrm>
            <a:off x="8061509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5014CEA3-F620-403F-8DD4-C7F951C27EA6}"/>
              </a:ext>
            </a:extLst>
          </p:cNvPr>
          <p:cNvSpPr/>
          <p:nvPr/>
        </p:nvSpPr>
        <p:spPr>
          <a:xfrm>
            <a:off x="93518" y="1092820"/>
            <a:ext cx="11967237" cy="573989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4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CA765F0-64A5-4F53-A029-E2C06E62AF90}"/>
              </a:ext>
            </a:extLst>
          </p:cNvPr>
          <p:cNvSpPr/>
          <p:nvPr/>
        </p:nvSpPr>
        <p:spPr>
          <a:xfrm>
            <a:off x="5609063" y="1092820"/>
            <a:ext cx="635620" cy="57236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2800" dirty="0"/>
              <a:t>6</a:t>
            </a:r>
            <a:endParaRPr lang="ar-EG" sz="28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6BA791A-B8AE-4698-9CA3-3834D24D77CA}"/>
              </a:ext>
            </a:extLst>
          </p:cNvPr>
          <p:cNvSpPr txBox="1"/>
          <p:nvPr/>
        </p:nvSpPr>
        <p:spPr>
          <a:xfrm>
            <a:off x="2597308" y="351991"/>
            <a:ext cx="632366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/>
              <a:t>Why is the </a:t>
            </a:r>
            <a:r>
              <a:rPr lang="en-US" sz="2800" b="1" dirty="0">
                <a:solidFill>
                  <a:srgbClr val="C00000"/>
                </a:solidFill>
              </a:rPr>
              <a:t>JSA</a:t>
            </a:r>
            <a:r>
              <a:rPr lang="en-US" sz="2800" b="1" dirty="0"/>
              <a:t> tool important?</a:t>
            </a:r>
            <a:endParaRPr lang="ar-EG" sz="2800" b="1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F0070FA-BE65-492C-B73E-16430EAAA9DC}"/>
              </a:ext>
            </a:extLst>
          </p:cNvPr>
          <p:cNvSpPr txBox="1"/>
          <p:nvPr/>
        </p:nvSpPr>
        <p:spPr>
          <a:xfrm>
            <a:off x="356840" y="1804647"/>
            <a:ext cx="11206975" cy="25394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lvl="0" indent="-457200" algn="ctr">
              <a:lnSpc>
                <a:spcPct val="150000"/>
              </a:lnSpc>
              <a:spcAft>
                <a:spcPts val="750"/>
              </a:spcAft>
              <a:buSzPct val="100000"/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en-US" sz="2800" b="1" u="sng" dirty="0">
                <a:solidFill>
                  <a:srgbClr val="C00000"/>
                </a:solidFill>
              </a:rPr>
              <a:t>Cost-savings</a:t>
            </a:r>
          </a:p>
          <a:p>
            <a:pPr marL="342900" lvl="0" indent="-342900">
              <a:lnSpc>
                <a:spcPct val="150000"/>
              </a:lnSpc>
              <a:spcAft>
                <a:spcPts val="750"/>
              </a:spcAft>
              <a:buSzPct val="100000"/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en-US" sz="2400" dirty="0"/>
              <a:t>By avoiding workplace incidents and their associated costs (medical care, compensation, downtime, and potential fines),. </a:t>
            </a:r>
          </a:p>
          <a:p>
            <a:pPr marL="342900" lvl="0" indent="-342900">
              <a:lnSpc>
                <a:spcPct val="150000"/>
              </a:lnSpc>
              <a:spcAft>
                <a:spcPts val="750"/>
              </a:spcAft>
              <a:buSzPct val="100000"/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en-US" sz="2400" dirty="0"/>
              <a:t>A JSA can lead to significant cost savings for an organization.</a:t>
            </a:r>
          </a:p>
        </p:txBody>
      </p:sp>
    </p:spTree>
    <p:extLst>
      <p:ext uri="{BB962C8B-B14F-4D97-AF65-F5344CB8AC3E}">
        <p14:creationId xmlns:p14="http://schemas.microsoft.com/office/powerpoint/2010/main" val="2190396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916"/>
    </mc:Choice>
    <mc:Fallback xmlns="">
      <p:transition spd="slow" advTm="78916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63F76B28-EDA1-473F-958A-29799E24A4F8}"/>
              </a:ext>
            </a:extLst>
          </p:cNvPr>
          <p:cNvSpPr/>
          <p:nvPr/>
        </p:nvSpPr>
        <p:spPr>
          <a:xfrm>
            <a:off x="8061509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5014CEA3-F620-403F-8DD4-C7F951C27EA6}"/>
              </a:ext>
            </a:extLst>
          </p:cNvPr>
          <p:cNvSpPr/>
          <p:nvPr/>
        </p:nvSpPr>
        <p:spPr>
          <a:xfrm>
            <a:off x="93518" y="1058659"/>
            <a:ext cx="11932854" cy="573989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4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046FE75-77C7-4C89-ACCE-59FAE95CA889}"/>
              </a:ext>
            </a:extLst>
          </p:cNvPr>
          <p:cNvSpPr/>
          <p:nvPr/>
        </p:nvSpPr>
        <p:spPr>
          <a:xfrm>
            <a:off x="5742875" y="1092820"/>
            <a:ext cx="635620" cy="57236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2800" dirty="0"/>
              <a:t>7</a:t>
            </a:r>
            <a:endParaRPr lang="ar-EG" sz="28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B553B34-1271-4F7C-8283-F8500188FD13}"/>
              </a:ext>
            </a:extLst>
          </p:cNvPr>
          <p:cNvSpPr txBox="1"/>
          <p:nvPr/>
        </p:nvSpPr>
        <p:spPr>
          <a:xfrm>
            <a:off x="2597308" y="351991"/>
            <a:ext cx="632366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/>
              <a:t>Why is the </a:t>
            </a:r>
            <a:r>
              <a:rPr lang="en-US" sz="2800" b="1" dirty="0">
                <a:solidFill>
                  <a:srgbClr val="C00000"/>
                </a:solidFill>
              </a:rPr>
              <a:t>JSA</a:t>
            </a:r>
            <a:r>
              <a:rPr lang="en-US" sz="2800" b="1" dirty="0"/>
              <a:t> tool important?</a:t>
            </a:r>
            <a:endParaRPr lang="ar-EG" sz="2800" b="1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CC8ED86-0366-4B35-A39E-9DE83997698F}"/>
              </a:ext>
            </a:extLst>
          </p:cNvPr>
          <p:cNvSpPr txBox="1"/>
          <p:nvPr/>
        </p:nvSpPr>
        <p:spPr>
          <a:xfrm>
            <a:off x="528577" y="1984329"/>
            <a:ext cx="11064216" cy="2436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US" sz="2800" b="1" u="sng" dirty="0">
                <a:solidFill>
                  <a:srgbClr val="C00000"/>
                </a:solidFill>
              </a:rPr>
              <a:t>HR Tips</a:t>
            </a:r>
          </a:p>
          <a:p>
            <a:pPr marL="342900" indent="-342900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en-US" sz="2400" dirty="0"/>
              <a:t>Evaluate each hazard by considering the likelihood of an event or exposure, the severity of any potential outcomes, and the number of employees who might be exposed. 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0252A40-6158-43B2-8A01-582D3128CAAD}"/>
              </a:ext>
            </a:extLst>
          </p:cNvPr>
          <p:cNvSpPr txBox="1"/>
          <p:nvPr/>
        </p:nvSpPr>
        <p:spPr>
          <a:xfrm>
            <a:off x="544202" y="4596202"/>
            <a:ext cx="11142275" cy="11339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en-US" sz="2400" dirty="0"/>
              <a:t>Engage with operational departments to base the JSA on a realistic understanding of day-to-day tasks and the actual conditions under which work is performed.</a:t>
            </a:r>
          </a:p>
        </p:txBody>
      </p:sp>
    </p:spTree>
    <p:extLst>
      <p:ext uri="{BB962C8B-B14F-4D97-AF65-F5344CB8AC3E}">
        <p14:creationId xmlns:p14="http://schemas.microsoft.com/office/powerpoint/2010/main" val="1052932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8706"/>
    </mc:Choice>
    <mc:Fallback xmlns="">
      <p:transition spd="slow" advTm="118706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63F76B28-EDA1-473F-958A-29799E24A4F8}"/>
              </a:ext>
            </a:extLst>
          </p:cNvPr>
          <p:cNvSpPr/>
          <p:nvPr/>
        </p:nvSpPr>
        <p:spPr>
          <a:xfrm>
            <a:off x="8061509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5014CEA3-F620-403F-8DD4-C7F951C27EA6}"/>
              </a:ext>
            </a:extLst>
          </p:cNvPr>
          <p:cNvSpPr/>
          <p:nvPr/>
        </p:nvSpPr>
        <p:spPr>
          <a:xfrm>
            <a:off x="114300" y="1041571"/>
            <a:ext cx="11932854" cy="573989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4 </a:t>
            </a:r>
          </a:p>
        </p:txBody>
      </p:sp>
      <p:pic>
        <p:nvPicPr>
          <p:cNvPr id="14" name="Picture 13" descr="12 simple steps to conducting a job safety analysis at your organization.">
            <a:hlinkClick r:id="rId2"/>
            <a:extLst>
              <a:ext uri="{FF2B5EF4-FFF2-40B4-BE49-F238E27FC236}">
                <a16:creationId xmlns:a16="http://schemas.microsoft.com/office/drawing/2014/main" id="{1B710722-B21D-406A-B687-235292EA9286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377" y="1166263"/>
            <a:ext cx="10838984" cy="5492424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1D56F8DF-6C99-4C1A-9E95-07FB2BB6A7B8}"/>
              </a:ext>
            </a:extLst>
          </p:cNvPr>
          <p:cNvSpPr txBox="1"/>
          <p:nvPr/>
        </p:nvSpPr>
        <p:spPr>
          <a:xfrm>
            <a:off x="2584296" y="324006"/>
            <a:ext cx="666006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  <a:ea typeface="+mj-ea"/>
              </a:rPr>
              <a:t>J</a:t>
            </a:r>
            <a:r>
              <a:rPr lang="en-US" sz="2800" b="1" dirty="0">
                <a:solidFill>
                  <a:prstClr val="black"/>
                </a:solidFill>
                <a:ea typeface="+mj-ea"/>
              </a:rPr>
              <a:t>ob </a:t>
            </a:r>
            <a:r>
              <a:rPr lang="en-US" sz="2800" b="1" dirty="0">
                <a:solidFill>
                  <a:srgbClr val="FF0000"/>
                </a:solidFill>
                <a:ea typeface="+mj-ea"/>
              </a:rPr>
              <a:t>S</a:t>
            </a:r>
            <a:r>
              <a:rPr lang="en-US" sz="2800" b="1" dirty="0">
                <a:solidFill>
                  <a:prstClr val="black"/>
                </a:solidFill>
                <a:ea typeface="+mj-ea"/>
              </a:rPr>
              <a:t>afety </a:t>
            </a:r>
            <a:r>
              <a:rPr lang="en-US" sz="2800" b="1" dirty="0">
                <a:solidFill>
                  <a:srgbClr val="FF0000"/>
                </a:solidFill>
                <a:ea typeface="+mj-ea"/>
              </a:rPr>
              <a:t>A</a:t>
            </a:r>
            <a:r>
              <a:rPr lang="en-US" sz="2800" b="1" dirty="0">
                <a:solidFill>
                  <a:prstClr val="black"/>
                </a:solidFill>
                <a:ea typeface="+mj-ea"/>
              </a:rPr>
              <a:t>nalysis – 12 Simple steps</a:t>
            </a:r>
            <a:endParaRPr lang="ar-EG" sz="2800" dirty="0"/>
          </a:p>
        </p:txBody>
      </p:sp>
    </p:spTree>
    <p:extLst>
      <p:ext uri="{BB962C8B-B14F-4D97-AF65-F5344CB8AC3E}">
        <p14:creationId xmlns:p14="http://schemas.microsoft.com/office/powerpoint/2010/main" val="2108579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23"/>
    </mc:Choice>
    <mc:Fallback xmlns="">
      <p:transition spd="slow" advTm="14923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63F76B28-EDA1-473F-958A-29799E24A4F8}"/>
              </a:ext>
            </a:extLst>
          </p:cNvPr>
          <p:cNvSpPr/>
          <p:nvPr/>
        </p:nvSpPr>
        <p:spPr>
          <a:xfrm>
            <a:off x="8061509" y="94245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5014CEA3-F620-403F-8DD4-C7F951C27EA6}"/>
              </a:ext>
            </a:extLst>
          </p:cNvPr>
          <p:cNvSpPr/>
          <p:nvPr/>
        </p:nvSpPr>
        <p:spPr>
          <a:xfrm>
            <a:off x="103909" y="1075098"/>
            <a:ext cx="11953637" cy="573989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4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5504DBB-74AC-4CDF-B7B4-E35368C8954A}"/>
              </a:ext>
            </a:extLst>
          </p:cNvPr>
          <p:cNvSpPr txBox="1"/>
          <p:nvPr/>
        </p:nvSpPr>
        <p:spPr>
          <a:xfrm>
            <a:off x="542609" y="1519974"/>
            <a:ext cx="11229278" cy="39039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/>
              <a:t>Conducting a job safety analysis is a detailed process that involves several key steps. 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It has three main elements: </a:t>
            </a: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en-US" sz="2400" dirty="0"/>
              <a:t>the job at hand, </a:t>
            </a: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en-US" sz="2400" dirty="0"/>
              <a:t>the potential hazard, or what can go wrong, </a:t>
            </a: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en-US" sz="2400" dirty="0"/>
              <a:t>the control measure that must be put in place and followed to mitigate the hazard. 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However, to achieve these three objectives takes 12 clear steps. 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We have captured them as coming .</a:t>
            </a:r>
            <a:endParaRPr lang="ar-EG" sz="24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D23917D-2E48-4DD8-91C7-83B27A49BF66}"/>
              </a:ext>
            </a:extLst>
          </p:cNvPr>
          <p:cNvSpPr txBox="1"/>
          <p:nvPr/>
        </p:nvSpPr>
        <p:spPr>
          <a:xfrm>
            <a:off x="2584296" y="324006"/>
            <a:ext cx="666006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FF0000"/>
                </a:solidFill>
                <a:ea typeface="+mj-ea"/>
              </a:rPr>
              <a:t>J</a:t>
            </a:r>
            <a:r>
              <a:rPr lang="en-US" sz="2800" b="1" dirty="0">
                <a:solidFill>
                  <a:prstClr val="black"/>
                </a:solidFill>
                <a:ea typeface="+mj-ea"/>
              </a:rPr>
              <a:t>ob </a:t>
            </a:r>
            <a:r>
              <a:rPr lang="en-US" sz="2800" b="1" dirty="0">
                <a:solidFill>
                  <a:srgbClr val="FF0000"/>
                </a:solidFill>
                <a:ea typeface="+mj-ea"/>
              </a:rPr>
              <a:t>S</a:t>
            </a:r>
            <a:r>
              <a:rPr lang="en-US" sz="2800" b="1" dirty="0">
                <a:solidFill>
                  <a:prstClr val="black"/>
                </a:solidFill>
                <a:ea typeface="+mj-ea"/>
              </a:rPr>
              <a:t>afety </a:t>
            </a:r>
            <a:r>
              <a:rPr lang="en-US" sz="2800" b="1" dirty="0">
                <a:solidFill>
                  <a:srgbClr val="FF0000"/>
                </a:solidFill>
                <a:ea typeface="+mj-ea"/>
              </a:rPr>
              <a:t>A</a:t>
            </a:r>
            <a:r>
              <a:rPr lang="en-US" sz="2800" b="1" dirty="0">
                <a:solidFill>
                  <a:prstClr val="black"/>
                </a:solidFill>
                <a:ea typeface="+mj-ea"/>
              </a:rPr>
              <a:t>nalysis – 12 Simple steps</a:t>
            </a:r>
            <a:endParaRPr lang="ar-EG" sz="2800" dirty="0"/>
          </a:p>
        </p:txBody>
      </p:sp>
    </p:spTree>
    <p:extLst>
      <p:ext uri="{BB962C8B-B14F-4D97-AF65-F5344CB8AC3E}">
        <p14:creationId xmlns:p14="http://schemas.microsoft.com/office/powerpoint/2010/main" val="3600503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70"/>
    </mc:Choice>
    <mc:Fallback xmlns="">
      <p:transition spd="slow" advTm="870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63F76B28-EDA1-473F-958A-29799E24A4F8}"/>
              </a:ext>
            </a:extLst>
          </p:cNvPr>
          <p:cNvSpPr/>
          <p:nvPr/>
        </p:nvSpPr>
        <p:spPr>
          <a:xfrm>
            <a:off x="8061509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5014CEA3-F620-403F-8DD4-C7F951C27EA6}"/>
              </a:ext>
            </a:extLst>
          </p:cNvPr>
          <p:cNvSpPr/>
          <p:nvPr/>
        </p:nvSpPr>
        <p:spPr>
          <a:xfrm>
            <a:off x="103909" y="1075098"/>
            <a:ext cx="11943246" cy="573989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4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046FE75-77C7-4C89-ACCE-59FAE95CA889}"/>
              </a:ext>
            </a:extLst>
          </p:cNvPr>
          <p:cNvSpPr/>
          <p:nvPr/>
        </p:nvSpPr>
        <p:spPr>
          <a:xfrm>
            <a:off x="5609063" y="1092820"/>
            <a:ext cx="635620" cy="57236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2800" dirty="0"/>
              <a:t>1</a:t>
            </a:r>
            <a:endParaRPr lang="ar-EG" sz="28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603EBAA-04DD-4FF6-A57E-3AFED0AF0127}"/>
              </a:ext>
            </a:extLst>
          </p:cNvPr>
          <p:cNvSpPr txBox="1"/>
          <p:nvPr/>
        </p:nvSpPr>
        <p:spPr>
          <a:xfrm>
            <a:off x="669073" y="2178119"/>
            <a:ext cx="10727473" cy="25497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b="1" u="sng" dirty="0">
                <a:solidFill>
                  <a:srgbClr val="C00000"/>
                </a:solidFill>
              </a:rPr>
              <a:t>1. Select the job or task</a:t>
            </a:r>
          </a:p>
          <a:p>
            <a:pPr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/>
              <a:t>Identify a job or task to analyze, typically one with a high potential for injury or a history of incidents. </a:t>
            </a:r>
          </a:p>
          <a:p>
            <a:pPr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/>
              <a:t>Prioritize complex jobs that are performed infrequently or have changed recently.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59F1A8A-4D9F-4D28-AACE-B17618836A8A}"/>
              </a:ext>
            </a:extLst>
          </p:cNvPr>
          <p:cNvSpPr txBox="1"/>
          <p:nvPr/>
        </p:nvSpPr>
        <p:spPr>
          <a:xfrm>
            <a:off x="2584296" y="324006"/>
            <a:ext cx="666006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FF0000"/>
                </a:solidFill>
                <a:ea typeface="+mj-ea"/>
              </a:rPr>
              <a:t>J</a:t>
            </a:r>
            <a:r>
              <a:rPr lang="en-US" sz="2800" b="1" dirty="0">
                <a:solidFill>
                  <a:prstClr val="black"/>
                </a:solidFill>
                <a:ea typeface="+mj-ea"/>
              </a:rPr>
              <a:t>ob </a:t>
            </a:r>
            <a:r>
              <a:rPr lang="en-US" sz="2800" b="1" dirty="0">
                <a:solidFill>
                  <a:srgbClr val="FF0000"/>
                </a:solidFill>
                <a:ea typeface="+mj-ea"/>
              </a:rPr>
              <a:t>S</a:t>
            </a:r>
            <a:r>
              <a:rPr lang="en-US" sz="2800" b="1" dirty="0">
                <a:solidFill>
                  <a:prstClr val="black"/>
                </a:solidFill>
                <a:ea typeface="+mj-ea"/>
              </a:rPr>
              <a:t>afety </a:t>
            </a:r>
            <a:r>
              <a:rPr lang="en-US" sz="2800" b="1" dirty="0">
                <a:solidFill>
                  <a:srgbClr val="FF0000"/>
                </a:solidFill>
                <a:ea typeface="+mj-ea"/>
              </a:rPr>
              <a:t>A</a:t>
            </a:r>
            <a:r>
              <a:rPr lang="en-US" sz="2800" b="1" dirty="0">
                <a:solidFill>
                  <a:prstClr val="black"/>
                </a:solidFill>
                <a:ea typeface="+mj-ea"/>
              </a:rPr>
              <a:t>nalysis – 12 Simple steps, 1</a:t>
            </a:r>
            <a:endParaRPr lang="ar-EG" sz="2800" dirty="0"/>
          </a:p>
        </p:txBody>
      </p:sp>
    </p:spTree>
    <p:extLst>
      <p:ext uri="{BB962C8B-B14F-4D97-AF65-F5344CB8AC3E}">
        <p14:creationId xmlns:p14="http://schemas.microsoft.com/office/powerpoint/2010/main" val="3860621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63"/>
    </mc:Choice>
    <mc:Fallback xmlns="">
      <p:transition spd="slow" advTm="1263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63F76B28-EDA1-473F-958A-29799E24A4F8}"/>
              </a:ext>
            </a:extLst>
          </p:cNvPr>
          <p:cNvSpPr/>
          <p:nvPr/>
        </p:nvSpPr>
        <p:spPr>
          <a:xfrm>
            <a:off x="8061509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5014CEA3-F620-403F-8DD4-C7F951C27EA6}"/>
              </a:ext>
            </a:extLst>
          </p:cNvPr>
          <p:cNvSpPr/>
          <p:nvPr/>
        </p:nvSpPr>
        <p:spPr>
          <a:xfrm>
            <a:off x="72736" y="1046364"/>
            <a:ext cx="11995275" cy="573989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4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046FE75-77C7-4C89-ACCE-59FAE95CA889}"/>
              </a:ext>
            </a:extLst>
          </p:cNvPr>
          <p:cNvSpPr/>
          <p:nvPr/>
        </p:nvSpPr>
        <p:spPr>
          <a:xfrm>
            <a:off x="5609063" y="1092820"/>
            <a:ext cx="635620" cy="57236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2800" dirty="0"/>
              <a:t>2</a:t>
            </a:r>
            <a:endParaRPr lang="ar-EG" sz="28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22680BD-797A-4001-B307-186CE94D540A}"/>
              </a:ext>
            </a:extLst>
          </p:cNvPr>
          <p:cNvSpPr txBox="1"/>
          <p:nvPr/>
        </p:nvSpPr>
        <p:spPr>
          <a:xfrm>
            <a:off x="724829" y="1859531"/>
            <a:ext cx="10822258" cy="254973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defRPr sz="2400"/>
            </a:lvl1pPr>
          </a:lstStyle>
          <a:p>
            <a:pPr algn="ctr"/>
            <a:r>
              <a:rPr lang="en-US" b="1" u="sng" dirty="0">
                <a:solidFill>
                  <a:srgbClr val="C00000"/>
                </a:solidFill>
              </a:rPr>
              <a:t>2. Assemble the JSA team</a:t>
            </a:r>
          </a:p>
          <a:p>
            <a:pPr algn="l"/>
            <a:r>
              <a:rPr lang="en-US" dirty="0"/>
              <a:t>Gather a team that includes a cross-section of those involved with the job, including workers, supervisors, and safety professionals. </a:t>
            </a:r>
          </a:p>
          <a:p>
            <a:pPr algn="l"/>
            <a:r>
              <a:rPr lang="en-US" dirty="0"/>
              <a:t>This team should have firsthand knowledge of the job and its potential hazards.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4470757-47EF-43D9-9C59-A2B43F5DF4E2}"/>
              </a:ext>
            </a:extLst>
          </p:cNvPr>
          <p:cNvSpPr txBox="1"/>
          <p:nvPr/>
        </p:nvSpPr>
        <p:spPr>
          <a:xfrm>
            <a:off x="2584296" y="324006"/>
            <a:ext cx="666006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FF0000"/>
                </a:solidFill>
                <a:ea typeface="+mj-ea"/>
              </a:rPr>
              <a:t>J</a:t>
            </a:r>
            <a:r>
              <a:rPr lang="en-US" sz="2800" b="1" dirty="0">
                <a:solidFill>
                  <a:prstClr val="black"/>
                </a:solidFill>
                <a:ea typeface="+mj-ea"/>
              </a:rPr>
              <a:t>ob </a:t>
            </a:r>
            <a:r>
              <a:rPr lang="en-US" sz="2800" b="1" dirty="0">
                <a:solidFill>
                  <a:srgbClr val="FF0000"/>
                </a:solidFill>
                <a:ea typeface="+mj-ea"/>
              </a:rPr>
              <a:t>S</a:t>
            </a:r>
            <a:r>
              <a:rPr lang="en-US" sz="2800" b="1" dirty="0">
                <a:solidFill>
                  <a:prstClr val="black"/>
                </a:solidFill>
                <a:ea typeface="+mj-ea"/>
              </a:rPr>
              <a:t>afety </a:t>
            </a:r>
            <a:r>
              <a:rPr lang="en-US" sz="2800" b="1" dirty="0">
                <a:solidFill>
                  <a:srgbClr val="FF0000"/>
                </a:solidFill>
                <a:ea typeface="+mj-ea"/>
              </a:rPr>
              <a:t>A</a:t>
            </a:r>
            <a:r>
              <a:rPr lang="en-US" sz="2800" b="1" dirty="0">
                <a:solidFill>
                  <a:prstClr val="black"/>
                </a:solidFill>
                <a:ea typeface="+mj-ea"/>
              </a:rPr>
              <a:t>nalysis – 12 Simple steps, 2</a:t>
            </a:r>
            <a:endParaRPr lang="ar-EG" sz="2800" dirty="0"/>
          </a:p>
        </p:txBody>
      </p:sp>
    </p:spTree>
    <p:extLst>
      <p:ext uri="{BB962C8B-B14F-4D97-AF65-F5344CB8AC3E}">
        <p14:creationId xmlns:p14="http://schemas.microsoft.com/office/powerpoint/2010/main" val="2620043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5"/>
    </mc:Choice>
    <mc:Fallback xmlns="">
      <p:transition spd="slow" advTm="1345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63F76B28-EDA1-473F-958A-29799E24A4F8}"/>
              </a:ext>
            </a:extLst>
          </p:cNvPr>
          <p:cNvSpPr/>
          <p:nvPr/>
        </p:nvSpPr>
        <p:spPr>
          <a:xfrm>
            <a:off x="8061509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5014CEA3-F620-403F-8DD4-C7F951C27EA6}"/>
              </a:ext>
            </a:extLst>
          </p:cNvPr>
          <p:cNvSpPr/>
          <p:nvPr/>
        </p:nvSpPr>
        <p:spPr>
          <a:xfrm>
            <a:off x="83127" y="1054316"/>
            <a:ext cx="11974419" cy="573989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4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046FE75-77C7-4C89-ACCE-59FAE95CA889}"/>
              </a:ext>
            </a:extLst>
          </p:cNvPr>
          <p:cNvSpPr/>
          <p:nvPr/>
        </p:nvSpPr>
        <p:spPr>
          <a:xfrm>
            <a:off x="5609063" y="1092820"/>
            <a:ext cx="635620" cy="57236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2800" dirty="0"/>
              <a:t>3</a:t>
            </a:r>
            <a:endParaRPr lang="ar-EG" sz="28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4840756-15D8-4C66-BF57-CD2203B176C9}"/>
              </a:ext>
            </a:extLst>
          </p:cNvPr>
          <p:cNvSpPr txBox="1"/>
          <p:nvPr/>
        </p:nvSpPr>
        <p:spPr>
          <a:xfrm>
            <a:off x="579863" y="2016536"/>
            <a:ext cx="11218127" cy="1841851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defRPr sz="2400"/>
            </a:lvl1pPr>
          </a:lstStyle>
          <a:p>
            <a:pPr algn="ctr"/>
            <a:r>
              <a:rPr lang="en-US" b="1" u="sng" dirty="0">
                <a:solidFill>
                  <a:srgbClr val="C00000"/>
                </a:solidFill>
              </a:rPr>
              <a:t>3. Break down the job into a sequence of steps</a:t>
            </a:r>
          </a:p>
          <a:p>
            <a:r>
              <a:rPr lang="en-US" dirty="0"/>
              <a:t>Divide the job into its individual steps and describe what is done at each stage. Be detailed enough to capture the nuances of the job without becoming overly complex.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4309EFB-1187-4248-8570-99E3226B8368}"/>
              </a:ext>
            </a:extLst>
          </p:cNvPr>
          <p:cNvSpPr txBox="1"/>
          <p:nvPr/>
        </p:nvSpPr>
        <p:spPr>
          <a:xfrm>
            <a:off x="2584296" y="324006"/>
            <a:ext cx="666006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FF0000"/>
                </a:solidFill>
                <a:ea typeface="+mj-ea"/>
              </a:rPr>
              <a:t>J</a:t>
            </a:r>
            <a:r>
              <a:rPr lang="en-US" sz="2800" b="1" dirty="0">
                <a:solidFill>
                  <a:prstClr val="black"/>
                </a:solidFill>
                <a:ea typeface="+mj-ea"/>
              </a:rPr>
              <a:t>ob </a:t>
            </a:r>
            <a:r>
              <a:rPr lang="en-US" sz="2800" b="1" dirty="0">
                <a:solidFill>
                  <a:srgbClr val="FF0000"/>
                </a:solidFill>
                <a:ea typeface="+mj-ea"/>
              </a:rPr>
              <a:t>S</a:t>
            </a:r>
            <a:r>
              <a:rPr lang="en-US" sz="2800" b="1" dirty="0">
                <a:solidFill>
                  <a:prstClr val="black"/>
                </a:solidFill>
                <a:ea typeface="+mj-ea"/>
              </a:rPr>
              <a:t>afety </a:t>
            </a:r>
            <a:r>
              <a:rPr lang="en-US" sz="2800" b="1" dirty="0">
                <a:solidFill>
                  <a:srgbClr val="FF0000"/>
                </a:solidFill>
                <a:ea typeface="+mj-ea"/>
              </a:rPr>
              <a:t>A</a:t>
            </a:r>
            <a:r>
              <a:rPr lang="en-US" sz="2800" b="1" dirty="0">
                <a:solidFill>
                  <a:prstClr val="black"/>
                </a:solidFill>
                <a:ea typeface="+mj-ea"/>
              </a:rPr>
              <a:t>nalysis – 12 Simple steps, 3</a:t>
            </a:r>
            <a:endParaRPr lang="ar-EG" sz="2800" dirty="0"/>
          </a:p>
        </p:txBody>
      </p:sp>
    </p:spTree>
    <p:extLst>
      <p:ext uri="{BB962C8B-B14F-4D97-AF65-F5344CB8AC3E}">
        <p14:creationId xmlns:p14="http://schemas.microsoft.com/office/powerpoint/2010/main" val="1575461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78"/>
    </mc:Choice>
    <mc:Fallback xmlns="">
      <p:transition spd="slow" advTm="1078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63F76B28-EDA1-473F-958A-29799E24A4F8}"/>
              </a:ext>
            </a:extLst>
          </p:cNvPr>
          <p:cNvSpPr/>
          <p:nvPr/>
        </p:nvSpPr>
        <p:spPr>
          <a:xfrm>
            <a:off x="8061509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5014CEA3-F620-403F-8DD4-C7F951C27EA6}"/>
              </a:ext>
            </a:extLst>
          </p:cNvPr>
          <p:cNvSpPr/>
          <p:nvPr/>
        </p:nvSpPr>
        <p:spPr>
          <a:xfrm>
            <a:off x="83127" y="1118104"/>
            <a:ext cx="11977628" cy="573989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4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046FE75-77C7-4C89-ACCE-59FAE95CA889}"/>
              </a:ext>
            </a:extLst>
          </p:cNvPr>
          <p:cNvSpPr/>
          <p:nvPr/>
        </p:nvSpPr>
        <p:spPr>
          <a:xfrm>
            <a:off x="5609063" y="1092820"/>
            <a:ext cx="635620" cy="57236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2800" dirty="0"/>
              <a:t>4</a:t>
            </a:r>
            <a:endParaRPr lang="ar-EG" sz="28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834B440-74F5-416D-B942-CCEA3909E895}"/>
              </a:ext>
            </a:extLst>
          </p:cNvPr>
          <p:cNvSpPr txBox="1"/>
          <p:nvPr/>
        </p:nvSpPr>
        <p:spPr>
          <a:xfrm>
            <a:off x="480770" y="2116383"/>
            <a:ext cx="11162371" cy="1841851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defRPr sz="2400"/>
            </a:lvl1pPr>
          </a:lstStyle>
          <a:p>
            <a:pPr algn="ctr"/>
            <a:r>
              <a:rPr lang="en-US" b="1" u="sng" dirty="0">
                <a:solidFill>
                  <a:srgbClr val="C00000"/>
                </a:solidFill>
              </a:rPr>
              <a:t>4. Identify potential hazards</a:t>
            </a:r>
          </a:p>
          <a:p>
            <a:r>
              <a:rPr lang="en-US" dirty="0"/>
              <a:t>Identify hazards that could potentially cause harm for each step. Consider the full range of physical, chemical, biological, and ergonomic risks.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9ECEB37-AAA5-4988-B704-7229DFA872FD}"/>
              </a:ext>
            </a:extLst>
          </p:cNvPr>
          <p:cNvSpPr txBox="1"/>
          <p:nvPr/>
        </p:nvSpPr>
        <p:spPr>
          <a:xfrm>
            <a:off x="2584296" y="324006"/>
            <a:ext cx="666006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FF0000"/>
                </a:solidFill>
                <a:ea typeface="+mj-ea"/>
              </a:rPr>
              <a:t>J</a:t>
            </a:r>
            <a:r>
              <a:rPr lang="en-US" sz="2800" b="1" dirty="0">
                <a:solidFill>
                  <a:prstClr val="black"/>
                </a:solidFill>
                <a:ea typeface="+mj-ea"/>
              </a:rPr>
              <a:t>ob </a:t>
            </a:r>
            <a:r>
              <a:rPr lang="en-US" sz="2800" b="1" dirty="0">
                <a:solidFill>
                  <a:srgbClr val="FF0000"/>
                </a:solidFill>
                <a:ea typeface="+mj-ea"/>
              </a:rPr>
              <a:t>S</a:t>
            </a:r>
            <a:r>
              <a:rPr lang="en-US" sz="2800" b="1" dirty="0">
                <a:solidFill>
                  <a:prstClr val="black"/>
                </a:solidFill>
                <a:ea typeface="+mj-ea"/>
              </a:rPr>
              <a:t>afety </a:t>
            </a:r>
            <a:r>
              <a:rPr lang="en-US" sz="2800" b="1" dirty="0">
                <a:solidFill>
                  <a:srgbClr val="FF0000"/>
                </a:solidFill>
                <a:ea typeface="+mj-ea"/>
              </a:rPr>
              <a:t>A</a:t>
            </a:r>
            <a:r>
              <a:rPr lang="en-US" sz="2800" b="1" dirty="0">
                <a:solidFill>
                  <a:prstClr val="black"/>
                </a:solidFill>
                <a:ea typeface="+mj-ea"/>
              </a:rPr>
              <a:t>nalysis – 12 Simple steps, 4</a:t>
            </a:r>
            <a:endParaRPr lang="ar-EG" sz="2800" dirty="0"/>
          </a:p>
        </p:txBody>
      </p:sp>
    </p:spTree>
    <p:extLst>
      <p:ext uri="{BB962C8B-B14F-4D97-AF65-F5344CB8AC3E}">
        <p14:creationId xmlns:p14="http://schemas.microsoft.com/office/powerpoint/2010/main" val="2714431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64"/>
    </mc:Choice>
    <mc:Fallback xmlns="">
      <p:transition spd="slow" advTm="1064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63F76B28-EDA1-473F-958A-29799E24A4F8}"/>
              </a:ext>
            </a:extLst>
          </p:cNvPr>
          <p:cNvSpPr/>
          <p:nvPr/>
        </p:nvSpPr>
        <p:spPr>
          <a:xfrm>
            <a:off x="8061509" y="900890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5014CEA3-F620-403F-8DD4-C7F951C27EA6}"/>
              </a:ext>
            </a:extLst>
          </p:cNvPr>
          <p:cNvSpPr/>
          <p:nvPr/>
        </p:nvSpPr>
        <p:spPr>
          <a:xfrm>
            <a:off x="103909" y="1023143"/>
            <a:ext cx="11964028" cy="573989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4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046FE75-77C7-4C89-ACCE-59FAE95CA889}"/>
              </a:ext>
            </a:extLst>
          </p:cNvPr>
          <p:cNvSpPr/>
          <p:nvPr/>
        </p:nvSpPr>
        <p:spPr>
          <a:xfrm>
            <a:off x="5609063" y="1092820"/>
            <a:ext cx="635620" cy="57236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2800" dirty="0"/>
              <a:t>5</a:t>
            </a:r>
            <a:endParaRPr lang="ar-EG" sz="28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A5B80BC-36C8-4826-A88C-D71E296EDB39}"/>
              </a:ext>
            </a:extLst>
          </p:cNvPr>
          <p:cNvSpPr txBox="1"/>
          <p:nvPr/>
        </p:nvSpPr>
        <p:spPr>
          <a:xfrm>
            <a:off x="624467" y="2016536"/>
            <a:ext cx="11256357" cy="1841851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defRPr sz="2400"/>
            </a:lvl1pPr>
          </a:lstStyle>
          <a:p>
            <a:pPr algn="ctr"/>
            <a:r>
              <a:rPr lang="en-US" b="1" u="sng" dirty="0">
                <a:solidFill>
                  <a:srgbClr val="C00000"/>
                </a:solidFill>
              </a:rPr>
              <a:t>5. Evaluate the severity and likelihood of hazards</a:t>
            </a:r>
          </a:p>
          <a:p>
            <a:r>
              <a:rPr lang="en-US" dirty="0"/>
              <a:t>Assess each hazard for its potential severity and the likelihood of occurrence. This evaluation can help prioritize which hazards require the most immediate attention.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1981B36-547F-404F-A8C9-0809C9B5B474}"/>
              </a:ext>
            </a:extLst>
          </p:cNvPr>
          <p:cNvSpPr txBox="1"/>
          <p:nvPr/>
        </p:nvSpPr>
        <p:spPr>
          <a:xfrm>
            <a:off x="2584296" y="324006"/>
            <a:ext cx="666006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FF0000"/>
                </a:solidFill>
                <a:ea typeface="+mj-ea"/>
              </a:rPr>
              <a:t>J</a:t>
            </a:r>
            <a:r>
              <a:rPr lang="en-US" sz="2800" b="1" dirty="0">
                <a:solidFill>
                  <a:prstClr val="black"/>
                </a:solidFill>
                <a:ea typeface="+mj-ea"/>
              </a:rPr>
              <a:t>ob </a:t>
            </a:r>
            <a:r>
              <a:rPr lang="en-US" sz="2800" b="1" dirty="0">
                <a:solidFill>
                  <a:srgbClr val="FF0000"/>
                </a:solidFill>
                <a:ea typeface="+mj-ea"/>
              </a:rPr>
              <a:t>S</a:t>
            </a:r>
            <a:r>
              <a:rPr lang="en-US" sz="2800" b="1" dirty="0">
                <a:solidFill>
                  <a:prstClr val="black"/>
                </a:solidFill>
                <a:ea typeface="+mj-ea"/>
              </a:rPr>
              <a:t>afety </a:t>
            </a:r>
            <a:r>
              <a:rPr lang="en-US" sz="2800" b="1" dirty="0">
                <a:solidFill>
                  <a:srgbClr val="FF0000"/>
                </a:solidFill>
                <a:ea typeface="+mj-ea"/>
              </a:rPr>
              <a:t>A</a:t>
            </a:r>
            <a:r>
              <a:rPr lang="en-US" sz="2800" b="1" dirty="0">
                <a:solidFill>
                  <a:prstClr val="black"/>
                </a:solidFill>
                <a:ea typeface="+mj-ea"/>
              </a:rPr>
              <a:t>nalysis – 12 Simple steps, 5</a:t>
            </a:r>
            <a:endParaRPr lang="ar-EG" sz="2800" dirty="0"/>
          </a:p>
        </p:txBody>
      </p:sp>
    </p:spTree>
    <p:extLst>
      <p:ext uri="{BB962C8B-B14F-4D97-AF65-F5344CB8AC3E}">
        <p14:creationId xmlns:p14="http://schemas.microsoft.com/office/powerpoint/2010/main" val="3024949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83"/>
    </mc:Choice>
    <mc:Fallback xmlns="">
      <p:transition spd="slow" advTm="983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63F76B28-EDA1-473F-958A-29799E24A4F8}"/>
              </a:ext>
            </a:extLst>
          </p:cNvPr>
          <p:cNvSpPr/>
          <p:nvPr/>
        </p:nvSpPr>
        <p:spPr>
          <a:xfrm>
            <a:off x="8061509" y="921672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5014CEA3-F620-403F-8DD4-C7F951C27EA6}"/>
              </a:ext>
            </a:extLst>
          </p:cNvPr>
          <p:cNvSpPr/>
          <p:nvPr/>
        </p:nvSpPr>
        <p:spPr>
          <a:xfrm>
            <a:off x="83127" y="1054316"/>
            <a:ext cx="12005592" cy="573989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4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046FE75-77C7-4C89-ACCE-59FAE95CA889}"/>
              </a:ext>
            </a:extLst>
          </p:cNvPr>
          <p:cNvSpPr/>
          <p:nvPr/>
        </p:nvSpPr>
        <p:spPr>
          <a:xfrm>
            <a:off x="5609063" y="1092820"/>
            <a:ext cx="635620" cy="57236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2800" dirty="0"/>
              <a:t>6</a:t>
            </a:r>
            <a:endParaRPr lang="ar-EG" sz="28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B498DC7-8BE9-46E1-B10F-229F4E9E77A9}"/>
              </a:ext>
            </a:extLst>
          </p:cNvPr>
          <p:cNvSpPr txBox="1"/>
          <p:nvPr/>
        </p:nvSpPr>
        <p:spPr>
          <a:xfrm>
            <a:off x="838200" y="1888488"/>
            <a:ext cx="10937488" cy="2395849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defRPr sz="2400"/>
            </a:lvl1pPr>
          </a:lstStyle>
          <a:p>
            <a:pPr algn="ctr"/>
            <a:r>
              <a:rPr lang="en-US" b="1" u="sng" dirty="0">
                <a:solidFill>
                  <a:srgbClr val="C00000"/>
                </a:solidFill>
              </a:rPr>
              <a:t>6. Determine preventive measures to overcome these hazards</a:t>
            </a:r>
          </a:p>
          <a:p>
            <a:r>
              <a:rPr lang="en-US" dirty="0"/>
              <a:t>Develop strategies to eliminate the hazard or reduce the risk to an acceptable level. Consider engineering controls, administrative changes, or the use of personal protective equipment.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E47DB1C-C47B-4C02-A403-6C737104ABFB}"/>
              </a:ext>
            </a:extLst>
          </p:cNvPr>
          <p:cNvSpPr txBox="1"/>
          <p:nvPr/>
        </p:nvSpPr>
        <p:spPr>
          <a:xfrm>
            <a:off x="2584296" y="324006"/>
            <a:ext cx="728453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FF0000"/>
                </a:solidFill>
                <a:ea typeface="+mj-ea"/>
              </a:rPr>
              <a:t>J</a:t>
            </a:r>
            <a:r>
              <a:rPr lang="en-US" sz="2800" b="1" dirty="0">
                <a:solidFill>
                  <a:prstClr val="black"/>
                </a:solidFill>
                <a:ea typeface="+mj-ea"/>
              </a:rPr>
              <a:t>ob </a:t>
            </a:r>
            <a:r>
              <a:rPr lang="en-US" sz="2800" b="1" dirty="0">
                <a:solidFill>
                  <a:srgbClr val="FF0000"/>
                </a:solidFill>
                <a:ea typeface="+mj-ea"/>
              </a:rPr>
              <a:t>S</a:t>
            </a:r>
            <a:r>
              <a:rPr lang="en-US" sz="2800" b="1" dirty="0">
                <a:solidFill>
                  <a:prstClr val="black"/>
                </a:solidFill>
                <a:ea typeface="+mj-ea"/>
              </a:rPr>
              <a:t>afety </a:t>
            </a:r>
            <a:r>
              <a:rPr lang="en-US" sz="2800" b="1" dirty="0">
                <a:solidFill>
                  <a:srgbClr val="FF0000"/>
                </a:solidFill>
                <a:ea typeface="+mj-ea"/>
              </a:rPr>
              <a:t>A</a:t>
            </a:r>
            <a:r>
              <a:rPr lang="en-US" sz="2800" b="1" dirty="0">
                <a:solidFill>
                  <a:prstClr val="black"/>
                </a:solidFill>
                <a:ea typeface="+mj-ea"/>
              </a:rPr>
              <a:t>nalysis – 12 Simple steps, 6</a:t>
            </a:r>
            <a:endParaRPr lang="ar-EG" sz="2800" dirty="0"/>
          </a:p>
        </p:txBody>
      </p:sp>
    </p:spTree>
    <p:extLst>
      <p:ext uri="{BB962C8B-B14F-4D97-AF65-F5344CB8AC3E}">
        <p14:creationId xmlns:p14="http://schemas.microsoft.com/office/powerpoint/2010/main" val="2266053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69"/>
    </mc:Choice>
    <mc:Fallback xmlns="">
      <p:transition spd="slow" advTm="1169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63F76B28-EDA1-473F-958A-29799E24A4F8}"/>
              </a:ext>
            </a:extLst>
          </p:cNvPr>
          <p:cNvSpPr/>
          <p:nvPr/>
        </p:nvSpPr>
        <p:spPr>
          <a:xfrm>
            <a:off x="8061509" y="900890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5014CEA3-F620-403F-8DD4-C7F951C27EA6}"/>
              </a:ext>
            </a:extLst>
          </p:cNvPr>
          <p:cNvSpPr/>
          <p:nvPr/>
        </p:nvSpPr>
        <p:spPr>
          <a:xfrm>
            <a:off x="114301" y="981579"/>
            <a:ext cx="11939154" cy="573989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4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046FE75-77C7-4C89-ACCE-59FAE95CA889}"/>
              </a:ext>
            </a:extLst>
          </p:cNvPr>
          <p:cNvSpPr/>
          <p:nvPr/>
        </p:nvSpPr>
        <p:spPr>
          <a:xfrm>
            <a:off x="5609063" y="1092820"/>
            <a:ext cx="635620" cy="57236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2800" dirty="0"/>
              <a:t>7</a:t>
            </a:r>
            <a:endParaRPr lang="ar-EG" sz="28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41E2DB5-B56A-4758-96F2-A0F4236A230D}"/>
              </a:ext>
            </a:extLst>
          </p:cNvPr>
          <p:cNvSpPr txBox="1"/>
          <p:nvPr/>
        </p:nvSpPr>
        <p:spPr>
          <a:xfrm>
            <a:off x="838200" y="2231074"/>
            <a:ext cx="10435683" cy="2395849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defRPr sz="2400"/>
            </a:lvl1pPr>
          </a:lstStyle>
          <a:p>
            <a:pPr algn="ctr"/>
            <a:r>
              <a:rPr lang="en-US" b="1" u="sng" dirty="0">
                <a:solidFill>
                  <a:srgbClr val="C00000"/>
                </a:solidFill>
              </a:rPr>
              <a:t>7. Assign responsibility</a:t>
            </a:r>
          </a:p>
          <a:p>
            <a:r>
              <a:rPr lang="en-US" dirty="0"/>
              <a:t>Clearly assign responsibility for implementing the preventive measures. Specifying which person or department is responsible for each action will encourage accountability as well.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8AADE12-3DC9-42A2-893E-3D3A7EBD4299}"/>
              </a:ext>
            </a:extLst>
          </p:cNvPr>
          <p:cNvSpPr txBox="1"/>
          <p:nvPr/>
        </p:nvSpPr>
        <p:spPr>
          <a:xfrm>
            <a:off x="2584296" y="324006"/>
            <a:ext cx="728453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FF0000"/>
                </a:solidFill>
                <a:ea typeface="+mj-ea"/>
              </a:rPr>
              <a:t>J</a:t>
            </a:r>
            <a:r>
              <a:rPr lang="en-US" sz="2800" b="1" dirty="0">
                <a:solidFill>
                  <a:prstClr val="black"/>
                </a:solidFill>
                <a:ea typeface="+mj-ea"/>
              </a:rPr>
              <a:t>ob </a:t>
            </a:r>
            <a:r>
              <a:rPr lang="en-US" sz="2800" b="1" dirty="0">
                <a:solidFill>
                  <a:srgbClr val="FF0000"/>
                </a:solidFill>
                <a:ea typeface="+mj-ea"/>
              </a:rPr>
              <a:t>S</a:t>
            </a:r>
            <a:r>
              <a:rPr lang="en-US" sz="2800" b="1" dirty="0">
                <a:solidFill>
                  <a:prstClr val="black"/>
                </a:solidFill>
                <a:ea typeface="+mj-ea"/>
              </a:rPr>
              <a:t>afety </a:t>
            </a:r>
            <a:r>
              <a:rPr lang="en-US" sz="2800" b="1" dirty="0">
                <a:solidFill>
                  <a:srgbClr val="FF0000"/>
                </a:solidFill>
                <a:ea typeface="+mj-ea"/>
              </a:rPr>
              <a:t>A</a:t>
            </a:r>
            <a:r>
              <a:rPr lang="en-US" sz="2800" b="1" dirty="0">
                <a:solidFill>
                  <a:prstClr val="black"/>
                </a:solidFill>
                <a:ea typeface="+mj-ea"/>
              </a:rPr>
              <a:t>nalysis – 12 Simple steps, 7</a:t>
            </a:r>
            <a:endParaRPr lang="ar-EG" sz="2800" dirty="0"/>
          </a:p>
        </p:txBody>
      </p:sp>
    </p:spTree>
    <p:extLst>
      <p:ext uri="{BB962C8B-B14F-4D97-AF65-F5344CB8AC3E}">
        <p14:creationId xmlns:p14="http://schemas.microsoft.com/office/powerpoint/2010/main" val="82897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83"/>
    </mc:Choice>
    <mc:Fallback xmlns="">
      <p:transition spd="slow" advTm="3983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63F76B28-EDA1-473F-958A-29799E24A4F8}"/>
              </a:ext>
            </a:extLst>
          </p:cNvPr>
          <p:cNvSpPr/>
          <p:nvPr/>
        </p:nvSpPr>
        <p:spPr>
          <a:xfrm>
            <a:off x="8061509" y="91128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5014CEA3-F620-403F-8DD4-C7F951C27EA6}"/>
              </a:ext>
            </a:extLst>
          </p:cNvPr>
          <p:cNvSpPr/>
          <p:nvPr/>
        </p:nvSpPr>
        <p:spPr>
          <a:xfrm>
            <a:off x="114300" y="1033534"/>
            <a:ext cx="11964028" cy="573989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4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046FE75-77C7-4C89-ACCE-59FAE95CA889}"/>
              </a:ext>
            </a:extLst>
          </p:cNvPr>
          <p:cNvSpPr/>
          <p:nvPr/>
        </p:nvSpPr>
        <p:spPr>
          <a:xfrm>
            <a:off x="5609063" y="1092820"/>
            <a:ext cx="635620" cy="57236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2800" dirty="0"/>
              <a:t>8</a:t>
            </a:r>
            <a:endParaRPr lang="ar-EG" sz="28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0369D44-2916-4F6D-819A-A722903D3E33}"/>
              </a:ext>
            </a:extLst>
          </p:cNvPr>
          <p:cNvSpPr txBox="1"/>
          <p:nvPr/>
        </p:nvSpPr>
        <p:spPr>
          <a:xfrm>
            <a:off x="512956" y="2052664"/>
            <a:ext cx="10827834" cy="1841851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defRPr sz="2400"/>
            </a:lvl1pPr>
          </a:lstStyle>
          <a:p>
            <a:pPr algn="ctr"/>
            <a:r>
              <a:rPr lang="en-US" b="1" u="sng" dirty="0">
                <a:solidFill>
                  <a:srgbClr val="C00000"/>
                </a:solidFill>
              </a:rPr>
              <a:t>8. Develop training programs</a:t>
            </a:r>
          </a:p>
          <a:p>
            <a:r>
              <a:rPr lang="en-US" dirty="0"/>
              <a:t>Based on the findings of the JSA, develop or update training programs to ensure all employees are aware of the hazards and know how to work safely.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945EFFD-2BD7-4F86-BADC-3B41F8B4CDE9}"/>
              </a:ext>
            </a:extLst>
          </p:cNvPr>
          <p:cNvSpPr txBox="1"/>
          <p:nvPr/>
        </p:nvSpPr>
        <p:spPr>
          <a:xfrm>
            <a:off x="2584296" y="324006"/>
            <a:ext cx="728453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FF0000"/>
                </a:solidFill>
                <a:ea typeface="+mj-ea"/>
              </a:rPr>
              <a:t>J</a:t>
            </a:r>
            <a:r>
              <a:rPr lang="en-US" sz="2800" b="1" dirty="0">
                <a:solidFill>
                  <a:prstClr val="black"/>
                </a:solidFill>
                <a:ea typeface="+mj-ea"/>
              </a:rPr>
              <a:t>ob </a:t>
            </a:r>
            <a:r>
              <a:rPr lang="en-US" sz="2800" b="1" dirty="0">
                <a:solidFill>
                  <a:srgbClr val="FF0000"/>
                </a:solidFill>
                <a:ea typeface="+mj-ea"/>
              </a:rPr>
              <a:t>S</a:t>
            </a:r>
            <a:r>
              <a:rPr lang="en-US" sz="2800" b="1" dirty="0">
                <a:solidFill>
                  <a:prstClr val="black"/>
                </a:solidFill>
                <a:ea typeface="+mj-ea"/>
              </a:rPr>
              <a:t>afety </a:t>
            </a:r>
            <a:r>
              <a:rPr lang="en-US" sz="2800" b="1" dirty="0">
                <a:solidFill>
                  <a:srgbClr val="FF0000"/>
                </a:solidFill>
                <a:ea typeface="+mj-ea"/>
              </a:rPr>
              <a:t>A</a:t>
            </a:r>
            <a:r>
              <a:rPr lang="en-US" sz="2800" b="1" dirty="0">
                <a:solidFill>
                  <a:prstClr val="black"/>
                </a:solidFill>
                <a:ea typeface="+mj-ea"/>
              </a:rPr>
              <a:t>nalysis – 12 Simple steps, 8</a:t>
            </a:r>
            <a:endParaRPr lang="ar-EG" sz="2800" dirty="0"/>
          </a:p>
        </p:txBody>
      </p:sp>
    </p:spTree>
    <p:extLst>
      <p:ext uri="{BB962C8B-B14F-4D97-AF65-F5344CB8AC3E}">
        <p14:creationId xmlns:p14="http://schemas.microsoft.com/office/powerpoint/2010/main" val="2615923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05"/>
    </mc:Choice>
    <mc:Fallback xmlns="">
      <p:transition spd="slow" advTm="5105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63F76B28-EDA1-473F-958A-29799E24A4F8}"/>
              </a:ext>
            </a:extLst>
          </p:cNvPr>
          <p:cNvSpPr/>
          <p:nvPr/>
        </p:nvSpPr>
        <p:spPr>
          <a:xfrm>
            <a:off x="8072435" y="89293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5014CEA3-F620-403F-8DD4-C7F951C27EA6}"/>
              </a:ext>
            </a:extLst>
          </p:cNvPr>
          <p:cNvSpPr/>
          <p:nvPr/>
        </p:nvSpPr>
        <p:spPr>
          <a:xfrm>
            <a:off x="72736" y="1002361"/>
            <a:ext cx="12015983" cy="573989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4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046FE75-77C7-4C89-ACCE-59FAE95CA889}"/>
              </a:ext>
            </a:extLst>
          </p:cNvPr>
          <p:cNvSpPr/>
          <p:nvPr/>
        </p:nvSpPr>
        <p:spPr>
          <a:xfrm>
            <a:off x="5787481" y="1092820"/>
            <a:ext cx="635620" cy="57236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2800" dirty="0"/>
              <a:t>9</a:t>
            </a:r>
            <a:endParaRPr lang="ar-EG" sz="28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4DEC562-7D2D-4460-97B9-444990D8AAB8}"/>
              </a:ext>
            </a:extLst>
          </p:cNvPr>
          <p:cNvSpPr txBox="1"/>
          <p:nvPr/>
        </p:nvSpPr>
        <p:spPr>
          <a:xfrm>
            <a:off x="568713" y="2025138"/>
            <a:ext cx="11195824" cy="2395849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defRPr sz="2400"/>
            </a:lvl1pPr>
          </a:lstStyle>
          <a:p>
            <a:pPr algn="ctr"/>
            <a:r>
              <a:rPr lang="en-US" b="1" u="sng" dirty="0">
                <a:solidFill>
                  <a:srgbClr val="C00000"/>
                </a:solidFill>
              </a:rPr>
              <a:t>9. Document everything</a:t>
            </a:r>
          </a:p>
          <a:p>
            <a:r>
              <a:rPr lang="en-US" dirty="0"/>
              <a:t>Record all aspects of the JSA process, including the job steps, hazards, evaluations, and preventive measures. Documentation should be clear, accessible, and maintained for future reference.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DEDFA10-2791-40F4-BA2A-FA5A255642E2}"/>
              </a:ext>
            </a:extLst>
          </p:cNvPr>
          <p:cNvSpPr txBox="1"/>
          <p:nvPr/>
        </p:nvSpPr>
        <p:spPr>
          <a:xfrm>
            <a:off x="2584296" y="324006"/>
            <a:ext cx="728453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FF0000"/>
                </a:solidFill>
                <a:ea typeface="+mj-ea"/>
              </a:rPr>
              <a:t>J</a:t>
            </a:r>
            <a:r>
              <a:rPr lang="en-US" sz="2800" b="1" dirty="0">
                <a:solidFill>
                  <a:prstClr val="black"/>
                </a:solidFill>
                <a:ea typeface="+mj-ea"/>
              </a:rPr>
              <a:t>ob </a:t>
            </a:r>
            <a:r>
              <a:rPr lang="en-US" sz="2800" b="1" dirty="0">
                <a:solidFill>
                  <a:srgbClr val="FF0000"/>
                </a:solidFill>
                <a:ea typeface="+mj-ea"/>
              </a:rPr>
              <a:t>S</a:t>
            </a:r>
            <a:r>
              <a:rPr lang="en-US" sz="2800" b="1" dirty="0">
                <a:solidFill>
                  <a:prstClr val="black"/>
                </a:solidFill>
                <a:ea typeface="+mj-ea"/>
              </a:rPr>
              <a:t>afety </a:t>
            </a:r>
            <a:r>
              <a:rPr lang="en-US" sz="2800" b="1" dirty="0">
                <a:solidFill>
                  <a:srgbClr val="FF0000"/>
                </a:solidFill>
                <a:ea typeface="+mj-ea"/>
              </a:rPr>
              <a:t>A</a:t>
            </a:r>
            <a:r>
              <a:rPr lang="en-US" sz="2800" b="1" dirty="0">
                <a:solidFill>
                  <a:prstClr val="black"/>
                </a:solidFill>
                <a:ea typeface="+mj-ea"/>
              </a:rPr>
              <a:t>nalysis – 12 Simple steps, 9</a:t>
            </a:r>
            <a:endParaRPr lang="ar-EG" sz="2800" dirty="0"/>
          </a:p>
        </p:txBody>
      </p:sp>
    </p:spTree>
    <p:extLst>
      <p:ext uri="{BB962C8B-B14F-4D97-AF65-F5344CB8AC3E}">
        <p14:creationId xmlns:p14="http://schemas.microsoft.com/office/powerpoint/2010/main" val="4209148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76"/>
    </mc:Choice>
    <mc:Fallback xmlns="">
      <p:transition spd="slow" advTm="2076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63F76B28-EDA1-473F-958A-29799E24A4F8}"/>
              </a:ext>
            </a:extLst>
          </p:cNvPr>
          <p:cNvSpPr/>
          <p:nvPr/>
        </p:nvSpPr>
        <p:spPr>
          <a:xfrm>
            <a:off x="8061509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5014CEA3-F620-403F-8DD4-C7F951C27EA6}"/>
              </a:ext>
            </a:extLst>
          </p:cNvPr>
          <p:cNvSpPr/>
          <p:nvPr/>
        </p:nvSpPr>
        <p:spPr>
          <a:xfrm>
            <a:off x="103909" y="1064707"/>
            <a:ext cx="11943246" cy="573989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4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046FE75-77C7-4C89-ACCE-59FAE95CA889}"/>
              </a:ext>
            </a:extLst>
          </p:cNvPr>
          <p:cNvSpPr/>
          <p:nvPr/>
        </p:nvSpPr>
        <p:spPr>
          <a:xfrm>
            <a:off x="5709422" y="1092820"/>
            <a:ext cx="635620" cy="57236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2800" dirty="0"/>
              <a:t>10</a:t>
            </a:r>
            <a:endParaRPr lang="ar-EG" sz="28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CBB2C70-8BE9-40D0-8E5A-7AD4BF5B6F7D}"/>
              </a:ext>
            </a:extLst>
          </p:cNvPr>
          <p:cNvSpPr txBox="1"/>
          <p:nvPr/>
        </p:nvSpPr>
        <p:spPr>
          <a:xfrm>
            <a:off x="479501" y="1910777"/>
            <a:ext cx="11251581" cy="1841851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defRPr sz="2400"/>
            </a:lvl1pPr>
          </a:lstStyle>
          <a:p>
            <a:pPr algn="ctr"/>
            <a:r>
              <a:rPr lang="en-US" b="1" u="sng" dirty="0">
                <a:solidFill>
                  <a:srgbClr val="C00000"/>
                </a:solidFill>
              </a:rPr>
              <a:t>10. Review and update</a:t>
            </a:r>
          </a:p>
          <a:p>
            <a:r>
              <a:rPr lang="en-US" dirty="0"/>
              <a:t>Periodically review the JSA to make sure it remains relevant and effective. Update the analysis if there are changes in the work process, equipment, or personnel.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2ED2ABD-B235-4EB0-8CF3-2D7B041FC63F}"/>
              </a:ext>
            </a:extLst>
          </p:cNvPr>
          <p:cNvSpPr txBox="1"/>
          <p:nvPr/>
        </p:nvSpPr>
        <p:spPr>
          <a:xfrm>
            <a:off x="2584296" y="324006"/>
            <a:ext cx="728453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  <a:ea typeface="+mj-ea"/>
              </a:rPr>
              <a:t>J</a:t>
            </a:r>
            <a:r>
              <a:rPr lang="en-US" sz="2800" b="1" dirty="0">
                <a:solidFill>
                  <a:prstClr val="black"/>
                </a:solidFill>
                <a:ea typeface="+mj-ea"/>
              </a:rPr>
              <a:t>ob </a:t>
            </a:r>
            <a:r>
              <a:rPr lang="en-US" sz="2800" b="1" dirty="0">
                <a:solidFill>
                  <a:srgbClr val="FF0000"/>
                </a:solidFill>
                <a:ea typeface="+mj-ea"/>
              </a:rPr>
              <a:t>S</a:t>
            </a:r>
            <a:r>
              <a:rPr lang="en-US" sz="2800" b="1" dirty="0">
                <a:solidFill>
                  <a:prstClr val="black"/>
                </a:solidFill>
                <a:ea typeface="+mj-ea"/>
              </a:rPr>
              <a:t>afety </a:t>
            </a:r>
            <a:r>
              <a:rPr lang="en-US" sz="2800" b="1" dirty="0">
                <a:solidFill>
                  <a:srgbClr val="FF0000"/>
                </a:solidFill>
                <a:ea typeface="+mj-ea"/>
              </a:rPr>
              <a:t>A</a:t>
            </a:r>
            <a:r>
              <a:rPr lang="en-US" sz="2800" b="1" dirty="0">
                <a:solidFill>
                  <a:prstClr val="black"/>
                </a:solidFill>
                <a:ea typeface="+mj-ea"/>
              </a:rPr>
              <a:t>nalysis – 12 Simple steps, 10</a:t>
            </a:r>
            <a:endParaRPr lang="ar-EG" sz="2800" dirty="0"/>
          </a:p>
        </p:txBody>
      </p:sp>
    </p:spTree>
    <p:extLst>
      <p:ext uri="{BB962C8B-B14F-4D97-AF65-F5344CB8AC3E}">
        <p14:creationId xmlns:p14="http://schemas.microsoft.com/office/powerpoint/2010/main" val="2778834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20"/>
    </mc:Choice>
    <mc:Fallback xmlns="">
      <p:transition spd="slow" advTm="2120"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63F76B28-EDA1-473F-958A-29799E24A4F8}"/>
              </a:ext>
            </a:extLst>
          </p:cNvPr>
          <p:cNvSpPr/>
          <p:nvPr/>
        </p:nvSpPr>
        <p:spPr>
          <a:xfrm>
            <a:off x="8061509" y="900890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5014CEA3-F620-403F-8DD4-C7F951C27EA6}"/>
              </a:ext>
            </a:extLst>
          </p:cNvPr>
          <p:cNvSpPr/>
          <p:nvPr/>
        </p:nvSpPr>
        <p:spPr>
          <a:xfrm>
            <a:off x="93518" y="981579"/>
            <a:ext cx="11984810" cy="573989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4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046FE75-77C7-4C89-ACCE-59FAE95CA889}"/>
              </a:ext>
            </a:extLst>
          </p:cNvPr>
          <p:cNvSpPr/>
          <p:nvPr/>
        </p:nvSpPr>
        <p:spPr>
          <a:xfrm>
            <a:off x="5609063" y="1092820"/>
            <a:ext cx="635620" cy="57236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2800" dirty="0"/>
              <a:t>11</a:t>
            </a:r>
            <a:endParaRPr lang="ar-EG" sz="28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BBE08F8-F2E9-4EAA-9411-166FD62A6A6B}"/>
              </a:ext>
            </a:extLst>
          </p:cNvPr>
          <p:cNvSpPr txBox="1"/>
          <p:nvPr/>
        </p:nvSpPr>
        <p:spPr>
          <a:xfrm>
            <a:off x="606942" y="2009676"/>
            <a:ext cx="11273883" cy="1841851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defRPr sz="2400"/>
            </a:lvl1pPr>
          </a:lstStyle>
          <a:p>
            <a:pPr algn="ctr"/>
            <a:r>
              <a:rPr lang="en-US" b="1" u="sng" dirty="0">
                <a:solidFill>
                  <a:srgbClr val="C00000"/>
                </a:solidFill>
              </a:rPr>
              <a:t>11. Communicate</a:t>
            </a:r>
          </a:p>
          <a:p>
            <a:r>
              <a:rPr lang="en-US" dirty="0"/>
              <a:t>Share the JSA results with all employees who perform the job. Effective communication helps the workforce understand the hazards and measures in place to control them.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A960923-F946-41A4-8F42-341273FEBEAC}"/>
              </a:ext>
            </a:extLst>
          </p:cNvPr>
          <p:cNvSpPr txBox="1"/>
          <p:nvPr/>
        </p:nvSpPr>
        <p:spPr>
          <a:xfrm>
            <a:off x="2584296" y="324006"/>
            <a:ext cx="728453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FF0000"/>
                </a:solidFill>
                <a:ea typeface="+mj-ea"/>
              </a:rPr>
              <a:t>J</a:t>
            </a:r>
            <a:r>
              <a:rPr lang="en-US" sz="2800" b="1" dirty="0">
                <a:solidFill>
                  <a:prstClr val="black"/>
                </a:solidFill>
                <a:ea typeface="+mj-ea"/>
              </a:rPr>
              <a:t>ob </a:t>
            </a:r>
            <a:r>
              <a:rPr lang="en-US" sz="2800" b="1" dirty="0">
                <a:solidFill>
                  <a:srgbClr val="FF0000"/>
                </a:solidFill>
                <a:ea typeface="+mj-ea"/>
              </a:rPr>
              <a:t>S</a:t>
            </a:r>
            <a:r>
              <a:rPr lang="en-US" sz="2800" b="1" dirty="0">
                <a:solidFill>
                  <a:prstClr val="black"/>
                </a:solidFill>
                <a:ea typeface="+mj-ea"/>
              </a:rPr>
              <a:t>afety </a:t>
            </a:r>
            <a:r>
              <a:rPr lang="en-US" sz="2800" b="1" dirty="0">
                <a:solidFill>
                  <a:srgbClr val="FF0000"/>
                </a:solidFill>
                <a:ea typeface="+mj-ea"/>
              </a:rPr>
              <a:t>A</a:t>
            </a:r>
            <a:r>
              <a:rPr lang="en-US" sz="2800" b="1" dirty="0">
                <a:solidFill>
                  <a:prstClr val="black"/>
                </a:solidFill>
                <a:ea typeface="+mj-ea"/>
              </a:rPr>
              <a:t>nalysis – 12 Simple steps, 11</a:t>
            </a:r>
            <a:endParaRPr lang="ar-EG" sz="2800" dirty="0"/>
          </a:p>
        </p:txBody>
      </p:sp>
    </p:spTree>
    <p:extLst>
      <p:ext uri="{BB962C8B-B14F-4D97-AF65-F5344CB8AC3E}">
        <p14:creationId xmlns:p14="http://schemas.microsoft.com/office/powerpoint/2010/main" val="3932592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582"/>
    </mc:Choice>
    <mc:Fallback xmlns="">
      <p:transition spd="slow" advTm="8582"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63F76B28-EDA1-473F-958A-29799E24A4F8}"/>
              </a:ext>
            </a:extLst>
          </p:cNvPr>
          <p:cNvSpPr/>
          <p:nvPr/>
        </p:nvSpPr>
        <p:spPr>
          <a:xfrm>
            <a:off x="8061509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5014CEA3-F620-403F-8DD4-C7F951C27EA6}"/>
              </a:ext>
            </a:extLst>
          </p:cNvPr>
          <p:cNvSpPr/>
          <p:nvPr/>
        </p:nvSpPr>
        <p:spPr>
          <a:xfrm>
            <a:off x="279928" y="981579"/>
            <a:ext cx="11632144" cy="573989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4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046FE75-77C7-4C89-ACCE-59FAE95CA889}"/>
              </a:ext>
            </a:extLst>
          </p:cNvPr>
          <p:cNvSpPr/>
          <p:nvPr/>
        </p:nvSpPr>
        <p:spPr>
          <a:xfrm>
            <a:off x="5609063" y="1092820"/>
            <a:ext cx="635620" cy="57236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2800" dirty="0"/>
              <a:t>12</a:t>
            </a:r>
            <a:endParaRPr lang="ar-EG" sz="28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2D348F7-EE03-411D-84E7-524FBF48D80F}"/>
              </a:ext>
            </a:extLst>
          </p:cNvPr>
          <p:cNvSpPr txBox="1"/>
          <p:nvPr/>
        </p:nvSpPr>
        <p:spPr>
          <a:xfrm>
            <a:off x="339585" y="1603054"/>
            <a:ext cx="11289809" cy="3088346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defRPr sz="2400"/>
            </a:lvl1pPr>
          </a:lstStyle>
          <a:p>
            <a:pPr algn="ctr">
              <a:lnSpc>
                <a:spcPct val="200000"/>
              </a:lnSpc>
            </a:pPr>
            <a:r>
              <a:rPr lang="en-US" b="1" u="sng" dirty="0">
                <a:solidFill>
                  <a:srgbClr val="C00000"/>
                </a:solidFill>
              </a:rPr>
              <a:t>12. Monitor effectiveness</a:t>
            </a:r>
          </a:p>
          <a:p>
            <a:pPr>
              <a:lnSpc>
                <a:spcPct val="200000"/>
              </a:lnSpc>
            </a:pPr>
            <a:r>
              <a:rPr lang="en-US" dirty="0"/>
              <a:t>After implementing preventive measures, continuously monitor their effectiveness. Review the JSA if there is an incident, a near miss, or if routine monitoring shows a need for improvement.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CFD1E16-458B-4DCB-AD7D-D5F298699577}"/>
              </a:ext>
            </a:extLst>
          </p:cNvPr>
          <p:cNvSpPr txBox="1"/>
          <p:nvPr/>
        </p:nvSpPr>
        <p:spPr>
          <a:xfrm>
            <a:off x="2584296" y="324006"/>
            <a:ext cx="728453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  <a:ea typeface="+mj-ea"/>
              </a:rPr>
              <a:t>J</a:t>
            </a:r>
            <a:r>
              <a:rPr lang="en-US" sz="2800" b="1" dirty="0">
                <a:solidFill>
                  <a:prstClr val="black"/>
                </a:solidFill>
                <a:ea typeface="+mj-ea"/>
              </a:rPr>
              <a:t>ob </a:t>
            </a:r>
            <a:r>
              <a:rPr lang="en-US" sz="2800" b="1" dirty="0">
                <a:solidFill>
                  <a:srgbClr val="FF0000"/>
                </a:solidFill>
                <a:ea typeface="+mj-ea"/>
              </a:rPr>
              <a:t>S</a:t>
            </a:r>
            <a:r>
              <a:rPr lang="en-US" sz="2800" b="1" dirty="0">
                <a:solidFill>
                  <a:prstClr val="black"/>
                </a:solidFill>
                <a:ea typeface="+mj-ea"/>
              </a:rPr>
              <a:t>afety </a:t>
            </a:r>
            <a:r>
              <a:rPr lang="en-US" sz="2800" b="1" dirty="0">
                <a:solidFill>
                  <a:srgbClr val="FF0000"/>
                </a:solidFill>
                <a:ea typeface="+mj-ea"/>
              </a:rPr>
              <a:t>A</a:t>
            </a:r>
            <a:r>
              <a:rPr lang="en-US" sz="2800" b="1" dirty="0">
                <a:solidFill>
                  <a:prstClr val="black"/>
                </a:solidFill>
                <a:ea typeface="+mj-ea"/>
              </a:rPr>
              <a:t>nalysis – 12 Simple steps, 12</a:t>
            </a:r>
            <a:endParaRPr lang="ar-EG" sz="2800" dirty="0"/>
          </a:p>
        </p:txBody>
      </p:sp>
    </p:spTree>
    <p:extLst>
      <p:ext uri="{BB962C8B-B14F-4D97-AF65-F5344CB8AC3E}">
        <p14:creationId xmlns:p14="http://schemas.microsoft.com/office/powerpoint/2010/main" val="398365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401"/>
    </mc:Choice>
    <mc:Fallback xmlns="">
      <p:transition spd="slow" advTm="12401"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63F76B28-EDA1-473F-958A-29799E24A4F8}"/>
              </a:ext>
            </a:extLst>
          </p:cNvPr>
          <p:cNvSpPr/>
          <p:nvPr/>
        </p:nvSpPr>
        <p:spPr>
          <a:xfrm>
            <a:off x="8061509" y="91128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5014CEA3-F620-403F-8DD4-C7F951C27EA6}"/>
              </a:ext>
            </a:extLst>
          </p:cNvPr>
          <p:cNvSpPr/>
          <p:nvPr/>
        </p:nvSpPr>
        <p:spPr>
          <a:xfrm>
            <a:off x="93518" y="1025583"/>
            <a:ext cx="11984810" cy="573989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4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E0F43B9-E046-49E3-AE5D-053D6CBAF396}"/>
              </a:ext>
            </a:extLst>
          </p:cNvPr>
          <p:cNvSpPr txBox="1"/>
          <p:nvPr/>
        </p:nvSpPr>
        <p:spPr>
          <a:xfrm>
            <a:off x="525966" y="940724"/>
            <a:ext cx="11140068" cy="54476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/>
              <a:t>Failing to perform a job safety analysis can expose an organization to numerous risks with potentially severe consequences.</a:t>
            </a:r>
          </a:p>
          <a:p>
            <a:pPr>
              <a:lnSpc>
                <a:spcPct val="150000"/>
              </a:lnSpc>
            </a:pPr>
            <a:r>
              <a:rPr lang="en-US" sz="2400" b="1" u="sng" dirty="0">
                <a:solidFill>
                  <a:srgbClr val="C00000"/>
                </a:solidFill>
              </a:rPr>
              <a:t>1.Workplace accidents and injuries: </a:t>
            </a:r>
          </a:p>
          <a:p>
            <a:r>
              <a:rPr lang="en-US" sz="2400" dirty="0"/>
              <a:t>Without a JSA, an organization might not identify and mitigate potential hazards, leading to higher workplace accidents and injuries.</a:t>
            </a:r>
          </a:p>
          <a:p>
            <a:pPr>
              <a:lnSpc>
                <a:spcPct val="150000"/>
              </a:lnSpc>
            </a:pPr>
            <a:r>
              <a:rPr lang="en-US" sz="2400" b="1" u="sng" dirty="0">
                <a:solidFill>
                  <a:srgbClr val="C00000"/>
                </a:solidFill>
              </a:rPr>
              <a:t>2.Legal ramifications: </a:t>
            </a:r>
          </a:p>
          <a:p>
            <a:r>
              <a:rPr lang="en-US" sz="2400" dirty="0"/>
              <a:t>Organizations not complying with safety regulations mandated by entities such as OSHA could face legal repercussions, including fines and penalties.</a:t>
            </a:r>
          </a:p>
          <a:p>
            <a:pPr>
              <a:lnSpc>
                <a:spcPct val="150000"/>
              </a:lnSpc>
            </a:pPr>
            <a:r>
              <a:rPr lang="en-US" sz="2400" b="1" u="sng" dirty="0">
                <a:solidFill>
                  <a:srgbClr val="C00000"/>
                </a:solidFill>
              </a:rPr>
              <a:t>3.Costs: </a:t>
            </a:r>
          </a:p>
          <a:p>
            <a:r>
              <a:rPr lang="en-US" sz="2400" dirty="0"/>
              <a:t>For organizations that do not conduct JSAs, the costs associated with workplace injuries, lost productivity, increased insurance premiums, and potential legal action can be significant.</a:t>
            </a:r>
            <a:endParaRPr lang="ar-EG" sz="24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4A6EE86-D002-419A-9674-0B172C0E0C1B}"/>
              </a:ext>
            </a:extLst>
          </p:cNvPr>
          <p:cNvSpPr txBox="1"/>
          <p:nvPr/>
        </p:nvSpPr>
        <p:spPr>
          <a:xfrm>
            <a:off x="2483932" y="305994"/>
            <a:ext cx="748525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C00000"/>
                </a:solidFill>
              </a:rPr>
              <a:t>Finally</a:t>
            </a:r>
            <a:r>
              <a:rPr lang="en-US" sz="2800" b="1" dirty="0"/>
              <a:t>, The risks of not carrying out a </a:t>
            </a:r>
            <a:r>
              <a:rPr lang="en-US" sz="2800" b="1" dirty="0">
                <a:solidFill>
                  <a:srgbClr val="C00000"/>
                </a:solidFill>
              </a:rPr>
              <a:t>JSA</a:t>
            </a:r>
          </a:p>
        </p:txBody>
      </p:sp>
    </p:spTree>
    <p:extLst>
      <p:ext uri="{BB962C8B-B14F-4D97-AF65-F5344CB8AC3E}">
        <p14:creationId xmlns:p14="http://schemas.microsoft.com/office/powerpoint/2010/main" val="1449688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718"/>
    </mc:Choice>
    <mc:Fallback xmlns="">
      <p:transition spd="slow" advTm="25718"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63F76B28-EDA1-473F-958A-29799E24A4F8}"/>
              </a:ext>
            </a:extLst>
          </p:cNvPr>
          <p:cNvSpPr/>
          <p:nvPr/>
        </p:nvSpPr>
        <p:spPr>
          <a:xfrm>
            <a:off x="8061509" y="91128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5014CEA3-F620-403F-8DD4-C7F951C27EA6}"/>
              </a:ext>
            </a:extLst>
          </p:cNvPr>
          <p:cNvSpPr/>
          <p:nvPr/>
        </p:nvSpPr>
        <p:spPr>
          <a:xfrm>
            <a:off x="83127" y="1033534"/>
            <a:ext cx="12026374" cy="573989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4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BFF53D6-21D0-4629-BE8A-E7D0D8CEB516}"/>
              </a:ext>
            </a:extLst>
          </p:cNvPr>
          <p:cNvSpPr txBox="1"/>
          <p:nvPr/>
        </p:nvSpPr>
        <p:spPr>
          <a:xfrm>
            <a:off x="2483932" y="305994"/>
            <a:ext cx="748525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C00000"/>
                </a:solidFill>
              </a:rPr>
              <a:t>Finally</a:t>
            </a:r>
            <a:r>
              <a:rPr lang="en-US" sz="2800" b="1" dirty="0"/>
              <a:t>, The risks of not carrying out a </a:t>
            </a:r>
            <a:r>
              <a:rPr lang="en-US" sz="2800" b="1" dirty="0">
                <a:solidFill>
                  <a:srgbClr val="C00000"/>
                </a:solidFill>
              </a:rPr>
              <a:t>JSA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936C01C-1BB7-4A15-8F0F-26B94F777EFF}"/>
              </a:ext>
            </a:extLst>
          </p:cNvPr>
          <p:cNvSpPr txBox="1"/>
          <p:nvPr/>
        </p:nvSpPr>
        <p:spPr>
          <a:xfrm>
            <a:off x="512957" y="1249817"/>
            <a:ext cx="11273882" cy="50119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b="1" u="sng" dirty="0">
                <a:solidFill>
                  <a:srgbClr val="C00000"/>
                </a:solidFill>
              </a:rPr>
              <a:t>4.Reputational damage: 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Workplace accidents can damage an organization’s reputation, impacting customer trust and the ability to attract and retain top talent.</a:t>
            </a:r>
          </a:p>
          <a:p>
            <a:pPr>
              <a:lnSpc>
                <a:spcPct val="150000"/>
              </a:lnSpc>
            </a:pPr>
            <a:r>
              <a:rPr lang="en-US" sz="2400" b="1" u="sng" dirty="0">
                <a:solidFill>
                  <a:srgbClr val="C00000"/>
                </a:solidFill>
              </a:rPr>
              <a:t>5.Increased turnover rates: 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Employees may feel undervalued and at risk, leading to low morale, reduced engagement, and high turnover rates.</a:t>
            </a:r>
          </a:p>
          <a:p>
            <a:pPr>
              <a:lnSpc>
                <a:spcPct val="150000"/>
              </a:lnSpc>
            </a:pPr>
            <a:r>
              <a:rPr lang="en-US" sz="2400" b="1" u="sng" dirty="0">
                <a:solidFill>
                  <a:srgbClr val="C00000"/>
                </a:solidFill>
              </a:rPr>
              <a:t>6.Loss of productivity: 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Accidents can cause significant disruptions to operations, including downtime and the need to reassign or hire new staff.</a:t>
            </a:r>
            <a:endParaRPr lang="ar-EG" sz="2400" dirty="0"/>
          </a:p>
        </p:txBody>
      </p:sp>
    </p:spTree>
    <p:extLst>
      <p:ext uri="{BB962C8B-B14F-4D97-AF65-F5344CB8AC3E}">
        <p14:creationId xmlns:p14="http://schemas.microsoft.com/office/powerpoint/2010/main" val="2412053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896"/>
    </mc:Choice>
    <mc:Fallback xmlns="">
      <p:transition spd="slow" advTm="36896"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63F76B28-EDA1-473F-958A-29799E24A4F8}"/>
              </a:ext>
            </a:extLst>
          </p:cNvPr>
          <p:cNvSpPr/>
          <p:nvPr/>
        </p:nvSpPr>
        <p:spPr>
          <a:xfrm>
            <a:off x="8061509" y="91128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5014CEA3-F620-403F-8DD4-C7F951C27EA6}"/>
              </a:ext>
            </a:extLst>
          </p:cNvPr>
          <p:cNvSpPr/>
          <p:nvPr/>
        </p:nvSpPr>
        <p:spPr>
          <a:xfrm>
            <a:off x="103909" y="981579"/>
            <a:ext cx="11984810" cy="573989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4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1EEE834-BF74-40CC-9EF5-B5CC3499B337}"/>
              </a:ext>
            </a:extLst>
          </p:cNvPr>
          <p:cNvSpPr txBox="1"/>
          <p:nvPr/>
        </p:nvSpPr>
        <p:spPr>
          <a:xfrm>
            <a:off x="2483932" y="305994"/>
            <a:ext cx="748525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C00000"/>
                </a:solidFill>
              </a:rPr>
              <a:t>Finally</a:t>
            </a:r>
            <a:r>
              <a:rPr lang="en-US" sz="2800" b="1" dirty="0"/>
              <a:t>, The risks of not carrying out a </a:t>
            </a:r>
            <a:r>
              <a:rPr lang="en-US" sz="2800" b="1" dirty="0">
                <a:solidFill>
                  <a:srgbClr val="C00000"/>
                </a:solidFill>
              </a:rPr>
              <a:t>JSA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3EE2D32-76EC-4A82-89C8-64A63DD48648}"/>
              </a:ext>
            </a:extLst>
          </p:cNvPr>
          <p:cNvSpPr txBox="1"/>
          <p:nvPr/>
        </p:nvSpPr>
        <p:spPr>
          <a:xfrm>
            <a:off x="453483" y="1447674"/>
            <a:ext cx="11285033" cy="33499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b="1" u="sng" dirty="0">
                <a:solidFill>
                  <a:srgbClr val="C00000"/>
                </a:solidFill>
              </a:rPr>
              <a:t>7.Reduced work output: 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Inadequate attention to safety can result in poor job performance and a lower quality of work output.</a:t>
            </a:r>
          </a:p>
          <a:p>
            <a:pPr>
              <a:lnSpc>
                <a:spcPct val="150000"/>
              </a:lnSpc>
            </a:pPr>
            <a:r>
              <a:rPr lang="en-US" sz="2400" b="1" u="sng" dirty="0">
                <a:solidFill>
                  <a:srgbClr val="C00000"/>
                </a:solidFill>
              </a:rPr>
              <a:t>8.Decreased efficiency: 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A lack of JSAs can mean missed opportunities to optimize and streamline work processes for better efficiency.</a:t>
            </a:r>
            <a:endParaRPr lang="ar-EG" sz="2400" dirty="0"/>
          </a:p>
        </p:txBody>
      </p:sp>
    </p:spTree>
    <p:extLst>
      <p:ext uri="{BB962C8B-B14F-4D97-AF65-F5344CB8AC3E}">
        <p14:creationId xmlns:p14="http://schemas.microsoft.com/office/powerpoint/2010/main" val="2516744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630"/>
    </mc:Choice>
    <mc:Fallback xmlns="">
      <p:transition spd="slow" advTm="49630"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63F76B28-EDA1-473F-958A-29799E24A4F8}"/>
              </a:ext>
            </a:extLst>
          </p:cNvPr>
          <p:cNvSpPr/>
          <p:nvPr/>
        </p:nvSpPr>
        <p:spPr>
          <a:xfrm>
            <a:off x="8061509" y="900890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5014CEA3-F620-403F-8DD4-C7F951C27EA6}"/>
              </a:ext>
            </a:extLst>
          </p:cNvPr>
          <p:cNvSpPr/>
          <p:nvPr/>
        </p:nvSpPr>
        <p:spPr>
          <a:xfrm>
            <a:off x="83127" y="1012752"/>
            <a:ext cx="11995201" cy="573989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4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0922A90-7A9A-44D2-A323-134E908B743B}"/>
              </a:ext>
            </a:extLst>
          </p:cNvPr>
          <p:cNvSpPr txBox="1"/>
          <p:nvPr/>
        </p:nvSpPr>
        <p:spPr>
          <a:xfrm>
            <a:off x="524107" y="1515665"/>
            <a:ext cx="11240430" cy="36731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The job safety analysis (JSA) is critical in ensuring workplace safety and compliance with regulatory standards. 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HR professionals are ideally placed to design and implement a comprehensive approach to identifying, evaluating, and mitigating hazards associated with specific jobs, preventing workplace injuries and fatalities as a result.</a:t>
            </a:r>
            <a:endParaRPr lang="ar-EG" sz="24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F58E321-49B6-4B9B-8094-29B8E698857F}"/>
              </a:ext>
            </a:extLst>
          </p:cNvPr>
          <p:cNvSpPr txBox="1"/>
          <p:nvPr/>
        </p:nvSpPr>
        <p:spPr>
          <a:xfrm>
            <a:off x="3345873" y="317146"/>
            <a:ext cx="549983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/>
              <a:t>Safety is HR’s concern</a:t>
            </a:r>
          </a:p>
        </p:txBody>
      </p:sp>
    </p:spTree>
    <p:extLst>
      <p:ext uri="{BB962C8B-B14F-4D97-AF65-F5344CB8AC3E}">
        <p14:creationId xmlns:p14="http://schemas.microsoft.com/office/powerpoint/2010/main" val="505789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683"/>
    </mc:Choice>
    <mc:Fallback xmlns="">
      <p:transition spd="slow" advTm="20683"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/>
          <p:cNvSpPr/>
          <p:nvPr/>
        </p:nvSpPr>
        <p:spPr>
          <a:xfrm>
            <a:off x="8040727" y="93206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93518" y="1031059"/>
            <a:ext cx="11932781" cy="573989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B32758B3-891C-4551-8966-FBF2903F557B}"/>
              </a:ext>
            </a:extLst>
          </p:cNvPr>
          <p:cNvSpPr txBox="1">
            <a:spLocks/>
          </p:cNvSpPr>
          <p:nvPr/>
        </p:nvSpPr>
        <p:spPr>
          <a:xfrm>
            <a:off x="2119742" y="92773"/>
            <a:ext cx="7928264" cy="65526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10000"/>
              </a:lnSpc>
            </a:pPr>
            <a:r>
              <a:rPr lang="en-US" sz="2800" b="1" dirty="0">
                <a:latin typeface="+mn-lt"/>
              </a:rPr>
              <a:t>References &amp; Resources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F3B2C98-25E7-469A-9244-26C2313800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52263" y="1155559"/>
            <a:ext cx="3437072" cy="4943333"/>
          </a:xfrm>
          <a:prstGeom prst="rect">
            <a:avLst/>
          </a:prstGeom>
        </p:spPr>
      </p:pic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3F21B3BF-D110-447C-9D5D-BD468F1BBAB2}"/>
              </a:ext>
            </a:extLst>
          </p:cNvPr>
          <p:cNvSpPr txBox="1">
            <a:spLocks/>
          </p:cNvSpPr>
          <p:nvPr/>
        </p:nvSpPr>
        <p:spPr>
          <a:xfrm>
            <a:off x="680983" y="1909423"/>
            <a:ext cx="7683979" cy="44922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Operational Risk Management, C. Ariel Pinto, Luna Mylene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Magpili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,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Raed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 M.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Jaradat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7132A22-6610-4849-98E8-19C4D4E64302}"/>
              </a:ext>
            </a:extLst>
          </p:cNvPr>
          <p:cNvSpPr txBox="1"/>
          <p:nvPr/>
        </p:nvSpPr>
        <p:spPr>
          <a:xfrm>
            <a:off x="680983" y="3901739"/>
            <a:ext cx="4128422" cy="75713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>
              <a:defRPr lang="en-US"/>
            </a:defPPr>
            <a:lvl1pPr marL="342900" marR="0" lvl="0" indent="-342900" fontAlgn="auto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 kumimoji="0" sz="2400" b="0" i="0" u="none" strike="noStrike" cap="none" spc="0" normalizeH="0" baseline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pPr marL="0" indent="0">
              <a:buNone/>
            </a:pPr>
            <a:r>
              <a:rPr lang="en-US" dirty="0"/>
              <a:t>3.  https://www.aihr.com/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4A5580F8-50BF-42F4-98C4-00E905AC6441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983" y="2828336"/>
            <a:ext cx="2336906" cy="373757"/>
          </a:xfrm>
          <a:prstGeom prst="rect">
            <a:avLst/>
          </a:prstGeom>
          <a:noFill/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40650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4995"/>
    </mc:Choice>
    <mc:Fallback xmlns="">
      <p:transition spd="slow" advTm="104995"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3B1B70E5-858B-4B08-801B-969809BE8645}"/>
              </a:ext>
            </a:extLst>
          </p:cNvPr>
          <p:cNvSpPr/>
          <p:nvPr/>
        </p:nvSpPr>
        <p:spPr>
          <a:xfrm>
            <a:off x="311175" y="1048215"/>
            <a:ext cx="11569650" cy="5244416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331970" y="2422831"/>
            <a:ext cx="5226338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76897" y="80234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7F3056C-9497-3E46-0303-F62CA378E0F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9752" y="1326018"/>
            <a:ext cx="5152497" cy="236809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FB95A0A-FC35-EC89-8043-10188DD91326}"/>
              </a:ext>
            </a:extLst>
          </p:cNvPr>
          <p:cNvSpPr txBox="1"/>
          <p:nvPr/>
        </p:nvSpPr>
        <p:spPr>
          <a:xfrm>
            <a:off x="3519752" y="4113164"/>
            <a:ext cx="4684420" cy="107721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k Free" panose="03080402000500000000" pitchFamily="66" charset="0"/>
              </a:rPr>
              <a:t>My Best Wishes …</a:t>
            </a:r>
          </a:p>
          <a:p>
            <a:pPr algn="ctr"/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k Free" panose="03080402000500000000" pitchFamily="66" charset="0"/>
              </a:rPr>
              <a:t>Dr. Ayman Hassan</a:t>
            </a:r>
            <a:endParaRPr lang="ar-EG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k Free" panose="03080402000500000000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45978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450"/>
    </mc:Choice>
    <mc:Fallback xmlns="">
      <p:transition spd="slow" advTm="514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2.4|1.6|0.9|0.8|1|0.8|21.1|23.3|1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87.9|0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9|8.5|13.4|12.6|32.4|16.6|8.2|15.3|13.3|23.9|4|12.9|24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6.1|2.8"/>
</p:tagLst>
</file>

<file path=ppt/theme/theme1.xml><?xml version="1.0" encoding="utf-8"?>
<a:theme xmlns:a="http://schemas.openxmlformats.org/drawingml/2006/main" name="Office Theme">
  <a:themeElements>
    <a:clrScheme name="Violet II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Custom 2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7BCEF31-D760-48E3-AEF6-F1DF3886A4F8}"/>
</file>

<file path=customXml/itemProps2.xml><?xml version="1.0" encoding="utf-8"?>
<ds:datastoreItem xmlns:ds="http://schemas.openxmlformats.org/officeDocument/2006/customXml" ds:itemID="{ACC9A911-23AF-4D6B-960B-1A780C58D828}">
  <ds:schemaRefs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688354b5-287c-4cda-825e-1d7935aea40e"/>
    <ds:schemaRef ds:uri="aca13214-df29-4e3c-a050-857c0bf7bd8e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5757</TotalTime>
  <Words>2651</Words>
  <Application>Microsoft Office PowerPoint</Application>
  <PresentationFormat>Widescreen</PresentationFormat>
  <Paragraphs>315</Paragraphs>
  <Slides>49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59" baseType="lpstr">
      <vt:lpstr>Alexandria</vt:lpstr>
      <vt:lpstr>Arial</vt:lpstr>
      <vt:lpstr>Arial Black</vt:lpstr>
      <vt:lpstr>Calibri</vt:lpstr>
      <vt:lpstr>Ink Free</vt:lpstr>
      <vt:lpstr>Segoe Script</vt:lpstr>
      <vt:lpstr>Symbol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What is JSA,  “Job Safety Analysis”</vt:lpstr>
      <vt:lpstr>Job Safety analysis, JSA</vt:lpstr>
      <vt:lpstr>JSA concept elements</vt:lpstr>
      <vt:lpstr>JSA concept elements</vt:lpstr>
      <vt:lpstr>PowerPoint Presentation</vt:lpstr>
      <vt:lpstr>PowerPoint Presentation</vt:lpstr>
      <vt:lpstr>PowerPoint Presentation</vt:lpstr>
      <vt:lpstr>JSA Format</vt:lpstr>
      <vt:lpstr>JSA Format</vt:lpstr>
      <vt:lpstr>JSA Format</vt:lpstr>
      <vt:lpstr>JSA Format</vt:lpstr>
      <vt:lpstr>JSA Format</vt:lpstr>
      <vt:lpstr>JSA Format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ABE</cp:lastModifiedBy>
  <cp:revision>1098</cp:revision>
  <dcterms:created xsi:type="dcterms:W3CDTF">2023-04-29T09:08:00Z</dcterms:created>
  <dcterms:modified xsi:type="dcterms:W3CDTF">2026-05-23T18:49:10Z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</Properties>
</file>