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1"/>
  </p:sldMasterIdLst>
  <p:notesMasterIdLst>
    <p:notesMasterId r:id="rId42"/>
  </p:notesMasterIdLst>
  <p:sldIdLst>
    <p:sldId id="303" r:id="rId2"/>
    <p:sldId id="1026" r:id="rId3"/>
    <p:sldId id="1031" r:id="rId4"/>
    <p:sldId id="1025" r:id="rId5"/>
    <p:sldId id="975" r:id="rId6"/>
    <p:sldId id="976" r:id="rId7"/>
    <p:sldId id="977" r:id="rId8"/>
    <p:sldId id="978" r:id="rId9"/>
    <p:sldId id="979" r:id="rId10"/>
    <p:sldId id="980" r:id="rId11"/>
    <p:sldId id="981" r:id="rId12"/>
    <p:sldId id="1032" r:id="rId13"/>
    <p:sldId id="982" r:id="rId14"/>
    <p:sldId id="1016" r:id="rId15"/>
    <p:sldId id="1020" r:id="rId16"/>
    <p:sldId id="1021" r:id="rId17"/>
    <p:sldId id="1022" r:id="rId18"/>
    <p:sldId id="1023" r:id="rId19"/>
    <p:sldId id="983" r:id="rId20"/>
    <p:sldId id="984" r:id="rId21"/>
    <p:sldId id="985" r:id="rId22"/>
    <p:sldId id="986" r:id="rId23"/>
    <p:sldId id="987" r:id="rId24"/>
    <p:sldId id="1006" r:id="rId25"/>
    <p:sldId id="1007" r:id="rId26"/>
    <p:sldId id="1008" r:id="rId27"/>
    <p:sldId id="1009" r:id="rId28"/>
    <p:sldId id="1010" r:id="rId29"/>
    <p:sldId id="988" r:id="rId30"/>
    <p:sldId id="989" r:id="rId31"/>
    <p:sldId id="1011" r:id="rId32"/>
    <p:sldId id="1012" r:id="rId33"/>
    <p:sldId id="1013" r:id="rId34"/>
    <p:sldId id="1014" r:id="rId35"/>
    <p:sldId id="1015" r:id="rId36"/>
    <p:sldId id="1030" r:id="rId37"/>
    <p:sldId id="1027" r:id="rId38"/>
    <p:sldId id="1024" r:id="rId39"/>
    <p:sldId id="1028" r:id="rId40"/>
    <p:sldId id="974" r:id="rId41"/>
  </p:sldIdLst>
  <p:sldSz cx="9144000" cy="5143500" type="screen16x9"/>
  <p:notesSz cx="51435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63303" autoAdjust="0"/>
  </p:normalViewPr>
  <p:slideViewPr>
    <p:cSldViewPr snapToGrid="0" snapToObjects="1">
      <p:cViewPr varScale="1">
        <p:scale>
          <a:sx n="69" d="100"/>
          <a:sy n="69" d="100"/>
        </p:scale>
        <p:origin x="18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521333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9193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CB8AF5-F648-CC73-307C-B2BA11386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0DC0F3-03F7-39E3-6B0D-2D1289ED84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4E33A88-5481-0FB4-4D3B-221220CC98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7667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2B304-878B-161E-D797-ABD133DE40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CFE32C7-74C7-C3CA-03FA-BD025B129EB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7D1402-8FCB-C20F-4070-78F65878E5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010666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0D58DF-D28D-6141-1A01-F921FB4695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3788186-63A0-1A36-5CE1-D9BC2BBFF0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A05E17-95D7-2225-86BF-EA968E361B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7421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1E439D-03D1-A253-2F63-7B21422C0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DCD728-56CF-168B-A9C6-E92A1882E7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59F97B4-4525-9515-0B06-FB2661A714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223420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BD2400-A9B8-C425-0A69-0E791EBA8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24DFC74-6083-08BD-9477-08846EE83C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B5FBCCE-185C-72A2-1F1A-33DB9D303F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809440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49D0E-814F-9871-66B2-CAA7E3C965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304F566-E8FA-AC92-4D98-44733450D90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38D6C3-E52E-C765-3941-8FA9E743C8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494332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A2B286-6456-2124-1919-97206EA678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0780776-8474-5313-5FAF-AD80C83B37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834375D-AA2C-2641-B108-73CF774DF9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565798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5375AC-224B-A3BC-E8A3-D4AA69B962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490D4A1-D944-2805-DC8B-30E43E10A21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380FECB-52AF-84D3-8AA7-DAF65A675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036326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C9040-CB3E-BA87-7C84-67D7FCF8B9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C6B30FD-FCEE-31AE-2CCB-BC4C9DFD6B4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6955BF-EE66-69C2-218D-5B1FE6ABEF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159998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E9D38B-45EC-F5F0-1986-4B16AD79D6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A6A8566-AC23-23CD-A603-B54345671D8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D14B18F-73B0-53CD-D3BE-06C6763DBB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25901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CC6D2-734F-0D7E-1D20-14D52C63B6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0E384A-CF86-C950-B6ED-2A03B107B39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AD635D-AE09-3386-C6D7-BADB695B5D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989788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5A04B6-7E48-C3C1-269E-E289484D4C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0DEC8F3-B637-CA6E-9CDA-7CA1F76CCFB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123145E-AD5E-3906-F12A-1321964E54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891772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364D12-2562-B6F0-C043-699D1ED1F2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2BE109-E0CA-A771-3988-3BA88139835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F958186-2FB5-235E-E7BF-C685F39421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323866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D3769C-7B49-A372-0CC2-80485C3A80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6592FE7-E352-43A1-CA4F-C2AD999978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02A3902-8AF5-18D6-88B0-9B4299770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19099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74D24A-3323-E23A-CBA2-2657E8BA2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5F8F5D9-254A-2897-AE8D-D5271EF1FE7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B0F8D27-4DB4-4093-0C7C-300E6B9B3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4167245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4767CE-6DBD-2264-BBE9-7353F4314E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22A1373-1798-6FFD-5AA5-C32713C0943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7730195-6C85-ED97-7E7A-998A139E74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06624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C5C32-F568-F294-1C5A-95954EB684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74C84BD-3C16-D0B1-D44B-B28961E46D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475DCA4-BB38-DD99-2C33-159720DAFD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9724552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DA7F5D-3AB3-0AD9-CB3F-7B47F9FE36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7C845A4-9C83-C137-D4AB-A64D371E453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A0628F8-443A-DDBB-EB07-CDE3E7D1A2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7260583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AB1C07-2ADA-3F64-BC09-54199D8832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FAA3DE6-BAC1-0CCB-8AC7-1EFD60E2207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608B2BA-117B-C075-0FC0-519F03BE59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572562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81F31E-A6EA-19F6-8104-8410602C58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227AA66-DC00-6661-2ABA-1ECEC920A0F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6D51E9-04E9-A9C5-441D-EFD7892EB2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388668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C6D352-39D6-F953-AB90-4BB115ADE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38F1F71-7345-05A3-F33F-730396AD489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12D80A1-9648-19E6-8ACD-27696C4555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906018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002C6-AF88-6972-007E-1DA7CABDB6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B57E540-5143-5D19-1BE8-31B93FC3F2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3279C5C-9454-C265-6DF2-A138D854D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1644925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EEE6DF-A528-AC10-3E78-9344A2CDA6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802C519-10C2-1BCA-1ACA-BDB811F701C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A76543-2251-24D1-A80F-53FC736966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40513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659B2E-74BD-DEE7-854D-89B1E5E967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D573F2F-DF0F-B4F0-D7A6-0813061427E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6C69535-282F-8672-0DED-383342608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5402504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BCFDE3-4FE7-3EA4-910B-B145DFDA5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F304AA9-ED38-B947-D557-188AC884567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432AEBE-EB6B-6B21-C223-138367DF5D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4519067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781514-EBB8-C3A9-9DEA-46820F5D39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E983A0F-CF93-28A6-5D8B-F7B8B686F4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1E02EB3-8E1F-6EC1-08B5-BE2427E85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rtl="1"/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232549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CB28A1-7100-A6D3-6389-F888ED9891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3952BDE-C836-EEDA-39D7-78DF878668A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30E306-A5DB-A706-11E2-59F8D6D8B6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9472197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534F1C-5DDA-CA06-8430-20CCA344ED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AE6A3E-A102-1548-BBC8-BD1F31777A2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524E2FD-5047-8CD4-4ADD-88C5DDBF19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3701844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E59809-472D-89EE-FB9B-B37213B82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94ED01D-7F8C-4588-4AC7-C3CDDC2296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39476B9-C420-E87F-75B8-D100073587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2087357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13F7BD-297F-0C89-85DD-6EAA857514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C43DF9D-08CD-F5D5-B0C3-DEA6D7455D7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1AD9422-3E1D-D3F9-9DE8-8B705640AC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77871699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C369B7-289D-A1CA-DF72-DB4132D9BB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7EF27CB-020D-2A18-1EB4-B577CD7C05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240666D-FE4F-1620-9F09-DD99474A0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564377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18F772-FC83-6CB6-A258-63CA1F505F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299816-4897-F953-3290-221E351CA3B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E5D3B3-F2E2-C0E8-54EE-416CB98E3D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246813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33092F-7D8A-08AB-E7D4-FD4A3C31B0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62E4CA3-8C53-C23A-C983-27703B9A3C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1F4651-21F5-EEA1-50BD-90CCF1E117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1463049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11B120-DF4E-B92A-992D-3A3CE5637E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D5A3968-24EB-3EAC-D25A-3410ECE6F07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7434BD-178C-358B-F1B6-5740AF4A6E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6060388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B0D429-5CBA-92CF-8BB9-2F7C84ACDA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DF86D96-AA1D-54A0-B264-BB6299DB759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61D87B-3C2E-193B-9F7A-554194FE7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247777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90B01C-DB8C-AE40-15B4-D354F137B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DC6E656-A2D8-50D9-91AE-02FD4D03CB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CD354AA-CAB9-7551-7705-DCBEDEDE7E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4128257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FA055-2F3D-7D83-425C-1B75CD58B0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8F5F817-6862-A878-5AD7-0DBC526E4F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3E359A-E809-0052-DCAE-C819C92908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2787920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224C50-A6F9-7708-FB62-36376781A2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D88F503-D639-AF75-68D7-D35238CAE8B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522901F-3D6F-BF1F-20B8-536A329A1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2031513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17145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514350" y="4400550"/>
            <a:ext cx="4114800" cy="3600450"/>
          </a:xfrm>
          <a:prstGeom prst="rect">
            <a:avLst/>
          </a:prstGeom>
        </p:spPr>
        <p:txBody>
          <a:bodyPr/>
          <a:lstStyle/>
          <a:p>
            <a:r>
              <a:rPr lang="en-US" sz="1200" b="1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98878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74066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34232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46807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788933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25700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4026351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582199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79082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679532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0811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5248252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7305674" cy="4471988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79522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5119629" cy="5143499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72693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2589487" y="-2"/>
            <a:ext cx="6554513" cy="51435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232429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4572000" y="700087"/>
            <a:ext cx="3721610" cy="1871663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73514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845820" y="842963"/>
            <a:ext cx="7452360" cy="3457575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3282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347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6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0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4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5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6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7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8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9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40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44.jpeg"/><Relationship Id="rId5" Type="http://schemas.openxmlformats.org/officeDocument/2006/relationships/image" Target="../media/image43.sv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4994" y="-43544"/>
            <a:ext cx="9497814" cy="5290458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36583" y="-32656"/>
            <a:ext cx="9143999" cy="4362340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sz="1350"/>
          </a:p>
        </p:txBody>
      </p:sp>
      <p:sp>
        <p:nvSpPr>
          <p:cNvPr id="9" name="TextBox 8"/>
          <p:cNvSpPr txBox="1"/>
          <p:nvPr/>
        </p:nvSpPr>
        <p:spPr>
          <a:xfrm>
            <a:off x="5532086" y="1635411"/>
            <a:ext cx="4002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MONITORING  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4009236" y="2869153"/>
            <a:ext cx="2485512" cy="396875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1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06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88135" y="2460849"/>
            <a:ext cx="2648342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Alexandria" charset="0"/>
                <a:cs typeface="Alexandria" charset="0"/>
              </a:rPr>
              <a:t>PMG333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44389" y="4640654"/>
            <a:ext cx="4963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Bassel </a:t>
            </a:r>
            <a:r>
              <a:rPr lang="en-US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alhassan</a:t>
            </a:r>
            <a:endParaRPr lang="en-US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4389" y="4373225"/>
            <a:ext cx="3664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337250" y="44842"/>
            <a:ext cx="1728856" cy="80725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3817738" y="3186759"/>
            <a:ext cx="4787351" cy="840863"/>
          </a:xfrm>
          <a:prstGeom prst="rect">
            <a:avLst/>
          </a:prstGeom>
        </p:spPr>
        <p:txBody>
          <a:bodyPr lIns="205740" tIns="68580" rIns="137160" bIns="6858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1800" b="1" dirty="0">
              <a:latin typeface="+mn-lt"/>
              <a:cs typeface="Times New Roman" panose="02020603050405020304" pitchFamily="18" charset="0"/>
            </a:endParaRPr>
          </a:p>
          <a:p>
            <a:r>
              <a:rPr lang="en-US" sz="1800" b="1" dirty="0">
                <a:latin typeface="+mn-lt"/>
                <a:cs typeface="+mn-cs"/>
              </a:rPr>
              <a:t> QUALITY MONITORING </a:t>
            </a:r>
            <a:endParaRPr lang="ar-EG" sz="1800" b="1" dirty="0">
              <a:latin typeface="+mn-lt"/>
              <a:cs typeface="+mn-cs"/>
            </a:endParaRPr>
          </a:p>
        </p:txBody>
      </p:sp>
      <p:pic>
        <p:nvPicPr>
          <p:cNvPr id="27" name="Picture Placeholder 26">
            <a:extLst>
              <a:ext uri="{FF2B5EF4-FFF2-40B4-BE49-F238E27FC236}">
                <a16:creationId xmlns:a16="http://schemas.microsoft.com/office/drawing/2014/main" id="{9A21D400-EB0C-0311-6AC6-6F505C40C28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41" r="4341"/>
          <a:stretch>
            <a:fillRect/>
          </a:stretch>
        </p:blipFill>
        <p:spPr>
          <a:xfrm>
            <a:off x="1" y="1"/>
            <a:ext cx="6263173" cy="3833846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1AC6A0-FA80-A9A1-3287-D823D824F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9DA860A-9C2F-A80C-AF7D-5AD76532CAC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A6532CF-DFF4-3819-A44B-F59B41FFF6F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6DB7150-FC26-9105-FDA0-AF3046F253A9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0C0F759-82FA-05A2-5C8C-33C6B4EC062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4433D21-92D7-B8B0-574D-5F17DF4C0D7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4052549-420A-B195-4407-1392DDB1397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CB7DA6A-78E9-ECF8-7FD8-A31571F4FC1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0EB0CF7-16A2-5D14-8048-5C35A868211E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Lecture Contents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895034-B138-D03B-A27A-907C1EC83F2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523" t="19136" r="33904"/>
          <a:stretch>
            <a:fillRect/>
          </a:stretch>
        </p:blipFill>
        <p:spPr>
          <a:xfrm>
            <a:off x="708729" y="1412608"/>
            <a:ext cx="7554325" cy="339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69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1CF6BD-911F-22F2-59CE-B03723B85E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88B8CE84-0534-D018-36C7-9D86968F82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512CE05-D3D5-AD67-6FF2-CAEB0EF5C410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2800" dirty="0">
                <a:solidFill>
                  <a:schemeClr val="tx1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8AD98D2-DAC4-DC24-DD61-998D78C4E0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8BB4A24-8558-813E-8364-F5BD30E10BE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B7D3E7-9163-E127-59B0-5BD6E06E3AE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C2861A-14A3-F254-148F-7738067D65A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7B54647-BDBA-6DCB-0004-CE01A44FE7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EB729FD-FA9A-E7E1-3E84-BD266887993E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+mj-cs"/>
              </a:rPr>
              <a:t>Learning Objectives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Image 1" descr="preencoded.png">
            <a:extLst>
              <a:ext uri="{FF2B5EF4-FFF2-40B4-BE49-F238E27FC236}">
                <a16:creationId xmlns:a16="http://schemas.microsoft.com/office/drawing/2014/main" id="{04180AE7-7FBD-1DEA-E0DF-EC5324172B7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940" t="22092" r="4471" b="7566"/>
          <a:stretch>
            <a:fillRect/>
          </a:stretch>
        </p:blipFill>
        <p:spPr>
          <a:xfrm>
            <a:off x="604156" y="1411748"/>
            <a:ext cx="7864930" cy="3204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829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6BD1360-255F-37EB-1A1A-441ECCB0AE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EB4DEC12-B609-D256-5CDC-CF84978FF48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C32FC5-F5B9-FF0B-7498-A518AAEA9A04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Edwards Deming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3FACC6C-6F6F-E5FB-031B-B3485E686F5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8A9FB30-2F01-8043-21AE-11312ECBD68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73DF3B2-C993-1541-2AEC-8E35BCB52E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45ED1C5-DDA2-8E82-B336-74B49E887F8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5EB9F9B-D701-04E0-E5C1-16F892C8548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C2E9C2B8-83C1-D1C4-74BF-0AB517FC9BCE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Today's wisdom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331F66-C1AD-3925-C86B-95C82863E7EB}"/>
              </a:ext>
            </a:extLst>
          </p:cNvPr>
          <p:cNvSpPr txBox="1"/>
          <p:nvPr/>
        </p:nvSpPr>
        <p:spPr>
          <a:xfrm>
            <a:off x="1183046" y="2247323"/>
            <a:ext cx="6574945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"Quality does not just happen; it is achieved by conscious effort."</a:t>
            </a:r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DE72B91-2DC0-A08C-4CEB-ED829C8B99D8}"/>
              </a:ext>
            </a:extLst>
          </p:cNvPr>
          <p:cNvSpPr txBox="1"/>
          <p:nvPr/>
        </p:nvSpPr>
        <p:spPr>
          <a:xfrm>
            <a:off x="5138328" y="3647244"/>
            <a:ext cx="2254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Edwards Deming</a:t>
            </a:r>
          </a:p>
        </p:txBody>
      </p:sp>
    </p:spTree>
    <p:extLst>
      <p:ext uri="{BB962C8B-B14F-4D97-AF65-F5344CB8AC3E}">
        <p14:creationId xmlns:p14="http://schemas.microsoft.com/office/powerpoint/2010/main" val="9801114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904D20-10B0-3277-46AC-E17E22ADC5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E19FECE-0B53-59CF-B1E4-0EA3CD84706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B694F00-C85A-2BE3-5AF9-E046B4ECB6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0330531-971E-4D3F-8F95-1F6AF4EBB551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2C8A707-A656-C8E8-626A-40202EC092D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C241EFC-D674-C3FE-F23B-C5B22171AB8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45499F0-D7C1-1584-A983-9F8C54BD66D6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040336D-8760-B707-FDB2-2EB1DFD1CA5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7193450-F7C5-71B0-B8B7-8A5427F1C050}"/>
              </a:ext>
            </a:extLst>
          </p:cNvPr>
          <p:cNvSpPr txBox="1"/>
          <p:nvPr/>
        </p:nvSpPr>
        <p:spPr>
          <a:xfrm>
            <a:off x="1517274" y="583632"/>
            <a:ext cx="1995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Quality?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5FD1531-C02F-EC16-FF5D-DC4EFBDDE3D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21678"/>
          <a:stretch>
            <a:fillRect/>
          </a:stretch>
        </p:blipFill>
        <p:spPr>
          <a:xfrm>
            <a:off x="552609" y="1378492"/>
            <a:ext cx="7864930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844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F11E2-7E44-3432-B495-1E2FADF73D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5AF46927-2F69-030B-465D-C30137ED3C2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C2BC3C-3893-547B-269F-B1592046DC5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04957E3-C7F7-E2F0-8DC9-3A81B609FDA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4BE348-DEE8-81E3-ED5F-7DE7B16170F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D2B7870-F00B-CCAB-15E2-710F8027243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80BA55E-D1A4-7513-913D-46E6234323AD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E188E45-721F-CBED-21DC-DE53479C41E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6A78CAF3-6274-BD0C-4815-8915CEFFF9A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0635" r="5391" b="13012"/>
          <a:stretch>
            <a:fillRect/>
          </a:stretch>
        </p:blipFill>
        <p:spPr>
          <a:xfrm>
            <a:off x="507954" y="1378207"/>
            <a:ext cx="7954240" cy="342275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49622DA-6361-9B35-4F7E-A5B12A00FFDF}"/>
              </a:ext>
            </a:extLst>
          </p:cNvPr>
          <p:cNvSpPr txBox="1"/>
          <p:nvPr/>
        </p:nvSpPr>
        <p:spPr>
          <a:xfrm>
            <a:off x="1517274" y="583632"/>
            <a:ext cx="1995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Quality?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9782645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C7494B-B991-C0E4-A506-65D17E9F61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40FB0D5-8784-B9E2-E56B-544E5015F0E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0E3B654-BC4C-5A26-2049-2C8BCDCA481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D919E56-BF5B-A617-D345-536C08FE435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7F32271-5722-8C6C-FC90-BE7474E9EC4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5B09BBF-7B30-4359-E5B4-79E45D39F42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D8326A9-AC1E-5811-61F0-9F31138D5F6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831D860-AAFF-CC3C-6ED2-3B81D580715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EDBA485-6F00-4670-F022-482171CEB4D6}"/>
              </a:ext>
            </a:extLst>
          </p:cNvPr>
          <p:cNvSpPr txBox="1"/>
          <p:nvPr/>
        </p:nvSpPr>
        <p:spPr>
          <a:xfrm>
            <a:off x="1533472" y="569019"/>
            <a:ext cx="26741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Importance of Quality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4BEA470-7214-ADE1-F322-6C9EA202A6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069" y="1357858"/>
            <a:ext cx="7919017" cy="3442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09852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D6F7F1-66BE-57C7-AC01-EA35CF1E99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BFC4D8-0F4F-D530-770F-AA72B59782B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190B1AF-FEA2-2931-DB33-57B50B1269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B93CA8-C5FA-2E4B-85FF-C7E1F9D8C0D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817C5C28-B8E2-AFF2-A034-5F7C4B08534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541E199-7628-0207-7841-A7E25618A857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517DCE-52D6-54AD-FAEE-C5F387E374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5D26A26-BF92-01E1-8607-0433F15F16A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11075A5F-F56F-4895-0D5F-8AD18D0EA825}"/>
              </a:ext>
            </a:extLst>
          </p:cNvPr>
          <p:cNvSpPr txBox="1"/>
          <p:nvPr/>
        </p:nvSpPr>
        <p:spPr>
          <a:xfrm>
            <a:off x="1578768" y="584422"/>
            <a:ext cx="35575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Story of the British Cycling Team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37F3958-6293-5CAA-1EEC-617B6681A17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179" t="6860" r="4378" b="4946"/>
          <a:stretch>
            <a:fillRect/>
          </a:stretch>
        </p:blipFill>
        <p:spPr>
          <a:xfrm>
            <a:off x="604156" y="1428559"/>
            <a:ext cx="7732599" cy="3313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193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3A178-4252-F832-646A-C0E2B7B95C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BEC4BC8-D313-581B-133D-717BDD3DFB1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D3D9715-18BA-E1E6-DC7F-B78597254C5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F1A01BF-D481-1E7A-9168-D7AB74B3094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6CB22B-973D-E3B9-7B9F-6D276BFFDB3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4846B3D-81F1-65C1-D588-0207564129A6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1D1EBEC-44B5-A298-2D2D-FA3F3C475B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CF63FA5-B461-70E9-C6DF-41596788EC3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F0E7D37-B3AD-8640-9EDA-531D3BE1DAC6}"/>
              </a:ext>
            </a:extLst>
          </p:cNvPr>
          <p:cNvSpPr txBox="1"/>
          <p:nvPr/>
        </p:nvSpPr>
        <p:spPr>
          <a:xfrm>
            <a:off x="1540616" y="577279"/>
            <a:ext cx="202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Basic Concepts 1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D374145-49F9-396C-8535-72B326A58E1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533"/>
          <a:stretch>
            <a:fillRect/>
          </a:stretch>
        </p:blipFill>
        <p:spPr>
          <a:xfrm>
            <a:off x="708729" y="1428160"/>
            <a:ext cx="7620884" cy="3244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7506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FF3B2-2B21-8952-9CAD-40C34CD88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B4C321-0A94-B34E-8422-7C10B1F245C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1EF7950-5272-674E-46F8-5455FA51223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F7AE413-B2FB-9020-CA48-5140B07B522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FEAC67-DC8D-4370-1800-3FE6F7D4A95D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F150E09-9B12-BF82-BAC9-353667D5B09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1EE7842-17E2-B5D9-DAC7-D02B59D5E6E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FD1B7CD-DD8A-E930-9132-28F506F8A12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BB9A0DF-B3A4-6A9B-11EB-7E7CB9DB029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t="19839"/>
          <a:stretch>
            <a:fillRect/>
          </a:stretch>
        </p:blipFill>
        <p:spPr>
          <a:xfrm>
            <a:off x="604156" y="1327303"/>
            <a:ext cx="7789749" cy="34500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9CCC7E6-C3A9-F513-BDE6-EBCA594E830C}"/>
              </a:ext>
            </a:extLst>
          </p:cNvPr>
          <p:cNvSpPr txBox="1"/>
          <p:nvPr/>
        </p:nvSpPr>
        <p:spPr>
          <a:xfrm>
            <a:off x="1540616" y="637874"/>
            <a:ext cx="2024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Basic Concepts 2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246495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E79A69-C847-10C2-F8FB-BF286EDA43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3326997-BFE9-0587-A145-661BBB212A25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9C487AB-B970-EC92-6602-6C1398B3F6C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96227D4-73A2-7C60-FC54-1EEDCDDD206E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669405E-C7F3-25CC-61D0-1D461630DB6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EE7266B-4884-F4DF-3911-955B19E0786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48F4157E-EAAF-AFCA-4773-8BF22A20BF8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EE687DA-16A8-47C6-F08D-D92422684D78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7C0E75E-4606-3DE5-9152-7B6EE12FA2C2}"/>
              </a:ext>
            </a:extLst>
          </p:cNvPr>
          <p:cNvSpPr txBox="1"/>
          <p:nvPr/>
        </p:nvSpPr>
        <p:spPr>
          <a:xfrm>
            <a:off x="1547759" y="597632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What is Monitoring?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10" name="Image 1" descr="preencoded.png">
            <a:extLst>
              <a:ext uri="{FF2B5EF4-FFF2-40B4-BE49-F238E27FC236}">
                <a16:creationId xmlns:a16="http://schemas.microsoft.com/office/drawing/2014/main" id="{3DDBE7D6-47E9-C08C-9740-1392B19FAC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34665"/>
            <a:ext cx="7864930" cy="3407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371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8E4EB4-C923-A28B-4E38-F35797194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613B854-11DA-976F-CFF5-38129682D24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710BC30-2097-255B-F3F7-FAEACEFB946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8778118-C620-0148-686E-770A08100997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131805D-AA1B-2917-DB60-10FA8DFFE807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A2C8D6-7F06-3FE0-6CCB-5B0B72E9945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B4F1155-FB49-45BC-9A9F-94996362D48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23DDDB1-3622-A199-26B2-7C984BBAD6A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3006C503-B184-3038-3890-313F0A2B63D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1313" t="10893" r="11301" b="18735"/>
          <a:stretch>
            <a:fillRect/>
          </a:stretch>
        </p:blipFill>
        <p:spPr>
          <a:xfrm>
            <a:off x="708729" y="1378492"/>
            <a:ext cx="7665836" cy="339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3674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F6719-2FEF-76E5-1BCA-EC162CD000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D33E718-16E9-9DED-3BAA-808DB2E0BE39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0F970A6-085E-CA21-8EB6-C324D0E4FAA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4931CDC-91A4-275B-A267-F0E337E9F69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74AA5AE-E274-CA9C-F9EF-BB46E1ECDD3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6995B71-FBD4-C735-5240-8D9E7E106A9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95098A1-D695-B2D0-9D92-ADF4F94CBC1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EE7AFED-AD88-8228-1856-8D97A58A42E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AD730D1-914E-E421-22AF-1C4B11E3E27A}"/>
              </a:ext>
            </a:extLst>
          </p:cNvPr>
          <p:cNvSpPr txBox="1"/>
          <p:nvPr/>
        </p:nvSpPr>
        <p:spPr>
          <a:xfrm>
            <a:off x="1526328" y="611920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Story of the Little Boy?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D5DE876-08D8-0B57-4AF4-90B36F6982F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92" t="26779" r="3298" b="2441"/>
          <a:stretch>
            <a:fillRect/>
          </a:stretch>
        </p:blipFill>
        <p:spPr>
          <a:xfrm>
            <a:off x="604156" y="1504010"/>
            <a:ext cx="7740468" cy="31822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166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8953CD-6EA3-90EB-F483-D1D20ABD07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0ED6DEDA-B4B6-F73E-F2FE-45B5241D899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93E2B77-8B3F-BEFC-3E7C-FD22B0DAF94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A5210A2-0C9E-7909-ADE0-AC8032BC4134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62ACF4E-6CA2-25F7-BB29-5B740CF1AF2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C738E17-B00D-427C-9A61-B3200C5E352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534B4C6B-21DB-01F9-A3CF-DEA0E3089781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D595B7C-1D3A-072E-2DA4-F85A6E1B4697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574369B-6521-5077-8FAC-A06A6C522A22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Assurance (QA)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2310A3B3-86D5-8C49-C87C-967936D5F7EC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8659" t="10258" r="6216" b="10258"/>
          <a:stretch>
            <a:fillRect/>
          </a:stretch>
        </p:blipFill>
        <p:spPr>
          <a:xfrm>
            <a:off x="593167" y="1382808"/>
            <a:ext cx="7783813" cy="3399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0800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49FB6D-E9AC-3891-FAED-E09218ECCA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C3D0CA53-3F4C-A792-5417-D97159E7DF6E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46E35D5-1344-325B-2F5B-23AA8C57615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02C7021-25ED-A7F1-2190-85BD58B7390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390C507-17F5-84E7-8250-C4BD18300FD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ED1B49-58B2-2E94-9873-34E86E11A7D9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3A1CF1B-25A8-266A-E09A-3BF1345FABB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F7D5754-69E7-89B5-D708-751F57D32DA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4D5C199-CF3D-E693-1910-FFE066F8E250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Control (QC)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FF879E91-5516-1F0A-8F69-DBE463C417E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9147" t="10258" r="6607" b="10258"/>
          <a:stretch>
            <a:fillRect/>
          </a:stretch>
        </p:blipFill>
        <p:spPr>
          <a:xfrm>
            <a:off x="765582" y="1378492"/>
            <a:ext cx="7703504" cy="3445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2882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F8AD7D-5683-35A7-566D-7D626386A0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45061EB-140C-1E48-AA80-E841CAF17A0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SY" sz="1350" dirty="0"/>
              <a:t> 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3EE4434-46D4-4993-B524-DC2FB8D27D6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72DD938-A9EB-6BB4-6CB0-4135AFA1409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DA9704-BC2D-2556-9CCF-E09BFBC7C1A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C13CE4A9-ED36-FCF9-8B6A-4FD7E8E515FB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79664C-9643-7148-2FF0-C61B886AFB9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16BBA72-9AA6-CEB6-61F3-F81D2A05A204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6465570-5294-4CF8-604E-7B3621D184E2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QA VS QC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08A1EA6-2CF7-4E60-5D78-676B64F67F24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10258" r="4706" b="7800"/>
          <a:stretch>
            <a:fillRect/>
          </a:stretch>
        </p:blipFill>
        <p:spPr>
          <a:xfrm>
            <a:off x="708729" y="1392016"/>
            <a:ext cx="7643534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0776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EB1FE9-1649-52B3-E24E-94B93D3039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30A879E-29E2-FD4D-87E6-B20ABD66862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739E2F2-B034-5D69-3ACF-6D68BDFF371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AFA34E89-63AA-FC6B-0DF6-5F2106F687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A217337-7E29-D1C0-14BD-4A715502D4C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CF59BA9-C3DA-F3DE-9F39-40FFD1B895F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3F502616-17AC-04FA-A2FA-B1C9EFCAD36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8AE5B79-550F-BC28-578F-6861AE48EEC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7F4D1DC-24D9-1F3B-FCB3-9C6341A4AB5B}"/>
              </a:ext>
            </a:extLst>
          </p:cNvPr>
          <p:cNvSpPr txBox="1"/>
          <p:nvPr/>
        </p:nvSpPr>
        <p:spPr>
          <a:xfrm>
            <a:off x="1550198" y="64546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PDCA Cycle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736B903-C400-2106-BAB1-D3B189E35BB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805" t="8673" r="6707" b="5474"/>
          <a:stretch>
            <a:fillRect/>
          </a:stretch>
        </p:blipFill>
        <p:spPr>
          <a:xfrm>
            <a:off x="604156" y="1434976"/>
            <a:ext cx="7725805" cy="3277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022190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E130C3-451A-7E33-3078-4F43E6C18D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4194007-6386-093E-E3DC-ABBC62E4437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480426B-207F-1489-F229-E94B17F1F6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E4C2E036-D2D1-6C14-DC39-DFDF73A34EF5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A89CC6-240A-9601-B049-5BB5A8BF4D1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085815F-5ACC-7567-2777-7032234E96F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54BED21-7D3B-5AB2-1A0C-E9D365761BD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D1DC127-A671-0FE6-808A-17847E554BE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B204A51-4C43-BEFA-D347-D5B10EFF8B31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Case Study: Software Project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26BF617F-EEED-0AFF-B7BE-B800451FFB3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2" t="14453" r="2683" b="10258"/>
          <a:stretch>
            <a:fillRect/>
          </a:stretch>
        </p:blipFill>
        <p:spPr>
          <a:xfrm>
            <a:off x="691185" y="1378492"/>
            <a:ext cx="7587778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3135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7DCC39-9C75-305C-A587-EF5ED00571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31775FF-3172-8D3E-B375-530F29B1808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E89E76-136B-467D-BBDC-1C0FF2D1E5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B5EDAE85-6FD9-D73A-C41F-48D92720FDEC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19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20F4BB2-36C1-BECB-41A9-40C62DB16EC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3AE11B05-CE9E-F9EE-88C0-C14DAFF6B6E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C83F962-3AAC-8D94-3945-41D60DF2E6A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23382B7-9B51-ECCC-0FC6-FEABA42599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DE92BA1-EEED-15E2-73F7-2E3FF0DC52E7}"/>
              </a:ext>
            </a:extLst>
          </p:cNvPr>
          <p:cNvSpPr txBox="1"/>
          <p:nvPr/>
        </p:nvSpPr>
        <p:spPr>
          <a:xfrm>
            <a:off x="1539048" y="59243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Quality Evolution Timeline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486EBFB3-0BFF-792F-41C3-7A2A20A15EF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3" t="4502" r="13215"/>
          <a:stretch>
            <a:fillRect/>
          </a:stretch>
        </p:blipFill>
        <p:spPr bwMode="auto">
          <a:xfrm>
            <a:off x="604156" y="1378493"/>
            <a:ext cx="7781562" cy="3363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39225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36826-0DED-B6D1-51E6-83A88ABDCB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25963A6-B1B6-DF19-DE5A-6478B271880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3894AF8-0363-0499-49B5-7166BE7B3F7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6AF4DA7-28CA-ABF4-F97F-86DEA6C40EE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E69E659-DD7C-33F8-083D-60083B0334F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F9D02DAA-7691-A627-A580-ED35EADD3563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3DCA898-566B-4A87-09A2-6CAE6BA55D37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87B273A-DF3F-F034-8844-7D09D43FD5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6627CF58-BBC9-E523-4B6C-18DE9C2DE118}"/>
              </a:ext>
            </a:extLst>
          </p:cNvPr>
          <p:cNvSpPr txBox="1"/>
          <p:nvPr/>
        </p:nvSpPr>
        <p:spPr>
          <a:xfrm>
            <a:off x="1605955" y="65066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Craftsmen GILDS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245CEA3-62ED-7A70-A688-F0F70AFBD3C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7770" t="7623" r="4029" b="6025"/>
          <a:stretch>
            <a:fillRect/>
          </a:stretch>
        </p:blipFill>
        <p:spPr>
          <a:xfrm>
            <a:off x="880946" y="1471943"/>
            <a:ext cx="7248206" cy="3305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56754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34C9E7-A83B-0625-AFC3-EDCC08CAD9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133C0C5-D636-A5BA-B08A-F3AD50FD1332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D2D6C93-7316-8D19-2575-8CCD4FD30C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21887EC4-D08C-1CC4-8151-8CFEB4770FF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8680E3A-968F-D5AA-7C4D-3855DB69B14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812B95D-7EEC-6216-1B80-5F8BB0F6619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73AD9FA-B444-6F4B-2484-180E5EC863E3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7C5C0F2-6D5E-A16E-45EE-C77EA610D48F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6FCD485-8325-B90B-89AB-CE2145909371}"/>
              </a:ext>
            </a:extLst>
          </p:cNvPr>
          <p:cNvSpPr txBox="1"/>
          <p:nvPr/>
        </p:nvSpPr>
        <p:spPr>
          <a:xfrm>
            <a:off x="1775967" y="54739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Phase2:</a:t>
            </a:r>
            <a:r>
              <a:rPr lang="ar-SY" b="1" dirty="0">
                <a:solidFill>
                  <a:srgbClr val="00B0F0"/>
                </a:solidFill>
                <a:cs typeface="Alexandria" charset="0"/>
              </a:rPr>
              <a:t>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Industrial Revolution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85D4EDD4-9AD6-02FB-6296-BEF249DD16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418173"/>
            <a:ext cx="7701541" cy="3197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626108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B45B96-6D8B-17E4-6EEC-5584C68BC8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B785C37-D9BD-1513-0261-33F8AAD047F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6801627-F04B-37A1-8072-671F90CF6EC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A1F822F-5818-8373-86FA-A596D1A61B4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429BE0B-01C0-4867-5AE7-04A423012E4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B2CB4F3-5BFD-C398-20B5-959BD51C836F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FC5733-F919-822E-F92A-39FA504BB2D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1C13BD-B2C3-84F9-3433-F4AF9E1BC44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C3755D2-F7C4-9F02-2B65-DE69F7A69B53}"/>
              </a:ext>
            </a:extLst>
          </p:cNvPr>
          <p:cNvSpPr txBox="1"/>
          <p:nvPr/>
        </p:nvSpPr>
        <p:spPr>
          <a:xfrm>
            <a:off x="1572501" y="59252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3: Taylor System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72D439CF-3D26-F005-7488-FF5057C150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8729" y="1428559"/>
            <a:ext cx="7760357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2822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0C9BF1-8CCC-B45C-BF83-DA8B777259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7857ACE-7C97-4EB8-0797-5ADB6E949D63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6659C48-2F31-C08A-B874-E1E33E3E97C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0252003-0909-5FAA-166B-72BAA91DAE0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1CC7A7-C007-A502-77D7-33AE3F528DE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B599633-8FFD-7CD6-7C05-1127ECF28C6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2B2FB88-1D7D-F17E-5C50-B4A29E99D6FE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D3FA469-4C1A-3277-6CC4-3811051BFA7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58C5B78-D7BB-5185-87C2-667C3B8CE84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4: Statistical Control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639ECAA-3A89-8ED2-F135-F92E16283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4" y="1421644"/>
            <a:ext cx="7578877" cy="3304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087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7D043E-4C89-D825-568A-242425FE04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AAC753A-283E-201F-A771-87A9B001E6D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E73BF45-19A7-C7D0-094A-D334496E155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4518656-7D8D-BCAD-1EC2-2C1688F71CF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5EBCAF-4FC3-31F8-EA5E-2B94AAC70413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4ACE14F-3CC0-B8E3-F65A-20B4454B75E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080437-5038-2583-4559-DDE90B28458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C93622F-9B51-B697-E234-3E83D1D3D4A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FA4A3F3-17E4-12B5-EE1B-0B6AAF858C8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Red Bead Experiment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9B986C5-8090-1643-26C4-C0256CD3DF3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790" t="4571" r="2054" b="4394"/>
          <a:stretch>
            <a:fillRect/>
          </a:stretch>
        </p:blipFill>
        <p:spPr>
          <a:xfrm>
            <a:off x="604156" y="1460764"/>
            <a:ext cx="7736955" cy="328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94813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BCD5E6-FB29-4F71-7129-2BF73F6D75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E18B24-879E-C362-74C8-27B0D4996330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CEF9B4B-3B5D-0FC3-E2E4-8A691C5A2B5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4661A5B-45B8-9E16-69DE-8539D9046A2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B14B072-B545-5E99-EDA1-066F6FBA8E5F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CBB1FF5-3901-AD19-0B6F-B1A37E9547B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24D9548-E951-C8ED-4A28-3FAB7304F1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2022ADE-A7DF-D33D-1618-B7AE8E2EC73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D5459BD-905B-C8E8-BE4F-4FBCFA5A542C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5: Japanese Quality Revolution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879C5492-A437-7B71-E0D5-94FC868AAB2F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093" t="4156" r="3819"/>
          <a:stretch>
            <a:fillRect/>
          </a:stretch>
        </p:blipFill>
        <p:spPr>
          <a:xfrm>
            <a:off x="604156" y="1330391"/>
            <a:ext cx="7703503" cy="341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871362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B99297-8BBC-849F-4B11-8924C99A7D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700EDAD-CADF-18E7-8B13-C7B4BEC6B85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BF43578-B4F9-91F1-4859-D9184EC1341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CB4E0CD4-27B5-FAF3-F1AB-522368400F3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A0E0DC5-5C23-1AE4-423D-31A58816EEA8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C21D5AD-EF3A-11CC-5E5C-FBCE2BEC518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E35DC0AC-410E-B2CF-7E23-3512B055741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10E0235-C74F-F20F-0117-47151F8CB42E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EE50233-6FD9-E494-6BDB-B7A998E809F3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Toyota Production System (TPS)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007791EC-5BA6-C280-F03A-2D3C9E63D07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6607" t="5050" r="4706" b="7800"/>
          <a:stretch>
            <a:fillRect/>
          </a:stretch>
        </p:blipFill>
        <p:spPr>
          <a:xfrm>
            <a:off x="604156" y="1378491"/>
            <a:ext cx="7692351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09077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4003DF-8BC0-23E6-E80F-421490C40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B4D30E3-1D0A-B842-25B5-CEE2D245FE9C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31FF440-2694-D4C9-167A-E1676B0A25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9253FE4-BDD2-11EB-3AC1-8D5F9433FA4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786CDDA-4C68-FBD5-A1DC-23E0639532E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3BD8A17-3254-1589-CA22-980E182991E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0AC9558-69AF-C04A-EC1D-857F5D278BFA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1C5D2EC4-07F3-B7F4-C868-0E738E8615BA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6961AB7-8E77-1B40-5E08-7C68C147491C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Toyota Case Study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64437CE-60BD-2D56-C75C-CB7BADF70D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023" y="1437144"/>
            <a:ext cx="7690391" cy="3281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4356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DC2978-A38D-69D7-DEF5-B62040C639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B165DE-3882-3DFC-0D4E-94B57EB765C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94ABBB9-0790-C89C-6FAB-BF8B96BA080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5BD45F24-E7A4-65F4-D046-80A7578E1A4F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D887AE8-76F1-2DA1-F09C-115D603A612B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1A528F3-3DA5-020F-29B0-BA329C4D86B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5CA8242-7978-EF04-138C-BBB3FD651ED9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2C87987-C1C3-591B-74C6-F4CB39AB9AF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E9B57D88-A9E7-6DCB-AC33-38334E3735D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Japan experience 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910D9ACA-6636-13C3-FC70-43A4D17C9027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5051" r="2683" b="3922"/>
          <a:stretch>
            <a:fillRect/>
          </a:stretch>
        </p:blipFill>
        <p:spPr>
          <a:xfrm>
            <a:off x="673024" y="1378492"/>
            <a:ext cx="7796062" cy="331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8742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8DA86-FCB2-C043-4BA9-6FEB01944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F923A96F-EDBD-871C-5F88-E34C31B2CD04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6FF4D5C-B473-6910-1972-4BE93FAB7F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D10CD92-216D-4F54-87E5-8DE292570F36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29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02CE584-1E08-F715-E431-CBBC34109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CD0CD4F-13DC-E4E8-3B5F-42B511ABBADC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01535896-6583-4141-5B52-C27E2425ADD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6EA88A1-7563-71ED-B69A-C023FBA9CDA6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954678A1-069C-8A17-97D0-9A292EB2FD3F}"/>
              </a:ext>
            </a:extLst>
          </p:cNvPr>
          <p:cNvSpPr txBox="1"/>
          <p:nvPr/>
        </p:nvSpPr>
        <p:spPr>
          <a:xfrm>
            <a:off x="1762072" y="456625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D052D1CA-35EB-B739-2D0D-02DAD4388B7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59" t="3922" r="3171" b="3922"/>
          <a:stretch>
            <a:fillRect/>
          </a:stretch>
        </p:blipFill>
        <p:spPr>
          <a:xfrm>
            <a:off x="651975" y="1435349"/>
            <a:ext cx="7666198" cy="32771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11EB302-C7B4-069B-AA21-45961470086D}"/>
              </a:ext>
            </a:extLst>
          </p:cNvPr>
          <p:cNvSpPr txBox="1"/>
          <p:nvPr/>
        </p:nvSpPr>
        <p:spPr>
          <a:xfrm>
            <a:off x="1550199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6: Total Quality Management &amp; Six Sigma 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915363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C541E7-1A24-C178-779D-5640B2A9DA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1F8801-16B7-8F27-E23D-02B278CE15D6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27155548-6B9A-A6C8-2F2E-0E8A6191FE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8BE759E8-68EE-2242-29D9-7D619AA91443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30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74D8D2B-8A26-7B76-31EF-CB9558153A32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1A7A84AA-1366-8FC0-7BE2-E15F7274E37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2764E68-0A8C-2D46-5ABC-16B3E985B3C2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E77288D-CB05-EDC4-E414-0F6FEA1902E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7562E820-94E7-361B-13B6-5F7FB3A36E56}"/>
              </a:ext>
            </a:extLst>
          </p:cNvPr>
          <p:cNvSpPr txBox="1"/>
          <p:nvPr/>
        </p:nvSpPr>
        <p:spPr>
          <a:xfrm>
            <a:off x="1527896" y="59243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Motorola Story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F4B7C10-F774-A9C3-9293-49A1C669B2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7" y="1357858"/>
            <a:ext cx="7628476" cy="343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3191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C808E4-31C1-F14D-E6EE-C4C3972E8B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F76139A-B17A-5C75-129A-A76CAD314D3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D51A142-502E-5740-FA2D-254DAA0A328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7C0D6DD0-D1DC-0675-CBA2-2434B47F91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31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D8F1EB4-6714-ABC3-E7A5-9CE9880C014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B05ED75E-3367-E506-8EAC-489CA578B55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96373FD-A117-147E-8A84-88AF2A3A7D04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03E248A-85E4-4555-B6DB-1DD425922C0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3019E201-760A-EEE9-F145-B4D346FA383D}"/>
              </a:ext>
            </a:extLst>
          </p:cNvPr>
          <p:cNvSpPr txBox="1"/>
          <p:nvPr/>
        </p:nvSpPr>
        <p:spPr>
          <a:xfrm>
            <a:off x="1572501" y="627078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General Electric Story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   </a:t>
            </a:r>
            <a:r>
              <a:rPr lang="ar-SY" b="1" dirty="0">
                <a:solidFill>
                  <a:srgbClr val="00B0F0"/>
                </a:solidFill>
                <a:cs typeface="+mj-cs"/>
              </a:rPr>
              <a:t>        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31DAB291-1F5E-C632-E532-DF78119038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706" t="3922" r="4706" b="3922"/>
          <a:stretch>
            <a:fillRect/>
          </a:stretch>
        </p:blipFill>
        <p:spPr>
          <a:xfrm>
            <a:off x="708729" y="1428559"/>
            <a:ext cx="7520871" cy="3334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7796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F0B876-23AC-FAF5-5EEA-4CD9E69D9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B23F77C-5322-5132-CC93-9C9BA42E66A8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5D2FE4FC-7B7C-68DA-DB15-620AC9ACCFB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6139867-1E26-6F5D-DD2B-200DF7006F0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32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2C146E4-3D08-DDFA-BB65-09D75FBAF21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44593772-7E3B-5FFA-9F5D-21FBDB317D12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6B38238-6035-A3D3-2B95-1998034F8A5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CBCCC00-258E-AAD9-D81C-D61673BD41D0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66E7C09-B249-A634-E091-C30D316AF08E}"/>
              </a:ext>
            </a:extLst>
          </p:cNvPr>
          <p:cNvSpPr txBox="1"/>
          <p:nvPr/>
        </p:nvSpPr>
        <p:spPr>
          <a:xfrm>
            <a:off x="1550199" y="60186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Phase 7: Quality in the 21</a:t>
            </a:r>
            <a:r>
              <a:rPr lang="en-US" b="1" baseline="30000" dirty="0">
                <a:solidFill>
                  <a:srgbClr val="00B0F0"/>
                </a:solidFill>
                <a:cs typeface="Alexandria" charset="0"/>
              </a:rPr>
              <a:t>st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 century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9373EB2-121E-654E-49AF-078487680349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49" t="3922" r="3171" b="3922"/>
          <a:stretch>
            <a:fillRect/>
          </a:stretch>
        </p:blipFill>
        <p:spPr>
          <a:xfrm>
            <a:off x="708729" y="1354586"/>
            <a:ext cx="7643895" cy="34227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21943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4F7A19-41C0-AD11-C3EE-A251E8FEF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01D1013-18CA-7D9A-5FEB-3AA3DCD0F6B1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7699E23-FCAE-EB58-DB1C-717433B8B6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F15F0100-53A9-2B90-85A5-CBE906094DC2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33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5AE00B8-C6D0-0315-2D38-4F69F0F1D914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C696C5E-0982-4E74-8E6F-0A634EFD991D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9D1D29B-E536-1417-4F7C-225C53FF68BB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F9CA077-9A04-D757-F297-2D6980EC500C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EA644F0-A013-AB08-1EF1-92FF502268E4}"/>
              </a:ext>
            </a:extLst>
          </p:cNvPr>
          <p:cNvSpPr txBox="1"/>
          <p:nvPr/>
        </p:nvSpPr>
        <p:spPr>
          <a:xfrm>
            <a:off x="1548493" y="64246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The Amazon Story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CEB6CC1D-FB73-4B48-8219-57F241F3CDF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781" t="5051" r="4706"/>
          <a:stretch>
            <a:fillRect/>
          </a:stretch>
        </p:blipFill>
        <p:spPr>
          <a:xfrm>
            <a:off x="708729" y="1428559"/>
            <a:ext cx="7442812" cy="3353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80031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A426F3-6464-5ED0-D34F-FAF141F62C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99A0A41E-211F-4477-5183-7054D00EBC4B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 err="1"/>
              <a:t>vv</a:t>
            </a:r>
            <a:endParaRPr lang="en-US" sz="1350" dirty="0"/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BF6E666-4904-5341-6A65-7A95457613B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1563415B-3C53-A42F-6DE9-59074505C180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34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B642426-9DC6-EE22-A955-EBF01F817FA0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FE79021-7023-0FFD-3EDF-86C3684A16F4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71A9177-3A39-E6C0-E19A-B78ABDB7D0DF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0FB40EB-AD81-24B8-232C-A23AE449716B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FD95A52E-A53E-86CE-CD88-60738066F3B5}"/>
              </a:ext>
            </a:extLst>
          </p:cNvPr>
          <p:cNvSpPr txBox="1"/>
          <p:nvPr/>
        </p:nvSpPr>
        <p:spPr>
          <a:xfrm>
            <a:off x="1550199" y="627209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Virginia Mason Medical Center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9FA389C2-7F03-CC6E-06CC-44860C1FE46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416" t="3922" r="1706" b="2222"/>
          <a:stretch>
            <a:fillRect/>
          </a:stretch>
        </p:blipFill>
        <p:spPr>
          <a:xfrm>
            <a:off x="604157" y="1357858"/>
            <a:ext cx="7714654" cy="3372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783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99239-A5B9-488B-653D-5C8D8B91D3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EAF02C8-84E4-AA4B-315E-C7303F620D37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A143DC5-9827-B01F-AF97-22221A1F6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0AC1B291-B0B4-D901-7E4D-8ACB092265FD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35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6B8AA6-8663-88B3-A7CE-6AD9C7CCFA6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B64D2AE-C42B-11D7-7821-87F624943D70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F5051620-B0F9-1E0C-772E-CBAADB9FD83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DE82DAE-5609-6613-3131-8E306FE167DD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DAFD16B6-16B0-7E5A-D959-7A3B6A6531DA}"/>
              </a:ext>
            </a:extLst>
          </p:cNvPr>
          <p:cNvSpPr txBox="1"/>
          <p:nvPr/>
        </p:nvSpPr>
        <p:spPr>
          <a:xfrm>
            <a:off x="1583653" y="625513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NASA: The Disasters  </a:t>
            </a:r>
          </a:p>
          <a:p>
            <a:pPr rtl="1"/>
            <a:r>
              <a:rPr lang="ar-SY" b="1" dirty="0">
                <a:solidFill>
                  <a:srgbClr val="00B0F0"/>
                </a:solidFill>
                <a:cs typeface="+mj-cs"/>
              </a:rPr>
              <a:t> </a:t>
            </a:r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B2BB1275-19C0-F6D1-920C-A58FB707279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06" t="3922" r="3049" b="1789"/>
          <a:stretch>
            <a:fillRect/>
          </a:stretch>
        </p:blipFill>
        <p:spPr>
          <a:xfrm>
            <a:off x="749415" y="1359599"/>
            <a:ext cx="7471317" cy="3327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03111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0CDEF7-A5F3-EED5-E0EC-AA89B84BDD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F222F80-14BA-21FE-775E-6D0FBCF485A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CC7E16A-10A3-27F5-5CFD-4C4BCE2292B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3047975D-3C11-48A7-9C3F-8CD41005B83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36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5258219-A9CE-92E2-0E5C-9E9CA9CFB07A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734FCB8-1BE5-449D-2AC9-18DF3236679E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706CDA93-966C-B95E-8BBF-9CAC5403831C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3433AD7-F067-6858-8B66-A7EA1DEEE513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Image 1" descr="preencoded.png">
            <a:extLst>
              <a:ext uri="{FF2B5EF4-FFF2-40B4-BE49-F238E27FC236}">
                <a16:creationId xmlns:a16="http://schemas.microsoft.com/office/drawing/2014/main" id="{CA046C3C-2AA4-D886-6065-5A03F2996A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4156" y="1378492"/>
            <a:ext cx="7864929" cy="3363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1041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AFCB4-A779-8C8B-B8DC-C46D6E24C0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DBA34B2-1992-A037-F6C5-E23C1DB4D93A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F6E4F87-F393-4B8D-9F1E-59B24697ED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9AC63F2F-2FC8-1DC6-56FA-CC7C868B382B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37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64D985-CBEA-7FC1-4EED-DE08B36875AC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484A9AB-35F0-93AD-5FC7-EB5C025839A5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802F312-345A-35DB-A530-8181A03F7AB5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BDB0250-3328-BB6B-68F6-09E1DB2CC0A1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5C96137D-2603-6BA5-C7FC-AF4A8FB02DB0}"/>
              </a:ext>
            </a:extLst>
          </p:cNvPr>
          <p:cNvSpPr txBox="1"/>
          <p:nvPr/>
        </p:nvSpPr>
        <p:spPr>
          <a:xfrm>
            <a:off x="1550198" y="605351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Statistical Tools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A49D8662-EAF2-0582-AD4B-B2A8293AEF4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310" t="7061" r="3395" b="14439"/>
          <a:stretch>
            <a:fillRect/>
          </a:stretch>
        </p:blipFill>
        <p:spPr>
          <a:xfrm>
            <a:off x="673024" y="1412608"/>
            <a:ext cx="7623483" cy="3203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884841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A5B854-73D3-E4F7-B8A7-0E33F901D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4E957B2-1995-C0D0-7ADC-A6DA5DF69D9F}"/>
              </a:ext>
            </a:extLst>
          </p:cNvPr>
          <p:cNvSpPr/>
          <p:nvPr/>
        </p:nvSpPr>
        <p:spPr>
          <a:xfrm>
            <a:off x="430304" y="126412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350" dirty="0"/>
              <a:t> 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A19AE8E-9F9A-7D47-16B3-ED127ED8F49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D6509FB4-D6EA-CF2C-4AA9-8446D192C56A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38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E9A663A-1F7C-E0B0-12C8-604012B3B585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77DAA74-A675-809F-2EE1-65043827A2A8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51487B9-898D-3418-8F9F-5832EB00C2F0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09D875-7D30-B5A7-4138-68B81B990482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Image 1" descr="preencoded.png">
            <a:extLst>
              <a:ext uri="{FF2B5EF4-FFF2-40B4-BE49-F238E27FC236}">
                <a16:creationId xmlns:a16="http://schemas.microsoft.com/office/drawing/2014/main" id="{5053E219-B3C4-D97A-41EC-581834EEE5A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293" t="7119" r="4706" b="19784"/>
          <a:stretch>
            <a:fillRect/>
          </a:stretch>
        </p:blipFill>
        <p:spPr>
          <a:xfrm>
            <a:off x="604156" y="1509123"/>
            <a:ext cx="7864930" cy="311133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2936234-A4F9-53C5-CBEE-C6C16886AB84}"/>
              </a:ext>
            </a:extLst>
          </p:cNvPr>
          <p:cNvSpPr txBox="1"/>
          <p:nvPr/>
        </p:nvSpPr>
        <p:spPr>
          <a:xfrm>
            <a:off x="1550198" y="629887"/>
            <a:ext cx="54956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SY" b="1" dirty="0">
                <a:solidFill>
                  <a:srgbClr val="00B0F0"/>
                </a:solidFill>
                <a:cs typeface="Alexandria" charset="0"/>
              </a:rPr>
              <a:t>    </a:t>
            </a:r>
            <a:r>
              <a:rPr lang="en-US" b="1" dirty="0">
                <a:solidFill>
                  <a:srgbClr val="00B0F0"/>
                </a:solidFill>
                <a:cs typeface="Alexandria" charset="0"/>
              </a:rPr>
              <a:t>Non-Statistical Tools </a:t>
            </a:r>
          </a:p>
          <a:p>
            <a:pPr rtl="1"/>
            <a:r>
              <a:rPr lang="en-US" b="1" dirty="0">
                <a:solidFill>
                  <a:srgbClr val="00B0F0"/>
                </a:solidFill>
                <a:cs typeface="+mj-cs"/>
              </a:rPr>
              <a:t> 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9079400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352A624-15B8-3BD0-2C99-33D3673370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>
            <a:extLst>
              <a:ext uri="{FF2B5EF4-FFF2-40B4-BE49-F238E27FC236}">
                <a16:creationId xmlns:a16="http://schemas.microsoft.com/office/drawing/2014/main" id="{85BFD14E-AE63-27F8-916F-F56C373040D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259138" y="201723"/>
            <a:ext cx="1728856" cy="807257"/>
          </a:xfrm>
          <a:prstGeom prst="rect">
            <a:avLst/>
          </a:prstGeom>
        </p:spPr>
      </p:pic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1F1D850-C87A-EE62-25B5-E3CB8F44DCFC}"/>
              </a:ext>
            </a:extLst>
          </p:cNvPr>
          <p:cNvSpPr/>
          <p:nvPr/>
        </p:nvSpPr>
        <p:spPr>
          <a:xfrm>
            <a:off x="430304" y="1217041"/>
            <a:ext cx="8109540" cy="36196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</a:rPr>
              <a:t>Edwards Deming</a:t>
            </a:r>
          </a:p>
        </p:txBody>
      </p:sp>
      <p:sp>
        <p:nvSpPr>
          <p:cNvPr id="23" name="Slide Number Placeholder 4">
            <a:extLst>
              <a:ext uri="{FF2B5EF4-FFF2-40B4-BE49-F238E27FC236}">
                <a16:creationId xmlns:a16="http://schemas.microsoft.com/office/drawing/2014/main" id="{64893601-7086-505B-936D-089625833688}"/>
              </a:ext>
            </a:extLst>
          </p:cNvPr>
          <p:cNvSpPr txBox="1">
            <a:spLocks/>
          </p:cNvSpPr>
          <p:nvPr/>
        </p:nvSpPr>
        <p:spPr>
          <a:xfrm>
            <a:off x="8469086" y="4742307"/>
            <a:ext cx="672629" cy="401193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defTabSz="685800">
              <a:spcAft>
                <a:spcPts val="450"/>
              </a:spcAft>
              <a:defRPr/>
            </a:pPr>
            <a:r>
              <a:rPr lang="en-US" sz="1200" dirty="0">
                <a:solidFill>
                  <a:srgbClr val="44546A"/>
                </a:solidFill>
              </a:rPr>
              <a:t>1 - </a:t>
            </a:r>
            <a:fld id="{5243D4E2-DDE0-4C06-B5FB-826A4756DCAD}" type="slidenum">
              <a:rPr lang="en-US" sz="1200">
                <a:solidFill>
                  <a:srgbClr val="44546A"/>
                </a:solidFill>
              </a:rPr>
              <a:pPr defTabSz="685800">
                <a:spcAft>
                  <a:spcPts val="450"/>
                </a:spcAft>
                <a:defRPr/>
              </a:pPr>
              <a:t>39</a:t>
            </a:fld>
            <a:endParaRPr lang="en-US" sz="1200" dirty="0">
              <a:solidFill>
                <a:srgbClr val="44546A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D3E1014-CBE1-A69F-6730-7470993D9C46}"/>
              </a:ext>
            </a:extLst>
          </p:cNvPr>
          <p:cNvSpPr/>
          <p:nvPr/>
        </p:nvSpPr>
        <p:spPr>
          <a:xfrm>
            <a:off x="708729" y="342541"/>
            <a:ext cx="1053343" cy="8745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>
              <a:ea typeface="Roboto Light" panose="02000000000000000000" pitchFamily="2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97921F95-5282-2553-DAE4-D0B4F7FC54AA}"/>
              </a:ext>
            </a:extLst>
          </p:cNvPr>
          <p:cNvGrpSpPr/>
          <p:nvPr/>
        </p:nvGrpSpPr>
        <p:grpSpPr>
          <a:xfrm>
            <a:off x="673024" y="366161"/>
            <a:ext cx="1053343" cy="807257"/>
            <a:chOff x="962436" y="359481"/>
            <a:chExt cx="1404457" cy="1077214"/>
          </a:xfrm>
        </p:grpSpPr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D96D5D-9DBA-B4CB-C333-BAF22BFA2868}"/>
                </a:ext>
              </a:extLst>
            </p:cNvPr>
            <p:cNvSpPr txBox="1"/>
            <p:nvPr/>
          </p:nvSpPr>
          <p:spPr>
            <a:xfrm>
              <a:off x="962436" y="359481"/>
              <a:ext cx="1404457" cy="430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5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Lecture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BC88E0F-8924-B7C6-6709-E7B7F1E7CB49}"/>
                </a:ext>
              </a:extLst>
            </p:cNvPr>
            <p:cNvSpPr txBox="1"/>
            <p:nvPr/>
          </p:nvSpPr>
          <p:spPr>
            <a:xfrm>
              <a:off x="962436" y="574923"/>
              <a:ext cx="1360060" cy="86177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b="1" dirty="0">
                  <a:solidFill>
                    <a:schemeClr val="bg1"/>
                  </a:solidFill>
                  <a:cs typeface="Times New Roman" panose="02020603050405020304" pitchFamily="18" charset="0"/>
                </a:rPr>
                <a:t>06</a:t>
              </a:r>
              <a:endParaRPr lang="en-US" sz="1050" b="1" dirty="0">
                <a:solidFill>
                  <a:schemeClr val="bg1"/>
                </a:solidFill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1001030-2A3B-3AF7-05AD-9D5DB54FDC35}"/>
              </a:ext>
            </a:extLst>
          </p:cNvPr>
          <p:cNvSpPr txBox="1"/>
          <p:nvPr/>
        </p:nvSpPr>
        <p:spPr>
          <a:xfrm>
            <a:off x="1797777" y="609379"/>
            <a:ext cx="54956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>
                <a:solidFill>
                  <a:srgbClr val="00B0F0"/>
                </a:solidFill>
                <a:cs typeface="Alexandria" charset="0"/>
              </a:rPr>
              <a:t>Today's wisdom</a:t>
            </a:r>
            <a:endParaRPr lang="ar-EG" b="1" dirty="0">
              <a:solidFill>
                <a:srgbClr val="00B0F0"/>
              </a:solidFill>
              <a:cs typeface="+mj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082A4C3-8454-DB4E-7A88-363CAFCC4018}"/>
              </a:ext>
            </a:extLst>
          </p:cNvPr>
          <p:cNvSpPr txBox="1"/>
          <p:nvPr/>
        </p:nvSpPr>
        <p:spPr>
          <a:xfrm>
            <a:off x="1183046" y="2247323"/>
            <a:ext cx="6574945" cy="18774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000" dirty="0"/>
              <a:t> "Don't settle for less. Always strive for the best."</a:t>
            </a:r>
          </a:p>
          <a:p>
            <a:pPr algn="ctr"/>
            <a:endParaRPr lang="en-US" sz="36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D72D0C2-CF48-4B9E-A258-EAB988E052FA}"/>
              </a:ext>
            </a:extLst>
          </p:cNvPr>
          <p:cNvSpPr txBox="1"/>
          <p:nvPr/>
        </p:nvSpPr>
        <p:spPr>
          <a:xfrm>
            <a:off x="5138328" y="3647244"/>
            <a:ext cx="22549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  Steve Jobs</a:t>
            </a:r>
          </a:p>
        </p:txBody>
      </p:sp>
    </p:spTree>
    <p:extLst>
      <p:ext uri="{BB962C8B-B14F-4D97-AF65-F5344CB8AC3E}">
        <p14:creationId xmlns:p14="http://schemas.microsoft.com/office/powerpoint/2010/main" val="395264024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335"/>
            <a:ext cx="9144000" cy="5132832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4884484" y="2364827"/>
            <a:ext cx="4259516" cy="2778674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/>
          </a:p>
        </p:txBody>
      </p:sp>
      <p:sp>
        <p:nvSpPr>
          <p:cNvPr id="10" name="TextBox 9"/>
          <p:cNvSpPr txBox="1"/>
          <p:nvPr/>
        </p:nvSpPr>
        <p:spPr>
          <a:xfrm>
            <a:off x="529374" y="4280308"/>
            <a:ext cx="33934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182135" y="4626556"/>
            <a:ext cx="1709450" cy="288039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1544208" y="3301061"/>
            <a:ext cx="2851119" cy="823092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sz="135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7069358" y="152401"/>
            <a:ext cx="1935005" cy="903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273438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B3046258-5341-48E1-A489-0E38F5F364A7}" vid="{4AD319DB-B308-47BF-8661-89F638F295C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C146D9CF-C8BC-4F00-882A-993E3DC3A1DE}"/>
</file>

<file path=customXml/itemProps2.xml><?xml version="1.0" encoding="utf-8"?>
<ds:datastoreItem xmlns:ds="http://schemas.openxmlformats.org/officeDocument/2006/customXml" ds:itemID="{CDBE76ED-4D29-4D66-B120-BBE043F29864}"/>
</file>

<file path=customXml/itemProps3.xml><?xml version="1.0" encoding="utf-8"?>
<ds:datastoreItem xmlns:ds="http://schemas.openxmlformats.org/officeDocument/2006/customXml" ds:itemID="{B6B1AFF7-2DB6-4476-964D-C4E52E7C8DF0}"/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2925</TotalTime>
  <Words>523</Words>
  <Application>Microsoft Office PowerPoint</Application>
  <PresentationFormat>On-screen Show (16:9)</PresentationFormat>
  <Paragraphs>273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Times New Roman</vt:lpstr>
      <vt:lpstr>Theme1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Bassel Alhassan</cp:lastModifiedBy>
  <cp:revision>103</cp:revision>
  <dcterms:created xsi:type="dcterms:W3CDTF">2026-02-26T17:46:48Z</dcterms:created>
  <dcterms:modified xsi:type="dcterms:W3CDTF">2026-03-03T10:45:19Z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