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37.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31.xml" ContentType="application/vnd.openxmlformats-officedocument.presentationml.tags+xml"/>
  <Override PartName="/ppt/tags/tag19.xml" ContentType="application/vnd.openxmlformats-officedocument.presentationml.tags+xml"/>
  <Override PartName="/docProps/core.xml" ContentType="application/vnd.openxmlformats-package.core-properties+xml"/>
  <Override PartName="/ppt/tags/tag20.xml" ContentType="application/vnd.openxmlformats-officedocument.presentationml.tags+xml"/>
  <Override PartName="/docProps/app.xml" ContentType="application/vnd.openxmlformats-officedocument.extended-properties+xml"/>
  <Override PartName="/ppt/tags/tag16.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1.xml" ContentType="application/vnd.openxmlformats-officedocument.presentationml.tags+xml"/>
  <Override PartName="/ppt/tags/tag36.xml" ContentType="application/vnd.openxmlformats-officedocument.presentationml.tags+xml"/>
  <Override PartName="/ppt/tags/tag27.xml" ContentType="application/vnd.openxmlformats-officedocument.presentationml.tags+xml"/>
  <Override PartName="/ppt/tags/tag33.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tags/tag29.xml" ContentType="application/vnd.openxmlformats-officedocument.presentationml.tags+xml"/>
  <Override PartName="/ppt/tags/tag32.xml" ContentType="application/vnd.openxmlformats-officedocument.presentationml.tags+xml"/>
  <Override PartName="/ppt/tags/tag14.xml" ContentType="application/vnd.openxmlformats-officedocument.presentationml.tags+xml"/>
  <Override PartName="/ppt/tags/tag30.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38.xml" ContentType="application/vnd.openxmlformats-officedocument.presentationml.tags+xml"/>
  <Override PartName="/ppt/tags/tag34.xml" ContentType="application/vnd.openxmlformats-officedocument.presentationml.tags+xml"/>
  <Override PartName="/ppt/tags/tag39.xml" ContentType="application/vnd.openxmlformats-officedocument.presentationml.tags+xml"/>
  <Override PartName="/ppt/tags/tag15.xml" ContentType="application/vnd.openxmlformats-officedocument.presentationml.tags+xml"/>
  <Override PartName="/ppt/tags/tag40.xml" ContentType="application/vnd.openxmlformats-officedocument.presentationml.tags+xml"/>
  <Override PartName="/ppt/tags/tag35.xml" ContentType="application/vnd.openxmlformats-officedocument.presentationml.tag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5"/>
  </p:notesMasterIdLst>
  <p:handoutMasterIdLst>
    <p:handoutMasterId r:id="rId56"/>
  </p:handoutMasterIdLst>
  <p:sldIdLst>
    <p:sldId id="480" r:id="rId2"/>
    <p:sldId id="753" r:id="rId3"/>
    <p:sldId id="758" r:id="rId4"/>
    <p:sldId id="759" r:id="rId5"/>
    <p:sldId id="494" r:id="rId6"/>
    <p:sldId id="755" r:id="rId7"/>
    <p:sldId id="717" r:id="rId8"/>
    <p:sldId id="719" r:id="rId9"/>
    <p:sldId id="720" r:id="rId10"/>
    <p:sldId id="721" r:id="rId11"/>
    <p:sldId id="723" r:id="rId12"/>
    <p:sldId id="754" r:id="rId13"/>
    <p:sldId id="724" r:id="rId14"/>
    <p:sldId id="725" r:id="rId15"/>
    <p:sldId id="726" r:id="rId16"/>
    <p:sldId id="757" r:id="rId17"/>
    <p:sldId id="727" r:id="rId18"/>
    <p:sldId id="728" r:id="rId19"/>
    <p:sldId id="729" r:id="rId20"/>
    <p:sldId id="730" r:id="rId21"/>
    <p:sldId id="731" r:id="rId22"/>
    <p:sldId id="732" r:id="rId23"/>
    <p:sldId id="733" r:id="rId24"/>
    <p:sldId id="734" r:id="rId25"/>
    <p:sldId id="735" r:id="rId26"/>
    <p:sldId id="736" r:id="rId27"/>
    <p:sldId id="737" r:id="rId28"/>
    <p:sldId id="760" r:id="rId29"/>
    <p:sldId id="738" r:id="rId30"/>
    <p:sldId id="761" r:id="rId31"/>
    <p:sldId id="762" r:id="rId32"/>
    <p:sldId id="763" r:id="rId33"/>
    <p:sldId id="739" r:id="rId34"/>
    <p:sldId id="764" r:id="rId35"/>
    <p:sldId id="765" r:id="rId36"/>
    <p:sldId id="740" r:id="rId37"/>
    <p:sldId id="766" r:id="rId38"/>
    <p:sldId id="767" r:id="rId39"/>
    <p:sldId id="768" r:id="rId40"/>
    <p:sldId id="769" r:id="rId41"/>
    <p:sldId id="770" r:id="rId42"/>
    <p:sldId id="741" r:id="rId43"/>
    <p:sldId id="742" r:id="rId44"/>
    <p:sldId id="747" r:id="rId45"/>
    <p:sldId id="750" r:id="rId46"/>
    <p:sldId id="748" r:id="rId47"/>
    <p:sldId id="749" r:id="rId48"/>
    <p:sldId id="751" r:id="rId49"/>
    <p:sldId id="745" r:id="rId50"/>
    <p:sldId id="743" r:id="rId51"/>
    <p:sldId id="744" r:id="rId52"/>
    <p:sldId id="75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758"/>
            <p14:sldId id="759"/>
            <p14:sldId id="494"/>
            <p14:sldId id="755"/>
            <p14:sldId id="717"/>
            <p14:sldId id="719"/>
            <p14:sldId id="720"/>
            <p14:sldId id="721"/>
            <p14:sldId id="723"/>
            <p14:sldId id="754"/>
            <p14:sldId id="724"/>
            <p14:sldId id="725"/>
            <p14:sldId id="726"/>
            <p14:sldId id="757"/>
            <p14:sldId id="727"/>
            <p14:sldId id="728"/>
            <p14:sldId id="729"/>
            <p14:sldId id="730"/>
            <p14:sldId id="731"/>
            <p14:sldId id="732"/>
            <p14:sldId id="733"/>
            <p14:sldId id="734"/>
            <p14:sldId id="735"/>
            <p14:sldId id="736"/>
            <p14:sldId id="737"/>
            <p14:sldId id="760"/>
            <p14:sldId id="738"/>
            <p14:sldId id="761"/>
            <p14:sldId id="762"/>
            <p14:sldId id="763"/>
            <p14:sldId id="739"/>
            <p14:sldId id="764"/>
            <p14:sldId id="765"/>
            <p14:sldId id="740"/>
            <p14:sldId id="766"/>
            <p14:sldId id="767"/>
            <p14:sldId id="768"/>
            <p14:sldId id="769"/>
            <p14:sldId id="770"/>
            <p14:sldId id="741"/>
            <p14:sldId id="742"/>
            <p14:sldId id="747"/>
            <p14:sldId id="750"/>
            <p14:sldId id="748"/>
            <p14:sldId id="749"/>
            <p14:sldId id="751"/>
            <p14:sldId id="745"/>
            <p14:sldId id="743"/>
            <p14:sldId id="744"/>
            <p14:sldId id="752"/>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95" d="100"/>
          <a:sy n="95" d="100"/>
        </p:scale>
        <p:origin x="72" y="125"/>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63"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64"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ommentAuthors" Target="commentAuthor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5/27/2025</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1054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32599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373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5286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67131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3842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59231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2823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8072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1963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210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90641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6013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9419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10900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3106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39040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48079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93097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73665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86307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56895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19560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36390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65959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70666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6129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4580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29312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58884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7439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99694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087518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64234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78598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89277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42649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235951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43121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46877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55759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152995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53188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072463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807831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52226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342499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29764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410801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94251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dirty="0"/>
          </a:p>
        </p:txBody>
      </p:sp>
      <p:sp>
        <p:nvSpPr>
          <p:cNvPr id="5" name="Footer Placeholder 4"/>
          <p:cNvSpPr>
            <a:spLocks noGrp="1"/>
          </p:cNvSpPr>
          <p:nvPr>
            <p:ph type="ftr" sz="quarter" idx="11"/>
          </p:nvPr>
        </p:nvSpPr>
        <p:spPr/>
        <p:txBody>
          <a:bodyPr/>
          <a:lstStyle/>
          <a:p>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hyperlink" Target="https://ar.wikipedia.org/wiki/%D8%B4%D8%A8%D9%83%D8%A9_%D8%AD%D8%A7%D8%B3%D9%88%D8%A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14.jpeg"/><Relationship Id="rId4" Type="http://schemas.openxmlformats.org/officeDocument/2006/relationships/image" Target="../media/image5.gif"/></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15.jpeg"/><Relationship Id="rId4" Type="http://schemas.openxmlformats.org/officeDocument/2006/relationships/image" Target="../media/image5.gi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5.gi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16.gif"/><Relationship Id="rId4" Type="http://schemas.openxmlformats.org/officeDocument/2006/relationships/image" Target="../media/image5.gif"/></Relationships>
</file>

<file path=ppt/slides/_rels/slide1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17.jpeg"/><Relationship Id="rId4" Type="http://schemas.openxmlformats.org/officeDocument/2006/relationships/image" Target="../media/image5.gi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18.jpeg"/><Relationship Id="rId4" Type="http://schemas.openxmlformats.org/officeDocument/2006/relationships/image" Target="../media/image5.gi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5.gi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19.jpeg"/><Relationship Id="rId4" Type="http://schemas.openxmlformats.org/officeDocument/2006/relationships/image" Target="../media/image5.gi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20.jpeg"/><Relationship Id="rId4" Type="http://schemas.openxmlformats.org/officeDocument/2006/relationships/image" Target="../media/image5.gif"/></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0.xml"/><Relationship Id="rId5" Type="http://schemas.openxmlformats.org/officeDocument/2006/relationships/image" Target="../media/image21.png"/><Relationship Id="rId4" Type="http://schemas.openxmlformats.org/officeDocument/2006/relationships/image" Target="../media/image5.gif"/></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5.gi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5.gi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3.xml"/><Relationship Id="rId5" Type="http://schemas.openxmlformats.org/officeDocument/2006/relationships/image" Target="../media/image22.gif"/><Relationship Id="rId4" Type="http://schemas.openxmlformats.org/officeDocument/2006/relationships/image" Target="../media/image5.gi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4.xml"/><Relationship Id="rId5" Type="http://schemas.openxmlformats.org/officeDocument/2006/relationships/image" Target="../media/image23.jpg"/><Relationship Id="rId4" Type="http://schemas.openxmlformats.org/officeDocument/2006/relationships/image" Target="../media/image5.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15.xml"/><Relationship Id="rId5" Type="http://schemas.openxmlformats.org/officeDocument/2006/relationships/image" Target="../media/image6.gif"/><Relationship Id="rId4" Type="http://schemas.openxmlformats.org/officeDocument/2006/relationships/image" Target="../media/image5.gi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16.xml"/><Relationship Id="rId5" Type="http://schemas.openxmlformats.org/officeDocument/2006/relationships/image" Target="../media/image24.gif"/><Relationship Id="rId4" Type="http://schemas.openxmlformats.org/officeDocument/2006/relationships/image" Target="../media/image5.gi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7.xml"/><Relationship Id="rId5" Type="http://schemas.openxmlformats.org/officeDocument/2006/relationships/image" Target="../media/image24.gif"/><Relationship Id="rId4" Type="http://schemas.openxmlformats.org/officeDocument/2006/relationships/image" Target="../media/image5.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8.xml"/><Relationship Id="rId5" Type="http://schemas.openxmlformats.org/officeDocument/2006/relationships/image" Target="../media/image24.gif"/><Relationship Id="rId4" Type="http://schemas.openxmlformats.org/officeDocument/2006/relationships/image" Target="../media/image5.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19.xml"/><Relationship Id="rId5" Type="http://schemas.openxmlformats.org/officeDocument/2006/relationships/image" Target="../media/image24.gif"/><Relationship Id="rId4" Type="http://schemas.openxmlformats.org/officeDocument/2006/relationships/image" Target="../media/image5.gi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20.xml"/><Relationship Id="rId5" Type="http://schemas.openxmlformats.org/officeDocument/2006/relationships/image" Target="../media/image25.gif"/><Relationship Id="rId4" Type="http://schemas.openxmlformats.org/officeDocument/2006/relationships/image" Target="../media/image5.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21.xml"/><Relationship Id="rId5" Type="http://schemas.openxmlformats.org/officeDocument/2006/relationships/image" Target="../media/image25.gif"/><Relationship Id="rId4" Type="http://schemas.openxmlformats.org/officeDocument/2006/relationships/image" Target="../media/image5.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5.gi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23.xml"/><Relationship Id="rId5" Type="http://schemas.openxmlformats.org/officeDocument/2006/relationships/image" Target="../media/image25.gif"/><Relationship Id="rId4" Type="http://schemas.openxmlformats.org/officeDocument/2006/relationships/image" Target="../media/image5.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24.xml"/><Relationship Id="rId5" Type="http://schemas.openxmlformats.org/officeDocument/2006/relationships/image" Target="../media/image26.jpg"/><Relationship Id="rId4" Type="http://schemas.openxmlformats.org/officeDocument/2006/relationships/image" Target="../media/image5.gi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25.xml"/><Relationship Id="rId5" Type="http://schemas.openxmlformats.org/officeDocument/2006/relationships/image" Target="../media/image26.jpg"/><Relationship Id="rId4" Type="http://schemas.openxmlformats.org/officeDocument/2006/relationships/image" Target="../media/image5.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26.xml"/><Relationship Id="rId5" Type="http://schemas.openxmlformats.org/officeDocument/2006/relationships/image" Target="../media/image26.jpg"/><Relationship Id="rId4" Type="http://schemas.openxmlformats.org/officeDocument/2006/relationships/image" Target="../media/image5.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27.xml"/><Relationship Id="rId5" Type="http://schemas.openxmlformats.org/officeDocument/2006/relationships/image" Target="../media/image26.jpg"/><Relationship Id="rId4" Type="http://schemas.openxmlformats.org/officeDocument/2006/relationships/image" Target="../media/image5.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28.xml"/><Relationship Id="rId5" Type="http://schemas.openxmlformats.org/officeDocument/2006/relationships/image" Target="../media/image25.gif"/><Relationship Id="rId4" Type="http://schemas.openxmlformats.org/officeDocument/2006/relationships/image" Target="../media/image5.gi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29.xml"/><Relationship Id="rId5" Type="http://schemas.openxmlformats.org/officeDocument/2006/relationships/image" Target="../media/image24.gif"/><Relationship Id="rId4" Type="http://schemas.openxmlformats.org/officeDocument/2006/relationships/image" Target="../media/image5.gif"/></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30.xml"/><Relationship Id="rId5" Type="http://schemas.openxmlformats.org/officeDocument/2006/relationships/image" Target="../media/image27.jpeg"/><Relationship Id="rId4" Type="http://schemas.openxmlformats.org/officeDocument/2006/relationships/image" Target="../media/image5.gif"/></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31.xml"/><Relationship Id="rId5" Type="http://schemas.openxmlformats.org/officeDocument/2006/relationships/image" Target="../media/image28.jpeg"/><Relationship Id="rId4" Type="http://schemas.openxmlformats.org/officeDocument/2006/relationships/image" Target="../media/image5.gif"/></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32.xml"/><Relationship Id="rId5" Type="http://schemas.openxmlformats.org/officeDocument/2006/relationships/image" Target="../media/image29.gif"/><Relationship Id="rId4" Type="http://schemas.openxmlformats.org/officeDocument/2006/relationships/image" Target="../media/image5.gif"/></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33.xml"/><Relationship Id="rId5" Type="http://schemas.openxmlformats.org/officeDocument/2006/relationships/image" Target="../media/image22.gif"/><Relationship Id="rId4" Type="http://schemas.openxmlformats.org/officeDocument/2006/relationships/image" Target="../media/image5.gif"/></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34.xml"/><Relationship Id="rId5" Type="http://schemas.openxmlformats.org/officeDocument/2006/relationships/image" Target="../media/image29.gif"/><Relationship Id="rId4" Type="http://schemas.openxmlformats.org/officeDocument/2006/relationships/image" Target="../media/image5.gi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35.xml"/><Relationship Id="rId5" Type="http://schemas.openxmlformats.org/officeDocument/2006/relationships/image" Target="../media/image22.gif"/><Relationship Id="rId4" Type="http://schemas.openxmlformats.org/officeDocument/2006/relationships/image" Target="../media/image5.gif"/></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1.xml"/><Relationship Id="rId1" Type="http://schemas.openxmlformats.org/officeDocument/2006/relationships/tags" Target="../tags/tag36.xml"/><Relationship Id="rId5" Type="http://schemas.openxmlformats.org/officeDocument/2006/relationships/image" Target="../media/image29.gif"/><Relationship Id="rId4" Type="http://schemas.openxmlformats.org/officeDocument/2006/relationships/image" Target="../media/image5.gif"/></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37.xml"/><Relationship Id="rId5" Type="http://schemas.openxmlformats.org/officeDocument/2006/relationships/image" Target="../media/image30.jpg"/><Relationship Id="rId4" Type="http://schemas.openxmlformats.org/officeDocument/2006/relationships/image" Target="../media/image5.gif"/></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xml"/><Relationship Id="rId1" Type="http://schemas.openxmlformats.org/officeDocument/2006/relationships/tags" Target="../tags/tag38.xml"/><Relationship Id="rId4" Type="http://schemas.openxmlformats.org/officeDocument/2006/relationships/image" Target="../media/image5.gif"/></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xml"/><Relationship Id="rId1" Type="http://schemas.openxmlformats.org/officeDocument/2006/relationships/tags" Target="../tags/tag39.xml"/><Relationship Id="rId5" Type="http://schemas.openxmlformats.org/officeDocument/2006/relationships/image" Target="../media/image29.gif"/><Relationship Id="rId4" Type="http://schemas.openxmlformats.org/officeDocument/2006/relationships/image" Target="../media/image5.gif"/></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1.xml"/><Relationship Id="rId1" Type="http://schemas.openxmlformats.org/officeDocument/2006/relationships/tags" Target="../tags/tag40.xml"/><Relationship Id="rId5" Type="http://schemas.openxmlformats.org/officeDocument/2006/relationships/image" Target="../media/image29.gif"/><Relationship Id="rId4" Type="http://schemas.openxmlformats.org/officeDocument/2006/relationships/image" Target="../media/image5.gif"/></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3.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934201" y="5653092"/>
            <a:ext cx="4896273" cy="8309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ماهية الجريمة والسيبرانية والمعلوماتية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الأولي</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026" name="Picture 2" descr="Cybercrime has cost organisations and individuals over $ 4 billion in 2020  - IT Security Guru">
            <a:extLst>
              <a:ext uri="{FF2B5EF4-FFF2-40B4-BE49-F238E27FC236}">
                <a16:creationId xmlns:a16="http://schemas.microsoft.com/office/drawing/2014/main" id="{EE32B1BD-95DB-4A99-845C-9270A45C0C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9" name="Picture 2" descr="Welcome to Cyberspace! by R△ on Dribbble">
            <a:extLst>
              <a:ext uri="{FF2B5EF4-FFF2-40B4-BE49-F238E27FC236}">
                <a16:creationId xmlns:a16="http://schemas.microsoft.com/office/drawing/2014/main" id="{FF938B88-454F-4216-99B2-E7B5799E2F6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398494"/>
            <a:ext cx="8964706" cy="4136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6680348" y="2774708"/>
            <a:ext cx="32704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مقدمة عامة </a:t>
            </a:r>
            <a:endParaRPr lang="en-US" sz="2800" b="1" dirty="0">
              <a:solidFill>
                <a:schemeClr val="bg1"/>
              </a:solidFill>
              <a:ea typeface="Times New Roman" panose="02020603050405020304" pitchFamily="18" charset="0"/>
              <a:cs typeface="Alexandria" pitchFamily="2" charset="-78"/>
            </a:endParaRPr>
          </a:p>
          <a:p>
            <a:pPr lvl="0" algn="ctr">
              <a:defRPr/>
            </a:pPr>
            <a:r>
              <a:rPr lang="ar-EG" sz="2800" b="1" dirty="0">
                <a:solidFill>
                  <a:schemeClr val="bg1"/>
                </a:solidFill>
                <a:ea typeface="Times New Roman" panose="02020603050405020304" pitchFamily="18" charset="0"/>
                <a:cs typeface="Alexandria" pitchFamily="2" charset="-78"/>
              </a:rPr>
              <a:t>علي المقرر</a:t>
            </a:r>
            <a:endParaRPr kumimoji="0" lang="ar-EG" sz="2800" b="1" i="0" u="none" strike="noStrike" kern="1200" cap="none" spc="0" normalizeH="0" baseline="0" noProof="0" dirty="0">
              <a:ln>
                <a:noFill/>
              </a:ln>
              <a:solidFill>
                <a:prstClr val="black"/>
              </a:solidFill>
              <a:effectLst/>
              <a:uLnTx/>
              <a:uFillTx/>
              <a:latin typeface="+mj-lt"/>
              <a:ea typeface="Cascadia Code" panose="020B0609020000020004" pitchFamily="49" charset="0"/>
              <a:cs typeface="Cascadia Code" panose="020B0609020000020004" pitchFamily="49" charset="0"/>
            </a:endParaRPr>
          </a:p>
        </p:txBody>
      </p:sp>
      <p:pic>
        <p:nvPicPr>
          <p:cNvPr id="8" name="Picture 2" descr="الصور المتحركة وأثرها بالتعليم">
            <a:extLst>
              <a:ext uri="{FF2B5EF4-FFF2-40B4-BE49-F238E27FC236}">
                <a16:creationId xmlns:a16="http://schemas.microsoft.com/office/drawing/2014/main" id="{24FBEE1C-07CD-477F-93DB-583F2070A83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17813" y="1785617"/>
            <a:ext cx="5539523" cy="3360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9" name="Picture 2" descr="Welcome to Cyberspace! by R△ on Dribbble">
            <a:extLst>
              <a:ext uri="{FF2B5EF4-FFF2-40B4-BE49-F238E27FC236}">
                <a16:creationId xmlns:a16="http://schemas.microsoft.com/office/drawing/2014/main" id="{FF938B88-454F-4216-99B2-E7B5799E2F6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398494"/>
            <a:ext cx="8964706" cy="4136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6680348" y="2774708"/>
            <a:ext cx="32704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مقدمة عامة </a:t>
            </a:r>
            <a:endParaRPr lang="en-US" sz="2800" b="1" dirty="0">
              <a:solidFill>
                <a:schemeClr val="bg1"/>
              </a:solidFill>
              <a:ea typeface="Times New Roman" panose="02020603050405020304" pitchFamily="18" charset="0"/>
              <a:cs typeface="Alexandria" pitchFamily="2" charset="-78"/>
            </a:endParaRPr>
          </a:p>
          <a:p>
            <a:pPr lvl="0" algn="ctr">
              <a:defRPr/>
            </a:pPr>
            <a:r>
              <a:rPr lang="ar-EG" sz="2800" b="1" dirty="0">
                <a:solidFill>
                  <a:schemeClr val="bg1"/>
                </a:solidFill>
                <a:ea typeface="Times New Roman" panose="02020603050405020304" pitchFamily="18" charset="0"/>
                <a:cs typeface="Alexandria" pitchFamily="2" charset="-78"/>
              </a:rPr>
              <a:t>علي المقرر</a:t>
            </a:r>
            <a:endParaRPr kumimoji="0" lang="ar-EG" sz="2800" b="1" i="0" u="none" strike="noStrike" kern="1200" cap="none" spc="0" normalizeH="0" baseline="0" noProof="0" dirty="0">
              <a:ln>
                <a:noFill/>
              </a:ln>
              <a:solidFill>
                <a:prstClr val="black"/>
              </a:solidFill>
              <a:effectLst/>
              <a:uLnTx/>
              <a:uFillTx/>
              <a:latin typeface="+mj-lt"/>
              <a:ea typeface="Cascadia Code" panose="020B0609020000020004" pitchFamily="49" charset="0"/>
              <a:cs typeface="Cascadia Code" panose="020B0609020000020004" pitchFamily="49" charset="0"/>
            </a:endParaRPr>
          </a:p>
        </p:txBody>
      </p:sp>
      <p:pic>
        <p:nvPicPr>
          <p:cNvPr id="6146" name="Picture 2" descr="Cyber Security Gif Images - Free Download on Freepik">
            <a:extLst>
              <a:ext uri="{FF2B5EF4-FFF2-40B4-BE49-F238E27FC236}">
                <a16:creationId xmlns:a16="http://schemas.microsoft.com/office/drawing/2014/main" id="{A537ED77-BF29-455C-8CB1-E14BD18CE3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4394" y="1138519"/>
            <a:ext cx="4729696" cy="472969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152353490"/>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9" name="Picture 2" descr="Welcome to Cyberspace! by R△ on Dribbble">
            <a:extLst>
              <a:ext uri="{FF2B5EF4-FFF2-40B4-BE49-F238E27FC236}">
                <a16:creationId xmlns:a16="http://schemas.microsoft.com/office/drawing/2014/main" id="{FF938B88-454F-4216-99B2-E7B5799E2F6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7813" y="1399177"/>
            <a:ext cx="8964706" cy="4136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5956480" y="2896362"/>
            <a:ext cx="3850907"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800" b="1" dirty="0">
                <a:solidFill>
                  <a:schemeClr val="bg1"/>
                </a:solidFill>
                <a:ea typeface="Times New Roman" panose="02020603050405020304" pitchFamily="18" charset="0"/>
                <a:cs typeface="Alexandria" pitchFamily="2" charset="-78"/>
              </a:rPr>
              <a:t>المحاور الرئيسة للمقرر بصفه عامة :</a:t>
            </a:r>
            <a:endParaRPr kumimoji="0" lang="ar-EG" sz="2800" b="1" i="0" u="none" strike="noStrike" kern="1200" cap="none" spc="0" normalizeH="0" baseline="0" noProof="0" dirty="0">
              <a:ln>
                <a:noFill/>
              </a:ln>
              <a:solidFill>
                <a:prstClr val="black"/>
              </a:solidFill>
              <a:effectLst/>
              <a:uLnTx/>
              <a:uFillTx/>
              <a:latin typeface="+mj-lt"/>
              <a:ea typeface="Cascadia Code" panose="020B0609020000020004" pitchFamily="49" charset="0"/>
              <a:cs typeface="Cascadia Code" panose="020B0609020000020004" pitchFamily="49" charset="0"/>
            </a:endParaRPr>
          </a:p>
        </p:txBody>
      </p:sp>
      <p:pic>
        <p:nvPicPr>
          <p:cNvPr id="11" name="Picture 2" descr="Security GIFs - Get the best gif on GIFER">
            <a:extLst>
              <a:ext uri="{FF2B5EF4-FFF2-40B4-BE49-F238E27FC236}">
                <a16:creationId xmlns:a16="http://schemas.microsoft.com/office/drawing/2014/main" id="{B8248B1A-8710-4DE4-ACE0-F5E988F61BE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64532" y="2045215"/>
            <a:ext cx="3010879" cy="30108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353225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B47DF402-BB9A-4904-8F67-784D54CFA7E1}"/>
              </a:ext>
            </a:extLst>
          </p:cNvPr>
          <p:cNvSpPr/>
          <p:nvPr/>
        </p:nvSpPr>
        <p:spPr>
          <a:xfrm>
            <a:off x="6823491" y="9757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chemeClr val="accent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r>
              <a:rPr kumimoji="0" lang="ar-EG" sz="4400" b="1" i="0" u="none" strike="noStrike" kern="1200" cap="none" spc="0" normalizeH="0" baseline="0" noProof="0" dirty="0">
                <a:ln>
                  <a:noFill/>
                </a:ln>
                <a:solidFill>
                  <a:schemeClr val="accent1"/>
                </a:solidFill>
                <a:effectLst/>
                <a:uLnTx/>
                <a:uFillTx/>
                <a:latin typeface="Alexandria" pitchFamily="2" charset="-78"/>
                <a:ea typeface="Times New Roman" panose="02020603050405020304" pitchFamily="18" charset="0"/>
                <a:cs typeface="Alexandria" pitchFamily="2" charset="-78"/>
              </a:rPr>
              <a:t>مقررالجرائم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noProof="0" dirty="0">
                <a:ln>
                  <a:noFill/>
                </a:ln>
                <a:solidFill>
                  <a:schemeClr val="accent1"/>
                </a:solidFill>
                <a:effectLst/>
                <a:uLnTx/>
                <a:uFillTx/>
                <a:latin typeface="Alexandria" pitchFamily="2" charset="-78"/>
                <a:ea typeface="Times New Roman" panose="02020603050405020304" pitchFamily="18" charset="0"/>
                <a:cs typeface="Alexandria" pitchFamily="2" charset="-78"/>
              </a:rPr>
              <a:t> السبرانية:</a:t>
            </a:r>
            <a:endParaRPr kumimoji="0" lang="ar-EG" sz="4400" b="1" i="0" u="none" strike="noStrike" kern="1200" cap="none" spc="0" normalizeH="0" baseline="0" noProof="0" dirty="0">
              <a:ln>
                <a:noFill/>
              </a:ln>
              <a:solidFill>
                <a:schemeClr val="accent1"/>
              </a:solidFill>
              <a:effectLst/>
              <a:uLnTx/>
              <a:uFillTx/>
              <a:latin typeface="Alexandria" pitchFamily="2" charset="-78"/>
              <a:ea typeface="Times New Roman" panose="02020603050405020304" pitchFamily="18" charset="0"/>
              <a:cs typeface="Alexandria" pitchFamily="2" charset="-78"/>
            </a:endParaRPr>
          </a:p>
        </p:txBody>
      </p:sp>
      <p:pic>
        <p:nvPicPr>
          <p:cNvPr id="6" name="Picture 2" descr="Welcome to Cyberspace! by R△ on Dribbble">
            <a:extLst>
              <a:ext uri="{FF2B5EF4-FFF2-40B4-BE49-F238E27FC236}">
                <a16:creationId xmlns:a16="http://schemas.microsoft.com/office/drawing/2014/main" id="{7CD4A987-1631-4EBF-8C3F-930784C5C16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51467" y="1416425"/>
            <a:ext cx="9193804" cy="40667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C84E720D-8A92-4E76-95DC-467DAEC91C26}"/>
              </a:ext>
            </a:extLst>
          </p:cNvPr>
          <p:cNvSpPr>
            <a:spLocks noGrp="1"/>
          </p:cNvSpPr>
          <p:nvPr>
            <p:ph type="sldNum" sz="quarter" idx="4294967295"/>
          </p:nvPr>
        </p:nvSpPr>
        <p:spPr>
          <a:xfrm>
            <a:off x="5070891" y="5973732"/>
            <a:ext cx="6282909" cy="747743"/>
          </a:xfrm>
        </p:spPr>
        <p:txBody>
          <a:bodyPr/>
          <a:lstStyle/>
          <a:p>
            <a:pPr algn="l"/>
            <a:fld id="{F7542ADD-394E-41F3-B704-951748884AEE}" type="slidenum">
              <a:rPr lang="en-US" sz="1400" b="1" smtClean="0"/>
              <a:pPr algn="l"/>
              <a:t>5</a:t>
            </a:fld>
            <a:endParaRPr lang="en-US" sz="1400" b="1" dirty="0"/>
          </a:p>
        </p:txBody>
      </p:sp>
      <p:sp>
        <p:nvSpPr>
          <p:cNvPr id="7" name="Flowchart: Alternate Process 6">
            <a:extLst>
              <a:ext uri="{FF2B5EF4-FFF2-40B4-BE49-F238E27FC236}">
                <a16:creationId xmlns:a16="http://schemas.microsoft.com/office/drawing/2014/main" id="{70060141-51E6-4376-92E6-0764917CF2F6}"/>
              </a:ext>
            </a:extLst>
          </p:cNvPr>
          <p:cNvSpPr/>
          <p:nvPr/>
        </p:nvSpPr>
        <p:spPr>
          <a:xfrm>
            <a:off x="6007544" y="3311534"/>
            <a:ext cx="3978279" cy="6768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8AA8A35-5106-4147-BB68-225709EFB7CF}"/>
              </a:ext>
            </a:extLst>
          </p:cNvPr>
          <p:cNvSpPr txBox="1"/>
          <p:nvPr/>
        </p:nvSpPr>
        <p:spPr>
          <a:xfrm>
            <a:off x="6061331" y="3264652"/>
            <a:ext cx="3870703" cy="523220"/>
          </a:xfrm>
          <a:prstGeom prst="rect">
            <a:avLst/>
          </a:prstGeom>
          <a:noFill/>
        </p:spPr>
        <p:txBody>
          <a:bodyPr wrap="square" rtlCol="0">
            <a:spAutoFit/>
          </a:bodyPr>
          <a:lstStyle/>
          <a:p>
            <a:pPr algn="ctr" rtl="1"/>
            <a:r>
              <a:rPr lang="ar-EG" sz="2800" dirty="0">
                <a:solidFill>
                  <a:schemeClr val="bg1"/>
                </a:solidFill>
                <a:latin typeface="Alexandria" pitchFamily="2" charset="-78"/>
                <a:cs typeface="Alexandria" pitchFamily="2" charset="-78"/>
              </a:rPr>
              <a:t>تمهيد للمحاضرة الأولي</a:t>
            </a:r>
            <a:endParaRPr lang="en-US" sz="2800" dirty="0">
              <a:solidFill>
                <a:schemeClr val="bg1"/>
              </a:solidFill>
              <a:latin typeface="Alexandria" pitchFamily="2" charset="-78"/>
              <a:cs typeface="Alexandria" pitchFamily="2" charset="-78"/>
            </a:endParaRPr>
          </a:p>
        </p:txBody>
      </p:sp>
      <p:pic>
        <p:nvPicPr>
          <p:cNvPr id="11" name="Picture 2" descr="Veilig Internetten : .">
            <a:extLst>
              <a:ext uri="{FF2B5EF4-FFF2-40B4-BE49-F238E27FC236}">
                <a16:creationId xmlns:a16="http://schemas.microsoft.com/office/drawing/2014/main" id="{C9D35A08-396A-4B26-9CCF-377C4BE6CD9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27411" y="1285192"/>
            <a:ext cx="571500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136039"/>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2" name="Picture 2" descr="Welcome to Cyberspace! by R△ on Dribbble">
            <a:extLst>
              <a:ext uri="{FF2B5EF4-FFF2-40B4-BE49-F238E27FC236}">
                <a16:creationId xmlns:a16="http://schemas.microsoft.com/office/drawing/2014/main" id="{C28AF987-8D53-43BD-9C28-01BF76678C9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67538" y="1398493"/>
            <a:ext cx="9058932" cy="3980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2" descr="Welcome to Cyberspace! by R△ on Dribbble">
            <a:extLst>
              <a:ext uri="{FF2B5EF4-FFF2-40B4-BE49-F238E27FC236}">
                <a16:creationId xmlns:a16="http://schemas.microsoft.com/office/drawing/2014/main" id="{8036C962-D6C7-4758-B01C-BD6A08B6417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F2E43F48-C28D-48F7-AE28-A28D351F22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41079" y="2547590"/>
            <a:ext cx="3818968" cy="2437134"/>
          </a:xfrm>
          <a:prstGeom prst="rect">
            <a:avLst/>
          </a:prstGeom>
          <a:ln>
            <a:noFill/>
          </a:ln>
          <a:effectLst>
            <a:softEdge rad="112500"/>
          </a:effectLst>
        </p:spPr>
      </p:pic>
      <p:sp>
        <p:nvSpPr>
          <p:cNvPr id="11" name="Rounded Rectangle 5">
            <a:extLst>
              <a:ext uri="{FF2B5EF4-FFF2-40B4-BE49-F238E27FC236}">
                <a16:creationId xmlns:a16="http://schemas.microsoft.com/office/drawing/2014/main" id="{BA37EB9C-5D17-4053-90A0-0034A0115704}"/>
              </a:ext>
            </a:extLst>
          </p:cNvPr>
          <p:cNvSpPr/>
          <p:nvPr/>
        </p:nvSpPr>
        <p:spPr>
          <a:xfrm>
            <a:off x="5781366" y="2614144"/>
            <a:ext cx="4034988" cy="202957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000" dirty="0">
                <a:solidFill>
                  <a:srgbClr val="444444"/>
                </a:solidFill>
                <a:ea typeface="Calibri" panose="020F0502020204030204" pitchFamily="34" charset="0"/>
              </a:rPr>
              <a:t>      </a:t>
            </a:r>
            <a:r>
              <a:rPr lang="ar-SA" sz="2000" dirty="0">
                <a:solidFill>
                  <a:srgbClr val="444444"/>
                </a:solidFill>
                <a:ea typeface="Calibri" panose="020F0502020204030204" pitchFamily="34" charset="0"/>
              </a:rPr>
              <a:t>الجريمة السيبرانية تتكون من كلمتين هما الجريمة والسيبرانية، لذا سنبدأ بتعريف ماهية الجريمة أولا، ويليها ماهية السيبرانية وما يتعلق بها من مصطلحات :</a:t>
            </a:r>
            <a:endParaRPr lang="en-US" sz="2000" dirty="0"/>
          </a:p>
        </p:txBody>
      </p:sp>
    </p:spTree>
    <p:extLst>
      <p:ext uri="{BB962C8B-B14F-4D97-AF65-F5344CB8AC3E}">
        <p14:creationId xmlns:p14="http://schemas.microsoft.com/office/powerpoint/2010/main" val="374508065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2" name="Picture 2" descr="Welcome to Cyberspace! by R△ on Dribbble">
            <a:extLst>
              <a:ext uri="{FF2B5EF4-FFF2-40B4-BE49-F238E27FC236}">
                <a16:creationId xmlns:a16="http://schemas.microsoft.com/office/drawing/2014/main" id="{241159E4-3DDF-4C3D-8F5E-70A9FDBA0D4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2CCDAFA-349D-4804-9FC1-515BF520DE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8092" y="2800940"/>
            <a:ext cx="4312024" cy="2398563"/>
          </a:xfrm>
          <a:prstGeom prst="rect">
            <a:avLst/>
          </a:prstGeom>
          <a:ln>
            <a:noFill/>
          </a:ln>
          <a:effectLst>
            <a:softEdge rad="112500"/>
          </a:effectLst>
        </p:spPr>
      </p:pic>
      <p:sp>
        <p:nvSpPr>
          <p:cNvPr id="13" name="Oval 12">
            <a:extLst>
              <a:ext uri="{FF2B5EF4-FFF2-40B4-BE49-F238E27FC236}">
                <a16:creationId xmlns:a16="http://schemas.microsoft.com/office/drawing/2014/main" id="{430DA7C8-A0D6-41AD-9774-5E2CBFA74397}"/>
              </a:ext>
            </a:extLst>
          </p:cNvPr>
          <p:cNvSpPr/>
          <p:nvPr/>
        </p:nvSpPr>
        <p:spPr>
          <a:xfrm>
            <a:off x="6010154" y="1439329"/>
            <a:ext cx="4312024" cy="1484776"/>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Alexandria" pitchFamily="2" charset="-78"/>
                <a:cs typeface="Alexandria" pitchFamily="2" charset="-78"/>
              </a:rPr>
              <a:t>أ. تعريف الجريمة</a:t>
            </a:r>
            <a:endParaRPr kumimoji="0" lang="ar-EG" sz="28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11" name="Rounded Rectangle 5">
            <a:extLst>
              <a:ext uri="{FF2B5EF4-FFF2-40B4-BE49-F238E27FC236}">
                <a16:creationId xmlns:a16="http://schemas.microsoft.com/office/drawing/2014/main" id="{806565B0-7918-4F17-9A16-D995E86FAE2A}"/>
              </a:ext>
            </a:extLst>
          </p:cNvPr>
          <p:cNvSpPr/>
          <p:nvPr/>
        </p:nvSpPr>
        <p:spPr>
          <a:xfrm>
            <a:off x="1635891" y="2924105"/>
            <a:ext cx="3974631" cy="209774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400" dirty="0">
                <a:solidFill>
                  <a:srgbClr val="444444"/>
                </a:solidFill>
                <a:ea typeface="Calibri" panose="020F0502020204030204" pitchFamily="34" charset="0"/>
              </a:rPr>
              <a:t>هي كل فعل أو إمتناع عن فعل يضر بمصلحة اجتماعية حماها المشرع بقواعد تجرمه وتعاقب عليه جزائيا</a:t>
            </a:r>
            <a:r>
              <a:rPr lang="ar-EG" sz="2400" dirty="0">
                <a:solidFill>
                  <a:srgbClr val="444444"/>
                </a:solidFill>
                <a:ea typeface="Calibri" panose="020F0502020204030204" pitchFamily="34" charset="0"/>
              </a:rPr>
              <a:t>.</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92518349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5788" y="1285191"/>
            <a:ext cx="9638452" cy="4470149"/>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Welcome to Cyberspace! by R△ on Dribbble">
            <a:extLst>
              <a:ext uri="{FF2B5EF4-FFF2-40B4-BE49-F238E27FC236}">
                <a16:creationId xmlns:a16="http://schemas.microsoft.com/office/drawing/2014/main" id="{A49DC6CB-D39F-4B81-BF75-EFC53BB459F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32996" y="1380564"/>
            <a:ext cx="9393475" cy="41922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344075" y="2183834"/>
            <a:ext cx="5730016" cy="1390637"/>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أن (</a:t>
            </a:r>
            <a:r>
              <a:rPr kumimoji="0" lang="en-US"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cyber</a:t>
            </a:r>
            <a:r>
              <a:rPr kumimoji="0" lang="ar-SA"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 كلمة انجليزية، ولقد عرَّف قاموس أكسفورد كلمة سيبراني، هي أو </a:t>
            </a:r>
            <a:r>
              <a:rPr kumimoji="0" lang="en-US"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Cyber</a:t>
            </a:r>
            <a:r>
              <a:rPr kumimoji="0" lang="ar-SA" sz="2000" b="0" i="0" u="none" strike="noStrike" kern="1200" cap="none" spc="0" normalizeH="0" baseline="0" noProof="0" dirty="0">
                <a:ln>
                  <a:noFill/>
                </a:ln>
                <a:solidFill>
                  <a:schemeClr val="bg1"/>
                </a:solidFill>
                <a:effectLst/>
                <a:uLnTx/>
                <a:uFillTx/>
                <a:latin typeface="Alexandria" pitchFamily="2" charset="-78"/>
                <a:ea typeface="Calibri" panose="020F0502020204030204" pitchFamily="34" charset="0"/>
                <a:cs typeface="Alexandria" pitchFamily="2" charset="-78"/>
              </a:rPr>
              <a:t> ، بأنها صفة لأي شيء مرتبط بثقافة الحواسيب أو تقنية المعلومات أو الواقع الافتراضي </a:t>
            </a:r>
            <a:r>
              <a:rPr kumimoji="0" lang="ar-SA" sz="2000" b="0" i="0" u="none" strike="noStrike" kern="1200" cap="none" spc="0" normalizeH="0" baseline="0" noProof="0" dirty="0">
                <a:ln>
                  <a:noFill/>
                </a:ln>
                <a:solidFill>
                  <a:srgbClr val="444444"/>
                </a:solidFill>
                <a:effectLst/>
                <a:uLnTx/>
                <a:uFillTx/>
                <a:latin typeface="Alexandria" pitchFamily="2" charset="-78"/>
                <a:ea typeface="Calibri" panose="020F0502020204030204" pitchFamily="34" charset="0"/>
                <a:cs typeface="Alexandria" pitchFamily="2" charset="-78"/>
              </a:rPr>
              <a:t>.</a:t>
            </a:r>
            <a:endParaRPr kumimoji="0" lang="en-US"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p:txBody>
      </p:sp>
      <p:pic>
        <p:nvPicPr>
          <p:cNvPr id="9" name="Picture 8">
            <a:extLst>
              <a:ext uri="{FF2B5EF4-FFF2-40B4-BE49-F238E27FC236}">
                <a16:creationId xmlns:a16="http://schemas.microsoft.com/office/drawing/2014/main" id="{58D067B3-73FA-4FFB-85B5-58EDECDA26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8491" y="3574471"/>
            <a:ext cx="9227816" cy="1998337"/>
          </a:xfrm>
          <a:prstGeom prst="rect">
            <a:avLst/>
          </a:prstGeom>
          <a:ln>
            <a:noFill/>
          </a:ln>
          <a:effectLst>
            <a:softEdge rad="112500"/>
          </a:effectLst>
        </p:spPr>
      </p:pic>
      <p:sp>
        <p:nvSpPr>
          <p:cNvPr id="13" name="Oval 12">
            <a:extLst>
              <a:ext uri="{FF2B5EF4-FFF2-40B4-BE49-F238E27FC236}">
                <a16:creationId xmlns:a16="http://schemas.microsoft.com/office/drawing/2014/main" id="{430DA7C8-A0D6-41AD-9774-5E2CBFA74397}"/>
              </a:ext>
            </a:extLst>
          </p:cNvPr>
          <p:cNvSpPr/>
          <p:nvPr/>
        </p:nvSpPr>
        <p:spPr>
          <a:xfrm>
            <a:off x="7074091" y="1997080"/>
            <a:ext cx="3997592" cy="1255071"/>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Alexandria" pitchFamily="2" charset="-78"/>
                <a:cs typeface="Alexandria" pitchFamily="2" charset="-78"/>
              </a:rPr>
              <a:t>ب.</a:t>
            </a:r>
            <a:r>
              <a:rPr kumimoji="0" lang="ar-EG" sz="2400" b="1" i="0" u="none" strike="noStrike" kern="1200" cap="none" spc="0" normalizeH="0" baseline="0" noProof="0" dirty="0">
                <a:ln>
                  <a:noFill/>
                </a:ln>
                <a:solidFill>
                  <a:srgbClr val="FF0000"/>
                </a:solidFill>
                <a:effectLst/>
                <a:uLnTx/>
                <a:uFillTx/>
                <a:latin typeface="Alexandria" pitchFamily="2" charset="-78"/>
                <a:cs typeface="Alexandria" pitchFamily="2" charset="-78"/>
              </a:rPr>
              <a:t> تعريف اللغوي لكلمة السيبرانية</a:t>
            </a:r>
          </a:p>
          <a:p>
            <a:pPr lvl="0" algn="ctr">
              <a:defRPr/>
            </a:pPr>
            <a:r>
              <a:rPr lang="en-US" sz="2800" dirty="0">
                <a:solidFill>
                  <a:srgbClr val="7030A0"/>
                </a:solidFill>
                <a:latin typeface="Alexandria" pitchFamily="2" charset="-78"/>
                <a:ea typeface="Calibri" panose="020F0502020204030204" pitchFamily="34" charset="0"/>
                <a:cs typeface="Alexandria" pitchFamily="2" charset="-78"/>
              </a:rPr>
              <a:t>cyber</a:t>
            </a:r>
            <a:endParaRPr kumimoji="0" lang="ar-EG" sz="28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54160519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Welcome to Cyberspace! by R△ on Dribbble">
            <a:extLst>
              <a:ext uri="{FF2B5EF4-FFF2-40B4-BE49-F238E27FC236}">
                <a16:creationId xmlns:a16="http://schemas.microsoft.com/office/drawing/2014/main" id="{67A62DBF-C699-424D-AF8E-3A26BF41F6D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415417" y="2204739"/>
            <a:ext cx="5730016" cy="2484591"/>
          </a:xfrm>
          <a:prstGeom prst="rect">
            <a:avLst/>
          </a:prstGeom>
          <a:noFill/>
        </p:spPr>
        <p:txBody>
          <a:bodyPr wrap="square" rtlCol="0">
            <a:spAutoFit/>
          </a:bodyPr>
          <a:lstStyle/>
          <a:p>
            <a:pPr algn="just" rtl="1">
              <a:lnSpc>
                <a:spcPct val="107000"/>
              </a:lnSpc>
              <a:spcAft>
                <a:spcPts val="800"/>
              </a:spcAft>
            </a:pPr>
            <a:r>
              <a:rPr lang="ar-SA" sz="2000" dirty="0">
                <a:solidFill>
                  <a:srgbClr val="444444"/>
                </a:solidFill>
                <a:latin typeface="Calibri" panose="020F0502020204030204" pitchFamily="34" charset="0"/>
                <a:ea typeface="Calibri" panose="020F0502020204030204" pitchFamily="34" charset="0"/>
                <a:cs typeface="Calibri" panose="020F0502020204030204" pitchFamily="34" charset="0"/>
              </a:rPr>
              <a:t> </a:t>
            </a:r>
            <a:r>
              <a:rPr lang="en-US" sz="2000" dirty="0">
                <a:solidFill>
                  <a:srgbClr val="444444"/>
                </a:solidFill>
                <a:latin typeface="Calibri" panose="020F0502020204030204" pitchFamily="34" charset="0"/>
                <a:ea typeface="Calibri" panose="020F0502020204030204" pitchFamily="34" charset="0"/>
                <a:cs typeface="Calibri" panose="020F0502020204030204" pitchFamily="34" charset="0"/>
              </a:rPr>
              <a:t>     </a:t>
            </a:r>
            <a:r>
              <a:rPr lang="ar-SA" sz="2000" dirty="0">
                <a:solidFill>
                  <a:schemeClr val="bg1"/>
                </a:solidFill>
                <a:latin typeface="Calibri" panose="020F0502020204030204" pitchFamily="34" charset="0"/>
                <a:ea typeface="Calibri" panose="020F0502020204030204" pitchFamily="34" charset="0"/>
              </a:rPr>
              <a:t>هو الوسط الذي تتواجد فيه </a:t>
            </a:r>
            <a:r>
              <a:rPr lang="ar-SA" sz="2000" dirty="0">
                <a:solidFill>
                  <a:schemeClr val="bg1"/>
                </a:solidFill>
                <a:latin typeface="Calibri" panose="020F0502020204030204" pitchFamily="34" charset="0"/>
                <a:ea typeface="Calibri" panose="020F0502020204030204" pitchFamily="34" charset="0"/>
                <a:hlinkClick r:id="rId4" tooltip="شبكة حاسوب">
                  <a:extLst>
                    <a:ext uri="{A12FA001-AC4F-418D-AE19-62706E023703}">
                      <ahyp:hlinkClr xmlns:ahyp="http://schemas.microsoft.com/office/drawing/2018/hyperlinkcolor" val="tx"/>
                    </a:ext>
                  </a:extLst>
                </a:hlinkClick>
              </a:rPr>
              <a:t>شبكات الحاسوب</a:t>
            </a:r>
            <a:r>
              <a:rPr lang="en-US" sz="2000" dirty="0">
                <a:solidFill>
                  <a:schemeClr val="bg1"/>
                </a:solidFill>
                <a:latin typeface="Calibri" panose="020F0502020204030204" pitchFamily="34" charset="0"/>
                <a:ea typeface="Calibri" panose="020F0502020204030204" pitchFamily="34" charset="0"/>
              </a:rPr>
              <a:t> </a:t>
            </a:r>
            <a:r>
              <a:rPr lang="ar-SA" sz="2000" dirty="0">
                <a:solidFill>
                  <a:schemeClr val="bg1"/>
                </a:solidFill>
                <a:latin typeface="Calibri" panose="020F0502020204030204" pitchFamily="34" charset="0"/>
                <a:ea typeface="Calibri" panose="020F0502020204030204" pitchFamily="34" charset="0"/>
              </a:rPr>
              <a:t>ويحصل من خلالها التواصل الإلكتروني</a:t>
            </a:r>
            <a:r>
              <a:rPr lang="en-US" sz="2000" dirty="0">
                <a:solidFill>
                  <a:schemeClr val="bg1"/>
                </a:solidFill>
                <a:latin typeface="Calibri" panose="020F0502020204030204" pitchFamily="34" charset="0"/>
                <a:ea typeface="Calibri" panose="020F0502020204030204" pitchFamily="34" charset="0"/>
              </a:rPr>
              <a:t>.</a:t>
            </a:r>
            <a:endParaRPr lang="en-US" sz="1600" dirty="0">
              <a:solidFill>
                <a:schemeClr val="bg1"/>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000" dirty="0">
                <a:solidFill>
                  <a:schemeClr val="bg1"/>
                </a:solidFill>
                <a:latin typeface="Calibri" panose="020F0502020204030204" pitchFamily="34" charset="0"/>
                <a:ea typeface="Calibri" panose="020F0502020204030204" pitchFamily="34" charset="0"/>
              </a:rPr>
              <a:t> وبمفهوم أشمل </a:t>
            </a:r>
            <a:r>
              <a:rPr lang="ar-SA" sz="2000" u="sng" dirty="0">
                <a:solidFill>
                  <a:schemeClr val="bg1"/>
                </a:solidFill>
                <a:latin typeface="Calibri" panose="020F0502020204030204" pitchFamily="34" charset="0"/>
                <a:ea typeface="Calibri" panose="020F0502020204030204" pitchFamily="34" charset="0"/>
              </a:rPr>
              <a:t>يعرف بأنه مجال مركَب مادي وغير مادي يشمل مجموعة من العناصر </a:t>
            </a:r>
            <a:r>
              <a:rPr lang="ar-SA" sz="2000" dirty="0">
                <a:solidFill>
                  <a:schemeClr val="bg1"/>
                </a:solidFill>
                <a:latin typeface="Calibri" panose="020F0502020204030204" pitchFamily="34" charset="0"/>
                <a:ea typeface="Calibri" panose="020F0502020204030204" pitchFamily="34" charset="0"/>
              </a:rPr>
              <a:t>هي: أجهزة الكمبيوتر، أنظمة الشبكات والبرمجيات، حوسبة المعلومات، نقل وتخزين البيانات والمعلومات، ومستخدمي كل هذه العناصر.</a:t>
            </a:r>
            <a:endParaRPr kumimoji="0" lang="en-US" sz="20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7186425" y="2653553"/>
            <a:ext cx="3267816" cy="160236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000" b="1" dirty="0">
                <a:solidFill>
                  <a:srgbClr val="FF0000"/>
                </a:solidFill>
                <a:latin typeface="Alexandria" pitchFamily="2" charset="-78"/>
                <a:cs typeface="Alexandria" pitchFamily="2" charset="-78"/>
              </a:rPr>
              <a:t>ت. مفهوم الفضاء السيبراني </a:t>
            </a:r>
            <a:r>
              <a:rPr lang="en-US" sz="2000" b="1" dirty="0">
                <a:solidFill>
                  <a:srgbClr val="FF0000"/>
                </a:solidFill>
                <a:latin typeface="Alexandria" pitchFamily="2" charset="-78"/>
                <a:cs typeface="Alexandria" pitchFamily="2" charset="-78"/>
              </a:rPr>
              <a:t>Cyberspace</a:t>
            </a:r>
            <a:endParaRPr lang="ar-EG" sz="2000"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57422977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Welcome to Cyberspace! by R△ on Dribbble">
            <a:extLst>
              <a:ext uri="{FF2B5EF4-FFF2-40B4-BE49-F238E27FC236}">
                <a16:creationId xmlns:a16="http://schemas.microsoft.com/office/drawing/2014/main" id="{631A9488-63D7-4D75-908D-C8397363343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36259" y="1380564"/>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93777" y="2235659"/>
            <a:ext cx="5730016" cy="736355"/>
          </a:xfrm>
          <a:prstGeom prst="rect">
            <a:avLst/>
          </a:prstGeom>
          <a:noFill/>
        </p:spPr>
        <p:txBody>
          <a:bodyPr wrap="square" rtlCol="0">
            <a:spAutoFit/>
          </a:bodyPr>
          <a:lstStyle/>
          <a:p>
            <a:pPr lvl="0" algn="just" rtl="1">
              <a:lnSpc>
                <a:spcPct val="107000"/>
              </a:lnSpc>
              <a:spcAft>
                <a:spcPts val="800"/>
              </a:spcAft>
            </a:pPr>
            <a:r>
              <a:rPr lang="ar-SA" sz="2000" dirty="0">
                <a:solidFill>
                  <a:srgbClr val="444444"/>
                </a:solidFill>
                <a:ea typeface="Calibri" panose="020F0502020204030204" pitchFamily="34" charset="0"/>
                <a:cs typeface="Calibri" panose="020F0502020204030204" pitchFamily="34" charset="0"/>
              </a:rPr>
              <a:t> </a:t>
            </a:r>
            <a:r>
              <a:rPr lang="ar-SA" sz="2000" dirty="0">
                <a:solidFill>
                  <a:schemeClr val="bg1"/>
                </a:solidFill>
                <a:ea typeface="Calibri" panose="020F0502020204030204" pitchFamily="34" charset="0"/>
              </a:rPr>
              <a:t>الأمن السيبراني هو عملية حماية الأنظمة والشبكات والبرامج ضد الهجمات الرقمية. </a:t>
            </a:r>
            <a:endParaRPr kumimoji="0" lang="en-US" sz="16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endParaRPr>
          </a:p>
        </p:txBody>
      </p:sp>
      <p:sp>
        <p:nvSpPr>
          <p:cNvPr id="13" name="Oval 12">
            <a:extLst>
              <a:ext uri="{FF2B5EF4-FFF2-40B4-BE49-F238E27FC236}">
                <a16:creationId xmlns:a16="http://schemas.microsoft.com/office/drawing/2014/main" id="{430DA7C8-A0D6-41AD-9774-5E2CBFA74397}"/>
              </a:ext>
            </a:extLst>
          </p:cNvPr>
          <p:cNvSpPr/>
          <p:nvPr/>
        </p:nvSpPr>
        <p:spPr>
          <a:xfrm>
            <a:off x="6327602" y="3067386"/>
            <a:ext cx="3686235" cy="1335759"/>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000" b="1" dirty="0">
                <a:solidFill>
                  <a:srgbClr val="FF0000"/>
                </a:solidFill>
                <a:latin typeface="Alexandria" pitchFamily="2" charset="-78"/>
                <a:ea typeface="Calibri" panose="020F0502020204030204" pitchFamily="34" charset="0"/>
                <a:cs typeface="Alexandria" pitchFamily="2" charset="-78"/>
              </a:rPr>
              <a:t>ث .</a:t>
            </a:r>
            <a:r>
              <a:rPr lang="ar-SA" sz="2000" b="1" dirty="0">
                <a:solidFill>
                  <a:srgbClr val="FF0000"/>
                </a:solidFill>
                <a:latin typeface="Alexandria" pitchFamily="2" charset="-78"/>
                <a:ea typeface="Calibri" panose="020F0502020204030204" pitchFamily="34" charset="0"/>
                <a:cs typeface="Alexandria" pitchFamily="2" charset="-78"/>
              </a:rPr>
              <a:t>الأمن السيبراني:</a:t>
            </a:r>
            <a:endParaRPr kumimoji="0" lang="ar-EG" sz="20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70CA3766-B794-4890-BA65-FB8DB8D3CA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8490" y="3119718"/>
            <a:ext cx="4672875" cy="245309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435380915"/>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Welcome to Cyberspace! by R△ on Dribbble">
            <a:extLst>
              <a:ext uri="{FF2B5EF4-FFF2-40B4-BE49-F238E27FC236}">
                <a16:creationId xmlns:a16="http://schemas.microsoft.com/office/drawing/2014/main" id="{D3465A92-F03A-4AB8-AA7B-6222F06CFD9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17B7722-F7B3-4C11-AFCC-DFE3AE267C70}"/>
              </a:ext>
            </a:extLst>
          </p:cNvPr>
          <p:cNvSpPr/>
          <p:nvPr/>
        </p:nvSpPr>
        <p:spPr>
          <a:xfrm>
            <a:off x="2105671" y="1891553"/>
            <a:ext cx="5989458" cy="862333"/>
          </a:xfrm>
          <a:custGeom>
            <a:avLst/>
            <a:gdLst>
              <a:gd name="connsiteX0" fmla="*/ 0 w 5996818"/>
              <a:gd name="connsiteY0" fmla="*/ 0 h 1380565"/>
              <a:gd name="connsiteX1" fmla="*/ 5996818 w 5996818"/>
              <a:gd name="connsiteY1" fmla="*/ 0 h 1380565"/>
              <a:gd name="connsiteX2" fmla="*/ 5996818 w 5996818"/>
              <a:gd name="connsiteY2" fmla="*/ 1380565 h 1380565"/>
              <a:gd name="connsiteX3" fmla="*/ 0 w 5996818"/>
              <a:gd name="connsiteY3" fmla="*/ 1380565 h 1380565"/>
              <a:gd name="connsiteX4" fmla="*/ 0 w 5996818"/>
              <a:gd name="connsiteY4" fmla="*/ 0 h 1380565"/>
              <a:gd name="connsiteX0" fmla="*/ 618565 w 5996818"/>
              <a:gd name="connsiteY0" fmla="*/ 242048 h 1380565"/>
              <a:gd name="connsiteX1" fmla="*/ 5996818 w 5996818"/>
              <a:gd name="connsiteY1" fmla="*/ 0 h 1380565"/>
              <a:gd name="connsiteX2" fmla="*/ 5996818 w 5996818"/>
              <a:gd name="connsiteY2" fmla="*/ 1380565 h 1380565"/>
              <a:gd name="connsiteX3" fmla="*/ 0 w 5996818"/>
              <a:gd name="connsiteY3" fmla="*/ 1380565 h 1380565"/>
              <a:gd name="connsiteX4" fmla="*/ 618565 w 5996818"/>
              <a:gd name="connsiteY4" fmla="*/ 242048 h 1380565"/>
              <a:gd name="connsiteX0" fmla="*/ 618565 w 5996818"/>
              <a:gd name="connsiteY0" fmla="*/ 107578 h 1246095"/>
              <a:gd name="connsiteX1" fmla="*/ 5871312 w 5996818"/>
              <a:gd name="connsiteY1" fmla="*/ 0 h 1246095"/>
              <a:gd name="connsiteX2" fmla="*/ 5996818 w 5996818"/>
              <a:gd name="connsiteY2" fmla="*/ 1246095 h 1246095"/>
              <a:gd name="connsiteX3" fmla="*/ 0 w 5996818"/>
              <a:gd name="connsiteY3" fmla="*/ 1246095 h 1246095"/>
              <a:gd name="connsiteX4" fmla="*/ 618565 w 5996818"/>
              <a:gd name="connsiteY4" fmla="*/ 107578 h 1246095"/>
              <a:gd name="connsiteX0" fmla="*/ 618565 w 5996818"/>
              <a:gd name="connsiteY0" fmla="*/ 107578 h 1246095"/>
              <a:gd name="connsiteX1" fmla="*/ 5871312 w 5996818"/>
              <a:gd name="connsiteY1" fmla="*/ 0 h 1246095"/>
              <a:gd name="connsiteX2" fmla="*/ 5996818 w 5996818"/>
              <a:gd name="connsiteY2" fmla="*/ 1246095 h 1246095"/>
              <a:gd name="connsiteX3" fmla="*/ 0 w 5996818"/>
              <a:gd name="connsiteY3" fmla="*/ 1246095 h 1246095"/>
              <a:gd name="connsiteX4" fmla="*/ 618565 w 5996818"/>
              <a:gd name="connsiteY4" fmla="*/ 107578 h 12460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96818" h="1246095">
                <a:moveTo>
                  <a:pt x="618565" y="107578"/>
                </a:moveTo>
                <a:cubicBezTo>
                  <a:pt x="2369481" y="71719"/>
                  <a:pt x="4120396" y="295835"/>
                  <a:pt x="5871312" y="0"/>
                </a:cubicBezTo>
                <a:lnTo>
                  <a:pt x="5996818" y="1246095"/>
                </a:lnTo>
                <a:lnTo>
                  <a:pt x="0" y="1246095"/>
                </a:lnTo>
                <a:lnTo>
                  <a:pt x="618565" y="107578"/>
                </a:lnTo>
                <a:close/>
              </a:path>
            </a:pathLst>
          </a:cu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DF0E70-4198-4883-9352-0257BBB3BED6}"/>
              </a:ext>
            </a:extLst>
          </p:cNvPr>
          <p:cNvSpPr txBox="1"/>
          <p:nvPr/>
        </p:nvSpPr>
        <p:spPr>
          <a:xfrm>
            <a:off x="2480114" y="2088958"/>
            <a:ext cx="5503759" cy="606769"/>
          </a:xfrm>
          <a:prstGeom prst="rect">
            <a:avLst/>
          </a:prstGeom>
          <a:noFill/>
        </p:spPr>
        <p:txBody>
          <a:bodyPr wrap="square" rtlCol="0">
            <a:spAutoFit/>
          </a:bodyPr>
          <a:lstStyle/>
          <a:p>
            <a:pPr algn="just" rtl="1">
              <a:lnSpc>
                <a:spcPct val="107000"/>
              </a:lnSpc>
              <a:spcAft>
                <a:spcPts val="500"/>
              </a:spcAft>
            </a:pPr>
            <a:r>
              <a:rPr lang="ar-SA" sz="1600" dirty="0">
                <a:solidFill>
                  <a:srgbClr val="444444"/>
                </a:solidFill>
                <a:latin typeface="Calibri" panose="020F0502020204030204" pitchFamily="34" charset="0"/>
                <a:ea typeface="Calibri" panose="020F0502020204030204" pitchFamily="34" charset="0"/>
              </a:rPr>
              <a:t>المعلوماتية بنيت علي مكونات</a:t>
            </a:r>
            <a:r>
              <a:rPr lang="ar-EG" sz="1600" dirty="0">
                <a:solidFill>
                  <a:srgbClr val="444444"/>
                </a:solidFill>
                <a:latin typeface="Calibri" panose="020F0502020204030204" pitchFamily="34" charset="0"/>
                <a:ea typeface="Calibri" panose="020F0502020204030204" pitchFamily="34" charset="0"/>
              </a:rPr>
              <a:t> </a:t>
            </a:r>
            <a:r>
              <a:rPr lang="ar-SA" sz="1600" dirty="0">
                <a:solidFill>
                  <a:srgbClr val="444444"/>
                </a:solidFill>
                <a:latin typeface="Calibri" panose="020F0502020204030204" pitchFamily="34" charset="0"/>
                <a:ea typeface="Calibri" panose="020F0502020204030204" pitchFamily="34" charset="0"/>
              </a:rPr>
              <a:t>هي المعلومات والكمبيوتر والاتصالات.</a:t>
            </a:r>
            <a:endParaRPr lang="en-US" sz="1600" dirty="0">
              <a:latin typeface="Calibri" panose="020F0502020204030204" pitchFamily="34" charset="0"/>
              <a:ea typeface="Calibri" panose="020F0502020204030204" pitchFamily="34" charset="0"/>
            </a:endParaRPr>
          </a:p>
        </p:txBody>
      </p:sp>
      <p:pic>
        <p:nvPicPr>
          <p:cNvPr id="1026" name="Picture 2" descr="5 معلومات مهمة عن تقنية المعلومات">
            <a:extLst>
              <a:ext uri="{FF2B5EF4-FFF2-40B4-BE49-F238E27FC236}">
                <a16:creationId xmlns:a16="http://schemas.microsoft.com/office/drawing/2014/main" id="{DFE1F44D-7EEC-4563-8FD9-26BACE32C22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45598" y="3021107"/>
            <a:ext cx="5602941" cy="19363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Oval 8">
            <a:extLst>
              <a:ext uri="{FF2B5EF4-FFF2-40B4-BE49-F238E27FC236}">
                <a16:creationId xmlns:a16="http://schemas.microsoft.com/office/drawing/2014/main" id="{3C822850-76EF-48F1-9D5F-18DBBE08AFF3}"/>
              </a:ext>
            </a:extLst>
          </p:cNvPr>
          <p:cNvSpPr/>
          <p:nvPr/>
        </p:nvSpPr>
        <p:spPr>
          <a:xfrm>
            <a:off x="8086165" y="1808243"/>
            <a:ext cx="2952598" cy="88898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000" b="1" dirty="0">
                <a:solidFill>
                  <a:srgbClr val="FF0000"/>
                </a:solidFill>
                <a:latin typeface="Alexandria" pitchFamily="2" charset="-78"/>
                <a:ea typeface="Calibri" panose="020F0502020204030204" pitchFamily="34" charset="0"/>
                <a:cs typeface="Alexandria" pitchFamily="2" charset="-78"/>
              </a:rPr>
              <a:t>ج. المعلوماتية</a:t>
            </a:r>
            <a:r>
              <a:rPr lang="ar-SA" sz="2000" b="1" dirty="0">
                <a:solidFill>
                  <a:srgbClr val="FF0000"/>
                </a:solidFill>
                <a:latin typeface="Alexandria" pitchFamily="2" charset="-78"/>
                <a:ea typeface="Calibri" panose="020F0502020204030204" pitchFamily="34" charset="0"/>
                <a:cs typeface="Alexandria" pitchFamily="2" charset="-78"/>
              </a:rPr>
              <a:t>:</a:t>
            </a:r>
            <a:endParaRPr kumimoji="0" lang="ar-EG" sz="20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342079303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2" descr="Welcome to Cyberspace! by R△ on Dribbble">
            <a:extLst>
              <a:ext uri="{FF2B5EF4-FFF2-40B4-BE49-F238E27FC236}">
                <a16:creationId xmlns:a16="http://schemas.microsoft.com/office/drawing/2014/main" id="{38164C3A-9F24-4EB4-8C99-35DF8E21F1D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84730" y="1398493"/>
            <a:ext cx="10013576" cy="42582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064451" y="2420276"/>
            <a:ext cx="3714029" cy="105936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rPr>
              <a:t>تعريف المعلومات</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rPr>
              <a:t> وتعريف البيانات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rPr>
              <a:t>و</a:t>
            </a:r>
            <a:r>
              <a:rPr lang="ar-EG" b="1" dirty="0">
                <a:solidFill>
                  <a:prstClr val="black"/>
                </a:solidFill>
                <a:latin typeface="+mj-lt"/>
                <a:ea typeface="Cascadia Code" panose="020B0609020000020004" pitchFamily="49" charset="0"/>
              </a:rPr>
              <a:t>خصائصهما</a:t>
            </a:r>
            <a:endParaRPr kumimoji="0" lang="ar-EG"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4523267" y="3880112"/>
            <a:ext cx="3398989" cy="95291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kumimoji="0" lang="ar-EG" b="1" i="0" u="none" strike="noStrike" kern="1200" cap="none" spc="0" normalizeH="0" baseline="0" noProof="0" dirty="0">
                <a:ln>
                  <a:noFill/>
                </a:ln>
                <a:solidFill>
                  <a:schemeClr val="tx1"/>
                </a:solidFill>
                <a:effectLst/>
                <a:uLnTx/>
                <a:uFillTx/>
                <a:latin typeface="+mj-lt"/>
                <a:ea typeface="Cascadia Code" panose="020B0609020000020004" pitchFamily="49" charset="0"/>
              </a:rPr>
              <a:t>تعريف المعلوماتية</a:t>
            </a:r>
          </a:p>
        </p:txBody>
      </p:sp>
      <p:sp>
        <p:nvSpPr>
          <p:cNvPr id="13" name="Oval 12">
            <a:extLst>
              <a:ext uri="{FF2B5EF4-FFF2-40B4-BE49-F238E27FC236}">
                <a16:creationId xmlns:a16="http://schemas.microsoft.com/office/drawing/2014/main" id="{27376E63-A78A-BD8F-1A56-52837C863F12}"/>
              </a:ext>
            </a:extLst>
          </p:cNvPr>
          <p:cNvSpPr/>
          <p:nvPr/>
        </p:nvSpPr>
        <p:spPr>
          <a:xfrm>
            <a:off x="4472735" y="1890593"/>
            <a:ext cx="3449521" cy="2118734"/>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pitchFamily="2" charset="-78"/>
                <a:ea typeface="Calibri" panose="020F0502020204030204" pitchFamily="34" charset="0"/>
                <a:cs typeface="Alexandria" pitchFamily="2" charset="-78"/>
              </a:rPr>
              <a:t>المحاور الرئيسية للمحاضرة</a:t>
            </a:r>
            <a:r>
              <a:rPr kumimoji="0" lang="ar-EG" sz="3200" b="1" i="0" u="none" strike="noStrike" kern="1200" cap="none" spc="0" normalizeH="0" baseline="0" noProof="0" dirty="0">
                <a:ln>
                  <a:noFill/>
                </a:ln>
                <a:solidFill>
                  <a:srgbClr val="FF0000"/>
                </a:solidFill>
                <a:effectLst/>
                <a:uLnTx/>
                <a:uFillTx/>
                <a:latin typeface="Alexandria" pitchFamily="2" charset="-78"/>
                <a:ea typeface="Calibri" panose="020F0502020204030204" pitchFamily="34" charset="0"/>
                <a:cs typeface="Alexandria" pitchFamily="2" charset="-78"/>
              </a:rPr>
              <a:t> </a:t>
            </a:r>
            <a:endParaRPr kumimoji="0" lang="ar-EG" sz="3200" b="1"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8" name="Rounded Rectangle 5">
            <a:extLst>
              <a:ext uri="{FF2B5EF4-FFF2-40B4-BE49-F238E27FC236}">
                <a16:creationId xmlns:a16="http://schemas.microsoft.com/office/drawing/2014/main" id="{AD092A96-318D-4D85-9F72-CA90AE2F655E}"/>
              </a:ext>
            </a:extLst>
          </p:cNvPr>
          <p:cNvSpPr/>
          <p:nvPr/>
        </p:nvSpPr>
        <p:spPr>
          <a:xfrm>
            <a:off x="1413520" y="2355669"/>
            <a:ext cx="3449521" cy="105936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mj-lt"/>
                <a:ea typeface="Cascadia Code" panose="020B0609020000020004" pitchFamily="49" charset="0"/>
              </a:rPr>
              <a:t>أنواع المعلومات وصورها</a:t>
            </a:r>
            <a:endParaRPr kumimoji="0" lang="ar-EG" sz="2000"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Tree>
    <p:extLst>
      <p:ext uri="{BB962C8B-B14F-4D97-AF65-F5344CB8AC3E}">
        <p14:creationId xmlns:p14="http://schemas.microsoft.com/office/powerpoint/2010/main" val="104295723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4EE8AEA-504B-4BB8-86D6-43C3D280614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7203441" y="2061882"/>
            <a:ext cx="3434079" cy="232723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المحور الأول</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dirty="0">
              <a:solidFill>
                <a:srgbClr val="FF0000"/>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SA" dirty="0">
                <a:solidFill>
                  <a:srgbClr val="FF0000"/>
                </a:solidFill>
                <a:latin typeface="Times New Roman" panose="02020603050405020304" pitchFamily="18" charset="0"/>
                <a:ea typeface="Calibri" panose="020F0502020204030204" pitchFamily="34" charset="0"/>
              </a:rPr>
              <a:t>تعريف</a:t>
            </a:r>
            <a:r>
              <a:rPr lang="en-US" dirty="0">
                <a:solidFill>
                  <a:srgbClr val="FF0000"/>
                </a:solidFill>
                <a:latin typeface="Times New Roman" panose="02020603050405020304" pitchFamily="18" charset="0"/>
                <a:ea typeface="Calibri" panose="020F0502020204030204" pitchFamily="34" charset="0"/>
              </a:rPr>
              <a:t> </a:t>
            </a:r>
            <a:r>
              <a:rPr lang="ar-SA" dirty="0">
                <a:solidFill>
                  <a:srgbClr val="FF0000"/>
                </a:solidFill>
                <a:latin typeface="Times New Roman" panose="02020603050405020304" pitchFamily="18" charset="0"/>
                <a:ea typeface="Calibri" panose="020F0502020204030204" pitchFamily="34" charset="0"/>
              </a:rPr>
              <a:t>المعلومات</a:t>
            </a:r>
            <a:r>
              <a:rPr lang="en-US" dirty="0">
                <a:solidFill>
                  <a:srgbClr val="FF0000"/>
                </a:solidFill>
                <a:latin typeface="Times New Roman" panose="02020603050405020304" pitchFamily="18" charset="0"/>
                <a:ea typeface="Calibri" panose="020F0502020204030204" pitchFamily="34" charset="0"/>
              </a:rPr>
              <a:t> </a:t>
            </a:r>
            <a:r>
              <a:rPr lang="ar-SA" dirty="0">
                <a:solidFill>
                  <a:srgbClr val="FF0000"/>
                </a:solidFill>
                <a:latin typeface="Times New Roman" panose="02020603050405020304" pitchFamily="18" charset="0"/>
                <a:ea typeface="Calibri" panose="020F0502020204030204" pitchFamily="34" charset="0"/>
              </a:rPr>
              <a:t>وتعريف البيانات وخصائصهما </a:t>
            </a:r>
            <a:endParaRPr kumimoji="0" lang="ar-EG" b="1" i="0" u="none" strike="noStrike" kern="1200" cap="none" spc="0" normalizeH="0" baseline="0" noProof="0" dirty="0">
              <a:ln>
                <a:noFill/>
              </a:ln>
              <a:solidFill>
                <a:srgbClr val="FF0000"/>
              </a:solidFill>
              <a:effectLst/>
              <a:uLnTx/>
              <a:uFillTx/>
              <a:latin typeface="Calibri"/>
            </a:endParaRPr>
          </a:p>
        </p:txBody>
      </p:sp>
      <p:pic>
        <p:nvPicPr>
          <p:cNvPr id="4098" name="Picture 2" descr="تعريف المعلومات وأهم أشكالها">
            <a:extLst>
              <a:ext uri="{FF2B5EF4-FFF2-40B4-BE49-F238E27FC236}">
                <a16:creationId xmlns:a16="http://schemas.microsoft.com/office/drawing/2014/main" id="{FBD8DFDF-996E-445D-8B56-1FD4D037DE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30355" y="2467052"/>
            <a:ext cx="4148287" cy="25847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9374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9C9164BC-37FA-4CD3-AE25-F3460E29ADE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61767" y="3237675"/>
            <a:ext cx="9032700" cy="2031325"/>
          </a:xfrm>
          <a:prstGeom prst="rect">
            <a:avLst/>
          </a:prstGeom>
          <a:solidFill>
            <a:schemeClr val="bg1"/>
          </a:solidFill>
        </p:spPr>
        <p:txBody>
          <a:bodyPr wrap="square" rtlCol="0">
            <a:spAutoFit/>
          </a:bodyPr>
          <a:lstStyle/>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المعلومات </a:t>
            </a:r>
            <a:r>
              <a:rPr lang="ar-SA" dirty="0">
                <a:solidFill>
                  <a:srgbClr val="FF0000"/>
                </a:solidFill>
                <a:latin typeface="Times New Roman" panose="02020603050405020304" pitchFamily="18" charset="0"/>
                <a:ea typeface="Calibri" panose="020F0502020204030204" pitchFamily="34" charset="0"/>
              </a:rPr>
              <a:t>مورد لا يقل ولا ينضب</a:t>
            </a:r>
            <a:r>
              <a:rPr lang="ar-SA" dirty="0">
                <a:latin typeface="Times New Roman" panose="02020603050405020304" pitchFamily="18" charset="0"/>
                <a:ea typeface="Calibri" panose="020F0502020204030204" pitchFamily="34" charset="0"/>
              </a:rPr>
              <a:t>، تتزايد </a:t>
            </a:r>
            <a:r>
              <a:rPr lang="ar-SA" dirty="0">
                <a:solidFill>
                  <a:srgbClr val="FF0000"/>
                </a:solidFill>
                <a:latin typeface="Times New Roman" panose="02020603050405020304" pitchFamily="18" charset="0"/>
                <a:ea typeface="Calibri" panose="020F0502020204030204" pitchFamily="34" charset="0"/>
              </a:rPr>
              <a:t>ولا تتناقص بالاستخدام أو الاستهلاك</a:t>
            </a:r>
            <a:r>
              <a:rPr lang="ar-EG" dirty="0">
                <a:latin typeface="Times New Roman" panose="02020603050405020304" pitchFamily="18" charset="0"/>
                <a:ea typeface="Calibri" panose="020F0502020204030204" pitchFamily="34" charset="0"/>
              </a:rPr>
              <a:t>.</a:t>
            </a: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وترتبط بالزمان والمكان وتتفاعل مع التطور، </a:t>
            </a:r>
            <a:r>
              <a:rPr lang="ar-SA" dirty="0">
                <a:solidFill>
                  <a:srgbClr val="FF0000"/>
                </a:solidFill>
                <a:latin typeface="Times New Roman" panose="02020603050405020304" pitchFamily="18" charset="0"/>
                <a:ea typeface="Calibri" panose="020F0502020204030204" pitchFamily="34" charset="0"/>
              </a:rPr>
              <a:t>وعلي متلقيها ومدي علاقتها بحاجته تتوقف - إلي حد كبير - قيمتها . </a:t>
            </a:r>
            <a:endParaRPr lang="ar-EG" dirty="0">
              <a:solidFill>
                <a:srgbClr val="FF0000"/>
              </a:solidFill>
              <a:latin typeface="Times New Roman" panose="02020603050405020304" pitchFamily="18" charset="0"/>
              <a:ea typeface="Calibri" panose="020F0502020204030204" pitchFamily="34" charset="0"/>
            </a:endParaRP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وهي في هذه الحقبة مفتاح للموارد الأخرى، وهي مصدر </a:t>
            </a:r>
            <a:r>
              <a:rPr lang="ar-SA" dirty="0">
                <a:solidFill>
                  <a:srgbClr val="FF0000"/>
                </a:solidFill>
                <a:latin typeface="Times New Roman" panose="02020603050405020304" pitchFamily="18" charset="0"/>
                <a:ea typeface="Calibri" panose="020F0502020204030204" pitchFamily="34" charset="0"/>
              </a:rPr>
              <a:t>قوة اقتصادية وسياسية </a:t>
            </a:r>
            <a:r>
              <a:rPr lang="ar-SA" dirty="0">
                <a:latin typeface="Times New Roman" panose="02020603050405020304" pitchFamily="18" charset="0"/>
                <a:ea typeface="Calibri" panose="020F0502020204030204" pitchFamily="34" charset="0"/>
              </a:rPr>
              <a:t>لمن يحسن جمعها وتنسيقها واستخدامها</a:t>
            </a:r>
            <a:r>
              <a:rPr lang="ar-EG" dirty="0">
                <a:latin typeface="Times New Roman" panose="02020603050405020304" pitchFamily="18" charset="0"/>
                <a:ea typeface="Calibri" panose="020F0502020204030204" pitchFamily="34" charset="0"/>
              </a:rPr>
              <a:t>.</a:t>
            </a: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وصار تدفقها و انسيابها بمثابة النبض و العصب لجهود التنمية والتحديث والرقي المعرفي والحضاري، وبات الوعي بأهميتها مظهرا ومقياسا لتقدم الدول</a:t>
            </a:r>
            <a:r>
              <a:rPr lang="ar-EG" dirty="0">
                <a:latin typeface="Times New Roman" panose="02020603050405020304" pitchFamily="18" charset="0"/>
                <a:ea typeface="Calibri" panose="020F0502020204030204" pitchFamily="34" charset="0"/>
              </a:rPr>
              <a:t>.</a:t>
            </a:r>
            <a:r>
              <a:rPr lang="ar-SA" dirty="0">
                <a:latin typeface="Times New Roman" panose="02020603050405020304" pitchFamily="18" charset="0"/>
                <a:ea typeface="Calibri" panose="020F0502020204030204" pitchFamily="34" charset="0"/>
              </a:rPr>
              <a:t> </a:t>
            </a:r>
            <a:endParaRPr lang="ar-EG" dirty="0">
              <a:latin typeface="Times New Roman" panose="02020603050405020304" pitchFamily="18" charset="0"/>
              <a:ea typeface="Calibri" panose="020F0502020204030204" pitchFamily="34" charset="0"/>
            </a:endParaRPr>
          </a:p>
        </p:txBody>
      </p:sp>
    </p:spTree>
    <p:custDataLst>
      <p:tags r:id="rId1"/>
    </p:custDataLst>
    <p:extLst>
      <p:ext uri="{BB962C8B-B14F-4D97-AF65-F5344CB8AC3E}">
        <p14:creationId xmlns:p14="http://schemas.microsoft.com/office/powerpoint/2010/main" val="3178335105"/>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8839A9D2-DC34-4E4E-8351-18C76459CB1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78777" y="1380561"/>
            <a:ext cx="909021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87244" y="4353985"/>
            <a:ext cx="9032700" cy="923330"/>
          </a:xfrm>
          <a:prstGeom prst="rect">
            <a:avLst/>
          </a:prstGeom>
          <a:solidFill>
            <a:schemeClr val="bg1"/>
          </a:solidFill>
        </p:spPr>
        <p:txBody>
          <a:bodyPr wrap="square" rtlCol="0">
            <a:spAutoFit/>
          </a:bodyPr>
          <a:lstStyle/>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وتعتبر المعلومة شيئا غير ماد</a:t>
            </a:r>
            <a:r>
              <a:rPr lang="ar-EG" dirty="0">
                <a:latin typeface="Times New Roman" panose="02020603050405020304" pitchFamily="18" charset="0"/>
                <a:ea typeface="Calibri" panose="020F0502020204030204" pitchFamily="34" charset="0"/>
              </a:rPr>
              <a:t>ي.</a:t>
            </a:r>
          </a:p>
          <a:p>
            <a:pPr marL="285750" indent="-285750" algn="just" rtl="1">
              <a:buFont typeface="Arial" panose="020B0604020202020204" pitchFamily="34" charset="0"/>
              <a:buChar char="•"/>
            </a:pPr>
            <a:r>
              <a:rPr lang="ar-SA" dirty="0">
                <a:latin typeface="Times New Roman" panose="02020603050405020304" pitchFamily="18" charset="0"/>
                <a:ea typeface="Calibri" panose="020F0502020204030204" pitchFamily="34" charset="0"/>
              </a:rPr>
              <a:t>والمعلومة تكون منتجا أو سعلة مستقلة عن الخدمة التي قد تكون المعلومة محلا لها</a:t>
            </a:r>
            <a:r>
              <a:rPr lang="ar-EG" dirty="0">
                <a:latin typeface="Times New Roman" panose="02020603050405020304" pitchFamily="18" charset="0"/>
                <a:ea typeface="Calibri" panose="020F0502020204030204" pitchFamily="34" charset="0"/>
              </a:rPr>
              <a:t>.</a:t>
            </a:r>
          </a:p>
        </p:txBody>
      </p:sp>
      <p:pic>
        <p:nvPicPr>
          <p:cNvPr id="10242" name="Picture 2" descr="Computer Screen Code Glitch Animation GIF Background Free (Abstract) |  Textures for Photoshop">
            <a:extLst>
              <a:ext uri="{FF2B5EF4-FFF2-40B4-BE49-F238E27FC236}">
                <a16:creationId xmlns:a16="http://schemas.microsoft.com/office/drawing/2014/main" id="{80F0BB7D-7F25-4F1D-9205-A15A7BE07549}"/>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765177" y="1683928"/>
            <a:ext cx="5683624" cy="24204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57430120"/>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1024025"/>
            <a:ext cx="4128422" cy="48811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91005"/>
            <a:ext cx="10255442" cy="432802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8" name="Picture 2" descr="Welcome to Cyberspace! by R△ on Dribbble">
            <a:extLst>
              <a:ext uri="{FF2B5EF4-FFF2-40B4-BE49-F238E27FC236}">
                <a16:creationId xmlns:a16="http://schemas.microsoft.com/office/drawing/2014/main" id="{9E77B2B0-2F82-4276-8425-671E17AD301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97280" y="1440203"/>
            <a:ext cx="9889582" cy="4089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388560" y="2062480"/>
            <a:ext cx="3612176" cy="91019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dirty="0">
                <a:solidFill>
                  <a:schemeClr val="tx1"/>
                </a:solidFill>
                <a:latin typeface="Calibri"/>
              </a:rPr>
              <a:t>المحل الذي يقع عليه الإعتداء</a:t>
            </a:r>
            <a:endParaRPr kumimoji="0" lang="ar-EG" sz="2400" i="0" u="none" strike="noStrike" kern="1200" cap="none" spc="0" normalizeH="0" baseline="0" noProof="0" dirty="0">
              <a:ln>
                <a:noFill/>
              </a:ln>
              <a:solidFill>
                <a:schemeClr val="tx1"/>
              </a:solidFill>
              <a:effectLst/>
              <a:uLnTx/>
              <a:uFillTx/>
              <a:latin typeface="Calibri"/>
            </a:endParaRPr>
          </a:p>
        </p:txBody>
      </p:sp>
      <p:sp>
        <p:nvSpPr>
          <p:cNvPr id="10" name="Rounded Rectangle 12">
            <a:extLst>
              <a:ext uri="{FF2B5EF4-FFF2-40B4-BE49-F238E27FC236}">
                <a16:creationId xmlns:a16="http://schemas.microsoft.com/office/drawing/2014/main" id="{6B43F2CA-8CCA-48FD-A5DF-D641735E3C40}"/>
              </a:ext>
            </a:extLst>
          </p:cNvPr>
          <p:cNvSpPr/>
          <p:nvPr/>
        </p:nvSpPr>
        <p:spPr>
          <a:xfrm>
            <a:off x="1292401" y="2062480"/>
            <a:ext cx="3714029" cy="114947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schemeClr val="tx1"/>
                </a:solidFill>
                <a:latin typeface="Calibri"/>
              </a:rPr>
              <a:t>مدي حاجة متلاقيها وعلاقته بها</a:t>
            </a:r>
            <a:endParaRPr kumimoji="0" lang="ar-EG" sz="2400" b="1" i="0" u="none" strike="noStrike" kern="1200" cap="none" spc="0" normalizeH="0" baseline="0" noProof="0" dirty="0">
              <a:ln>
                <a:noFill/>
              </a:ln>
              <a:solidFill>
                <a:schemeClr val="tx1"/>
              </a:solidFill>
              <a:effectLst/>
              <a:uLnTx/>
              <a:uFillTx/>
              <a:latin typeface="Calibri"/>
            </a:endParaRPr>
          </a:p>
        </p:txBody>
      </p:sp>
      <p:sp>
        <p:nvSpPr>
          <p:cNvPr id="11" name="Rounded Rectangle 12">
            <a:extLst>
              <a:ext uri="{FF2B5EF4-FFF2-40B4-BE49-F238E27FC236}">
                <a16:creationId xmlns:a16="http://schemas.microsoft.com/office/drawing/2014/main" id="{04F267CE-3974-E1BB-0DF3-0E4EF5D5651C}"/>
              </a:ext>
            </a:extLst>
          </p:cNvPr>
          <p:cNvSpPr/>
          <p:nvPr/>
        </p:nvSpPr>
        <p:spPr>
          <a:xfrm>
            <a:off x="3792852" y="4094407"/>
            <a:ext cx="4606296" cy="1309098"/>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dirty="0">
                <a:solidFill>
                  <a:schemeClr val="tx1"/>
                </a:solidFill>
                <a:latin typeface="Calibri"/>
              </a:rPr>
              <a:t>إختلاف مصطلح المعلومات عن مصطلح البيانات علي الرغم من وجود علاقة بينهما</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Calibri"/>
            </a:endParaRPr>
          </a:p>
        </p:txBody>
      </p:sp>
      <p:sp>
        <p:nvSpPr>
          <p:cNvPr id="13" name="Oval 12">
            <a:extLst>
              <a:ext uri="{FF2B5EF4-FFF2-40B4-BE49-F238E27FC236}">
                <a16:creationId xmlns:a16="http://schemas.microsoft.com/office/drawing/2014/main" id="{27376E63-A78A-BD8F-1A56-52837C863F12}"/>
              </a:ext>
            </a:extLst>
          </p:cNvPr>
          <p:cNvSpPr/>
          <p:nvPr/>
        </p:nvSpPr>
        <p:spPr>
          <a:xfrm>
            <a:off x="3939040" y="2513715"/>
            <a:ext cx="4516911" cy="1681098"/>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rgbClr val="FF0000"/>
                </a:solidFill>
                <a:ea typeface="Calibri" panose="020F0502020204030204" pitchFamily="34" charset="0"/>
              </a:rPr>
              <a:t>أهمية دراسة التفرقة بين المعلومات والبيانات </a:t>
            </a:r>
            <a:endParaRPr kumimoji="0" lang="ar-EG" sz="2400" b="1" i="0" u="none" strike="noStrike" kern="1200" cap="none" spc="0" normalizeH="0" baseline="0" noProof="0" dirty="0">
              <a:ln>
                <a:noFill/>
              </a:ln>
              <a:solidFill>
                <a:srgbClr val="FF0000"/>
              </a:solidFill>
              <a:effectLst/>
              <a:uLnTx/>
              <a:uFillTx/>
              <a:latin typeface="Calibri"/>
            </a:endParaRPr>
          </a:p>
        </p:txBody>
      </p:sp>
    </p:spTree>
    <p:extLst>
      <p:ext uri="{BB962C8B-B14F-4D97-AF65-F5344CB8AC3E}">
        <p14:creationId xmlns:p14="http://schemas.microsoft.com/office/powerpoint/2010/main" val="1421437750"/>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41112" y="12968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42624C95-99A0-49BB-B616-FB8E2E49500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67840" y="1380561"/>
            <a:ext cx="9219022" cy="40968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957300" y="3195918"/>
            <a:ext cx="5755524" cy="106918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lang="ar-EG" sz="4000" b="1" dirty="0">
              <a:solidFill>
                <a:srgbClr val="FF0000"/>
              </a:solidFill>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srgbClr val="FF0000"/>
                </a:solidFill>
                <a:latin typeface="Times New Roman" panose="02020603050405020304" pitchFamily="18" charset="0"/>
                <a:ea typeface="Calibri" panose="020F0502020204030204" pitchFamily="34" charset="0"/>
              </a:rPr>
              <a:t>أولا: تعريف المعلومات وخصائصها :</a:t>
            </a:r>
            <a:r>
              <a:rPr kumimoji="0" lang="ar-SA"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endParaRPr kumimoji="0" lang="ar-EG" sz="2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3074" name="Picture 2" descr="حقائق معلومات صور (@FactsWorldArab) / Twitter">
            <a:extLst>
              <a:ext uri="{FF2B5EF4-FFF2-40B4-BE49-F238E27FC236}">
                <a16:creationId xmlns:a16="http://schemas.microsoft.com/office/drawing/2014/main" id="{B7EA5156-E421-49AE-9474-DF272A5933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9000" y="2268071"/>
            <a:ext cx="3810000" cy="2772777"/>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470236180"/>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91366CCE-2B27-4BB1-A0C4-2B91F8D609B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94559" y="1607603"/>
            <a:ext cx="9172687" cy="4089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972428" y="3429000"/>
            <a:ext cx="3724207" cy="640976"/>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457200" lvl="0" algn="ctr" rtl="1">
              <a:spcAft>
                <a:spcPts val="500"/>
              </a:spcAft>
            </a:pPr>
            <a:r>
              <a:rPr lang="ar-EG" sz="1600" b="1" dirty="0">
                <a:solidFill>
                  <a:schemeClr val="accent1"/>
                </a:solidFill>
                <a:ea typeface="Calibri" panose="020F0502020204030204" pitchFamily="34" charset="0"/>
              </a:rPr>
              <a:t>1. </a:t>
            </a:r>
            <a:r>
              <a:rPr lang="ar-SA" sz="1600" b="1" dirty="0">
                <a:solidFill>
                  <a:schemeClr val="accent1"/>
                </a:solidFill>
                <a:ea typeface="Calibri" panose="020F0502020204030204" pitchFamily="34" charset="0"/>
              </a:rPr>
              <a:t>تعريف المعلومات</a:t>
            </a:r>
            <a:r>
              <a:rPr lang="ar-EG" sz="1600" b="1" dirty="0">
                <a:solidFill>
                  <a:schemeClr val="accent1"/>
                </a:solidFill>
                <a:ea typeface="Calibri" panose="020F0502020204030204" pitchFamily="34" charset="0"/>
              </a:rPr>
              <a:t> :</a:t>
            </a:r>
            <a:endParaRPr kumimoji="0" lang="ar-EG" sz="1600" b="1" i="0" u="none" strike="noStrike" kern="1200" cap="none" spc="0" normalizeH="0" baseline="0" noProof="0" dirty="0">
              <a:ln>
                <a:noFill/>
              </a:ln>
              <a:solidFill>
                <a:schemeClr val="accent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050" name="Picture 2" descr="تعريف تقنية المعلومات">
            <a:extLst>
              <a:ext uri="{FF2B5EF4-FFF2-40B4-BE49-F238E27FC236}">
                <a16:creationId xmlns:a16="http://schemas.microsoft.com/office/drawing/2014/main" id="{44CA5F73-FA44-4C45-A293-00906B52D53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3322" y="2107372"/>
            <a:ext cx="3204451" cy="314302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88546668"/>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88370B80-03D7-47DF-BF22-DE08685D2B5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0719" y="1442721"/>
            <a:ext cx="9088223"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86242" y="3338323"/>
            <a:ext cx="9032700" cy="2062103"/>
          </a:xfrm>
          <a:prstGeom prst="rect">
            <a:avLst/>
          </a:prstGeom>
          <a:solidFill>
            <a:schemeClr val="bg1"/>
          </a:solidFill>
        </p:spPr>
        <p:txBody>
          <a:bodyPr wrap="square" rtlCol="0">
            <a:spAutoFit/>
          </a:bodyPr>
          <a:lstStyle/>
          <a:p>
            <a:pPr lvl="0" algn="ctr" rtl="1"/>
            <a:r>
              <a:rPr lang="ar-SA" sz="1600" b="1" dirty="0">
                <a:solidFill>
                  <a:schemeClr val="accent1"/>
                </a:solidFill>
                <a:latin typeface="Times New Roman" panose="02020603050405020304" pitchFamily="18" charset="0"/>
                <a:ea typeface="Calibri" panose="020F0502020204030204" pitchFamily="34" charset="0"/>
              </a:rPr>
              <a:t>أ . تعريف كلمة المعلومات لغويا:</a:t>
            </a:r>
            <a:endParaRPr lang="en-US" sz="1600" b="1" dirty="0">
              <a:solidFill>
                <a:schemeClr val="accent1"/>
              </a:solidFill>
              <a:latin typeface="Times New Roman" panose="02020603050405020304" pitchFamily="18" charset="0"/>
              <a:ea typeface="Calibri" panose="020F0502020204030204" pitchFamily="34" charset="0"/>
            </a:endParaRPr>
          </a:p>
          <a:p>
            <a:pPr lvl="0" algn="ctr" rtl="1"/>
            <a:endParaRPr lang="ar-SA" sz="1600" b="1" dirty="0">
              <a:solidFill>
                <a:schemeClr val="accent1"/>
              </a:solidFill>
              <a:latin typeface="Times New Roman" panose="02020603050405020304" pitchFamily="18" charset="0"/>
              <a:ea typeface="Calibri" panose="020F0502020204030204" pitchFamily="34" charset="0"/>
            </a:endParaRPr>
          </a:p>
          <a:p>
            <a:pPr lvl="0" algn="just" rtl="1"/>
            <a:r>
              <a:rPr lang="ar-SA" sz="1600" dirty="0">
                <a:solidFill>
                  <a:prstClr val="black"/>
                </a:solidFill>
                <a:ea typeface="Calibri" panose="020F0502020204030204" pitchFamily="34" charset="0"/>
              </a:rPr>
              <a:t>      المعلومات من حيث مدلولها اللغوي مشتقة من المادة اللغوية </a:t>
            </a:r>
            <a:r>
              <a:rPr lang="ar-SA" sz="1600" dirty="0">
                <a:solidFill>
                  <a:srgbClr val="FF0000"/>
                </a:solidFill>
                <a:ea typeface="Calibri" panose="020F0502020204030204" pitchFamily="34" charset="0"/>
              </a:rPr>
              <a:t>( ع ل م)</a:t>
            </a:r>
            <a:r>
              <a:rPr lang="ar-SA" sz="1600" dirty="0">
                <a:solidFill>
                  <a:prstClr val="black"/>
                </a:solidFill>
                <a:ea typeface="Calibri" panose="020F0502020204030204" pitchFamily="34" charset="0"/>
              </a:rPr>
              <a:t>، وتتسم هذه المادة بثراء مفرداتها وتنوع معاني هذه المفردات ؛ فمن معاني هذه المفردات ما يتصل </a:t>
            </a:r>
            <a:r>
              <a:rPr lang="ar-SA" sz="1600" dirty="0">
                <a:solidFill>
                  <a:srgbClr val="FF0000"/>
                </a:solidFill>
                <a:ea typeface="Calibri" panose="020F0502020204030204" pitchFamily="34" charset="0"/>
              </a:rPr>
              <a:t>بالعلم، والإدراك ، و اليقين ، والإرشاد ، والإعلام، والشهرة والتميز والتيسير وتحديد المعالم والمعرفة والتعليم، والدراية</a:t>
            </a:r>
            <a:r>
              <a:rPr lang="ar-SA" sz="1600" dirty="0">
                <a:solidFill>
                  <a:prstClr val="black"/>
                </a:solidFill>
                <a:ea typeface="Calibri" panose="020F0502020204030204" pitchFamily="34" charset="0"/>
              </a:rPr>
              <a:t>.... إلي آخر ذلك من المعاني المتصلة بوظائف العقل، وكلمة </a:t>
            </a:r>
            <a:r>
              <a:rPr lang="en-US" sz="1600" dirty="0">
                <a:solidFill>
                  <a:prstClr val="black"/>
                </a:solidFill>
                <a:ea typeface="Calibri" panose="020F0502020204030204" pitchFamily="34" charset="0"/>
              </a:rPr>
              <a:t>Information </a:t>
            </a:r>
            <a:r>
              <a:rPr lang="ar-EG" sz="1600" dirty="0">
                <a:solidFill>
                  <a:prstClr val="black"/>
                </a:solidFill>
                <a:ea typeface="Calibri" panose="020F0502020204030204" pitchFamily="34" charset="0"/>
              </a:rPr>
              <a:t> </a:t>
            </a:r>
            <a:r>
              <a:rPr lang="ar-SA" sz="1600" dirty="0">
                <a:solidFill>
                  <a:prstClr val="black"/>
                </a:solidFill>
                <a:ea typeface="Calibri" panose="020F0502020204030204" pitchFamily="34" charset="0"/>
              </a:rPr>
              <a:t>هي المقابل الإنجليزي لكلمة معلومات، وهذه الكلمة الإنجليزية مشتقة من اللاتينية</a:t>
            </a:r>
            <a:r>
              <a:rPr lang="en-US" sz="1600" dirty="0" err="1">
                <a:solidFill>
                  <a:prstClr val="black"/>
                </a:solidFill>
                <a:ea typeface="Calibri" panose="020F0502020204030204" pitchFamily="34" charset="0"/>
              </a:rPr>
              <a:t>Informalio</a:t>
            </a:r>
            <a:r>
              <a:rPr lang="en-US" sz="1600" dirty="0">
                <a:solidFill>
                  <a:prstClr val="black"/>
                </a:solidFill>
                <a:ea typeface="Calibri" panose="020F0502020204030204" pitchFamily="34" charset="0"/>
              </a:rPr>
              <a:t> </a:t>
            </a:r>
            <a:r>
              <a:rPr lang="ar-EG" sz="1600" dirty="0">
                <a:solidFill>
                  <a:prstClr val="black"/>
                </a:solidFill>
                <a:ea typeface="Calibri" panose="020F0502020204030204" pitchFamily="34" charset="0"/>
              </a:rPr>
              <a:t> </a:t>
            </a:r>
            <a:r>
              <a:rPr lang="ar-SA" sz="1600" dirty="0">
                <a:solidFill>
                  <a:prstClr val="black"/>
                </a:solidFill>
                <a:ea typeface="Calibri" panose="020F0502020204030204" pitchFamily="34" charset="0"/>
              </a:rPr>
              <a:t>لكي تدل على فحوي عملية الاتصال لتوصيل رسالة أو إشارة من شخص أو جماعة لأخرى. </a:t>
            </a:r>
          </a:p>
        </p:txBody>
      </p:sp>
    </p:spTree>
    <p:custDataLst>
      <p:tags r:id="rId1"/>
    </p:custDataLst>
    <p:extLst>
      <p:ext uri="{BB962C8B-B14F-4D97-AF65-F5344CB8AC3E}">
        <p14:creationId xmlns:p14="http://schemas.microsoft.com/office/powerpoint/2010/main" val="3372294430"/>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6E8086A2-9FCD-49B9-AA08-DE63C0D0A6B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442721"/>
            <a:ext cx="9244748"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5378823" y="2863273"/>
            <a:ext cx="5372565" cy="2031325"/>
          </a:xfrm>
          <a:prstGeom prst="rect">
            <a:avLst/>
          </a:prstGeom>
          <a:solidFill>
            <a:schemeClr val="bg1"/>
          </a:solidFill>
        </p:spPr>
        <p:txBody>
          <a:bodyPr wrap="square" rtlCol="0">
            <a:spAutoFit/>
          </a:bodyPr>
          <a:lstStyle/>
          <a:p>
            <a:pPr algn="just" rtl="1"/>
            <a:r>
              <a:rPr lang="ar-SA" b="1" dirty="0">
                <a:solidFill>
                  <a:schemeClr val="accent1"/>
                </a:solidFill>
                <a:latin typeface="Times New Roman" panose="02020603050405020304" pitchFamily="18" charset="0"/>
                <a:ea typeface="Calibri" panose="020F0502020204030204" pitchFamily="34" charset="0"/>
              </a:rPr>
              <a:t>ب . تعريف كلمة المعلومات اصطلاحيا</a:t>
            </a:r>
            <a:r>
              <a:rPr lang="en-US" b="1" dirty="0">
                <a:solidFill>
                  <a:schemeClr val="accent1"/>
                </a:solidFill>
                <a:latin typeface="Times New Roman" panose="02020603050405020304" pitchFamily="18" charset="0"/>
                <a:ea typeface="Times New Roman" panose="02020603050405020304" pitchFamily="18" charset="0"/>
              </a:rPr>
              <a:t>:</a:t>
            </a:r>
            <a:endParaRPr lang="ar-EG" b="1" dirty="0">
              <a:solidFill>
                <a:schemeClr val="accent1"/>
              </a:solidFill>
              <a:latin typeface="Times New Roman" panose="02020603050405020304" pitchFamily="18" charset="0"/>
              <a:ea typeface="Times New Roman" panose="02020603050405020304" pitchFamily="18" charset="0"/>
            </a:endParaRPr>
          </a:p>
          <a:p>
            <a:pPr algn="just" rtl="1"/>
            <a:endParaRPr lang="ar-EG" b="1" dirty="0">
              <a:latin typeface="Times New Roman" panose="02020603050405020304" pitchFamily="18" charset="0"/>
              <a:ea typeface="Times New Roman" panose="02020603050405020304" pitchFamily="18" charset="0"/>
            </a:endParaRPr>
          </a:p>
          <a:p>
            <a:pPr algn="just" rtl="1"/>
            <a:r>
              <a:rPr lang="ar-EG" b="1" dirty="0">
                <a:latin typeface="Times New Roman" panose="02020603050405020304" pitchFamily="18" charset="0"/>
                <a:ea typeface="Calibri" panose="020F0502020204030204" pitchFamily="34" charset="0"/>
              </a:rPr>
              <a:t>إ</a:t>
            </a:r>
            <a:r>
              <a:rPr lang="ar-SA" b="1" dirty="0">
                <a:latin typeface="Times New Roman" panose="02020603050405020304" pitchFamily="18" charset="0"/>
                <a:ea typeface="Calibri" panose="020F0502020204030204" pitchFamily="34" charset="0"/>
              </a:rPr>
              <a:t>ن المعلومات </a:t>
            </a:r>
            <a:r>
              <a:rPr lang="ar-SA" b="1" dirty="0">
                <a:solidFill>
                  <a:srgbClr val="FF0000"/>
                </a:solidFill>
                <a:latin typeface="Times New Roman" panose="02020603050405020304" pitchFamily="18" charset="0"/>
                <a:ea typeface="Calibri" panose="020F0502020204030204" pitchFamily="34" charset="0"/>
              </a:rPr>
              <a:t>ظاهرة أساسية</a:t>
            </a:r>
            <a:r>
              <a:rPr lang="ar-SA" b="1" dirty="0">
                <a:latin typeface="Times New Roman" panose="02020603050405020304" pitchFamily="18" charset="0"/>
                <a:ea typeface="Calibri" panose="020F0502020204030204" pitchFamily="34" charset="0"/>
              </a:rPr>
              <a:t>، والمعلومات </a:t>
            </a:r>
            <a:r>
              <a:rPr lang="ar-SA" b="1" dirty="0">
                <a:solidFill>
                  <a:srgbClr val="FF0000"/>
                </a:solidFill>
                <a:latin typeface="Times New Roman" panose="02020603050405020304" pitchFamily="18" charset="0"/>
                <a:ea typeface="Calibri" panose="020F0502020204030204" pitchFamily="34" charset="0"/>
              </a:rPr>
              <a:t>مادة أولية</a:t>
            </a:r>
            <a:r>
              <a:rPr lang="ar-SA" b="1" dirty="0">
                <a:latin typeface="Times New Roman" panose="02020603050405020304" pitchFamily="18" charset="0"/>
                <a:ea typeface="Calibri" panose="020F0502020204030204" pitchFamily="34" charset="0"/>
              </a:rPr>
              <a:t>، والمعلومات مورد لاغني عنه، والمعلومة هي تعبير يستهدف جعل رسالة قابلة للتوصيل للغير، بفضل علامة  أو إشارة من شأنها أن توصل المعلومة للغير .</a:t>
            </a:r>
            <a:endParaRPr lang="en-US" dirty="0">
              <a:latin typeface="Times New Roman" panose="02020603050405020304" pitchFamily="18" charset="0"/>
              <a:ea typeface="Times New Roman" panose="02020603050405020304" pitchFamily="18" charset="0"/>
            </a:endParaRPr>
          </a:p>
        </p:txBody>
      </p:sp>
      <p:pic>
        <p:nvPicPr>
          <p:cNvPr id="6" name="Picture 2" descr="تعريف تقنية المعلومات">
            <a:extLst>
              <a:ext uri="{FF2B5EF4-FFF2-40B4-BE49-F238E27FC236}">
                <a16:creationId xmlns:a16="http://schemas.microsoft.com/office/drawing/2014/main" id="{E61A000F-F6F3-45A0-9B69-140E5009579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72486" y="2509192"/>
            <a:ext cx="2793027" cy="273948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265251174"/>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4F9C4886-CE43-46B9-94A2-1FEEEEB82C8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0719" y="1442721"/>
            <a:ext cx="9088223"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21754" y="2069275"/>
            <a:ext cx="9032700" cy="2556469"/>
          </a:xfrm>
          <a:prstGeom prst="rect">
            <a:avLst/>
          </a:prstGeom>
          <a:solidFill>
            <a:schemeClr val="bg1"/>
          </a:solidFill>
        </p:spPr>
        <p:txBody>
          <a:bodyPr wrap="square" rtlCol="0">
            <a:spAutoFit/>
          </a:bodyPr>
          <a:lstStyle/>
          <a:p>
            <a:pPr algn="just" rtl="1"/>
            <a:r>
              <a:rPr lang="ar-EG" sz="2000" b="1" dirty="0">
                <a:solidFill>
                  <a:schemeClr val="accent1"/>
                </a:solidFill>
                <a:latin typeface="Times New Roman" panose="02020603050405020304" pitchFamily="18" charset="0"/>
                <a:ea typeface="Calibri" panose="020F0502020204030204" pitchFamily="34" charset="0"/>
              </a:rPr>
              <a:t>2. </a:t>
            </a:r>
            <a:r>
              <a:rPr lang="ar-SA" sz="2000" b="1" dirty="0">
                <a:solidFill>
                  <a:schemeClr val="accent1"/>
                </a:solidFill>
                <a:latin typeface="Times New Roman" panose="02020603050405020304" pitchFamily="18" charset="0"/>
                <a:ea typeface="Calibri" panose="020F0502020204030204" pitchFamily="34" charset="0"/>
              </a:rPr>
              <a:t>خصائص المعلومات:</a:t>
            </a:r>
            <a:endParaRPr lang="ar-EG" sz="2000" b="1" dirty="0">
              <a:solidFill>
                <a:schemeClr val="accent1"/>
              </a:solidFill>
              <a:latin typeface="Times New Roman" panose="02020603050405020304" pitchFamily="18" charset="0"/>
              <a:ea typeface="Calibri" panose="020F0502020204030204" pitchFamily="34"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أ. التوقيت:</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ب. الدقة:</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ج. الصلاحية:</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 ح. التنوع والتعدد:</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خ. الوضوح:</a:t>
            </a:r>
            <a:endParaRPr lang="en-US" sz="2000" dirty="0">
              <a:solidFill>
                <a:srgbClr val="FF0000"/>
              </a:solidFill>
              <a:latin typeface="Times New Roman" panose="02020603050405020304" pitchFamily="18" charset="0"/>
              <a:ea typeface="Times New Roman" panose="02020603050405020304" pitchFamily="18" charset="0"/>
            </a:endParaRPr>
          </a:p>
          <a:p>
            <a:pPr algn="just" rtl="1"/>
            <a:r>
              <a:rPr lang="ar-SA" sz="2000" b="1" dirty="0">
                <a:solidFill>
                  <a:srgbClr val="FF0000"/>
                </a:solidFill>
                <a:latin typeface="Times New Roman" panose="02020603050405020304" pitchFamily="18" charset="0"/>
                <a:ea typeface="Calibri" panose="020F0502020204030204" pitchFamily="34" charset="0"/>
              </a:rPr>
              <a:t>د. استقلال المعلومات عن دعامتها المادية :</a:t>
            </a:r>
            <a:endParaRPr lang="ar-EG" sz="2000" b="1" dirty="0">
              <a:solidFill>
                <a:srgbClr val="FF0000"/>
              </a:solidFill>
              <a:latin typeface="Times New Roman" panose="02020603050405020304" pitchFamily="18" charset="0"/>
              <a:ea typeface="Calibri" panose="020F0502020204030204" pitchFamily="34" charset="0"/>
            </a:endParaRPr>
          </a:p>
          <a:p>
            <a:pPr algn="just" rtl="1">
              <a:lnSpc>
                <a:spcPct val="107000"/>
              </a:lnSpc>
              <a:spcAft>
                <a:spcPts val="500"/>
              </a:spcAft>
            </a:pPr>
            <a:r>
              <a:rPr lang="ar-SA" sz="2000" b="1" dirty="0">
                <a:solidFill>
                  <a:srgbClr val="FF0000"/>
                </a:solidFill>
                <a:latin typeface="Times New Roman" panose="02020603050405020304" pitchFamily="18" charset="0"/>
                <a:ea typeface="Calibri" panose="020F0502020204030204" pitchFamily="34" charset="0"/>
              </a:rPr>
              <a:t>ذ. الدمج :</a:t>
            </a:r>
            <a:endParaRPr lang="en-US" sz="2000" b="1" dirty="0">
              <a:solidFill>
                <a:srgbClr val="FF0000"/>
              </a:solidFill>
              <a:latin typeface="Times New Roman" panose="02020603050405020304" pitchFamily="18" charset="0"/>
              <a:ea typeface="Calibri" panose="020F0502020204030204" pitchFamily="34" charset="0"/>
            </a:endParaRPr>
          </a:p>
        </p:txBody>
      </p:sp>
      <p:pic>
        <p:nvPicPr>
          <p:cNvPr id="5122" name="Picture 2" descr="كيف يعمل تعلم الالة بصورة مبسطة - Epsilon AI">
            <a:extLst>
              <a:ext uri="{FF2B5EF4-FFF2-40B4-BE49-F238E27FC236}">
                <a16:creationId xmlns:a16="http://schemas.microsoft.com/office/drawing/2014/main" id="{0B905072-F1C5-4EFF-A353-6EF610457D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21754" y="2069275"/>
            <a:ext cx="3820246" cy="313025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1392000203"/>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117640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5575" y="150874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Welcome to Cyberspace! by R△ on Dribbble">
            <a:extLst>
              <a:ext uri="{FF2B5EF4-FFF2-40B4-BE49-F238E27FC236}">
                <a16:creationId xmlns:a16="http://schemas.microsoft.com/office/drawing/2014/main" id="{C0AF27AC-46EA-4388-B926-4521D835626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214338" y="1587513"/>
            <a:ext cx="9088223" cy="41300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CE8E7BCE-E3A4-4ADD-8A3A-4CA8F977DFDA}"/>
              </a:ext>
            </a:extLst>
          </p:cNvPr>
          <p:cNvPicPr>
            <a:picLocks noChangeAspect="1"/>
          </p:cNvPicPr>
          <p:nvPr/>
        </p:nvPicPr>
        <p:blipFill>
          <a:blip r:embed="rId5"/>
          <a:stretch>
            <a:fillRect/>
          </a:stretch>
        </p:blipFill>
        <p:spPr>
          <a:xfrm>
            <a:off x="2913529" y="1801905"/>
            <a:ext cx="7897905" cy="3280207"/>
          </a:xfrm>
          <a:prstGeom prst="rect">
            <a:avLst/>
          </a:prstGeom>
        </p:spPr>
      </p:pic>
      <p:sp>
        <p:nvSpPr>
          <p:cNvPr id="2" name="TextBox 1">
            <a:extLst>
              <a:ext uri="{FF2B5EF4-FFF2-40B4-BE49-F238E27FC236}">
                <a16:creationId xmlns:a16="http://schemas.microsoft.com/office/drawing/2014/main" id="{B54FB52D-0344-421E-AAD7-2AEBD62C86E6}"/>
              </a:ext>
            </a:extLst>
          </p:cNvPr>
          <p:cNvSpPr txBox="1"/>
          <p:nvPr/>
        </p:nvSpPr>
        <p:spPr>
          <a:xfrm>
            <a:off x="2913528" y="2189820"/>
            <a:ext cx="7897905" cy="2144241"/>
          </a:xfrm>
          <a:prstGeom prst="rect">
            <a:avLst/>
          </a:prstGeom>
          <a:noFill/>
        </p:spPr>
        <p:txBody>
          <a:bodyPr wrap="square" rtlCol="0">
            <a:spAutoFit/>
          </a:bodyPr>
          <a:lstStyle/>
          <a:p>
            <a:pPr algn="just" rtl="1">
              <a:lnSpc>
                <a:spcPct val="107000"/>
              </a:lnSpc>
              <a:spcAft>
                <a:spcPts val="500"/>
              </a:spcAft>
            </a:pPr>
            <a:r>
              <a:rPr lang="ar-SA" sz="2400" b="1" dirty="0">
                <a:latin typeface="Alexandria Medium" pitchFamily="2" charset="-78"/>
                <a:ea typeface="Calibri" panose="020F0502020204030204" pitchFamily="34" charset="0"/>
                <a:cs typeface="Alexandria Medium" pitchFamily="2" charset="-78"/>
              </a:rPr>
              <a:t>ولكي تكون المعلومة محلا للجريمة يجب أن يتوافر فيها الخواص التالية علي غرار الخصائص السابق ذكرها :</a:t>
            </a:r>
            <a:endParaRPr lang="ar-EG" sz="2400" b="1" dirty="0">
              <a:latin typeface="Alexandria Medium" pitchFamily="2" charset="-78"/>
              <a:ea typeface="Calibri" panose="020F0502020204030204" pitchFamily="34" charset="0"/>
              <a:cs typeface="Alexandria Medium" pitchFamily="2" charset="-78"/>
            </a:endParaRPr>
          </a:p>
          <a:p>
            <a:pPr algn="r" rtl="1">
              <a:lnSpc>
                <a:spcPct val="107000"/>
              </a:lnSpc>
              <a:spcAft>
                <a:spcPts val="500"/>
              </a:spcAft>
            </a:pPr>
            <a:endParaRPr lang="en-US" sz="2400" b="1" dirty="0">
              <a:solidFill>
                <a:schemeClr val="bg1"/>
              </a:solidFill>
              <a:latin typeface="Alexandria Medium" pitchFamily="2" charset="-78"/>
              <a:ea typeface="Calibri" panose="020F0502020204030204" pitchFamily="34" charset="0"/>
              <a:cs typeface="Alexandria Medium" pitchFamily="2" charset="-78"/>
            </a:endParaRPr>
          </a:p>
          <a:p>
            <a:pPr algn="r" rtl="1">
              <a:lnSpc>
                <a:spcPct val="107000"/>
              </a:lnSpc>
              <a:spcAft>
                <a:spcPts val="500"/>
              </a:spcAft>
            </a:pP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12" name="Rectangle 9">
            <a:extLst>
              <a:ext uri="{FF2B5EF4-FFF2-40B4-BE49-F238E27FC236}">
                <a16:creationId xmlns:a16="http://schemas.microsoft.com/office/drawing/2014/main" id="{FCC5DA47-8467-406B-8901-81161A6923EC}"/>
              </a:ext>
            </a:extLst>
          </p:cNvPr>
          <p:cNvSpPr>
            <a:spLocks noChangeArrowheads="1"/>
          </p:cNvSpPr>
          <p:nvPr/>
        </p:nvSpPr>
        <p:spPr bwMode="auto">
          <a:xfrm>
            <a:off x="7485529" y="3261940"/>
            <a:ext cx="2253054" cy="1544445"/>
          </a:xfrm>
          <a:prstGeom prst="rect">
            <a:avLst/>
          </a:prstGeom>
          <a:gradFill rotWithShape="1">
            <a:gsLst>
              <a:gs pos="0">
                <a:srgbClr val="626680"/>
              </a:gs>
              <a:gs pos="50000">
                <a:sysClr val="window" lastClr="FFFFFF"/>
              </a:gs>
              <a:gs pos="100000">
                <a:srgbClr val="626680"/>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626680"/>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highlight>
                  <a:srgbClr val="FFFF00"/>
                </a:highlight>
                <a:uLnTx/>
                <a:uFillTx/>
              </a:rPr>
              <a:t>أ. التحديد والإبتكار</a:t>
            </a:r>
            <a:endParaRPr kumimoji="0" lang="en-US" sz="2175" b="1" i="0" u="none" strike="noStrike" kern="0" cap="none" spc="0" normalizeH="0" baseline="0" noProof="0" dirty="0">
              <a:ln>
                <a:noFill/>
              </a:ln>
              <a:solidFill>
                <a:prstClr val="black"/>
              </a:solidFill>
              <a:effectLst/>
              <a:highlight>
                <a:srgbClr val="FFFF00"/>
              </a:highlight>
              <a:uLnTx/>
              <a:uFillTx/>
            </a:endParaRPr>
          </a:p>
        </p:txBody>
      </p:sp>
      <p:sp>
        <p:nvSpPr>
          <p:cNvPr id="14" name="Rectangle 8">
            <a:extLst>
              <a:ext uri="{FF2B5EF4-FFF2-40B4-BE49-F238E27FC236}">
                <a16:creationId xmlns:a16="http://schemas.microsoft.com/office/drawing/2014/main" id="{239324BF-4D63-46CA-9324-9EBAC573FD9E}"/>
              </a:ext>
            </a:extLst>
          </p:cNvPr>
          <p:cNvSpPr>
            <a:spLocks noChangeArrowheads="1"/>
          </p:cNvSpPr>
          <p:nvPr/>
        </p:nvSpPr>
        <p:spPr bwMode="auto">
          <a:xfrm>
            <a:off x="3546243" y="3300403"/>
            <a:ext cx="2486319" cy="1589563"/>
          </a:xfrm>
          <a:prstGeom prst="rect">
            <a:avLst/>
          </a:prstGeom>
          <a:gradFill rotWithShape="1">
            <a:gsLst>
              <a:gs pos="0">
                <a:srgbClr val="55586F"/>
              </a:gs>
              <a:gs pos="50000">
                <a:sysClr val="window" lastClr="FFFFFF"/>
              </a:gs>
              <a:gs pos="100000">
                <a:srgbClr val="55586F"/>
              </a:gs>
            </a:gsLst>
            <a:lin ang="5400000" scaled="1"/>
          </a:gradFill>
          <a:ln w="9525">
            <a:noFill/>
            <a:miter lim="800000"/>
            <a:headEnd/>
            <a:tailEnd/>
          </a:ln>
          <a:effectLst/>
          <a:scene3d>
            <a:camera prst="legacyObliqueTopRight"/>
            <a:lightRig rig="legacyFlat3" dir="b"/>
          </a:scene3d>
          <a:sp3d extrusionH="430200" prstMaterial="legacyMatte">
            <a:bevelT w="13500" h="13500" prst="angle"/>
            <a:bevelB w="13500" h="13500" prst="angle"/>
            <a:extrusionClr>
              <a:srgbClr val="55586F"/>
            </a:extrusionClr>
          </a:sp3d>
        </p:spPr>
        <p:txBody>
          <a:bodyPr wrap="none" anchor="ctr">
            <a:flatTx/>
          </a:bodyPr>
          <a:lstStyle/>
          <a:p>
            <a:pPr marL="0" marR="0" lvl="0" indent="0" algn="ctr" defTabSz="1097280" rtl="1" eaLnBrk="1" fontAlgn="auto" latinLnBrk="0" hangingPunct="1">
              <a:lnSpc>
                <a:spcPct val="100000"/>
              </a:lnSpc>
              <a:spcBef>
                <a:spcPts val="0"/>
              </a:spcBef>
              <a:spcAft>
                <a:spcPts val="0"/>
              </a:spcAft>
              <a:buClrTx/>
              <a:buSzTx/>
              <a:buFontTx/>
              <a:buNone/>
              <a:tabLst/>
              <a:defRPr/>
            </a:pPr>
            <a:r>
              <a:rPr kumimoji="0" lang="ar-EG" sz="2175" b="1" i="0" u="none" strike="noStrike" kern="0" cap="none" spc="0" normalizeH="0" baseline="0" noProof="0" dirty="0">
                <a:ln>
                  <a:noFill/>
                </a:ln>
                <a:solidFill>
                  <a:prstClr val="black"/>
                </a:solidFill>
                <a:effectLst/>
                <a:highlight>
                  <a:srgbClr val="FFFF00"/>
                </a:highlight>
                <a:uLnTx/>
                <a:uFillTx/>
              </a:rPr>
              <a:t>ب. السرية والإستئثار</a:t>
            </a:r>
            <a:r>
              <a:rPr kumimoji="0" lang="en-US" sz="2175" b="1" i="0" u="none" strike="noStrike" kern="0" cap="none" spc="0" normalizeH="0" baseline="0" noProof="0" dirty="0">
                <a:ln>
                  <a:noFill/>
                </a:ln>
                <a:solidFill>
                  <a:prstClr val="black"/>
                </a:solidFill>
                <a:effectLst/>
                <a:highlight>
                  <a:srgbClr val="FFFF00"/>
                </a:highlight>
                <a:uLnTx/>
                <a:uFillTx/>
              </a:rPr>
              <a:t> </a:t>
            </a:r>
          </a:p>
        </p:txBody>
      </p:sp>
    </p:spTree>
    <p:custDataLst>
      <p:tags r:id="rId1"/>
    </p:custDataLst>
    <p:extLst>
      <p:ext uri="{BB962C8B-B14F-4D97-AF65-F5344CB8AC3E}">
        <p14:creationId xmlns:p14="http://schemas.microsoft.com/office/powerpoint/2010/main" val="1279156238"/>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D15EF0D-CC8D-4329-894B-0435D4C6E75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06810" y="1549499"/>
            <a:ext cx="9088223" cy="37763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319141" y="3269282"/>
            <a:ext cx="3585214" cy="82769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FF0000"/>
              </a:solidFill>
              <a:effectLst/>
              <a:uLnTx/>
              <a:uFillTx/>
              <a:latin typeface="Calibri"/>
              <a:ea typeface="+mn-ea"/>
            </a:endParaRPr>
          </a:p>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sz="1600" b="1" dirty="0">
                <a:solidFill>
                  <a:srgbClr val="4472C4"/>
                </a:solidFill>
                <a:latin typeface="Calibri" panose="020F0502020204030204"/>
                <a:ea typeface="Calibri" panose="020F0502020204030204" pitchFamily="34" charset="0"/>
              </a:rPr>
              <a:t>أ. </a:t>
            </a:r>
            <a:r>
              <a:rPr kumimoji="0" lang="ar-SA" sz="16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تعريف ال</a:t>
            </a:r>
            <a:r>
              <a:rPr kumimoji="0" lang="ar-EG" sz="16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بيانات :</a:t>
            </a:r>
            <a:endParaRPr kumimoji="0" lang="ar-EG" sz="1600" b="1" i="0" u="none" strike="noStrike" kern="1200" cap="none" spc="0" normalizeH="0" baseline="0" noProof="0" dirty="0">
              <a:ln>
                <a:noFill/>
              </a:ln>
              <a:solidFill>
                <a:srgbClr val="4472C4"/>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0000"/>
              </a:solidFill>
              <a:effectLst/>
              <a:uLnTx/>
              <a:uFillTx/>
              <a:latin typeface="Calibri"/>
              <a:ea typeface="+mn-ea"/>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966513" y="3890747"/>
            <a:ext cx="9032700" cy="1169551"/>
          </a:xfrm>
          <a:prstGeom prst="rect">
            <a:avLst/>
          </a:prstGeom>
          <a:solidFill>
            <a:schemeClr val="bg1"/>
          </a:solidFill>
        </p:spPr>
        <p:txBody>
          <a:bodyPr wrap="square" rtlCol="0">
            <a:spAutoFit/>
          </a:bodyPr>
          <a:lstStyle/>
          <a:p>
            <a:pPr algn="just" rtl="1"/>
            <a:r>
              <a:rPr lang="ar-SA" sz="1400" dirty="0">
                <a:latin typeface="Alexandria Medium" pitchFamily="2" charset="-78"/>
                <a:ea typeface="Calibri" panose="020F0502020204030204" pitchFamily="34" charset="0"/>
                <a:cs typeface="Alexandria Medium" pitchFamily="2" charset="-78"/>
              </a:rPr>
              <a:t>فكلمة "بيانات" مشتقة من كلمة </a:t>
            </a:r>
            <a:r>
              <a:rPr lang="ar-SA" sz="1400" dirty="0">
                <a:solidFill>
                  <a:srgbClr val="FF0000"/>
                </a:solidFill>
                <a:latin typeface="Alexandria Medium" pitchFamily="2" charset="-78"/>
                <a:ea typeface="Calibri" panose="020F0502020204030204" pitchFamily="34" charset="0"/>
                <a:cs typeface="Alexandria Medium" pitchFamily="2" charset="-78"/>
              </a:rPr>
              <a:t>(بين)</a:t>
            </a:r>
            <a:r>
              <a:rPr lang="ar-SA" sz="1400" dirty="0">
                <a:latin typeface="Alexandria Medium" pitchFamily="2" charset="-78"/>
                <a:ea typeface="Calibri" panose="020F0502020204030204" pitchFamily="34" charset="0"/>
                <a:cs typeface="Alexandria Medium" pitchFamily="2" charset="-78"/>
              </a:rPr>
              <a:t> وهي </a:t>
            </a:r>
            <a:r>
              <a:rPr lang="ar-SA" sz="1400" dirty="0">
                <a:solidFill>
                  <a:srgbClr val="FF0000"/>
                </a:solidFill>
                <a:latin typeface="Alexandria Medium" pitchFamily="2" charset="-78"/>
                <a:ea typeface="Calibri" panose="020F0502020204030204" pitchFamily="34" charset="0"/>
                <a:cs typeface="Alexandria Medium" pitchFamily="2" charset="-78"/>
              </a:rPr>
              <a:t>( البيان ) </a:t>
            </a:r>
            <a:r>
              <a:rPr lang="ar-SA" sz="1400" dirty="0">
                <a:latin typeface="Alexandria Medium" pitchFamily="2" charset="-78"/>
                <a:ea typeface="Calibri" panose="020F0502020204030204" pitchFamily="34" charset="0"/>
                <a:cs typeface="Alexandria Medium" pitchFamily="2" charset="-78"/>
              </a:rPr>
              <a:t>أي ما يتبين به الدلالة. وبذلك تمثل </a:t>
            </a:r>
            <a:r>
              <a:rPr lang="ar-SA" sz="1400" dirty="0">
                <a:solidFill>
                  <a:srgbClr val="FF0000"/>
                </a:solidFill>
                <a:latin typeface="Alexandria Medium" pitchFamily="2" charset="-78"/>
                <a:ea typeface="Calibri" panose="020F0502020204030204" pitchFamily="34" charset="0"/>
                <a:cs typeface="Alexandria Medium" pitchFamily="2" charset="-78"/>
              </a:rPr>
              <a:t>الحقائق، أو البراهين، أو الآراء، أو الرموز، أو الإحصاءات الخ </a:t>
            </a:r>
            <a:r>
              <a:rPr lang="ar-SA" sz="1400" dirty="0">
                <a:latin typeface="Alexandria Medium" pitchFamily="2" charset="-78"/>
                <a:ea typeface="Calibri" panose="020F0502020204030204" pitchFamily="34" charset="0"/>
                <a:cs typeface="Alexandria Medium" pitchFamily="2" charset="-78"/>
              </a:rPr>
              <a:t>؛ وتكون في صورة أعداد</a:t>
            </a:r>
            <a:r>
              <a:rPr lang="ar-EG" sz="1400" dirty="0">
                <a:latin typeface="Alexandria Medium" pitchFamily="2" charset="-78"/>
                <a:ea typeface="Calibri" panose="020F0502020204030204" pitchFamily="34" charset="0"/>
                <a:cs typeface="Alexandria Medium" pitchFamily="2" charset="-78"/>
              </a:rPr>
              <a:t>           </a:t>
            </a:r>
            <a:r>
              <a:rPr lang="ar-SA" sz="1400" dirty="0">
                <a:latin typeface="Alexandria Medium" pitchFamily="2" charset="-78"/>
                <a:ea typeface="Calibri" panose="020F0502020204030204" pitchFamily="34" charset="0"/>
                <a:cs typeface="Alexandria Medium" pitchFamily="2" charset="-78"/>
              </a:rPr>
              <a:t> أو كلمات رموز مكونة من أرقام أو حروف أبجدية أو رموز خاصة، وهي تصف فكرة،</a:t>
            </a:r>
            <a:r>
              <a:rPr lang="ar-EG" sz="1400" dirty="0">
                <a:latin typeface="Alexandria Medium" pitchFamily="2" charset="-78"/>
                <a:ea typeface="Calibri" panose="020F0502020204030204" pitchFamily="34" charset="0"/>
                <a:cs typeface="Alexandria Medium" pitchFamily="2" charset="-78"/>
              </a:rPr>
              <a:t>            </a:t>
            </a:r>
            <a:r>
              <a:rPr lang="ar-SA" sz="1400" dirty="0">
                <a:latin typeface="Alexandria Medium" pitchFamily="2" charset="-78"/>
                <a:ea typeface="Calibri" panose="020F0502020204030204" pitchFamily="34" charset="0"/>
                <a:cs typeface="Alexandria Medium" pitchFamily="2" charset="-78"/>
              </a:rPr>
              <a:t> أو موضوعا، أو حدثا أو هدفا أو أي حقائق أخرى، وهي لا علاقة بين بعضها ببعض كما أنها لم تفسر أو تستخدم أي ليس لها معني حقيقي، ولا تؤثر في رد الفعل    أو السلوك لدى من يستقبلها .</a:t>
            </a:r>
            <a:endParaRPr lang="en-US" sz="1400" dirty="0">
              <a:latin typeface="Alexandria Medium" pitchFamily="2" charset="-78"/>
              <a:ea typeface="Times New Roman" panose="02020603050405020304" pitchFamily="18" charset="0"/>
              <a:cs typeface="Alexandria Medium" pitchFamily="2" charset="-78"/>
            </a:endParaRPr>
          </a:p>
        </p:txBody>
      </p:sp>
      <p:sp>
        <p:nvSpPr>
          <p:cNvPr id="8" name="Oval 7">
            <a:extLst>
              <a:ext uri="{FF2B5EF4-FFF2-40B4-BE49-F238E27FC236}">
                <a16:creationId xmlns:a16="http://schemas.microsoft.com/office/drawing/2014/main" id="{E1DAD261-5DE4-43B7-9E66-5BC92D6A7F14}"/>
              </a:ext>
            </a:extLst>
          </p:cNvPr>
          <p:cNvSpPr/>
          <p:nvPr/>
        </p:nvSpPr>
        <p:spPr>
          <a:xfrm>
            <a:off x="4842932" y="2448524"/>
            <a:ext cx="5709201" cy="106918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endParaRPr lang="ar-EG" sz="4000" b="1" dirty="0">
              <a:solidFill>
                <a:srgbClr val="FF0000"/>
              </a:solidFill>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srgbClr val="FF0000"/>
                </a:solidFill>
                <a:latin typeface="Times New Roman" panose="02020603050405020304" pitchFamily="18" charset="0"/>
                <a:ea typeface="Calibri" panose="020F0502020204030204" pitchFamily="34" charset="0"/>
              </a:rPr>
              <a:t>ثانيا : تعريف البيانات وخصائصها :</a:t>
            </a:r>
            <a:r>
              <a:rPr kumimoji="0" lang="ar-SA" sz="2000" b="0"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endParaRPr kumimoji="0" lang="ar-EG" sz="20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984377393"/>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2" descr="Welcome to Cyberspace! by R△ on Dribbble">
            <a:extLst>
              <a:ext uri="{FF2B5EF4-FFF2-40B4-BE49-F238E27FC236}">
                <a16:creationId xmlns:a16="http://schemas.microsoft.com/office/drawing/2014/main" id="{F75F5D5A-6138-4AF7-B3EC-D73CB502E5F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56080" y="1168401"/>
            <a:ext cx="9875520" cy="43078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874194" y="2976880"/>
            <a:ext cx="9345750" cy="236728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030719" y="3162837"/>
            <a:ext cx="9032700" cy="1938992"/>
          </a:xfrm>
          <a:prstGeom prst="rect">
            <a:avLst/>
          </a:prstGeom>
          <a:solidFill>
            <a:schemeClr val="bg1"/>
          </a:solid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lang="ar-EG" sz="2000" b="1" dirty="0">
                <a:solidFill>
                  <a:srgbClr val="4472C4"/>
                </a:solidFill>
                <a:latin typeface="Times New Roman" panose="02020603050405020304" pitchFamily="18" charset="0"/>
                <a:ea typeface="Calibri" panose="020F0502020204030204" pitchFamily="34" charset="0"/>
              </a:rPr>
              <a:t>ب. </a:t>
            </a:r>
            <a:r>
              <a:rPr kumimoji="0" lang="ar-SA" sz="20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rPr>
              <a:t>خصائص ال</a:t>
            </a:r>
            <a:r>
              <a:rPr kumimoji="0" lang="ar-EG" sz="20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rPr>
              <a:t>بيانات</a:t>
            </a:r>
            <a:r>
              <a:rPr kumimoji="0" lang="ar-SA" sz="2000" b="1" i="0" u="none" strike="noStrike" kern="1200" cap="none" spc="0" normalizeH="0" baseline="0" noProof="0" dirty="0">
                <a:ln>
                  <a:noFill/>
                </a:ln>
                <a:solidFill>
                  <a:srgbClr val="4472C4"/>
                </a:solidFill>
                <a:effectLst/>
                <a:uLnTx/>
                <a:uFillTx/>
                <a:latin typeface="Times New Roman" panose="02020603050405020304" pitchFamily="18" charset="0"/>
                <a:ea typeface="Calibri" panose="020F0502020204030204" pitchFamily="34" charset="0"/>
              </a:rPr>
              <a:t>:</a:t>
            </a:r>
            <a:endParaRPr lang="ar-EG" sz="2000" b="1" dirty="0">
              <a:solidFill>
                <a:srgbClr val="4472C4"/>
              </a:solidFill>
              <a:latin typeface="Times New Roman" panose="02020603050405020304" pitchFamily="18"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على درجة كبيرة من </a:t>
            </a:r>
            <a:r>
              <a:rPr lang="ar-SA" sz="2000" dirty="0">
                <a:solidFill>
                  <a:srgbClr val="FF0000"/>
                </a:solidFill>
                <a:latin typeface="Calibri" panose="020F0502020204030204" pitchFamily="34" charset="0"/>
                <a:ea typeface="Calibri" panose="020F0502020204030204" pitchFamily="34" charset="0"/>
              </a:rPr>
              <a:t>الدقة وخالية </a:t>
            </a:r>
            <a:r>
              <a:rPr lang="ar-SA" sz="2000" dirty="0">
                <a:latin typeface="Calibri" panose="020F0502020204030204" pitchFamily="34" charset="0"/>
                <a:ea typeface="Calibri" panose="020F0502020204030204" pitchFamily="34" charset="0"/>
              </a:rPr>
              <a:t>من الأخطاء.</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ممثلة</a:t>
            </a:r>
            <a:r>
              <a:rPr lang="ar-SA" sz="2000" dirty="0">
                <a:latin typeface="Calibri" panose="020F0502020204030204" pitchFamily="34" charset="0"/>
                <a:ea typeface="Calibri" panose="020F0502020204030204" pitchFamily="34" charset="0"/>
              </a:rPr>
              <a:t> لواقع الأشياء؛ حتى تعبر عن حقيقة ملموسة.</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شاملة</a:t>
            </a:r>
            <a:r>
              <a:rPr lang="ar-SA" sz="2000" dirty="0">
                <a:latin typeface="Calibri" panose="020F0502020204030204" pitchFamily="34" charset="0"/>
                <a:ea typeface="Calibri" panose="020F0502020204030204" pitchFamily="34" charset="0"/>
              </a:rPr>
              <a:t> دون تفصيل زائد، ودون إيجاز يضيع معناها.</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متسقة </a:t>
            </a:r>
            <a:r>
              <a:rPr lang="ar-SA" sz="2000" dirty="0">
                <a:latin typeface="Calibri" panose="020F0502020204030204" pitchFamily="34" charset="0"/>
                <a:ea typeface="Calibri" panose="020F0502020204030204" pitchFamily="34" charset="0"/>
              </a:rPr>
              <a:t>فيما بينها دون تعارض أو تناقض.</a:t>
            </a:r>
            <a:endParaRPr lang="ar-EG" sz="2000" dirty="0">
              <a:latin typeface="Calibri" panose="020F0502020204030204" pitchFamily="34" charset="0"/>
              <a:ea typeface="Calibri" panose="020F0502020204030204" pitchFamily="34" charset="0"/>
            </a:endParaRPr>
          </a:p>
          <a:p>
            <a:pPr marL="457200" marR="0" lvl="0" indent="-457200" algn="just" defTabSz="914400" rtl="1" eaLnBrk="1" fontAlgn="auto" latinLnBrk="0" hangingPunct="1">
              <a:lnSpc>
                <a:spcPct val="100000"/>
              </a:lnSpc>
              <a:spcBef>
                <a:spcPts val="0"/>
              </a:spcBef>
              <a:spcAft>
                <a:spcPts val="0"/>
              </a:spcAft>
              <a:buClrTx/>
              <a:buSzTx/>
              <a:buFont typeface="+mj-lt"/>
              <a:buAutoNum type="arabicPeriod"/>
              <a:tabLst/>
              <a:defRPr/>
            </a:pPr>
            <a:r>
              <a:rPr lang="ar-SA" sz="2000" dirty="0">
                <a:latin typeface="Calibri" panose="020F0502020204030204" pitchFamily="34" charset="0"/>
                <a:ea typeface="Calibri" panose="020F0502020204030204" pitchFamily="34" charset="0"/>
              </a:rPr>
              <a:t>يجب أن تكون البيانات </a:t>
            </a:r>
            <a:r>
              <a:rPr lang="ar-SA" sz="2000" dirty="0">
                <a:solidFill>
                  <a:srgbClr val="FF0000"/>
                </a:solidFill>
                <a:latin typeface="Calibri" panose="020F0502020204030204" pitchFamily="34" charset="0"/>
                <a:ea typeface="Calibri" panose="020F0502020204030204" pitchFamily="34" charset="0"/>
              </a:rPr>
              <a:t>مناسبة</a:t>
            </a:r>
            <a:r>
              <a:rPr lang="ar-SA" sz="2000" dirty="0">
                <a:latin typeface="Calibri" panose="020F0502020204030204" pitchFamily="34" charset="0"/>
                <a:ea typeface="Calibri" panose="020F0502020204030204" pitchFamily="34" charset="0"/>
              </a:rPr>
              <a:t> زمنيا للاستخدام.</a:t>
            </a:r>
            <a:endParaRPr lang="en-US" sz="2000" dirty="0">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1961234717"/>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E6565F52-6553-489D-B052-15B750AA25E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572" y="1532175"/>
            <a:ext cx="9129914" cy="3944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598620" y="3972698"/>
            <a:ext cx="3777205" cy="661995"/>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sz="2400" b="1" dirty="0">
                <a:solidFill>
                  <a:srgbClr val="4472C4"/>
                </a:solidFill>
                <a:latin typeface="Calibri" panose="020F0502020204030204"/>
                <a:ea typeface="Calibri" panose="020F0502020204030204" pitchFamily="34" charset="0"/>
              </a:rPr>
              <a:t>ملحوظه</a:t>
            </a:r>
            <a:r>
              <a:rPr lang="en-US" sz="2400" b="1" dirty="0">
                <a:solidFill>
                  <a:srgbClr val="4472C4"/>
                </a:solidFill>
                <a:latin typeface="Calibri" panose="020F0502020204030204"/>
                <a:ea typeface="Calibri" panose="020F0502020204030204" pitchFamily="34" charset="0"/>
              </a:rPr>
              <a:t> </a:t>
            </a:r>
            <a:r>
              <a:rPr lang="ar-EG" sz="2400" b="1" dirty="0">
                <a:solidFill>
                  <a:srgbClr val="4472C4"/>
                </a:solidFill>
                <a:latin typeface="Calibri" panose="020F0502020204030204"/>
                <a:ea typeface="Calibri" panose="020F0502020204030204" pitchFamily="34" charset="0"/>
              </a:rPr>
              <a:t>هامة</a:t>
            </a:r>
            <a:endParaRPr kumimoji="0" lang="ar-EG" sz="2400" b="1" i="0" u="none" strike="noStrike" kern="1200" cap="none" spc="0" normalizeH="0" baseline="0" noProof="0" dirty="0">
              <a:ln>
                <a:noFill/>
              </a:ln>
              <a:solidFill>
                <a:srgbClr val="4472C4"/>
              </a:solidFill>
              <a:effectLst/>
              <a:uLnTx/>
              <a:uFillTx/>
              <a:latin typeface="Calibri"/>
              <a:ea typeface="+mn-ea"/>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3397249" y="4483422"/>
            <a:ext cx="6167120" cy="369332"/>
          </a:xfrm>
          <a:prstGeom prst="rect">
            <a:avLst/>
          </a:prstGeom>
          <a:solidFill>
            <a:schemeClr val="bg1"/>
          </a:solidFill>
        </p:spPr>
        <p:txBody>
          <a:bodyPr wrap="square" rtlCol="0">
            <a:spAutoFit/>
          </a:bodyPr>
          <a:lstStyle/>
          <a:p>
            <a:pPr lvl="0" algn="ctr" rtl="1"/>
            <a:r>
              <a:rPr lang="ar-EG" dirty="0">
                <a:solidFill>
                  <a:srgbClr val="FF0000"/>
                </a:solidFill>
                <a:latin typeface="Alexandria Medium" pitchFamily="2" charset="-78"/>
                <a:ea typeface="Calibri" panose="020F0502020204030204" pitchFamily="34" charset="0"/>
                <a:cs typeface="Alexandria Medium" pitchFamily="2" charset="-78"/>
              </a:rPr>
              <a:t>إ</a:t>
            </a:r>
            <a:r>
              <a:rPr lang="ar-SA" dirty="0">
                <a:solidFill>
                  <a:srgbClr val="FF0000"/>
                </a:solidFill>
                <a:latin typeface="Alexandria Medium" pitchFamily="2" charset="-78"/>
                <a:ea typeface="Calibri" panose="020F0502020204030204" pitchFamily="34" charset="0"/>
                <a:cs typeface="Alexandria Medium" pitchFamily="2" charset="-78"/>
              </a:rPr>
              <a:t>ن علاقة البيانات بالمعلومات ذات طبيعة دورية</a:t>
            </a:r>
            <a:endParaRPr kumimoji="0" lang="en-US"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p:txBody>
      </p:sp>
      <p:pic>
        <p:nvPicPr>
          <p:cNvPr id="8" name="Picture 4" descr="Data Code Technology V4 HD Loop on Make a GIF">
            <a:extLst>
              <a:ext uri="{FF2B5EF4-FFF2-40B4-BE49-F238E27FC236}">
                <a16:creationId xmlns:a16="http://schemas.microsoft.com/office/drawing/2014/main" id="{199807C4-2573-4EB3-9716-55EF43C49E2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494529" y="1713978"/>
            <a:ext cx="3810000" cy="2133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43408188"/>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F93B3191-B511-4609-8F7F-43369476522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572" y="1532175"/>
            <a:ext cx="9129914" cy="39440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F9EDF0E-DEC1-4581-9DE7-356E93C57BED}"/>
              </a:ext>
            </a:extLst>
          </p:cNvPr>
          <p:cNvPicPr>
            <a:picLocks noChangeAspect="1"/>
          </p:cNvPicPr>
          <p:nvPr/>
        </p:nvPicPr>
        <p:blipFill rotWithShape="1">
          <a:blip r:embed="rId5">
            <a:extLst>
              <a:ext uri="{28A0092B-C50C-407E-A947-70E740481C1C}">
                <a14:useLocalDpi xmlns:a14="http://schemas.microsoft.com/office/drawing/2010/main" val="0"/>
              </a:ext>
            </a:extLst>
          </a:blip>
          <a:srcRect l="15736" t="4956" r="16708" b="-4956"/>
          <a:stretch/>
        </p:blipFill>
        <p:spPr>
          <a:xfrm>
            <a:off x="3749040" y="2024724"/>
            <a:ext cx="5019040" cy="3451517"/>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902971758"/>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5619"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51496BEB-7053-4DC6-90EC-101BF1E7117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76107" y="1526547"/>
            <a:ext cx="9292528" cy="39293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Oval 6">
            <a:extLst>
              <a:ext uri="{FF2B5EF4-FFF2-40B4-BE49-F238E27FC236}">
                <a16:creationId xmlns:a16="http://schemas.microsoft.com/office/drawing/2014/main" id="{9ED89BD0-3F94-44E6-A336-2CABD7865B8C}"/>
              </a:ext>
            </a:extLst>
          </p:cNvPr>
          <p:cNvSpPr/>
          <p:nvPr/>
        </p:nvSpPr>
        <p:spPr>
          <a:xfrm>
            <a:off x="7758469" y="2720974"/>
            <a:ext cx="2895321" cy="1862258"/>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dirty="0">
              <a:solidFill>
                <a:srgbClr val="FF0000"/>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أنواع المعلومات وصورها :</a:t>
            </a:r>
            <a:r>
              <a:rPr lang="ar-SA" dirty="0">
                <a:solidFill>
                  <a:srgbClr val="FF0000"/>
                </a:solidFill>
                <a:latin typeface="Times New Roman" panose="02020603050405020304" pitchFamily="18" charset="0"/>
                <a:ea typeface="Calibri" panose="020F0502020204030204" pitchFamily="34" charset="0"/>
              </a:rPr>
              <a:t> </a:t>
            </a:r>
            <a:endParaRPr kumimoji="0" lang="ar-EG" b="1" i="0" u="none" strike="noStrike" kern="1200" cap="none" spc="0" normalizeH="0" baseline="0" noProof="0" dirty="0">
              <a:ln>
                <a:noFill/>
              </a:ln>
              <a:solidFill>
                <a:srgbClr val="FF0000"/>
              </a:solidFill>
              <a:effectLst/>
              <a:uLnTx/>
              <a:uFillTx/>
              <a:latin typeface="Calibri"/>
            </a:endParaRPr>
          </a:p>
        </p:txBody>
      </p:sp>
      <p:pic>
        <p:nvPicPr>
          <p:cNvPr id="1026" name="Picture 2" descr="الصور المتحركة وأثرها بالتعليم">
            <a:extLst>
              <a:ext uri="{FF2B5EF4-FFF2-40B4-BE49-F238E27FC236}">
                <a16:creationId xmlns:a16="http://schemas.microsoft.com/office/drawing/2014/main" id="{1DB8626F-4E88-4522-9753-19F205F36AE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18946" y="1912016"/>
            <a:ext cx="5539523" cy="336064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39230263"/>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7674372" y="3428997"/>
            <a:ext cx="2829497" cy="402674"/>
          </a:xfrm>
          <a:prstGeom prst="rect">
            <a:avLst/>
          </a:prstGeom>
          <a:solidFill>
            <a:schemeClr val="bg1"/>
          </a:solidFill>
        </p:spPr>
        <p:txBody>
          <a:bodyPr wrap="square" rtlCol="0">
            <a:spAutoFit/>
          </a:bodyPr>
          <a:lstStyle/>
          <a:p>
            <a:pPr algn="ctr" rtl="1">
              <a:lnSpc>
                <a:spcPct val="107000"/>
              </a:lnSpc>
              <a:spcAft>
                <a:spcPts val="500"/>
              </a:spcAft>
            </a:pPr>
            <a:r>
              <a:rPr lang="ar-EG" sz="2000" b="1" dirty="0">
                <a:solidFill>
                  <a:srgbClr val="00B0F0"/>
                </a:solidFill>
                <a:latin typeface="Calibri" panose="020F0502020204030204" pitchFamily="34" charset="0"/>
                <a:ea typeface="Calibri" panose="020F0502020204030204" pitchFamily="34" charset="0"/>
              </a:rPr>
              <a:t>أولا:</a:t>
            </a:r>
            <a:r>
              <a:rPr lang="ar-SA" sz="2000" b="1" dirty="0">
                <a:solidFill>
                  <a:srgbClr val="00B0F0"/>
                </a:solidFill>
                <a:latin typeface="Calibri" panose="020F0502020204030204" pitchFamily="34" charset="0"/>
                <a:ea typeface="Calibri" panose="020F0502020204030204" pitchFamily="34" charset="0"/>
              </a:rPr>
              <a:t> أنواع المعلوما</a:t>
            </a:r>
            <a:r>
              <a:rPr lang="ar-EG" sz="2000" b="1" dirty="0">
                <a:solidFill>
                  <a:srgbClr val="00B0F0"/>
                </a:solidFill>
                <a:latin typeface="Calibri" panose="020F0502020204030204" pitchFamily="34" charset="0"/>
                <a:ea typeface="Calibri" panose="020F0502020204030204" pitchFamily="34" charset="0"/>
              </a:rPr>
              <a:t>ت</a:t>
            </a:r>
            <a:r>
              <a:rPr lang="ar-SA" sz="2000" b="1" dirty="0">
                <a:solidFill>
                  <a:srgbClr val="00B0F0"/>
                </a:solidFill>
                <a:latin typeface="Calibri" panose="020F0502020204030204" pitchFamily="34" charset="0"/>
                <a:ea typeface="Calibri" panose="020F0502020204030204" pitchFamily="34" charset="0"/>
              </a:rPr>
              <a:t>:</a:t>
            </a:r>
            <a:endParaRPr lang="ar-EG" sz="2000" b="1" dirty="0">
              <a:solidFill>
                <a:srgbClr val="00B0F0"/>
              </a:solidFill>
              <a:latin typeface="Calibri" panose="020F0502020204030204" pitchFamily="34"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5153947" cy="36330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46192192"/>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240292" y="2991898"/>
            <a:ext cx="6868160" cy="2332433"/>
          </a:xfrm>
          <a:prstGeom prst="rect">
            <a:avLst/>
          </a:prstGeom>
          <a:solidFill>
            <a:schemeClr val="bg1"/>
          </a:solidFill>
        </p:spPr>
        <p:txBody>
          <a:bodyPr wrap="square" rtlCol="0">
            <a:spAutoFit/>
          </a:bodyPr>
          <a:lstStyle/>
          <a:p>
            <a:pPr algn="ctr" rtl="1">
              <a:lnSpc>
                <a:spcPct val="107000"/>
              </a:lnSpc>
              <a:spcAft>
                <a:spcPts val="500"/>
              </a:spcAft>
            </a:pPr>
            <a:r>
              <a:rPr lang="ar-SA" sz="2000" b="1" dirty="0">
                <a:solidFill>
                  <a:srgbClr val="00B0F0"/>
                </a:solidFill>
                <a:latin typeface="Calibri" panose="020F0502020204030204" pitchFamily="34" charset="0"/>
                <a:ea typeface="Calibri" panose="020F0502020204030204" pitchFamily="34" charset="0"/>
              </a:rPr>
              <a:t>أ. أنواع المعلومات بصفة عامة:</a:t>
            </a:r>
            <a:endParaRPr lang="ar-EG" sz="2000" b="1" dirty="0">
              <a:solidFill>
                <a:srgbClr val="00B0F0"/>
              </a:solidFill>
              <a:latin typeface="Calibri" panose="020F0502020204030204" pitchFamily="34" charset="0"/>
              <a:ea typeface="Calibri" panose="020F0502020204030204" pitchFamily="34" charset="0"/>
            </a:endParaRPr>
          </a:p>
          <a:p>
            <a:pPr lvl="0" algn="just" rtl="1"/>
            <a:endParaRPr lang="ar-EG" sz="2000" dirty="0">
              <a:latin typeface="Times New Roman" panose="02020603050405020304" pitchFamily="18" charset="0"/>
              <a:ea typeface="Calibri" panose="020F0502020204030204" pitchFamily="34" charset="0"/>
            </a:endParaRPr>
          </a:p>
          <a:p>
            <a:pPr lvl="0" algn="just" rtl="1"/>
            <a:r>
              <a:rPr lang="ar-SA" sz="2000" dirty="0">
                <a:latin typeface="Times New Roman" panose="02020603050405020304" pitchFamily="18" charset="0"/>
                <a:ea typeface="Calibri" panose="020F0502020204030204" pitchFamily="34" charset="0"/>
              </a:rPr>
              <a:t>الطائفة الأولي: المعلومات الاسمية:</a:t>
            </a:r>
            <a:endParaRPr lang="ar-EG" sz="2000" dirty="0">
              <a:latin typeface="Times New Roman" panose="02020603050405020304" pitchFamily="18" charset="0"/>
              <a:ea typeface="Calibri" panose="020F0502020204030204" pitchFamily="34" charset="0"/>
            </a:endParaRPr>
          </a:p>
          <a:p>
            <a:pPr lvl="0" algn="just" rtl="1"/>
            <a:r>
              <a:rPr lang="ar-EG" sz="2000" dirty="0">
                <a:solidFill>
                  <a:srgbClr val="FF0000"/>
                </a:solidFill>
                <a:ea typeface="Calibri" panose="020F0502020204030204" pitchFamily="34" charset="0"/>
              </a:rPr>
              <a:t>1. </a:t>
            </a:r>
            <a:r>
              <a:rPr lang="ar-SA" sz="2000" dirty="0">
                <a:solidFill>
                  <a:srgbClr val="FF0000"/>
                </a:solidFill>
                <a:ea typeface="Calibri" panose="020F0502020204030204" pitchFamily="34" charset="0"/>
              </a:rPr>
              <a:t>المعلومات الموضوعية: </a:t>
            </a:r>
            <a:endParaRPr lang="ar-EG" sz="2000" dirty="0">
              <a:solidFill>
                <a:srgbClr val="FF0000"/>
              </a:solidFill>
              <a:ea typeface="Calibri" panose="020F0502020204030204" pitchFamily="34" charset="0"/>
            </a:endParaRPr>
          </a:p>
          <a:p>
            <a:pPr lvl="0" algn="just" rtl="1"/>
            <a:r>
              <a:rPr lang="ar-EG" sz="2000" dirty="0">
                <a:solidFill>
                  <a:srgbClr val="FF0000"/>
                </a:solidFill>
                <a:latin typeface="Calibri" panose="020F0502020204030204" pitchFamily="34" charset="0"/>
                <a:ea typeface="Calibri" panose="020F0502020204030204" pitchFamily="34" charset="0"/>
              </a:rPr>
              <a:t>2. </a:t>
            </a:r>
            <a:r>
              <a:rPr kumimoji="0" lang="ar-EG" sz="20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 </a:t>
            </a:r>
            <a:r>
              <a:rPr lang="ar-SA" sz="2000" dirty="0">
                <a:solidFill>
                  <a:srgbClr val="FF0000"/>
                </a:solidFill>
                <a:ea typeface="Calibri" panose="020F0502020204030204" pitchFamily="34" charset="0"/>
              </a:rPr>
              <a:t>المعلومات الشخصية: </a:t>
            </a:r>
            <a:endParaRPr lang="ar-EG" sz="2000" dirty="0">
              <a:solidFill>
                <a:srgbClr val="FF0000"/>
              </a:solidFill>
              <a:ea typeface="Calibri" panose="020F0502020204030204" pitchFamily="34" charset="0"/>
            </a:endParaRPr>
          </a:p>
          <a:p>
            <a:pPr algn="just" rtl="1"/>
            <a:r>
              <a:rPr lang="ar-SA" sz="2000" dirty="0">
                <a:latin typeface="Times New Roman" panose="02020603050405020304" pitchFamily="18" charset="0"/>
                <a:ea typeface="Calibri" panose="020F0502020204030204" pitchFamily="34" charset="0"/>
              </a:rPr>
              <a:t>الطائفة الثانية: المعلومات المتعلقة بالمصنفات الفكرية</a:t>
            </a:r>
            <a:r>
              <a:rPr lang="en-US" sz="2000" dirty="0">
                <a:latin typeface="Times New Roman" panose="02020603050405020304" pitchFamily="18" charset="0"/>
                <a:ea typeface="Times New Roman" panose="02020603050405020304" pitchFamily="18" charset="0"/>
              </a:rPr>
              <a:t> :</a:t>
            </a:r>
          </a:p>
          <a:p>
            <a:pPr algn="just" rtl="1"/>
            <a:r>
              <a:rPr lang="ar-SA" sz="2000" dirty="0">
                <a:latin typeface="Times New Roman" panose="02020603050405020304" pitchFamily="18" charset="0"/>
                <a:ea typeface="Calibri" panose="020F0502020204030204" pitchFamily="34" charset="0"/>
              </a:rPr>
              <a:t>الطائفة الثالثة: المعلومات المباحة :</a:t>
            </a:r>
            <a:endParaRPr lang="en-US" sz="2000" dirty="0">
              <a:latin typeface="Times New Roman" panose="02020603050405020304" pitchFamily="18"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3543565" cy="2969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83637457"/>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240292" y="2991898"/>
            <a:ext cx="6868160" cy="2332433"/>
          </a:xfrm>
          <a:prstGeom prst="rect">
            <a:avLst/>
          </a:prstGeom>
          <a:solidFill>
            <a:schemeClr val="bg1"/>
          </a:solidFill>
        </p:spPr>
        <p:txBody>
          <a:bodyPr wrap="square" rtlCol="0">
            <a:spAutoFit/>
          </a:bodyPr>
          <a:lstStyle/>
          <a:p>
            <a:pPr algn="ctr" rtl="1">
              <a:lnSpc>
                <a:spcPct val="107000"/>
              </a:lnSpc>
              <a:spcAft>
                <a:spcPts val="500"/>
              </a:spcAft>
            </a:pPr>
            <a:r>
              <a:rPr lang="ar-SA" sz="2000" b="1" dirty="0">
                <a:solidFill>
                  <a:srgbClr val="00B0F0"/>
                </a:solidFill>
                <a:latin typeface="Calibri" panose="020F0502020204030204" pitchFamily="34" charset="0"/>
                <a:ea typeface="Calibri" panose="020F0502020204030204" pitchFamily="34" charset="0"/>
              </a:rPr>
              <a:t>أ. أنواع المعلومات بصفة عامة:</a:t>
            </a:r>
            <a:endParaRPr lang="ar-EG" sz="2000" b="1" dirty="0">
              <a:solidFill>
                <a:srgbClr val="00B0F0"/>
              </a:solidFill>
              <a:latin typeface="Calibri" panose="020F0502020204030204" pitchFamily="34" charset="0"/>
              <a:ea typeface="Calibri" panose="020F0502020204030204" pitchFamily="34" charset="0"/>
            </a:endParaRPr>
          </a:p>
          <a:p>
            <a:pPr lvl="0" algn="just" rtl="1"/>
            <a:endParaRPr lang="ar-EG" sz="2000" dirty="0">
              <a:latin typeface="Times New Roman" panose="02020603050405020304" pitchFamily="18" charset="0"/>
              <a:ea typeface="Calibri" panose="020F0502020204030204" pitchFamily="34" charset="0"/>
            </a:endParaRPr>
          </a:p>
          <a:p>
            <a:pPr lvl="0" algn="just" rtl="1"/>
            <a:r>
              <a:rPr lang="ar-SA" sz="2000" dirty="0">
                <a:latin typeface="Times New Roman" panose="02020603050405020304" pitchFamily="18" charset="0"/>
                <a:ea typeface="Calibri" panose="020F0502020204030204" pitchFamily="34" charset="0"/>
              </a:rPr>
              <a:t>الطائفة الأولي: المعلومات الاسمية:</a:t>
            </a:r>
            <a:endParaRPr lang="ar-EG" sz="2000" dirty="0">
              <a:latin typeface="Times New Roman" panose="02020603050405020304" pitchFamily="18" charset="0"/>
              <a:ea typeface="Calibri" panose="020F0502020204030204" pitchFamily="34" charset="0"/>
            </a:endParaRPr>
          </a:p>
          <a:p>
            <a:pPr lvl="0" algn="just" rtl="1"/>
            <a:r>
              <a:rPr lang="ar-EG" sz="2000" dirty="0">
                <a:solidFill>
                  <a:srgbClr val="FF0000"/>
                </a:solidFill>
                <a:ea typeface="Calibri" panose="020F0502020204030204" pitchFamily="34" charset="0"/>
              </a:rPr>
              <a:t>1. </a:t>
            </a:r>
            <a:r>
              <a:rPr lang="ar-SA" sz="2000" dirty="0">
                <a:solidFill>
                  <a:srgbClr val="FF0000"/>
                </a:solidFill>
                <a:ea typeface="Calibri" panose="020F0502020204030204" pitchFamily="34" charset="0"/>
              </a:rPr>
              <a:t>المعلومات الموضوعية: </a:t>
            </a:r>
            <a:endParaRPr lang="ar-EG" sz="2000" dirty="0">
              <a:solidFill>
                <a:srgbClr val="FF0000"/>
              </a:solidFill>
              <a:ea typeface="Calibri" panose="020F0502020204030204" pitchFamily="34" charset="0"/>
            </a:endParaRPr>
          </a:p>
          <a:p>
            <a:pPr lvl="0" algn="just" rtl="1"/>
            <a:r>
              <a:rPr lang="ar-EG" sz="2000" dirty="0">
                <a:solidFill>
                  <a:srgbClr val="FF0000"/>
                </a:solidFill>
                <a:latin typeface="Calibri" panose="020F0502020204030204" pitchFamily="34" charset="0"/>
                <a:ea typeface="Calibri" panose="020F0502020204030204" pitchFamily="34" charset="0"/>
              </a:rPr>
              <a:t>2. </a:t>
            </a:r>
            <a:r>
              <a:rPr kumimoji="0" lang="ar-EG" sz="20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 </a:t>
            </a:r>
            <a:r>
              <a:rPr lang="ar-SA" sz="2000" dirty="0">
                <a:solidFill>
                  <a:srgbClr val="FF0000"/>
                </a:solidFill>
                <a:ea typeface="Calibri" panose="020F0502020204030204" pitchFamily="34" charset="0"/>
              </a:rPr>
              <a:t>المعلومات الشخصية: </a:t>
            </a:r>
            <a:endParaRPr lang="ar-EG" sz="2000" dirty="0">
              <a:solidFill>
                <a:srgbClr val="FF0000"/>
              </a:solidFill>
              <a:ea typeface="Calibri" panose="020F0502020204030204" pitchFamily="34" charset="0"/>
            </a:endParaRPr>
          </a:p>
          <a:p>
            <a:pPr algn="just" rtl="1"/>
            <a:r>
              <a:rPr lang="ar-SA" sz="2000" dirty="0">
                <a:highlight>
                  <a:srgbClr val="FFFF00"/>
                </a:highlight>
                <a:latin typeface="Times New Roman" panose="02020603050405020304" pitchFamily="18" charset="0"/>
                <a:ea typeface="Calibri" panose="020F0502020204030204" pitchFamily="34" charset="0"/>
              </a:rPr>
              <a:t>الطائفة الثانية: المعلومات المتعلقة بالمصنفات الفكرية</a:t>
            </a:r>
            <a:r>
              <a:rPr lang="en-US" sz="2000" dirty="0">
                <a:latin typeface="Times New Roman" panose="02020603050405020304" pitchFamily="18" charset="0"/>
                <a:ea typeface="Times New Roman" panose="02020603050405020304" pitchFamily="18" charset="0"/>
              </a:rPr>
              <a:t> :</a:t>
            </a:r>
          </a:p>
          <a:p>
            <a:pPr algn="just" rtl="1"/>
            <a:r>
              <a:rPr lang="ar-SA" sz="2000" dirty="0">
                <a:latin typeface="Times New Roman" panose="02020603050405020304" pitchFamily="18" charset="0"/>
                <a:ea typeface="Calibri" panose="020F0502020204030204" pitchFamily="34" charset="0"/>
              </a:rPr>
              <a:t>الطائفة الثالثة: المعلومات المباحة :</a:t>
            </a:r>
            <a:endParaRPr lang="en-US" sz="2000" dirty="0">
              <a:latin typeface="Times New Roman" panose="02020603050405020304" pitchFamily="18"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3543565" cy="2969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32862417"/>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9"/>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240292" y="2991898"/>
            <a:ext cx="6868160" cy="2332433"/>
          </a:xfrm>
          <a:prstGeom prst="rect">
            <a:avLst/>
          </a:prstGeom>
          <a:solidFill>
            <a:schemeClr val="bg1"/>
          </a:solidFill>
        </p:spPr>
        <p:txBody>
          <a:bodyPr wrap="square" rtlCol="0">
            <a:spAutoFit/>
          </a:bodyPr>
          <a:lstStyle/>
          <a:p>
            <a:pPr algn="ctr" rtl="1">
              <a:lnSpc>
                <a:spcPct val="107000"/>
              </a:lnSpc>
              <a:spcAft>
                <a:spcPts val="500"/>
              </a:spcAft>
            </a:pPr>
            <a:r>
              <a:rPr lang="ar-SA" sz="2000" b="1" dirty="0">
                <a:solidFill>
                  <a:srgbClr val="00B0F0"/>
                </a:solidFill>
                <a:latin typeface="Calibri" panose="020F0502020204030204" pitchFamily="34" charset="0"/>
                <a:ea typeface="Calibri" panose="020F0502020204030204" pitchFamily="34" charset="0"/>
              </a:rPr>
              <a:t>أ. أنواع المعلومات بصفة عامة:</a:t>
            </a:r>
            <a:endParaRPr lang="ar-EG" sz="2000" b="1" dirty="0">
              <a:solidFill>
                <a:srgbClr val="00B0F0"/>
              </a:solidFill>
              <a:latin typeface="Calibri" panose="020F0502020204030204" pitchFamily="34" charset="0"/>
              <a:ea typeface="Calibri" panose="020F0502020204030204" pitchFamily="34" charset="0"/>
            </a:endParaRPr>
          </a:p>
          <a:p>
            <a:pPr lvl="0" algn="just" rtl="1"/>
            <a:endParaRPr lang="ar-EG" sz="2000" dirty="0">
              <a:latin typeface="Times New Roman" panose="02020603050405020304" pitchFamily="18" charset="0"/>
              <a:ea typeface="Calibri" panose="020F0502020204030204" pitchFamily="34" charset="0"/>
            </a:endParaRPr>
          </a:p>
          <a:p>
            <a:pPr lvl="0" algn="just" rtl="1"/>
            <a:r>
              <a:rPr lang="ar-SA" sz="2000" dirty="0">
                <a:latin typeface="Times New Roman" panose="02020603050405020304" pitchFamily="18" charset="0"/>
                <a:ea typeface="Calibri" panose="020F0502020204030204" pitchFamily="34" charset="0"/>
              </a:rPr>
              <a:t>الطائفة الأولي: المعلومات الاسمية:</a:t>
            </a:r>
            <a:endParaRPr lang="ar-EG" sz="2000" dirty="0">
              <a:latin typeface="Times New Roman" panose="02020603050405020304" pitchFamily="18" charset="0"/>
              <a:ea typeface="Calibri" panose="020F0502020204030204" pitchFamily="34" charset="0"/>
            </a:endParaRPr>
          </a:p>
          <a:p>
            <a:pPr lvl="0" algn="just" rtl="1"/>
            <a:r>
              <a:rPr lang="ar-EG" sz="2000" dirty="0">
                <a:solidFill>
                  <a:srgbClr val="FF0000"/>
                </a:solidFill>
                <a:ea typeface="Calibri" panose="020F0502020204030204" pitchFamily="34" charset="0"/>
              </a:rPr>
              <a:t>1. </a:t>
            </a:r>
            <a:r>
              <a:rPr lang="ar-SA" sz="2000" dirty="0">
                <a:solidFill>
                  <a:srgbClr val="FF0000"/>
                </a:solidFill>
                <a:ea typeface="Calibri" panose="020F0502020204030204" pitchFamily="34" charset="0"/>
              </a:rPr>
              <a:t>المعلومات الموضوعية: </a:t>
            </a:r>
            <a:endParaRPr lang="ar-EG" sz="2000" dirty="0">
              <a:solidFill>
                <a:srgbClr val="FF0000"/>
              </a:solidFill>
              <a:ea typeface="Calibri" panose="020F0502020204030204" pitchFamily="34" charset="0"/>
            </a:endParaRPr>
          </a:p>
          <a:p>
            <a:pPr lvl="0" algn="just" rtl="1"/>
            <a:r>
              <a:rPr lang="ar-EG" sz="2000" dirty="0">
                <a:solidFill>
                  <a:srgbClr val="FF0000"/>
                </a:solidFill>
                <a:latin typeface="Calibri" panose="020F0502020204030204" pitchFamily="34" charset="0"/>
                <a:ea typeface="Calibri" panose="020F0502020204030204" pitchFamily="34" charset="0"/>
              </a:rPr>
              <a:t>2. </a:t>
            </a:r>
            <a:r>
              <a:rPr kumimoji="0" lang="ar-EG" sz="200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 </a:t>
            </a:r>
            <a:r>
              <a:rPr lang="ar-SA" sz="2000" dirty="0">
                <a:solidFill>
                  <a:srgbClr val="FF0000"/>
                </a:solidFill>
                <a:ea typeface="Calibri" panose="020F0502020204030204" pitchFamily="34" charset="0"/>
              </a:rPr>
              <a:t>المعلومات الشخصية: </a:t>
            </a:r>
            <a:endParaRPr lang="ar-EG" sz="2000" dirty="0">
              <a:solidFill>
                <a:srgbClr val="FF0000"/>
              </a:solidFill>
              <a:ea typeface="Calibri" panose="020F0502020204030204" pitchFamily="34" charset="0"/>
            </a:endParaRPr>
          </a:p>
          <a:p>
            <a:pPr algn="just" rtl="1"/>
            <a:r>
              <a:rPr lang="ar-SA" sz="2000" dirty="0">
                <a:highlight>
                  <a:srgbClr val="FFFFFF"/>
                </a:highlight>
                <a:latin typeface="Times New Roman" panose="02020603050405020304" pitchFamily="18" charset="0"/>
                <a:ea typeface="Calibri" panose="020F0502020204030204" pitchFamily="34" charset="0"/>
              </a:rPr>
              <a:t>الطائفة الثانية: المعلومات المتعلقة بالمصنفات الفكرية</a:t>
            </a:r>
            <a:r>
              <a:rPr lang="en-US" sz="2000" dirty="0">
                <a:latin typeface="Times New Roman" panose="02020603050405020304" pitchFamily="18" charset="0"/>
                <a:ea typeface="Times New Roman" panose="02020603050405020304" pitchFamily="18" charset="0"/>
              </a:rPr>
              <a:t> :</a:t>
            </a:r>
          </a:p>
          <a:p>
            <a:pPr algn="just" rtl="1"/>
            <a:r>
              <a:rPr lang="ar-SA" sz="2000" dirty="0">
                <a:highlight>
                  <a:srgbClr val="FFFF00"/>
                </a:highlight>
                <a:latin typeface="Times New Roman" panose="02020603050405020304" pitchFamily="18" charset="0"/>
                <a:ea typeface="Calibri" panose="020F0502020204030204" pitchFamily="34" charset="0"/>
              </a:rPr>
              <a:t>الطائفة الثالثة: المعلومات المباحة :</a:t>
            </a:r>
            <a:endParaRPr lang="en-US" sz="2000" dirty="0">
              <a:highlight>
                <a:srgbClr val="FFFF00"/>
              </a:highlight>
              <a:latin typeface="Times New Roman" panose="02020603050405020304" pitchFamily="18" charset="0"/>
              <a:ea typeface="Calibri" panose="020F0502020204030204" pitchFamily="34" charset="0"/>
            </a:endParaRP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674032"/>
            <a:ext cx="3543565" cy="29696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430657"/>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261029" y="1671792"/>
            <a:ext cx="6631959" cy="1323439"/>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a:t>
            </a:r>
            <a:endParaRPr lang="en-US" sz="1600" b="1" dirty="0">
              <a:latin typeface="Times New Roman" panose="02020603050405020304" pitchFamily="18" charset="0"/>
              <a:ea typeface="Calibri" panose="020F0502020204030204" pitchFamily="34" charset="0"/>
            </a:endParaRPr>
          </a:p>
          <a:p>
            <a:pPr algn="just" rtl="1"/>
            <a:r>
              <a:rPr lang="ar-EG" sz="1600" b="1" dirty="0">
                <a:latin typeface="Times New Roman" panose="02020603050405020304" pitchFamily="18" charset="0"/>
                <a:ea typeface="Calibri" panose="020F0502020204030204" pitchFamily="34" charset="0"/>
              </a:rPr>
              <a:t>الفئة الثانية : المعلومات القابلة للإطلاع بشرط أو المعلومات المقيدة :</a:t>
            </a:r>
          </a:p>
          <a:p>
            <a:pPr algn="just" rtl="1"/>
            <a:r>
              <a:rPr lang="ar-EG" sz="1600" b="1" dirty="0">
                <a:latin typeface="Times New Roman" panose="02020603050405020304" pitchFamily="18" charset="0"/>
                <a:ea typeface="Calibri" panose="020F0502020204030204" pitchFamily="34" charset="0"/>
              </a:rPr>
              <a:t>الفئة الثالثة : المعلومات المعدة أصلا للإطلاع للجمهور :</a:t>
            </a:r>
            <a:endParaRPr lang="en-US" sz="1600" b="1" dirty="0">
              <a:latin typeface="Times New Roman" panose="02020603050405020304" pitchFamily="18" charset="0"/>
              <a:ea typeface="Calibri" panose="020F0502020204030204" pitchFamily="34" charset="0"/>
            </a:endParaRP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463675"/>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85185864"/>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5576046" y="1833843"/>
            <a:ext cx="5332365" cy="1815882"/>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ومنها :</a:t>
            </a:r>
            <a:endParaRPr lang="ar-EG" sz="1600" b="1" dirty="0">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lvl="0" algn="just" rtl="1"/>
            <a:r>
              <a:rPr lang="ar-EG" sz="1600" b="1" dirty="0">
                <a:ea typeface="Calibri" panose="020F0502020204030204" pitchFamily="34" charset="0"/>
              </a:rPr>
              <a:t> </a:t>
            </a:r>
            <a:r>
              <a:rPr lang="ar-EG" sz="1600" b="1" dirty="0">
                <a:solidFill>
                  <a:srgbClr val="FF0000"/>
                </a:solidFill>
                <a:ea typeface="Calibri" panose="020F0502020204030204" pitchFamily="34" charset="0"/>
              </a:rPr>
              <a:t>أ. ا</a:t>
            </a:r>
            <a:r>
              <a:rPr lang="ar-SA" sz="1600" b="1" dirty="0">
                <a:solidFill>
                  <a:srgbClr val="FF0000"/>
                </a:solidFill>
                <a:highlight>
                  <a:srgbClr val="FFFF00"/>
                </a:highlight>
                <a:ea typeface="Calibri" panose="020F0502020204030204" pitchFamily="34" charset="0"/>
              </a:rPr>
              <a:t>لمعلومات المتعلقة بأسرار الدفاع</a:t>
            </a:r>
            <a:r>
              <a:rPr lang="ar-EG" sz="1600" b="1" dirty="0">
                <a:solidFill>
                  <a:srgbClr val="FF0000"/>
                </a:solidFill>
                <a:highlight>
                  <a:srgbClr val="FFFF00"/>
                </a:highlight>
                <a:ea typeface="Calibri" panose="020F0502020204030204" pitchFamily="34" charset="0"/>
              </a:rPr>
              <a:t>:</a:t>
            </a:r>
          </a:p>
          <a:p>
            <a:pPr lvl="0" algn="just" rtl="1"/>
            <a:r>
              <a:rPr kumimoji="0" lang="ar-EG"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ب. </a:t>
            </a:r>
            <a:r>
              <a:rPr lang="ar-SA" sz="1600" b="1" dirty="0">
                <a:solidFill>
                  <a:srgbClr val="FF0000"/>
                </a:solidFill>
                <a:ea typeface="Calibri" panose="020F0502020204030204" pitchFamily="34" charset="0"/>
              </a:rPr>
              <a:t>المعلومات المرتبطة بالتحقيقات الأولية</a:t>
            </a:r>
            <a:r>
              <a:rPr lang="ar-EG" sz="1600" b="1" dirty="0">
                <a:solidFill>
                  <a:srgbClr val="FF0000"/>
                </a:solidFill>
                <a:ea typeface="Calibri" panose="020F0502020204030204" pitchFamily="34" charset="0"/>
              </a:rPr>
              <a:t>:</a:t>
            </a:r>
          </a:p>
          <a:p>
            <a:pPr lvl="0" algn="just" rtl="1"/>
            <a:r>
              <a:rPr lang="ar-EG" sz="1600" b="1" dirty="0">
                <a:solidFill>
                  <a:srgbClr val="FF0000"/>
                </a:solidFill>
                <a:ea typeface="Calibri" panose="020F0502020204030204" pitchFamily="34" charset="0"/>
              </a:rPr>
              <a:t>ج. </a:t>
            </a:r>
            <a:r>
              <a:rPr lang="ar-SA" sz="1600" b="1" dirty="0">
                <a:solidFill>
                  <a:srgbClr val="FF0000"/>
                </a:solidFill>
                <a:ea typeface="Calibri" panose="020F0502020204030204" pitchFamily="34" charset="0"/>
              </a:rPr>
              <a:t>المعلومات المرتبطة بالفرد في حياته الشخصية</a:t>
            </a:r>
            <a:r>
              <a:rPr lang="ar-EG" sz="1600" b="1" dirty="0">
                <a:solidFill>
                  <a:srgbClr val="FF0000"/>
                </a:solidFill>
                <a:ea typeface="Calibri" panose="020F0502020204030204" pitchFamily="34" charset="0"/>
              </a:rPr>
              <a:t>:</a:t>
            </a: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484671" y="2239052"/>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14502302"/>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4150658" y="3169585"/>
            <a:ext cx="5332365" cy="1815882"/>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ومنها :</a:t>
            </a:r>
            <a:endParaRPr lang="ar-EG" sz="1600" b="1" dirty="0">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lvl="0" algn="just" rtl="1"/>
            <a:r>
              <a:rPr lang="ar-EG" sz="1600" b="1" dirty="0">
                <a:highlight>
                  <a:srgbClr val="FFFFFF"/>
                </a:highlight>
                <a:ea typeface="Calibri" panose="020F0502020204030204" pitchFamily="34" charset="0"/>
              </a:rPr>
              <a:t> </a:t>
            </a:r>
            <a:r>
              <a:rPr lang="ar-EG" sz="1600" b="1" dirty="0">
                <a:solidFill>
                  <a:srgbClr val="FF0000"/>
                </a:solidFill>
                <a:highlight>
                  <a:srgbClr val="FFFFFF"/>
                </a:highlight>
                <a:ea typeface="Calibri" panose="020F0502020204030204" pitchFamily="34" charset="0"/>
              </a:rPr>
              <a:t>أ. ا</a:t>
            </a:r>
            <a:r>
              <a:rPr lang="ar-SA" sz="1600" b="1" dirty="0">
                <a:solidFill>
                  <a:srgbClr val="FF0000"/>
                </a:solidFill>
                <a:highlight>
                  <a:srgbClr val="FFFFFF"/>
                </a:highlight>
                <a:ea typeface="Calibri" panose="020F0502020204030204" pitchFamily="34" charset="0"/>
              </a:rPr>
              <a:t>لمعلومات المتعلقة بأسرار الدفاع</a:t>
            </a:r>
            <a:r>
              <a:rPr lang="ar-EG" sz="1600" b="1" dirty="0">
                <a:solidFill>
                  <a:srgbClr val="FF0000"/>
                </a:solidFill>
                <a:highlight>
                  <a:srgbClr val="FFFFFF"/>
                </a:highlight>
                <a:ea typeface="Calibri" panose="020F0502020204030204" pitchFamily="34" charset="0"/>
              </a:rPr>
              <a:t>:</a:t>
            </a:r>
          </a:p>
          <a:p>
            <a:pPr lvl="0" algn="just" rtl="1"/>
            <a:r>
              <a:rPr kumimoji="0" lang="ar-EG" sz="1600" b="1" i="0" u="none" strike="noStrike" kern="1200" cap="none" spc="0" normalizeH="0" baseline="0" noProof="0" dirty="0">
                <a:ln>
                  <a:noFill/>
                </a:ln>
                <a:solidFill>
                  <a:srgbClr val="FF0000"/>
                </a:solidFill>
                <a:effectLst/>
                <a:highlight>
                  <a:srgbClr val="FFFF00"/>
                </a:highlight>
                <a:uLnTx/>
                <a:uFillTx/>
                <a:latin typeface="Calibri" panose="020F0502020204030204" pitchFamily="34" charset="0"/>
                <a:ea typeface="Calibri" panose="020F0502020204030204" pitchFamily="34" charset="0"/>
              </a:rPr>
              <a:t>ب. </a:t>
            </a:r>
            <a:r>
              <a:rPr lang="ar-SA" sz="1600" b="1" dirty="0">
                <a:solidFill>
                  <a:srgbClr val="FF0000"/>
                </a:solidFill>
                <a:highlight>
                  <a:srgbClr val="FFFF00"/>
                </a:highlight>
                <a:ea typeface="Calibri" panose="020F0502020204030204" pitchFamily="34" charset="0"/>
              </a:rPr>
              <a:t>المعلومات المرتبطة بالتحقيقات الأولية</a:t>
            </a:r>
            <a:r>
              <a:rPr lang="ar-EG" sz="1600" b="1" dirty="0">
                <a:solidFill>
                  <a:srgbClr val="FF0000"/>
                </a:solidFill>
                <a:highlight>
                  <a:srgbClr val="FFFF00"/>
                </a:highlight>
                <a:ea typeface="Calibri" panose="020F0502020204030204" pitchFamily="34" charset="0"/>
              </a:rPr>
              <a:t>:</a:t>
            </a:r>
          </a:p>
          <a:p>
            <a:pPr lvl="0" algn="just" rtl="1"/>
            <a:r>
              <a:rPr lang="ar-EG" sz="1600" b="1" dirty="0">
                <a:solidFill>
                  <a:srgbClr val="FF0000"/>
                </a:solidFill>
                <a:ea typeface="Calibri" panose="020F0502020204030204" pitchFamily="34" charset="0"/>
              </a:rPr>
              <a:t>ج. </a:t>
            </a:r>
            <a:r>
              <a:rPr lang="ar-SA" sz="1600" b="1" dirty="0">
                <a:solidFill>
                  <a:srgbClr val="FF0000"/>
                </a:solidFill>
                <a:ea typeface="Calibri" panose="020F0502020204030204" pitchFamily="34" charset="0"/>
              </a:rPr>
              <a:t>المعلومات المرتبطة بالفرد في حياته الشخصية</a:t>
            </a:r>
            <a:r>
              <a:rPr lang="ar-EG" sz="1600" b="1" dirty="0">
                <a:solidFill>
                  <a:srgbClr val="FF0000"/>
                </a:solidFill>
                <a:ea typeface="Calibri" panose="020F0502020204030204" pitchFamily="34" charset="0"/>
              </a:rPr>
              <a:t>:</a:t>
            </a:r>
          </a:p>
        </p:txBody>
      </p:sp>
    </p:spTree>
    <p:custDataLst>
      <p:tags r:id="rId1"/>
    </p:custDataLst>
    <p:extLst>
      <p:ext uri="{BB962C8B-B14F-4D97-AF65-F5344CB8AC3E}">
        <p14:creationId xmlns:p14="http://schemas.microsoft.com/office/powerpoint/2010/main" val="579283309"/>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148546"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5576046" y="1833843"/>
            <a:ext cx="5332365" cy="1815882"/>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ctr" rtl="1"/>
            <a:endParaRPr lang="ar-EG" sz="1600" b="1" dirty="0">
              <a:latin typeface="Times New Roman" panose="02020603050405020304" pitchFamily="18" charset="0"/>
              <a:ea typeface="Calibri" panose="020F0502020204030204" pitchFamily="34" charset="0"/>
            </a:endParaRPr>
          </a:p>
          <a:p>
            <a:pPr algn="just" rtl="1"/>
            <a:r>
              <a:rPr lang="ar-SA" sz="1600" b="1" dirty="0">
                <a:latin typeface="Times New Roman" panose="02020603050405020304" pitchFamily="18" charset="0"/>
                <a:ea typeface="Calibri" panose="020F0502020204030204" pitchFamily="34" charset="0"/>
              </a:rPr>
              <a:t>الفئة الأولى : المعلومات المحظور نشرها ومنها :</a:t>
            </a:r>
            <a:endParaRPr lang="ar-EG" sz="1600" b="1" dirty="0">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lvl="0" algn="just" rtl="1"/>
            <a:r>
              <a:rPr lang="ar-EG" sz="1600" b="1" dirty="0">
                <a:highlight>
                  <a:srgbClr val="FFFFFF"/>
                </a:highlight>
                <a:ea typeface="Calibri" panose="020F0502020204030204" pitchFamily="34" charset="0"/>
              </a:rPr>
              <a:t> </a:t>
            </a:r>
            <a:r>
              <a:rPr lang="ar-EG" sz="1600" b="1" dirty="0">
                <a:solidFill>
                  <a:srgbClr val="FF0000"/>
                </a:solidFill>
                <a:highlight>
                  <a:srgbClr val="FFFFFF"/>
                </a:highlight>
                <a:ea typeface="Calibri" panose="020F0502020204030204" pitchFamily="34" charset="0"/>
              </a:rPr>
              <a:t>أ. ا</a:t>
            </a:r>
            <a:r>
              <a:rPr lang="ar-SA" sz="1600" b="1" dirty="0">
                <a:solidFill>
                  <a:srgbClr val="FF0000"/>
                </a:solidFill>
                <a:highlight>
                  <a:srgbClr val="FFFFFF"/>
                </a:highlight>
                <a:ea typeface="Calibri" panose="020F0502020204030204" pitchFamily="34" charset="0"/>
              </a:rPr>
              <a:t>لمعلومات المتعلقة بأسرار الدفاع</a:t>
            </a:r>
            <a:r>
              <a:rPr lang="ar-EG" sz="1600" b="1" dirty="0">
                <a:solidFill>
                  <a:srgbClr val="FF0000"/>
                </a:solidFill>
                <a:highlight>
                  <a:srgbClr val="FFFFFF"/>
                </a:highlight>
                <a:ea typeface="Calibri" panose="020F0502020204030204" pitchFamily="34" charset="0"/>
              </a:rPr>
              <a:t>:</a:t>
            </a:r>
          </a:p>
          <a:p>
            <a:pPr lvl="0" algn="just" rtl="1"/>
            <a:r>
              <a:rPr kumimoji="0" lang="ar-EG" sz="16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rPr>
              <a:t>ب. </a:t>
            </a:r>
            <a:r>
              <a:rPr lang="ar-SA" sz="1600" b="1" dirty="0">
                <a:solidFill>
                  <a:srgbClr val="FF0000"/>
                </a:solidFill>
                <a:ea typeface="Calibri" panose="020F0502020204030204" pitchFamily="34" charset="0"/>
              </a:rPr>
              <a:t>المعلومات المرتبطة بالتحقيقات الأولية</a:t>
            </a:r>
            <a:r>
              <a:rPr lang="ar-EG" sz="1600" b="1" dirty="0">
                <a:solidFill>
                  <a:srgbClr val="FF0000"/>
                </a:solidFill>
                <a:ea typeface="Calibri" panose="020F0502020204030204" pitchFamily="34" charset="0"/>
              </a:rPr>
              <a:t>:</a:t>
            </a:r>
          </a:p>
          <a:p>
            <a:pPr lvl="0" algn="just" rtl="1"/>
            <a:r>
              <a:rPr lang="ar-EG" sz="1600" b="1" dirty="0">
                <a:solidFill>
                  <a:srgbClr val="FF0000"/>
                </a:solidFill>
                <a:highlight>
                  <a:srgbClr val="FFFF00"/>
                </a:highlight>
                <a:ea typeface="Calibri" panose="020F0502020204030204" pitchFamily="34" charset="0"/>
              </a:rPr>
              <a:t>ج. </a:t>
            </a:r>
            <a:r>
              <a:rPr lang="ar-SA" sz="1600" b="1" dirty="0">
                <a:solidFill>
                  <a:srgbClr val="FF0000"/>
                </a:solidFill>
                <a:highlight>
                  <a:srgbClr val="FFFF00"/>
                </a:highlight>
                <a:ea typeface="Calibri" panose="020F0502020204030204" pitchFamily="34" charset="0"/>
              </a:rPr>
              <a:t>المعلومات المرتبطة بالفرد في حياته الشخصية</a:t>
            </a:r>
            <a:r>
              <a:rPr lang="ar-EG" sz="1600" b="1" dirty="0">
                <a:solidFill>
                  <a:srgbClr val="FF0000"/>
                </a:solidFill>
                <a:highlight>
                  <a:srgbClr val="FFFF00"/>
                </a:highlight>
                <a:ea typeface="Calibri" panose="020F0502020204030204" pitchFamily="34" charset="0"/>
              </a:rPr>
              <a:t>:</a:t>
            </a: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972056" y="2553934"/>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08302988"/>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964786"/>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4.  </a:t>
            </a: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5. </a:t>
            </a: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6. </a:t>
            </a:r>
            <a:r>
              <a:rPr lang="ar-SA" sz="1600" b="1" dirty="0">
                <a:solidFill>
                  <a:srgbClr val="FF0000"/>
                </a:solidFill>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1780448006"/>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964786"/>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4</a:t>
            </a:r>
            <a:r>
              <a:rPr lang="ar-EG" sz="1600" b="1" dirty="0">
                <a:solidFill>
                  <a:srgbClr val="FF0000"/>
                </a:solidFill>
                <a:latin typeface="Alexandria Medium" pitchFamily="2" charset="-78"/>
                <a:ea typeface="Calibri" panose="020F0502020204030204" pitchFamily="34" charset="0"/>
                <a:cs typeface="Alexandria Medium" pitchFamily="2" charset="-78"/>
              </a:rPr>
              <a:t>.  </a:t>
            </a:r>
            <a:r>
              <a:rPr lang="ar-SA"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5. </a:t>
            </a: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6. </a:t>
            </a:r>
            <a:r>
              <a:rPr lang="ar-SA" sz="1600" b="1" dirty="0">
                <a:solidFill>
                  <a:srgbClr val="FF0000"/>
                </a:solidFill>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2093707962"/>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964786"/>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4.  </a:t>
            </a:r>
            <a:r>
              <a:rPr lang="ar-SA"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5. </a:t>
            </a:r>
            <a:r>
              <a:rPr lang="ar-SA"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latin typeface="Alexandria Medium" pitchFamily="2" charset="-78"/>
                <a:ea typeface="Calibri" panose="020F0502020204030204" pitchFamily="34" charset="0"/>
                <a:cs typeface="Alexandria Medium" pitchFamily="2" charset="-78"/>
              </a:rPr>
              <a:t>6. </a:t>
            </a:r>
            <a:r>
              <a:rPr lang="ar-SA" sz="1600" b="1" dirty="0">
                <a:solidFill>
                  <a:srgbClr val="FF0000"/>
                </a:solidFill>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lvl="0" algn="just" rtl="1">
              <a:lnSpc>
                <a:spcPct val="107000"/>
              </a:lnSpc>
              <a:spcAft>
                <a:spcPts val="500"/>
              </a:spcAft>
            </a:pPr>
            <a:endParaRPr lang="en-US" sz="16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636464524"/>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30779047-8964-4C84-B65B-FE28A198FF8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30719" y="1704486"/>
            <a:ext cx="9032700" cy="2633734"/>
          </a:xfrm>
          <a:prstGeom prst="rect">
            <a:avLst/>
          </a:prstGeom>
          <a:solidFill>
            <a:schemeClr val="bg1"/>
          </a:solidFill>
        </p:spPr>
        <p:txBody>
          <a:bodyPr wrap="square" rtlCol="0">
            <a:spAutoFit/>
          </a:bodyPr>
          <a:lstStyle/>
          <a:p>
            <a:pPr lvl="0" algn="just" rtl="1">
              <a:lnSpc>
                <a:spcPct val="107000"/>
              </a:lnSpc>
              <a:spcAft>
                <a:spcPts val="500"/>
              </a:spcAft>
            </a:pPr>
            <a:r>
              <a:rPr lang="ar-SA" sz="1600" b="1" dirty="0">
                <a:solidFill>
                  <a:prstClr val="black"/>
                </a:solidFill>
                <a:latin typeface="Alexandria Medium" pitchFamily="2" charset="-78"/>
                <a:ea typeface="Calibri" panose="020F0502020204030204" pitchFamily="34" charset="0"/>
                <a:cs typeface="Alexandria Medium" pitchFamily="2" charset="-78"/>
              </a:rPr>
              <a:t>الفئة الثانية: المعلومات القابلة للاطلاع بشرط أو المعلومات المقيدة :</a:t>
            </a:r>
            <a:endParaRPr lang="ar-EG" sz="1600" b="1" dirty="0">
              <a:solidFill>
                <a:prstClr val="black"/>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المصرفية.</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المعلومات الشخصية .</a:t>
            </a:r>
            <a:endParaRPr lang="en-US" sz="1600" dirty="0">
              <a:solidFill>
                <a:srgbClr val="FF0000"/>
              </a:solidFill>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600" b="1" dirty="0">
                <a:solidFill>
                  <a:srgbClr val="FF0000"/>
                </a:solidFill>
                <a:latin typeface="Alexandria Medium" pitchFamily="2" charset="-78"/>
                <a:ea typeface="Calibri" panose="020F0502020204030204" pitchFamily="34" charset="0"/>
                <a:cs typeface="Alexandria Medium" pitchFamily="2" charset="-78"/>
              </a:rPr>
              <a:t>المعطيات والمراسلات الدبلوماسية السرية </a:t>
            </a:r>
            <a:endParaRPr lang="ar-EG" sz="1600" b="1" dirty="0">
              <a:solidFill>
                <a:srgbClr val="FF0000"/>
              </a:solidFill>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SA" sz="1600" b="1" dirty="0">
                <a:solidFill>
                  <a:srgbClr val="FF0000"/>
                </a:solidFill>
                <a:latin typeface="Alexandria Medium" pitchFamily="2" charset="-78"/>
                <a:ea typeface="Calibri" panose="020F0502020204030204" pitchFamily="34" charset="0"/>
                <a:cs typeface="Alexandria Medium" pitchFamily="2" charset="-78"/>
              </a:rPr>
              <a:t>وتلك المتعلقة بمصلحة الدولة العليا</a:t>
            </a:r>
            <a:r>
              <a:rPr lang="ar-EG" sz="1600" b="1" dirty="0">
                <a:solidFill>
                  <a:srgbClr val="FF0000"/>
                </a:solidFill>
                <a:latin typeface="Alexandria Medium" pitchFamily="2" charset="-78"/>
                <a:ea typeface="Calibri" panose="020F0502020204030204" pitchFamily="34" charset="0"/>
                <a:cs typeface="Alexandria Medium" pitchFamily="2" charset="-78"/>
              </a:rPr>
              <a:t>.</a:t>
            </a:r>
            <a:r>
              <a:rPr lang="ar-SA" sz="1600" b="1" dirty="0">
                <a:solidFill>
                  <a:srgbClr val="FF0000"/>
                </a:solidFill>
                <a:latin typeface="Alexandria Medium" pitchFamily="2" charset="-78"/>
                <a:ea typeface="Calibri" panose="020F0502020204030204" pitchFamily="34" charset="0"/>
                <a:cs typeface="Alexandria Medium" pitchFamily="2" charset="-78"/>
              </a:rPr>
              <a:t> </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4.  </a:t>
            </a:r>
            <a:r>
              <a:rPr lang="ar-SA"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المعلومات المالية:</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algn="just" rtl="1">
              <a:lnSpc>
                <a:spcPct val="107000"/>
              </a:lnSpc>
              <a:spcAft>
                <a:spcPts val="500"/>
              </a:spcAft>
            </a:pPr>
            <a:r>
              <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5. </a:t>
            </a:r>
            <a:r>
              <a:rPr lang="ar-SA"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rPr>
              <a:t>المعلومات التجارية و الصناعية:</a:t>
            </a:r>
            <a:endParaRPr lang="ar-EG" sz="1600" b="1" dirty="0">
              <a:solidFill>
                <a:srgbClr val="FF0000"/>
              </a:solidFill>
              <a:highlight>
                <a:srgbClr val="FFFFFF"/>
              </a:highlight>
              <a:latin typeface="Alexandria Medium" pitchFamily="2" charset="-78"/>
              <a:ea typeface="Calibri" panose="020F0502020204030204" pitchFamily="34" charset="0"/>
              <a:cs typeface="Alexandria Medium" pitchFamily="2" charset="-78"/>
            </a:endParaRPr>
          </a:p>
          <a:p>
            <a:pPr marR="0" lvl="0" algn="just" rtl="1">
              <a:lnSpc>
                <a:spcPct val="107000"/>
              </a:lnSpc>
              <a:spcBef>
                <a:spcPts val="0"/>
              </a:spcBef>
              <a:spcAft>
                <a:spcPts val="500"/>
              </a:spcAft>
            </a:pPr>
            <a:r>
              <a:rPr lang="ar-EG"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6. </a:t>
            </a:r>
            <a:r>
              <a:rPr lang="ar-SA" sz="1600" b="1" dirty="0">
                <a:solidFill>
                  <a:srgbClr val="FF0000"/>
                </a:solidFill>
                <a:highlight>
                  <a:srgbClr val="FFFF00"/>
                </a:highlight>
                <a:latin typeface="Alexandria Medium" pitchFamily="2" charset="-78"/>
                <a:ea typeface="Calibri" panose="020F0502020204030204" pitchFamily="34" charset="0"/>
                <a:cs typeface="Alexandria Medium" pitchFamily="2" charset="-78"/>
              </a:rPr>
              <a:t>الأسرار الداخلية للشركات :</a:t>
            </a:r>
            <a:endParaRPr lang="ar-EG" sz="1600" b="1" dirty="0">
              <a:solidFill>
                <a:prstClr val="black"/>
              </a:solidFill>
              <a:highlight>
                <a:srgbClr val="FFFF00"/>
              </a:highlight>
              <a:latin typeface="Alexandria Medium" pitchFamily="2" charset="-78"/>
              <a:ea typeface="Calibri" panose="020F0502020204030204" pitchFamily="34" charset="0"/>
              <a:cs typeface="Alexandria Medium" pitchFamily="2" charset="-78"/>
            </a:endParaRPr>
          </a:p>
        </p:txBody>
      </p:sp>
      <p:pic>
        <p:nvPicPr>
          <p:cNvPr id="4" name="Picture 3">
            <a:extLst>
              <a:ext uri="{FF2B5EF4-FFF2-40B4-BE49-F238E27FC236}">
                <a16:creationId xmlns:a16="http://schemas.microsoft.com/office/drawing/2014/main" id="{14C04B88-58D9-4763-ACB9-B865347FD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3280" y="2306320"/>
            <a:ext cx="4449156" cy="28014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extLst>
      <p:ext uri="{BB962C8B-B14F-4D97-AF65-F5344CB8AC3E}">
        <p14:creationId xmlns:p14="http://schemas.microsoft.com/office/powerpoint/2010/main" val="58080110"/>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2B314CA6-BCD3-48A1-AE8D-36210FE0302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02076"/>
            <a:ext cx="9032005"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617694" y="2048176"/>
            <a:ext cx="5441576" cy="830997"/>
          </a:xfrm>
          <a:prstGeom prst="rect">
            <a:avLst/>
          </a:prstGeom>
          <a:solidFill>
            <a:schemeClr val="bg1"/>
          </a:solidFill>
        </p:spPr>
        <p:txBody>
          <a:bodyPr wrap="square" rtlCol="0">
            <a:spAutoFit/>
          </a:bodyPr>
          <a:lstStyle/>
          <a:p>
            <a:pPr algn="ctr" rtl="1"/>
            <a:r>
              <a:rPr lang="ar-SA" sz="1600" b="1" dirty="0">
                <a:solidFill>
                  <a:srgbClr val="00B0F0"/>
                </a:solidFill>
                <a:latin typeface="Times New Roman" panose="02020603050405020304" pitchFamily="18" charset="0"/>
                <a:ea typeface="Calibri" panose="020F0502020204030204" pitchFamily="34" charset="0"/>
              </a:rPr>
              <a:t>ب.</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أنواع</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المعلومات</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من</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حيث</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طبيعتها</a:t>
            </a:r>
            <a:r>
              <a:rPr lang="en-US" sz="1600" b="1" dirty="0">
                <a:solidFill>
                  <a:srgbClr val="00B0F0"/>
                </a:solidFill>
                <a:latin typeface="Times New Roman" panose="02020603050405020304" pitchFamily="18" charset="0"/>
                <a:ea typeface="Times New Roman" panose="02020603050405020304" pitchFamily="18" charset="0"/>
              </a:rPr>
              <a:t> </a:t>
            </a:r>
            <a:r>
              <a:rPr lang="en-US" sz="1600" b="1" dirty="0" err="1">
                <a:solidFill>
                  <a:srgbClr val="00B0F0"/>
                </a:solidFill>
                <a:latin typeface="Times New Roman" panose="02020603050405020304" pitchFamily="18" charset="0"/>
                <a:ea typeface="Times New Roman" panose="02020603050405020304" pitchFamily="18" charset="0"/>
              </a:rPr>
              <a:t>القانونية</a:t>
            </a:r>
            <a:r>
              <a:rPr lang="en-US" sz="1600" b="1" dirty="0">
                <a:solidFill>
                  <a:srgbClr val="00B0F0"/>
                </a:solidFill>
                <a:latin typeface="Times New Roman" panose="02020603050405020304" pitchFamily="18" charset="0"/>
                <a:ea typeface="Times New Roman" panose="02020603050405020304" pitchFamily="18" charset="0"/>
              </a:rPr>
              <a:t>:</a:t>
            </a:r>
            <a:endParaRPr lang="en-US" sz="1600" dirty="0">
              <a:solidFill>
                <a:srgbClr val="00B0F0"/>
              </a:solidFill>
              <a:latin typeface="Times New Roman" panose="02020603050405020304" pitchFamily="18" charset="0"/>
              <a:ea typeface="Times New Roman" panose="02020603050405020304" pitchFamily="18" charset="0"/>
            </a:endParaRPr>
          </a:p>
          <a:p>
            <a:pPr algn="just" rtl="1"/>
            <a:endParaRPr lang="ar-EG" sz="1600" b="1" dirty="0">
              <a:latin typeface="Times New Roman" panose="02020603050405020304" pitchFamily="18" charset="0"/>
              <a:ea typeface="Calibri" panose="020F0502020204030204" pitchFamily="34" charset="0"/>
            </a:endParaRPr>
          </a:p>
          <a:p>
            <a:pPr algn="just" rtl="1"/>
            <a:r>
              <a:rPr lang="ar-EG" sz="1600" b="1" dirty="0">
                <a:latin typeface="Times New Roman" panose="02020603050405020304" pitchFamily="18" charset="0"/>
                <a:ea typeface="Calibri" panose="020F0502020204030204" pitchFamily="34" charset="0"/>
              </a:rPr>
              <a:t>الفئة الثالثة : المعلومات المعدة أصلا للإطلاع للجمهور :</a:t>
            </a:r>
            <a:endParaRPr lang="en-US" sz="1600" b="1" dirty="0">
              <a:latin typeface="Times New Roman" panose="02020603050405020304" pitchFamily="18" charset="0"/>
              <a:ea typeface="Calibri" panose="020F0502020204030204" pitchFamily="34" charset="0"/>
            </a:endParaRPr>
          </a:p>
        </p:txBody>
      </p:sp>
      <p:pic>
        <p:nvPicPr>
          <p:cNvPr id="7170" name="Picture 2" descr="Persistente Convenzione rasoio gif for business Furfante Disabilitare  cascata">
            <a:extLst>
              <a:ext uri="{FF2B5EF4-FFF2-40B4-BE49-F238E27FC236}">
                <a16:creationId xmlns:a16="http://schemas.microsoft.com/office/drawing/2014/main" id="{E26EA6FA-3408-43C1-98A4-3353F96E729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2463675"/>
            <a:ext cx="5715000" cy="33337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3256289"/>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042BC5DD-BE1E-4C68-8F08-4BDC13A746D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320702"/>
            <a:ext cx="9498150" cy="42876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Welcome to Cyberspace! by R△ on Dribbble">
            <a:extLst>
              <a:ext uri="{FF2B5EF4-FFF2-40B4-BE49-F238E27FC236}">
                <a16:creationId xmlns:a16="http://schemas.microsoft.com/office/drawing/2014/main" id="{5161CB7D-A9B3-4FF2-B20B-C25722A9B93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66594" y="1168304"/>
            <a:ext cx="9817175" cy="45242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7674372" y="3428997"/>
            <a:ext cx="2829497" cy="402674"/>
          </a:xfrm>
          <a:prstGeom prst="rect">
            <a:avLst/>
          </a:prstGeom>
          <a:solidFill>
            <a:schemeClr val="bg1"/>
          </a:solidFill>
        </p:spPr>
        <p:txBody>
          <a:bodyPr wrap="square" rtlCol="0">
            <a:spAutoFit/>
          </a:bodyPr>
          <a:lstStyle/>
          <a:p>
            <a:pPr algn="ctr" rtl="1">
              <a:lnSpc>
                <a:spcPct val="107000"/>
              </a:lnSpc>
              <a:spcAft>
                <a:spcPts val="500"/>
              </a:spcAft>
            </a:pPr>
            <a:r>
              <a:rPr lang="ar-EG" sz="2000" b="1" dirty="0">
                <a:solidFill>
                  <a:srgbClr val="00B0F0"/>
                </a:solidFill>
                <a:latin typeface="Calibri" panose="020F0502020204030204" pitchFamily="34" charset="0"/>
                <a:ea typeface="Calibri" panose="020F0502020204030204" pitchFamily="34" charset="0"/>
              </a:rPr>
              <a:t>ثانيا</a:t>
            </a:r>
            <a:r>
              <a:rPr lang="ar-SA" sz="2000" b="1" dirty="0">
                <a:solidFill>
                  <a:srgbClr val="00B0F0"/>
                </a:solidFill>
                <a:latin typeface="Calibri" panose="020F0502020204030204" pitchFamily="34" charset="0"/>
                <a:ea typeface="Calibri" panose="020F0502020204030204" pitchFamily="34" charset="0"/>
              </a:rPr>
              <a:t>:</a:t>
            </a:r>
            <a:r>
              <a:rPr lang="ar-EG" sz="2000" b="1" dirty="0">
                <a:solidFill>
                  <a:srgbClr val="00B0F0"/>
                </a:solidFill>
                <a:latin typeface="Calibri" panose="020F0502020204030204" pitchFamily="34" charset="0"/>
                <a:ea typeface="Calibri" panose="020F0502020204030204" pitchFamily="34" charset="0"/>
              </a:rPr>
              <a:t> صور المعلومات :</a:t>
            </a:r>
          </a:p>
        </p:txBody>
      </p:sp>
      <p:pic>
        <p:nvPicPr>
          <p:cNvPr id="5122" name="Picture 2" descr="سايبربانك - ويكيبيديا">
            <a:extLst>
              <a:ext uri="{FF2B5EF4-FFF2-40B4-BE49-F238E27FC236}">
                <a16:creationId xmlns:a16="http://schemas.microsoft.com/office/drawing/2014/main" id="{8D2D8F13-0CCA-4752-9803-617BF928A8A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256600" y="1434354"/>
            <a:ext cx="4501996" cy="38727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89909924"/>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85619" y="1285188"/>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66C500A-6BE2-417D-AE03-9F036F19936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5619" y="1411041"/>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290" name="Picture 2" descr="تكنولوجيا المعلومات تطلق أولى اللقاءات الثنائية مع الصناعات الغذائية لتطويرها">
            <a:extLst>
              <a:ext uri="{FF2B5EF4-FFF2-40B4-BE49-F238E27FC236}">
                <a16:creationId xmlns:a16="http://schemas.microsoft.com/office/drawing/2014/main" id="{21DB829D-F4C7-49DF-872A-E70F9C3C583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87140" y="2448476"/>
            <a:ext cx="4762500" cy="261607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7" name="Oval 6">
            <a:extLst>
              <a:ext uri="{FF2B5EF4-FFF2-40B4-BE49-F238E27FC236}">
                <a16:creationId xmlns:a16="http://schemas.microsoft.com/office/drawing/2014/main" id="{785A6BD1-AC9C-405D-8944-E252D7BDF27A}"/>
              </a:ext>
            </a:extLst>
          </p:cNvPr>
          <p:cNvSpPr/>
          <p:nvPr/>
        </p:nvSpPr>
        <p:spPr>
          <a:xfrm>
            <a:off x="2846837" y="3032162"/>
            <a:ext cx="3249163" cy="129779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dirty="0">
                <a:solidFill>
                  <a:srgbClr val="FF0000"/>
                </a:solidFill>
                <a:latin typeface="Times New Roman" panose="02020603050405020304" pitchFamily="18" charset="0"/>
                <a:ea typeface="Calibri" panose="020F0502020204030204" pitchFamily="34" charset="0"/>
              </a:rPr>
              <a:t>المحور الثالث</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dirty="0">
              <a:solidFill>
                <a:srgbClr val="FF0000"/>
              </a:solidFill>
              <a:latin typeface="Times New Roman" panose="02020603050405020304" pitchFamily="18" charset="0"/>
              <a:ea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تعريف المعلوماتية</a:t>
            </a:r>
            <a:endParaRPr kumimoji="0" lang="ar-EG" b="1" i="0" u="none" strike="noStrike" kern="1200" cap="none" spc="0" normalizeH="0" baseline="0" noProof="0" dirty="0">
              <a:ln>
                <a:noFill/>
              </a:ln>
              <a:solidFill>
                <a:srgbClr val="FF0000"/>
              </a:solidFill>
              <a:effectLst/>
              <a:uLnTx/>
              <a:uFillTx/>
              <a:latin typeface="Calibri"/>
            </a:endParaRPr>
          </a:p>
        </p:txBody>
      </p:sp>
    </p:spTree>
    <p:custDataLst>
      <p:tags r:id="rId1"/>
    </p:custDataLst>
    <p:extLst>
      <p:ext uri="{BB962C8B-B14F-4D97-AF65-F5344CB8AC3E}">
        <p14:creationId xmlns:p14="http://schemas.microsoft.com/office/powerpoint/2010/main" val="929318289"/>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6" name="Picture 2" descr="Welcome to Cyberspace! by R△ on Dribbble">
            <a:extLst>
              <a:ext uri="{FF2B5EF4-FFF2-40B4-BE49-F238E27FC236}">
                <a16:creationId xmlns:a16="http://schemas.microsoft.com/office/drawing/2014/main" id="{E71D284F-7F52-4EA6-8CC6-BF267C8696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73781" y="2281288"/>
            <a:ext cx="8627288" cy="1837811"/>
          </a:xfrm>
          <a:custGeom>
            <a:avLst/>
            <a:gdLst>
              <a:gd name="connsiteX0" fmla="*/ 0 w 8627288"/>
              <a:gd name="connsiteY0" fmla="*/ 0 h 2198294"/>
              <a:gd name="connsiteX1" fmla="*/ 8627288 w 8627288"/>
              <a:gd name="connsiteY1" fmla="*/ 0 h 2198294"/>
              <a:gd name="connsiteX2" fmla="*/ 8627288 w 8627288"/>
              <a:gd name="connsiteY2" fmla="*/ 2198294 h 2198294"/>
              <a:gd name="connsiteX3" fmla="*/ 0 w 8627288"/>
              <a:gd name="connsiteY3" fmla="*/ 2198294 h 2198294"/>
              <a:gd name="connsiteX4" fmla="*/ 0 w 8627288"/>
              <a:gd name="connsiteY4" fmla="*/ 0 h 2198294"/>
              <a:gd name="connsiteX0" fmla="*/ 1676400 w 8627288"/>
              <a:gd name="connsiteY0" fmla="*/ 0 h 2225188"/>
              <a:gd name="connsiteX1" fmla="*/ 8627288 w 8627288"/>
              <a:gd name="connsiteY1" fmla="*/ 26894 h 2225188"/>
              <a:gd name="connsiteX2" fmla="*/ 8627288 w 8627288"/>
              <a:gd name="connsiteY2" fmla="*/ 2225188 h 2225188"/>
              <a:gd name="connsiteX3" fmla="*/ 0 w 8627288"/>
              <a:gd name="connsiteY3" fmla="*/ 2225188 h 2225188"/>
              <a:gd name="connsiteX4" fmla="*/ 1676400 w 8627288"/>
              <a:gd name="connsiteY4" fmla="*/ 0 h 2225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27288" h="2225188">
                <a:moveTo>
                  <a:pt x="1676400" y="0"/>
                </a:moveTo>
                <a:lnTo>
                  <a:pt x="8627288" y="26894"/>
                </a:lnTo>
                <a:lnTo>
                  <a:pt x="8627288" y="2225188"/>
                </a:lnTo>
                <a:lnTo>
                  <a:pt x="0" y="2225188"/>
                </a:lnTo>
                <a:lnTo>
                  <a:pt x="1676400" y="0"/>
                </a:lnTo>
                <a:close/>
              </a:path>
            </a:pathLst>
          </a:custGeom>
          <a:solidFill>
            <a:schemeClr val="bg1"/>
          </a:solidFill>
        </p:spPr>
        <p:txBody>
          <a:bodyPr wrap="square" rtlCol="0">
            <a:spAutoFit/>
          </a:bodyPr>
          <a:lstStyle/>
          <a:p>
            <a:pPr marL="0" marR="0" lvl="0" indent="0" algn="ctr" defTabSz="914400" rtl="1" eaLnBrk="1" fontAlgn="auto" latinLnBrk="0" hangingPunct="1">
              <a:lnSpc>
                <a:spcPct val="107000"/>
              </a:lnSpc>
              <a:spcBef>
                <a:spcPts val="0"/>
              </a:spcBef>
              <a:spcAft>
                <a:spcPts val="500"/>
              </a:spcAft>
              <a:buClrTx/>
              <a:buSzTx/>
              <a:buFontTx/>
              <a:buNone/>
              <a:tabLst/>
              <a:defRPr/>
            </a:pPr>
            <a:r>
              <a:rPr lang="ar-EG" b="1" dirty="0">
                <a:solidFill>
                  <a:srgbClr val="00B0F0"/>
                </a:solidFill>
                <a:latin typeface="Calibri" panose="020F0502020204030204" pitchFamily="34" charset="0"/>
                <a:ea typeface="Calibri" panose="020F0502020204030204" pitchFamily="34" charset="0"/>
              </a:rPr>
              <a:t>تعريف المعلوماتية</a:t>
            </a:r>
            <a:endParaRPr kumimoji="0" lang="ar-EG"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endParaRPr>
          </a:p>
          <a:p>
            <a:pPr algn="r" rtl="1"/>
            <a:r>
              <a:rPr lang="ar-EG" b="1" dirty="0">
                <a:solidFill>
                  <a:srgbClr val="FF0000"/>
                </a:solidFill>
                <a:latin typeface="Times New Roman" panose="02020603050405020304" pitchFamily="18" charset="0"/>
                <a:ea typeface="Calibri" panose="020F0502020204030204" pitchFamily="34" charset="0"/>
              </a:rPr>
              <a:t>أ. </a:t>
            </a:r>
            <a:r>
              <a:rPr lang="ar-SA" b="1" dirty="0">
                <a:solidFill>
                  <a:srgbClr val="FF0000"/>
                </a:solidFill>
                <a:latin typeface="Times New Roman" panose="02020603050405020304" pitchFamily="18" charset="0"/>
                <a:ea typeface="Calibri" panose="020F0502020204030204" pitchFamily="34" charset="0"/>
              </a:rPr>
              <a:t>المعلوماتية هي تقنية المعلومات :</a:t>
            </a:r>
            <a:endParaRPr lang="ar-EG" b="1" dirty="0">
              <a:solidFill>
                <a:srgbClr val="FF0000"/>
              </a:solidFill>
              <a:latin typeface="Times New Roman" panose="02020603050405020304" pitchFamily="18" charset="0"/>
              <a:ea typeface="Calibri" panose="020F0502020204030204" pitchFamily="34" charset="0"/>
            </a:endParaRPr>
          </a:p>
          <a:p>
            <a:pPr algn="r" rtl="1"/>
            <a:endParaRPr lang="ar-EG" b="1" dirty="0">
              <a:solidFill>
                <a:srgbClr val="FF0000"/>
              </a:solidFill>
              <a:latin typeface="Times New Roman" panose="02020603050405020304" pitchFamily="18" charset="0"/>
              <a:ea typeface="Calibri" panose="020F0502020204030204" pitchFamily="34" charset="0"/>
            </a:endParaRPr>
          </a:p>
          <a:p>
            <a:pPr algn="r" rtl="1"/>
            <a:r>
              <a:rPr lang="ar-EG" b="1" dirty="0">
                <a:solidFill>
                  <a:srgbClr val="FF0000"/>
                </a:solidFill>
                <a:latin typeface="Times New Roman" panose="02020603050405020304" pitchFamily="18" charset="0"/>
                <a:ea typeface="Calibri" panose="020F0502020204030204" pitchFamily="34" charset="0"/>
              </a:rPr>
              <a:t>ب. </a:t>
            </a:r>
            <a:r>
              <a:rPr lang="ar-SA" b="1" dirty="0">
                <a:solidFill>
                  <a:srgbClr val="FF0000"/>
                </a:solidFill>
                <a:ea typeface="Calibri" panose="020F0502020204030204" pitchFamily="34" charset="0"/>
              </a:rPr>
              <a:t>المعلوماتية هي علم المعلومات :</a:t>
            </a:r>
            <a:endParaRPr lang="ar-EG" b="1" dirty="0">
              <a:solidFill>
                <a:srgbClr val="FF0000"/>
              </a:solidFill>
              <a:ea typeface="Calibri" panose="020F0502020204030204" pitchFamily="34" charset="0"/>
            </a:endParaRPr>
          </a:p>
          <a:p>
            <a:pPr algn="r" rtl="1"/>
            <a:endParaRPr lang="ar-EG" b="1" dirty="0">
              <a:solidFill>
                <a:srgbClr val="FF0000"/>
              </a:solidFill>
              <a:ea typeface="Calibri" panose="020F0502020204030204" pitchFamily="34" charset="0"/>
            </a:endParaRPr>
          </a:p>
          <a:p>
            <a:pPr algn="just" rtl="1"/>
            <a:r>
              <a:rPr lang="ar-SA" b="1" dirty="0">
                <a:solidFill>
                  <a:srgbClr val="FF0000"/>
                </a:solidFill>
                <a:latin typeface="Times New Roman" panose="02020603050405020304" pitchFamily="18" charset="0"/>
                <a:ea typeface="Calibri" panose="020F0502020204030204" pitchFamily="34" charset="0"/>
              </a:rPr>
              <a:t>ج . المعلوماتية هي نظام المعلومات :</a:t>
            </a:r>
            <a:endParaRPr lang="en-US" dirty="0">
              <a:solidFill>
                <a:srgbClr val="FF0000"/>
              </a:solidFill>
              <a:latin typeface="Times New Roman" panose="02020603050405020304" pitchFamily="18" charset="0"/>
              <a:ea typeface="Times New Roman" panose="02020603050405020304" pitchFamily="18" charset="0"/>
            </a:endParaRPr>
          </a:p>
        </p:txBody>
      </p:sp>
      <p:pic>
        <p:nvPicPr>
          <p:cNvPr id="16386" name="Picture 2" descr="Lovepik- صورة AI-400120977 id توضيح بحث - صور معلومات الإنترنت">
            <a:extLst>
              <a:ext uri="{FF2B5EF4-FFF2-40B4-BE49-F238E27FC236}">
                <a16:creationId xmlns:a16="http://schemas.microsoft.com/office/drawing/2014/main" id="{9766ED96-D0B9-460A-BBF0-A07653269E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21401" y="3064358"/>
            <a:ext cx="4374599" cy="210948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ustDataLst>
      <p:tags r:id="rId1"/>
    </p:custDataLst>
    <p:extLst>
      <p:ext uri="{BB962C8B-B14F-4D97-AF65-F5344CB8AC3E}">
        <p14:creationId xmlns:p14="http://schemas.microsoft.com/office/powerpoint/2010/main" val="4050553798"/>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53874" y="1222167"/>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EA00B216-F0BD-45A1-8DFB-072C0C8C13E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64016"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213105" y="3352978"/>
            <a:ext cx="8627288" cy="1664558"/>
          </a:xfrm>
          <a:prstGeom prst="rect">
            <a:avLst/>
          </a:prstGeom>
          <a:solidFill>
            <a:schemeClr val="bg1"/>
          </a:solid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أ. </a:t>
            </a:r>
            <a:r>
              <a:rPr kumimoji="0" lang="ar-SA" sz="1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المعلوماتية هي تقنية المعلومات :</a:t>
            </a:r>
            <a:endParaRPr kumimoji="0" lang="ar-EG" sz="1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endParaRPr>
          </a:p>
          <a:p>
            <a:pPr algn="just" rtl="1"/>
            <a:r>
              <a:rPr lang="ar-SA" sz="1400" dirty="0">
                <a:latin typeface="Times New Roman" panose="02020603050405020304" pitchFamily="18" charset="0"/>
                <a:ea typeface="Calibri" panose="020F0502020204030204" pitchFamily="34" charset="0"/>
              </a:rPr>
              <a:t>عند كثرين المعلوماتية هي تقنية المعلومات ، و توجد نماذج كثيرة لتعريف تقنية المعلومات ومنها:</a:t>
            </a:r>
            <a:endParaRPr lang="en-US" sz="1400" dirty="0">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SA" sz="1400" dirty="0">
                <a:latin typeface="Times New Roman" panose="02020603050405020304" pitchFamily="18" charset="0"/>
                <a:ea typeface="Calibri" panose="020F0502020204030204" pitchFamily="34" charset="0"/>
              </a:rPr>
              <a:t>اقتناء المعلومات المنطوقة والتصويرية والنصية، والرقمية، ومعالجتها، وتخزينها، وبثها بواسطة الاتصال عن بعد مبني علي الإلكترونيات المصغرة .</a:t>
            </a:r>
            <a:endParaRPr lang="ar-EG" sz="1400" dirty="0">
              <a:latin typeface="Times New Roman" panose="02020603050405020304" pitchFamily="18" charset="0"/>
              <a:ea typeface="Calibri" panose="020F0502020204030204" pitchFamily="34" charset="0"/>
            </a:endParaRPr>
          </a:p>
          <a:p>
            <a:pPr marL="342900" indent="-342900" algn="just" rtl="1">
              <a:spcAft>
                <a:spcPts val="500"/>
              </a:spcAft>
              <a:buFont typeface="Symbol" panose="05050102010706020507" pitchFamily="18" charset="2"/>
              <a:buChar char=""/>
            </a:pPr>
            <a:r>
              <a:rPr lang="ar-SA" sz="1400" dirty="0">
                <a:latin typeface="Times New Roman" panose="02020603050405020304" pitchFamily="18" charset="0"/>
                <a:ea typeface="Calibri" panose="020F0502020204030204" pitchFamily="34" charset="0"/>
              </a:rPr>
              <a:t>الأنظمة العلمية، والتقنية والهندسية والطرق الإدارية المستخدمة في التعامل مع المعلومات ومعالجتها واستخداماتها، والحاسبات وتفاعلها مع الإنسان والآلات والأمور الاجتماعية، والاقتصادية، والثقافية المرتبطة بذلك.</a:t>
            </a:r>
            <a:endParaRPr lang="en-US" sz="1400" dirty="0">
              <a:latin typeface="Times New Roman" panose="02020603050405020304" pitchFamily="18" charset="0"/>
              <a:ea typeface="Calibri" panose="020F0502020204030204" pitchFamily="34" charset="0"/>
            </a:endParaRPr>
          </a:p>
        </p:txBody>
      </p:sp>
      <p:pic>
        <p:nvPicPr>
          <p:cNvPr id="6" name="Picture 2" descr="GIF projection informatics art - animated GIF on GIFER">
            <a:extLst>
              <a:ext uri="{FF2B5EF4-FFF2-40B4-BE49-F238E27FC236}">
                <a16:creationId xmlns:a16="http://schemas.microsoft.com/office/drawing/2014/main" id="{EBA28A43-7793-44DE-A72C-7084421EA530}"/>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505200" y="1420006"/>
            <a:ext cx="5567082" cy="18970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54303032"/>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5" name="Picture 2" descr="Welcome to Cyberspace! by R△ on Dribbble">
            <a:extLst>
              <a:ext uri="{FF2B5EF4-FFF2-40B4-BE49-F238E27FC236}">
                <a16:creationId xmlns:a16="http://schemas.microsoft.com/office/drawing/2014/main" id="{EAC402E3-3DA0-4BF9-9C5D-F6EBA1C3DBB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64016" y="1285192"/>
            <a:ext cx="9345750" cy="41707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319851" y="4120287"/>
            <a:ext cx="8627288" cy="1077218"/>
          </a:xfrm>
          <a:prstGeom prst="rect">
            <a:avLst/>
          </a:prstGeom>
          <a:solidFill>
            <a:schemeClr val="bg1"/>
          </a:solidFill>
        </p:spPr>
        <p:txBody>
          <a:bodyPr wrap="square" rtlCol="0">
            <a:spAutoFit/>
          </a:bodyPr>
          <a:lstStyle/>
          <a:p>
            <a:pPr marL="342900" marR="0" lvl="0" indent="-342900" algn="just" rtl="1">
              <a:spcBef>
                <a:spcPts val="0"/>
              </a:spcBef>
              <a:spcAft>
                <a:spcPts val="500"/>
              </a:spcAft>
              <a:buFont typeface="Symbol" panose="05050102010706020507" pitchFamily="18" charset="2"/>
              <a:buChar char=""/>
            </a:pPr>
            <a:r>
              <a:rPr lang="ar-SA" sz="1600" dirty="0">
                <a:latin typeface="Times New Roman" panose="02020603050405020304" pitchFamily="18" charset="0"/>
                <a:ea typeface="Calibri" panose="020F0502020204030204" pitchFamily="34" charset="0"/>
              </a:rPr>
              <a:t>و</a:t>
            </a:r>
            <a:r>
              <a:rPr lang="en-US" sz="1600" dirty="0" err="1">
                <a:latin typeface="Times New Roman" panose="02020603050405020304" pitchFamily="18" charset="0"/>
                <a:ea typeface="Calibri" panose="020F0502020204030204" pitchFamily="34" charset="0"/>
              </a:rPr>
              <a:t>تعني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تقنية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المعلومات</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جمع</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المعلومات</a:t>
            </a:r>
            <a:r>
              <a:rPr lang="en-US" sz="1600" dirty="0">
                <a:latin typeface="Times New Roman" panose="02020603050405020304" pitchFamily="18" charset="0"/>
                <a:ea typeface="Calibri" panose="020F0502020204030204" pitchFamily="34" charset="0"/>
              </a:rPr>
              <a:t> و </a:t>
            </a:r>
            <a:r>
              <a:rPr lang="en-US" sz="1600" dirty="0" err="1">
                <a:latin typeface="Times New Roman" panose="02020603050405020304" pitchFamily="18" charset="0"/>
                <a:ea typeface="Calibri" panose="020F0502020204030204" pitchFamily="34" charset="0"/>
              </a:rPr>
              <a:t>تخزينها</a:t>
            </a:r>
            <a:r>
              <a:rPr lang="en-US" sz="1600" dirty="0">
                <a:latin typeface="Times New Roman" panose="02020603050405020304" pitchFamily="18" charset="0"/>
                <a:ea typeface="Calibri" panose="020F0502020204030204" pitchFamily="34" charset="0"/>
              </a:rPr>
              <a:t> و </a:t>
            </a:r>
            <a:r>
              <a:rPr lang="en-US" sz="1600" dirty="0" err="1">
                <a:latin typeface="Times New Roman" panose="02020603050405020304" pitchFamily="18" charset="0"/>
                <a:ea typeface="Calibri" panose="020F0502020204030204" pitchFamily="34" charset="0"/>
              </a:rPr>
              <a:t>معالجتها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وبثها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الاستفادة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منها</a:t>
            </a:r>
            <a:r>
              <a:rPr lang="ar-EG" sz="1600" dirty="0">
                <a:latin typeface="Times New Roman" panose="02020603050405020304" pitchFamily="18" charset="0"/>
                <a:ea typeface="Calibri" panose="020F0502020204030204" pitchFamily="34" charset="0"/>
              </a:rPr>
              <a:t>.</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وهي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لا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تقتصر</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علي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الأجهزة</a:t>
            </a:r>
            <a:r>
              <a:rPr lang="en-US" sz="1600" dirty="0">
                <a:latin typeface="Times New Roman" panose="02020603050405020304" pitchFamily="18" charset="0"/>
                <a:ea typeface="Calibri" panose="020F0502020204030204" pitchFamily="34" charset="0"/>
              </a:rPr>
              <a:t>، و </a:t>
            </a:r>
            <a:r>
              <a:rPr lang="en-US" sz="1600" dirty="0" err="1">
                <a:latin typeface="Times New Roman" panose="02020603050405020304" pitchFamily="18" charset="0"/>
                <a:ea typeface="Calibri" panose="020F0502020204030204" pitchFamily="34" charset="0"/>
              </a:rPr>
              <a:t>البرامج</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بل</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تسلم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بأهمية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الإنسان</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والأهداف</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يضعها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لهذه</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التقنية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والقيم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التي</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أملت</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هذه</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الاختيارات</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ومعايير</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التقويم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لمعرفة</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ما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إذا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كان</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يتحكم</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فيها</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ويستفيد</a:t>
            </a:r>
            <a:r>
              <a:rPr lang="en-US" sz="1600" dirty="0">
                <a:latin typeface="Times New Roman" panose="02020603050405020304" pitchFamily="18" charset="0"/>
                <a:ea typeface="Calibri" panose="020F0502020204030204" pitchFamily="34" charset="0"/>
              </a:rPr>
              <a:t> </a:t>
            </a:r>
            <a:r>
              <a:rPr lang="en-US" sz="1600" dirty="0" err="1">
                <a:latin typeface="Times New Roman" panose="02020603050405020304" pitchFamily="18" charset="0"/>
                <a:ea typeface="Calibri" panose="020F0502020204030204" pitchFamily="34" charset="0"/>
              </a:rPr>
              <a:t>منها</a:t>
            </a:r>
            <a:r>
              <a:rPr lang="en-US" sz="1600" dirty="0">
                <a:latin typeface="Times New Roman" panose="02020603050405020304" pitchFamily="18" charset="0"/>
                <a:ea typeface="Calibri" panose="020F0502020204030204" pitchFamily="34" charset="0"/>
              </a:rPr>
              <a:t>. </a:t>
            </a:r>
          </a:p>
        </p:txBody>
      </p:sp>
      <p:pic>
        <p:nvPicPr>
          <p:cNvPr id="7" name="Picture 4" descr="Data Code Technology V4 HD Loop on Make a GIF">
            <a:extLst>
              <a:ext uri="{FF2B5EF4-FFF2-40B4-BE49-F238E27FC236}">
                <a16:creationId xmlns:a16="http://schemas.microsoft.com/office/drawing/2014/main" id="{51413496-1260-4FA3-858E-6D9C76F91A0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868706" y="1512645"/>
            <a:ext cx="7003443" cy="227529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58498911"/>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98802CF6-65F6-45EB-88D9-7AFEF5D07D6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096348" y="3522988"/>
            <a:ext cx="8901441" cy="1477328"/>
          </a:xfrm>
          <a:prstGeom prst="rect">
            <a:avLst/>
          </a:prstGeom>
          <a:solidFill>
            <a:schemeClr val="bg1"/>
          </a:solidFill>
        </p:spPr>
        <p:txBody>
          <a:bodyPr wrap="square" rtlCol="0">
            <a:spAutoFit/>
          </a:bodyPr>
          <a:lstStyle/>
          <a:p>
            <a:pPr algn="just" rtl="1"/>
            <a:r>
              <a:rPr lang="ar-SA" b="1" dirty="0">
                <a:solidFill>
                  <a:srgbClr val="FF0000"/>
                </a:solidFill>
                <a:latin typeface="Alexandria Medium" pitchFamily="2" charset="-78"/>
                <a:ea typeface="Calibri" panose="020F0502020204030204" pitchFamily="34" charset="0"/>
                <a:cs typeface="Alexandria Medium" pitchFamily="2" charset="-78"/>
              </a:rPr>
              <a:t>ب . المعلوماتية هي علم المعلومات :</a:t>
            </a: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a:p>
            <a:pPr lvl="0" algn="just" rtl="1"/>
            <a:r>
              <a:rPr lang="ar-EG" dirty="0">
                <a:latin typeface="Alexandria Medium" pitchFamily="2" charset="-78"/>
                <a:ea typeface="Calibri" panose="020F0502020204030204" pitchFamily="34" charset="0"/>
                <a:cs typeface="Alexandria Medium" pitchFamily="2" charset="-78"/>
              </a:rPr>
              <a:t>    </a:t>
            </a:r>
            <a:r>
              <a:rPr lang="ar-SA" dirty="0">
                <a:latin typeface="Alexandria Medium" pitchFamily="2" charset="-78"/>
                <a:ea typeface="Calibri" panose="020F0502020204030204" pitchFamily="34" charset="0"/>
                <a:cs typeface="Alexandria Medium" pitchFamily="2" charset="-78"/>
              </a:rPr>
              <a:t>المعلوماتية هي العلم الذي يهتم بدراسة الأساليب الفنية المنظمة لمعالجة البيانات من أجل الحصول علي المعلومات، بما في ذلك النظريات والتقنيات التي تتعلق بتمثيل، وتخزين، وتوزيع، واسترجاع المعلومات.</a:t>
            </a:r>
            <a:endParaRPr kumimoji="0" lang="ar-EG"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p:txBody>
      </p:sp>
      <p:pic>
        <p:nvPicPr>
          <p:cNvPr id="6" name="Picture 2" descr="GIF projection informatics art - animated GIF on GIFER">
            <a:extLst>
              <a:ext uri="{FF2B5EF4-FFF2-40B4-BE49-F238E27FC236}">
                <a16:creationId xmlns:a16="http://schemas.microsoft.com/office/drawing/2014/main" id="{9BA19DA1-E145-4364-B7C8-100B3A4C1A67}"/>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333551" y="1420006"/>
            <a:ext cx="4785212" cy="223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05458172"/>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15B3E738-0651-4417-AFBB-EFF7FC94849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233425" y="3753821"/>
            <a:ext cx="8627288" cy="1323439"/>
          </a:xfrm>
          <a:prstGeom prst="rect">
            <a:avLst/>
          </a:prstGeom>
          <a:solidFill>
            <a:schemeClr val="bg1"/>
          </a:solidFill>
        </p:spPr>
        <p:txBody>
          <a:bodyPr wrap="square" rtlCol="0">
            <a:spAutoFit/>
          </a:bodyPr>
          <a:lstStyle/>
          <a:p>
            <a:pPr algn="just" rtl="1"/>
            <a:r>
              <a:rPr lang="ar-SA" sz="1600" b="1" dirty="0">
                <a:solidFill>
                  <a:srgbClr val="FF0000"/>
                </a:solidFill>
                <a:latin typeface="Times New Roman" panose="02020603050405020304" pitchFamily="18" charset="0"/>
                <a:ea typeface="Calibri" panose="020F0502020204030204" pitchFamily="34" charset="0"/>
              </a:rPr>
              <a:t>ج . المعلوماتية هي نظام المعلومات :</a:t>
            </a:r>
            <a:endParaRPr lang="ar-EG" sz="1600" b="1" dirty="0">
              <a:solidFill>
                <a:srgbClr val="FF0000"/>
              </a:solidFill>
              <a:latin typeface="Times New Roman" panose="02020603050405020304" pitchFamily="18" charset="0"/>
              <a:ea typeface="Calibri" panose="020F0502020204030204" pitchFamily="34" charset="0"/>
            </a:endParaRPr>
          </a:p>
          <a:p>
            <a:pPr algn="just" rtl="1"/>
            <a:endParaRPr lang="en-US" sz="1600" dirty="0">
              <a:latin typeface="Times New Roman" panose="02020603050405020304" pitchFamily="18" charset="0"/>
              <a:ea typeface="Times New Roman" panose="02020603050405020304" pitchFamily="18" charset="0"/>
            </a:endParaRPr>
          </a:p>
          <a:p>
            <a:pPr algn="just" rtl="1"/>
            <a:r>
              <a:rPr lang="ar-SA" sz="1600" dirty="0">
                <a:latin typeface="Times New Roman" panose="02020603050405020304" pitchFamily="18" charset="0"/>
                <a:ea typeface="Calibri" panose="020F0502020204030204" pitchFamily="34" charset="0"/>
              </a:rPr>
              <a:t>    المعلوماتية هي نظام المعلومات الذي يحتوي علي عدد من العناصر التي تتفاعل فيما بينها ومع محيطها بهدف جمع البيانات و معالجتها حاسوبيا وإنتاج، وبث المعلومات لمن يحتاجها لصنع القرارات.</a:t>
            </a:r>
            <a:endParaRPr lang="en-US" sz="1600" dirty="0">
              <a:latin typeface="Times New Roman" panose="02020603050405020304" pitchFamily="18" charset="0"/>
              <a:ea typeface="Times New Roman" panose="02020603050405020304" pitchFamily="18" charset="0"/>
            </a:endParaRPr>
          </a:p>
        </p:txBody>
      </p:sp>
      <p:pic>
        <p:nvPicPr>
          <p:cNvPr id="8196" name="Picture 4" descr="Data Code Technology V4 HD Loop on Make a GIF">
            <a:extLst>
              <a:ext uri="{FF2B5EF4-FFF2-40B4-BE49-F238E27FC236}">
                <a16:creationId xmlns:a16="http://schemas.microsoft.com/office/drawing/2014/main" id="{57BE2D48-3BE2-4157-882D-452900672729}"/>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486835" y="1620221"/>
            <a:ext cx="3810000" cy="2133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64276491"/>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22887" y="133774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E4926E8E-D57D-408C-ABAE-451DF2D2AE3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29455"/>
            <a:ext cx="9282631" cy="40908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353835" y="4599508"/>
            <a:ext cx="8627288" cy="646331"/>
          </a:xfrm>
          <a:prstGeom prst="rect">
            <a:avLst/>
          </a:prstGeom>
          <a:solidFill>
            <a:schemeClr val="bg1"/>
          </a:solidFill>
        </p:spPr>
        <p:txBody>
          <a:bodyPr wrap="square" rtlCol="0">
            <a:spAutoFit/>
          </a:bodyPr>
          <a:lstStyle/>
          <a:p>
            <a:pPr lvl="0" algn="just" rtl="1"/>
            <a:r>
              <a:rPr lang="ar-SA" dirty="0">
                <a:solidFill>
                  <a:srgbClr val="FF0000"/>
                </a:solidFill>
                <a:latin typeface="Alexandria Medium" pitchFamily="2" charset="-78"/>
                <a:ea typeface="Calibri" panose="020F0502020204030204" pitchFamily="34" charset="0"/>
                <a:cs typeface="Alexandria Medium" pitchFamily="2" charset="-78"/>
              </a:rPr>
              <a:t>ونستنتج من هذا التعريف أن نظام المعلومات يقبل موارد البيانات كمدخلات ويقوم بمعالجتها كمنتجات معلومات هي المخرجات.</a:t>
            </a:r>
            <a:endParaRPr kumimoji="0" lang="en-US"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p:txBody>
      </p:sp>
      <p:pic>
        <p:nvPicPr>
          <p:cNvPr id="9218" name="Picture 2" descr="GIF projection informatics art - animated GIF on GIFER">
            <a:extLst>
              <a:ext uri="{FF2B5EF4-FFF2-40B4-BE49-F238E27FC236}">
                <a16:creationId xmlns:a16="http://schemas.microsoft.com/office/drawing/2014/main" id="{3298BB3A-C91D-4473-8BE1-55468A87976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143635" y="1766047"/>
            <a:ext cx="4785212" cy="223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41340506"/>
      </p:ext>
    </p:extLst>
  </p:cSld>
  <p:clrMapOvr>
    <a:masterClrMapping/>
  </p:clrMapOvr>
  <p:transition spd="slow">
    <p:push di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7A5214FC-5405-4910-8EF1-382EB2AD0F6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402076"/>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B26A173-D8B7-4EFD-8D3C-15576552FABE}"/>
              </a:ext>
            </a:extLst>
          </p:cNvPr>
          <p:cNvPicPr>
            <a:picLocks noChangeAspect="1"/>
          </p:cNvPicPr>
          <p:nvPr/>
        </p:nvPicPr>
        <p:blipFill rotWithShape="1">
          <a:blip r:embed="rId5">
            <a:extLst>
              <a:ext uri="{28A0092B-C50C-407E-A947-70E740481C1C}">
                <a14:useLocalDpi xmlns:a14="http://schemas.microsoft.com/office/drawing/2010/main" val="0"/>
              </a:ext>
            </a:extLst>
          </a:blip>
          <a:srcRect t="29937" b="34380"/>
          <a:stretch/>
        </p:blipFill>
        <p:spPr>
          <a:xfrm>
            <a:off x="2182683" y="2868706"/>
            <a:ext cx="8680286" cy="1057835"/>
          </a:xfrm>
          <a:prstGeom prst="rect">
            <a:avLst/>
          </a:prstGeom>
        </p:spPr>
      </p:pic>
    </p:spTree>
    <p:custDataLst>
      <p:tags r:id="rId1"/>
    </p:custDataLst>
    <p:extLst>
      <p:ext uri="{BB962C8B-B14F-4D97-AF65-F5344CB8AC3E}">
        <p14:creationId xmlns:p14="http://schemas.microsoft.com/office/powerpoint/2010/main" val="751100087"/>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DB640380-3128-4CAD-849F-58C81EFF338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7360" y="1466175"/>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352801" y="2483223"/>
            <a:ext cx="6302188" cy="65337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457200" marR="0" lvl="0" indent="0" algn="ctr" defTabSz="914400" rtl="1" eaLnBrk="1" fontAlgn="auto" latinLnBrk="0" hangingPunct="1">
              <a:lnSpc>
                <a:spcPct val="100000"/>
              </a:lnSpc>
              <a:spcBef>
                <a:spcPts val="0"/>
              </a:spcBef>
              <a:spcAft>
                <a:spcPts val="500"/>
              </a:spcAft>
              <a:buClrTx/>
              <a:buSzTx/>
              <a:buFontTx/>
              <a:buNone/>
              <a:tabLst/>
              <a:defRPr/>
            </a:pPr>
            <a:r>
              <a:rPr lang="ar-EG" b="1" dirty="0">
                <a:solidFill>
                  <a:srgbClr val="4472C4"/>
                </a:solidFill>
                <a:latin typeface="Calibri" panose="020F0502020204030204"/>
                <a:ea typeface="Calibri" panose="020F0502020204030204" pitchFamily="34" charset="0"/>
              </a:rPr>
              <a:t>المستفاد من تلك التعريفات السابقة</a:t>
            </a:r>
            <a:endParaRPr kumimoji="0" lang="ar-EG" b="1" i="0" u="none" strike="noStrike" kern="1200" cap="none" spc="0" normalizeH="0" baseline="0" noProof="0" dirty="0">
              <a:ln>
                <a:noFill/>
              </a:ln>
              <a:solidFill>
                <a:srgbClr val="4472C4"/>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834572" y="3017501"/>
            <a:ext cx="9032700" cy="1200329"/>
          </a:xfrm>
          <a:prstGeom prst="rect">
            <a:avLst/>
          </a:prstGeom>
          <a:solidFill>
            <a:schemeClr val="bg1"/>
          </a:solidFill>
        </p:spPr>
        <p:txBody>
          <a:bodyPr wrap="square" rtlCol="0">
            <a:spAutoFit/>
          </a:bodyPr>
          <a:lstStyle/>
          <a:p>
            <a:pPr marL="342900" lvl="0" indent="-342900" algn="just" rtl="1">
              <a:buFont typeface="Arial" panose="020B0604020202020204" pitchFamily="34" charset="0"/>
              <a:buChar char="•"/>
            </a:pPr>
            <a:r>
              <a:rPr lang="ar-SA" b="1" dirty="0">
                <a:latin typeface="Alexandria Medium" pitchFamily="2" charset="-78"/>
                <a:ea typeface="Calibri" panose="020F0502020204030204" pitchFamily="34" charset="0"/>
                <a:cs typeface="Alexandria Medium" pitchFamily="2" charset="-78"/>
              </a:rPr>
              <a:t>أن الفرق بين البيانات والمعلومات هو أن الأولى عبارة عن المعلومة </a:t>
            </a:r>
            <a:r>
              <a:rPr lang="ar-SA" b="1" dirty="0">
                <a:solidFill>
                  <a:srgbClr val="FF0000"/>
                </a:solidFill>
                <a:latin typeface="Alexandria Medium" pitchFamily="2" charset="-78"/>
                <a:ea typeface="Calibri" panose="020F0502020204030204" pitchFamily="34" charset="0"/>
                <a:cs typeface="Alexandria Medium" pitchFamily="2" charset="-78"/>
              </a:rPr>
              <a:t>قبل تجهيزها</a:t>
            </a:r>
            <a:r>
              <a:rPr lang="ar-SA" b="1" dirty="0">
                <a:latin typeface="Alexandria Medium" pitchFamily="2" charset="-78"/>
                <a:ea typeface="Calibri" panose="020F0502020204030204" pitchFamily="34" charset="0"/>
                <a:cs typeface="Alexandria Medium" pitchFamily="2" charset="-78"/>
              </a:rPr>
              <a:t>،</a:t>
            </a:r>
            <a:r>
              <a:rPr lang="ar-EG" b="1" dirty="0">
                <a:latin typeface="Alexandria Medium" pitchFamily="2" charset="-78"/>
                <a:ea typeface="Calibri" panose="020F0502020204030204" pitchFamily="34" charset="0"/>
                <a:cs typeface="Alexandria Medium" pitchFamily="2" charset="-78"/>
              </a:rPr>
              <a:t>     </a:t>
            </a:r>
            <a:r>
              <a:rPr lang="ar-SA" b="1" dirty="0">
                <a:latin typeface="Alexandria Medium" pitchFamily="2" charset="-78"/>
                <a:ea typeface="Calibri" panose="020F0502020204030204" pitchFamily="34" charset="0"/>
                <a:cs typeface="Alexandria Medium" pitchFamily="2" charset="-78"/>
              </a:rPr>
              <a:t> أو تأهيلها، للنقل، أو المعالجة الفنية، عبر تقنية حديثة كالحاسب الآلي</a:t>
            </a:r>
            <a:r>
              <a:rPr lang="ar-EG" b="1" dirty="0">
                <a:latin typeface="Alexandria Medium" pitchFamily="2" charset="-78"/>
                <a:ea typeface="Calibri" panose="020F0502020204030204" pitchFamily="34" charset="0"/>
                <a:cs typeface="Alexandria Medium" pitchFamily="2" charset="-78"/>
              </a:rPr>
              <a:t> </a:t>
            </a:r>
            <a:r>
              <a:rPr lang="ar-SA" b="1" dirty="0">
                <a:latin typeface="Alexandria Medium" pitchFamily="2" charset="-78"/>
                <a:ea typeface="Calibri" panose="020F0502020204030204" pitchFamily="34" charset="0"/>
                <a:cs typeface="Alexandria Medium" pitchFamily="2" charset="-78"/>
              </a:rPr>
              <a:t>أو شبكة المعلومات ، وأن الأخيرة وهي المعلومة عبارة عن البيان، أو البيانات </a:t>
            </a:r>
            <a:r>
              <a:rPr lang="ar-SA" b="1" dirty="0">
                <a:solidFill>
                  <a:srgbClr val="FF0000"/>
                </a:solidFill>
                <a:latin typeface="Alexandria Medium" pitchFamily="2" charset="-78"/>
                <a:ea typeface="Calibri" panose="020F0502020204030204" pitchFamily="34" charset="0"/>
                <a:cs typeface="Alexandria Medium" pitchFamily="2" charset="-78"/>
              </a:rPr>
              <a:t>بعد تجهيزها</a:t>
            </a:r>
            <a:r>
              <a:rPr lang="ar-SA" b="1" dirty="0">
                <a:latin typeface="Alexandria Medium" pitchFamily="2" charset="-78"/>
                <a:ea typeface="Calibri" panose="020F0502020204030204" pitchFamily="34" charset="0"/>
                <a:cs typeface="Alexandria Medium" pitchFamily="2" charset="-78"/>
              </a:rPr>
              <a:t>، ومعالجتها والتعامل معها تقنياً وفنيا؛ فالمعلومة هي بيان في صورة مبتكرة . </a:t>
            </a:r>
            <a:endParaRPr lang="ar-EG" dirty="0">
              <a:solidFill>
                <a:srgbClr val="FF0000"/>
              </a:solidFill>
              <a:latin typeface="Alexandria Medium" pitchFamily="2" charset="-78"/>
              <a:ea typeface="Calibri" panose="020F0502020204030204" pitchFamily="34" charset="0"/>
              <a:cs typeface="Alexandria Medium" pitchFamily="2" charset="-78"/>
            </a:endParaRPr>
          </a:p>
        </p:txBody>
      </p:sp>
    </p:spTree>
    <p:custDataLst>
      <p:tags r:id="rId1"/>
    </p:custDataLst>
    <p:extLst>
      <p:ext uri="{BB962C8B-B14F-4D97-AF65-F5344CB8AC3E}">
        <p14:creationId xmlns:p14="http://schemas.microsoft.com/office/powerpoint/2010/main" val="721735371"/>
      </p:ext>
    </p:extLst>
  </p:cSld>
  <p:clrMapOvr>
    <a:masterClrMapping/>
  </p:clrMapOvr>
  <p:transition spd="slow">
    <p:push dir="u"/>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Welcome to Cyberspace! by R△ on Dribbble">
            <a:extLst>
              <a:ext uri="{FF2B5EF4-FFF2-40B4-BE49-F238E27FC236}">
                <a16:creationId xmlns:a16="http://schemas.microsoft.com/office/drawing/2014/main" id="{78AFBE25-ED93-435D-A901-FB5B911B24F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78048" y="1532175"/>
            <a:ext cx="9345750" cy="40538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7C541652-6307-4792-A952-8F2AD38C8EE9}"/>
              </a:ext>
            </a:extLst>
          </p:cNvPr>
          <p:cNvSpPr txBox="1"/>
          <p:nvPr/>
        </p:nvSpPr>
        <p:spPr>
          <a:xfrm>
            <a:off x="1834573" y="3757812"/>
            <a:ext cx="9032700" cy="1200329"/>
          </a:xfrm>
          <a:prstGeom prst="rect">
            <a:avLst/>
          </a:prstGeom>
          <a:solidFill>
            <a:schemeClr val="bg1"/>
          </a:solidFill>
        </p:spPr>
        <p:txBody>
          <a:bodyPr wrap="square" rtlCol="0">
            <a:spAutoFit/>
          </a:bodyPr>
          <a:lstStyle/>
          <a:p>
            <a:pPr lvl="0" algn="just" rtl="1"/>
            <a:r>
              <a:rPr lang="ar-SA" sz="2400" b="1" dirty="0">
                <a:latin typeface="Times New Roman" panose="02020603050405020304" pitchFamily="18" charset="0"/>
                <a:ea typeface="Calibri" panose="020F0502020204030204" pitchFamily="34" charset="0"/>
                <a:cs typeface="Calibri" panose="020F0502020204030204" pitchFamily="34" charset="0"/>
              </a:rPr>
              <a:t> </a:t>
            </a:r>
            <a:r>
              <a:rPr lang="ar-SA" sz="1600" b="1" dirty="0">
                <a:latin typeface="Times New Roman" panose="02020603050405020304" pitchFamily="18" charset="0"/>
                <a:ea typeface="Calibri" panose="020F0502020204030204" pitchFamily="34" charset="0"/>
              </a:rPr>
              <a:t>والمعلوماتية تضم كافة البيانات والمعلومات التي تم تأهيلها ومعالجتها، وكذلك الوسائل والأساليب والأدوات التقنية الحديثة التي ترتبط ، وتتعامل مع تلك البيانات والمعلومات فالمعلوماتية هي الوعاء الواسع الذي يشمل كل ما يتعلق بالواقع المعلوماتي وما يرتبط به من تقنيات حديثة. </a:t>
            </a:r>
            <a:endParaRPr kumimoji="0" lang="ar-EG" sz="1600" b="0"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endParaRPr>
          </a:p>
        </p:txBody>
      </p:sp>
      <p:pic>
        <p:nvPicPr>
          <p:cNvPr id="8" name="Picture 2" descr="GIF projection informatics art - animated GIF on GIFER">
            <a:extLst>
              <a:ext uri="{FF2B5EF4-FFF2-40B4-BE49-F238E27FC236}">
                <a16:creationId xmlns:a16="http://schemas.microsoft.com/office/drawing/2014/main" id="{7410B806-21F3-4E04-BF0B-D8C3FFCD8903}"/>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333551" y="1801906"/>
            <a:ext cx="4785212" cy="18335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93173023"/>
      </p:ext>
    </p:extLst>
  </p:cSld>
  <p:clrMapOvr>
    <a:masterClrMapping/>
  </p:clrMapOvr>
  <p:transition spd="slow">
    <p:push dir="u"/>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37360" y="1532175"/>
            <a:ext cx="9227126" cy="3921843"/>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5" name="Picture 2" descr="Welcome to Cyberspace! by R△ on Dribbble">
            <a:extLst>
              <a:ext uri="{FF2B5EF4-FFF2-40B4-BE49-F238E27FC236}">
                <a16:creationId xmlns:a16="http://schemas.microsoft.com/office/drawing/2014/main" id="{0564DD42-0B79-46A3-9042-4964F6CC172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573" y="1596271"/>
            <a:ext cx="9032700" cy="3793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7C541652-6307-4792-A952-8F2AD38C8EE9}"/>
              </a:ext>
            </a:extLst>
          </p:cNvPr>
          <p:cNvSpPr txBox="1"/>
          <p:nvPr/>
        </p:nvSpPr>
        <p:spPr>
          <a:xfrm>
            <a:off x="1834573" y="4161647"/>
            <a:ext cx="9032700" cy="1077218"/>
          </a:xfrm>
          <a:prstGeom prst="rect">
            <a:avLst/>
          </a:prstGeom>
          <a:solidFill>
            <a:schemeClr val="bg1"/>
          </a:solidFill>
        </p:spPr>
        <p:txBody>
          <a:bodyPr wrap="square" rtlCol="0">
            <a:spAutoFit/>
          </a:bodyPr>
          <a:lstStyle/>
          <a:p>
            <a:pPr lvl="0" algn="just" rtl="1"/>
            <a:r>
              <a:rPr lang="ar-SA" sz="1600" dirty="0">
                <a:latin typeface="Alexandria Medium" pitchFamily="2" charset="-78"/>
                <a:ea typeface="Calibri" panose="020F0502020204030204" pitchFamily="34" charset="0"/>
                <a:cs typeface="Alexandria Medium" pitchFamily="2" charset="-78"/>
              </a:rPr>
              <a:t> </a:t>
            </a:r>
            <a:r>
              <a:rPr lang="ar-EG" sz="1600" dirty="0">
                <a:latin typeface="Alexandria Medium" pitchFamily="2" charset="-78"/>
                <a:ea typeface="Calibri" panose="020F0502020204030204" pitchFamily="34" charset="0"/>
                <a:cs typeface="Alexandria Medium" pitchFamily="2" charset="-78"/>
              </a:rPr>
              <a:t>     </a:t>
            </a:r>
            <a:r>
              <a:rPr lang="ar-SA" sz="1600" dirty="0">
                <a:solidFill>
                  <a:srgbClr val="FF0000"/>
                </a:solidFill>
                <a:latin typeface="Alexandria Medium" pitchFamily="2" charset="-78"/>
                <a:ea typeface="Calibri" panose="020F0502020204030204" pitchFamily="34" charset="0"/>
                <a:cs typeface="Alexandria Medium" pitchFamily="2" charset="-78"/>
              </a:rPr>
              <a:t>ومن هذا المنطلق يمكن القول بأن كل معلوماتية هي معلومة، وبيان، وحاسوب، وشبكة معلومات، وأن العكس غير صحيح. </a:t>
            </a:r>
            <a:r>
              <a:rPr lang="ar-SA" sz="1600" dirty="0">
                <a:latin typeface="Alexandria Medium" pitchFamily="2" charset="-78"/>
                <a:ea typeface="Calibri" panose="020F0502020204030204" pitchFamily="34" charset="0"/>
                <a:cs typeface="Alexandria Medium" pitchFamily="2" charset="-78"/>
              </a:rPr>
              <a:t>وأصبحت المعلوماتية من أهم مصادر الثورات القومية في الوقت الحالي، وفي المستقبل لحياة الشعوب، نظرا لتأثيرها المباشر علي الاقتصاد القومي لأي دولة وشرط ضروري لتقدمها. </a:t>
            </a:r>
            <a:endParaRPr kumimoji="0" lang="ar-EG" sz="1600" b="0"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endParaRPr>
          </a:p>
        </p:txBody>
      </p:sp>
      <p:pic>
        <p:nvPicPr>
          <p:cNvPr id="7" name="Picture 2" descr="GIF projection informatics art - animated GIF on GIFER">
            <a:extLst>
              <a:ext uri="{FF2B5EF4-FFF2-40B4-BE49-F238E27FC236}">
                <a16:creationId xmlns:a16="http://schemas.microsoft.com/office/drawing/2014/main" id="{C7AD5440-9E8B-4D92-859C-8C379B0AEF47}"/>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958317" y="1896253"/>
            <a:ext cx="4785212" cy="22333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9180677"/>
      </p:ext>
    </p:extLst>
  </p:cSld>
  <p:clrMapOvr>
    <a:masterClrMapping/>
  </p:clrMapOvr>
  <p:transition spd="slow">
    <p:push dir="u"/>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B1C2B89-4F20-4874-952A-3575B6CC9777}"/>
</file>

<file path=customXml/itemProps2.xml><?xml version="1.0" encoding="utf-8"?>
<ds:datastoreItem xmlns:ds="http://schemas.openxmlformats.org/officeDocument/2006/customXml" ds:itemID="{1890918B-8518-4162-BAED-A6C2235F1434}"/>
</file>

<file path=customXml/itemProps3.xml><?xml version="1.0" encoding="utf-8"?>
<ds:datastoreItem xmlns:ds="http://schemas.openxmlformats.org/officeDocument/2006/customXml" ds:itemID="{A56D678A-185A-4651-96BC-7603C071FBF8}"/>
</file>

<file path=docProps/app.xml><?xml version="1.0" encoding="utf-8"?>
<Properties xmlns="http://schemas.openxmlformats.org/officeDocument/2006/extended-properties" xmlns:vt="http://schemas.openxmlformats.org/officeDocument/2006/docPropsVTypes">
  <TotalTime>2438</TotalTime>
  <Words>1771</Words>
  <Application>Microsoft Office PowerPoint</Application>
  <PresentationFormat>Widescreen</PresentationFormat>
  <Paragraphs>436</Paragraphs>
  <Slides>53</Slides>
  <Notes>52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53</vt:i4>
      </vt:variant>
    </vt:vector>
  </HeadingPairs>
  <TitlesOfParts>
    <vt:vector size="62" baseType="lpstr">
      <vt:lpstr>Alexandria</vt:lpstr>
      <vt:lpstr>Alexandria ExtraBold</vt:lpstr>
      <vt:lpstr>Alexandria Medium</vt:lpstr>
      <vt:lpstr>Arial</vt:lpstr>
      <vt:lpstr>Calibri</vt:lpstr>
      <vt:lpstr>Glory</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342</cp:revision>
  <dcterms:created xsi:type="dcterms:W3CDTF">2023-04-29T09:08:00Z</dcterms:created>
  <dcterms:modified xsi:type="dcterms:W3CDTF">2025-05-27T11:52:09Z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