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presentation.xml" ContentType="application/vnd.openxmlformats-officedocument.presentationml.presentation.main+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slideLayouts/slideLayout92.xml" ContentType="application/vnd.openxmlformats-officedocument.presentationml.slideLayout+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6.xml" ContentType="application/vnd.openxmlformats-officedocument.theme+xml"/>
  <Override PartName="/ppt/theme/theme5.xml" ContentType="application/vnd.openxmlformats-officedocument.theme+xml"/>
  <Override PartName="/ppt/theme/theme4.xml" ContentType="application/vnd.openxmlformats-officedocument.theme+xml"/>
  <Override PartName="/ppt/theme/theme3.xml" ContentType="application/vnd.openxmlformats-officedocument.theme+xml"/>
  <Override PartName="/ppt/theme/theme2.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ppt/tags/tag14.xml" ContentType="application/vnd.openxmlformats-officedocument.presentationml.tags+xml"/>
  <Override PartName="/ppt/tags/tag16.xml" ContentType="application/vnd.openxmlformats-officedocument.presentationml.tags+xml"/>
  <Override PartName="/ppt/tags/tag11.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15.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tags/tag8.xml" ContentType="application/vnd.openxmlformats-officedocument.presentationml.tags+xml"/>
  <Override PartName="/ppt/tags/tag7.xml" ContentType="application/vnd.openxmlformats-officedocument.presentationml.tags+xml"/>
  <Override PartName="/ppt/tags/tag12.xml" ContentType="application/vnd.openxmlformats-officedocument.presentationml.tags+xml"/>
  <Override PartName="/ppt/tags/tag10.xml" ContentType="application/vnd.openxmlformats-officedocument.presentationml.tags+xml"/>
  <Override PartName="/ppt/tags/tag1.xml" ContentType="application/vnd.openxmlformats-officedocument.presentationml.tags+xml"/>
  <Override PartName="/ppt/tags/tag4.xml" ContentType="application/vnd.openxmlformats-officedocument.presentationml.tags+xml"/>
  <Override PartName="/ppt/tags/tag13.xml" ContentType="application/vnd.openxmlformats-officedocument.presentationml.tags+xml"/>
  <Override PartName="/ppt/tags/tag9.xml" ContentType="application/vnd.openxmlformats-officedocument.presentationml.tags+xml"/>
  <Override PartName="/ppt/tags/tag3.xml" ContentType="application/vnd.openxmlformats-officedocument.presentationml.tags+xml"/>
  <Override PartName="/ppt/tags/tag6.xml" ContentType="application/vnd.openxmlformats-officedocument.presentationml.tags+xml"/>
  <Override PartName="/ppt/tags/tag5.xml" ContentType="application/vnd.openxmlformats-officedocument.presentationml.tags+xml"/>
  <Override PartName="/ppt/tags/tag2.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8" r:id="rId2"/>
    <p:sldMasterId id="2147483690" r:id="rId3"/>
    <p:sldMasterId id="2147483711" r:id="rId4"/>
    <p:sldMasterId id="2147483733" r:id="rId5"/>
  </p:sldMasterIdLst>
  <p:notesMasterIdLst>
    <p:notesMasterId r:id="rId54"/>
  </p:notesMasterIdLst>
  <p:sldIdLst>
    <p:sldId id="494" r:id="rId6"/>
    <p:sldId id="303" r:id="rId7"/>
    <p:sldId id="313" r:id="rId8"/>
    <p:sldId id="497" r:id="rId9"/>
    <p:sldId id="3502" r:id="rId10"/>
    <p:sldId id="496" r:id="rId11"/>
    <p:sldId id="344" r:id="rId12"/>
    <p:sldId id="3503" r:id="rId13"/>
    <p:sldId id="379" r:id="rId14"/>
    <p:sldId id="3515" r:id="rId15"/>
    <p:sldId id="3504" r:id="rId16"/>
    <p:sldId id="3507" r:id="rId17"/>
    <p:sldId id="3516" r:id="rId18"/>
    <p:sldId id="3505" r:id="rId19"/>
    <p:sldId id="3509" r:id="rId20"/>
    <p:sldId id="3506" r:id="rId21"/>
    <p:sldId id="3512" r:id="rId22"/>
    <p:sldId id="3510" r:id="rId23"/>
    <p:sldId id="3511" r:id="rId24"/>
    <p:sldId id="3518" r:id="rId25"/>
    <p:sldId id="3520" r:id="rId26"/>
    <p:sldId id="3519" r:id="rId27"/>
    <p:sldId id="381" r:id="rId28"/>
    <p:sldId id="383" r:id="rId29"/>
    <p:sldId id="3521" r:id="rId30"/>
    <p:sldId id="352" r:id="rId31"/>
    <p:sldId id="3523" r:id="rId32"/>
    <p:sldId id="482" r:id="rId33"/>
    <p:sldId id="388" r:id="rId34"/>
    <p:sldId id="376" r:id="rId35"/>
    <p:sldId id="361" r:id="rId36"/>
    <p:sldId id="392" r:id="rId37"/>
    <p:sldId id="393" r:id="rId38"/>
    <p:sldId id="371" r:id="rId39"/>
    <p:sldId id="395" r:id="rId40"/>
    <p:sldId id="397" r:id="rId41"/>
    <p:sldId id="401" r:id="rId42"/>
    <p:sldId id="408" r:id="rId43"/>
    <p:sldId id="410" r:id="rId44"/>
    <p:sldId id="412" r:id="rId45"/>
    <p:sldId id="413" r:id="rId46"/>
    <p:sldId id="414" r:id="rId47"/>
    <p:sldId id="353" r:id="rId48"/>
    <p:sldId id="415" r:id="rId49"/>
    <p:sldId id="417" r:id="rId50"/>
    <p:sldId id="398" r:id="rId51"/>
    <p:sldId id="3524" r:id="rId52"/>
    <p:sldId id="349"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303"/>
            <p14:sldId id="313"/>
            <p14:sldId id="497"/>
            <p14:sldId id="3502"/>
            <p14:sldId id="496"/>
            <p14:sldId id="344"/>
            <p14:sldId id="3503"/>
            <p14:sldId id="379"/>
            <p14:sldId id="3515"/>
            <p14:sldId id="3504"/>
            <p14:sldId id="3507"/>
            <p14:sldId id="3516"/>
            <p14:sldId id="3505"/>
            <p14:sldId id="3509"/>
            <p14:sldId id="3506"/>
            <p14:sldId id="3512"/>
            <p14:sldId id="3510"/>
            <p14:sldId id="3511"/>
            <p14:sldId id="3518"/>
            <p14:sldId id="3520"/>
            <p14:sldId id="3519"/>
            <p14:sldId id="381"/>
            <p14:sldId id="383"/>
            <p14:sldId id="3521"/>
            <p14:sldId id="352"/>
            <p14:sldId id="3523"/>
            <p14:sldId id="482"/>
            <p14:sldId id="388"/>
            <p14:sldId id="376"/>
            <p14:sldId id="361"/>
            <p14:sldId id="392"/>
            <p14:sldId id="393"/>
            <p14:sldId id="371"/>
            <p14:sldId id="395"/>
            <p14:sldId id="397"/>
            <p14:sldId id="401"/>
            <p14:sldId id="408"/>
            <p14:sldId id="410"/>
            <p14:sldId id="412"/>
            <p14:sldId id="413"/>
            <p14:sldId id="414"/>
            <p14:sldId id="353"/>
            <p14:sldId id="415"/>
            <p14:sldId id="417"/>
            <p14:sldId id="398"/>
            <p14:sldId id="352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2F4A"/>
    <a:srgbClr val="000000"/>
    <a:srgbClr val="669BBC"/>
    <a:srgbClr val="2D3956"/>
    <a:srgbClr val="8E5A6D"/>
    <a:srgbClr val="FAC748"/>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6355" autoAdjust="0"/>
  </p:normalViewPr>
  <p:slideViewPr>
    <p:cSldViewPr snapToGrid="0">
      <p:cViewPr varScale="1">
        <p:scale>
          <a:sx n="62" d="100"/>
          <a:sy n="62" d="100"/>
        </p:scale>
        <p:origin x="103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presProps" Target="presProps.xml"/><Relationship Id="rId7" Type="http://schemas.openxmlformats.org/officeDocument/2006/relationships/slide" Target="slides/slide2.xml"/><Relationship Id="rId2" Type="http://schemas.openxmlformats.org/officeDocument/2006/relationships/slideMaster" Target="slideMasters/slideMaster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tableStyles" Target="tableStyles.xml"/><Relationship Id="rId5" Type="http://schemas.openxmlformats.org/officeDocument/2006/relationships/slideMaster" Target="slideMasters/slideMaster5.xml"/><Relationship Id="rId61" Type="http://schemas.openxmlformats.org/officeDocument/2006/relationships/customXml" Target="../customXml/item3.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viewProps" Target="viewProps.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customXml" Target="../customXml/item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theme" Target="theme/theme1.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customXml" Target="../customXml/item2.xml"/><Relationship Id="rId4" Type="http://schemas.openxmlformats.org/officeDocument/2006/relationships/slideMaster" Target="slideMasters/slideMaster4.xml"/><Relationship Id="rId9"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5" name="Footer Placeholder 4">
            <a:extLst>
              <a:ext uri="{FF2B5EF4-FFF2-40B4-BE49-F238E27FC236}">
                <a16:creationId xmlns:a16="http://schemas.microsoft.com/office/drawing/2014/main" id="{16A2080E-4A12-4540-8781-CBE4B97EB793}"/>
              </a:ext>
            </a:extLst>
          </p:cNvPr>
          <p:cNvSpPr>
            <a:spLocks noGrp="1"/>
          </p:cNvSpPr>
          <p:nvPr>
            <p:ph type="ftr" sz="quarter" idx="4"/>
          </p:nvPr>
        </p:nvSpPr>
        <p:spPr/>
        <p:txBody>
          <a:bodyPr/>
          <a:lstStyle/>
          <a:p>
            <a:r>
              <a:rPr lang="en-US"/>
              <a:t>HRM</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
        <p:nvSpPr>
          <p:cNvPr id="5" name="Footer Placeholder 4">
            <a:extLst>
              <a:ext uri="{FF2B5EF4-FFF2-40B4-BE49-F238E27FC236}">
                <a16:creationId xmlns:a16="http://schemas.microsoft.com/office/drawing/2014/main" id="{344DE225-B06D-4CFE-A72A-431863FECD62}"/>
              </a:ext>
            </a:extLst>
          </p:cNvPr>
          <p:cNvSpPr>
            <a:spLocks noGrp="1"/>
          </p:cNvSpPr>
          <p:nvPr>
            <p:ph type="ftr" sz="quarter" idx="4"/>
          </p:nvPr>
        </p:nvSpPr>
        <p:spPr/>
        <p:txBody>
          <a:bodyPr/>
          <a:lstStyle/>
          <a:p>
            <a:r>
              <a:rPr lang="en-US"/>
              <a:t>HRM</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5408502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0138686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2925874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4464573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7366183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06328581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26311012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39075223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75483544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428032331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
        <p:nvSpPr>
          <p:cNvPr id="5" name="Footer Placeholder 4">
            <a:extLst>
              <a:ext uri="{FF2B5EF4-FFF2-40B4-BE49-F238E27FC236}">
                <a16:creationId xmlns:a16="http://schemas.microsoft.com/office/drawing/2014/main" id="{344DE225-B06D-4CFE-A72A-431863FECD62}"/>
              </a:ext>
            </a:extLst>
          </p:cNvPr>
          <p:cNvSpPr>
            <a:spLocks noGrp="1"/>
          </p:cNvSpPr>
          <p:nvPr>
            <p:ph type="ftr" sz="quarter" idx="4"/>
          </p:nvPr>
        </p:nvSpPr>
        <p:spPr/>
        <p:txBody>
          <a:bodyPr/>
          <a:lstStyle/>
          <a:p>
            <a:r>
              <a:rPr lang="en-US"/>
              <a:t>HRM</a:t>
            </a:r>
          </a:p>
        </p:txBody>
      </p:sp>
    </p:spTree>
    <p:extLst>
      <p:ext uri="{BB962C8B-B14F-4D97-AF65-F5344CB8AC3E}">
        <p14:creationId xmlns:p14="http://schemas.microsoft.com/office/powerpoint/2010/main" val="17925868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a:extLst>
              <a:ext uri="{FF2B5EF4-FFF2-40B4-BE49-F238E27FC236}">
                <a16:creationId xmlns:a16="http://schemas.microsoft.com/office/drawing/2014/main" id="{116B0ED7-E0F2-48E5-B590-0D83463BD98B}"/>
              </a:ext>
            </a:extLst>
          </p:cNvPr>
          <p:cNvSpPr>
            <a:spLocks noGrp="1" noRot="1" noChangeAspect="1" noChangeArrowheads="1" noTextEdit="1"/>
          </p:cNvSpPr>
          <p:nvPr>
            <p:ph type="sldImg"/>
          </p:nvPr>
        </p:nvSpPr>
        <p:spPr>
          <a:ln/>
        </p:spPr>
      </p:sp>
      <p:sp>
        <p:nvSpPr>
          <p:cNvPr id="57347" name="Notes Placeholder 2">
            <a:extLst>
              <a:ext uri="{FF2B5EF4-FFF2-40B4-BE49-F238E27FC236}">
                <a16:creationId xmlns:a16="http://schemas.microsoft.com/office/drawing/2014/main" id="{399053FC-65CA-434C-BF91-D96565A58613}"/>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
        <p:nvSpPr>
          <p:cNvPr id="57348" name="Footer Placeholder 4">
            <a:extLst>
              <a:ext uri="{FF2B5EF4-FFF2-40B4-BE49-F238E27FC236}">
                <a16:creationId xmlns:a16="http://schemas.microsoft.com/office/drawing/2014/main" id="{182CBEA5-46D7-4FFE-A66E-8D5670778F24}"/>
              </a:ext>
            </a:extLst>
          </p:cNvPr>
          <p:cNvSpPr>
            <a:spLocks noGrp="1" noChangeArrowheads="1"/>
          </p:cNvSpPr>
          <p:nvPr>
            <p:ph type="ftr" sz="quarter" idx="4"/>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rPr>
              <a:t>HRM</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81115663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36057996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40366068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259829454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1064399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38642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Tree>
    <p:extLst>
      <p:ext uri="{BB962C8B-B14F-4D97-AF65-F5344CB8AC3E}">
        <p14:creationId xmlns:p14="http://schemas.microsoft.com/office/powerpoint/2010/main" val="1397220358"/>
      </p:ext>
    </p:extLst>
  </p:cSld>
  <p:clrMapOvr>
    <a:masterClrMapping/>
  </p:clrMapOvr>
  <p:transition>
    <p:cut thruBlk="1"/>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4" name="TextBox 5">
            <a:extLst>
              <a:ext uri="{FF2B5EF4-FFF2-40B4-BE49-F238E27FC236}">
                <a16:creationId xmlns:a16="http://schemas.microsoft.com/office/drawing/2014/main" id="{085EE2C7-5E75-4F59-B118-CB100157034E}"/>
              </a:ext>
            </a:extLst>
          </p:cNvPr>
          <p:cNvSpPr txBox="1">
            <a:spLocks noChangeArrowheads="1"/>
          </p:cNvSpPr>
          <p:nvPr/>
        </p:nvSpPr>
        <p:spPr bwMode="auto">
          <a:xfrm>
            <a:off x="1153585" y="976313"/>
            <a:ext cx="10350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1800">
                <a:solidFill>
                  <a:schemeClr val="bg1"/>
                </a:solidFill>
                <a:latin typeface="Times New Roman" panose="02020603050405020304" pitchFamily="18" charset="0"/>
                <a:cs typeface="Times New Roman" panose="02020603050405020304" pitchFamily="18" charset="0"/>
              </a:rPr>
              <a:t>Chapter</a:t>
            </a:r>
            <a:endParaRPr lang="en-US" altLang="en-US" sz="210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3B003FCC-C6B1-4137-98C8-7A5F0714FC2C}"/>
              </a:ext>
            </a:extLst>
          </p:cNvPr>
          <p:cNvSpPr txBox="1"/>
          <p:nvPr/>
        </p:nvSpPr>
        <p:spPr>
          <a:xfrm>
            <a:off x="1214967" y="1231901"/>
            <a:ext cx="965200" cy="715963"/>
          </a:xfrm>
          <a:prstGeom prst="rect">
            <a:avLst/>
          </a:prstGeom>
          <a:noFill/>
        </p:spPr>
        <p:txBody>
          <a:bodyPr>
            <a:spAutoFit/>
          </a:bodyPr>
          <a:lstStyle/>
          <a:p>
            <a:pPr algn="ctr" eaLnBrk="1" fontAlgn="auto" hangingPunct="1">
              <a:spcBef>
                <a:spcPts val="0"/>
              </a:spcBef>
              <a:spcAft>
                <a:spcPts val="0"/>
              </a:spcAft>
              <a:defRPr/>
            </a:pPr>
            <a:r>
              <a:rPr lang="en-US" sz="405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Rectangle: Rounded Corners 5">
            <a:extLst>
              <a:ext uri="{FF2B5EF4-FFF2-40B4-BE49-F238E27FC236}">
                <a16:creationId xmlns:a16="http://schemas.microsoft.com/office/drawing/2014/main" id="{DEABE4F3-CD56-4EF4-9AFE-5812ACD47E66}"/>
              </a:ext>
            </a:extLst>
          </p:cNvPr>
          <p:cNvSpPr/>
          <p:nvPr userDrawn="1"/>
        </p:nvSpPr>
        <p:spPr>
          <a:xfrm>
            <a:off x="823384" y="1685925"/>
            <a:ext cx="10835216" cy="43703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800" dirty="0"/>
              <a:t>All these assets are crucial in varying degrees in different organizations. But the human assets are the “glue” that holds all the other assets together and guides their use to achieve results</a:t>
            </a:r>
          </a:p>
        </p:txBody>
      </p:sp>
      <p:sp>
        <p:nvSpPr>
          <p:cNvPr id="7" name="Rectangle 6">
            <a:extLst>
              <a:ext uri="{FF2B5EF4-FFF2-40B4-BE49-F238E27FC236}">
                <a16:creationId xmlns:a16="http://schemas.microsoft.com/office/drawing/2014/main" id="{C40B87D3-7D5F-45B2-9DFE-7853A4A5BDAE}"/>
              </a:ext>
            </a:extLst>
          </p:cNvPr>
          <p:cNvSpPr/>
          <p:nvPr userDrawn="1"/>
        </p:nvSpPr>
        <p:spPr>
          <a:xfrm>
            <a:off x="1257300" y="935038"/>
            <a:ext cx="1871133" cy="116681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dirty="0">
              <a:ea typeface="Roboto Light" panose="02000000000000000000" pitchFamily="2" charset="0"/>
            </a:endParaRPr>
          </a:p>
        </p:txBody>
      </p:sp>
      <p:sp>
        <p:nvSpPr>
          <p:cNvPr id="8" name="TextBox 10">
            <a:extLst>
              <a:ext uri="{FF2B5EF4-FFF2-40B4-BE49-F238E27FC236}">
                <a16:creationId xmlns:a16="http://schemas.microsoft.com/office/drawing/2014/main" id="{E8D38006-AF81-44D6-AA02-4EB4CBECA5D0}"/>
              </a:ext>
            </a:extLst>
          </p:cNvPr>
          <p:cNvSpPr txBox="1">
            <a:spLocks noChangeArrowheads="1"/>
          </p:cNvSpPr>
          <p:nvPr userDrawn="1"/>
        </p:nvSpPr>
        <p:spPr bwMode="auto">
          <a:xfrm>
            <a:off x="1528233" y="976313"/>
            <a:ext cx="16002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1800">
                <a:solidFill>
                  <a:schemeClr val="bg1"/>
                </a:solidFill>
                <a:latin typeface="Times New Roman" panose="02020603050405020304" pitchFamily="18" charset="0"/>
                <a:cs typeface="Times New Roman" panose="02020603050405020304" pitchFamily="18" charset="0"/>
              </a:rPr>
              <a:t>Chapter</a:t>
            </a:r>
            <a:endParaRPr lang="en-US" altLang="en-US" sz="2800">
              <a:solidFill>
                <a:schemeClr val="bg1"/>
              </a:solidFill>
              <a:latin typeface="Times New Roman" panose="02020603050405020304" pitchFamily="18" charset="0"/>
              <a:cs typeface="Times New Roman" panose="02020603050405020304" pitchFamily="18" charset="0"/>
            </a:endParaRPr>
          </a:p>
        </p:txBody>
      </p:sp>
      <p:sp>
        <p:nvSpPr>
          <p:cNvPr id="9" name="TextBox 11">
            <a:extLst>
              <a:ext uri="{FF2B5EF4-FFF2-40B4-BE49-F238E27FC236}">
                <a16:creationId xmlns:a16="http://schemas.microsoft.com/office/drawing/2014/main" id="{D62BAAE2-881C-4C88-BA7D-81411ED2BC03}"/>
              </a:ext>
            </a:extLst>
          </p:cNvPr>
          <p:cNvSpPr txBox="1">
            <a:spLocks noChangeArrowheads="1"/>
          </p:cNvSpPr>
          <p:nvPr userDrawn="1"/>
        </p:nvSpPr>
        <p:spPr bwMode="auto">
          <a:xfrm>
            <a:off x="1528234" y="1231901"/>
            <a:ext cx="1377951"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5400" b="1">
                <a:solidFill>
                  <a:schemeClr val="bg1"/>
                </a:solidFill>
                <a:latin typeface="Times New Roman" panose="02020603050405020304" pitchFamily="18" charset="0"/>
                <a:cs typeface="Times New Roman" panose="02020603050405020304" pitchFamily="18" charset="0"/>
              </a:rPr>
              <a:t>06</a:t>
            </a:r>
            <a:endParaRPr lang="en-US" altLang="en-US" sz="1600" b="1">
              <a:solidFill>
                <a:schemeClr val="bg1"/>
              </a:solidFill>
              <a:latin typeface="Times New Roman" panose="02020603050405020304" pitchFamily="18" charset="0"/>
              <a:cs typeface="Times New Roman" panose="02020603050405020304" pitchFamily="18" charset="0"/>
            </a:endParaRPr>
          </a:p>
        </p:txBody>
      </p:sp>
      <p:sp>
        <p:nvSpPr>
          <p:cNvPr id="2" name="Title 1"/>
          <p:cNvSpPr>
            <a:spLocks noGrp="1"/>
          </p:cNvSpPr>
          <p:nvPr>
            <p:ph type="title"/>
          </p:nvPr>
        </p:nvSpPr>
        <p:spPr>
          <a:xfrm>
            <a:off x="3400057" y="587393"/>
            <a:ext cx="7718767" cy="1325563"/>
          </a:xfrm>
        </p:spPr>
        <p:txBody>
          <a:bodyPr>
            <a:normAutofit/>
          </a:bodyPr>
          <a:lstStyle>
            <a:lvl1pPr algn="ctr">
              <a:defRPr sz="2800" b="1">
                <a:latin typeface="Times New Roman" panose="02020603050405020304" pitchFamily="18" charset="0"/>
                <a:cs typeface="Times New Roman" panose="02020603050405020304" pitchFamily="18" charset="0"/>
              </a:defRPr>
            </a:lvl1pPr>
          </a:lstStyle>
          <a:p>
            <a:r>
              <a:rPr lang="en-US"/>
              <a:t>Click to edit Master title style</a:t>
            </a:r>
            <a:endParaRPr lang="en-US" dirty="0"/>
          </a:p>
        </p:txBody>
      </p:sp>
      <p:sp>
        <p:nvSpPr>
          <p:cNvPr id="3" name="Content Placeholder 2"/>
          <p:cNvSpPr>
            <a:spLocks noGrp="1"/>
          </p:cNvSpPr>
          <p:nvPr>
            <p:ph idx="1"/>
          </p:nvPr>
        </p:nvSpPr>
        <p:spPr>
          <a:xfrm>
            <a:off x="838200" y="2155119"/>
            <a:ext cx="10515600" cy="3726907"/>
          </a:xfrm>
        </p:spPr>
        <p:txBody>
          <a:bodyPr/>
          <a:lstStyle>
            <a:lvl1pPr>
              <a:defRPr sz="2700">
                <a:latin typeface="Times New Roman" panose="02020603050405020304" pitchFamily="18" charset="0"/>
                <a:cs typeface="Times New Roman" panose="02020603050405020304" pitchFamily="18" charset="0"/>
              </a:defRPr>
            </a:lvl1pPr>
            <a:lvl2pPr>
              <a:defRPr sz="2400">
                <a:latin typeface="Times New Roman" panose="02020603050405020304" pitchFamily="18" charset="0"/>
                <a:cs typeface="Times New Roman" panose="02020603050405020304" pitchFamily="18" charset="0"/>
              </a:defRPr>
            </a:lvl2pPr>
            <a:lvl3pPr>
              <a:defRPr sz="2100">
                <a:latin typeface="Times New Roman" panose="02020603050405020304" pitchFamily="18" charset="0"/>
                <a:cs typeface="Times New Roman" panose="02020603050405020304" pitchFamily="18" charset="0"/>
              </a:defRPr>
            </a:lvl3pPr>
            <a:lvl4pPr>
              <a:defRPr sz="1800">
                <a:latin typeface="Times New Roman" panose="02020603050405020304" pitchFamily="18" charset="0"/>
                <a:cs typeface="Times New Roman" panose="02020603050405020304" pitchFamily="18" charset="0"/>
              </a:defRPr>
            </a:lvl4pPr>
            <a:lvl5pPr>
              <a:defRPr sz="1800">
                <a:latin typeface="Times New Roman" panose="02020603050405020304" pitchFamily="18" charset="0"/>
                <a:cs typeface="Times New Roman" panose="02020603050405020304" pitchFamily="18"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737175309"/>
      </p:ext>
    </p:extLst>
  </p:cSld>
  <p:clrMapOvr>
    <a:masterClrMapping/>
  </p:clrMapOvr>
  <p:transition>
    <p:cut thruBlk="1"/>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665179277"/>
      </p:ext>
    </p:extLst>
  </p:cSld>
  <p:clrMapOvr>
    <a:masterClrMapping/>
  </p:clrMapOvr>
  <p:transition>
    <p:cut thruBlk="1"/>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786806726"/>
      </p:ext>
    </p:extLst>
  </p:cSld>
  <p:clrMapOvr>
    <a:masterClrMapping/>
  </p:clrMapOvr>
  <p:transition>
    <p:cut thruBlk="1"/>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175922918"/>
      </p:ext>
    </p:extLst>
  </p:cSld>
  <p:clrMapOvr>
    <a:masterClrMapping/>
  </p:clrMapOvr>
  <p:transition>
    <p:cut thruBlk="1"/>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1"/>
                </a:solidFill>
              </a:defRPr>
            </a:lvl1pPr>
          </a:lstStyle>
          <a:p>
            <a:r>
              <a:rPr lang="en-US"/>
              <a:t>Click to edit Master title style</a:t>
            </a:r>
            <a:endParaRPr lang="en-US" dirty="0"/>
          </a:p>
        </p:txBody>
      </p:sp>
    </p:spTree>
    <p:extLst>
      <p:ext uri="{BB962C8B-B14F-4D97-AF65-F5344CB8AC3E}">
        <p14:creationId xmlns:p14="http://schemas.microsoft.com/office/powerpoint/2010/main" val="3136632166"/>
      </p:ext>
    </p:extLst>
  </p:cSld>
  <p:clrMapOvr>
    <a:masterClrMapping/>
  </p:clrMapOvr>
  <p:transition>
    <p:cut thruBlk="1"/>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737135854"/>
      </p:ext>
    </p:extLst>
  </p:cSld>
  <p:clrMapOvr>
    <a:masterClrMapping/>
  </p:clrMapOvr>
  <p:transition>
    <p:cut thruBlk="1"/>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Tree>
    <p:extLst>
      <p:ext uri="{BB962C8B-B14F-4D97-AF65-F5344CB8AC3E}">
        <p14:creationId xmlns:p14="http://schemas.microsoft.com/office/powerpoint/2010/main" val="4223029061"/>
      </p:ext>
    </p:extLst>
  </p:cSld>
  <p:clrMapOvr>
    <a:masterClrMapping/>
  </p:clrMapOvr>
  <p:transition>
    <p:cut thruBlk="1"/>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Picture Placeholder 2"/>
          <p:cNvSpPr>
            <a:spLocks noGrp="1"/>
          </p:cNvSpPr>
          <p:nvPr>
            <p:ph type="pic" idx="1"/>
          </p:nvPr>
        </p:nvSpPr>
        <p:spPr>
          <a:xfrm>
            <a:off x="5183188" y="987427"/>
            <a:ext cx="617220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Tree>
    <p:extLst>
      <p:ext uri="{BB962C8B-B14F-4D97-AF65-F5344CB8AC3E}">
        <p14:creationId xmlns:p14="http://schemas.microsoft.com/office/powerpoint/2010/main" val="2548153663"/>
      </p:ext>
    </p:extLst>
  </p:cSld>
  <p:clrMapOvr>
    <a:masterClrMapping/>
  </p:clrMapOvr>
  <p:transition>
    <p:cut thruBlk="1"/>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78206370"/>
      </p:ext>
    </p:extLst>
  </p:cSld>
  <p:clrMapOvr>
    <a:masterClrMapping/>
  </p:clrMapOvr>
  <p:transition>
    <p:cut thruBlk="1"/>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569926005"/>
      </p:ext>
    </p:extLst>
  </p:cSld>
  <p:clrMapOvr>
    <a:masterClrMapping/>
  </p:clrMapOvr>
  <p:transition>
    <p:cut thruBlk="1"/>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pPr lvl="0"/>
            <a:r>
              <a:rPr lang="en-US" noProof="0"/>
              <a:t>Click icon to add picture</a:t>
            </a:r>
            <a:endParaRPr lang="en-US" noProof="0" dirty="0"/>
          </a:p>
        </p:txBody>
      </p:sp>
    </p:spTree>
    <p:extLst>
      <p:ext uri="{BB962C8B-B14F-4D97-AF65-F5344CB8AC3E}">
        <p14:creationId xmlns:p14="http://schemas.microsoft.com/office/powerpoint/2010/main" val="200015335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3" name="TextBox 5">
            <a:extLst>
              <a:ext uri="{FF2B5EF4-FFF2-40B4-BE49-F238E27FC236}">
                <a16:creationId xmlns:a16="http://schemas.microsoft.com/office/drawing/2014/main" id="{D1EA5FA6-3FD8-4F59-9E45-B9D6EF86B2C8}"/>
              </a:ext>
            </a:extLst>
          </p:cNvPr>
          <p:cNvSpPr txBox="1">
            <a:spLocks noChangeArrowheads="1"/>
          </p:cNvSpPr>
          <p:nvPr/>
        </p:nvSpPr>
        <p:spPr bwMode="auto">
          <a:xfrm>
            <a:off x="9264651" y="6292851"/>
            <a:ext cx="2616200"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1500" b="1"/>
              <a:t>www.midocean.ae</a:t>
            </a:r>
          </a:p>
        </p:txBody>
      </p:sp>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pPr lvl="0"/>
            <a:r>
              <a:rPr lang="en-US" noProof="0"/>
              <a:t>Click icon to add picture</a:t>
            </a:r>
            <a:endParaRPr lang="id-ID" noProof="0"/>
          </a:p>
        </p:txBody>
      </p:sp>
    </p:spTree>
    <p:extLst>
      <p:ext uri="{BB962C8B-B14F-4D97-AF65-F5344CB8AC3E}">
        <p14:creationId xmlns:p14="http://schemas.microsoft.com/office/powerpoint/2010/main" val="178491541"/>
      </p:ext>
    </p:extLst>
  </p:cSld>
  <p:clrMapOvr>
    <a:masterClrMapping/>
  </p:clrMapOvr>
  <p:hf hdr="0" dt="0"/>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1"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pPr lvl="0"/>
            <a:r>
              <a:rPr lang="en-US" noProof="0"/>
              <a:t>Click icon to add picture</a:t>
            </a:r>
            <a:endParaRPr lang="id-ID" noProof="0"/>
          </a:p>
        </p:txBody>
      </p:sp>
    </p:spTree>
    <p:extLst>
      <p:ext uri="{BB962C8B-B14F-4D97-AF65-F5344CB8AC3E}">
        <p14:creationId xmlns:p14="http://schemas.microsoft.com/office/powerpoint/2010/main" val="2171865939"/>
      </p:ext>
    </p:extLst>
  </p:cSld>
  <p:clrMapOvr>
    <a:masterClrMapping/>
  </p:clrMapOvr>
  <p:hf hdr="0" dt="0"/>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355634220"/>
      </p:ext>
    </p:extLst>
  </p:cSld>
  <p:clrMapOvr>
    <a:masterClrMapping/>
  </p:clrMapOvr>
  <p:hf hdr="0" dt="0"/>
</p:sldLayout>
</file>

<file path=ppt/slideLayouts/slideLayout32.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50"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900"/>
            </a:lvl1pPr>
          </a:lstStyle>
          <a:p>
            <a:pPr lvl="0"/>
            <a:r>
              <a:rPr lang="en-US" noProof="0"/>
              <a:t>Click icon to add picture</a:t>
            </a:r>
            <a:endParaRPr lang="id-ID" noProof="0"/>
          </a:p>
        </p:txBody>
      </p:sp>
    </p:spTree>
    <p:extLst>
      <p:ext uri="{BB962C8B-B14F-4D97-AF65-F5344CB8AC3E}">
        <p14:creationId xmlns:p14="http://schemas.microsoft.com/office/powerpoint/2010/main" val="81097374"/>
      </p:ext>
    </p:extLst>
  </p:cSld>
  <p:clrMapOvr>
    <a:masterClrMapping/>
  </p:clrMapOvr>
  <p:hf hdr="0" dt="0"/>
</p:sldLayout>
</file>

<file path=ppt/slideLayouts/slideLayout33.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7" cy="2495550"/>
          </a:xfrm>
          <a:prstGeom prst="rect">
            <a:avLst/>
          </a:prstGeom>
          <a:solidFill>
            <a:schemeClr val="bg1">
              <a:lumMod val="85000"/>
              <a:alpha val="50000"/>
            </a:schemeClr>
          </a:solidFill>
        </p:spPr>
        <p:txBody>
          <a:bodyPr/>
          <a:lstStyle>
            <a:lvl1pPr marL="0" indent="0">
              <a:buNone/>
              <a:defRPr sz="1200">
                <a:solidFill>
                  <a:schemeClr val="bg1">
                    <a:lumMod val="50000"/>
                  </a:schemeClr>
                </a:solidFill>
              </a:defRPr>
            </a:lvl1pPr>
          </a:lstStyle>
          <a:p>
            <a:pPr lvl="0"/>
            <a:r>
              <a:rPr lang="en-US" noProof="0"/>
              <a:t>Click icon to add picture</a:t>
            </a:r>
            <a:endParaRPr lang="id-ID" noProof="0"/>
          </a:p>
        </p:txBody>
      </p:sp>
    </p:spTree>
    <p:extLst>
      <p:ext uri="{BB962C8B-B14F-4D97-AF65-F5344CB8AC3E}">
        <p14:creationId xmlns:p14="http://schemas.microsoft.com/office/powerpoint/2010/main" val="2487016420"/>
      </p:ext>
    </p:extLst>
  </p:cSld>
  <p:clrMapOvr>
    <a:masterClrMapping/>
  </p:clrMapOvr>
  <p:hf hdr="0" dt="0"/>
</p:sldLayout>
</file>

<file path=ppt/slideLayouts/slideLayout34.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9"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pPr lvl="0"/>
            <a:r>
              <a:rPr lang="en-US" noProof="0"/>
              <a:t>Click icon to add picture</a:t>
            </a:r>
            <a:endParaRPr lang="id-ID" noProof="0"/>
          </a:p>
        </p:txBody>
      </p:sp>
    </p:spTree>
    <p:extLst>
      <p:ext uri="{BB962C8B-B14F-4D97-AF65-F5344CB8AC3E}">
        <p14:creationId xmlns:p14="http://schemas.microsoft.com/office/powerpoint/2010/main" val="56941646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1_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711200" y="381000"/>
            <a:ext cx="10769600" cy="609600"/>
          </a:xfrm>
          <a:prstGeom prst="roundRect">
            <a:avLst>
              <a:gd name="adj" fmla="val 32815"/>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607256998"/>
      </p:ext>
    </p:extLst>
  </p:cSld>
  <p:clrMapOvr>
    <a:masterClrMapping/>
  </p:clrMapOvr>
  <p:transition>
    <p:cut thruBlk="1"/>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9"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a:noAutofit/>
          </a:bodyPr>
          <a:lstStyle>
            <a:lvl1pPr marL="0" indent="0">
              <a:buNone/>
              <a:defRPr sz="12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224230153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Tree>
    <p:extLst>
      <p:ext uri="{BB962C8B-B14F-4D97-AF65-F5344CB8AC3E}">
        <p14:creationId xmlns:p14="http://schemas.microsoft.com/office/powerpoint/2010/main" val="3076805024"/>
      </p:ext>
    </p:extLst>
  </p:cSld>
  <p:clrMapOvr>
    <a:masterClrMapping/>
  </p:clrMapOvr>
  <p:transition>
    <p:cut thruBlk="1"/>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4" name="TextBox 5">
            <a:extLst>
              <a:ext uri="{FF2B5EF4-FFF2-40B4-BE49-F238E27FC236}">
                <a16:creationId xmlns:a16="http://schemas.microsoft.com/office/drawing/2014/main" id="{36A7FD46-C2BD-4A20-85C7-A00AC6D2BB3F}"/>
              </a:ext>
            </a:extLst>
          </p:cNvPr>
          <p:cNvSpPr txBox="1">
            <a:spLocks noChangeArrowheads="1"/>
          </p:cNvSpPr>
          <p:nvPr/>
        </p:nvSpPr>
        <p:spPr bwMode="auto">
          <a:xfrm>
            <a:off x="1153585" y="976313"/>
            <a:ext cx="10350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1800">
                <a:solidFill>
                  <a:schemeClr val="bg1"/>
                </a:solidFill>
                <a:latin typeface="Times New Roman" panose="02020603050405020304" pitchFamily="18" charset="0"/>
                <a:cs typeface="Times New Roman" panose="02020603050405020304" pitchFamily="18" charset="0"/>
              </a:rPr>
              <a:t>Chapter</a:t>
            </a:r>
            <a:endParaRPr lang="en-US" altLang="en-US" sz="210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FEAC1B13-4A13-4A93-BEFA-AA085B38A9D0}"/>
              </a:ext>
            </a:extLst>
          </p:cNvPr>
          <p:cNvSpPr txBox="1"/>
          <p:nvPr/>
        </p:nvSpPr>
        <p:spPr>
          <a:xfrm>
            <a:off x="1214967" y="1231901"/>
            <a:ext cx="965200" cy="715963"/>
          </a:xfrm>
          <a:prstGeom prst="rect">
            <a:avLst/>
          </a:prstGeom>
          <a:noFill/>
        </p:spPr>
        <p:txBody>
          <a:bodyPr>
            <a:spAutoFit/>
          </a:bodyPr>
          <a:lstStyle/>
          <a:p>
            <a:pPr algn="ctr" eaLnBrk="1" fontAlgn="auto" hangingPunct="1">
              <a:spcBef>
                <a:spcPts val="0"/>
              </a:spcBef>
              <a:spcAft>
                <a:spcPts val="0"/>
              </a:spcAft>
              <a:defRPr/>
            </a:pPr>
            <a:r>
              <a:rPr lang="en-US" sz="405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Rectangle: Rounded Corners 5">
            <a:extLst>
              <a:ext uri="{FF2B5EF4-FFF2-40B4-BE49-F238E27FC236}">
                <a16:creationId xmlns:a16="http://schemas.microsoft.com/office/drawing/2014/main" id="{C067C59D-F47E-4CFA-8096-3793AEA76AC8}"/>
              </a:ext>
            </a:extLst>
          </p:cNvPr>
          <p:cNvSpPr/>
          <p:nvPr userDrawn="1"/>
        </p:nvSpPr>
        <p:spPr>
          <a:xfrm>
            <a:off x="823384" y="1685925"/>
            <a:ext cx="10835216" cy="43703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800" dirty="0"/>
              <a:t>All these assets are crucial in varying degrees in different organizations. But the human assets are the “glue” that holds all the other assets together and guides their use to achieve results</a:t>
            </a:r>
          </a:p>
        </p:txBody>
      </p:sp>
      <p:sp>
        <p:nvSpPr>
          <p:cNvPr id="7" name="Rectangle 6">
            <a:extLst>
              <a:ext uri="{FF2B5EF4-FFF2-40B4-BE49-F238E27FC236}">
                <a16:creationId xmlns:a16="http://schemas.microsoft.com/office/drawing/2014/main" id="{8E52F211-3468-4A26-B765-D565BF750A70}"/>
              </a:ext>
            </a:extLst>
          </p:cNvPr>
          <p:cNvSpPr/>
          <p:nvPr userDrawn="1"/>
        </p:nvSpPr>
        <p:spPr>
          <a:xfrm>
            <a:off x="1257300" y="935038"/>
            <a:ext cx="1871133" cy="116681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dirty="0">
              <a:ea typeface="Roboto Light" panose="02000000000000000000" pitchFamily="2" charset="0"/>
            </a:endParaRPr>
          </a:p>
        </p:txBody>
      </p:sp>
      <p:sp>
        <p:nvSpPr>
          <p:cNvPr id="8" name="TextBox 10">
            <a:extLst>
              <a:ext uri="{FF2B5EF4-FFF2-40B4-BE49-F238E27FC236}">
                <a16:creationId xmlns:a16="http://schemas.microsoft.com/office/drawing/2014/main" id="{6EB7BC19-0D5E-449E-899E-D980D853CC40}"/>
              </a:ext>
            </a:extLst>
          </p:cNvPr>
          <p:cNvSpPr txBox="1">
            <a:spLocks noChangeArrowheads="1"/>
          </p:cNvSpPr>
          <p:nvPr userDrawn="1"/>
        </p:nvSpPr>
        <p:spPr bwMode="auto">
          <a:xfrm>
            <a:off x="1528233" y="976313"/>
            <a:ext cx="16002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1800">
                <a:solidFill>
                  <a:schemeClr val="bg1"/>
                </a:solidFill>
                <a:latin typeface="Times New Roman" panose="02020603050405020304" pitchFamily="18" charset="0"/>
                <a:cs typeface="Times New Roman" panose="02020603050405020304" pitchFamily="18" charset="0"/>
              </a:rPr>
              <a:t>Chapter</a:t>
            </a:r>
            <a:endParaRPr lang="en-US" altLang="en-US" sz="2800">
              <a:solidFill>
                <a:schemeClr val="bg1"/>
              </a:solidFill>
              <a:latin typeface="Times New Roman" panose="02020603050405020304" pitchFamily="18" charset="0"/>
              <a:cs typeface="Times New Roman" panose="02020603050405020304" pitchFamily="18" charset="0"/>
            </a:endParaRPr>
          </a:p>
        </p:txBody>
      </p:sp>
      <p:sp>
        <p:nvSpPr>
          <p:cNvPr id="9" name="TextBox 11">
            <a:extLst>
              <a:ext uri="{FF2B5EF4-FFF2-40B4-BE49-F238E27FC236}">
                <a16:creationId xmlns:a16="http://schemas.microsoft.com/office/drawing/2014/main" id="{F3566157-63B8-47E7-8BE9-E1468B5F22C7}"/>
              </a:ext>
            </a:extLst>
          </p:cNvPr>
          <p:cNvSpPr txBox="1">
            <a:spLocks noChangeArrowheads="1"/>
          </p:cNvSpPr>
          <p:nvPr userDrawn="1"/>
        </p:nvSpPr>
        <p:spPr bwMode="auto">
          <a:xfrm>
            <a:off x="1528234" y="1231901"/>
            <a:ext cx="1377951"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5400" b="1">
                <a:solidFill>
                  <a:schemeClr val="bg1"/>
                </a:solidFill>
                <a:latin typeface="Times New Roman" panose="02020603050405020304" pitchFamily="18" charset="0"/>
                <a:cs typeface="Times New Roman" panose="02020603050405020304" pitchFamily="18" charset="0"/>
              </a:rPr>
              <a:t>06</a:t>
            </a:r>
            <a:endParaRPr lang="en-US" altLang="en-US" sz="1600" b="1">
              <a:solidFill>
                <a:schemeClr val="bg1"/>
              </a:solidFill>
              <a:latin typeface="Times New Roman" panose="02020603050405020304" pitchFamily="18" charset="0"/>
              <a:cs typeface="Times New Roman" panose="02020603050405020304" pitchFamily="18" charset="0"/>
            </a:endParaRPr>
          </a:p>
        </p:txBody>
      </p:sp>
      <p:sp>
        <p:nvSpPr>
          <p:cNvPr id="2" name="Title 1"/>
          <p:cNvSpPr>
            <a:spLocks noGrp="1"/>
          </p:cNvSpPr>
          <p:nvPr>
            <p:ph type="title"/>
          </p:nvPr>
        </p:nvSpPr>
        <p:spPr>
          <a:xfrm>
            <a:off x="3400057" y="587393"/>
            <a:ext cx="7718767" cy="1325563"/>
          </a:xfrm>
        </p:spPr>
        <p:txBody>
          <a:bodyPr>
            <a:normAutofit/>
          </a:bodyPr>
          <a:lstStyle>
            <a:lvl1pPr algn="ctr">
              <a:defRPr sz="2800" b="1">
                <a:latin typeface="Times New Roman" panose="02020603050405020304" pitchFamily="18" charset="0"/>
                <a:cs typeface="Times New Roman" panose="02020603050405020304" pitchFamily="18" charset="0"/>
              </a:defRPr>
            </a:lvl1pPr>
          </a:lstStyle>
          <a:p>
            <a:r>
              <a:rPr lang="en-US"/>
              <a:t>Click to edit Master title style</a:t>
            </a:r>
            <a:endParaRPr lang="en-US" dirty="0"/>
          </a:p>
        </p:txBody>
      </p:sp>
      <p:sp>
        <p:nvSpPr>
          <p:cNvPr id="3" name="Content Placeholder 2"/>
          <p:cNvSpPr>
            <a:spLocks noGrp="1"/>
          </p:cNvSpPr>
          <p:nvPr>
            <p:ph idx="1"/>
          </p:nvPr>
        </p:nvSpPr>
        <p:spPr>
          <a:xfrm>
            <a:off x="838200" y="2155119"/>
            <a:ext cx="10515600" cy="3726907"/>
          </a:xfrm>
        </p:spPr>
        <p:txBody>
          <a:bodyPr/>
          <a:lstStyle>
            <a:lvl1pPr>
              <a:defRPr sz="2700">
                <a:latin typeface="Times New Roman" panose="02020603050405020304" pitchFamily="18" charset="0"/>
                <a:cs typeface="Times New Roman" panose="02020603050405020304" pitchFamily="18" charset="0"/>
              </a:defRPr>
            </a:lvl1pPr>
            <a:lvl2pPr>
              <a:defRPr sz="2400">
                <a:latin typeface="Times New Roman" panose="02020603050405020304" pitchFamily="18" charset="0"/>
                <a:cs typeface="Times New Roman" panose="02020603050405020304" pitchFamily="18" charset="0"/>
              </a:defRPr>
            </a:lvl2pPr>
            <a:lvl3pPr>
              <a:defRPr sz="2100">
                <a:latin typeface="Times New Roman" panose="02020603050405020304" pitchFamily="18" charset="0"/>
                <a:cs typeface="Times New Roman" panose="02020603050405020304" pitchFamily="18" charset="0"/>
              </a:defRPr>
            </a:lvl3pPr>
            <a:lvl4pPr>
              <a:defRPr sz="1800">
                <a:latin typeface="Times New Roman" panose="02020603050405020304" pitchFamily="18" charset="0"/>
                <a:cs typeface="Times New Roman" panose="02020603050405020304" pitchFamily="18" charset="0"/>
              </a:defRPr>
            </a:lvl4pPr>
            <a:lvl5pPr>
              <a:defRPr sz="1800">
                <a:latin typeface="Times New Roman" panose="02020603050405020304" pitchFamily="18" charset="0"/>
                <a:cs typeface="Times New Roman" panose="02020603050405020304" pitchFamily="18"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930561275"/>
      </p:ext>
    </p:extLst>
  </p:cSld>
  <p:clrMapOvr>
    <a:masterClrMapping/>
  </p:clrMapOvr>
  <p:transition>
    <p:cut thruBlk="1"/>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450770789"/>
      </p:ext>
    </p:extLst>
  </p:cSld>
  <p:clrMapOvr>
    <a:masterClrMapping/>
  </p:clrMapOvr>
  <p:transition>
    <p:cut thruBlk="1"/>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237186869"/>
      </p:ext>
    </p:extLst>
  </p:cSld>
  <p:clrMapOvr>
    <a:masterClrMapping/>
  </p:clrMapOvr>
  <p:transition>
    <p:cut thruBlk="1"/>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373030779"/>
      </p:ext>
    </p:extLst>
  </p:cSld>
  <p:clrMapOvr>
    <a:masterClrMapping/>
  </p:clrMapOvr>
  <p:transition>
    <p:cut thruBlk="1"/>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1"/>
                </a:solidFill>
              </a:defRPr>
            </a:lvl1pPr>
          </a:lstStyle>
          <a:p>
            <a:r>
              <a:rPr lang="en-US"/>
              <a:t>Click to edit Master title style</a:t>
            </a:r>
            <a:endParaRPr lang="en-US" dirty="0"/>
          </a:p>
        </p:txBody>
      </p:sp>
    </p:spTree>
    <p:extLst>
      <p:ext uri="{BB962C8B-B14F-4D97-AF65-F5344CB8AC3E}">
        <p14:creationId xmlns:p14="http://schemas.microsoft.com/office/powerpoint/2010/main" val="3914202978"/>
      </p:ext>
    </p:extLst>
  </p:cSld>
  <p:clrMapOvr>
    <a:masterClrMapping/>
  </p:clrMapOvr>
  <p:transition>
    <p:cut thruBlk="1"/>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348190640"/>
      </p:ext>
    </p:extLst>
  </p:cSld>
  <p:clrMapOvr>
    <a:masterClrMapping/>
  </p:clrMapOvr>
  <p:transition>
    <p:cut thruBlk="1"/>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Tree>
    <p:extLst>
      <p:ext uri="{BB962C8B-B14F-4D97-AF65-F5344CB8AC3E}">
        <p14:creationId xmlns:p14="http://schemas.microsoft.com/office/powerpoint/2010/main" val="2633239962"/>
      </p:ext>
    </p:extLst>
  </p:cSld>
  <p:clrMapOvr>
    <a:masterClrMapping/>
  </p:clrMapOvr>
  <p:transition>
    <p:cut thruBlk="1"/>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Picture Placeholder 2"/>
          <p:cNvSpPr>
            <a:spLocks noGrp="1"/>
          </p:cNvSpPr>
          <p:nvPr>
            <p:ph type="pic" idx="1"/>
          </p:nvPr>
        </p:nvSpPr>
        <p:spPr>
          <a:xfrm>
            <a:off x="5183188" y="987427"/>
            <a:ext cx="617220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Tree>
    <p:extLst>
      <p:ext uri="{BB962C8B-B14F-4D97-AF65-F5344CB8AC3E}">
        <p14:creationId xmlns:p14="http://schemas.microsoft.com/office/powerpoint/2010/main" val="635401612"/>
      </p:ext>
    </p:extLst>
  </p:cSld>
  <p:clrMapOvr>
    <a:masterClrMapping/>
  </p:clrMapOvr>
  <p:transition>
    <p:cut thruBlk="1"/>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16251078"/>
      </p:ext>
    </p:extLst>
  </p:cSld>
  <p:clrMapOvr>
    <a:masterClrMapping/>
  </p:clrMapOvr>
  <p:transition>
    <p:cut thruBlk="1"/>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325166316"/>
      </p:ext>
    </p:extLst>
  </p:cSld>
  <p:clrMapOvr>
    <a:masterClrMapping/>
  </p:clrMapOvr>
  <p:transition>
    <p:cut thruBlk="1"/>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pPr lvl="0"/>
            <a:r>
              <a:rPr lang="en-US" noProof="0"/>
              <a:t>Click icon to add picture</a:t>
            </a:r>
            <a:endParaRPr lang="en-US" noProof="0" dirty="0"/>
          </a:p>
        </p:txBody>
      </p:sp>
    </p:spTree>
    <p:extLst>
      <p:ext uri="{BB962C8B-B14F-4D97-AF65-F5344CB8AC3E}">
        <p14:creationId xmlns:p14="http://schemas.microsoft.com/office/powerpoint/2010/main" val="2034034633"/>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pPr lvl="0"/>
            <a:r>
              <a:rPr lang="en-US" noProof="0"/>
              <a:t>Click icon to add picture</a:t>
            </a:r>
            <a:endParaRPr lang="id-ID" noProof="0"/>
          </a:p>
        </p:txBody>
      </p:sp>
    </p:spTree>
    <p:extLst>
      <p:ext uri="{BB962C8B-B14F-4D97-AF65-F5344CB8AC3E}">
        <p14:creationId xmlns:p14="http://schemas.microsoft.com/office/powerpoint/2010/main" val="2799357646"/>
      </p:ext>
    </p:extLst>
  </p:cSld>
  <p:clrMapOvr>
    <a:masterClrMapping/>
  </p:clrMapOvr>
  <p:hf hdr="0" dt="0"/>
</p:sldLayout>
</file>

<file path=ppt/slideLayouts/slideLayout50.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1"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pPr lvl="0"/>
            <a:r>
              <a:rPr lang="en-US" noProof="0"/>
              <a:t>Click icon to add picture</a:t>
            </a:r>
            <a:endParaRPr lang="id-ID" noProof="0"/>
          </a:p>
        </p:txBody>
      </p:sp>
    </p:spTree>
    <p:extLst>
      <p:ext uri="{BB962C8B-B14F-4D97-AF65-F5344CB8AC3E}">
        <p14:creationId xmlns:p14="http://schemas.microsoft.com/office/powerpoint/2010/main" val="2942669317"/>
      </p:ext>
    </p:extLst>
  </p:cSld>
  <p:clrMapOvr>
    <a:masterClrMapping/>
  </p:clrMapOvr>
  <p:hf hdr="0" dt="0"/>
</p:sldLayout>
</file>

<file path=ppt/slideLayouts/slideLayout51.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194271094"/>
      </p:ext>
    </p:extLst>
  </p:cSld>
  <p:clrMapOvr>
    <a:masterClrMapping/>
  </p:clrMapOvr>
  <p:hf hdr="0" dt="0"/>
</p:sldLayout>
</file>

<file path=ppt/slideLayouts/slideLayout52.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50"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900"/>
            </a:lvl1pPr>
          </a:lstStyle>
          <a:p>
            <a:pPr lvl="0"/>
            <a:r>
              <a:rPr lang="en-US" noProof="0"/>
              <a:t>Click icon to add picture</a:t>
            </a:r>
            <a:endParaRPr lang="id-ID" noProof="0"/>
          </a:p>
        </p:txBody>
      </p:sp>
    </p:spTree>
    <p:extLst>
      <p:ext uri="{BB962C8B-B14F-4D97-AF65-F5344CB8AC3E}">
        <p14:creationId xmlns:p14="http://schemas.microsoft.com/office/powerpoint/2010/main" val="3691675396"/>
      </p:ext>
    </p:extLst>
  </p:cSld>
  <p:clrMapOvr>
    <a:masterClrMapping/>
  </p:clrMapOvr>
  <p:hf hdr="0" dt="0"/>
</p:sldLayout>
</file>

<file path=ppt/slideLayouts/slideLayout53.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7" cy="2495550"/>
          </a:xfrm>
          <a:prstGeom prst="rect">
            <a:avLst/>
          </a:prstGeom>
          <a:solidFill>
            <a:schemeClr val="bg1">
              <a:lumMod val="85000"/>
              <a:alpha val="50000"/>
            </a:schemeClr>
          </a:solidFill>
        </p:spPr>
        <p:txBody>
          <a:bodyPr/>
          <a:lstStyle>
            <a:lvl1pPr marL="0" indent="0">
              <a:buNone/>
              <a:defRPr sz="1200">
                <a:solidFill>
                  <a:schemeClr val="bg1">
                    <a:lumMod val="50000"/>
                  </a:schemeClr>
                </a:solidFill>
              </a:defRPr>
            </a:lvl1pPr>
          </a:lstStyle>
          <a:p>
            <a:pPr lvl="0"/>
            <a:r>
              <a:rPr lang="en-US" noProof="0"/>
              <a:t>Click icon to add picture</a:t>
            </a:r>
            <a:endParaRPr lang="id-ID" noProof="0"/>
          </a:p>
        </p:txBody>
      </p:sp>
    </p:spTree>
    <p:extLst>
      <p:ext uri="{BB962C8B-B14F-4D97-AF65-F5344CB8AC3E}">
        <p14:creationId xmlns:p14="http://schemas.microsoft.com/office/powerpoint/2010/main" val="773421807"/>
      </p:ext>
    </p:extLst>
  </p:cSld>
  <p:clrMapOvr>
    <a:masterClrMapping/>
  </p:clrMapOvr>
  <p:hf hdr="0" dt="0"/>
</p:sldLayout>
</file>

<file path=ppt/slideLayouts/slideLayout54.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9"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pPr lvl="0"/>
            <a:r>
              <a:rPr lang="en-US" noProof="0"/>
              <a:t>Click icon to add picture</a:t>
            </a:r>
            <a:endParaRPr lang="id-ID" noProof="0"/>
          </a:p>
        </p:txBody>
      </p:sp>
    </p:spTree>
    <p:extLst>
      <p:ext uri="{BB962C8B-B14F-4D97-AF65-F5344CB8AC3E}">
        <p14:creationId xmlns:p14="http://schemas.microsoft.com/office/powerpoint/2010/main" val="1889311514"/>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1_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711200" y="381000"/>
            <a:ext cx="10769600" cy="609600"/>
          </a:xfrm>
          <a:prstGeom prst="roundRect">
            <a:avLst>
              <a:gd name="adj" fmla="val 32815"/>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430129937"/>
      </p:ext>
    </p:extLst>
  </p:cSld>
  <p:clrMapOvr>
    <a:masterClrMapping/>
  </p:clrMapOvr>
  <p:transition>
    <p:cut thruBlk="1"/>
  </p:transition>
</p:sldLayout>
</file>

<file path=ppt/slideLayouts/slideLayout56.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9"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a:noAutofit/>
          </a:bodyPr>
          <a:lstStyle>
            <a:lvl1pPr marL="0" indent="0">
              <a:buNone/>
              <a:defRPr sz="12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1145017660"/>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Tree>
    <p:extLst>
      <p:ext uri="{BB962C8B-B14F-4D97-AF65-F5344CB8AC3E}">
        <p14:creationId xmlns:p14="http://schemas.microsoft.com/office/powerpoint/2010/main" val="806456778"/>
      </p:ext>
    </p:extLst>
  </p:cSld>
  <p:clrMapOvr>
    <a:masterClrMapping/>
  </p:clrMapOvr>
  <p:transition>
    <p:cut thruBlk="1"/>
  </p:transition>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38E9348-0D70-4C7C-9835-EFAABBFB5561}"/>
              </a:ext>
            </a:extLst>
          </p:cNvPr>
          <p:cNvSpPr txBox="1">
            <a:spLocks noChangeArrowheads="1"/>
          </p:cNvSpPr>
          <p:nvPr/>
        </p:nvSpPr>
        <p:spPr bwMode="auto">
          <a:xfrm>
            <a:off x="1153585" y="976313"/>
            <a:ext cx="1035049" cy="369332"/>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r>
              <a:rPr lang="en-US" altLang="en-US" sz="1800">
                <a:solidFill>
                  <a:schemeClr val="bg1"/>
                </a:solidFill>
                <a:latin typeface="Times New Roman" panose="02020603050405020304" pitchFamily="18" charset="0"/>
                <a:cs typeface="Times New Roman" panose="02020603050405020304" pitchFamily="18" charset="0"/>
              </a:rPr>
              <a:t>Chapter</a:t>
            </a:r>
            <a:endParaRPr lang="en-US" altLang="en-US" sz="210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C68857E0-95E8-4B1A-BCBE-D6A05905BE5D}"/>
              </a:ext>
            </a:extLst>
          </p:cNvPr>
          <p:cNvSpPr txBox="1"/>
          <p:nvPr/>
        </p:nvSpPr>
        <p:spPr>
          <a:xfrm>
            <a:off x="1214967" y="1231901"/>
            <a:ext cx="965200" cy="715963"/>
          </a:xfrm>
          <a:prstGeom prst="rect">
            <a:avLst/>
          </a:prstGeom>
          <a:noFill/>
        </p:spPr>
        <p:txBody>
          <a:bodyPr>
            <a:spAutoFit/>
          </a:bodyPr>
          <a:lstStyle/>
          <a:p>
            <a:pPr algn="ctr" eaLnBrk="1" fontAlgn="auto" hangingPunct="1">
              <a:spcBef>
                <a:spcPts val="0"/>
              </a:spcBef>
              <a:spcAft>
                <a:spcPts val="0"/>
              </a:spcAft>
              <a:defRPr/>
            </a:pPr>
            <a:r>
              <a:rPr lang="en-US" sz="405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Rectangle: Rounded Corners 5">
            <a:extLst>
              <a:ext uri="{FF2B5EF4-FFF2-40B4-BE49-F238E27FC236}">
                <a16:creationId xmlns:a16="http://schemas.microsoft.com/office/drawing/2014/main" id="{2783D207-D12B-4FB7-8242-FACA5EB63F6C}"/>
              </a:ext>
            </a:extLst>
          </p:cNvPr>
          <p:cNvSpPr/>
          <p:nvPr/>
        </p:nvSpPr>
        <p:spPr>
          <a:xfrm>
            <a:off x="823384" y="1685925"/>
            <a:ext cx="10835216" cy="43703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800" dirty="0"/>
              <a:t>All these assets are crucial in varying degrees in different organizations. But the human assets are the “glue” that holds all the other assets together and guides their use to achieve results</a:t>
            </a:r>
          </a:p>
        </p:txBody>
      </p:sp>
      <p:sp>
        <p:nvSpPr>
          <p:cNvPr id="7" name="Rectangle 6">
            <a:extLst>
              <a:ext uri="{FF2B5EF4-FFF2-40B4-BE49-F238E27FC236}">
                <a16:creationId xmlns:a16="http://schemas.microsoft.com/office/drawing/2014/main" id="{FC7BFF39-8751-4B8C-8DBC-73B4EDB0180C}"/>
              </a:ext>
            </a:extLst>
          </p:cNvPr>
          <p:cNvSpPr/>
          <p:nvPr/>
        </p:nvSpPr>
        <p:spPr>
          <a:xfrm>
            <a:off x="1257300" y="935038"/>
            <a:ext cx="1871133" cy="116681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dirty="0">
              <a:ea typeface="Roboto Light" panose="02000000000000000000" pitchFamily="2" charset="0"/>
            </a:endParaRPr>
          </a:p>
        </p:txBody>
      </p:sp>
      <p:sp>
        <p:nvSpPr>
          <p:cNvPr id="8" name="TextBox 10">
            <a:extLst>
              <a:ext uri="{FF2B5EF4-FFF2-40B4-BE49-F238E27FC236}">
                <a16:creationId xmlns:a16="http://schemas.microsoft.com/office/drawing/2014/main" id="{113B13AA-EB53-4E70-8EFE-D4635F312F7C}"/>
              </a:ext>
            </a:extLst>
          </p:cNvPr>
          <p:cNvSpPr txBox="1">
            <a:spLocks noChangeArrowheads="1"/>
          </p:cNvSpPr>
          <p:nvPr/>
        </p:nvSpPr>
        <p:spPr bwMode="auto">
          <a:xfrm>
            <a:off x="1528233" y="976313"/>
            <a:ext cx="1600200" cy="369332"/>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r>
              <a:rPr lang="en-US" altLang="en-US" sz="1800">
                <a:solidFill>
                  <a:schemeClr val="bg1"/>
                </a:solidFill>
                <a:latin typeface="Times New Roman" panose="02020603050405020304" pitchFamily="18" charset="0"/>
                <a:cs typeface="Times New Roman" panose="02020603050405020304" pitchFamily="18" charset="0"/>
              </a:rPr>
              <a:t>Chapter</a:t>
            </a:r>
            <a:endParaRPr lang="en-US" altLang="en-US" sz="2800">
              <a:solidFill>
                <a:schemeClr val="bg1"/>
              </a:solidFill>
              <a:latin typeface="Times New Roman" panose="02020603050405020304" pitchFamily="18" charset="0"/>
              <a:cs typeface="Times New Roman" panose="02020603050405020304" pitchFamily="18" charset="0"/>
            </a:endParaRPr>
          </a:p>
        </p:txBody>
      </p:sp>
      <p:sp>
        <p:nvSpPr>
          <p:cNvPr id="9" name="TextBox 11">
            <a:extLst>
              <a:ext uri="{FF2B5EF4-FFF2-40B4-BE49-F238E27FC236}">
                <a16:creationId xmlns:a16="http://schemas.microsoft.com/office/drawing/2014/main" id="{C82EF63D-67BC-4AD6-98A7-0D1DF9EF1213}"/>
              </a:ext>
            </a:extLst>
          </p:cNvPr>
          <p:cNvSpPr txBox="1">
            <a:spLocks noChangeArrowheads="1"/>
          </p:cNvSpPr>
          <p:nvPr/>
        </p:nvSpPr>
        <p:spPr bwMode="auto">
          <a:xfrm>
            <a:off x="1305984" y="1231901"/>
            <a:ext cx="1600200" cy="923925"/>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r>
              <a:rPr lang="en-US" altLang="en-US" sz="5400" b="1" dirty="0">
                <a:solidFill>
                  <a:schemeClr val="bg1"/>
                </a:solidFill>
                <a:latin typeface="Times New Roman" panose="02020603050405020304" pitchFamily="18" charset="0"/>
                <a:cs typeface="Times New Roman" panose="02020603050405020304" pitchFamily="18" charset="0"/>
              </a:rPr>
              <a:t>7/8</a:t>
            </a:r>
            <a:endParaRPr lang="en-US" alt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itle 1"/>
          <p:cNvSpPr>
            <a:spLocks noGrp="1"/>
          </p:cNvSpPr>
          <p:nvPr>
            <p:ph type="title"/>
          </p:nvPr>
        </p:nvSpPr>
        <p:spPr>
          <a:xfrm>
            <a:off x="3400057" y="587393"/>
            <a:ext cx="7718767" cy="1325563"/>
          </a:xfrm>
        </p:spPr>
        <p:txBody>
          <a:bodyPr>
            <a:normAutofit/>
          </a:bodyPr>
          <a:lstStyle>
            <a:lvl1pPr algn="ctr">
              <a:defRPr sz="2800" b="1">
                <a:latin typeface="Times New Roman" panose="02020603050405020304" pitchFamily="18" charset="0"/>
                <a:cs typeface="Times New Roman" panose="02020603050405020304" pitchFamily="18" charset="0"/>
              </a:defRPr>
            </a:lvl1pPr>
          </a:lstStyle>
          <a:p>
            <a:r>
              <a:rPr lang="en-US"/>
              <a:t>Click to edit Master title style</a:t>
            </a:r>
            <a:endParaRPr lang="en-US" dirty="0"/>
          </a:p>
        </p:txBody>
      </p:sp>
      <p:sp>
        <p:nvSpPr>
          <p:cNvPr id="3" name="Content Placeholder 2"/>
          <p:cNvSpPr>
            <a:spLocks noGrp="1"/>
          </p:cNvSpPr>
          <p:nvPr>
            <p:ph idx="1"/>
          </p:nvPr>
        </p:nvSpPr>
        <p:spPr>
          <a:xfrm>
            <a:off x="838200" y="2155119"/>
            <a:ext cx="10515600" cy="3726907"/>
          </a:xfrm>
        </p:spPr>
        <p:txBody>
          <a:bodyPr>
            <a:normAutofit/>
          </a:bodyPr>
          <a:lstStyle>
            <a:lvl1pPr>
              <a:defRPr sz="2400">
                <a:latin typeface="Times New Roman" panose="02020603050405020304" pitchFamily="18" charset="0"/>
                <a:cs typeface="Times New Roman" panose="02020603050405020304" pitchFamily="18" charset="0"/>
              </a:defRPr>
            </a:lvl1pPr>
            <a:lvl2pPr>
              <a:defRPr sz="2400">
                <a:latin typeface="Times New Roman" panose="02020603050405020304" pitchFamily="18" charset="0"/>
                <a:cs typeface="Times New Roman" panose="02020603050405020304" pitchFamily="18" charset="0"/>
              </a:defRPr>
            </a:lvl2pPr>
            <a:lvl3pPr>
              <a:defRPr sz="2400">
                <a:latin typeface="Times New Roman" panose="02020603050405020304" pitchFamily="18" charset="0"/>
                <a:cs typeface="Times New Roman" panose="02020603050405020304" pitchFamily="18" charset="0"/>
              </a:defRPr>
            </a:lvl3pPr>
            <a:lvl4pPr>
              <a:defRPr sz="2400">
                <a:latin typeface="Times New Roman" panose="02020603050405020304" pitchFamily="18" charset="0"/>
                <a:cs typeface="Times New Roman" panose="02020603050405020304" pitchFamily="18" charset="0"/>
              </a:defRPr>
            </a:lvl4pPr>
            <a:lvl5pPr>
              <a:defRPr sz="2400">
                <a:latin typeface="Times New Roman" panose="02020603050405020304" pitchFamily="18" charset="0"/>
                <a:cs typeface="Times New Roman" panose="02020603050405020304" pitchFamily="18"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105559070"/>
      </p:ext>
    </p:extLst>
  </p:cSld>
  <p:clrMapOvr>
    <a:masterClrMapping/>
  </p:clrMapOvr>
  <p:transition>
    <p:cut thruBlk="1"/>
  </p:transition>
</p:sldLayout>
</file>

<file path=ppt/slideLayouts/slideLayout5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4232147284"/>
      </p:ext>
    </p:extLst>
  </p:cSld>
  <p:clrMapOvr>
    <a:masterClrMapping/>
  </p:clrMapOvr>
  <p:transition>
    <p:cut thruBlk="1"/>
  </p:transition>
</p:sldLayout>
</file>

<file path=ppt/slideLayouts/slideLayout6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3592975"/>
      </p:ext>
    </p:extLst>
  </p:cSld>
  <p:clrMapOvr>
    <a:masterClrMapping/>
  </p:clrMapOvr>
  <p:transition>
    <p:cut thruBlk="1"/>
  </p:transition>
</p:sldLayout>
</file>

<file path=ppt/slideLayouts/slideLayout6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261970673"/>
      </p:ext>
    </p:extLst>
  </p:cSld>
  <p:clrMapOvr>
    <a:masterClrMapping/>
  </p:clrMapOvr>
  <p:transition>
    <p:cut thruBlk="1"/>
  </p:transition>
</p:sldLayout>
</file>

<file path=ppt/slideLayouts/slideLayout6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2800" b="1">
                <a:solidFill>
                  <a:schemeClr val="tx1"/>
                </a:solidFill>
                <a:latin typeface="Times New Roman" panose="02020603050405020304" pitchFamily="18" charset="0"/>
                <a:cs typeface="Times New Roman" panose="02020603050405020304" pitchFamily="18" charset="0"/>
              </a:defRPr>
            </a:lvl1pPr>
          </a:lstStyle>
          <a:p>
            <a:r>
              <a:rPr lang="en-US"/>
              <a:t>Click to edit Master title style</a:t>
            </a:r>
            <a:endParaRPr lang="en-US" dirty="0"/>
          </a:p>
        </p:txBody>
      </p:sp>
    </p:spTree>
    <p:extLst>
      <p:ext uri="{BB962C8B-B14F-4D97-AF65-F5344CB8AC3E}">
        <p14:creationId xmlns:p14="http://schemas.microsoft.com/office/powerpoint/2010/main" val="3456625252"/>
      </p:ext>
    </p:extLst>
  </p:cSld>
  <p:clrMapOvr>
    <a:masterClrMapping/>
  </p:clrMapOvr>
  <p:transition>
    <p:cut thruBlk="1"/>
  </p:transition>
</p:sldLayout>
</file>

<file path=ppt/slideLayouts/slideLayout6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579975030"/>
      </p:ext>
    </p:extLst>
  </p:cSld>
  <p:clrMapOvr>
    <a:masterClrMapping/>
  </p:clrMapOvr>
  <p:transition>
    <p:cut thruBlk="1"/>
  </p:transition>
</p:sldLayout>
</file>

<file path=ppt/slideLayouts/slideLayout6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Tree>
    <p:extLst>
      <p:ext uri="{BB962C8B-B14F-4D97-AF65-F5344CB8AC3E}">
        <p14:creationId xmlns:p14="http://schemas.microsoft.com/office/powerpoint/2010/main" val="56236584"/>
      </p:ext>
    </p:extLst>
  </p:cSld>
  <p:clrMapOvr>
    <a:masterClrMapping/>
  </p:clrMapOvr>
  <p:transition>
    <p:cut thruBlk="1"/>
  </p:transition>
</p:sldLayout>
</file>

<file path=ppt/slideLayouts/slideLayout6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Picture Placeholder 2"/>
          <p:cNvSpPr>
            <a:spLocks noGrp="1"/>
          </p:cNvSpPr>
          <p:nvPr>
            <p:ph type="pic" idx="1"/>
          </p:nvPr>
        </p:nvSpPr>
        <p:spPr>
          <a:xfrm>
            <a:off x="5183188" y="987427"/>
            <a:ext cx="6172200" cy="4873625"/>
          </a:xfrm>
        </p:spPr>
        <p:txBody>
          <a:bodyPr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Tree>
    <p:extLst>
      <p:ext uri="{BB962C8B-B14F-4D97-AF65-F5344CB8AC3E}">
        <p14:creationId xmlns:p14="http://schemas.microsoft.com/office/powerpoint/2010/main" val="1503251353"/>
      </p:ext>
    </p:extLst>
  </p:cSld>
  <p:clrMapOvr>
    <a:masterClrMapping/>
  </p:clrMapOvr>
  <p:transition>
    <p:cut thruBlk="1"/>
  </p:transition>
</p:sldLayout>
</file>

<file path=ppt/slideLayouts/slideLayout6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2800" b="1">
                <a:latin typeface="Times New Roman" panose="02020603050405020304" pitchFamily="18" charset="0"/>
                <a:cs typeface="Times New Roman" panose="02020603050405020304" pitchFamily="18" charset="0"/>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844142684"/>
      </p:ext>
    </p:extLst>
  </p:cSld>
  <p:clrMapOvr>
    <a:masterClrMapping/>
  </p:clrMapOvr>
  <p:transition>
    <p:cut thruBlk="1"/>
  </p:transition>
</p:sldLayout>
</file>

<file path=ppt/slideLayouts/slideLayout6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343074538"/>
      </p:ext>
    </p:extLst>
  </p:cSld>
  <p:clrMapOvr>
    <a:masterClrMapping/>
  </p:clrMapOvr>
  <p:transition>
    <p:cut thruBlk="1"/>
  </p:transition>
</p:sldLayout>
</file>

<file path=ppt/slideLayouts/slideLayout68.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rtlCol="0">
            <a:noAutofit/>
          </a:bodyPr>
          <a:lstStyle/>
          <a:p>
            <a:pPr lvl="0"/>
            <a:r>
              <a:rPr lang="en-US" noProof="0"/>
              <a:t>Click icon to add picture</a:t>
            </a:r>
            <a:endParaRPr lang="en-US" noProof="0" dirty="0"/>
          </a:p>
        </p:txBody>
      </p:sp>
    </p:spTree>
    <p:extLst>
      <p:ext uri="{BB962C8B-B14F-4D97-AF65-F5344CB8AC3E}">
        <p14:creationId xmlns:p14="http://schemas.microsoft.com/office/powerpoint/2010/main" val="366134526"/>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rtlCol="0">
            <a:noAutofit/>
          </a:bodyPr>
          <a:lstStyle>
            <a:lvl1pPr marL="0" indent="0">
              <a:buNone/>
              <a:defRPr sz="1200">
                <a:solidFill>
                  <a:schemeClr val="bg1">
                    <a:lumMod val="50000"/>
                  </a:schemeClr>
                </a:solidFill>
              </a:defRPr>
            </a:lvl1pPr>
          </a:lstStyle>
          <a:p>
            <a:pPr lvl="0"/>
            <a:r>
              <a:rPr lang="en-US" noProof="0"/>
              <a:t>Click icon to add picture</a:t>
            </a:r>
            <a:endParaRPr lang="id-ID" noProof="0"/>
          </a:p>
        </p:txBody>
      </p:sp>
    </p:spTree>
    <p:extLst>
      <p:ext uri="{BB962C8B-B14F-4D97-AF65-F5344CB8AC3E}">
        <p14:creationId xmlns:p14="http://schemas.microsoft.com/office/powerpoint/2010/main" val="3197456991"/>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1"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rtlCol="0">
            <a:noAutofit/>
          </a:bodyPr>
          <a:lstStyle>
            <a:lvl1pPr marL="0" indent="0">
              <a:buNone/>
              <a:defRPr sz="1200">
                <a:solidFill>
                  <a:schemeClr val="bg1">
                    <a:lumMod val="50000"/>
                  </a:schemeClr>
                </a:solidFill>
              </a:defRPr>
            </a:lvl1pPr>
          </a:lstStyle>
          <a:p>
            <a:pPr lvl="0"/>
            <a:r>
              <a:rPr lang="en-US" noProof="0"/>
              <a:t>Click icon to add picture</a:t>
            </a:r>
            <a:endParaRPr lang="id-ID" noProof="0"/>
          </a:p>
        </p:txBody>
      </p:sp>
    </p:spTree>
    <p:extLst>
      <p:ext uri="{BB962C8B-B14F-4D97-AF65-F5344CB8AC3E}">
        <p14:creationId xmlns:p14="http://schemas.microsoft.com/office/powerpoint/2010/main" val="3798023760"/>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4059344000"/>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50"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rtlCol="0">
            <a:noAutofit/>
          </a:bodyPr>
          <a:lstStyle>
            <a:lvl1pPr marL="0" indent="0">
              <a:buNone/>
              <a:defRPr sz="900"/>
            </a:lvl1pPr>
          </a:lstStyle>
          <a:p>
            <a:pPr lvl="0"/>
            <a:r>
              <a:rPr lang="en-US" noProof="0"/>
              <a:t>Click icon to add picture</a:t>
            </a:r>
            <a:endParaRPr lang="id-ID" noProof="0"/>
          </a:p>
        </p:txBody>
      </p:sp>
    </p:spTree>
    <p:extLst>
      <p:ext uri="{BB962C8B-B14F-4D97-AF65-F5344CB8AC3E}">
        <p14:creationId xmlns:p14="http://schemas.microsoft.com/office/powerpoint/2010/main" val="393229327"/>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7" cy="2495550"/>
          </a:xfrm>
          <a:prstGeom prst="rect">
            <a:avLst/>
          </a:prstGeom>
          <a:solidFill>
            <a:schemeClr val="bg1">
              <a:lumMod val="85000"/>
              <a:alpha val="50000"/>
            </a:schemeClr>
          </a:solidFill>
        </p:spPr>
        <p:txBody>
          <a:bodyPr rtlCol="0">
            <a:normAutofit/>
          </a:bodyPr>
          <a:lstStyle>
            <a:lvl1pPr marL="0" indent="0">
              <a:buNone/>
              <a:defRPr sz="1200">
                <a:solidFill>
                  <a:schemeClr val="bg1">
                    <a:lumMod val="50000"/>
                  </a:schemeClr>
                </a:solidFill>
              </a:defRPr>
            </a:lvl1pPr>
          </a:lstStyle>
          <a:p>
            <a:pPr lvl="0"/>
            <a:r>
              <a:rPr lang="en-US" noProof="0"/>
              <a:t>Click icon to add picture</a:t>
            </a:r>
            <a:endParaRPr lang="id-ID" noProof="0"/>
          </a:p>
        </p:txBody>
      </p:sp>
    </p:spTree>
    <p:extLst>
      <p:ext uri="{BB962C8B-B14F-4D97-AF65-F5344CB8AC3E}">
        <p14:creationId xmlns:p14="http://schemas.microsoft.com/office/powerpoint/2010/main" val="523927553"/>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9"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rtlCol="0">
            <a:noAutofit/>
          </a:bodyPr>
          <a:lstStyle>
            <a:lvl1pPr marL="0" indent="0">
              <a:buNone/>
              <a:defRPr sz="1200">
                <a:solidFill>
                  <a:schemeClr val="bg1">
                    <a:lumMod val="50000"/>
                  </a:schemeClr>
                </a:solidFill>
              </a:defRPr>
            </a:lvl1pPr>
          </a:lstStyle>
          <a:p>
            <a:pPr lvl="0"/>
            <a:r>
              <a:rPr lang="en-US" noProof="0"/>
              <a:t>Click icon to add picture</a:t>
            </a:r>
            <a:endParaRPr lang="id-ID" noProof="0"/>
          </a:p>
        </p:txBody>
      </p:sp>
    </p:spTree>
    <p:extLst>
      <p:ext uri="{BB962C8B-B14F-4D97-AF65-F5344CB8AC3E}">
        <p14:creationId xmlns:p14="http://schemas.microsoft.com/office/powerpoint/2010/main" val="1794608302"/>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p:cSld name="1_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711200" y="681037"/>
            <a:ext cx="10769600" cy="609600"/>
          </a:xfrm>
          <a:prstGeom prst="roundRect">
            <a:avLst>
              <a:gd name="adj" fmla="val 32815"/>
            </a:avLst>
          </a:prstGeom>
        </p:spPr>
        <p:txBody>
          <a:bodyPr/>
          <a:lstStyle>
            <a:lvl1pPr>
              <a:defRPr sz="2800" b="1">
                <a:latin typeface="Times New Roman" panose="02020603050405020304" pitchFamily="18" charset="0"/>
                <a:cs typeface="Times New Roman" panose="02020603050405020304" pitchFamily="18" charset="0"/>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23411174"/>
      </p:ext>
    </p:extLst>
  </p:cSld>
  <p:clrMapOvr>
    <a:masterClrMapping/>
  </p:clrMapOvr>
  <p:transition>
    <p:cut thruBlk="1"/>
  </p:transition>
</p:sldLayout>
</file>

<file path=ppt/slideLayouts/slideLayout76.xml><?xml version="1.0" encoding="utf-8"?>
<p:sldLayout xmlns:a="http://schemas.openxmlformats.org/drawingml/2006/main" xmlns:r="http://schemas.openxmlformats.org/officeDocument/2006/relationships" xmlns:p="http://schemas.openxmlformats.org/presentationml/2006/main">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9"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rtlCol="0">
            <a:noAutofit/>
          </a:bodyPr>
          <a:lstStyle>
            <a:lvl1pPr marL="0" indent="0">
              <a:buNone/>
              <a:defRPr sz="1200">
                <a:solidFill>
                  <a:schemeClr val="bg1">
                    <a:lumMod val="50000"/>
                  </a:schemeClr>
                </a:solidFill>
              </a:defRPr>
            </a:lvl1pPr>
          </a:lstStyle>
          <a:p>
            <a:pPr lvl="0"/>
            <a:r>
              <a:rPr lang="en-US" noProof="0"/>
              <a:t>Click icon to add picture</a:t>
            </a:r>
            <a:endParaRPr lang="id-ID" noProof="0"/>
          </a:p>
        </p:txBody>
      </p:sp>
    </p:spTree>
    <p:extLst>
      <p:ext uri="{BB962C8B-B14F-4D97-AF65-F5344CB8AC3E}">
        <p14:creationId xmlns:p14="http://schemas.microsoft.com/office/powerpoint/2010/main" val="4047752621"/>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9522757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7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Tree>
    <p:extLst>
      <p:ext uri="{BB962C8B-B14F-4D97-AF65-F5344CB8AC3E}">
        <p14:creationId xmlns:p14="http://schemas.microsoft.com/office/powerpoint/2010/main" val="2733448612"/>
      </p:ext>
    </p:extLst>
  </p:cSld>
  <p:clrMapOvr>
    <a:masterClrMapping/>
  </p:clrMapOvr>
  <p:transition>
    <p:cut thruBlk="1"/>
  </p:transition>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CE2FA0F-EF20-41A1-B742-0672EC0D3E70}"/>
              </a:ext>
            </a:extLst>
          </p:cNvPr>
          <p:cNvSpPr txBox="1">
            <a:spLocks noChangeArrowheads="1"/>
          </p:cNvSpPr>
          <p:nvPr/>
        </p:nvSpPr>
        <p:spPr bwMode="auto">
          <a:xfrm>
            <a:off x="1153585" y="976313"/>
            <a:ext cx="1035049" cy="369332"/>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r>
              <a:rPr lang="en-US" altLang="en-US" sz="1800">
                <a:solidFill>
                  <a:schemeClr val="bg1"/>
                </a:solidFill>
                <a:latin typeface="Times New Roman" panose="02020603050405020304" pitchFamily="18" charset="0"/>
                <a:cs typeface="Times New Roman" panose="02020603050405020304" pitchFamily="18" charset="0"/>
              </a:rPr>
              <a:t>Chapter</a:t>
            </a:r>
            <a:endParaRPr lang="en-US" altLang="en-US" sz="210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44D20468-E559-408E-990A-F21B55D705F5}"/>
              </a:ext>
            </a:extLst>
          </p:cNvPr>
          <p:cNvSpPr txBox="1"/>
          <p:nvPr/>
        </p:nvSpPr>
        <p:spPr>
          <a:xfrm>
            <a:off x="1214967" y="1231901"/>
            <a:ext cx="965200" cy="715963"/>
          </a:xfrm>
          <a:prstGeom prst="rect">
            <a:avLst/>
          </a:prstGeom>
          <a:noFill/>
        </p:spPr>
        <p:txBody>
          <a:bodyPr>
            <a:spAutoFit/>
          </a:bodyPr>
          <a:lstStyle/>
          <a:p>
            <a:pPr algn="ctr" eaLnBrk="1" fontAlgn="auto" hangingPunct="1">
              <a:spcBef>
                <a:spcPts val="0"/>
              </a:spcBef>
              <a:spcAft>
                <a:spcPts val="0"/>
              </a:spcAft>
              <a:defRPr/>
            </a:pPr>
            <a:r>
              <a:rPr lang="en-US" sz="405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Rectangle: Rounded Corners 5">
            <a:extLst>
              <a:ext uri="{FF2B5EF4-FFF2-40B4-BE49-F238E27FC236}">
                <a16:creationId xmlns:a16="http://schemas.microsoft.com/office/drawing/2014/main" id="{4F7F04E5-744E-4524-98C0-78C01F816895}"/>
              </a:ext>
            </a:extLst>
          </p:cNvPr>
          <p:cNvSpPr/>
          <p:nvPr/>
        </p:nvSpPr>
        <p:spPr>
          <a:xfrm>
            <a:off x="823384" y="1685925"/>
            <a:ext cx="10835216" cy="43703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800" dirty="0"/>
              <a:t>All these assets are crucial in varying degrees in different organizations. But the human assets are the “glue” that holds all the other assets together and guides their use to achieve results</a:t>
            </a:r>
          </a:p>
        </p:txBody>
      </p:sp>
      <p:sp>
        <p:nvSpPr>
          <p:cNvPr id="7" name="Rectangle 6">
            <a:extLst>
              <a:ext uri="{FF2B5EF4-FFF2-40B4-BE49-F238E27FC236}">
                <a16:creationId xmlns:a16="http://schemas.microsoft.com/office/drawing/2014/main" id="{380CCFA7-EFCC-42DD-8CBD-B4EC6143289D}"/>
              </a:ext>
            </a:extLst>
          </p:cNvPr>
          <p:cNvSpPr/>
          <p:nvPr/>
        </p:nvSpPr>
        <p:spPr>
          <a:xfrm>
            <a:off x="1257300" y="935038"/>
            <a:ext cx="1153583" cy="116681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dirty="0">
              <a:ea typeface="Roboto Light" panose="02000000000000000000" pitchFamily="2" charset="0"/>
            </a:endParaRPr>
          </a:p>
        </p:txBody>
      </p:sp>
      <p:sp>
        <p:nvSpPr>
          <p:cNvPr id="8" name="TextBox 10">
            <a:extLst>
              <a:ext uri="{FF2B5EF4-FFF2-40B4-BE49-F238E27FC236}">
                <a16:creationId xmlns:a16="http://schemas.microsoft.com/office/drawing/2014/main" id="{09E0F5CD-F76B-4EC4-8467-6EFF95F37E56}"/>
              </a:ext>
            </a:extLst>
          </p:cNvPr>
          <p:cNvSpPr txBox="1">
            <a:spLocks noChangeArrowheads="1"/>
          </p:cNvSpPr>
          <p:nvPr/>
        </p:nvSpPr>
        <p:spPr bwMode="auto">
          <a:xfrm>
            <a:off x="1305984" y="976313"/>
            <a:ext cx="986365" cy="369332"/>
          </a:xfrm>
          <a:prstGeom prst="rect">
            <a:avLst/>
          </a:prstGeom>
          <a:noFill/>
          <a:ln>
            <a:noFill/>
          </a:ln>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r>
              <a:rPr lang="en-US" altLang="en-US" sz="1800" dirty="0">
                <a:solidFill>
                  <a:schemeClr val="bg1"/>
                </a:solidFill>
                <a:latin typeface="Times New Roman" panose="02020603050405020304" pitchFamily="18" charset="0"/>
                <a:cs typeface="Times New Roman" panose="02020603050405020304" pitchFamily="18" charset="0"/>
              </a:rPr>
              <a:t>Chapter</a:t>
            </a:r>
            <a:endParaRPr lang="en-US" alt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11">
            <a:extLst>
              <a:ext uri="{FF2B5EF4-FFF2-40B4-BE49-F238E27FC236}">
                <a16:creationId xmlns:a16="http://schemas.microsoft.com/office/drawing/2014/main" id="{E0571B95-67CE-459D-8956-9EB8640F0656}"/>
              </a:ext>
            </a:extLst>
          </p:cNvPr>
          <p:cNvSpPr txBox="1">
            <a:spLocks noChangeArrowheads="1"/>
          </p:cNvSpPr>
          <p:nvPr/>
        </p:nvSpPr>
        <p:spPr bwMode="auto">
          <a:xfrm>
            <a:off x="1305984" y="1231901"/>
            <a:ext cx="944032" cy="923925"/>
          </a:xfrm>
          <a:prstGeom prst="rect">
            <a:avLst/>
          </a:prstGeom>
          <a:noFill/>
          <a:ln>
            <a:noFill/>
          </a:ln>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r>
              <a:rPr lang="en-US" altLang="en-US" sz="5400" b="1" dirty="0">
                <a:solidFill>
                  <a:schemeClr val="bg1"/>
                </a:solidFill>
                <a:latin typeface="Times New Roman" panose="02020603050405020304" pitchFamily="18" charset="0"/>
                <a:cs typeface="Times New Roman" panose="02020603050405020304" pitchFamily="18" charset="0"/>
              </a:rPr>
              <a:t>8</a:t>
            </a:r>
            <a:endParaRPr lang="en-US" alt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itle 1"/>
          <p:cNvSpPr>
            <a:spLocks noGrp="1"/>
          </p:cNvSpPr>
          <p:nvPr>
            <p:ph type="title"/>
          </p:nvPr>
        </p:nvSpPr>
        <p:spPr>
          <a:xfrm>
            <a:off x="3400057" y="587393"/>
            <a:ext cx="7718767" cy="1325563"/>
          </a:xfrm>
        </p:spPr>
        <p:txBody>
          <a:bodyPr>
            <a:normAutofit/>
          </a:bodyPr>
          <a:lstStyle>
            <a:lvl1pPr algn="ctr">
              <a:defRPr sz="2800" b="1">
                <a:latin typeface="Times New Roman" panose="02020603050405020304" pitchFamily="18" charset="0"/>
                <a:cs typeface="Times New Roman" panose="02020603050405020304" pitchFamily="18" charset="0"/>
              </a:defRPr>
            </a:lvl1pPr>
          </a:lstStyle>
          <a:p>
            <a:r>
              <a:rPr lang="en-US"/>
              <a:t>Click to edit Master title style</a:t>
            </a:r>
            <a:endParaRPr lang="en-US" dirty="0"/>
          </a:p>
        </p:txBody>
      </p:sp>
      <p:sp>
        <p:nvSpPr>
          <p:cNvPr id="3" name="Content Placeholder 2"/>
          <p:cNvSpPr>
            <a:spLocks noGrp="1"/>
          </p:cNvSpPr>
          <p:nvPr>
            <p:ph idx="1"/>
          </p:nvPr>
        </p:nvSpPr>
        <p:spPr>
          <a:xfrm>
            <a:off x="838200" y="2155119"/>
            <a:ext cx="10515600" cy="3726907"/>
          </a:xfrm>
        </p:spPr>
        <p:txBody>
          <a:bodyPr>
            <a:normAutofit/>
          </a:bodyPr>
          <a:lstStyle>
            <a:lvl1pPr>
              <a:defRPr sz="2400">
                <a:latin typeface="Times New Roman" panose="02020603050405020304" pitchFamily="18" charset="0"/>
                <a:cs typeface="Times New Roman" panose="02020603050405020304" pitchFamily="18" charset="0"/>
              </a:defRPr>
            </a:lvl1pPr>
            <a:lvl2pPr>
              <a:defRPr sz="2400">
                <a:latin typeface="Times New Roman" panose="02020603050405020304" pitchFamily="18" charset="0"/>
                <a:cs typeface="Times New Roman" panose="02020603050405020304" pitchFamily="18" charset="0"/>
              </a:defRPr>
            </a:lvl2pPr>
            <a:lvl3pPr>
              <a:defRPr sz="2400">
                <a:latin typeface="Times New Roman" panose="02020603050405020304" pitchFamily="18" charset="0"/>
                <a:cs typeface="Times New Roman" panose="02020603050405020304" pitchFamily="18" charset="0"/>
              </a:defRPr>
            </a:lvl3pPr>
            <a:lvl4pPr>
              <a:defRPr sz="2400">
                <a:latin typeface="Times New Roman" panose="02020603050405020304" pitchFamily="18" charset="0"/>
                <a:cs typeface="Times New Roman" panose="02020603050405020304" pitchFamily="18" charset="0"/>
              </a:defRPr>
            </a:lvl4pPr>
            <a:lvl5pPr>
              <a:defRPr sz="2400">
                <a:latin typeface="Times New Roman" panose="02020603050405020304" pitchFamily="18" charset="0"/>
                <a:cs typeface="Times New Roman" panose="02020603050405020304" pitchFamily="18"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591408913"/>
      </p:ext>
    </p:extLst>
  </p:cSld>
  <p:clrMapOvr>
    <a:masterClrMapping/>
  </p:clrMapOvr>
  <p:transition>
    <p:cut thruBlk="1"/>
  </p:transition>
</p:sldLayout>
</file>

<file path=ppt/slideLayouts/slideLayout8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1272072358"/>
      </p:ext>
    </p:extLst>
  </p:cSld>
  <p:clrMapOvr>
    <a:masterClrMapping/>
  </p:clrMapOvr>
  <p:transition>
    <p:cut thruBlk="1"/>
  </p:transition>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762796613"/>
      </p:ext>
    </p:extLst>
  </p:cSld>
  <p:clrMapOvr>
    <a:masterClrMapping/>
  </p:clrMapOvr>
  <p:transition>
    <p:cut thruBlk="1"/>
  </p:transition>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638647504"/>
      </p:ext>
    </p:extLst>
  </p:cSld>
  <p:clrMapOvr>
    <a:masterClrMapping/>
  </p:clrMapOvr>
  <p:transition>
    <p:cut thruBlk="1"/>
  </p:transition>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2800" b="1">
                <a:solidFill>
                  <a:schemeClr val="tx1"/>
                </a:solidFill>
                <a:latin typeface="Times New Roman" panose="02020603050405020304" pitchFamily="18" charset="0"/>
                <a:cs typeface="Times New Roman" panose="02020603050405020304" pitchFamily="18" charset="0"/>
              </a:defRPr>
            </a:lvl1pPr>
          </a:lstStyle>
          <a:p>
            <a:r>
              <a:rPr lang="en-US"/>
              <a:t>Click to edit Master title style</a:t>
            </a:r>
            <a:endParaRPr lang="en-US" dirty="0"/>
          </a:p>
        </p:txBody>
      </p:sp>
    </p:spTree>
    <p:extLst>
      <p:ext uri="{BB962C8B-B14F-4D97-AF65-F5344CB8AC3E}">
        <p14:creationId xmlns:p14="http://schemas.microsoft.com/office/powerpoint/2010/main" val="1550229229"/>
      </p:ext>
    </p:extLst>
  </p:cSld>
  <p:clrMapOvr>
    <a:masterClrMapping/>
  </p:clrMapOvr>
  <p:transition>
    <p:cut thruBlk="1"/>
  </p:transition>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111386384"/>
      </p:ext>
    </p:extLst>
  </p:cSld>
  <p:clrMapOvr>
    <a:masterClrMapping/>
  </p:clrMapOvr>
  <p:transition>
    <p:cut thruBlk="1"/>
  </p:transition>
</p:sldLayout>
</file>

<file path=ppt/slideLayouts/slideLayout8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Tree>
    <p:extLst>
      <p:ext uri="{BB962C8B-B14F-4D97-AF65-F5344CB8AC3E}">
        <p14:creationId xmlns:p14="http://schemas.microsoft.com/office/powerpoint/2010/main" val="2447611053"/>
      </p:ext>
    </p:extLst>
  </p:cSld>
  <p:clrMapOvr>
    <a:masterClrMapping/>
  </p:clrMapOvr>
  <p:transition>
    <p:cut thruBlk="1"/>
  </p:transition>
</p:sldLayout>
</file>

<file path=ppt/slideLayouts/slideLayout8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Picture Placeholder 2"/>
          <p:cNvSpPr>
            <a:spLocks noGrp="1"/>
          </p:cNvSpPr>
          <p:nvPr>
            <p:ph type="pic" idx="1"/>
          </p:nvPr>
        </p:nvSpPr>
        <p:spPr>
          <a:xfrm>
            <a:off x="5183188" y="987427"/>
            <a:ext cx="6172200" cy="4873625"/>
          </a:xfrm>
        </p:spPr>
        <p:txBody>
          <a:bodyPr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Tree>
    <p:extLst>
      <p:ext uri="{BB962C8B-B14F-4D97-AF65-F5344CB8AC3E}">
        <p14:creationId xmlns:p14="http://schemas.microsoft.com/office/powerpoint/2010/main" val="2164354913"/>
      </p:ext>
    </p:extLst>
  </p:cSld>
  <p:clrMapOvr>
    <a:masterClrMapping/>
  </p:clrMapOvr>
  <p:transition>
    <p:cut thruBlk="1"/>
  </p:transition>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2800" b="1">
                <a:latin typeface="Times New Roman" panose="02020603050405020304" pitchFamily="18" charset="0"/>
                <a:cs typeface="Times New Roman" panose="02020603050405020304" pitchFamily="18" charset="0"/>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30201260"/>
      </p:ext>
    </p:extLst>
  </p:cSld>
  <p:clrMapOvr>
    <a:masterClrMapping/>
  </p:clrMapOvr>
  <p:transition>
    <p:cut thruBlk="1"/>
  </p:transition>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61264617"/>
      </p:ext>
    </p:extLst>
  </p:cSld>
  <p:clrMapOvr>
    <a:masterClrMapping/>
  </p:clrMapOvr>
  <p:transition>
    <p:cut thruBlk="1"/>
  </p:transition>
</p:sldLayout>
</file>

<file path=ppt/slideLayouts/slideLayout89.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rtlCol="0">
            <a:noAutofit/>
          </a:bodyPr>
          <a:lstStyle/>
          <a:p>
            <a:pPr lvl="0"/>
            <a:r>
              <a:rPr lang="en-US" noProof="0"/>
              <a:t>Click icon to add picture</a:t>
            </a:r>
            <a:endParaRPr lang="en-US" noProof="0" dirty="0"/>
          </a:p>
        </p:txBody>
      </p:sp>
    </p:spTree>
    <p:extLst>
      <p:ext uri="{BB962C8B-B14F-4D97-AF65-F5344CB8AC3E}">
        <p14:creationId xmlns:p14="http://schemas.microsoft.com/office/powerpoint/2010/main" val="1477523759"/>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rtlCol="0">
            <a:noAutofit/>
          </a:bodyPr>
          <a:lstStyle>
            <a:lvl1pPr marL="0" indent="0">
              <a:buNone/>
              <a:defRPr sz="1200">
                <a:solidFill>
                  <a:schemeClr val="bg1">
                    <a:lumMod val="50000"/>
                  </a:schemeClr>
                </a:solidFill>
              </a:defRPr>
            </a:lvl1pPr>
          </a:lstStyle>
          <a:p>
            <a:pPr lvl="0"/>
            <a:r>
              <a:rPr lang="en-US" noProof="0"/>
              <a:t>Click icon to add picture</a:t>
            </a:r>
            <a:endParaRPr lang="id-ID" noProof="0"/>
          </a:p>
        </p:txBody>
      </p:sp>
    </p:spTree>
    <p:extLst>
      <p:ext uri="{BB962C8B-B14F-4D97-AF65-F5344CB8AC3E}">
        <p14:creationId xmlns:p14="http://schemas.microsoft.com/office/powerpoint/2010/main" val="1724002368"/>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1"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rtlCol="0">
            <a:noAutofit/>
          </a:bodyPr>
          <a:lstStyle>
            <a:lvl1pPr marL="0" indent="0">
              <a:buNone/>
              <a:defRPr sz="1200">
                <a:solidFill>
                  <a:schemeClr val="bg1">
                    <a:lumMod val="50000"/>
                  </a:schemeClr>
                </a:solidFill>
              </a:defRPr>
            </a:lvl1pPr>
          </a:lstStyle>
          <a:p>
            <a:pPr lvl="0"/>
            <a:r>
              <a:rPr lang="en-US" noProof="0"/>
              <a:t>Click icon to add picture</a:t>
            </a:r>
            <a:endParaRPr lang="id-ID" noProof="0"/>
          </a:p>
        </p:txBody>
      </p:sp>
    </p:spTree>
    <p:extLst>
      <p:ext uri="{BB962C8B-B14F-4D97-AF65-F5344CB8AC3E}">
        <p14:creationId xmlns:p14="http://schemas.microsoft.com/office/powerpoint/2010/main" val="2592471661"/>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829089753"/>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50"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rtlCol="0">
            <a:noAutofit/>
          </a:bodyPr>
          <a:lstStyle>
            <a:lvl1pPr marL="0" indent="0">
              <a:buNone/>
              <a:defRPr sz="900"/>
            </a:lvl1pPr>
          </a:lstStyle>
          <a:p>
            <a:pPr lvl="0"/>
            <a:r>
              <a:rPr lang="en-US" noProof="0"/>
              <a:t>Click icon to add picture</a:t>
            </a:r>
            <a:endParaRPr lang="id-ID" noProof="0"/>
          </a:p>
        </p:txBody>
      </p:sp>
    </p:spTree>
    <p:extLst>
      <p:ext uri="{BB962C8B-B14F-4D97-AF65-F5344CB8AC3E}">
        <p14:creationId xmlns:p14="http://schemas.microsoft.com/office/powerpoint/2010/main" val="300249986"/>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7" cy="2495550"/>
          </a:xfrm>
          <a:prstGeom prst="rect">
            <a:avLst/>
          </a:prstGeom>
          <a:solidFill>
            <a:schemeClr val="bg1">
              <a:lumMod val="85000"/>
              <a:alpha val="50000"/>
            </a:schemeClr>
          </a:solidFill>
        </p:spPr>
        <p:txBody>
          <a:bodyPr rtlCol="0">
            <a:normAutofit/>
          </a:bodyPr>
          <a:lstStyle>
            <a:lvl1pPr marL="0" indent="0">
              <a:buNone/>
              <a:defRPr sz="1200">
                <a:solidFill>
                  <a:schemeClr val="bg1">
                    <a:lumMod val="50000"/>
                  </a:schemeClr>
                </a:solidFill>
              </a:defRPr>
            </a:lvl1pPr>
          </a:lstStyle>
          <a:p>
            <a:pPr lvl="0"/>
            <a:r>
              <a:rPr lang="en-US" noProof="0"/>
              <a:t>Click icon to add picture</a:t>
            </a:r>
            <a:endParaRPr lang="id-ID" noProof="0"/>
          </a:p>
        </p:txBody>
      </p:sp>
    </p:spTree>
    <p:extLst>
      <p:ext uri="{BB962C8B-B14F-4D97-AF65-F5344CB8AC3E}">
        <p14:creationId xmlns:p14="http://schemas.microsoft.com/office/powerpoint/2010/main" val="1728613264"/>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9"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rtlCol="0">
            <a:noAutofit/>
          </a:bodyPr>
          <a:lstStyle>
            <a:lvl1pPr marL="0" indent="0">
              <a:buNone/>
              <a:defRPr sz="1200">
                <a:solidFill>
                  <a:schemeClr val="bg1">
                    <a:lumMod val="50000"/>
                  </a:schemeClr>
                </a:solidFill>
              </a:defRPr>
            </a:lvl1pPr>
          </a:lstStyle>
          <a:p>
            <a:pPr lvl="0"/>
            <a:r>
              <a:rPr lang="en-US" noProof="0"/>
              <a:t>Click icon to add picture</a:t>
            </a:r>
            <a:endParaRPr lang="id-ID" noProof="0"/>
          </a:p>
        </p:txBody>
      </p:sp>
    </p:spTree>
    <p:extLst>
      <p:ext uri="{BB962C8B-B14F-4D97-AF65-F5344CB8AC3E}">
        <p14:creationId xmlns:p14="http://schemas.microsoft.com/office/powerpoint/2010/main" val="2297412149"/>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p:cSld name="1_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711200" y="681037"/>
            <a:ext cx="10769600" cy="609600"/>
          </a:xfrm>
          <a:prstGeom prst="roundRect">
            <a:avLst>
              <a:gd name="adj" fmla="val 32815"/>
            </a:avLst>
          </a:prstGeom>
        </p:spPr>
        <p:txBody>
          <a:bodyPr/>
          <a:lstStyle>
            <a:lvl1pPr>
              <a:defRPr sz="2800" b="1">
                <a:latin typeface="Times New Roman" panose="02020603050405020304" pitchFamily="18" charset="0"/>
                <a:cs typeface="Times New Roman" panose="02020603050405020304" pitchFamily="18" charset="0"/>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632236382"/>
      </p:ext>
    </p:extLst>
  </p:cSld>
  <p:clrMapOvr>
    <a:masterClrMapping/>
  </p:clrMapOvr>
  <p:transition>
    <p:cut thruBlk="1"/>
  </p:transition>
</p:sldLayout>
</file>

<file path=ppt/slideLayouts/slideLayout97.xml><?xml version="1.0" encoding="utf-8"?>
<p:sldLayout xmlns:a="http://schemas.openxmlformats.org/drawingml/2006/main" xmlns:r="http://schemas.openxmlformats.org/officeDocument/2006/relationships" xmlns:p="http://schemas.openxmlformats.org/presentationml/2006/main">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9"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rtlCol="0">
            <a:noAutofit/>
          </a:bodyPr>
          <a:lstStyle>
            <a:lvl1pPr marL="0" indent="0">
              <a:buNone/>
              <a:defRPr sz="1200">
                <a:solidFill>
                  <a:schemeClr val="bg1">
                    <a:lumMod val="50000"/>
                  </a:schemeClr>
                </a:solidFill>
              </a:defRPr>
            </a:lvl1pPr>
          </a:lstStyle>
          <a:p>
            <a:pPr lvl="0"/>
            <a:r>
              <a:rPr lang="en-US" noProof="0"/>
              <a:t>Click icon to add picture</a:t>
            </a:r>
            <a:endParaRPr lang="id-ID" noProof="0"/>
          </a:p>
        </p:txBody>
      </p:sp>
    </p:spTree>
    <p:extLst>
      <p:ext uri="{BB962C8B-B14F-4D97-AF65-F5344CB8AC3E}">
        <p14:creationId xmlns:p14="http://schemas.microsoft.com/office/powerpoint/2010/main" val="1167477520"/>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613711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18" Type="http://schemas.openxmlformats.org/officeDocument/2006/relationships/slideLayout" Target="../slideLayouts/slideLayout34.xml"/><Relationship Id="rId3" Type="http://schemas.openxmlformats.org/officeDocument/2006/relationships/slideLayout" Target="../slideLayouts/slideLayout19.xml"/><Relationship Id="rId21" Type="http://schemas.openxmlformats.org/officeDocument/2006/relationships/theme" Target="../theme/theme2.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slideLayout" Target="../slideLayouts/slideLayout33.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20" Type="http://schemas.openxmlformats.org/officeDocument/2006/relationships/slideLayout" Target="../slideLayouts/slideLayout36.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23" Type="http://schemas.openxmlformats.org/officeDocument/2006/relationships/image" Target="../media/image2.png"/><Relationship Id="rId10" Type="http://schemas.openxmlformats.org/officeDocument/2006/relationships/slideLayout" Target="../slideLayouts/slideLayout26.xml"/><Relationship Id="rId19" Type="http://schemas.openxmlformats.org/officeDocument/2006/relationships/slideLayout" Target="../slideLayouts/slideLayout35.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 Id="rId22" Type="http://schemas.openxmlformats.org/officeDocument/2006/relationships/image" Target="../media/image1.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4.xml"/><Relationship Id="rId13" Type="http://schemas.openxmlformats.org/officeDocument/2006/relationships/slideLayout" Target="../slideLayouts/slideLayout49.xml"/><Relationship Id="rId18" Type="http://schemas.openxmlformats.org/officeDocument/2006/relationships/slideLayout" Target="../slideLayouts/slideLayout54.xml"/><Relationship Id="rId3" Type="http://schemas.openxmlformats.org/officeDocument/2006/relationships/slideLayout" Target="../slideLayouts/slideLayout39.xml"/><Relationship Id="rId21" Type="http://schemas.openxmlformats.org/officeDocument/2006/relationships/theme" Target="../theme/theme3.xml"/><Relationship Id="rId7" Type="http://schemas.openxmlformats.org/officeDocument/2006/relationships/slideLayout" Target="../slideLayouts/slideLayout43.xml"/><Relationship Id="rId12" Type="http://schemas.openxmlformats.org/officeDocument/2006/relationships/slideLayout" Target="../slideLayouts/slideLayout48.xml"/><Relationship Id="rId17" Type="http://schemas.openxmlformats.org/officeDocument/2006/relationships/slideLayout" Target="../slideLayouts/slideLayout53.xml"/><Relationship Id="rId2" Type="http://schemas.openxmlformats.org/officeDocument/2006/relationships/slideLayout" Target="../slideLayouts/slideLayout38.xml"/><Relationship Id="rId16" Type="http://schemas.openxmlformats.org/officeDocument/2006/relationships/slideLayout" Target="../slideLayouts/slideLayout52.xml"/><Relationship Id="rId20" Type="http://schemas.openxmlformats.org/officeDocument/2006/relationships/slideLayout" Target="../slideLayouts/slideLayout56.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5" Type="http://schemas.openxmlformats.org/officeDocument/2006/relationships/slideLayout" Target="../slideLayouts/slideLayout51.xml"/><Relationship Id="rId23" Type="http://schemas.openxmlformats.org/officeDocument/2006/relationships/image" Target="../media/image2.png"/><Relationship Id="rId10" Type="http://schemas.openxmlformats.org/officeDocument/2006/relationships/slideLayout" Target="../slideLayouts/slideLayout46.xml"/><Relationship Id="rId19" Type="http://schemas.openxmlformats.org/officeDocument/2006/relationships/slideLayout" Target="../slideLayouts/slideLayout55.xml"/><Relationship Id="rId4" Type="http://schemas.openxmlformats.org/officeDocument/2006/relationships/slideLayout" Target="../slideLayouts/slideLayout40.xml"/><Relationship Id="rId9" Type="http://schemas.openxmlformats.org/officeDocument/2006/relationships/slideLayout" Target="../slideLayouts/slideLayout45.xml"/><Relationship Id="rId14" Type="http://schemas.openxmlformats.org/officeDocument/2006/relationships/slideLayout" Target="../slideLayouts/slideLayout50.xml"/><Relationship Id="rId22" Type="http://schemas.openxmlformats.org/officeDocument/2006/relationships/image" Target="../media/image1.pn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64.xml"/><Relationship Id="rId13" Type="http://schemas.openxmlformats.org/officeDocument/2006/relationships/slideLayout" Target="../slideLayouts/slideLayout69.xml"/><Relationship Id="rId18" Type="http://schemas.openxmlformats.org/officeDocument/2006/relationships/slideLayout" Target="../slideLayouts/slideLayout74.xml"/><Relationship Id="rId3" Type="http://schemas.openxmlformats.org/officeDocument/2006/relationships/slideLayout" Target="../slideLayouts/slideLayout59.xml"/><Relationship Id="rId21" Type="http://schemas.openxmlformats.org/officeDocument/2006/relationships/slideLayout" Target="../slideLayouts/slideLayout77.xml"/><Relationship Id="rId7" Type="http://schemas.openxmlformats.org/officeDocument/2006/relationships/slideLayout" Target="../slideLayouts/slideLayout63.xml"/><Relationship Id="rId12" Type="http://schemas.openxmlformats.org/officeDocument/2006/relationships/slideLayout" Target="../slideLayouts/slideLayout68.xml"/><Relationship Id="rId17" Type="http://schemas.openxmlformats.org/officeDocument/2006/relationships/slideLayout" Target="../slideLayouts/slideLayout73.xml"/><Relationship Id="rId2" Type="http://schemas.openxmlformats.org/officeDocument/2006/relationships/slideLayout" Target="../slideLayouts/slideLayout58.xml"/><Relationship Id="rId16" Type="http://schemas.openxmlformats.org/officeDocument/2006/relationships/slideLayout" Target="../slideLayouts/slideLayout72.xml"/><Relationship Id="rId20" Type="http://schemas.openxmlformats.org/officeDocument/2006/relationships/slideLayout" Target="../slideLayouts/slideLayout76.xml"/><Relationship Id="rId1" Type="http://schemas.openxmlformats.org/officeDocument/2006/relationships/slideLayout" Target="../slideLayouts/slideLayout57.xml"/><Relationship Id="rId6" Type="http://schemas.openxmlformats.org/officeDocument/2006/relationships/slideLayout" Target="../slideLayouts/slideLayout62.xml"/><Relationship Id="rId11" Type="http://schemas.openxmlformats.org/officeDocument/2006/relationships/slideLayout" Target="../slideLayouts/slideLayout67.xml"/><Relationship Id="rId24" Type="http://schemas.openxmlformats.org/officeDocument/2006/relationships/image" Target="../media/image2.png"/><Relationship Id="rId5" Type="http://schemas.openxmlformats.org/officeDocument/2006/relationships/slideLayout" Target="../slideLayouts/slideLayout61.xml"/><Relationship Id="rId15" Type="http://schemas.openxmlformats.org/officeDocument/2006/relationships/slideLayout" Target="../slideLayouts/slideLayout71.xml"/><Relationship Id="rId23" Type="http://schemas.openxmlformats.org/officeDocument/2006/relationships/image" Target="../media/image1.png"/><Relationship Id="rId10" Type="http://schemas.openxmlformats.org/officeDocument/2006/relationships/slideLayout" Target="../slideLayouts/slideLayout66.xml"/><Relationship Id="rId19" Type="http://schemas.openxmlformats.org/officeDocument/2006/relationships/slideLayout" Target="../slideLayouts/slideLayout75.xml"/><Relationship Id="rId4" Type="http://schemas.openxmlformats.org/officeDocument/2006/relationships/slideLayout" Target="../slideLayouts/slideLayout60.xml"/><Relationship Id="rId9" Type="http://schemas.openxmlformats.org/officeDocument/2006/relationships/slideLayout" Target="../slideLayouts/slideLayout65.xml"/><Relationship Id="rId14" Type="http://schemas.openxmlformats.org/officeDocument/2006/relationships/slideLayout" Target="../slideLayouts/slideLayout70.xml"/><Relationship Id="rId22"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85.xml"/><Relationship Id="rId13" Type="http://schemas.openxmlformats.org/officeDocument/2006/relationships/slideLayout" Target="../slideLayouts/slideLayout90.xml"/><Relationship Id="rId18" Type="http://schemas.openxmlformats.org/officeDocument/2006/relationships/slideLayout" Target="../slideLayouts/slideLayout95.xml"/><Relationship Id="rId3" Type="http://schemas.openxmlformats.org/officeDocument/2006/relationships/slideLayout" Target="../slideLayouts/slideLayout80.xml"/><Relationship Id="rId21" Type="http://schemas.openxmlformats.org/officeDocument/2006/relationships/slideLayout" Target="../slideLayouts/slideLayout98.xml"/><Relationship Id="rId7" Type="http://schemas.openxmlformats.org/officeDocument/2006/relationships/slideLayout" Target="../slideLayouts/slideLayout84.xml"/><Relationship Id="rId12" Type="http://schemas.openxmlformats.org/officeDocument/2006/relationships/slideLayout" Target="../slideLayouts/slideLayout89.xml"/><Relationship Id="rId17" Type="http://schemas.openxmlformats.org/officeDocument/2006/relationships/slideLayout" Target="../slideLayouts/slideLayout94.xml"/><Relationship Id="rId2" Type="http://schemas.openxmlformats.org/officeDocument/2006/relationships/slideLayout" Target="../slideLayouts/slideLayout79.xml"/><Relationship Id="rId16" Type="http://schemas.openxmlformats.org/officeDocument/2006/relationships/slideLayout" Target="../slideLayouts/slideLayout93.xml"/><Relationship Id="rId20" Type="http://schemas.openxmlformats.org/officeDocument/2006/relationships/slideLayout" Target="../slideLayouts/slideLayout97.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24" Type="http://schemas.openxmlformats.org/officeDocument/2006/relationships/image" Target="../media/image2.png"/><Relationship Id="rId5" Type="http://schemas.openxmlformats.org/officeDocument/2006/relationships/slideLayout" Target="../slideLayouts/slideLayout82.xml"/><Relationship Id="rId15" Type="http://schemas.openxmlformats.org/officeDocument/2006/relationships/slideLayout" Target="../slideLayouts/slideLayout92.xml"/><Relationship Id="rId23" Type="http://schemas.openxmlformats.org/officeDocument/2006/relationships/image" Target="../media/image1.png"/><Relationship Id="rId10" Type="http://schemas.openxmlformats.org/officeDocument/2006/relationships/slideLayout" Target="../slideLayouts/slideLayout87.xml"/><Relationship Id="rId19" Type="http://schemas.openxmlformats.org/officeDocument/2006/relationships/slideLayout" Target="../slideLayouts/slideLayout96.xml"/><Relationship Id="rId4" Type="http://schemas.openxmlformats.org/officeDocument/2006/relationships/slideLayout" Target="../slideLayouts/slideLayout81.xml"/><Relationship Id="rId9" Type="http://schemas.openxmlformats.org/officeDocument/2006/relationships/slideLayout" Target="../slideLayouts/slideLayout86.xml"/><Relationship Id="rId14" Type="http://schemas.openxmlformats.org/officeDocument/2006/relationships/slideLayout" Target="../slideLayouts/slideLayout91.xml"/><Relationship Id="rId22" Type="http://schemas.openxmlformats.org/officeDocument/2006/relationships/theme" Target="../theme/theme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A0998882-FB78-42E7-9D12-12DCD43B90F0}"/>
              </a:ext>
            </a:extLst>
          </p:cNvPr>
          <p:cNvPicPr>
            <a:picLocks noChangeAspect="1"/>
          </p:cNvPicPr>
          <p:nvPr userDrawn="1"/>
        </p:nvPicPr>
        <p:blipFill rotWithShape="1">
          <a:blip r:embed="rId1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TextBox 7">
            <a:extLst>
              <a:ext uri="{FF2B5EF4-FFF2-40B4-BE49-F238E27FC236}">
                <a16:creationId xmlns:a16="http://schemas.microsoft.com/office/drawing/2014/main" id="{9802E2C1-2647-41A6-9663-92502D6B8D25}"/>
              </a:ext>
            </a:extLst>
          </p:cNvPr>
          <p:cNvSpPr txBox="1"/>
          <p:nvPr userDrawn="1"/>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5"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22"/>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8E38D89C-39CF-4917-8997-D50A4E0653BB}"/>
              </a:ext>
            </a:extLst>
          </p:cNvPr>
          <p:cNvSpPr>
            <a:spLocks noGrp="1" noChangeArrowheads="1"/>
          </p:cNvSpPr>
          <p:nvPr>
            <p:ph type="title"/>
          </p:nvPr>
        </p:nvSpPr>
        <p:spPr bwMode="auto">
          <a:xfrm>
            <a:off x="838200" y="365126"/>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3" name="Text Placeholder 2">
            <a:extLst>
              <a:ext uri="{FF2B5EF4-FFF2-40B4-BE49-F238E27FC236}">
                <a16:creationId xmlns:a16="http://schemas.microsoft.com/office/drawing/2014/main" id="{D0FA5A2E-D9A5-4E27-97F9-BD3D0E3738F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1028" name="Graphic 21">
            <a:extLst>
              <a:ext uri="{FF2B5EF4-FFF2-40B4-BE49-F238E27FC236}">
                <a16:creationId xmlns:a16="http://schemas.microsoft.com/office/drawing/2014/main" id="{8DEC9261-8349-4D99-8B8B-D6DB8EE03FEF}"/>
              </a:ext>
            </a:extLst>
          </p:cNvPr>
          <p:cNvPicPr>
            <a:picLocks noChangeAspect="1" noChangeArrowheads="1"/>
          </p:cNvPicPr>
          <p:nvPr/>
        </p:nvPicPr>
        <p:blipFill>
          <a:blip r:embed="rId2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9783233" y="60326"/>
            <a:ext cx="2305051"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a:extLst>
              <a:ext uri="{FF2B5EF4-FFF2-40B4-BE49-F238E27FC236}">
                <a16:creationId xmlns:a16="http://schemas.microsoft.com/office/drawing/2014/main" id="{975E1C2A-5BBF-4B75-B27A-3BB890464E15}"/>
              </a:ext>
            </a:extLst>
          </p:cNvPr>
          <p:cNvSpPr txBox="1"/>
          <p:nvPr userDrawn="1"/>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511068743"/>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 id="2147483687" r:id="rId19"/>
    <p:sldLayoutId id="2147483688" r:id="rId20"/>
  </p:sldLayoutIdLst>
  <p:transition>
    <p:cut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left)">
                                      <p:cBhvr>
                                        <p:cTn id="12" dur="500"/>
                                        <p:tgtEl>
                                          <p:spTgt spid="3">
                                            <p:txEl>
                                              <p:pRg st="1" end="1"/>
                                            </p:txEl>
                                          </p:spTgt>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wipe(left)">
                                      <p:cBhvr>
                                        <p:cTn id="15" dur="500"/>
                                        <p:tgtEl>
                                          <p:spTgt spid="3">
                                            <p:txEl>
                                              <p:pRg st="2" end="2"/>
                                            </p:txEl>
                                          </p:spTgt>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wipe(left)">
                                      <p:cBhvr>
                                        <p:cTn id="18" dur="500"/>
                                        <p:tgtEl>
                                          <p:spTgt spid="3">
                                            <p:txEl>
                                              <p:pRg st="3" end="3"/>
                                            </p:txEl>
                                          </p:spTgt>
                                        </p:tgtEl>
                                      </p:cBhvr>
                                    </p:animEffect>
                                  </p:childTnLst>
                                </p:cTn>
                              </p:par>
                              <p:par>
                                <p:cTn id="19" presetID="22" presetClass="entr" presetSubtype="8"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wipe(left)">
                                      <p:cBhvr>
                                        <p:cTn id="21"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utoUpdateAnimBg="0">
        <p:tmplLst>
          <p:tmpl lvl="1">
            <p:tnLst>
              <p:par>
                <p:cTn presetID="22" presetClass="entr" presetSubtype="8"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 lvl="2">
            <p:tnLst>
              <p:par>
                <p:cTn presetID="22" presetClass="entr" presetSubtype="8"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 lvl="3">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 lvl="4">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 lvl="5">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Lst>
      </p:bldP>
    </p:bldLst>
  </p:timing>
  <p:hf hdr="0" dt="0"/>
  <p:txStyles>
    <p:titleStyle>
      <a:lvl1pPr algn="l" defTabSz="685800" rtl="0" fontAlgn="base">
        <a:lnSpc>
          <a:spcPct val="90000"/>
        </a:lnSpc>
        <a:spcBef>
          <a:spcPct val="0"/>
        </a:spcBef>
        <a:spcAft>
          <a:spcPct val="0"/>
        </a:spcAft>
        <a:defRPr sz="3300" kern="1200">
          <a:solidFill>
            <a:schemeClr val="tx1"/>
          </a:solidFill>
          <a:latin typeface="+mj-lt"/>
          <a:ea typeface="+mj-ea"/>
          <a:cs typeface="+mj-cs"/>
        </a:defRPr>
      </a:lvl1pPr>
      <a:lvl2pPr algn="l" defTabSz="685800" rtl="0" fontAlgn="base">
        <a:lnSpc>
          <a:spcPct val="90000"/>
        </a:lnSpc>
        <a:spcBef>
          <a:spcPct val="0"/>
        </a:spcBef>
        <a:spcAft>
          <a:spcPct val="0"/>
        </a:spcAft>
        <a:defRPr sz="3300">
          <a:solidFill>
            <a:schemeClr val="tx1"/>
          </a:solidFill>
          <a:latin typeface="Calibri Light" panose="020F0302020204030204" pitchFamily="34" charset="0"/>
        </a:defRPr>
      </a:lvl2pPr>
      <a:lvl3pPr algn="l" defTabSz="685800" rtl="0" fontAlgn="base">
        <a:lnSpc>
          <a:spcPct val="90000"/>
        </a:lnSpc>
        <a:spcBef>
          <a:spcPct val="0"/>
        </a:spcBef>
        <a:spcAft>
          <a:spcPct val="0"/>
        </a:spcAft>
        <a:defRPr sz="3300">
          <a:solidFill>
            <a:schemeClr val="tx1"/>
          </a:solidFill>
          <a:latin typeface="Calibri Light" panose="020F0302020204030204" pitchFamily="34" charset="0"/>
        </a:defRPr>
      </a:lvl3pPr>
      <a:lvl4pPr algn="l" defTabSz="685800" rtl="0" fontAlgn="base">
        <a:lnSpc>
          <a:spcPct val="90000"/>
        </a:lnSpc>
        <a:spcBef>
          <a:spcPct val="0"/>
        </a:spcBef>
        <a:spcAft>
          <a:spcPct val="0"/>
        </a:spcAft>
        <a:defRPr sz="3300">
          <a:solidFill>
            <a:schemeClr val="tx1"/>
          </a:solidFill>
          <a:latin typeface="Calibri Light" panose="020F0302020204030204" pitchFamily="34" charset="0"/>
        </a:defRPr>
      </a:lvl4pPr>
      <a:lvl5pPr algn="l" defTabSz="685800" rtl="0" fontAlgn="base">
        <a:lnSpc>
          <a:spcPct val="90000"/>
        </a:lnSpc>
        <a:spcBef>
          <a:spcPct val="0"/>
        </a:spcBef>
        <a:spcAft>
          <a:spcPct val="0"/>
        </a:spcAft>
        <a:defRPr sz="3300">
          <a:solidFill>
            <a:schemeClr val="tx1"/>
          </a:solidFill>
          <a:latin typeface="Calibri Light" panose="020F0302020204030204" pitchFamily="34" charset="0"/>
        </a:defRPr>
      </a:lvl5pPr>
      <a:lvl6pPr marL="457200" algn="l" defTabSz="685800" rtl="0" fontAlgn="base">
        <a:lnSpc>
          <a:spcPct val="90000"/>
        </a:lnSpc>
        <a:spcBef>
          <a:spcPct val="0"/>
        </a:spcBef>
        <a:spcAft>
          <a:spcPct val="0"/>
        </a:spcAft>
        <a:defRPr sz="3300">
          <a:solidFill>
            <a:schemeClr val="tx1"/>
          </a:solidFill>
          <a:latin typeface="Calibri Light" panose="020F0302020204030204" pitchFamily="34" charset="0"/>
        </a:defRPr>
      </a:lvl6pPr>
      <a:lvl7pPr marL="914400" algn="l" defTabSz="685800" rtl="0" fontAlgn="base">
        <a:lnSpc>
          <a:spcPct val="90000"/>
        </a:lnSpc>
        <a:spcBef>
          <a:spcPct val="0"/>
        </a:spcBef>
        <a:spcAft>
          <a:spcPct val="0"/>
        </a:spcAft>
        <a:defRPr sz="3300">
          <a:solidFill>
            <a:schemeClr val="tx1"/>
          </a:solidFill>
          <a:latin typeface="Calibri Light" panose="020F0302020204030204" pitchFamily="34" charset="0"/>
        </a:defRPr>
      </a:lvl7pPr>
      <a:lvl8pPr marL="1371600" algn="l" defTabSz="685800" rtl="0" fontAlgn="base">
        <a:lnSpc>
          <a:spcPct val="90000"/>
        </a:lnSpc>
        <a:spcBef>
          <a:spcPct val="0"/>
        </a:spcBef>
        <a:spcAft>
          <a:spcPct val="0"/>
        </a:spcAft>
        <a:defRPr sz="3300">
          <a:solidFill>
            <a:schemeClr val="tx1"/>
          </a:solidFill>
          <a:latin typeface="Calibri Light" panose="020F0302020204030204" pitchFamily="34" charset="0"/>
        </a:defRPr>
      </a:lvl8pPr>
      <a:lvl9pPr marL="1828800" algn="l" defTabSz="685800" rtl="0" fontAlgn="base">
        <a:lnSpc>
          <a:spcPct val="90000"/>
        </a:lnSpc>
        <a:spcBef>
          <a:spcPct val="0"/>
        </a:spcBef>
        <a:spcAft>
          <a:spcPct val="0"/>
        </a:spcAft>
        <a:defRPr sz="3300">
          <a:solidFill>
            <a:schemeClr val="tx1"/>
          </a:solidFill>
          <a:latin typeface="Calibri Light" panose="020F0302020204030204" pitchFamily="34" charset="0"/>
        </a:defRPr>
      </a:lvl9pPr>
    </p:titleStyle>
    <p:bodyStyle>
      <a:lvl1pPr marL="171450" indent="-171450" algn="l" defTabSz="685800" rtl="0" fontAlgn="base">
        <a:lnSpc>
          <a:spcPct val="90000"/>
        </a:lnSpc>
        <a:spcBef>
          <a:spcPts val="750"/>
        </a:spcBef>
        <a:spcAft>
          <a:spcPct val="0"/>
        </a:spcAft>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fontAlgn="base">
        <a:lnSpc>
          <a:spcPct val="90000"/>
        </a:lnSpc>
        <a:spcBef>
          <a:spcPts val="375"/>
        </a:spcBef>
        <a:spcAft>
          <a:spcPct val="0"/>
        </a:spcAft>
        <a:buFont typeface="Arial" panose="020B0604020202020204" pitchFamily="34" charset="0"/>
        <a:buChar char="•"/>
        <a:defRPr kern="1200">
          <a:solidFill>
            <a:schemeClr val="tx1"/>
          </a:solidFill>
          <a:latin typeface="+mn-lt"/>
          <a:ea typeface="+mn-ea"/>
          <a:cs typeface="+mn-cs"/>
        </a:defRPr>
      </a:lvl2pPr>
      <a:lvl3pPr marL="857250" indent="-171450" algn="l" defTabSz="685800" rtl="0" fontAlgn="base">
        <a:lnSpc>
          <a:spcPct val="90000"/>
        </a:lnSpc>
        <a:spcBef>
          <a:spcPts val="375"/>
        </a:spcBef>
        <a:spcAft>
          <a:spcPct val="0"/>
        </a:spcAft>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fontAlgn="base">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4pPr>
      <a:lvl5pPr marL="1543050" indent="-171450" algn="l" defTabSz="685800" rtl="0" fontAlgn="base">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22"/>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4205C12E-D409-499C-AAB3-14C3A2FCDB42}"/>
              </a:ext>
            </a:extLst>
          </p:cNvPr>
          <p:cNvSpPr>
            <a:spLocks noGrp="1" noChangeArrowheads="1"/>
          </p:cNvSpPr>
          <p:nvPr>
            <p:ph type="title"/>
          </p:nvPr>
        </p:nvSpPr>
        <p:spPr bwMode="auto">
          <a:xfrm>
            <a:off x="838200" y="365126"/>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3" name="Text Placeholder 2">
            <a:extLst>
              <a:ext uri="{FF2B5EF4-FFF2-40B4-BE49-F238E27FC236}">
                <a16:creationId xmlns:a16="http://schemas.microsoft.com/office/drawing/2014/main" id="{00BF1062-D033-4F4C-A382-D25A1529A61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1028" name="Graphic 21">
            <a:extLst>
              <a:ext uri="{FF2B5EF4-FFF2-40B4-BE49-F238E27FC236}">
                <a16:creationId xmlns:a16="http://schemas.microsoft.com/office/drawing/2014/main" id="{5C0D450F-53E0-4AB0-A11B-D45F6DF73256}"/>
              </a:ext>
            </a:extLst>
          </p:cNvPr>
          <p:cNvPicPr>
            <a:picLocks noChangeAspect="1" noChangeArrowheads="1"/>
          </p:cNvPicPr>
          <p:nvPr/>
        </p:nvPicPr>
        <p:blipFill>
          <a:blip r:embed="rId2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9783233" y="60326"/>
            <a:ext cx="2305051"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a:extLst>
              <a:ext uri="{FF2B5EF4-FFF2-40B4-BE49-F238E27FC236}">
                <a16:creationId xmlns:a16="http://schemas.microsoft.com/office/drawing/2014/main" id="{8617668F-82B6-4A3B-A84F-D73A873F3A61}"/>
              </a:ext>
            </a:extLst>
          </p:cNvPr>
          <p:cNvSpPr txBox="1"/>
          <p:nvPr userDrawn="1"/>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735493633"/>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 id="2147483703" r:id="rId13"/>
    <p:sldLayoutId id="2147483704" r:id="rId14"/>
    <p:sldLayoutId id="2147483705" r:id="rId15"/>
    <p:sldLayoutId id="2147483706" r:id="rId16"/>
    <p:sldLayoutId id="2147483707" r:id="rId17"/>
    <p:sldLayoutId id="2147483708" r:id="rId18"/>
    <p:sldLayoutId id="2147483709" r:id="rId19"/>
    <p:sldLayoutId id="2147483710" r:id="rId20"/>
  </p:sldLayoutIdLst>
  <p:transition>
    <p:cut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left)">
                                      <p:cBhvr>
                                        <p:cTn id="12" dur="500"/>
                                        <p:tgtEl>
                                          <p:spTgt spid="3">
                                            <p:txEl>
                                              <p:pRg st="1" end="1"/>
                                            </p:txEl>
                                          </p:spTgt>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wipe(left)">
                                      <p:cBhvr>
                                        <p:cTn id="15" dur="500"/>
                                        <p:tgtEl>
                                          <p:spTgt spid="3">
                                            <p:txEl>
                                              <p:pRg st="2" end="2"/>
                                            </p:txEl>
                                          </p:spTgt>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wipe(left)">
                                      <p:cBhvr>
                                        <p:cTn id="18" dur="500"/>
                                        <p:tgtEl>
                                          <p:spTgt spid="3">
                                            <p:txEl>
                                              <p:pRg st="3" end="3"/>
                                            </p:txEl>
                                          </p:spTgt>
                                        </p:tgtEl>
                                      </p:cBhvr>
                                    </p:animEffect>
                                  </p:childTnLst>
                                </p:cTn>
                              </p:par>
                              <p:par>
                                <p:cTn id="19" presetID="22" presetClass="entr" presetSubtype="8"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wipe(left)">
                                      <p:cBhvr>
                                        <p:cTn id="21"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utoUpdateAnimBg="0">
        <p:tmplLst>
          <p:tmpl lvl="1">
            <p:tnLst>
              <p:par>
                <p:cTn presetID="22" presetClass="entr" presetSubtype="8"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 lvl="2">
            <p:tnLst>
              <p:par>
                <p:cTn presetID="22" presetClass="entr" presetSubtype="8"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 lvl="3">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 lvl="4">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 lvl="5">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Lst>
      </p:bldP>
    </p:bldLst>
  </p:timing>
  <p:hf hdr="0" dt="0"/>
  <p:txStyles>
    <p:titleStyle>
      <a:lvl1pPr algn="l" defTabSz="685800" rtl="0" fontAlgn="base">
        <a:lnSpc>
          <a:spcPct val="90000"/>
        </a:lnSpc>
        <a:spcBef>
          <a:spcPct val="0"/>
        </a:spcBef>
        <a:spcAft>
          <a:spcPct val="0"/>
        </a:spcAft>
        <a:defRPr sz="3300" kern="1200">
          <a:solidFill>
            <a:schemeClr val="tx1"/>
          </a:solidFill>
          <a:latin typeface="+mj-lt"/>
          <a:ea typeface="+mj-ea"/>
          <a:cs typeface="+mj-cs"/>
        </a:defRPr>
      </a:lvl1pPr>
      <a:lvl2pPr algn="l" defTabSz="685800" rtl="0" fontAlgn="base">
        <a:lnSpc>
          <a:spcPct val="90000"/>
        </a:lnSpc>
        <a:spcBef>
          <a:spcPct val="0"/>
        </a:spcBef>
        <a:spcAft>
          <a:spcPct val="0"/>
        </a:spcAft>
        <a:defRPr sz="3300">
          <a:solidFill>
            <a:schemeClr val="tx1"/>
          </a:solidFill>
          <a:latin typeface="Calibri Light" panose="020F0302020204030204" pitchFamily="34" charset="0"/>
        </a:defRPr>
      </a:lvl2pPr>
      <a:lvl3pPr algn="l" defTabSz="685800" rtl="0" fontAlgn="base">
        <a:lnSpc>
          <a:spcPct val="90000"/>
        </a:lnSpc>
        <a:spcBef>
          <a:spcPct val="0"/>
        </a:spcBef>
        <a:spcAft>
          <a:spcPct val="0"/>
        </a:spcAft>
        <a:defRPr sz="3300">
          <a:solidFill>
            <a:schemeClr val="tx1"/>
          </a:solidFill>
          <a:latin typeface="Calibri Light" panose="020F0302020204030204" pitchFamily="34" charset="0"/>
        </a:defRPr>
      </a:lvl3pPr>
      <a:lvl4pPr algn="l" defTabSz="685800" rtl="0" fontAlgn="base">
        <a:lnSpc>
          <a:spcPct val="90000"/>
        </a:lnSpc>
        <a:spcBef>
          <a:spcPct val="0"/>
        </a:spcBef>
        <a:spcAft>
          <a:spcPct val="0"/>
        </a:spcAft>
        <a:defRPr sz="3300">
          <a:solidFill>
            <a:schemeClr val="tx1"/>
          </a:solidFill>
          <a:latin typeface="Calibri Light" panose="020F0302020204030204" pitchFamily="34" charset="0"/>
        </a:defRPr>
      </a:lvl4pPr>
      <a:lvl5pPr algn="l" defTabSz="685800" rtl="0" fontAlgn="base">
        <a:lnSpc>
          <a:spcPct val="90000"/>
        </a:lnSpc>
        <a:spcBef>
          <a:spcPct val="0"/>
        </a:spcBef>
        <a:spcAft>
          <a:spcPct val="0"/>
        </a:spcAft>
        <a:defRPr sz="3300">
          <a:solidFill>
            <a:schemeClr val="tx1"/>
          </a:solidFill>
          <a:latin typeface="Calibri Light" panose="020F0302020204030204" pitchFamily="34" charset="0"/>
        </a:defRPr>
      </a:lvl5pPr>
      <a:lvl6pPr marL="457200" algn="l" defTabSz="685800" rtl="0" fontAlgn="base">
        <a:lnSpc>
          <a:spcPct val="90000"/>
        </a:lnSpc>
        <a:spcBef>
          <a:spcPct val="0"/>
        </a:spcBef>
        <a:spcAft>
          <a:spcPct val="0"/>
        </a:spcAft>
        <a:defRPr sz="3300">
          <a:solidFill>
            <a:schemeClr val="tx1"/>
          </a:solidFill>
          <a:latin typeface="Calibri Light" panose="020F0302020204030204" pitchFamily="34" charset="0"/>
        </a:defRPr>
      </a:lvl6pPr>
      <a:lvl7pPr marL="914400" algn="l" defTabSz="685800" rtl="0" fontAlgn="base">
        <a:lnSpc>
          <a:spcPct val="90000"/>
        </a:lnSpc>
        <a:spcBef>
          <a:spcPct val="0"/>
        </a:spcBef>
        <a:spcAft>
          <a:spcPct val="0"/>
        </a:spcAft>
        <a:defRPr sz="3300">
          <a:solidFill>
            <a:schemeClr val="tx1"/>
          </a:solidFill>
          <a:latin typeface="Calibri Light" panose="020F0302020204030204" pitchFamily="34" charset="0"/>
        </a:defRPr>
      </a:lvl7pPr>
      <a:lvl8pPr marL="1371600" algn="l" defTabSz="685800" rtl="0" fontAlgn="base">
        <a:lnSpc>
          <a:spcPct val="90000"/>
        </a:lnSpc>
        <a:spcBef>
          <a:spcPct val="0"/>
        </a:spcBef>
        <a:spcAft>
          <a:spcPct val="0"/>
        </a:spcAft>
        <a:defRPr sz="3300">
          <a:solidFill>
            <a:schemeClr val="tx1"/>
          </a:solidFill>
          <a:latin typeface="Calibri Light" panose="020F0302020204030204" pitchFamily="34" charset="0"/>
        </a:defRPr>
      </a:lvl8pPr>
      <a:lvl9pPr marL="1828800" algn="l" defTabSz="685800" rtl="0" fontAlgn="base">
        <a:lnSpc>
          <a:spcPct val="90000"/>
        </a:lnSpc>
        <a:spcBef>
          <a:spcPct val="0"/>
        </a:spcBef>
        <a:spcAft>
          <a:spcPct val="0"/>
        </a:spcAft>
        <a:defRPr sz="3300">
          <a:solidFill>
            <a:schemeClr val="tx1"/>
          </a:solidFill>
          <a:latin typeface="Calibri Light" panose="020F0302020204030204" pitchFamily="34" charset="0"/>
        </a:defRPr>
      </a:lvl9pPr>
    </p:titleStyle>
    <p:bodyStyle>
      <a:lvl1pPr marL="171450" indent="-171450" algn="l" defTabSz="685800" rtl="0" fontAlgn="base">
        <a:lnSpc>
          <a:spcPct val="90000"/>
        </a:lnSpc>
        <a:spcBef>
          <a:spcPts val="750"/>
        </a:spcBef>
        <a:spcAft>
          <a:spcPct val="0"/>
        </a:spcAft>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fontAlgn="base">
        <a:lnSpc>
          <a:spcPct val="90000"/>
        </a:lnSpc>
        <a:spcBef>
          <a:spcPts val="375"/>
        </a:spcBef>
        <a:spcAft>
          <a:spcPct val="0"/>
        </a:spcAft>
        <a:buFont typeface="Arial" panose="020B0604020202020204" pitchFamily="34" charset="0"/>
        <a:buChar char="•"/>
        <a:defRPr kern="1200">
          <a:solidFill>
            <a:schemeClr val="tx1"/>
          </a:solidFill>
          <a:latin typeface="+mn-lt"/>
          <a:ea typeface="+mn-ea"/>
          <a:cs typeface="+mn-cs"/>
        </a:defRPr>
      </a:lvl2pPr>
      <a:lvl3pPr marL="857250" indent="-171450" algn="l" defTabSz="685800" rtl="0" fontAlgn="base">
        <a:lnSpc>
          <a:spcPct val="90000"/>
        </a:lnSpc>
        <a:spcBef>
          <a:spcPts val="375"/>
        </a:spcBef>
        <a:spcAft>
          <a:spcPct val="0"/>
        </a:spcAft>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fontAlgn="base">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4pPr>
      <a:lvl5pPr marL="1543050" indent="-171450" algn="l" defTabSz="685800" rtl="0" fontAlgn="base">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23"/>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35445875-B968-4C13-9EA8-E40794F54ECE}"/>
              </a:ext>
            </a:extLst>
          </p:cNvPr>
          <p:cNvSpPr>
            <a:spLocks noGrp="1" noChangeArrowheads="1"/>
          </p:cNvSpPr>
          <p:nvPr>
            <p:ph type="title"/>
          </p:nvPr>
        </p:nvSpPr>
        <p:spPr bwMode="auto">
          <a:xfrm>
            <a:off x="838200" y="365126"/>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3" name="Text Placeholder 2">
            <a:extLst>
              <a:ext uri="{FF2B5EF4-FFF2-40B4-BE49-F238E27FC236}">
                <a16:creationId xmlns:a16="http://schemas.microsoft.com/office/drawing/2014/main" id="{5ACCAC5A-4264-4205-95D2-573DDB25795B}"/>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pic>
        <p:nvPicPr>
          <p:cNvPr id="1028" name="Graphic 21">
            <a:extLst>
              <a:ext uri="{FF2B5EF4-FFF2-40B4-BE49-F238E27FC236}">
                <a16:creationId xmlns:a16="http://schemas.microsoft.com/office/drawing/2014/main" id="{FE866BB0-ADFF-48F6-80B2-CD8396D5BBEE}"/>
              </a:ext>
            </a:extLst>
          </p:cNvPr>
          <p:cNvPicPr>
            <a:picLocks noChangeAspect="1" noChangeArrowheads="1"/>
          </p:cNvPicPr>
          <p:nvPr/>
        </p:nvPicPr>
        <p:blipFill>
          <a:blip r:embed="rId24">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9783233" y="60326"/>
            <a:ext cx="2305051"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a:extLst>
              <a:ext uri="{FF2B5EF4-FFF2-40B4-BE49-F238E27FC236}">
                <a16:creationId xmlns:a16="http://schemas.microsoft.com/office/drawing/2014/main" id="{0307DA9C-136A-4DA7-B184-47AAB652B3CD}"/>
              </a:ext>
            </a:extLst>
          </p:cNvPr>
          <p:cNvSpPr txBox="1"/>
          <p:nvPr userDrawn="1"/>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94001086"/>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 id="2147483723" r:id="rId12"/>
    <p:sldLayoutId id="2147483724" r:id="rId13"/>
    <p:sldLayoutId id="2147483725" r:id="rId14"/>
    <p:sldLayoutId id="2147483726" r:id="rId15"/>
    <p:sldLayoutId id="2147483727" r:id="rId16"/>
    <p:sldLayoutId id="2147483728" r:id="rId17"/>
    <p:sldLayoutId id="2147483729" r:id="rId18"/>
    <p:sldLayoutId id="2147483730" r:id="rId19"/>
    <p:sldLayoutId id="2147483731" r:id="rId20"/>
    <p:sldLayoutId id="2147483732" r:id="rId21"/>
  </p:sldLayoutIdLst>
  <p:transition>
    <p:cut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left)">
                                      <p:cBhvr>
                                        <p:cTn id="12" dur="500"/>
                                        <p:tgtEl>
                                          <p:spTgt spid="3">
                                            <p:txEl>
                                              <p:pRg st="1" end="1"/>
                                            </p:txEl>
                                          </p:spTgt>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wipe(left)">
                                      <p:cBhvr>
                                        <p:cTn id="15" dur="500"/>
                                        <p:tgtEl>
                                          <p:spTgt spid="3">
                                            <p:txEl>
                                              <p:pRg st="2" end="2"/>
                                            </p:txEl>
                                          </p:spTgt>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wipe(left)">
                                      <p:cBhvr>
                                        <p:cTn id="18" dur="500"/>
                                        <p:tgtEl>
                                          <p:spTgt spid="3">
                                            <p:txEl>
                                              <p:pRg st="3" end="3"/>
                                            </p:txEl>
                                          </p:spTgt>
                                        </p:tgtEl>
                                      </p:cBhvr>
                                    </p:animEffect>
                                  </p:childTnLst>
                                </p:cTn>
                              </p:par>
                              <p:par>
                                <p:cTn id="19" presetID="22" presetClass="entr" presetSubtype="8"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wipe(left)">
                                      <p:cBhvr>
                                        <p:cTn id="21"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utoUpdateAnimBg="0">
        <p:tmplLst>
          <p:tmpl lvl="1">
            <p:tnLst>
              <p:par>
                <p:cTn presetID="22" presetClass="entr" presetSubtype="8"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 lvl="2">
            <p:tnLst>
              <p:par>
                <p:cTn presetID="22" presetClass="entr" presetSubtype="8"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 lvl="3">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 lvl="4">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 lvl="5">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Lst>
      </p:bldP>
    </p:bldLst>
  </p:timing>
  <p:hf sldNum="0" hdr="0" ftr="0" dt="0"/>
  <p:txStyles>
    <p:titleStyle>
      <a:lvl1pPr algn="l" defTabSz="685800" rtl="0" eaLnBrk="0" fontAlgn="base" hangingPunct="0">
        <a:lnSpc>
          <a:spcPct val="90000"/>
        </a:lnSpc>
        <a:spcBef>
          <a:spcPct val="0"/>
        </a:spcBef>
        <a:spcAft>
          <a:spcPct val="0"/>
        </a:spcAft>
        <a:defRPr sz="33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2pPr>
      <a:lvl3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3pPr>
      <a:lvl4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4pPr>
      <a:lvl5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5pPr>
      <a:lvl6pPr marL="457200" algn="l" defTabSz="685800" rtl="0" eaLnBrk="1" fontAlgn="base" hangingPunct="1">
        <a:lnSpc>
          <a:spcPct val="90000"/>
        </a:lnSpc>
        <a:spcBef>
          <a:spcPct val="0"/>
        </a:spcBef>
        <a:spcAft>
          <a:spcPct val="0"/>
        </a:spcAft>
        <a:defRPr sz="3300">
          <a:solidFill>
            <a:schemeClr val="tx1"/>
          </a:solidFill>
          <a:latin typeface="Calibri Light" panose="020F0302020204030204" pitchFamily="34" charset="0"/>
        </a:defRPr>
      </a:lvl6pPr>
      <a:lvl7pPr marL="914400" algn="l" defTabSz="685800" rtl="0" eaLnBrk="1" fontAlgn="base" hangingPunct="1">
        <a:lnSpc>
          <a:spcPct val="90000"/>
        </a:lnSpc>
        <a:spcBef>
          <a:spcPct val="0"/>
        </a:spcBef>
        <a:spcAft>
          <a:spcPct val="0"/>
        </a:spcAft>
        <a:defRPr sz="3300">
          <a:solidFill>
            <a:schemeClr val="tx1"/>
          </a:solidFill>
          <a:latin typeface="Calibri Light" panose="020F0302020204030204" pitchFamily="34" charset="0"/>
        </a:defRPr>
      </a:lvl7pPr>
      <a:lvl8pPr marL="1371600" algn="l" defTabSz="685800" rtl="0" eaLnBrk="1" fontAlgn="base" hangingPunct="1">
        <a:lnSpc>
          <a:spcPct val="90000"/>
        </a:lnSpc>
        <a:spcBef>
          <a:spcPct val="0"/>
        </a:spcBef>
        <a:spcAft>
          <a:spcPct val="0"/>
        </a:spcAft>
        <a:defRPr sz="3300">
          <a:solidFill>
            <a:schemeClr val="tx1"/>
          </a:solidFill>
          <a:latin typeface="Calibri Light" panose="020F0302020204030204" pitchFamily="34" charset="0"/>
        </a:defRPr>
      </a:lvl8pPr>
      <a:lvl9pPr marL="1828800" algn="l" defTabSz="685800" rtl="0" eaLnBrk="1" fontAlgn="base" hangingPunct="1">
        <a:lnSpc>
          <a:spcPct val="90000"/>
        </a:lnSpc>
        <a:spcBef>
          <a:spcPct val="0"/>
        </a:spcBef>
        <a:spcAft>
          <a:spcPct val="0"/>
        </a:spcAft>
        <a:defRPr sz="3300">
          <a:solidFill>
            <a:schemeClr val="tx1"/>
          </a:solidFill>
          <a:latin typeface="Calibri Light" panose="020F0302020204030204" pitchFamily="34" charset="0"/>
        </a:defRPr>
      </a:lvl9pPr>
    </p:titleStyle>
    <p:bodyStyle>
      <a:lvl1pPr marL="171450" indent="-171450" algn="l" defTabSz="685800" rtl="0" eaLnBrk="0" fontAlgn="base" hangingPunct="0">
        <a:lnSpc>
          <a:spcPct val="90000"/>
        </a:lnSpc>
        <a:spcBef>
          <a:spcPts val="750"/>
        </a:spcBef>
        <a:spcAft>
          <a:spcPct val="0"/>
        </a:spcAft>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0" fontAlgn="base" hangingPunct="0">
        <a:lnSpc>
          <a:spcPct val="90000"/>
        </a:lnSpc>
        <a:spcBef>
          <a:spcPts val="375"/>
        </a:spcBef>
        <a:spcAft>
          <a:spcPct val="0"/>
        </a:spcAft>
        <a:buFont typeface="Arial" panose="020B0604020202020204" pitchFamily="34" charset="0"/>
        <a:buChar char="•"/>
        <a:defRPr kern="1200">
          <a:solidFill>
            <a:schemeClr val="tx1"/>
          </a:solidFill>
          <a:latin typeface="+mn-lt"/>
          <a:ea typeface="+mn-ea"/>
          <a:cs typeface="+mn-cs"/>
        </a:defRPr>
      </a:lvl2pPr>
      <a:lvl3pPr marL="857250" indent="-171450" algn="l" defTabSz="685800" rtl="0" eaLnBrk="0" fontAlgn="base" hangingPunct="0">
        <a:lnSpc>
          <a:spcPct val="90000"/>
        </a:lnSpc>
        <a:spcBef>
          <a:spcPts val="375"/>
        </a:spcBef>
        <a:spcAft>
          <a:spcPct val="0"/>
        </a:spcAft>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4pPr>
      <a:lvl5pPr marL="15430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23"/>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A05D7B8F-1D90-4FD3-AFF1-0A13FBE53248}"/>
              </a:ext>
            </a:extLst>
          </p:cNvPr>
          <p:cNvSpPr>
            <a:spLocks noGrp="1" noChangeArrowheads="1"/>
          </p:cNvSpPr>
          <p:nvPr>
            <p:ph type="title"/>
          </p:nvPr>
        </p:nvSpPr>
        <p:spPr bwMode="auto">
          <a:xfrm>
            <a:off x="838200" y="365126"/>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3" name="Text Placeholder 2">
            <a:extLst>
              <a:ext uri="{FF2B5EF4-FFF2-40B4-BE49-F238E27FC236}">
                <a16:creationId xmlns:a16="http://schemas.microsoft.com/office/drawing/2014/main" id="{6F4D88D7-AF3A-40FA-849C-F9DB5CF5524E}"/>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pic>
        <p:nvPicPr>
          <p:cNvPr id="1028" name="Graphic 21">
            <a:extLst>
              <a:ext uri="{FF2B5EF4-FFF2-40B4-BE49-F238E27FC236}">
                <a16:creationId xmlns:a16="http://schemas.microsoft.com/office/drawing/2014/main" id="{676A88B7-BCEB-465D-BFAC-02D200E8EDD8}"/>
              </a:ext>
            </a:extLst>
          </p:cNvPr>
          <p:cNvPicPr>
            <a:picLocks noChangeAspect="1" noChangeArrowheads="1"/>
          </p:cNvPicPr>
          <p:nvPr/>
        </p:nvPicPr>
        <p:blipFill>
          <a:blip r:embed="rId24">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9783233" y="60326"/>
            <a:ext cx="2305051"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a:extLst>
              <a:ext uri="{FF2B5EF4-FFF2-40B4-BE49-F238E27FC236}">
                <a16:creationId xmlns:a16="http://schemas.microsoft.com/office/drawing/2014/main" id="{EA6EA9F8-C52D-44DC-AB3E-2E0103DED813}"/>
              </a:ext>
            </a:extLst>
          </p:cNvPr>
          <p:cNvSpPr txBox="1"/>
          <p:nvPr userDrawn="1"/>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05872879"/>
      </p:ext>
    </p:extLst>
  </p:cSld>
  <p:clrMap bg1="lt1" tx1="dk1" bg2="lt2" tx2="dk2" accent1="accent1" accent2="accent2" accent3="accent3" accent4="accent4" accent5="accent5" accent6="accent6" hlink="hlink" folHlink="folHlink"/>
  <p:sldLayoutIdLst>
    <p:sldLayoutId id="2147483734" r:id="rId1"/>
    <p:sldLayoutId id="2147483735" r:id="rId2"/>
    <p:sldLayoutId id="2147483736" r:id="rId3"/>
    <p:sldLayoutId id="2147483737" r:id="rId4"/>
    <p:sldLayoutId id="2147483738" r:id="rId5"/>
    <p:sldLayoutId id="2147483739" r:id="rId6"/>
    <p:sldLayoutId id="2147483740" r:id="rId7"/>
    <p:sldLayoutId id="2147483741" r:id="rId8"/>
    <p:sldLayoutId id="2147483742" r:id="rId9"/>
    <p:sldLayoutId id="2147483743" r:id="rId10"/>
    <p:sldLayoutId id="2147483744" r:id="rId11"/>
    <p:sldLayoutId id="2147483745" r:id="rId12"/>
    <p:sldLayoutId id="2147483746" r:id="rId13"/>
    <p:sldLayoutId id="2147483747" r:id="rId14"/>
    <p:sldLayoutId id="2147483748" r:id="rId15"/>
    <p:sldLayoutId id="2147483749" r:id="rId16"/>
    <p:sldLayoutId id="2147483750" r:id="rId17"/>
    <p:sldLayoutId id="2147483751" r:id="rId18"/>
    <p:sldLayoutId id="2147483752" r:id="rId19"/>
    <p:sldLayoutId id="2147483753" r:id="rId20"/>
    <p:sldLayoutId id="2147483754" r:id="rId21"/>
  </p:sldLayoutIdLst>
  <p:transition>
    <p:cut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left)">
                                      <p:cBhvr>
                                        <p:cTn id="12" dur="500"/>
                                        <p:tgtEl>
                                          <p:spTgt spid="3">
                                            <p:txEl>
                                              <p:pRg st="1" end="1"/>
                                            </p:txEl>
                                          </p:spTgt>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wipe(left)">
                                      <p:cBhvr>
                                        <p:cTn id="15" dur="500"/>
                                        <p:tgtEl>
                                          <p:spTgt spid="3">
                                            <p:txEl>
                                              <p:pRg st="2" end="2"/>
                                            </p:txEl>
                                          </p:spTgt>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wipe(left)">
                                      <p:cBhvr>
                                        <p:cTn id="18" dur="500"/>
                                        <p:tgtEl>
                                          <p:spTgt spid="3">
                                            <p:txEl>
                                              <p:pRg st="3" end="3"/>
                                            </p:txEl>
                                          </p:spTgt>
                                        </p:tgtEl>
                                      </p:cBhvr>
                                    </p:animEffect>
                                  </p:childTnLst>
                                </p:cTn>
                              </p:par>
                              <p:par>
                                <p:cTn id="19" presetID="22" presetClass="entr" presetSubtype="8"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wipe(left)">
                                      <p:cBhvr>
                                        <p:cTn id="21"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utoUpdateAnimBg="0">
        <p:tmplLst>
          <p:tmpl lvl="1">
            <p:tnLst>
              <p:par>
                <p:cTn presetID="22" presetClass="entr" presetSubtype="8"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 lvl="2">
            <p:tnLst>
              <p:par>
                <p:cTn presetID="22" presetClass="entr" presetSubtype="8"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 lvl="3">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 lvl="4">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 lvl="5">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Lst>
      </p:bldP>
    </p:bldLst>
  </p:timing>
  <p:hf sldNum="0" hdr="0" ftr="0" dt="0"/>
  <p:txStyles>
    <p:titleStyle>
      <a:lvl1pPr algn="l" defTabSz="685800" rtl="0" eaLnBrk="0" fontAlgn="base" hangingPunct="0">
        <a:lnSpc>
          <a:spcPct val="90000"/>
        </a:lnSpc>
        <a:spcBef>
          <a:spcPct val="0"/>
        </a:spcBef>
        <a:spcAft>
          <a:spcPct val="0"/>
        </a:spcAft>
        <a:defRPr sz="33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2pPr>
      <a:lvl3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3pPr>
      <a:lvl4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4pPr>
      <a:lvl5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5pPr>
      <a:lvl6pPr marL="457200" algn="l" defTabSz="685800" rtl="0" eaLnBrk="1" fontAlgn="base" hangingPunct="1">
        <a:lnSpc>
          <a:spcPct val="90000"/>
        </a:lnSpc>
        <a:spcBef>
          <a:spcPct val="0"/>
        </a:spcBef>
        <a:spcAft>
          <a:spcPct val="0"/>
        </a:spcAft>
        <a:defRPr sz="3300">
          <a:solidFill>
            <a:schemeClr val="tx1"/>
          </a:solidFill>
          <a:latin typeface="Calibri Light" panose="020F0302020204030204" pitchFamily="34" charset="0"/>
        </a:defRPr>
      </a:lvl6pPr>
      <a:lvl7pPr marL="914400" algn="l" defTabSz="685800" rtl="0" eaLnBrk="1" fontAlgn="base" hangingPunct="1">
        <a:lnSpc>
          <a:spcPct val="90000"/>
        </a:lnSpc>
        <a:spcBef>
          <a:spcPct val="0"/>
        </a:spcBef>
        <a:spcAft>
          <a:spcPct val="0"/>
        </a:spcAft>
        <a:defRPr sz="3300">
          <a:solidFill>
            <a:schemeClr val="tx1"/>
          </a:solidFill>
          <a:latin typeface="Calibri Light" panose="020F0302020204030204" pitchFamily="34" charset="0"/>
        </a:defRPr>
      </a:lvl7pPr>
      <a:lvl8pPr marL="1371600" algn="l" defTabSz="685800" rtl="0" eaLnBrk="1" fontAlgn="base" hangingPunct="1">
        <a:lnSpc>
          <a:spcPct val="90000"/>
        </a:lnSpc>
        <a:spcBef>
          <a:spcPct val="0"/>
        </a:spcBef>
        <a:spcAft>
          <a:spcPct val="0"/>
        </a:spcAft>
        <a:defRPr sz="3300">
          <a:solidFill>
            <a:schemeClr val="tx1"/>
          </a:solidFill>
          <a:latin typeface="Calibri Light" panose="020F0302020204030204" pitchFamily="34" charset="0"/>
        </a:defRPr>
      </a:lvl8pPr>
      <a:lvl9pPr marL="1828800" algn="l" defTabSz="685800" rtl="0" eaLnBrk="1" fontAlgn="base" hangingPunct="1">
        <a:lnSpc>
          <a:spcPct val="90000"/>
        </a:lnSpc>
        <a:spcBef>
          <a:spcPct val="0"/>
        </a:spcBef>
        <a:spcAft>
          <a:spcPct val="0"/>
        </a:spcAft>
        <a:defRPr sz="3300">
          <a:solidFill>
            <a:schemeClr val="tx1"/>
          </a:solidFill>
          <a:latin typeface="Calibri Light" panose="020F0302020204030204" pitchFamily="34" charset="0"/>
        </a:defRPr>
      </a:lvl9pPr>
    </p:titleStyle>
    <p:bodyStyle>
      <a:lvl1pPr marL="171450" indent="-171450" algn="l" defTabSz="685800" rtl="0" eaLnBrk="0" fontAlgn="base" hangingPunct="0">
        <a:lnSpc>
          <a:spcPct val="90000"/>
        </a:lnSpc>
        <a:spcBef>
          <a:spcPts val="750"/>
        </a:spcBef>
        <a:spcAft>
          <a:spcPct val="0"/>
        </a:spcAft>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0" fontAlgn="base" hangingPunct="0">
        <a:lnSpc>
          <a:spcPct val="90000"/>
        </a:lnSpc>
        <a:spcBef>
          <a:spcPts val="375"/>
        </a:spcBef>
        <a:spcAft>
          <a:spcPct val="0"/>
        </a:spcAft>
        <a:buFont typeface="Arial" panose="020B0604020202020204" pitchFamily="34" charset="0"/>
        <a:buChar char="•"/>
        <a:defRPr kern="1200">
          <a:solidFill>
            <a:schemeClr val="tx1"/>
          </a:solidFill>
          <a:latin typeface="+mn-lt"/>
          <a:ea typeface="+mn-ea"/>
          <a:cs typeface="+mn-cs"/>
        </a:defRPr>
      </a:lvl2pPr>
      <a:lvl3pPr marL="857250" indent="-171450" algn="l" defTabSz="685800" rtl="0" eaLnBrk="0" fontAlgn="base" hangingPunct="0">
        <a:lnSpc>
          <a:spcPct val="90000"/>
        </a:lnSpc>
        <a:spcBef>
          <a:spcPts val="375"/>
        </a:spcBef>
        <a:spcAft>
          <a:spcPct val="0"/>
        </a:spcAft>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4pPr>
      <a:lvl5pPr marL="15430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6.xml"/><Relationship Id="rId5" Type="http://schemas.openxmlformats.org/officeDocument/2006/relationships/image" Target="../media/image2.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6.xml"/><Relationship Id="rId1" Type="http://schemas.openxmlformats.org/officeDocument/2006/relationships/tags" Target="../tags/tag1.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6.xml"/><Relationship Id="rId1" Type="http://schemas.openxmlformats.org/officeDocument/2006/relationships/tags" Target="../tags/tag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62.xml"/><Relationship Id="rId1" Type="http://schemas.openxmlformats.org/officeDocument/2006/relationships/tags" Target="../tags/tag3.xml"/></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62.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62.xml"/><Relationship Id="rId1" Type="http://schemas.openxmlformats.org/officeDocument/2006/relationships/tags" Target="../tags/tag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2.xml"/></Relationships>
</file>

<file path=ppt/slides/_rels/slide2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62.xml"/></Relationships>
</file>

<file path=ppt/slides/_rels/slide22.xml.rels><?xml version="1.0" encoding="UTF-8" standalone="yes"?>
<Relationships xmlns="http://schemas.openxmlformats.org/package/2006/relationships"><Relationship Id="rId3" Type="http://schemas.openxmlformats.org/officeDocument/2006/relationships/image" Target="../media/image16.gif"/><Relationship Id="rId7" Type="http://schemas.openxmlformats.org/officeDocument/2006/relationships/image" Target="../media/image20.png"/><Relationship Id="rId2" Type="http://schemas.openxmlformats.org/officeDocument/2006/relationships/slideLayout" Target="../slideLayouts/slideLayout62.xml"/><Relationship Id="rId1" Type="http://schemas.openxmlformats.org/officeDocument/2006/relationships/tags" Target="../tags/tag5.xml"/><Relationship Id="rId6" Type="http://schemas.openxmlformats.org/officeDocument/2006/relationships/image" Target="../media/image19.jpeg"/><Relationship Id="rId5" Type="http://schemas.openxmlformats.org/officeDocument/2006/relationships/image" Target="../media/image18.png"/><Relationship Id="rId4" Type="http://schemas.openxmlformats.org/officeDocument/2006/relationships/image" Target="../media/image17.jpeg"/></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60.xml"/><Relationship Id="rId1" Type="http://schemas.openxmlformats.org/officeDocument/2006/relationships/tags" Target="../tags/tag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7.xml"/></Relationships>
</file>

<file path=ppt/slides/_rels/slide2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62.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74.xml"/><Relationship Id="rId1" Type="http://schemas.openxmlformats.org/officeDocument/2006/relationships/tags" Target="../tags/tag7.xml"/><Relationship Id="rId6" Type="http://schemas.openxmlformats.org/officeDocument/2006/relationships/image" Target="../media/image2.png"/><Relationship Id="rId5" Type="http://schemas.openxmlformats.org/officeDocument/2006/relationships/image" Target="../media/image6.jpeg"/><Relationship Id="rId4" Type="http://schemas.openxmlformats.org/officeDocument/2006/relationships/image" Target="../media/image5.pn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91.xml"/><Relationship Id="rId1" Type="http://schemas.openxmlformats.org/officeDocument/2006/relationships/tags" Target="../tags/tag8.xml"/><Relationship Id="rId4" Type="http://schemas.openxmlformats.org/officeDocument/2006/relationships/image" Target="../media/image7.jpeg"/></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79.xml"/><Relationship Id="rId1" Type="http://schemas.openxmlformats.org/officeDocument/2006/relationships/tags" Target="../tags/tag9.xml"/></Relationships>
</file>

<file path=ppt/slides/_rels/slide30.xml.rels><?xml version="1.0" encoding="UTF-8" standalone="yes"?>
<Relationships xmlns="http://schemas.openxmlformats.org/package/2006/relationships"><Relationship Id="rId3" Type="http://schemas.openxmlformats.org/officeDocument/2006/relationships/image" Target="../media/image22.wmf"/><Relationship Id="rId2" Type="http://schemas.openxmlformats.org/officeDocument/2006/relationships/slideLayout" Target="../slideLayouts/slideLayout81.xml"/><Relationship Id="rId1" Type="http://schemas.openxmlformats.org/officeDocument/2006/relationships/tags" Target="../tags/tag10.xml"/></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79.xml"/><Relationship Id="rId1" Type="http://schemas.openxmlformats.org/officeDocument/2006/relationships/tags" Target="../tags/tag11.xml"/></Relationships>
</file>

<file path=ppt/slides/_rels/slide3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83.xml"/></Relationships>
</file>

<file path=ppt/slides/_rels/slide3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83.xml"/></Relationships>
</file>

<file path=ppt/slides/_rels/slide3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slideLayout" Target="../slideLayouts/slideLayout79.xml"/><Relationship Id="rId1" Type="http://schemas.openxmlformats.org/officeDocument/2006/relationships/tags" Target="../tags/tag12.xml"/></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79.xml"/><Relationship Id="rId1" Type="http://schemas.openxmlformats.org/officeDocument/2006/relationships/tags" Target="../tags/tag13.xml"/></Relationships>
</file>

<file path=ppt/slides/_rels/slide3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83.xml"/></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79.xml"/><Relationship Id="rId1" Type="http://schemas.openxmlformats.org/officeDocument/2006/relationships/tags" Target="../tags/tag14.xml"/></Relationships>
</file>

<file path=ppt/slides/_rels/slide3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slideLayout" Target="../slideLayouts/slideLayout79.xml"/><Relationship Id="rId1" Type="http://schemas.openxmlformats.org/officeDocument/2006/relationships/tags" Target="../tags/tag15.xml"/></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79.xml"/><Relationship Id="rId1" Type="http://schemas.openxmlformats.org/officeDocument/2006/relationships/tags" Target="../tags/tag16.xml"/></Relationships>
</file>

<file path=ppt/slides/_rels/slide40.xml.rels><?xml version="1.0" encoding="UTF-8" standalone="yes"?>
<Relationships xmlns="http://schemas.openxmlformats.org/package/2006/relationships"><Relationship Id="rId2" Type="http://schemas.openxmlformats.org/officeDocument/2006/relationships/slideLayout" Target="../slideLayouts/slideLayout79.xml"/><Relationship Id="rId1" Type="http://schemas.openxmlformats.org/officeDocument/2006/relationships/tags" Target="../tags/tag1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83.xml"/></Relationships>
</file>

<file path=ppt/slides/_rels/slide42.xml.rels><?xml version="1.0" encoding="UTF-8" standalone="yes"?>
<Relationships xmlns="http://schemas.openxmlformats.org/package/2006/relationships"><Relationship Id="rId2" Type="http://schemas.openxmlformats.org/officeDocument/2006/relationships/slideLayout" Target="../slideLayouts/slideLayout79.xml"/><Relationship Id="rId1" Type="http://schemas.openxmlformats.org/officeDocument/2006/relationships/tags" Target="../tags/tag18.xml"/></Relationships>
</file>

<file path=ppt/slides/_rels/slide4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8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83.xml"/></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79.xml"/><Relationship Id="rId1" Type="http://schemas.openxmlformats.org/officeDocument/2006/relationships/tags" Target="../tags/tag19.xml"/></Relationships>
</file>

<file path=ppt/slides/_rels/slide46.xml.rels><?xml version="1.0" encoding="UTF-8" standalone="yes"?>
<Relationships xmlns="http://schemas.openxmlformats.org/package/2006/relationships"><Relationship Id="rId2" Type="http://schemas.openxmlformats.org/officeDocument/2006/relationships/slideLayout" Target="../slideLayouts/slideLayout79.xml"/><Relationship Id="rId1" Type="http://schemas.openxmlformats.org/officeDocument/2006/relationships/tags" Target="../tags/tag20.xml"/></Relationships>
</file>

<file path=ppt/slides/_rels/slide47.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98.xml"/><Relationship Id="rId1" Type="http://schemas.openxmlformats.org/officeDocument/2006/relationships/tags" Target="../tags/tag21.xml"/></Relationships>
</file>

<file path=ppt/slides/_rels/slide4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15.xml"/><Relationship Id="rId5" Type="http://schemas.openxmlformats.org/officeDocument/2006/relationships/image" Target="../media/image32.png"/><Relationship Id="rId4" Type="http://schemas.openxmlformats.org/officeDocument/2006/relationships/image" Target="../media/image3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1105196" y="379439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 Samah </a:t>
            </a:r>
            <a:r>
              <a:rPr kumimoji="0" lang="en-US" sz="24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Abdelfatah</a:t>
            </a: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1" name="TextBox 30"/>
          <p:cNvSpPr txBox="1"/>
          <p:nvPr/>
        </p:nvSpPr>
        <p:spPr>
          <a:xfrm>
            <a:off x="194616" y="1852888"/>
            <a:ext cx="5779733"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Human Resources Management </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05</a:t>
            </a:r>
          </a:p>
        </p:txBody>
      </p:sp>
      <p:sp>
        <p:nvSpPr>
          <p:cNvPr id="46" name="TextBox 45"/>
          <p:cNvSpPr txBox="1"/>
          <p:nvPr/>
        </p:nvSpPr>
        <p:spPr>
          <a:xfrm>
            <a:off x="300038" y="5289984"/>
            <a:ext cx="1771650"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MGM 243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Text Box 7">
            <a:extLst>
              <a:ext uri="{FF2B5EF4-FFF2-40B4-BE49-F238E27FC236}">
                <a16:creationId xmlns:a16="http://schemas.microsoft.com/office/drawing/2014/main" id="{71D0B126-AF1A-4D9C-ACB1-774317487BEC}"/>
              </a:ext>
            </a:extLst>
          </p:cNvPr>
          <p:cNvSpPr txBox="1">
            <a:spLocks noChangeArrowheads="1"/>
          </p:cNvSpPr>
          <p:nvPr/>
        </p:nvSpPr>
        <p:spPr bwMode="gray">
          <a:xfrm>
            <a:off x="410851" y="3384550"/>
            <a:ext cx="4191000" cy="313034"/>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tx1"/>
                  </a:outerShdw>
                </a:effectLst>
              </a14:hiddenEffects>
            </a:ext>
          </a:extLst>
        </p:spPr>
        <p:txBody>
          <a:bodyPr lIns="0">
            <a:spAutoFit/>
          </a:bodyPr>
          <a:lstStyle/>
          <a:p>
            <a:pPr algn="ctr">
              <a:lnSpc>
                <a:spcPct val="70000"/>
              </a:lnSpc>
              <a:spcBef>
                <a:spcPct val="50000"/>
              </a:spcBef>
              <a:spcAft>
                <a:spcPct val="0"/>
              </a:spcAft>
              <a:buFontTx/>
              <a:buNone/>
            </a:pPr>
            <a:r>
              <a:rPr lang="en-US" altLang="en-US" sz="2000" dirty="0">
                <a:effectLst>
                  <a:outerShdw blurRad="38100" dist="38100" dir="2700000" algn="tl">
                    <a:srgbClr val="C0C0C0"/>
                  </a:outerShdw>
                </a:effectLst>
                <a:latin typeface="Times New Roman" panose="02020603050405020304" pitchFamily="18" charset="0"/>
              </a:rPr>
              <a:t>Robert L. Mathis   </a:t>
            </a:r>
            <a:r>
              <a:rPr lang="en-US" altLang="en-US" sz="2000" dirty="0">
                <a:effectLst>
                  <a:outerShdw blurRad="38100" dist="38100" dir="2700000" algn="tl">
                    <a:srgbClr val="C0C0C0"/>
                  </a:outerShdw>
                </a:effectLst>
                <a:latin typeface="Times New Roman" panose="02020603050405020304" pitchFamily="18" charset="0"/>
                <a:sym typeface="Symbol" pitchFamily="2" charset="2"/>
              </a:rPr>
              <a:t>   </a:t>
            </a:r>
            <a:r>
              <a:rPr lang="en-US" altLang="en-US" sz="2000" dirty="0">
                <a:effectLst>
                  <a:outerShdw blurRad="38100" dist="38100" dir="2700000" algn="tl">
                    <a:srgbClr val="C0C0C0"/>
                  </a:outerShdw>
                </a:effectLst>
                <a:latin typeface="Times New Roman" panose="02020603050405020304" pitchFamily="18" charset="0"/>
              </a:rPr>
              <a:t>John H. Jackson</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52399" y="12517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879881" y="2790342"/>
            <a:ext cx="6252126" cy="1138773"/>
          </a:xfrm>
          <a:prstGeom prst="rect">
            <a:avLst/>
          </a:prstGeom>
          <a:noFill/>
        </p:spPr>
        <p:txBody>
          <a:bodyPr wrap="square" rtlCol="0">
            <a:spAutoFit/>
          </a:bodyPr>
          <a:lstStyle/>
          <a:p>
            <a:pPr algn="ctr"/>
            <a:r>
              <a:rPr lang="en-US" sz="3200" b="1" dirty="0">
                <a:latin typeface="Times New Roman" panose="02020603050405020304" pitchFamily="18" charset="0"/>
                <a:cs typeface="Times New Roman" panose="02020603050405020304" pitchFamily="18" charset="0"/>
              </a:rPr>
              <a:t>Part (2):Staffing the Organization</a:t>
            </a:r>
          </a:p>
          <a:p>
            <a:pPr algn="ctr"/>
            <a:r>
              <a:rPr lang="en-US" sz="3600" b="1" dirty="0">
                <a:solidFill>
                  <a:srgbClr val="00B0F0"/>
                </a:solidFill>
                <a:latin typeface="Times New Roman" panose="02020603050405020304" pitchFamily="18" charset="0"/>
                <a:cs typeface="Times New Roman" panose="02020603050405020304" pitchFamily="18" charset="0"/>
              </a:rPr>
              <a:t>Recruiting in Labor Markets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05</a:t>
            </a:r>
          </a:p>
        </p:txBody>
      </p:sp>
      <p:sp>
        <p:nvSpPr>
          <p:cNvPr id="11" name="TextBox 10"/>
          <p:cNvSpPr txBox="1"/>
          <p:nvPr/>
        </p:nvSpPr>
        <p:spPr>
          <a:xfrm>
            <a:off x="6370224" y="4802552"/>
            <a:ext cx="1274708"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MGM 243</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Samah </a:t>
            </a:r>
            <a:r>
              <a:rPr lang="en-US" sz="2800" b="1" dirty="0" err="1">
                <a:solidFill>
                  <a:srgbClr val="00B0F0"/>
                </a:solidFill>
                <a:latin typeface="Times New Roman" panose="02020603050405020304" pitchFamily="18" charset="0"/>
                <a:cs typeface="Times New Roman" panose="02020603050405020304" pitchFamily="18" charset="0"/>
              </a:rPr>
              <a:t>Abdelfatah</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id="{511FF568-D9D6-40F1-A662-1217F12529DE}"/>
              </a:ext>
            </a:extLst>
          </p:cNvPr>
          <p:cNvSpPr/>
          <p:nvPr/>
        </p:nvSpPr>
        <p:spPr>
          <a:xfrm>
            <a:off x="4905400" y="385682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7" name="TextBox 16">
            <a:extLst>
              <a:ext uri="{FF2B5EF4-FFF2-40B4-BE49-F238E27FC236}">
                <a16:creationId xmlns:a16="http://schemas.microsoft.com/office/drawing/2014/main" id="{28391181-0884-435B-B3B9-2E5DA1FC45A8}"/>
              </a:ext>
            </a:extLst>
          </p:cNvPr>
          <p:cNvSpPr txBox="1"/>
          <p:nvPr/>
        </p:nvSpPr>
        <p:spPr>
          <a:xfrm>
            <a:off x="4956296" y="3851369"/>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BFF5EA0E-7EC7-465C-BD55-52007124AE05}"/>
              </a:ext>
            </a:extLst>
          </p:cNvPr>
          <p:cNvSpPr txBox="1"/>
          <p:nvPr/>
        </p:nvSpPr>
        <p:spPr>
          <a:xfrm>
            <a:off x="5091150" y="4049990"/>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7 </a:t>
            </a:r>
            <a:endParaRPr lang="en-US" sz="12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Outcomes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2265051"/>
            <a:ext cx="8754566" cy="452431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After you have read this chapter, you should be able to:</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Identify different ways that labor markets can be identified and approached. </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 Discuss advantages and disadvantages of internal and external recruiting.</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 Specify three internal sources for recruiting and issues associated with their use. </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List and briefly discuss five external recruiting sources. </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 Explain why Internet recruiting has grown and how employers are conducting it. </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 Discuss three factors to consider when evaluating recruiting efforts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252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924187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RECRUITING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56247A47-6A65-478E-9951-76D6B1E1D442}"/>
              </a:ext>
            </a:extLst>
          </p:cNvPr>
          <p:cNvSpPr/>
          <p:nvPr/>
        </p:nvSpPr>
        <p:spPr>
          <a:xfrm>
            <a:off x="762000" y="2179450"/>
            <a:ext cx="10487692" cy="3879121"/>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marL="342900" indent="-342900">
              <a:buFont typeface="Courier New" panose="02070309020205020404" pitchFamily="49" charset="0"/>
              <a:buChar char="o"/>
            </a:pPr>
            <a:r>
              <a:rPr lang="en-US" sz="2400" b="1" dirty="0">
                <a:solidFill>
                  <a:srgbClr val="C00000"/>
                </a:solidFill>
                <a:latin typeface="Times New Roman" panose="02020603050405020304" pitchFamily="18" charset="0"/>
                <a:cs typeface="Times New Roman" panose="02020603050405020304" pitchFamily="18" charset="0"/>
              </a:rPr>
              <a:t>Recruiting:</a:t>
            </a:r>
            <a:r>
              <a:rPr lang="en-US" sz="2400" b="1" dirty="0">
                <a:solidFill>
                  <a:srgbClr val="FF0000"/>
                </a:solidFill>
                <a:latin typeface="Times New Roman" panose="02020603050405020304" pitchFamily="18" charset="0"/>
                <a:cs typeface="Times New Roman" panose="02020603050405020304" pitchFamily="18" charset="0"/>
              </a:rPr>
              <a:t> </a:t>
            </a:r>
            <a:r>
              <a:rPr lang="en-US" sz="2400" dirty="0">
                <a:solidFill>
                  <a:schemeClr val="tx1"/>
                </a:solidFill>
                <a:latin typeface="Times New Roman" panose="02020603050405020304" pitchFamily="18" charset="0"/>
                <a:cs typeface="Times New Roman" panose="02020603050405020304" pitchFamily="18" charset="0"/>
              </a:rPr>
              <a:t>Process</a:t>
            </a:r>
            <a:r>
              <a:rPr lang="en-US" sz="2400" b="1" dirty="0">
                <a:solidFill>
                  <a:srgbClr val="FF0000"/>
                </a:solidFill>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of generating a pool of qualified applicants for organizational jobs.</a:t>
            </a:r>
          </a:p>
          <a:p>
            <a:pPr marL="342900" indent="-342900">
              <a:buFont typeface="Courier New" panose="02070309020205020404" pitchFamily="49" charset="0"/>
              <a:buChar char="o"/>
            </a:pPr>
            <a:r>
              <a:rPr lang="en-US" sz="2400" b="1" dirty="0">
                <a:ln w="0"/>
                <a:solidFill>
                  <a:srgbClr val="C00000"/>
                </a:solidFill>
                <a:latin typeface="Times New Roman" panose="02020603050405020304" pitchFamily="18" charset="0"/>
                <a:cs typeface="Times New Roman" panose="02020603050405020304" pitchFamily="18" charset="0"/>
              </a:rPr>
              <a:t>Employer should:</a:t>
            </a:r>
          </a:p>
          <a:p>
            <a:pPr marL="800100" lvl="1" indent="-342900">
              <a:buFont typeface="Wingdings" panose="05000000000000000000" pitchFamily="2" charset="2"/>
              <a:buChar char="Ø"/>
            </a:pPr>
            <a:r>
              <a:rPr lang="en-US" sz="2400" dirty="0">
                <a:ln w="0"/>
                <a:solidFill>
                  <a:schemeClr val="tx1"/>
                </a:solidFill>
                <a:latin typeface="Times New Roman" panose="02020603050405020304" pitchFamily="18" charset="0"/>
                <a:cs typeface="Times New Roman" panose="02020603050405020304" pitchFamily="18" charset="0"/>
              </a:rPr>
              <a:t> Know the industry to successfully recruit qualified employees</a:t>
            </a:r>
          </a:p>
          <a:p>
            <a:pPr marL="800100" lvl="1" indent="-342900">
              <a:buFont typeface="Wingdings" panose="05000000000000000000" pitchFamily="2" charset="2"/>
              <a:buChar char="Ø"/>
            </a:pPr>
            <a:r>
              <a:rPr lang="en-US" sz="2400" dirty="0">
                <a:ln w="0"/>
                <a:solidFill>
                  <a:schemeClr val="tx1"/>
                </a:solidFill>
                <a:latin typeface="Times New Roman" panose="02020603050405020304" pitchFamily="18" charset="0"/>
                <a:cs typeface="Times New Roman" panose="02020603050405020304" pitchFamily="18" charset="0"/>
              </a:rPr>
              <a:t> Identify keys to success in the labor market, including competitors’ recruiting efforts</a:t>
            </a:r>
          </a:p>
          <a:p>
            <a:pPr marL="800100" lvl="1" indent="-342900">
              <a:buFont typeface="Wingdings" panose="05000000000000000000" pitchFamily="2" charset="2"/>
              <a:buChar char="Ø"/>
            </a:pPr>
            <a:r>
              <a:rPr lang="en-US" sz="2400" dirty="0">
                <a:ln w="0"/>
                <a:solidFill>
                  <a:schemeClr val="tx1"/>
                </a:solidFill>
                <a:latin typeface="Times New Roman" panose="02020603050405020304" pitchFamily="18" charset="0"/>
                <a:cs typeface="Times New Roman" panose="02020603050405020304" pitchFamily="18" charset="0"/>
              </a:rPr>
              <a:t> Cultivate networks and relationships with sources of prospective employees</a:t>
            </a:r>
          </a:p>
          <a:p>
            <a:pPr marL="800100" lvl="1" indent="-342900">
              <a:buFont typeface="Wingdings" panose="05000000000000000000" pitchFamily="2" charset="2"/>
              <a:buChar char="Ø"/>
            </a:pPr>
            <a:r>
              <a:rPr lang="en-US" sz="2400" dirty="0">
                <a:ln w="0"/>
                <a:solidFill>
                  <a:schemeClr val="tx1"/>
                </a:solidFill>
                <a:latin typeface="Times New Roman" panose="02020603050405020304" pitchFamily="18" charset="0"/>
                <a:cs typeface="Times New Roman" panose="02020603050405020304" pitchFamily="18" charset="0"/>
              </a:rPr>
              <a:t> Promote the company brand so that the organization is known as a good place to work</a:t>
            </a:r>
          </a:p>
          <a:p>
            <a:pPr marL="800100" lvl="1" indent="-342900">
              <a:buFont typeface="Wingdings" panose="05000000000000000000" pitchFamily="2" charset="2"/>
              <a:buChar char="Ø"/>
            </a:pPr>
            <a:r>
              <a:rPr lang="en-US" sz="2400" dirty="0">
                <a:ln w="0"/>
                <a:solidFill>
                  <a:schemeClr val="tx1"/>
                </a:solidFill>
                <a:latin typeface="Times New Roman" panose="02020603050405020304" pitchFamily="18" charset="0"/>
                <a:cs typeface="Times New Roman" panose="02020603050405020304" pitchFamily="18" charset="0"/>
              </a:rPr>
              <a:t> Create recruiting metrics in order to measure the effectiveness of recruiting efforts</a:t>
            </a:r>
            <a:endParaRPr lang="en-CA" sz="2400" dirty="0">
              <a:ln w="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0794762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13150" y="957076"/>
            <a:ext cx="6751475"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STRATEGIC RECRUITING</a:t>
            </a:r>
          </a:p>
        </p:txBody>
      </p:sp>
      <p:pic>
        <p:nvPicPr>
          <p:cNvPr id="7" name="Picture 6">
            <a:extLst>
              <a:ext uri="{FF2B5EF4-FFF2-40B4-BE49-F238E27FC236}">
                <a16:creationId xmlns:a16="http://schemas.microsoft.com/office/drawing/2014/main" id="{D59836D4-00AB-4DEA-907E-DC75AD3BC6C8}"/>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650930" y="1735810"/>
            <a:ext cx="11133376" cy="4823867"/>
          </a:xfrm>
          <a:prstGeom prst="rect">
            <a:avLst/>
          </a:prstGeom>
        </p:spPr>
      </p:pic>
    </p:spTree>
    <p:extLst>
      <p:ext uri="{BB962C8B-B14F-4D97-AF65-F5344CB8AC3E}">
        <p14:creationId xmlns:p14="http://schemas.microsoft.com/office/powerpoint/2010/main" val="233153705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252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924187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LABOR MARKET COMPONENTS: KEY TERMS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2110093"/>
            <a:ext cx="10541000" cy="3042884"/>
          </a:xfrm>
          <a:prstGeom prst="rect">
            <a:avLst/>
          </a:prstGeom>
          <a:noFill/>
        </p:spPr>
        <p:txBody>
          <a:bodyPr wrap="square" rtlCol="0">
            <a:spAutoFit/>
          </a:bodyPr>
          <a:lstStyle/>
          <a:p>
            <a:pPr marL="171450" marR="0" lvl="0" indent="-171450" algn="l" defTabSz="685800" rtl="0" eaLnBrk="1" fontAlgn="base" latinLnBrk="0" hangingPunct="1">
              <a:lnSpc>
                <a:spcPct val="90000"/>
              </a:lnSpc>
              <a:spcBef>
                <a:spcPts val="750"/>
              </a:spcBef>
              <a:spcAft>
                <a:spcPct val="0"/>
              </a:spcAft>
              <a:buClrTx/>
              <a:buSzTx/>
              <a:buFont typeface="Arial" panose="020B0604020202020204" pitchFamily="34" charset="0"/>
              <a:buChar char="•"/>
              <a:tabLst/>
              <a:defRPr/>
            </a:pPr>
            <a:r>
              <a:rPr kumimoji="0" lang="en-US" alt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Labor Markets</a:t>
            </a:r>
          </a:p>
          <a:p>
            <a:pPr marL="514350" marR="0" lvl="1" indent="-171450" algn="l" defTabSz="685800" rtl="0" eaLnBrk="1" fontAlgn="base" latinLnBrk="0" hangingPunct="1">
              <a:lnSpc>
                <a:spcPct val="90000"/>
              </a:lnSpc>
              <a:spcBef>
                <a:spcPts val="375"/>
              </a:spcBef>
              <a:spcAft>
                <a:spcPct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external supply pool from which organizations attract their employees</a:t>
            </a:r>
          </a:p>
          <a:p>
            <a:pPr marL="171450" marR="0" lvl="0" indent="-171450" algn="l" defTabSz="685800" rtl="0" eaLnBrk="1" fontAlgn="base" latinLnBrk="0" hangingPunct="1">
              <a:lnSpc>
                <a:spcPct val="90000"/>
              </a:lnSpc>
              <a:spcBef>
                <a:spcPts val="750"/>
              </a:spcBef>
              <a:spcAft>
                <a:spcPct val="0"/>
              </a:spcAft>
              <a:buClrTx/>
              <a:buSzTx/>
              <a:buFont typeface="Arial" panose="020B0604020202020204" pitchFamily="34" charset="0"/>
              <a:buChar char="•"/>
              <a:tabLst/>
              <a:defRPr/>
            </a:pPr>
            <a:r>
              <a:rPr kumimoji="0" lang="en-US" alt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Labor Force Population</a:t>
            </a:r>
          </a:p>
          <a:p>
            <a:pPr marL="514350" marR="0" lvl="1" indent="-171450" algn="l" defTabSz="685800" rtl="0" eaLnBrk="1" fontAlgn="base" latinLnBrk="0" hangingPunct="1">
              <a:lnSpc>
                <a:spcPct val="90000"/>
              </a:lnSpc>
              <a:spcBef>
                <a:spcPts val="375"/>
              </a:spcBef>
              <a:spcAft>
                <a:spcPct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All individuals who are available for selection if all possible recruitment strategies are used.</a:t>
            </a:r>
          </a:p>
          <a:p>
            <a:pPr marL="171450" marR="0" lvl="0" indent="-171450" algn="l" defTabSz="685800" rtl="0" eaLnBrk="1" fontAlgn="base" latinLnBrk="0" hangingPunct="1">
              <a:lnSpc>
                <a:spcPct val="90000"/>
              </a:lnSpc>
              <a:spcBef>
                <a:spcPts val="750"/>
              </a:spcBef>
              <a:spcAft>
                <a:spcPct val="0"/>
              </a:spcAft>
              <a:buClrTx/>
              <a:buSzTx/>
              <a:buFont typeface="Arial" panose="020B0604020202020204" pitchFamily="34" charset="0"/>
              <a:buChar char="•"/>
              <a:tabLst/>
              <a:defRPr/>
            </a:pPr>
            <a:r>
              <a:rPr kumimoji="0" lang="en-US" alt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Applicant Population</a:t>
            </a:r>
          </a:p>
          <a:p>
            <a:pPr marL="514350" marR="0" lvl="1" indent="-171450" algn="l" defTabSz="685800" rtl="0" eaLnBrk="1" fontAlgn="base" latinLnBrk="0" hangingPunct="1">
              <a:lnSpc>
                <a:spcPct val="90000"/>
              </a:lnSpc>
              <a:spcBef>
                <a:spcPts val="375"/>
              </a:spcBef>
              <a:spcAft>
                <a:spcPct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 subset of the labor force that is available for selection using a particular recruiting approach.</a:t>
            </a:r>
          </a:p>
          <a:p>
            <a:pPr marL="171450" marR="0" lvl="0" indent="-171450" algn="l" defTabSz="685800" rtl="0" eaLnBrk="1" fontAlgn="base" latinLnBrk="0" hangingPunct="1">
              <a:lnSpc>
                <a:spcPct val="90000"/>
              </a:lnSpc>
              <a:spcBef>
                <a:spcPts val="750"/>
              </a:spcBef>
              <a:spcAft>
                <a:spcPct val="0"/>
              </a:spcAft>
              <a:buClrTx/>
              <a:buSzTx/>
              <a:buFont typeface="Arial" panose="020B0604020202020204" pitchFamily="34" charset="0"/>
              <a:buChar char="•"/>
              <a:tabLst/>
              <a:defRPr/>
            </a:pPr>
            <a:r>
              <a:rPr kumimoji="0" lang="en-US" alt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Applicant Pool</a:t>
            </a:r>
          </a:p>
          <a:p>
            <a:pPr marL="514350" marR="0" lvl="1" indent="-171450" algn="l" defTabSz="685800" rtl="0" eaLnBrk="1" fontAlgn="base" latinLnBrk="0" hangingPunct="1">
              <a:lnSpc>
                <a:spcPct val="90000"/>
              </a:lnSpc>
              <a:spcBef>
                <a:spcPts val="375"/>
              </a:spcBef>
              <a:spcAft>
                <a:spcPct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All persons who are actually evaluated for selection</a:t>
            </a:r>
          </a:p>
        </p:txBody>
      </p:sp>
    </p:spTree>
    <p:extLst>
      <p:ext uri="{BB962C8B-B14F-4D97-AF65-F5344CB8AC3E}">
        <p14:creationId xmlns:p14="http://schemas.microsoft.com/office/powerpoint/2010/main" val="251005433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1" name="Picture 7" descr="C:\My Documents\PowerPoint Files\Books\South-Western\HRM10e\HRM10e GIFS\07-01.gif">
            <a:extLst>
              <a:ext uri="{FF2B5EF4-FFF2-40B4-BE49-F238E27FC236}">
                <a16:creationId xmlns:a16="http://schemas.microsoft.com/office/drawing/2014/main" id="{C4E61B42-9DAD-4C70-AA8B-5E45FB61129F}"/>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899920" y="1504777"/>
            <a:ext cx="5887619" cy="4628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a:extLst>
              <a:ext uri="{FF2B5EF4-FFF2-40B4-BE49-F238E27FC236}">
                <a16:creationId xmlns:a16="http://schemas.microsoft.com/office/drawing/2014/main" id="{3B261D53-E476-4E6C-AB11-C16887CFC5A4}"/>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619932" y="472295"/>
            <a:ext cx="9252488" cy="872854"/>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AutoShape 2">
            <a:extLst>
              <a:ext uri="{FF2B5EF4-FFF2-40B4-BE49-F238E27FC236}">
                <a16:creationId xmlns:a16="http://schemas.microsoft.com/office/drawing/2014/main" id="{60C51A97-4790-4580-8EAF-13A641CC57E5}"/>
              </a:ext>
            </a:extLst>
          </p:cNvPr>
          <p:cNvSpPr>
            <a:spLocks noGrp="1" noChangeArrowheads="1"/>
          </p:cNvSpPr>
          <p:nvPr>
            <p:ph type="title"/>
          </p:nvPr>
        </p:nvSpPr>
        <p:spPr>
          <a:xfrm>
            <a:off x="2200760" y="838866"/>
            <a:ext cx="8776381" cy="955434"/>
          </a:xfrm>
        </p:spPr>
        <p:txBody>
          <a:bodyPr>
            <a:normAutofit/>
          </a:bodyPr>
          <a:lstStyle/>
          <a:p>
            <a:pPr algn="ctr" eaLnBrk="1" hangingPunct="1"/>
            <a:r>
              <a:rPr lang="en-US" altLang="en-US" sz="2800" b="1" dirty="0">
                <a:solidFill>
                  <a:srgbClr val="C00000"/>
                </a:solidFill>
                <a:latin typeface="Times New Roman" panose="02020603050405020304" pitchFamily="18" charset="0"/>
                <a:cs typeface="Times New Roman" panose="02020603050405020304" pitchFamily="18" charset="0"/>
              </a:rPr>
              <a:t>DIFFERENT LABOR MARKETS AND RECRUITING</a:t>
            </a:r>
          </a:p>
        </p:txBody>
      </p:sp>
      <p:grpSp>
        <p:nvGrpSpPr>
          <p:cNvPr id="38915" name="Group 12">
            <a:extLst>
              <a:ext uri="{FF2B5EF4-FFF2-40B4-BE49-F238E27FC236}">
                <a16:creationId xmlns:a16="http://schemas.microsoft.com/office/drawing/2014/main" id="{32E3532B-1FB0-4219-8EE1-1538AF58C24A}"/>
              </a:ext>
            </a:extLst>
          </p:cNvPr>
          <p:cNvGrpSpPr>
            <a:grpSpLocks/>
          </p:cNvGrpSpPr>
          <p:nvPr/>
        </p:nvGrpSpPr>
        <p:grpSpPr bwMode="auto">
          <a:xfrm>
            <a:off x="3522551" y="2519005"/>
            <a:ext cx="6596063" cy="2324216"/>
            <a:chOff x="720" y="1632"/>
            <a:chExt cx="4320" cy="1584"/>
          </a:xfrm>
        </p:grpSpPr>
        <p:sp>
          <p:nvSpPr>
            <p:cNvPr id="370694" name="Text Box 6">
              <a:extLst>
                <a:ext uri="{FF2B5EF4-FFF2-40B4-BE49-F238E27FC236}">
                  <a16:creationId xmlns:a16="http://schemas.microsoft.com/office/drawing/2014/main" id="{7A83076F-96C8-4E04-90D9-D19A933DFBC5}"/>
                </a:ext>
              </a:extLst>
            </p:cNvPr>
            <p:cNvSpPr txBox="1">
              <a:spLocks noChangeArrowheads="1"/>
            </p:cNvSpPr>
            <p:nvPr/>
          </p:nvSpPr>
          <p:spPr bwMode="gray">
            <a:xfrm>
              <a:off x="2279" y="2112"/>
              <a:ext cx="1209" cy="1104"/>
            </a:xfrm>
            <a:prstGeom prst="rect">
              <a:avLst/>
            </a:prstGeom>
            <a:solidFill>
              <a:srgbClr val="CC6600"/>
            </a:solidFill>
            <a:ln>
              <a:noFill/>
            </a:ln>
            <a:effectLst>
              <a:outerShdw dist="107763" dir="2700000" algn="ctr" rotWithShape="0">
                <a:schemeClr val="tx1">
                  <a:alpha val="50000"/>
                </a:schemeClr>
              </a:outerShdw>
            </a:effectLst>
          </p:spPr>
          <p:txBody>
            <a:bodyPr tIns="91440" bIns="91440" anchorCtr="1"/>
            <a:lstStyle/>
            <a:p>
              <a:pPr algn="ctr" eaLnBrk="1" hangingPunct="1">
                <a:spcBef>
                  <a:spcPct val="50000"/>
                </a:spcBef>
                <a:defRPr/>
              </a:pPr>
              <a:r>
                <a:rPr lang="en-US" altLang="en-US" sz="2000" b="1" dirty="0">
                  <a:solidFill>
                    <a:srgbClr val="FFFFCC"/>
                  </a:solidFill>
                  <a:latin typeface="Arial" panose="020B0604020202020204" pitchFamily="34" charset="0"/>
                </a:rPr>
                <a:t>Industry</a:t>
              </a:r>
              <a:br>
                <a:rPr lang="en-US" altLang="en-US" sz="2000" b="1" dirty="0">
                  <a:solidFill>
                    <a:srgbClr val="FFFFCC"/>
                  </a:solidFill>
                  <a:latin typeface="Arial" panose="020B0604020202020204" pitchFamily="34" charset="0"/>
                </a:rPr>
              </a:br>
              <a:r>
                <a:rPr lang="en-US" altLang="en-US" sz="2000" b="1" dirty="0">
                  <a:solidFill>
                    <a:srgbClr val="FFFFCC"/>
                  </a:solidFill>
                  <a:latin typeface="Arial" panose="020B0604020202020204" pitchFamily="34" charset="0"/>
                </a:rPr>
                <a:t>and</a:t>
              </a:r>
              <a:br>
                <a:rPr lang="en-US" altLang="en-US" sz="2000" b="1" dirty="0">
                  <a:solidFill>
                    <a:srgbClr val="FFFFCC"/>
                  </a:solidFill>
                  <a:latin typeface="Arial" panose="020B0604020202020204" pitchFamily="34" charset="0"/>
                </a:rPr>
              </a:br>
              <a:r>
                <a:rPr lang="en-US" altLang="en-US" sz="2000" b="1" dirty="0">
                  <a:solidFill>
                    <a:srgbClr val="FFFFCC"/>
                  </a:solidFill>
                  <a:latin typeface="Arial" panose="020B0604020202020204" pitchFamily="34" charset="0"/>
                </a:rPr>
                <a:t>Occupational</a:t>
              </a:r>
            </a:p>
            <a:p>
              <a:pPr algn="ctr" eaLnBrk="1" hangingPunct="1">
                <a:spcBef>
                  <a:spcPct val="50000"/>
                </a:spcBef>
                <a:defRPr/>
              </a:pPr>
              <a:r>
                <a:rPr lang="en-US" altLang="en-US" sz="2000" b="1" dirty="0">
                  <a:solidFill>
                    <a:schemeClr val="bg1"/>
                  </a:solidFill>
                  <a:latin typeface="Arial" panose="020B0604020202020204" pitchFamily="34" charset="0"/>
                </a:rPr>
                <a:t>KSAs</a:t>
              </a:r>
            </a:p>
          </p:txBody>
        </p:sp>
        <p:sp>
          <p:nvSpPr>
            <p:cNvPr id="370695" name="Text Box 7">
              <a:extLst>
                <a:ext uri="{FF2B5EF4-FFF2-40B4-BE49-F238E27FC236}">
                  <a16:creationId xmlns:a16="http://schemas.microsoft.com/office/drawing/2014/main" id="{1B34755B-F240-43B5-BDDD-A7649A5780D9}"/>
                </a:ext>
              </a:extLst>
            </p:cNvPr>
            <p:cNvSpPr txBox="1">
              <a:spLocks noChangeArrowheads="1"/>
            </p:cNvSpPr>
            <p:nvPr/>
          </p:nvSpPr>
          <p:spPr bwMode="gray">
            <a:xfrm>
              <a:off x="720" y="2112"/>
              <a:ext cx="1209" cy="1104"/>
            </a:xfrm>
            <a:prstGeom prst="rect">
              <a:avLst/>
            </a:prstGeom>
            <a:solidFill>
              <a:srgbClr val="CC6600"/>
            </a:solidFill>
            <a:ln>
              <a:noFill/>
            </a:ln>
            <a:effectLst>
              <a:outerShdw dist="107763" dir="2700000" algn="ctr" rotWithShape="0">
                <a:schemeClr val="tx1">
                  <a:alpha val="50000"/>
                </a:schemeClr>
              </a:outerShdw>
            </a:effectLst>
          </p:spPr>
          <p:txBody>
            <a:bodyPr tIns="91440" bIns="91440" anchorCtr="1"/>
            <a:lstStyle/>
            <a:p>
              <a:pPr algn="ctr" eaLnBrk="1" hangingPunct="1">
                <a:spcBef>
                  <a:spcPct val="50000"/>
                </a:spcBef>
                <a:defRPr/>
              </a:pPr>
              <a:r>
                <a:rPr lang="en-US" altLang="en-US" sz="2000" b="1" dirty="0">
                  <a:solidFill>
                    <a:srgbClr val="FFFFCC"/>
                  </a:solidFill>
                  <a:latin typeface="Arial" panose="020B0604020202020204" pitchFamily="34" charset="0"/>
                </a:rPr>
                <a:t>Geographic</a:t>
              </a:r>
            </a:p>
            <a:p>
              <a:pPr algn="ctr" eaLnBrk="1" hangingPunct="1">
                <a:spcBef>
                  <a:spcPct val="50000"/>
                </a:spcBef>
                <a:defRPr/>
              </a:pPr>
              <a:r>
                <a:rPr lang="en-US" altLang="en-US" b="1" dirty="0">
                  <a:solidFill>
                    <a:schemeClr val="bg1"/>
                  </a:solidFill>
                  <a:latin typeface="Arial" panose="020B0604020202020204" pitchFamily="34" charset="0"/>
                </a:rPr>
                <a:t>Local</a:t>
              </a:r>
              <a:br>
                <a:rPr lang="en-US" altLang="en-US" b="1" dirty="0">
                  <a:solidFill>
                    <a:schemeClr val="bg1"/>
                  </a:solidFill>
                  <a:latin typeface="Arial" panose="020B0604020202020204" pitchFamily="34" charset="0"/>
                </a:rPr>
              </a:br>
              <a:r>
                <a:rPr lang="en-US" altLang="en-US" b="1" dirty="0">
                  <a:solidFill>
                    <a:schemeClr val="bg1"/>
                  </a:solidFill>
                  <a:latin typeface="Arial" panose="020B0604020202020204" pitchFamily="34" charset="0"/>
                </a:rPr>
                <a:t>Regional</a:t>
              </a:r>
              <a:br>
                <a:rPr lang="en-US" altLang="en-US" b="1" dirty="0">
                  <a:solidFill>
                    <a:schemeClr val="bg1"/>
                  </a:solidFill>
                  <a:latin typeface="Arial" panose="020B0604020202020204" pitchFamily="34" charset="0"/>
                </a:rPr>
              </a:br>
              <a:r>
                <a:rPr lang="en-US" altLang="en-US" b="1" dirty="0">
                  <a:solidFill>
                    <a:schemeClr val="bg1"/>
                  </a:solidFill>
                  <a:latin typeface="Arial" panose="020B0604020202020204" pitchFamily="34" charset="0"/>
                </a:rPr>
                <a:t>National</a:t>
              </a:r>
              <a:br>
                <a:rPr lang="en-US" altLang="en-US" b="1" dirty="0">
                  <a:solidFill>
                    <a:schemeClr val="bg1"/>
                  </a:solidFill>
                  <a:latin typeface="Arial" panose="020B0604020202020204" pitchFamily="34" charset="0"/>
                </a:rPr>
              </a:br>
              <a:r>
                <a:rPr lang="en-US" altLang="en-US" b="1" dirty="0">
                  <a:solidFill>
                    <a:schemeClr val="bg1"/>
                  </a:solidFill>
                  <a:latin typeface="Arial" panose="020B0604020202020204" pitchFamily="34" charset="0"/>
                </a:rPr>
                <a:t>International</a:t>
              </a:r>
            </a:p>
          </p:txBody>
        </p:sp>
        <p:sp>
          <p:nvSpPr>
            <p:cNvPr id="370696" name="Text Box 8">
              <a:extLst>
                <a:ext uri="{FF2B5EF4-FFF2-40B4-BE49-F238E27FC236}">
                  <a16:creationId xmlns:a16="http://schemas.microsoft.com/office/drawing/2014/main" id="{8983C534-9967-47E6-8315-3CBFB8E91A8C}"/>
                </a:ext>
              </a:extLst>
            </p:cNvPr>
            <p:cNvSpPr txBox="1">
              <a:spLocks noChangeArrowheads="1"/>
            </p:cNvSpPr>
            <p:nvPr/>
          </p:nvSpPr>
          <p:spPr bwMode="gray">
            <a:xfrm>
              <a:off x="3831" y="2112"/>
              <a:ext cx="1209" cy="1104"/>
            </a:xfrm>
            <a:prstGeom prst="rect">
              <a:avLst/>
            </a:prstGeom>
            <a:solidFill>
              <a:srgbClr val="CC6600"/>
            </a:solidFill>
            <a:ln>
              <a:noFill/>
            </a:ln>
            <a:effectLst>
              <a:outerShdw dist="107763" dir="2700000" algn="ctr" rotWithShape="0">
                <a:schemeClr val="tx1">
                  <a:alpha val="50000"/>
                </a:schemeClr>
              </a:outerShdw>
            </a:effectLst>
          </p:spPr>
          <p:txBody>
            <a:bodyPr tIns="91440" bIns="91440" anchorCtr="1"/>
            <a:lstStyle/>
            <a:p>
              <a:pPr algn="ctr" eaLnBrk="1" hangingPunct="1">
                <a:spcBef>
                  <a:spcPct val="50000"/>
                </a:spcBef>
                <a:defRPr/>
              </a:pPr>
              <a:r>
                <a:rPr lang="en-US" altLang="en-US" b="1" dirty="0">
                  <a:solidFill>
                    <a:srgbClr val="FFFFCC"/>
                  </a:solidFill>
                  <a:latin typeface="Arial" panose="020B0604020202020204" pitchFamily="34" charset="0"/>
                </a:rPr>
                <a:t>Educational and</a:t>
              </a:r>
              <a:br>
                <a:rPr lang="en-US" altLang="en-US" b="1" dirty="0">
                  <a:solidFill>
                    <a:srgbClr val="FFFFCC"/>
                  </a:solidFill>
                  <a:latin typeface="Arial" panose="020B0604020202020204" pitchFamily="34" charset="0"/>
                </a:rPr>
              </a:br>
              <a:r>
                <a:rPr lang="en-US" altLang="en-US" b="1" dirty="0">
                  <a:solidFill>
                    <a:srgbClr val="FFFFCC"/>
                  </a:solidFill>
                  <a:latin typeface="Arial" panose="020B0604020202020204" pitchFamily="34" charset="0"/>
                </a:rPr>
                <a:t>Technical Qualifications</a:t>
              </a:r>
            </a:p>
          </p:txBody>
        </p:sp>
        <p:sp>
          <p:nvSpPr>
            <p:cNvPr id="370697" name="Freeform 9">
              <a:extLst>
                <a:ext uri="{FF2B5EF4-FFF2-40B4-BE49-F238E27FC236}">
                  <a16:creationId xmlns:a16="http://schemas.microsoft.com/office/drawing/2014/main" id="{47BB5D27-912C-4628-815F-0B72C2A27C22}"/>
                </a:ext>
              </a:extLst>
            </p:cNvPr>
            <p:cNvSpPr>
              <a:spLocks/>
            </p:cNvSpPr>
            <p:nvPr/>
          </p:nvSpPr>
          <p:spPr bwMode="gray">
            <a:xfrm>
              <a:off x="1312" y="1824"/>
              <a:ext cx="3120" cy="204"/>
            </a:xfrm>
            <a:custGeom>
              <a:avLst/>
              <a:gdLst>
                <a:gd name="T0" fmla="*/ 0 w 3120"/>
                <a:gd name="T1" fmla="*/ 288 h 288"/>
                <a:gd name="T2" fmla="*/ 0 w 3120"/>
                <a:gd name="T3" fmla="*/ 0 h 288"/>
                <a:gd name="T4" fmla="*/ 3120 w 3120"/>
                <a:gd name="T5" fmla="*/ 0 h 288"/>
                <a:gd name="T6" fmla="*/ 3120 w 3120"/>
                <a:gd name="T7" fmla="*/ 288 h 288"/>
              </a:gdLst>
              <a:ahLst/>
              <a:cxnLst>
                <a:cxn ang="0">
                  <a:pos x="T0" y="T1"/>
                </a:cxn>
                <a:cxn ang="0">
                  <a:pos x="T2" y="T3"/>
                </a:cxn>
                <a:cxn ang="0">
                  <a:pos x="T4" y="T5"/>
                </a:cxn>
                <a:cxn ang="0">
                  <a:pos x="T6" y="T7"/>
                </a:cxn>
              </a:cxnLst>
              <a:rect l="0" t="0" r="r" b="b"/>
              <a:pathLst>
                <a:path w="3120" h="288">
                  <a:moveTo>
                    <a:pt x="0" y="288"/>
                  </a:moveTo>
                  <a:lnTo>
                    <a:pt x="0" y="0"/>
                  </a:lnTo>
                  <a:lnTo>
                    <a:pt x="3120" y="0"/>
                  </a:lnTo>
                  <a:lnTo>
                    <a:pt x="3120" y="288"/>
                  </a:lnTo>
                </a:path>
              </a:pathLst>
            </a:custGeom>
            <a:noFill/>
            <a:ln w="57150" cap="flat" cmpd="sng">
              <a:solidFill>
                <a:srgbClr val="008000"/>
              </a:solidFill>
              <a:prstDash val="solid"/>
              <a:round/>
              <a:headEnd type="triangle" w="med" len="med"/>
              <a:tailEnd type="triangle" w="med" len="med"/>
            </a:ln>
            <a:effectLst/>
          </p:spPr>
          <p:txBody>
            <a:bodyPr lIns="0">
              <a:spAutoFit/>
            </a:bodyPr>
            <a:lstStyle/>
            <a:p>
              <a:pPr eaLnBrk="1" hangingPunct="1">
                <a:lnSpc>
                  <a:spcPct val="70000"/>
                </a:lnSpc>
                <a:defRPr/>
              </a:pPr>
              <a:endParaRPr lang="en-US"/>
            </a:p>
          </p:txBody>
        </p:sp>
        <p:sp>
          <p:nvSpPr>
            <p:cNvPr id="370698" name="Line 10">
              <a:extLst>
                <a:ext uri="{FF2B5EF4-FFF2-40B4-BE49-F238E27FC236}">
                  <a16:creationId xmlns:a16="http://schemas.microsoft.com/office/drawing/2014/main" id="{9E4A9A26-1A3E-4153-A949-DFC9A41CB40F}"/>
                </a:ext>
              </a:extLst>
            </p:cNvPr>
            <p:cNvSpPr>
              <a:spLocks noChangeShapeType="1"/>
            </p:cNvSpPr>
            <p:nvPr/>
          </p:nvSpPr>
          <p:spPr bwMode="gray">
            <a:xfrm>
              <a:off x="2881" y="1632"/>
              <a:ext cx="0" cy="480"/>
            </a:xfrm>
            <a:prstGeom prst="line">
              <a:avLst/>
            </a:prstGeom>
            <a:noFill/>
            <a:ln w="57150">
              <a:solidFill>
                <a:srgbClr val="008000"/>
              </a:solidFill>
              <a:round/>
              <a:headEnd/>
              <a:tailEnd type="triangle" w="med" len="med"/>
            </a:ln>
            <a:effectLst/>
          </p:spPr>
          <p:txBody>
            <a:bodyPr lIns="0">
              <a:spAutoFit/>
            </a:bodyPr>
            <a:lstStyle/>
            <a:p>
              <a:pPr eaLnBrk="1" hangingPunct="1">
                <a:lnSpc>
                  <a:spcPct val="70000"/>
                </a:lnSpc>
                <a:defRPr/>
              </a:pPr>
              <a:endParaRPr lang="en-US"/>
            </a:p>
          </p:txBody>
        </p:sp>
      </p:grpSp>
      <p:sp>
        <p:nvSpPr>
          <p:cNvPr id="12" name="Text Box 5">
            <a:extLst>
              <a:ext uri="{FF2B5EF4-FFF2-40B4-BE49-F238E27FC236}">
                <a16:creationId xmlns:a16="http://schemas.microsoft.com/office/drawing/2014/main" id="{0EBC208B-6C24-4F63-81C0-E7E066AE5DA3}"/>
              </a:ext>
            </a:extLst>
          </p:cNvPr>
          <p:cNvSpPr txBox="1">
            <a:spLocks noChangeArrowheads="1"/>
          </p:cNvSpPr>
          <p:nvPr/>
        </p:nvSpPr>
        <p:spPr bwMode="gray">
          <a:xfrm>
            <a:off x="4426456" y="1832305"/>
            <a:ext cx="5120492" cy="563446"/>
          </a:xfrm>
          <a:prstGeom prst="rect">
            <a:avLst/>
          </a:prstGeom>
          <a:solidFill>
            <a:srgbClr val="006600"/>
          </a:solidFill>
          <a:ln>
            <a:noFill/>
          </a:ln>
          <a:effectLst>
            <a:outerShdw dist="107763" dir="2700000" algn="ctr" rotWithShape="0">
              <a:schemeClr val="tx1">
                <a:alpha val="50000"/>
              </a:schemeClr>
            </a:outerShdw>
          </a:effectLst>
        </p:spPr>
        <p:txBody>
          <a:bodyPr lIns="0" anchor="ctr" anchorCtr="1"/>
          <a:lstStyle/>
          <a:p>
            <a:pPr algn="ctr" eaLnBrk="1" hangingPunct="1">
              <a:spcBef>
                <a:spcPct val="50000"/>
              </a:spcBef>
              <a:defRPr/>
            </a:pPr>
            <a:r>
              <a:rPr lang="en-US" altLang="en-US" sz="2800" b="1" dirty="0">
                <a:solidFill>
                  <a:schemeClr val="bg1"/>
                </a:solidFill>
                <a:effectLst>
                  <a:outerShdw blurRad="38100" dist="38100" dir="2700000" algn="tl">
                    <a:srgbClr val="000000"/>
                  </a:outerShdw>
                </a:effectLst>
                <a:latin typeface="Arial" panose="020B0604020202020204" pitchFamily="34" charset="0"/>
              </a:rPr>
              <a:t>Labor Markets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AutoShape 2">
            <a:extLst>
              <a:ext uri="{FF2B5EF4-FFF2-40B4-BE49-F238E27FC236}">
                <a16:creationId xmlns:a16="http://schemas.microsoft.com/office/drawing/2014/main" id="{6F8AA755-3AC4-48A3-8EC4-32A857921323}"/>
              </a:ext>
            </a:extLst>
          </p:cNvPr>
          <p:cNvSpPr>
            <a:spLocks noGrp="1" noChangeArrowheads="1"/>
          </p:cNvSpPr>
          <p:nvPr>
            <p:ph type="title"/>
          </p:nvPr>
        </p:nvSpPr>
        <p:spPr>
          <a:xfrm>
            <a:off x="1318647" y="195415"/>
            <a:ext cx="8910234" cy="1325563"/>
          </a:xfrm>
        </p:spPr>
        <p:txBody>
          <a:bodyPr>
            <a:normAutofit/>
          </a:bodyPr>
          <a:lstStyle/>
          <a:p>
            <a:pPr algn="ctr"/>
            <a:r>
              <a:rPr lang="en-US" altLang="en-US" sz="2800" b="1" dirty="0">
                <a:solidFill>
                  <a:srgbClr val="C00000"/>
                </a:solidFill>
                <a:latin typeface="Times New Roman" panose="02020603050405020304" pitchFamily="18" charset="0"/>
                <a:cs typeface="Times New Roman" panose="02020603050405020304" pitchFamily="18" charset="0"/>
              </a:rPr>
              <a:t>STRATEGIC RECRUITING DECISIONS</a:t>
            </a:r>
          </a:p>
        </p:txBody>
      </p:sp>
      <p:grpSp>
        <p:nvGrpSpPr>
          <p:cNvPr id="373764" name="Group 4">
            <a:extLst>
              <a:ext uri="{FF2B5EF4-FFF2-40B4-BE49-F238E27FC236}">
                <a16:creationId xmlns:a16="http://schemas.microsoft.com/office/drawing/2014/main" id="{CBBBBE01-8C8B-428C-85FF-2D2BF34D7BAA}"/>
              </a:ext>
            </a:extLst>
          </p:cNvPr>
          <p:cNvGrpSpPr>
            <a:grpSpLocks/>
          </p:cNvGrpSpPr>
          <p:nvPr/>
        </p:nvGrpSpPr>
        <p:grpSpPr bwMode="auto">
          <a:xfrm>
            <a:off x="1618737" y="1429274"/>
            <a:ext cx="9082404" cy="5108715"/>
            <a:chOff x="192" y="621"/>
            <a:chExt cx="5523" cy="3610"/>
          </a:xfrm>
        </p:grpSpPr>
        <p:sp>
          <p:nvSpPr>
            <p:cNvPr id="373765" name="Text Box 5">
              <a:extLst>
                <a:ext uri="{FF2B5EF4-FFF2-40B4-BE49-F238E27FC236}">
                  <a16:creationId xmlns:a16="http://schemas.microsoft.com/office/drawing/2014/main" id="{1B39639A-BDA5-46BF-A219-FEB47E8E2081}"/>
                </a:ext>
              </a:extLst>
            </p:cNvPr>
            <p:cNvSpPr txBox="1">
              <a:spLocks noChangeArrowheads="1"/>
            </p:cNvSpPr>
            <p:nvPr/>
          </p:nvSpPr>
          <p:spPr bwMode="blackWhite">
            <a:xfrm>
              <a:off x="192" y="2668"/>
              <a:ext cx="1440" cy="810"/>
            </a:xfrm>
            <a:prstGeom prst="rect">
              <a:avLst/>
            </a:prstGeom>
            <a:solidFill>
              <a:srgbClr val="339966"/>
            </a:solidFill>
            <a:ln w="9525">
              <a:solidFill>
                <a:schemeClr val="tx1"/>
              </a:solidFill>
              <a:miter lim="800000"/>
              <a:headEnd/>
              <a:tailEnd/>
            </a:ln>
            <a:effectLst>
              <a:outerShdw dist="107763" dir="2700000" algn="ctr" rotWithShape="0">
                <a:schemeClr val="bg2"/>
              </a:outerShdw>
            </a:effectLst>
          </p:spPr>
          <p:txBody>
            <a:bodyPr anchor="ctr" anchorCtr="1"/>
            <a:lstStyle/>
            <a:p>
              <a:pPr algn="ctr">
                <a:spcBef>
                  <a:spcPct val="50000"/>
                </a:spcBef>
                <a:defRPr/>
              </a:pPr>
              <a:r>
                <a:rPr lang="en-US" altLang="en-US" b="1" dirty="0">
                  <a:solidFill>
                    <a:schemeClr val="bg1"/>
                  </a:solidFill>
                  <a:effectLst>
                    <a:outerShdw blurRad="38100" dist="38100" dir="2700000" algn="tl">
                      <a:srgbClr val="000000"/>
                    </a:outerShdw>
                  </a:effectLst>
                  <a:latin typeface="Arial" panose="020B0604020202020204" pitchFamily="34" charset="0"/>
                </a:rPr>
                <a:t>Recruiting</a:t>
              </a:r>
              <a:br>
                <a:rPr lang="en-US" altLang="en-US" b="1" dirty="0">
                  <a:solidFill>
                    <a:schemeClr val="bg1"/>
                  </a:solidFill>
                  <a:effectLst>
                    <a:outerShdw blurRad="38100" dist="38100" dir="2700000" algn="tl">
                      <a:srgbClr val="000000"/>
                    </a:outerShdw>
                  </a:effectLst>
                  <a:latin typeface="Arial" panose="020B0604020202020204" pitchFamily="34" charset="0"/>
                </a:rPr>
              </a:br>
              <a:r>
                <a:rPr lang="en-US" altLang="en-US" b="1" dirty="0">
                  <a:solidFill>
                    <a:schemeClr val="bg1"/>
                  </a:solidFill>
                  <a:effectLst>
                    <a:outerShdw blurRad="38100" dist="38100" dir="2700000" algn="tl">
                      <a:srgbClr val="000000"/>
                    </a:outerShdw>
                  </a:effectLst>
                  <a:latin typeface="Arial" panose="020B0604020202020204" pitchFamily="34" charset="0"/>
                </a:rPr>
                <a:t>Source Choices:</a:t>
              </a:r>
              <a:br>
                <a:rPr lang="en-US" altLang="en-US" b="1" dirty="0">
                  <a:solidFill>
                    <a:schemeClr val="bg1"/>
                  </a:solidFill>
                  <a:effectLst>
                    <a:outerShdw blurRad="38100" dist="38100" dir="2700000" algn="tl">
                      <a:srgbClr val="000000"/>
                    </a:outerShdw>
                  </a:effectLst>
                  <a:latin typeface="Arial" panose="020B0604020202020204" pitchFamily="34" charset="0"/>
                </a:rPr>
              </a:br>
              <a:r>
                <a:rPr lang="en-US" altLang="en-US" b="1" dirty="0">
                  <a:solidFill>
                    <a:schemeClr val="bg1"/>
                  </a:solidFill>
                  <a:effectLst>
                    <a:outerShdw blurRad="38100" dist="38100" dir="2700000" algn="tl">
                      <a:srgbClr val="000000"/>
                    </a:outerShdw>
                  </a:effectLst>
                  <a:latin typeface="Arial" panose="020B0604020202020204" pitchFamily="34" charset="0"/>
                </a:rPr>
                <a:t>Internal vs. External</a:t>
              </a:r>
            </a:p>
          </p:txBody>
        </p:sp>
        <p:sp>
          <p:nvSpPr>
            <p:cNvPr id="373766" name="Text Box 6">
              <a:extLst>
                <a:ext uri="{FF2B5EF4-FFF2-40B4-BE49-F238E27FC236}">
                  <a16:creationId xmlns:a16="http://schemas.microsoft.com/office/drawing/2014/main" id="{C484FC54-AEE9-4E11-9A08-B6E4D1029160}"/>
                </a:ext>
              </a:extLst>
            </p:cNvPr>
            <p:cNvSpPr txBox="1">
              <a:spLocks noChangeArrowheads="1"/>
            </p:cNvSpPr>
            <p:nvPr/>
          </p:nvSpPr>
          <p:spPr bwMode="blackWhite">
            <a:xfrm>
              <a:off x="2331" y="621"/>
              <a:ext cx="1230" cy="711"/>
            </a:xfrm>
            <a:prstGeom prst="rect">
              <a:avLst/>
            </a:prstGeom>
            <a:solidFill>
              <a:srgbClr val="339966"/>
            </a:solidFill>
            <a:ln w="9525">
              <a:solidFill>
                <a:schemeClr val="tx1"/>
              </a:solidFill>
              <a:miter lim="800000"/>
              <a:headEnd/>
              <a:tailEnd/>
            </a:ln>
            <a:effectLst>
              <a:outerShdw dist="107763" dir="2700000" algn="ctr" rotWithShape="0">
                <a:schemeClr val="bg2"/>
              </a:outerShdw>
            </a:effectLst>
          </p:spPr>
          <p:txBody>
            <a:bodyPr anchor="ctr" anchorCtr="1"/>
            <a:lstStyle/>
            <a:p>
              <a:pPr algn="ctr">
                <a:spcBef>
                  <a:spcPct val="50000"/>
                </a:spcBef>
                <a:defRPr/>
              </a:pPr>
              <a:r>
                <a:rPr lang="en-US" altLang="en-US" b="1" dirty="0">
                  <a:solidFill>
                    <a:schemeClr val="bg1"/>
                  </a:solidFill>
                  <a:effectLst>
                    <a:outerShdw blurRad="38100" dist="38100" dir="2700000" algn="tl">
                      <a:srgbClr val="000000"/>
                    </a:outerShdw>
                  </a:effectLst>
                  <a:latin typeface="Arial" panose="020B0604020202020204" pitchFamily="34" charset="0"/>
                </a:rPr>
                <a:t>Organizational-Based vs. Outsourcing</a:t>
              </a:r>
            </a:p>
          </p:txBody>
        </p:sp>
        <p:sp>
          <p:nvSpPr>
            <p:cNvPr id="373767" name="Text Box 7">
              <a:extLst>
                <a:ext uri="{FF2B5EF4-FFF2-40B4-BE49-F238E27FC236}">
                  <a16:creationId xmlns:a16="http://schemas.microsoft.com/office/drawing/2014/main" id="{B3894546-B904-48EE-B28D-35A1446F570F}"/>
                </a:ext>
              </a:extLst>
            </p:cNvPr>
            <p:cNvSpPr txBox="1">
              <a:spLocks noChangeArrowheads="1"/>
            </p:cNvSpPr>
            <p:nvPr/>
          </p:nvSpPr>
          <p:spPr bwMode="blackWhite">
            <a:xfrm>
              <a:off x="4275" y="1531"/>
              <a:ext cx="1440" cy="810"/>
            </a:xfrm>
            <a:prstGeom prst="rect">
              <a:avLst/>
            </a:prstGeom>
            <a:solidFill>
              <a:srgbClr val="339966"/>
            </a:solidFill>
            <a:ln w="9525">
              <a:solidFill>
                <a:schemeClr val="tx1"/>
              </a:solidFill>
              <a:miter lim="800000"/>
              <a:headEnd/>
              <a:tailEnd/>
            </a:ln>
            <a:effectLst>
              <a:outerShdw dist="107763" dir="2700000" algn="ctr" rotWithShape="0">
                <a:schemeClr val="bg2"/>
              </a:outerShdw>
            </a:effectLst>
          </p:spPr>
          <p:txBody>
            <a:bodyPr anchor="ctr" anchorCtr="1"/>
            <a:lstStyle/>
            <a:p>
              <a:pPr algn="ctr">
                <a:spcBef>
                  <a:spcPct val="50000"/>
                </a:spcBef>
                <a:defRPr/>
              </a:pPr>
              <a:r>
                <a:rPr lang="en-US" altLang="en-US" b="1" dirty="0">
                  <a:solidFill>
                    <a:schemeClr val="bg1"/>
                  </a:solidFill>
                  <a:effectLst>
                    <a:outerShdw blurRad="38100" dist="38100" dir="2700000" algn="tl">
                      <a:srgbClr val="000000"/>
                    </a:outerShdw>
                  </a:effectLst>
                  <a:latin typeface="Arial" panose="020B0604020202020204" pitchFamily="34" charset="0"/>
                </a:rPr>
                <a:t>Regular vs. Flexible Staffing</a:t>
              </a:r>
            </a:p>
          </p:txBody>
        </p:sp>
        <p:sp>
          <p:nvSpPr>
            <p:cNvPr id="373768" name="Text Box 8">
              <a:extLst>
                <a:ext uri="{FF2B5EF4-FFF2-40B4-BE49-F238E27FC236}">
                  <a16:creationId xmlns:a16="http://schemas.microsoft.com/office/drawing/2014/main" id="{68EFCADB-D440-48A5-9055-99404250985B}"/>
                </a:ext>
              </a:extLst>
            </p:cNvPr>
            <p:cNvSpPr txBox="1">
              <a:spLocks noChangeArrowheads="1"/>
            </p:cNvSpPr>
            <p:nvPr/>
          </p:nvSpPr>
          <p:spPr bwMode="blackWhite">
            <a:xfrm>
              <a:off x="2194" y="3421"/>
              <a:ext cx="1442" cy="810"/>
            </a:xfrm>
            <a:prstGeom prst="rect">
              <a:avLst/>
            </a:prstGeom>
            <a:solidFill>
              <a:srgbClr val="339966"/>
            </a:solidFill>
            <a:ln w="9525">
              <a:solidFill>
                <a:schemeClr val="tx1"/>
              </a:solidFill>
              <a:miter lim="800000"/>
              <a:headEnd/>
              <a:tailEnd/>
            </a:ln>
            <a:effectLst>
              <a:outerShdw dist="107763" dir="2700000" algn="ctr" rotWithShape="0">
                <a:schemeClr val="bg2"/>
              </a:outerShdw>
            </a:effectLst>
          </p:spPr>
          <p:txBody>
            <a:bodyPr anchor="ctr" anchorCtr="1"/>
            <a:lstStyle/>
            <a:p>
              <a:pPr algn="ctr">
                <a:spcBef>
                  <a:spcPct val="50000"/>
                </a:spcBef>
                <a:defRPr/>
              </a:pPr>
              <a:r>
                <a:rPr lang="en-US" altLang="en-US" b="1" dirty="0">
                  <a:solidFill>
                    <a:schemeClr val="bg1"/>
                  </a:solidFill>
                  <a:effectLst>
                    <a:outerShdw blurRad="38100" dist="38100" dir="2700000" algn="tl">
                      <a:srgbClr val="000000"/>
                    </a:outerShdw>
                  </a:effectLst>
                  <a:latin typeface="Arial" panose="020B0604020202020204" pitchFamily="34" charset="0"/>
                </a:rPr>
                <a:t>Recruiting and Diversity Considerations</a:t>
              </a:r>
            </a:p>
          </p:txBody>
        </p:sp>
      </p:grpSp>
      <p:sp>
        <p:nvSpPr>
          <p:cNvPr id="373769" name="Oval 9">
            <a:extLst>
              <a:ext uri="{FF2B5EF4-FFF2-40B4-BE49-F238E27FC236}">
                <a16:creationId xmlns:a16="http://schemas.microsoft.com/office/drawing/2014/main" id="{A902C3A4-BEBA-4743-93AA-B05D504931B9}"/>
              </a:ext>
            </a:extLst>
          </p:cNvPr>
          <p:cNvSpPr>
            <a:spLocks noChangeArrowheads="1"/>
          </p:cNvSpPr>
          <p:nvPr/>
        </p:nvSpPr>
        <p:spPr bwMode="gray">
          <a:xfrm>
            <a:off x="4648200" y="3124200"/>
            <a:ext cx="2895600" cy="1524000"/>
          </a:xfrm>
          <a:prstGeom prst="ellipse">
            <a:avLst/>
          </a:prstGeom>
          <a:solidFill>
            <a:srgbClr val="CC6600"/>
          </a:solidFill>
          <a:ln w="9525">
            <a:solidFill>
              <a:schemeClr val="tx1"/>
            </a:solidFill>
            <a:round/>
            <a:headEnd/>
            <a:tailEnd/>
          </a:ln>
          <a:effectLst>
            <a:outerShdw dist="107763" dir="2700000" algn="ctr" rotWithShape="0">
              <a:schemeClr val="bg2"/>
            </a:outerShdw>
          </a:effectLst>
        </p:spPr>
        <p:txBody>
          <a:bodyPr anchor="ctr"/>
          <a:lstStyle/>
          <a:p>
            <a:pPr algn="ctr">
              <a:defRPr/>
            </a:pPr>
            <a:r>
              <a:rPr lang="en-US" altLang="en-US" b="1" dirty="0">
                <a:solidFill>
                  <a:schemeClr val="bg1"/>
                </a:solidFill>
                <a:effectLst>
                  <a:outerShdw blurRad="38100" dist="38100" dir="2700000" algn="tl">
                    <a:srgbClr val="000000"/>
                  </a:outerShdw>
                </a:effectLst>
                <a:latin typeface="Arial" panose="020B0604020202020204" pitchFamily="34" charset="0"/>
              </a:rPr>
              <a:t>Strategic</a:t>
            </a:r>
            <a:br>
              <a:rPr lang="en-US" altLang="en-US" b="1" dirty="0">
                <a:solidFill>
                  <a:schemeClr val="bg1"/>
                </a:solidFill>
                <a:effectLst>
                  <a:outerShdw blurRad="38100" dist="38100" dir="2700000" algn="tl">
                    <a:srgbClr val="000000"/>
                  </a:outerShdw>
                </a:effectLst>
                <a:latin typeface="Arial" panose="020B0604020202020204" pitchFamily="34" charset="0"/>
              </a:rPr>
            </a:br>
            <a:r>
              <a:rPr lang="en-US" altLang="en-US" b="1" dirty="0">
                <a:solidFill>
                  <a:schemeClr val="bg1"/>
                </a:solidFill>
                <a:effectLst>
                  <a:outerShdw blurRad="38100" dist="38100" dir="2700000" algn="tl">
                    <a:srgbClr val="000000"/>
                  </a:outerShdw>
                </a:effectLst>
                <a:latin typeface="Arial" panose="020B0604020202020204" pitchFamily="34" charset="0"/>
              </a:rPr>
              <a:t>Recruiting</a:t>
            </a:r>
          </a:p>
        </p:txBody>
      </p:sp>
      <p:grpSp>
        <p:nvGrpSpPr>
          <p:cNvPr id="373770" name="Group 10">
            <a:extLst>
              <a:ext uri="{FF2B5EF4-FFF2-40B4-BE49-F238E27FC236}">
                <a16:creationId xmlns:a16="http://schemas.microsoft.com/office/drawing/2014/main" id="{2424A0C9-23CA-4796-8E76-4663F4A286BF}"/>
              </a:ext>
            </a:extLst>
          </p:cNvPr>
          <p:cNvGrpSpPr>
            <a:grpSpLocks/>
          </p:cNvGrpSpPr>
          <p:nvPr/>
        </p:nvGrpSpPr>
        <p:grpSpPr bwMode="auto">
          <a:xfrm>
            <a:off x="4001888" y="2422239"/>
            <a:ext cx="4233863" cy="2995613"/>
            <a:chOff x="1575" y="1490"/>
            <a:chExt cx="2667" cy="1887"/>
          </a:xfrm>
        </p:grpSpPr>
        <p:sp>
          <p:nvSpPr>
            <p:cNvPr id="373771" name="Line 11">
              <a:extLst>
                <a:ext uri="{FF2B5EF4-FFF2-40B4-BE49-F238E27FC236}">
                  <a16:creationId xmlns:a16="http://schemas.microsoft.com/office/drawing/2014/main" id="{F4E86842-E9C4-4EB4-BB0A-6C5112B48D6A}"/>
                </a:ext>
              </a:extLst>
            </p:cNvPr>
            <p:cNvSpPr>
              <a:spLocks noChangeShapeType="1"/>
            </p:cNvSpPr>
            <p:nvPr/>
          </p:nvSpPr>
          <p:spPr bwMode="gray">
            <a:xfrm flipH="1">
              <a:off x="1575" y="2474"/>
              <a:ext cx="633" cy="544"/>
            </a:xfrm>
            <a:prstGeom prst="line">
              <a:avLst/>
            </a:prstGeom>
            <a:noFill/>
            <a:ln w="76200">
              <a:solidFill>
                <a:srgbClr val="CC6600"/>
              </a:solidFill>
              <a:round/>
              <a:headEnd/>
              <a:tailEnd type="triangle" w="med" len="med"/>
            </a:ln>
            <a:effectLst/>
          </p:spPr>
          <p:txBody>
            <a:bodyPr wrap="none" anchor="ctr"/>
            <a:lstStyle/>
            <a:p>
              <a:pPr eaLnBrk="1" hangingPunct="1">
                <a:lnSpc>
                  <a:spcPct val="70000"/>
                </a:lnSpc>
                <a:defRPr/>
              </a:pPr>
              <a:endParaRPr lang="en-US" dirty="0">
                <a:effectLst>
                  <a:outerShdw blurRad="38100" dist="38100" dir="2700000" algn="tl">
                    <a:srgbClr val="000000">
                      <a:alpha val="43137"/>
                    </a:srgbClr>
                  </a:outerShdw>
                </a:effectLst>
              </a:endParaRPr>
            </a:p>
          </p:txBody>
        </p:sp>
        <p:sp>
          <p:nvSpPr>
            <p:cNvPr id="373772" name="Line 12">
              <a:extLst>
                <a:ext uri="{FF2B5EF4-FFF2-40B4-BE49-F238E27FC236}">
                  <a16:creationId xmlns:a16="http://schemas.microsoft.com/office/drawing/2014/main" id="{33089B11-7BFB-4663-B8D5-A81E48C23853}"/>
                </a:ext>
              </a:extLst>
            </p:cNvPr>
            <p:cNvSpPr>
              <a:spLocks noChangeShapeType="1"/>
            </p:cNvSpPr>
            <p:nvPr/>
          </p:nvSpPr>
          <p:spPr bwMode="gray">
            <a:xfrm rot="16200000">
              <a:off x="2569" y="1801"/>
              <a:ext cx="621" cy="0"/>
            </a:xfrm>
            <a:prstGeom prst="line">
              <a:avLst/>
            </a:prstGeom>
            <a:noFill/>
            <a:ln w="76200">
              <a:solidFill>
                <a:srgbClr val="CC6600"/>
              </a:solidFill>
              <a:round/>
              <a:headEnd/>
              <a:tailEnd type="triangle" w="med" len="med"/>
            </a:ln>
            <a:effectLst/>
          </p:spPr>
          <p:txBody>
            <a:bodyPr wrap="none" anchor="ctr"/>
            <a:lstStyle/>
            <a:p>
              <a:pPr eaLnBrk="1" hangingPunct="1">
                <a:lnSpc>
                  <a:spcPct val="70000"/>
                </a:lnSpc>
                <a:defRPr/>
              </a:pPr>
              <a:endParaRPr lang="en-US" dirty="0">
                <a:effectLst>
                  <a:outerShdw blurRad="38100" dist="38100" dir="2700000" algn="tl">
                    <a:srgbClr val="000000">
                      <a:alpha val="43137"/>
                    </a:srgbClr>
                  </a:outerShdw>
                </a:effectLst>
              </a:endParaRPr>
            </a:p>
          </p:txBody>
        </p:sp>
        <p:sp>
          <p:nvSpPr>
            <p:cNvPr id="373773" name="Line 13">
              <a:extLst>
                <a:ext uri="{FF2B5EF4-FFF2-40B4-BE49-F238E27FC236}">
                  <a16:creationId xmlns:a16="http://schemas.microsoft.com/office/drawing/2014/main" id="{9736615C-1821-43AE-B2BA-8F985BC9526A}"/>
                </a:ext>
              </a:extLst>
            </p:cNvPr>
            <p:cNvSpPr>
              <a:spLocks noChangeShapeType="1"/>
            </p:cNvSpPr>
            <p:nvPr/>
          </p:nvSpPr>
          <p:spPr bwMode="gray">
            <a:xfrm flipV="1">
              <a:off x="3672" y="2068"/>
              <a:ext cx="570" cy="146"/>
            </a:xfrm>
            <a:prstGeom prst="line">
              <a:avLst/>
            </a:prstGeom>
            <a:noFill/>
            <a:ln w="76200">
              <a:solidFill>
                <a:srgbClr val="CC6600"/>
              </a:solidFill>
              <a:round/>
              <a:headEnd/>
              <a:tailEnd type="triangle" w="med" len="med"/>
            </a:ln>
            <a:effectLst/>
          </p:spPr>
          <p:txBody>
            <a:bodyPr wrap="none" anchor="ctr"/>
            <a:lstStyle/>
            <a:p>
              <a:pPr eaLnBrk="1" hangingPunct="1">
                <a:lnSpc>
                  <a:spcPct val="70000"/>
                </a:lnSpc>
                <a:defRPr/>
              </a:pPr>
              <a:endParaRPr lang="en-US">
                <a:effectLst>
                  <a:outerShdw blurRad="38100" dist="38100" dir="2700000" algn="tl">
                    <a:srgbClr val="000000">
                      <a:alpha val="43137"/>
                    </a:srgbClr>
                  </a:outerShdw>
                </a:effectLst>
              </a:endParaRPr>
            </a:p>
          </p:txBody>
        </p:sp>
        <p:sp>
          <p:nvSpPr>
            <p:cNvPr id="373774" name="Line 14">
              <a:extLst>
                <a:ext uri="{FF2B5EF4-FFF2-40B4-BE49-F238E27FC236}">
                  <a16:creationId xmlns:a16="http://schemas.microsoft.com/office/drawing/2014/main" id="{67A8F6B9-96D7-4898-AF75-DF7C1DE32D1E}"/>
                </a:ext>
              </a:extLst>
            </p:cNvPr>
            <p:cNvSpPr>
              <a:spLocks noChangeShapeType="1"/>
            </p:cNvSpPr>
            <p:nvPr/>
          </p:nvSpPr>
          <p:spPr bwMode="gray">
            <a:xfrm rot="5400000">
              <a:off x="2584" y="3080"/>
              <a:ext cx="592" cy="1"/>
            </a:xfrm>
            <a:prstGeom prst="line">
              <a:avLst/>
            </a:prstGeom>
            <a:noFill/>
            <a:ln w="76200">
              <a:solidFill>
                <a:srgbClr val="CC6600"/>
              </a:solidFill>
              <a:round/>
              <a:headEnd/>
              <a:tailEnd type="triangle" w="med" len="med"/>
            </a:ln>
            <a:effectLst/>
          </p:spPr>
          <p:txBody>
            <a:bodyPr wrap="none" anchor="ctr"/>
            <a:lstStyle/>
            <a:p>
              <a:pPr eaLnBrk="1" hangingPunct="1">
                <a:lnSpc>
                  <a:spcPct val="70000"/>
                </a:lnSpc>
                <a:defRPr/>
              </a:pPr>
              <a:endParaRPr lang="en-US" dirty="0">
                <a:effectLst>
                  <a:outerShdw blurRad="38100" dist="38100" dir="2700000" algn="tl">
                    <a:srgbClr val="000000">
                      <a:alpha val="43137"/>
                    </a:srgbClr>
                  </a:outerShdw>
                </a:effectLst>
              </a:endParaRPr>
            </a:p>
          </p:txBody>
        </p:sp>
      </p:grpSp>
      <p:sp>
        <p:nvSpPr>
          <p:cNvPr id="15" name="Text Box 6">
            <a:extLst>
              <a:ext uri="{FF2B5EF4-FFF2-40B4-BE49-F238E27FC236}">
                <a16:creationId xmlns:a16="http://schemas.microsoft.com/office/drawing/2014/main" id="{E2BBADC7-5C41-4D55-B9D5-FD4F908F6147}"/>
              </a:ext>
            </a:extLst>
          </p:cNvPr>
          <p:cNvSpPr txBox="1">
            <a:spLocks noChangeArrowheads="1"/>
          </p:cNvSpPr>
          <p:nvPr/>
        </p:nvSpPr>
        <p:spPr bwMode="blackWhite">
          <a:xfrm>
            <a:off x="1983823" y="2334267"/>
            <a:ext cx="2076737" cy="1006176"/>
          </a:xfrm>
          <a:prstGeom prst="rect">
            <a:avLst/>
          </a:prstGeom>
          <a:solidFill>
            <a:srgbClr val="339966"/>
          </a:solidFill>
          <a:ln w="9525">
            <a:solidFill>
              <a:schemeClr val="tx1"/>
            </a:solidFill>
            <a:miter lim="800000"/>
            <a:headEnd/>
            <a:tailEnd/>
          </a:ln>
          <a:effectLst>
            <a:outerShdw dist="107763" dir="2700000" algn="ctr" rotWithShape="0">
              <a:schemeClr val="bg2"/>
            </a:outerShdw>
          </a:effectLst>
        </p:spPr>
        <p:txBody>
          <a:bodyPr anchor="ctr" anchorCtr="1"/>
          <a:lstStyle/>
          <a:p>
            <a:pPr algn="ctr">
              <a:spcBef>
                <a:spcPct val="50000"/>
              </a:spcBef>
              <a:defRPr/>
            </a:pPr>
            <a:r>
              <a:rPr lang="en-US" altLang="en-US" b="1" dirty="0">
                <a:solidFill>
                  <a:schemeClr val="bg1"/>
                </a:solidFill>
                <a:effectLst>
                  <a:outerShdw blurRad="38100" dist="38100" dir="2700000" algn="tl">
                    <a:srgbClr val="000000"/>
                  </a:outerShdw>
                </a:effectLst>
                <a:latin typeface="Arial" panose="020B0604020202020204" pitchFamily="34" charset="0"/>
              </a:rPr>
              <a:t>Recruiting Presence and Image</a:t>
            </a:r>
          </a:p>
        </p:txBody>
      </p:sp>
      <p:sp>
        <p:nvSpPr>
          <p:cNvPr id="16" name="Text Box 6">
            <a:extLst>
              <a:ext uri="{FF2B5EF4-FFF2-40B4-BE49-F238E27FC236}">
                <a16:creationId xmlns:a16="http://schemas.microsoft.com/office/drawing/2014/main" id="{1E5E0B47-44C1-4771-B2A7-A75D495EFFBD}"/>
              </a:ext>
            </a:extLst>
          </p:cNvPr>
          <p:cNvSpPr txBox="1">
            <a:spLocks noChangeArrowheads="1"/>
          </p:cNvSpPr>
          <p:nvPr/>
        </p:nvSpPr>
        <p:spPr bwMode="blackWhite">
          <a:xfrm>
            <a:off x="8145854" y="4575277"/>
            <a:ext cx="2083027" cy="1146277"/>
          </a:xfrm>
          <a:prstGeom prst="rect">
            <a:avLst/>
          </a:prstGeom>
          <a:solidFill>
            <a:srgbClr val="339966"/>
          </a:solidFill>
          <a:ln w="9525">
            <a:solidFill>
              <a:schemeClr val="tx1"/>
            </a:solidFill>
            <a:miter lim="800000"/>
            <a:headEnd/>
            <a:tailEnd/>
          </a:ln>
          <a:effectLst>
            <a:outerShdw dist="107763" dir="2700000" algn="ctr" rotWithShape="0">
              <a:schemeClr val="bg2"/>
            </a:outerShdw>
          </a:effectLst>
        </p:spPr>
        <p:txBody>
          <a:bodyPr anchor="ctr" anchorCtr="1"/>
          <a:lstStyle/>
          <a:p>
            <a:pPr algn="ctr">
              <a:spcBef>
                <a:spcPct val="50000"/>
              </a:spcBef>
              <a:defRPr/>
            </a:pPr>
            <a:r>
              <a:rPr lang="en-US" altLang="en-US" b="1" dirty="0">
                <a:solidFill>
                  <a:schemeClr val="bg1"/>
                </a:solidFill>
                <a:effectLst>
                  <a:outerShdw blurRad="38100" dist="38100" dir="2700000" algn="tl">
                    <a:srgbClr val="000000"/>
                  </a:outerShdw>
                </a:effectLst>
                <a:latin typeface="Arial" panose="020B0604020202020204" pitchFamily="34" charset="0"/>
              </a:rPr>
              <a:t>Training of Recruiters</a:t>
            </a:r>
          </a:p>
        </p:txBody>
      </p:sp>
      <p:sp>
        <p:nvSpPr>
          <p:cNvPr id="17" name="Line 14">
            <a:extLst>
              <a:ext uri="{FF2B5EF4-FFF2-40B4-BE49-F238E27FC236}">
                <a16:creationId xmlns:a16="http://schemas.microsoft.com/office/drawing/2014/main" id="{D8B18915-1FC4-443E-A5E8-406BF56C7982}"/>
              </a:ext>
            </a:extLst>
          </p:cNvPr>
          <p:cNvSpPr>
            <a:spLocks noChangeShapeType="1"/>
          </p:cNvSpPr>
          <p:nvPr/>
        </p:nvSpPr>
        <p:spPr bwMode="gray">
          <a:xfrm rot="5400000" flipV="1">
            <a:off x="7365917" y="4187479"/>
            <a:ext cx="558046" cy="972999"/>
          </a:xfrm>
          <a:prstGeom prst="line">
            <a:avLst/>
          </a:prstGeom>
          <a:noFill/>
          <a:ln w="76200">
            <a:solidFill>
              <a:srgbClr val="CC6600"/>
            </a:solidFill>
            <a:round/>
            <a:headEnd/>
            <a:tailEnd type="triangle" w="med" len="med"/>
          </a:ln>
          <a:effectLst/>
        </p:spPr>
        <p:txBody>
          <a:bodyPr wrap="none" anchor="ctr"/>
          <a:lstStyle/>
          <a:p>
            <a:pPr eaLnBrk="1" hangingPunct="1">
              <a:lnSpc>
                <a:spcPct val="70000"/>
              </a:lnSpc>
              <a:defRPr/>
            </a:pPr>
            <a:endParaRPr lang="en-US" dirty="0">
              <a:effectLst>
                <a:outerShdw blurRad="38100" dist="38100" dir="2700000" algn="tl">
                  <a:srgbClr val="000000">
                    <a:alpha val="43137"/>
                  </a:srgbClr>
                </a:outerShdw>
              </a:effectLst>
            </a:endParaRPr>
          </a:p>
        </p:txBody>
      </p:sp>
      <p:sp>
        <p:nvSpPr>
          <p:cNvPr id="18" name="Line 12">
            <a:extLst>
              <a:ext uri="{FF2B5EF4-FFF2-40B4-BE49-F238E27FC236}">
                <a16:creationId xmlns:a16="http://schemas.microsoft.com/office/drawing/2014/main" id="{DF36AC4A-0432-436F-9576-53342272C143}"/>
              </a:ext>
            </a:extLst>
          </p:cNvPr>
          <p:cNvSpPr>
            <a:spLocks noChangeShapeType="1"/>
          </p:cNvSpPr>
          <p:nvPr/>
        </p:nvSpPr>
        <p:spPr bwMode="gray">
          <a:xfrm rot="16200000" flipV="1">
            <a:off x="4286703" y="2698463"/>
            <a:ext cx="529796" cy="982075"/>
          </a:xfrm>
          <a:prstGeom prst="line">
            <a:avLst/>
          </a:prstGeom>
          <a:noFill/>
          <a:ln w="76200">
            <a:solidFill>
              <a:srgbClr val="CC6600"/>
            </a:solidFill>
            <a:round/>
            <a:headEnd/>
            <a:tailEnd type="triangle" w="med" len="med"/>
          </a:ln>
          <a:effectLst/>
        </p:spPr>
        <p:txBody>
          <a:bodyPr wrap="none" anchor="ctr"/>
          <a:lstStyle/>
          <a:p>
            <a:pPr eaLnBrk="1" hangingPunct="1">
              <a:lnSpc>
                <a:spcPct val="70000"/>
              </a:lnSpc>
              <a:defRPr/>
            </a:pPr>
            <a:endParaRPr lang="en-US" dirty="0">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73769"/>
                                        </p:tgtEl>
                                        <p:attrNameLst>
                                          <p:attrName>style.visibility</p:attrName>
                                        </p:attrNameLst>
                                      </p:cBhvr>
                                      <p:to>
                                        <p:strVal val="visible"/>
                                      </p:to>
                                    </p:set>
                                    <p:animEffect transition="in" filter="box(out)">
                                      <p:cBhvr>
                                        <p:cTn id="7" dur="500"/>
                                        <p:tgtEl>
                                          <p:spTgt spid="373769"/>
                                        </p:tgtEl>
                                      </p:cBhvr>
                                    </p:animEffect>
                                  </p:childTnLst>
                                </p:cTn>
                              </p:par>
                            </p:childTnLst>
                          </p:cTn>
                        </p:par>
                        <p:par>
                          <p:cTn id="8" fill="hold" nodeType="afterGroup">
                            <p:stCondLst>
                              <p:cond delay="500"/>
                            </p:stCondLst>
                            <p:childTnLst>
                              <p:par>
                                <p:cTn id="9" presetID="4" presetClass="entr" presetSubtype="32" fill="hold" nodeType="afterEffect">
                                  <p:stCondLst>
                                    <p:cond delay="0"/>
                                  </p:stCondLst>
                                  <p:childTnLst>
                                    <p:set>
                                      <p:cBhvr>
                                        <p:cTn id="10" dur="1" fill="hold">
                                          <p:stCondLst>
                                            <p:cond delay="0"/>
                                          </p:stCondLst>
                                        </p:cTn>
                                        <p:tgtEl>
                                          <p:spTgt spid="373770"/>
                                        </p:tgtEl>
                                        <p:attrNameLst>
                                          <p:attrName>style.visibility</p:attrName>
                                        </p:attrNameLst>
                                      </p:cBhvr>
                                      <p:to>
                                        <p:strVal val="visible"/>
                                      </p:to>
                                    </p:set>
                                    <p:animEffect transition="in" filter="box(out)">
                                      <p:cBhvr>
                                        <p:cTn id="11" dur="500"/>
                                        <p:tgtEl>
                                          <p:spTgt spid="373770"/>
                                        </p:tgtEl>
                                      </p:cBhvr>
                                    </p:animEffect>
                                  </p:childTnLst>
                                </p:cTn>
                              </p:par>
                            </p:childTnLst>
                          </p:cTn>
                        </p:par>
                        <p:par>
                          <p:cTn id="12" fill="hold" nodeType="afterGroup">
                            <p:stCondLst>
                              <p:cond delay="1000"/>
                            </p:stCondLst>
                            <p:childTnLst>
                              <p:par>
                                <p:cTn id="13" presetID="4" presetClass="entr" presetSubtype="32" fill="hold" nodeType="afterEffect">
                                  <p:stCondLst>
                                    <p:cond delay="0"/>
                                  </p:stCondLst>
                                  <p:childTnLst>
                                    <p:set>
                                      <p:cBhvr>
                                        <p:cTn id="14" dur="1" fill="hold">
                                          <p:stCondLst>
                                            <p:cond delay="0"/>
                                          </p:stCondLst>
                                        </p:cTn>
                                        <p:tgtEl>
                                          <p:spTgt spid="373764"/>
                                        </p:tgtEl>
                                        <p:attrNameLst>
                                          <p:attrName>style.visibility</p:attrName>
                                        </p:attrNameLst>
                                      </p:cBhvr>
                                      <p:to>
                                        <p:strVal val="visible"/>
                                      </p:to>
                                    </p:set>
                                    <p:animEffect transition="in" filter="box(out)">
                                      <p:cBhvr>
                                        <p:cTn id="15" dur="500"/>
                                        <p:tgtEl>
                                          <p:spTgt spid="3737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3769" grpId="0" animBg="1"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60130" y="173248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924187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Organizational-Based VS. Outsourcing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56247A47-6A65-478E-9951-76D6B1E1D442}"/>
              </a:ext>
            </a:extLst>
          </p:cNvPr>
          <p:cNvSpPr/>
          <p:nvPr/>
        </p:nvSpPr>
        <p:spPr>
          <a:xfrm>
            <a:off x="636050" y="2168456"/>
            <a:ext cx="10538227" cy="3713570"/>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marL="342900" indent="-342900">
              <a:buFont typeface="Arial" panose="020B0604020202020204" pitchFamily="34" charset="0"/>
              <a:buChar char="•"/>
            </a:pPr>
            <a:r>
              <a:rPr lang="en-US" sz="2400" b="1" dirty="0">
                <a:ln w="0"/>
                <a:solidFill>
                  <a:srgbClr val="002060"/>
                </a:solidFill>
                <a:latin typeface="Times New Roman" panose="02020603050405020304" pitchFamily="18" charset="0"/>
                <a:cs typeface="Times New Roman" panose="02020603050405020304" pitchFamily="18" charset="0"/>
              </a:rPr>
              <a:t>Recruiting can be outsourced in a number of ways</a:t>
            </a:r>
            <a:r>
              <a:rPr lang="en-US" sz="2400" dirty="0">
                <a:ln w="0"/>
                <a:solidFill>
                  <a:schemeClr val="tx1"/>
                </a:solidFill>
                <a:latin typeface="Times New Roman" panose="02020603050405020304" pitchFamily="18" charset="0"/>
                <a:cs typeface="Times New Roman" panose="02020603050405020304" pitchFamily="18" charset="0"/>
              </a:rPr>
              <a:t>. For example, some large employers outsource such functions as placement of advertisements, initial screening of résumés, and initial phone contacts with potential applicants. Once those activities are done, then the employer’s HR staff members take over the rest of the recruiting activities.</a:t>
            </a:r>
          </a:p>
          <a:p>
            <a:pPr marL="342900" indent="-342900">
              <a:buFont typeface="Arial" panose="020B0604020202020204" pitchFamily="34" charset="0"/>
              <a:buChar char="•"/>
            </a:pPr>
            <a:r>
              <a:rPr lang="en-US" sz="2400" dirty="0">
                <a:ln w="0"/>
                <a:solidFill>
                  <a:schemeClr val="tx1"/>
                </a:solidFill>
                <a:latin typeface="Times New Roman" panose="02020603050405020304" pitchFamily="18" charset="0"/>
                <a:cs typeface="Times New Roman" panose="02020603050405020304" pitchFamily="18" charset="0"/>
              </a:rPr>
              <a:t>Outsourcing gives a firm more flexibility because a vendor may be able to fill those positions faster and cheaper than in-house recruiters can.</a:t>
            </a:r>
          </a:p>
          <a:p>
            <a:pPr marL="342900" indent="-342900">
              <a:buFont typeface="Arial" panose="020B0604020202020204" pitchFamily="34" charset="0"/>
              <a:buChar char="•"/>
            </a:pPr>
            <a:r>
              <a:rPr lang="en-US" sz="2400" b="1" dirty="0">
                <a:ln w="0"/>
                <a:solidFill>
                  <a:srgbClr val="002060"/>
                </a:solidFill>
                <a:latin typeface="Times New Roman" panose="02020603050405020304" pitchFamily="18" charset="0"/>
                <a:cs typeface="Times New Roman" panose="02020603050405020304" pitchFamily="18" charset="0"/>
              </a:rPr>
              <a:t>Professional Employer Organizations and Employee Leasing: </a:t>
            </a:r>
            <a:r>
              <a:rPr lang="en-US" sz="2400" dirty="0">
                <a:ln w="0"/>
                <a:solidFill>
                  <a:schemeClr val="tx1"/>
                </a:solidFill>
                <a:latin typeface="Times New Roman" panose="02020603050405020304" pitchFamily="18" charset="0"/>
                <a:cs typeface="Times New Roman" panose="02020603050405020304" pitchFamily="18" charset="0"/>
              </a:rPr>
              <a:t>A specific  type of outsourcing uses professional employer organizations (PEOs) and employee leasing. This approach has grown rapidly in recent years.</a:t>
            </a:r>
            <a:endParaRPr lang="en-CA" sz="2400" dirty="0">
              <a:ln w="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8519644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AutoShape 2">
            <a:extLst>
              <a:ext uri="{FF2B5EF4-FFF2-40B4-BE49-F238E27FC236}">
                <a16:creationId xmlns:a16="http://schemas.microsoft.com/office/drawing/2014/main" id="{25826B83-1EE3-42C6-9FBE-01431B156FA6}"/>
              </a:ext>
            </a:extLst>
          </p:cNvPr>
          <p:cNvSpPr>
            <a:spLocks noGrp="1" noChangeArrowheads="1"/>
          </p:cNvSpPr>
          <p:nvPr>
            <p:ph type="title"/>
          </p:nvPr>
        </p:nvSpPr>
        <p:spPr>
          <a:xfrm>
            <a:off x="2727702" y="622301"/>
            <a:ext cx="6721099" cy="1325563"/>
          </a:xfrm>
        </p:spPr>
        <p:txBody>
          <a:bodyPr>
            <a:normAutofit/>
          </a:bodyPr>
          <a:lstStyle/>
          <a:p>
            <a:pPr algn="ctr" eaLnBrk="1" hangingPunct="1"/>
            <a:r>
              <a:rPr lang="en-US" altLang="en-US" sz="2800" b="1" dirty="0">
                <a:latin typeface="Times New Roman" panose="02020603050405020304" pitchFamily="18" charset="0"/>
                <a:cs typeface="Times New Roman" panose="02020603050405020304" pitchFamily="18" charset="0"/>
              </a:rPr>
              <a:t>Typical Division of HR Responsibilities</a:t>
            </a:r>
          </a:p>
        </p:txBody>
      </p:sp>
      <p:sp>
        <p:nvSpPr>
          <p:cNvPr id="40963" name="Rectangle 3">
            <a:extLst>
              <a:ext uri="{FF2B5EF4-FFF2-40B4-BE49-F238E27FC236}">
                <a16:creationId xmlns:a16="http://schemas.microsoft.com/office/drawing/2014/main" id="{C6F9ADFF-EFF8-48DE-8C61-4B3F369712B2}"/>
              </a:ext>
            </a:extLst>
          </p:cNvPr>
          <p:cNvSpPr>
            <a:spLocks noChangeArrowheads="1"/>
          </p:cNvSpPr>
          <p:nvPr/>
        </p:nvSpPr>
        <p:spPr bwMode="auto">
          <a:xfrm>
            <a:off x="5562600" y="5659974"/>
            <a:ext cx="1066800"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r" eaLnBrk="1" hangingPunct="1">
              <a:spcBef>
                <a:spcPct val="50000"/>
              </a:spcBef>
            </a:pPr>
            <a:r>
              <a:rPr lang="en-US" altLang="en-US" sz="1200" b="1" i="1">
                <a:latin typeface="Arial" panose="020B0604020202020204" pitchFamily="34" charset="0"/>
              </a:rPr>
              <a:t>Figure 7</a:t>
            </a:r>
            <a:r>
              <a:rPr lang="en-US" altLang="en-US" sz="1200" b="1" i="1">
                <a:latin typeface="Arial" panose="020B0604020202020204" pitchFamily="34" charset="0"/>
                <a:cs typeface="Arial" panose="020B0604020202020204" pitchFamily="34" charset="0"/>
              </a:rPr>
              <a:t>–3</a:t>
            </a:r>
            <a:endParaRPr lang="en-US" altLang="en-US" sz="1200" b="1" i="1">
              <a:latin typeface="Arial" panose="020B0604020202020204" pitchFamily="34" charset="0"/>
            </a:endParaRPr>
          </a:p>
        </p:txBody>
      </p:sp>
      <p:pic>
        <p:nvPicPr>
          <p:cNvPr id="40964" name="Picture 6" descr="C:\My Documents\PowerPoint Files\Books\South-Western\HRM10e\HRM10e GIFS\07-03.gif">
            <a:extLst>
              <a:ext uri="{FF2B5EF4-FFF2-40B4-BE49-F238E27FC236}">
                <a16:creationId xmlns:a16="http://schemas.microsoft.com/office/drawing/2014/main" id="{94069A53-F777-4AD2-916E-E902D035910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67445" y="1947864"/>
            <a:ext cx="9123910" cy="3492041"/>
          </a:xfrm>
          <a:prstGeom prst="rect">
            <a:avLst/>
          </a:prstGeom>
          <a:noFill/>
          <a:ln w="38100">
            <a:solidFill>
              <a:srgbClr val="CC6600"/>
            </a:solidFill>
            <a:miter lim="800000"/>
            <a:headEnd/>
            <a:tailEnd/>
          </a:ln>
          <a:extLst>
            <a:ext uri="{909E8E84-426E-40DD-AFC4-6F175D3DCCD1}">
              <a14:hiddenFill xmlns:a14="http://schemas.microsoft.com/office/drawing/2010/main">
                <a:solidFill>
                  <a:srgbClr val="CC3300"/>
                </a:solidFill>
              </a14:hiddenFill>
            </a:ext>
          </a:extLst>
        </p:spPr>
      </p:pic>
    </p:spTree>
    <p:extLst>
      <p:ext uri="{BB962C8B-B14F-4D97-AF65-F5344CB8AC3E}">
        <p14:creationId xmlns:p14="http://schemas.microsoft.com/office/powerpoint/2010/main" val="30775542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AutoShape 2">
            <a:extLst>
              <a:ext uri="{FF2B5EF4-FFF2-40B4-BE49-F238E27FC236}">
                <a16:creationId xmlns:a16="http://schemas.microsoft.com/office/drawing/2014/main" id="{9326436B-0EBF-4E0D-BA9E-B72D97EE496A}"/>
              </a:ext>
            </a:extLst>
          </p:cNvPr>
          <p:cNvSpPr>
            <a:spLocks noGrp="1" noChangeArrowheads="1"/>
          </p:cNvSpPr>
          <p:nvPr>
            <p:ph type="title"/>
          </p:nvPr>
        </p:nvSpPr>
        <p:spPr>
          <a:xfrm>
            <a:off x="1069383" y="554038"/>
            <a:ext cx="8881067" cy="1325562"/>
          </a:xfrm>
        </p:spPr>
        <p:txBody>
          <a:bodyPr>
            <a:normAutofit/>
          </a:bodyPr>
          <a:lstStyle/>
          <a:p>
            <a:pPr algn="ctr"/>
            <a:r>
              <a:rPr lang="en-US" altLang="en-US" sz="2800" b="1" dirty="0">
                <a:latin typeface="Times New Roman" panose="02020603050405020304" pitchFamily="18" charset="0"/>
                <a:cs typeface="Times New Roman" panose="02020603050405020304" pitchFamily="18" charset="0"/>
              </a:rPr>
              <a:t>Recruiting Presence and Image</a:t>
            </a:r>
          </a:p>
        </p:txBody>
      </p:sp>
      <p:grpSp>
        <p:nvGrpSpPr>
          <p:cNvPr id="372739" name="Group 3">
            <a:extLst>
              <a:ext uri="{FF2B5EF4-FFF2-40B4-BE49-F238E27FC236}">
                <a16:creationId xmlns:a16="http://schemas.microsoft.com/office/drawing/2014/main" id="{23B47C9C-CC54-4A6E-9B8B-6229B2F1E607}"/>
              </a:ext>
            </a:extLst>
          </p:cNvPr>
          <p:cNvGrpSpPr>
            <a:grpSpLocks/>
          </p:cNvGrpSpPr>
          <p:nvPr/>
        </p:nvGrpSpPr>
        <p:grpSpPr bwMode="auto">
          <a:xfrm>
            <a:off x="8330569" y="2981663"/>
            <a:ext cx="547906" cy="1369613"/>
            <a:chOff x="2544" y="1728"/>
            <a:chExt cx="672" cy="768"/>
          </a:xfrm>
        </p:grpSpPr>
        <p:sp>
          <p:nvSpPr>
            <p:cNvPr id="372741" name="Freeform 5">
              <a:extLst>
                <a:ext uri="{FF2B5EF4-FFF2-40B4-BE49-F238E27FC236}">
                  <a16:creationId xmlns:a16="http://schemas.microsoft.com/office/drawing/2014/main" id="{1D50AF6C-EDFF-4B37-B8FD-94D7E1619889}"/>
                </a:ext>
              </a:extLst>
            </p:cNvPr>
            <p:cNvSpPr>
              <a:spLocks/>
            </p:cNvSpPr>
            <p:nvPr/>
          </p:nvSpPr>
          <p:spPr bwMode="blackWhite">
            <a:xfrm flipH="1" flipV="1">
              <a:off x="2544" y="1728"/>
              <a:ext cx="672" cy="768"/>
            </a:xfrm>
            <a:custGeom>
              <a:avLst/>
              <a:gdLst>
                <a:gd name="T0" fmla="*/ 0 w 672"/>
                <a:gd name="T1" fmla="*/ 0 h 768"/>
                <a:gd name="T2" fmla="*/ 0 w 672"/>
                <a:gd name="T3" fmla="*/ 768 h 768"/>
                <a:gd name="T4" fmla="*/ 672 w 672"/>
                <a:gd name="T5" fmla="*/ 768 h 768"/>
              </a:gdLst>
              <a:ahLst/>
              <a:cxnLst>
                <a:cxn ang="0">
                  <a:pos x="T0" y="T1"/>
                </a:cxn>
                <a:cxn ang="0">
                  <a:pos x="T2" y="T3"/>
                </a:cxn>
                <a:cxn ang="0">
                  <a:pos x="T4" y="T5"/>
                </a:cxn>
              </a:cxnLst>
              <a:rect l="0" t="0" r="r" b="b"/>
              <a:pathLst>
                <a:path w="672" h="768">
                  <a:moveTo>
                    <a:pt x="0" y="0"/>
                  </a:moveTo>
                  <a:lnTo>
                    <a:pt x="0" y="768"/>
                  </a:lnTo>
                  <a:lnTo>
                    <a:pt x="672" y="768"/>
                  </a:lnTo>
                </a:path>
              </a:pathLst>
            </a:custGeom>
            <a:noFill/>
            <a:ln w="57150" cmpd="sng">
              <a:solidFill>
                <a:schemeClr val="tx1"/>
              </a:solidFill>
              <a:round/>
              <a:headEnd/>
              <a:tailEnd/>
            </a:ln>
            <a:effectLst/>
          </p:spPr>
          <p:txBody>
            <a:bodyPr wrap="none" anchor="ctr"/>
            <a:lstStyle/>
            <a:p>
              <a:pPr eaLnBrk="1" hangingPunct="1">
                <a:lnSpc>
                  <a:spcPct val="70000"/>
                </a:lnSpc>
                <a:defRPr/>
              </a:pPr>
              <a:endParaRPr lang="en-US">
                <a:effectLst>
                  <a:outerShdw blurRad="38100" dist="38100" dir="2700000" algn="tl">
                    <a:srgbClr val="000000">
                      <a:alpha val="43137"/>
                    </a:srgbClr>
                  </a:outerShdw>
                </a:effectLst>
              </a:endParaRPr>
            </a:p>
          </p:txBody>
        </p:sp>
        <p:sp>
          <p:nvSpPr>
            <p:cNvPr id="372742" name="Line 6">
              <a:extLst>
                <a:ext uri="{FF2B5EF4-FFF2-40B4-BE49-F238E27FC236}">
                  <a16:creationId xmlns:a16="http://schemas.microsoft.com/office/drawing/2014/main" id="{59F0DBBE-81C8-4DF4-8DD0-309C25693DFA}"/>
                </a:ext>
              </a:extLst>
            </p:cNvPr>
            <p:cNvSpPr>
              <a:spLocks noChangeShapeType="1"/>
            </p:cNvSpPr>
            <p:nvPr/>
          </p:nvSpPr>
          <p:spPr bwMode="blackWhite">
            <a:xfrm>
              <a:off x="2544" y="2496"/>
              <a:ext cx="672" cy="0"/>
            </a:xfrm>
            <a:prstGeom prst="line">
              <a:avLst/>
            </a:prstGeom>
            <a:noFill/>
            <a:ln w="57150">
              <a:solidFill>
                <a:schemeClr val="tx1"/>
              </a:solidFill>
              <a:round/>
              <a:headEnd/>
              <a:tailEnd/>
            </a:ln>
            <a:effectLst/>
          </p:spPr>
          <p:txBody>
            <a:bodyPr wrap="none" anchor="ctr"/>
            <a:lstStyle/>
            <a:p>
              <a:pPr eaLnBrk="1" hangingPunct="1">
                <a:lnSpc>
                  <a:spcPct val="70000"/>
                </a:lnSpc>
                <a:defRPr/>
              </a:pPr>
              <a:endParaRPr lang="en-US">
                <a:effectLst>
                  <a:outerShdw blurRad="38100" dist="38100" dir="2700000" algn="tl">
                    <a:srgbClr val="000000">
                      <a:alpha val="43137"/>
                    </a:srgbClr>
                  </a:outerShdw>
                </a:effectLst>
              </a:endParaRPr>
            </a:p>
          </p:txBody>
        </p:sp>
      </p:grpSp>
      <p:sp>
        <p:nvSpPr>
          <p:cNvPr id="372743" name="Line 7">
            <a:extLst>
              <a:ext uri="{FF2B5EF4-FFF2-40B4-BE49-F238E27FC236}">
                <a16:creationId xmlns:a16="http://schemas.microsoft.com/office/drawing/2014/main" id="{19A43123-B661-4A2F-ACEB-A595CB85CAFE}"/>
              </a:ext>
            </a:extLst>
          </p:cNvPr>
          <p:cNvSpPr>
            <a:spLocks noChangeShapeType="1"/>
          </p:cNvSpPr>
          <p:nvPr/>
        </p:nvSpPr>
        <p:spPr bwMode="blackWhite">
          <a:xfrm rot="16200000">
            <a:off x="9220702" y="3397429"/>
            <a:ext cx="0" cy="547905"/>
          </a:xfrm>
          <a:prstGeom prst="line">
            <a:avLst/>
          </a:prstGeom>
          <a:noFill/>
          <a:ln w="57150">
            <a:solidFill>
              <a:schemeClr val="tx1"/>
            </a:solidFill>
            <a:round/>
            <a:headEnd/>
            <a:tailEnd type="triangle" w="med" len="med"/>
          </a:ln>
          <a:effectLst/>
        </p:spPr>
        <p:txBody>
          <a:bodyPr wrap="none" anchor="ctr"/>
          <a:lstStyle/>
          <a:p>
            <a:pPr eaLnBrk="1" hangingPunct="1">
              <a:lnSpc>
                <a:spcPct val="70000"/>
              </a:lnSpc>
              <a:defRPr/>
            </a:pPr>
            <a:endParaRPr lang="en-US">
              <a:effectLst>
                <a:outerShdw blurRad="38100" dist="38100" dir="2700000" algn="tl">
                  <a:srgbClr val="000000">
                    <a:alpha val="43137"/>
                  </a:srgbClr>
                </a:outerShdw>
              </a:effectLst>
            </a:endParaRPr>
          </a:p>
        </p:txBody>
      </p:sp>
      <p:grpSp>
        <p:nvGrpSpPr>
          <p:cNvPr id="372744" name="Group 8">
            <a:extLst>
              <a:ext uri="{FF2B5EF4-FFF2-40B4-BE49-F238E27FC236}">
                <a16:creationId xmlns:a16="http://schemas.microsoft.com/office/drawing/2014/main" id="{6F221905-2486-4DF0-AB3D-EBD938CFC9F2}"/>
              </a:ext>
            </a:extLst>
          </p:cNvPr>
          <p:cNvGrpSpPr>
            <a:grpSpLocks/>
          </p:cNvGrpSpPr>
          <p:nvPr/>
        </p:nvGrpSpPr>
        <p:grpSpPr bwMode="auto">
          <a:xfrm>
            <a:off x="6739326" y="2633695"/>
            <a:ext cx="1557106" cy="2155274"/>
            <a:chOff x="864" y="1152"/>
            <a:chExt cx="1344" cy="1296"/>
          </a:xfrm>
        </p:grpSpPr>
        <p:sp>
          <p:nvSpPr>
            <p:cNvPr id="372745" name="Text Box 9">
              <a:extLst>
                <a:ext uri="{FF2B5EF4-FFF2-40B4-BE49-F238E27FC236}">
                  <a16:creationId xmlns:a16="http://schemas.microsoft.com/office/drawing/2014/main" id="{ED8CEC33-6189-40C3-831A-17E0A5C21C65}"/>
                </a:ext>
              </a:extLst>
            </p:cNvPr>
            <p:cNvSpPr txBox="1">
              <a:spLocks noChangeArrowheads="1"/>
            </p:cNvSpPr>
            <p:nvPr/>
          </p:nvSpPr>
          <p:spPr bwMode="blackWhite">
            <a:xfrm>
              <a:off x="864" y="1152"/>
              <a:ext cx="1344" cy="576"/>
            </a:xfrm>
            <a:prstGeom prst="rect">
              <a:avLst/>
            </a:prstGeom>
            <a:solidFill>
              <a:srgbClr val="FF9933"/>
            </a:solidFill>
            <a:ln w="12700">
              <a:solidFill>
                <a:schemeClr val="tx1"/>
              </a:solidFill>
              <a:miter lim="800000"/>
              <a:headEnd/>
              <a:tailEnd/>
            </a:ln>
            <a:effectLst>
              <a:outerShdw dist="107763" dir="2700000" algn="ctr" rotWithShape="0">
                <a:schemeClr val="bg2">
                  <a:alpha val="50000"/>
                </a:schemeClr>
              </a:outerShdw>
            </a:effectLst>
          </p:spPr>
          <p:txBody>
            <a:bodyPr anchor="ctr" anchorCtr="1"/>
            <a:lstStyle/>
            <a:p>
              <a:pPr algn="ctr">
                <a:spcBef>
                  <a:spcPct val="50000"/>
                </a:spcBef>
                <a:defRPr/>
              </a:pPr>
              <a:r>
                <a:rPr lang="en-US" altLang="en-US" sz="2000" b="1" dirty="0">
                  <a:solidFill>
                    <a:schemeClr val="bg1"/>
                  </a:solidFill>
                  <a:effectLst>
                    <a:outerShdw blurRad="38100" dist="38100" dir="2700000" algn="tl">
                      <a:srgbClr val="000000"/>
                    </a:outerShdw>
                  </a:effectLst>
                  <a:latin typeface="Arial" panose="020B0604020202020204" pitchFamily="34" charset="0"/>
                </a:rPr>
                <a:t>Recruiting</a:t>
              </a:r>
              <a:br>
                <a:rPr lang="en-US" altLang="en-US" sz="2000" b="1" dirty="0">
                  <a:solidFill>
                    <a:schemeClr val="bg1"/>
                  </a:solidFill>
                  <a:effectLst>
                    <a:outerShdw blurRad="38100" dist="38100" dir="2700000" algn="tl">
                      <a:srgbClr val="000000"/>
                    </a:outerShdw>
                  </a:effectLst>
                  <a:latin typeface="Arial" panose="020B0604020202020204" pitchFamily="34" charset="0"/>
                </a:rPr>
              </a:br>
              <a:r>
                <a:rPr lang="en-US" altLang="en-US" sz="2000" b="1" dirty="0">
                  <a:solidFill>
                    <a:schemeClr val="bg1"/>
                  </a:solidFill>
                  <a:effectLst>
                    <a:outerShdw blurRad="38100" dist="38100" dir="2700000" algn="tl">
                      <a:srgbClr val="000000"/>
                    </a:outerShdw>
                  </a:effectLst>
                  <a:latin typeface="Arial" panose="020B0604020202020204" pitchFamily="34" charset="0"/>
                </a:rPr>
                <a:t>Presence </a:t>
              </a:r>
            </a:p>
          </p:txBody>
        </p:sp>
        <p:sp>
          <p:nvSpPr>
            <p:cNvPr id="372746" name="Text Box 10">
              <a:extLst>
                <a:ext uri="{FF2B5EF4-FFF2-40B4-BE49-F238E27FC236}">
                  <a16:creationId xmlns:a16="http://schemas.microsoft.com/office/drawing/2014/main" id="{E0D2BB34-3BF2-4CD9-8B33-694F6611E6C0}"/>
                </a:ext>
              </a:extLst>
            </p:cNvPr>
            <p:cNvSpPr txBox="1">
              <a:spLocks noChangeArrowheads="1"/>
            </p:cNvSpPr>
            <p:nvPr/>
          </p:nvSpPr>
          <p:spPr bwMode="blackWhite">
            <a:xfrm>
              <a:off x="864" y="1872"/>
              <a:ext cx="1344" cy="576"/>
            </a:xfrm>
            <a:prstGeom prst="rect">
              <a:avLst/>
            </a:prstGeom>
            <a:solidFill>
              <a:srgbClr val="FF0000"/>
            </a:solidFill>
            <a:ln w="12700">
              <a:solidFill>
                <a:schemeClr val="tx1"/>
              </a:solidFill>
              <a:miter lim="800000"/>
              <a:headEnd/>
              <a:tailEnd/>
            </a:ln>
            <a:effectLst>
              <a:outerShdw dist="107763" dir="2700000" algn="ctr" rotWithShape="0">
                <a:schemeClr val="bg2">
                  <a:alpha val="50000"/>
                </a:schemeClr>
              </a:outerShdw>
            </a:effectLst>
          </p:spPr>
          <p:txBody>
            <a:bodyPr anchor="ctr" anchorCtr="1"/>
            <a:lstStyle/>
            <a:p>
              <a:pPr algn="ctr">
                <a:spcBef>
                  <a:spcPct val="50000"/>
                </a:spcBef>
                <a:defRPr/>
              </a:pPr>
              <a:r>
                <a:rPr lang="en-US" altLang="en-US" sz="2000" b="1" dirty="0">
                  <a:solidFill>
                    <a:schemeClr val="bg1"/>
                  </a:solidFill>
                  <a:effectLst>
                    <a:outerShdw blurRad="38100" dist="38100" dir="2700000" algn="tl">
                      <a:srgbClr val="000000"/>
                    </a:outerShdw>
                  </a:effectLst>
                  <a:latin typeface="Arial" panose="020B0604020202020204" pitchFamily="34" charset="0"/>
                </a:rPr>
                <a:t>Recruiting</a:t>
              </a:r>
              <a:br>
                <a:rPr lang="en-US" altLang="en-US" sz="2000" b="1" dirty="0">
                  <a:solidFill>
                    <a:schemeClr val="bg1"/>
                  </a:solidFill>
                  <a:effectLst>
                    <a:outerShdw blurRad="38100" dist="38100" dir="2700000" algn="tl">
                      <a:srgbClr val="000000"/>
                    </a:outerShdw>
                  </a:effectLst>
                  <a:latin typeface="Arial" panose="020B0604020202020204" pitchFamily="34" charset="0"/>
                </a:rPr>
              </a:br>
              <a:r>
                <a:rPr lang="en-US" altLang="en-US" sz="2000" b="1" dirty="0">
                  <a:solidFill>
                    <a:schemeClr val="bg1"/>
                  </a:solidFill>
                  <a:effectLst>
                    <a:outerShdw blurRad="38100" dist="38100" dir="2700000" algn="tl">
                      <a:srgbClr val="000000"/>
                    </a:outerShdw>
                  </a:effectLst>
                  <a:latin typeface="Arial" panose="020B0604020202020204" pitchFamily="34" charset="0"/>
                </a:rPr>
                <a:t>Image</a:t>
              </a:r>
            </a:p>
          </p:txBody>
        </p:sp>
      </p:grpSp>
      <p:sp>
        <p:nvSpPr>
          <p:cNvPr id="372748" name="Text Box 12">
            <a:extLst>
              <a:ext uri="{FF2B5EF4-FFF2-40B4-BE49-F238E27FC236}">
                <a16:creationId xmlns:a16="http://schemas.microsoft.com/office/drawing/2014/main" id="{6F30C7B2-7240-4302-B7A0-78AD315711BB}"/>
              </a:ext>
            </a:extLst>
          </p:cNvPr>
          <p:cNvSpPr txBox="1">
            <a:spLocks noChangeArrowheads="1"/>
          </p:cNvSpPr>
          <p:nvPr/>
        </p:nvSpPr>
        <p:spPr bwMode="blackWhite">
          <a:xfrm>
            <a:off x="9488848" y="3261966"/>
            <a:ext cx="2133600" cy="914400"/>
          </a:xfrm>
          <a:prstGeom prst="rect">
            <a:avLst/>
          </a:prstGeom>
          <a:solidFill>
            <a:srgbClr val="CC3300"/>
          </a:solidFill>
          <a:ln w="12700">
            <a:solidFill>
              <a:schemeClr val="tx1"/>
            </a:solidFill>
            <a:miter lim="800000"/>
            <a:headEnd/>
            <a:tailEnd/>
          </a:ln>
          <a:effectLst>
            <a:outerShdw dist="107763" dir="2700000" algn="ctr" rotWithShape="0">
              <a:schemeClr val="bg2">
                <a:alpha val="50000"/>
              </a:schemeClr>
            </a:outerShdw>
          </a:effectLst>
        </p:spPr>
        <p:txBody>
          <a:bodyPr anchor="ctr" anchorCtr="1"/>
          <a:lstStyle/>
          <a:p>
            <a:pPr algn="ctr">
              <a:spcBef>
                <a:spcPct val="50000"/>
              </a:spcBef>
              <a:defRPr/>
            </a:pPr>
            <a:r>
              <a:rPr lang="en-US" altLang="en-US" sz="2000" b="1" dirty="0">
                <a:solidFill>
                  <a:schemeClr val="bg1"/>
                </a:solidFill>
                <a:effectLst>
                  <a:outerShdw blurRad="38100" dist="38100" dir="2700000" algn="tl">
                    <a:srgbClr val="000000"/>
                  </a:outerShdw>
                </a:effectLst>
                <a:latin typeface="Arial" panose="020B0604020202020204" pitchFamily="34" charset="0"/>
              </a:rPr>
              <a:t>Effective</a:t>
            </a:r>
            <a:br>
              <a:rPr lang="en-US" altLang="en-US" sz="2000" b="1" dirty="0">
                <a:solidFill>
                  <a:schemeClr val="bg1"/>
                </a:solidFill>
                <a:effectLst>
                  <a:outerShdw blurRad="38100" dist="38100" dir="2700000" algn="tl">
                    <a:srgbClr val="000000"/>
                  </a:outerShdw>
                </a:effectLst>
                <a:latin typeface="Arial" panose="020B0604020202020204" pitchFamily="34" charset="0"/>
              </a:rPr>
            </a:br>
            <a:r>
              <a:rPr lang="en-US" altLang="en-US" sz="2000" b="1" dirty="0">
                <a:solidFill>
                  <a:schemeClr val="bg1"/>
                </a:solidFill>
                <a:effectLst>
                  <a:outerShdw blurRad="38100" dist="38100" dir="2700000" algn="tl">
                    <a:srgbClr val="000000"/>
                  </a:outerShdw>
                </a:effectLst>
                <a:latin typeface="Arial" panose="020B0604020202020204" pitchFamily="34" charset="0"/>
              </a:rPr>
              <a:t>Recruiting</a:t>
            </a:r>
          </a:p>
        </p:txBody>
      </p:sp>
      <p:sp>
        <p:nvSpPr>
          <p:cNvPr id="15" name="TextBox 14">
            <a:extLst>
              <a:ext uri="{FF2B5EF4-FFF2-40B4-BE49-F238E27FC236}">
                <a16:creationId xmlns:a16="http://schemas.microsoft.com/office/drawing/2014/main" id="{24C581FE-5FC2-4701-A003-3170DAA3AB8C}"/>
              </a:ext>
            </a:extLst>
          </p:cNvPr>
          <p:cNvSpPr txBox="1"/>
          <p:nvPr/>
        </p:nvSpPr>
        <p:spPr>
          <a:xfrm>
            <a:off x="40423" y="2296761"/>
            <a:ext cx="5914793" cy="1477328"/>
          </a:xfrm>
          <a:prstGeom prst="rect">
            <a:avLst/>
          </a:prstGeom>
          <a:solidFill>
            <a:schemeClr val="accent4">
              <a:lumMod val="20000"/>
              <a:lumOff val="80000"/>
            </a:schemeClr>
          </a:solidFill>
        </p:spPr>
        <p:txBody>
          <a:bodyPr wrap="square">
            <a:spAutoFit/>
          </a:bodyPr>
          <a:lstStyle/>
          <a:p>
            <a:pPr marL="342900" indent="-342900">
              <a:buFont typeface="+mj-lt"/>
              <a:buAutoNum type="arabicPeriod"/>
            </a:pPr>
            <a:r>
              <a:rPr lang="en-US" b="1" dirty="0">
                <a:latin typeface="Times New Roman" panose="02020603050405020304" pitchFamily="18" charset="0"/>
                <a:cs typeface="Times New Roman" panose="02020603050405020304" pitchFamily="18" charset="0"/>
              </a:rPr>
              <a:t>Continuous efforts to recruit offer the advantage of keeping the employer in the recruiting market.</a:t>
            </a:r>
          </a:p>
          <a:p>
            <a:pPr marL="342900" indent="-342900">
              <a:buFont typeface="+mj-lt"/>
              <a:buAutoNum type="arabicPeriod"/>
            </a:pPr>
            <a:r>
              <a:rPr lang="en-US" b="1" dirty="0">
                <a:latin typeface="Times New Roman" panose="02020603050405020304" pitchFamily="18" charset="0"/>
                <a:cs typeface="Times New Roman" panose="02020603050405020304" pitchFamily="18" charset="0"/>
              </a:rPr>
              <a:t>Intensive recruiting may take the form of a vigorous recruiting campaign aimed at hiring a given number of employees, usually within a short period of time.</a:t>
            </a:r>
            <a:endParaRPr lang="en-CA" b="1" dirty="0">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443F0BDF-A2F5-4B83-BD4C-F7020BFF3D33}"/>
              </a:ext>
            </a:extLst>
          </p:cNvPr>
          <p:cNvSpPr txBox="1"/>
          <p:nvPr/>
        </p:nvSpPr>
        <p:spPr>
          <a:xfrm>
            <a:off x="40423" y="3806653"/>
            <a:ext cx="5914793" cy="1477328"/>
          </a:xfrm>
          <a:prstGeom prst="rect">
            <a:avLst/>
          </a:prstGeom>
          <a:solidFill>
            <a:schemeClr val="accent2">
              <a:lumMod val="60000"/>
              <a:lumOff val="40000"/>
            </a:schemeClr>
          </a:solidFill>
        </p:spPr>
        <p:txBody>
          <a:bodyPr wrap="square">
            <a:spAutoFit/>
          </a:bodyPr>
          <a:lstStyle/>
          <a:p>
            <a:r>
              <a:rPr lang="en-US" b="1" dirty="0">
                <a:latin typeface="Times New Roman" panose="02020603050405020304" pitchFamily="18" charset="0"/>
                <a:cs typeface="Times New Roman" panose="02020603050405020304" pitchFamily="18" charset="0"/>
              </a:rPr>
              <a:t>The way the “employment brand” of the organization is viewed by both employees and outsiders is crucial to attracting applicants and retaining employees, who also may describe the organization in positive or negative terms to others.</a:t>
            </a:r>
            <a:endParaRPr lang="en-CA" b="1" dirty="0">
              <a:latin typeface="Times New Roman" panose="02020603050405020304" pitchFamily="18" charset="0"/>
              <a:cs typeface="Times New Roman" panose="02020603050405020304" pitchFamily="18" charset="0"/>
            </a:endParaRPr>
          </a:p>
        </p:txBody>
      </p:sp>
      <p:cxnSp>
        <p:nvCxnSpPr>
          <p:cNvPr id="3" name="Straight Arrow Connector 2">
            <a:extLst>
              <a:ext uri="{FF2B5EF4-FFF2-40B4-BE49-F238E27FC236}">
                <a16:creationId xmlns:a16="http://schemas.microsoft.com/office/drawing/2014/main" id="{796F69EA-B133-4578-ACB8-9D9E3492DA5B}"/>
              </a:ext>
            </a:extLst>
          </p:cNvPr>
          <p:cNvCxnSpPr>
            <a:cxnSpLocks/>
            <a:stCxn id="372745" idx="1"/>
          </p:cNvCxnSpPr>
          <p:nvPr/>
        </p:nvCxnSpPr>
        <p:spPr>
          <a:xfrm flipH="1">
            <a:off x="5892700" y="3112645"/>
            <a:ext cx="846626"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5" name="Straight Arrow Connector 4">
            <a:extLst>
              <a:ext uri="{FF2B5EF4-FFF2-40B4-BE49-F238E27FC236}">
                <a16:creationId xmlns:a16="http://schemas.microsoft.com/office/drawing/2014/main" id="{4F70D533-A3D6-40DD-8612-0239513342B7}"/>
              </a:ext>
            </a:extLst>
          </p:cNvPr>
          <p:cNvCxnSpPr>
            <a:cxnSpLocks/>
            <a:stCxn id="372746" idx="1"/>
          </p:cNvCxnSpPr>
          <p:nvPr/>
        </p:nvCxnSpPr>
        <p:spPr>
          <a:xfrm flipH="1">
            <a:off x="5892700" y="4310019"/>
            <a:ext cx="846626"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Tree>
    <p:custDataLst>
      <p:tags r:id="rId1"/>
    </p:custDataLst>
    <p:extLst>
      <p:ext uri="{BB962C8B-B14F-4D97-AF65-F5344CB8AC3E}">
        <p14:creationId xmlns:p14="http://schemas.microsoft.com/office/powerpoint/2010/main" val="39277618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372744"/>
                                        </p:tgtEl>
                                        <p:attrNameLst>
                                          <p:attrName>style.visibility</p:attrName>
                                        </p:attrNameLst>
                                      </p:cBhvr>
                                      <p:to>
                                        <p:strVal val="visible"/>
                                      </p:to>
                                    </p:set>
                                    <p:animEffect transition="in" filter="wipe(left)">
                                      <p:cBhvr>
                                        <p:cTn id="7" dur="500"/>
                                        <p:tgtEl>
                                          <p:spTgt spid="372744"/>
                                        </p:tgtEl>
                                      </p:cBhvr>
                                    </p:animEffect>
                                  </p:childTnLst>
                                </p:cTn>
                              </p:par>
                            </p:childTnLst>
                          </p:cTn>
                        </p:par>
                        <p:par>
                          <p:cTn id="8" fill="hold" nodeType="afterGroup">
                            <p:stCondLst>
                              <p:cond delay="500"/>
                            </p:stCondLst>
                            <p:childTnLst>
                              <p:par>
                                <p:cTn id="9" presetID="16" presetClass="entr" presetSubtype="26" fill="hold" nodeType="afterEffect">
                                  <p:stCondLst>
                                    <p:cond delay="0"/>
                                  </p:stCondLst>
                                  <p:childTnLst>
                                    <p:set>
                                      <p:cBhvr>
                                        <p:cTn id="10" dur="1" fill="hold">
                                          <p:stCondLst>
                                            <p:cond delay="0"/>
                                          </p:stCondLst>
                                        </p:cTn>
                                        <p:tgtEl>
                                          <p:spTgt spid="372739"/>
                                        </p:tgtEl>
                                        <p:attrNameLst>
                                          <p:attrName>style.visibility</p:attrName>
                                        </p:attrNameLst>
                                      </p:cBhvr>
                                      <p:to>
                                        <p:strVal val="visible"/>
                                      </p:to>
                                    </p:set>
                                    <p:animEffect transition="in" filter="barn(inHorizontal)">
                                      <p:cBhvr>
                                        <p:cTn id="11" dur="500"/>
                                        <p:tgtEl>
                                          <p:spTgt spid="372739"/>
                                        </p:tgtEl>
                                      </p:cBhvr>
                                    </p:animEffect>
                                  </p:childTnLst>
                                </p:cTn>
                              </p:par>
                            </p:childTnLst>
                          </p:cTn>
                        </p:par>
                        <p:par>
                          <p:cTn id="12" fill="hold" nodeType="afterGroup">
                            <p:stCondLst>
                              <p:cond delay="1000"/>
                            </p:stCondLst>
                            <p:childTnLst>
                              <p:par>
                                <p:cTn id="13" presetID="22" presetClass="entr" presetSubtype="8" fill="hold" nodeType="afterEffect">
                                  <p:stCondLst>
                                    <p:cond delay="0"/>
                                  </p:stCondLst>
                                  <p:childTnLst>
                                    <p:set>
                                      <p:cBhvr>
                                        <p:cTn id="14" dur="1" fill="hold">
                                          <p:stCondLst>
                                            <p:cond delay="0"/>
                                          </p:stCondLst>
                                        </p:cTn>
                                        <p:tgtEl>
                                          <p:spTgt spid="372743"/>
                                        </p:tgtEl>
                                        <p:attrNameLst>
                                          <p:attrName>style.visibility</p:attrName>
                                        </p:attrNameLst>
                                      </p:cBhvr>
                                      <p:to>
                                        <p:strVal val="visible"/>
                                      </p:to>
                                    </p:set>
                                    <p:animEffect transition="in" filter="wipe(left)">
                                      <p:cBhvr>
                                        <p:cTn id="15" dur="500"/>
                                        <p:tgtEl>
                                          <p:spTgt spid="372743"/>
                                        </p:tgtEl>
                                      </p:cBhvr>
                                    </p:animEffect>
                                  </p:childTnLst>
                                </p:cTn>
                              </p:par>
                            </p:childTnLst>
                          </p:cTn>
                        </p:par>
                        <p:par>
                          <p:cTn id="16" fill="hold" nodeType="afterGroup">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372748"/>
                                        </p:tgtEl>
                                        <p:attrNameLst>
                                          <p:attrName>style.visibility</p:attrName>
                                        </p:attrNameLst>
                                      </p:cBhvr>
                                      <p:to>
                                        <p:strVal val="visible"/>
                                      </p:to>
                                    </p:set>
                                    <p:animEffect transition="in" filter="wipe(left)">
                                      <p:cBhvr>
                                        <p:cTn id="19" dur="500"/>
                                        <p:tgtEl>
                                          <p:spTgt spid="372748"/>
                                        </p:tgtEl>
                                      </p:cBhvr>
                                    </p:animEffec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nodeType="clickEffect">
                                  <p:stCondLst>
                                    <p:cond delay="0"/>
                                  </p:stCondLst>
                                  <p:childTnLst>
                                    <p:set>
                                      <p:cBhvr>
                                        <p:cTn id="23" dur="1" fill="hold">
                                          <p:stCondLst>
                                            <p:cond delay="0"/>
                                          </p:stCondLst>
                                        </p:cTn>
                                        <p:tgtEl>
                                          <p:spTgt spid="3"/>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1000"/>
                                        <p:tgtEl>
                                          <p:spTgt spid="15"/>
                                        </p:tgtEl>
                                      </p:cBhvr>
                                    </p:animEffect>
                                    <p:anim calcmode="lin" valueType="num">
                                      <p:cBhvr>
                                        <p:cTn id="29" dur="1000" fill="hold"/>
                                        <p:tgtEl>
                                          <p:spTgt spid="15"/>
                                        </p:tgtEl>
                                        <p:attrNameLst>
                                          <p:attrName>ppt_x</p:attrName>
                                        </p:attrNameLst>
                                      </p:cBhvr>
                                      <p:tavLst>
                                        <p:tav tm="0">
                                          <p:val>
                                            <p:strVal val="#ppt_x"/>
                                          </p:val>
                                        </p:tav>
                                        <p:tav tm="100000">
                                          <p:val>
                                            <p:strVal val="#ppt_x"/>
                                          </p:val>
                                        </p:tav>
                                      </p:tavLst>
                                    </p:anim>
                                    <p:anim calcmode="lin" valueType="num">
                                      <p:cBhvr>
                                        <p:cTn id="30"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7"/>
                                        </p:tgtEl>
                                        <p:attrNameLst>
                                          <p:attrName>style.visibility</p:attrName>
                                        </p:attrNameLst>
                                      </p:cBhvr>
                                      <p:to>
                                        <p:strVal val="visible"/>
                                      </p:to>
                                    </p:set>
                                    <p:anim calcmode="lin" valueType="num">
                                      <p:cBhvr additive="base">
                                        <p:cTn id="35" dur="500" fill="hold"/>
                                        <p:tgtEl>
                                          <p:spTgt spid="17"/>
                                        </p:tgtEl>
                                        <p:attrNameLst>
                                          <p:attrName>ppt_x</p:attrName>
                                        </p:attrNameLst>
                                      </p:cBhvr>
                                      <p:tavLst>
                                        <p:tav tm="0">
                                          <p:val>
                                            <p:strVal val="#ppt_x"/>
                                          </p:val>
                                        </p:tav>
                                        <p:tav tm="100000">
                                          <p:val>
                                            <p:strVal val="#ppt_x"/>
                                          </p:val>
                                        </p:tav>
                                      </p:tavLst>
                                    </p:anim>
                                    <p:anim calcmode="lin" valueType="num">
                                      <p:cBhvr additive="base">
                                        <p:cTn id="36"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additive="base">
                                        <p:cTn id="41" dur="500" fill="hold"/>
                                        <p:tgtEl>
                                          <p:spTgt spid="5"/>
                                        </p:tgtEl>
                                        <p:attrNameLst>
                                          <p:attrName>ppt_x</p:attrName>
                                        </p:attrNameLst>
                                      </p:cBhvr>
                                      <p:tavLst>
                                        <p:tav tm="0">
                                          <p:val>
                                            <p:strVal val="#ppt_x"/>
                                          </p:val>
                                        </p:tav>
                                        <p:tav tm="100000">
                                          <p:val>
                                            <p:strVal val="#ppt_x"/>
                                          </p:val>
                                        </p:tav>
                                      </p:tavLst>
                                    </p:anim>
                                    <p:anim calcmode="lin" valueType="num">
                                      <p:cBhvr additive="base">
                                        <p:cTn id="4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2748" grpId="0" animBg="1" autoUpdateAnimBg="0"/>
      <p:bldP spid="15" grpId="0" animBg="1"/>
      <p:bldP spid="1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2747" name="Text Box 11">
            <a:extLst>
              <a:ext uri="{FF2B5EF4-FFF2-40B4-BE49-F238E27FC236}">
                <a16:creationId xmlns:a16="http://schemas.microsoft.com/office/drawing/2014/main" id="{F8CF7FB7-B3A2-4AAB-B135-FF61AB81B59C}"/>
              </a:ext>
            </a:extLst>
          </p:cNvPr>
          <p:cNvSpPr txBox="1">
            <a:spLocks noChangeArrowheads="1"/>
          </p:cNvSpPr>
          <p:nvPr/>
        </p:nvSpPr>
        <p:spPr bwMode="blackWhite">
          <a:xfrm>
            <a:off x="3859683" y="1560842"/>
            <a:ext cx="3392920" cy="962083"/>
          </a:xfrm>
          <a:prstGeom prst="rect">
            <a:avLst/>
          </a:prstGeom>
          <a:solidFill>
            <a:srgbClr val="008080"/>
          </a:solidFill>
          <a:ln w="12700">
            <a:solidFill>
              <a:schemeClr val="tx1"/>
            </a:solidFill>
            <a:miter lim="800000"/>
            <a:headEnd/>
            <a:tailEnd/>
          </a:ln>
          <a:effectLst>
            <a:outerShdw dist="107763" dir="2700000" algn="ctr" rotWithShape="0">
              <a:schemeClr val="bg2">
                <a:alpha val="50000"/>
              </a:schemeClr>
            </a:outerShdw>
          </a:effectLst>
        </p:spPr>
        <p:txBody>
          <a:bodyPr anchor="ctr" anchorCtr="1"/>
          <a:lstStyle/>
          <a:p>
            <a:pPr algn="ctr">
              <a:spcBef>
                <a:spcPct val="50000"/>
              </a:spcBef>
              <a:defRPr/>
            </a:pPr>
            <a:r>
              <a:rPr lang="en-US" altLang="en-US" sz="2800" b="1" dirty="0">
                <a:solidFill>
                  <a:schemeClr val="bg1"/>
                </a:solidFill>
                <a:effectLst>
                  <a:outerShdw blurRad="38100" dist="38100" dir="2700000" algn="tl">
                    <a:srgbClr val="000000"/>
                  </a:outerShdw>
                </a:effectLst>
                <a:latin typeface="Arial" panose="020B0604020202020204" pitchFamily="34" charset="0"/>
              </a:rPr>
              <a:t>Training of Recruiters</a:t>
            </a:r>
          </a:p>
        </p:txBody>
      </p:sp>
      <p:sp>
        <p:nvSpPr>
          <p:cNvPr id="19" name="TextBox 18">
            <a:extLst>
              <a:ext uri="{FF2B5EF4-FFF2-40B4-BE49-F238E27FC236}">
                <a16:creationId xmlns:a16="http://schemas.microsoft.com/office/drawing/2014/main" id="{C7032672-123D-49EC-A356-493E562BE424}"/>
              </a:ext>
            </a:extLst>
          </p:cNvPr>
          <p:cNvSpPr txBox="1"/>
          <p:nvPr/>
        </p:nvSpPr>
        <p:spPr>
          <a:xfrm>
            <a:off x="2265038" y="3386380"/>
            <a:ext cx="6582209" cy="2677656"/>
          </a:xfrm>
          <a:prstGeom prst="rect">
            <a:avLst/>
          </a:prstGeom>
          <a:solidFill>
            <a:schemeClr val="accent6">
              <a:lumMod val="40000"/>
              <a:lumOff val="60000"/>
            </a:schemeClr>
          </a:solidFill>
        </p:spPr>
        <p:txBody>
          <a:bodyPr wrap="square">
            <a:spAutoFit/>
          </a:bodyPr>
          <a:lstStyle/>
          <a:p>
            <a:pPr algn="ctr"/>
            <a:r>
              <a:rPr lang="en-US" sz="2800" b="1" dirty="0">
                <a:latin typeface="Times New Roman" panose="02020603050405020304" pitchFamily="18" charset="0"/>
                <a:cs typeface="Times New Roman" panose="02020603050405020304" pitchFamily="18" charset="0"/>
              </a:rPr>
              <a:t>They should be trained on interviewing techniques, communications skills, and knowledge of the jobs being filled, learn the types of actions that violate EEO regulations and how to be sensitive to diversity issues with applicants.</a:t>
            </a:r>
            <a:endParaRPr lang="en-CA" sz="2800" b="1" dirty="0">
              <a:latin typeface="Times New Roman" panose="02020603050405020304" pitchFamily="18" charset="0"/>
              <a:cs typeface="Times New Roman" panose="02020603050405020304" pitchFamily="18" charset="0"/>
            </a:endParaRPr>
          </a:p>
        </p:txBody>
      </p:sp>
      <p:cxnSp>
        <p:nvCxnSpPr>
          <p:cNvPr id="6" name="Straight Arrow Connector 5">
            <a:extLst>
              <a:ext uri="{FF2B5EF4-FFF2-40B4-BE49-F238E27FC236}">
                <a16:creationId xmlns:a16="http://schemas.microsoft.com/office/drawing/2014/main" id="{F5DB4E74-AD97-4B01-82D9-311AA47E485E}"/>
              </a:ext>
            </a:extLst>
          </p:cNvPr>
          <p:cNvCxnSpPr>
            <a:cxnSpLocks/>
            <a:stCxn id="372747" idx="2"/>
          </p:cNvCxnSpPr>
          <p:nvPr/>
        </p:nvCxnSpPr>
        <p:spPr>
          <a:xfrm>
            <a:off x="5556143" y="2522925"/>
            <a:ext cx="0" cy="91051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27" name="TextBox 26">
            <a:extLst>
              <a:ext uri="{FF2B5EF4-FFF2-40B4-BE49-F238E27FC236}">
                <a16:creationId xmlns:a16="http://schemas.microsoft.com/office/drawing/2014/main" id="{0720E8CC-376A-4F19-9B26-6AD185ECD407}"/>
              </a:ext>
            </a:extLst>
          </p:cNvPr>
          <p:cNvSpPr txBox="1"/>
          <p:nvPr/>
        </p:nvSpPr>
        <p:spPr>
          <a:xfrm>
            <a:off x="2506852" y="356418"/>
            <a:ext cx="6098582" cy="523220"/>
          </a:xfrm>
          <a:prstGeom prst="rect">
            <a:avLst/>
          </a:prstGeom>
          <a:noFill/>
        </p:spPr>
        <p:txBody>
          <a:bodyPr wrap="square">
            <a:spAutoFit/>
          </a:bodyPr>
          <a:lstStyle/>
          <a:p>
            <a:pPr algn="ctr">
              <a:spcBef>
                <a:spcPct val="50000"/>
              </a:spcBef>
              <a:defRPr/>
            </a:pPr>
            <a:r>
              <a:rPr lang="en-US" altLang="en-US" sz="2800" b="1" dirty="0">
                <a:latin typeface="Times New Roman" panose="02020603050405020304" pitchFamily="18" charset="0"/>
                <a:cs typeface="Times New Roman" panose="02020603050405020304" pitchFamily="18" charset="0"/>
              </a:rPr>
              <a:t>Training of recruiters</a:t>
            </a:r>
          </a:p>
        </p:txBody>
      </p:sp>
    </p:spTree>
    <p:custDataLst>
      <p:tags r:id="rId1"/>
    </p:custDataLst>
    <p:extLst>
      <p:ext uri="{BB962C8B-B14F-4D97-AF65-F5344CB8AC3E}">
        <p14:creationId xmlns:p14="http://schemas.microsoft.com/office/powerpoint/2010/main" val="36986735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down)">
                                      <p:cBhvr>
                                        <p:cTn id="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60130" y="173248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924187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Regular VS. Flexible Staffing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56247A47-6A65-478E-9951-76D6B1E1D442}"/>
              </a:ext>
            </a:extLst>
          </p:cNvPr>
          <p:cNvSpPr/>
          <p:nvPr/>
        </p:nvSpPr>
        <p:spPr>
          <a:xfrm>
            <a:off x="865620" y="2291135"/>
            <a:ext cx="10386149" cy="3148770"/>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r>
              <a:rPr lang="en-US" sz="2400" b="1" dirty="0">
                <a:solidFill>
                  <a:srgbClr val="C00000"/>
                </a:solidFill>
                <a:latin typeface="Times New Roman" panose="02020603050405020304" pitchFamily="18" charset="0"/>
                <a:cs typeface="Times New Roman" panose="02020603050405020304" pitchFamily="18" charset="0"/>
              </a:rPr>
              <a:t>Flexible staffing </a:t>
            </a:r>
            <a:r>
              <a:rPr lang="en-US" sz="2400" dirty="0">
                <a:latin typeface="Times New Roman" panose="02020603050405020304" pitchFamily="18" charset="0"/>
                <a:cs typeface="Times New Roman" panose="02020603050405020304" pitchFamily="18" charset="0"/>
              </a:rPr>
              <a:t>Use of workers who are not traditional employees. These</a:t>
            </a:r>
            <a:r>
              <a:rPr lang="en-US" sz="2400" dirty="0">
                <a:ln w="0"/>
                <a:solidFill>
                  <a:schemeClr val="tx1"/>
                </a:solidFill>
                <a:latin typeface="Times New Roman" panose="02020603050405020304" pitchFamily="18" charset="0"/>
                <a:cs typeface="Times New Roman" panose="02020603050405020304" pitchFamily="18" charset="0"/>
              </a:rPr>
              <a:t> arrangements can use temporary workers or independent contractors.</a:t>
            </a:r>
          </a:p>
          <a:p>
            <a:pPr marL="1257300" lvl="2" indent="-342900">
              <a:buFont typeface="Wingdings" panose="05000000000000000000" pitchFamily="2" charset="2"/>
              <a:buChar char="§"/>
            </a:pPr>
            <a:r>
              <a:rPr lang="en-US" sz="2400" b="1" dirty="0">
                <a:ln w="0"/>
                <a:solidFill>
                  <a:srgbClr val="7030A0"/>
                </a:solidFill>
                <a:latin typeface="Times New Roman" panose="02020603050405020304" pitchFamily="18" charset="0"/>
                <a:cs typeface="Times New Roman" panose="02020603050405020304" pitchFamily="18" charset="0"/>
              </a:rPr>
              <a:t>Temporary Workers </a:t>
            </a:r>
            <a:r>
              <a:rPr lang="en-US" sz="2400" dirty="0">
                <a:ln w="0"/>
                <a:solidFill>
                  <a:schemeClr val="tx1"/>
                </a:solidFill>
                <a:latin typeface="Times New Roman" panose="02020603050405020304" pitchFamily="18" charset="0"/>
                <a:cs typeface="Times New Roman" panose="02020603050405020304" pitchFamily="18" charset="0"/>
              </a:rPr>
              <a:t>Employers who use temporary employees can hire their own temporary staff members or contract with agencies supplying temporary workers on a rate-per-day or rate-per-week basis.</a:t>
            </a:r>
          </a:p>
          <a:p>
            <a:pPr marL="1257300" lvl="2" indent="-342900">
              <a:buFont typeface="Wingdings" panose="05000000000000000000" pitchFamily="2" charset="2"/>
              <a:buChar char="§"/>
            </a:pPr>
            <a:r>
              <a:rPr lang="en-US" sz="2400" b="1" dirty="0">
                <a:ln w="0"/>
                <a:solidFill>
                  <a:srgbClr val="7030A0"/>
                </a:solidFill>
                <a:latin typeface="Times New Roman" panose="02020603050405020304" pitchFamily="18" charset="0"/>
                <a:cs typeface="Times New Roman" panose="02020603050405020304" pitchFamily="18" charset="0"/>
              </a:rPr>
              <a:t>Independent contractors </a:t>
            </a:r>
            <a:r>
              <a:rPr lang="en-US" sz="2400" dirty="0">
                <a:ln w="0"/>
                <a:solidFill>
                  <a:schemeClr val="tx1"/>
                </a:solidFill>
                <a:latin typeface="Times New Roman" panose="02020603050405020304" pitchFamily="18" charset="0"/>
                <a:cs typeface="Times New Roman" panose="02020603050405020304" pitchFamily="18" charset="0"/>
              </a:rPr>
              <a:t>Workers who perform specific services on a contract basis. </a:t>
            </a:r>
          </a:p>
          <a:p>
            <a:pPr marL="1257300" lvl="2" indent="-342900">
              <a:buFont typeface="Wingdings" panose="05000000000000000000" pitchFamily="2" charset="2"/>
              <a:buChar char="§"/>
            </a:pPr>
            <a:endParaRPr lang="en-CA" sz="2400" dirty="0">
              <a:ln w="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3239405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AutoShape 2">
            <a:extLst>
              <a:ext uri="{FF2B5EF4-FFF2-40B4-BE49-F238E27FC236}">
                <a16:creationId xmlns:a16="http://schemas.microsoft.com/office/drawing/2014/main" id="{FD9B72E6-35D6-4EE9-B6D0-69F0FDD37575}"/>
              </a:ext>
            </a:extLst>
          </p:cNvPr>
          <p:cNvSpPr>
            <a:spLocks noGrp="1" noChangeArrowheads="1"/>
          </p:cNvSpPr>
          <p:nvPr>
            <p:ph type="title"/>
          </p:nvPr>
        </p:nvSpPr>
        <p:spPr>
          <a:xfrm>
            <a:off x="1580828" y="170666"/>
            <a:ext cx="7918342" cy="1325563"/>
          </a:xfrm>
        </p:spPr>
        <p:txBody>
          <a:bodyPr>
            <a:normAutofit/>
          </a:bodyPr>
          <a:lstStyle/>
          <a:p>
            <a:pPr algn="ctr" eaLnBrk="1" hangingPunct="1"/>
            <a:r>
              <a:rPr lang="en-US" altLang="en-US" sz="2800" b="1" dirty="0">
                <a:latin typeface="Times New Roman" panose="02020603050405020304" pitchFamily="18" charset="0"/>
                <a:cs typeface="Times New Roman" panose="02020603050405020304" pitchFamily="18" charset="0"/>
              </a:rPr>
              <a:t>Recruiting and Diversity Considerations</a:t>
            </a:r>
          </a:p>
        </p:txBody>
      </p:sp>
      <p:pic>
        <p:nvPicPr>
          <p:cNvPr id="44035" name="Picture 6" descr="C:\My Documents\PowerPoint Files\Books\South-Western\HRM10e\HRM10e GIFS\07-04.gif">
            <a:extLst>
              <a:ext uri="{FF2B5EF4-FFF2-40B4-BE49-F238E27FC236}">
                <a16:creationId xmlns:a16="http://schemas.microsoft.com/office/drawing/2014/main" id="{32077C0B-A822-4FA8-9F0E-33582E425BA8}"/>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773470" y="1378638"/>
            <a:ext cx="6645059" cy="5031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36" name="Rectangle 3">
            <a:extLst>
              <a:ext uri="{FF2B5EF4-FFF2-40B4-BE49-F238E27FC236}">
                <a16:creationId xmlns:a16="http://schemas.microsoft.com/office/drawing/2014/main" id="{2444534D-E503-44FE-9860-148AC41974D9}"/>
              </a:ext>
            </a:extLst>
          </p:cNvPr>
          <p:cNvSpPr>
            <a:spLocks noChangeArrowheads="1"/>
          </p:cNvSpPr>
          <p:nvPr/>
        </p:nvSpPr>
        <p:spPr bwMode="auto">
          <a:xfrm>
            <a:off x="5562600" y="6502668"/>
            <a:ext cx="1628614"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r" eaLnBrk="1" hangingPunct="1">
              <a:spcBef>
                <a:spcPct val="50000"/>
              </a:spcBef>
            </a:pPr>
            <a:r>
              <a:rPr lang="en-US" altLang="en-US" sz="1200" b="1" i="1">
                <a:latin typeface="Arial" panose="020B0604020202020204" pitchFamily="34" charset="0"/>
              </a:rPr>
              <a:t>Figure 7</a:t>
            </a:r>
            <a:r>
              <a:rPr lang="en-US" altLang="en-US" sz="1200" b="1" i="1">
                <a:latin typeface="Arial" panose="020B0604020202020204" pitchFamily="34" charset="0"/>
                <a:cs typeface="Arial" panose="020B0604020202020204" pitchFamily="34" charset="0"/>
              </a:rPr>
              <a:t>–4</a:t>
            </a:r>
            <a:endParaRPr lang="en-US" altLang="en-US" sz="1200" b="1" i="1">
              <a:latin typeface="Arial" panose="020B0604020202020204" pitchFamily="34"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60130" y="173248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924187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Recruiting Nontraditional Workers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56247A47-6A65-478E-9951-76D6B1E1D442}"/>
              </a:ext>
            </a:extLst>
          </p:cNvPr>
          <p:cNvSpPr/>
          <p:nvPr/>
        </p:nvSpPr>
        <p:spPr>
          <a:xfrm>
            <a:off x="819150" y="2291136"/>
            <a:ext cx="10248210" cy="792018"/>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r>
              <a:rPr lang="en-US" sz="2800" dirty="0">
                <a:ln w="0"/>
                <a:solidFill>
                  <a:schemeClr val="tx1"/>
                </a:solidFill>
                <a:latin typeface="Times New Roman" panose="02020603050405020304" pitchFamily="18" charset="0"/>
                <a:cs typeface="Times New Roman" panose="02020603050405020304" pitchFamily="18" charset="0"/>
              </a:rPr>
              <a:t>Nontraditional sources may include:</a:t>
            </a:r>
          </a:p>
          <a:p>
            <a:endParaRPr lang="en-CA" sz="2800" dirty="0">
              <a:ln w="0"/>
              <a:solidFill>
                <a:schemeClr val="tx1"/>
              </a:solidFill>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00AF9EB9-7957-4F5F-84C1-25C64857C83A}"/>
              </a:ext>
            </a:extLst>
          </p:cNvPr>
          <p:cNvPicPr>
            <a:picLocks noChangeAspect="1"/>
          </p:cNvPicPr>
          <p:nvPr/>
        </p:nvPicPr>
        <p:blipFill>
          <a:blip r:embed="rId2"/>
          <a:stretch>
            <a:fillRect/>
          </a:stretch>
        </p:blipFill>
        <p:spPr>
          <a:xfrm>
            <a:off x="942309" y="3178249"/>
            <a:ext cx="9209082" cy="1564232"/>
          </a:xfrm>
          <a:prstGeom prst="rect">
            <a:avLst/>
          </a:prstGeom>
        </p:spPr>
      </p:pic>
    </p:spTree>
    <p:extLst>
      <p:ext uri="{BB962C8B-B14F-4D97-AF65-F5344CB8AC3E}">
        <p14:creationId xmlns:p14="http://schemas.microsoft.com/office/powerpoint/2010/main" val="160016538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AutoShape 2">
            <a:extLst>
              <a:ext uri="{FF2B5EF4-FFF2-40B4-BE49-F238E27FC236}">
                <a16:creationId xmlns:a16="http://schemas.microsoft.com/office/drawing/2014/main" id="{9409FAE8-37BD-4B64-81A4-4A330AF683B7}"/>
              </a:ext>
            </a:extLst>
          </p:cNvPr>
          <p:cNvSpPr>
            <a:spLocks noGrp="1" noChangeArrowheads="1"/>
          </p:cNvSpPr>
          <p:nvPr>
            <p:ph type="title"/>
          </p:nvPr>
        </p:nvSpPr>
        <p:spPr>
          <a:xfrm>
            <a:off x="2232365" y="202401"/>
            <a:ext cx="6817292" cy="755650"/>
          </a:xfrm>
        </p:spPr>
        <p:txBody>
          <a:bodyPr/>
          <a:lstStyle/>
          <a:p>
            <a:pPr algn="ctr" eaLnBrk="1" hangingPunct="1"/>
            <a:r>
              <a:rPr lang="en-US" altLang="en-US" dirty="0">
                <a:solidFill>
                  <a:srgbClr val="C00000"/>
                </a:solidFill>
              </a:rPr>
              <a:t>INTERNAL RECRUITING METHODS</a:t>
            </a:r>
          </a:p>
        </p:txBody>
      </p:sp>
      <p:grpSp>
        <p:nvGrpSpPr>
          <p:cNvPr id="375814" name="Group 6">
            <a:extLst>
              <a:ext uri="{FF2B5EF4-FFF2-40B4-BE49-F238E27FC236}">
                <a16:creationId xmlns:a16="http://schemas.microsoft.com/office/drawing/2014/main" id="{DE606684-0A8C-420F-9C13-7094BB33B7FC}"/>
              </a:ext>
            </a:extLst>
          </p:cNvPr>
          <p:cNvGrpSpPr>
            <a:grpSpLocks/>
          </p:cNvGrpSpPr>
          <p:nvPr/>
        </p:nvGrpSpPr>
        <p:grpSpPr bwMode="auto">
          <a:xfrm>
            <a:off x="7382621" y="2611395"/>
            <a:ext cx="1066800" cy="1757614"/>
            <a:chOff x="2544" y="1728"/>
            <a:chExt cx="672" cy="1536"/>
          </a:xfrm>
        </p:grpSpPr>
        <p:sp>
          <p:nvSpPr>
            <p:cNvPr id="375815" name="Freeform 7">
              <a:extLst>
                <a:ext uri="{FF2B5EF4-FFF2-40B4-BE49-F238E27FC236}">
                  <a16:creationId xmlns:a16="http://schemas.microsoft.com/office/drawing/2014/main" id="{1A2BF18D-EFD4-4E43-BC5C-749ECC9C04F4}"/>
                </a:ext>
              </a:extLst>
            </p:cNvPr>
            <p:cNvSpPr>
              <a:spLocks/>
            </p:cNvSpPr>
            <p:nvPr/>
          </p:nvSpPr>
          <p:spPr bwMode="blackWhite">
            <a:xfrm flipH="1">
              <a:off x="2544" y="2496"/>
              <a:ext cx="672" cy="768"/>
            </a:xfrm>
            <a:custGeom>
              <a:avLst/>
              <a:gdLst>
                <a:gd name="T0" fmla="*/ 0 w 672"/>
                <a:gd name="T1" fmla="*/ 0 h 768"/>
                <a:gd name="T2" fmla="*/ 0 w 672"/>
                <a:gd name="T3" fmla="*/ 768 h 768"/>
                <a:gd name="T4" fmla="*/ 672 w 672"/>
                <a:gd name="T5" fmla="*/ 768 h 768"/>
              </a:gdLst>
              <a:ahLst/>
              <a:cxnLst>
                <a:cxn ang="0">
                  <a:pos x="T0" y="T1"/>
                </a:cxn>
                <a:cxn ang="0">
                  <a:pos x="T2" y="T3"/>
                </a:cxn>
                <a:cxn ang="0">
                  <a:pos x="T4" y="T5"/>
                </a:cxn>
              </a:cxnLst>
              <a:rect l="0" t="0" r="r" b="b"/>
              <a:pathLst>
                <a:path w="672" h="768">
                  <a:moveTo>
                    <a:pt x="0" y="0"/>
                  </a:moveTo>
                  <a:lnTo>
                    <a:pt x="0" y="768"/>
                  </a:lnTo>
                  <a:lnTo>
                    <a:pt x="672" y="768"/>
                  </a:lnTo>
                </a:path>
              </a:pathLst>
            </a:custGeom>
            <a:noFill/>
            <a:ln w="57150" cmpd="sng">
              <a:solidFill>
                <a:schemeClr val="tx1"/>
              </a:solidFill>
              <a:round/>
              <a:headEnd/>
              <a:tailEnd/>
            </a:ln>
            <a:effectLst/>
          </p:spPr>
          <p:txBody>
            <a:bodyPr wrap="none" anchor="ctr"/>
            <a:lstStyle/>
            <a:p>
              <a:pPr marL="0" marR="0" lvl="0" indent="0" algn="l" defTabSz="914400" rtl="0" eaLnBrk="1" fontAlgn="base" latinLnBrk="0" hangingPunct="1">
                <a:lnSpc>
                  <a:spcPct val="7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outerShdw blurRad="38100" dist="38100" dir="2700000" algn="tl">
                    <a:srgbClr val="000000">
                      <a:alpha val="43137"/>
                    </a:srgbClr>
                  </a:outerShdw>
                </a:effectLst>
                <a:uLnTx/>
                <a:uFillTx/>
                <a:latin typeface="Calibri" panose="020F0502020204030204" pitchFamily="34" charset="0"/>
                <a:ea typeface="+mn-ea"/>
                <a:cs typeface="+mn-cs"/>
              </a:endParaRPr>
            </a:p>
          </p:txBody>
        </p:sp>
        <p:sp>
          <p:nvSpPr>
            <p:cNvPr id="375816" name="Freeform 8">
              <a:extLst>
                <a:ext uri="{FF2B5EF4-FFF2-40B4-BE49-F238E27FC236}">
                  <a16:creationId xmlns:a16="http://schemas.microsoft.com/office/drawing/2014/main" id="{748EFD5B-3F5C-4E79-86A9-9994C86198D5}"/>
                </a:ext>
              </a:extLst>
            </p:cNvPr>
            <p:cNvSpPr>
              <a:spLocks/>
            </p:cNvSpPr>
            <p:nvPr/>
          </p:nvSpPr>
          <p:spPr bwMode="blackWhite">
            <a:xfrm flipH="1" flipV="1">
              <a:off x="2544" y="1728"/>
              <a:ext cx="672" cy="768"/>
            </a:xfrm>
            <a:custGeom>
              <a:avLst/>
              <a:gdLst>
                <a:gd name="T0" fmla="*/ 0 w 672"/>
                <a:gd name="T1" fmla="*/ 0 h 768"/>
                <a:gd name="T2" fmla="*/ 0 w 672"/>
                <a:gd name="T3" fmla="*/ 768 h 768"/>
                <a:gd name="T4" fmla="*/ 672 w 672"/>
                <a:gd name="T5" fmla="*/ 768 h 768"/>
              </a:gdLst>
              <a:ahLst/>
              <a:cxnLst>
                <a:cxn ang="0">
                  <a:pos x="T0" y="T1"/>
                </a:cxn>
                <a:cxn ang="0">
                  <a:pos x="T2" y="T3"/>
                </a:cxn>
                <a:cxn ang="0">
                  <a:pos x="T4" y="T5"/>
                </a:cxn>
              </a:cxnLst>
              <a:rect l="0" t="0" r="r" b="b"/>
              <a:pathLst>
                <a:path w="672" h="768">
                  <a:moveTo>
                    <a:pt x="0" y="0"/>
                  </a:moveTo>
                  <a:lnTo>
                    <a:pt x="0" y="768"/>
                  </a:lnTo>
                  <a:lnTo>
                    <a:pt x="672" y="768"/>
                  </a:lnTo>
                </a:path>
              </a:pathLst>
            </a:custGeom>
            <a:noFill/>
            <a:ln w="57150" cmpd="sng">
              <a:solidFill>
                <a:schemeClr val="tx1"/>
              </a:solidFill>
              <a:round/>
              <a:headEnd/>
              <a:tailEnd/>
            </a:ln>
            <a:effectLst/>
          </p:spPr>
          <p:txBody>
            <a:bodyPr wrap="none" anchor="ctr"/>
            <a:lstStyle/>
            <a:p>
              <a:pPr marL="0" marR="0" lvl="0" indent="0" algn="l" defTabSz="914400" rtl="0" eaLnBrk="1" fontAlgn="base" latinLnBrk="0" hangingPunct="1">
                <a:lnSpc>
                  <a:spcPct val="7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outerShdw blurRad="38100" dist="38100" dir="2700000" algn="tl">
                    <a:srgbClr val="000000">
                      <a:alpha val="43137"/>
                    </a:srgbClr>
                  </a:outerShdw>
                </a:effectLst>
                <a:uLnTx/>
                <a:uFillTx/>
                <a:latin typeface="Calibri" panose="020F0502020204030204" pitchFamily="34" charset="0"/>
                <a:ea typeface="+mn-ea"/>
                <a:cs typeface="+mn-cs"/>
              </a:endParaRPr>
            </a:p>
          </p:txBody>
        </p:sp>
        <p:sp>
          <p:nvSpPr>
            <p:cNvPr id="375817" name="Line 9">
              <a:extLst>
                <a:ext uri="{FF2B5EF4-FFF2-40B4-BE49-F238E27FC236}">
                  <a16:creationId xmlns:a16="http://schemas.microsoft.com/office/drawing/2014/main" id="{1BCF20A5-8082-475F-AC6A-2D564A148EBE}"/>
                </a:ext>
              </a:extLst>
            </p:cNvPr>
            <p:cNvSpPr>
              <a:spLocks noChangeShapeType="1"/>
            </p:cNvSpPr>
            <p:nvPr/>
          </p:nvSpPr>
          <p:spPr bwMode="blackWhite">
            <a:xfrm>
              <a:off x="2544" y="2496"/>
              <a:ext cx="672" cy="0"/>
            </a:xfrm>
            <a:prstGeom prst="line">
              <a:avLst/>
            </a:prstGeom>
            <a:noFill/>
            <a:ln w="57150">
              <a:solidFill>
                <a:schemeClr val="tx1"/>
              </a:solidFill>
              <a:round/>
              <a:headEnd/>
              <a:tailEnd/>
            </a:ln>
            <a:effectLst/>
          </p:spPr>
          <p:txBody>
            <a:bodyPr wrap="none" anchor="ctr"/>
            <a:lstStyle/>
            <a:p>
              <a:pPr marL="0" marR="0" lvl="0" indent="0" algn="l" defTabSz="914400" rtl="0" eaLnBrk="1" fontAlgn="base" latinLnBrk="0" hangingPunct="1">
                <a:lnSpc>
                  <a:spcPct val="7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outerShdw blurRad="38100" dist="38100" dir="2700000" algn="tl">
                    <a:srgbClr val="000000">
                      <a:alpha val="43137"/>
                    </a:srgbClr>
                  </a:outerShdw>
                </a:effectLst>
                <a:uLnTx/>
                <a:uFillTx/>
                <a:latin typeface="Calibri" panose="020F0502020204030204" pitchFamily="34" charset="0"/>
                <a:ea typeface="+mn-ea"/>
                <a:cs typeface="+mn-cs"/>
              </a:endParaRPr>
            </a:p>
          </p:txBody>
        </p:sp>
      </p:grpSp>
      <p:sp>
        <p:nvSpPr>
          <p:cNvPr id="375818" name="Line 10">
            <a:extLst>
              <a:ext uri="{FF2B5EF4-FFF2-40B4-BE49-F238E27FC236}">
                <a16:creationId xmlns:a16="http://schemas.microsoft.com/office/drawing/2014/main" id="{C6C7EF83-D04B-454E-8A1A-292F13DDE12A}"/>
              </a:ext>
            </a:extLst>
          </p:cNvPr>
          <p:cNvSpPr>
            <a:spLocks noChangeShapeType="1"/>
          </p:cNvSpPr>
          <p:nvPr/>
        </p:nvSpPr>
        <p:spPr bwMode="blackWhite">
          <a:xfrm rot="16200000">
            <a:off x="8754816" y="3120715"/>
            <a:ext cx="25384" cy="713592"/>
          </a:xfrm>
          <a:prstGeom prst="line">
            <a:avLst/>
          </a:prstGeom>
          <a:noFill/>
          <a:ln w="57150">
            <a:solidFill>
              <a:schemeClr val="tx1"/>
            </a:solidFill>
            <a:round/>
            <a:headEnd/>
            <a:tailEnd type="triangle" w="med" len="med"/>
          </a:ln>
          <a:effectLst/>
        </p:spPr>
        <p:txBody>
          <a:bodyPr wrap="none" anchor="ctr"/>
          <a:lstStyle/>
          <a:p>
            <a:pPr marL="0" marR="0" lvl="0" indent="0" algn="l" defTabSz="914400" rtl="0" eaLnBrk="1" fontAlgn="base" latinLnBrk="0" hangingPunct="1">
              <a:lnSpc>
                <a:spcPct val="7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outerShdw blurRad="38100" dist="38100" dir="2700000" algn="tl">
                  <a:srgbClr val="000000">
                    <a:alpha val="43137"/>
                  </a:srgbClr>
                </a:outerShdw>
              </a:effectLst>
              <a:uLnTx/>
              <a:uFillTx/>
              <a:latin typeface="Calibri" panose="020F0502020204030204" pitchFamily="34" charset="0"/>
              <a:ea typeface="+mn-ea"/>
              <a:cs typeface="+mn-cs"/>
            </a:endParaRPr>
          </a:p>
        </p:txBody>
      </p:sp>
      <p:grpSp>
        <p:nvGrpSpPr>
          <p:cNvPr id="375819" name="Group 11">
            <a:extLst>
              <a:ext uri="{FF2B5EF4-FFF2-40B4-BE49-F238E27FC236}">
                <a16:creationId xmlns:a16="http://schemas.microsoft.com/office/drawing/2014/main" id="{5589F245-619D-4C95-9EB8-161F6F2837F2}"/>
              </a:ext>
            </a:extLst>
          </p:cNvPr>
          <p:cNvGrpSpPr>
            <a:grpSpLocks/>
          </p:cNvGrpSpPr>
          <p:nvPr/>
        </p:nvGrpSpPr>
        <p:grpSpPr bwMode="auto">
          <a:xfrm>
            <a:off x="4554267" y="2220219"/>
            <a:ext cx="2808287" cy="2489200"/>
            <a:chOff x="864" y="1152"/>
            <a:chExt cx="1344" cy="2016"/>
          </a:xfrm>
        </p:grpSpPr>
        <p:sp>
          <p:nvSpPr>
            <p:cNvPr id="375820" name="Text Box 12">
              <a:extLst>
                <a:ext uri="{FF2B5EF4-FFF2-40B4-BE49-F238E27FC236}">
                  <a16:creationId xmlns:a16="http://schemas.microsoft.com/office/drawing/2014/main" id="{0FB42529-EA8F-47DA-936D-A321472E2C29}"/>
                </a:ext>
              </a:extLst>
            </p:cNvPr>
            <p:cNvSpPr txBox="1">
              <a:spLocks noChangeArrowheads="1"/>
            </p:cNvSpPr>
            <p:nvPr/>
          </p:nvSpPr>
          <p:spPr bwMode="blackWhite">
            <a:xfrm>
              <a:off x="864" y="1152"/>
              <a:ext cx="1344" cy="576"/>
            </a:xfrm>
            <a:prstGeom prst="rect">
              <a:avLst/>
            </a:prstGeom>
            <a:solidFill>
              <a:srgbClr val="FF9933"/>
            </a:solidFill>
            <a:ln w="12700">
              <a:solidFill>
                <a:schemeClr val="tx1"/>
              </a:solidFill>
              <a:miter lim="800000"/>
              <a:headEnd/>
              <a:tailEnd/>
            </a:ln>
            <a:effectLst>
              <a:outerShdw dist="107763" dir="2700000" algn="ctr" rotWithShape="0">
                <a:schemeClr val="bg2">
                  <a:alpha val="50000"/>
                </a:schemeClr>
              </a:outerShdw>
            </a:effectLst>
          </p:spPr>
          <p:txBody>
            <a:bodyPr anchor="ctr" anchorCtr="1"/>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altLang="en-US" sz="2000" b="1" i="0" u="none" strike="noStrike" kern="1200" cap="none" spc="0" normalizeH="0" baseline="0" noProof="0" dirty="0">
                  <a:ln>
                    <a:noFill/>
                  </a:ln>
                  <a:solidFill>
                    <a:prstClr val="white"/>
                  </a:solidFill>
                  <a:effectLst>
                    <a:outerShdw blurRad="38100" dist="38100" dir="2700000" algn="tl">
                      <a:srgbClr val="000000"/>
                    </a:outerShdw>
                  </a:effectLst>
                  <a:uLnTx/>
                  <a:uFillTx/>
                  <a:latin typeface="Arial" panose="020B0604020202020204" pitchFamily="34" charset="0"/>
                  <a:ea typeface="+mn-ea"/>
                  <a:cs typeface="+mn-cs"/>
                </a:rPr>
                <a:t>Employee Databases</a:t>
              </a:r>
            </a:p>
          </p:txBody>
        </p:sp>
        <p:sp>
          <p:nvSpPr>
            <p:cNvPr id="375821" name="Text Box 13">
              <a:extLst>
                <a:ext uri="{FF2B5EF4-FFF2-40B4-BE49-F238E27FC236}">
                  <a16:creationId xmlns:a16="http://schemas.microsoft.com/office/drawing/2014/main" id="{B0A88C98-15F5-401E-B4CC-E67759AC6F82}"/>
                </a:ext>
              </a:extLst>
            </p:cNvPr>
            <p:cNvSpPr txBox="1">
              <a:spLocks noChangeArrowheads="1"/>
            </p:cNvSpPr>
            <p:nvPr/>
          </p:nvSpPr>
          <p:spPr bwMode="blackWhite">
            <a:xfrm>
              <a:off x="864" y="1872"/>
              <a:ext cx="1344" cy="576"/>
            </a:xfrm>
            <a:prstGeom prst="rect">
              <a:avLst/>
            </a:prstGeom>
            <a:solidFill>
              <a:srgbClr val="FF0000"/>
            </a:solidFill>
            <a:ln w="12700">
              <a:solidFill>
                <a:schemeClr val="tx1"/>
              </a:solidFill>
              <a:miter lim="800000"/>
              <a:headEnd/>
              <a:tailEnd/>
            </a:ln>
            <a:effectLst>
              <a:outerShdw dist="107763" dir="2700000" algn="ctr" rotWithShape="0">
                <a:schemeClr val="bg2">
                  <a:alpha val="50000"/>
                </a:schemeClr>
              </a:outerShdw>
            </a:effectLst>
          </p:spPr>
          <p:txBody>
            <a:bodyPr anchor="ctr" anchorCtr="1"/>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altLang="en-US" sz="2000" b="1" i="0" u="none" strike="noStrike" kern="1200" cap="none" spc="0" normalizeH="0" baseline="0" noProof="0" dirty="0">
                  <a:ln>
                    <a:noFill/>
                  </a:ln>
                  <a:solidFill>
                    <a:prstClr val="white"/>
                  </a:solidFill>
                  <a:effectLst>
                    <a:outerShdw blurRad="38100" dist="38100" dir="2700000" algn="tl">
                      <a:srgbClr val="000000"/>
                    </a:outerShdw>
                  </a:effectLst>
                  <a:uLnTx/>
                  <a:uFillTx/>
                  <a:latin typeface="Arial" panose="020B0604020202020204" pitchFamily="34" charset="0"/>
                  <a:ea typeface="+mn-ea"/>
                  <a:cs typeface="+mn-cs"/>
                </a:rPr>
                <a:t>Job Posting</a:t>
              </a:r>
            </a:p>
          </p:txBody>
        </p:sp>
        <p:sp>
          <p:nvSpPr>
            <p:cNvPr id="375822" name="Text Box 14">
              <a:extLst>
                <a:ext uri="{FF2B5EF4-FFF2-40B4-BE49-F238E27FC236}">
                  <a16:creationId xmlns:a16="http://schemas.microsoft.com/office/drawing/2014/main" id="{52E6A98B-6EC3-4BAE-A087-E13054FE9492}"/>
                </a:ext>
              </a:extLst>
            </p:cNvPr>
            <p:cNvSpPr txBox="1">
              <a:spLocks noChangeArrowheads="1"/>
            </p:cNvSpPr>
            <p:nvPr/>
          </p:nvSpPr>
          <p:spPr bwMode="blackWhite">
            <a:xfrm>
              <a:off x="864" y="2592"/>
              <a:ext cx="1344" cy="576"/>
            </a:xfrm>
            <a:prstGeom prst="rect">
              <a:avLst/>
            </a:prstGeom>
            <a:solidFill>
              <a:srgbClr val="008080"/>
            </a:solidFill>
            <a:ln w="12700">
              <a:solidFill>
                <a:schemeClr val="tx1"/>
              </a:solidFill>
              <a:miter lim="800000"/>
              <a:headEnd/>
              <a:tailEnd/>
            </a:ln>
            <a:effectLst>
              <a:outerShdw dist="107763" dir="2700000" algn="ctr" rotWithShape="0">
                <a:schemeClr val="bg2">
                  <a:alpha val="50000"/>
                </a:schemeClr>
              </a:outerShdw>
            </a:effectLst>
          </p:spPr>
          <p:txBody>
            <a:bodyPr anchor="ctr" anchorCtr="1"/>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altLang="en-US" sz="2000" b="1" i="0" u="none" strike="noStrike" kern="1200" cap="none" spc="0" normalizeH="0" baseline="0" noProof="0" dirty="0">
                  <a:ln>
                    <a:noFill/>
                  </a:ln>
                  <a:solidFill>
                    <a:prstClr val="white"/>
                  </a:solidFill>
                  <a:effectLst>
                    <a:outerShdw blurRad="38100" dist="38100" dir="2700000" algn="tl">
                      <a:srgbClr val="000000"/>
                    </a:outerShdw>
                  </a:effectLst>
                  <a:uLnTx/>
                  <a:uFillTx/>
                  <a:latin typeface="Arial" panose="020B0604020202020204" pitchFamily="34" charset="0"/>
                  <a:ea typeface="+mn-ea"/>
                  <a:cs typeface="+mn-cs"/>
                </a:rPr>
                <a:t>Promotions and Transfers </a:t>
              </a:r>
            </a:p>
          </p:txBody>
        </p:sp>
      </p:grpSp>
      <p:sp>
        <p:nvSpPr>
          <p:cNvPr id="375823" name="Text Box 15">
            <a:extLst>
              <a:ext uri="{FF2B5EF4-FFF2-40B4-BE49-F238E27FC236}">
                <a16:creationId xmlns:a16="http://schemas.microsoft.com/office/drawing/2014/main" id="{4EA3128B-3C0B-4241-95CF-8D27A0E9A763}"/>
              </a:ext>
            </a:extLst>
          </p:cNvPr>
          <p:cNvSpPr txBox="1">
            <a:spLocks noChangeArrowheads="1"/>
          </p:cNvSpPr>
          <p:nvPr/>
        </p:nvSpPr>
        <p:spPr bwMode="blackWhite">
          <a:xfrm>
            <a:off x="9126540" y="2794000"/>
            <a:ext cx="2133600" cy="1219200"/>
          </a:xfrm>
          <a:prstGeom prst="rect">
            <a:avLst/>
          </a:prstGeom>
          <a:solidFill>
            <a:srgbClr val="CC3300"/>
          </a:solidFill>
          <a:ln w="12700">
            <a:solidFill>
              <a:schemeClr val="tx1"/>
            </a:solidFill>
            <a:miter lim="800000"/>
            <a:headEnd/>
            <a:tailEnd/>
          </a:ln>
          <a:effectLst>
            <a:outerShdw dist="107763" dir="2700000" algn="ctr" rotWithShape="0">
              <a:schemeClr val="bg2">
                <a:alpha val="50000"/>
              </a:schemeClr>
            </a:outerShdw>
          </a:effectLst>
        </p:spPr>
        <p:txBody>
          <a:bodyPr anchor="ctr" anchorCtr="1"/>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altLang="en-US" sz="2000" b="1" i="0" u="none" strike="noStrike" kern="1200" cap="none" spc="0" normalizeH="0" baseline="0" noProof="0" dirty="0">
                <a:ln>
                  <a:noFill/>
                </a:ln>
                <a:solidFill>
                  <a:prstClr val="white"/>
                </a:solidFill>
                <a:effectLst>
                  <a:outerShdw blurRad="38100" dist="38100" dir="2700000" algn="tl">
                    <a:srgbClr val="000000"/>
                  </a:outerShdw>
                </a:effectLst>
                <a:uLnTx/>
                <a:uFillTx/>
                <a:latin typeface="Arial" panose="020B0604020202020204" pitchFamily="34" charset="0"/>
                <a:ea typeface="+mn-ea"/>
                <a:cs typeface="+mn-cs"/>
              </a:rPr>
              <a:t>Internal Recruiting</a:t>
            </a:r>
            <a:br>
              <a:rPr kumimoji="0" lang="en-US" altLang="en-US" sz="2000" b="1" i="0" u="none" strike="noStrike" kern="1200" cap="none" spc="0" normalizeH="0" baseline="0" noProof="0" dirty="0">
                <a:ln>
                  <a:noFill/>
                </a:ln>
                <a:solidFill>
                  <a:prstClr val="white"/>
                </a:solidFill>
                <a:effectLst>
                  <a:outerShdw blurRad="38100" dist="38100" dir="2700000" algn="tl">
                    <a:srgbClr val="000000"/>
                  </a:outerShdw>
                </a:effectLst>
                <a:uLnTx/>
                <a:uFillTx/>
                <a:latin typeface="Arial" panose="020B0604020202020204" pitchFamily="34" charset="0"/>
                <a:ea typeface="+mn-ea"/>
                <a:cs typeface="+mn-cs"/>
              </a:rPr>
            </a:br>
            <a:r>
              <a:rPr kumimoji="0" lang="en-US" altLang="en-US" sz="2000" b="1" i="0" u="none" strike="noStrike" kern="1200" cap="none" spc="0" normalizeH="0" baseline="0" noProof="0" dirty="0">
                <a:ln>
                  <a:noFill/>
                </a:ln>
                <a:solidFill>
                  <a:prstClr val="white"/>
                </a:solidFill>
                <a:effectLst>
                  <a:outerShdw blurRad="38100" dist="38100" dir="2700000" algn="tl">
                    <a:srgbClr val="000000"/>
                  </a:outerShdw>
                </a:effectLst>
                <a:uLnTx/>
                <a:uFillTx/>
                <a:latin typeface="Arial" panose="020B0604020202020204" pitchFamily="34" charset="0"/>
                <a:ea typeface="+mn-ea"/>
                <a:cs typeface="+mn-cs"/>
              </a:rPr>
              <a:t>Process</a:t>
            </a:r>
          </a:p>
        </p:txBody>
      </p:sp>
      <p:sp>
        <p:nvSpPr>
          <p:cNvPr id="14" name="TextBox 13">
            <a:extLst>
              <a:ext uri="{FF2B5EF4-FFF2-40B4-BE49-F238E27FC236}">
                <a16:creationId xmlns:a16="http://schemas.microsoft.com/office/drawing/2014/main" id="{C2E0574D-2983-4BA6-89F3-4FCF500322EA}"/>
              </a:ext>
            </a:extLst>
          </p:cNvPr>
          <p:cNvSpPr txBox="1"/>
          <p:nvPr/>
        </p:nvSpPr>
        <p:spPr>
          <a:xfrm>
            <a:off x="7594943" y="1052844"/>
            <a:ext cx="4031962" cy="1200329"/>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The increased use of HR management systems allows HR staff members to maintain background and KSA information on existing employees.</a:t>
            </a:r>
            <a:endParaRPr kumimoji="0" lang="en-CA"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6" name="TextBox 15">
            <a:extLst>
              <a:ext uri="{FF2B5EF4-FFF2-40B4-BE49-F238E27FC236}">
                <a16:creationId xmlns:a16="http://schemas.microsoft.com/office/drawing/2014/main" id="{B69671BF-15E4-4388-ABBB-94E8F0775AEA}"/>
              </a:ext>
            </a:extLst>
          </p:cNvPr>
          <p:cNvSpPr txBox="1"/>
          <p:nvPr/>
        </p:nvSpPr>
        <p:spPr>
          <a:xfrm>
            <a:off x="528503" y="2690336"/>
            <a:ext cx="2442603" cy="1477328"/>
          </a:xfrm>
          <a:prstGeom prst="rect">
            <a:avLst/>
          </a:prstGeom>
        </p:spPr>
        <p:style>
          <a:lnRef idx="1">
            <a:schemeClr val="accent2"/>
          </a:lnRef>
          <a:fillRef idx="2">
            <a:schemeClr val="accent2"/>
          </a:fillRef>
          <a:effectRef idx="1">
            <a:schemeClr val="accent2"/>
          </a:effectRef>
          <a:fontRef idx="minor">
            <a:schemeClr val="dk1"/>
          </a:fontRef>
        </p:style>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System in which the employer provides notices of job openings and employees respond by applying. </a:t>
            </a:r>
            <a:endParaRPr kumimoji="0" lang="en-CA"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EECC8E82-DD62-406E-AEC4-E1F649964E81}"/>
              </a:ext>
            </a:extLst>
          </p:cNvPr>
          <p:cNvSpPr txBox="1"/>
          <p:nvPr/>
        </p:nvSpPr>
        <p:spPr>
          <a:xfrm>
            <a:off x="7667007" y="4781275"/>
            <a:ext cx="4282609" cy="923330"/>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Many organizations choose to fill vacancies through promotions or transfers from within whenever possible.</a:t>
            </a:r>
            <a:endParaRPr kumimoji="0" lang="en-CA" sz="1800" b="0" i="0" u="none" strike="noStrike" kern="1200" cap="none" spc="0" normalizeH="0" baseline="0" noProof="0" dirty="0">
              <a:ln>
                <a:noFill/>
              </a:ln>
              <a:solidFill>
                <a:prstClr val="black"/>
              </a:solidFill>
              <a:effectLst/>
              <a:uLnTx/>
              <a:uFillTx/>
              <a:latin typeface="Calibri"/>
              <a:ea typeface="+mn-ea"/>
              <a:cs typeface="+mn-cs"/>
            </a:endParaRPr>
          </a:p>
        </p:txBody>
      </p:sp>
      <p:cxnSp>
        <p:nvCxnSpPr>
          <p:cNvPr id="23" name="Connector: Curved 22">
            <a:extLst>
              <a:ext uri="{FF2B5EF4-FFF2-40B4-BE49-F238E27FC236}">
                <a16:creationId xmlns:a16="http://schemas.microsoft.com/office/drawing/2014/main" id="{3A19308C-8169-4171-85F8-7C69DE560C75}"/>
              </a:ext>
            </a:extLst>
          </p:cNvPr>
          <p:cNvCxnSpPr>
            <a:stCxn id="375820" idx="0"/>
            <a:endCxn id="14" idx="1"/>
          </p:cNvCxnSpPr>
          <p:nvPr/>
        </p:nvCxnSpPr>
        <p:spPr>
          <a:xfrm rot="5400000" flipH="1" flipV="1">
            <a:off x="6493072" y="1118348"/>
            <a:ext cx="567210" cy="1636532"/>
          </a:xfrm>
          <a:prstGeom prst="curvedConnector2">
            <a:avLst/>
          </a:prstGeom>
          <a:ln>
            <a:tailEnd type="triangle"/>
          </a:ln>
        </p:spPr>
        <p:style>
          <a:lnRef idx="1">
            <a:schemeClr val="dk1"/>
          </a:lnRef>
          <a:fillRef idx="0">
            <a:schemeClr val="dk1"/>
          </a:fillRef>
          <a:effectRef idx="0">
            <a:schemeClr val="dk1"/>
          </a:effectRef>
          <a:fontRef idx="minor">
            <a:schemeClr val="tx1"/>
          </a:fontRef>
        </p:style>
      </p:cxnSp>
      <p:cxnSp>
        <p:nvCxnSpPr>
          <p:cNvPr id="26" name="Connector: Curved 25">
            <a:extLst>
              <a:ext uri="{FF2B5EF4-FFF2-40B4-BE49-F238E27FC236}">
                <a16:creationId xmlns:a16="http://schemas.microsoft.com/office/drawing/2014/main" id="{77DEAD8D-21E7-4B76-92BD-22309F9580C2}"/>
              </a:ext>
            </a:extLst>
          </p:cNvPr>
          <p:cNvCxnSpPr>
            <a:stCxn id="375822" idx="2"/>
            <a:endCxn id="25" idx="1"/>
          </p:cNvCxnSpPr>
          <p:nvPr/>
        </p:nvCxnSpPr>
        <p:spPr>
          <a:xfrm rot="16200000" flipH="1">
            <a:off x="6545949" y="4121881"/>
            <a:ext cx="533521" cy="1708596"/>
          </a:xfrm>
          <a:prstGeom prst="curvedConnector2">
            <a:avLst/>
          </a:prstGeom>
          <a:ln>
            <a:tailEnd type="triangle"/>
          </a:ln>
        </p:spPr>
        <p:style>
          <a:lnRef idx="1">
            <a:schemeClr val="dk1"/>
          </a:lnRef>
          <a:fillRef idx="0">
            <a:schemeClr val="dk1"/>
          </a:fillRef>
          <a:effectRef idx="0">
            <a:schemeClr val="dk1"/>
          </a:effectRef>
          <a:fontRef idx="minor">
            <a:schemeClr val="tx1"/>
          </a:fontRef>
        </p:style>
      </p:cxnSp>
      <p:cxnSp>
        <p:nvCxnSpPr>
          <p:cNvPr id="37" name="Straight Arrow Connector 36">
            <a:extLst>
              <a:ext uri="{FF2B5EF4-FFF2-40B4-BE49-F238E27FC236}">
                <a16:creationId xmlns:a16="http://schemas.microsoft.com/office/drawing/2014/main" id="{919CE58D-17B4-45E7-93DF-E4236384D091}"/>
              </a:ext>
            </a:extLst>
          </p:cNvPr>
          <p:cNvCxnSpPr>
            <a:cxnSpLocks/>
            <a:stCxn id="375821" idx="1"/>
          </p:cNvCxnSpPr>
          <p:nvPr/>
        </p:nvCxnSpPr>
        <p:spPr>
          <a:xfrm flipH="1">
            <a:off x="2991173" y="3464819"/>
            <a:ext cx="1563094" cy="2538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Tree>
    <p:custDataLst>
      <p:tags r:id="rId1"/>
    </p:custDataLst>
    <p:extLst>
      <p:ext uri="{BB962C8B-B14F-4D97-AF65-F5344CB8AC3E}">
        <p14:creationId xmlns:p14="http://schemas.microsoft.com/office/powerpoint/2010/main" val="3672968236"/>
      </p:ext>
    </p:extLst>
  </p:cSld>
  <p:clrMapOvr>
    <a:masterClrMapping/>
  </p:clrMapOvr>
  <p:transition>
    <p:cut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375819"/>
                                        </p:tgtEl>
                                        <p:attrNameLst>
                                          <p:attrName>style.visibility</p:attrName>
                                        </p:attrNameLst>
                                      </p:cBhvr>
                                      <p:to>
                                        <p:strVal val="visible"/>
                                      </p:to>
                                    </p:set>
                                    <p:animEffect transition="in" filter="wipe(left)">
                                      <p:cBhvr>
                                        <p:cTn id="7" dur="500"/>
                                        <p:tgtEl>
                                          <p:spTgt spid="375819"/>
                                        </p:tgtEl>
                                      </p:cBhvr>
                                    </p:animEffect>
                                  </p:childTnLst>
                                </p:cTn>
                              </p:par>
                            </p:childTnLst>
                          </p:cTn>
                        </p:par>
                        <p:par>
                          <p:cTn id="8" fill="hold" nodeType="afterGroup">
                            <p:stCondLst>
                              <p:cond delay="500"/>
                            </p:stCondLst>
                            <p:childTnLst>
                              <p:par>
                                <p:cTn id="9" presetID="16" presetClass="entr" presetSubtype="26" fill="hold" nodeType="afterEffect">
                                  <p:stCondLst>
                                    <p:cond delay="0"/>
                                  </p:stCondLst>
                                  <p:childTnLst>
                                    <p:set>
                                      <p:cBhvr>
                                        <p:cTn id="10" dur="1" fill="hold">
                                          <p:stCondLst>
                                            <p:cond delay="0"/>
                                          </p:stCondLst>
                                        </p:cTn>
                                        <p:tgtEl>
                                          <p:spTgt spid="375814"/>
                                        </p:tgtEl>
                                        <p:attrNameLst>
                                          <p:attrName>style.visibility</p:attrName>
                                        </p:attrNameLst>
                                      </p:cBhvr>
                                      <p:to>
                                        <p:strVal val="visible"/>
                                      </p:to>
                                    </p:set>
                                    <p:animEffect transition="in" filter="barn(inHorizontal)">
                                      <p:cBhvr>
                                        <p:cTn id="11" dur="500"/>
                                        <p:tgtEl>
                                          <p:spTgt spid="375814"/>
                                        </p:tgtEl>
                                      </p:cBhvr>
                                    </p:animEffect>
                                  </p:childTnLst>
                                </p:cTn>
                              </p:par>
                            </p:childTnLst>
                          </p:cTn>
                        </p:par>
                        <p:par>
                          <p:cTn id="12" fill="hold" nodeType="afterGroup">
                            <p:stCondLst>
                              <p:cond delay="1000"/>
                            </p:stCondLst>
                            <p:childTnLst>
                              <p:par>
                                <p:cTn id="13" presetID="22" presetClass="entr" presetSubtype="8" fill="hold" nodeType="afterEffect">
                                  <p:stCondLst>
                                    <p:cond delay="0"/>
                                  </p:stCondLst>
                                  <p:childTnLst>
                                    <p:set>
                                      <p:cBhvr>
                                        <p:cTn id="14" dur="1" fill="hold">
                                          <p:stCondLst>
                                            <p:cond delay="0"/>
                                          </p:stCondLst>
                                        </p:cTn>
                                        <p:tgtEl>
                                          <p:spTgt spid="375818"/>
                                        </p:tgtEl>
                                        <p:attrNameLst>
                                          <p:attrName>style.visibility</p:attrName>
                                        </p:attrNameLst>
                                      </p:cBhvr>
                                      <p:to>
                                        <p:strVal val="visible"/>
                                      </p:to>
                                    </p:set>
                                    <p:animEffect transition="in" filter="wipe(left)">
                                      <p:cBhvr>
                                        <p:cTn id="15" dur="500"/>
                                        <p:tgtEl>
                                          <p:spTgt spid="375818"/>
                                        </p:tgtEl>
                                      </p:cBhvr>
                                    </p:animEffect>
                                  </p:childTnLst>
                                </p:cTn>
                              </p:par>
                            </p:childTnLst>
                          </p:cTn>
                        </p:par>
                        <p:par>
                          <p:cTn id="16" fill="hold" nodeType="afterGroup">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375823"/>
                                        </p:tgtEl>
                                        <p:attrNameLst>
                                          <p:attrName>style.visibility</p:attrName>
                                        </p:attrNameLst>
                                      </p:cBhvr>
                                      <p:to>
                                        <p:strVal val="visible"/>
                                      </p:to>
                                    </p:set>
                                    <p:animEffect transition="in" filter="wipe(left)">
                                      <p:cBhvr>
                                        <p:cTn id="19" dur="500"/>
                                        <p:tgtEl>
                                          <p:spTgt spid="375823"/>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fade">
                                      <p:cBhvr>
                                        <p:cTn id="24" dur="1000"/>
                                        <p:tgtEl>
                                          <p:spTgt spid="14"/>
                                        </p:tgtEl>
                                      </p:cBhvr>
                                    </p:animEffect>
                                    <p:anim calcmode="lin" valueType="num">
                                      <p:cBhvr>
                                        <p:cTn id="25" dur="1000" fill="hold"/>
                                        <p:tgtEl>
                                          <p:spTgt spid="14"/>
                                        </p:tgtEl>
                                        <p:attrNameLst>
                                          <p:attrName>ppt_x</p:attrName>
                                        </p:attrNameLst>
                                      </p:cBhvr>
                                      <p:tavLst>
                                        <p:tav tm="0">
                                          <p:val>
                                            <p:strVal val="#ppt_x"/>
                                          </p:val>
                                        </p:tav>
                                        <p:tav tm="100000">
                                          <p:val>
                                            <p:strVal val="#ppt_x"/>
                                          </p:val>
                                        </p:tav>
                                      </p:tavLst>
                                    </p:anim>
                                    <p:anim calcmode="lin" valueType="num">
                                      <p:cBhvr>
                                        <p:cTn id="26"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3"/>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wipe(down)">
                                      <p:cBhvr>
                                        <p:cTn id="35" dur="500"/>
                                        <p:tgtEl>
                                          <p:spTgt spid="16"/>
                                        </p:tgtEl>
                                      </p:cBhvr>
                                    </p:animEffect>
                                  </p:childTnLst>
                                </p:cTn>
                              </p:par>
                            </p:childTnLst>
                          </p:cTn>
                        </p:par>
                      </p:childTnLst>
                    </p:cTn>
                  </p:par>
                  <p:par>
                    <p:cTn id="36" fill="hold">
                      <p:stCondLst>
                        <p:cond delay="indefinite"/>
                      </p:stCondLst>
                      <p:childTnLst>
                        <p:par>
                          <p:cTn id="37" fill="hold">
                            <p:stCondLst>
                              <p:cond delay="0"/>
                            </p:stCondLst>
                            <p:childTnLst>
                              <p:par>
                                <p:cTn id="38" presetID="1" presetClass="entr" presetSubtype="0" fill="hold" nodeType="clickEffect">
                                  <p:stCondLst>
                                    <p:cond delay="0"/>
                                  </p:stCondLst>
                                  <p:childTnLst>
                                    <p:set>
                                      <p:cBhvr>
                                        <p:cTn id="39" dur="1" fill="hold">
                                          <p:stCondLst>
                                            <p:cond delay="0"/>
                                          </p:stCondLst>
                                        </p:cTn>
                                        <p:tgtEl>
                                          <p:spTgt spid="37"/>
                                        </p:tgtEl>
                                        <p:attrNameLst>
                                          <p:attrName>style.visibility</p:attrName>
                                        </p:attrNameLst>
                                      </p:cBhvr>
                                      <p:to>
                                        <p:strVal val="visible"/>
                                      </p:to>
                                    </p:set>
                                  </p:childTnLst>
                                </p:cTn>
                              </p:par>
                            </p:childTnLst>
                          </p:cTn>
                        </p:par>
                      </p:childTnLst>
                    </p:cTn>
                  </p:par>
                  <p:par>
                    <p:cTn id="40" fill="hold">
                      <p:stCondLst>
                        <p:cond delay="indefinite"/>
                      </p:stCondLst>
                      <p:childTnLst>
                        <p:par>
                          <p:cTn id="41" fill="hold">
                            <p:stCondLst>
                              <p:cond delay="0"/>
                            </p:stCondLst>
                            <p:childTnLst>
                              <p:par>
                                <p:cTn id="42" presetID="1" presetClass="entr" presetSubtype="0" fill="hold" grpId="0" nodeType="clickEffect">
                                  <p:stCondLst>
                                    <p:cond delay="0"/>
                                  </p:stCondLst>
                                  <p:childTnLst>
                                    <p:set>
                                      <p:cBhvr>
                                        <p:cTn id="43" dur="1" fill="hold">
                                          <p:stCondLst>
                                            <p:cond delay="0"/>
                                          </p:stCondLst>
                                        </p:cTn>
                                        <p:tgtEl>
                                          <p:spTgt spid="25"/>
                                        </p:tgtEl>
                                        <p:attrNameLst>
                                          <p:attrName>style.visibility</p:attrName>
                                        </p:attrNameLst>
                                      </p:cBhvr>
                                      <p:to>
                                        <p:strVal val="visible"/>
                                      </p:to>
                                    </p:set>
                                  </p:childTnLst>
                                </p:cTn>
                              </p:par>
                            </p:childTnLst>
                          </p:cTn>
                        </p:par>
                      </p:childTnLst>
                    </p:cTn>
                  </p:par>
                  <p:par>
                    <p:cTn id="44" fill="hold">
                      <p:stCondLst>
                        <p:cond delay="indefinite"/>
                      </p:stCondLst>
                      <p:childTnLst>
                        <p:par>
                          <p:cTn id="45" fill="hold">
                            <p:stCondLst>
                              <p:cond delay="0"/>
                            </p:stCondLst>
                            <p:childTnLst>
                              <p:par>
                                <p:cTn id="46" presetID="1" presetClass="entr" presetSubtype="0" fill="hold" nodeType="clickEffect">
                                  <p:stCondLst>
                                    <p:cond delay="0"/>
                                  </p:stCondLst>
                                  <p:childTnLst>
                                    <p:set>
                                      <p:cBhvr>
                                        <p:cTn id="47"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5823" grpId="0" animBg="1" autoUpdateAnimBg="0"/>
      <p:bldP spid="14" grpId="0" animBg="1"/>
      <p:bldP spid="16" grpId="0" animBg="1"/>
      <p:bldP spid="2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AutoShape 2">
            <a:extLst>
              <a:ext uri="{FF2B5EF4-FFF2-40B4-BE49-F238E27FC236}">
                <a16:creationId xmlns:a16="http://schemas.microsoft.com/office/drawing/2014/main" id="{F2EB786D-CC2F-48A3-996E-D9036CDF0CF7}"/>
              </a:ext>
            </a:extLst>
          </p:cNvPr>
          <p:cNvSpPr>
            <a:spLocks noGrp="1" noChangeArrowheads="1"/>
          </p:cNvSpPr>
          <p:nvPr>
            <p:ph type="title"/>
          </p:nvPr>
        </p:nvSpPr>
        <p:spPr>
          <a:xfrm>
            <a:off x="1627323" y="896240"/>
            <a:ext cx="8183104" cy="720725"/>
          </a:xfrm>
        </p:spPr>
        <p:txBody>
          <a:bodyPr/>
          <a:lstStyle/>
          <a:p>
            <a:pPr algn="ctr" eaLnBrk="1" hangingPunct="1"/>
            <a:r>
              <a:rPr lang="en-US" altLang="en-US" dirty="0"/>
              <a:t>Advantages and Disadvantages of </a:t>
            </a:r>
            <a:br>
              <a:rPr lang="en-US" altLang="en-US" dirty="0"/>
            </a:br>
            <a:r>
              <a:rPr lang="en-US" altLang="en-US" dirty="0"/>
              <a:t>Internal and External Recruiting Sources</a:t>
            </a:r>
          </a:p>
        </p:txBody>
      </p:sp>
      <p:sp>
        <p:nvSpPr>
          <p:cNvPr id="45059" name="Rectangle 3">
            <a:extLst>
              <a:ext uri="{FF2B5EF4-FFF2-40B4-BE49-F238E27FC236}">
                <a16:creationId xmlns:a16="http://schemas.microsoft.com/office/drawing/2014/main" id="{F82B2494-8FAC-4F29-B360-4D7C151717FD}"/>
              </a:ext>
            </a:extLst>
          </p:cNvPr>
          <p:cNvSpPr>
            <a:spLocks noChangeArrowheads="1"/>
          </p:cNvSpPr>
          <p:nvPr/>
        </p:nvSpPr>
        <p:spPr bwMode="auto">
          <a:xfrm>
            <a:off x="5562600" y="6205905"/>
            <a:ext cx="1066800"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r" fontAlgn="base">
              <a:spcBef>
                <a:spcPct val="50000"/>
              </a:spcBef>
              <a:spcAft>
                <a:spcPct val="0"/>
              </a:spcAft>
            </a:pPr>
            <a:r>
              <a:rPr lang="en-US" altLang="en-US" sz="1200" b="1" i="1" dirty="0">
                <a:solidFill>
                  <a:prstClr val="black"/>
                </a:solidFill>
                <a:latin typeface="Arial" panose="020B0604020202020204" pitchFamily="34" charset="0"/>
              </a:rPr>
              <a:t>Figure 7</a:t>
            </a:r>
            <a:r>
              <a:rPr lang="en-US" altLang="en-US" sz="1200" b="1" i="1" dirty="0">
                <a:solidFill>
                  <a:prstClr val="black"/>
                </a:solidFill>
                <a:latin typeface="Arial" panose="020B0604020202020204" pitchFamily="34" charset="0"/>
                <a:cs typeface="Arial" panose="020B0604020202020204" pitchFamily="34" charset="0"/>
              </a:rPr>
              <a:t>–5</a:t>
            </a:r>
            <a:endParaRPr lang="en-US" altLang="en-US" sz="1200" b="1" i="1" dirty="0">
              <a:solidFill>
                <a:prstClr val="black"/>
              </a:solidFill>
              <a:latin typeface="Arial" panose="020B0604020202020204" pitchFamily="34" charset="0"/>
            </a:endParaRPr>
          </a:p>
        </p:txBody>
      </p:sp>
      <p:pic>
        <p:nvPicPr>
          <p:cNvPr id="45060" name="Picture 6" descr="C:\My Documents\PowerPoint Files\Books\South-Western\HRM10e\HRM10e GIFS\07-05.gif">
            <a:extLst>
              <a:ext uri="{FF2B5EF4-FFF2-40B4-BE49-F238E27FC236}">
                <a16:creationId xmlns:a16="http://schemas.microsoft.com/office/drawing/2014/main" id="{876A981C-83D7-47E6-8A3D-6A90A9C2BDE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3283" y="1813302"/>
            <a:ext cx="10723978" cy="4148458"/>
          </a:xfrm>
          <a:prstGeom prst="rect">
            <a:avLst/>
          </a:prstGeom>
          <a:noFill/>
          <a:ln w="38100">
            <a:solidFill>
              <a:srgbClr val="CC66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p:cut thruBlk="1"/>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AutoShape 2">
            <a:extLst>
              <a:ext uri="{FF2B5EF4-FFF2-40B4-BE49-F238E27FC236}">
                <a16:creationId xmlns:a16="http://schemas.microsoft.com/office/drawing/2014/main" id="{9409FAE8-37BD-4B64-81A4-4A330AF683B7}"/>
              </a:ext>
            </a:extLst>
          </p:cNvPr>
          <p:cNvSpPr>
            <a:spLocks noGrp="1" noChangeArrowheads="1"/>
          </p:cNvSpPr>
          <p:nvPr>
            <p:ph type="title"/>
          </p:nvPr>
        </p:nvSpPr>
        <p:spPr>
          <a:xfrm>
            <a:off x="2309248" y="306846"/>
            <a:ext cx="6817292" cy="755650"/>
          </a:xfrm>
        </p:spPr>
        <p:txBody>
          <a:bodyPr/>
          <a:lstStyle/>
          <a:p>
            <a:pPr algn="ctr" eaLnBrk="1" hangingPunct="1"/>
            <a:r>
              <a:rPr lang="en-US" altLang="en-US" dirty="0"/>
              <a:t>Employee-Focused Recruiting</a:t>
            </a:r>
          </a:p>
        </p:txBody>
      </p:sp>
      <p:grpSp>
        <p:nvGrpSpPr>
          <p:cNvPr id="375814" name="Group 6">
            <a:extLst>
              <a:ext uri="{FF2B5EF4-FFF2-40B4-BE49-F238E27FC236}">
                <a16:creationId xmlns:a16="http://schemas.microsoft.com/office/drawing/2014/main" id="{DE606684-0A8C-420F-9C13-7094BB33B7FC}"/>
              </a:ext>
            </a:extLst>
          </p:cNvPr>
          <p:cNvGrpSpPr>
            <a:grpSpLocks/>
          </p:cNvGrpSpPr>
          <p:nvPr/>
        </p:nvGrpSpPr>
        <p:grpSpPr bwMode="auto">
          <a:xfrm>
            <a:off x="5255239" y="2818108"/>
            <a:ext cx="1066800" cy="1219200"/>
            <a:chOff x="2544" y="1728"/>
            <a:chExt cx="672" cy="768"/>
          </a:xfrm>
        </p:grpSpPr>
        <p:sp>
          <p:nvSpPr>
            <p:cNvPr id="375816" name="Freeform 8">
              <a:extLst>
                <a:ext uri="{FF2B5EF4-FFF2-40B4-BE49-F238E27FC236}">
                  <a16:creationId xmlns:a16="http://schemas.microsoft.com/office/drawing/2014/main" id="{748EFD5B-3F5C-4E79-86A9-9994C86198D5}"/>
                </a:ext>
              </a:extLst>
            </p:cNvPr>
            <p:cNvSpPr>
              <a:spLocks/>
            </p:cNvSpPr>
            <p:nvPr/>
          </p:nvSpPr>
          <p:spPr bwMode="blackWhite">
            <a:xfrm flipH="1" flipV="1">
              <a:off x="2544" y="1728"/>
              <a:ext cx="672" cy="768"/>
            </a:xfrm>
            <a:custGeom>
              <a:avLst/>
              <a:gdLst>
                <a:gd name="T0" fmla="*/ 0 w 672"/>
                <a:gd name="T1" fmla="*/ 0 h 768"/>
                <a:gd name="T2" fmla="*/ 0 w 672"/>
                <a:gd name="T3" fmla="*/ 768 h 768"/>
                <a:gd name="T4" fmla="*/ 672 w 672"/>
                <a:gd name="T5" fmla="*/ 768 h 768"/>
              </a:gdLst>
              <a:ahLst/>
              <a:cxnLst>
                <a:cxn ang="0">
                  <a:pos x="T0" y="T1"/>
                </a:cxn>
                <a:cxn ang="0">
                  <a:pos x="T2" y="T3"/>
                </a:cxn>
                <a:cxn ang="0">
                  <a:pos x="T4" y="T5"/>
                </a:cxn>
              </a:cxnLst>
              <a:rect l="0" t="0" r="r" b="b"/>
              <a:pathLst>
                <a:path w="672" h="768">
                  <a:moveTo>
                    <a:pt x="0" y="0"/>
                  </a:moveTo>
                  <a:lnTo>
                    <a:pt x="0" y="768"/>
                  </a:lnTo>
                  <a:lnTo>
                    <a:pt x="672" y="768"/>
                  </a:lnTo>
                </a:path>
              </a:pathLst>
            </a:custGeom>
            <a:noFill/>
            <a:ln w="57150" cmpd="sng">
              <a:solidFill>
                <a:schemeClr val="tx1"/>
              </a:solidFill>
              <a:round/>
              <a:headEnd/>
              <a:tailEnd/>
            </a:ln>
            <a:effectLst/>
          </p:spPr>
          <p:txBody>
            <a:bodyPr wrap="none" anchor="ctr"/>
            <a:lstStyle/>
            <a:p>
              <a:pPr fontAlgn="base">
                <a:lnSpc>
                  <a:spcPct val="70000"/>
                </a:lnSpc>
                <a:spcBef>
                  <a:spcPct val="0"/>
                </a:spcBef>
                <a:spcAft>
                  <a:spcPct val="0"/>
                </a:spcAft>
                <a:defRPr/>
              </a:pPr>
              <a:endParaRPr lang="en-US">
                <a:solidFill>
                  <a:prstClr val="black"/>
                </a:solidFill>
                <a:effectLst>
                  <a:outerShdw blurRad="38100" dist="38100" dir="2700000" algn="tl">
                    <a:srgbClr val="000000">
                      <a:alpha val="43137"/>
                    </a:srgbClr>
                  </a:outerShdw>
                </a:effectLst>
                <a:latin typeface="Calibri" panose="020F0502020204030204" pitchFamily="34" charset="0"/>
              </a:endParaRPr>
            </a:p>
          </p:txBody>
        </p:sp>
        <p:sp>
          <p:nvSpPr>
            <p:cNvPr id="375817" name="Line 9">
              <a:extLst>
                <a:ext uri="{FF2B5EF4-FFF2-40B4-BE49-F238E27FC236}">
                  <a16:creationId xmlns:a16="http://schemas.microsoft.com/office/drawing/2014/main" id="{1BCF20A5-8082-475F-AC6A-2D564A148EBE}"/>
                </a:ext>
              </a:extLst>
            </p:cNvPr>
            <p:cNvSpPr>
              <a:spLocks noChangeShapeType="1"/>
            </p:cNvSpPr>
            <p:nvPr/>
          </p:nvSpPr>
          <p:spPr bwMode="blackWhite">
            <a:xfrm>
              <a:off x="2544" y="2496"/>
              <a:ext cx="672" cy="0"/>
            </a:xfrm>
            <a:prstGeom prst="line">
              <a:avLst/>
            </a:prstGeom>
            <a:noFill/>
            <a:ln w="57150">
              <a:solidFill>
                <a:schemeClr val="tx1"/>
              </a:solidFill>
              <a:round/>
              <a:headEnd/>
              <a:tailEnd/>
            </a:ln>
            <a:effectLst/>
          </p:spPr>
          <p:txBody>
            <a:bodyPr wrap="none" anchor="ctr"/>
            <a:lstStyle/>
            <a:p>
              <a:pPr fontAlgn="base">
                <a:lnSpc>
                  <a:spcPct val="70000"/>
                </a:lnSpc>
                <a:spcBef>
                  <a:spcPct val="0"/>
                </a:spcBef>
                <a:spcAft>
                  <a:spcPct val="0"/>
                </a:spcAft>
                <a:defRPr/>
              </a:pPr>
              <a:endParaRPr lang="en-US">
                <a:solidFill>
                  <a:prstClr val="black"/>
                </a:solidFill>
                <a:effectLst>
                  <a:outerShdw blurRad="38100" dist="38100" dir="2700000" algn="tl">
                    <a:srgbClr val="000000">
                      <a:alpha val="43137"/>
                    </a:srgbClr>
                  </a:outerShdw>
                </a:effectLst>
                <a:latin typeface="Calibri" panose="020F0502020204030204" pitchFamily="34" charset="0"/>
              </a:endParaRPr>
            </a:p>
          </p:txBody>
        </p:sp>
      </p:grpSp>
      <p:sp>
        <p:nvSpPr>
          <p:cNvPr id="375818" name="Line 10">
            <a:extLst>
              <a:ext uri="{FF2B5EF4-FFF2-40B4-BE49-F238E27FC236}">
                <a16:creationId xmlns:a16="http://schemas.microsoft.com/office/drawing/2014/main" id="{C6C7EF83-D04B-454E-8A1A-292F13DDE12A}"/>
              </a:ext>
            </a:extLst>
          </p:cNvPr>
          <p:cNvSpPr>
            <a:spLocks noChangeShapeType="1"/>
          </p:cNvSpPr>
          <p:nvPr/>
        </p:nvSpPr>
        <p:spPr bwMode="blackWhite">
          <a:xfrm rot="16200000">
            <a:off x="6817339" y="2932408"/>
            <a:ext cx="0" cy="990600"/>
          </a:xfrm>
          <a:prstGeom prst="line">
            <a:avLst/>
          </a:prstGeom>
          <a:noFill/>
          <a:ln w="57150">
            <a:solidFill>
              <a:schemeClr val="tx1"/>
            </a:solidFill>
            <a:round/>
            <a:headEnd/>
            <a:tailEnd type="triangle" w="med" len="med"/>
          </a:ln>
          <a:effectLst/>
        </p:spPr>
        <p:txBody>
          <a:bodyPr wrap="none" anchor="ctr"/>
          <a:lstStyle/>
          <a:p>
            <a:pPr fontAlgn="base">
              <a:lnSpc>
                <a:spcPct val="70000"/>
              </a:lnSpc>
              <a:spcBef>
                <a:spcPct val="0"/>
              </a:spcBef>
              <a:spcAft>
                <a:spcPct val="0"/>
              </a:spcAft>
              <a:defRPr/>
            </a:pPr>
            <a:endParaRPr lang="en-US">
              <a:solidFill>
                <a:prstClr val="black"/>
              </a:solidFill>
              <a:effectLst>
                <a:outerShdw blurRad="38100" dist="38100" dir="2700000" algn="tl">
                  <a:srgbClr val="000000">
                    <a:alpha val="43137"/>
                  </a:srgbClr>
                </a:outerShdw>
              </a:effectLst>
              <a:latin typeface="Calibri" panose="020F0502020204030204" pitchFamily="34" charset="0"/>
            </a:endParaRPr>
          </a:p>
        </p:txBody>
      </p:sp>
      <p:grpSp>
        <p:nvGrpSpPr>
          <p:cNvPr id="375819" name="Group 11">
            <a:extLst>
              <a:ext uri="{FF2B5EF4-FFF2-40B4-BE49-F238E27FC236}">
                <a16:creationId xmlns:a16="http://schemas.microsoft.com/office/drawing/2014/main" id="{5589F245-619D-4C95-9EB8-161F6F2837F2}"/>
              </a:ext>
            </a:extLst>
          </p:cNvPr>
          <p:cNvGrpSpPr>
            <a:grpSpLocks/>
          </p:cNvGrpSpPr>
          <p:nvPr/>
        </p:nvGrpSpPr>
        <p:grpSpPr bwMode="auto">
          <a:xfrm>
            <a:off x="2461181" y="2125405"/>
            <a:ext cx="2808287" cy="2291644"/>
            <a:chOff x="836" y="1175"/>
            <a:chExt cx="1344" cy="1856"/>
          </a:xfrm>
        </p:grpSpPr>
        <p:sp>
          <p:nvSpPr>
            <p:cNvPr id="375820" name="Text Box 12">
              <a:extLst>
                <a:ext uri="{FF2B5EF4-FFF2-40B4-BE49-F238E27FC236}">
                  <a16:creationId xmlns:a16="http://schemas.microsoft.com/office/drawing/2014/main" id="{0FB42529-EA8F-47DA-936D-A321472E2C29}"/>
                </a:ext>
              </a:extLst>
            </p:cNvPr>
            <p:cNvSpPr txBox="1">
              <a:spLocks noChangeArrowheads="1"/>
            </p:cNvSpPr>
            <p:nvPr/>
          </p:nvSpPr>
          <p:spPr bwMode="blackWhite">
            <a:xfrm>
              <a:off x="864" y="1175"/>
              <a:ext cx="1316" cy="800"/>
            </a:xfrm>
            <a:prstGeom prst="rect">
              <a:avLst/>
            </a:prstGeom>
            <a:solidFill>
              <a:srgbClr val="FF9933"/>
            </a:solidFill>
            <a:ln w="12700">
              <a:solidFill>
                <a:schemeClr val="tx1"/>
              </a:solidFill>
              <a:miter lim="800000"/>
              <a:headEnd/>
              <a:tailEnd/>
            </a:ln>
            <a:effectLst>
              <a:outerShdw dist="107763" dir="2700000" algn="ctr" rotWithShape="0">
                <a:schemeClr val="bg2">
                  <a:alpha val="50000"/>
                </a:schemeClr>
              </a:outerShdw>
            </a:effectLst>
          </p:spPr>
          <p:txBody>
            <a:bodyPr anchor="ctr" anchorCtr="1"/>
            <a:lstStyle/>
            <a:p>
              <a:pPr algn="ctr" eaLnBrk="0" fontAlgn="base" hangingPunct="0">
                <a:spcBef>
                  <a:spcPct val="50000"/>
                </a:spcBef>
                <a:spcAft>
                  <a:spcPct val="0"/>
                </a:spcAft>
                <a:defRPr/>
              </a:pPr>
              <a:r>
                <a:rPr lang="en-US" altLang="en-US" sz="2000" b="1" dirty="0">
                  <a:solidFill>
                    <a:prstClr val="white"/>
                  </a:solidFill>
                  <a:effectLst>
                    <a:outerShdw blurRad="38100" dist="38100" dir="2700000" algn="tl">
                      <a:srgbClr val="000000"/>
                    </a:outerShdw>
                  </a:effectLst>
                  <a:latin typeface="Arial" panose="020B0604020202020204" pitchFamily="34" charset="0"/>
                </a:rPr>
                <a:t>Current-Employee Referrals</a:t>
              </a:r>
            </a:p>
          </p:txBody>
        </p:sp>
        <p:sp>
          <p:nvSpPr>
            <p:cNvPr id="375821" name="Text Box 13">
              <a:extLst>
                <a:ext uri="{FF2B5EF4-FFF2-40B4-BE49-F238E27FC236}">
                  <a16:creationId xmlns:a16="http://schemas.microsoft.com/office/drawing/2014/main" id="{B0A88C98-15F5-401E-B4CC-E67759AC6F82}"/>
                </a:ext>
              </a:extLst>
            </p:cNvPr>
            <p:cNvSpPr txBox="1">
              <a:spLocks noChangeArrowheads="1"/>
            </p:cNvSpPr>
            <p:nvPr/>
          </p:nvSpPr>
          <p:spPr bwMode="blackWhite">
            <a:xfrm>
              <a:off x="836" y="2231"/>
              <a:ext cx="1344" cy="800"/>
            </a:xfrm>
            <a:prstGeom prst="rect">
              <a:avLst/>
            </a:prstGeom>
            <a:solidFill>
              <a:srgbClr val="FF0000"/>
            </a:solidFill>
            <a:ln w="12700">
              <a:solidFill>
                <a:schemeClr val="tx1"/>
              </a:solidFill>
              <a:miter lim="800000"/>
              <a:headEnd/>
              <a:tailEnd/>
            </a:ln>
            <a:effectLst>
              <a:outerShdw dist="107763" dir="2700000" algn="ctr" rotWithShape="0">
                <a:schemeClr val="bg2">
                  <a:alpha val="50000"/>
                </a:schemeClr>
              </a:outerShdw>
            </a:effectLst>
          </p:spPr>
          <p:txBody>
            <a:bodyPr anchor="ctr" anchorCtr="1"/>
            <a:lstStyle/>
            <a:p>
              <a:pPr algn="ctr" eaLnBrk="0" fontAlgn="base" hangingPunct="0">
                <a:spcBef>
                  <a:spcPct val="50000"/>
                </a:spcBef>
                <a:spcAft>
                  <a:spcPct val="0"/>
                </a:spcAft>
                <a:defRPr/>
              </a:pPr>
              <a:r>
                <a:rPr lang="en-US" altLang="en-US" sz="2000" b="1" dirty="0">
                  <a:solidFill>
                    <a:prstClr val="white"/>
                  </a:solidFill>
                  <a:effectLst>
                    <a:outerShdw blurRad="38100" dist="38100" dir="2700000" algn="tl">
                      <a:srgbClr val="000000"/>
                    </a:outerShdw>
                  </a:effectLst>
                  <a:latin typeface="Arial" panose="020B0604020202020204" pitchFamily="34" charset="0"/>
                </a:rPr>
                <a:t>Re-Recruiting of Former Employees and Applicants</a:t>
              </a:r>
            </a:p>
          </p:txBody>
        </p:sp>
      </p:grpSp>
      <p:sp>
        <p:nvSpPr>
          <p:cNvPr id="375823" name="Text Box 15">
            <a:extLst>
              <a:ext uri="{FF2B5EF4-FFF2-40B4-BE49-F238E27FC236}">
                <a16:creationId xmlns:a16="http://schemas.microsoft.com/office/drawing/2014/main" id="{4EA3128B-3C0B-4241-95CF-8D27A0E9A763}"/>
              </a:ext>
            </a:extLst>
          </p:cNvPr>
          <p:cNvSpPr txBox="1">
            <a:spLocks noChangeArrowheads="1"/>
          </p:cNvSpPr>
          <p:nvPr/>
        </p:nvSpPr>
        <p:spPr bwMode="blackWhite">
          <a:xfrm>
            <a:off x="7467600" y="2819400"/>
            <a:ext cx="2575302" cy="1219200"/>
          </a:xfrm>
          <a:prstGeom prst="rect">
            <a:avLst/>
          </a:prstGeom>
          <a:solidFill>
            <a:srgbClr val="CC3300"/>
          </a:solidFill>
          <a:ln w="12700">
            <a:solidFill>
              <a:schemeClr val="tx1"/>
            </a:solidFill>
            <a:miter lim="800000"/>
            <a:headEnd/>
            <a:tailEnd/>
          </a:ln>
          <a:effectLst>
            <a:outerShdw dist="107763" dir="2700000" algn="ctr" rotWithShape="0">
              <a:schemeClr val="bg2">
                <a:alpha val="50000"/>
              </a:schemeClr>
            </a:outerShdw>
          </a:effectLst>
        </p:spPr>
        <p:txBody>
          <a:bodyPr anchor="ctr" anchorCtr="1"/>
          <a:lstStyle/>
          <a:p>
            <a:pPr algn="ctr" eaLnBrk="0" fontAlgn="base" hangingPunct="0">
              <a:spcBef>
                <a:spcPct val="50000"/>
              </a:spcBef>
              <a:spcAft>
                <a:spcPct val="0"/>
              </a:spcAft>
              <a:defRPr/>
            </a:pPr>
            <a:r>
              <a:rPr lang="en-US" altLang="en-US" sz="2000" b="1" dirty="0">
                <a:solidFill>
                  <a:prstClr val="white"/>
                </a:solidFill>
                <a:effectLst>
                  <a:outerShdw blurRad="38100" dist="38100" dir="2700000" algn="tl">
                    <a:srgbClr val="000000"/>
                  </a:outerShdw>
                </a:effectLst>
                <a:latin typeface="Arial" panose="020B0604020202020204" pitchFamily="34" charset="0"/>
              </a:rPr>
              <a:t>Employee-Focused Recruiting</a:t>
            </a:r>
          </a:p>
        </p:txBody>
      </p:sp>
    </p:spTree>
    <p:custDataLst>
      <p:tags r:id="rId1"/>
    </p:custDataLst>
    <p:extLst>
      <p:ext uri="{BB962C8B-B14F-4D97-AF65-F5344CB8AC3E}">
        <p14:creationId xmlns:p14="http://schemas.microsoft.com/office/powerpoint/2010/main" val="1324436288"/>
      </p:ext>
    </p:extLst>
  </p:cSld>
  <p:clrMapOvr>
    <a:masterClrMapping/>
  </p:clrMapOvr>
  <p:transition>
    <p:cut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375819"/>
                                        </p:tgtEl>
                                        <p:attrNameLst>
                                          <p:attrName>style.visibility</p:attrName>
                                        </p:attrNameLst>
                                      </p:cBhvr>
                                      <p:to>
                                        <p:strVal val="visible"/>
                                      </p:to>
                                    </p:set>
                                    <p:animEffect transition="in" filter="wipe(left)">
                                      <p:cBhvr>
                                        <p:cTn id="7" dur="500"/>
                                        <p:tgtEl>
                                          <p:spTgt spid="375819"/>
                                        </p:tgtEl>
                                      </p:cBhvr>
                                    </p:animEffect>
                                  </p:childTnLst>
                                </p:cTn>
                              </p:par>
                            </p:childTnLst>
                          </p:cTn>
                        </p:par>
                        <p:par>
                          <p:cTn id="8" fill="hold" nodeType="afterGroup">
                            <p:stCondLst>
                              <p:cond delay="500"/>
                            </p:stCondLst>
                            <p:childTnLst>
                              <p:par>
                                <p:cTn id="9" presetID="16" presetClass="entr" presetSubtype="26" fill="hold" nodeType="afterEffect">
                                  <p:stCondLst>
                                    <p:cond delay="0"/>
                                  </p:stCondLst>
                                  <p:childTnLst>
                                    <p:set>
                                      <p:cBhvr>
                                        <p:cTn id="10" dur="1" fill="hold">
                                          <p:stCondLst>
                                            <p:cond delay="0"/>
                                          </p:stCondLst>
                                        </p:cTn>
                                        <p:tgtEl>
                                          <p:spTgt spid="375814"/>
                                        </p:tgtEl>
                                        <p:attrNameLst>
                                          <p:attrName>style.visibility</p:attrName>
                                        </p:attrNameLst>
                                      </p:cBhvr>
                                      <p:to>
                                        <p:strVal val="visible"/>
                                      </p:to>
                                    </p:set>
                                    <p:animEffect transition="in" filter="barn(inHorizontal)">
                                      <p:cBhvr>
                                        <p:cTn id="11" dur="500"/>
                                        <p:tgtEl>
                                          <p:spTgt spid="375814"/>
                                        </p:tgtEl>
                                      </p:cBhvr>
                                    </p:animEffect>
                                  </p:childTnLst>
                                </p:cTn>
                              </p:par>
                            </p:childTnLst>
                          </p:cTn>
                        </p:par>
                        <p:par>
                          <p:cTn id="12" fill="hold" nodeType="afterGroup">
                            <p:stCondLst>
                              <p:cond delay="1000"/>
                            </p:stCondLst>
                            <p:childTnLst>
                              <p:par>
                                <p:cTn id="13" presetID="22" presetClass="entr" presetSubtype="8" fill="hold" nodeType="afterEffect">
                                  <p:stCondLst>
                                    <p:cond delay="0"/>
                                  </p:stCondLst>
                                  <p:childTnLst>
                                    <p:set>
                                      <p:cBhvr>
                                        <p:cTn id="14" dur="1" fill="hold">
                                          <p:stCondLst>
                                            <p:cond delay="0"/>
                                          </p:stCondLst>
                                        </p:cTn>
                                        <p:tgtEl>
                                          <p:spTgt spid="375818"/>
                                        </p:tgtEl>
                                        <p:attrNameLst>
                                          <p:attrName>style.visibility</p:attrName>
                                        </p:attrNameLst>
                                      </p:cBhvr>
                                      <p:to>
                                        <p:strVal val="visible"/>
                                      </p:to>
                                    </p:set>
                                    <p:animEffect transition="in" filter="wipe(left)">
                                      <p:cBhvr>
                                        <p:cTn id="15" dur="500"/>
                                        <p:tgtEl>
                                          <p:spTgt spid="375818"/>
                                        </p:tgtEl>
                                      </p:cBhvr>
                                    </p:animEffect>
                                  </p:childTnLst>
                                </p:cTn>
                              </p:par>
                            </p:childTnLst>
                          </p:cTn>
                        </p:par>
                        <p:par>
                          <p:cTn id="16" fill="hold" nodeType="afterGroup">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375823"/>
                                        </p:tgtEl>
                                        <p:attrNameLst>
                                          <p:attrName>style.visibility</p:attrName>
                                        </p:attrNameLst>
                                      </p:cBhvr>
                                      <p:to>
                                        <p:strVal val="visible"/>
                                      </p:to>
                                    </p:set>
                                    <p:animEffect transition="in" filter="wipe(left)">
                                      <p:cBhvr>
                                        <p:cTn id="19" dur="500"/>
                                        <p:tgtEl>
                                          <p:spTgt spid="3758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5823" grpId="0" animBg="1"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AutoShape 2">
            <a:extLst>
              <a:ext uri="{FF2B5EF4-FFF2-40B4-BE49-F238E27FC236}">
                <a16:creationId xmlns:a16="http://schemas.microsoft.com/office/drawing/2014/main" id="{907B1293-C19C-488B-B222-E12229F836DE}"/>
              </a:ext>
            </a:extLst>
          </p:cNvPr>
          <p:cNvSpPr>
            <a:spLocks noGrp="1" noChangeArrowheads="1"/>
          </p:cNvSpPr>
          <p:nvPr>
            <p:ph type="title"/>
          </p:nvPr>
        </p:nvSpPr>
        <p:spPr>
          <a:xfrm>
            <a:off x="2667001" y="704817"/>
            <a:ext cx="5938044" cy="396875"/>
          </a:xfrm>
        </p:spPr>
        <p:txBody>
          <a:bodyPr/>
          <a:lstStyle/>
          <a:p>
            <a:pPr algn="ctr" eaLnBrk="1" hangingPunct="1"/>
            <a:r>
              <a:rPr lang="en-US" altLang="en-US" dirty="0">
                <a:solidFill>
                  <a:srgbClr val="C00000"/>
                </a:solidFill>
              </a:rPr>
              <a:t>EXTERNAL RECRUITING</a:t>
            </a:r>
          </a:p>
        </p:txBody>
      </p:sp>
      <p:sp>
        <p:nvSpPr>
          <p:cNvPr id="377859" name="Line 3">
            <a:extLst>
              <a:ext uri="{FF2B5EF4-FFF2-40B4-BE49-F238E27FC236}">
                <a16:creationId xmlns:a16="http://schemas.microsoft.com/office/drawing/2014/main" id="{D32C0B57-965D-436E-92BD-1AE9250D6FC0}"/>
              </a:ext>
            </a:extLst>
          </p:cNvPr>
          <p:cNvSpPr>
            <a:spLocks noChangeShapeType="1"/>
          </p:cNvSpPr>
          <p:nvPr/>
        </p:nvSpPr>
        <p:spPr bwMode="blackWhite">
          <a:xfrm rot="18900000">
            <a:off x="7766799" y="4058915"/>
            <a:ext cx="1588" cy="890587"/>
          </a:xfrm>
          <a:prstGeom prst="line">
            <a:avLst/>
          </a:prstGeom>
          <a:noFill/>
          <a:ln w="76200">
            <a:solidFill>
              <a:srgbClr val="FF0000"/>
            </a:solidFill>
            <a:round/>
            <a:headEnd type="triangle" w="med" len="med"/>
            <a:tailEnd/>
          </a:ln>
          <a:effectLst/>
        </p:spPr>
        <p:txBody>
          <a:bodyPr wrap="none" anchor="ctr"/>
          <a:lstStyle/>
          <a:p>
            <a:pPr eaLnBrk="1" hangingPunct="1">
              <a:lnSpc>
                <a:spcPct val="70000"/>
              </a:lnSpc>
              <a:defRPr/>
            </a:pPr>
            <a:endParaRPr lang="en-US">
              <a:effectLst>
                <a:outerShdw blurRad="38100" dist="38100" dir="2700000" algn="tl">
                  <a:srgbClr val="000000">
                    <a:alpha val="43137"/>
                  </a:srgbClr>
                </a:outerShdw>
              </a:effectLst>
            </a:endParaRPr>
          </a:p>
        </p:txBody>
      </p:sp>
      <p:sp>
        <p:nvSpPr>
          <p:cNvPr id="377860" name="Line 4">
            <a:extLst>
              <a:ext uri="{FF2B5EF4-FFF2-40B4-BE49-F238E27FC236}">
                <a16:creationId xmlns:a16="http://schemas.microsoft.com/office/drawing/2014/main" id="{E6C2E1CF-E27B-4B3C-8B9D-E11F6CC8AABF}"/>
              </a:ext>
            </a:extLst>
          </p:cNvPr>
          <p:cNvSpPr>
            <a:spLocks noChangeShapeType="1"/>
          </p:cNvSpPr>
          <p:nvPr/>
        </p:nvSpPr>
        <p:spPr bwMode="blackWhite">
          <a:xfrm rot="32351">
            <a:off x="4038601" y="3730985"/>
            <a:ext cx="990633" cy="2457"/>
          </a:xfrm>
          <a:prstGeom prst="line">
            <a:avLst/>
          </a:prstGeom>
          <a:noFill/>
          <a:ln w="76200">
            <a:solidFill>
              <a:srgbClr val="F42E00"/>
            </a:solidFill>
            <a:round/>
            <a:headEnd/>
            <a:tailEnd type="triangle" w="med" len="med"/>
          </a:ln>
          <a:effectLst/>
        </p:spPr>
        <p:txBody>
          <a:bodyPr wrap="none" anchor="ctr"/>
          <a:lstStyle/>
          <a:p>
            <a:pPr eaLnBrk="1" hangingPunct="1">
              <a:lnSpc>
                <a:spcPct val="70000"/>
              </a:lnSpc>
              <a:defRPr/>
            </a:pPr>
            <a:endParaRPr lang="en-US" dirty="0">
              <a:effectLst>
                <a:outerShdw blurRad="38100" dist="38100" dir="2700000" algn="tl">
                  <a:srgbClr val="000000">
                    <a:alpha val="43137"/>
                  </a:srgbClr>
                </a:outerShdw>
              </a:effectLst>
            </a:endParaRPr>
          </a:p>
        </p:txBody>
      </p:sp>
      <p:sp>
        <p:nvSpPr>
          <p:cNvPr id="377861" name="Line 5">
            <a:extLst>
              <a:ext uri="{FF2B5EF4-FFF2-40B4-BE49-F238E27FC236}">
                <a16:creationId xmlns:a16="http://schemas.microsoft.com/office/drawing/2014/main" id="{4233D34B-27CB-4A6E-A48A-DD47618C5428}"/>
              </a:ext>
            </a:extLst>
          </p:cNvPr>
          <p:cNvSpPr>
            <a:spLocks noChangeShapeType="1"/>
          </p:cNvSpPr>
          <p:nvPr/>
        </p:nvSpPr>
        <p:spPr bwMode="blackWhite">
          <a:xfrm rot="13467046">
            <a:off x="4712755" y="2989908"/>
            <a:ext cx="1176337" cy="1588"/>
          </a:xfrm>
          <a:prstGeom prst="line">
            <a:avLst/>
          </a:prstGeom>
          <a:noFill/>
          <a:ln w="76200">
            <a:solidFill>
              <a:srgbClr val="F42E00"/>
            </a:solidFill>
            <a:round/>
            <a:headEnd type="triangle" w="med" len="med"/>
            <a:tailEnd/>
          </a:ln>
          <a:effectLst/>
        </p:spPr>
        <p:txBody>
          <a:bodyPr wrap="none" anchor="ctr"/>
          <a:lstStyle/>
          <a:p>
            <a:pPr eaLnBrk="1" hangingPunct="1">
              <a:lnSpc>
                <a:spcPct val="70000"/>
              </a:lnSpc>
              <a:defRPr/>
            </a:pPr>
            <a:endParaRPr lang="en-US">
              <a:effectLst>
                <a:outerShdw blurRad="38100" dist="38100" dir="2700000" algn="tl">
                  <a:srgbClr val="000000">
                    <a:alpha val="43137"/>
                  </a:srgbClr>
                </a:outerShdw>
              </a:effectLst>
            </a:endParaRPr>
          </a:p>
        </p:txBody>
      </p:sp>
      <p:sp>
        <p:nvSpPr>
          <p:cNvPr id="377862" name="Line 6">
            <a:extLst>
              <a:ext uri="{FF2B5EF4-FFF2-40B4-BE49-F238E27FC236}">
                <a16:creationId xmlns:a16="http://schemas.microsoft.com/office/drawing/2014/main" id="{30962640-7B3A-4243-AE5C-80F62101AA04}"/>
              </a:ext>
            </a:extLst>
          </p:cNvPr>
          <p:cNvSpPr>
            <a:spLocks noChangeShapeType="1"/>
          </p:cNvSpPr>
          <p:nvPr/>
        </p:nvSpPr>
        <p:spPr bwMode="blackWhite">
          <a:xfrm rot="10823570">
            <a:off x="7934165" y="3741233"/>
            <a:ext cx="913110" cy="43626"/>
          </a:xfrm>
          <a:prstGeom prst="line">
            <a:avLst/>
          </a:prstGeom>
          <a:noFill/>
          <a:ln w="76200">
            <a:solidFill>
              <a:srgbClr val="F42E00"/>
            </a:solidFill>
            <a:round/>
            <a:headEnd/>
            <a:tailEnd type="triangle" w="med" len="med"/>
          </a:ln>
          <a:effectLst/>
        </p:spPr>
        <p:txBody>
          <a:bodyPr wrap="none" anchor="ctr"/>
          <a:lstStyle/>
          <a:p>
            <a:pPr eaLnBrk="1" hangingPunct="1">
              <a:lnSpc>
                <a:spcPct val="70000"/>
              </a:lnSpc>
              <a:defRPr/>
            </a:pPr>
            <a:endParaRPr lang="en-US">
              <a:effectLst>
                <a:outerShdw blurRad="38100" dist="38100" dir="2700000" algn="tl">
                  <a:srgbClr val="000000">
                    <a:alpha val="43137"/>
                  </a:srgbClr>
                </a:outerShdw>
              </a:effectLst>
            </a:endParaRPr>
          </a:p>
        </p:txBody>
      </p:sp>
      <p:sp>
        <p:nvSpPr>
          <p:cNvPr id="377863" name="Line 7">
            <a:extLst>
              <a:ext uri="{FF2B5EF4-FFF2-40B4-BE49-F238E27FC236}">
                <a16:creationId xmlns:a16="http://schemas.microsoft.com/office/drawing/2014/main" id="{AA3CFF8D-7FB3-4DAA-B2C1-C41BC54839F4}"/>
              </a:ext>
            </a:extLst>
          </p:cNvPr>
          <p:cNvSpPr>
            <a:spLocks noChangeShapeType="1"/>
          </p:cNvSpPr>
          <p:nvPr/>
        </p:nvSpPr>
        <p:spPr bwMode="blackWhite">
          <a:xfrm rot="18872351">
            <a:off x="7200242" y="3108382"/>
            <a:ext cx="952500" cy="0"/>
          </a:xfrm>
          <a:prstGeom prst="line">
            <a:avLst/>
          </a:prstGeom>
          <a:noFill/>
          <a:ln w="76200">
            <a:solidFill>
              <a:srgbClr val="F42E00"/>
            </a:solidFill>
            <a:round/>
            <a:headEnd type="triangle" w="med" len="med"/>
            <a:tailEnd/>
          </a:ln>
          <a:effectLst/>
        </p:spPr>
        <p:txBody>
          <a:bodyPr wrap="none" anchor="ctr"/>
          <a:lstStyle/>
          <a:p>
            <a:pPr eaLnBrk="1" hangingPunct="1">
              <a:lnSpc>
                <a:spcPct val="70000"/>
              </a:lnSpc>
              <a:defRPr/>
            </a:pPr>
            <a:endParaRPr lang="en-US">
              <a:effectLst>
                <a:outerShdw blurRad="38100" dist="38100" dir="2700000" algn="tl">
                  <a:srgbClr val="000000">
                    <a:alpha val="43137"/>
                  </a:srgbClr>
                </a:outerShdw>
              </a:effectLst>
            </a:endParaRPr>
          </a:p>
        </p:txBody>
      </p:sp>
      <p:sp>
        <p:nvSpPr>
          <p:cNvPr id="377864" name="AutoShape 8">
            <a:extLst>
              <a:ext uri="{FF2B5EF4-FFF2-40B4-BE49-F238E27FC236}">
                <a16:creationId xmlns:a16="http://schemas.microsoft.com/office/drawing/2014/main" id="{7AA9A92B-A2E0-46D0-84A7-48C5C7D4261A}"/>
              </a:ext>
            </a:extLst>
          </p:cNvPr>
          <p:cNvSpPr>
            <a:spLocks noChangeArrowheads="1"/>
          </p:cNvSpPr>
          <p:nvPr/>
        </p:nvSpPr>
        <p:spPr bwMode="blackWhite">
          <a:xfrm>
            <a:off x="7391400" y="4887914"/>
            <a:ext cx="3094038" cy="827087"/>
          </a:xfrm>
          <a:prstGeom prst="roundRect">
            <a:avLst>
              <a:gd name="adj" fmla="val 16667"/>
            </a:avLst>
          </a:prstGeom>
          <a:gradFill rotWithShape="0">
            <a:gsLst>
              <a:gs pos="0">
                <a:srgbClr val="FF00FF">
                  <a:gamma/>
                  <a:shade val="46275"/>
                  <a:invGamma/>
                </a:srgbClr>
              </a:gs>
              <a:gs pos="50000">
                <a:srgbClr val="FF00FF"/>
              </a:gs>
              <a:gs pos="100000">
                <a:srgbClr val="FF00FF">
                  <a:gamma/>
                  <a:shade val="46275"/>
                  <a:invGamma/>
                </a:srgbClr>
              </a:gs>
            </a:gsLst>
            <a:lin ang="5400000" scaled="1"/>
          </a:gradFill>
          <a:ln w="9525">
            <a:solidFill>
              <a:srgbClr val="000000"/>
            </a:solidFill>
            <a:round/>
            <a:headEnd/>
            <a:tailEnd/>
          </a:ln>
          <a:effectLst/>
        </p:spPr>
        <p:txBody>
          <a:bodyPr wrap="none" anchor="ctr" anchorCtr="1"/>
          <a:lstStyle/>
          <a:p>
            <a:pPr algn="ctr">
              <a:lnSpc>
                <a:spcPct val="80000"/>
              </a:lnSpc>
              <a:defRPr/>
            </a:pPr>
            <a:r>
              <a:rPr lang="en-US" altLang="en-US" sz="2000" b="1" dirty="0">
                <a:solidFill>
                  <a:schemeClr val="bg1"/>
                </a:solidFill>
                <a:effectLst>
                  <a:outerShdw blurRad="38100" dist="38100" dir="2700000" algn="tl">
                    <a:srgbClr val="000000"/>
                  </a:outerShdw>
                </a:effectLst>
                <a:latin typeface="Arial" panose="020B0604020202020204" pitchFamily="34" charset="0"/>
              </a:rPr>
              <a:t>Employment Agencies</a:t>
            </a:r>
            <a:br>
              <a:rPr lang="en-US" altLang="en-US" sz="2000" b="1" dirty="0">
                <a:solidFill>
                  <a:schemeClr val="bg1"/>
                </a:solidFill>
                <a:effectLst>
                  <a:outerShdw blurRad="38100" dist="38100" dir="2700000" algn="tl">
                    <a:srgbClr val="000000"/>
                  </a:outerShdw>
                </a:effectLst>
                <a:latin typeface="Arial" panose="020B0604020202020204" pitchFamily="34" charset="0"/>
              </a:rPr>
            </a:br>
            <a:r>
              <a:rPr lang="en-US" altLang="en-US" sz="2000" b="1" dirty="0">
                <a:solidFill>
                  <a:schemeClr val="bg1"/>
                </a:solidFill>
                <a:effectLst>
                  <a:outerShdw blurRad="38100" dist="38100" dir="2700000" algn="tl">
                    <a:srgbClr val="000000"/>
                  </a:outerShdw>
                </a:effectLst>
                <a:latin typeface="Arial" panose="020B0604020202020204" pitchFamily="34" charset="0"/>
              </a:rPr>
              <a:t>and Search Firms</a:t>
            </a:r>
          </a:p>
        </p:txBody>
      </p:sp>
      <p:sp>
        <p:nvSpPr>
          <p:cNvPr id="377865" name="AutoShape 9">
            <a:extLst>
              <a:ext uri="{FF2B5EF4-FFF2-40B4-BE49-F238E27FC236}">
                <a16:creationId xmlns:a16="http://schemas.microsoft.com/office/drawing/2014/main" id="{59564D0C-5389-4500-9906-FC6F120233DA}"/>
              </a:ext>
            </a:extLst>
          </p:cNvPr>
          <p:cNvSpPr>
            <a:spLocks noChangeArrowheads="1"/>
          </p:cNvSpPr>
          <p:nvPr/>
        </p:nvSpPr>
        <p:spPr bwMode="blackWhite">
          <a:xfrm>
            <a:off x="3003551" y="1828108"/>
            <a:ext cx="2251075" cy="915094"/>
          </a:xfrm>
          <a:prstGeom prst="roundRect">
            <a:avLst>
              <a:gd name="adj" fmla="val 16667"/>
            </a:avLst>
          </a:prstGeom>
          <a:gradFill rotWithShape="0">
            <a:gsLst>
              <a:gs pos="0">
                <a:srgbClr val="969696">
                  <a:gamma/>
                  <a:shade val="46275"/>
                  <a:invGamma/>
                </a:srgbClr>
              </a:gs>
              <a:gs pos="50000">
                <a:srgbClr val="969696"/>
              </a:gs>
              <a:gs pos="100000">
                <a:srgbClr val="969696">
                  <a:gamma/>
                  <a:shade val="46275"/>
                  <a:invGamma/>
                </a:srgbClr>
              </a:gs>
            </a:gsLst>
            <a:lin ang="5400000" scaled="1"/>
          </a:gradFill>
          <a:ln w="9525">
            <a:solidFill>
              <a:srgbClr val="808080"/>
            </a:solidFill>
            <a:round/>
            <a:headEnd/>
            <a:tailEnd/>
          </a:ln>
          <a:effectLst/>
        </p:spPr>
        <p:txBody>
          <a:bodyPr wrap="none" anchor="ctr" anchorCtr="1"/>
          <a:lstStyle/>
          <a:p>
            <a:pPr algn="ctr">
              <a:lnSpc>
                <a:spcPct val="80000"/>
              </a:lnSpc>
              <a:defRPr/>
            </a:pPr>
            <a:r>
              <a:rPr lang="en-US" altLang="en-US" sz="2000" b="1" dirty="0">
                <a:solidFill>
                  <a:schemeClr val="bg1"/>
                </a:solidFill>
                <a:effectLst>
                  <a:outerShdw blurRad="38100" dist="38100" dir="2700000" algn="tl">
                    <a:srgbClr val="000000"/>
                  </a:outerShdw>
                </a:effectLst>
                <a:latin typeface="Arial" panose="020B0604020202020204" pitchFamily="34" charset="0"/>
              </a:rPr>
              <a:t>College and </a:t>
            </a:r>
          </a:p>
          <a:p>
            <a:pPr algn="ctr">
              <a:lnSpc>
                <a:spcPct val="80000"/>
              </a:lnSpc>
              <a:defRPr/>
            </a:pPr>
            <a:r>
              <a:rPr lang="en-US" altLang="en-US" sz="2000" b="1" dirty="0">
                <a:solidFill>
                  <a:schemeClr val="bg1"/>
                </a:solidFill>
                <a:effectLst>
                  <a:outerShdw blurRad="38100" dist="38100" dir="2700000" algn="tl">
                    <a:srgbClr val="000000"/>
                  </a:outerShdw>
                </a:effectLst>
                <a:latin typeface="Arial" panose="020B0604020202020204" pitchFamily="34" charset="0"/>
              </a:rPr>
              <a:t>University </a:t>
            </a:r>
          </a:p>
          <a:p>
            <a:pPr algn="ctr">
              <a:lnSpc>
                <a:spcPct val="80000"/>
              </a:lnSpc>
              <a:defRPr/>
            </a:pPr>
            <a:r>
              <a:rPr lang="en-US" altLang="en-US" sz="2000" b="1" dirty="0">
                <a:solidFill>
                  <a:schemeClr val="bg1"/>
                </a:solidFill>
                <a:effectLst>
                  <a:outerShdw blurRad="38100" dist="38100" dir="2700000" algn="tl">
                    <a:srgbClr val="000000"/>
                  </a:outerShdw>
                </a:effectLst>
                <a:latin typeface="Arial" panose="020B0604020202020204" pitchFamily="34" charset="0"/>
              </a:rPr>
              <a:t>Recruiting</a:t>
            </a:r>
          </a:p>
        </p:txBody>
      </p:sp>
      <p:sp>
        <p:nvSpPr>
          <p:cNvPr id="377866" name="AutoShape 10">
            <a:extLst>
              <a:ext uri="{FF2B5EF4-FFF2-40B4-BE49-F238E27FC236}">
                <a16:creationId xmlns:a16="http://schemas.microsoft.com/office/drawing/2014/main" id="{F0372462-E51C-4D05-8028-9461D4ACD111}"/>
              </a:ext>
            </a:extLst>
          </p:cNvPr>
          <p:cNvSpPr>
            <a:spLocks noChangeArrowheads="1"/>
          </p:cNvSpPr>
          <p:nvPr/>
        </p:nvSpPr>
        <p:spPr bwMode="blackWhite">
          <a:xfrm>
            <a:off x="7391401" y="1747806"/>
            <a:ext cx="2695575" cy="995396"/>
          </a:xfrm>
          <a:prstGeom prst="roundRect">
            <a:avLst>
              <a:gd name="adj" fmla="val 16667"/>
            </a:avLst>
          </a:prstGeom>
          <a:gradFill rotWithShape="0">
            <a:gsLst>
              <a:gs pos="0">
                <a:srgbClr val="FF6600">
                  <a:gamma/>
                  <a:shade val="46275"/>
                  <a:invGamma/>
                </a:srgbClr>
              </a:gs>
              <a:gs pos="50000">
                <a:srgbClr val="FF6600"/>
              </a:gs>
              <a:gs pos="100000">
                <a:srgbClr val="FF6600">
                  <a:gamma/>
                  <a:shade val="46275"/>
                  <a:invGamma/>
                </a:srgbClr>
              </a:gs>
            </a:gsLst>
            <a:lin ang="5400000" scaled="1"/>
          </a:gradFill>
          <a:ln w="9525">
            <a:solidFill>
              <a:srgbClr val="993300"/>
            </a:solidFill>
            <a:round/>
            <a:headEnd/>
            <a:tailEnd/>
          </a:ln>
          <a:effectLst/>
        </p:spPr>
        <p:txBody>
          <a:bodyPr wrap="none" anchor="ctr" anchorCtr="1"/>
          <a:lstStyle/>
          <a:p>
            <a:pPr algn="ctr">
              <a:lnSpc>
                <a:spcPct val="80000"/>
              </a:lnSpc>
              <a:defRPr/>
            </a:pPr>
            <a:r>
              <a:rPr lang="en-US" altLang="en-US" sz="2000" b="1" dirty="0">
                <a:solidFill>
                  <a:schemeClr val="bg1"/>
                </a:solidFill>
                <a:effectLst>
                  <a:outerShdw blurRad="38100" dist="38100" dir="2700000" algn="tl">
                    <a:srgbClr val="000000"/>
                  </a:outerShdw>
                </a:effectLst>
                <a:latin typeface="Arial" panose="020B0604020202020204" pitchFamily="34" charset="0"/>
              </a:rPr>
              <a:t>High Schools and </a:t>
            </a:r>
            <a:br>
              <a:rPr lang="en-US" altLang="en-US" sz="2000" b="1" dirty="0">
                <a:solidFill>
                  <a:schemeClr val="bg1"/>
                </a:solidFill>
                <a:effectLst>
                  <a:outerShdw blurRad="38100" dist="38100" dir="2700000" algn="tl">
                    <a:srgbClr val="000000"/>
                  </a:outerShdw>
                </a:effectLst>
                <a:latin typeface="Arial" panose="020B0604020202020204" pitchFamily="34" charset="0"/>
              </a:rPr>
            </a:br>
            <a:r>
              <a:rPr lang="en-US" altLang="en-US" sz="2000" b="1" dirty="0">
                <a:solidFill>
                  <a:schemeClr val="bg1"/>
                </a:solidFill>
                <a:effectLst>
                  <a:outerShdw blurRad="38100" dist="38100" dir="2700000" algn="tl">
                    <a:srgbClr val="000000"/>
                  </a:outerShdw>
                </a:effectLst>
                <a:latin typeface="Arial" panose="020B0604020202020204" pitchFamily="34" charset="0"/>
              </a:rPr>
              <a:t>Technical Schools</a:t>
            </a:r>
          </a:p>
        </p:txBody>
      </p:sp>
      <p:sp>
        <p:nvSpPr>
          <p:cNvPr id="377867" name="AutoShape 11">
            <a:extLst>
              <a:ext uri="{FF2B5EF4-FFF2-40B4-BE49-F238E27FC236}">
                <a16:creationId xmlns:a16="http://schemas.microsoft.com/office/drawing/2014/main" id="{CE3DCA10-9BBC-456B-925E-36AFD747148E}"/>
              </a:ext>
            </a:extLst>
          </p:cNvPr>
          <p:cNvSpPr>
            <a:spLocks noChangeArrowheads="1"/>
          </p:cNvSpPr>
          <p:nvPr/>
        </p:nvSpPr>
        <p:spPr bwMode="blackWhite">
          <a:xfrm>
            <a:off x="8686800" y="3414714"/>
            <a:ext cx="1798638" cy="827087"/>
          </a:xfrm>
          <a:prstGeom prst="roundRect">
            <a:avLst>
              <a:gd name="adj" fmla="val 16667"/>
            </a:avLst>
          </a:prstGeom>
          <a:gradFill rotWithShape="0">
            <a:gsLst>
              <a:gs pos="0">
                <a:srgbClr val="FF0000">
                  <a:gamma/>
                  <a:shade val="46275"/>
                  <a:invGamma/>
                </a:srgbClr>
              </a:gs>
              <a:gs pos="50000">
                <a:srgbClr val="FF0000"/>
              </a:gs>
              <a:gs pos="100000">
                <a:srgbClr val="FF0000">
                  <a:gamma/>
                  <a:shade val="46275"/>
                  <a:invGamma/>
                </a:srgbClr>
              </a:gs>
            </a:gsLst>
            <a:lin ang="5400000" scaled="1"/>
          </a:gradFill>
          <a:ln w="9525">
            <a:solidFill>
              <a:srgbClr val="800000"/>
            </a:solidFill>
            <a:round/>
            <a:headEnd/>
            <a:tailEnd/>
          </a:ln>
          <a:effectLst/>
        </p:spPr>
        <p:txBody>
          <a:bodyPr wrap="none" anchor="ctr" anchorCtr="1"/>
          <a:lstStyle/>
          <a:p>
            <a:pPr algn="ctr">
              <a:lnSpc>
                <a:spcPct val="80000"/>
              </a:lnSpc>
              <a:defRPr/>
            </a:pPr>
            <a:r>
              <a:rPr lang="en-US" altLang="en-US" sz="2000" b="1" dirty="0">
                <a:solidFill>
                  <a:schemeClr val="bg1"/>
                </a:solidFill>
                <a:effectLst>
                  <a:outerShdw blurRad="38100" dist="38100" dir="2700000" algn="tl">
                    <a:srgbClr val="000000"/>
                  </a:outerShdw>
                </a:effectLst>
                <a:latin typeface="Arial" panose="020B0604020202020204" pitchFamily="34" charset="0"/>
              </a:rPr>
              <a:t>Labor</a:t>
            </a:r>
          </a:p>
          <a:p>
            <a:pPr algn="ctr">
              <a:lnSpc>
                <a:spcPct val="80000"/>
              </a:lnSpc>
              <a:defRPr/>
            </a:pPr>
            <a:r>
              <a:rPr lang="en-US" altLang="en-US" sz="2000" b="1" dirty="0">
                <a:solidFill>
                  <a:schemeClr val="bg1"/>
                </a:solidFill>
                <a:effectLst>
                  <a:outerShdw blurRad="38100" dist="38100" dir="2700000" algn="tl">
                    <a:srgbClr val="000000"/>
                  </a:outerShdw>
                </a:effectLst>
                <a:latin typeface="Arial" panose="020B0604020202020204" pitchFamily="34" charset="0"/>
              </a:rPr>
              <a:t>Unions</a:t>
            </a:r>
          </a:p>
        </p:txBody>
      </p:sp>
      <p:sp>
        <p:nvSpPr>
          <p:cNvPr id="377868" name="Oval 12">
            <a:extLst>
              <a:ext uri="{FF2B5EF4-FFF2-40B4-BE49-F238E27FC236}">
                <a16:creationId xmlns:a16="http://schemas.microsoft.com/office/drawing/2014/main" id="{C1D8BAF3-F010-4F2E-88AE-BE0CE59D69EC}"/>
              </a:ext>
            </a:extLst>
          </p:cNvPr>
          <p:cNvSpPr>
            <a:spLocks noChangeArrowheads="1"/>
          </p:cNvSpPr>
          <p:nvPr/>
        </p:nvSpPr>
        <p:spPr bwMode="blackWhite">
          <a:xfrm>
            <a:off x="5029201" y="3286439"/>
            <a:ext cx="2905125" cy="1015686"/>
          </a:xfrm>
          <a:prstGeom prst="ellipse">
            <a:avLst/>
          </a:prstGeom>
          <a:gradFill rotWithShape="0">
            <a:gsLst>
              <a:gs pos="0">
                <a:srgbClr val="0000FF"/>
              </a:gs>
              <a:gs pos="100000">
                <a:srgbClr val="0000FF">
                  <a:gamma/>
                  <a:shade val="46275"/>
                  <a:invGamma/>
                </a:srgbClr>
              </a:gs>
            </a:gsLst>
            <a:path path="shape">
              <a:fillToRect l="50000" t="50000" r="50000" b="50000"/>
            </a:path>
          </a:gradFill>
          <a:ln w="9525">
            <a:solidFill>
              <a:srgbClr val="0000FF"/>
            </a:solidFill>
            <a:round/>
            <a:headEnd/>
            <a:tailEnd/>
          </a:ln>
          <a:effectLst/>
        </p:spPr>
        <p:txBody>
          <a:bodyPr anchor="ctr"/>
          <a:lstStyle/>
          <a:p>
            <a:pPr algn="ctr">
              <a:defRPr/>
            </a:pPr>
            <a:r>
              <a:rPr lang="en-US" altLang="en-US" sz="2000" b="1">
                <a:solidFill>
                  <a:schemeClr val="bg1"/>
                </a:solidFill>
                <a:effectLst>
                  <a:outerShdw blurRad="38100" dist="38100" dir="2700000" algn="tl">
                    <a:srgbClr val="000000"/>
                  </a:outerShdw>
                </a:effectLst>
                <a:latin typeface="Arial" panose="020B0604020202020204" pitchFamily="34" charset="0"/>
              </a:rPr>
              <a:t>External Recruiting Sources</a:t>
            </a:r>
          </a:p>
        </p:txBody>
      </p:sp>
      <p:sp>
        <p:nvSpPr>
          <p:cNvPr id="377869" name="AutoShape 13">
            <a:extLst>
              <a:ext uri="{FF2B5EF4-FFF2-40B4-BE49-F238E27FC236}">
                <a16:creationId xmlns:a16="http://schemas.microsoft.com/office/drawing/2014/main" id="{A52DC1AB-073C-438A-8ECA-4E73BDF7D8E1}"/>
              </a:ext>
            </a:extLst>
          </p:cNvPr>
          <p:cNvSpPr>
            <a:spLocks noChangeArrowheads="1"/>
          </p:cNvSpPr>
          <p:nvPr/>
        </p:nvSpPr>
        <p:spPr bwMode="blackWhite">
          <a:xfrm>
            <a:off x="1749427" y="3374446"/>
            <a:ext cx="2251075" cy="827087"/>
          </a:xfrm>
          <a:prstGeom prst="roundRect">
            <a:avLst>
              <a:gd name="adj" fmla="val 16667"/>
            </a:avLst>
          </a:prstGeom>
          <a:gradFill rotWithShape="0">
            <a:gsLst>
              <a:gs pos="0">
                <a:srgbClr val="669900">
                  <a:gamma/>
                  <a:shade val="46275"/>
                  <a:invGamma/>
                </a:srgbClr>
              </a:gs>
              <a:gs pos="50000">
                <a:srgbClr val="669900"/>
              </a:gs>
              <a:gs pos="100000">
                <a:srgbClr val="669900">
                  <a:gamma/>
                  <a:shade val="46275"/>
                  <a:invGamma/>
                </a:srgbClr>
              </a:gs>
            </a:gsLst>
            <a:lin ang="5400000" scaled="1"/>
          </a:gradFill>
          <a:ln w="9525">
            <a:solidFill>
              <a:srgbClr val="339966"/>
            </a:solidFill>
            <a:round/>
            <a:headEnd/>
            <a:tailEnd/>
          </a:ln>
          <a:effectLst/>
        </p:spPr>
        <p:txBody>
          <a:bodyPr wrap="none" anchor="ctr" anchorCtr="1"/>
          <a:lstStyle/>
          <a:p>
            <a:pPr algn="ctr">
              <a:lnSpc>
                <a:spcPct val="80000"/>
              </a:lnSpc>
              <a:defRPr/>
            </a:pPr>
            <a:r>
              <a:rPr lang="en-US" altLang="en-US" sz="2000" b="1" dirty="0">
                <a:solidFill>
                  <a:schemeClr val="bg1"/>
                </a:solidFill>
                <a:effectLst>
                  <a:outerShdw blurRad="38100" dist="38100" dir="2700000" algn="tl">
                    <a:srgbClr val="000000"/>
                  </a:outerShdw>
                </a:effectLst>
                <a:latin typeface="Arial" panose="020B0604020202020204" pitchFamily="34" charset="0"/>
              </a:rPr>
              <a:t>Media Sources</a:t>
            </a:r>
            <a:br>
              <a:rPr lang="en-US" altLang="en-US" sz="2000" b="1" dirty="0">
                <a:solidFill>
                  <a:schemeClr val="bg1"/>
                </a:solidFill>
                <a:effectLst>
                  <a:outerShdw blurRad="38100" dist="38100" dir="2700000" algn="tl">
                    <a:srgbClr val="000000"/>
                  </a:outerShdw>
                </a:effectLst>
                <a:latin typeface="Arial" panose="020B0604020202020204" pitchFamily="34" charset="0"/>
              </a:rPr>
            </a:br>
            <a:r>
              <a:rPr lang="en-US" altLang="en-US" sz="2000" b="1" dirty="0">
                <a:solidFill>
                  <a:schemeClr val="bg1"/>
                </a:solidFill>
                <a:effectLst>
                  <a:outerShdw blurRad="38100" dist="38100" dir="2700000" algn="tl">
                    <a:srgbClr val="000000"/>
                  </a:outerShdw>
                </a:effectLst>
                <a:latin typeface="Arial" panose="020B0604020202020204" pitchFamily="34" charset="0"/>
              </a:rPr>
              <a:t>and Job Fairs</a:t>
            </a:r>
          </a:p>
        </p:txBody>
      </p:sp>
      <p:sp>
        <p:nvSpPr>
          <p:cNvPr id="377870" name="Line 14">
            <a:extLst>
              <a:ext uri="{FF2B5EF4-FFF2-40B4-BE49-F238E27FC236}">
                <a16:creationId xmlns:a16="http://schemas.microsoft.com/office/drawing/2014/main" id="{C0D6B6DC-96FF-4F6F-8F6C-D6F1AE203243}"/>
              </a:ext>
            </a:extLst>
          </p:cNvPr>
          <p:cNvSpPr>
            <a:spLocks noChangeShapeType="1"/>
          </p:cNvSpPr>
          <p:nvPr/>
        </p:nvSpPr>
        <p:spPr bwMode="blackWhite">
          <a:xfrm rot="13500000" flipV="1">
            <a:off x="5332829" y="4061355"/>
            <a:ext cx="0" cy="968375"/>
          </a:xfrm>
          <a:prstGeom prst="line">
            <a:avLst/>
          </a:prstGeom>
          <a:noFill/>
          <a:ln w="76200">
            <a:solidFill>
              <a:srgbClr val="FF0000"/>
            </a:solidFill>
            <a:round/>
            <a:headEnd type="triangle" w="med" len="med"/>
            <a:tailEnd/>
          </a:ln>
          <a:effectLst/>
        </p:spPr>
        <p:txBody>
          <a:bodyPr wrap="none" anchor="ctr"/>
          <a:lstStyle/>
          <a:p>
            <a:pPr eaLnBrk="1" hangingPunct="1">
              <a:lnSpc>
                <a:spcPct val="70000"/>
              </a:lnSpc>
              <a:defRPr/>
            </a:pPr>
            <a:endParaRPr lang="en-US">
              <a:effectLst>
                <a:outerShdw blurRad="38100" dist="38100" dir="2700000" algn="tl">
                  <a:srgbClr val="000000">
                    <a:alpha val="43137"/>
                  </a:srgbClr>
                </a:outerShdw>
              </a:effectLst>
            </a:endParaRPr>
          </a:p>
        </p:txBody>
      </p:sp>
      <p:sp>
        <p:nvSpPr>
          <p:cNvPr id="377871" name="AutoShape 15">
            <a:extLst>
              <a:ext uri="{FF2B5EF4-FFF2-40B4-BE49-F238E27FC236}">
                <a16:creationId xmlns:a16="http://schemas.microsoft.com/office/drawing/2014/main" id="{A5CC164A-4F51-407C-A72E-BBB8F88A94D4}"/>
              </a:ext>
            </a:extLst>
          </p:cNvPr>
          <p:cNvSpPr>
            <a:spLocks noChangeArrowheads="1"/>
          </p:cNvSpPr>
          <p:nvPr/>
        </p:nvSpPr>
        <p:spPr bwMode="blackWhite">
          <a:xfrm>
            <a:off x="3675063" y="4927948"/>
            <a:ext cx="2251075" cy="827087"/>
          </a:xfrm>
          <a:prstGeom prst="roundRect">
            <a:avLst>
              <a:gd name="adj" fmla="val 16667"/>
            </a:avLst>
          </a:prstGeom>
          <a:gradFill rotWithShape="0">
            <a:gsLst>
              <a:gs pos="0">
                <a:srgbClr val="FFFF99">
                  <a:gamma/>
                  <a:shade val="16078"/>
                  <a:invGamma/>
                </a:srgbClr>
              </a:gs>
              <a:gs pos="50000">
                <a:srgbClr val="FFFF99"/>
              </a:gs>
              <a:gs pos="100000">
                <a:srgbClr val="FFFF99">
                  <a:gamma/>
                  <a:shade val="16078"/>
                  <a:invGamma/>
                </a:srgbClr>
              </a:gs>
            </a:gsLst>
            <a:lin ang="5400000" scaled="1"/>
          </a:gradFill>
          <a:ln w="9525">
            <a:solidFill>
              <a:schemeClr val="bg2"/>
            </a:solidFill>
            <a:round/>
            <a:headEnd/>
            <a:tailEnd/>
          </a:ln>
          <a:effectLst/>
        </p:spPr>
        <p:txBody>
          <a:bodyPr wrap="none" anchor="ctr" anchorCtr="1"/>
          <a:lstStyle/>
          <a:p>
            <a:pPr algn="ctr">
              <a:lnSpc>
                <a:spcPct val="80000"/>
              </a:lnSpc>
              <a:defRPr/>
            </a:pPr>
            <a:r>
              <a:rPr lang="en-US" altLang="en-US" sz="2000" b="1" dirty="0">
                <a:effectLst>
                  <a:outerShdw blurRad="38100" dist="38100" dir="2700000" algn="tl">
                    <a:srgbClr val="FFFFFF"/>
                  </a:outerShdw>
                </a:effectLst>
                <a:latin typeface="Arial" panose="020B0604020202020204" pitchFamily="34" charset="0"/>
              </a:rPr>
              <a:t>Competitive</a:t>
            </a:r>
          </a:p>
          <a:p>
            <a:pPr algn="ctr">
              <a:lnSpc>
                <a:spcPct val="80000"/>
              </a:lnSpc>
              <a:defRPr/>
            </a:pPr>
            <a:r>
              <a:rPr lang="en-US" altLang="en-US" sz="2000" b="1" dirty="0">
                <a:effectLst>
                  <a:outerShdw blurRad="38100" dist="38100" dir="2700000" algn="tl">
                    <a:srgbClr val="FFFFFF"/>
                  </a:outerShdw>
                </a:effectLst>
                <a:latin typeface="Arial" panose="020B0604020202020204" pitchFamily="34" charset="0"/>
              </a:rPr>
              <a:t>Sources</a:t>
            </a:r>
          </a:p>
        </p:txBody>
      </p:sp>
    </p:spTree>
  </p:cSld>
  <p:clrMapOvr>
    <a:masterClrMapping/>
  </p:clrMapOvr>
  <p:transition>
    <p:cut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77868"/>
                                        </p:tgtEl>
                                        <p:attrNameLst>
                                          <p:attrName>style.visibility</p:attrName>
                                        </p:attrNameLst>
                                      </p:cBhvr>
                                      <p:to>
                                        <p:strVal val="visible"/>
                                      </p:to>
                                    </p:set>
                                    <p:animEffect transition="in" filter="box(out)">
                                      <p:cBhvr>
                                        <p:cTn id="7" dur="500"/>
                                        <p:tgtEl>
                                          <p:spTgt spid="377868"/>
                                        </p:tgtEl>
                                      </p:cBhvr>
                                    </p:animEffect>
                                  </p:childTnLst>
                                </p:cTn>
                              </p:par>
                            </p:childTnLst>
                          </p:cTn>
                        </p:par>
                        <p:par>
                          <p:cTn id="8" fill="hold" nodeType="afterGroup">
                            <p:stCondLst>
                              <p:cond delay="500"/>
                            </p:stCondLst>
                            <p:childTnLst>
                              <p:par>
                                <p:cTn id="9" presetID="4" presetClass="entr" presetSubtype="32" fill="hold" grpId="0" nodeType="afterEffect">
                                  <p:stCondLst>
                                    <p:cond delay="0"/>
                                  </p:stCondLst>
                                  <p:childTnLst>
                                    <p:set>
                                      <p:cBhvr>
                                        <p:cTn id="10" dur="1" fill="hold">
                                          <p:stCondLst>
                                            <p:cond delay="0"/>
                                          </p:stCondLst>
                                        </p:cTn>
                                        <p:tgtEl>
                                          <p:spTgt spid="377865"/>
                                        </p:tgtEl>
                                        <p:attrNameLst>
                                          <p:attrName>style.visibility</p:attrName>
                                        </p:attrNameLst>
                                      </p:cBhvr>
                                      <p:to>
                                        <p:strVal val="visible"/>
                                      </p:to>
                                    </p:set>
                                    <p:animEffect transition="in" filter="box(out)">
                                      <p:cBhvr>
                                        <p:cTn id="11" dur="500"/>
                                        <p:tgtEl>
                                          <p:spTgt spid="377865"/>
                                        </p:tgtEl>
                                      </p:cBhvr>
                                    </p:animEffect>
                                  </p:childTnLst>
                                </p:cTn>
                              </p:par>
                            </p:childTnLst>
                          </p:cTn>
                        </p:par>
                        <p:par>
                          <p:cTn id="12" fill="hold" nodeType="afterGroup">
                            <p:stCondLst>
                              <p:cond delay="1000"/>
                            </p:stCondLst>
                            <p:childTnLst>
                              <p:par>
                                <p:cTn id="13" presetID="18" presetClass="entr" presetSubtype="6" fill="hold" nodeType="afterEffect">
                                  <p:stCondLst>
                                    <p:cond delay="0"/>
                                  </p:stCondLst>
                                  <p:childTnLst>
                                    <p:set>
                                      <p:cBhvr>
                                        <p:cTn id="14" dur="1" fill="hold">
                                          <p:stCondLst>
                                            <p:cond delay="0"/>
                                          </p:stCondLst>
                                        </p:cTn>
                                        <p:tgtEl>
                                          <p:spTgt spid="377861"/>
                                        </p:tgtEl>
                                        <p:attrNameLst>
                                          <p:attrName>style.visibility</p:attrName>
                                        </p:attrNameLst>
                                      </p:cBhvr>
                                      <p:to>
                                        <p:strVal val="visible"/>
                                      </p:to>
                                    </p:set>
                                    <p:animEffect transition="in" filter="strips(downRight)">
                                      <p:cBhvr>
                                        <p:cTn id="15" dur="500"/>
                                        <p:tgtEl>
                                          <p:spTgt spid="377861"/>
                                        </p:tgtEl>
                                      </p:cBhvr>
                                    </p:animEffect>
                                  </p:childTnLst>
                                </p:cTn>
                              </p:par>
                            </p:childTnLst>
                          </p:cTn>
                        </p:par>
                        <p:par>
                          <p:cTn id="16" fill="hold" nodeType="afterGroup">
                            <p:stCondLst>
                              <p:cond delay="1500"/>
                            </p:stCondLst>
                            <p:childTnLst>
                              <p:par>
                                <p:cTn id="17" presetID="4" presetClass="entr" presetSubtype="32" fill="hold" grpId="0" nodeType="afterEffect">
                                  <p:stCondLst>
                                    <p:cond delay="0"/>
                                  </p:stCondLst>
                                  <p:childTnLst>
                                    <p:set>
                                      <p:cBhvr>
                                        <p:cTn id="18" dur="1" fill="hold">
                                          <p:stCondLst>
                                            <p:cond delay="0"/>
                                          </p:stCondLst>
                                        </p:cTn>
                                        <p:tgtEl>
                                          <p:spTgt spid="377866"/>
                                        </p:tgtEl>
                                        <p:attrNameLst>
                                          <p:attrName>style.visibility</p:attrName>
                                        </p:attrNameLst>
                                      </p:cBhvr>
                                      <p:to>
                                        <p:strVal val="visible"/>
                                      </p:to>
                                    </p:set>
                                    <p:animEffect transition="in" filter="box(out)">
                                      <p:cBhvr>
                                        <p:cTn id="19" dur="500"/>
                                        <p:tgtEl>
                                          <p:spTgt spid="377866"/>
                                        </p:tgtEl>
                                      </p:cBhvr>
                                    </p:animEffect>
                                  </p:childTnLst>
                                </p:cTn>
                              </p:par>
                            </p:childTnLst>
                          </p:cTn>
                        </p:par>
                        <p:par>
                          <p:cTn id="20" fill="hold" nodeType="afterGroup">
                            <p:stCondLst>
                              <p:cond delay="2000"/>
                            </p:stCondLst>
                            <p:childTnLst>
                              <p:par>
                                <p:cTn id="21" presetID="18" presetClass="entr" presetSubtype="12" fill="hold" nodeType="afterEffect">
                                  <p:stCondLst>
                                    <p:cond delay="0"/>
                                  </p:stCondLst>
                                  <p:childTnLst>
                                    <p:set>
                                      <p:cBhvr>
                                        <p:cTn id="22" dur="1" fill="hold">
                                          <p:stCondLst>
                                            <p:cond delay="0"/>
                                          </p:stCondLst>
                                        </p:cTn>
                                        <p:tgtEl>
                                          <p:spTgt spid="377863"/>
                                        </p:tgtEl>
                                        <p:attrNameLst>
                                          <p:attrName>style.visibility</p:attrName>
                                        </p:attrNameLst>
                                      </p:cBhvr>
                                      <p:to>
                                        <p:strVal val="visible"/>
                                      </p:to>
                                    </p:set>
                                    <p:animEffect transition="in" filter="strips(downLeft)">
                                      <p:cBhvr>
                                        <p:cTn id="23" dur="500"/>
                                        <p:tgtEl>
                                          <p:spTgt spid="377863"/>
                                        </p:tgtEl>
                                      </p:cBhvr>
                                    </p:animEffect>
                                  </p:childTnLst>
                                </p:cTn>
                              </p:par>
                            </p:childTnLst>
                          </p:cTn>
                        </p:par>
                        <p:par>
                          <p:cTn id="24" fill="hold" nodeType="afterGroup">
                            <p:stCondLst>
                              <p:cond delay="2500"/>
                            </p:stCondLst>
                            <p:childTnLst>
                              <p:par>
                                <p:cTn id="25" presetID="4" presetClass="entr" presetSubtype="32" fill="hold" grpId="0" nodeType="afterEffect">
                                  <p:stCondLst>
                                    <p:cond delay="0"/>
                                  </p:stCondLst>
                                  <p:childTnLst>
                                    <p:set>
                                      <p:cBhvr>
                                        <p:cTn id="26" dur="1" fill="hold">
                                          <p:stCondLst>
                                            <p:cond delay="0"/>
                                          </p:stCondLst>
                                        </p:cTn>
                                        <p:tgtEl>
                                          <p:spTgt spid="377867"/>
                                        </p:tgtEl>
                                        <p:attrNameLst>
                                          <p:attrName>style.visibility</p:attrName>
                                        </p:attrNameLst>
                                      </p:cBhvr>
                                      <p:to>
                                        <p:strVal val="visible"/>
                                      </p:to>
                                    </p:set>
                                    <p:animEffect transition="in" filter="box(out)">
                                      <p:cBhvr>
                                        <p:cTn id="27" dur="500"/>
                                        <p:tgtEl>
                                          <p:spTgt spid="377867"/>
                                        </p:tgtEl>
                                      </p:cBhvr>
                                    </p:animEffect>
                                  </p:childTnLst>
                                </p:cTn>
                              </p:par>
                            </p:childTnLst>
                          </p:cTn>
                        </p:par>
                        <p:par>
                          <p:cTn id="28" fill="hold" nodeType="afterGroup">
                            <p:stCondLst>
                              <p:cond delay="3000"/>
                            </p:stCondLst>
                            <p:childTnLst>
                              <p:par>
                                <p:cTn id="29" presetID="22" presetClass="entr" presetSubtype="2" fill="hold" nodeType="afterEffect">
                                  <p:stCondLst>
                                    <p:cond delay="0"/>
                                  </p:stCondLst>
                                  <p:childTnLst>
                                    <p:set>
                                      <p:cBhvr>
                                        <p:cTn id="30" dur="1" fill="hold">
                                          <p:stCondLst>
                                            <p:cond delay="0"/>
                                          </p:stCondLst>
                                        </p:cTn>
                                        <p:tgtEl>
                                          <p:spTgt spid="377862"/>
                                        </p:tgtEl>
                                        <p:attrNameLst>
                                          <p:attrName>style.visibility</p:attrName>
                                        </p:attrNameLst>
                                      </p:cBhvr>
                                      <p:to>
                                        <p:strVal val="visible"/>
                                      </p:to>
                                    </p:set>
                                    <p:animEffect transition="in" filter="wipe(right)">
                                      <p:cBhvr>
                                        <p:cTn id="31" dur="500"/>
                                        <p:tgtEl>
                                          <p:spTgt spid="377862"/>
                                        </p:tgtEl>
                                      </p:cBhvr>
                                    </p:animEffect>
                                  </p:childTnLst>
                                </p:cTn>
                              </p:par>
                            </p:childTnLst>
                          </p:cTn>
                        </p:par>
                        <p:par>
                          <p:cTn id="32" fill="hold" nodeType="afterGroup">
                            <p:stCondLst>
                              <p:cond delay="3500"/>
                            </p:stCondLst>
                            <p:childTnLst>
                              <p:par>
                                <p:cTn id="33" presetID="4" presetClass="entr" presetSubtype="32" fill="hold" grpId="0" nodeType="afterEffect">
                                  <p:stCondLst>
                                    <p:cond delay="0"/>
                                  </p:stCondLst>
                                  <p:childTnLst>
                                    <p:set>
                                      <p:cBhvr>
                                        <p:cTn id="34" dur="1" fill="hold">
                                          <p:stCondLst>
                                            <p:cond delay="0"/>
                                          </p:stCondLst>
                                        </p:cTn>
                                        <p:tgtEl>
                                          <p:spTgt spid="377864"/>
                                        </p:tgtEl>
                                        <p:attrNameLst>
                                          <p:attrName>style.visibility</p:attrName>
                                        </p:attrNameLst>
                                      </p:cBhvr>
                                      <p:to>
                                        <p:strVal val="visible"/>
                                      </p:to>
                                    </p:set>
                                    <p:animEffect transition="in" filter="box(out)">
                                      <p:cBhvr>
                                        <p:cTn id="35" dur="500"/>
                                        <p:tgtEl>
                                          <p:spTgt spid="377864"/>
                                        </p:tgtEl>
                                      </p:cBhvr>
                                    </p:animEffect>
                                  </p:childTnLst>
                                </p:cTn>
                              </p:par>
                            </p:childTnLst>
                          </p:cTn>
                        </p:par>
                        <p:par>
                          <p:cTn id="36" fill="hold" nodeType="afterGroup">
                            <p:stCondLst>
                              <p:cond delay="4000"/>
                            </p:stCondLst>
                            <p:childTnLst>
                              <p:par>
                                <p:cTn id="37" presetID="18" presetClass="entr" presetSubtype="9" fill="hold" nodeType="afterEffect">
                                  <p:stCondLst>
                                    <p:cond delay="0"/>
                                  </p:stCondLst>
                                  <p:childTnLst>
                                    <p:set>
                                      <p:cBhvr>
                                        <p:cTn id="38" dur="1" fill="hold">
                                          <p:stCondLst>
                                            <p:cond delay="0"/>
                                          </p:stCondLst>
                                        </p:cTn>
                                        <p:tgtEl>
                                          <p:spTgt spid="377859"/>
                                        </p:tgtEl>
                                        <p:attrNameLst>
                                          <p:attrName>style.visibility</p:attrName>
                                        </p:attrNameLst>
                                      </p:cBhvr>
                                      <p:to>
                                        <p:strVal val="visible"/>
                                      </p:to>
                                    </p:set>
                                    <p:animEffect transition="in" filter="strips(upLeft)">
                                      <p:cBhvr>
                                        <p:cTn id="39" dur="500"/>
                                        <p:tgtEl>
                                          <p:spTgt spid="377859"/>
                                        </p:tgtEl>
                                      </p:cBhvr>
                                    </p:animEffect>
                                  </p:childTnLst>
                                </p:cTn>
                              </p:par>
                            </p:childTnLst>
                          </p:cTn>
                        </p:par>
                        <p:par>
                          <p:cTn id="40" fill="hold" nodeType="afterGroup">
                            <p:stCondLst>
                              <p:cond delay="4500"/>
                            </p:stCondLst>
                            <p:childTnLst>
                              <p:par>
                                <p:cTn id="41" presetID="4" presetClass="entr" presetSubtype="32" fill="hold" grpId="0" nodeType="afterEffect">
                                  <p:stCondLst>
                                    <p:cond delay="0"/>
                                  </p:stCondLst>
                                  <p:childTnLst>
                                    <p:set>
                                      <p:cBhvr>
                                        <p:cTn id="42" dur="1" fill="hold">
                                          <p:stCondLst>
                                            <p:cond delay="0"/>
                                          </p:stCondLst>
                                        </p:cTn>
                                        <p:tgtEl>
                                          <p:spTgt spid="377871"/>
                                        </p:tgtEl>
                                        <p:attrNameLst>
                                          <p:attrName>style.visibility</p:attrName>
                                        </p:attrNameLst>
                                      </p:cBhvr>
                                      <p:to>
                                        <p:strVal val="visible"/>
                                      </p:to>
                                    </p:set>
                                    <p:animEffect transition="in" filter="box(out)">
                                      <p:cBhvr>
                                        <p:cTn id="43" dur="500"/>
                                        <p:tgtEl>
                                          <p:spTgt spid="377871"/>
                                        </p:tgtEl>
                                      </p:cBhvr>
                                    </p:animEffect>
                                  </p:childTnLst>
                                </p:cTn>
                              </p:par>
                            </p:childTnLst>
                          </p:cTn>
                        </p:par>
                        <p:par>
                          <p:cTn id="44" fill="hold" nodeType="afterGroup">
                            <p:stCondLst>
                              <p:cond delay="5000"/>
                            </p:stCondLst>
                            <p:childTnLst>
                              <p:par>
                                <p:cTn id="45" presetID="18" presetClass="entr" presetSubtype="3" fill="hold" nodeType="afterEffect">
                                  <p:stCondLst>
                                    <p:cond delay="0"/>
                                  </p:stCondLst>
                                  <p:childTnLst>
                                    <p:set>
                                      <p:cBhvr>
                                        <p:cTn id="46" dur="1" fill="hold">
                                          <p:stCondLst>
                                            <p:cond delay="0"/>
                                          </p:stCondLst>
                                        </p:cTn>
                                        <p:tgtEl>
                                          <p:spTgt spid="377870"/>
                                        </p:tgtEl>
                                        <p:attrNameLst>
                                          <p:attrName>style.visibility</p:attrName>
                                        </p:attrNameLst>
                                      </p:cBhvr>
                                      <p:to>
                                        <p:strVal val="visible"/>
                                      </p:to>
                                    </p:set>
                                    <p:animEffect transition="in" filter="strips(upRight)">
                                      <p:cBhvr>
                                        <p:cTn id="47" dur="500"/>
                                        <p:tgtEl>
                                          <p:spTgt spid="377870"/>
                                        </p:tgtEl>
                                      </p:cBhvr>
                                    </p:animEffect>
                                  </p:childTnLst>
                                </p:cTn>
                              </p:par>
                            </p:childTnLst>
                          </p:cTn>
                        </p:par>
                        <p:par>
                          <p:cTn id="48" fill="hold" nodeType="afterGroup">
                            <p:stCondLst>
                              <p:cond delay="5500"/>
                            </p:stCondLst>
                            <p:childTnLst>
                              <p:par>
                                <p:cTn id="49" presetID="4" presetClass="entr" presetSubtype="32" fill="hold" grpId="0" nodeType="afterEffect">
                                  <p:stCondLst>
                                    <p:cond delay="0"/>
                                  </p:stCondLst>
                                  <p:childTnLst>
                                    <p:set>
                                      <p:cBhvr>
                                        <p:cTn id="50" dur="1" fill="hold">
                                          <p:stCondLst>
                                            <p:cond delay="0"/>
                                          </p:stCondLst>
                                        </p:cTn>
                                        <p:tgtEl>
                                          <p:spTgt spid="377869"/>
                                        </p:tgtEl>
                                        <p:attrNameLst>
                                          <p:attrName>style.visibility</p:attrName>
                                        </p:attrNameLst>
                                      </p:cBhvr>
                                      <p:to>
                                        <p:strVal val="visible"/>
                                      </p:to>
                                    </p:set>
                                    <p:animEffect transition="in" filter="box(out)">
                                      <p:cBhvr>
                                        <p:cTn id="51" dur="500"/>
                                        <p:tgtEl>
                                          <p:spTgt spid="377869"/>
                                        </p:tgtEl>
                                      </p:cBhvr>
                                    </p:animEffect>
                                  </p:childTnLst>
                                </p:cTn>
                              </p:par>
                            </p:childTnLst>
                          </p:cTn>
                        </p:par>
                        <p:par>
                          <p:cTn id="52" fill="hold" nodeType="afterGroup">
                            <p:stCondLst>
                              <p:cond delay="6000"/>
                            </p:stCondLst>
                            <p:childTnLst>
                              <p:par>
                                <p:cTn id="53" presetID="22" presetClass="entr" presetSubtype="8" fill="hold" nodeType="afterEffect">
                                  <p:stCondLst>
                                    <p:cond delay="0"/>
                                  </p:stCondLst>
                                  <p:childTnLst>
                                    <p:set>
                                      <p:cBhvr>
                                        <p:cTn id="54" dur="1" fill="hold">
                                          <p:stCondLst>
                                            <p:cond delay="0"/>
                                          </p:stCondLst>
                                        </p:cTn>
                                        <p:tgtEl>
                                          <p:spTgt spid="377860"/>
                                        </p:tgtEl>
                                        <p:attrNameLst>
                                          <p:attrName>style.visibility</p:attrName>
                                        </p:attrNameLst>
                                      </p:cBhvr>
                                      <p:to>
                                        <p:strVal val="visible"/>
                                      </p:to>
                                    </p:set>
                                    <p:animEffect transition="in" filter="wipe(left)">
                                      <p:cBhvr>
                                        <p:cTn id="55" dur="500"/>
                                        <p:tgtEl>
                                          <p:spTgt spid="3778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7864" grpId="0" animBg="1" autoUpdateAnimBg="0"/>
      <p:bldP spid="377865" grpId="0" animBg="1" autoUpdateAnimBg="0"/>
      <p:bldP spid="377866" grpId="0" animBg="1" autoUpdateAnimBg="0"/>
      <p:bldP spid="377867" grpId="0" animBg="1" autoUpdateAnimBg="0"/>
      <p:bldP spid="377868" grpId="0" animBg="1" autoUpdateAnimBg="0"/>
      <p:bldP spid="377869" grpId="0" animBg="1" autoUpdateAnimBg="0"/>
      <p:bldP spid="377871" grpId="0" animBg="1"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AutoShape 2">
            <a:extLst>
              <a:ext uri="{FF2B5EF4-FFF2-40B4-BE49-F238E27FC236}">
                <a16:creationId xmlns:a16="http://schemas.microsoft.com/office/drawing/2014/main" id="{5BB8D107-0293-45AE-A82F-A2895DC40859}"/>
              </a:ext>
            </a:extLst>
          </p:cNvPr>
          <p:cNvSpPr>
            <a:spLocks noGrp="1" noChangeArrowheads="1"/>
          </p:cNvSpPr>
          <p:nvPr>
            <p:ph type="title"/>
          </p:nvPr>
        </p:nvSpPr>
        <p:spPr>
          <a:xfrm>
            <a:off x="402956" y="414161"/>
            <a:ext cx="9837872" cy="1325563"/>
          </a:xfrm>
        </p:spPr>
        <p:txBody>
          <a:bodyPr/>
          <a:lstStyle/>
          <a:p>
            <a:pPr algn="ctr" eaLnBrk="1" hangingPunct="1"/>
            <a:r>
              <a:rPr lang="en-US" altLang="en-US" dirty="0"/>
              <a:t>WHAT TO INCLUDE IN AN EFFECTIVE RECRUITING AD</a:t>
            </a:r>
          </a:p>
        </p:txBody>
      </p:sp>
      <p:sp>
        <p:nvSpPr>
          <p:cNvPr id="50179" name="Rectangle 3">
            <a:extLst>
              <a:ext uri="{FF2B5EF4-FFF2-40B4-BE49-F238E27FC236}">
                <a16:creationId xmlns:a16="http://schemas.microsoft.com/office/drawing/2014/main" id="{797EF34F-6732-4F83-83C6-362EB3ED18BC}"/>
              </a:ext>
            </a:extLst>
          </p:cNvPr>
          <p:cNvSpPr>
            <a:spLocks noChangeArrowheads="1"/>
          </p:cNvSpPr>
          <p:nvPr/>
        </p:nvSpPr>
        <p:spPr bwMode="auto">
          <a:xfrm>
            <a:off x="5638181" y="6259173"/>
            <a:ext cx="1336055"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spcBef>
                <a:spcPct val="50000"/>
              </a:spcBef>
            </a:pPr>
            <a:r>
              <a:rPr lang="en-US" altLang="en-US" sz="1200" b="1" i="1" dirty="0">
                <a:latin typeface="Arial" panose="020B0604020202020204" pitchFamily="34" charset="0"/>
              </a:rPr>
              <a:t>Figure 7</a:t>
            </a:r>
            <a:r>
              <a:rPr lang="en-US" altLang="en-US" sz="1200" b="1" i="1" dirty="0">
                <a:latin typeface="Arial" panose="020B0604020202020204" pitchFamily="34" charset="0"/>
                <a:cs typeface="Arial" panose="020B0604020202020204" pitchFamily="34" charset="0"/>
              </a:rPr>
              <a:t>–6</a:t>
            </a:r>
            <a:endParaRPr lang="en-US" altLang="en-US" sz="1200" b="1" i="1" dirty="0">
              <a:latin typeface="Arial" panose="020B0604020202020204" pitchFamily="34" charset="0"/>
            </a:endParaRPr>
          </a:p>
        </p:txBody>
      </p:sp>
      <p:pic>
        <p:nvPicPr>
          <p:cNvPr id="50180" name="Picture 6" descr="C:\My Documents\PowerPoint Files\Books\South-Western\HRM10e\HRM10e GIFS\07-08.gif">
            <a:extLst>
              <a:ext uri="{FF2B5EF4-FFF2-40B4-BE49-F238E27FC236}">
                <a16:creationId xmlns:a16="http://schemas.microsoft.com/office/drawing/2014/main" id="{6206F6BB-14B2-4D78-9C41-06953659D87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13742" y="1564196"/>
            <a:ext cx="7820672" cy="4402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cut thruBlk="1"/>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AutoShape 2">
            <a:extLst>
              <a:ext uri="{FF2B5EF4-FFF2-40B4-BE49-F238E27FC236}">
                <a16:creationId xmlns:a16="http://schemas.microsoft.com/office/drawing/2014/main" id="{C3D09B30-A0C1-43AC-BAC7-E5EB8A55F87B}"/>
              </a:ext>
            </a:extLst>
          </p:cNvPr>
          <p:cNvSpPr>
            <a:spLocks noGrp="1" noChangeArrowheads="1"/>
          </p:cNvSpPr>
          <p:nvPr>
            <p:ph type="title"/>
          </p:nvPr>
        </p:nvSpPr>
        <p:spPr>
          <a:xfrm>
            <a:off x="2592387" y="415925"/>
            <a:ext cx="6702425" cy="755650"/>
          </a:xfrm>
        </p:spPr>
        <p:txBody>
          <a:bodyPr/>
          <a:lstStyle/>
          <a:p>
            <a:pPr algn="ctr" eaLnBrk="1" hangingPunct="1"/>
            <a:r>
              <a:rPr lang="en-US" altLang="en-US" dirty="0"/>
              <a:t>INTERNET RECRUITING METHODS</a:t>
            </a:r>
          </a:p>
        </p:txBody>
      </p:sp>
      <p:grpSp>
        <p:nvGrpSpPr>
          <p:cNvPr id="375814" name="Group 6">
            <a:extLst>
              <a:ext uri="{FF2B5EF4-FFF2-40B4-BE49-F238E27FC236}">
                <a16:creationId xmlns:a16="http://schemas.microsoft.com/office/drawing/2014/main" id="{C833D9AD-112E-4E8B-AE9A-35EC8BFD9959}"/>
              </a:ext>
            </a:extLst>
          </p:cNvPr>
          <p:cNvGrpSpPr>
            <a:grpSpLocks/>
          </p:cNvGrpSpPr>
          <p:nvPr/>
        </p:nvGrpSpPr>
        <p:grpSpPr bwMode="auto">
          <a:xfrm>
            <a:off x="7435312" y="2514600"/>
            <a:ext cx="1066800" cy="2438400"/>
            <a:chOff x="2544" y="1728"/>
            <a:chExt cx="672" cy="1536"/>
          </a:xfrm>
        </p:grpSpPr>
        <p:sp>
          <p:nvSpPr>
            <p:cNvPr id="375815" name="Freeform 7">
              <a:extLst>
                <a:ext uri="{FF2B5EF4-FFF2-40B4-BE49-F238E27FC236}">
                  <a16:creationId xmlns:a16="http://schemas.microsoft.com/office/drawing/2014/main" id="{5681925A-D402-4F4B-B50E-257C4B13727D}"/>
                </a:ext>
              </a:extLst>
            </p:cNvPr>
            <p:cNvSpPr>
              <a:spLocks/>
            </p:cNvSpPr>
            <p:nvPr/>
          </p:nvSpPr>
          <p:spPr bwMode="blackWhite">
            <a:xfrm flipH="1">
              <a:off x="2544" y="2496"/>
              <a:ext cx="672" cy="768"/>
            </a:xfrm>
            <a:custGeom>
              <a:avLst/>
              <a:gdLst>
                <a:gd name="T0" fmla="*/ 0 w 672"/>
                <a:gd name="T1" fmla="*/ 0 h 768"/>
                <a:gd name="T2" fmla="*/ 0 w 672"/>
                <a:gd name="T3" fmla="*/ 768 h 768"/>
                <a:gd name="T4" fmla="*/ 672 w 672"/>
                <a:gd name="T5" fmla="*/ 768 h 768"/>
              </a:gdLst>
              <a:ahLst/>
              <a:cxnLst>
                <a:cxn ang="0">
                  <a:pos x="T0" y="T1"/>
                </a:cxn>
                <a:cxn ang="0">
                  <a:pos x="T2" y="T3"/>
                </a:cxn>
                <a:cxn ang="0">
                  <a:pos x="T4" y="T5"/>
                </a:cxn>
              </a:cxnLst>
              <a:rect l="0" t="0" r="r" b="b"/>
              <a:pathLst>
                <a:path w="672" h="768">
                  <a:moveTo>
                    <a:pt x="0" y="0"/>
                  </a:moveTo>
                  <a:lnTo>
                    <a:pt x="0" y="768"/>
                  </a:lnTo>
                  <a:lnTo>
                    <a:pt x="672" y="768"/>
                  </a:lnTo>
                </a:path>
              </a:pathLst>
            </a:custGeom>
            <a:noFill/>
            <a:ln w="57150" cmpd="sng">
              <a:solidFill>
                <a:schemeClr val="tx1"/>
              </a:solidFill>
              <a:round/>
              <a:headEnd/>
              <a:tailEnd/>
            </a:ln>
            <a:effectLst/>
          </p:spPr>
          <p:txBody>
            <a:bodyPr wrap="none" anchor="ctr"/>
            <a:lstStyle/>
            <a:p>
              <a:pPr eaLnBrk="1" hangingPunct="1">
                <a:lnSpc>
                  <a:spcPct val="70000"/>
                </a:lnSpc>
                <a:defRPr/>
              </a:pPr>
              <a:endParaRPr lang="en-US">
                <a:effectLst>
                  <a:outerShdw blurRad="38100" dist="38100" dir="2700000" algn="tl">
                    <a:srgbClr val="000000">
                      <a:alpha val="43137"/>
                    </a:srgbClr>
                  </a:outerShdw>
                </a:effectLst>
              </a:endParaRPr>
            </a:p>
          </p:txBody>
        </p:sp>
        <p:sp>
          <p:nvSpPr>
            <p:cNvPr id="375816" name="Freeform 8">
              <a:extLst>
                <a:ext uri="{FF2B5EF4-FFF2-40B4-BE49-F238E27FC236}">
                  <a16:creationId xmlns:a16="http://schemas.microsoft.com/office/drawing/2014/main" id="{16F205B1-FE55-4D44-84AD-2076E970C1E5}"/>
                </a:ext>
              </a:extLst>
            </p:cNvPr>
            <p:cNvSpPr>
              <a:spLocks/>
            </p:cNvSpPr>
            <p:nvPr/>
          </p:nvSpPr>
          <p:spPr bwMode="blackWhite">
            <a:xfrm flipH="1" flipV="1">
              <a:off x="2544" y="1728"/>
              <a:ext cx="672" cy="768"/>
            </a:xfrm>
            <a:custGeom>
              <a:avLst/>
              <a:gdLst>
                <a:gd name="T0" fmla="*/ 0 w 672"/>
                <a:gd name="T1" fmla="*/ 0 h 768"/>
                <a:gd name="T2" fmla="*/ 0 w 672"/>
                <a:gd name="T3" fmla="*/ 768 h 768"/>
                <a:gd name="T4" fmla="*/ 672 w 672"/>
                <a:gd name="T5" fmla="*/ 768 h 768"/>
              </a:gdLst>
              <a:ahLst/>
              <a:cxnLst>
                <a:cxn ang="0">
                  <a:pos x="T0" y="T1"/>
                </a:cxn>
                <a:cxn ang="0">
                  <a:pos x="T2" y="T3"/>
                </a:cxn>
                <a:cxn ang="0">
                  <a:pos x="T4" y="T5"/>
                </a:cxn>
              </a:cxnLst>
              <a:rect l="0" t="0" r="r" b="b"/>
              <a:pathLst>
                <a:path w="672" h="768">
                  <a:moveTo>
                    <a:pt x="0" y="0"/>
                  </a:moveTo>
                  <a:lnTo>
                    <a:pt x="0" y="768"/>
                  </a:lnTo>
                  <a:lnTo>
                    <a:pt x="672" y="768"/>
                  </a:lnTo>
                </a:path>
              </a:pathLst>
            </a:custGeom>
            <a:noFill/>
            <a:ln w="57150" cmpd="sng">
              <a:solidFill>
                <a:schemeClr val="tx1"/>
              </a:solidFill>
              <a:round/>
              <a:headEnd/>
              <a:tailEnd/>
            </a:ln>
            <a:effectLst/>
          </p:spPr>
          <p:txBody>
            <a:bodyPr wrap="none" anchor="ctr"/>
            <a:lstStyle/>
            <a:p>
              <a:pPr eaLnBrk="1" hangingPunct="1">
                <a:lnSpc>
                  <a:spcPct val="70000"/>
                </a:lnSpc>
                <a:defRPr/>
              </a:pPr>
              <a:endParaRPr lang="en-US">
                <a:effectLst>
                  <a:outerShdw blurRad="38100" dist="38100" dir="2700000" algn="tl">
                    <a:srgbClr val="000000">
                      <a:alpha val="43137"/>
                    </a:srgbClr>
                  </a:outerShdw>
                </a:effectLst>
              </a:endParaRPr>
            </a:p>
          </p:txBody>
        </p:sp>
        <p:sp>
          <p:nvSpPr>
            <p:cNvPr id="375817" name="Line 9">
              <a:extLst>
                <a:ext uri="{FF2B5EF4-FFF2-40B4-BE49-F238E27FC236}">
                  <a16:creationId xmlns:a16="http://schemas.microsoft.com/office/drawing/2014/main" id="{B10F920A-14BA-4CA6-B80D-9F68189B1399}"/>
                </a:ext>
              </a:extLst>
            </p:cNvPr>
            <p:cNvSpPr>
              <a:spLocks noChangeShapeType="1"/>
            </p:cNvSpPr>
            <p:nvPr/>
          </p:nvSpPr>
          <p:spPr bwMode="blackWhite">
            <a:xfrm>
              <a:off x="2544" y="2496"/>
              <a:ext cx="672" cy="0"/>
            </a:xfrm>
            <a:prstGeom prst="line">
              <a:avLst/>
            </a:prstGeom>
            <a:noFill/>
            <a:ln w="57150">
              <a:solidFill>
                <a:schemeClr val="tx1"/>
              </a:solidFill>
              <a:round/>
              <a:headEnd/>
              <a:tailEnd/>
            </a:ln>
            <a:effectLst/>
          </p:spPr>
          <p:txBody>
            <a:bodyPr wrap="none" anchor="ctr"/>
            <a:lstStyle/>
            <a:p>
              <a:pPr eaLnBrk="1" hangingPunct="1">
                <a:lnSpc>
                  <a:spcPct val="70000"/>
                </a:lnSpc>
                <a:defRPr/>
              </a:pPr>
              <a:endParaRPr lang="en-US">
                <a:effectLst>
                  <a:outerShdw blurRad="38100" dist="38100" dir="2700000" algn="tl">
                    <a:srgbClr val="000000">
                      <a:alpha val="43137"/>
                    </a:srgbClr>
                  </a:outerShdw>
                </a:effectLst>
              </a:endParaRPr>
            </a:p>
          </p:txBody>
        </p:sp>
      </p:grpSp>
      <p:sp>
        <p:nvSpPr>
          <p:cNvPr id="375818" name="Line 10">
            <a:extLst>
              <a:ext uri="{FF2B5EF4-FFF2-40B4-BE49-F238E27FC236}">
                <a16:creationId xmlns:a16="http://schemas.microsoft.com/office/drawing/2014/main" id="{511A029E-A8E7-4ACB-8DBD-0C7B4F7C5108}"/>
              </a:ext>
            </a:extLst>
          </p:cNvPr>
          <p:cNvSpPr>
            <a:spLocks noChangeShapeType="1"/>
          </p:cNvSpPr>
          <p:nvPr/>
        </p:nvSpPr>
        <p:spPr bwMode="blackWhite">
          <a:xfrm rot="16200000" flipH="1">
            <a:off x="8677162" y="3353711"/>
            <a:ext cx="25389" cy="785563"/>
          </a:xfrm>
          <a:prstGeom prst="line">
            <a:avLst/>
          </a:prstGeom>
          <a:noFill/>
          <a:ln w="57150">
            <a:solidFill>
              <a:schemeClr val="tx1"/>
            </a:solidFill>
            <a:round/>
            <a:headEnd/>
            <a:tailEnd type="triangle" w="med" len="med"/>
          </a:ln>
          <a:effectLst/>
        </p:spPr>
        <p:txBody>
          <a:bodyPr wrap="none" anchor="ctr"/>
          <a:lstStyle/>
          <a:p>
            <a:pPr eaLnBrk="1" hangingPunct="1">
              <a:lnSpc>
                <a:spcPct val="70000"/>
              </a:lnSpc>
              <a:defRPr/>
            </a:pPr>
            <a:endParaRPr lang="en-US" dirty="0">
              <a:effectLst>
                <a:outerShdw blurRad="38100" dist="38100" dir="2700000" algn="tl">
                  <a:srgbClr val="000000">
                    <a:alpha val="43137"/>
                  </a:srgbClr>
                </a:outerShdw>
              </a:effectLst>
            </a:endParaRPr>
          </a:p>
        </p:txBody>
      </p:sp>
      <p:grpSp>
        <p:nvGrpSpPr>
          <p:cNvPr id="375819" name="Group 11">
            <a:extLst>
              <a:ext uri="{FF2B5EF4-FFF2-40B4-BE49-F238E27FC236}">
                <a16:creationId xmlns:a16="http://schemas.microsoft.com/office/drawing/2014/main" id="{E86227C3-13CE-440B-9D11-7E30090C7F5E}"/>
              </a:ext>
            </a:extLst>
          </p:cNvPr>
          <p:cNvGrpSpPr>
            <a:grpSpLocks/>
          </p:cNvGrpSpPr>
          <p:nvPr/>
        </p:nvGrpSpPr>
        <p:grpSpPr bwMode="auto">
          <a:xfrm>
            <a:off x="4579945" y="2489198"/>
            <a:ext cx="2808287" cy="2489200"/>
            <a:chOff x="864" y="1152"/>
            <a:chExt cx="1344" cy="2016"/>
          </a:xfrm>
        </p:grpSpPr>
        <p:sp>
          <p:nvSpPr>
            <p:cNvPr id="375820" name="Text Box 12">
              <a:extLst>
                <a:ext uri="{FF2B5EF4-FFF2-40B4-BE49-F238E27FC236}">
                  <a16:creationId xmlns:a16="http://schemas.microsoft.com/office/drawing/2014/main" id="{E5A167AD-D77E-423B-AA16-8B3017F4C76E}"/>
                </a:ext>
              </a:extLst>
            </p:cNvPr>
            <p:cNvSpPr txBox="1">
              <a:spLocks noChangeArrowheads="1"/>
            </p:cNvSpPr>
            <p:nvPr/>
          </p:nvSpPr>
          <p:spPr bwMode="blackWhite">
            <a:xfrm>
              <a:off x="864" y="1152"/>
              <a:ext cx="1344" cy="576"/>
            </a:xfrm>
            <a:prstGeom prst="rect">
              <a:avLst/>
            </a:prstGeom>
            <a:solidFill>
              <a:srgbClr val="FF9933"/>
            </a:solidFill>
            <a:ln w="12700">
              <a:solidFill>
                <a:schemeClr val="tx1"/>
              </a:solidFill>
              <a:miter lim="800000"/>
              <a:headEnd/>
              <a:tailEnd/>
            </a:ln>
            <a:effectLst>
              <a:outerShdw dist="107763" dir="2700000" algn="ctr" rotWithShape="0">
                <a:schemeClr val="bg2">
                  <a:alpha val="50000"/>
                </a:schemeClr>
              </a:outerShdw>
            </a:effectLst>
          </p:spPr>
          <p:txBody>
            <a:bodyPr anchor="ctr" anchorCtr="1"/>
            <a:lstStyle/>
            <a:p>
              <a:pPr algn="ctr">
                <a:spcBef>
                  <a:spcPct val="50000"/>
                </a:spcBef>
                <a:defRPr/>
              </a:pPr>
              <a:r>
                <a:rPr lang="en-US" altLang="en-US" sz="2000" b="1" dirty="0">
                  <a:solidFill>
                    <a:schemeClr val="bg1"/>
                  </a:solidFill>
                  <a:effectLst>
                    <a:outerShdw blurRad="38100" dist="38100" dir="2700000" algn="tl">
                      <a:srgbClr val="000000"/>
                    </a:outerShdw>
                  </a:effectLst>
                  <a:latin typeface="Arial" panose="020B0604020202020204" pitchFamily="34" charset="0"/>
                </a:rPr>
                <a:t>Job Boards</a:t>
              </a:r>
            </a:p>
          </p:txBody>
        </p:sp>
        <p:sp>
          <p:nvSpPr>
            <p:cNvPr id="375821" name="Text Box 13">
              <a:extLst>
                <a:ext uri="{FF2B5EF4-FFF2-40B4-BE49-F238E27FC236}">
                  <a16:creationId xmlns:a16="http://schemas.microsoft.com/office/drawing/2014/main" id="{7D7CC38B-4698-4DFB-A9B2-87E6BC43230F}"/>
                </a:ext>
              </a:extLst>
            </p:cNvPr>
            <p:cNvSpPr txBox="1">
              <a:spLocks noChangeArrowheads="1"/>
            </p:cNvSpPr>
            <p:nvPr/>
          </p:nvSpPr>
          <p:spPr bwMode="blackWhite">
            <a:xfrm>
              <a:off x="864" y="1872"/>
              <a:ext cx="1344" cy="576"/>
            </a:xfrm>
            <a:prstGeom prst="rect">
              <a:avLst/>
            </a:prstGeom>
            <a:solidFill>
              <a:srgbClr val="FF0000"/>
            </a:solidFill>
            <a:ln w="12700">
              <a:solidFill>
                <a:schemeClr val="tx1"/>
              </a:solidFill>
              <a:miter lim="800000"/>
              <a:headEnd/>
              <a:tailEnd/>
            </a:ln>
            <a:effectLst>
              <a:outerShdw dist="107763" dir="2700000" algn="ctr" rotWithShape="0">
                <a:schemeClr val="bg2">
                  <a:alpha val="50000"/>
                </a:schemeClr>
              </a:outerShdw>
            </a:effectLst>
          </p:spPr>
          <p:txBody>
            <a:bodyPr anchor="ctr" anchorCtr="1"/>
            <a:lstStyle/>
            <a:p>
              <a:pPr algn="ctr">
                <a:spcBef>
                  <a:spcPct val="50000"/>
                </a:spcBef>
                <a:defRPr/>
              </a:pPr>
              <a:r>
                <a:rPr lang="en-US" altLang="en-US" sz="2000" b="1" dirty="0">
                  <a:solidFill>
                    <a:schemeClr val="bg1"/>
                  </a:solidFill>
                  <a:effectLst>
                    <a:outerShdw blurRad="38100" dist="38100" dir="2700000" algn="tl">
                      <a:srgbClr val="000000"/>
                    </a:outerShdw>
                  </a:effectLst>
                  <a:latin typeface="Arial" panose="020B0604020202020204" pitchFamily="34" charset="0"/>
                </a:rPr>
                <a:t>Professional/</a:t>
              </a:r>
              <a:br>
                <a:rPr lang="en-US" altLang="en-US" sz="2000" b="1" dirty="0">
                  <a:solidFill>
                    <a:schemeClr val="bg1"/>
                  </a:solidFill>
                  <a:effectLst>
                    <a:outerShdw blurRad="38100" dist="38100" dir="2700000" algn="tl">
                      <a:srgbClr val="000000"/>
                    </a:outerShdw>
                  </a:effectLst>
                  <a:latin typeface="Arial" panose="020B0604020202020204" pitchFamily="34" charset="0"/>
                </a:rPr>
              </a:br>
              <a:r>
                <a:rPr lang="en-US" altLang="en-US" sz="2000" b="1" dirty="0">
                  <a:solidFill>
                    <a:schemeClr val="bg1"/>
                  </a:solidFill>
                  <a:effectLst>
                    <a:outerShdw blurRad="38100" dist="38100" dir="2700000" algn="tl">
                      <a:srgbClr val="000000"/>
                    </a:outerShdw>
                  </a:effectLst>
                  <a:latin typeface="Arial" panose="020B0604020202020204" pitchFamily="34" charset="0"/>
                </a:rPr>
                <a:t>Career Web Sites</a:t>
              </a:r>
            </a:p>
          </p:txBody>
        </p:sp>
        <p:sp>
          <p:nvSpPr>
            <p:cNvPr id="375822" name="Text Box 14">
              <a:extLst>
                <a:ext uri="{FF2B5EF4-FFF2-40B4-BE49-F238E27FC236}">
                  <a16:creationId xmlns:a16="http://schemas.microsoft.com/office/drawing/2014/main" id="{E8C6681A-018D-42D4-AC90-720E9600B758}"/>
                </a:ext>
              </a:extLst>
            </p:cNvPr>
            <p:cNvSpPr txBox="1">
              <a:spLocks noChangeArrowheads="1"/>
            </p:cNvSpPr>
            <p:nvPr/>
          </p:nvSpPr>
          <p:spPr bwMode="blackWhite">
            <a:xfrm>
              <a:off x="864" y="2592"/>
              <a:ext cx="1344" cy="576"/>
            </a:xfrm>
            <a:prstGeom prst="rect">
              <a:avLst/>
            </a:prstGeom>
            <a:solidFill>
              <a:srgbClr val="008080"/>
            </a:solidFill>
            <a:ln w="12700">
              <a:solidFill>
                <a:schemeClr val="tx1"/>
              </a:solidFill>
              <a:miter lim="800000"/>
              <a:headEnd/>
              <a:tailEnd/>
            </a:ln>
            <a:effectLst>
              <a:outerShdw dist="107763" dir="2700000" algn="ctr" rotWithShape="0">
                <a:schemeClr val="bg2">
                  <a:alpha val="50000"/>
                </a:schemeClr>
              </a:outerShdw>
            </a:effectLst>
          </p:spPr>
          <p:txBody>
            <a:bodyPr anchor="ctr" anchorCtr="1"/>
            <a:lstStyle/>
            <a:p>
              <a:pPr algn="ctr">
                <a:spcBef>
                  <a:spcPct val="50000"/>
                </a:spcBef>
                <a:defRPr/>
              </a:pPr>
              <a:r>
                <a:rPr lang="en-US" altLang="en-US" sz="2000" b="1" dirty="0">
                  <a:solidFill>
                    <a:schemeClr val="bg1"/>
                  </a:solidFill>
                  <a:effectLst>
                    <a:outerShdw blurRad="38100" dist="38100" dir="2700000" algn="tl">
                      <a:srgbClr val="000000"/>
                    </a:outerShdw>
                  </a:effectLst>
                  <a:latin typeface="Arial" panose="020B0604020202020204" pitchFamily="34" charset="0"/>
                </a:rPr>
                <a:t>Employer Web Sites</a:t>
              </a:r>
            </a:p>
          </p:txBody>
        </p:sp>
      </p:grpSp>
      <p:sp>
        <p:nvSpPr>
          <p:cNvPr id="375823" name="Text Box 15">
            <a:extLst>
              <a:ext uri="{FF2B5EF4-FFF2-40B4-BE49-F238E27FC236}">
                <a16:creationId xmlns:a16="http://schemas.microsoft.com/office/drawing/2014/main" id="{A550DAD3-6832-4A9B-A93A-A5AAEE8F4DEE}"/>
              </a:ext>
            </a:extLst>
          </p:cNvPr>
          <p:cNvSpPr txBox="1">
            <a:spLocks noChangeArrowheads="1"/>
          </p:cNvSpPr>
          <p:nvPr/>
        </p:nvSpPr>
        <p:spPr bwMode="blackWhite">
          <a:xfrm>
            <a:off x="9082638" y="3048000"/>
            <a:ext cx="2133600" cy="1219200"/>
          </a:xfrm>
          <a:prstGeom prst="rect">
            <a:avLst/>
          </a:prstGeom>
          <a:solidFill>
            <a:srgbClr val="CC3300"/>
          </a:solidFill>
          <a:ln w="12700">
            <a:solidFill>
              <a:schemeClr val="tx1"/>
            </a:solidFill>
            <a:miter lim="800000"/>
            <a:headEnd/>
            <a:tailEnd/>
          </a:ln>
          <a:effectLst>
            <a:outerShdw dist="107763" dir="2700000" algn="ctr" rotWithShape="0">
              <a:schemeClr val="bg2">
                <a:alpha val="50000"/>
              </a:schemeClr>
            </a:outerShdw>
          </a:effectLst>
        </p:spPr>
        <p:txBody>
          <a:bodyPr anchor="ctr" anchorCtr="1"/>
          <a:lstStyle/>
          <a:p>
            <a:pPr algn="ctr">
              <a:spcBef>
                <a:spcPct val="50000"/>
              </a:spcBef>
              <a:defRPr/>
            </a:pPr>
            <a:r>
              <a:rPr lang="en-US" altLang="en-US" sz="2000" b="1" dirty="0">
                <a:solidFill>
                  <a:schemeClr val="bg1"/>
                </a:solidFill>
                <a:effectLst>
                  <a:outerShdw blurRad="38100" dist="38100" dir="2700000" algn="tl">
                    <a:srgbClr val="000000"/>
                  </a:outerShdw>
                </a:effectLst>
                <a:latin typeface="Arial" panose="020B0604020202020204" pitchFamily="34" charset="0"/>
              </a:rPr>
              <a:t>E-Recruiting Places</a:t>
            </a:r>
          </a:p>
        </p:txBody>
      </p:sp>
      <p:pic>
        <p:nvPicPr>
          <p:cNvPr id="8194" name="Picture 2" descr="Yahoo Messenger Sticker - Yahoo Messenger - Discover &amp; Share GIFs">
            <a:extLst>
              <a:ext uri="{FF2B5EF4-FFF2-40B4-BE49-F238E27FC236}">
                <a16:creationId xmlns:a16="http://schemas.microsoft.com/office/drawing/2014/main" id="{07460B44-F5A7-4A21-805E-6ED92446C988}"/>
              </a:ext>
            </a:extLst>
          </p:cNvPr>
          <p:cNvPicPr>
            <a:picLocks noChangeAspect="1" noChangeArrowheads="1" noCrop="1"/>
          </p:cNvPicPr>
          <p:nvPr/>
        </p:nvPicPr>
        <p:blipFill>
          <a:blip r:embed="rId3">
            <a:clrChange>
              <a:clrFrom>
                <a:srgbClr val="F8F7F8"/>
              </a:clrFrom>
              <a:clrTo>
                <a:srgbClr val="F8F7F8">
                  <a:alpha val="0"/>
                </a:srgbClr>
              </a:clrTo>
            </a:clrChange>
            <a:extLst>
              <a:ext uri="{28A0092B-C50C-407E-A947-70E740481C1C}">
                <a14:useLocalDpi xmlns:a14="http://schemas.microsoft.com/office/drawing/2010/main" val="0"/>
              </a:ext>
            </a:extLst>
          </a:blip>
          <a:srcRect/>
          <a:stretch>
            <a:fillRect/>
          </a:stretch>
        </p:blipFill>
        <p:spPr bwMode="auto">
          <a:xfrm>
            <a:off x="2646874" y="2125918"/>
            <a:ext cx="1390406" cy="777363"/>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Monster.in">
            <a:extLst>
              <a:ext uri="{FF2B5EF4-FFF2-40B4-BE49-F238E27FC236}">
                <a16:creationId xmlns:a16="http://schemas.microsoft.com/office/drawing/2014/main" id="{5C90C7F5-9064-43D9-8EE3-497F1A555967}"/>
              </a:ext>
            </a:extLst>
          </p:cNvPr>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10764" y="1917246"/>
            <a:ext cx="909852" cy="927552"/>
          </a:xfrm>
          <a:prstGeom prst="rect">
            <a:avLst/>
          </a:prstGeom>
          <a:noFill/>
          <a:extLst>
            <a:ext uri="{909E8E84-426E-40DD-AFC4-6F175D3DCCD1}">
              <a14:hiddenFill xmlns:a14="http://schemas.microsoft.com/office/drawing/2010/main">
                <a:solidFill>
                  <a:srgbClr val="FFFFFF"/>
                </a:solidFill>
              </a14:hiddenFill>
            </a:ext>
          </a:extLst>
        </p:spPr>
      </p:pic>
      <p:pic>
        <p:nvPicPr>
          <p:cNvPr id="8198" name="Picture 6" descr="Hot Jobs-stamp">
            <a:extLst>
              <a:ext uri="{FF2B5EF4-FFF2-40B4-BE49-F238E27FC236}">
                <a16:creationId xmlns:a16="http://schemas.microsoft.com/office/drawing/2014/main" id="{DAF305DC-02F3-46FB-87AA-EC6083D55E6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75282" y="976441"/>
            <a:ext cx="1016927" cy="1016927"/>
          </a:xfrm>
          <a:prstGeom prst="rect">
            <a:avLst/>
          </a:prstGeom>
          <a:noFill/>
          <a:extLst>
            <a:ext uri="{909E8E84-426E-40DD-AFC4-6F175D3DCCD1}">
              <a14:hiddenFill xmlns:a14="http://schemas.microsoft.com/office/drawing/2010/main">
                <a:solidFill>
                  <a:srgbClr val="FFFFFF"/>
                </a:solidFill>
              </a14:hiddenFill>
            </a:ext>
          </a:extLst>
        </p:spPr>
      </p:pic>
      <p:pic>
        <p:nvPicPr>
          <p:cNvPr id="8200" name="Picture 8" descr="CSUSM Society for Human Resource Management">
            <a:extLst>
              <a:ext uri="{FF2B5EF4-FFF2-40B4-BE49-F238E27FC236}">
                <a16:creationId xmlns:a16="http://schemas.microsoft.com/office/drawing/2014/main" id="{F45307B4-5AC5-4E6A-80DE-AC673F2E932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75314" y="3228158"/>
            <a:ext cx="1071560" cy="1071560"/>
          </a:xfrm>
          <a:prstGeom prst="rect">
            <a:avLst/>
          </a:prstGeom>
          <a:noFill/>
          <a:extLst>
            <a:ext uri="{909E8E84-426E-40DD-AFC4-6F175D3DCCD1}">
              <a14:hiddenFill xmlns:a14="http://schemas.microsoft.com/office/drawing/2010/main">
                <a:solidFill>
                  <a:srgbClr val="FFFFFF"/>
                </a:solidFill>
              </a14:hiddenFill>
            </a:ext>
          </a:extLst>
        </p:spPr>
      </p:pic>
      <p:pic>
        <p:nvPicPr>
          <p:cNvPr id="8202" name="Picture 10" descr="Alan Weiss, PhD">
            <a:extLst>
              <a:ext uri="{FF2B5EF4-FFF2-40B4-BE49-F238E27FC236}">
                <a16:creationId xmlns:a16="http://schemas.microsoft.com/office/drawing/2014/main" id="{6BD8D114-EEAE-4681-A9D6-1FE5120FBC8C}"/>
              </a:ext>
            </a:extLst>
          </p:cNvPr>
          <p:cNvPicPr>
            <a:picLocks noChangeAspect="1" noChangeArrowheads="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301356" y="3213092"/>
            <a:ext cx="1066800" cy="106680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cSld>
  <p:clrMapOvr>
    <a:masterClrMapping/>
  </p:clrMapOvr>
  <p:transition>
    <p:cut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75819"/>
                                        </p:tgtEl>
                                        <p:attrNameLst>
                                          <p:attrName>style.visibility</p:attrName>
                                        </p:attrNameLst>
                                      </p:cBhvr>
                                      <p:to>
                                        <p:strVal val="visible"/>
                                      </p:to>
                                    </p:set>
                                    <p:animEffect transition="in" filter="wipe(left)">
                                      <p:cBhvr>
                                        <p:cTn id="7" dur="500"/>
                                        <p:tgtEl>
                                          <p:spTgt spid="375819"/>
                                        </p:tgtEl>
                                      </p:cBhvr>
                                    </p:animEffect>
                                  </p:childTnLst>
                                </p:cTn>
                              </p:par>
                            </p:childTnLst>
                          </p:cTn>
                        </p:par>
                        <p:par>
                          <p:cTn id="8" fill="hold">
                            <p:stCondLst>
                              <p:cond delay="500"/>
                            </p:stCondLst>
                            <p:childTnLst>
                              <p:par>
                                <p:cTn id="9" presetID="16" presetClass="entr" presetSubtype="26" fill="hold" nodeType="afterEffect">
                                  <p:stCondLst>
                                    <p:cond delay="0"/>
                                  </p:stCondLst>
                                  <p:childTnLst>
                                    <p:set>
                                      <p:cBhvr>
                                        <p:cTn id="10" dur="1" fill="hold">
                                          <p:stCondLst>
                                            <p:cond delay="0"/>
                                          </p:stCondLst>
                                        </p:cTn>
                                        <p:tgtEl>
                                          <p:spTgt spid="375814"/>
                                        </p:tgtEl>
                                        <p:attrNameLst>
                                          <p:attrName>style.visibility</p:attrName>
                                        </p:attrNameLst>
                                      </p:cBhvr>
                                      <p:to>
                                        <p:strVal val="visible"/>
                                      </p:to>
                                    </p:set>
                                    <p:animEffect transition="in" filter="barn(inHorizontal)">
                                      <p:cBhvr>
                                        <p:cTn id="11" dur="500"/>
                                        <p:tgtEl>
                                          <p:spTgt spid="375814"/>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375818"/>
                                        </p:tgtEl>
                                        <p:attrNameLst>
                                          <p:attrName>style.visibility</p:attrName>
                                        </p:attrNameLst>
                                      </p:cBhvr>
                                      <p:to>
                                        <p:strVal val="visible"/>
                                      </p:to>
                                    </p:set>
                                    <p:animEffect transition="in" filter="wipe(left)">
                                      <p:cBhvr>
                                        <p:cTn id="15" dur="500"/>
                                        <p:tgtEl>
                                          <p:spTgt spid="375818"/>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375823"/>
                                        </p:tgtEl>
                                        <p:attrNameLst>
                                          <p:attrName>style.visibility</p:attrName>
                                        </p:attrNameLst>
                                      </p:cBhvr>
                                      <p:to>
                                        <p:strVal val="visible"/>
                                      </p:to>
                                    </p:set>
                                    <p:animEffect transition="in" filter="wipe(left)">
                                      <p:cBhvr>
                                        <p:cTn id="19" dur="500"/>
                                        <p:tgtEl>
                                          <p:spTgt spid="375823"/>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8194"/>
                                        </p:tgtEl>
                                        <p:attrNameLst>
                                          <p:attrName>style.visibility</p:attrName>
                                        </p:attrNameLst>
                                      </p:cBhvr>
                                      <p:to>
                                        <p:strVal val="visible"/>
                                      </p:to>
                                    </p:set>
                                    <p:animEffect transition="in" filter="fade">
                                      <p:cBhvr>
                                        <p:cTn id="24" dur="1000"/>
                                        <p:tgtEl>
                                          <p:spTgt spid="8194"/>
                                        </p:tgtEl>
                                      </p:cBhvr>
                                    </p:animEffect>
                                    <p:anim calcmode="lin" valueType="num">
                                      <p:cBhvr>
                                        <p:cTn id="25" dur="1000" fill="hold"/>
                                        <p:tgtEl>
                                          <p:spTgt spid="8194"/>
                                        </p:tgtEl>
                                        <p:attrNameLst>
                                          <p:attrName>ppt_x</p:attrName>
                                        </p:attrNameLst>
                                      </p:cBhvr>
                                      <p:tavLst>
                                        <p:tav tm="0">
                                          <p:val>
                                            <p:strVal val="#ppt_x"/>
                                          </p:val>
                                        </p:tav>
                                        <p:tav tm="100000">
                                          <p:val>
                                            <p:strVal val="#ppt_x"/>
                                          </p:val>
                                        </p:tav>
                                      </p:tavLst>
                                    </p:anim>
                                    <p:anim calcmode="lin" valueType="num">
                                      <p:cBhvr>
                                        <p:cTn id="26" dur="1000" fill="hold"/>
                                        <p:tgtEl>
                                          <p:spTgt spid="8194"/>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8198"/>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8196"/>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22" presetClass="entr" presetSubtype="4" fill="hold" nodeType="clickEffect">
                                  <p:stCondLst>
                                    <p:cond delay="0"/>
                                  </p:stCondLst>
                                  <p:childTnLst>
                                    <p:set>
                                      <p:cBhvr>
                                        <p:cTn id="38" dur="1" fill="hold">
                                          <p:stCondLst>
                                            <p:cond delay="0"/>
                                          </p:stCondLst>
                                        </p:cTn>
                                        <p:tgtEl>
                                          <p:spTgt spid="8202"/>
                                        </p:tgtEl>
                                        <p:attrNameLst>
                                          <p:attrName>style.visibility</p:attrName>
                                        </p:attrNameLst>
                                      </p:cBhvr>
                                      <p:to>
                                        <p:strVal val="visible"/>
                                      </p:to>
                                    </p:set>
                                    <p:animEffect transition="in" filter="wipe(down)">
                                      <p:cBhvr>
                                        <p:cTn id="39" dur="500"/>
                                        <p:tgtEl>
                                          <p:spTgt spid="8202"/>
                                        </p:tgtEl>
                                      </p:cBhvr>
                                    </p:animEffect>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nodeType="clickEffect">
                                  <p:stCondLst>
                                    <p:cond delay="0"/>
                                  </p:stCondLst>
                                  <p:childTnLst>
                                    <p:set>
                                      <p:cBhvr>
                                        <p:cTn id="43" dur="1" fill="hold">
                                          <p:stCondLst>
                                            <p:cond delay="0"/>
                                          </p:stCondLst>
                                        </p:cTn>
                                        <p:tgtEl>
                                          <p:spTgt spid="8200"/>
                                        </p:tgtEl>
                                        <p:attrNameLst>
                                          <p:attrName>style.visibility</p:attrName>
                                        </p:attrNameLst>
                                      </p:cBhvr>
                                      <p:to>
                                        <p:strVal val="visible"/>
                                      </p:to>
                                    </p:set>
                                    <p:animEffect transition="in" filter="fade">
                                      <p:cBhvr>
                                        <p:cTn id="44" dur="1000"/>
                                        <p:tgtEl>
                                          <p:spTgt spid="8200"/>
                                        </p:tgtEl>
                                      </p:cBhvr>
                                    </p:animEffect>
                                    <p:anim calcmode="lin" valueType="num">
                                      <p:cBhvr>
                                        <p:cTn id="45" dur="1000" fill="hold"/>
                                        <p:tgtEl>
                                          <p:spTgt spid="8200"/>
                                        </p:tgtEl>
                                        <p:attrNameLst>
                                          <p:attrName>ppt_x</p:attrName>
                                        </p:attrNameLst>
                                      </p:cBhvr>
                                      <p:tavLst>
                                        <p:tav tm="0">
                                          <p:val>
                                            <p:strVal val="#ppt_x"/>
                                          </p:val>
                                        </p:tav>
                                        <p:tav tm="100000">
                                          <p:val>
                                            <p:strVal val="#ppt_x"/>
                                          </p:val>
                                        </p:tav>
                                      </p:tavLst>
                                    </p:anim>
                                    <p:anim calcmode="lin" valueType="num">
                                      <p:cBhvr>
                                        <p:cTn id="46" dur="1000" fill="hold"/>
                                        <p:tgtEl>
                                          <p:spTgt spid="820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5818" grpId="0" animBg="1" autoUpdateAnimBg="0"/>
      <p:bldP spid="375823" grpId="0" animBg="1"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AutoShape 2">
            <a:extLst>
              <a:ext uri="{FF2B5EF4-FFF2-40B4-BE49-F238E27FC236}">
                <a16:creationId xmlns:a16="http://schemas.microsoft.com/office/drawing/2014/main" id="{257EC396-0925-4035-8278-335D0A63FD64}"/>
              </a:ext>
            </a:extLst>
          </p:cNvPr>
          <p:cNvSpPr>
            <a:spLocks noGrp="1" noChangeArrowheads="1"/>
          </p:cNvSpPr>
          <p:nvPr>
            <p:ph type="title"/>
          </p:nvPr>
        </p:nvSpPr>
        <p:spPr/>
        <p:txBody>
          <a:bodyPr/>
          <a:lstStyle/>
          <a:p>
            <a:pPr algn="ctr" eaLnBrk="1" hangingPunct="1"/>
            <a:r>
              <a:rPr lang="en-US" altLang="en-US" sz="2800" b="1">
                <a:latin typeface="Times New Roman" panose="02020603050405020304" pitchFamily="18" charset="0"/>
                <a:cs typeface="Times New Roman" panose="02020603050405020304" pitchFamily="18" charset="0"/>
              </a:rPr>
              <a:t>INTERNET RECRUITING</a:t>
            </a:r>
          </a:p>
        </p:txBody>
      </p:sp>
      <p:sp>
        <p:nvSpPr>
          <p:cNvPr id="47107" name="Rectangle 3">
            <a:extLst>
              <a:ext uri="{FF2B5EF4-FFF2-40B4-BE49-F238E27FC236}">
                <a16:creationId xmlns:a16="http://schemas.microsoft.com/office/drawing/2014/main" id="{BEAEDCF9-D43D-49D7-8164-992179F9FD54}"/>
              </a:ext>
            </a:extLst>
          </p:cNvPr>
          <p:cNvSpPr>
            <a:spLocks noGrp="1" noChangeArrowheads="1"/>
          </p:cNvSpPr>
          <p:nvPr>
            <p:ph sz="half" idx="1"/>
          </p:nvPr>
        </p:nvSpPr>
        <p:spPr>
          <a:xfrm>
            <a:off x="1300244" y="1595388"/>
            <a:ext cx="3705709" cy="2945615"/>
          </a:xfrm>
          <a:solidFill>
            <a:schemeClr val="accent5">
              <a:lumMod val="20000"/>
              <a:lumOff val="80000"/>
            </a:schemeClr>
          </a:solidFill>
        </p:spPr>
        <p:txBody>
          <a:bodyPr/>
          <a:lstStyle/>
          <a:p>
            <a:pPr eaLnBrk="1" hangingPunct="1"/>
            <a:r>
              <a:rPr lang="en-US" altLang="en-US" sz="2400" b="1" dirty="0">
                <a:latin typeface="Times New Roman" panose="02020603050405020304" pitchFamily="18" charset="0"/>
                <a:cs typeface="Times New Roman" panose="02020603050405020304" pitchFamily="18" charset="0"/>
              </a:rPr>
              <a:t>Advantages</a:t>
            </a:r>
          </a:p>
          <a:p>
            <a:pPr lvl="1" eaLnBrk="1" hangingPunct="1"/>
            <a:r>
              <a:rPr lang="en-US" altLang="en-US" sz="2400" dirty="0">
                <a:latin typeface="Times New Roman" panose="02020603050405020304" pitchFamily="18" charset="0"/>
                <a:cs typeface="Times New Roman" panose="02020603050405020304" pitchFamily="18" charset="0"/>
              </a:rPr>
              <a:t>Recruiting cost savings</a:t>
            </a:r>
          </a:p>
          <a:p>
            <a:pPr lvl="1" eaLnBrk="1" hangingPunct="1"/>
            <a:r>
              <a:rPr lang="en-US" altLang="en-US" sz="2400" dirty="0">
                <a:latin typeface="Times New Roman" panose="02020603050405020304" pitchFamily="18" charset="0"/>
                <a:cs typeface="Times New Roman" panose="02020603050405020304" pitchFamily="18" charset="0"/>
              </a:rPr>
              <a:t>Recruiting time savings</a:t>
            </a:r>
          </a:p>
          <a:p>
            <a:pPr lvl="1" eaLnBrk="1" hangingPunct="1"/>
            <a:r>
              <a:rPr lang="en-US" altLang="en-US" sz="2400" dirty="0">
                <a:latin typeface="Times New Roman" panose="02020603050405020304" pitchFamily="18" charset="0"/>
                <a:cs typeface="Times New Roman" panose="02020603050405020304" pitchFamily="18" charset="0"/>
              </a:rPr>
              <a:t>Expanded pool of applicants</a:t>
            </a:r>
          </a:p>
          <a:p>
            <a:pPr lvl="1" eaLnBrk="1" hangingPunct="1"/>
            <a:r>
              <a:rPr lang="en-US" altLang="en-US" sz="2400" dirty="0">
                <a:latin typeface="Times New Roman" panose="02020603050405020304" pitchFamily="18" charset="0"/>
                <a:cs typeface="Times New Roman" panose="02020603050405020304" pitchFamily="18" charset="0"/>
              </a:rPr>
              <a:t>Morale building for current employees</a:t>
            </a:r>
          </a:p>
          <a:p>
            <a:pPr lvl="1" eaLnBrk="1" hangingPunct="1"/>
            <a:endParaRPr lang="en-US" altLang="en-US" sz="2400" dirty="0">
              <a:latin typeface="Times New Roman" panose="02020603050405020304" pitchFamily="18" charset="0"/>
              <a:cs typeface="Times New Roman" panose="02020603050405020304" pitchFamily="18" charset="0"/>
            </a:endParaRPr>
          </a:p>
        </p:txBody>
      </p:sp>
      <p:sp>
        <p:nvSpPr>
          <p:cNvPr id="47108" name="Rectangle 4">
            <a:extLst>
              <a:ext uri="{FF2B5EF4-FFF2-40B4-BE49-F238E27FC236}">
                <a16:creationId xmlns:a16="http://schemas.microsoft.com/office/drawing/2014/main" id="{3A3AE7CE-8BBA-4C10-A2B1-837CDEB3DB9C}"/>
              </a:ext>
            </a:extLst>
          </p:cNvPr>
          <p:cNvSpPr>
            <a:spLocks noGrp="1" noChangeArrowheads="1"/>
          </p:cNvSpPr>
          <p:nvPr>
            <p:ph sz="half" idx="2"/>
          </p:nvPr>
        </p:nvSpPr>
        <p:spPr>
          <a:xfrm>
            <a:off x="6355274" y="1595388"/>
            <a:ext cx="4536482" cy="3178090"/>
          </a:xfrm>
          <a:solidFill>
            <a:schemeClr val="accent2">
              <a:lumMod val="20000"/>
              <a:lumOff val="80000"/>
            </a:schemeClr>
          </a:solidFill>
        </p:spPr>
        <p:txBody>
          <a:bodyPr/>
          <a:lstStyle/>
          <a:p>
            <a:pPr eaLnBrk="1" hangingPunct="1"/>
            <a:r>
              <a:rPr lang="en-US" altLang="en-US" sz="2400" b="1" dirty="0">
                <a:latin typeface="Times New Roman" panose="02020603050405020304" pitchFamily="18" charset="0"/>
                <a:cs typeface="Times New Roman" panose="02020603050405020304" pitchFamily="18" charset="0"/>
              </a:rPr>
              <a:t>Disadvantages</a:t>
            </a:r>
          </a:p>
          <a:p>
            <a:pPr lvl="1" eaLnBrk="1" hangingPunct="1"/>
            <a:r>
              <a:rPr lang="en-US" altLang="en-US" sz="2400" dirty="0">
                <a:latin typeface="Times New Roman" panose="02020603050405020304" pitchFamily="18" charset="0"/>
                <a:cs typeface="Times New Roman" panose="02020603050405020304" pitchFamily="18" charset="0"/>
              </a:rPr>
              <a:t>More unqualified applicants</a:t>
            </a:r>
          </a:p>
          <a:p>
            <a:pPr lvl="1" eaLnBrk="1" hangingPunct="1"/>
            <a:r>
              <a:rPr lang="en-US" altLang="en-US" sz="2400" dirty="0">
                <a:latin typeface="Times New Roman" panose="02020603050405020304" pitchFamily="18" charset="0"/>
                <a:cs typeface="Times New Roman" panose="02020603050405020304" pitchFamily="18" charset="0"/>
              </a:rPr>
              <a:t>Additional work for HR staff members</a:t>
            </a:r>
          </a:p>
          <a:p>
            <a:pPr lvl="1" eaLnBrk="1" hangingPunct="1"/>
            <a:r>
              <a:rPr lang="en-US" altLang="en-US" sz="2400" dirty="0">
                <a:latin typeface="Times New Roman" panose="02020603050405020304" pitchFamily="18" charset="0"/>
                <a:cs typeface="Times New Roman" panose="02020603050405020304" pitchFamily="18" charset="0"/>
              </a:rPr>
              <a:t>Many applicants are not seriously seeking employment</a:t>
            </a:r>
          </a:p>
          <a:p>
            <a:pPr lvl="1" eaLnBrk="1" hangingPunct="1"/>
            <a:r>
              <a:rPr lang="en-US" altLang="en-US" sz="2400" dirty="0">
                <a:latin typeface="Times New Roman" panose="02020603050405020304" pitchFamily="18" charset="0"/>
                <a:cs typeface="Times New Roman" panose="02020603050405020304" pitchFamily="18" charset="0"/>
              </a:rPr>
              <a:t>Access limited or unavailable to some applicants</a:t>
            </a:r>
          </a:p>
        </p:txBody>
      </p:sp>
    </p:spTree>
    <p:custDataLst>
      <p:tags r:id="rId1"/>
    </p:custDataLst>
  </p:cSld>
  <p:clrMapOvr>
    <a:masterClrMapping/>
  </p:clrMapOvr>
  <p:transition>
    <p:cut thruBlk="1"/>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AutoShape 2">
            <a:extLst>
              <a:ext uri="{FF2B5EF4-FFF2-40B4-BE49-F238E27FC236}">
                <a16:creationId xmlns:a16="http://schemas.microsoft.com/office/drawing/2014/main" id="{71E7489B-E28E-428B-81DE-13FC2AA0FB58}"/>
              </a:ext>
            </a:extLst>
          </p:cNvPr>
          <p:cNvSpPr>
            <a:spLocks noGrp="1" noChangeArrowheads="1"/>
          </p:cNvSpPr>
          <p:nvPr>
            <p:ph type="title"/>
          </p:nvPr>
        </p:nvSpPr>
        <p:spPr/>
        <p:txBody>
          <a:bodyPr/>
          <a:lstStyle/>
          <a:p>
            <a:pPr algn="ctr" eaLnBrk="1" hangingPunct="1"/>
            <a:r>
              <a:rPr lang="en-US" altLang="en-US"/>
              <a:t>EVALUATING RECRUITING</a:t>
            </a:r>
          </a:p>
        </p:txBody>
      </p:sp>
      <p:sp>
        <p:nvSpPr>
          <p:cNvPr id="378888" name="Text Box 8">
            <a:extLst>
              <a:ext uri="{FF2B5EF4-FFF2-40B4-BE49-F238E27FC236}">
                <a16:creationId xmlns:a16="http://schemas.microsoft.com/office/drawing/2014/main" id="{2E73692C-AE37-400A-B7CC-5E5D5BCE91A5}"/>
              </a:ext>
            </a:extLst>
          </p:cNvPr>
          <p:cNvSpPr txBox="1">
            <a:spLocks noChangeArrowheads="1"/>
          </p:cNvSpPr>
          <p:nvPr/>
        </p:nvSpPr>
        <p:spPr bwMode="gray">
          <a:xfrm>
            <a:off x="4267200" y="1898650"/>
            <a:ext cx="3581400" cy="692150"/>
          </a:xfrm>
          <a:prstGeom prst="rect">
            <a:avLst/>
          </a:prstGeom>
          <a:solidFill>
            <a:srgbClr val="006600"/>
          </a:solidFill>
          <a:ln>
            <a:noFill/>
          </a:ln>
          <a:effectLst>
            <a:outerShdw dist="107763" dir="2700000" algn="ctr" rotWithShape="0">
              <a:schemeClr val="tx1">
                <a:alpha val="50000"/>
              </a:schemeClr>
            </a:outerShdw>
          </a:effectLst>
        </p:spPr>
        <p:txBody>
          <a:bodyPr lIns="0" anchor="ctr" anchorCtr="1"/>
          <a:lstStyle/>
          <a:p>
            <a:pPr algn="ctr" eaLnBrk="1" hangingPunct="1">
              <a:spcBef>
                <a:spcPct val="50000"/>
              </a:spcBef>
              <a:defRPr/>
            </a:pPr>
            <a:r>
              <a:rPr lang="en-US" altLang="en-US" sz="2000" b="1" dirty="0">
                <a:solidFill>
                  <a:schemeClr val="bg1"/>
                </a:solidFill>
                <a:effectLst>
                  <a:outerShdw blurRad="38100" dist="38100" dir="2700000" algn="tl">
                    <a:srgbClr val="000000"/>
                  </a:outerShdw>
                </a:effectLst>
                <a:latin typeface="Arial" panose="020B0604020202020204" pitchFamily="34" charset="0"/>
              </a:rPr>
              <a:t>Evaluating Recruiting Efforts</a:t>
            </a:r>
          </a:p>
        </p:txBody>
      </p:sp>
      <p:grpSp>
        <p:nvGrpSpPr>
          <p:cNvPr id="378894" name="Group 14">
            <a:extLst>
              <a:ext uri="{FF2B5EF4-FFF2-40B4-BE49-F238E27FC236}">
                <a16:creationId xmlns:a16="http://schemas.microsoft.com/office/drawing/2014/main" id="{290BCDB0-E91A-434E-8213-2392DE980282}"/>
              </a:ext>
            </a:extLst>
          </p:cNvPr>
          <p:cNvGrpSpPr>
            <a:grpSpLocks/>
          </p:cNvGrpSpPr>
          <p:nvPr/>
        </p:nvGrpSpPr>
        <p:grpSpPr bwMode="auto">
          <a:xfrm>
            <a:off x="2927350" y="3352800"/>
            <a:ext cx="6597650" cy="1804988"/>
            <a:chOff x="720" y="2112"/>
            <a:chExt cx="4320" cy="1104"/>
          </a:xfrm>
        </p:grpSpPr>
        <p:sp>
          <p:nvSpPr>
            <p:cNvPr id="378889" name="Text Box 9">
              <a:extLst>
                <a:ext uri="{FF2B5EF4-FFF2-40B4-BE49-F238E27FC236}">
                  <a16:creationId xmlns:a16="http://schemas.microsoft.com/office/drawing/2014/main" id="{77E68362-E90C-4DDC-9611-5D10F7D6B25E}"/>
                </a:ext>
              </a:extLst>
            </p:cNvPr>
            <p:cNvSpPr txBox="1">
              <a:spLocks noChangeArrowheads="1"/>
            </p:cNvSpPr>
            <p:nvPr/>
          </p:nvSpPr>
          <p:spPr bwMode="gray">
            <a:xfrm>
              <a:off x="2279" y="2112"/>
              <a:ext cx="1209" cy="1104"/>
            </a:xfrm>
            <a:prstGeom prst="rect">
              <a:avLst/>
            </a:prstGeom>
            <a:solidFill>
              <a:srgbClr val="CC6600"/>
            </a:solidFill>
            <a:ln>
              <a:noFill/>
            </a:ln>
            <a:effectLst>
              <a:outerShdw dist="107763" dir="2700000" algn="ctr" rotWithShape="0">
                <a:schemeClr val="tx1">
                  <a:alpha val="50000"/>
                </a:schemeClr>
              </a:outerShdw>
            </a:effectLst>
          </p:spPr>
          <p:txBody>
            <a:bodyPr tIns="91440" bIns="91440" anchor="ctr" anchorCtr="1"/>
            <a:lstStyle/>
            <a:p>
              <a:pPr algn="ctr" eaLnBrk="1" hangingPunct="1">
                <a:spcBef>
                  <a:spcPct val="50000"/>
                </a:spcBef>
                <a:defRPr/>
              </a:pPr>
              <a:r>
                <a:rPr lang="en-US" altLang="en-US" sz="2000" b="1">
                  <a:solidFill>
                    <a:schemeClr val="bg1"/>
                  </a:solidFill>
                  <a:effectLst>
                    <a:outerShdw blurRad="38100" dist="38100" dir="2700000" algn="tl">
                      <a:srgbClr val="000000"/>
                    </a:outerShdw>
                  </a:effectLst>
                  <a:latin typeface="Arial" panose="020B0604020202020204" pitchFamily="34" charset="0"/>
                </a:rPr>
                <a:t>Evaluating Time Required to Fill Openings</a:t>
              </a:r>
            </a:p>
          </p:txBody>
        </p:sp>
        <p:sp>
          <p:nvSpPr>
            <p:cNvPr id="378890" name="Text Box 10">
              <a:extLst>
                <a:ext uri="{FF2B5EF4-FFF2-40B4-BE49-F238E27FC236}">
                  <a16:creationId xmlns:a16="http://schemas.microsoft.com/office/drawing/2014/main" id="{3F589519-32C6-48CA-BACA-639D23ECC6E0}"/>
                </a:ext>
              </a:extLst>
            </p:cNvPr>
            <p:cNvSpPr txBox="1">
              <a:spLocks noChangeArrowheads="1"/>
            </p:cNvSpPr>
            <p:nvPr/>
          </p:nvSpPr>
          <p:spPr bwMode="gray">
            <a:xfrm>
              <a:off x="720" y="2112"/>
              <a:ext cx="1209" cy="1104"/>
            </a:xfrm>
            <a:prstGeom prst="rect">
              <a:avLst/>
            </a:prstGeom>
            <a:solidFill>
              <a:srgbClr val="CC6600"/>
            </a:solidFill>
            <a:ln>
              <a:noFill/>
            </a:ln>
            <a:effectLst>
              <a:outerShdw dist="107763" dir="2700000" algn="ctr" rotWithShape="0">
                <a:schemeClr val="tx1">
                  <a:alpha val="50000"/>
                </a:schemeClr>
              </a:outerShdw>
            </a:effectLst>
          </p:spPr>
          <p:txBody>
            <a:bodyPr tIns="91440" bIns="91440" anchor="ctr" anchorCtr="1"/>
            <a:lstStyle/>
            <a:p>
              <a:pPr algn="ctr" eaLnBrk="1" hangingPunct="1">
                <a:spcBef>
                  <a:spcPct val="50000"/>
                </a:spcBef>
                <a:defRPr/>
              </a:pPr>
              <a:r>
                <a:rPr lang="en-US" altLang="en-US" b="1" dirty="0">
                  <a:solidFill>
                    <a:schemeClr val="bg1"/>
                  </a:solidFill>
                  <a:effectLst>
                    <a:outerShdw blurRad="38100" dist="38100" dir="2700000" algn="tl">
                      <a:srgbClr val="000000"/>
                    </a:outerShdw>
                  </a:effectLst>
                  <a:latin typeface="Arial" panose="020B0604020202020204" pitchFamily="34" charset="0"/>
                </a:rPr>
                <a:t>Evaluating Recruiting Costs and Benefits</a:t>
              </a:r>
            </a:p>
          </p:txBody>
        </p:sp>
        <p:sp>
          <p:nvSpPr>
            <p:cNvPr id="378891" name="Text Box 11">
              <a:extLst>
                <a:ext uri="{FF2B5EF4-FFF2-40B4-BE49-F238E27FC236}">
                  <a16:creationId xmlns:a16="http://schemas.microsoft.com/office/drawing/2014/main" id="{E1A4C89B-9800-4993-895C-FCD6E2325DE3}"/>
                </a:ext>
              </a:extLst>
            </p:cNvPr>
            <p:cNvSpPr txBox="1">
              <a:spLocks noChangeArrowheads="1"/>
            </p:cNvSpPr>
            <p:nvPr/>
          </p:nvSpPr>
          <p:spPr bwMode="gray">
            <a:xfrm>
              <a:off x="3831" y="2112"/>
              <a:ext cx="1209" cy="1104"/>
            </a:xfrm>
            <a:prstGeom prst="rect">
              <a:avLst/>
            </a:prstGeom>
            <a:solidFill>
              <a:srgbClr val="CC6600"/>
            </a:solidFill>
            <a:ln>
              <a:noFill/>
            </a:ln>
            <a:effectLst>
              <a:outerShdw dist="107763" dir="2700000" algn="ctr" rotWithShape="0">
                <a:schemeClr val="tx1">
                  <a:alpha val="50000"/>
                </a:schemeClr>
              </a:outerShdw>
            </a:effectLst>
          </p:spPr>
          <p:txBody>
            <a:bodyPr tIns="91440" bIns="91440" anchor="ctr" anchorCtr="1"/>
            <a:lstStyle/>
            <a:p>
              <a:pPr algn="ctr" eaLnBrk="1" hangingPunct="1">
                <a:spcBef>
                  <a:spcPct val="50000"/>
                </a:spcBef>
                <a:defRPr/>
              </a:pPr>
              <a:r>
                <a:rPr lang="en-US" altLang="en-US" sz="2000" b="1">
                  <a:solidFill>
                    <a:schemeClr val="bg1"/>
                  </a:solidFill>
                  <a:effectLst>
                    <a:outerShdw blurRad="38100" dist="38100" dir="2700000" algn="tl">
                      <a:srgbClr val="000000"/>
                    </a:outerShdw>
                  </a:effectLst>
                  <a:latin typeface="Arial" panose="020B0604020202020204" pitchFamily="34" charset="0"/>
                </a:rPr>
                <a:t>Evaluating Recruiting Quality and Quantity</a:t>
              </a:r>
            </a:p>
          </p:txBody>
        </p:sp>
      </p:grpSp>
      <p:sp>
        <p:nvSpPr>
          <p:cNvPr id="378892" name="Freeform 12">
            <a:extLst>
              <a:ext uri="{FF2B5EF4-FFF2-40B4-BE49-F238E27FC236}">
                <a16:creationId xmlns:a16="http://schemas.microsoft.com/office/drawing/2014/main" id="{A8DB27DA-9F87-42A1-974D-9FA3B3FAF7A0}"/>
              </a:ext>
            </a:extLst>
          </p:cNvPr>
          <p:cNvSpPr>
            <a:spLocks/>
          </p:cNvSpPr>
          <p:nvPr/>
        </p:nvSpPr>
        <p:spPr bwMode="gray">
          <a:xfrm>
            <a:off x="3606800" y="2895600"/>
            <a:ext cx="4953000" cy="298672"/>
          </a:xfrm>
          <a:custGeom>
            <a:avLst/>
            <a:gdLst>
              <a:gd name="T0" fmla="*/ 0 w 3120"/>
              <a:gd name="T1" fmla="*/ 288 h 288"/>
              <a:gd name="T2" fmla="*/ 0 w 3120"/>
              <a:gd name="T3" fmla="*/ 0 h 288"/>
              <a:gd name="T4" fmla="*/ 3120 w 3120"/>
              <a:gd name="T5" fmla="*/ 0 h 288"/>
              <a:gd name="T6" fmla="*/ 3120 w 3120"/>
              <a:gd name="T7" fmla="*/ 288 h 288"/>
            </a:gdLst>
            <a:ahLst/>
            <a:cxnLst>
              <a:cxn ang="0">
                <a:pos x="T0" y="T1"/>
              </a:cxn>
              <a:cxn ang="0">
                <a:pos x="T2" y="T3"/>
              </a:cxn>
              <a:cxn ang="0">
                <a:pos x="T4" y="T5"/>
              </a:cxn>
              <a:cxn ang="0">
                <a:pos x="T6" y="T7"/>
              </a:cxn>
            </a:cxnLst>
            <a:rect l="0" t="0" r="r" b="b"/>
            <a:pathLst>
              <a:path w="3120" h="288">
                <a:moveTo>
                  <a:pt x="0" y="288"/>
                </a:moveTo>
                <a:lnTo>
                  <a:pt x="0" y="0"/>
                </a:lnTo>
                <a:lnTo>
                  <a:pt x="3120" y="0"/>
                </a:lnTo>
                <a:lnTo>
                  <a:pt x="3120" y="288"/>
                </a:lnTo>
              </a:path>
            </a:pathLst>
          </a:custGeom>
          <a:noFill/>
          <a:ln w="57150" cap="flat" cmpd="sng">
            <a:solidFill>
              <a:srgbClr val="008000"/>
            </a:solidFill>
            <a:prstDash val="solid"/>
            <a:round/>
            <a:headEnd type="triangle" w="med" len="med"/>
            <a:tailEnd type="triangle" w="med" len="med"/>
          </a:ln>
          <a:effectLst/>
        </p:spPr>
        <p:txBody>
          <a:bodyPr lIns="0">
            <a:spAutoFit/>
          </a:bodyPr>
          <a:lstStyle/>
          <a:p>
            <a:pPr eaLnBrk="1" hangingPunct="1">
              <a:lnSpc>
                <a:spcPct val="70000"/>
              </a:lnSpc>
              <a:defRPr/>
            </a:pPr>
            <a:endParaRPr lang="en-US">
              <a:effectLst>
                <a:outerShdw blurRad="38100" dist="38100" dir="2700000" algn="tl">
                  <a:srgbClr val="000000">
                    <a:alpha val="43137"/>
                  </a:srgbClr>
                </a:outerShdw>
              </a:effectLst>
            </a:endParaRPr>
          </a:p>
        </p:txBody>
      </p:sp>
      <p:sp>
        <p:nvSpPr>
          <p:cNvPr id="378893" name="Line 13">
            <a:extLst>
              <a:ext uri="{FF2B5EF4-FFF2-40B4-BE49-F238E27FC236}">
                <a16:creationId xmlns:a16="http://schemas.microsoft.com/office/drawing/2014/main" id="{F072B55D-FCDA-4D17-BCB7-E8A0BFCFBC6C}"/>
              </a:ext>
            </a:extLst>
          </p:cNvPr>
          <p:cNvSpPr>
            <a:spLocks noChangeShapeType="1"/>
          </p:cNvSpPr>
          <p:nvPr/>
        </p:nvSpPr>
        <p:spPr bwMode="gray">
          <a:xfrm>
            <a:off x="6096000" y="2590800"/>
            <a:ext cx="0" cy="762000"/>
          </a:xfrm>
          <a:prstGeom prst="line">
            <a:avLst/>
          </a:prstGeom>
          <a:noFill/>
          <a:ln w="57150">
            <a:solidFill>
              <a:srgbClr val="008000"/>
            </a:solidFill>
            <a:round/>
            <a:headEnd/>
            <a:tailEnd type="triangle" w="med" len="med"/>
          </a:ln>
          <a:effectLst/>
        </p:spPr>
        <p:txBody>
          <a:bodyPr lIns="0">
            <a:spAutoFit/>
          </a:bodyPr>
          <a:lstStyle/>
          <a:p>
            <a:pPr eaLnBrk="1" hangingPunct="1">
              <a:lnSpc>
                <a:spcPct val="70000"/>
              </a:lnSpc>
              <a:defRPr/>
            </a:pPr>
            <a:endParaRPr lang="en-US">
              <a:effectLst>
                <a:outerShdw blurRad="38100" dist="38100" dir="2700000" algn="tl">
                  <a:srgbClr val="000000">
                    <a:alpha val="43137"/>
                  </a:srgbClr>
                </a:outerShdw>
              </a:effectLst>
            </a:endParaRPr>
          </a:p>
        </p:txBody>
      </p:sp>
    </p:spTree>
  </p:cSld>
  <p:clrMapOvr>
    <a:masterClrMapping/>
  </p:clrMapOvr>
  <p:transition>
    <p:cut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378888"/>
                                        </p:tgtEl>
                                        <p:attrNameLst>
                                          <p:attrName>style.visibility</p:attrName>
                                        </p:attrNameLst>
                                      </p:cBhvr>
                                      <p:to>
                                        <p:strVal val="visible"/>
                                      </p:to>
                                    </p:set>
                                    <p:anim calcmode="lin" valueType="num">
                                      <p:cBhvr>
                                        <p:cTn id="7" dur="500" fill="hold"/>
                                        <p:tgtEl>
                                          <p:spTgt spid="378888"/>
                                        </p:tgtEl>
                                        <p:attrNameLst>
                                          <p:attrName>ppt_w</p:attrName>
                                        </p:attrNameLst>
                                      </p:cBhvr>
                                      <p:tavLst>
                                        <p:tav tm="0">
                                          <p:val>
                                            <p:fltVal val="0"/>
                                          </p:val>
                                        </p:tav>
                                        <p:tav tm="100000">
                                          <p:val>
                                            <p:strVal val="#ppt_w"/>
                                          </p:val>
                                        </p:tav>
                                      </p:tavLst>
                                    </p:anim>
                                    <p:anim calcmode="lin" valueType="num">
                                      <p:cBhvr>
                                        <p:cTn id="8" dur="500" fill="hold"/>
                                        <p:tgtEl>
                                          <p:spTgt spid="378888"/>
                                        </p:tgtEl>
                                        <p:attrNameLst>
                                          <p:attrName>ppt_h</p:attrName>
                                        </p:attrNameLst>
                                      </p:cBhvr>
                                      <p:tavLst>
                                        <p:tav tm="0">
                                          <p:val>
                                            <p:strVal val="#ppt_h"/>
                                          </p:val>
                                        </p:tav>
                                        <p:tav tm="100000">
                                          <p:val>
                                            <p:strVal val="#ppt_h"/>
                                          </p:val>
                                        </p:tav>
                                      </p:tavLst>
                                    </p:anim>
                                  </p:childTnLst>
                                </p:cTn>
                              </p:par>
                            </p:childTnLst>
                          </p:cTn>
                        </p:par>
                        <p:par>
                          <p:cTn id="9" fill="hold" nodeType="afterGroup">
                            <p:stCondLst>
                              <p:cond delay="500"/>
                            </p:stCondLst>
                            <p:childTnLst>
                              <p:par>
                                <p:cTn id="10" presetID="22" presetClass="entr" presetSubtype="1" fill="hold" nodeType="afterEffect">
                                  <p:stCondLst>
                                    <p:cond delay="0"/>
                                  </p:stCondLst>
                                  <p:childTnLst>
                                    <p:set>
                                      <p:cBhvr>
                                        <p:cTn id="11" dur="1" fill="hold">
                                          <p:stCondLst>
                                            <p:cond delay="0"/>
                                          </p:stCondLst>
                                        </p:cTn>
                                        <p:tgtEl>
                                          <p:spTgt spid="378893"/>
                                        </p:tgtEl>
                                        <p:attrNameLst>
                                          <p:attrName>style.visibility</p:attrName>
                                        </p:attrNameLst>
                                      </p:cBhvr>
                                      <p:to>
                                        <p:strVal val="visible"/>
                                      </p:to>
                                    </p:set>
                                    <p:animEffect transition="in" filter="wipe(up)">
                                      <p:cBhvr>
                                        <p:cTn id="12" dur="500"/>
                                        <p:tgtEl>
                                          <p:spTgt spid="378893"/>
                                        </p:tgtEl>
                                      </p:cBhvr>
                                    </p:animEffect>
                                  </p:childTnLst>
                                </p:cTn>
                              </p:par>
                            </p:childTnLst>
                          </p:cTn>
                        </p:par>
                        <p:par>
                          <p:cTn id="13" fill="hold" nodeType="afterGroup">
                            <p:stCondLst>
                              <p:cond delay="1000"/>
                            </p:stCondLst>
                            <p:childTnLst>
                              <p:par>
                                <p:cTn id="14" presetID="17" presetClass="entr" presetSubtype="10" fill="hold" nodeType="afterEffect">
                                  <p:stCondLst>
                                    <p:cond delay="0"/>
                                  </p:stCondLst>
                                  <p:childTnLst>
                                    <p:set>
                                      <p:cBhvr>
                                        <p:cTn id="15" dur="1" fill="hold">
                                          <p:stCondLst>
                                            <p:cond delay="0"/>
                                          </p:stCondLst>
                                        </p:cTn>
                                        <p:tgtEl>
                                          <p:spTgt spid="378892"/>
                                        </p:tgtEl>
                                        <p:attrNameLst>
                                          <p:attrName>style.visibility</p:attrName>
                                        </p:attrNameLst>
                                      </p:cBhvr>
                                      <p:to>
                                        <p:strVal val="visible"/>
                                      </p:to>
                                    </p:set>
                                    <p:anim calcmode="lin" valueType="num">
                                      <p:cBhvr>
                                        <p:cTn id="16" dur="500" fill="hold"/>
                                        <p:tgtEl>
                                          <p:spTgt spid="378892"/>
                                        </p:tgtEl>
                                        <p:attrNameLst>
                                          <p:attrName>ppt_w</p:attrName>
                                        </p:attrNameLst>
                                      </p:cBhvr>
                                      <p:tavLst>
                                        <p:tav tm="0">
                                          <p:val>
                                            <p:fltVal val="0"/>
                                          </p:val>
                                        </p:tav>
                                        <p:tav tm="100000">
                                          <p:val>
                                            <p:strVal val="#ppt_w"/>
                                          </p:val>
                                        </p:tav>
                                      </p:tavLst>
                                    </p:anim>
                                    <p:anim calcmode="lin" valueType="num">
                                      <p:cBhvr>
                                        <p:cTn id="17" dur="500" fill="hold"/>
                                        <p:tgtEl>
                                          <p:spTgt spid="378892"/>
                                        </p:tgtEl>
                                        <p:attrNameLst>
                                          <p:attrName>ppt_h</p:attrName>
                                        </p:attrNameLst>
                                      </p:cBhvr>
                                      <p:tavLst>
                                        <p:tav tm="0">
                                          <p:val>
                                            <p:strVal val="#ppt_h"/>
                                          </p:val>
                                        </p:tav>
                                        <p:tav tm="100000">
                                          <p:val>
                                            <p:strVal val="#ppt_h"/>
                                          </p:val>
                                        </p:tav>
                                      </p:tavLst>
                                    </p:anim>
                                  </p:childTnLst>
                                </p:cTn>
                              </p:par>
                            </p:childTnLst>
                          </p:cTn>
                        </p:par>
                        <p:par>
                          <p:cTn id="18" fill="hold" nodeType="afterGroup">
                            <p:stCondLst>
                              <p:cond delay="1500"/>
                            </p:stCondLst>
                            <p:childTnLst>
                              <p:par>
                                <p:cTn id="19" presetID="22" presetClass="entr" presetSubtype="1" fill="hold" nodeType="afterEffect">
                                  <p:stCondLst>
                                    <p:cond delay="0"/>
                                  </p:stCondLst>
                                  <p:childTnLst>
                                    <p:set>
                                      <p:cBhvr>
                                        <p:cTn id="20" dur="1" fill="hold">
                                          <p:stCondLst>
                                            <p:cond delay="0"/>
                                          </p:stCondLst>
                                        </p:cTn>
                                        <p:tgtEl>
                                          <p:spTgt spid="378894"/>
                                        </p:tgtEl>
                                        <p:attrNameLst>
                                          <p:attrName>style.visibility</p:attrName>
                                        </p:attrNameLst>
                                      </p:cBhvr>
                                      <p:to>
                                        <p:strVal val="visible"/>
                                      </p:to>
                                    </p:set>
                                    <p:animEffect transition="in" filter="wipe(up)">
                                      <p:cBhvr>
                                        <p:cTn id="21" dur="500"/>
                                        <p:tgtEl>
                                          <p:spTgt spid="3788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888" grpId="0" animBg="1"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60130" y="173248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924187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RECRUITING EVALUATION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56247A47-6A65-478E-9951-76D6B1E1D442}"/>
              </a:ext>
            </a:extLst>
          </p:cNvPr>
          <p:cNvSpPr/>
          <p:nvPr/>
        </p:nvSpPr>
        <p:spPr>
          <a:xfrm>
            <a:off x="942308" y="2358700"/>
            <a:ext cx="5625978" cy="3523326"/>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marL="171450" marR="0" lvl="0" indent="-171450" algn="l" defTabSz="685800" rtl="0" eaLnBrk="1" fontAlgn="base" latinLnBrk="0" hangingPunct="1">
              <a:lnSpc>
                <a:spcPct val="90000"/>
              </a:lnSpc>
              <a:spcBef>
                <a:spcPts val="750"/>
              </a:spcBef>
              <a:spcAft>
                <a:spcPct val="0"/>
              </a:spcAft>
              <a:buClrTx/>
              <a:buSzTx/>
              <a:buFont typeface="Arial" panose="020B0604020202020204" pitchFamily="34" charset="0"/>
              <a:buChar char="•"/>
              <a:tabLst/>
              <a:defRPr/>
            </a:pPr>
            <a:r>
              <a:rPr kumimoji="0" lang="en-US" altLang="en-US" sz="20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General Areas for Evaluating Recruiting</a:t>
            </a:r>
          </a:p>
          <a:p>
            <a:pPr marL="514350" marR="0" lvl="1" indent="-171450" algn="l" defTabSz="685800" rtl="0" eaLnBrk="1" fontAlgn="base" latinLnBrk="0" hangingPunct="1">
              <a:lnSpc>
                <a:spcPct val="90000"/>
              </a:lnSpc>
              <a:spcBef>
                <a:spcPts val="375"/>
              </a:spcBef>
              <a:spcAft>
                <a:spcPct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Quantity of applicants</a:t>
            </a:r>
          </a:p>
          <a:p>
            <a:pPr marL="514350" marR="0" lvl="1" indent="-171450" algn="l" defTabSz="685800" rtl="0" eaLnBrk="1" fontAlgn="base" latinLnBrk="0" hangingPunct="1">
              <a:lnSpc>
                <a:spcPct val="90000"/>
              </a:lnSpc>
              <a:spcBef>
                <a:spcPts val="375"/>
              </a:spcBef>
              <a:spcAft>
                <a:spcPct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EEO goals met</a:t>
            </a:r>
          </a:p>
          <a:p>
            <a:pPr marL="514350" marR="0" lvl="1" indent="-171450" algn="l" defTabSz="685800" rtl="0" eaLnBrk="1" fontAlgn="base" latinLnBrk="0" hangingPunct="1">
              <a:lnSpc>
                <a:spcPct val="90000"/>
              </a:lnSpc>
              <a:spcBef>
                <a:spcPts val="375"/>
              </a:spcBef>
              <a:spcAft>
                <a:spcPct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Quality of applicants</a:t>
            </a:r>
          </a:p>
          <a:p>
            <a:pPr marL="171450" marR="0" lvl="0" indent="-171450" algn="l" defTabSz="685800" rtl="0" eaLnBrk="1" fontAlgn="base" latinLnBrk="0" hangingPunct="1">
              <a:lnSpc>
                <a:spcPct val="90000"/>
              </a:lnSpc>
              <a:spcBef>
                <a:spcPts val="750"/>
              </a:spcBef>
              <a:spcAft>
                <a:spcPct val="0"/>
              </a:spcAft>
              <a:buClrTx/>
              <a:buSzTx/>
              <a:buFont typeface="Arial" panose="020B0604020202020204" pitchFamily="34" charset="0"/>
              <a:buChar char="•"/>
              <a:tabLst/>
              <a:defRPr/>
            </a:pPr>
            <a:r>
              <a:rPr kumimoji="0" lang="en-US" altLang="en-US" sz="20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Yield ratios</a:t>
            </a:r>
          </a:p>
          <a:p>
            <a:pPr marL="514350" marR="0" lvl="1" indent="-171450" algn="l" defTabSz="685800" rtl="0" eaLnBrk="1" fontAlgn="base" latinLnBrk="0" hangingPunct="1">
              <a:lnSpc>
                <a:spcPct val="90000"/>
              </a:lnSpc>
              <a:spcBef>
                <a:spcPts val="375"/>
              </a:spcBef>
              <a:spcAft>
                <a:spcPct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 comparison of the number of applicants at one stage of the recruiting process to the number at the next stage.</a:t>
            </a:r>
          </a:p>
          <a:p>
            <a:pPr marL="171450" marR="0" lvl="0" indent="-171450" algn="l" defTabSz="685800" rtl="0" eaLnBrk="1" fontAlgn="base" latinLnBrk="0" hangingPunct="1">
              <a:lnSpc>
                <a:spcPct val="90000"/>
              </a:lnSpc>
              <a:spcBef>
                <a:spcPts val="750"/>
              </a:spcBef>
              <a:spcAft>
                <a:spcPct val="0"/>
              </a:spcAft>
              <a:buClrTx/>
              <a:buSzTx/>
              <a:buFont typeface="Arial" panose="020B0604020202020204" pitchFamily="34" charset="0"/>
              <a:buChar char="•"/>
              <a:tabLst/>
              <a:defRPr/>
            </a:pPr>
            <a:r>
              <a:rPr kumimoji="0" lang="en-US" altLang="en-US" sz="20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Selection rate</a:t>
            </a:r>
          </a:p>
          <a:p>
            <a:pPr marL="514350" marR="0" lvl="1" indent="-171450" algn="l" defTabSz="685800" rtl="0" eaLnBrk="1" fontAlgn="base" latinLnBrk="0" hangingPunct="1">
              <a:lnSpc>
                <a:spcPct val="90000"/>
              </a:lnSpc>
              <a:spcBef>
                <a:spcPts val="375"/>
              </a:spcBef>
              <a:spcAft>
                <a:spcPct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percentage hired from a given group of candidates</a:t>
            </a:r>
          </a:p>
          <a:p>
            <a:pPr marL="1257300" lvl="2" indent="-342900">
              <a:buFont typeface="Wingdings" panose="05000000000000000000" pitchFamily="2" charset="2"/>
              <a:buChar char="§"/>
            </a:pPr>
            <a:endParaRPr lang="en-CA" sz="2000" dirty="0">
              <a:ln w="0"/>
              <a:solidFill>
                <a:schemeClr val="tx1"/>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EEEC4B9B-05B1-46DF-8B49-9CD08469D781}"/>
              </a:ext>
            </a:extLst>
          </p:cNvPr>
          <p:cNvSpPr/>
          <p:nvPr/>
        </p:nvSpPr>
        <p:spPr>
          <a:xfrm>
            <a:off x="6568286" y="2171346"/>
            <a:ext cx="4668074" cy="3289461"/>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marR="0" lvl="0" algn="l" defTabSz="685800" rtl="0" eaLnBrk="1" fontAlgn="base" latinLnBrk="0" hangingPunct="1">
              <a:lnSpc>
                <a:spcPct val="90000"/>
              </a:lnSpc>
              <a:spcBef>
                <a:spcPts val="750"/>
              </a:spcBef>
              <a:spcAft>
                <a:spcPct val="0"/>
              </a:spcAft>
              <a:buClrTx/>
              <a:buSzTx/>
              <a:tabLst/>
              <a:defRPr/>
            </a:pPr>
            <a:endParaRPr kumimoji="0" lang="en-US"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171450" marR="0" lvl="0" indent="-171450" algn="l" defTabSz="685800" rtl="0" eaLnBrk="1" fontAlgn="base" latinLnBrk="0" hangingPunct="1">
              <a:lnSpc>
                <a:spcPct val="90000"/>
              </a:lnSpc>
              <a:spcBef>
                <a:spcPts val="750"/>
              </a:spcBef>
              <a:spcAft>
                <a:spcPct val="0"/>
              </a:spcAft>
              <a:buClrTx/>
              <a:buSzTx/>
              <a:buFont typeface="Arial" panose="020B0604020202020204" pitchFamily="34" charset="0"/>
              <a:buChar char="•"/>
              <a:tabLst/>
              <a:defRPr/>
            </a:pPr>
            <a:r>
              <a:rPr kumimoji="0" lang="en-US" altLang="en-US" sz="20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Acceptance Rate</a:t>
            </a:r>
          </a:p>
          <a:p>
            <a:pPr marL="514350" marR="0" lvl="1" indent="-171450" algn="l" defTabSz="685800" rtl="0" eaLnBrk="1" fontAlgn="base" latinLnBrk="0" hangingPunct="1">
              <a:lnSpc>
                <a:spcPct val="90000"/>
              </a:lnSpc>
              <a:spcBef>
                <a:spcPts val="375"/>
              </a:spcBef>
              <a:spcAft>
                <a:spcPct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Percentage of rejected job offers</a:t>
            </a:r>
          </a:p>
          <a:p>
            <a:pPr marL="171450" marR="0" lvl="0" indent="-171450" algn="l" defTabSz="685800" rtl="0" eaLnBrk="1" fontAlgn="base" latinLnBrk="0" hangingPunct="1">
              <a:lnSpc>
                <a:spcPct val="90000"/>
              </a:lnSpc>
              <a:spcBef>
                <a:spcPts val="750"/>
              </a:spcBef>
              <a:spcAft>
                <a:spcPct val="0"/>
              </a:spcAft>
              <a:buClrTx/>
              <a:buSzTx/>
              <a:buFont typeface="Arial" panose="020B0604020202020204" pitchFamily="34" charset="0"/>
              <a:buChar char="•"/>
              <a:tabLst/>
              <a:defRPr/>
            </a:pPr>
            <a:r>
              <a:rPr kumimoji="0" lang="en-US" altLang="en-US" sz="20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Success Base Rate</a:t>
            </a:r>
          </a:p>
          <a:p>
            <a:pPr marL="514350" marR="0" lvl="1" indent="-171450" algn="l" defTabSz="685800" rtl="0" eaLnBrk="1" fontAlgn="base" latinLnBrk="0" hangingPunct="1">
              <a:lnSpc>
                <a:spcPct val="90000"/>
              </a:lnSpc>
              <a:spcBef>
                <a:spcPts val="375"/>
              </a:spcBef>
              <a:spcAft>
                <a:spcPct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Comparing percentage rate of past applicants who were good employees to that of current employees.</a:t>
            </a:r>
          </a:p>
          <a:p>
            <a:pPr marL="514350" marR="0" lvl="1" indent="-171450" algn="l" defTabSz="685800" rtl="0" eaLnBrk="1" fontAlgn="base" latinLnBrk="0" hangingPunct="1">
              <a:lnSpc>
                <a:spcPct val="90000"/>
              </a:lnSpc>
              <a:spcBef>
                <a:spcPts val="375"/>
              </a:spcBef>
              <a:spcAft>
                <a:spcPct val="0"/>
              </a:spcAft>
              <a:buClrTx/>
              <a:buSzTx/>
              <a:buFont typeface="Arial" panose="020B0604020202020204" pitchFamily="34" charset="0"/>
              <a:buChar char="•"/>
              <a:tabLst/>
              <a:defRPr/>
            </a:pPr>
            <a:endParaRPr kumimoji="0" lang="en-US"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1257300" lvl="2" indent="-342900">
              <a:buFont typeface="Wingdings" panose="05000000000000000000" pitchFamily="2" charset="2"/>
              <a:buChar char="§"/>
            </a:pPr>
            <a:endParaRPr lang="en-CA" sz="2000" dirty="0">
              <a:ln w="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1280401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AutoShape 2">
            <a:extLst>
              <a:ext uri="{FF2B5EF4-FFF2-40B4-BE49-F238E27FC236}">
                <a16:creationId xmlns:a16="http://schemas.microsoft.com/office/drawing/2014/main" id="{CC8BF466-1917-4B81-8F95-19DEA7D1F86D}"/>
              </a:ext>
            </a:extLst>
          </p:cNvPr>
          <p:cNvSpPr>
            <a:spLocks noGrp="1" noChangeArrowheads="1"/>
          </p:cNvSpPr>
          <p:nvPr>
            <p:ph type="title"/>
          </p:nvPr>
        </p:nvSpPr>
        <p:spPr/>
        <p:txBody>
          <a:bodyPr/>
          <a:lstStyle/>
          <a:p>
            <a:pPr algn="ctr" eaLnBrk="1" hangingPunct="1"/>
            <a:r>
              <a:rPr lang="en-US" altLang="en-US"/>
              <a:t>RECRUITING EVALUATION PYRAMID</a:t>
            </a:r>
          </a:p>
        </p:txBody>
      </p:sp>
      <p:pic>
        <p:nvPicPr>
          <p:cNvPr id="53251" name="Picture 6" descr="C:\My Documents\PowerPoint Files\Books\South-Western\HRM10e\HRM10e GIFS\07-09.gif">
            <a:extLst>
              <a:ext uri="{FF2B5EF4-FFF2-40B4-BE49-F238E27FC236}">
                <a16:creationId xmlns:a16="http://schemas.microsoft.com/office/drawing/2014/main" id="{440B0ABE-1ECE-4C57-B680-591B0B3538D2}"/>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674939" y="1557339"/>
            <a:ext cx="6734175" cy="4706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3252" name="Rectangle 3">
            <a:extLst>
              <a:ext uri="{FF2B5EF4-FFF2-40B4-BE49-F238E27FC236}">
                <a16:creationId xmlns:a16="http://schemas.microsoft.com/office/drawing/2014/main" id="{1EADED01-93DA-4CDE-8642-D613513A3066}"/>
              </a:ext>
            </a:extLst>
          </p:cNvPr>
          <p:cNvSpPr>
            <a:spLocks noChangeArrowheads="1"/>
          </p:cNvSpPr>
          <p:nvPr/>
        </p:nvSpPr>
        <p:spPr bwMode="auto">
          <a:xfrm>
            <a:off x="5735638" y="6329899"/>
            <a:ext cx="1066800"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spcBef>
                <a:spcPct val="50000"/>
              </a:spcBef>
            </a:pPr>
            <a:r>
              <a:rPr lang="en-US" altLang="en-US" sz="1200" b="1" i="1" dirty="0">
                <a:latin typeface="Arial" panose="020B0604020202020204" pitchFamily="34" charset="0"/>
              </a:rPr>
              <a:t>Figure 7</a:t>
            </a:r>
            <a:r>
              <a:rPr lang="en-US" altLang="en-US" sz="1200" b="1" i="1" dirty="0">
                <a:latin typeface="Arial" panose="020B0604020202020204" pitchFamily="34" charset="0"/>
                <a:cs typeface="Arial" panose="020B0604020202020204" pitchFamily="34" charset="0"/>
              </a:rPr>
              <a:t>–7</a:t>
            </a:r>
            <a:endParaRPr lang="en-US" altLang="en-US" sz="1200" b="1" i="1" dirty="0">
              <a:latin typeface="Arial" panose="020B0604020202020204" pitchFamily="34" charset="0"/>
            </a:endParaRPr>
          </a:p>
        </p:txBody>
      </p:sp>
    </p:spTree>
  </p:cSld>
  <p:clrMapOvr>
    <a:masterClrMapping/>
  </p:clrMapOvr>
  <p:transition>
    <p:cut thruBlk="1"/>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52399" y="12517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5"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535321" y="2604231"/>
            <a:ext cx="6786359" cy="1569660"/>
          </a:xfrm>
          <a:prstGeom prst="rect">
            <a:avLst/>
          </a:prstGeom>
          <a:noFill/>
        </p:spPr>
        <p:txBody>
          <a:bodyPr wrap="square" rtlCol="0">
            <a:spAutoFit/>
          </a:bodyPr>
          <a:lstStyle/>
          <a:p>
            <a:pPr algn="ctr"/>
            <a:r>
              <a:rPr lang="en-US" sz="3200" b="1" dirty="0">
                <a:latin typeface="Times New Roman" panose="02020603050405020304" pitchFamily="18" charset="0"/>
                <a:cs typeface="Times New Roman" panose="02020603050405020304" pitchFamily="18" charset="0"/>
              </a:rPr>
              <a:t>Part (2):Staffing the Organization</a:t>
            </a:r>
          </a:p>
          <a:p>
            <a:pPr algn="ctr"/>
            <a:r>
              <a:rPr lang="en-US" sz="3200" b="1" dirty="0">
                <a:solidFill>
                  <a:srgbClr val="00B0F0"/>
                </a:solidFill>
                <a:latin typeface="Times New Roman" panose="02020603050405020304" pitchFamily="18" charset="0"/>
                <a:cs typeface="Times New Roman" panose="02020603050405020304" pitchFamily="18" charset="0"/>
              </a:rPr>
              <a:t>Selecting and Placing</a:t>
            </a:r>
            <a:br>
              <a:rPr lang="en-US" sz="3200" b="1" dirty="0">
                <a:solidFill>
                  <a:srgbClr val="00B0F0"/>
                </a:solidFill>
                <a:latin typeface="Times New Roman" panose="02020603050405020304" pitchFamily="18" charset="0"/>
                <a:cs typeface="Times New Roman" panose="02020603050405020304" pitchFamily="18" charset="0"/>
              </a:rPr>
            </a:br>
            <a:r>
              <a:rPr lang="en-US" sz="3200" b="1" dirty="0">
                <a:solidFill>
                  <a:srgbClr val="00B0F0"/>
                </a:solidFill>
                <a:latin typeface="Times New Roman" panose="02020603050405020304" pitchFamily="18" charset="0"/>
                <a:cs typeface="Times New Roman" panose="02020603050405020304" pitchFamily="18" charset="0"/>
              </a:rPr>
              <a:t>Human Resources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05</a:t>
            </a:r>
          </a:p>
        </p:txBody>
      </p:sp>
      <p:sp>
        <p:nvSpPr>
          <p:cNvPr id="11" name="TextBox 10"/>
          <p:cNvSpPr txBox="1"/>
          <p:nvPr/>
        </p:nvSpPr>
        <p:spPr>
          <a:xfrm>
            <a:off x="6370224" y="4802552"/>
            <a:ext cx="1274708"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MGM 243</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Samah </a:t>
            </a:r>
            <a:r>
              <a:rPr lang="en-US" sz="2800" b="1" dirty="0" err="1">
                <a:solidFill>
                  <a:srgbClr val="00B0F0"/>
                </a:solidFill>
                <a:latin typeface="Times New Roman" panose="02020603050405020304" pitchFamily="18" charset="0"/>
                <a:cs typeface="Times New Roman" panose="02020603050405020304" pitchFamily="18" charset="0"/>
              </a:rPr>
              <a:t>Abdelfatah</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id="{511FF568-D9D6-40F1-A662-1217F12529DE}"/>
              </a:ext>
            </a:extLst>
          </p:cNvPr>
          <p:cNvSpPr/>
          <p:nvPr/>
        </p:nvSpPr>
        <p:spPr>
          <a:xfrm>
            <a:off x="4905400" y="385682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7" name="TextBox 16">
            <a:extLst>
              <a:ext uri="{FF2B5EF4-FFF2-40B4-BE49-F238E27FC236}">
                <a16:creationId xmlns:a16="http://schemas.microsoft.com/office/drawing/2014/main" id="{28391181-0884-435B-B3B9-2E5DA1FC45A8}"/>
              </a:ext>
            </a:extLst>
          </p:cNvPr>
          <p:cNvSpPr txBox="1"/>
          <p:nvPr/>
        </p:nvSpPr>
        <p:spPr>
          <a:xfrm>
            <a:off x="4956296" y="3851369"/>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BFF5EA0E-7EC7-465C-BD55-52007124AE05}"/>
              </a:ext>
            </a:extLst>
          </p:cNvPr>
          <p:cNvSpPr txBox="1"/>
          <p:nvPr/>
        </p:nvSpPr>
        <p:spPr>
          <a:xfrm>
            <a:off x="5091150" y="4049990"/>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 </a:t>
            </a:r>
            <a:endParaRPr lang="en-US" sz="1200" b="1" dirty="0">
              <a:solidFill>
                <a:schemeClr val="bg1"/>
              </a:solidFill>
              <a:latin typeface="Times New Roman" panose="02020603050405020304" pitchFamily="18"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78080431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228E5719-C3CA-4EA2-AAF4-84EDA45A35E2}"/>
              </a:ext>
            </a:extLst>
          </p:cNvPr>
          <p:cNvPicPr>
            <a:picLocks noGrp="1" noChangeAspect="1"/>
          </p:cNvPicPr>
          <p:nvPr>
            <p:ph type="pic" sz="quarter" idx="10"/>
          </p:nvPr>
        </p:nvPicPr>
        <p:blipFill>
          <a:blip r:embed="rId4" cstate="print"/>
          <a:srcRect l="13924" r="13924"/>
          <a:stretch>
            <a:fillRect/>
          </a:stretch>
        </p:blipFill>
        <p:spPr>
          <a:xfrm>
            <a:off x="1162373" y="491825"/>
            <a:ext cx="4524497" cy="4545541"/>
          </a:xfrm>
        </p:spPr>
      </p:pic>
      <p:sp>
        <p:nvSpPr>
          <p:cNvPr id="2" name="Right Triangle 1">
            <a:extLst>
              <a:ext uri="{FF2B5EF4-FFF2-40B4-BE49-F238E27FC236}">
                <a16:creationId xmlns:a16="http://schemas.microsoft.com/office/drawing/2014/main" id="{302B50F4-05F9-4595-8E4D-53FEECF74C84}"/>
              </a:ext>
            </a:extLst>
          </p:cNvPr>
          <p:cNvSpPr/>
          <p:nvPr/>
        </p:nvSpPr>
        <p:spPr>
          <a:xfrm rot="5400000">
            <a:off x="1520826" y="860426"/>
            <a:ext cx="1349375" cy="134302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a:defRPr/>
            </a:pPr>
            <a:endParaRPr lang="id-ID" sz="1350">
              <a:solidFill>
                <a:prstClr val="white"/>
              </a:solidFill>
              <a:latin typeface="Calibri"/>
            </a:endParaRPr>
          </a:p>
        </p:txBody>
      </p:sp>
      <p:sp>
        <p:nvSpPr>
          <p:cNvPr id="56324" name="TextBox 24">
            <a:extLst>
              <a:ext uri="{FF2B5EF4-FFF2-40B4-BE49-F238E27FC236}">
                <a16:creationId xmlns:a16="http://schemas.microsoft.com/office/drawing/2014/main" id="{5AFD5B1B-985A-4562-975B-BCCEB6A108EA}"/>
              </a:ext>
            </a:extLst>
          </p:cNvPr>
          <p:cNvSpPr txBox="1">
            <a:spLocks noChangeArrowheads="1"/>
          </p:cNvSpPr>
          <p:nvPr/>
        </p:nvSpPr>
        <p:spPr bwMode="auto">
          <a:xfrm>
            <a:off x="5040314" y="1917700"/>
            <a:ext cx="472757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fontAlgn="base">
              <a:lnSpc>
                <a:spcPct val="100000"/>
              </a:lnSpc>
              <a:spcBef>
                <a:spcPct val="0"/>
              </a:spcBef>
              <a:spcAft>
                <a:spcPct val="0"/>
              </a:spcAft>
              <a:buNone/>
            </a:pPr>
            <a:r>
              <a:rPr lang="en-US" altLang="en-US" sz="2800" b="1" dirty="0">
                <a:solidFill>
                  <a:srgbClr val="00B0F0"/>
                </a:solidFill>
                <a:latin typeface="Times New Roman" panose="02020603050405020304" pitchFamily="18" charset="0"/>
                <a:cs typeface="Times New Roman" panose="02020603050405020304" pitchFamily="18" charset="0"/>
              </a:rPr>
              <a:t>LEARNING OBJECTIVES </a:t>
            </a:r>
          </a:p>
        </p:txBody>
      </p:sp>
      <p:sp>
        <p:nvSpPr>
          <p:cNvPr id="28" name="Rectangle 27">
            <a:extLst>
              <a:ext uri="{FF2B5EF4-FFF2-40B4-BE49-F238E27FC236}">
                <a16:creationId xmlns:a16="http://schemas.microsoft.com/office/drawing/2014/main" id="{02B0882B-6929-4E6F-8393-8166A9CD28A5}"/>
              </a:ext>
            </a:extLst>
          </p:cNvPr>
          <p:cNvSpPr/>
          <p:nvPr/>
        </p:nvSpPr>
        <p:spPr>
          <a:xfrm>
            <a:off x="3887789" y="1295400"/>
            <a:ext cx="4886325" cy="3333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a:defRPr/>
            </a:pPr>
            <a:endParaRPr lang="en-US" sz="1350">
              <a:solidFill>
                <a:prstClr val="white"/>
              </a:solidFill>
              <a:latin typeface="Calibri"/>
            </a:endParaRPr>
          </a:p>
        </p:txBody>
      </p:sp>
      <p:sp>
        <p:nvSpPr>
          <p:cNvPr id="31" name="TextBox 30">
            <a:extLst>
              <a:ext uri="{FF2B5EF4-FFF2-40B4-BE49-F238E27FC236}">
                <a16:creationId xmlns:a16="http://schemas.microsoft.com/office/drawing/2014/main" id="{9C7AEEA2-45EE-4EF8-9C50-026AE2F25359}"/>
              </a:ext>
            </a:extLst>
          </p:cNvPr>
          <p:cNvSpPr txBox="1"/>
          <p:nvPr/>
        </p:nvSpPr>
        <p:spPr>
          <a:xfrm>
            <a:off x="3719514" y="2578101"/>
            <a:ext cx="7826723" cy="3046988"/>
          </a:xfrm>
          <a:prstGeom prst="rect">
            <a:avLst/>
          </a:prstGeom>
          <a:noFill/>
        </p:spPr>
        <p:txBody>
          <a:bodyPr wrap="square">
            <a:spAutoFit/>
          </a:bodyPr>
          <a:lstStyle/>
          <a:p>
            <a:pPr defTabSz="685800">
              <a:defRPr/>
            </a:pPr>
            <a:r>
              <a:rPr lang="en-US" altLang="en-US" sz="2400" b="1" dirty="0">
                <a:solidFill>
                  <a:prstClr val="black"/>
                </a:solidFill>
                <a:latin typeface="Times New Roman" panose="02020603050405020304" pitchFamily="18" charset="0"/>
                <a:cs typeface="Times New Roman" panose="02020603050405020304" pitchFamily="18" charset="0"/>
              </a:rPr>
              <a:t>After you read this chapter, you should be able to:</a:t>
            </a:r>
          </a:p>
          <a:p>
            <a:pPr marL="600075" lvl="1" indent="-257175" defTabSz="685800">
              <a:buFont typeface="Arial" panose="020B0604020202020204" pitchFamily="34" charset="0"/>
              <a:buChar char="•"/>
              <a:defRPr/>
            </a:pPr>
            <a:r>
              <a:rPr lang="en-US" altLang="en-US" sz="2400" dirty="0">
                <a:solidFill>
                  <a:prstClr val="black"/>
                </a:solidFill>
                <a:latin typeface="Times New Roman" panose="02020603050405020304" pitchFamily="18" charset="0"/>
                <a:cs typeface="Times New Roman" panose="02020603050405020304" pitchFamily="18" charset="0"/>
              </a:rPr>
              <a:t>After you have read this chapter, you should be able to:</a:t>
            </a:r>
          </a:p>
          <a:p>
            <a:pPr marL="600075" lvl="1" indent="-257175" defTabSz="685800">
              <a:buFont typeface="Arial" panose="020B0604020202020204" pitchFamily="34" charset="0"/>
              <a:buChar char="•"/>
              <a:defRPr/>
            </a:pPr>
            <a:r>
              <a:rPr lang="en-US" altLang="en-US" sz="2400" dirty="0">
                <a:solidFill>
                  <a:prstClr val="black"/>
                </a:solidFill>
                <a:latin typeface="Times New Roman" panose="02020603050405020304" pitchFamily="18" charset="0"/>
                <a:cs typeface="Times New Roman" panose="02020603050405020304" pitchFamily="18" charset="0"/>
              </a:rPr>
              <a:t>Describe why selection and placement must consider both person-job and person-organization fit.</a:t>
            </a:r>
          </a:p>
          <a:p>
            <a:pPr marL="600075" lvl="1" indent="-257175" defTabSz="685800">
              <a:buFont typeface="Arial" panose="020B0604020202020204" pitchFamily="34" charset="0"/>
              <a:buChar char="•"/>
              <a:defRPr/>
            </a:pPr>
            <a:r>
              <a:rPr lang="en-US" altLang="en-US" sz="2400" dirty="0">
                <a:solidFill>
                  <a:prstClr val="black"/>
                </a:solidFill>
                <a:latin typeface="Times New Roman" panose="02020603050405020304" pitchFamily="18" charset="0"/>
                <a:cs typeface="Times New Roman" panose="02020603050405020304" pitchFamily="18" charset="0"/>
              </a:rPr>
              <a:t>Diagram the sequence of a typical selection process.</a:t>
            </a:r>
          </a:p>
          <a:p>
            <a:pPr marL="600075" lvl="1" indent="-257175" defTabSz="685800">
              <a:buFont typeface="Arial" panose="020B0604020202020204" pitchFamily="34" charset="0"/>
              <a:buChar char="•"/>
              <a:defRPr/>
            </a:pPr>
            <a:r>
              <a:rPr lang="en-US" altLang="en-US" sz="2400" dirty="0">
                <a:solidFill>
                  <a:prstClr val="black"/>
                </a:solidFill>
                <a:latin typeface="Times New Roman" panose="02020603050405020304" pitchFamily="18" charset="0"/>
                <a:cs typeface="Times New Roman" panose="02020603050405020304" pitchFamily="18" charset="0"/>
              </a:rPr>
              <a:t>Identify three types of selection tests.</a:t>
            </a:r>
          </a:p>
          <a:p>
            <a:pPr marL="600075" lvl="1" indent="-257175" defTabSz="685800">
              <a:buFont typeface="Arial" panose="020B0604020202020204" pitchFamily="34" charset="0"/>
              <a:buChar char="•"/>
              <a:defRPr/>
            </a:pPr>
            <a:r>
              <a:rPr lang="en-US" altLang="en-US" sz="2400" dirty="0">
                <a:solidFill>
                  <a:prstClr val="black"/>
                </a:solidFill>
                <a:latin typeface="Times New Roman" panose="02020603050405020304" pitchFamily="18" charset="0"/>
                <a:cs typeface="Times New Roman" panose="02020603050405020304" pitchFamily="18" charset="0"/>
              </a:rPr>
              <a:t>Discuss several types of selection interviews and some key considerations when conducting these interviews.</a:t>
            </a:r>
          </a:p>
        </p:txBody>
      </p:sp>
      <p:sp>
        <p:nvSpPr>
          <p:cNvPr id="32" name="Rectangle 31">
            <a:extLst>
              <a:ext uri="{FF2B5EF4-FFF2-40B4-BE49-F238E27FC236}">
                <a16:creationId xmlns:a16="http://schemas.microsoft.com/office/drawing/2014/main" id="{C77F31D2-F21B-4182-9A25-719F41E8D452}"/>
              </a:ext>
            </a:extLst>
          </p:cNvPr>
          <p:cNvSpPr/>
          <p:nvPr/>
        </p:nvSpPr>
        <p:spPr>
          <a:xfrm>
            <a:off x="4064001" y="1858963"/>
            <a:ext cx="892175" cy="74136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a:defRPr/>
            </a:pPr>
            <a:endParaRPr lang="en-US" sz="1050">
              <a:solidFill>
                <a:prstClr val="white"/>
              </a:solidFill>
              <a:latin typeface="Calibri"/>
              <a:ea typeface="Roboto Light" panose="02000000000000000000" pitchFamily="2" charset="0"/>
            </a:endParaRPr>
          </a:p>
        </p:txBody>
      </p:sp>
      <p:sp>
        <p:nvSpPr>
          <p:cNvPr id="56328" name="TextBox 32">
            <a:extLst>
              <a:ext uri="{FF2B5EF4-FFF2-40B4-BE49-F238E27FC236}">
                <a16:creationId xmlns:a16="http://schemas.microsoft.com/office/drawing/2014/main" id="{01BD2A7C-A5FD-47BA-8472-8E3A0085B05F}"/>
              </a:ext>
            </a:extLst>
          </p:cNvPr>
          <p:cNvSpPr txBox="1">
            <a:spLocks noChangeArrowheads="1"/>
          </p:cNvSpPr>
          <p:nvPr/>
        </p:nvSpPr>
        <p:spPr bwMode="auto">
          <a:xfrm>
            <a:off x="4102101" y="1854200"/>
            <a:ext cx="817563"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fontAlgn="base">
              <a:lnSpc>
                <a:spcPct val="100000"/>
              </a:lnSpc>
              <a:spcBef>
                <a:spcPct val="0"/>
              </a:spcBef>
              <a:spcAft>
                <a:spcPct val="0"/>
              </a:spcAft>
              <a:buNone/>
            </a:pPr>
            <a:r>
              <a:rPr lang="en-US" altLang="en-US" sz="1500">
                <a:solidFill>
                  <a:srgbClr val="FFFFFF"/>
                </a:solidFill>
                <a:latin typeface="Times New Roman" panose="02020603050405020304" pitchFamily="18" charset="0"/>
                <a:cs typeface="Times New Roman" panose="02020603050405020304" pitchFamily="18" charset="0"/>
              </a:rPr>
              <a:t>Chapter</a:t>
            </a:r>
            <a:endParaRPr lang="en-US" altLang="en-US">
              <a:solidFill>
                <a:srgbClr val="FFFFFF"/>
              </a:solidFill>
              <a:latin typeface="Times New Roman" panose="02020603050405020304" pitchFamily="18" charset="0"/>
              <a:cs typeface="Times New Roman" panose="02020603050405020304" pitchFamily="18" charset="0"/>
            </a:endParaRPr>
          </a:p>
        </p:txBody>
      </p:sp>
      <p:sp>
        <p:nvSpPr>
          <p:cNvPr id="56329" name="TextBox 33">
            <a:extLst>
              <a:ext uri="{FF2B5EF4-FFF2-40B4-BE49-F238E27FC236}">
                <a16:creationId xmlns:a16="http://schemas.microsoft.com/office/drawing/2014/main" id="{7085DE33-6415-4CD6-8275-DDF39A8497D9}"/>
              </a:ext>
            </a:extLst>
          </p:cNvPr>
          <p:cNvSpPr txBox="1">
            <a:spLocks noChangeArrowheads="1"/>
          </p:cNvSpPr>
          <p:nvPr/>
        </p:nvSpPr>
        <p:spPr bwMode="auto">
          <a:xfrm>
            <a:off x="4062413" y="2057401"/>
            <a:ext cx="857250" cy="60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fontAlgn="base">
              <a:lnSpc>
                <a:spcPct val="100000"/>
              </a:lnSpc>
              <a:spcBef>
                <a:spcPct val="0"/>
              </a:spcBef>
              <a:spcAft>
                <a:spcPct val="0"/>
              </a:spcAft>
              <a:buNone/>
            </a:pPr>
            <a:r>
              <a:rPr lang="en-US" altLang="en-US" sz="3300" b="1">
                <a:solidFill>
                  <a:srgbClr val="FFFFFF"/>
                </a:solidFill>
                <a:latin typeface="Times New Roman" panose="02020603050405020304" pitchFamily="18" charset="0"/>
                <a:cs typeface="Times New Roman" panose="02020603050405020304" pitchFamily="18" charset="0"/>
              </a:rPr>
              <a:t>8</a:t>
            </a:r>
            <a:endParaRPr lang="en-US" altLang="en-US" sz="900" b="1">
              <a:solidFill>
                <a:srgbClr val="FFFFFF"/>
              </a:solidFill>
              <a:latin typeface="Times New Roman" panose="02020603050405020304" pitchFamily="18" charset="0"/>
              <a:cs typeface="Times New Roman" panose="02020603050405020304" pitchFamily="18" charset="0"/>
            </a:endParaRPr>
          </a:p>
        </p:txBody>
      </p:sp>
    </p:spTree>
    <p:custDataLst>
      <p:tags r:id="rId1"/>
    </p:custDataLst>
  </p:cSld>
  <p:clrMapOvr>
    <a:masterClrMapping/>
  </p:clrMapOvr>
  <p:transition>
    <p:cut thruBlk="1"/>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AutoShape 5">
            <a:extLst>
              <a:ext uri="{FF2B5EF4-FFF2-40B4-BE49-F238E27FC236}">
                <a16:creationId xmlns:a16="http://schemas.microsoft.com/office/drawing/2014/main" id="{EE693CA5-23CC-4F48-A7EA-EDA879D7EBE3}"/>
              </a:ext>
            </a:extLst>
          </p:cNvPr>
          <p:cNvSpPr>
            <a:spLocks noGrp="1" noChangeArrowheads="1"/>
          </p:cNvSpPr>
          <p:nvPr>
            <p:ph type="title"/>
          </p:nvPr>
        </p:nvSpPr>
        <p:spPr>
          <a:xfrm>
            <a:off x="4073526" y="587376"/>
            <a:ext cx="5789613" cy="1325563"/>
          </a:xfrm>
        </p:spPr>
        <p:txBody>
          <a:bodyPr/>
          <a:lstStyle/>
          <a:p>
            <a:pPr eaLnBrk="1" hangingPunct="1"/>
            <a:r>
              <a:rPr lang="en-US" altLang="en-US" dirty="0"/>
              <a:t>SELECTION AND PLACEMENT</a:t>
            </a:r>
          </a:p>
        </p:txBody>
      </p:sp>
      <p:sp>
        <p:nvSpPr>
          <p:cNvPr id="58371" name="Rectangle 6">
            <a:extLst>
              <a:ext uri="{FF2B5EF4-FFF2-40B4-BE49-F238E27FC236}">
                <a16:creationId xmlns:a16="http://schemas.microsoft.com/office/drawing/2014/main" id="{6FC66495-7F07-4EF7-AB49-E6135342C35D}"/>
              </a:ext>
            </a:extLst>
          </p:cNvPr>
          <p:cNvSpPr>
            <a:spLocks noGrp="1" noChangeArrowheads="1"/>
          </p:cNvSpPr>
          <p:nvPr>
            <p:ph idx="1"/>
          </p:nvPr>
        </p:nvSpPr>
        <p:spPr>
          <a:xfrm>
            <a:off x="883403" y="2155826"/>
            <a:ext cx="10585343" cy="3725863"/>
          </a:xfrm>
        </p:spPr>
        <p:txBody>
          <a:bodyPr>
            <a:normAutofit fontScale="92500" lnSpcReduction="10000"/>
          </a:bodyPr>
          <a:lstStyle/>
          <a:p>
            <a:pPr eaLnBrk="1" hangingPunct="1"/>
            <a:r>
              <a:rPr lang="en-US" altLang="en-US" b="1" dirty="0"/>
              <a:t>Selection</a:t>
            </a:r>
          </a:p>
          <a:p>
            <a:pPr lvl="1" eaLnBrk="1" hangingPunct="1"/>
            <a:r>
              <a:rPr lang="en-US" altLang="en-US" dirty="0"/>
              <a:t>The process of choosing individuals who have needed qualities to fill jobs in an organization.</a:t>
            </a:r>
          </a:p>
          <a:p>
            <a:pPr lvl="1" eaLnBrk="1" hangingPunct="1"/>
            <a:r>
              <a:rPr lang="en-US" altLang="en-US" dirty="0"/>
              <a:t>Organizations need qualified employees to succeed</a:t>
            </a:r>
          </a:p>
          <a:p>
            <a:pPr lvl="2" eaLnBrk="1" hangingPunct="1"/>
            <a:r>
              <a:rPr lang="en-US" altLang="en-US" i="1" dirty="0"/>
              <a:t>“Good training will not make up for bad selection.”</a:t>
            </a:r>
          </a:p>
          <a:p>
            <a:pPr lvl="2" eaLnBrk="1" hangingPunct="1"/>
            <a:r>
              <a:rPr lang="en-US" altLang="en-US" i="1" dirty="0"/>
              <a:t>“Hire hard, manage easy.”</a:t>
            </a:r>
          </a:p>
          <a:p>
            <a:pPr eaLnBrk="1" hangingPunct="1"/>
            <a:r>
              <a:rPr lang="en-US" altLang="en-US" b="1" dirty="0"/>
              <a:t>Reasons for centralizing selection</a:t>
            </a:r>
          </a:p>
          <a:p>
            <a:pPr lvl="1" eaLnBrk="1" hangingPunct="1"/>
            <a:r>
              <a:rPr lang="en-US" altLang="en-US" dirty="0"/>
              <a:t>Easier to have applicants in one place.</a:t>
            </a:r>
          </a:p>
          <a:p>
            <a:pPr lvl="1" eaLnBrk="1" hangingPunct="1"/>
            <a:r>
              <a:rPr lang="en-US" altLang="en-US" dirty="0"/>
              <a:t>Contact with outside applicants is easier.</a:t>
            </a:r>
          </a:p>
          <a:p>
            <a:pPr lvl="1" eaLnBrk="1" hangingPunct="1"/>
            <a:r>
              <a:rPr lang="en-US" altLang="en-US" dirty="0"/>
              <a:t>Managers can concentrate on operating responsibilities rather than the selection process.</a:t>
            </a:r>
          </a:p>
          <a:p>
            <a:pPr lvl="1" eaLnBrk="1" hangingPunct="1"/>
            <a:r>
              <a:rPr lang="en-US" altLang="en-US" dirty="0"/>
              <a:t>Selection costs are lower with no duplicated efforts.</a:t>
            </a:r>
          </a:p>
          <a:p>
            <a:pPr lvl="2" eaLnBrk="1" hangingPunct="1"/>
            <a:endParaRPr lang="en-US" altLang="en-US" i="1" dirty="0"/>
          </a:p>
        </p:txBody>
      </p:sp>
    </p:spTree>
    <p:custDataLst>
      <p:tags r:id="rId1"/>
    </p:custDataLst>
  </p:cSld>
  <p:clrMapOvr>
    <a:masterClrMapping/>
  </p:clrMapOvr>
  <p:transition>
    <p:cut thruBlk="1"/>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AutoShape 2">
            <a:extLst>
              <a:ext uri="{FF2B5EF4-FFF2-40B4-BE49-F238E27FC236}">
                <a16:creationId xmlns:a16="http://schemas.microsoft.com/office/drawing/2014/main" id="{FDE12DF9-E432-4078-9DEE-8C6E951DAA73}"/>
              </a:ext>
            </a:extLst>
          </p:cNvPr>
          <p:cNvSpPr>
            <a:spLocks noGrp="1" noChangeArrowheads="1"/>
          </p:cNvSpPr>
          <p:nvPr>
            <p:ph type="title"/>
          </p:nvPr>
        </p:nvSpPr>
        <p:spPr/>
        <p:txBody>
          <a:bodyPr/>
          <a:lstStyle/>
          <a:p>
            <a:pPr algn="ctr" eaLnBrk="1" hangingPunct="1"/>
            <a:r>
              <a:rPr lang="en-US" altLang="en-US" sz="2800" b="1">
                <a:latin typeface="Times New Roman" panose="02020603050405020304" pitchFamily="18" charset="0"/>
                <a:cs typeface="Times New Roman" panose="02020603050405020304" pitchFamily="18" charset="0"/>
              </a:rPr>
              <a:t>HR EMPLOYMENT FUNCTIONS</a:t>
            </a:r>
          </a:p>
        </p:txBody>
      </p:sp>
      <p:sp>
        <p:nvSpPr>
          <p:cNvPr id="30723" name="Rectangle 3">
            <a:extLst>
              <a:ext uri="{FF2B5EF4-FFF2-40B4-BE49-F238E27FC236}">
                <a16:creationId xmlns:a16="http://schemas.microsoft.com/office/drawing/2014/main" id="{68E56BD5-46CF-449F-9C49-08CE6592BA91}"/>
              </a:ext>
            </a:extLst>
          </p:cNvPr>
          <p:cNvSpPr>
            <a:spLocks noGrp="1" noChangeArrowheads="1"/>
          </p:cNvSpPr>
          <p:nvPr>
            <p:ph sz="half" idx="1"/>
          </p:nvPr>
        </p:nvSpPr>
        <p:spPr>
          <a:xfrm>
            <a:off x="1992314" y="1825625"/>
            <a:ext cx="4160837" cy="4351338"/>
          </a:xfrm>
        </p:spPr>
        <p:txBody>
          <a:bodyPr rtlCol="0">
            <a:normAutofit lnSpcReduction="10000"/>
          </a:bodyPr>
          <a:lstStyle/>
          <a:p>
            <a:pPr eaLnBrk="1" hangingPunct="1">
              <a:defRPr/>
            </a:pPr>
            <a:r>
              <a:rPr lang="en-US" altLang="en-US" sz="2400" dirty="0">
                <a:latin typeface="Times New Roman" panose="02020603050405020304" pitchFamily="18" charset="0"/>
                <a:cs typeface="Times New Roman" panose="02020603050405020304" pitchFamily="18" charset="0"/>
              </a:rPr>
              <a:t>Receiving applications</a:t>
            </a:r>
          </a:p>
          <a:p>
            <a:pPr eaLnBrk="1" hangingPunct="1">
              <a:defRPr/>
            </a:pPr>
            <a:r>
              <a:rPr lang="en-US" altLang="en-US" sz="2400" dirty="0">
                <a:latin typeface="Times New Roman" panose="02020603050405020304" pitchFamily="18" charset="0"/>
                <a:cs typeface="Times New Roman" panose="02020603050405020304" pitchFamily="18" charset="0"/>
              </a:rPr>
              <a:t>Interviewing applicants</a:t>
            </a:r>
          </a:p>
          <a:p>
            <a:pPr eaLnBrk="1" hangingPunct="1">
              <a:defRPr/>
            </a:pPr>
            <a:r>
              <a:rPr lang="en-US" altLang="en-US" sz="2400" dirty="0">
                <a:latin typeface="Times New Roman" panose="02020603050405020304" pitchFamily="18" charset="0"/>
                <a:cs typeface="Times New Roman" panose="02020603050405020304" pitchFamily="18" charset="0"/>
              </a:rPr>
              <a:t>Administering tests to applicants</a:t>
            </a:r>
          </a:p>
          <a:p>
            <a:pPr eaLnBrk="1" hangingPunct="1">
              <a:defRPr/>
            </a:pPr>
            <a:r>
              <a:rPr lang="en-US" altLang="en-US" sz="2400" dirty="0">
                <a:latin typeface="Times New Roman" panose="02020603050405020304" pitchFamily="18" charset="0"/>
                <a:cs typeface="Times New Roman" panose="02020603050405020304" pitchFamily="18" charset="0"/>
              </a:rPr>
              <a:t>Conducting background investigations</a:t>
            </a:r>
          </a:p>
          <a:p>
            <a:pPr eaLnBrk="1" hangingPunct="1">
              <a:defRPr/>
            </a:pPr>
            <a:r>
              <a:rPr lang="en-US" altLang="en-US" sz="2400" dirty="0">
                <a:latin typeface="Times New Roman" panose="02020603050405020304" pitchFamily="18" charset="0"/>
                <a:cs typeface="Times New Roman" panose="02020603050405020304" pitchFamily="18" charset="0"/>
              </a:rPr>
              <a:t>Arranging physical examinations</a:t>
            </a:r>
          </a:p>
          <a:p>
            <a:pPr eaLnBrk="1" hangingPunct="1">
              <a:defRPr/>
            </a:pPr>
            <a:r>
              <a:rPr lang="en-US" altLang="en-US" sz="2400" dirty="0">
                <a:latin typeface="Times New Roman" panose="02020603050405020304" pitchFamily="18" charset="0"/>
                <a:cs typeface="Times New Roman" panose="02020603050405020304" pitchFamily="18" charset="0"/>
              </a:rPr>
              <a:t>Placing and assigning new employees</a:t>
            </a:r>
          </a:p>
          <a:p>
            <a:pPr eaLnBrk="1" hangingPunct="1">
              <a:defRPr/>
            </a:pPr>
            <a:r>
              <a:rPr lang="en-US" altLang="en-US" sz="2400" dirty="0">
                <a:latin typeface="Times New Roman" panose="02020603050405020304" pitchFamily="18" charset="0"/>
                <a:cs typeface="Times New Roman" panose="02020603050405020304" pitchFamily="18" charset="0"/>
              </a:rPr>
              <a:t>Coordinating follow-up of new employees</a:t>
            </a:r>
          </a:p>
        </p:txBody>
      </p:sp>
      <p:sp>
        <p:nvSpPr>
          <p:cNvPr id="30724" name="Rectangle 4">
            <a:extLst>
              <a:ext uri="{FF2B5EF4-FFF2-40B4-BE49-F238E27FC236}">
                <a16:creationId xmlns:a16="http://schemas.microsoft.com/office/drawing/2014/main" id="{E1FC80FA-DEFC-446A-8213-B65E33788E78}"/>
              </a:ext>
            </a:extLst>
          </p:cNvPr>
          <p:cNvSpPr>
            <a:spLocks noGrp="1" noChangeArrowheads="1"/>
          </p:cNvSpPr>
          <p:nvPr>
            <p:ph sz="half" idx="2"/>
          </p:nvPr>
        </p:nvSpPr>
        <p:spPr>
          <a:xfrm>
            <a:off x="6153150" y="1825625"/>
            <a:ext cx="4046538" cy="4351338"/>
          </a:xfrm>
        </p:spPr>
        <p:txBody>
          <a:bodyPr rtlCol="0">
            <a:normAutofit lnSpcReduction="10000"/>
          </a:bodyPr>
          <a:lstStyle/>
          <a:p>
            <a:pPr eaLnBrk="1" hangingPunct="1">
              <a:defRPr/>
            </a:pPr>
            <a:r>
              <a:rPr lang="en-US" altLang="en-US" sz="2400" dirty="0">
                <a:latin typeface="Times New Roman" panose="02020603050405020304" pitchFamily="18" charset="0"/>
                <a:cs typeface="Times New Roman" panose="02020603050405020304" pitchFamily="18" charset="0"/>
              </a:rPr>
              <a:t>Exit interviewing departing employees</a:t>
            </a:r>
          </a:p>
          <a:p>
            <a:pPr eaLnBrk="1" hangingPunct="1">
              <a:defRPr/>
            </a:pPr>
            <a:r>
              <a:rPr lang="en-US" altLang="en-US" sz="2400" dirty="0">
                <a:latin typeface="Times New Roman" panose="02020603050405020304" pitchFamily="18" charset="0"/>
                <a:cs typeface="Times New Roman" panose="02020603050405020304" pitchFamily="18" charset="0"/>
              </a:rPr>
              <a:t>Maintaining employee records and reports.</a:t>
            </a:r>
          </a:p>
        </p:txBody>
      </p:sp>
      <p:pic>
        <p:nvPicPr>
          <p:cNvPr id="60421" name="Picture 5" descr="C:\WINDOWS\Application Data\Microsoft\Media Catalog\Downloaded Clips\cl2\bd06627_.wmf">
            <a:extLst>
              <a:ext uri="{FF2B5EF4-FFF2-40B4-BE49-F238E27FC236}">
                <a16:creationId xmlns:a16="http://schemas.microsoft.com/office/drawing/2014/main" id="{37DA6916-112E-475A-A898-2520E32B64A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05600" y="3424238"/>
            <a:ext cx="2438400" cy="213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ransition>
    <p:cut thruBlk="1"/>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AutoShape 7">
            <a:extLst>
              <a:ext uri="{FF2B5EF4-FFF2-40B4-BE49-F238E27FC236}">
                <a16:creationId xmlns:a16="http://schemas.microsoft.com/office/drawing/2014/main" id="{42305958-710F-4F9C-B58D-8668F79602F2}"/>
              </a:ext>
            </a:extLst>
          </p:cNvPr>
          <p:cNvSpPr>
            <a:spLocks noGrp="1" noChangeArrowheads="1"/>
          </p:cNvSpPr>
          <p:nvPr>
            <p:ph type="title"/>
          </p:nvPr>
        </p:nvSpPr>
        <p:spPr>
          <a:xfrm>
            <a:off x="4073526" y="587376"/>
            <a:ext cx="5789613" cy="1325563"/>
          </a:xfrm>
        </p:spPr>
        <p:txBody>
          <a:bodyPr/>
          <a:lstStyle/>
          <a:p>
            <a:pPr eaLnBrk="1" hangingPunct="1"/>
            <a:r>
              <a:rPr lang="en-US" altLang="en-US"/>
              <a:t>PLACEMENT</a:t>
            </a:r>
          </a:p>
        </p:txBody>
      </p:sp>
      <p:sp>
        <p:nvSpPr>
          <p:cNvPr id="61443" name="Rectangle 8">
            <a:extLst>
              <a:ext uri="{FF2B5EF4-FFF2-40B4-BE49-F238E27FC236}">
                <a16:creationId xmlns:a16="http://schemas.microsoft.com/office/drawing/2014/main" id="{A0323391-B8BB-44ED-B67F-09B1B2C9700F}"/>
              </a:ext>
            </a:extLst>
          </p:cNvPr>
          <p:cNvSpPr>
            <a:spLocks noGrp="1" noChangeArrowheads="1"/>
          </p:cNvSpPr>
          <p:nvPr>
            <p:ph idx="1"/>
          </p:nvPr>
        </p:nvSpPr>
        <p:spPr>
          <a:xfrm>
            <a:off x="960895" y="2155826"/>
            <a:ext cx="10182386" cy="3725863"/>
          </a:xfrm>
        </p:spPr>
        <p:txBody>
          <a:bodyPr>
            <a:normAutofit/>
          </a:bodyPr>
          <a:lstStyle/>
          <a:p>
            <a:pPr eaLnBrk="1" hangingPunct="1"/>
            <a:r>
              <a:rPr lang="en-US" altLang="en-US" sz="2800" b="1" dirty="0"/>
              <a:t>Placement</a:t>
            </a:r>
          </a:p>
          <a:p>
            <a:pPr lvl="1" eaLnBrk="1" hangingPunct="1"/>
            <a:r>
              <a:rPr lang="en-US" altLang="en-US" sz="2800" dirty="0"/>
              <a:t>Fitting a person to the right job.</a:t>
            </a:r>
          </a:p>
          <a:p>
            <a:pPr eaLnBrk="1" hangingPunct="1"/>
            <a:r>
              <a:rPr lang="en-US" altLang="en-US" sz="2800" b="1" dirty="0"/>
              <a:t>Person-job fit</a:t>
            </a:r>
          </a:p>
          <a:p>
            <a:pPr lvl="1" eaLnBrk="1" hangingPunct="1"/>
            <a:r>
              <a:rPr lang="en-US" altLang="en-US" sz="2800" dirty="0"/>
              <a:t>Matching the knowledge, skills and abilities (KSAs) of people to the characteristics of jobs (tasks, duties and responsibilities).</a:t>
            </a:r>
          </a:p>
          <a:p>
            <a:pPr lvl="1" eaLnBrk="1" hangingPunct="1"/>
            <a:r>
              <a:rPr lang="en-US" altLang="en-US" sz="2800" dirty="0"/>
              <a:t>Benefits of person-job fit</a:t>
            </a:r>
          </a:p>
          <a:p>
            <a:pPr lvl="2" eaLnBrk="1" hangingPunct="1"/>
            <a:r>
              <a:rPr lang="en-US" altLang="en-US" sz="2800" dirty="0"/>
              <a:t>Higher employee performance</a:t>
            </a:r>
          </a:p>
          <a:p>
            <a:pPr lvl="2" eaLnBrk="1" hangingPunct="1"/>
            <a:r>
              <a:rPr lang="en-US" altLang="en-US" sz="2800" dirty="0"/>
              <a:t>Lower turnover and absenteeism</a:t>
            </a:r>
          </a:p>
        </p:txBody>
      </p:sp>
    </p:spTree>
    <p:custDataLst>
      <p:tags r:id="rId1"/>
    </p:custDataLst>
  </p:cSld>
  <p:clrMapOvr>
    <a:masterClrMapping/>
  </p:clrMapOvr>
  <p:transition>
    <p:cut thruBlk="1"/>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AutoShape 2">
            <a:extLst>
              <a:ext uri="{FF2B5EF4-FFF2-40B4-BE49-F238E27FC236}">
                <a16:creationId xmlns:a16="http://schemas.microsoft.com/office/drawing/2014/main" id="{66133395-9978-43DC-85A4-7B12129557F7}"/>
              </a:ext>
            </a:extLst>
          </p:cNvPr>
          <p:cNvSpPr>
            <a:spLocks noGrp="1" noChangeArrowheads="1"/>
          </p:cNvSpPr>
          <p:nvPr>
            <p:ph type="title"/>
          </p:nvPr>
        </p:nvSpPr>
        <p:spPr>
          <a:xfrm>
            <a:off x="1054100" y="96044"/>
            <a:ext cx="7886700" cy="1325562"/>
          </a:xfrm>
        </p:spPr>
        <p:txBody>
          <a:bodyPr/>
          <a:lstStyle/>
          <a:p>
            <a:pPr algn="ctr" eaLnBrk="1" hangingPunct="1"/>
            <a:r>
              <a:rPr lang="en-US" altLang="en-US" dirty="0"/>
              <a:t>JOB PERFORMANCE, SELECTION CRITERIA, AND PREDICTORS</a:t>
            </a:r>
          </a:p>
        </p:txBody>
      </p:sp>
      <p:sp>
        <p:nvSpPr>
          <p:cNvPr id="63491" name="Rectangle 3">
            <a:extLst>
              <a:ext uri="{FF2B5EF4-FFF2-40B4-BE49-F238E27FC236}">
                <a16:creationId xmlns:a16="http://schemas.microsoft.com/office/drawing/2014/main" id="{D8B6C110-DA5B-4F08-A67A-BC6FBDAFE016}"/>
              </a:ext>
            </a:extLst>
          </p:cNvPr>
          <p:cNvSpPr>
            <a:spLocks noChangeArrowheads="1"/>
          </p:cNvSpPr>
          <p:nvPr/>
        </p:nvSpPr>
        <p:spPr bwMode="auto">
          <a:xfrm>
            <a:off x="4997450" y="6285449"/>
            <a:ext cx="1066800"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r" fontAlgn="base">
              <a:spcBef>
                <a:spcPct val="50000"/>
              </a:spcBef>
              <a:spcAft>
                <a:spcPct val="0"/>
              </a:spcAft>
            </a:pPr>
            <a:r>
              <a:rPr lang="en-US" altLang="en-US" sz="1200" b="1" i="1">
                <a:solidFill>
                  <a:prstClr val="black"/>
                </a:solidFill>
                <a:latin typeface="Arial" panose="020B0604020202020204" pitchFamily="34" charset="0"/>
              </a:rPr>
              <a:t>Figure 8</a:t>
            </a:r>
            <a:r>
              <a:rPr lang="en-US" altLang="en-US" sz="1200" b="1" i="1">
                <a:solidFill>
                  <a:prstClr val="black"/>
                </a:solidFill>
                <a:latin typeface="Arial" panose="020B0604020202020204" pitchFamily="34" charset="0"/>
                <a:cs typeface="Arial" panose="020B0604020202020204" pitchFamily="34" charset="0"/>
              </a:rPr>
              <a:t>–3</a:t>
            </a:r>
            <a:endParaRPr lang="en-US" altLang="en-US" sz="1200" b="1" i="1">
              <a:solidFill>
                <a:prstClr val="black"/>
              </a:solidFill>
              <a:latin typeface="Arial" panose="020B0604020202020204" pitchFamily="34" charset="0"/>
            </a:endParaRPr>
          </a:p>
        </p:txBody>
      </p:sp>
      <p:pic>
        <p:nvPicPr>
          <p:cNvPr id="63492" name="Picture 6" descr="C:\My Documents\PowerPoint Files\Books\South-Western\HRM10e\HRM10e GIFS\08-03.gif">
            <a:extLst>
              <a:ext uri="{FF2B5EF4-FFF2-40B4-BE49-F238E27FC236}">
                <a16:creationId xmlns:a16="http://schemas.microsoft.com/office/drawing/2014/main" id="{D5E7EA00-9042-4C9F-AB2B-23548F5C67D4}"/>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499394" y="2400300"/>
            <a:ext cx="8062912" cy="445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6">
            <a:extLst>
              <a:ext uri="{FF2B5EF4-FFF2-40B4-BE49-F238E27FC236}">
                <a16:creationId xmlns:a16="http://schemas.microsoft.com/office/drawing/2014/main" id="{B3B8513D-BE44-4672-A16D-7465B3EDC7F0}"/>
              </a:ext>
            </a:extLst>
          </p:cNvPr>
          <p:cNvSpPr txBox="1">
            <a:spLocks noChangeArrowheads="1"/>
          </p:cNvSpPr>
          <p:nvPr/>
        </p:nvSpPr>
        <p:spPr>
          <a:xfrm>
            <a:off x="0" y="1259432"/>
            <a:ext cx="10182386" cy="1325563"/>
          </a:xfrm>
          <a:prstGeom prst="rect">
            <a:avLst/>
          </a:prstGeom>
        </p:spPr>
        <p:txBody>
          <a:bodyPr/>
          <a:lstStyle>
            <a:lvl1pPr marL="171450" indent="-171450" algn="l" defTabSz="685800" rtl="0" eaLnBrk="0" fontAlgn="base" hangingPunct="0">
              <a:lnSpc>
                <a:spcPct val="90000"/>
              </a:lnSpc>
              <a:spcBef>
                <a:spcPts val="750"/>
              </a:spcBef>
              <a:spcAft>
                <a:spcPct val="0"/>
              </a:spcAft>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0" fontAlgn="base" hangingPunct="0">
              <a:lnSpc>
                <a:spcPct val="90000"/>
              </a:lnSpc>
              <a:spcBef>
                <a:spcPts val="375"/>
              </a:spcBef>
              <a:spcAft>
                <a:spcPct val="0"/>
              </a:spcAft>
              <a:buFont typeface="Arial" panose="020B0604020202020204" pitchFamily="34" charset="0"/>
              <a:buChar char="•"/>
              <a:defRPr kern="1200">
                <a:solidFill>
                  <a:schemeClr val="tx1"/>
                </a:solidFill>
                <a:latin typeface="+mn-lt"/>
                <a:ea typeface="+mn-ea"/>
                <a:cs typeface="+mn-cs"/>
              </a:defRPr>
            </a:lvl2pPr>
            <a:lvl3pPr marL="857250" indent="-171450" algn="l" defTabSz="685800" rtl="0" eaLnBrk="0" fontAlgn="base" hangingPunct="0">
              <a:lnSpc>
                <a:spcPct val="90000"/>
              </a:lnSpc>
              <a:spcBef>
                <a:spcPts val="375"/>
              </a:spcBef>
              <a:spcAft>
                <a:spcPct val="0"/>
              </a:spcAft>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4pPr>
            <a:lvl5pPr marL="15430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eaLnBrk="1" hangingPunct="1"/>
            <a:r>
              <a:rPr lang="en-US" altLang="en-US" sz="1800" b="1" dirty="0">
                <a:latin typeface="Times New Roman" panose="02020603050405020304" pitchFamily="18" charset="0"/>
                <a:cs typeface="Times New Roman" panose="02020603050405020304" pitchFamily="18" charset="0"/>
              </a:rPr>
              <a:t>Selection Criterion: </a:t>
            </a:r>
            <a:r>
              <a:rPr lang="en-US" altLang="en-US" sz="1800" dirty="0">
                <a:latin typeface="Times New Roman" panose="02020603050405020304" pitchFamily="18" charset="0"/>
                <a:cs typeface="Times New Roman" panose="02020603050405020304" pitchFamily="18" charset="0"/>
              </a:rPr>
              <a:t>A</a:t>
            </a:r>
            <a:r>
              <a:rPr lang="en-US" altLang="en-US" dirty="0">
                <a:latin typeface="Times New Roman" panose="02020603050405020304" pitchFamily="18" charset="0"/>
                <a:cs typeface="Times New Roman" panose="02020603050405020304" pitchFamily="18" charset="0"/>
              </a:rPr>
              <a:t> characteristic that a person must have to do a job successfully</a:t>
            </a:r>
          </a:p>
          <a:p>
            <a:pPr eaLnBrk="1" hangingPunct="1"/>
            <a:r>
              <a:rPr lang="en-US" altLang="en-US" sz="1800" b="1" dirty="0">
                <a:latin typeface="Times New Roman" panose="02020603050405020304" pitchFamily="18" charset="0"/>
                <a:cs typeface="Times New Roman" panose="02020603050405020304" pitchFamily="18" charset="0"/>
              </a:rPr>
              <a:t>Validity: </a:t>
            </a:r>
            <a:r>
              <a:rPr lang="en-US" altLang="en-US" dirty="0">
                <a:latin typeface="Times New Roman" panose="02020603050405020304" pitchFamily="18" charset="0"/>
                <a:cs typeface="Times New Roman" panose="02020603050405020304" pitchFamily="18" charset="0"/>
              </a:rPr>
              <a:t>The correlation between a predictor and job performance</a:t>
            </a:r>
          </a:p>
          <a:p>
            <a:pPr eaLnBrk="1" hangingPunct="1"/>
            <a:r>
              <a:rPr lang="en-US" altLang="en-US" sz="1800" b="1" dirty="0">
                <a:latin typeface="Times New Roman" panose="02020603050405020304" pitchFamily="18" charset="0"/>
                <a:cs typeface="Times New Roman" panose="02020603050405020304" pitchFamily="18" charset="0"/>
              </a:rPr>
              <a:t>Reliability: </a:t>
            </a:r>
            <a:r>
              <a:rPr lang="en-US" altLang="en-US" dirty="0">
                <a:latin typeface="Times New Roman" panose="02020603050405020304" pitchFamily="18" charset="0"/>
                <a:cs typeface="Times New Roman" panose="02020603050405020304" pitchFamily="18" charset="0"/>
              </a:rPr>
              <a:t>The extent to which a predictor repeatedly produces the same results, over time.</a:t>
            </a:r>
          </a:p>
        </p:txBody>
      </p:sp>
    </p:spTree>
  </p:cSld>
  <p:clrMapOvr>
    <a:masterClrMapping/>
  </p:clrMapOvr>
  <p:transition>
    <p:cut thruBlk="1"/>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AutoShape 2">
            <a:extLst>
              <a:ext uri="{FF2B5EF4-FFF2-40B4-BE49-F238E27FC236}">
                <a16:creationId xmlns:a16="http://schemas.microsoft.com/office/drawing/2014/main" id="{4089BE9C-4176-454A-90E1-C15A2E4A356D}"/>
              </a:ext>
            </a:extLst>
          </p:cNvPr>
          <p:cNvSpPr>
            <a:spLocks noGrp="1" noChangeArrowheads="1"/>
          </p:cNvSpPr>
          <p:nvPr>
            <p:ph type="title"/>
          </p:nvPr>
        </p:nvSpPr>
        <p:spPr>
          <a:xfrm>
            <a:off x="1255363" y="436078"/>
            <a:ext cx="3652326" cy="1371600"/>
          </a:xfrm>
        </p:spPr>
        <p:txBody>
          <a:bodyPr/>
          <a:lstStyle/>
          <a:p>
            <a:pPr eaLnBrk="1" hangingPunct="1"/>
            <a:r>
              <a:rPr lang="en-US" altLang="en-US" dirty="0"/>
              <a:t>SELECTION PROCESS FLOW CHART</a:t>
            </a:r>
          </a:p>
        </p:txBody>
      </p:sp>
      <p:pic>
        <p:nvPicPr>
          <p:cNvPr id="65539" name="Picture 6" descr="C:\My Documents\PowerPoint Files\Books\South-Western\HRM10e\HRM10e GIFS\08-04.gif">
            <a:extLst>
              <a:ext uri="{FF2B5EF4-FFF2-40B4-BE49-F238E27FC236}">
                <a16:creationId xmlns:a16="http://schemas.microsoft.com/office/drawing/2014/main" id="{0D3A9CE0-F564-4FFE-B039-A16C7FCFE206}"/>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724400" y="304800"/>
            <a:ext cx="4349750" cy="5913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5540" name="Rectangle 3">
            <a:extLst>
              <a:ext uri="{FF2B5EF4-FFF2-40B4-BE49-F238E27FC236}">
                <a16:creationId xmlns:a16="http://schemas.microsoft.com/office/drawing/2014/main" id="{4DCD227C-778C-47D5-AECF-ED673AED2CE0}"/>
              </a:ext>
            </a:extLst>
          </p:cNvPr>
          <p:cNvSpPr>
            <a:spLocks noChangeArrowheads="1"/>
          </p:cNvSpPr>
          <p:nvPr/>
        </p:nvSpPr>
        <p:spPr bwMode="auto">
          <a:xfrm>
            <a:off x="6096000" y="6460868"/>
            <a:ext cx="1066800"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r" fontAlgn="base">
              <a:spcBef>
                <a:spcPct val="50000"/>
              </a:spcBef>
              <a:spcAft>
                <a:spcPct val="0"/>
              </a:spcAft>
            </a:pPr>
            <a:r>
              <a:rPr lang="en-US" altLang="en-US" sz="1200" b="1" i="1">
                <a:solidFill>
                  <a:prstClr val="black"/>
                </a:solidFill>
                <a:latin typeface="Arial" panose="020B0604020202020204" pitchFamily="34" charset="0"/>
              </a:rPr>
              <a:t>Figure 8</a:t>
            </a:r>
            <a:r>
              <a:rPr lang="en-US" altLang="en-US" sz="1200" b="1" i="1">
                <a:solidFill>
                  <a:prstClr val="black"/>
                </a:solidFill>
                <a:latin typeface="Arial" panose="020B0604020202020204" pitchFamily="34" charset="0"/>
                <a:cs typeface="Arial" panose="020B0604020202020204" pitchFamily="34" charset="0"/>
              </a:rPr>
              <a:t>–4</a:t>
            </a:r>
            <a:endParaRPr lang="en-US" altLang="en-US" sz="1200" b="1" i="1">
              <a:solidFill>
                <a:prstClr val="black"/>
              </a:solidFill>
              <a:latin typeface="Arial" panose="020B0604020202020204" pitchFamily="34" charset="0"/>
            </a:endParaRPr>
          </a:p>
        </p:txBody>
      </p:sp>
    </p:spTree>
  </p:cSld>
  <p:clrMapOvr>
    <a:masterClrMapping/>
  </p:clrMapOvr>
  <p:transition>
    <p:cut thruBlk="1"/>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AutoShape 7">
            <a:extLst>
              <a:ext uri="{FF2B5EF4-FFF2-40B4-BE49-F238E27FC236}">
                <a16:creationId xmlns:a16="http://schemas.microsoft.com/office/drawing/2014/main" id="{362A29C2-0203-4F44-805F-F0C96BF53159}"/>
              </a:ext>
            </a:extLst>
          </p:cNvPr>
          <p:cNvSpPr>
            <a:spLocks noGrp="1" noChangeArrowheads="1"/>
          </p:cNvSpPr>
          <p:nvPr>
            <p:ph type="title"/>
          </p:nvPr>
        </p:nvSpPr>
        <p:spPr>
          <a:xfrm>
            <a:off x="3432176" y="533401"/>
            <a:ext cx="6641722" cy="1325563"/>
          </a:xfrm>
        </p:spPr>
        <p:txBody>
          <a:bodyPr/>
          <a:lstStyle/>
          <a:p>
            <a:pPr eaLnBrk="1" hangingPunct="1"/>
            <a:r>
              <a:rPr lang="en-US" altLang="en-US" dirty="0"/>
              <a:t>PRE-EMPLOYMENT SCREENING</a:t>
            </a:r>
          </a:p>
        </p:txBody>
      </p:sp>
      <p:sp>
        <p:nvSpPr>
          <p:cNvPr id="67587" name="Rectangle 8">
            <a:extLst>
              <a:ext uri="{FF2B5EF4-FFF2-40B4-BE49-F238E27FC236}">
                <a16:creationId xmlns:a16="http://schemas.microsoft.com/office/drawing/2014/main" id="{8BD5AF39-4CC8-4D15-B265-850ECCFB40BC}"/>
              </a:ext>
            </a:extLst>
          </p:cNvPr>
          <p:cNvSpPr>
            <a:spLocks noGrp="1" noChangeArrowheads="1"/>
          </p:cNvSpPr>
          <p:nvPr>
            <p:ph idx="1"/>
          </p:nvPr>
        </p:nvSpPr>
        <p:spPr>
          <a:xfrm>
            <a:off x="1179271" y="2275579"/>
            <a:ext cx="4477610" cy="3671888"/>
          </a:xfrm>
        </p:spPr>
        <p:txBody>
          <a:bodyPr/>
          <a:lstStyle/>
          <a:p>
            <a:pPr eaLnBrk="1" hangingPunct="1"/>
            <a:r>
              <a:rPr lang="en-US" altLang="en-US" b="1" dirty="0"/>
              <a:t>Pre-screening interview</a:t>
            </a:r>
          </a:p>
          <a:p>
            <a:pPr lvl="1" eaLnBrk="1" hangingPunct="1"/>
            <a:r>
              <a:rPr lang="en-US" altLang="en-US" dirty="0"/>
              <a:t>Verify minimum qualifications</a:t>
            </a:r>
          </a:p>
          <a:p>
            <a:pPr eaLnBrk="1" hangingPunct="1"/>
            <a:r>
              <a:rPr lang="en-US" altLang="en-US" b="1" dirty="0"/>
              <a:t>Electronic pre-screening</a:t>
            </a:r>
          </a:p>
          <a:p>
            <a:pPr lvl="1" eaLnBrk="1" hangingPunct="1"/>
            <a:r>
              <a:rPr lang="en-US" altLang="en-US" dirty="0"/>
              <a:t>Scanning resumes and applications</a:t>
            </a:r>
          </a:p>
          <a:p>
            <a:pPr eaLnBrk="1" hangingPunct="1"/>
            <a:r>
              <a:rPr lang="en-US" altLang="en-US" b="1" dirty="0"/>
              <a:t>Electronic submission of applications</a:t>
            </a:r>
          </a:p>
        </p:txBody>
      </p:sp>
      <p:pic>
        <p:nvPicPr>
          <p:cNvPr id="5" name="Picture 6" descr="C:\My Documents\PowerPoint Files\Books\South-Western\HRM10e\HRM10e GIFS\08-05.gif">
            <a:extLst>
              <a:ext uri="{FF2B5EF4-FFF2-40B4-BE49-F238E27FC236}">
                <a16:creationId xmlns:a16="http://schemas.microsoft.com/office/drawing/2014/main" id="{24364C1B-AD58-497F-8236-AEEB6E08FD57}"/>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753036" y="2275578"/>
            <a:ext cx="3615329" cy="36954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AutoShape 2">
            <a:extLst>
              <a:ext uri="{FF2B5EF4-FFF2-40B4-BE49-F238E27FC236}">
                <a16:creationId xmlns:a16="http://schemas.microsoft.com/office/drawing/2014/main" id="{76974A87-5F37-40CA-A673-D12E4EE8D5A7}"/>
              </a:ext>
            </a:extLst>
          </p:cNvPr>
          <p:cNvSpPr txBox="1">
            <a:spLocks noChangeArrowheads="1"/>
          </p:cNvSpPr>
          <p:nvPr/>
        </p:nvSpPr>
        <p:spPr bwMode="auto">
          <a:xfrm>
            <a:off x="5656881" y="1812823"/>
            <a:ext cx="5355848" cy="4627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fontScale="62500" lnSpcReduction="20000"/>
          </a:bodyPr>
          <a:lstStyle>
            <a:lvl1pPr algn="ctr" defTabSz="685800" rtl="0" eaLnBrk="0" fontAlgn="base" hangingPunct="0">
              <a:lnSpc>
                <a:spcPct val="90000"/>
              </a:lnSpc>
              <a:spcBef>
                <a:spcPct val="0"/>
              </a:spcBef>
              <a:spcAft>
                <a:spcPct val="0"/>
              </a:spcAft>
              <a:defRPr sz="2800" b="1" kern="1200">
                <a:solidFill>
                  <a:schemeClr val="tx1"/>
                </a:solidFill>
                <a:latin typeface="Times New Roman" panose="02020603050405020304" pitchFamily="18" charset="0"/>
                <a:ea typeface="+mj-ea"/>
                <a:cs typeface="Times New Roman" panose="02020603050405020304" pitchFamily="18" charset="0"/>
              </a:defRPr>
            </a:lvl1pPr>
            <a:lvl2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2pPr>
            <a:lvl3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3pPr>
            <a:lvl4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4pPr>
            <a:lvl5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5pPr>
            <a:lvl6pPr marL="457200" algn="l" defTabSz="685800" rtl="0" eaLnBrk="1" fontAlgn="base" hangingPunct="1">
              <a:lnSpc>
                <a:spcPct val="90000"/>
              </a:lnSpc>
              <a:spcBef>
                <a:spcPct val="0"/>
              </a:spcBef>
              <a:spcAft>
                <a:spcPct val="0"/>
              </a:spcAft>
              <a:defRPr sz="3300">
                <a:solidFill>
                  <a:schemeClr val="tx1"/>
                </a:solidFill>
                <a:latin typeface="Calibri Light" panose="020F0302020204030204" pitchFamily="34" charset="0"/>
              </a:defRPr>
            </a:lvl6pPr>
            <a:lvl7pPr marL="914400" algn="l" defTabSz="685800" rtl="0" eaLnBrk="1" fontAlgn="base" hangingPunct="1">
              <a:lnSpc>
                <a:spcPct val="90000"/>
              </a:lnSpc>
              <a:spcBef>
                <a:spcPct val="0"/>
              </a:spcBef>
              <a:spcAft>
                <a:spcPct val="0"/>
              </a:spcAft>
              <a:defRPr sz="3300">
                <a:solidFill>
                  <a:schemeClr val="tx1"/>
                </a:solidFill>
                <a:latin typeface="Calibri Light" panose="020F0302020204030204" pitchFamily="34" charset="0"/>
              </a:defRPr>
            </a:lvl7pPr>
            <a:lvl8pPr marL="1371600" algn="l" defTabSz="685800" rtl="0" eaLnBrk="1" fontAlgn="base" hangingPunct="1">
              <a:lnSpc>
                <a:spcPct val="90000"/>
              </a:lnSpc>
              <a:spcBef>
                <a:spcPct val="0"/>
              </a:spcBef>
              <a:spcAft>
                <a:spcPct val="0"/>
              </a:spcAft>
              <a:defRPr sz="3300">
                <a:solidFill>
                  <a:schemeClr val="tx1"/>
                </a:solidFill>
                <a:latin typeface="Calibri Light" panose="020F0302020204030204" pitchFamily="34" charset="0"/>
              </a:defRPr>
            </a:lvl8pPr>
            <a:lvl9pPr marL="1828800" algn="l" defTabSz="685800" rtl="0" eaLnBrk="1" fontAlgn="base" hangingPunct="1">
              <a:lnSpc>
                <a:spcPct val="90000"/>
              </a:lnSpc>
              <a:spcBef>
                <a:spcPct val="0"/>
              </a:spcBef>
              <a:spcAft>
                <a:spcPct val="0"/>
              </a:spcAft>
              <a:defRPr sz="3300">
                <a:solidFill>
                  <a:schemeClr val="tx1"/>
                </a:solidFill>
                <a:latin typeface="Calibri Light" panose="020F0302020204030204" pitchFamily="34" charset="0"/>
              </a:defRPr>
            </a:lvl9pPr>
          </a:lstStyle>
          <a:p>
            <a:pPr eaLnBrk="1" hangingPunct="1"/>
            <a:r>
              <a:rPr lang="en-US" altLang="en-US" dirty="0"/>
              <a:t>LIMITING WHO BECOMES AN APPLICANT</a:t>
            </a:r>
          </a:p>
        </p:txBody>
      </p:sp>
      <p:sp>
        <p:nvSpPr>
          <p:cNvPr id="7" name="Rectangle 3">
            <a:extLst>
              <a:ext uri="{FF2B5EF4-FFF2-40B4-BE49-F238E27FC236}">
                <a16:creationId xmlns:a16="http://schemas.microsoft.com/office/drawing/2014/main" id="{EE2E5872-4479-41C3-90F4-0680DB8474B5}"/>
              </a:ext>
            </a:extLst>
          </p:cNvPr>
          <p:cNvSpPr>
            <a:spLocks noChangeArrowheads="1"/>
          </p:cNvSpPr>
          <p:nvPr/>
        </p:nvSpPr>
        <p:spPr bwMode="auto">
          <a:xfrm>
            <a:off x="7525288" y="6271749"/>
            <a:ext cx="1066800"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r" fontAlgn="base">
              <a:spcBef>
                <a:spcPct val="50000"/>
              </a:spcBef>
              <a:spcAft>
                <a:spcPct val="0"/>
              </a:spcAft>
            </a:pPr>
            <a:r>
              <a:rPr lang="en-US" altLang="en-US" sz="1200" b="1" i="1">
                <a:solidFill>
                  <a:prstClr val="black"/>
                </a:solidFill>
                <a:latin typeface="Arial" panose="020B0604020202020204" pitchFamily="34" charset="0"/>
              </a:rPr>
              <a:t>Figure 8</a:t>
            </a:r>
            <a:r>
              <a:rPr lang="en-US" altLang="en-US" sz="1200" b="1" i="1">
                <a:solidFill>
                  <a:prstClr val="black"/>
                </a:solidFill>
                <a:latin typeface="Arial" panose="020B0604020202020204" pitchFamily="34" charset="0"/>
                <a:cs typeface="Arial" panose="020B0604020202020204" pitchFamily="34" charset="0"/>
              </a:rPr>
              <a:t>–5</a:t>
            </a:r>
            <a:endParaRPr lang="en-US" altLang="en-US" sz="1200" b="1" i="1">
              <a:solidFill>
                <a:prstClr val="black"/>
              </a:solidFill>
              <a:latin typeface="Arial" panose="020B0604020202020204" pitchFamily="34" charset="0"/>
            </a:endParaRPr>
          </a:p>
        </p:txBody>
      </p:sp>
    </p:spTree>
    <p:custDataLst>
      <p:tags r:id="rId1"/>
    </p:custDataLst>
  </p:cSld>
  <p:clrMapOvr>
    <a:masterClrMapping/>
  </p:clrMapOvr>
  <p:transition>
    <p:cut thruBlk="1"/>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AutoShape 2">
            <a:extLst>
              <a:ext uri="{FF2B5EF4-FFF2-40B4-BE49-F238E27FC236}">
                <a16:creationId xmlns:a16="http://schemas.microsoft.com/office/drawing/2014/main" id="{0CC75B95-2684-4394-B1EB-EA7441AB457B}"/>
              </a:ext>
            </a:extLst>
          </p:cNvPr>
          <p:cNvSpPr>
            <a:spLocks noGrp="1" noChangeArrowheads="1"/>
          </p:cNvSpPr>
          <p:nvPr>
            <p:ph type="title"/>
          </p:nvPr>
        </p:nvSpPr>
        <p:spPr>
          <a:xfrm>
            <a:off x="3432176" y="549276"/>
            <a:ext cx="5788025" cy="1325563"/>
          </a:xfrm>
        </p:spPr>
        <p:txBody>
          <a:bodyPr/>
          <a:lstStyle/>
          <a:p>
            <a:pPr eaLnBrk="1" hangingPunct="1"/>
            <a:r>
              <a:rPr lang="en-US" altLang="en-US" dirty="0"/>
              <a:t>APPLICATIONS</a:t>
            </a:r>
          </a:p>
        </p:txBody>
      </p:sp>
      <p:sp>
        <p:nvSpPr>
          <p:cNvPr id="68611" name="Rectangle 3">
            <a:extLst>
              <a:ext uri="{FF2B5EF4-FFF2-40B4-BE49-F238E27FC236}">
                <a16:creationId xmlns:a16="http://schemas.microsoft.com/office/drawing/2014/main" id="{0FD303D6-D300-41BE-A0BC-F7AB281E001C}"/>
              </a:ext>
            </a:extLst>
          </p:cNvPr>
          <p:cNvSpPr>
            <a:spLocks noGrp="1" noChangeArrowheads="1"/>
          </p:cNvSpPr>
          <p:nvPr>
            <p:ph idx="1"/>
          </p:nvPr>
        </p:nvSpPr>
        <p:spPr>
          <a:xfrm>
            <a:off x="1069384" y="2155826"/>
            <a:ext cx="4680488" cy="3725863"/>
          </a:xfrm>
        </p:spPr>
        <p:txBody>
          <a:bodyPr>
            <a:normAutofit fontScale="92500"/>
          </a:bodyPr>
          <a:lstStyle/>
          <a:p>
            <a:pPr eaLnBrk="1" hangingPunct="1"/>
            <a:r>
              <a:rPr lang="en-US" altLang="en-US" sz="2000" b="1" dirty="0"/>
              <a:t>Purposes of Applications</a:t>
            </a:r>
          </a:p>
          <a:p>
            <a:pPr lvl="1" eaLnBrk="1" hangingPunct="1"/>
            <a:r>
              <a:rPr lang="en-US" altLang="en-US" sz="2000" dirty="0"/>
              <a:t>Record of applicant’s interest in the job</a:t>
            </a:r>
          </a:p>
          <a:p>
            <a:pPr lvl="1" eaLnBrk="1" hangingPunct="1"/>
            <a:r>
              <a:rPr lang="en-US" altLang="en-US" sz="2000" dirty="0"/>
              <a:t>Provides a profile of the applicant</a:t>
            </a:r>
          </a:p>
          <a:p>
            <a:pPr lvl="1" eaLnBrk="1" hangingPunct="1"/>
            <a:r>
              <a:rPr lang="en-US" altLang="en-US" sz="2000" dirty="0"/>
              <a:t>Basic record for applicants who are hired</a:t>
            </a:r>
          </a:p>
          <a:p>
            <a:pPr lvl="1" eaLnBrk="1" hangingPunct="1"/>
            <a:r>
              <a:rPr lang="en-US" altLang="en-US" sz="2000" dirty="0"/>
              <a:t>Research effectiveness of the selection process</a:t>
            </a:r>
          </a:p>
          <a:p>
            <a:pPr eaLnBrk="1" hangingPunct="1"/>
            <a:r>
              <a:rPr lang="en-US" altLang="en-US" sz="2000" b="1" dirty="0"/>
              <a:t>Application Disclaimers and Notices</a:t>
            </a:r>
          </a:p>
          <a:p>
            <a:pPr lvl="1" eaLnBrk="1" hangingPunct="1"/>
            <a:r>
              <a:rPr lang="en-US" altLang="en-US" sz="2000" dirty="0"/>
              <a:t>Employment-at-will</a:t>
            </a:r>
          </a:p>
          <a:p>
            <a:pPr lvl="2" eaLnBrk="1" hangingPunct="1"/>
            <a:r>
              <a:rPr lang="en-US" altLang="en-US" sz="2000" dirty="0"/>
              <a:t>Indicates the right of the employer or employee to terminate the employment relationship without cause or notice</a:t>
            </a:r>
          </a:p>
          <a:p>
            <a:pPr lvl="2" eaLnBrk="1" hangingPunct="1"/>
            <a:endParaRPr lang="en-US" altLang="en-US" sz="2000" dirty="0"/>
          </a:p>
        </p:txBody>
      </p:sp>
      <p:sp>
        <p:nvSpPr>
          <p:cNvPr id="4" name="Rectangle 3">
            <a:extLst>
              <a:ext uri="{FF2B5EF4-FFF2-40B4-BE49-F238E27FC236}">
                <a16:creationId xmlns:a16="http://schemas.microsoft.com/office/drawing/2014/main" id="{54F738B7-3B4B-47DC-8D8C-CD0E615DCFF2}"/>
              </a:ext>
            </a:extLst>
          </p:cNvPr>
          <p:cNvSpPr txBox="1">
            <a:spLocks noChangeArrowheads="1"/>
          </p:cNvSpPr>
          <p:nvPr/>
        </p:nvSpPr>
        <p:spPr bwMode="auto">
          <a:xfrm>
            <a:off x="6442129" y="2155826"/>
            <a:ext cx="4840637" cy="3725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fontScale="92500" lnSpcReduction="10000"/>
          </a:bodyPr>
          <a:lstStyle>
            <a:lvl1pPr marL="171450" indent="-171450" algn="l" defTabSz="685800" rtl="0" eaLnBrk="0" fontAlgn="base" hangingPunct="0">
              <a:lnSpc>
                <a:spcPct val="90000"/>
              </a:lnSpc>
              <a:spcBef>
                <a:spcPts val="750"/>
              </a:spcBef>
              <a:spcAft>
                <a:spcPct val="0"/>
              </a:spcAft>
              <a:buFont typeface="Arial" panose="020B0604020202020204" pitchFamily="34" charset="0"/>
              <a:buChar char="•"/>
              <a:defRPr sz="2400" kern="1200">
                <a:solidFill>
                  <a:schemeClr val="tx1"/>
                </a:solidFill>
                <a:latin typeface="Times New Roman" panose="02020603050405020304" pitchFamily="18" charset="0"/>
                <a:ea typeface="+mn-ea"/>
                <a:cs typeface="Times New Roman" panose="02020603050405020304" pitchFamily="18" charset="0"/>
              </a:defRPr>
            </a:lvl1pPr>
            <a:lvl2pPr marL="514350" indent="-171450" algn="l" defTabSz="685800" rtl="0" eaLnBrk="0" fontAlgn="base" hangingPunct="0">
              <a:lnSpc>
                <a:spcPct val="90000"/>
              </a:lnSpc>
              <a:spcBef>
                <a:spcPts val="375"/>
              </a:spcBef>
              <a:spcAft>
                <a:spcPct val="0"/>
              </a:spcAft>
              <a:buFont typeface="Arial" panose="020B0604020202020204" pitchFamily="34" charset="0"/>
              <a:buChar char="•"/>
              <a:defRPr sz="2400" kern="1200">
                <a:solidFill>
                  <a:schemeClr val="tx1"/>
                </a:solidFill>
                <a:latin typeface="Times New Roman" panose="02020603050405020304" pitchFamily="18" charset="0"/>
                <a:ea typeface="+mn-ea"/>
                <a:cs typeface="Times New Roman" panose="02020603050405020304" pitchFamily="18" charset="0"/>
              </a:defRPr>
            </a:lvl2pPr>
            <a:lvl3pPr marL="857250" indent="-171450" algn="l" defTabSz="685800" rtl="0" eaLnBrk="0" fontAlgn="base" hangingPunct="0">
              <a:lnSpc>
                <a:spcPct val="90000"/>
              </a:lnSpc>
              <a:spcBef>
                <a:spcPts val="375"/>
              </a:spcBef>
              <a:spcAft>
                <a:spcPct val="0"/>
              </a:spcAft>
              <a:buFont typeface="Arial" panose="020B0604020202020204" pitchFamily="34" charset="0"/>
              <a:buChar char="•"/>
              <a:defRPr sz="2400" kern="1200">
                <a:solidFill>
                  <a:schemeClr val="tx1"/>
                </a:solidFill>
                <a:latin typeface="Times New Roman" panose="02020603050405020304" pitchFamily="18" charset="0"/>
                <a:ea typeface="+mn-ea"/>
                <a:cs typeface="Times New Roman" panose="02020603050405020304" pitchFamily="18" charset="0"/>
              </a:defRPr>
            </a:lvl3pPr>
            <a:lvl4pPr marL="1200150" indent="-171450" algn="l" defTabSz="685800" rtl="0" eaLnBrk="0" fontAlgn="base" hangingPunct="0">
              <a:lnSpc>
                <a:spcPct val="90000"/>
              </a:lnSpc>
              <a:spcBef>
                <a:spcPts val="375"/>
              </a:spcBef>
              <a:spcAft>
                <a:spcPct val="0"/>
              </a:spcAft>
              <a:buFont typeface="Arial" panose="020B0604020202020204" pitchFamily="34" charset="0"/>
              <a:buChar char="•"/>
              <a:defRPr sz="2400" kern="1200">
                <a:solidFill>
                  <a:schemeClr val="tx1"/>
                </a:solidFill>
                <a:latin typeface="Times New Roman" panose="02020603050405020304" pitchFamily="18" charset="0"/>
                <a:ea typeface="+mn-ea"/>
                <a:cs typeface="Times New Roman" panose="02020603050405020304" pitchFamily="18" charset="0"/>
              </a:defRPr>
            </a:lvl4pPr>
            <a:lvl5pPr marL="1543050" indent="-171450" algn="l" defTabSz="685800" rtl="0" eaLnBrk="0" fontAlgn="base" hangingPunct="0">
              <a:lnSpc>
                <a:spcPct val="90000"/>
              </a:lnSpc>
              <a:spcBef>
                <a:spcPts val="375"/>
              </a:spcBef>
              <a:spcAft>
                <a:spcPct val="0"/>
              </a:spcAft>
              <a:buFont typeface="Arial" panose="020B0604020202020204" pitchFamily="34" charset="0"/>
              <a:buChar char="•"/>
              <a:defRPr sz="2400" kern="1200">
                <a:solidFill>
                  <a:schemeClr val="tx1"/>
                </a:solidFill>
                <a:latin typeface="Times New Roman" panose="02020603050405020304" pitchFamily="18" charset="0"/>
                <a:ea typeface="+mn-ea"/>
                <a:cs typeface="Times New Roman" panose="02020603050405020304" pitchFamily="18"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eaLnBrk="1" hangingPunct="1"/>
            <a:r>
              <a:rPr lang="en-US" altLang="en-US" sz="2000" b="1" dirty="0"/>
              <a:t>References contacts</a:t>
            </a:r>
          </a:p>
          <a:p>
            <a:pPr lvl="1" eaLnBrk="1" hangingPunct="1"/>
            <a:r>
              <a:rPr lang="en-US" altLang="en-US" sz="2000" dirty="0"/>
              <a:t>Obtains applicant’s permission of contact references</a:t>
            </a:r>
          </a:p>
          <a:p>
            <a:pPr eaLnBrk="1" hangingPunct="1"/>
            <a:r>
              <a:rPr lang="en-US" altLang="en-US" sz="2000" b="1" dirty="0"/>
              <a:t>Employment testing</a:t>
            </a:r>
          </a:p>
          <a:p>
            <a:pPr lvl="1" eaLnBrk="1" hangingPunct="1"/>
            <a:r>
              <a:rPr lang="en-US" altLang="en-US" sz="2000" dirty="0"/>
              <a:t>Notifies applicants of required drug tests, physical exams, or other tests.</a:t>
            </a:r>
          </a:p>
          <a:p>
            <a:pPr eaLnBrk="1" hangingPunct="1"/>
            <a:r>
              <a:rPr lang="en-US" altLang="en-US" sz="2000" b="1" dirty="0"/>
              <a:t>Application time limits</a:t>
            </a:r>
          </a:p>
          <a:p>
            <a:pPr lvl="1" eaLnBrk="1" hangingPunct="1"/>
            <a:r>
              <a:rPr lang="en-US" altLang="en-US" sz="2000" dirty="0"/>
              <a:t>Indicates how long the application will remain active.</a:t>
            </a:r>
          </a:p>
          <a:p>
            <a:pPr eaLnBrk="1" hangingPunct="1"/>
            <a:r>
              <a:rPr lang="en-US" altLang="en-US" sz="2000" b="1" dirty="0"/>
              <a:t>Information Falsification</a:t>
            </a:r>
          </a:p>
          <a:p>
            <a:pPr lvl="1" eaLnBrk="1" hangingPunct="1"/>
            <a:r>
              <a:rPr lang="en-US" altLang="en-US" sz="2000" dirty="0"/>
              <a:t>Indicates that false information is grounds for termination.</a:t>
            </a:r>
          </a:p>
          <a:p>
            <a:pPr lvl="2" eaLnBrk="1" hangingPunct="1"/>
            <a:endParaRPr lang="en-US" altLang="en-US" sz="2000" dirty="0"/>
          </a:p>
        </p:txBody>
      </p:sp>
    </p:spTree>
    <p:custDataLst>
      <p:tags r:id="rId1"/>
    </p:custDataLst>
  </p:cSld>
  <p:clrMapOvr>
    <a:masterClrMapping/>
  </p:clrMapOvr>
  <p:transition>
    <p:cut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AutoShape 2">
            <a:extLst>
              <a:ext uri="{FF2B5EF4-FFF2-40B4-BE49-F238E27FC236}">
                <a16:creationId xmlns:a16="http://schemas.microsoft.com/office/drawing/2014/main" id="{E2685DCC-03E8-426B-827F-EDC402180C13}"/>
              </a:ext>
            </a:extLst>
          </p:cNvPr>
          <p:cNvSpPr>
            <a:spLocks noGrp="1" noChangeArrowheads="1"/>
          </p:cNvSpPr>
          <p:nvPr>
            <p:ph type="title"/>
          </p:nvPr>
        </p:nvSpPr>
        <p:spPr>
          <a:xfrm>
            <a:off x="3216275" y="333375"/>
            <a:ext cx="5543550" cy="1143000"/>
          </a:xfrm>
        </p:spPr>
        <p:txBody>
          <a:bodyPr/>
          <a:lstStyle/>
          <a:p>
            <a:pPr eaLnBrk="1" hangingPunct="1"/>
            <a:r>
              <a:rPr lang="en-US" altLang="en-US"/>
              <a:t>SAMPLE APPLICATION FORM</a:t>
            </a:r>
          </a:p>
        </p:txBody>
      </p:sp>
      <p:pic>
        <p:nvPicPr>
          <p:cNvPr id="70659" name="Picture 6" descr="C:\My Documents\PowerPoint Files\Books\South-Western\HRM10e\HRM10e GIFS\08-06.gif">
            <a:extLst>
              <a:ext uri="{FF2B5EF4-FFF2-40B4-BE49-F238E27FC236}">
                <a16:creationId xmlns:a16="http://schemas.microsoft.com/office/drawing/2014/main" id="{89B449C7-2D7E-4911-BBB2-58ED03E95F2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042" t="769" b="48077"/>
          <a:stretch>
            <a:fillRect/>
          </a:stretch>
        </p:blipFill>
        <p:spPr bwMode="auto">
          <a:xfrm>
            <a:off x="275092" y="1476252"/>
            <a:ext cx="5882365" cy="3870663"/>
          </a:xfrm>
          <a:prstGeom prst="rect">
            <a:avLst/>
          </a:prstGeom>
          <a:noFill/>
          <a:ln w="38100">
            <a:solidFill>
              <a:srgbClr val="CC6600"/>
            </a:solidFill>
            <a:miter lim="800000"/>
            <a:headEnd/>
            <a:tailEnd/>
          </a:ln>
          <a:extLst>
            <a:ext uri="{909E8E84-426E-40DD-AFC4-6F175D3DCCD1}">
              <a14:hiddenFill xmlns:a14="http://schemas.microsoft.com/office/drawing/2010/main">
                <a:solidFill>
                  <a:srgbClr val="FFFFFF"/>
                </a:solidFill>
              </a14:hiddenFill>
            </a:ext>
          </a:extLst>
        </p:spPr>
      </p:pic>
      <p:sp>
        <p:nvSpPr>
          <p:cNvPr id="70660" name="Rectangle 3">
            <a:extLst>
              <a:ext uri="{FF2B5EF4-FFF2-40B4-BE49-F238E27FC236}">
                <a16:creationId xmlns:a16="http://schemas.microsoft.com/office/drawing/2014/main" id="{A7266615-9336-4F4E-AC3A-47A765FD3ED6}"/>
              </a:ext>
            </a:extLst>
          </p:cNvPr>
          <p:cNvSpPr>
            <a:spLocks noChangeArrowheads="1"/>
          </p:cNvSpPr>
          <p:nvPr/>
        </p:nvSpPr>
        <p:spPr bwMode="auto">
          <a:xfrm>
            <a:off x="5562600" y="6341011"/>
            <a:ext cx="1066800"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50000"/>
              </a:spcBef>
              <a:spcAft>
                <a:spcPct val="0"/>
              </a:spcAft>
            </a:pPr>
            <a:r>
              <a:rPr lang="en-US" altLang="en-US" sz="1200" b="1" i="1" dirty="0">
                <a:solidFill>
                  <a:prstClr val="black"/>
                </a:solidFill>
                <a:latin typeface="Arial" panose="020B0604020202020204" pitchFamily="34" charset="0"/>
              </a:rPr>
              <a:t>Figure 8</a:t>
            </a:r>
            <a:r>
              <a:rPr lang="en-US" altLang="en-US" sz="1200" b="1" i="1" dirty="0">
                <a:solidFill>
                  <a:prstClr val="black"/>
                </a:solidFill>
                <a:latin typeface="Arial" panose="020B0604020202020204" pitchFamily="34" charset="0"/>
                <a:cs typeface="Arial" panose="020B0604020202020204" pitchFamily="34" charset="0"/>
              </a:rPr>
              <a:t>–6</a:t>
            </a:r>
            <a:endParaRPr lang="en-US" altLang="en-US" sz="1200" b="1" i="1" dirty="0">
              <a:solidFill>
                <a:prstClr val="black"/>
              </a:solidFill>
              <a:latin typeface="Arial" panose="020B0604020202020204" pitchFamily="34" charset="0"/>
            </a:endParaRPr>
          </a:p>
        </p:txBody>
      </p:sp>
      <p:pic>
        <p:nvPicPr>
          <p:cNvPr id="5" name="Picture 2" descr="C:\My Documents\PowerPoint Files\Books\South-Western\HRM10e\HRM10e GIFS\08-06.gif">
            <a:extLst>
              <a:ext uri="{FF2B5EF4-FFF2-40B4-BE49-F238E27FC236}">
                <a16:creationId xmlns:a16="http://schemas.microsoft.com/office/drawing/2014/main" id="{A1CFD182-DEF0-4EC1-800E-DDEE16357A8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042" t="51538"/>
          <a:stretch>
            <a:fillRect/>
          </a:stretch>
        </p:blipFill>
        <p:spPr bwMode="auto">
          <a:xfrm>
            <a:off x="6292312" y="1476252"/>
            <a:ext cx="5384639" cy="3870663"/>
          </a:xfrm>
          <a:prstGeom prst="rect">
            <a:avLst/>
          </a:prstGeom>
          <a:noFill/>
          <a:ln w="38100">
            <a:solidFill>
              <a:srgbClr val="CC66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p:cut thruBlk="1"/>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AutoShape 2">
            <a:extLst>
              <a:ext uri="{FF2B5EF4-FFF2-40B4-BE49-F238E27FC236}">
                <a16:creationId xmlns:a16="http://schemas.microsoft.com/office/drawing/2014/main" id="{31965206-26C0-4511-AFD2-A48CAE7EC601}"/>
              </a:ext>
            </a:extLst>
          </p:cNvPr>
          <p:cNvSpPr>
            <a:spLocks noGrp="1" noChangeArrowheads="1"/>
          </p:cNvSpPr>
          <p:nvPr>
            <p:ph type="title"/>
          </p:nvPr>
        </p:nvSpPr>
        <p:spPr>
          <a:xfrm>
            <a:off x="3648076" y="549276"/>
            <a:ext cx="5788025" cy="1325563"/>
          </a:xfrm>
        </p:spPr>
        <p:txBody>
          <a:bodyPr/>
          <a:lstStyle/>
          <a:p>
            <a:pPr eaLnBrk="1" hangingPunct="1"/>
            <a:r>
              <a:rPr lang="en-US" altLang="en-US" dirty="0"/>
              <a:t>SELECTION AND TESTING: ABILITY TESTS</a:t>
            </a:r>
          </a:p>
        </p:txBody>
      </p:sp>
      <p:sp>
        <p:nvSpPr>
          <p:cNvPr id="73731" name="Rectangle 3">
            <a:extLst>
              <a:ext uri="{FF2B5EF4-FFF2-40B4-BE49-F238E27FC236}">
                <a16:creationId xmlns:a16="http://schemas.microsoft.com/office/drawing/2014/main" id="{C868E343-2976-4EFA-9EB4-632233AA6297}"/>
              </a:ext>
            </a:extLst>
          </p:cNvPr>
          <p:cNvSpPr>
            <a:spLocks noGrp="1" noChangeArrowheads="1"/>
          </p:cNvSpPr>
          <p:nvPr>
            <p:ph idx="1"/>
          </p:nvPr>
        </p:nvSpPr>
        <p:spPr>
          <a:xfrm>
            <a:off x="1026440" y="2290469"/>
            <a:ext cx="5069560" cy="3456577"/>
          </a:xfrm>
        </p:spPr>
        <p:txBody>
          <a:bodyPr>
            <a:noAutofit/>
          </a:bodyPr>
          <a:lstStyle/>
          <a:p>
            <a:pPr eaLnBrk="1" hangingPunct="1"/>
            <a:r>
              <a:rPr lang="en-US" altLang="en-US" b="1" dirty="0">
                <a:solidFill>
                  <a:srgbClr val="FF0000"/>
                </a:solidFill>
              </a:rPr>
              <a:t>Cognitive Ability Tests</a:t>
            </a:r>
          </a:p>
          <a:p>
            <a:pPr lvl="1" eaLnBrk="1" hangingPunct="1"/>
            <a:r>
              <a:rPr lang="en-US" altLang="en-US" sz="2000" dirty="0"/>
              <a:t>Measure an individual’s thinking, memory, reasoning, and verbal and mathematical abilities.</a:t>
            </a:r>
          </a:p>
          <a:p>
            <a:pPr eaLnBrk="1" hangingPunct="1"/>
            <a:r>
              <a:rPr lang="en-US" altLang="en-US" b="1" dirty="0">
                <a:solidFill>
                  <a:srgbClr val="FF0000"/>
                </a:solidFill>
              </a:rPr>
              <a:t>Physical Ability Tests</a:t>
            </a:r>
          </a:p>
          <a:p>
            <a:pPr lvl="1" eaLnBrk="1" hangingPunct="1"/>
            <a:r>
              <a:rPr lang="en-US" altLang="en-US" sz="2000" dirty="0"/>
              <a:t>Measure strength, endurance, and muscular movement</a:t>
            </a:r>
          </a:p>
          <a:p>
            <a:pPr eaLnBrk="1" hangingPunct="1"/>
            <a:r>
              <a:rPr lang="en-US" altLang="en-US" b="1" dirty="0">
                <a:solidFill>
                  <a:srgbClr val="FF0000"/>
                </a:solidFill>
              </a:rPr>
              <a:t>Psychomotor Tests</a:t>
            </a:r>
          </a:p>
          <a:p>
            <a:pPr lvl="1" eaLnBrk="1" hangingPunct="1"/>
            <a:r>
              <a:rPr lang="en-US" altLang="en-US" sz="2000" dirty="0"/>
              <a:t>Measure dexterity, hand-eye coordination, arm-hand steadiness, and other factors.</a:t>
            </a:r>
          </a:p>
        </p:txBody>
      </p:sp>
      <p:sp>
        <p:nvSpPr>
          <p:cNvPr id="4" name="Rectangle 3">
            <a:extLst>
              <a:ext uri="{FF2B5EF4-FFF2-40B4-BE49-F238E27FC236}">
                <a16:creationId xmlns:a16="http://schemas.microsoft.com/office/drawing/2014/main" id="{41B05D0B-EE0A-41E0-AA45-574E5BEC6AB0}"/>
              </a:ext>
            </a:extLst>
          </p:cNvPr>
          <p:cNvSpPr txBox="1">
            <a:spLocks noChangeArrowheads="1"/>
          </p:cNvSpPr>
          <p:nvPr/>
        </p:nvSpPr>
        <p:spPr bwMode="auto">
          <a:xfrm>
            <a:off x="6096000" y="2290469"/>
            <a:ext cx="5441895" cy="3456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lnSpcReduction="10000"/>
          </a:bodyPr>
          <a:lstStyle>
            <a:lvl1pPr marL="171450" indent="-171450" algn="l" defTabSz="685800" rtl="0" eaLnBrk="0" fontAlgn="base" hangingPunct="0">
              <a:lnSpc>
                <a:spcPct val="90000"/>
              </a:lnSpc>
              <a:spcBef>
                <a:spcPts val="750"/>
              </a:spcBef>
              <a:spcAft>
                <a:spcPct val="0"/>
              </a:spcAft>
              <a:buFont typeface="Arial" panose="020B0604020202020204" pitchFamily="34" charset="0"/>
              <a:buChar char="•"/>
              <a:defRPr sz="2400" kern="1200">
                <a:solidFill>
                  <a:schemeClr val="tx1"/>
                </a:solidFill>
                <a:latin typeface="Times New Roman" panose="02020603050405020304" pitchFamily="18" charset="0"/>
                <a:ea typeface="+mn-ea"/>
                <a:cs typeface="Times New Roman" panose="02020603050405020304" pitchFamily="18" charset="0"/>
              </a:defRPr>
            </a:lvl1pPr>
            <a:lvl2pPr marL="514350" indent="-171450" algn="l" defTabSz="685800" rtl="0" eaLnBrk="0" fontAlgn="base" hangingPunct="0">
              <a:lnSpc>
                <a:spcPct val="90000"/>
              </a:lnSpc>
              <a:spcBef>
                <a:spcPts val="375"/>
              </a:spcBef>
              <a:spcAft>
                <a:spcPct val="0"/>
              </a:spcAft>
              <a:buFont typeface="Arial" panose="020B0604020202020204" pitchFamily="34" charset="0"/>
              <a:buChar char="•"/>
              <a:defRPr sz="2400" kern="1200">
                <a:solidFill>
                  <a:schemeClr val="tx1"/>
                </a:solidFill>
                <a:latin typeface="Times New Roman" panose="02020603050405020304" pitchFamily="18" charset="0"/>
                <a:ea typeface="+mn-ea"/>
                <a:cs typeface="Times New Roman" panose="02020603050405020304" pitchFamily="18" charset="0"/>
              </a:defRPr>
            </a:lvl2pPr>
            <a:lvl3pPr marL="857250" indent="-171450" algn="l" defTabSz="685800" rtl="0" eaLnBrk="0" fontAlgn="base" hangingPunct="0">
              <a:lnSpc>
                <a:spcPct val="90000"/>
              </a:lnSpc>
              <a:spcBef>
                <a:spcPts val="375"/>
              </a:spcBef>
              <a:spcAft>
                <a:spcPct val="0"/>
              </a:spcAft>
              <a:buFont typeface="Arial" panose="020B0604020202020204" pitchFamily="34" charset="0"/>
              <a:buChar char="•"/>
              <a:defRPr sz="2400" kern="1200">
                <a:solidFill>
                  <a:schemeClr val="tx1"/>
                </a:solidFill>
                <a:latin typeface="Times New Roman" panose="02020603050405020304" pitchFamily="18" charset="0"/>
                <a:ea typeface="+mn-ea"/>
                <a:cs typeface="Times New Roman" panose="02020603050405020304" pitchFamily="18" charset="0"/>
              </a:defRPr>
            </a:lvl3pPr>
            <a:lvl4pPr marL="1200150" indent="-171450" algn="l" defTabSz="685800" rtl="0" eaLnBrk="0" fontAlgn="base" hangingPunct="0">
              <a:lnSpc>
                <a:spcPct val="90000"/>
              </a:lnSpc>
              <a:spcBef>
                <a:spcPts val="375"/>
              </a:spcBef>
              <a:spcAft>
                <a:spcPct val="0"/>
              </a:spcAft>
              <a:buFont typeface="Arial" panose="020B0604020202020204" pitchFamily="34" charset="0"/>
              <a:buChar char="•"/>
              <a:defRPr sz="2400" kern="1200">
                <a:solidFill>
                  <a:schemeClr val="tx1"/>
                </a:solidFill>
                <a:latin typeface="Times New Roman" panose="02020603050405020304" pitchFamily="18" charset="0"/>
                <a:ea typeface="+mn-ea"/>
                <a:cs typeface="Times New Roman" panose="02020603050405020304" pitchFamily="18" charset="0"/>
              </a:defRPr>
            </a:lvl4pPr>
            <a:lvl5pPr marL="1543050" indent="-171450" algn="l" defTabSz="685800" rtl="0" eaLnBrk="0" fontAlgn="base" hangingPunct="0">
              <a:lnSpc>
                <a:spcPct val="90000"/>
              </a:lnSpc>
              <a:spcBef>
                <a:spcPts val="375"/>
              </a:spcBef>
              <a:spcAft>
                <a:spcPct val="0"/>
              </a:spcAft>
              <a:buFont typeface="Arial" panose="020B0604020202020204" pitchFamily="34" charset="0"/>
              <a:buChar char="•"/>
              <a:defRPr sz="2400" kern="1200">
                <a:solidFill>
                  <a:schemeClr val="tx1"/>
                </a:solidFill>
                <a:latin typeface="Times New Roman" panose="02020603050405020304" pitchFamily="18" charset="0"/>
                <a:ea typeface="+mn-ea"/>
                <a:cs typeface="Times New Roman" panose="02020603050405020304" pitchFamily="18"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eaLnBrk="1" hangingPunct="1"/>
            <a:r>
              <a:rPr lang="en-US" altLang="en-US" b="1" dirty="0">
                <a:solidFill>
                  <a:srgbClr val="FF0000"/>
                </a:solidFill>
              </a:rPr>
              <a:t>Work Sample Tests</a:t>
            </a:r>
          </a:p>
          <a:p>
            <a:pPr lvl="1" eaLnBrk="1" hangingPunct="1"/>
            <a:r>
              <a:rPr lang="en-US" altLang="en-US" sz="2000" dirty="0"/>
              <a:t>Require an applicant to perform a simulated task.</a:t>
            </a:r>
          </a:p>
          <a:p>
            <a:pPr eaLnBrk="1" hangingPunct="1"/>
            <a:r>
              <a:rPr lang="en-US" altLang="en-US" b="1" dirty="0">
                <a:solidFill>
                  <a:srgbClr val="FF0000"/>
                </a:solidFill>
              </a:rPr>
              <a:t>Assessment Centers</a:t>
            </a:r>
          </a:p>
          <a:p>
            <a:pPr lvl="1" eaLnBrk="1" hangingPunct="1"/>
            <a:r>
              <a:rPr lang="en-US" altLang="en-US" sz="2000" dirty="0"/>
              <a:t>A series of evaluation exercises and tests used for the selection and development of managerial personnel.</a:t>
            </a:r>
          </a:p>
          <a:p>
            <a:pPr lvl="1" eaLnBrk="1" hangingPunct="1"/>
            <a:r>
              <a:rPr lang="en-US" altLang="en-US" sz="2000" dirty="0"/>
              <a:t>Multiple raters assess participants in multiple exercises and problems that are job content-related to the jobs for which the individuals are being screened.</a:t>
            </a:r>
          </a:p>
        </p:txBody>
      </p:sp>
    </p:spTree>
    <p:custDataLst>
      <p:tags r:id="rId1"/>
    </p:custDataLst>
  </p:cSld>
  <p:clrMapOvr>
    <a:masterClrMapping/>
  </p:clrMapOvr>
  <p:transition>
    <p:cut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AutoShape 2">
            <a:extLst>
              <a:ext uri="{FF2B5EF4-FFF2-40B4-BE49-F238E27FC236}">
                <a16:creationId xmlns:a16="http://schemas.microsoft.com/office/drawing/2014/main" id="{240A7637-2530-4A97-B8BA-501AF57690BF}"/>
              </a:ext>
            </a:extLst>
          </p:cNvPr>
          <p:cNvSpPr>
            <a:spLocks noGrp="1" noChangeArrowheads="1"/>
          </p:cNvSpPr>
          <p:nvPr>
            <p:ph type="title"/>
          </p:nvPr>
        </p:nvSpPr>
        <p:spPr>
          <a:xfrm>
            <a:off x="3201193" y="635859"/>
            <a:ext cx="5789613" cy="1325563"/>
          </a:xfrm>
        </p:spPr>
        <p:txBody>
          <a:bodyPr/>
          <a:lstStyle/>
          <a:p>
            <a:pPr eaLnBrk="1" hangingPunct="1"/>
            <a:r>
              <a:rPr lang="en-US" altLang="en-US" dirty="0"/>
              <a:t>SELECTION INTERVIEWING</a:t>
            </a:r>
          </a:p>
        </p:txBody>
      </p:sp>
      <p:sp>
        <p:nvSpPr>
          <p:cNvPr id="80899" name="Rectangle 3">
            <a:extLst>
              <a:ext uri="{FF2B5EF4-FFF2-40B4-BE49-F238E27FC236}">
                <a16:creationId xmlns:a16="http://schemas.microsoft.com/office/drawing/2014/main" id="{F52655C9-914A-403D-9A55-F316342E900F}"/>
              </a:ext>
            </a:extLst>
          </p:cNvPr>
          <p:cNvSpPr>
            <a:spLocks noGrp="1" noChangeArrowheads="1"/>
          </p:cNvSpPr>
          <p:nvPr>
            <p:ph idx="1"/>
          </p:nvPr>
        </p:nvSpPr>
        <p:spPr>
          <a:xfrm>
            <a:off x="1301858" y="2155826"/>
            <a:ext cx="5769000" cy="3725863"/>
          </a:xfrm>
        </p:spPr>
        <p:txBody>
          <a:bodyPr>
            <a:normAutofit/>
          </a:bodyPr>
          <a:lstStyle/>
          <a:p>
            <a:pPr eaLnBrk="1" hangingPunct="1"/>
            <a:r>
              <a:rPr lang="en-US" altLang="en-US" b="1" dirty="0"/>
              <a:t>Concerns with Interviewing</a:t>
            </a:r>
          </a:p>
          <a:p>
            <a:pPr lvl="1" eaLnBrk="1" hangingPunct="1"/>
            <a:r>
              <a:rPr lang="en-US" altLang="en-US" dirty="0"/>
              <a:t>Identify objective job-related criteria to be sought in the interview</a:t>
            </a:r>
          </a:p>
          <a:p>
            <a:pPr lvl="1" eaLnBrk="1" hangingPunct="1"/>
            <a:r>
              <a:rPr lang="en-US" altLang="en-US" dirty="0"/>
              <a:t>Specify the decision-making criteria used</a:t>
            </a:r>
          </a:p>
          <a:p>
            <a:pPr lvl="1" eaLnBrk="1" hangingPunct="1"/>
            <a:r>
              <a:rPr lang="en-US" altLang="en-US" dirty="0"/>
              <a:t>Provide multiple levels of review for decisions</a:t>
            </a:r>
          </a:p>
          <a:p>
            <a:pPr lvl="1" eaLnBrk="1" hangingPunct="1"/>
            <a:r>
              <a:rPr lang="en-US" altLang="en-US" dirty="0"/>
              <a:t>Use structured interviews, asking the same questions of all those interviewed</a:t>
            </a:r>
          </a:p>
        </p:txBody>
      </p:sp>
      <p:pic>
        <p:nvPicPr>
          <p:cNvPr id="4" name="Picture 6" descr="C:\My Documents\PowerPoint Files\Books\South-Western\HRM10e\HRM10e GIFS\08-09.gif">
            <a:extLst>
              <a:ext uri="{FF2B5EF4-FFF2-40B4-BE49-F238E27FC236}">
                <a16:creationId xmlns:a16="http://schemas.microsoft.com/office/drawing/2014/main" id="{D2D46C2E-C643-49F1-8DC8-BCC385D802BB}"/>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210566" y="2155826"/>
            <a:ext cx="4211462" cy="3725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AutoShape 2">
            <a:extLst>
              <a:ext uri="{FF2B5EF4-FFF2-40B4-BE49-F238E27FC236}">
                <a16:creationId xmlns:a16="http://schemas.microsoft.com/office/drawing/2014/main" id="{7407EA6B-3760-4004-B559-1DEFA897AABE}"/>
              </a:ext>
            </a:extLst>
          </p:cNvPr>
          <p:cNvSpPr txBox="1">
            <a:spLocks noChangeArrowheads="1"/>
          </p:cNvSpPr>
          <p:nvPr/>
        </p:nvSpPr>
        <p:spPr bwMode="auto">
          <a:xfrm>
            <a:off x="7210565" y="1627322"/>
            <a:ext cx="4645638" cy="805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defTabSz="685800" rtl="0" eaLnBrk="0" fontAlgn="base" hangingPunct="0">
              <a:lnSpc>
                <a:spcPct val="90000"/>
              </a:lnSpc>
              <a:spcBef>
                <a:spcPct val="0"/>
              </a:spcBef>
              <a:spcAft>
                <a:spcPct val="0"/>
              </a:spcAft>
              <a:defRPr sz="2800" b="1" kern="1200">
                <a:solidFill>
                  <a:schemeClr val="tx1"/>
                </a:solidFill>
                <a:latin typeface="Times New Roman" panose="02020603050405020304" pitchFamily="18" charset="0"/>
                <a:ea typeface="+mj-ea"/>
                <a:cs typeface="Times New Roman" panose="02020603050405020304" pitchFamily="18" charset="0"/>
              </a:defRPr>
            </a:lvl1pPr>
            <a:lvl2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2pPr>
            <a:lvl3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3pPr>
            <a:lvl4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4pPr>
            <a:lvl5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5pPr>
            <a:lvl6pPr marL="457200" algn="l" defTabSz="685800" rtl="0" eaLnBrk="1" fontAlgn="base" hangingPunct="1">
              <a:lnSpc>
                <a:spcPct val="90000"/>
              </a:lnSpc>
              <a:spcBef>
                <a:spcPct val="0"/>
              </a:spcBef>
              <a:spcAft>
                <a:spcPct val="0"/>
              </a:spcAft>
              <a:defRPr sz="3300">
                <a:solidFill>
                  <a:schemeClr val="tx1"/>
                </a:solidFill>
                <a:latin typeface="Calibri Light" panose="020F0302020204030204" pitchFamily="34" charset="0"/>
              </a:defRPr>
            </a:lvl6pPr>
            <a:lvl7pPr marL="914400" algn="l" defTabSz="685800" rtl="0" eaLnBrk="1" fontAlgn="base" hangingPunct="1">
              <a:lnSpc>
                <a:spcPct val="90000"/>
              </a:lnSpc>
              <a:spcBef>
                <a:spcPct val="0"/>
              </a:spcBef>
              <a:spcAft>
                <a:spcPct val="0"/>
              </a:spcAft>
              <a:defRPr sz="3300">
                <a:solidFill>
                  <a:schemeClr val="tx1"/>
                </a:solidFill>
                <a:latin typeface="Calibri Light" panose="020F0302020204030204" pitchFamily="34" charset="0"/>
              </a:defRPr>
            </a:lvl7pPr>
            <a:lvl8pPr marL="1371600" algn="l" defTabSz="685800" rtl="0" eaLnBrk="1" fontAlgn="base" hangingPunct="1">
              <a:lnSpc>
                <a:spcPct val="90000"/>
              </a:lnSpc>
              <a:spcBef>
                <a:spcPct val="0"/>
              </a:spcBef>
              <a:spcAft>
                <a:spcPct val="0"/>
              </a:spcAft>
              <a:defRPr sz="3300">
                <a:solidFill>
                  <a:schemeClr val="tx1"/>
                </a:solidFill>
                <a:latin typeface="Calibri Light" panose="020F0302020204030204" pitchFamily="34" charset="0"/>
              </a:defRPr>
            </a:lvl8pPr>
            <a:lvl9pPr marL="1828800" algn="l" defTabSz="685800" rtl="0" eaLnBrk="1" fontAlgn="base" hangingPunct="1">
              <a:lnSpc>
                <a:spcPct val="90000"/>
              </a:lnSpc>
              <a:spcBef>
                <a:spcPct val="0"/>
              </a:spcBef>
              <a:spcAft>
                <a:spcPct val="0"/>
              </a:spcAft>
              <a:defRPr sz="3300">
                <a:solidFill>
                  <a:schemeClr val="tx1"/>
                </a:solidFill>
                <a:latin typeface="Calibri Light" panose="020F0302020204030204" pitchFamily="34" charset="0"/>
              </a:defRPr>
            </a:lvl9pPr>
          </a:lstStyle>
          <a:p>
            <a:pPr eaLnBrk="1" hangingPunct="1"/>
            <a:r>
              <a:rPr lang="en-US" altLang="en-US" sz="1800" dirty="0"/>
              <a:t>TYPES OF SELECTION INTERVIEWS</a:t>
            </a:r>
          </a:p>
        </p:txBody>
      </p:sp>
      <p:sp>
        <p:nvSpPr>
          <p:cNvPr id="6" name="Rectangle 3">
            <a:extLst>
              <a:ext uri="{FF2B5EF4-FFF2-40B4-BE49-F238E27FC236}">
                <a16:creationId xmlns:a16="http://schemas.microsoft.com/office/drawing/2014/main" id="{DDBC1676-3775-410B-84BF-89530D47CCE4}"/>
              </a:ext>
            </a:extLst>
          </p:cNvPr>
          <p:cNvSpPr>
            <a:spLocks noChangeArrowheads="1"/>
          </p:cNvSpPr>
          <p:nvPr/>
        </p:nvSpPr>
        <p:spPr bwMode="auto">
          <a:xfrm>
            <a:off x="8347653" y="6129808"/>
            <a:ext cx="1066800"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r" fontAlgn="base">
              <a:spcBef>
                <a:spcPct val="50000"/>
              </a:spcBef>
              <a:spcAft>
                <a:spcPct val="0"/>
              </a:spcAft>
            </a:pPr>
            <a:r>
              <a:rPr lang="en-US" altLang="en-US" sz="1200" b="1" i="1">
                <a:solidFill>
                  <a:prstClr val="black"/>
                </a:solidFill>
                <a:latin typeface="Arial" panose="020B0604020202020204" pitchFamily="34" charset="0"/>
              </a:rPr>
              <a:t>Figure 8</a:t>
            </a:r>
            <a:r>
              <a:rPr lang="en-US" altLang="en-US" sz="1200" b="1" i="1">
                <a:solidFill>
                  <a:prstClr val="black"/>
                </a:solidFill>
                <a:latin typeface="Arial" panose="020B0604020202020204" pitchFamily="34" charset="0"/>
                <a:cs typeface="Arial" panose="020B0604020202020204" pitchFamily="34" charset="0"/>
              </a:rPr>
              <a:t>–9</a:t>
            </a:r>
            <a:endParaRPr lang="en-US" altLang="en-US" sz="1200" b="1" i="1">
              <a:solidFill>
                <a:prstClr val="black"/>
              </a:solidFill>
              <a:latin typeface="Arial" panose="020B0604020202020204" pitchFamily="34" charset="0"/>
            </a:endParaRPr>
          </a:p>
        </p:txBody>
      </p:sp>
    </p:spTree>
    <p:custDataLst>
      <p:tags r:id="rId1"/>
    </p:custDataLst>
  </p:cSld>
  <p:clrMapOvr>
    <a:masterClrMapping/>
  </p:clrMapOvr>
  <p:transition>
    <p:cut thruBlk="1"/>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AutoShape 2">
            <a:extLst>
              <a:ext uri="{FF2B5EF4-FFF2-40B4-BE49-F238E27FC236}">
                <a16:creationId xmlns:a16="http://schemas.microsoft.com/office/drawing/2014/main" id="{8FCDBD40-A80B-446B-889B-E43E2FF2E5B2}"/>
              </a:ext>
            </a:extLst>
          </p:cNvPr>
          <p:cNvSpPr>
            <a:spLocks noGrp="1" noChangeArrowheads="1"/>
          </p:cNvSpPr>
          <p:nvPr>
            <p:ph type="title"/>
          </p:nvPr>
        </p:nvSpPr>
        <p:spPr>
          <a:xfrm>
            <a:off x="3031506" y="587376"/>
            <a:ext cx="5789613" cy="1325563"/>
          </a:xfrm>
        </p:spPr>
        <p:txBody>
          <a:bodyPr/>
          <a:lstStyle/>
          <a:p>
            <a:pPr eaLnBrk="1" hangingPunct="1"/>
            <a:r>
              <a:rPr lang="en-US" altLang="en-US" dirty="0"/>
              <a:t>STRUCTURED INTERVIEWS</a:t>
            </a:r>
          </a:p>
        </p:txBody>
      </p:sp>
      <p:sp>
        <p:nvSpPr>
          <p:cNvPr id="82947" name="Rectangle 3">
            <a:extLst>
              <a:ext uri="{FF2B5EF4-FFF2-40B4-BE49-F238E27FC236}">
                <a16:creationId xmlns:a16="http://schemas.microsoft.com/office/drawing/2014/main" id="{149EC950-111D-4D2C-A2DB-26BBB94A4DBF}"/>
              </a:ext>
            </a:extLst>
          </p:cNvPr>
          <p:cNvSpPr>
            <a:spLocks noGrp="1" noChangeArrowheads="1"/>
          </p:cNvSpPr>
          <p:nvPr>
            <p:ph idx="1"/>
          </p:nvPr>
        </p:nvSpPr>
        <p:spPr>
          <a:xfrm>
            <a:off x="874659" y="2141889"/>
            <a:ext cx="4881966" cy="3725863"/>
          </a:xfrm>
        </p:spPr>
        <p:txBody>
          <a:bodyPr>
            <a:noAutofit/>
          </a:bodyPr>
          <a:lstStyle/>
          <a:p>
            <a:pPr eaLnBrk="1" hangingPunct="1"/>
            <a:r>
              <a:rPr lang="en-US" altLang="en-US" sz="2000" b="1" dirty="0">
                <a:solidFill>
                  <a:srgbClr val="FF0000"/>
                </a:solidFill>
              </a:rPr>
              <a:t>Structured Interview</a:t>
            </a:r>
          </a:p>
          <a:p>
            <a:pPr lvl="1" eaLnBrk="1" hangingPunct="1">
              <a:lnSpc>
                <a:spcPct val="80000"/>
              </a:lnSpc>
            </a:pPr>
            <a:r>
              <a:rPr lang="en-US" altLang="en-US" sz="2000" dirty="0"/>
              <a:t>Uses a set of standardized questions asked of all job applicants.</a:t>
            </a:r>
          </a:p>
          <a:p>
            <a:pPr lvl="1" eaLnBrk="1" hangingPunct="1">
              <a:lnSpc>
                <a:spcPct val="80000"/>
              </a:lnSpc>
            </a:pPr>
            <a:r>
              <a:rPr lang="en-US" altLang="en-US" sz="2000" dirty="0"/>
              <a:t>Useful for initial screening and comparisons</a:t>
            </a:r>
          </a:p>
          <a:p>
            <a:pPr lvl="1" eaLnBrk="1" hangingPunct="1">
              <a:buFont typeface="Courier New" panose="02070309020205020404" pitchFamily="49" charset="0"/>
              <a:buChar char="o"/>
            </a:pPr>
            <a:r>
              <a:rPr lang="en-US" altLang="en-US" sz="2000" b="1" dirty="0">
                <a:solidFill>
                  <a:srgbClr val="002060"/>
                </a:solidFill>
              </a:rPr>
              <a:t>Benefits</a:t>
            </a:r>
          </a:p>
          <a:p>
            <a:pPr lvl="1" eaLnBrk="1" hangingPunct="1">
              <a:lnSpc>
                <a:spcPct val="80000"/>
              </a:lnSpc>
            </a:pPr>
            <a:r>
              <a:rPr lang="en-US" altLang="en-US" sz="2000" dirty="0"/>
              <a:t>Obtains consistent information needed for selection decision</a:t>
            </a:r>
          </a:p>
          <a:p>
            <a:pPr lvl="1" eaLnBrk="1" hangingPunct="1">
              <a:lnSpc>
                <a:spcPct val="80000"/>
              </a:lnSpc>
            </a:pPr>
            <a:r>
              <a:rPr lang="en-US" altLang="en-US" sz="2000" dirty="0"/>
              <a:t>Is more reliable and valid than other interview formats</a:t>
            </a:r>
          </a:p>
          <a:p>
            <a:pPr lvl="1" eaLnBrk="1" hangingPunct="1">
              <a:lnSpc>
                <a:spcPct val="80000"/>
              </a:lnSpc>
            </a:pPr>
            <a:r>
              <a:rPr lang="en-US" altLang="en-US" sz="2000" dirty="0"/>
              <a:t>Meets EEO guidelines for the selection process</a:t>
            </a:r>
          </a:p>
        </p:txBody>
      </p:sp>
      <p:sp>
        <p:nvSpPr>
          <p:cNvPr id="4" name="Rectangle 3">
            <a:extLst>
              <a:ext uri="{FF2B5EF4-FFF2-40B4-BE49-F238E27FC236}">
                <a16:creationId xmlns:a16="http://schemas.microsoft.com/office/drawing/2014/main" id="{F46437FA-A9B5-4FB4-BC3E-278B06487EDE}"/>
              </a:ext>
            </a:extLst>
          </p:cNvPr>
          <p:cNvSpPr txBox="1">
            <a:spLocks noChangeArrowheads="1"/>
          </p:cNvSpPr>
          <p:nvPr/>
        </p:nvSpPr>
        <p:spPr bwMode="auto">
          <a:xfrm>
            <a:off x="6096000" y="1912939"/>
            <a:ext cx="5450238" cy="3954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Autofit/>
          </a:bodyPr>
          <a:lstStyle>
            <a:lvl1pPr marL="171450" indent="-171450" algn="l" defTabSz="685800" rtl="0" eaLnBrk="0" fontAlgn="base" hangingPunct="0">
              <a:lnSpc>
                <a:spcPct val="90000"/>
              </a:lnSpc>
              <a:spcBef>
                <a:spcPts val="750"/>
              </a:spcBef>
              <a:spcAft>
                <a:spcPct val="0"/>
              </a:spcAft>
              <a:buFont typeface="Arial" panose="020B0604020202020204" pitchFamily="34" charset="0"/>
              <a:buChar char="•"/>
              <a:defRPr sz="2400" kern="1200">
                <a:solidFill>
                  <a:schemeClr val="tx1"/>
                </a:solidFill>
                <a:latin typeface="Times New Roman" panose="02020603050405020304" pitchFamily="18" charset="0"/>
                <a:ea typeface="+mn-ea"/>
                <a:cs typeface="Times New Roman" panose="02020603050405020304" pitchFamily="18" charset="0"/>
              </a:defRPr>
            </a:lvl1pPr>
            <a:lvl2pPr marL="514350" indent="-171450" algn="l" defTabSz="685800" rtl="0" eaLnBrk="0" fontAlgn="base" hangingPunct="0">
              <a:lnSpc>
                <a:spcPct val="90000"/>
              </a:lnSpc>
              <a:spcBef>
                <a:spcPts val="375"/>
              </a:spcBef>
              <a:spcAft>
                <a:spcPct val="0"/>
              </a:spcAft>
              <a:buFont typeface="Arial" panose="020B0604020202020204" pitchFamily="34" charset="0"/>
              <a:buChar char="•"/>
              <a:defRPr sz="2400" kern="1200">
                <a:solidFill>
                  <a:schemeClr val="tx1"/>
                </a:solidFill>
                <a:latin typeface="Times New Roman" panose="02020603050405020304" pitchFamily="18" charset="0"/>
                <a:ea typeface="+mn-ea"/>
                <a:cs typeface="Times New Roman" panose="02020603050405020304" pitchFamily="18" charset="0"/>
              </a:defRPr>
            </a:lvl2pPr>
            <a:lvl3pPr marL="857250" indent="-171450" algn="l" defTabSz="685800" rtl="0" eaLnBrk="0" fontAlgn="base" hangingPunct="0">
              <a:lnSpc>
                <a:spcPct val="90000"/>
              </a:lnSpc>
              <a:spcBef>
                <a:spcPts val="375"/>
              </a:spcBef>
              <a:spcAft>
                <a:spcPct val="0"/>
              </a:spcAft>
              <a:buFont typeface="Arial" panose="020B0604020202020204" pitchFamily="34" charset="0"/>
              <a:buChar char="•"/>
              <a:defRPr sz="2400" kern="1200">
                <a:solidFill>
                  <a:schemeClr val="tx1"/>
                </a:solidFill>
                <a:latin typeface="Times New Roman" panose="02020603050405020304" pitchFamily="18" charset="0"/>
                <a:ea typeface="+mn-ea"/>
                <a:cs typeface="Times New Roman" panose="02020603050405020304" pitchFamily="18" charset="0"/>
              </a:defRPr>
            </a:lvl3pPr>
            <a:lvl4pPr marL="1200150" indent="-171450" algn="l" defTabSz="685800" rtl="0" eaLnBrk="0" fontAlgn="base" hangingPunct="0">
              <a:lnSpc>
                <a:spcPct val="90000"/>
              </a:lnSpc>
              <a:spcBef>
                <a:spcPts val="375"/>
              </a:spcBef>
              <a:spcAft>
                <a:spcPct val="0"/>
              </a:spcAft>
              <a:buFont typeface="Arial" panose="020B0604020202020204" pitchFamily="34" charset="0"/>
              <a:buChar char="•"/>
              <a:defRPr sz="2400" kern="1200">
                <a:solidFill>
                  <a:schemeClr val="tx1"/>
                </a:solidFill>
                <a:latin typeface="Times New Roman" panose="02020603050405020304" pitchFamily="18" charset="0"/>
                <a:ea typeface="+mn-ea"/>
                <a:cs typeface="Times New Roman" panose="02020603050405020304" pitchFamily="18" charset="0"/>
              </a:defRPr>
            </a:lvl4pPr>
            <a:lvl5pPr marL="1543050" indent="-171450" algn="l" defTabSz="685800" rtl="0" eaLnBrk="0" fontAlgn="base" hangingPunct="0">
              <a:lnSpc>
                <a:spcPct val="90000"/>
              </a:lnSpc>
              <a:spcBef>
                <a:spcPts val="375"/>
              </a:spcBef>
              <a:spcAft>
                <a:spcPct val="0"/>
              </a:spcAft>
              <a:buFont typeface="Arial" panose="020B0604020202020204" pitchFamily="34" charset="0"/>
              <a:buChar char="•"/>
              <a:defRPr sz="2400" kern="1200">
                <a:solidFill>
                  <a:schemeClr val="tx1"/>
                </a:solidFill>
                <a:latin typeface="Times New Roman" panose="02020603050405020304" pitchFamily="18" charset="0"/>
                <a:ea typeface="+mn-ea"/>
                <a:cs typeface="Times New Roman" panose="02020603050405020304" pitchFamily="18"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eaLnBrk="1" hangingPunct="1"/>
            <a:r>
              <a:rPr lang="en-US" altLang="en-US" sz="2000" b="1" dirty="0">
                <a:solidFill>
                  <a:srgbClr val="FF0000"/>
                </a:solidFill>
              </a:rPr>
              <a:t>Behavioral interview</a:t>
            </a:r>
          </a:p>
          <a:p>
            <a:pPr lvl="1" eaLnBrk="1" hangingPunct="1">
              <a:lnSpc>
                <a:spcPct val="100000"/>
              </a:lnSpc>
            </a:pPr>
            <a:r>
              <a:rPr lang="en-US" altLang="en-US" sz="2000" dirty="0"/>
              <a:t>Applicants are asked to give specific examples of how they have performed a certain task or handled a problem in the past.</a:t>
            </a:r>
          </a:p>
          <a:p>
            <a:pPr lvl="1" eaLnBrk="1" hangingPunct="1">
              <a:lnSpc>
                <a:spcPct val="100000"/>
              </a:lnSpc>
            </a:pPr>
            <a:r>
              <a:rPr lang="en-US" altLang="en-US" sz="2000" dirty="0"/>
              <a:t>Helps discover applicant’s suitability for current jobs based on past behaviors.</a:t>
            </a:r>
          </a:p>
          <a:p>
            <a:pPr lvl="1" eaLnBrk="1" hangingPunct="1">
              <a:lnSpc>
                <a:spcPct val="100000"/>
              </a:lnSpc>
            </a:pPr>
            <a:r>
              <a:rPr lang="en-US" altLang="en-US" sz="2000" dirty="0"/>
              <a:t>Assumes that applicants have had experience related to the problem.</a:t>
            </a:r>
          </a:p>
          <a:p>
            <a:pPr eaLnBrk="1" hangingPunct="1"/>
            <a:r>
              <a:rPr lang="en-US" altLang="en-US" sz="2000" b="1" dirty="0">
                <a:solidFill>
                  <a:srgbClr val="FF0000"/>
                </a:solidFill>
              </a:rPr>
              <a:t>Situational interview</a:t>
            </a:r>
          </a:p>
          <a:p>
            <a:pPr lvl="1" eaLnBrk="1" hangingPunct="1">
              <a:lnSpc>
                <a:spcPct val="100000"/>
              </a:lnSpc>
            </a:pPr>
            <a:r>
              <a:rPr lang="en-US" altLang="en-US" sz="2000" dirty="0"/>
              <a:t>Applicants are asked how they would respond to a specific job situation related to the content of the job they are seeking.</a:t>
            </a:r>
          </a:p>
        </p:txBody>
      </p:sp>
    </p:spTree>
    <p:custDataLst>
      <p:tags r:id="rId1"/>
    </p:custDataLst>
  </p:cSld>
  <p:clrMapOvr>
    <a:masterClrMapping/>
  </p:clrMapOvr>
  <p:transition>
    <p:cut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AutoShape 2">
            <a:extLst>
              <a:ext uri="{FF2B5EF4-FFF2-40B4-BE49-F238E27FC236}">
                <a16:creationId xmlns:a16="http://schemas.microsoft.com/office/drawing/2014/main" id="{78657F34-03EE-47A1-96C6-51D79E6A9765}"/>
              </a:ext>
            </a:extLst>
          </p:cNvPr>
          <p:cNvSpPr>
            <a:spLocks noGrp="1" noChangeArrowheads="1"/>
          </p:cNvSpPr>
          <p:nvPr>
            <p:ph type="title"/>
          </p:nvPr>
        </p:nvSpPr>
        <p:spPr>
          <a:xfrm>
            <a:off x="2991173" y="549276"/>
            <a:ext cx="6373491" cy="1325563"/>
          </a:xfrm>
        </p:spPr>
        <p:txBody>
          <a:bodyPr/>
          <a:lstStyle/>
          <a:p>
            <a:pPr eaLnBrk="1" hangingPunct="1"/>
            <a:r>
              <a:rPr lang="en-US" altLang="en-US" dirty="0"/>
              <a:t>LESS STRUCTURED INTERVIEWS</a:t>
            </a:r>
          </a:p>
        </p:txBody>
      </p:sp>
      <p:sp>
        <p:nvSpPr>
          <p:cNvPr id="84995" name="Rectangle 3">
            <a:extLst>
              <a:ext uri="{FF2B5EF4-FFF2-40B4-BE49-F238E27FC236}">
                <a16:creationId xmlns:a16="http://schemas.microsoft.com/office/drawing/2014/main" id="{0F70376D-C82E-4620-82A9-87F9C8A2AB5C}"/>
              </a:ext>
            </a:extLst>
          </p:cNvPr>
          <p:cNvSpPr>
            <a:spLocks noGrp="1" noChangeArrowheads="1"/>
          </p:cNvSpPr>
          <p:nvPr>
            <p:ph idx="1"/>
          </p:nvPr>
        </p:nvSpPr>
        <p:spPr>
          <a:xfrm>
            <a:off x="1565329" y="2155826"/>
            <a:ext cx="8474021" cy="3725863"/>
          </a:xfrm>
        </p:spPr>
        <p:txBody>
          <a:bodyPr/>
          <a:lstStyle/>
          <a:p>
            <a:pPr eaLnBrk="1" hangingPunct="1"/>
            <a:r>
              <a:rPr lang="en-US" altLang="en-US" b="1" dirty="0">
                <a:solidFill>
                  <a:srgbClr val="FF0000"/>
                </a:solidFill>
              </a:rPr>
              <a:t>Nondirective Interview</a:t>
            </a:r>
          </a:p>
          <a:p>
            <a:pPr lvl="1" eaLnBrk="1" hangingPunct="1"/>
            <a:r>
              <a:rPr lang="en-US" altLang="en-US" dirty="0"/>
              <a:t>Applicants are queried using questions that are developed from the answers to previous questions.</a:t>
            </a:r>
          </a:p>
          <a:p>
            <a:pPr lvl="1" eaLnBrk="1" hangingPunct="1"/>
            <a:r>
              <a:rPr lang="en-US" altLang="en-US" dirty="0"/>
              <a:t>Possibility of not obtaining needed information.</a:t>
            </a:r>
          </a:p>
          <a:p>
            <a:pPr lvl="1" eaLnBrk="1" hangingPunct="1"/>
            <a:r>
              <a:rPr lang="en-US" altLang="en-US" dirty="0"/>
              <a:t>Information obtained may not be not job-related or comparable to that obtained from other applicants.</a:t>
            </a:r>
          </a:p>
          <a:p>
            <a:pPr eaLnBrk="1" hangingPunct="1"/>
            <a:r>
              <a:rPr lang="en-US" altLang="en-US" b="1" dirty="0">
                <a:solidFill>
                  <a:srgbClr val="FF0000"/>
                </a:solidFill>
              </a:rPr>
              <a:t>Stress Interviews</a:t>
            </a:r>
          </a:p>
          <a:p>
            <a:pPr lvl="1" eaLnBrk="1" hangingPunct="1"/>
            <a:r>
              <a:rPr lang="en-US" altLang="en-US" dirty="0"/>
              <a:t>An interview designed to create anxiety and put pressure on an applicant to see how the person responds.</a:t>
            </a:r>
          </a:p>
        </p:txBody>
      </p:sp>
    </p:spTree>
    <p:custDataLst>
      <p:tags r:id="rId1"/>
    </p:custDataLst>
  </p:cSld>
  <p:clrMapOvr>
    <a:masterClrMapping/>
  </p:clrMapOvr>
  <p:transition>
    <p:cut thruBlk="1"/>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AutoShape 2">
            <a:extLst>
              <a:ext uri="{FF2B5EF4-FFF2-40B4-BE49-F238E27FC236}">
                <a16:creationId xmlns:a16="http://schemas.microsoft.com/office/drawing/2014/main" id="{6E5210B6-DD1A-4697-BAD3-D0D1A24F4876}"/>
              </a:ext>
            </a:extLst>
          </p:cNvPr>
          <p:cNvSpPr>
            <a:spLocks noGrp="1" noChangeArrowheads="1"/>
          </p:cNvSpPr>
          <p:nvPr>
            <p:ph type="title"/>
          </p:nvPr>
        </p:nvSpPr>
        <p:spPr>
          <a:xfrm>
            <a:off x="2933700" y="412750"/>
            <a:ext cx="6002338" cy="762000"/>
          </a:xfrm>
        </p:spPr>
        <p:txBody>
          <a:bodyPr/>
          <a:lstStyle/>
          <a:p>
            <a:pPr eaLnBrk="1" hangingPunct="1"/>
            <a:r>
              <a:rPr lang="en-US" altLang="en-US"/>
              <a:t>WHO DOES INTERVIEWS</a:t>
            </a:r>
          </a:p>
        </p:txBody>
      </p:sp>
      <p:sp>
        <p:nvSpPr>
          <p:cNvPr id="391172" name="Line 4">
            <a:extLst>
              <a:ext uri="{FF2B5EF4-FFF2-40B4-BE49-F238E27FC236}">
                <a16:creationId xmlns:a16="http://schemas.microsoft.com/office/drawing/2014/main" id="{B1DD1329-4472-4621-B9CD-DF7BCB89F939}"/>
              </a:ext>
            </a:extLst>
          </p:cNvPr>
          <p:cNvSpPr>
            <a:spLocks noChangeShapeType="1"/>
          </p:cNvSpPr>
          <p:nvPr/>
        </p:nvSpPr>
        <p:spPr bwMode="blackWhite">
          <a:xfrm rot="18872351">
            <a:off x="4614567" y="4086725"/>
            <a:ext cx="1030128" cy="74361"/>
          </a:xfrm>
          <a:prstGeom prst="line">
            <a:avLst/>
          </a:prstGeom>
          <a:noFill/>
          <a:ln w="101600">
            <a:solidFill>
              <a:srgbClr val="F42E00"/>
            </a:solidFill>
            <a:round/>
            <a:headEnd/>
            <a:tailEnd/>
          </a:ln>
          <a:effectLst/>
        </p:spPr>
        <p:txBody>
          <a:bodyPr wrap="none" anchor="ctr"/>
          <a:lstStyle/>
          <a:p>
            <a:pPr fontAlgn="base">
              <a:lnSpc>
                <a:spcPct val="70000"/>
              </a:lnSpc>
              <a:spcBef>
                <a:spcPct val="0"/>
              </a:spcBef>
              <a:spcAft>
                <a:spcPct val="0"/>
              </a:spcAft>
              <a:defRPr/>
            </a:pPr>
            <a:endParaRPr lang="en-US" sz="2000">
              <a:solidFill>
                <a:prstClr val="black"/>
              </a:solidFill>
              <a:effectLst>
                <a:outerShdw blurRad="38100" dist="38100" dir="2700000" algn="tl">
                  <a:srgbClr val="000000">
                    <a:alpha val="43137"/>
                  </a:srgbClr>
                </a:outerShdw>
              </a:effectLst>
              <a:latin typeface="Calibri" panose="020F0502020204030204" pitchFamily="34" charset="0"/>
            </a:endParaRPr>
          </a:p>
        </p:txBody>
      </p:sp>
      <p:sp>
        <p:nvSpPr>
          <p:cNvPr id="391173" name="Line 5">
            <a:extLst>
              <a:ext uri="{FF2B5EF4-FFF2-40B4-BE49-F238E27FC236}">
                <a16:creationId xmlns:a16="http://schemas.microsoft.com/office/drawing/2014/main" id="{B8A312D5-2FBD-4D9F-A214-F99AB3C80167}"/>
              </a:ext>
            </a:extLst>
          </p:cNvPr>
          <p:cNvSpPr>
            <a:spLocks noChangeShapeType="1"/>
          </p:cNvSpPr>
          <p:nvPr/>
        </p:nvSpPr>
        <p:spPr bwMode="blackWhite">
          <a:xfrm rot="13467046" flipV="1">
            <a:off x="4451974" y="2739689"/>
            <a:ext cx="1352523" cy="241603"/>
          </a:xfrm>
          <a:prstGeom prst="line">
            <a:avLst/>
          </a:prstGeom>
          <a:noFill/>
          <a:ln w="101600">
            <a:solidFill>
              <a:srgbClr val="F42E00"/>
            </a:solidFill>
            <a:round/>
            <a:headEnd/>
            <a:tailEnd/>
          </a:ln>
          <a:effectLst/>
        </p:spPr>
        <p:txBody>
          <a:bodyPr wrap="none" anchor="ctr"/>
          <a:lstStyle/>
          <a:p>
            <a:pPr fontAlgn="base">
              <a:lnSpc>
                <a:spcPct val="70000"/>
              </a:lnSpc>
              <a:spcBef>
                <a:spcPct val="0"/>
              </a:spcBef>
              <a:spcAft>
                <a:spcPct val="0"/>
              </a:spcAft>
              <a:defRPr/>
            </a:pPr>
            <a:endParaRPr lang="en-US" sz="2000">
              <a:solidFill>
                <a:prstClr val="black"/>
              </a:solidFill>
              <a:effectLst>
                <a:outerShdw blurRad="38100" dist="38100" dir="2700000" algn="tl">
                  <a:srgbClr val="000000">
                    <a:alpha val="43137"/>
                  </a:srgbClr>
                </a:outerShdw>
              </a:effectLst>
              <a:latin typeface="Calibri" panose="020F0502020204030204" pitchFamily="34" charset="0"/>
            </a:endParaRPr>
          </a:p>
        </p:txBody>
      </p:sp>
      <p:sp>
        <p:nvSpPr>
          <p:cNvPr id="391174" name="Line 6">
            <a:extLst>
              <a:ext uri="{FF2B5EF4-FFF2-40B4-BE49-F238E27FC236}">
                <a16:creationId xmlns:a16="http://schemas.microsoft.com/office/drawing/2014/main" id="{E5980A67-62E3-4397-98BB-3CE81531BEA7}"/>
              </a:ext>
            </a:extLst>
          </p:cNvPr>
          <p:cNvSpPr>
            <a:spLocks noChangeShapeType="1"/>
          </p:cNvSpPr>
          <p:nvPr/>
        </p:nvSpPr>
        <p:spPr bwMode="blackWhite">
          <a:xfrm rot="13463570">
            <a:off x="7571397" y="4376766"/>
            <a:ext cx="1085359" cy="3792"/>
          </a:xfrm>
          <a:prstGeom prst="line">
            <a:avLst/>
          </a:prstGeom>
          <a:noFill/>
          <a:ln w="101600">
            <a:solidFill>
              <a:srgbClr val="F42E00"/>
            </a:solidFill>
            <a:round/>
            <a:headEnd/>
            <a:tailEnd/>
          </a:ln>
          <a:effectLst/>
        </p:spPr>
        <p:txBody>
          <a:bodyPr wrap="none" anchor="ctr"/>
          <a:lstStyle/>
          <a:p>
            <a:pPr fontAlgn="base">
              <a:lnSpc>
                <a:spcPct val="70000"/>
              </a:lnSpc>
              <a:spcBef>
                <a:spcPct val="0"/>
              </a:spcBef>
              <a:spcAft>
                <a:spcPct val="0"/>
              </a:spcAft>
              <a:defRPr/>
            </a:pPr>
            <a:endParaRPr lang="en-US" sz="2000" dirty="0">
              <a:solidFill>
                <a:prstClr val="black"/>
              </a:solidFill>
              <a:effectLst>
                <a:outerShdw blurRad="38100" dist="38100" dir="2700000" algn="tl">
                  <a:srgbClr val="000000">
                    <a:alpha val="43137"/>
                  </a:srgbClr>
                </a:outerShdw>
              </a:effectLst>
              <a:latin typeface="Calibri" panose="020F0502020204030204" pitchFamily="34" charset="0"/>
            </a:endParaRPr>
          </a:p>
        </p:txBody>
      </p:sp>
      <p:sp>
        <p:nvSpPr>
          <p:cNvPr id="391175" name="Line 7">
            <a:extLst>
              <a:ext uri="{FF2B5EF4-FFF2-40B4-BE49-F238E27FC236}">
                <a16:creationId xmlns:a16="http://schemas.microsoft.com/office/drawing/2014/main" id="{468E3049-DC06-4B3D-96E5-E2211629E62C}"/>
              </a:ext>
            </a:extLst>
          </p:cNvPr>
          <p:cNvSpPr>
            <a:spLocks noChangeShapeType="1"/>
          </p:cNvSpPr>
          <p:nvPr/>
        </p:nvSpPr>
        <p:spPr bwMode="blackWhite">
          <a:xfrm rot="18872351">
            <a:off x="7235608" y="2549061"/>
            <a:ext cx="1236166" cy="237758"/>
          </a:xfrm>
          <a:prstGeom prst="line">
            <a:avLst/>
          </a:prstGeom>
          <a:noFill/>
          <a:ln w="101600">
            <a:solidFill>
              <a:srgbClr val="F42E00"/>
            </a:solidFill>
            <a:round/>
            <a:headEnd/>
            <a:tailEnd/>
          </a:ln>
          <a:effectLst/>
        </p:spPr>
        <p:txBody>
          <a:bodyPr wrap="none" anchor="ctr"/>
          <a:lstStyle/>
          <a:p>
            <a:pPr fontAlgn="base">
              <a:lnSpc>
                <a:spcPct val="70000"/>
              </a:lnSpc>
              <a:spcBef>
                <a:spcPct val="0"/>
              </a:spcBef>
              <a:spcAft>
                <a:spcPct val="0"/>
              </a:spcAft>
              <a:defRPr/>
            </a:pPr>
            <a:endParaRPr lang="en-US" sz="2000">
              <a:solidFill>
                <a:prstClr val="black"/>
              </a:solidFill>
              <a:effectLst>
                <a:outerShdw blurRad="38100" dist="38100" dir="2700000" algn="tl">
                  <a:srgbClr val="000000">
                    <a:alpha val="43137"/>
                  </a:srgbClr>
                </a:outerShdw>
              </a:effectLst>
              <a:latin typeface="Calibri" panose="020F0502020204030204" pitchFamily="34" charset="0"/>
            </a:endParaRPr>
          </a:p>
        </p:txBody>
      </p:sp>
      <p:sp>
        <p:nvSpPr>
          <p:cNvPr id="391176" name="Rectangle 8">
            <a:extLst>
              <a:ext uri="{FF2B5EF4-FFF2-40B4-BE49-F238E27FC236}">
                <a16:creationId xmlns:a16="http://schemas.microsoft.com/office/drawing/2014/main" id="{EDBE0C7A-DF0C-4A3A-BF89-CE310787174F}"/>
              </a:ext>
            </a:extLst>
          </p:cNvPr>
          <p:cNvSpPr>
            <a:spLocks noChangeArrowheads="1"/>
          </p:cNvSpPr>
          <p:nvPr/>
        </p:nvSpPr>
        <p:spPr bwMode="blackWhite">
          <a:xfrm>
            <a:off x="2933700" y="4249738"/>
            <a:ext cx="1627188" cy="762000"/>
          </a:xfrm>
          <a:prstGeom prst="rect">
            <a:avLst/>
          </a:prstGeom>
          <a:solidFill>
            <a:srgbClr val="669900"/>
          </a:solidFill>
          <a:ln w="9525">
            <a:solidFill>
              <a:schemeClr val="tx1"/>
            </a:solidFill>
            <a:miter lim="800000"/>
            <a:headEnd/>
            <a:tailEnd/>
          </a:ln>
          <a:effectLst>
            <a:outerShdw dist="107763" dir="2700000" algn="ctr" rotWithShape="0">
              <a:schemeClr val="bg2"/>
            </a:outerShdw>
          </a:effectLst>
        </p:spPr>
        <p:txBody>
          <a:bodyPr wrap="none" anchor="ctr" anchorCtr="1"/>
          <a:lstStyle/>
          <a:p>
            <a:pPr algn="ctr" eaLnBrk="0" fontAlgn="base" hangingPunct="0">
              <a:spcBef>
                <a:spcPct val="0"/>
              </a:spcBef>
              <a:spcAft>
                <a:spcPct val="0"/>
              </a:spcAft>
              <a:defRPr/>
            </a:pPr>
            <a:r>
              <a:rPr lang="en-US" altLang="en-US" sz="2000" b="1" dirty="0">
                <a:solidFill>
                  <a:prstClr val="white"/>
                </a:solidFill>
                <a:effectLst>
                  <a:outerShdw blurRad="38100" dist="38100" dir="2700000" algn="tl">
                    <a:srgbClr val="000000"/>
                  </a:outerShdw>
                </a:effectLst>
                <a:latin typeface="Arial" panose="020B0604020202020204" pitchFamily="34" charset="0"/>
              </a:rPr>
              <a:t>Video</a:t>
            </a:r>
            <a:br>
              <a:rPr lang="en-US" altLang="en-US" sz="2000" b="1" dirty="0">
                <a:solidFill>
                  <a:prstClr val="white"/>
                </a:solidFill>
                <a:effectLst>
                  <a:outerShdw blurRad="38100" dist="38100" dir="2700000" algn="tl">
                    <a:srgbClr val="000000"/>
                  </a:outerShdw>
                </a:effectLst>
                <a:latin typeface="Arial" panose="020B0604020202020204" pitchFamily="34" charset="0"/>
              </a:rPr>
            </a:br>
            <a:r>
              <a:rPr lang="en-US" altLang="en-US" sz="2000" b="1" dirty="0">
                <a:solidFill>
                  <a:prstClr val="white"/>
                </a:solidFill>
                <a:effectLst>
                  <a:outerShdw blurRad="38100" dist="38100" dir="2700000" algn="tl">
                    <a:srgbClr val="000000"/>
                  </a:outerShdw>
                </a:effectLst>
                <a:latin typeface="Arial" panose="020B0604020202020204" pitchFamily="34" charset="0"/>
              </a:rPr>
              <a:t>Interviewing</a:t>
            </a:r>
          </a:p>
        </p:txBody>
      </p:sp>
      <p:sp>
        <p:nvSpPr>
          <p:cNvPr id="391177" name="Rectangle 9">
            <a:extLst>
              <a:ext uri="{FF2B5EF4-FFF2-40B4-BE49-F238E27FC236}">
                <a16:creationId xmlns:a16="http://schemas.microsoft.com/office/drawing/2014/main" id="{FE6BF78B-CAAD-445A-A78C-8F23121F75D9}"/>
              </a:ext>
            </a:extLst>
          </p:cNvPr>
          <p:cNvSpPr>
            <a:spLocks noChangeArrowheads="1"/>
          </p:cNvSpPr>
          <p:nvPr/>
        </p:nvSpPr>
        <p:spPr bwMode="blackWhite">
          <a:xfrm>
            <a:off x="2933700" y="1887538"/>
            <a:ext cx="1627188" cy="762000"/>
          </a:xfrm>
          <a:prstGeom prst="rect">
            <a:avLst/>
          </a:prstGeom>
          <a:solidFill>
            <a:srgbClr val="969696"/>
          </a:solidFill>
          <a:ln w="9525">
            <a:solidFill>
              <a:schemeClr val="tx1"/>
            </a:solidFill>
            <a:miter lim="800000"/>
            <a:headEnd/>
            <a:tailEnd/>
          </a:ln>
          <a:effectLst>
            <a:outerShdw dist="107763" dir="2700000" algn="ctr" rotWithShape="0">
              <a:schemeClr val="bg2"/>
            </a:outerShdw>
          </a:effectLst>
        </p:spPr>
        <p:txBody>
          <a:bodyPr wrap="none" anchor="ctr" anchorCtr="1"/>
          <a:lstStyle/>
          <a:p>
            <a:pPr algn="ctr" eaLnBrk="0" fontAlgn="base" hangingPunct="0">
              <a:spcBef>
                <a:spcPct val="0"/>
              </a:spcBef>
              <a:spcAft>
                <a:spcPct val="0"/>
              </a:spcAft>
              <a:defRPr/>
            </a:pPr>
            <a:r>
              <a:rPr lang="en-US" altLang="en-US" sz="2000" b="1" dirty="0">
                <a:solidFill>
                  <a:prstClr val="white"/>
                </a:solidFill>
                <a:effectLst>
                  <a:outerShdw blurRad="38100" dist="38100" dir="2700000" algn="tl">
                    <a:srgbClr val="000000"/>
                  </a:outerShdw>
                </a:effectLst>
                <a:latin typeface="Arial" panose="020B0604020202020204" pitchFamily="34" charset="0"/>
              </a:rPr>
              <a:t>Individuals</a:t>
            </a:r>
          </a:p>
        </p:txBody>
      </p:sp>
      <p:sp>
        <p:nvSpPr>
          <p:cNvPr id="391178" name="Rectangle 10">
            <a:extLst>
              <a:ext uri="{FF2B5EF4-FFF2-40B4-BE49-F238E27FC236}">
                <a16:creationId xmlns:a16="http://schemas.microsoft.com/office/drawing/2014/main" id="{AE880CB9-6819-47C1-B3B5-2F50C3FDB99A}"/>
              </a:ext>
            </a:extLst>
          </p:cNvPr>
          <p:cNvSpPr>
            <a:spLocks noChangeArrowheads="1"/>
          </p:cNvSpPr>
          <p:nvPr/>
        </p:nvSpPr>
        <p:spPr bwMode="blackWhite">
          <a:xfrm>
            <a:off x="8570914" y="1887538"/>
            <a:ext cx="1627187" cy="762000"/>
          </a:xfrm>
          <a:prstGeom prst="rect">
            <a:avLst/>
          </a:prstGeom>
          <a:solidFill>
            <a:srgbClr val="FF6600"/>
          </a:solidFill>
          <a:ln w="9525">
            <a:solidFill>
              <a:schemeClr val="tx1"/>
            </a:solidFill>
            <a:miter lim="800000"/>
            <a:headEnd/>
            <a:tailEnd/>
          </a:ln>
          <a:effectLst>
            <a:outerShdw dist="107763" dir="2700000" algn="ctr" rotWithShape="0">
              <a:schemeClr val="bg2"/>
            </a:outerShdw>
          </a:effectLst>
        </p:spPr>
        <p:txBody>
          <a:bodyPr wrap="none" anchor="ctr" anchorCtr="1"/>
          <a:lstStyle/>
          <a:p>
            <a:pPr algn="ctr" eaLnBrk="0" fontAlgn="base" hangingPunct="0">
              <a:spcBef>
                <a:spcPct val="0"/>
              </a:spcBef>
              <a:spcAft>
                <a:spcPct val="0"/>
              </a:spcAft>
              <a:defRPr/>
            </a:pPr>
            <a:r>
              <a:rPr lang="en-US" altLang="en-US" sz="2000" b="1" dirty="0">
                <a:solidFill>
                  <a:prstClr val="white"/>
                </a:solidFill>
                <a:effectLst>
                  <a:outerShdw blurRad="38100" dist="38100" dir="2700000" algn="tl">
                    <a:srgbClr val="000000"/>
                  </a:outerShdw>
                </a:effectLst>
                <a:latin typeface="Arial" panose="020B0604020202020204" pitchFamily="34" charset="0"/>
              </a:rPr>
              <a:t>Panel</a:t>
            </a:r>
            <a:br>
              <a:rPr lang="en-US" altLang="en-US" sz="2000" b="1" dirty="0">
                <a:solidFill>
                  <a:prstClr val="white"/>
                </a:solidFill>
                <a:effectLst>
                  <a:outerShdw blurRad="38100" dist="38100" dir="2700000" algn="tl">
                    <a:srgbClr val="000000"/>
                  </a:outerShdw>
                </a:effectLst>
                <a:latin typeface="Arial" panose="020B0604020202020204" pitchFamily="34" charset="0"/>
              </a:rPr>
            </a:br>
            <a:r>
              <a:rPr lang="en-US" altLang="en-US" sz="2000" b="1" dirty="0">
                <a:solidFill>
                  <a:prstClr val="white"/>
                </a:solidFill>
                <a:effectLst>
                  <a:outerShdw blurRad="38100" dist="38100" dir="2700000" algn="tl">
                    <a:srgbClr val="000000"/>
                  </a:outerShdw>
                </a:effectLst>
                <a:latin typeface="Arial" panose="020B0604020202020204" pitchFamily="34" charset="0"/>
              </a:rPr>
              <a:t>Interviews</a:t>
            </a:r>
          </a:p>
        </p:txBody>
      </p:sp>
      <p:sp>
        <p:nvSpPr>
          <p:cNvPr id="391179" name="Rectangle 11">
            <a:extLst>
              <a:ext uri="{FF2B5EF4-FFF2-40B4-BE49-F238E27FC236}">
                <a16:creationId xmlns:a16="http://schemas.microsoft.com/office/drawing/2014/main" id="{8D9E9F93-578A-4E2F-B07E-2B70F82C965D}"/>
              </a:ext>
            </a:extLst>
          </p:cNvPr>
          <p:cNvSpPr>
            <a:spLocks noChangeArrowheads="1"/>
          </p:cNvSpPr>
          <p:nvPr/>
        </p:nvSpPr>
        <p:spPr bwMode="blackWhite">
          <a:xfrm>
            <a:off x="8570914" y="4249738"/>
            <a:ext cx="1627187" cy="762000"/>
          </a:xfrm>
          <a:prstGeom prst="rect">
            <a:avLst/>
          </a:prstGeom>
          <a:solidFill>
            <a:srgbClr val="FF0000"/>
          </a:solidFill>
          <a:ln w="9525">
            <a:solidFill>
              <a:schemeClr val="tx1"/>
            </a:solidFill>
            <a:miter lim="800000"/>
            <a:headEnd/>
            <a:tailEnd/>
          </a:ln>
          <a:effectLst>
            <a:outerShdw dist="107763" dir="2700000" algn="ctr" rotWithShape="0">
              <a:schemeClr val="bg2"/>
            </a:outerShdw>
          </a:effectLst>
        </p:spPr>
        <p:txBody>
          <a:bodyPr wrap="none" anchor="ctr" anchorCtr="1"/>
          <a:lstStyle/>
          <a:p>
            <a:pPr algn="ctr" eaLnBrk="0" fontAlgn="base" hangingPunct="0">
              <a:spcBef>
                <a:spcPct val="0"/>
              </a:spcBef>
              <a:spcAft>
                <a:spcPct val="0"/>
              </a:spcAft>
              <a:defRPr/>
            </a:pPr>
            <a:r>
              <a:rPr lang="en-US" altLang="en-US" sz="2000" b="1" dirty="0">
                <a:solidFill>
                  <a:prstClr val="white"/>
                </a:solidFill>
                <a:effectLst>
                  <a:outerShdw blurRad="38100" dist="38100" dir="2700000" algn="tl">
                    <a:srgbClr val="000000"/>
                  </a:outerShdw>
                </a:effectLst>
                <a:latin typeface="Arial" panose="020B0604020202020204" pitchFamily="34" charset="0"/>
              </a:rPr>
              <a:t>Team</a:t>
            </a:r>
            <a:br>
              <a:rPr lang="en-US" altLang="en-US" sz="2000" b="1" dirty="0">
                <a:solidFill>
                  <a:prstClr val="white"/>
                </a:solidFill>
                <a:effectLst>
                  <a:outerShdw blurRad="38100" dist="38100" dir="2700000" algn="tl">
                    <a:srgbClr val="000000"/>
                  </a:outerShdw>
                </a:effectLst>
                <a:latin typeface="Arial" panose="020B0604020202020204" pitchFamily="34" charset="0"/>
              </a:rPr>
            </a:br>
            <a:r>
              <a:rPr lang="en-US" altLang="en-US" sz="2000" b="1" dirty="0">
                <a:solidFill>
                  <a:prstClr val="white"/>
                </a:solidFill>
                <a:effectLst>
                  <a:outerShdw blurRad="38100" dist="38100" dir="2700000" algn="tl">
                    <a:srgbClr val="000000"/>
                  </a:outerShdw>
                </a:effectLst>
                <a:latin typeface="Arial" panose="020B0604020202020204" pitchFamily="34" charset="0"/>
              </a:rPr>
              <a:t>Interviews</a:t>
            </a:r>
          </a:p>
        </p:txBody>
      </p:sp>
      <p:sp>
        <p:nvSpPr>
          <p:cNvPr id="391180" name="Oval 12">
            <a:extLst>
              <a:ext uri="{FF2B5EF4-FFF2-40B4-BE49-F238E27FC236}">
                <a16:creationId xmlns:a16="http://schemas.microsoft.com/office/drawing/2014/main" id="{BF94903C-0A94-477A-A15F-7D833CEFACA3}"/>
              </a:ext>
            </a:extLst>
          </p:cNvPr>
          <p:cNvSpPr>
            <a:spLocks noChangeArrowheads="1"/>
          </p:cNvSpPr>
          <p:nvPr/>
        </p:nvSpPr>
        <p:spPr bwMode="blackWhite">
          <a:xfrm>
            <a:off x="5378450" y="3109913"/>
            <a:ext cx="2967038" cy="874712"/>
          </a:xfrm>
          <a:prstGeom prst="ellipse">
            <a:avLst/>
          </a:prstGeom>
          <a:solidFill>
            <a:srgbClr val="0000FF"/>
          </a:solidFill>
          <a:ln w="9525">
            <a:solidFill>
              <a:schemeClr val="tx1"/>
            </a:solidFill>
            <a:round/>
            <a:headEnd/>
            <a:tailEnd/>
          </a:ln>
          <a:effectLst>
            <a:outerShdw dist="107763" dir="2700000" algn="ctr" rotWithShape="0">
              <a:schemeClr val="bg2"/>
            </a:outerShdw>
          </a:effectLst>
        </p:spPr>
        <p:txBody>
          <a:bodyPr anchor="ctr"/>
          <a:lstStyle/>
          <a:p>
            <a:pPr algn="ctr" eaLnBrk="0" fontAlgn="base" hangingPunct="0">
              <a:spcBef>
                <a:spcPct val="0"/>
              </a:spcBef>
              <a:spcAft>
                <a:spcPct val="0"/>
              </a:spcAft>
              <a:defRPr/>
            </a:pPr>
            <a:r>
              <a:rPr lang="en-US" altLang="en-US" sz="2000" b="1">
                <a:solidFill>
                  <a:prstClr val="white"/>
                </a:solidFill>
                <a:effectLst>
                  <a:outerShdw blurRad="38100" dist="38100" dir="2700000" algn="tl">
                    <a:srgbClr val="000000"/>
                  </a:outerShdw>
                </a:effectLst>
                <a:latin typeface="Arial" panose="020B0604020202020204" pitchFamily="34" charset="0"/>
              </a:rPr>
              <a:t>Interviews</a:t>
            </a:r>
          </a:p>
        </p:txBody>
      </p:sp>
    </p:spTree>
  </p:cSld>
  <p:clrMapOvr>
    <a:masterClrMapping/>
  </p:clrMapOvr>
  <p:transition>
    <p:cut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91180"/>
                                        </p:tgtEl>
                                        <p:attrNameLst>
                                          <p:attrName>style.visibility</p:attrName>
                                        </p:attrNameLst>
                                      </p:cBhvr>
                                      <p:to>
                                        <p:strVal val="visible"/>
                                      </p:to>
                                    </p:set>
                                    <p:animEffect transition="in" filter="box(out)">
                                      <p:cBhvr>
                                        <p:cTn id="7" dur="500"/>
                                        <p:tgtEl>
                                          <p:spTgt spid="391180"/>
                                        </p:tgtEl>
                                      </p:cBhvr>
                                    </p:animEffect>
                                  </p:childTnLst>
                                </p:cTn>
                              </p:par>
                            </p:childTnLst>
                          </p:cTn>
                        </p:par>
                        <p:par>
                          <p:cTn id="8" fill="hold" nodeType="afterGroup">
                            <p:stCondLst>
                              <p:cond delay="500"/>
                            </p:stCondLst>
                            <p:childTnLst>
                              <p:par>
                                <p:cTn id="9" presetID="18" presetClass="entr" presetSubtype="9" fill="hold" nodeType="afterEffect">
                                  <p:stCondLst>
                                    <p:cond delay="0"/>
                                  </p:stCondLst>
                                  <p:childTnLst>
                                    <p:set>
                                      <p:cBhvr>
                                        <p:cTn id="10" dur="1" fill="hold">
                                          <p:stCondLst>
                                            <p:cond delay="0"/>
                                          </p:stCondLst>
                                        </p:cTn>
                                        <p:tgtEl>
                                          <p:spTgt spid="391173"/>
                                        </p:tgtEl>
                                        <p:attrNameLst>
                                          <p:attrName>style.visibility</p:attrName>
                                        </p:attrNameLst>
                                      </p:cBhvr>
                                      <p:to>
                                        <p:strVal val="visible"/>
                                      </p:to>
                                    </p:set>
                                    <p:animEffect transition="in" filter="strips(upLeft)">
                                      <p:cBhvr>
                                        <p:cTn id="11" dur="500"/>
                                        <p:tgtEl>
                                          <p:spTgt spid="391173"/>
                                        </p:tgtEl>
                                      </p:cBhvr>
                                    </p:animEffect>
                                  </p:childTnLst>
                                </p:cTn>
                              </p:par>
                            </p:childTnLst>
                          </p:cTn>
                        </p:par>
                        <p:par>
                          <p:cTn id="12" fill="hold" nodeType="afterGroup">
                            <p:stCondLst>
                              <p:cond delay="1000"/>
                            </p:stCondLst>
                            <p:childTnLst>
                              <p:par>
                                <p:cTn id="13" presetID="12" presetClass="entr" presetSubtype="2" fill="hold" grpId="0" nodeType="afterEffect">
                                  <p:stCondLst>
                                    <p:cond delay="0"/>
                                  </p:stCondLst>
                                  <p:childTnLst>
                                    <p:set>
                                      <p:cBhvr>
                                        <p:cTn id="14" dur="1" fill="hold">
                                          <p:stCondLst>
                                            <p:cond delay="0"/>
                                          </p:stCondLst>
                                        </p:cTn>
                                        <p:tgtEl>
                                          <p:spTgt spid="391177"/>
                                        </p:tgtEl>
                                        <p:attrNameLst>
                                          <p:attrName>style.visibility</p:attrName>
                                        </p:attrNameLst>
                                      </p:cBhvr>
                                      <p:to>
                                        <p:strVal val="visible"/>
                                      </p:to>
                                    </p:set>
                                    <p:anim calcmode="lin" valueType="num">
                                      <p:cBhvr additive="base">
                                        <p:cTn id="15" dur="500"/>
                                        <p:tgtEl>
                                          <p:spTgt spid="391177"/>
                                        </p:tgtEl>
                                        <p:attrNameLst>
                                          <p:attrName>ppt_x</p:attrName>
                                        </p:attrNameLst>
                                      </p:cBhvr>
                                      <p:tavLst>
                                        <p:tav tm="0">
                                          <p:val>
                                            <p:strVal val="#ppt_x+#ppt_w*1.125000"/>
                                          </p:val>
                                        </p:tav>
                                        <p:tav tm="100000">
                                          <p:val>
                                            <p:strVal val="#ppt_x"/>
                                          </p:val>
                                        </p:tav>
                                      </p:tavLst>
                                    </p:anim>
                                    <p:animEffect transition="in" filter="wipe(left)">
                                      <p:cBhvr>
                                        <p:cTn id="16" dur="500"/>
                                        <p:tgtEl>
                                          <p:spTgt spid="391177"/>
                                        </p:tgtEl>
                                      </p:cBhvr>
                                    </p:animEffect>
                                  </p:childTnLst>
                                </p:cTn>
                              </p:par>
                            </p:childTnLst>
                          </p:cTn>
                        </p:par>
                        <p:par>
                          <p:cTn id="17" fill="hold" nodeType="afterGroup">
                            <p:stCondLst>
                              <p:cond delay="1500"/>
                            </p:stCondLst>
                            <p:childTnLst>
                              <p:par>
                                <p:cTn id="18" presetID="18" presetClass="entr" presetSubtype="3" fill="hold" nodeType="afterEffect">
                                  <p:stCondLst>
                                    <p:cond delay="0"/>
                                  </p:stCondLst>
                                  <p:childTnLst>
                                    <p:set>
                                      <p:cBhvr>
                                        <p:cTn id="19" dur="1" fill="hold">
                                          <p:stCondLst>
                                            <p:cond delay="0"/>
                                          </p:stCondLst>
                                        </p:cTn>
                                        <p:tgtEl>
                                          <p:spTgt spid="391175"/>
                                        </p:tgtEl>
                                        <p:attrNameLst>
                                          <p:attrName>style.visibility</p:attrName>
                                        </p:attrNameLst>
                                      </p:cBhvr>
                                      <p:to>
                                        <p:strVal val="visible"/>
                                      </p:to>
                                    </p:set>
                                    <p:animEffect transition="in" filter="strips(upRight)">
                                      <p:cBhvr>
                                        <p:cTn id="20" dur="500"/>
                                        <p:tgtEl>
                                          <p:spTgt spid="391175"/>
                                        </p:tgtEl>
                                      </p:cBhvr>
                                    </p:animEffect>
                                  </p:childTnLst>
                                </p:cTn>
                              </p:par>
                            </p:childTnLst>
                          </p:cTn>
                        </p:par>
                        <p:par>
                          <p:cTn id="21" fill="hold" nodeType="afterGroup">
                            <p:stCondLst>
                              <p:cond delay="2000"/>
                            </p:stCondLst>
                            <p:childTnLst>
                              <p:par>
                                <p:cTn id="22" presetID="22" presetClass="entr" presetSubtype="8" fill="hold" grpId="0" nodeType="afterEffect">
                                  <p:stCondLst>
                                    <p:cond delay="0"/>
                                  </p:stCondLst>
                                  <p:childTnLst>
                                    <p:set>
                                      <p:cBhvr>
                                        <p:cTn id="23" dur="1" fill="hold">
                                          <p:stCondLst>
                                            <p:cond delay="0"/>
                                          </p:stCondLst>
                                        </p:cTn>
                                        <p:tgtEl>
                                          <p:spTgt spid="391178"/>
                                        </p:tgtEl>
                                        <p:attrNameLst>
                                          <p:attrName>style.visibility</p:attrName>
                                        </p:attrNameLst>
                                      </p:cBhvr>
                                      <p:to>
                                        <p:strVal val="visible"/>
                                      </p:to>
                                    </p:set>
                                    <p:animEffect transition="in" filter="wipe(left)">
                                      <p:cBhvr>
                                        <p:cTn id="24" dur="500"/>
                                        <p:tgtEl>
                                          <p:spTgt spid="391178"/>
                                        </p:tgtEl>
                                      </p:cBhvr>
                                    </p:animEffect>
                                  </p:childTnLst>
                                </p:cTn>
                              </p:par>
                            </p:childTnLst>
                          </p:cTn>
                        </p:par>
                        <p:par>
                          <p:cTn id="25" fill="hold" nodeType="afterGroup">
                            <p:stCondLst>
                              <p:cond delay="2500"/>
                            </p:stCondLst>
                            <p:childTnLst>
                              <p:par>
                                <p:cTn id="26" presetID="18" presetClass="entr" presetSubtype="6" fill="hold" nodeType="afterEffect">
                                  <p:stCondLst>
                                    <p:cond delay="0"/>
                                  </p:stCondLst>
                                  <p:childTnLst>
                                    <p:set>
                                      <p:cBhvr>
                                        <p:cTn id="27" dur="1" fill="hold">
                                          <p:stCondLst>
                                            <p:cond delay="0"/>
                                          </p:stCondLst>
                                        </p:cTn>
                                        <p:tgtEl>
                                          <p:spTgt spid="391174"/>
                                        </p:tgtEl>
                                        <p:attrNameLst>
                                          <p:attrName>style.visibility</p:attrName>
                                        </p:attrNameLst>
                                      </p:cBhvr>
                                      <p:to>
                                        <p:strVal val="visible"/>
                                      </p:to>
                                    </p:set>
                                    <p:animEffect transition="in" filter="strips(downRight)">
                                      <p:cBhvr>
                                        <p:cTn id="28" dur="500"/>
                                        <p:tgtEl>
                                          <p:spTgt spid="391174"/>
                                        </p:tgtEl>
                                      </p:cBhvr>
                                    </p:animEffect>
                                  </p:childTnLst>
                                </p:cTn>
                              </p:par>
                            </p:childTnLst>
                          </p:cTn>
                        </p:par>
                        <p:par>
                          <p:cTn id="29" fill="hold" nodeType="afterGroup">
                            <p:stCondLst>
                              <p:cond delay="3000"/>
                            </p:stCondLst>
                            <p:childTnLst>
                              <p:par>
                                <p:cTn id="30" presetID="12" presetClass="entr" presetSubtype="8" fill="hold" grpId="0" nodeType="afterEffect">
                                  <p:stCondLst>
                                    <p:cond delay="0"/>
                                  </p:stCondLst>
                                  <p:childTnLst>
                                    <p:set>
                                      <p:cBhvr>
                                        <p:cTn id="31" dur="1" fill="hold">
                                          <p:stCondLst>
                                            <p:cond delay="0"/>
                                          </p:stCondLst>
                                        </p:cTn>
                                        <p:tgtEl>
                                          <p:spTgt spid="391179"/>
                                        </p:tgtEl>
                                        <p:attrNameLst>
                                          <p:attrName>style.visibility</p:attrName>
                                        </p:attrNameLst>
                                      </p:cBhvr>
                                      <p:to>
                                        <p:strVal val="visible"/>
                                      </p:to>
                                    </p:set>
                                    <p:anim calcmode="lin" valueType="num">
                                      <p:cBhvr additive="base">
                                        <p:cTn id="32" dur="500"/>
                                        <p:tgtEl>
                                          <p:spTgt spid="391179"/>
                                        </p:tgtEl>
                                        <p:attrNameLst>
                                          <p:attrName>ppt_x</p:attrName>
                                        </p:attrNameLst>
                                      </p:cBhvr>
                                      <p:tavLst>
                                        <p:tav tm="0">
                                          <p:val>
                                            <p:strVal val="#ppt_x-#ppt_w*1.125000"/>
                                          </p:val>
                                        </p:tav>
                                        <p:tav tm="100000">
                                          <p:val>
                                            <p:strVal val="#ppt_x"/>
                                          </p:val>
                                        </p:tav>
                                      </p:tavLst>
                                    </p:anim>
                                    <p:animEffect transition="in" filter="wipe(right)">
                                      <p:cBhvr>
                                        <p:cTn id="33" dur="500"/>
                                        <p:tgtEl>
                                          <p:spTgt spid="391179"/>
                                        </p:tgtEl>
                                      </p:cBhvr>
                                    </p:animEffect>
                                  </p:childTnLst>
                                </p:cTn>
                              </p:par>
                            </p:childTnLst>
                          </p:cTn>
                        </p:par>
                        <p:par>
                          <p:cTn id="34" fill="hold" nodeType="afterGroup">
                            <p:stCondLst>
                              <p:cond delay="3500"/>
                            </p:stCondLst>
                            <p:childTnLst>
                              <p:par>
                                <p:cTn id="35" presetID="18" presetClass="entr" presetSubtype="12" fill="hold" nodeType="afterEffect">
                                  <p:stCondLst>
                                    <p:cond delay="0"/>
                                  </p:stCondLst>
                                  <p:childTnLst>
                                    <p:set>
                                      <p:cBhvr>
                                        <p:cTn id="36" dur="1" fill="hold">
                                          <p:stCondLst>
                                            <p:cond delay="0"/>
                                          </p:stCondLst>
                                        </p:cTn>
                                        <p:tgtEl>
                                          <p:spTgt spid="391172"/>
                                        </p:tgtEl>
                                        <p:attrNameLst>
                                          <p:attrName>style.visibility</p:attrName>
                                        </p:attrNameLst>
                                      </p:cBhvr>
                                      <p:to>
                                        <p:strVal val="visible"/>
                                      </p:to>
                                    </p:set>
                                    <p:animEffect transition="in" filter="strips(downLeft)">
                                      <p:cBhvr>
                                        <p:cTn id="37" dur="500"/>
                                        <p:tgtEl>
                                          <p:spTgt spid="391172"/>
                                        </p:tgtEl>
                                      </p:cBhvr>
                                    </p:animEffect>
                                  </p:childTnLst>
                                </p:cTn>
                              </p:par>
                            </p:childTnLst>
                          </p:cTn>
                        </p:par>
                        <p:par>
                          <p:cTn id="38" fill="hold" nodeType="afterGroup">
                            <p:stCondLst>
                              <p:cond delay="4000"/>
                            </p:stCondLst>
                            <p:childTnLst>
                              <p:par>
                                <p:cTn id="39" presetID="12" presetClass="entr" presetSubtype="2" fill="hold" grpId="0" nodeType="afterEffect">
                                  <p:stCondLst>
                                    <p:cond delay="0"/>
                                  </p:stCondLst>
                                  <p:childTnLst>
                                    <p:set>
                                      <p:cBhvr>
                                        <p:cTn id="40" dur="1" fill="hold">
                                          <p:stCondLst>
                                            <p:cond delay="0"/>
                                          </p:stCondLst>
                                        </p:cTn>
                                        <p:tgtEl>
                                          <p:spTgt spid="391176"/>
                                        </p:tgtEl>
                                        <p:attrNameLst>
                                          <p:attrName>style.visibility</p:attrName>
                                        </p:attrNameLst>
                                      </p:cBhvr>
                                      <p:to>
                                        <p:strVal val="visible"/>
                                      </p:to>
                                    </p:set>
                                    <p:anim calcmode="lin" valueType="num">
                                      <p:cBhvr additive="base">
                                        <p:cTn id="41" dur="500"/>
                                        <p:tgtEl>
                                          <p:spTgt spid="391176"/>
                                        </p:tgtEl>
                                        <p:attrNameLst>
                                          <p:attrName>ppt_x</p:attrName>
                                        </p:attrNameLst>
                                      </p:cBhvr>
                                      <p:tavLst>
                                        <p:tav tm="0">
                                          <p:val>
                                            <p:strVal val="#ppt_x+#ppt_w*1.125000"/>
                                          </p:val>
                                        </p:tav>
                                        <p:tav tm="100000">
                                          <p:val>
                                            <p:strVal val="#ppt_x"/>
                                          </p:val>
                                        </p:tav>
                                      </p:tavLst>
                                    </p:anim>
                                    <p:animEffect transition="in" filter="wipe(left)">
                                      <p:cBhvr>
                                        <p:cTn id="42" dur="500"/>
                                        <p:tgtEl>
                                          <p:spTgt spid="3911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1176" grpId="0" animBg="1" autoUpdateAnimBg="0"/>
      <p:bldP spid="391177" grpId="0" animBg="1" autoUpdateAnimBg="0"/>
      <p:bldP spid="391178" grpId="0" animBg="1" autoUpdateAnimBg="0"/>
      <p:bldP spid="391179" grpId="0" animBg="1" autoUpdateAnimBg="0"/>
      <p:bldP spid="391180" grpId="0" animBg="1" autoUpdateAnimBg="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AutoShape 2">
            <a:extLst>
              <a:ext uri="{FF2B5EF4-FFF2-40B4-BE49-F238E27FC236}">
                <a16:creationId xmlns:a16="http://schemas.microsoft.com/office/drawing/2014/main" id="{47C7D08E-EF6D-44E7-99E1-CDA87F9472C3}"/>
              </a:ext>
            </a:extLst>
          </p:cNvPr>
          <p:cNvSpPr>
            <a:spLocks noGrp="1" noChangeArrowheads="1"/>
          </p:cNvSpPr>
          <p:nvPr>
            <p:ph type="title"/>
          </p:nvPr>
        </p:nvSpPr>
        <p:spPr>
          <a:xfrm>
            <a:off x="4073526" y="587376"/>
            <a:ext cx="5789613" cy="1325563"/>
          </a:xfrm>
        </p:spPr>
        <p:txBody>
          <a:bodyPr/>
          <a:lstStyle/>
          <a:p>
            <a:pPr eaLnBrk="1" hangingPunct="1"/>
            <a:r>
              <a:rPr lang="en-US" altLang="en-US" dirty="0"/>
              <a:t>EFFECTIVE INTERVIEWING</a:t>
            </a:r>
          </a:p>
        </p:txBody>
      </p:sp>
      <p:sp>
        <p:nvSpPr>
          <p:cNvPr id="87043" name="Rectangle 3">
            <a:extLst>
              <a:ext uri="{FF2B5EF4-FFF2-40B4-BE49-F238E27FC236}">
                <a16:creationId xmlns:a16="http://schemas.microsoft.com/office/drawing/2014/main" id="{25DC2AD7-B40C-499D-818E-3FB8DB6F80EB}"/>
              </a:ext>
            </a:extLst>
          </p:cNvPr>
          <p:cNvSpPr>
            <a:spLocks noGrp="1" noChangeArrowheads="1"/>
          </p:cNvSpPr>
          <p:nvPr>
            <p:ph idx="1"/>
          </p:nvPr>
        </p:nvSpPr>
        <p:spPr>
          <a:xfrm>
            <a:off x="912785" y="2728241"/>
            <a:ext cx="5348530" cy="1703252"/>
          </a:xfrm>
        </p:spPr>
        <p:txBody>
          <a:bodyPr>
            <a:noAutofit/>
          </a:bodyPr>
          <a:lstStyle/>
          <a:p>
            <a:pPr eaLnBrk="1" hangingPunct="1"/>
            <a:r>
              <a:rPr lang="en-US" altLang="en-US" b="1" dirty="0">
                <a:solidFill>
                  <a:srgbClr val="FF0000"/>
                </a:solidFill>
              </a:rPr>
              <a:t>Conducting an Effective Interview</a:t>
            </a:r>
          </a:p>
          <a:p>
            <a:pPr lvl="1" eaLnBrk="1" hangingPunct="1"/>
            <a:r>
              <a:rPr lang="en-US" altLang="en-US" dirty="0"/>
              <a:t>Planning the interview</a:t>
            </a:r>
          </a:p>
          <a:p>
            <a:pPr lvl="1" eaLnBrk="1" hangingPunct="1"/>
            <a:r>
              <a:rPr lang="en-US" altLang="en-US" dirty="0"/>
              <a:t>Controlling the interview</a:t>
            </a:r>
          </a:p>
          <a:p>
            <a:pPr lvl="1" eaLnBrk="1" hangingPunct="1"/>
            <a:r>
              <a:rPr lang="en-US" altLang="en-US" dirty="0"/>
              <a:t>Using proper questioning techniques</a:t>
            </a:r>
          </a:p>
        </p:txBody>
      </p:sp>
      <p:sp>
        <p:nvSpPr>
          <p:cNvPr id="4" name="Rectangle 3">
            <a:extLst>
              <a:ext uri="{FF2B5EF4-FFF2-40B4-BE49-F238E27FC236}">
                <a16:creationId xmlns:a16="http://schemas.microsoft.com/office/drawing/2014/main" id="{BE2145EA-E064-4636-AA5B-B83E9A203AD5}"/>
              </a:ext>
            </a:extLst>
          </p:cNvPr>
          <p:cNvSpPr txBox="1">
            <a:spLocks noChangeArrowheads="1"/>
          </p:cNvSpPr>
          <p:nvPr/>
        </p:nvSpPr>
        <p:spPr bwMode="auto">
          <a:xfrm>
            <a:off x="6096000" y="2278791"/>
            <a:ext cx="5419241" cy="3486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Autofit/>
          </a:bodyPr>
          <a:lstStyle>
            <a:lvl1pPr marL="171450" indent="-171450" algn="l" defTabSz="685800" rtl="0" eaLnBrk="0" fontAlgn="base" hangingPunct="0">
              <a:lnSpc>
                <a:spcPct val="90000"/>
              </a:lnSpc>
              <a:spcBef>
                <a:spcPts val="750"/>
              </a:spcBef>
              <a:spcAft>
                <a:spcPct val="0"/>
              </a:spcAft>
              <a:buFont typeface="Arial" panose="020B0604020202020204" pitchFamily="34" charset="0"/>
              <a:buChar char="•"/>
              <a:defRPr sz="2400" kern="1200">
                <a:solidFill>
                  <a:schemeClr val="tx1"/>
                </a:solidFill>
                <a:latin typeface="Times New Roman" panose="02020603050405020304" pitchFamily="18" charset="0"/>
                <a:ea typeface="+mn-ea"/>
                <a:cs typeface="Times New Roman" panose="02020603050405020304" pitchFamily="18" charset="0"/>
              </a:defRPr>
            </a:lvl1pPr>
            <a:lvl2pPr marL="514350" indent="-171450" algn="l" defTabSz="685800" rtl="0" eaLnBrk="0" fontAlgn="base" hangingPunct="0">
              <a:lnSpc>
                <a:spcPct val="90000"/>
              </a:lnSpc>
              <a:spcBef>
                <a:spcPts val="375"/>
              </a:spcBef>
              <a:spcAft>
                <a:spcPct val="0"/>
              </a:spcAft>
              <a:buFont typeface="Arial" panose="020B0604020202020204" pitchFamily="34" charset="0"/>
              <a:buChar char="•"/>
              <a:defRPr sz="2400" kern="1200">
                <a:solidFill>
                  <a:schemeClr val="tx1"/>
                </a:solidFill>
                <a:latin typeface="Times New Roman" panose="02020603050405020304" pitchFamily="18" charset="0"/>
                <a:ea typeface="+mn-ea"/>
                <a:cs typeface="Times New Roman" panose="02020603050405020304" pitchFamily="18" charset="0"/>
              </a:defRPr>
            </a:lvl2pPr>
            <a:lvl3pPr marL="857250" indent="-171450" algn="l" defTabSz="685800" rtl="0" eaLnBrk="0" fontAlgn="base" hangingPunct="0">
              <a:lnSpc>
                <a:spcPct val="90000"/>
              </a:lnSpc>
              <a:spcBef>
                <a:spcPts val="375"/>
              </a:spcBef>
              <a:spcAft>
                <a:spcPct val="0"/>
              </a:spcAft>
              <a:buFont typeface="Arial" panose="020B0604020202020204" pitchFamily="34" charset="0"/>
              <a:buChar char="•"/>
              <a:defRPr sz="2400" kern="1200">
                <a:solidFill>
                  <a:schemeClr val="tx1"/>
                </a:solidFill>
                <a:latin typeface="Times New Roman" panose="02020603050405020304" pitchFamily="18" charset="0"/>
                <a:ea typeface="+mn-ea"/>
                <a:cs typeface="Times New Roman" panose="02020603050405020304" pitchFamily="18" charset="0"/>
              </a:defRPr>
            </a:lvl3pPr>
            <a:lvl4pPr marL="1200150" indent="-171450" algn="l" defTabSz="685800" rtl="0" eaLnBrk="0" fontAlgn="base" hangingPunct="0">
              <a:lnSpc>
                <a:spcPct val="90000"/>
              </a:lnSpc>
              <a:spcBef>
                <a:spcPts val="375"/>
              </a:spcBef>
              <a:spcAft>
                <a:spcPct val="0"/>
              </a:spcAft>
              <a:buFont typeface="Arial" panose="020B0604020202020204" pitchFamily="34" charset="0"/>
              <a:buChar char="•"/>
              <a:defRPr sz="2400" kern="1200">
                <a:solidFill>
                  <a:schemeClr val="tx1"/>
                </a:solidFill>
                <a:latin typeface="Times New Roman" panose="02020603050405020304" pitchFamily="18" charset="0"/>
                <a:ea typeface="+mn-ea"/>
                <a:cs typeface="Times New Roman" panose="02020603050405020304" pitchFamily="18" charset="0"/>
              </a:defRPr>
            </a:lvl4pPr>
            <a:lvl5pPr marL="1543050" indent="-171450" algn="l" defTabSz="685800" rtl="0" eaLnBrk="0" fontAlgn="base" hangingPunct="0">
              <a:lnSpc>
                <a:spcPct val="90000"/>
              </a:lnSpc>
              <a:spcBef>
                <a:spcPts val="375"/>
              </a:spcBef>
              <a:spcAft>
                <a:spcPct val="0"/>
              </a:spcAft>
              <a:buFont typeface="Arial" panose="020B0604020202020204" pitchFamily="34" charset="0"/>
              <a:buChar char="•"/>
              <a:defRPr sz="2400" kern="1200">
                <a:solidFill>
                  <a:schemeClr val="tx1"/>
                </a:solidFill>
                <a:latin typeface="Times New Roman" panose="02020603050405020304" pitchFamily="18" charset="0"/>
                <a:ea typeface="+mn-ea"/>
                <a:cs typeface="Times New Roman" panose="02020603050405020304" pitchFamily="18"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eaLnBrk="1" hangingPunct="1"/>
            <a:r>
              <a:rPr lang="en-US" altLang="en-US" b="1" dirty="0">
                <a:solidFill>
                  <a:srgbClr val="FF0000"/>
                </a:solidFill>
              </a:rPr>
              <a:t>Question types to avoid in interviews</a:t>
            </a:r>
          </a:p>
          <a:p>
            <a:pPr lvl="1" eaLnBrk="1" hangingPunct="1"/>
            <a:r>
              <a:rPr lang="en-US" altLang="en-US" dirty="0"/>
              <a:t>Yes/No questions</a:t>
            </a:r>
          </a:p>
          <a:p>
            <a:pPr lvl="1" eaLnBrk="1" hangingPunct="1"/>
            <a:r>
              <a:rPr lang="en-US" altLang="en-US" dirty="0"/>
              <a:t>Obvious questions</a:t>
            </a:r>
          </a:p>
          <a:p>
            <a:pPr lvl="1" eaLnBrk="1" hangingPunct="1"/>
            <a:r>
              <a:rPr lang="en-US" altLang="en-US" dirty="0"/>
              <a:t>Questions that rarely produce a true answer</a:t>
            </a:r>
          </a:p>
          <a:p>
            <a:pPr lvl="1" eaLnBrk="1" hangingPunct="1"/>
            <a:r>
              <a:rPr lang="en-US" altLang="en-US" dirty="0"/>
              <a:t>Leading questions</a:t>
            </a:r>
          </a:p>
          <a:p>
            <a:pPr lvl="1" eaLnBrk="1" hangingPunct="1"/>
            <a:r>
              <a:rPr lang="en-US" altLang="en-US" dirty="0"/>
              <a:t>Illegal questions</a:t>
            </a:r>
          </a:p>
          <a:p>
            <a:pPr lvl="1" eaLnBrk="1" hangingPunct="1"/>
            <a:r>
              <a:rPr lang="en-US" altLang="en-US" dirty="0"/>
              <a:t>Questions that are not job related</a:t>
            </a:r>
          </a:p>
        </p:txBody>
      </p:sp>
    </p:spTree>
    <p:custDataLst>
      <p:tags r:id="rId1"/>
    </p:custDataLst>
  </p:cSld>
  <p:clrMapOvr>
    <a:masterClrMapping/>
  </p:clrMapOvr>
  <p:transition>
    <p:cut thruBlk="1"/>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AutoShape 2">
            <a:extLst>
              <a:ext uri="{FF2B5EF4-FFF2-40B4-BE49-F238E27FC236}">
                <a16:creationId xmlns:a16="http://schemas.microsoft.com/office/drawing/2014/main" id="{37687D25-DE4F-47D0-9C82-CCFC0DA75ECD}"/>
              </a:ext>
            </a:extLst>
          </p:cNvPr>
          <p:cNvSpPr>
            <a:spLocks noGrp="1" noChangeArrowheads="1"/>
          </p:cNvSpPr>
          <p:nvPr>
            <p:ph type="title"/>
          </p:nvPr>
        </p:nvSpPr>
        <p:spPr>
          <a:xfrm>
            <a:off x="1555751" y="304800"/>
            <a:ext cx="2308225" cy="1684338"/>
          </a:xfrm>
        </p:spPr>
        <p:txBody>
          <a:bodyPr/>
          <a:lstStyle/>
          <a:p>
            <a:pPr eaLnBrk="1" hangingPunct="1"/>
            <a:r>
              <a:rPr lang="en-US" altLang="en-US"/>
              <a:t>COMMON SELECTION INTERVIEW QUESTIONS</a:t>
            </a:r>
          </a:p>
        </p:txBody>
      </p:sp>
      <p:pic>
        <p:nvPicPr>
          <p:cNvPr id="88067" name="Picture 6" descr="C:\My Documents\PowerPoint Files\Books\South-Western\HRM10e\HRM10e GIFS\08-10.gif">
            <a:extLst>
              <a:ext uri="{FF2B5EF4-FFF2-40B4-BE49-F238E27FC236}">
                <a16:creationId xmlns:a16="http://schemas.microsoft.com/office/drawing/2014/main" id="{1490A00C-CBDF-4AE1-BE24-4F9E358E737C}"/>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071813" y="279401"/>
            <a:ext cx="5594350" cy="5946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8068" name="Rectangle 3">
            <a:extLst>
              <a:ext uri="{FF2B5EF4-FFF2-40B4-BE49-F238E27FC236}">
                <a16:creationId xmlns:a16="http://schemas.microsoft.com/office/drawing/2014/main" id="{BE91BC7A-EB9E-4007-9E59-C57104F05143}"/>
              </a:ext>
            </a:extLst>
          </p:cNvPr>
          <p:cNvSpPr>
            <a:spLocks noChangeArrowheads="1"/>
          </p:cNvSpPr>
          <p:nvPr/>
        </p:nvSpPr>
        <p:spPr bwMode="auto">
          <a:xfrm>
            <a:off x="5562600" y="6394986"/>
            <a:ext cx="1066800"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50000"/>
              </a:spcBef>
              <a:spcAft>
                <a:spcPct val="0"/>
              </a:spcAft>
            </a:pPr>
            <a:r>
              <a:rPr lang="en-US" altLang="en-US" sz="1200" b="1" i="1">
                <a:solidFill>
                  <a:prstClr val="black"/>
                </a:solidFill>
                <a:latin typeface="Arial" panose="020B0604020202020204" pitchFamily="34" charset="0"/>
              </a:rPr>
              <a:t>Figure 8</a:t>
            </a:r>
            <a:r>
              <a:rPr lang="en-US" altLang="en-US" sz="1200" b="1" i="1">
                <a:solidFill>
                  <a:prstClr val="black"/>
                </a:solidFill>
                <a:latin typeface="Arial" panose="020B0604020202020204" pitchFamily="34" charset="0"/>
                <a:cs typeface="Arial" panose="020B0604020202020204" pitchFamily="34" charset="0"/>
              </a:rPr>
              <a:t>–10</a:t>
            </a:r>
            <a:endParaRPr lang="en-US" altLang="en-US" sz="1200" b="1" i="1">
              <a:solidFill>
                <a:prstClr val="black"/>
              </a:solidFill>
              <a:latin typeface="Arial" panose="020B0604020202020204" pitchFamily="34" charset="0"/>
            </a:endParaRPr>
          </a:p>
        </p:txBody>
      </p:sp>
    </p:spTree>
  </p:cSld>
  <p:clrMapOvr>
    <a:masterClrMapping/>
  </p:clrMapOvr>
  <p:transition>
    <p:cut thruBlk="1"/>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AutoShape 2">
            <a:extLst>
              <a:ext uri="{FF2B5EF4-FFF2-40B4-BE49-F238E27FC236}">
                <a16:creationId xmlns:a16="http://schemas.microsoft.com/office/drawing/2014/main" id="{27BE9B83-A7B5-4B11-BA0B-723FE199E936}"/>
              </a:ext>
            </a:extLst>
          </p:cNvPr>
          <p:cNvSpPr>
            <a:spLocks noGrp="1" noChangeArrowheads="1"/>
          </p:cNvSpPr>
          <p:nvPr>
            <p:ph type="title"/>
          </p:nvPr>
        </p:nvSpPr>
        <p:spPr/>
        <p:txBody>
          <a:bodyPr/>
          <a:lstStyle/>
          <a:p>
            <a:pPr algn="ctr" eaLnBrk="1" hangingPunct="1"/>
            <a:r>
              <a:rPr lang="en-US" altLang="en-US" dirty="0"/>
              <a:t>PROBLEMS IN THE INTERVIEW</a:t>
            </a:r>
          </a:p>
        </p:txBody>
      </p:sp>
      <p:sp>
        <p:nvSpPr>
          <p:cNvPr id="394244" name="Rectangle 4">
            <a:extLst>
              <a:ext uri="{FF2B5EF4-FFF2-40B4-BE49-F238E27FC236}">
                <a16:creationId xmlns:a16="http://schemas.microsoft.com/office/drawing/2014/main" id="{980305D2-944E-47AE-AB0E-0B0EAB0C27F4}"/>
              </a:ext>
            </a:extLst>
          </p:cNvPr>
          <p:cNvSpPr>
            <a:spLocks noChangeArrowheads="1"/>
          </p:cNvSpPr>
          <p:nvPr/>
        </p:nvSpPr>
        <p:spPr bwMode="blackWhite">
          <a:xfrm>
            <a:off x="4872038" y="1916113"/>
            <a:ext cx="2755900" cy="990600"/>
          </a:xfrm>
          <a:prstGeom prst="rect">
            <a:avLst/>
          </a:prstGeom>
          <a:solidFill>
            <a:srgbClr val="008000"/>
          </a:solidFill>
          <a:ln w="9525">
            <a:solidFill>
              <a:schemeClr val="tx1"/>
            </a:solidFill>
            <a:miter lim="800000"/>
            <a:headEnd/>
            <a:tailEnd/>
          </a:ln>
          <a:effectLst>
            <a:outerShdw dist="89803" dir="2700000" algn="ctr" rotWithShape="0">
              <a:schemeClr val="bg2">
                <a:alpha val="50000"/>
              </a:schemeClr>
            </a:outerShdw>
          </a:effectLst>
        </p:spPr>
        <p:txBody>
          <a:bodyPr wrap="none" anchor="ctr" anchorCtr="1"/>
          <a:lstStyle/>
          <a:p>
            <a:pPr algn="ctr" eaLnBrk="0" fontAlgn="base" hangingPunct="0">
              <a:spcBef>
                <a:spcPct val="0"/>
              </a:spcBef>
              <a:spcAft>
                <a:spcPct val="0"/>
              </a:spcAft>
              <a:defRPr/>
            </a:pPr>
            <a:r>
              <a:rPr lang="en-US" altLang="en-US" b="1" dirty="0">
                <a:solidFill>
                  <a:srgbClr val="FFFFAB"/>
                </a:solidFill>
                <a:effectLst>
                  <a:outerShdw blurRad="38100" dist="38100" dir="2700000" algn="tl">
                    <a:srgbClr val="000000"/>
                  </a:outerShdw>
                </a:effectLst>
                <a:latin typeface="Arial" panose="020B0604020202020204" pitchFamily="34" charset="0"/>
              </a:rPr>
              <a:t>Problems in </a:t>
            </a:r>
            <a:br>
              <a:rPr lang="en-US" altLang="en-US" b="1" dirty="0">
                <a:solidFill>
                  <a:srgbClr val="FFFFAB"/>
                </a:solidFill>
                <a:effectLst>
                  <a:outerShdw blurRad="38100" dist="38100" dir="2700000" algn="tl">
                    <a:srgbClr val="000000"/>
                  </a:outerShdw>
                </a:effectLst>
                <a:latin typeface="Arial" panose="020B0604020202020204" pitchFamily="34" charset="0"/>
              </a:rPr>
            </a:br>
            <a:r>
              <a:rPr lang="en-US" altLang="en-US" b="1" dirty="0">
                <a:solidFill>
                  <a:srgbClr val="FFFFAB"/>
                </a:solidFill>
                <a:effectLst>
                  <a:outerShdw blurRad="38100" dist="38100" dir="2700000" algn="tl">
                    <a:srgbClr val="000000"/>
                  </a:outerShdw>
                </a:effectLst>
                <a:latin typeface="Arial" panose="020B0604020202020204" pitchFamily="34" charset="0"/>
              </a:rPr>
              <a:t>the Interview</a:t>
            </a:r>
          </a:p>
        </p:txBody>
      </p:sp>
      <p:grpSp>
        <p:nvGrpSpPr>
          <p:cNvPr id="394245" name="Group 5">
            <a:extLst>
              <a:ext uri="{FF2B5EF4-FFF2-40B4-BE49-F238E27FC236}">
                <a16:creationId xmlns:a16="http://schemas.microsoft.com/office/drawing/2014/main" id="{66B5A001-6DCA-458F-887D-68CA25A2EFCB}"/>
              </a:ext>
            </a:extLst>
          </p:cNvPr>
          <p:cNvGrpSpPr>
            <a:grpSpLocks/>
          </p:cNvGrpSpPr>
          <p:nvPr/>
        </p:nvGrpSpPr>
        <p:grpSpPr bwMode="auto">
          <a:xfrm>
            <a:off x="2822575" y="3440113"/>
            <a:ext cx="6858000" cy="381000"/>
            <a:chOff x="720" y="2160"/>
            <a:chExt cx="4320" cy="240"/>
          </a:xfrm>
        </p:grpSpPr>
        <p:sp>
          <p:nvSpPr>
            <p:cNvPr id="394246" name="Line 6">
              <a:extLst>
                <a:ext uri="{FF2B5EF4-FFF2-40B4-BE49-F238E27FC236}">
                  <a16:creationId xmlns:a16="http://schemas.microsoft.com/office/drawing/2014/main" id="{5F16885C-3081-44E1-B4E2-C13CB0D4AF48}"/>
                </a:ext>
              </a:extLst>
            </p:cNvPr>
            <p:cNvSpPr>
              <a:spLocks noChangeShapeType="1"/>
            </p:cNvSpPr>
            <p:nvPr/>
          </p:nvSpPr>
          <p:spPr bwMode="blackWhite">
            <a:xfrm>
              <a:off x="2880" y="2160"/>
              <a:ext cx="0" cy="240"/>
            </a:xfrm>
            <a:prstGeom prst="line">
              <a:avLst/>
            </a:prstGeom>
            <a:noFill/>
            <a:ln w="63500">
              <a:solidFill>
                <a:srgbClr val="FF0000"/>
              </a:solidFill>
              <a:round/>
              <a:headEnd/>
              <a:tailEnd type="triangle" w="med" len="med"/>
            </a:ln>
            <a:effectLst/>
          </p:spPr>
          <p:txBody>
            <a:bodyPr wrap="none" anchor="ctr"/>
            <a:lstStyle/>
            <a:p>
              <a:pPr fontAlgn="base">
                <a:lnSpc>
                  <a:spcPct val="70000"/>
                </a:lnSpc>
                <a:spcBef>
                  <a:spcPct val="0"/>
                </a:spcBef>
                <a:spcAft>
                  <a:spcPct val="0"/>
                </a:spcAft>
                <a:defRPr/>
              </a:pPr>
              <a:endParaRPr lang="en-US">
                <a:solidFill>
                  <a:prstClr val="black"/>
                </a:solidFill>
                <a:effectLst>
                  <a:outerShdw blurRad="38100" dist="38100" dir="2700000" algn="tl">
                    <a:srgbClr val="000000">
                      <a:alpha val="43137"/>
                    </a:srgbClr>
                  </a:outerShdw>
                </a:effectLst>
                <a:latin typeface="Calibri" panose="020F0502020204030204" pitchFamily="34" charset="0"/>
              </a:endParaRPr>
            </a:p>
          </p:txBody>
        </p:sp>
        <p:grpSp>
          <p:nvGrpSpPr>
            <p:cNvPr id="89101" name="Group 7">
              <a:extLst>
                <a:ext uri="{FF2B5EF4-FFF2-40B4-BE49-F238E27FC236}">
                  <a16:creationId xmlns:a16="http://schemas.microsoft.com/office/drawing/2014/main" id="{4CF1315D-110F-4484-8773-201CE75A91CB}"/>
                </a:ext>
              </a:extLst>
            </p:cNvPr>
            <p:cNvGrpSpPr>
              <a:grpSpLocks/>
            </p:cNvGrpSpPr>
            <p:nvPr/>
          </p:nvGrpSpPr>
          <p:grpSpPr bwMode="auto">
            <a:xfrm>
              <a:off x="720" y="2160"/>
              <a:ext cx="4320" cy="240"/>
              <a:chOff x="720" y="2160"/>
              <a:chExt cx="4320" cy="240"/>
            </a:xfrm>
          </p:grpSpPr>
          <p:sp>
            <p:nvSpPr>
              <p:cNvPr id="394248" name="Freeform 8">
                <a:extLst>
                  <a:ext uri="{FF2B5EF4-FFF2-40B4-BE49-F238E27FC236}">
                    <a16:creationId xmlns:a16="http://schemas.microsoft.com/office/drawing/2014/main" id="{6AADCF69-BF51-41E2-B7FD-AC9D76482AA8}"/>
                  </a:ext>
                </a:extLst>
              </p:cNvPr>
              <p:cNvSpPr>
                <a:spLocks/>
              </p:cNvSpPr>
              <p:nvPr/>
            </p:nvSpPr>
            <p:spPr bwMode="blackWhite">
              <a:xfrm>
                <a:off x="720" y="2160"/>
                <a:ext cx="4320" cy="240"/>
              </a:xfrm>
              <a:custGeom>
                <a:avLst/>
                <a:gdLst>
                  <a:gd name="T0" fmla="*/ 4140 w 4141"/>
                  <a:gd name="T1" fmla="*/ 150 h 151"/>
                  <a:gd name="T2" fmla="*/ 4140 w 4141"/>
                  <a:gd name="T3" fmla="*/ 0 h 151"/>
                  <a:gd name="T4" fmla="*/ 0 w 4141"/>
                  <a:gd name="T5" fmla="*/ 0 h 151"/>
                  <a:gd name="T6" fmla="*/ 0 w 4141"/>
                  <a:gd name="T7" fmla="*/ 150 h 151"/>
                </a:gdLst>
                <a:ahLst/>
                <a:cxnLst>
                  <a:cxn ang="0">
                    <a:pos x="T0" y="T1"/>
                  </a:cxn>
                  <a:cxn ang="0">
                    <a:pos x="T2" y="T3"/>
                  </a:cxn>
                  <a:cxn ang="0">
                    <a:pos x="T4" y="T5"/>
                  </a:cxn>
                  <a:cxn ang="0">
                    <a:pos x="T6" y="T7"/>
                  </a:cxn>
                </a:cxnLst>
                <a:rect l="0" t="0" r="r" b="b"/>
                <a:pathLst>
                  <a:path w="4141" h="151">
                    <a:moveTo>
                      <a:pt x="4140" y="150"/>
                    </a:moveTo>
                    <a:lnTo>
                      <a:pt x="4140" y="0"/>
                    </a:lnTo>
                    <a:lnTo>
                      <a:pt x="0" y="0"/>
                    </a:lnTo>
                    <a:lnTo>
                      <a:pt x="0" y="150"/>
                    </a:lnTo>
                  </a:path>
                </a:pathLst>
              </a:custGeom>
              <a:noFill/>
              <a:ln w="63500" cap="flat" cmpd="sng">
                <a:solidFill>
                  <a:srgbClr val="FF0000"/>
                </a:solidFill>
                <a:prstDash val="solid"/>
                <a:round/>
                <a:headEnd type="triangle" w="med" len="med"/>
                <a:tailEnd type="triangle" w="med" len="med"/>
              </a:ln>
              <a:effectLst/>
            </p:spPr>
            <p:txBody>
              <a:bodyPr/>
              <a:lstStyle/>
              <a:p>
                <a:pPr fontAlgn="base">
                  <a:lnSpc>
                    <a:spcPct val="70000"/>
                  </a:lnSpc>
                  <a:spcBef>
                    <a:spcPct val="0"/>
                  </a:spcBef>
                  <a:spcAft>
                    <a:spcPct val="0"/>
                  </a:spcAft>
                  <a:defRPr/>
                </a:pPr>
                <a:endParaRPr lang="en-US">
                  <a:solidFill>
                    <a:prstClr val="black"/>
                  </a:solidFill>
                  <a:effectLst>
                    <a:outerShdw blurRad="38100" dist="38100" dir="2700000" algn="tl">
                      <a:srgbClr val="000000">
                        <a:alpha val="43137"/>
                      </a:srgbClr>
                    </a:outerShdw>
                  </a:effectLst>
                  <a:latin typeface="Calibri" panose="020F0502020204030204" pitchFamily="34" charset="0"/>
                </a:endParaRPr>
              </a:p>
            </p:txBody>
          </p:sp>
          <p:sp>
            <p:nvSpPr>
              <p:cNvPr id="394249" name="Line 9">
                <a:extLst>
                  <a:ext uri="{FF2B5EF4-FFF2-40B4-BE49-F238E27FC236}">
                    <a16:creationId xmlns:a16="http://schemas.microsoft.com/office/drawing/2014/main" id="{2C3E21F2-6EDC-460B-BF98-4AB19CED5F9E}"/>
                  </a:ext>
                </a:extLst>
              </p:cNvPr>
              <p:cNvSpPr>
                <a:spLocks noChangeShapeType="1"/>
              </p:cNvSpPr>
              <p:nvPr/>
            </p:nvSpPr>
            <p:spPr bwMode="blackWhite">
              <a:xfrm>
                <a:off x="1776" y="2160"/>
                <a:ext cx="0" cy="240"/>
              </a:xfrm>
              <a:prstGeom prst="line">
                <a:avLst/>
              </a:prstGeom>
              <a:noFill/>
              <a:ln w="63500">
                <a:solidFill>
                  <a:srgbClr val="FF0000"/>
                </a:solidFill>
                <a:round/>
                <a:headEnd/>
                <a:tailEnd type="triangle" w="med" len="med"/>
              </a:ln>
              <a:effectLst/>
            </p:spPr>
            <p:txBody>
              <a:bodyPr wrap="none" anchor="ctr"/>
              <a:lstStyle/>
              <a:p>
                <a:pPr fontAlgn="base">
                  <a:lnSpc>
                    <a:spcPct val="70000"/>
                  </a:lnSpc>
                  <a:spcBef>
                    <a:spcPct val="0"/>
                  </a:spcBef>
                  <a:spcAft>
                    <a:spcPct val="0"/>
                  </a:spcAft>
                  <a:defRPr/>
                </a:pPr>
                <a:endParaRPr lang="en-US">
                  <a:solidFill>
                    <a:prstClr val="black"/>
                  </a:solidFill>
                  <a:effectLst>
                    <a:outerShdw blurRad="38100" dist="38100" dir="2700000" algn="tl">
                      <a:srgbClr val="000000">
                        <a:alpha val="43137"/>
                      </a:srgbClr>
                    </a:outerShdw>
                  </a:effectLst>
                  <a:latin typeface="Calibri" panose="020F0502020204030204" pitchFamily="34" charset="0"/>
                </a:endParaRPr>
              </a:p>
            </p:txBody>
          </p:sp>
          <p:sp>
            <p:nvSpPr>
              <p:cNvPr id="394250" name="Line 10">
                <a:extLst>
                  <a:ext uri="{FF2B5EF4-FFF2-40B4-BE49-F238E27FC236}">
                    <a16:creationId xmlns:a16="http://schemas.microsoft.com/office/drawing/2014/main" id="{64506E79-09FF-4458-96B3-534F694A70A6}"/>
                  </a:ext>
                </a:extLst>
              </p:cNvPr>
              <p:cNvSpPr>
                <a:spLocks noChangeShapeType="1"/>
              </p:cNvSpPr>
              <p:nvPr/>
            </p:nvSpPr>
            <p:spPr bwMode="blackWhite">
              <a:xfrm>
                <a:off x="3936" y="2160"/>
                <a:ext cx="0" cy="240"/>
              </a:xfrm>
              <a:prstGeom prst="line">
                <a:avLst/>
              </a:prstGeom>
              <a:noFill/>
              <a:ln w="63500">
                <a:solidFill>
                  <a:srgbClr val="FF0000"/>
                </a:solidFill>
                <a:round/>
                <a:headEnd/>
                <a:tailEnd type="triangle" w="med" len="med"/>
              </a:ln>
              <a:effectLst/>
            </p:spPr>
            <p:txBody>
              <a:bodyPr wrap="none" anchor="ctr"/>
              <a:lstStyle/>
              <a:p>
                <a:pPr fontAlgn="base">
                  <a:lnSpc>
                    <a:spcPct val="70000"/>
                  </a:lnSpc>
                  <a:spcBef>
                    <a:spcPct val="0"/>
                  </a:spcBef>
                  <a:spcAft>
                    <a:spcPct val="0"/>
                  </a:spcAft>
                  <a:defRPr/>
                </a:pPr>
                <a:endParaRPr lang="en-US">
                  <a:solidFill>
                    <a:prstClr val="black"/>
                  </a:solidFill>
                  <a:effectLst>
                    <a:outerShdw blurRad="38100" dist="38100" dir="2700000" algn="tl">
                      <a:srgbClr val="000000">
                        <a:alpha val="43137"/>
                      </a:srgbClr>
                    </a:outerShdw>
                  </a:effectLst>
                  <a:latin typeface="Calibri" panose="020F0502020204030204" pitchFamily="34" charset="0"/>
                </a:endParaRPr>
              </a:p>
            </p:txBody>
          </p:sp>
        </p:grpSp>
      </p:grpSp>
      <p:sp>
        <p:nvSpPr>
          <p:cNvPr id="394251" name="Line 11">
            <a:extLst>
              <a:ext uri="{FF2B5EF4-FFF2-40B4-BE49-F238E27FC236}">
                <a16:creationId xmlns:a16="http://schemas.microsoft.com/office/drawing/2014/main" id="{D1465A04-7C5D-4B2A-9EC5-EA104A65BAAF}"/>
              </a:ext>
            </a:extLst>
          </p:cNvPr>
          <p:cNvSpPr>
            <a:spLocks noChangeShapeType="1"/>
          </p:cNvSpPr>
          <p:nvPr/>
        </p:nvSpPr>
        <p:spPr bwMode="blackWhite">
          <a:xfrm>
            <a:off x="6251575" y="2919413"/>
            <a:ext cx="0" cy="520700"/>
          </a:xfrm>
          <a:prstGeom prst="line">
            <a:avLst/>
          </a:prstGeom>
          <a:noFill/>
          <a:ln w="63500">
            <a:solidFill>
              <a:srgbClr val="FF0000"/>
            </a:solidFill>
            <a:round/>
            <a:headEnd/>
            <a:tailEnd/>
          </a:ln>
          <a:effectLst/>
        </p:spPr>
        <p:txBody>
          <a:bodyPr wrap="none" anchor="ctr"/>
          <a:lstStyle/>
          <a:p>
            <a:pPr fontAlgn="base">
              <a:lnSpc>
                <a:spcPct val="70000"/>
              </a:lnSpc>
              <a:spcBef>
                <a:spcPct val="0"/>
              </a:spcBef>
              <a:spcAft>
                <a:spcPct val="0"/>
              </a:spcAft>
              <a:defRPr/>
            </a:pPr>
            <a:endParaRPr lang="en-US">
              <a:solidFill>
                <a:prstClr val="black"/>
              </a:solidFill>
              <a:effectLst>
                <a:outerShdw blurRad="38100" dist="38100" dir="2700000" algn="tl">
                  <a:srgbClr val="000000">
                    <a:alpha val="43137"/>
                  </a:srgbClr>
                </a:outerShdw>
              </a:effectLst>
              <a:latin typeface="Calibri" panose="020F0502020204030204" pitchFamily="34" charset="0"/>
            </a:endParaRPr>
          </a:p>
        </p:txBody>
      </p:sp>
      <p:grpSp>
        <p:nvGrpSpPr>
          <p:cNvPr id="394252" name="Group 12">
            <a:extLst>
              <a:ext uri="{FF2B5EF4-FFF2-40B4-BE49-F238E27FC236}">
                <a16:creationId xmlns:a16="http://schemas.microsoft.com/office/drawing/2014/main" id="{BE807F16-5CE0-43BF-8B77-B2149F2FD2EE}"/>
              </a:ext>
            </a:extLst>
          </p:cNvPr>
          <p:cNvGrpSpPr>
            <a:grpSpLocks/>
          </p:cNvGrpSpPr>
          <p:nvPr/>
        </p:nvGrpSpPr>
        <p:grpSpPr bwMode="auto">
          <a:xfrm>
            <a:off x="2098675" y="3821113"/>
            <a:ext cx="8305800" cy="990600"/>
            <a:chOff x="264" y="2400"/>
            <a:chExt cx="5232" cy="624"/>
          </a:xfrm>
        </p:grpSpPr>
        <p:sp>
          <p:nvSpPr>
            <p:cNvPr id="394253" name="Rectangle 13">
              <a:extLst>
                <a:ext uri="{FF2B5EF4-FFF2-40B4-BE49-F238E27FC236}">
                  <a16:creationId xmlns:a16="http://schemas.microsoft.com/office/drawing/2014/main" id="{E5F7B06C-FB21-4682-AA94-E8C783138390}"/>
                </a:ext>
              </a:extLst>
            </p:cNvPr>
            <p:cNvSpPr>
              <a:spLocks noChangeArrowheads="1"/>
            </p:cNvSpPr>
            <p:nvPr/>
          </p:nvSpPr>
          <p:spPr bwMode="blackWhite">
            <a:xfrm>
              <a:off x="2445" y="2400"/>
              <a:ext cx="866" cy="624"/>
            </a:xfrm>
            <a:prstGeom prst="rect">
              <a:avLst/>
            </a:prstGeom>
            <a:solidFill>
              <a:srgbClr val="CC6600"/>
            </a:solidFill>
            <a:ln w="9525">
              <a:solidFill>
                <a:schemeClr val="tx1"/>
              </a:solidFill>
              <a:miter lim="800000"/>
              <a:headEnd/>
              <a:tailEnd/>
            </a:ln>
            <a:effectLst>
              <a:outerShdw dist="89803" dir="2700000" algn="ctr" rotWithShape="0">
                <a:schemeClr val="bg2">
                  <a:alpha val="50000"/>
                </a:schemeClr>
              </a:outerShdw>
            </a:effectLst>
          </p:spPr>
          <p:txBody>
            <a:bodyPr wrap="none" anchor="ctr" anchorCtr="1"/>
            <a:lstStyle/>
            <a:p>
              <a:pPr algn="ctr" eaLnBrk="0" fontAlgn="base" hangingPunct="0">
                <a:spcBef>
                  <a:spcPct val="0"/>
                </a:spcBef>
                <a:spcAft>
                  <a:spcPct val="0"/>
                </a:spcAft>
                <a:defRPr/>
              </a:pPr>
              <a:r>
                <a:rPr lang="en-US" altLang="en-US" sz="1700" b="1">
                  <a:solidFill>
                    <a:prstClr val="white"/>
                  </a:solidFill>
                  <a:effectLst>
                    <a:outerShdw blurRad="38100" dist="38100" dir="2700000" algn="tl">
                      <a:srgbClr val="000000"/>
                    </a:outerShdw>
                  </a:effectLst>
                  <a:latin typeface="Arial" panose="020B0604020202020204" pitchFamily="34" charset="0"/>
                </a:rPr>
                <a:t>Halo</a:t>
              </a:r>
              <a:br>
                <a:rPr lang="en-US" altLang="en-US" sz="1700" b="1">
                  <a:solidFill>
                    <a:prstClr val="white"/>
                  </a:solidFill>
                  <a:effectLst>
                    <a:outerShdw blurRad="38100" dist="38100" dir="2700000" algn="tl">
                      <a:srgbClr val="000000"/>
                    </a:outerShdw>
                  </a:effectLst>
                  <a:latin typeface="Arial" panose="020B0604020202020204" pitchFamily="34" charset="0"/>
                </a:rPr>
              </a:br>
              <a:r>
                <a:rPr lang="en-US" altLang="en-US" sz="1700" b="1">
                  <a:solidFill>
                    <a:prstClr val="white"/>
                  </a:solidFill>
                  <a:effectLst>
                    <a:outerShdw blurRad="38100" dist="38100" dir="2700000" algn="tl">
                      <a:srgbClr val="000000"/>
                    </a:outerShdw>
                  </a:effectLst>
                  <a:latin typeface="Arial" panose="020B0604020202020204" pitchFamily="34" charset="0"/>
                </a:rPr>
                <a:t>Effect</a:t>
              </a:r>
            </a:p>
          </p:txBody>
        </p:sp>
        <p:sp>
          <p:nvSpPr>
            <p:cNvPr id="394254" name="Rectangle 14">
              <a:extLst>
                <a:ext uri="{FF2B5EF4-FFF2-40B4-BE49-F238E27FC236}">
                  <a16:creationId xmlns:a16="http://schemas.microsoft.com/office/drawing/2014/main" id="{B89D946B-6FC0-4BC2-9A8E-AA974E8A7CCF}"/>
                </a:ext>
              </a:extLst>
            </p:cNvPr>
            <p:cNvSpPr>
              <a:spLocks noChangeArrowheads="1"/>
            </p:cNvSpPr>
            <p:nvPr/>
          </p:nvSpPr>
          <p:spPr bwMode="blackWhite">
            <a:xfrm>
              <a:off x="264" y="2400"/>
              <a:ext cx="862" cy="624"/>
            </a:xfrm>
            <a:prstGeom prst="rect">
              <a:avLst/>
            </a:prstGeom>
            <a:solidFill>
              <a:srgbClr val="CC6600"/>
            </a:solidFill>
            <a:ln w="9525">
              <a:solidFill>
                <a:schemeClr val="tx1"/>
              </a:solidFill>
              <a:miter lim="800000"/>
              <a:headEnd/>
              <a:tailEnd/>
            </a:ln>
            <a:effectLst>
              <a:outerShdw dist="89803" dir="2700000" algn="ctr" rotWithShape="0">
                <a:schemeClr val="bg2">
                  <a:alpha val="50000"/>
                </a:schemeClr>
              </a:outerShdw>
            </a:effectLst>
          </p:spPr>
          <p:txBody>
            <a:bodyPr wrap="none" anchor="ctr" anchorCtr="1"/>
            <a:lstStyle/>
            <a:p>
              <a:pPr algn="ctr" eaLnBrk="0" fontAlgn="base" hangingPunct="0">
                <a:spcBef>
                  <a:spcPct val="0"/>
                </a:spcBef>
                <a:spcAft>
                  <a:spcPct val="0"/>
                </a:spcAft>
                <a:defRPr/>
              </a:pPr>
              <a:r>
                <a:rPr lang="en-US" altLang="en-US" sz="1700" b="1">
                  <a:solidFill>
                    <a:prstClr val="white"/>
                  </a:solidFill>
                  <a:effectLst>
                    <a:outerShdw blurRad="38100" dist="38100" dir="2700000" algn="tl">
                      <a:srgbClr val="000000"/>
                    </a:outerShdw>
                  </a:effectLst>
                  <a:latin typeface="Arial" panose="020B0604020202020204" pitchFamily="34" charset="0"/>
                </a:rPr>
                <a:t>Snap</a:t>
              </a:r>
              <a:br>
                <a:rPr lang="en-US" altLang="en-US" sz="1700" b="1">
                  <a:solidFill>
                    <a:prstClr val="white"/>
                  </a:solidFill>
                  <a:effectLst>
                    <a:outerShdw blurRad="38100" dist="38100" dir="2700000" algn="tl">
                      <a:srgbClr val="000000"/>
                    </a:outerShdw>
                  </a:effectLst>
                  <a:latin typeface="Arial" panose="020B0604020202020204" pitchFamily="34" charset="0"/>
                </a:rPr>
              </a:br>
              <a:r>
                <a:rPr lang="en-US" altLang="en-US" sz="1700" b="1">
                  <a:solidFill>
                    <a:prstClr val="white"/>
                  </a:solidFill>
                  <a:effectLst>
                    <a:outerShdw blurRad="38100" dist="38100" dir="2700000" algn="tl">
                      <a:srgbClr val="000000"/>
                    </a:outerShdw>
                  </a:effectLst>
                  <a:latin typeface="Arial" panose="020B0604020202020204" pitchFamily="34" charset="0"/>
                </a:rPr>
                <a:t>Judgments</a:t>
              </a:r>
            </a:p>
          </p:txBody>
        </p:sp>
        <p:sp>
          <p:nvSpPr>
            <p:cNvPr id="394255" name="Rectangle 15">
              <a:extLst>
                <a:ext uri="{FF2B5EF4-FFF2-40B4-BE49-F238E27FC236}">
                  <a16:creationId xmlns:a16="http://schemas.microsoft.com/office/drawing/2014/main" id="{472AAB2A-C6F5-4325-A720-3AEDE2C2968A}"/>
                </a:ext>
              </a:extLst>
            </p:cNvPr>
            <p:cNvSpPr>
              <a:spLocks noChangeArrowheads="1"/>
            </p:cNvSpPr>
            <p:nvPr/>
          </p:nvSpPr>
          <p:spPr bwMode="blackWhite">
            <a:xfrm>
              <a:off x="1352" y="2400"/>
              <a:ext cx="866" cy="624"/>
            </a:xfrm>
            <a:prstGeom prst="rect">
              <a:avLst/>
            </a:prstGeom>
            <a:solidFill>
              <a:srgbClr val="CC6600"/>
            </a:solidFill>
            <a:ln w="9525">
              <a:solidFill>
                <a:schemeClr val="tx1"/>
              </a:solidFill>
              <a:miter lim="800000"/>
              <a:headEnd/>
              <a:tailEnd/>
            </a:ln>
            <a:effectLst>
              <a:outerShdw dist="89803" dir="2700000" algn="ctr" rotWithShape="0">
                <a:schemeClr val="bg2">
                  <a:alpha val="50000"/>
                </a:schemeClr>
              </a:outerShdw>
            </a:effectLst>
          </p:spPr>
          <p:txBody>
            <a:bodyPr wrap="none" anchor="ctr" anchorCtr="1"/>
            <a:lstStyle/>
            <a:p>
              <a:pPr algn="ctr" eaLnBrk="0" fontAlgn="base" hangingPunct="0">
                <a:spcBef>
                  <a:spcPct val="0"/>
                </a:spcBef>
                <a:spcAft>
                  <a:spcPct val="0"/>
                </a:spcAft>
                <a:defRPr/>
              </a:pPr>
              <a:r>
                <a:rPr lang="en-US" altLang="en-US" sz="1700" b="1">
                  <a:solidFill>
                    <a:prstClr val="white"/>
                  </a:solidFill>
                  <a:effectLst>
                    <a:outerShdw blurRad="38100" dist="38100" dir="2700000" algn="tl">
                      <a:srgbClr val="000000"/>
                    </a:outerShdw>
                  </a:effectLst>
                  <a:latin typeface="Arial" panose="020B0604020202020204" pitchFamily="34" charset="0"/>
                </a:rPr>
                <a:t>Negative</a:t>
              </a:r>
              <a:br>
                <a:rPr lang="en-US" altLang="en-US" sz="1700" b="1">
                  <a:solidFill>
                    <a:prstClr val="white"/>
                  </a:solidFill>
                  <a:effectLst>
                    <a:outerShdw blurRad="38100" dist="38100" dir="2700000" algn="tl">
                      <a:srgbClr val="000000"/>
                    </a:outerShdw>
                  </a:effectLst>
                  <a:latin typeface="Arial" panose="020B0604020202020204" pitchFamily="34" charset="0"/>
                </a:rPr>
              </a:br>
              <a:r>
                <a:rPr lang="en-US" altLang="en-US" sz="1700" b="1">
                  <a:solidFill>
                    <a:prstClr val="white"/>
                  </a:solidFill>
                  <a:effectLst>
                    <a:outerShdw blurRad="38100" dist="38100" dir="2700000" algn="tl">
                      <a:srgbClr val="000000"/>
                    </a:outerShdw>
                  </a:effectLst>
                  <a:latin typeface="Arial" panose="020B0604020202020204" pitchFamily="34" charset="0"/>
                </a:rPr>
                <a:t>Emphasis</a:t>
              </a:r>
            </a:p>
          </p:txBody>
        </p:sp>
        <p:sp>
          <p:nvSpPr>
            <p:cNvPr id="394256" name="Rectangle 16">
              <a:extLst>
                <a:ext uri="{FF2B5EF4-FFF2-40B4-BE49-F238E27FC236}">
                  <a16:creationId xmlns:a16="http://schemas.microsoft.com/office/drawing/2014/main" id="{D3F87A93-647F-4450-AB38-B4C23900ABC4}"/>
                </a:ext>
              </a:extLst>
            </p:cNvPr>
            <p:cNvSpPr>
              <a:spLocks noChangeArrowheads="1"/>
            </p:cNvSpPr>
            <p:nvPr/>
          </p:nvSpPr>
          <p:spPr bwMode="blackWhite">
            <a:xfrm>
              <a:off x="3537" y="2400"/>
              <a:ext cx="866" cy="624"/>
            </a:xfrm>
            <a:prstGeom prst="rect">
              <a:avLst/>
            </a:prstGeom>
            <a:solidFill>
              <a:srgbClr val="CC6600"/>
            </a:solidFill>
            <a:ln w="9525">
              <a:solidFill>
                <a:schemeClr val="tx1"/>
              </a:solidFill>
              <a:miter lim="800000"/>
              <a:headEnd/>
              <a:tailEnd/>
            </a:ln>
            <a:effectLst>
              <a:outerShdw dist="89803" dir="2700000" algn="ctr" rotWithShape="0">
                <a:schemeClr val="bg2">
                  <a:alpha val="50000"/>
                </a:schemeClr>
              </a:outerShdw>
            </a:effectLst>
          </p:spPr>
          <p:txBody>
            <a:bodyPr wrap="none" anchor="ctr" anchorCtr="1"/>
            <a:lstStyle/>
            <a:p>
              <a:pPr algn="ctr" eaLnBrk="0" fontAlgn="base" hangingPunct="0">
                <a:spcBef>
                  <a:spcPct val="0"/>
                </a:spcBef>
                <a:spcAft>
                  <a:spcPct val="0"/>
                </a:spcAft>
                <a:defRPr/>
              </a:pPr>
              <a:r>
                <a:rPr lang="en-US" altLang="en-US" sz="1700" b="1">
                  <a:solidFill>
                    <a:prstClr val="white"/>
                  </a:solidFill>
                  <a:effectLst>
                    <a:outerShdw blurRad="38100" dist="38100" dir="2700000" algn="tl">
                      <a:srgbClr val="000000"/>
                    </a:outerShdw>
                  </a:effectLst>
                  <a:latin typeface="Arial" panose="020B0604020202020204" pitchFamily="34" charset="0"/>
                </a:rPr>
                <a:t>Biases and</a:t>
              </a:r>
              <a:br>
                <a:rPr lang="en-US" altLang="en-US" sz="1700" b="1">
                  <a:solidFill>
                    <a:prstClr val="white"/>
                  </a:solidFill>
                  <a:effectLst>
                    <a:outerShdw blurRad="38100" dist="38100" dir="2700000" algn="tl">
                      <a:srgbClr val="000000"/>
                    </a:outerShdw>
                  </a:effectLst>
                  <a:latin typeface="Arial" panose="020B0604020202020204" pitchFamily="34" charset="0"/>
                </a:rPr>
              </a:br>
              <a:r>
                <a:rPr lang="en-US" altLang="en-US" sz="1700" b="1">
                  <a:solidFill>
                    <a:prstClr val="white"/>
                  </a:solidFill>
                  <a:effectLst>
                    <a:outerShdw blurRad="38100" dist="38100" dir="2700000" algn="tl">
                      <a:srgbClr val="000000"/>
                    </a:outerShdw>
                  </a:effectLst>
                  <a:latin typeface="Arial" panose="020B0604020202020204" pitchFamily="34" charset="0"/>
                </a:rPr>
                <a:t>Stereotyping</a:t>
              </a:r>
            </a:p>
          </p:txBody>
        </p:sp>
        <p:sp>
          <p:nvSpPr>
            <p:cNvPr id="394257" name="Rectangle 17">
              <a:extLst>
                <a:ext uri="{FF2B5EF4-FFF2-40B4-BE49-F238E27FC236}">
                  <a16:creationId xmlns:a16="http://schemas.microsoft.com/office/drawing/2014/main" id="{4159DB8E-C16D-46AC-A42E-38D2585C26C0}"/>
                </a:ext>
              </a:extLst>
            </p:cNvPr>
            <p:cNvSpPr>
              <a:spLocks noChangeArrowheads="1"/>
            </p:cNvSpPr>
            <p:nvPr/>
          </p:nvSpPr>
          <p:spPr bwMode="blackWhite">
            <a:xfrm>
              <a:off x="4630" y="2400"/>
              <a:ext cx="866" cy="624"/>
            </a:xfrm>
            <a:prstGeom prst="rect">
              <a:avLst/>
            </a:prstGeom>
            <a:solidFill>
              <a:srgbClr val="CC6600"/>
            </a:solidFill>
            <a:ln w="9525">
              <a:solidFill>
                <a:schemeClr val="tx1"/>
              </a:solidFill>
              <a:miter lim="800000"/>
              <a:headEnd/>
              <a:tailEnd/>
            </a:ln>
            <a:effectLst>
              <a:outerShdw dist="89803" dir="2700000" algn="ctr" rotWithShape="0">
                <a:schemeClr val="bg2">
                  <a:alpha val="50000"/>
                </a:schemeClr>
              </a:outerShdw>
            </a:effectLst>
          </p:spPr>
          <p:txBody>
            <a:bodyPr wrap="none" anchor="ctr" anchorCtr="1"/>
            <a:lstStyle/>
            <a:p>
              <a:pPr algn="ctr" eaLnBrk="0" fontAlgn="base" hangingPunct="0">
                <a:spcBef>
                  <a:spcPct val="0"/>
                </a:spcBef>
                <a:spcAft>
                  <a:spcPct val="0"/>
                </a:spcAft>
                <a:defRPr/>
              </a:pPr>
              <a:r>
                <a:rPr lang="en-US" altLang="en-US" sz="1700" b="1">
                  <a:solidFill>
                    <a:prstClr val="white"/>
                  </a:solidFill>
                  <a:effectLst>
                    <a:outerShdw blurRad="38100" dist="38100" dir="2700000" algn="tl">
                      <a:srgbClr val="000000"/>
                    </a:outerShdw>
                  </a:effectLst>
                  <a:latin typeface="Arial" panose="020B0604020202020204" pitchFamily="34" charset="0"/>
                </a:rPr>
                <a:t>Cultural</a:t>
              </a:r>
              <a:br>
                <a:rPr lang="en-US" altLang="en-US" sz="1700" b="1">
                  <a:solidFill>
                    <a:prstClr val="white"/>
                  </a:solidFill>
                  <a:effectLst>
                    <a:outerShdw blurRad="38100" dist="38100" dir="2700000" algn="tl">
                      <a:srgbClr val="000000"/>
                    </a:outerShdw>
                  </a:effectLst>
                  <a:latin typeface="Arial" panose="020B0604020202020204" pitchFamily="34" charset="0"/>
                </a:rPr>
              </a:br>
              <a:r>
                <a:rPr lang="en-US" altLang="en-US" sz="1700" b="1">
                  <a:solidFill>
                    <a:prstClr val="white"/>
                  </a:solidFill>
                  <a:effectLst>
                    <a:outerShdw blurRad="38100" dist="38100" dir="2700000" algn="tl">
                      <a:srgbClr val="000000"/>
                    </a:outerShdw>
                  </a:effectLst>
                  <a:latin typeface="Arial" panose="020B0604020202020204" pitchFamily="34" charset="0"/>
                </a:rPr>
                <a:t>Noise</a:t>
              </a:r>
            </a:p>
          </p:txBody>
        </p:sp>
      </p:grpSp>
    </p:spTree>
  </p:cSld>
  <p:clrMapOvr>
    <a:masterClrMapping/>
  </p:clrMapOvr>
  <p:transition>
    <p:cut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94244"/>
                                        </p:tgtEl>
                                        <p:attrNameLst>
                                          <p:attrName>style.visibility</p:attrName>
                                        </p:attrNameLst>
                                      </p:cBhvr>
                                      <p:to>
                                        <p:strVal val="visible"/>
                                      </p:to>
                                    </p:set>
                                    <p:animEffect transition="in" filter="box(out)">
                                      <p:cBhvr>
                                        <p:cTn id="7" dur="500"/>
                                        <p:tgtEl>
                                          <p:spTgt spid="394244"/>
                                        </p:tgtEl>
                                      </p:cBhvr>
                                    </p:animEffect>
                                  </p:childTnLst>
                                </p:cTn>
                              </p:par>
                            </p:childTnLst>
                          </p:cTn>
                        </p:par>
                        <p:par>
                          <p:cTn id="8" fill="hold" nodeType="afterGroup">
                            <p:stCondLst>
                              <p:cond delay="500"/>
                            </p:stCondLst>
                            <p:childTnLst>
                              <p:par>
                                <p:cTn id="9" presetID="12" presetClass="entr" presetSubtype="1" fill="hold" nodeType="afterEffect">
                                  <p:stCondLst>
                                    <p:cond delay="0"/>
                                  </p:stCondLst>
                                  <p:childTnLst>
                                    <p:set>
                                      <p:cBhvr>
                                        <p:cTn id="10" dur="1" fill="hold">
                                          <p:stCondLst>
                                            <p:cond delay="0"/>
                                          </p:stCondLst>
                                        </p:cTn>
                                        <p:tgtEl>
                                          <p:spTgt spid="394251"/>
                                        </p:tgtEl>
                                        <p:attrNameLst>
                                          <p:attrName>style.visibility</p:attrName>
                                        </p:attrNameLst>
                                      </p:cBhvr>
                                      <p:to>
                                        <p:strVal val="visible"/>
                                      </p:to>
                                    </p:set>
                                    <p:anim calcmode="lin" valueType="num">
                                      <p:cBhvr additive="base">
                                        <p:cTn id="11" dur="500"/>
                                        <p:tgtEl>
                                          <p:spTgt spid="394251"/>
                                        </p:tgtEl>
                                        <p:attrNameLst>
                                          <p:attrName>ppt_y</p:attrName>
                                        </p:attrNameLst>
                                      </p:cBhvr>
                                      <p:tavLst>
                                        <p:tav tm="0">
                                          <p:val>
                                            <p:strVal val="#ppt_y-#ppt_h*1.125000"/>
                                          </p:val>
                                        </p:tav>
                                        <p:tav tm="100000">
                                          <p:val>
                                            <p:strVal val="#ppt_y"/>
                                          </p:val>
                                        </p:tav>
                                      </p:tavLst>
                                    </p:anim>
                                    <p:animEffect transition="in" filter="wipe(down)">
                                      <p:cBhvr>
                                        <p:cTn id="12" dur="500"/>
                                        <p:tgtEl>
                                          <p:spTgt spid="394251"/>
                                        </p:tgtEl>
                                      </p:cBhvr>
                                    </p:animEffect>
                                  </p:childTnLst>
                                </p:cTn>
                              </p:par>
                            </p:childTnLst>
                          </p:cTn>
                        </p:par>
                        <p:par>
                          <p:cTn id="13" fill="hold" nodeType="afterGroup">
                            <p:stCondLst>
                              <p:cond delay="1000"/>
                            </p:stCondLst>
                            <p:childTnLst>
                              <p:par>
                                <p:cTn id="14" presetID="17" presetClass="entr" presetSubtype="10" fill="hold" nodeType="afterEffect">
                                  <p:stCondLst>
                                    <p:cond delay="0"/>
                                  </p:stCondLst>
                                  <p:childTnLst>
                                    <p:set>
                                      <p:cBhvr>
                                        <p:cTn id="15" dur="1" fill="hold">
                                          <p:stCondLst>
                                            <p:cond delay="0"/>
                                          </p:stCondLst>
                                        </p:cTn>
                                        <p:tgtEl>
                                          <p:spTgt spid="394245"/>
                                        </p:tgtEl>
                                        <p:attrNameLst>
                                          <p:attrName>style.visibility</p:attrName>
                                        </p:attrNameLst>
                                      </p:cBhvr>
                                      <p:to>
                                        <p:strVal val="visible"/>
                                      </p:to>
                                    </p:set>
                                    <p:anim calcmode="lin" valueType="num">
                                      <p:cBhvr>
                                        <p:cTn id="16" dur="500" fill="hold"/>
                                        <p:tgtEl>
                                          <p:spTgt spid="394245"/>
                                        </p:tgtEl>
                                        <p:attrNameLst>
                                          <p:attrName>ppt_w</p:attrName>
                                        </p:attrNameLst>
                                      </p:cBhvr>
                                      <p:tavLst>
                                        <p:tav tm="0">
                                          <p:val>
                                            <p:fltVal val="0"/>
                                          </p:val>
                                        </p:tav>
                                        <p:tav tm="100000">
                                          <p:val>
                                            <p:strVal val="#ppt_w"/>
                                          </p:val>
                                        </p:tav>
                                      </p:tavLst>
                                    </p:anim>
                                    <p:anim calcmode="lin" valueType="num">
                                      <p:cBhvr>
                                        <p:cTn id="17" dur="500" fill="hold"/>
                                        <p:tgtEl>
                                          <p:spTgt spid="394245"/>
                                        </p:tgtEl>
                                        <p:attrNameLst>
                                          <p:attrName>ppt_h</p:attrName>
                                        </p:attrNameLst>
                                      </p:cBhvr>
                                      <p:tavLst>
                                        <p:tav tm="0">
                                          <p:val>
                                            <p:strVal val="#ppt_h"/>
                                          </p:val>
                                        </p:tav>
                                        <p:tav tm="100000">
                                          <p:val>
                                            <p:strVal val="#ppt_h"/>
                                          </p:val>
                                        </p:tav>
                                      </p:tavLst>
                                    </p:anim>
                                  </p:childTnLst>
                                </p:cTn>
                              </p:par>
                            </p:childTnLst>
                          </p:cTn>
                        </p:par>
                        <p:par>
                          <p:cTn id="18" fill="hold" nodeType="afterGroup">
                            <p:stCondLst>
                              <p:cond delay="1500"/>
                            </p:stCondLst>
                            <p:childTnLst>
                              <p:par>
                                <p:cTn id="19" presetID="12" presetClass="entr" presetSubtype="1" fill="hold" nodeType="afterEffect">
                                  <p:stCondLst>
                                    <p:cond delay="0"/>
                                  </p:stCondLst>
                                  <p:childTnLst>
                                    <p:set>
                                      <p:cBhvr>
                                        <p:cTn id="20" dur="1" fill="hold">
                                          <p:stCondLst>
                                            <p:cond delay="0"/>
                                          </p:stCondLst>
                                        </p:cTn>
                                        <p:tgtEl>
                                          <p:spTgt spid="394252"/>
                                        </p:tgtEl>
                                        <p:attrNameLst>
                                          <p:attrName>style.visibility</p:attrName>
                                        </p:attrNameLst>
                                      </p:cBhvr>
                                      <p:to>
                                        <p:strVal val="visible"/>
                                      </p:to>
                                    </p:set>
                                    <p:anim calcmode="lin" valueType="num">
                                      <p:cBhvr additive="base">
                                        <p:cTn id="21" dur="500"/>
                                        <p:tgtEl>
                                          <p:spTgt spid="394252"/>
                                        </p:tgtEl>
                                        <p:attrNameLst>
                                          <p:attrName>ppt_y</p:attrName>
                                        </p:attrNameLst>
                                      </p:cBhvr>
                                      <p:tavLst>
                                        <p:tav tm="0">
                                          <p:val>
                                            <p:strVal val="#ppt_y-#ppt_h*1.125000"/>
                                          </p:val>
                                        </p:tav>
                                        <p:tav tm="100000">
                                          <p:val>
                                            <p:strVal val="#ppt_y"/>
                                          </p:val>
                                        </p:tav>
                                      </p:tavLst>
                                    </p:anim>
                                    <p:animEffect transition="in" filter="wipe(down)">
                                      <p:cBhvr>
                                        <p:cTn id="22" dur="500"/>
                                        <p:tgtEl>
                                          <p:spTgt spid="3942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4244" grpId="0" animBg="1" autoUpdateAnimBg="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AutoShape 2">
            <a:extLst>
              <a:ext uri="{FF2B5EF4-FFF2-40B4-BE49-F238E27FC236}">
                <a16:creationId xmlns:a16="http://schemas.microsoft.com/office/drawing/2014/main" id="{82161F27-804C-416F-A63B-174577EFE538}"/>
              </a:ext>
            </a:extLst>
          </p:cNvPr>
          <p:cNvSpPr>
            <a:spLocks noGrp="1" noChangeArrowheads="1"/>
          </p:cNvSpPr>
          <p:nvPr>
            <p:ph type="title"/>
          </p:nvPr>
        </p:nvSpPr>
        <p:spPr>
          <a:xfrm>
            <a:off x="4073526" y="587376"/>
            <a:ext cx="5789613" cy="1325563"/>
          </a:xfrm>
        </p:spPr>
        <p:txBody>
          <a:bodyPr/>
          <a:lstStyle/>
          <a:p>
            <a:pPr eaLnBrk="1" hangingPunct="1"/>
            <a:r>
              <a:rPr lang="en-US" altLang="en-US" dirty="0"/>
              <a:t>BACKGROUND INVESTIGATION</a:t>
            </a:r>
          </a:p>
        </p:txBody>
      </p:sp>
      <p:sp>
        <p:nvSpPr>
          <p:cNvPr id="91139" name="Rectangle 3">
            <a:extLst>
              <a:ext uri="{FF2B5EF4-FFF2-40B4-BE49-F238E27FC236}">
                <a16:creationId xmlns:a16="http://schemas.microsoft.com/office/drawing/2014/main" id="{0FF81709-D2C0-4A08-9FD4-8C715D430160}"/>
              </a:ext>
            </a:extLst>
          </p:cNvPr>
          <p:cNvSpPr>
            <a:spLocks noGrp="1" noChangeArrowheads="1"/>
          </p:cNvSpPr>
          <p:nvPr>
            <p:ph idx="1"/>
          </p:nvPr>
        </p:nvSpPr>
        <p:spPr>
          <a:xfrm>
            <a:off x="880876" y="2251359"/>
            <a:ext cx="4884494" cy="3847306"/>
          </a:xfrm>
        </p:spPr>
        <p:txBody>
          <a:bodyPr>
            <a:normAutofit/>
          </a:bodyPr>
          <a:lstStyle/>
          <a:p>
            <a:pPr eaLnBrk="1" hangingPunct="1"/>
            <a:r>
              <a:rPr lang="en-US" altLang="en-US" sz="1800" b="1" dirty="0"/>
              <a:t>Falsification of Background Information</a:t>
            </a:r>
          </a:p>
          <a:p>
            <a:pPr lvl="1" eaLnBrk="1" hangingPunct="1"/>
            <a:r>
              <a:rPr lang="en-US" altLang="en-US" sz="1800" dirty="0"/>
              <a:t>One-third of applications and resumes contain factual misstatements or significant omissions.</a:t>
            </a:r>
          </a:p>
          <a:p>
            <a:pPr eaLnBrk="1" hangingPunct="1"/>
            <a:r>
              <a:rPr lang="en-US" altLang="en-US" sz="1800" b="1" dirty="0"/>
              <a:t>Reference Checking Methods</a:t>
            </a:r>
          </a:p>
          <a:p>
            <a:pPr lvl="1" eaLnBrk="1" hangingPunct="1"/>
            <a:r>
              <a:rPr lang="en-US" altLang="en-US" sz="1800" dirty="0"/>
              <a:t>Telephoning the reference</a:t>
            </a:r>
          </a:p>
          <a:p>
            <a:pPr lvl="1" eaLnBrk="1" hangingPunct="1"/>
            <a:r>
              <a:rPr lang="en-US" altLang="en-US" sz="1800" dirty="0"/>
              <a:t>Preprinted reference forms</a:t>
            </a:r>
          </a:p>
          <a:p>
            <a:pPr lvl="1" eaLnBrk="1" hangingPunct="1"/>
            <a:r>
              <a:rPr lang="en-US" altLang="en-US" sz="1800" dirty="0"/>
              <a:t>Outsourcing reference checking</a:t>
            </a:r>
          </a:p>
          <a:p>
            <a:pPr eaLnBrk="1" hangingPunct="1"/>
            <a:r>
              <a:rPr lang="en-US" altLang="en-US" sz="1800" b="1" dirty="0"/>
              <a:t>Legal Constraints</a:t>
            </a:r>
          </a:p>
          <a:p>
            <a:pPr lvl="1" eaLnBrk="1" hangingPunct="1"/>
            <a:r>
              <a:rPr lang="en-US" altLang="en-US" sz="1800" dirty="0"/>
              <a:t>Obtaining signed releases from applicants avoids problems with privacy issues</a:t>
            </a:r>
          </a:p>
        </p:txBody>
      </p:sp>
      <p:sp>
        <p:nvSpPr>
          <p:cNvPr id="4" name="Rectangle 3">
            <a:extLst>
              <a:ext uri="{FF2B5EF4-FFF2-40B4-BE49-F238E27FC236}">
                <a16:creationId xmlns:a16="http://schemas.microsoft.com/office/drawing/2014/main" id="{A32FDF28-5D5B-4875-AFE5-9BCCB0ACAD9C}"/>
              </a:ext>
            </a:extLst>
          </p:cNvPr>
          <p:cNvSpPr txBox="1">
            <a:spLocks noChangeArrowheads="1"/>
          </p:cNvSpPr>
          <p:nvPr/>
        </p:nvSpPr>
        <p:spPr bwMode="auto">
          <a:xfrm>
            <a:off x="5548393" y="1912939"/>
            <a:ext cx="5969375" cy="39687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Autofit/>
          </a:bodyPr>
          <a:lstStyle>
            <a:lvl1pPr marL="171450" indent="-171450" algn="l" defTabSz="685800" rtl="0" eaLnBrk="0" fontAlgn="base" hangingPunct="0">
              <a:lnSpc>
                <a:spcPct val="90000"/>
              </a:lnSpc>
              <a:spcBef>
                <a:spcPts val="750"/>
              </a:spcBef>
              <a:spcAft>
                <a:spcPct val="0"/>
              </a:spcAft>
              <a:buFont typeface="Arial" panose="020B0604020202020204" pitchFamily="34" charset="0"/>
              <a:buChar char="•"/>
              <a:defRPr sz="2400" kern="1200">
                <a:solidFill>
                  <a:schemeClr val="tx1"/>
                </a:solidFill>
                <a:latin typeface="Times New Roman" panose="02020603050405020304" pitchFamily="18" charset="0"/>
                <a:ea typeface="+mn-ea"/>
                <a:cs typeface="Times New Roman" panose="02020603050405020304" pitchFamily="18" charset="0"/>
              </a:defRPr>
            </a:lvl1pPr>
            <a:lvl2pPr marL="514350" indent="-171450" algn="l" defTabSz="685800" rtl="0" eaLnBrk="0" fontAlgn="base" hangingPunct="0">
              <a:lnSpc>
                <a:spcPct val="90000"/>
              </a:lnSpc>
              <a:spcBef>
                <a:spcPts val="375"/>
              </a:spcBef>
              <a:spcAft>
                <a:spcPct val="0"/>
              </a:spcAft>
              <a:buFont typeface="Arial" panose="020B0604020202020204" pitchFamily="34" charset="0"/>
              <a:buChar char="•"/>
              <a:defRPr sz="2400" kern="1200">
                <a:solidFill>
                  <a:schemeClr val="tx1"/>
                </a:solidFill>
                <a:latin typeface="Times New Roman" panose="02020603050405020304" pitchFamily="18" charset="0"/>
                <a:ea typeface="+mn-ea"/>
                <a:cs typeface="Times New Roman" panose="02020603050405020304" pitchFamily="18" charset="0"/>
              </a:defRPr>
            </a:lvl2pPr>
            <a:lvl3pPr marL="857250" indent="-171450" algn="l" defTabSz="685800" rtl="0" eaLnBrk="0" fontAlgn="base" hangingPunct="0">
              <a:lnSpc>
                <a:spcPct val="90000"/>
              </a:lnSpc>
              <a:spcBef>
                <a:spcPts val="375"/>
              </a:spcBef>
              <a:spcAft>
                <a:spcPct val="0"/>
              </a:spcAft>
              <a:buFont typeface="Arial" panose="020B0604020202020204" pitchFamily="34" charset="0"/>
              <a:buChar char="•"/>
              <a:defRPr sz="2400" kern="1200">
                <a:solidFill>
                  <a:schemeClr val="tx1"/>
                </a:solidFill>
                <a:latin typeface="Times New Roman" panose="02020603050405020304" pitchFamily="18" charset="0"/>
                <a:ea typeface="+mn-ea"/>
                <a:cs typeface="Times New Roman" panose="02020603050405020304" pitchFamily="18" charset="0"/>
              </a:defRPr>
            </a:lvl3pPr>
            <a:lvl4pPr marL="1200150" indent="-171450" algn="l" defTabSz="685800" rtl="0" eaLnBrk="0" fontAlgn="base" hangingPunct="0">
              <a:lnSpc>
                <a:spcPct val="90000"/>
              </a:lnSpc>
              <a:spcBef>
                <a:spcPts val="375"/>
              </a:spcBef>
              <a:spcAft>
                <a:spcPct val="0"/>
              </a:spcAft>
              <a:buFont typeface="Arial" panose="020B0604020202020204" pitchFamily="34" charset="0"/>
              <a:buChar char="•"/>
              <a:defRPr sz="2400" kern="1200">
                <a:solidFill>
                  <a:schemeClr val="tx1"/>
                </a:solidFill>
                <a:latin typeface="Times New Roman" panose="02020603050405020304" pitchFamily="18" charset="0"/>
                <a:ea typeface="+mn-ea"/>
                <a:cs typeface="Times New Roman" panose="02020603050405020304" pitchFamily="18" charset="0"/>
              </a:defRPr>
            </a:lvl4pPr>
            <a:lvl5pPr marL="1543050" indent="-171450" algn="l" defTabSz="685800" rtl="0" eaLnBrk="0" fontAlgn="base" hangingPunct="0">
              <a:lnSpc>
                <a:spcPct val="90000"/>
              </a:lnSpc>
              <a:spcBef>
                <a:spcPts val="375"/>
              </a:spcBef>
              <a:spcAft>
                <a:spcPct val="0"/>
              </a:spcAft>
              <a:buFont typeface="Arial" panose="020B0604020202020204" pitchFamily="34" charset="0"/>
              <a:buChar char="•"/>
              <a:defRPr sz="2400" kern="1200">
                <a:solidFill>
                  <a:schemeClr val="tx1"/>
                </a:solidFill>
                <a:latin typeface="Times New Roman" panose="02020603050405020304" pitchFamily="18" charset="0"/>
                <a:ea typeface="+mn-ea"/>
                <a:cs typeface="Times New Roman" panose="02020603050405020304" pitchFamily="18"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eaLnBrk="1" hangingPunct="1"/>
            <a:r>
              <a:rPr lang="en-US" altLang="en-US" sz="1800" b="1" dirty="0"/>
              <a:t>Fair Credit Reporting Act</a:t>
            </a:r>
          </a:p>
          <a:p>
            <a:pPr lvl="1" eaLnBrk="1" hangingPunct="1"/>
            <a:r>
              <a:rPr lang="en-US" altLang="en-US" sz="1800" dirty="0"/>
              <a:t>Requires disclosure of a credit check</a:t>
            </a:r>
          </a:p>
          <a:p>
            <a:pPr lvl="1" eaLnBrk="1" hangingPunct="1"/>
            <a:r>
              <a:rPr lang="en-US" altLang="en-US" sz="1800" dirty="0"/>
              <a:t>Requires written consent of applicant</a:t>
            </a:r>
          </a:p>
          <a:p>
            <a:pPr lvl="1" eaLnBrk="1" hangingPunct="1"/>
            <a:r>
              <a:rPr lang="en-US" altLang="en-US" sz="1800" dirty="0"/>
              <a:t>Requires a copy of credit report be given to the applicant</a:t>
            </a:r>
          </a:p>
          <a:p>
            <a:pPr eaLnBrk="1" hangingPunct="1"/>
            <a:r>
              <a:rPr lang="en-US" altLang="en-US" sz="1800" b="1" dirty="0"/>
              <a:t>Giving References on Former Employees</a:t>
            </a:r>
          </a:p>
          <a:p>
            <a:pPr lvl="1" eaLnBrk="1" hangingPunct="1"/>
            <a:r>
              <a:rPr lang="en-US" altLang="en-US" sz="1800" dirty="0"/>
              <a:t>Employers can incur a civil liability for statements made about former employees.</a:t>
            </a:r>
          </a:p>
          <a:p>
            <a:pPr lvl="1" eaLnBrk="1" hangingPunct="1"/>
            <a:r>
              <a:rPr lang="en-US" altLang="en-US" sz="1800" dirty="0"/>
              <a:t>Employers have adopted policies restricting the release of reference information to name, employment dates, and job title.</a:t>
            </a:r>
          </a:p>
          <a:p>
            <a:pPr eaLnBrk="1" hangingPunct="1"/>
            <a:r>
              <a:rPr lang="en-US" altLang="en-US" sz="1800" b="1" dirty="0"/>
              <a:t>Risks of Negligent Hiring</a:t>
            </a:r>
          </a:p>
          <a:p>
            <a:pPr lvl="1" eaLnBrk="1" hangingPunct="1"/>
            <a:r>
              <a:rPr lang="en-US" altLang="en-US" sz="1800" dirty="0"/>
              <a:t>Employers must exercise “due diligence” in investigating an applicant’s background to avoid suits for the actions of their employees.</a:t>
            </a:r>
          </a:p>
          <a:p>
            <a:pPr lvl="1" eaLnBrk="1" hangingPunct="1"/>
            <a:endParaRPr lang="en-US" altLang="en-US" sz="1800" dirty="0"/>
          </a:p>
        </p:txBody>
      </p:sp>
    </p:spTree>
    <p:custDataLst>
      <p:tags r:id="rId1"/>
    </p:custDataLst>
  </p:cSld>
  <p:clrMapOvr>
    <a:masterClrMapping/>
  </p:clrMapOvr>
  <p:transition>
    <p:cut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AutoShape 2">
            <a:extLst>
              <a:ext uri="{FF2B5EF4-FFF2-40B4-BE49-F238E27FC236}">
                <a16:creationId xmlns:a16="http://schemas.microsoft.com/office/drawing/2014/main" id="{C651DC3C-0B49-4A56-B9AE-DEE58055D2EA}"/>
              </a:ext>
            </a:extLst>
          </p:cNvPr>
          <p:cNvSpPr>
            <a:spLocks noGrp="1" noChangeArrowheads="1"/>
          </p:cNvSpPr>
          <p:nvPr>
            <p:ph type="title"/>
          </p:nvPr>
        </p:nvSpPr>
        <p:spPr>
          <a:xfrm>
            <a:off x="3719513" y="620713"/>
            <a:ext cx="5789612" cy="1325562"/>
          </a:xfrm>
        </p:spPr>
        <p:txBody>
          <a:bodyPr/>
          <a:lstStyle/>
          <a:p>
            <a:pPr eaLnBrk="1" hangingPunct="1"/>
            <a:r>
              <a:rPr lang="en-US" altLang="en-US"/>
              <a:t>MAKING THE JOB OFFER</a:t>
            </a:r>
          </a:p>
        </p:txBody>
      </p:sp>
      <p:sp>
        <p:nvSpPr>
          <p:cNvPr id="95235" name="Rectangle 3">
            <a:extLst>
              <a:ext uri="{FF2B5EF4-FFF2-40B4-BE49-F238E27FC236}">
                <a16:creationId xmlns:a16="http://schemas.microsoft.com/office/drawing/2014/main" id="{0DB5ECB4-D968-456B-A374-C701F6B8AB55}"/>
              </a:ext>
            </a:extLst>
          </p:cNvPr>
          <p:cNvSpPr>
            <a:spLocks noGrp="1" noChangeArrowheads="1"/>
          </p:cNvSpPr>
          <p:nvPr>
            <p:ph idx="1"/>
          </p:nvPr>
        </p:nvSpPr>
        <p:spPr>
          <a:xfrm>
            <a:off x="1300242" y="2414641"/>
            <a:ext cx="9905033" cy="3118253"/>
          </a:xfrm>
        </p:spPr>
        <p:txBody>
          <a:bodyPr>
            <a:normAutofit/>
          </a:bodyPr>
          <a:lstStyle/>
          <a:p>
            <a:pPr eaLnBrk="1" hangingPunct="1"/>
            <a:r>
              <a:rPr lang="en-US" altLang="en-US" sz="2800" b="1" dirty="0"/>
              <a:t>Offer Guidelines</a:t>
            </a:r>
          </a:p>
          <a:p>
            <a:pPr lvl="1" eaLnBrk="1" hangingPunct="1"/>
            <a:r>
              <a:rPr lang="en-US" altLang="en-US" sz="2800" dirty="0"/>
              <a:t>Formalize the offer with a letter to the applicant clearly stating the terms and conditions of employment.</a:t>
            </a:r>
          </a:p>
          <a:p>
            <a:pPr lvl="1" eaLnBrk="1" hangingPunct="1"/>
            <a:r>
              <a:rPr lang="en-US" altLang="en-US" sz="2800" dirty="0"/>
              <a:t>Avoid vague, general statements and promises.</a:t>
            </a:r>
          </a:p>
          <a:p>
            <a:pPr lvl="1" eaLnBrk="1" hangingPunct="1"/>
            <a:r>
              <a:rPr lang="en-US" altLang="en-US" sz="2800" dirty="0"/>
              <a:t>Require return of a signed acceptance of the offer.</a:t>
            </a:r>
          </a:p>
        </p:txBody>
      </p:sp>
    </p:spTree>
    <p:custDataLst>
      <p:tags r:id="rId1"/>
    </p:custDataLst>
  </p:cSld>
  <p:clrMapOvr>
    <a:masterClrMapping/>
  </p:clrMapOvr>
  <p:transition>
    <p:cut thruBlk="1"/>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60130" y="173248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924187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SUMMARY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00471" y="1280679"/>
            <a:ext cx="1140177" cy="646331"/>
          </a:xfrm>
          <a:prstGeom prst="rect">
            <a:avLst/>
          </a:prstGeom>
          <a:noFill/>
        </p:spPr>
        <p:txBody>
          <a:bodyPr wrap="square" rtlCol="0">
            <a:spAutoFit/>
          </a:bodyPr>
          <a:lstStyle/>
          <a:p>
            <a:pPr algn="ctr"/>
            <a:r>
              <a:rPr lang="en-US" sz="3600" b="1" dirty="0">
                <a:solidFill>
                  <a:schemeClr val="bg1"/>
                </a:solidFill>
                <a:latin typeface="Times New Roman" panose="02020603050405020304" pitchFamily="18" charset="0"/>
                <a:cs typeface="Times New Roman" panose="02020603050405020304" pitchFamily="18" charset="0"/>
              </a:rPr>
              <a:t>7&amp;8</a:t>
            </a:r>
            <a:endParaRPr lang="en-US" sz="1050" b="1" dirty="0">
              <a:solidFill>
                <a:schemeClr val="bg1"/>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56247A47-6A65-478E-9951-76D6B1E1D442}"/>
              </a:ext>
            </a:extLst>
          </p:cNvPr>
          <p:cNvSpPr/>
          <p:nvPr/>
        </p:nvSpPr>
        <p:spPr>
          <a:xfrm>
            <a:off x="743919" y="2076773"/>
            <a:ext cx="4881966" cy="3570683"/>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marL="171450" marR="0" lvl="0" indent="-171450" algn="l" defTabSz="685800" rtl="0" eaLnBrk="1" fontAlgn="base" latinLnBrk="0" hangingPunct="1">
              <a:lnSpc>
                <a:spcPct val="90000"/>
              </a:lnSpc>
              <a:spcBef>
                <a:spcPts val="750"/>
              </a:spcBef>
              <a:spcAft>
                <a:spcPct val="0"/>
              </a:spcAft>
              <a:buClrTx/>
              <a:buSzTx/>
              <a:buFont typeface="Arial" panose="020B0604020202020204" pitchFamily="34" charset="0"/>
              <a:buChar char="•"/>
              <a:tabLst/>
              <a:defRPr/>
            </a:pPr>
            <a:endParaRPr kumimoji="0" lang="en-US" altLang="en-US" sz="20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marL="171450" marR="0" lvl="0" indent="-171450" algn="l" defTabSz="685800" rtl="0" eaLnBrk="1" fontAlgn="base" latinLnBrk="0" hangingPunct="1">
              <a:lnSpc>
                <a:spcPct val="90000"/>
              </a:lnSpc>
              <a:spcBef>
                <a:spcPts val="750"/>
              </a:spcBef>
              <a:spcAft>
                <a:spcPct val="0"/>
              </a:spcAft>
              <a:buClrTx/>
              <a:buSzTx/>
              <a:buFont typeface="Arial" panose="020B0604020202020204" pitchFamily="34" charset="0"/>
              <a:buChar char="•"/>
              <a:tabLst/>
              <a:defRPr/>
            </a:pPr>
            <a:endParaRPr lang="en-US" altLang="en-US" sz="2000" b="1" dirty="0">
              <a:solidFill>
                <a:srgbClr val="FF0000"/>
              </a:solidFill>
              <a:latin typeface="Times New Roman" panose="02020603050405020304" pitchFamily="18" charset="0"/>
              <a:cs typeface="Times New Roman" panose="02020603050405020304" pitchFamily="18" charset="0"/>
            </a:endParaRPr>
          </a:p>
          <a:p>
            <a:pPr marL="457200" marR="0" lvl="0" indent="-457200" algn="l" defTabSz="685800" rtl="0" eaLnBrk="1" fontAlgn="base" latinLnBrk="0" hangingPunct="1">
              <a:lnSpc>
                <a:spcPct val="90000"/>
              </a:lnSpc>
              <a:spcBef>
                <a:spcPts val="750"/>
              </a:spcBef>
              <a:spcAft>
                <a:spcPct val="0"/>
              </a:spcAft>
              <a:buClrTx/>
              <a:buSzTx/>
              <a:buFont typeface="Wingdings" panose="05000000000000000000" pitchFamily="2" charset="2"/>
              <a:buChar char="Ø"/>
              <a:tabLst/>
              <a:defRPr/>
            </a:pPr>
            <a:r>
              <a:rPr kumimoji="0" lang="en-US" altLang="en-US" sz="20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Recruiting in Labor Markets</a:t>
            </a:r>
          </a:p>
          <a:p>
            <a:pPr marL="171450" marR="0" lvl="0" indent="-171450" algn="l" defTabSz="685800" rtl="0" eaLnBrk="1" fontAlgn="base" latinLnBrk="0" hangingPunct="1">
              <a:lnSpc>
                <a:spcPct val="90000"/>
              </a:lnSpc>
              <a:spcBef>
                <a:spcPts val="750"/>
              </a:spcBef>
              <a:spcAft>
                <a:spcPct val="0"/>
              </a:spcAft>
              <a:buClrTx/>
              <a:buSzTx/>
              <a:buFont typeface="Arial" panose="020B0604020202020204" pitchFamily="34" charset="0"/>
              <a:buChar char="•"/>
              <a:tabLst/>
              <a:defRPr/>
            </a:pPr>
            <a:r>
              <a:rPr kumimoji="0" lang="en-US" altLang="en-US" sz="2000" b="1"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rPr>
              <a:t>Recruiting</a:t>
            </a:r>
          </a:p>
          <a:p>
            <a:pPr marL="171450" marR="0" lvl="0" indent="-171450" algn="l" defTabSz="685800" rtl="0" eaLnBrk="1" fontAlgn="base" latinLnBrk="0" hangingPunct="1">
              <a:lnSpc>
                <a:spcPct val="90000"/>
              </a:lnSpc>
              <a:spcBef>
                <a:spcPts val="750"/>
              </a:spcBef>
              <a:spcAft>
                <a:spcPct val="0"/>
              </a:spcAft>
              <a:buClrTx/>
              <a:buSzTx/>
              <a:buFont typeface="Arial" panose="020B0604020202020204" pitchFamily="34" charset="0"/>
              <a:buChar char="•"/>
              <a:tabLst/>
              <a:defRPr/>
            </a:pPr>
            <a:r>
              <a:rPr kumimoji="0" lang="en-US" altLang="en-US" sz="2000" b="1"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rPr>
              <a:t>Labor Markets</a:t>
            </a:r>
          </a:p>
          <a:p>
            <a:pPr marL="171450" marR="0" lvl="0" indent="-171450" algn="l" defTabSz="685800" rtl="0" eaLnBrk="1" fontAlgn="base" latinLnBrk="0" hangingPunct="1">
              <a:lnSpc>
                <a:spcPct val="90000"/>
              </a:lnSpc>
              <a:spcBef>
                <a:spcPts val="750"/>
              </a:spcBef>
              <a:spcAft>
                <a:spcPct val="0"/>
              </a:spcAft>
              <a:buClrTx/>
              <a:buSzTx/>
              <a:buFont typeface="Arial" panose="020B0604020202020204" pitchFamily="34" charset="0"/>
              <a:buChar char="•"/>
              <a:tabLst/>
              <a:defRPr/>
            </a:pPr>
            <a:r>
              <a:rPr kumimoji="0" lang="en-US" altLang="en-US" sz="2000" b="1"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rPr>
              <a:t>Strategic Recruiting Decisions</a:t>
            </a:r>
          </a:p>
          <a:p>
            <a:pPr marL="171450" marR="0" lvl="0" indent="-171450" algn="l" defTabSz="685800" rtl="0" eaLnBrk="1" fontAlgn="base" latinLnBrk="0" hangingPunct="1">
              <a:lnSpc>
                <a:spcPct val="90000"/>
              </a:lnSpc>
              <a:spcBef>
                <a:spcPts val="750"/>
              </a:spcBef>
              <a:spcAft>
                <a:spcPct val="0"/>
              </a:spcAft>
              <a:buClrTx/>
              <a:buSzTx/>
              <a:buFont typeface="Arial" panose="020B0604020202020204" pitchFamily="34" charset="0"/>
              <a:buChar char="•"/>
              <a:tabLst/>
              <a:defRPr/>
            </a:pPr>
            <a:r>
              <a:rPr kumimoji="0" lang="en-US" altLang="en-US" sz="2000" b="1"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rPr>
              <a:t> Internal  &amp; External Recruiting Methods</a:t>
            </a:r>
          </a:p>
          <a:p>
            <a:pPr marL="171450" marR="0" lvl="0" indent="-171450" algn="l" defTabSz="685800" rtl="0" eaLnBrk="1" fontAlgn="base" latinLnBrk="0" hangingPunct="1">
              <a:lnSpc>
                <a:spcPct val="90000"/>
              </a:lnSpc>
              <a:spcBef>
                <a:spcPts val="750"/>
              </a:spcBef>
              <a:spcAft>
                <a:spcPct val="0"/>
              </a:spcAft>
              <a:buClrTx/>
              <a:buSzTx/>
              <a:buFont typeface="Arial" panose="020B0604020202020204" pitchFamily="34" charset="0"/>
              <a:buChar char="•"/>
              <a:tabLst/>
              <a:defRPr/>
            </a:pPr>
            <a:r>
              <a:rPr kumimoji="0" lang="en-US" altLang="en-US" sz="2000" b="1"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rPr>
              <a:t>Internet Recruiting Methods</a:t>
            </a:r>
          </a:p>
          <a:p>
            <a:pPr marL="171450" marR="0" lvl="0" indent="-171450" algn="l" defTabSz="685800" rtl="0" eaLnBrk="1" fontAlgn="base" latinLnBrk="0" hangingPunct="1">
              <a:lnSpc>
                <a:spcPct val="90000"/>
              </a:lnSpc>
              <a:spcBef>
                <a:spcPts val="750"/>
              </a:spcBef>
              <a:spcAft>
                <a:spcPct val="0"/>
              </a:spcAft>
              <a:buClrTx/>
              <a:buSzTx/>
              <a:buFont typeface="Arial" panose="020B0604020202020204" pitchFamily="34" charset="0"/>
              <a:buChar char="•"/>
              <a:tabLst/>
              <a:defRPr/>
            </a:pPr>
            <a:r>
              <a:rPr lang="en-US" altLang="en-US" sz="2000" b="1" dirty="0">
                <a:solidFill>
                  <a:schemeClr val="tx1"/>
                </a:solidFill>
                <a:latin typeface="Times New Roman" panose="02020603050405020304" pitchFamily="18" charset="0"/>
                <a:cs typeface="Times New Roman" panose="02020603050405020304" pitchFamily="18" charset="0"/>
              </a:rPr>
              <a:t>Evaluating Recruitment</a:t>
            </a:r>
            <a:endParaRPr kumimoji="0" lang="en-US" altLang="en-US" sz="2000" b="1"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a:p>
            <a:pPr marL="171450" marR="0" lvl="0" indent="-171450" algn="l" defTabSz="685800" rtl="0" eaLnBrk="1" fontAlgn="base" latinLnBrk="0" hangingPunct="1">
              <a:lnSpc>
                <a:spcPct val="90000"/>
              </a:lnSpc>
              <a:spcBef>
                <a:spcPts val="750"/>
              </a:spcBef>
              <a:spcAft>
                <a:spcPct val="0"/>
              </a:spcAft>
              <a:buClrTx/>
              <a:buSzTx/>
              <a:buFont typeface="Arial" panose="020B0604020202020204" pitchFamily="34" charset="0"/>
              <a:buChar char="•"/>
              <a:tabLst/>
              <a:defRPr/>
            </a:pPr>
            <a:endParaRPr kumimoji="0" lang="en-US" altLang="en-US" sz="20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marL="171450" marR="0" lvl="0" indent="-171450" algn="l" defTabSz="685800" rtl="0" eaLnBrk="1" fontAlgn="base" latinLnBrk="0" hangingPunct="1">
              <a:lnSpc>
                <a:spcPct val="90000"/>
              </a:lnSpc>
              <a:spcBef>
                <a:spcPts val="750"/>
              </a:spcBef>
              <a:spcAft>
                <a:spcPct val="0"/>
              </a:spcAft>
              <a:buClrTx/>
              <a:buSzTx/>
              <a:buFont typeface="Arial" panose="020B0604020202020204" pitchFamily="34" charset="0"/>
              <a:buChar char="•"/>
              <a:tabLst/>
              <a:defRPr/>
            </a:pPr>
            <a:endParaRPr kumimoji="0" lang="en-US" altLang="en-US" sz="20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marL="1257300" lvl="2" indent="-342900">
              <a:buFont typeface="Wingdings" panose="05000000000000000000" pitchFamily="2" charset="2"/>
              <a:buChar char="§"/>
            </a:pPr>
            <a:endParaRPr lang="en-CA" sz="2000" dirty="0">
              <a:ln w="0"/>
              <a:solidFill>
                <a:schemeClr val="tx1"/>
              </a:solidFill>
              <a:latin typeface="Times New Roman" panose="02020603050405020304" pitchFamily="18" charset="0"/>
              <a:cs typeface="Times New Roman" panose="02020603050405020304" pitchFamily="18" charset="0"/>
            </a:endParaRPr>
          </a:p>
        </p:txBody>
      </p:sp>
      <p:sp>
        <p:nvSpPr>
          <p:cNvPr id="11" name="Rectangle 10">
            <a:extLst>
              <a:ext uri="{FF2B5EF4-FFF2-40B4-BE49-F238E27FC236}">
                <a16:creationId xmlns:a16="http://schemas.microsoft.com/office/drawing/2014/main" id="{A8AE772A-735C-4BC9-B8B4-EFEAF83458A7}"/>
              </a:ext>
            </a:extLst>
          </p:cNvPr>
          <p:cNvSpPr/>
          <p:nvPr/>
        </p:nvSpPr>
        <p:spPr>
          <a:xfrm>
            <a:off x="5763178" y="2188619"/>
            <a:ext cx="5271615" cy="3844841"/>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marL="171450" marR="0" lvl="0" indent="-171450" algn="l" defTabSz="685800" rtl="0" eaLnBrk="1" fontAlgn="base" latinLnBrk="0" hangingPunct="1">
              <a:lnSpc>
                <a:spcPct val="90000"/>
              </a:lnSpc>
              <a:spcBef>
                <a:spcPts val="750"/>
              </a:spcBef>
              <a:spcAft>
                <a:spcPct val="0"/>
              </a:spcAft>
              <a:buClrTx/>
              <a:buSzTx/>
              <a:buFont typeface="Arial" panose="020B0604020202020204" pitchFamily="34" charset="0"/>
              <a:buChar char="•"/>
              <a:tabLst/>
              <a:defRPr/>
            </a:pPr>
            <a:endParaRPr kumimoji="0" lang="en-US" altLang="en-US" sz="20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marL="171450" marR="0" lvl="0" indent="-171450" algn="l" defTabSz="685800" rtl="0" eaLnBrk="1" fontAlgn="base" latinLnBrk="0" hangingPunct="1">
              <a:lnSpc>
                <a:spcPct val="90000"/>
              </a:lnSpc>
              <a:spcBef>
                <a:spcPts val="750"/>
              </a:spcBef>
              <a:spcAft>
                <a:spcPct val="0"/>
              </a:spcAft>
              <a:buClrTx/>
              <a:buSzTx/>
              <a:buFont typeface="Arial" panose="020B0604020202020204" pitchFamily="34" charset="0"/>
              <a:buChar char="•"/>
              <a:tabLst/>
              <a:defRPr/>
            </a:pPr>
            <a:endParaRPr lang="en-US" altLang="en-US" sz="2000" b="1" dirty="0">
              <a:solidFill>
                <a:srgbClr val="FF0000"/>
              </a:solidFill>
              <a:latin typeface="Times New Roman" panose="02020603050405020304" pitchFamily="18" charset="0"/>
              <a:cs typeface="Times New Roman" panose="02020603050405020304" pitchFamily="18" charset="0"/>
            </a:endParaRPr>
          </a:p>
          <a:p>
            <a:pPr marL="457200" marR="0" lvl="0" indent="-457200" algn="l" defTabSz="685800" rtl="0" eaLnBrk="1" fontAlgn="base" latinLnBrk="0" hangingPunct="1">
              <a:lnSpc>
                <a:spcPct val="90000"/>
              </a:lnSpc>
              <a:spcBef>
                <a:spcPts val="750"/>
              </a:spcBef>
              <a:spcAft>
                <a:spcPct val="0"/>
              </a:spcAft>
              <a:buClrTx/>
              <a:buSzTx/>
              <a:buFont typeface="Wingdings" panose="05000000000000000000" pitchFamily="2" charset="2"/>
              <a:buChar char="Ø"/>
              <a:tabLst/>
              <a:defRPr/>
            </a:pPr>
            <a:r>
              <a:rPr kumimoji="0" lang="en-US" altLang="en-US" sz="20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Selecting and Placing Human Resources</a:t>
            </a:r>
          </a:p>
          <a:p>
            <a:pPr marL="171450" marR="0" lvl="0" indent="-171450" algn="l" defTabSz="685800" rtl="0" eaLnBrk="1" fontAlgn="base" latinLnBrk="0" hangingPunct="1">
              <a:lnSpc>
                <a:spcPct val="90000"/>
              </a:lnSpc>
              <a:spcBef>
                <a:spcPts val="750"/>
              </a:spcBef>
              <a:spcAft>
                <a:spcPct val="0"/>
              </a:spcAft>
              <a:buClrTx/>
              <a:buSzTx/>
              <a:buFont typeface="Arial" panose="020B0604020202020204" pitchFamily="34" charset="0"/>
              <a:buChar char="•"/>
              <a:tabLst/>
              <a:defRPr/>
            </a:pPr>
            <a:r>
              <a:rPr kumimoji="0" lang="en-US" altLang="en-US" sz="2000" b="1"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rPr>
              <a:t>Selection And Placement</a:t>
            </a:r>
          </a:p>
          <a:p>
            <a:pPr marL="171450" marR="0" lvl="0" indent="-171450" algn="l" defTabSz="685800" rtl="0" eaLnBrk="1" fontAlgn="base" latinLnBrk="0" hangingPunct="1">
              <a:lnSpc>
                <a:spcPct val="90000"/>
              </a:lnSpc>
              <a:spcBef>
                <a:spcPts val="750"/>
              </a:spcBef>
              <a:spcAft>
                <a:spcPct val="0"/>
              </a:spcAft>
              <a:buClrTx/>
              <a:buSzTx/>
              <a:buFont typeface="Arial" panose="020B0604020202020204" pitchFamily="34" charset="0"/>
              <a:buChar char="•"/>
              <a:tabLst/>
              <a:defRPr/>
            </a:pPr>
            <a:r>
              <a:rPr kumimoji="0" lang="en-US" altLang="en-US" sz="2000" b="1"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rPr>
              <a:t>Job Performance, Selection Criteria, And Predictors</a:t>
            </a:r>
          </a:p>
          <a:p>
            <a:pPr marL="171450" marR="0" lvl="0" indent="-171450" algn="l" defTabSz="685800" rtl="0" eaLnBrk="1" fontAlgn="base" latinLnBrk="0" hangingPunct="1">
              <a:lnSpc>
                <a:spcPct val="90000"/>
              </a:lnSpc>
              <a:spcBef>
                <a:spcPts val="750"/>
              </a:spcBef>
              <a:spcAft>
                <a:spcPct val="0"/>
              </a:spcAft>
              <a:buClrTx/>
              <a:buSzTx/>
              <a:buFont typeface="Arial" panose="020B0604020202020204" pitchFamily="34" charset="0"/>
              <a:buChar char="•"/>
              <a:tabLst/>
              <a:defRPr/>
            </a:pPr>
            <a:r>
              <a:rPr kumimoji="0" lang="en-US" altLang="en-US" sz="2000" b="1"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rPr>
              <a:t>Selection Process Flow Chart</a:t>
            </a:r>
          </a:p>
          <a:p>
            <a:pPr marL="171450" marR="0" lvl="0" indent="-171450" algn="l" defTabSz="685800" rtl="0" eaLnBrk="1" fontAlgn="base" latinLnBrk="0" hangingPunct="1">
              <a:lnSpc>
                <a:spcPct val="90000"/>
              </a:lnSpc>
              <a:spcBef>
                <a:spcPts val="750"/>
              </a:spcBef>
              <a:spcAft>
                <a:spcPct val="0"/>
              </a:spcAft>
              <a:buClrTx/>
              <a:buSzTx/>
              <a:buFont typeface="Arial" panose="020B0604020202020204" pitchFamily="34" charset="0"/>
              <a:buChar char="•"/>
              <a:tabLst/>
              <a:defRPr/>
            </a:pPr>
            <a:r>
              <a:rPr kumimoji="0" lang="en-US" altLang="en-US" sz="2000" b="1"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rPr>
              <a:t>Applications</a:t>
            </a:r>
          </a:p>
          <a:p>
            <a:pPr marL="171450" marR="0" lvl="0" indent="-171450" algn="l" defTabSz="685800" rtl="0" eaLnBrk="1" fontAlgn="base" latinLnBrk="0" hangingPunct="1">
              <a:lnSpc>
                <a:spcPct val="90000"/>
              </a:lnSpc>
              <a:spcBef>
                <a:spcPts val="750"/>
              </a:spcBef>
              <a:spcAft>
                <a:spcPct val="0"/>
              </a:spcAft>
              <a:buClrTx/>
              <a:buSzTx/>
              <a:buFont typeface="Arial" panose="020B0604020202020204" pitchFamily="34" charset="0"/>
              <a:buChar char="•"/>
              <a:tabLst/>
              <a:defRPr/>
            </a:pPr>
            <a:r>
              <a:rPr kumimoji="0" lang="en-US" altLang="en-US" sz="2000" b="1"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rPr>
              <a:t>Selection And Testing: Ability Tests</a:t>
            </a:r>
          </a:p>
          <a:p>
            <a:pPr marL="171450" marR="0" lvl="0" indent="-171450" algn="l" defTabSz="685800" rtl="0" eaLnBrk="1" fontAlgn="base" latinLnBrk="0" hangingPunct="1">
              <a:lnSpc>
                <a:spcPct val="90000"/>
              </a:lnSpc>
              <a:spcBef>
                <a:spcPts val="750"/>
              </a:spcBef>
              <a:spcAft>
                <a:spcPct val="0"/>
              </a:spcAft>
              <a:buClrTx/>
              <a:buSzTx/>
              <a:buFont typeface="Arial" panose="020B0604020202020204" pitchFamily="34" charset="0"/>
              <a:buChar char="•"/>
              <a:tabLst/>
              <a:defRPr/>
            </a:pPr>
            <a:r>
              <a:rPr lang="en-US" altLang="en-US" sz="2000" b="1" dirty="0">
                <a:solidFill>
                  <a:schemeClr val="tx1"/>
                </a:solidFill>
                <a:latin typeface="Times New Roman" panose="02020603050405020304" pitchFamily="18" charset="0"/>
                <a:cs typeface="Times New Roman" panose="02020603050405020304" pitchFamily="18" charset="0"/>
              </a:rPr>
              <a:t>Selection Interviewing</a:t>
            </a:r>
          </a:p>
          <a:p>
            <a:pPr marL="171450" marR="0" lvl="0" indent="-171450" algn="l" defTabSz="685800" rtl="0" eaLnBrk="1" fontAlgn="base" latinLnBrk="0" hangingPunct="1">
              <a:lnSpc>
                <a:spcPct val="90000"/>
              </a:lnSpc>
              <a:spcBef>
                <a:spcPts val="750"/>
              </a:spcBef>
              <a:spcAft>
                <a:spcPct val="0"/>
              </a:spcAft>
              <a:buClrTx/>
              <a:buSzTx/>
              <a:buFont typeface="Arial" panose="020B0604020202020204" pitchFamily="34" charset="0"/>
              <a:buChar char="•"/>
              <a:tabLst/>
              <a:defRPr/>
            </a:pPr>
            <a:r>
              <a:rPr lang="en-US" altLang="en-US" sz="2000" b="1" dirty="0">
                <a:solidFill>
                  <a:schemeClr val="tx1"/>
                </a:solidFill>
                <a:latin typeface="Times New Roman" panose="02020603050405020304" pitchFamily="18" charset="0"/>
                <a:cs typeface="Times New Roman" panose="02020603050405020304" pitchFamily="18" charset="0"/>
              </a:rPr>
              <a:t>Effective Interviewing</a:t>
            </a:r>
          </a:p>
          <a:p>
            <a:pPr marL="171450" marR="0" lvl="0" indent="-171450" algn="l" defTabSz="685800" rtl="0" eaLnBrk="1" fontAlgn="base" latinLnBrk="0" hangingPunct="1">
              <a:lnSpc>
                <a:spcPct val="90000"/>
              </a:lnSpc>
              <a:spcBef>
                <a:spcPts val="750"/>
              </a:spcBef>
              <a:spcAft>
                <a:spcPct val="0"/>
              </a:spcAft>
              <a:buClrTx/>
              <a:buSzTx/>
              <a:buFont typeface="Arial" panose="020B0604020202020204" pitchFamily="34" charset="0"/>
              <a:buChar char="•"/>
              <a:tabLst/>
              <a:defRPr/>
            </a:pPr>
            <a:r>
              <a:rPr lang="en-US" altLang="en-US" sz="2000" b="1" dirty="0">
                <a:solidFill>
                  <a:schemeClr val="tx1"/>
                </a:solidFill>
                <a:latin typeface="Times New Roman" panose="02020603050405020304" pitchFamily="18" charset="0"/>
                <a:cs typeface="Times New Roman" panose="02020603050405020304" pitchFamily="18" charset="0"/>
              </a:rPr>
              <a:t>Problems In The Interview</a:t>
            </a:r>
          </a:p>
          <a:p>
            <a:pPr marL="171450" marR="0" lvl="0" indent="-171450" algn="l" defTabSz="685800" rtl="0" eaLnBrk="1" fontAlgn="base" latinLnBrk="0" hangingPunct="1">
              <a:lnSpc>
                <a:spcPct val="90000"/>
              </a:lnSpc>
              <a:spcBef>
                <a:spcPts val="750"/>
              </a:spcBef>
              <a:spcAft>
                <a:spcPct val="0"/>
              </a:spcAft>
              <a:buClrTx/>
              <a:buSzTx/>
              <a:buFont typeface="Arial" panose="020B0604020202020204" pitchFamily="34" charset="0"/>
              <a:buChar char="•"/>
              <a:tabLst/>
              <a:defRPr/>
            </a:pPr>
            <a:r>
              <a:rPr lang="en-US" altLang="en-US" sz="2000" b="1" dirty="0">
                <a:solidFill>
                  <a:schemeClr val="tx1"/>
                </a:solidFill>
                <a:latin typeface="Times New Roman" panose="02020603050405020304" pitchFamily="18" charset="0"/>
                <a:cs typeface="Times New Roman" panose="02020603050405020304" pitchFamily="18" charset="0"/>
              </a:rPr>
              <a:t>Background Investigation</a:t>
            </a:r>
          </a:p>
          <a:p>
            <a:pPr marL="171450" marR="0" lvl="0" indent="-171450" algn="l" defTabSz="685800" rtl="0" eaLnBrk="1" fontAlgn="base" latinLnBrk="0" hangingPunct="1">
              <a:lnSpc>
                <a:spcPct val="90000"/>
              </a:lnSpc>
              <a:spcBef>
                <a:spcPts val="750"/>
              </a:spcBef>
              <a:spcAft>
                <a:spcPct val="0"/>
              </a:spcAft>
              <a:buClrTx/>
              <a:buSzTx/>
              <a:buFont typeface="Arial" panose="020B0604020202020204" pitchFamily="34" charset="0"/>
              <a:buChar char="•"/>
              <a:tabLst/>
              <a:defRPr/>
            </a:pPr>
            <a:endParaRPr kumimoji="0" lang="en-US" altLang="en-US" sz="20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marL="171450" marR="0" lvl="0" indent="-171450" algn="l" defTabSz="685800" rtl="0" eaLnBrk="1" fontAlgn="base" latinLnBrk="0" hangingPunct="1">
              <a:lnSpc>
                <a:spcPct val="90000"/>
              </a:lnSpc>
              <a:spcBef>
                <a:spcPts val="750"/>
              </a:spcBef>
              <a:spcAft>
                <a:spcPct val="0"/>
              </a:spcAft>
              <a:buClrTx/>
              <a:buSzTx/>
              <a:buFont typeface="Arial" panose="020B0604020202020204" pitchFamily="34" charset="0"/>
              <a:buChar char="•"/>
              <a:tabLst/>
              <a:defRPr/>
            </a:pPr>
            <a:endParaRPr kumimoji="0" lang="en-US" altLang="en-US" sz="20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marL="1257300" lvl="2" indent="-342900">
              <a:buFont typeface="Wingdings" panose="05000000000000000000" pitchFamily="2" charset="2"/>
              <a:buChar char="§"/>
            </a:pPr>
            <a:endParaRPr lang="en-CA" sz="2000" dirty="0">
              <a:ln w="0"/>
              <a:solidFill>
                <a:schemeClr val="tx1"/>
              </a:solidFill>
              <a:latin typeface="Times New Roman" panose="02020603050405020304" pitchFamily="18"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411967205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xEl>
                                              <p:pRg st="2" end="2"/>
                                            </p:txEl>
                                          </p:spTgt>
                                        </p:tgtEl>
                                        <p:attrNameLst>
                                          <p:attrName>style.visibility</p:attrName>
                                        </p:attrNameLst>
                                      </p:cBhvr>
                                      <p:to>
                                        <p:strVal val="visible"/>
                                      </p:to>
                                    </p:set>
                                    <p:anim calcmode="lin" valueType="num">
                                      <p:cBhvr additive="base">
                                        <p:cTn id="7"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8">
                                            <p:txEl>
                                              <p:pRg st="3" end="3"/>
                                            </p:txEl>
                                          </p:spTgt>
                                        </p:tgtEl>
                                        <p:attrNameLst>
                                          <p:attrName>style.visibility</p:attrName>
                                        </p:attrNameLst>
                                      </p:cBhvr>
                                      <p:to>
                                        <p:strVal val="visible"/>
                                      </p:to>
                                    </p:set>
                                    <p:anim calcmode="lin" valueType="num">
                                      <p:cBhvr additive="base">
                                        <p:cTn id="11" dur="500" fill="hold"/>
                                        <p:tgtEl>
                                          <p:spTgt spid="8">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8">
                                            <p:txEl>
                                              <p:pRg st="3" end="3"/>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8">
                                            <p:txEl>
                                              <p:pRg st="4" end="4"/>
                                            </p:txEl>
                                          </p:spTgt>
                                        </p:tgtEl>
                                        <p:attrNameLst>
                                          <p:attrName>style.visibility</p:attrName>
                                        </p:attrNameLst>
                                      </p:cBhvr>
                                      <p:to>
                                        <p:strVal val="visible"/>
                                      </p:to>
                                    </p:set>
                                    <p:anim calcmode="lin" valueType="num">
                                      <p:cBhvr additive="base">
                                        <p:cTn id="15" dur="500" fill="hold"/>
                                        <p:tgtEl>
                                          <p:spTgt spid="8">
                                            <p:txEl>
                                              <p:pRg st="4" end="4"/>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8">
                                            <p:txEl>
                                              <p:pRg st="4" end="4"/>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8">
                                            <p:txEl>
                                              <p:pRg st="5" end="5"/>
                                            </p:txEl>
                                          </p:spTgt>
                                        </p:tgtEl>
                                        <p:attrNameLst>
                                          <p:attrName>style.visibility</p:attrName>
                                        </p:attrNameLst>
                                      </p:cBhvr>
                                      <p:to>
                                        <p:strVal val="visible"/>
                                      </p:to>
                                    </p:set>
                                    <p:anim calcmode="lin" valueType="num">
                                      <p:cBhvr additive="base">
                                        <p:cTn id="19" dur="500" fill="hold"/>
                                        <p:tgtEl>
                                          <p:spTgt spid="8">
                                            <p:txEl>
                                              <p:pRg st="5" end="5"/>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
                                            <p:txEl>
                                              <p:pRg st="5" end="5"/>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8">
                                            <p:txEl>
                                              <p:pRg st="6" end="6"/>
                                            </p:txEl>
                                          </p:spTgt>
                                        </p:tgtEl>
                                        <p:attrNameLst>
                                          <p:attrName>style.visibility</p:attrName>
                                        </p:attrNameLst>
                                      </p:cBhvr>
                                      <p:to>
                                        <p:strVal val="visible"/>
                                      </p:to>
                                    </p:set>
                                    <p:anim calcmode="lin" valueType="num">
                                      <p:cBhvr additive="base">
                                        <p:cTn id="23" dur="500" fill="hold"/>
                                        <p:tgtEl>
                                          <p:spTgt spid="8">
                                            <p:txEl>
                                              <p:pRg st="6" end="6"/>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8">
                                            <p:txEl>
                                              <p:pRg st="6" end="6"/>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8">
                                            <p:txEl>
                                              <p:pRg st="7" end="7"/>
                                            </p:txEl>
                                          </p:spTgt>
                                        </p:tgtEl>
                                        <p:attrNameLst>
                                          <p:attrName>style.visibility</p:attrName>
                                        </p:attrNameLst>
                                      </p:cBhvr>
                                      <p:to>
                                        <p:strVal val="visible"/>
                                      </p:to>
                                    </p:set>
                                    <p:anim calcmode="lin" valueType="num">
                                      <p:cBhvr additive="base">
                                        <p:cTn id="27" dur="500" fill="hold"/>
                                        <p:tgtEl>
                                          <p:spTgt spid="8">
                                            <p:txEl>
                                              <p:pRg st="7" end="7"/>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8">
                                            <p:txEl>
                                              <p:pRg st="7" end="7"/>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8">
                                            <p:txEl>
                                              <p:pRg st="8" end="8"/>
                                            </p:txEl>
                                          </p:spTgt>
                                        </p:tgtEl>
                                        <p:attrNameLst>
                                          <p:attrName>style.visibility</p:attrName>
                                        </p:attrNameLst>
                                      </p:cBhvr>
                                      <p:to>
                                        <p:strVal val="visible"/>
                                      </p:to>
                                    </p:set>
                                    <p:anim calcmode="lin" valueType="num">
                                      <p:cBhvr additive="base">
                                        <p:cTn id="31" dur="500" fill="hold"/>
                                        <p:tgtEl>
                                          <p:spTgt spid="8">
                                            <p:txEl>
                                              <p:pRg st="8" end="8"/>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8">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nodeType="clickEffect">
                                  <p:stCondLst>
                                    <p:cond delay="0"/>
                                  </p:stCondLst>
                                  <p:childTnLst>
                                    <p:set>
                                      <p:cBhvr>
                                        <p:cTn id="36" dur="1" fill="hold">
                                          <p:stCondLst>
                                            <p:cond delay="0"/>
                                          </p:stCondLst>
                                        </p:cTn>
                                        <p:tgtEl>
                                          <p:spTgt spid="11">
                                            <p:txEl>
                                              <p:pRg st="2" end="2"/>
                                            </p:txEl>
                                          </p:spTgt>
                                        </p:tgtEl>
                                        <p:attrNameLst>
                                          <p:attrName>style.visibility</p:attrName>
                                        </p:attrNameLst>
                                      </p:cBhvr>
                                      <p:to>
                                        <p:strVal val="visible"/>
                                      </p:to>
                                    </p:set>
                                    <p:animEffect transition="in" filter="wipe(down)">
                                      <p:cBhvr>
                                        <p:cTn id="37" dur="500"/>
                                        <p:tgtEl>
                                          <p:spTgt spid="11">
                                            <p:txEl>
                                              <p:pRg st="2" end="2"/>
                                            </p:txEl>
                                          </p:spTgt>
                                        </p:tgtEl>
                                      </p:cBhvr>
                                    </p:animEffect>
                                  </p:childTnLst>
                                </p:cTn>
                              </p:par>
                              <p:par>
                                <p:cTn id="38" presetID="22" presetClass="entr" presetSubtype="4" fill="hold" nodeType="withEffect">
                                  <p:stCondLst>
                                    <p:cond delay="0"/>
                                  </p:stCondLst>
                                  <p:childTnLst>
                                    <p:set>
                                      <p:cBhvr>
                                        <p:cTn id="39" dur="1" fill="hold">
                                          <p:stCondLst>
                                            <p:cond delay="0"/>
                                          </p:stCondLst>
                                        </p:cTn>
                                        <p:tgtEl>
                                          <p:spTgt spid="11">
                                            <p:txEl>
                                              <p:pRg st="3" end="3"/>
                                            </p:txEl>
                                          </p:spTgt>
                                        </p:tgtEl>
                                        <p:attrNameLst>
                                          <p:attrName>style.visibility</p:attrName>
                                        </p:attrNameLst>
                                      </p:cBhvr>
                                      <p:to>
                                        <p:strVal val="visible"/>
                                      </p:to>
                                    </p:set>
                                    <p:animEffect transition="in" filter="wipe(down)">
                                      <p:cBhvr>
                                        <p:cTn id="40" dur="500"/>
                                        <p:tgtEl>
                                          <p:spTgt spid="11">
                                            <p:txEl>
                                              <p:pRg st="3" end="3"/>
                                            </p:txEl>
                                          </p:spTgt>
                                        </p:tgtEl>
                                      </p:cBhvr>
                                    </p:animEffect>
                                  </p:childTnLst>
                                </p:cTn>
                              </p:par>
                              <p:par>
                                <p:cTn id="41" presetID="22" presetClass="entr" presetSubtype="4" fill="hold" nodeType="withEffect">
                                  <p:stCondLst>
                                    <p:cond delay="0"/>
                                  </p:stCondLst>
                                  <p:childTnLst>
                                    <p:set>
                                      <p:cBhvr>
                                        <p:cTn id="42" dur="1" fill="hold">
                                          <p:stCondLst>
                                            <p:cond delay="0"/>
                                          </p:stCondLst>
                                        </p:cTn>
                                        <p:tgtEl>
                                          <p:spTgt spid="11">
                                            <p:txEl>
                                              <p:pRg st="4" end="4"/>
                                            </p:txEl>
                                          </p:spTgt>
                                        </p:tgtEl>
                                        <p:attrNameLst>
                                          <p:attrName>style.visibility</p:attrName>
                                        </p:attrNameLst>
                                      </p:cBhvr>
                                      <p:to>
                                        <p:strVal val="visible"/>
                                      </p:to>
                                    </p:set>
                                    <p:animEffect transition="in" filter="wipe(down)">
                                      <p:cBhvr>
                                        <p:cTn id="43" dur="500"/>
                                        <p:tgtEl>
                                          <p:spTgt spid="11">
                                            <p:txEl>
                                              <p:pRg st="4" end="4"/>
                                            </p:txEl>
                                          </p:spTgt>
                                        </p:tgtEl>
                                      </p:cBhvr>
                                    </p:animEffect>
                                  </p:childTnLst>
                                </p:cTn>
                              </p:par>
                              <p:par>
                                <p:cTn id="44" presetID="22" presetClass="entr" presetSubtype="4" fill="hold" nodeType="withEffect">
                                  <p:stCondLst>
                                    <p:cond delay="0"/>
                                  </p:stCondLst>
                                  <p:childTnLst>
                                    <p:set>
                                      <p:cBhvr>
                                        <p:cTn id="45" dur="1" fill="hold">
                                          <p:stCondLst>
                                            <p:cond delay="0"/>
                                          </p:stCondLst>
                                        </p:cTn>
                                        <p:tgtEl>
                                          <p:spTgt spid="11">
                                            <p:txEl>
                                              <p:pRg st="5" end="5"/>
                                            </p:txEl>
                                          </p:spTgt>
                                        </p:tgtEl>
                                        <p:attrNameLst>
                                          <p:attrName>style.visibility</p:attrName>
                                        </p:attrNameLst>
                                      </p:cBhvr>
                                      <p:to>
                                        <p:strVal val="visible"/>
                                      </p:to>
                                    </p:set>
                                    <p:animEffect transition="in" filter="wipe(down)">
                                      <p:cBhvr>
                                        <p:cTn id="46" dur="500"/>
                                        <p:tgtEl>
                                          <p:spTgt spid="11">
                                            <p:txEl>
                                              <p:pRg st="5" end="5"/>
                                            </p:txEl>
                                          </p:spTgt>
                                        </p:tgtEl>
                                      </p:cBhvr>
                                    </p:animEffect>
                                  </p:childTnLst>
                                </p:cTn>
                              </p:par>
                              <p:par>
                                <p:cTn id="47" presetID="22" presetClass="entr" presetSubtype="4" fill="hold" nodeType="withEffect">
                                  <p:stCondLst>
                                    <p:cond delay="0"/>
                                  </p:stCondLst>
                                  <p:childTnLst>
                                    <p:set>
                                      <p:cBhvr>
                                        <p:cTn id="48" dur="1" fill="hold">
                                          <p:stCondLst>
                                            <p:cond delay="0"/>
                                          </p:stCondLst>
                                        </p:cTn>
                                        <p:tgtEl>
                                          <p:spTgt spid="11">
                                            <p:txEl>
                                              <p:pRg st="6" end="6"/>
                                            </p:txEl>
                                          </p:spTgt>
                                        </p:tgtEl>
                                        <p:attrNameLst>
                                          <p:attrName>style.visibility</p:attrName>
                                        </p:attrNameLst>
                                      </p:cBhvr>
                                      <p:to>
                                        <p:strVal val="visible"/>
                                      </p:to>
                                    </p:set>
                                    <p:animEffect transition="in" filter="wipe(down)">
                                      <p:cBhvr>
                                        <p:cTn id="49" dur="500"/>
                                        <p:tgtEl>
                                          <p:spTgt spid="11">
                                            <p:txEl>
                                              <p:pRg st="6" end="6"/>
                                            </p:txEl>
                                          </p:spTgt>
                                        </p:tgtEl>
                                      </p:cBhvr>
                                    </p:animEffect>
                                  </p:childTnLst>
                                </p:cTn>
                              </p:par>
                              <p:par>
                                <p:cTn id="50" presetID="22" presetClass="entr" presetSubtype="4" fill="hold" nodeType="withEffect">
                                  <p:stCondLst>
                                    <p:cond delay="0"/>
                                  </p:stCondLst>
                                  <p:childTnLst>
                                    <p:set>
                                      <p:cBhvr>
                                        <p:cTn id="51" dur="1" fill="hold">
                                          <p:stCondLst>
                                            <p:cond delay="0"/>
                                          </p:stCondLst>
                                        </p:cTn>
                                        <p:tgtEl>
                                          <p:spTgt spid="11">
                                            <p:txEl>
                                              <p:pRg st="7" end="7"/>
                                            </p:txEl>
                                          </p:spTgt>
                                        </p:tgtEl>
                                        <p:attrNameLst>
                                          <p:attrName>style.visibility</p:attrName>
                                        </p:attrNameLst>
                                      </p:cBhvr>
                                      <p:to>
                                        <p:strVal val="visible"/>
                                      </p:to>
                                    </p:set>
                                    <p:animEffect transition="in" filter="wipe(down)">
                                      <p:cBhvr>
                                        <p:cTn id="52" dur="500"/>
                                        <p:tgtEl>
                                          <p:spTgt spid="11">
                                            <p:txEl>
                                              <p:pRg st="7" end="7"/>
                                            </p:txEl>
                                          </p:spTgt>
                                        </p:tgtEl>
                                      </p:cBhvr>
                                    </p:animEffect>
                                  </p:childTnLst>
                                </p:cTn>
                              </p:par>
                              <p:par>
                                <p:cTn id="53" presetID="22" presetClass="entr" presetSubtype="4" fill="hold" nodeType="withEffect">
                                  <p:stCondLst>
                                    <p:cond delay="0"/>
                                  </p:stCondLst>
                                  <p:childTnLst>
                                    <p:set>
                                      <p:cBhvr>
                                        <p:cTn id="54" dur="1" fill="hold">
                                          <p:stCondLst>
                                            <p:cond delay="0"/>
                                          </p:stCondLst>
                                        </p:cTn>
                                        <p:tgtEl>
                                          <p:spTgt spid="11">
                                            <p:txEl>
                                              <p:pRg st="8" end="8"/>
                                            </p:txEl>
                                          </p:spTgt>
                                        </p:tgtEl>
                                        <p:attrNameLst>
                                          <p:attrName>style.visibility</p:attrName>
                                        </p:attrNameLst>
                                      </p:cBhvr>
                                      <p:to>
                                        <p:strVal val="visible"/>
                                      </p:to>
                                    </p:set>
                                    <p:animEffect transition="in" filter="wipe(down)">
                                      <p:cBhvr>
                                        <p:cTn id="55" dur="500"/>
                                        <p:tgtEl>
                                          <p:spTgt spid="11">
                                            <p:txEl>
                                              <p:pRg st="8" end="8"/>
                                            </p:txEl>
                                          </p:spTgt>
                                        </p:tgtEl>
                                      </p:cBhvr>
                                    </p:animEffect>
                                  </p:childTnLst>
                                </p:cTn>
                              </p:par>
                              <p:par>
                                <p:cTn id="56" presetID="22" presetClass="entr" presetSubtype="4" fill="hold" nodeType="withEffect">
                                  <p:stCondLst>
                                    <p:cond delay="0"/>
                                  </p:stCondLst>
                                  <p:childTnLst>
                                    <p:set>
                                      <p:cBhvr>
                                        <p:cTn id="57" dur="1" fill="hold">
                                          <p:stCondLst>
                                            <p:cond delay="0"/>
                                          </p:stCondLst>
                                        </p:cTn>
                                        <p:tgtEl>
                                          <p:spTgt spid="11">
                                            <p:txEl>
                                              <p:pRg st="9" end="9"/>
                                            </p:txEl>
                                          </p:spTgt>
                                        </p:tgtEl>
                                        <p:attrNameLst>
                                          <p:attrName>style.visibility</p:attrName>
                                        </p:attrNameLst>
                                      </p:cBhvr>
                                      <p:to>
                                        <p:strVal val="visible"/>
                                      </p:to>
                                    </p:set>
                                    <p:animEffect transition="in" filter="wipe(down)">
                                      <p:cBhvr>
                                        <p:cTn id="58" dur="500"/>
                                        <p:tgtEl>
                                          <p:spTgt spid="11">
                                            <p:txEl>
                                              <p:pRg st="9" end="9"/>
                                            </p:txEl>
                                          </p:spTgt>
                                        </p:tgtEl>
                                      </p:cBhvr>
                                    </p:animEffect>
                                  </p:childTnLst>
                                </p:cTn>
                              </p:par>
                              <p:par>
                                <p:cTn id="59" presetID="22" presetClass="entr" presetSubtype="4" fill="hold" nodeType="withEffect">
                                  <p:stCondLst>
                                    <p:cond delay="0"/>
                                  </p:stCondLst>
                                  <p:childTnLst>
                                    <p:set>
                                      <p:cBhvr>
                                        <p:cTn id="60" dur="1" fill="hold">
                                          <p:stCondLst>
                                            <p:cond delay="0"/>
                                          </p:stCondLst>
                                        </p:cTn>
                                        <p:tgtEl>
                                          <p:spTgt spid="11">
                                            <p:txEl>
                                              <p:pRg st="10" end="10"/>
                                            </p:txEl>
                                          </p:spTgt>
                                        </p:tgtEl>
                                        <p:attrNameLst>
                                          <p:attrName>style.visibility</p:attrName>
                                        </p:attrNameLst>
                                      </p:cBhvr>
                                      <p:to>
                                        <p:strVal val="visible"/>
                                      </p:to>
                                    </p:set>
                                    <p:animEffect transition="in" filter="wipe(down)">
                                      <p:cBhvr>
                                        <p:cTn id="61" dur="500"/>
                                        <p:tgtEl>
                                          <p:spTgt spid="11">
                                            <p:txEl>
                                              <p:pRg st="10" end="10"/>
                                            </p:txEl>
                                          </p:spTgt>
                                        </p:tgtEl>
                                      </p:cBhvr>
                                    </p:animEffect>
                                  </p:childTnLst>
                                </p:cTn>
                              </p:par>
                              <p:par>
                                <p:cTn id="62" presetID="22" presetClass="entr" presetSubtype="4" fill="hold" nodeType="withEffect">
                                  <p:stCondLst>
                                    <p:cond delay="0"/>
                                  </p:stCondLst>
                                  <p:childTnLst>
                                    <p:set>
                                      <p:cBhvr>
                                        <p:cTn id="63" dur="1" fill="hold">
                                          <p:stCondLst>
                                            <p:cond delay="0"/>
                                          </p:stCondLst>
                                        </p:cTn>
                                        <p:tgtEl>
                                          <p:spTgt spid="11">
                                            <p:txEl>
                                              <p:pRg st="11" end="11"/>
                                            </p:txEl>
                                          </p:spTgt>
                                        </p:tgtEl>
                                        <p:attrNameLst>
                                          <p:attrName>style.visibility</p:attrName>
                                        </p:attrNameLst>
                                      </p:cBhvr>
                                      <p:to>
                                        <p:strVal val="visible"/>
                                      </p:to>
                                    </p:set>
                                    <p:animEffect transition="in" filter="wipe(down)">
                                      <p:cBhvr>
                                        <p:cTn id="64" dur="500"/>
                                        <p:tgtEl>
                                          <p:spTgt spid="11">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11994" y="-1"/>
            <a:ext cx="2580006" cy="1204686"/>
          </a:xfrm>
          <a:prstGeom prst="rect">
            <a:avLst/>
          </a:prstGeom>
        </p:spPr>
      </p:pic>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2.2|8.9|9.2|13.7|50.9"/>
</p:tagLst>
</file>

<file path=ppt/tags/tag2.xml><?xml version="1.0" encoding="utf-8"?>
<p:tagLst xmlns:a="http://schemas.openxmlformats.org/drawingml/2006/main" xmlns:r="http://schemas.openxmlformats.org/officeDocument/2006/relationships" xmlns:p="http://schemas.openxmlformats.org/presentationml/2006/main">
  <p:tag name="TIMING" val="|8.4"/>
</p:tagLst>
</file>

<file path=ppt/tags/tag3.xml><?xml version="1.0" encoding="utf-8"?>
<p:tagLst xmlns:a="http://schemas.openxmlformats.org/drawingml/2006/main" xmlns:r="http://schemas.openxmlformats.org/officeDocument/2006/relationships" xmlns:p="http://schemas.openxmlformats.org/presentationml/2006/main">
  <p:tag name="TIMING" val="|8.2|12.3|87.3|0.8|2|24.9|2.1"/>
</p:tagLst>
</file>

<file path=ppt/tags/tag4.xml><?xml version="1.0" encoding="utf-8"?>
<p:tagLst xmlns:a="http://schemas.openxmlformats.org/drawingml/2006/main" xmlns:r="http://schemas.openxmlformats.org/officeDocument/2006/relationships" xmlns:p="http://schemas.openxmlformats.org/presentationml/2006/main">
  <p:tag name="TIMING" val="|2.2"/>
</p:tagLst>
</file>

<file path=ppt/tags/tag5.xml><?xml version="1.0" encoding="utf-8"?>
<p:tagLst xmlns:a="http://schemas.openxmlformats.org/drawingml/2006/main" xmlns:r="http://schemas.openxmlformats.org/officeDocument/2006/relationships" xmlns:p="http://schemas.openxmlformats.org/presentationml/2006/main">
  <p:tag name="TIMING" val="|6.7|29.2|6|3.1|49.6|24.7"/>
</p:tagLst>
</file>

<file path=ppt/tags/tag6.xml><?xml version="1.0" encoding="utf-8"?>
<p:tagLst xmlns:a="http://schemas.openxmlformats.org/drawingml/2006/main" xmlns:r="http://schemas.openxmlformats.org/officeDocument/2006/relationships" xmlns:p="http://schemas.openxmlformats.org/presentationml/2006/main">
  <p:tag name="TIMING" val="|4|1.6|0.7|11.5|10.7|15.4|7.7|17.9|12.8|16.9"/>
</p:tagLst>
</file>

<file path=ppt/tags/tag7.xml><?xml version="1.0" encoding="utf-8"?>
<p:tagLst xmlns:a="http://schemas.openxmlformats.org/drawingml/2006/main" xmlns:r="http://schemas.openxmlformats.org/officeDocument/2006/relationships" xmlns:p="http://schemas.openxmlformats.org/presentationml/2006/main">
  <p:tag name="TIMING" val="|8.2"/>
</p:tagLst>
</file>

<file path=ppt/tags/tag8.xml><?xml version="1.0" encoding="utf-8"?>
<p:tagLst xmlns:a="http://schemas.openxmlformats.org/drawingml/2006/main" xmlns:r="http://schemas.openxmlformats.org/officeDocument/2006/relationships" xmlns:p="http://schemas.openxmlformats.org/presentationml/2006/main">
  <p:tag name="TIMING" val="|2.9"/>
</p:tagLst>
</file>

<file path=ppt/tags/tag9.xml><?xml version="1.0" encoding="utf-8"?>
<p:tagLst xmlns:a="http://schemas.openxmlformats.org/drawingml/2006/main" xmlns:r="http://schemas.openxmlformats.org/officeDocument/2006/relationships" xmlns:p="http://schemas.openxmlformats.org/presentationml/2006/main">
  <p:tag name="TIMING" val="|1.1|0.9|1.1|81.5|14.4|11.2|9.7|22.9"/>
</p:tagLst>
</file>

<file path=ppt/tags/tag10.xml><?xml version="1.0" encoding="utf-8"?>
<p:tagLst xmlns:a="http://schemas.openxmlformats.org/drawingml/2006/main" xmlns:r="http://schemas.openxmlformats.org/officeDocument/2006/relationships" xmlns:p="http://schemas.openxmlformats.org/presentationml/2006/main">
  <p:tag name="TIMING" val="|2.2|11.6|8.2|8.3|21.6|22.5|24.3|16.5|55.6"/>
</p:tagLst>
</file>

<file path=ppt/tags/tag11.xml><?xml version="1.0" encoding="utf-8"?>
<p:tagLst xmlns:a="http://schemas.openxmlformats.org/drawingml/2006/main" xmlns:r="http://schemas.openxmlformats.org/officeDocument/2006/relationships" xmlns:p="http://schemas.openxmlformats.org/presentationml/2006/main">
  <p:tag name="TIMING" val="|2.4|2.9|12.9|9|37.6"/>
</p:tagLst>
</file>

<file path=ppt/tags/tag12.xml><?xml version="1.0" encoding="utf-8"?>
<p:tagLst xmlns:a="http://schemas.openxmlformats.org/drawingml/2006/main" xmlns:r="http://schemas.openxmlformats.org/officeDocument/2006/relationships" xmlns:p="http://schemas.openxmlformats.org/presentationml/2006/main">
  <p:tag name="TIMING" val="|7.7|2.4|14.4|2.7|22.6"/>
</p:tagLst>
</file>

<file path=ppt/tags/tag13.xml><?xml version="1.0" encoding="utf-8"?>
<p:tagLst xmlns:a="http://schemas.openxmlformats.org/drawingml/2006/main" xmlns:r="http://schemas.openxmlformats.org/officeDocument/2006/relationships" xmlns:p="http://schemas.openxmlformats.org/presentationml/2006/main">
  <p:tag name="TIMING" val="|1.7|5.2|6.9|47.6|12.9|17.3|6.2|42.2"/>
</p:tagLst>
</file>

<file path=ppt/tags/tag14.xml><?xml version="1.0" encoding="utf-8"?>
<p:tagLst xmlns:a="http://schemas.openxmlformats.org/drawingml/2006/main" xmlns:r="http://schemas.openxmlformats.org/officeDocument/2006/relationships" xmlns:p="http://schemas.openxmlformats.org/presentationml/2006/main">
  <p:tag name="TIMING" val="|3.9|7.5|67.8|13.2|40.4|21.5|24.7"/>
</p:tagLst>
</file>

<file path=ppt/tags/tag15.xml><?xml version="1.0" encoding="utf-8"?>
<p:tagLst xmlns:a="http://schemas.openxmlformats.org/drawingml/2006/main" xmlns:r="http://schemas.openxmlformats.org/officeDocument/2006/relationships" xmlns:p="http://schemas.openxmlformats.org/presentationml/2006/main">
  <p:tag name="TIMING" val="|5.6|10.5|47.8|32.3|32"/>
</p:tagLst>
</file>

<file path=ppt/tags/tag16.xml><?xml version="1.0" encoding="utf-8"?>
<p:tagLst xmlns:a="http://schemas.openxmlformats.org/drawingml/2006/main" xmlns:r="http://schemas.openxmlformats.org/officeDocument/2006/relationships" xmlns:p="http://schemas.openxmlformats.org/presentationml/2006/main">
  <p:tag name="TIMING" val="|7.5|1.3|15.4|4.8|4.9|7.1|5.1|85.8"/>
</p:tagLst>
</file>

<file path=ppt/tags/tag17.xml><?xml version="1.0" encoding="utf-8"?>
<p:tagLst xmlns:a="http://schemas.openxmlformats.org/drawingml/2006/main" xmlns:r="http://schemas.openxmlformats.org/officeDocument/2006/relationships" xmlns:p="http://schemas.openxmlformats.org/presentationml/2006/main">
  <p:tag name="TIMING" val="|12.7|18.1|8.3|4.2|121.2|2.5"/>
</p:tagLst>
</file>

<file path=ppt/tags/tag18.xml><?xml version="1.0" encoding="utf-8"?>
<p:tagLst xmlns:a="http://schemas.openxmlformats.org/drawingml/2006/main" xmlns:r="http://schemas.openxmlformats.org/officeDocument/2006/relationships" xmlns:p="http://schemas.openxmlformats.org/presentationml/2006/main">
  <p:tag name="TIMING" val="|2.1|1.6|0.9|1.5"/>
</p:tagLst>
</file>

<file path=ppt/tags/tag19.xml><?xml version="1.0" encoding="utf-8"?>
<p:tagLst xmlns:a="http://schemas.openxmlformats.org/drawingml/2006/main" xmlns:r="http://schemas.openxmlformats.org/officeDocument/2006/relationships" xmlns:p="http://schemas.openxmlformats.org/presentationml/2006/main">
  <p:tag name="TIMING" val="|2.7|0.8|16.9|5.8|5.1|0.8|20.8|8.1|13.8"/>
</p:tagLst>
</file>

<file path=ppt/tags/tag20.xml><?xml version="1.0" encoding="utf-8"?>
<p:tagLst xmlns:a="http://schemas.openxmlformats.org/drawingml/2006/main" xmlns:r="http://schemas.openxmlformats.org/officeDocument/2006/relationships" xmlns:p="http://schemas.openxmlformats.org/presentationml/2006/main">
  <p:tag name="TIMING" val="|2.5|10.2|1.9|34.5"/>
</p:tagLst>
</file>

<file path=ppt/tags/tag21.xml><?xml version="1.0" encoding="utf-8"?>
<p:tagLst xmlns:a="http://schemas.openxmlformats.org/drawingml/2006/main" xmlns:r="http://schemas.openxmlformats.org/officeDocument/2006/relationships" xmlns:p="http://schemas.openxmlformats.org/presentationml/2006/main">
  <p:tag name="TIMING" val="|2.6|2.4"/>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idocean Templat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Midocean Templat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2_Midocean Templat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3_Midocean Templat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07FE069-533B-47CD-9D31-50A200482356}"/>
</file>

<file path=customXml/itemProps2.xml><?xml version="1.0" encoding="utf-8"?>
<ds:datastoreItem xmlns:ds="http://schemas.openxmlformats.org/officeDocument/2006/customXml" ds:itemID="{619E0A10-0230-4DBE-88CA-25D0CE39FD80}"/>
</file>

<file path=customXml/itemProps3.xml><?xml version="1.0" encoding="utf-8"?>
<ds:datastoreItem xmlns:ds="http://schemas.openxmlformats.org/officeDocument/2006/customXml" ds:itemID="{7608A38A-316F-4CA8-B22B-7242AB6A65E4}"/>
</file>

<file path=docProps/app.xml><?xml version="1.0" encoding="utf-8"?>
<Properties xmlns="http://schemas.openxmlformats.org/officeDocument/2006/extended-properties" xmlns:vt="http://schemas.openxmlformats.org/officeDocument/2006/docPropsVTypes">
  <TotalTime>1933</TotalTime>
  <Words>2139</Words>
  <Application>Microsoft Office PowerPoint</Application>
  <PresentationFormat>Widescreen</PresentationFormat>
  <Paragraphs>380</Paragraphs>
  <Slides>48</Slides>
  <Notes>20</Notes>
  <HiddenSlides>0</HiddenSlides>
  <MMClips>0</MMClips>
  <ScaleCrop>false</ScaleCrop>
  <HeadingPairs>
    <vt:vector size="6" baseType="variant">
      <vt:variant>
        <vt:lpstr>Fonts Used</vt:lpstr>
      </vt:variant>
      <vt:variant>
        <vt:i4>6</vt:i4>
      </vt:variant>
      <vt:variant>
        <vt:lpstr>Theme</vt:lpstr>
      </vt:variant>
      <vt:variant>
        <vt:i4>5</vt:i4>
      </vt:variant>
      <vt:variant>
        <vt:lpstr>Slide Titles</vt:lpstr>
      </vt:variant>
      <vt:variant>
        <vt:i4>48</vt:i4>
      </vt:variant>
    </vt:vector>
  </HeadingPairs>
  <TitlesOfParts>
    <vt:vector size="59" baseType="lpstr">
      <vt:lpstr>Arial</vt:lpstr>
      <vt:lpstr>Calibri</vt:lpstr>
      <vt:lpstr>Calibri Light</vt:lpstr>
      <vt:lpstr>Courier New</vt:lpstr>
      <vt:lpstr>Times New Roman</vt:lpstr>
      <vt:lpstr>Wingdings</vt:lpstr>
      <vt:lpstr>Office Theme</vt:lpstr>
      <vt:lpstr>Midocean Template</vt:lpstr>
      <vt:lpstr>1_Midocean Template</vt:lpstr>
      <vt:lpstr>2_Midocean Template</vt:lpstr>
      <vt:lpstr>3_Midocean Template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DIFFERENT LABOR MARKETS AND RECRUITING</vt:lpstr>
      <vt:lpstr>STRATEGIC RECRUITING DECISIONS</vt:lpstr>
      <vt:lpstr>PowerPoint Presentation</vt:lpstr>
      <vt:lpstr>Typical Division of HR Responsibilities</vt:lpstr>
      <vt:lpstr>Recruiting Presence and Image</vt:lpstr>
      <vt:lpstr>PowerPoint Presentation</vt:lpstr>
      <vt:lpstr>PowerPoint Presentation</vt:lpstr>
      <vt:lpstr>Recruiting and Diversity Considerations</vt:lpstr>
      <vt:lpstr>PowerPoint Presentation</vt:lpstr>
      <vt:lpstr>INTERNAL RECRUITING METHODS</vt:lpstr>
      <vt:lpstr>Advantages and Disadvantages of  Internal and External Recruiting Sources</vt:lpstr>
      <vt:lpstr>Employee-Focused Recruiting</vt:lpstr>
      <vt:lpstr>EXTERNAL RECRUITING</vt:lpstr>
      <vt:lpstr>WHAT TO INCLUDE IN AN EFFECTIVE RECRUITING AD</vt:lpstr>
      <vt:lpstr>INTERNET RECRUITING METHODS</vt:lpstr>
      <vt:lpstr>INTERNET RECRUITING</vt:lpstr>
      <vt:lpstr>EVALUATING RECRUITING</vt:lpstr>
      <vt:lpstr>PowerPoint Presentation</vt:lpstr>
      <vt:lpstr>RECRUITING EVALUATION PYRAMID</vt:lpstr>
      <vt:lpstr>PowerPoint Presentation</vt:lpstr>
      <vt:lpstr>PowerPoint Presentation</vt:lpstr>
      <vt:lpstr>SELECTION AND PLACEMENT</vt:lpstr>
      <vt:lpstr>HR EMPLOYMENT FUNCTIONS</vt:lpstr>
      <vt:lpstr>PLACEMENT</vt:lpstr>
      <vt:lpstr>JOB PERFORMANCE, SELECTION CRITERIA, AND PREDICTORS</vt:lpstr>
      <vt:lpstr>SELECTION PROCESS FLOW CHART</vt:lpstr>
      <vt:lpstr>PRE-EMPLOYMENT SCREENING</vt:lpstr>
      <vt:lpstr>APPLICATIONS</vt:lpstr>
      <vt:lpstr>SAMPLE APPLICATION FORM</vt:lpstr>
      <vt:lpstr>SELECTION AND TESTING: ABILITY TESTS</vt:lpstr>
      <vt:lpstr>SELECTION INTERVIEWING</vt:lpstr>
      <vt:lpstr>STRUCTURED INTERVIEWS</vt:lpstr>
      <vt:lpstr>LESS STRUCTURED INTERVIEWS</vt:lpstr>
      <vt:lpstr>WHO DOES INTERVIEWS</vt:lpstr>
      <vt:lpstr>EFFECTIVE INTERVIEWING</vt:lpstr>
      <vt:lpstr>COMMON SELECTION INTERVIEW QUESTIONS</vt:lpstr>
      <vt:lpstr>PROBLEMS IN THE INTERVIEW</vt:lpstr>
      <vt:lpstr>BACKGROUND INVESTIGATION</vt:lpstr>
      <vt:lpstr>MAKING THE JOB OFFER</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Samah Mustafa</cp:lastModifiedBy>
  <cp:revision>79</cp:revision>
  <dcterms:created xsi:type="dcterms:W3CDTF">2023-04-29T09:08:00Z</dcterms:created>
  <dcterms:modified xsi:type="dcterms:W3CDTF">2024-07-03T08:38:58Z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