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271" r:id="rId7"/>
    <p:sldId id="532" r:id="rId8"/>
    <p:sldId id="533" r:id="rId9"/>
    <p:sldId id="534" r:id="rId10"/>
    <p:sldId id="535" r:id="rId11"/>
    <p:sldId id="519" r:id="rId12"/>
    <p:sldId id="276" r:id="rId13"/>
    <p:sldId id="546" r:id="rId14"/>
    <p:sldId id="547" r:id="rId15"/>
    <p:sldId id="548" r:id="rId16"/>
    <p:sldId id="549" r:id="rId17"/>
    <p:sldId id="550" r:id="rId18"/>
    <p:sldId id="551" r:id="rId19"/>
    <p:sldId id="552" r:id="rId20"/>
    <p:sldId id="553" r:id="rId21"/>
    <p:sldId id="554" r:id="rId22"/>
    <p:sldId id="54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46"/>
            <p14:sldId id="547"/>
            <p14:sldId id="548"/>
            <p14:sldId id="549"/>
            <p14:sldId id="550"/>
            <p14:sldId id="551"/>
            <p14:sldId id="552"/>
            <p14:sldId id="553"/>
            <p14:sldId id="55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D085E3-E125-4479-B2F7-BD5858F53BE1}" v="72" dt="2024-05-11T11:26:09.3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227580" y="2751816"/>
            <a:ext cx="5725160" cy="1077218"/>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54"/>
    </mc:Choice>
    <mc:Fallback xmlns="">
      <p:transition spd="slow" advTm="699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44"/>
    </mc:Choice>
    <mc:Fallback xmlns="">
      <p:transition spd="slow" advTm="1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7518" y="4888596"/>
            <a:ext cx="4747323" cy="1859035"/>
          </a:xfrm>
          <a:prstGeom prst="rect">
            <a:avLst/>
          </a:prstGeom>
          <a:noFill/>
        </p:spPr>
        <p:txBody>
          <a:bodyPr wrap="square">
            <a:spAutoFit/>
          </a:bodyPr>
          <a:lstStyle/>
          <a:p>
            <a:pPr algn="just" rtl="1">
              <a:lnSpc>
                <a:spcPct val="150000"/>
              </a:lnSpc>
            </a:pPr>
            <a:r>
              <a:rPr lang="ar-AE" sz="1300" b="1" i="0" dirty="0">
                <a:effectLst/>
                <a:latin typeface="Alexandria" pitchFamily="2" charset="-78"/>
                <a:cs typeface="Alexandria" pitchFamily="2" charset="-78"/>
              </a:rPr>
              <a:t>من المهم والضروري في ظل التقدم والتطور التقني الذي يشهده العالم أن نتناول بالبحث والتحليل والتمحيص والدراسة مبادئ الدراسات القانونية وأن نربطها بالتطور الحاصل، فضلاً عن الصياغة التشريعية وأصولها، وهو ما سنتناوله – بإذن الله – بصورة مفصلة في هذا الفصل الدراسي، والله نسأل التوفيق والسداد.</a:t>
            </a:r>
            <a:endParaRPr lang="en-US" sz="1300" i="1" dirty="0">
              <a:latin typeface="Alexandria" pitchFamily="2" charset="-78"/>
              <a:cs typeface="Alexandria" pitchFamily="2" charset="-78"/>
            </a:endParaRPr>
          </a:p>
        </p:txBody>
      </p:sp>
      <p:sp>
        <p:nvSpPr>
          <p:cNvPr id="41" name="TextBox 40"/>
          <p:cNvSpPr txBox="1"/>
          <p:nvPr/>
        </p:nvSpPr>
        <p:spPr>
          <a:xfrm>
            <a:off x="6479459" y="1099020"/>
            <a:ext cx="5470012" cy="523220"/>
          </a:xfrm>
          <a:prstGeom prst="rect">
            <a:avLst/>
          </a:prstGeom>
          <a:noFill/>
        </p:spPr>
        <p:txBody>
          <a:bodyPr wrap="square" rtlCol="0">
            <a:spAutoFit/>
          </a:bodyPr>
          <a:lstStyle/>
          <a:p>
            <a:r>
              <a:rPr lang="ar-AE" sz="2800" b="1" dirty="0">
                <a:solidFill>
                  <a:srgbClr val="00B0F0"/>
                </a:solidFill>
                <a:latin typeface="Alexandria" charset="0"/>
                <a:cs typeface="Alexandria" charset="0"/>
              </a:rPr>
              <a:t>مبادئ الدراسات القانونية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86"/>
    </mc:Choice>
    <mc:Fallback xmlns="">
      <p:transition spd="slow" advTm="70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المراجع المعتمدة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049720"/>
            <a:ext cx="8417320" cy="2780826"/>
          </a:xfrm>
          <a:prstGeom prst="rect">
            <a:avLst/>
          </a:prstGeom>
          <a:noFill/>
        </p:spPr>
        <p:txBody>
          <a:bodyPr wrap="square" rtlCol="0">
            <a:spAutoFit/>
          </a:bodyPr>
          <a:lstStyle/>
          <a:p>
            <a:pPr marL="342900" marR="0" lvl="0" indent="-342900" algn="r" rtl="1">
              <a:lnSpc>
                <a:spcPct val="200000"/>
              </a:lnSpc>
              <a:spcBef>
                <a:spcPts val="0"/>
              </a:spcBef>
              <a:spcAft>
                <a:spcPts val="0"/>
              </a:spcAft>
              <a:buFont typeface="Wingdings" panose="05000000000000000000" pitchFamily="2" charset="2"/>
              <a:buChar char="q"/>
            </a:pPr>
            <a:r>
              <a:rPr lang="ar-JO" sz="1800" dirty="0">
                <a:effectLst/>
                <a:latin typeface="Alexandria" pitchFamily="2" charset="-78"/>
                <a:ea typeface="Times New Roman" panose="02020603050405020304" pitchFamily="18" charset="0"/>
                <a:cs typeface="Alexandria" pitchFamily="2" charset="-78"/>
              </a:rPr>
              <a:t>القانون والإعلام والمجتمع، د. أشرف الراعي، </a:t>
            </a:r>
            <a:r>
              <a:rPr lang="ar-AE" sz="1800" dirty="0">
                <a:effectLst/>
                <a:latin typeface="Alexandria" pitchFamily="2" charset="-78"/>
                <a:ea typeface="Times New Roman" panose="02020603050405020304" pitchFamily="18" charset="0"/>
                <a:cs typeface="Alexandria" pitchFamily="2" charset="-78"/>
              </a:rPr>
              <a:t>2023، </a:t>
            </a:r>
            <a:r>
              <a:rPr lang="ar-JO" sz="1800" dirty="0">
                <a:effectLst/>
                <a:latin typeface="Alexandria" pitchFamily="2" charset="-78"/>
                <a:ea typeface="Times New Roman" panose="02020603050405020304" pitchFamily="18" charset="0"/>
                <a:cs typeface="Alexandria" pitchFamily="2" charset="-78"/>
              </a:rPr>
              <a:t>دار الثقافة للنشر والتوزيع (تتوفر نسخة إلكترونية).</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0"/>
              </a:spcAft>
              <a:buFont typeface="Wingdings" panose="05000000000000000000" pitchFamily="2" charset="2"/>
              <a:buChar char="q"/>
            </a:pPr>
            <a:r>
              <a:rPr lang="ar-JO" sz="1800" dirty="0">
                <a:effectLst/>
                <a:latin typeface="Alexandria" pitchFamily="2" charset="-78"/>
                <a:ea typeface="Times New Roman" panose="02020603050405020304" pitchFamily="18" charset="0"/>
                <a:cs typeface="Alexandria" pitchFamily="2" charset="-78"/>
              </a:rPr>
              <a:t>المبدأ القانوني والضابط والقاعدة القانونية، د. مصطفى الدراجي، ورقة بحثية.</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0"/>
              </a:spcAft>
              <a:buFont typeface="Wingdings" panose="05000000000000000000" pitchFamily="2" charset="2"/>
              <a:buChar char="q"/>
            </a:pPr>
            <a:r>
              <a:rPr lang="ar-JO" sz="1800" dirty="0">
                <a:effectLst/>
                <a:latin typeface="Alexandria" pitchFamily="2" charset="-78"/>
                <a:ea typeface="Times New Roman" panose="02020603050405020304" pitchFamily="18" charset="0"/>
                <a:cs typeface="Alexandria" pitchFamily="2" charset="-78"/>
              </a:rPr>
              <a:t>مبادئ الصياغة التشريعية، أ. د. خالد جمال حسن، جامعة البحرين.</a:t>
            </a:r>
            <a:endParaRPr lang="en-US" sz="1800" dirty="0">
              <a:effectLst/>
              <a:latin typeface="Alexandria" pitchFamily="2" charset="-78"/>
              <a:ea typeface="Times New Roman" panose="02020603050405020304" pitchFamily="18" charset="0"/>
              <a:cs typeface="Alexandria" pitchFamily="2" charset="-78"/>
            </a:endParaRPr>
          </a:p>
          <a:p>
            <a:pPr marL="285750" indent="-285750" algn="just" rtl="1">
              <a:lnSpc>
                <a:spcPct val="200000"/>
              </a:lnSpc>
              <a:buFont typeface="Wingdings" panose="05000000000000000000" pitchFamily="2" charset="2"/>
              <a:buChar char="q"/>
            </a:pPr>
            <a:r>
              <a:rPr lang="ar-JO" sz="1800" kern="0" dirty="0">
                <a:effectLst/>
                <a:latin typeface="Alexandria" pitchFamily="2" charset="-78"/>
                <a:ea typeface="Times New Roman" panose="02020603050405020304" pitchFamily="18" charset="0"/>
                <a:cs typeface="Alexandria" pitchFamily="2" charset="-78"/>
              </a:rPr>
              <a:t>مبادئ علم القانون، أكاديمية التعلم.</a:t>
            </a:r>
            <a:endParaRPr lang="en-US" sz="14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وصف المادة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019071"/>
            <a:ext cx="8417320" cy="2953950"/>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1800" kern="0" dirty="0">
                <a:effectLst/>
                <a:latin typeface="Alexandria" pitchFamily="2" charset="-78"/>
                <a:ea typeface="Times New Roman" panose="02020603050405020304" pitchFamily="18" charset="0"/>
                <a:cs typeface="Alexandria" pitchFamily="2" charset="-78"/>
              </a:rPr>
              <a:t>يهدف هذا المساق إلى التعريف بماهية القانون وتطوراته وخصائصه وتطبيقه في المجتمع، ومصادر القاعدة القانونية ونظرية الحق من كل جوانبها وأصول الصياغة التشريعية، وعلاقة علم القانون بالعلوم الأخرى في السياسة والاقتصاد والتاريخ والاجتماع، ومصادر القاعدة القانونية الرسمية وغير الرسمية، وخصائص الشخصية القانونية ومصادر الحق وإثباته ووسائل وطرائق الإثبات التعسف في استخدام الحق وغيرها من الموضوعات التي ترسخ وتعزز من مفهوم التفكير القانوني السليم لدى الطالب والباحث.</a:t>
            </a:r>
            <a:endParaRPr lang="en-US" sz="20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327995"/>
            <a:ext cx="9309187" cy="228876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يتوقع من الطالب بعد الانتهاء من دراسة هذا المساق أن يكون قادراً على تحقيق الأهداف التالية: </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تطوير قدرات ومهارات واتجاهات الطلبة في التفكير الناقد.</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en-GB"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تطوير مهارات الطلبة في التحليل والتركيب والاستقراء والاستنتاج، والتطبيق والتقويم.</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تشجيع الطلبة على تطوير مهاراته وقدراته واتجاهاته في الابداع بما فيه من ابتكار وتجديد.</a:t>
            </a:r>
            <a:endParaRPr lang="en-US" sz="1800"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3055659"/>
            <a:ext cx="8806753" cy="2912592"/>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dirty="0">
                <a:effectLst/>
                <a:latin typeface="Alexandria" pitchFamily="2" charset="-78"/>
                <a:ea typeface="Times New Roman" panose="02020603050405020304" pitchFamily="18" charset="0"/>
                <a:cs typeface="Alexandria" pitchFamily="2" charset="-78"/>
              </a:rPr>
              <a:t>إدراك مفهوم مبادئ الدراسات القانونية وأصول الصياغة التشريعية، وأهدافها ووسائلها وأساليبها.</a:t>
            </a:r>
            <a:endParaRPr lang="en-US" sz="20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dirty="0">
                <a:effectLst/>
                <a:latin typeface="Alexandria" pitchFamily="2" charset="-78"/>
                <a:ea typeface="Times New Roman" panose="02020603050405020304" pitchFamily="18" charset="0"/>
                <a:cs typeface="Alexandria" pitchFamily="2" charset="-78"/>
              </a:rPr>
              <a:t>التعرف إلى النظريات الحديثة في الصياغة التشريعية.</a:t>
            </a:r>
            <a:endParaRPr lang="ar-AE" sz="2000" dirty="0">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kern="0" dirty="0">
                <a:effectLst/>
                <a:latin typeface="Alexandria" pitchFamily="2" charset="-78"/>
                <a:ea typeface="Times New Roman" panose="02020603050405020304" pitchFamily="18" charset="0"/>
                <a:cs typeface="Alexandria" pitchFamily="2" charset="-78"/>
              </a:rPr>
              <a:t>التعرف إلى التطورات القانونية مستقبلاً وأهمية تطوير التشريعات بما يتوافق م</a:t>
            </a:r>
            <a:r>
              <a:rPr lang="ar-AE" sz="2000" kern="0" dirty="0">
                <a:effectLst/>
                <a:latin typeface="Alexandria" pitchFamily="2" charset="-78"/>
                <a:ea typeface="Times New Roman" panose="02020603050405020304" pitchFamily="18" charset="0"/>
                <a:cs typeface="Alexandria" pitchFamily="2" charset="-78"/>
              </a:rPr>
              <a:t>ع</a:t>
            </a:r>
            <a:r>
              <a:rPr lang="ar-SA" sz="2000" kern="0" dirty="0">
                <a:effectLst/>
                <a:latin typeface="Alexandria" pitchFamily="2" charset="-78"/>
                <a:ea typeface="Times New Roman" panose="02020603050405020304" pitchFamily="18" charset="0"/>
                <a:cs typeface="Alexandria" pitchFamily="2" charset="-78"/>
              </a:rPr>
              <a:t>ها.</a:t>
            </a:r>
            <a:endParaRPr lang="en-US" sz="1600" dirty="0">
              <a:latin typeface="Alexandria" pitchFamily="2" charset="-78"/>
              <a:cs typeface="Alexandria" pitchFamily="2" charset="-78"/>
            </a:endParaRPr>
          </a:p>
          <a:p>
            <a:endParaRPr lang="en-US"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الأولى</a:t>
            </a:r>
            <a:endParaRPr lang="en-US" sz="2800" b="1" dirty="0">
              <a:latin typeface="Alexandria" charset="0"/>
              <a:cs typeface="Alexandria" charset="0"/>
            </a:endParaRPr>
          </a:p>
        </p:txBody>
      </p:sp>
      <p:sp>
        <p:nvSpPr>
          <p:cNvPr id="48" name="TextBox 47"/>
          <p:cNvSpPr txBox="1"/>
          <p:nvPr/>
        </p:nvSpPr>
        <p:spPr>
          <a:xfrm>
            <a:off x="1477962" y="2223339"/>
            <a:ext cx="9236075" cy="319125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القانون وأهميته وخصائصه ووظائفه ونطاق تطبيقه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القانون في المجتمع</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القاعدة القانونية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وظائف القاعدة القانونية في المجتمع</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تطبيق القاعدة القانونية في المجتمع.</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الثانية</a:t>
            </a:r>
            <a:endParaRPr lang="en-US" sz="2800" b="1" dirty="0">
              <a:latin typeface="Alexandria" charset="0"/>
              <a:cs typeface="Alexandria" charset="0"/>
            </a:endParaRPr>
          </a:p>
        </p:txBody>
      </p:sp>
      <p:sp>
        <p:nvSpPr>
          <p:cNvPr id="48" name="TextBox 47"/>
          <p:cNvSpPr txBox="1"/>
          <p:nvPr/>
        </p:nvSpPr>
        <p:spPr>
          <a:xfrm>
            <a:off x="1304924" y="2481479"/>
            <a:ext cx="9236075" cy="253466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الإطار المفاهيمي للقواعد القانونية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التأصيل التاريخي للقانون</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مستقبل القواعد القانونية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القانون الرقمي في ظل التطور والتقدم التقني</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الثالثة</a:t>
            </a:r>
            <a:endParaRPr lang="en-US" sz="2800" b="1" dirty="0">
              <a:latin typeface="Alexandria" charset="0"/>
              <a:cs typeface="Alexandria" charset="0"/>
            </a:endParaRPr>
          </a:p>
        </p:txBody>
      </p:sp>
      <p:sp>
        <p:nvSpPr>
          <p:cNvPr id="48" name="TextBox 47"/>
          <p:cNvSpPr txBox="1"/>
          <p:nvPr/>
        </p:nvSpPr>
        <p:spPr>
          <a:xfrm>
            <a:off x="1304924" y="2795547"/>
            <a:ext cx="9236075" cy="1775422"/>
          </a:xfrm>
          <a:prstGeom prst="rect">
            <a:avLst/>
          </a:prstGeom>
          <a:noFill/>
        </p:spPr>
        <p:txBody>
          <a:bodyPr wrap="square" rtlCol="0">
            <a:spAutoFit/>
          </a:bodyPr>
          <a:lstStyle/>
          <a:p>
            <a:pPr marL="285750" marR="0" indent="-285750" algn="r" rtl="1">
              <a:lnSpc>
                <a:spcPct val="200000"/>
              </a:lnSpc>
              <a:spcBef>
                <a:spcPts val="0"/>
              </a:spcBef>
              <a:spcAft>
                <a:spcPts val="0"/>
              </a:spcAft>
              <a:buFont typeface="Wingdings" panose="05000000000000000000" pitchFamily="2" charset="2"/>
              <a:buChar char="Ø"/>
            </a:pPr>
            <a:r>
              <a:rPr lang="ar-AE" sz="1800"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endParaRPr lang="en-US" sz="18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800"/>
              </a:spcAft>
              <a:buFont typeface="Wingdings" panose="05000000000000000000" pitchFamily="2" charset="2"/>
              <a:buChar char="Ø"/>
            </a:pPr>
            <a:r>
              <a:rPr lang="ar-AE"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الصلة بين الضابط والمبدأ القانوني</a:t>
            </a:r>
            <a:r>
              <a:rPr lang="en-US"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a:t>
            </a:r>
          </a:p>
          <a:p>
            <a:pPr marL="285750" indent="-285750" algn="r" rtl="1">
              <a:lnSpc>
                <a:spcPct val="200000"/>
              </a:lnSpc>
              <a:buFont typeface="Wingdings" panose="05000000000000000000" pitchFamily="2" charset="2"/>
              <a:buChar char="Ø"/>
            </a:pPr>
            <a:r>
              <a:rPr lang="ar-AE" sz="1800"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800"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الرابعة</a:t>
            </a:r>
            <a:endParaRPr lang="en-US" sz="2800" b="1" dirty="0">
              <a:latin typeface="Alexandria" charset="0"/>
              <a:cs typeface="Alexandria" charset="0"/>
            </a:endParaRPr>
          </a:p>
        </p:txBody>
      </p:sp>
      <p:sp>
        <p:nvSpPr>
          <p:cNvPr id="48" name="TextBox 47"/>
          <p:cNvSpPr txBox="1"/>
          <p:nvPr/>
        </p:nvSpPr>
        <p:spPr>
          <a:xfrm>
            <a:off x="1304924" y="2244691"/>
            <a:ext cx="9236075" cy="3115596"/>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latin typeface="Alexandria" pitchFamily="2" charset="-78"/>
                <a:ea typeface="Times New Roman" panose="02020603050405020304" pitchFamily="18" charset="0"/>
                <a:cs typeface="Alexandria" pitchFamily="2" charset="-78"/>
              </a:rPr>
              <a:t>مكانة علم القانون بين العلوم الأخرى </a:t>
            </a:r>
            <a:endParaRPr lang="en-US" sz="18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الاجتماع</a:t>
            </a:r>
            <a:r>
              <a:rPr lang="en-US" sz="1800" b="1"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السياسة</a:t>
            </a:r>
            <a:r>
              <a:rPr lang="en-US" sz="1800" b="1"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الاقتصاد</a:t>
            </a:r>
            <a:r>
              <a:rPr lang="en-US" sz="1800" b="1"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التاريخ</a:t>
            </a:r>
            <a:r>
              <a:rPr lang="en-US" sz="1800" b="1" dirty="0">
                <a:effectLst/>
                <a:latin typeface="Alexandria" pitchFamily="2" charset="-78"/>
                <a:ea typeface="Times New Roman" panose="02020603050405020304" pitchFamily="18" charset="0"/>
                <a:cs typeface="Alexandria" pitchFamily="2" charset="-78"/>
              </a:rPr>
              <a:t>.</a:t>
            </a:r>
            <a:endParaRPr lang="ar-AE" b="1" dirty="0">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kern="0" dirty="0">
                <a:effectLst/>
                <a:latin typeface="Alexandria" pitchFamily="2" charset="-78"/>
                <a:ea typeface="Times New Roman" panose="02020603050405020304" pitchFamily="18" charset="0"/>
                <a:cs typeface="Alexandria" pitchFamily="2" charset="-78"/>
              </a:rPr>
              <a:t>فروع القانون / القانون العام والخاص</a:t>
            </a:r>
            <a:r>
              <a:rPr lang="en-US" sz="1800" b="1" kern="0" dirty="0">
                <a:effectLst/>
                <a:latin typeface="Alexandria" pitchFamily="2" charset="-78"/>
                <a:ea typeface="Times New Roman" panose="02020603050405020304" pitchFamily="18" charset="0"/>
                <a:cs typeface="Alexandria" pitchFamily="2" charset="-78"/>
              </a:rPr>
              <a:t>.</a:t>
            </a:r>
            <a:endParaRPr lang="en-US" sz="2000" b="1"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الخامسة</a:t>
            </a:r>
            <a:endParaRPr lang="en-US" sz="2800" b="1" dirty="0">
              <a:latin typeface="Alexandria" charset="0"/>
              <a:cs typeface="Alexandria" charset="0"/>
            </a:endParaRPr>
          </a:p>
        </p:txBody>
      </p:sp>
      <p:sp>
        <p:nvSpPr>
          <p:cNvPr id="48" name="TextBox 47"/>
          <p:cNvSpPr txBox="1"/>
          <p:nvPr/>
        </p:nvSpPr>
        <p:spPr>
          <a:xfrm>
            <a:off x="1304924" y="2378014"/>
            <a:ext cx="9236075" cy="3038652"/>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القاعدة القانونية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المادية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الرسمية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والأنظمة</a:t>
            </a:r>
            <a:r>
              <a:rPr lang="en-US"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طرائق سن التشريع</a:t>
            </a:r>
            <a:r>
              <a:rPr lang="en-US"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غير الرسمية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السادسة</a:t>
            </a:r>
            <a:endParaRPr lang="en-US" sz="2800" b="1" dirty="0">
              <a:latin typeface="Alexandria" charset="0"/>
              <a:cs typeface="Alexandria" charset="0"/>
            </a:endParaRPr>
          </a:p>
        </p:txBody>
      </p:sp>
      <p:sp>
        <p:nvSpPr>
          <p:cNvPr id="48" name="TextBox 47"/>
          <p:cNvSpPr txBox="1"/>
          <p:nvPr/>
        </p:nvSpPr>
        <p:spPr>
          <a:xfrm>
            <a:off x="1304924" y="2739888"/>
            <a:ext cx="9236075" cy="197682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السلطات المختصة بتطبيق القانون</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السلطة القضائية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النيابة العامة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285750" indent="-285750" algn="r" rtl="1">
              <a:lnSpc>
                <a:spcPct val="15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الضابطة العدلية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السابعة</a:t>
            </a:r>
            <a:endParaRPr lang="en-US" sz="2800" b="1" dirty="0">
              <a:latin typeface="Alexandria" charset="0"/>
              <a:cs typeface="Alexandria" charset="0"/>
            </a:endParaRPr>
          </a:p>
        </p:txBody>
      </p:sp>
      <p:sp>
        <p:nvSpPr>
          <p:cNvPr id="48" name="TextBox 47"/>
          <p:cNvSpPr txBox="1"/>
          <p:nvPr/>
        </p:nvSpPr>
        <p:spPr>
          <a:xfrm>
            <a:off x="1304924" y="2616832"/>
            <a:ext cx="9236075" cy="2507738"/>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285750" indent="-285750" algn="r" rtl="1">
              <a:lnSpc>
                <a:spcPct val="15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الثامنة</a:t>
            </a:r>
            <a:endParaRPr lang="en-US" sz="2800" b="1" dirty="0">
              <a:latin typeface="Alexandria" charset="0"/>
              <a:cs typeface="Alexandria" charset="0"/>
            </a:endParaRPr>
          </a:p>
        </p:txBody>
      </p:sp>
      <p:sp>
        <p:nvSpPr>
          <p:cNvPr id="48" name="TextBox 47"/>
          <p:cNvSpPr txBox="1"/>
          <p:nvPr/>
        </p:nvSpPr>
        <p:spPr>
          <a:xfrm>
            <a:off x="1226266" y="2843817"/>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r>
              <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التاسعة</a:t>
            </a:r>
            <a:endParaRPr lang="en-US" sz="2800" b="1" dirty="0">
              <a:latin typeface="Alexandria" charset="0"/>
              <a:cs typeface="Alexandria" charset="0"/>
            </a:endParaRPr>
          </a:p>
        </p:txBody>
      </p:sp>
      <p:sp>
        <p:nvSpPr>
          <p:cNvPr id="48" name="TextBox 47"/>
          <p:cNvSpPr txBox="1"/>
          <p:nvPr/>
        </p:nvSpPr>
        <p:spPr>
          <a:xfrm>
            <a:off x="1049285" y="2957310"/>
            <a:ext cx="9236075" cy="1826782"/>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الحق وإثباته</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34708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العاشرة</a:t>
            </a:r>
            <a:endParaRPr lang="en-US" sz="2800" b="1" dirty="0">
              <a:latin typeface="Alexandria" charset="0"/>
              <a:cs typeface="Alexandria" charset="0"/>
            </a:endParaRPr>
          </a:p>
        </p:txBody>
      </p:sp>
      <p:sp>
        <p:nvSpPr>
          <p:cNvPr id="48" name="TextBox 47"/>
          <p:cNvSpPr txBox="1"/>
          <p:nvPr/>
        </p:nvSpPr>
        <p:spPr>
          <a:xfrm>
            <a:off x="1304924" y="2462167"/>
            <a:ext cx="9236075" cy="3165610"/>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الصياغة التشريعية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أصول الصياغة التشريعية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الجامدة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285750" indent="-285750" algn="r" rtl="1">
              <a:lnSpc>
                <a:spcPct val="20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المرنة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06510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553357"/>
          </a:xfrm>
          <a:prstGeom prst="rect">
            <a:avLst/>
          </a:prstGeom>
          <a:noFill/>
        </p:spPr>
        <p:txBody>
          <a:bodyPr wrap="square" rtlCol="0">
            <a:spAutoFit/>
          </a:bodyPr>
          <a:lstStyle/>
          <a:p>
            <a:pPr marR="0" lvl="0" algn="just" rtl="1">
              <a:lnSpc>
                <a:spcPct val="107000"/>
              </a:lnSpc>
              <a:spcBef>
                <a:spcPts val="600"/>
              </a:spcBef>
              <a:spcAft>
                <a:spcPts val="300"/>
              </a:spcAft>
            </a:pPr>
            <a:r>
              <a:rPr lang="ar-AE" sz="2800" b="1" dirty="0">
                <a:effectLst/>
                <a:latin typeface="Calibri" panose="020F0502020204030204" pitchFamily="34" charset="0"/>
                <a:ea typeface="Calibri" panose="020F0502020204030204" pitchFamily="34" charset="0"/>
                <a:cs typeface="Sakkal Majalla" panose="02000000000000000000" pitchFamily="2" charset="-78"/>
              </a:rPr>
              <a:t>النشاطات والاستراتيجيات التدريسية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2387" y="2372083"/>
            <a:ext cx="10097729" cy="2810385"/>
          </a:xfrm>
          <a:prstGeom prst="rect">
            <a:avLst/>
          </a:prstGeom>
          <a:noFill/>
        </p:spPr>
        <p:txBody>
          <a:bodyPr wrap="square" rtlCol="0">
            <a:spAutoFit/>
          </a:bodyPr>
          <a:lstStyle/>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يتم تحقيق نتاجات التعلم المستهدفة من خلال النشاطات والاستراتيجيات التدريسية التالية:</a:t>
            </a:r>
            <a:endParaRPr lang="en-US"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المحاضرات المسجلة.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حلقات النقاش المباشرة.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الاختبارات الأسبوعية القصيرة.</a:t>
            </a:r>
            <a:endParaRPr lang="en-US" sz="1800" b="1" dirty="0">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Wingdings" panose="05000000000000000000" pitchFamily="2" charset="2"/>
              <a:buChar char="Ø"/>
            </a:pPr>
            <a:r>
              <a:rPr lang="ar-SA" sz="1800" b="1" kern="0" dirty="0">
                <a:effectLst/>
                <a:latin typeface="Alexandria" pitchFamily="2" charset="-78"/>
                <a:ea typeface="Times New Roman" panose="02020603050405020304" pitchFamily="18" charset="0"/>
                <a:cs typeface="Alexandria" pitchFamily="2" charset="-78"/>
              </a:rPr>
              <a:t>الاختبار النهائي.</a:t>
            </a:r>
            <a:endParaRPr lang="en-US" sz="2400" b="1"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CC18FB7-0577-41CB-AB58-741FC3F2C5C8}">
  <ds:schemaRefs>
    <ds:schemaRef ds:uri="http://schemas.microsoft.com/sharepoint/v3/contenttype/forms"/>
  </ds:schemaRefs>
</ds:datastoreItem>
</file>

<file path=customXml/itemProps2.xml><?xml version="1.0" encoding="utf-8"?>
<ds:datastoreItem xmlns:ds="http://schemas.openxmlformats.org/officeDocument/2006/customXml" ds:itemID="{A4861EEA-04A7-4F90-A7C4-E6D5E188FA9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442AA7D-25CA-4B6D-9737-E45102A1C7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156</TotalTime>
  <Words>681</Words>
  <Application>Microsoft Office PowerPoint</Application>
  <PresentationFormat>Widescreen</PresentationFormat>
  <Paragraphs>146</Paragraphs>
  <Slides>20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32</cp:revision>
  <dcterms:created xsi:type="dcterms:W3CDTF">2023-04-29T09:08:00Z</dcterms:created>
  <dcterms:modified xsi:type="dcterms:W3CDTF">2024-05-14T04:37:27Z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