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1108" r:id="rId4"/>
    <p:sldId id="1107" r:id="rId5"/>
    <p:sldId id="1154" r:id="rId6"/>
    <p:sldId id="1386" r:id="rId7"/>
    <p:sldId id="1349" r:id="rId8"/>
    <p:sldId id="1351" r:id="rId9"/>
    <p:sldId id="1331" r:id="rId10"/>
    <p:sldId id="1157" r:id="rId11"/>
    <p:sldId id="1346" r:id="rId12"/>
    <p:sldId id="1347" r:id="rId13"/>
    <p:sldId id="1350" r:id="rId14"/>
    <p:sldId id="1359" r:id="rId15"/>
    <p:sldId id="1353" r:id="rId16"/>
    <p:sldId id="1387" r:id="rId17"/>
    <p:sldId id="1354" r:id="rId18"/>
    <p:sldId id="1326" r:id="rId19"/>
    <p:sldId id="1355" r:id="rId20"/>
    <p:sldId id="1357" r:id="rId21"/>
    <p:sldId id="1356" r:id="rId22"/>
    <p:sldId id="1334" r:id="rId23"/>
    <p:sldId id="1358" r:id="rId24"/>
    <p:sldId id="1360" r:id="rId25"/>
    <p:sldId id="1361" r:id="rId26"/>
    <p:sldId id="1362" r:id="rId27"/>
    <p:sldId id="1363" r:id="rId28"/>
    <p:sldId id="1364" r:id="rId29"/>
    <p:sldId id="1365" r:id="rId30"/>
    <p:sldId id="1366" r:id="rId31"/>
    <p:sldId id="1367" r:id="rId32"/>
    <p:sldId id="1369" r:id="rId33"/>
    <p:sldId id="1370" r:id="rId34"/>
    <p:sldId id="1371" r:id="rId35"/>
    <p:sldId id="1375" r:id="rId36"/>
    <p:sldId id="1372" r:id="rId37"/>
    <p:sldId id="1374" r:id="rId38"/>
    <p:sldId id="1373" r:id="rId39"/>
    <p:sldId id="1376" r:id="rId40"/>
    <p:sldId id="1377" r:id="rId41"/>
    <p:sldId id="1379" r:id="rId42"/>
    <p:sldId id="1380" r:id="rId43"/>
    <p:sldId id="1381" r:id="rId44"/>
    <p:sldId id="1382" r:id="rId45"/>
    <p:sldId id="1383" r:id="rId46"/>
    <p:sldId id="1384" r:id="rId47"/>
    <p:sldId id="1385" r:id="rId48"/>
    <p:sldId id="1127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108"/>
            <p14:sldId id="1107"/>
            <p14:sldId id="1154"/>
            <p14:sldId id="1386"/>
            <p14:sldId id="1349"/>
            <p14:sldId id="1351"/>
            <p14:sldId id="1331"/>
            <p14:sldId id="1157"/>
            <p14:sldId id="1346"/>
            <p14:sldId id="1347"/>
            <p14:sldId id="1350"/>
            <p14:sldId id="1359"/>
            <p14:sldId id="1353"/>
            <p14:sldId id="1387"/>
            <p14:sldId id="1354"/>
            <p14:sldId id="1326"/>
            <p14:sldId id="1355"/>
            <p14:sldId id="1357"/>
            <p14:sldId id="1356"/>
            <p14:sldId id="1334"/>
            <p14:sldId id="1358"/>
            <p14:sldId id="1360"/>
            <p14:sldId id="1361"/>
            <p14:sldId id="1362"/>
            <p14:sldId id="1363"/>
            <p14:sldId id="1364"/>
            <p14:sldId id="1365"/>
            <p14:sldId id="1366"/>
            <p14:sldId id="1367"/>
            <p14:sldId id="1369"/>
            <p14:sldId id="1370"/>
            <p14:sldId id="1371"/>
            <p14:sldId id="1375"/>
            <p14:sldId id="1372"/>
            <p14:sldId id="1374"/>
            <p14:sldId id="1373"/>
            <p14:sldId id="1376"/>
            <p14:sldId id="1377"/>
            <p14:sldId id="1379"/>
            <p14:sldId id="1380"/>
            <p14:sldId id="1381"/>
            <p14:sldId id="1382"/>
            <p14:sldId id="1383"/>
            <p14:sldId id="1384"/>
            <p14:sldId id="1385"/>
            <p14:sldId id="11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852F4A"/>
    <a:srgbClr val="8E5A6D"/>
    <a:srgbClr val="4472C4"/>
    <a:srgbClr val="669BBC"/>
    <a:srgbClr val="FAC74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6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372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19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27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619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289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775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076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725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17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screen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1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12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1.png"/><Relationship Id="rId7" Type="http://schemas.openxmlformats.org/officeDocument/2006/relationships/image" Target="../media/image3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2.sv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1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IyPj-tQpK8?feature=oembed" TargetMode="External"/><Relationship Id="rId6" Type="http://schemas.openxmlformats.org/officeDocument/2006/relationships/image" Target="../media/image40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FZ1KHzFj0xk?feature=oembed" TargetMode="External"/><Relationship Id="rId6" Type="http://schemas.openxmlformats.org/officeDocument/2006/relationships/image" Target="../media/image41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1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1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4.jpeg"/><Relationship Id="rId4" Type="http://schemas.openxmlformats.org/officeDocument/2006/relationships/image" Target="../media/image1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1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image" Target="../media/image1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1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1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12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12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12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1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1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12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12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11.png"/><Relationship Id="rId7" Type="http://schemas.openxmlformats.org/officeDocument/2006/relationships/image" Target="../media/image6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jpeg"/><Relationship Id="rId4" Type="http://schemas.openxmlformats.org/officeDocument/2006/relationships/image" Target="../media/image12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12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7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7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7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12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jpeg"/><Relationship Id="rId4" Type="http://schemas.openxmlformats.org/officeDocument/2006/relationships/image" Target="../media/image12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12.sv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jpeg"/><Relationship Id="rId5" Type="http://schemas.openxmlformats.org/officeDocument/2006/relationships/image" Target="../media/image84.png"/><Relationship Id="rId4" Type="http://schemas.openxmlformats.org/officeDocument/2006/relationships/image" Target="../media/image12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v-jKon7q_Pk?feature=oembed" TargetMode="External"/><Relationship Id="rId4" Type="http://schemas.openxmlformats.org/officeDocument/2006/relationships/image" Target="../media/image8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88.png"/><Relationship Id="rId7" Type="http://schemas.openxmlformats.org/officeDocument/2006/relationships/image" Target="../media/image4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94242" y="38618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 cstate="screen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096000" y="1767000"/>
            <a:ext cx="55483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</a:t>
            </a:r>
          </a:p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Consumer Behavior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486221" y="4789957"/>
            <a:ext cx="3302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6999"/>
    </mc:Choice>
    <mc:Fallback xmlns="">
      <p:transition spd="slow" advTm="591699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3"/>
            <a:ext cx="12191999" cy="6017622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25450" y="2632727"/>
            <a:ext cx="55773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Consumer Personality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159057" y="42733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266107" y="4877011"/>
            <a:ext cx="3302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89206" y="620438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700551" y="1575994"/>
            <a:ext cx="10011988" cy="48145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2747" y="438303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74651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746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757610" y="5348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365742" y="1727921"/>
            <a:ext cx="9048847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the scope of personality and theories of its development.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how innovativeness and other personality traits influence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the personification of products and brands and its strategic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self-image and its impact on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31208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18598" y="-535488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Consumer Personality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9144B-840F-40AF-AF77-E2B824E0C1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0292" y="1681857"/>
            <a:ext cx="8329388" cy="4469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65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328206"/>
            <a:ext cx="10644747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25570" y="249290"/>
            <a:ext cx="3909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Consumer Personality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420840" y="2163499"/>
            <a:ext cx="5415203" cy="3782969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The inner psychological characteristics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The specific qualities, attributes, traits, factors, and mannerisms that distinguish one individual from other individuals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Both determine and reflect how we think and act.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A5AE81-2EAA-413B-ADF0-E2ACEBB284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1023" y="1808414"/>
            <a:ext cx="4645555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6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328206"/>
            <a:ext cx="10644747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25570" y="249290"/>
            <a:ext cx="3909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Consumer Personality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1340115" y="1746825"/>
            <a:ext cx="9144000" cy="3782969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Personality reflects individual differences;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Personality is generally consistent and enduring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Personality can sometimes change. (by my will)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67F72E-9F77-4BF5-B684-64785E84438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856" y="3562562"/>
            <a:ext cx="9144000" cy="252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9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85474" y="18320"/>
            <a:ext cx="5547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852F4A"/>
                </a:solidFill>
              </a:rPr>
              <a:t>Theories of Personality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D90E00-3463-4BBD-9761-8F66254B536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942" y="899652"/>
            <a:ext cx="6168655" cy="574621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9675193" y="2248135"/>
            <a:ext cx="23481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1. Sigmund Freud</a:t>
            </a:r>
          </a:p>
        </p:txBody>
      </p:sp>
    </p:spTree>
    <p:extLst>
      <p:ext uri="{BB962C8B-B14F-4D97-AF65-F5344CB8AC3E}">
        <p14:creationId xmlns:p14="http://schemas.microsoft.com/office/powerpoint/2010/main" val="4156539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70369" y="3764237"/>
            <a:ext cx="5708416" cy="24334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Theories of Personality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D90E00-3463-4BBD-9761-8F66254B536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0090" y="4520931"/>
            <a:ext cx="2433445" cy="243344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1985705" y="2978511"/>
            <a:ext cx="17695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1. Sigmund Freud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45E1F9-F3AB-4E42-ABB8-B6C785D70CCA}"/>
              </a:ext>
            </a:extLst>
          </p:cNvPr>
          <p:cNvSpPr txBox="1"/>
          <p:nvPr/>
        </p:nvSpPr>
        <p:spPr>
          <a:xfrm>
            <a:off x="4193682" y="1368902"/>
            <a:ext cx="7230172" cy="46597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Freud suggests unconscious needs or drives are at the heart of human motivation.  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lvl="1" indent="-4572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FF0000"/>
                </a:solidFill>
              </a:rPr>
              <a:t>The Id </a:t>
            </a:r>
            <a:r>
              <a:rPr lang="en-US" altLang="en-US" sz="2800" dirty="0"/>
              <a:t>is the “warehouse” of </a:t>
            </a:r>
            <a:r>
              <a:rPr lang="en-US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primitive drives</a:t>
            </a:r>
            <a:r>
              <a:rPr lang="en-US" altLang="en-US" sz="2800" dirty="0"/>
              <a:t>, </a:t>
            </a:r>
            <a:r>
              <a:rPr lang="en-US" altLang="en-US" sz="2800" u="sng" dirty="0"/>
              <a:t>basic physiological needs such as hunge</a:t>
            </a:r>
            <a:r>
              <a:rPr lang="en-US" altLang="en-US" sz="2800" dirty="0"/>
              <a:t>r, thirst, and sex.  </a:t>
            </a:r>
          </a:p>
          <a:p>
            <a:pPr lvl="1" indent="-4572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The </a:t>
            </a:r>
            <a:r>
              <a:rPr lang="en-US" altLang="en-US" sz="2800" b="1" dirty="0">
                <a:solidFill>
                  <a:srgbClr val="FF0000"/>
                </a:solidFill>
              </a:rPr>
              <a:t>superego</a:t>
            </a:r>
            <a:r>
              <a:rPr lang="en-US" altLang="en-US" sz="2800" dirty="0"/>
              <a:t> drives the individual to fulfill their needs in a </a:t>
            </a:r>
            <a:r>
              <a:rPr lang="en-US" altLang="en-US" sz="2800" u="sng" dirty="0"/>
              <a:t>socially acceptable function</a:t>
            </a:r>
            <a:r>
              <a:rPr lang="en-US" altLang="en-US" sz="2800" dirty="0"/>
              <a:t>.  </a:t>
            </a:r>
          </a:p>
          <a:p>
            <a:pPr lvl="1" indent="-4572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The </a:t>
            </a:r>
            <a:r>
              <a:rPr lang="en-US" altLang="en-US" sz="2800" b="1" dirty="0">
                <a:solidFill>
                  <a:srgbClr val="FF0000"/>
                </a:solidFill>
              </a:rPr>
              <a:t>ego</a:t>
            </a:r>
            <a:r>
              <a:rPr lang="en-US" altLang="en-US" sz="2800" dirty="0"/>
              <a:t> is the internal monitor that </a:t>
            </a:r>
            <a:r>
              <a:rPr lang="en-US" altLang="en-US" sz="2800" u="sng" dirty="0"/>
              <a:t>balances the needs of the id and the superego.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258947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834065"/>
            <a:ext cx="4128422" cy="591683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0D56E0-E9AC-4DB5-9D68-54DA4B7313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4967" y="2069772"/>
            <a:ext cx="4730873" cy="4748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EF4E76-1A4D-423E-8458-1CFFAD86AF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000" y="2509440"/>
            <a:ext cx="5846555" cy="269759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CCA28FE-C92A-4B03-9A95-57290B6C620C}"/>
              </a:ext>
            </a:extLst>
          </p:cNvPr>
          <p:cNvSpPr/>
          <p:nvPr/>
        </p:nvSpPr>
        <p:spPr>
          <a:xfrm>
            <a:off x="8812164" y="1135676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1. Freudian Theory</a:t>
            </a:r>
          </a:p>
        </p:txBody>
      </p:sp>
      <p:sp>
        <p:nvSpPr>
          <p:cNvPr id="12" name="Google Shape;560;p48">
            <a:extLst>
              <a:ext uri="{FF2B5EF4-FFF2-40B4-BE49-F238E27FC236}">
                <a16:creationId xmlns:a16="http://schemas.microsoft.com/office/drawing/2014/main" id="{3AD07816-FCD7-4675-9465-A98CECF7E3B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55460" y="5207752"/>
            <a:ext cx="1774385" cy="16502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Energy constantly striving to satisfy basic drives </a:t>
            </a:r>
            <a:br>
              <a:rPr lang="en" sz="1800" dirty="0"/>
            </a:br>
            <a:r>
              <a:rPr lang="en" sz="1800" i="1" dirty="0"/>
              <a:t>Pleasure Principle</a:t>
            </a:r>
            <a:endParaRPr sz="1800" i="1" dirty="0"/>
          </a:p>
        </p:txBody>
      </p:sp>
      <p:sp>
        <p:nvSpPr>
          <p:cNvPr id="13" name="Google Shape;565;p48">
            <a:extLst>
              <a:ext uri="{FF2B5EF4-FFF2-40B4-BE49-F238E27FC236}">
                <a16:creationId xmlns:a16="http://schemas.microsoft.com/office/drawing/2014/main" id="{81DBC192-4005-49DC-8213-1574ED147921}"/>
              </a:ext>
            </a:extLst>
          </p:cNvPr>
          <p:cNvSpPr txBox="1">
            <a:spLocks/>
          </p:cNvSpPr>
          <p:nvPr/>
        </p:nvSpPr>
        <p:spPr>
          <a:xfrm>
            <a:off x="3429065" y="5183850"/>
            <a:ext cx="1596999" cy="16741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Seeks to gratify the ID in realistic ways </a:t>
            </a:r>
            <a:br>
              <a:rPr lang="en-US" sz="1800" dirty="0"/>
            </a:br>
            <a:r>
              <a:rPr lang="en-US" sz="1800" i="1" dirty="0"/>
              <a:t>Reality Principle</a:t>
            </a:r>
          </a:p>
        </p:txBody>
      </p:sp>
      <p:sp>
        <p:nvSpPr>
          <p:cNvPr id="14" name="Google Shape;561;p48">
            <a:extLst>
              <a:ext uri="{FF2B5EF4-FFF2-40B4-BE49-F238E27FC236}">
                <a16:creationId xmlns:a16="http://schemas.microsoft.com/office/drawing/2014/main" id="{7DF5EFCB-44C9-46C6-A053-3797CC50B2E9}"/>
              </a:ext>
            </a:extLst>
          </p:cNvPr>
          <p:cNvSpPr txBox="1">
            <a:spLocks/>
          </p:cNvSpPr>
          <p:nvPr/>
        </p:nvSpPr>
        <p:spPr>
          <a:xfrm>
            <a:off x="5421557" y="5168072"/>
            <a:ext cx="1596998" cy="16602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</a:pPr>
            <a:r>
              <a:rPr lang="en-US" sz="1800" dirty="0"/>
              <a:t>Voice of conscience that focuses on how we </a:t>
            </a:r>
            <a:r>
              <a:rPr lang="en-US" sz="1800" i="1" dirty="0"/>
              <a:t>ought to behave</a:t>
            </a:r>
            <a:endParaRPr lang="en-US" sz="1800" i="1" dirty="0">
              <a:latin typeface="Prata"/>
              <a:ea typeface="Prata"/>
              <a:cs typeface="Prata"/>
              <a:sym typeface="Prata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507796A-A1E6-482D-9F94-1421FBBE690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153" y="1129939"/>
            <a:ext cx="6134720" cy="1460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540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286080"/>
            <a:ext cx="10295425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0B3E639C-9D2E-4E5D-A1F1-26C5B8EA101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88008" y="1359071"/>
            <a:ext cx="8883446" cy="492118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hat are some products that are  usually sold by telling you that the use of the  product will make you attractive to the opposite gender?</a:t>
            </a:r>
            <a:endParaRPr lang="en-US" altLang="en-US" sz="2400" dirty="0">
              <a:solidFill>
                <a:srgbClr val="2D3956"/>
              </a:solidFill>
              <a:latin typeface="Arial" charset="0"/>
              <a:cs typeface="Arial" charset="0"/>
              <a:sym typeface="Arial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rgbClr val="2D3956"/>
              </a:solidFill>
              <a:latin typeface="Arial" charset="0"/>
              <a:cs typeface="Arial" charset="0"/>
              <a:sym typeface="Arial" charset="0"/>
            </a:endParaRPr>
          </a:p>
        </p:txBody>
      </p:sp>
      <p:sp>
        <p:nvSpPr>
          <p:cNvPr id="12" name="object 3">
            <a:extLst>
              <a:ext uri="{FF2B5EF4-FFF2-40B4-BE49-F238E27FC236}">
                <a16:creationId xmlns:a16="http://schemas.microsoft.com/office/drawing/2014/main" id="{AA563389-E086-469B-9E1B-277B2B9052EB}"/>
              </a:ext>
            </a:extLst>
          </p:cNvPr>
          <p:cNvSpPr/>
          <p:nvPr/>
        </p:nvSpPr>
        <p:spPr>
          <a:xfrm>
            <a:off x="7243219" y="2895193"/>
            <a:ext cx="2673076" cy="35805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BA2D3E90-26AD-4B66-8A06-F89A555C724B}"/>
              </a:ext>
            </a:extLst>
          </p:cNvPr>
          <p:cNvSpPr/>
          <p:nvPr/>
        </p:nvSpPr>
        <p:spPr>
          <a:xfrm>
            <a:off x="4023763" y="2627597"/>
            <a:ext cx="3048381" cy="37002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9F72558-395D-4269-846F-73D38353764C}"/>
              </a:ext>
            </a:extLst>
          </p:cNvPr>
          <p:cNvSpPr/>
          <p:nvPr/>
        </p:nvSpPr>
        <p:spPr>
          <a:xfrm>
            <a:off x="735398" y="2881571"/>
            <a:ext cx="2798826" cy="34716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10826517" y="3539608"/>
            <a:ext cx="10134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ID</a:t>
            </a:r>
          </a:p>
        </p:txBody>
      </p:sp>
    </p:spTree>
    <p:extLst>
      <p:ext uri="{BB962C8B-B14F-4D97-AF65-F5344CB8AC3E}">
        <p14:creationId xmlns:p14="http://schemas.microsoft.com/office/powerpoint/2010/main" val="1852820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10164320" y="3158493"/>
            <a:ext cx="10134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ID</a:t>
            </a:r>
          </a:p>
        </p:txBody>
      </p:sp>
      <p:sp>
        <p:nvSpPr>
          <p:cNvPr id="12" name="object 2">
            <a:extLst>
              <a:ext uri="{FF2B5EF4-FFF2-40B4-BE49-F238E27FC236}">
                <a16:creationId xmlns:a16="http://schemas.microsoft.com/office/drawing/2014/main" id="{32575A32-D4C5-4657-85D3-9A78880A86BB}"/>
              </a:ext>
            </a:extLst>
          </p:cNvPr>
          <p:cNvSpPr/>
          <p:nvPr/>
        </p:nvSpPr>
        <p:spPr>
          <a:xfrm>
            <a:off x="582166" y="3785920"/>
            <a:ext cx="2932964" cy="29377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C94F0B-6CF9-4C7B-BD70-24E0E42986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8462" y="1274453"/>
            <a:ext cx="3907538" cy="22105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A642D1-F0A1-4B4C-A65B-E7EB0D5750F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434" y="3758658"/>
            <a:ext cx="3349597" cy="299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62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8648824" y="1423533"/>
            <a:ext cx="400359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Super ego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C68A0451-F8A1-4986-A68A-A66837477400}"/>
              </a:ext>
            </a:extLst>
          </p:cNvPr>
          <p:cNvSpPr/>
          <p:nvPr/>
        </p:nvSpPr>
        <p:spPr>
          <a:xfrm>
            <a:off x="5124992" y="1290142"/>
            <a:ext cx="3461420" cy="234640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9ECC2946-205E-41AB-B5AB-79C315FBCE63}"/>
              </a:ext>
            </a:extLst>
          </p:cNvPr>
          <p:cNvSpPr/>
          <p:nvPr/>
        </p:nvSpPr>
        <p:spPr>
          <a:xfrm>
            <a:off x="105991" y="1290142"/>
            <a:ext cx="4813868" cy="234640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C61C7FF5-1261-4119-B268-7F90FA3A5AAA}"/>
              </a:ext>
            </a:extLst>
          </p:cNvPr>
          <p:cNvSpPr/>
          <p:nvPr/>
        </p:nvSpPr>
        <p:spPr>
          <a:xfrm>
            <a:off x="5124992" y="3936395"/>
            <a:ext cx="3383539" cy="28534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sp>
        <p:nvSpPr>
          <p:cNvPr id="17" name="object 3">
            <a:extLst>
              <a:ext uri="{FF2B5EF4-FFF2-40B4-BE49-F238E27FC236}">
                <a16:creationId xmlns:a16="http://schemas.microsoft.com/office/drawing/2014/main" id="{641F29A8-8213-4665-9ADA-0E667B00269B}"/>
              </a:ext>
            </a:extLst>
          </p:cNvPr>
          <p:cNvSpPr/>
          <p:nvPr/>
        </p:nvSpPr>
        <p:spPr>
          <a:xfrm>
            <a:off x="59704" y="4054378"/>
            <a:ext cx="4813868" cy="1848505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A5B52A-B28B-4BF5-851F-9D8E3080D0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86412" y="3636542"/>
            <a:ext cx="4144503" cy="292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377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3637" y="1121889"/>
            <a:ext cx="3698783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9591706" y="2553690"/>
            <a:ext cx="18694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EGO </a:t>
            </a:r>
          </a:p>
          <a:p>
            <a:pPr algn="ctr"/>
            <a:r>
              <a:rPr lang="en-US" sz="6000" b="1" dirty="0">
                <a:solidFill>
                  <a:schemeClr val="bg1"/>
                </a:solidFill>
              </a:rPr>
              <a:t>(CSR)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F3BD46-813F-4BE5-A255-9502418AD8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41" y="3810000"/>
            <a:ext cx="3048000" cy="304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5A50A9-BFB7-4377-BC84-3E2D420126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7930" y="2553689"/>
            <a:ext cx="5416140" cy="36195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3D88B7-11C7-452B-9465-23B6374A58D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0" y="1440097"/>
            <a:ext cx="3202904" cy="2227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298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3637" y="1121889"/>
            <a:ext cx="3698783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9591706" y="2553690"/>
            <a:ext cx="18694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EGO </a:t>
            </a:r>
          </a:p>
          <a:p>
            <a:pPr algn="ctr"/>
            <a:r>
              <a:rPr lang="en-US" sz="6000" b="1" dirty="0">
                <a:solidFill>
                  <a:schemeClr val="bg1"/>
                </a:solidFill>
              </a:rPr>
              <a:t>(CSR)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2D943-D1C1-4152-B34A-FE05925826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74" y="3893570"/>
            <a:ext cx="4572000" cy="30289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5C4762-E90A-4EA3-A9AD-8CEE3F6E4B8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574" y="1260300"/>
            <a:ext cx="4572000" cy="26332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3D9574-E339-4582-B65E-27F544D123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2643" y="1810109"/>
            <a:ext cx="32385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562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695653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25501" y="96497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pic>
        <p:nvPicPr>
          <p:cNvPr id="3" name="Online Media 2" title="&quot;رمضان احلى بيمعتنا&quot; اعلان مجموعة QNB لشهر رمضان المبارك">
            <a:hlinkClick r:id="" action="ppaction://media"/>
            <a:extLst>
              <a:ext uri="{FF2B5EF4-FFF2-40B4-BE49-F238E27FC236}">
                <a16:creationId xmlns:a16="http://schemas.microsoft.com/office/drawing/2014/main" id="{D5E9CBA9-DD5B-40D4-8E87-48A78839E33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349321" y="914400"/>
            <a:ext cx="1178479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3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pic>
        <p:nvPicPr>
          <p:cNvPr id="3" name="Online Media 2" title="شيبسي مابينا رايح جاى">
            <a:hlinkClick r:id="" action="ppaction://media"/>
            <a:extLst>
              <a:ext uri="{FF2B5EF4-FFF2-40B4-BE49-F238E27FC236}">
                <a16:creationId xmlns:a16="http://schemas.microsoft.com/office/drawing/2014/main" id="{A5DEC6CD-EF37-49C2-878E-8A0C7EB642F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526411" y="1121888"/>
            <a:ext cx="11419729" cy="573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0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3688422" y="810501"/>
            <a:ext cx="71816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2. Neo-Freudian Personality Theory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D79C3E-9363-4CCE-9009-99BB845CB50E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709" y="1495106"/>
            <a:ext cx="7914929" cy="527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50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2. Neo-Freudian Personality Theory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4417" y="1473783"/>
            <a:ext cx="8218367" cy="52005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253888-EDF0-462E-BAC0-D212A418CA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087" y="1542778"/>
            <a:ext cx="7181157" cy="496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06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2. Neo-Freudian Personality Theory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4417" y="1473783"/>
            <a:ext cx="8218367" cy="52005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sp>
        <p:nvSpPr>
          <p:cNvPr id="9" name="Google Shape;560;p48">
            <a:extLst>
              <a:ext uri="{FF2B5EF4-FFF2-40B4-BE49-F238E27FC236}">
                <a16:creationId xmlns:a16="http://schemas.microsoft.com/office/drawing/2014/main" id="{06F6293D-D600-4029-A9E8-FC8552D2287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75844" y="1680253"/>
            <a:ext cx="8075512" cy="4749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Suggests 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relationships are fundamental </a:t>
            </a:r>
            <a:r>
              <a:rPr lang="en-US" altLang="en-US" sz="2800" dirty="0"/>
              <a:t>to the formation and development of personality. </a:t>
            </a: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Social relationships are fundamental to personality (vs. Freud’s theories, which were based heavily on development).  </a:t>
            </a:r>
          </a:p>
        </p:txBody>
      </p:sp>
      <p:pic>
        <p:nvPicPr>
          <p:cNvPr id="10" name="Picture 4" descr="C:\Users\Dr.Mayar\Desktop\to-be-whole-learn-to-be-detached.jpg">
            <a:extLst>
              <a:ext uri="{FF2B5EF4-FFF2-40B4-BE49-F238E27FC236}">
                <a16:creationId xmlns:a16="http://schemas.microsoft.com/office/drawing/2014/main" id="{F11FA036-83F4-414E-BDC9-D39F73A5A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272" y="4320483"/>
            <a:ext cx="30289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Dr.Mayar\Desktop\download.jpg">
            <a:extLst>
              <a:ext uri="{FF2B5EF4-FFF2-40B4-BE49-F238E27FC236}">
                <a16:creationId xmlns:a16="http://schemas.microsoft.com/office/drawing/2014/main" id="{32C492A3-6C90-459A-AD9E-F70B4F8CC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6509" y="4512679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r.Mayar\Desktop\kindness.png">
            <a:extLst>
              <a:ext uri="{FF2B5EF4-FFF2-40B4-BE49-F238E27FC236}">
                <a16:creationId xmlns:a16="http://schemas.microsoft.com/office/drawing/2014/main" id="{FA736C6E-06FD-45FC-8036-9FE7346C5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75484" y="4074049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8814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2. Neo-Freudian Personality Theory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4417" y="1473783"/>
            <a:ext cx="8218367" cy="52005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sp>
        <p:nvSpPr>
          <p:cNvPr id="9" name="Google Shape;560;p48">
            <a:extLst>
              <a:ext uri="{FF2B5EF4-FFF2-40B4-BE49-F238E27FC236}">
                <a16:creationId xmlns:a16="http://schemas.microsoft.com/office/drawing/2014/main" id="{06F6293D-D600-4029-A9E8-FC8552D2287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47272" y="1699317"/>
            <a:ext cx="7736440" cy="4749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People can be classified :(According to </a:t>
            </a:r>
            <a:r>
              <a:rPr lang="en-US" altLang="en-US" sz="2800" b="1" dirty="0"/>
              <a:t>Horney</a:t>
            </a:r>
            <a:r>
              <a:rPr lang="en-US" altLang="en-US" sz="2800" dirty="0"/>
              <a:t>).  </a:t>
            </a:r>
          </a:p>
          <a:p>
            <a:pPr marL="914400" lvl="1" indent="-457200" algn="l">
              <a:buFont typeface="+mj-lt"/>
              <a:buAutoNum type="arabicPeriod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compliant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 individual desires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attention</a:t>
            </a:r>
          </a:p>
          <a:p>
            <a:pPr marL="914400" lvl="1" indent="-457200" algn="l">
              <a:buFont typeface="+mj-lt"/>
              <a:buAutoNum type="arabicPeriod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an 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aggressive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 desires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admirations</a:t>
            </a:r>
          </a:p>
          <a:p>
            <a:pPr marL="914400" lvl="1" indent="-457200" algn="l">
              <a:buFont typeface="+mj-lt"/>
              <a:buAutoNum type="arabicPeriod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detached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 person desires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independence and freedom from obligation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lvl="1" algn="l"/>
            <a:r>
              <a:rPr lang="en-US" altLang="en-US" sz="2400" dirty="0">
                <a:solidFill>
                  <a:srgbClr val="2D3956"/>
                </a:solidFill>
              </a:rPr>
              <a:t>Horney focused on the surrounding effects</a:t>
            </a:r>
          </a:p>
        </p:txBody>
      </p:sp>
      <p:pic>
        <p:nvPicPr>
          <p:cNvPr id="10" name="Picture 4" descr="C:\Users\Dr.Mayar\Desktop\to-be-whole-learn-to-be-detached.jpg">
            <a:extLst>
              <a:ext uri="{FF2B5EF4-FFF2-40B4-BE49-F238E27FC236}">
                <a16:creationId xmlns:a16="http://schemas.microsoft.com/office/drawing/2014/main" id="{F11FA036-83F4-414E-BDC9-D39F73A5A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483" y="4763163"/>
            <a:ext cx="30289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r.Mayar\Desktop\kindness.png">
            <a:extLst>
              <a:ext uri="{FF2B5EF4-FFF2-40B4-BE49-F238E27FC236}">
                <a16:creationId xmlns:a16="http://schemas.microsoft.com/office/drawing/2014/main" id="{FA736C6E-06FD-45FC-8036-9FE7346C5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2749" y="4274049"/>
            <a:ext cx="2381250" cy="21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Dr.Mayar\Desktop\download.jpg">
            <a:extLst>
              <a:ext uri="{FF2B5EF4-FFF2-40B4-BE49-F238E27FC236}">
                <a16:creationId xmlns:a16="http://schemas.microsoft.com/office/drawing/2014/main" id="{32C492A3-6C90-459A-AD9E-F70B4F8CC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7433" y="4512679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532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3. Trait Theory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4417" y="1473783"/>
            <a:ext cx="8218367" cy="52005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sp>
        <p:nvSpPr>
          <p:cNvPr id="9" name="Google Shape;560;p48">
            <a:extLst>
              <a:ext uri="{FF2B5EF4-FFF2-40B4-BE49-F238E27FC236}">
                <a16:creationId xmlns:a16="http://schemas.microsoft.com/office/drawing/2014/main" id="{06F6293D-D600-4029-A9E8-FC8552D2287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47272" y="1699317"/>
            <a:ext cx="4304872" cy="4749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Quantitative approach to personality as a set of psychological traits. </a:t>
            </a: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A trait is any distinguishing, relatively enduring way in which one individual differs from another.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0DBD76-86AD-4A76-AF67-D2AE276859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2144" y="1881061"/>
            <a:ext cx="3615241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7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/>
              <a:t>Dogmatism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403570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18543" y="1549116"/>
            <a:ext cx="7611851" cy="107131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charset="0"/>
                <a:cs typeface="Arial" charset="0"/>
                <a:sym typeface="Arial" charset="0"/>
              </a:rPr>
              <a:t>C</a:t>
            </a:r>
            <a:r>
              <a:rPr lang="en-US" altLang="en-US" sz="2400" dirty="0">
                <a:latin typeface="Arial" charset="0"/>
                <a:cs typeface="Arial" charset="0"/>
                <a:sym typeface="Arial" charset="0"/>
              </a:rPr>
              <a:t>losed-mindedness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rial" charset="0"/>
                <a:cs typeface="Arial" charset="0"/>
                <a:sym typeface="Arial" charset="0"/>
              </a:rPr>
              <a:t>Dogmatic individuals are less likely to be innovators.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400" dirty="0">
              <a:latin typeface="Arial" charset="0"/>
              <a:cs typeface="Arial" charset="0"/>
              <a:sym typeface="Arial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400" dirty="0">
              <a:latin typeface="Arial" charset="0"/>
              <a:cs typeface="Arial" charset="0"/>
              <a:sym typeface="Arial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6AA70-AC2F-402A-8B80-5EE71021659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9811" y="1671802"/>
            <a:ext cx="2321803" cy="20085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5D596D-E1B1-4E60-8FEE-9A3AF5E27B6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6932" y="4556686"/>
            <a:ext cx="2905747" cy="20085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1EDC3A-06A8-4BB7-AB82-B8C872EB83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687" y="2978671"/>
            <a:ext cx="7967312" cy="358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8413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/>
              <a:t>Social Character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403570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8" y="1525188"/>
            <a:ext cx="3732909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Inner-directed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r>
              <a:rPr lang="en-US" sz="2400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onsumers rely on their own inner values or standards in evaluating new products.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More likely </a:t>
            </a: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to be </a:t>
            </a:r>
            <a:r>
              <a:rPr lang="en-US" sz="2400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innovators.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accent1"/>
                </a:solidFill>
                <a:latin typeface="Arial" charset="0"/>
                <a:cs typeface="Arial" charset="0"/>
                <a:sym typeface="Arial" charset="0"/>
              </a:rPr>
              <a:t>Tend to prefer ads that stress on product’s benefits and features.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687BA8-6EB3-4260-A41D-01BE4383D1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5908" y="3276315"/>
            <a:ext cx="4157832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5202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/>
              <a:t>Social Character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403570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8" y="1525188"/>
            <a:ext cx="3732909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b="1" kern="0" dirty="0">
                <a:solidFill>
                  <a:schemeClr val="accent1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Other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-directed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Consumers look to others for guidance . They are influenced by others.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Unlikely</a:t>
            </a: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to be consumer innovators.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accent1"/>
                </a:solidFill>
                <a:latin typeface="Arial" charset="0"/>
                <a:cs typeface="Arial" charset="0"/>
                <a:sym typeface="Arial" charset="0"/>
              </a:rPr>
              <a:t>Tend to prefer ads that feature </a:t>
            </a:r>
            <a:r>
              <a:rPr lang="en-US" altLang="en-US" sz="2400" dirty="0">
                <a:solidFill>
                  <a:srgbClr val="C00000"/>
                </a:solidFill>
                <a:latin typeface="Arial" charset="0"/>
                <a:cs typeface="Arial" charset="0"/>
                <a:sym typeface="Arial" charset="0"/>
              </a:rPr>
              <a:t>social acceptance.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687BA8-6EB3-4260-A41D-01BE4383D1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5908" y="3276315"/>
            <a:ext cx="4157832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5199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Need For Uniqueness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403570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8" y="1525188"/>
            <a:ext cx="8149043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kern="0" dirty="0">
                <a:solidFill>
                  <a:schemeClr val="accent1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Acquisition of consumer goods in order to enhance one’s personal and social identity.</a:t>
            </a:r>
          </a:p>
        </p:txBody>
      </p:sp>
      <p:pic>
        <p:nvPicPr>
          <p:cNvPr id="10" name="Google Shape;573;p49">
            <a:extLst>
              <a:ext uri="{FF2B5EF4-FFF2-40B4-BE49-F238E27FC236}">
                <a16:creationId xmlns:a16="http://schemas.microsoft.com/office/drawing/2014/main" id="{DD08F370-B7E1-4CE2-9079-07E7F4A418F2}"/>
              </a:ext>
            </a:extLst>
          </p:cNvPr>
          <p:cNvPicPr preferRelativeResize="0"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0101" y="3232980"/>
            <a:ext cx="4128422" cy="3351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9462EA-3074-4263-BE49-C3CC66FB30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353" y="3256908"/>
            <a:ext cx="3810330" cy="335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67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Optimum Stimulation Level (OSL)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403570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9" y="1525188"/>
            <a:ext cx="4245554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The degree to which people like novel, complex, and unusual experiences (i.e</a:t>
            </a:r>
            <a:r>
              <a:rPr lang="en-US" kern="0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., high OSL</a:t>
            </a: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Or prefer a simple, uncluttered, and calm existence (i.e., </a:t>
            </a:r>
            <a:r>
              <a:rPr lang="en-US" kern="0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low OSL</a:t>
            </a: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04E59C-0BD2-459B-8BCB-78B020C3A6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5908" y="3206884"/>
            <a:ext cx="4157832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908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Sensation Seeking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959066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17711" y="1377339"/>
            <a:ext cx="4245554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One’s need for varied, novel, and complex sensations and experiences, and the willingness to take </a:t>
            </a:r>
            <a:r>
              <a:rPr lang="en-US" kern="0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risks</a:t>
            </a: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 for the sake of such experiences.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688D8-1146-4B23-9E23-3DF48C30E9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8774" y="1595758"/>
            <a:ext cx="3754420" cy="24592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397461-0A30-4DED-8DB6-235EE3BCF7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1901" y="4204528"/>
            <a:ext cx="3628065" cy="24143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278E5C-2DF0-47C8-AD5A-56B040BACC9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711" y="3907136"/>
            <a:ext cx="4940729" cy="277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5211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Verbalizers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681663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33516" y="2626029"/>
            <a:ext cx="4245554" cy="327685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Prefer promotional messages containing a lot of written, textual, and verbal information.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8DF881-CB44-4097-967F-83487546CB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3265" y="1992564"/>
            <a:ext cx="3853006" cy="444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9031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Materialism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9321" y="1359071"/>
            <a:ext cx="8681663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78363" y="1625096"/>
            <a:ext cx="4245554" cy="221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Gauges, preoccupied with purchasing and showing off physical possessions that are mostly nonessential and often conspicuous luxury goods.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8E567-6D85-42F3-9D9D-4907879281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155" y="1653349"/>
            <a:ext cx="3353091" cy="3657917"/>
          </a:xfrm>
          <a:prstGeom prst="rect">
            <a:avLst/>
          </a:prstGeom>
        </p:spPr>
      </p:pic>
      <p:pic>
        <p:nvPicPr>
          <p:cNvPr id="11" name="Google Shape;573;p49">
            <a:extLst>
              <a:ext uri="{FF2B5EF4-FFF2-40B4-BE49-F238E27FC236}">
                <a16:creationId xmlns:a16="http://schemas.microsoft.com/office/drawing/2014/main" id="{6DDF390E-EAAB-42D5-81FC-69AFE3A3F7FC}"/>
              </a:ext>
            </a:extLst>
          </p:cNvPr>
          <p:cNvPicPr preferRelativeResize="0"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2775" y="3582441"/>
            <a:ext cx="3609380" cy="304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78864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Ethnocentrism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637625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78363" y="1625096"/>
            <a:ext cx="4245554" cy="221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Willingness to buy or not buy foreign-made products.</a:t>
            </a:r>
          </a:p>
        </p:txBody>
      </p:sp>
      <p:pic>
        <p:nvPicPr>
          <p:cNvPr id="12" name="Google Shape;573;p49">
            <a:extLst>
              <a:ext uri="{FF2B5EF4-FFF2-40B4-BE49-F238E27FC236}">
                <a16:creationId xmlns:a16="http://schemas.microsoft.com/office/drawing/2014/main" id="{FE722E54-61A8-4BB1-807F-D03E8985751F}"/>
              </a:ext>
            </a:extLst>
          </p:cNvPr>
          <p:cNvPicPr preferRelativeResize="0"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82"/>
          <a:stretch/>
        </p:blipFill>
        <p:spPr>
          <a:xfrm>
            <a:off x="4482205" y="2328881"/>
            <a:ext cx="4157472" cy="348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BACD0A-6195-40A0-B632-B6C68B4B9E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188" y="3697079"/>
            <a:ext cx="3645724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310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Fixated Consumption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637625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5859" y="1552684"/>
            <a:ext cx="7942643" cy="22482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Refers to collectors’ and hobbyists’ tendency to accumulate items that are related to their interests and show them off to friends and others with similar interests.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5941C-0244-4786-B791-F9A1CCB94BC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535" y="3688765"/>
            <a:ext cx="3647226" cy="29704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47EE15-5077-4978-A41B-F936791B78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860" y="3688765"/>
            <a:ext cx="4752675" cy="297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7120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Compulsive Consumption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8739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5859" y="1552684"/>
            <a:ext cx="7942643" cy="22482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Addictive and out-of-control buying that often has damaging consequences for both the compulsive shopper and those around him or her. (Shopaholics)</a:t>
            </a:r>
          </a:p>
        </p:txBody>
      </p:sp>
      <p:pic>
        <p:nvPicPr>
          <p:cNvPr id="11" name="Picture 2" descr="Target Removes 'Nightmare' Kids' Shopping Carts">
            <a:extLst>
              <a:ext uri="{FF2B5EF4-FFF2-40B4-BE49-F238E27FC236}">
                <a16:creationId xmlns:a16="http://schemas.microsoft.com/office/drawing/2014/main" id="{485FA8E4-7CA3-4E7A-B47D-35A61A04B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0642" y="4352905"/>
            <a:ext cx="2691561" cy="244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B0D5A5-C790-4CCD-B3B1-919DABD30E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722" y="2907260"/>
            <a:ext cx="2792282" cy="18581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F2A792-3D87-4CE7-8397-15D6C6D142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211" y="5056135"/>
            <a:ext cx="2952750" cy="1552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087BF7-8CBF-44FC-98A1-9352892B378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603" y="4476651"/>
            <a:ext cx="2899397" cy="224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95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Compulsive Consumption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8739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Personality Traits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BD50E-DB2E-4C0B-B071-F432680765A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908" y="2195365"/>
            <a:ext cx="8199497" cy="371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487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0F3DA8-D024-4F3F-95D5-A9A85C6B77B2}"/>
              </a:ext>
            </a:extLst>
          </p:cNvPr>
          <p:cNvGrpSpPr/>
          <p:nvPr/>
        </p:nvGrpSpPr>
        <p:grpSpPr>
          <a:xfrm>
            <a:off x="0" y="-6285"/>
            <a:ext cx="12192000" cy="6815504"/>
            <a:chOff x="0" y="-6285"/>
            <a:chExt cx="12192000" cy="681550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7CA89EF-0BFC-4DE1-9D5C-CF51B96C8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-6285"/>
              <a:ext cx="12192000" cy="6815504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7D93291-4ED0-4337-8692-C9675582A6A3}"/>
                </a:ext>
              </a:extLst>
            </p:cNvPr>
            <p:cNvSpPr/>
            <p:nvPr/>
          </p:nvSpPr>
          <p:spPr>
            <a:xfrm>
              <a:off x="3322158" y="2739747"/>
              <a:ext cx="5547684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</a:rPr>
                <a:t>Brand </a:t>
              </a:r>
            </a:p>
            <a:p>
              <a:pPr algn="ctr"/>
              <a:r>
                <a:rPr lang="en-US" sz="4000" b="1" dirty="0">
                  <a:solidFill>
                    <a:schemeClr val="bg1"/>
                  </a:solidFill>
                </a:rPr>
                <a:t>Personality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94950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Brand Personality Dimensions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Brand Personality: Understanding Aaker's 5 Dimension Model -  LiveInnovation.org">
            <a:extLst>
              <a:ext uri="{FF2B5EF4-FFF2-40B4-BE49-F238E27FC236}">
                <a16:creationId xmlns:a16="http://schemas.microsoft.com/office/drawing/2014/main" id="{FDC2179A-832F-491C-9F71-3672FD087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95410" y="2025471"/>
            <a:ext cx="843915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1241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Brand Personality Dimensions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A12DFC6-5BB4-413E-8718-EE9CFAE2CC20}"/>
              </a:ext>
            </a:extLst>
          </p:cNvPr>
          <p:cNvGrpSpPr/>
          <p:nvPr/>
        </p:nvGrpSpPr>
        <p:grpSpPr>
          <a:xfrm>
            <a:off x="3456489" y="1723994"/>
            <a:ext cx="8659245" cy="3927281"/>
            <a:chOff x="3456489" y="1723994"/>
            <a:chExt cx="8659245" cy="392728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98A879F-F4A4-4961-A1E2-52788AA1C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456489" y="1723994"/>
              <a:ext cx="8659245" cy="3927281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0F53859-D38F-482D-8BD4-AC515656773E}"/>
                </a:ext>
              </a:extLst>
            </p:cNvPr>
            <p:cNvSpPr txBox="1"/>
            <p:nvPr/>
          </p:nvSpPr>
          <p:spPr>
            <a:xfrm>
              <a:off x="4109768" y="5137672"/>
              <a:ext cx="966323" cy="369332"/>
            </a:xfrm>
            <a:prstGeom prst="rect">
              <a:avLst/>
            </a:prstGeom>
            <a:noFill/>
            <a:ln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Trust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4298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Brand Personality Dimensions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43D348-E0F7-4620-A80C-7CC7FD24854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975" y="840887"/>
            <a:ext cx="8531037" cy="591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702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Brand Personality Dimensions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050" name="Picture 2" descr="Brand Personality: Traits of Top Brands">
            <a:extLst>
              <a:ext uri="{FF2B5EF4-FFF2-40B4-BE49-F238E27FC236}">
                <a16:creationId xmlns:a16="http://schemas.microsoft.com/office/drawing/2014/main" id="{F2CA2A90-301E-4048-93CC-2A46D2E00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2714" y="822058"/>
            <a:ext cx="85725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3629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Brand Personality Dimensions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89F3F-B041-4A56-BCA4-6BB23C87FA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39216" y="1124486"/>
            <a:ext cx="7623660" cy="515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66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302931" y="353268"/>
            <a:ext cx="3196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Brand Archetypes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7AEE3D-51B8-44B6-9ACF-20E696B44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8333" y="1181399"/>
            <a:ext cx="5883667" cy="548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AC0BDF-D3C1-42E8-861A-AEE26CE685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7494" y="719191"/>
            <a:ext cx="6938925" cy="613880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A09FBBA-C1F3-4E6A-8ACC-8F8F8CB15DA1}"/>
              </a:ext>
            </a:extLst>
          </p:cNvPr>
          <p:cNvSpPr/>
          <p:nvPr/>
        </p:nvSpPr>
        <p:spPr>
          <a:xfrm>
            <a:off x="4195735" y="811982"/>
            <a:ext cx="45288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Giving a non-living thing a living character</a:t>
            </a:r>
          </a:p>
        </p:txBody>
      </p:sp>
    </p:spTree>
    <p:extLst>
      <p:ext uri="{BB962C8B-B14F-4D97-AF65-F5344CB8AC3E}">
        <p14:creationId xmlns:p14="http://schemas.microsoft.com/office/powerpoint/2010/main" val="5494903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302931" y="353268"/>
            <a:ext cx="3196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Brand Archetypes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7AEE3D-51B8-44B6-9ACF-20E696B44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8333" y="1181399"/>
            <a:ext cx="5883667" cy="548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FA07B81-945B-4213-A162-9B0F31F202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1" y="1428065"/>
            <a:ext cx="6111974" cy="532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554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29600" y="1000836"/>
            <a:ext cx="4450774" cy="59401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121889"/>
            <a:ext cx="8059711" cy="5698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744720" y="172141"/>
            <a:ext cx="1982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Self-Image</a:t>
            </a:r>
          </a:p>
        </p:txBody>
      </p:sp>
      <p:sp>
        <p:nvSpPr>
          <p:cNvPr id="10" name="Google Shape;604;p51">
            <a:extLst>
              <a:ext uri="{FF2B5EF4-FFF2-40B4-BE49-F238E27FC236}">
                <a16:creationId xmlns:a16="http://schemas.microsoft.com/office/drawing/2014/main" id="{7A2B4E4B-139A-41B2-BD91-67B94F8FFD60}"/>
              </a:ext>
            </a:extLst>
          </p:cNvPr>
          <p:cNvSpPr txBox="1">
            <a:spLocks/>
          </p:cNvSpPr>
          <p:nvPr/>
        </p:nvSpPr>
        <p:spPr>
          <a:xfrm>
            <a:off x="8792965" y="1121889"/>
            <a:ext cx="3153175" cy="2267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Pts val="2700"/>
              <a:buFont typeface="Cormorant Garamond Medium"/>
              <a:buNone/>
              <a:tabLst/>
              <a:defRPr/>
            </a:pPr>
            <a:r>
              <a:rPr kumimoji="0" lang="en-US" sz="360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 Medium"/>
                <a:ea typeface="Cormorant Garamond Medium"/>
                <a:sym typeface="Cormorant Garamond Medium"/>
              </a:rPr>
              <a:t>Four Components of Self-Image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093499-BD08-4AC4-B941-60716FA7FE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812" y="1423066"/>
            <a:ext cx="7562705" cy="51806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AB1A7E-5BE4-4950-87A4-0F78221BEA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2523" y="3032686"/>
            <a:ext cx="4145639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7640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87926" y="1261987"/>
            <a:ext cx="4450774" cy="567896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7950" y="1326429"/>
            <a:ext cx="8917969" cy="5541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77919" y="292716"/>
            <a:ext cx="2504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Vanity (Pride)</a:t>
            </a:r>
          </a:p>
        </p:txBody>
      </p:sp>
      <p:pic>
        <p:nvPicPr>
          <p:cNvPr id="3074" name="Picture 2" descr="Personality and Consumer Behavior - ppt video online download">
            <a:extLst>
              <a:ext uri="{FF2B5EF4-FFF2-40B4-BE49-F238E27FC236}">
                <a16:creationId xmlns:a16="http://schemas.microsoft.com/office/drawing/2014/main" id="{A338EF87-59A9-40D7-97B7-B495EA00F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1514" y="1428065"/>
            <a:ext cx="7136412" cy="535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5826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87926" y="1261987"/>
            <a:ext cx="4450774" cy="567896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7950" y="1326429"/>
            <a:ext cx="8917969" cy="5541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77919" y="292716"/>
            <a:ext cx="4824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Two Types of Vanity (Pride)</a:t>
            </a:r>
          </a:p>
        </p:txBody>
      </p:sp>
      <p:pic>
        <p:nvPicPr>
          <p:cNvPr id="13" name="Google Shape;576;p49">
            <a:extLst>
              <a:ext uri="{FF2B5EF4-FFF2-40B4-BE49-F238E27FC236}">
                <a16:creationId xmlns:a16="http://schemas.microsoft.com/office/drawing/2014/main" id="{388A8646-1BCB-404F-B061-DA696313072B}"/>
              </a:ext>
            </a:extLst>
          </p:cNvPr>
          <p:cNvPicPr preferRelativeResize="0"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822" y="1746999"/>
            <a:ext cx="3875698" cy="250287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578;p49">
            <a:extLst>
              <a:ext uri="{FF2B5EF4-FFF2-40B4-BE49-F238E27FC236}">
                <a16:creationId xmlns:a16="http://schemas.microsoft.com/office/drawing/2014/main" id="{C21123D0-C6A4-450A-BC44-E1E88CE4BA1F}"/>
              </a:ext>
            </a:extLst>
          </p:cNvPr>
          <p:cNvSpPr txBox="1"/>
          <p:nvPr/>
        </p:nvSpPr>
        <p:spPr>
          <a:xfrm>
            <a:off x="960099" y="4530955"/>
            <a:ext cx="2863840" cy="5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2800" b="1" kern="0" dirty="0">
                <a:solidFill>
                  <a:srgbClr val="CFA6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morant Garamond"/>
                <a:ea typeface="Cormorant Garamond"/>
                <a:cs typeface="Cormorant Garamond"/>
                <a:sym typeface="Cormorant Garamond"/>
              </a:rPr>
              <a:t>Physical Vanity</a:t>
            </a:r>
            <a:endParaRPr sz="2800" b="1" kern="0" dirty="0">
              <a:solidFill>
                <a:srgbClr val="CFA6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morant Garamond"/>
              <a:ea typeface="Cormorant Garamond"/>
              <a:cs typeface="Cormorant Garamond"/>
              <a:sym typeface="Cormorant Garamond"/>
            </a:endParaRPr>
          </a:p>
        </p:txBody>
      </p:sp>
      <p:sp>
        <p:nvSpPr>
          <p:cNvPr id="15" name="Google Shape;580;p49">
            <a:extLst>
              <a:ext uri="{FF2B5EF4-FFF2-40B4-BE49-F238E27FC236}">
                <a16:creationId xmlns:a16="http://schemas.microsoft.com/office/drawing/2014/main" id="{31753255-BE5B-47CB-9CFC-DA894FFB30E0}"/>
              </a:ext>
            </a:extLst>
          </p:cNvPr>
          <p:cNvSpPr txBox="1"/>
          <p:nvPr/>
        </p:nvSpPr>
        <p:spPr>
          <a:xfrm>
            <a:off x="891893" y="5201591"/>
            <a:ext cx="2780450" cy="1402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2400" kern="0" dirty="0">
                <a:latin typeface="Lato"/>
                <a:ea typeface="Lato"/>
                <a:cs typeface="Lato"/>
                <a:sym typeface="Lato"/>
              </a:rPr>
              <a:t>which is excessive concern physical appearance</a:t>
            </a:r>
          </a:p>
        </p:txBody>
      </p:sp>
      <p:pic>
        <p:nvPicPr>
          <p:cNvPr id="16" name="Google Shape;573;p49">
            <a:extLst>
              <a:ext uri="{FF2B5EF4-FFF2-40B4-BE49-F238E27FC236}">
                <a16:creationId xmlns:a16="http://schemas.microsoft.com/office/drawing/2014/main" id="{5C838A29-B397-4C60-B0C2-39C027005E06}"/>
              </a:ext>
            </a:extLst>
          </p:cNvPr>
          <p:cNvPicPr preferRelativeResize="0"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6659" y="1746998"/>
            <a:ext cx="3560009" cy="253608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579;p49">
            <a:extLst>
              <a:ext uri="{FF2B5EF4-FFF2-40B4-BE49-F238E27FC236}">
                <a16:creationId xmlns:a16="http://schemas.microsoft.com/office/drawing/2014/main" id="{480281D0-D53A-4C32-B4DF-E4AF78FCCAE4}"/>
              </a:ext>
            </a:extLst>
          </p:cNvPr>
          <p:cNvSpPr txBox="1"/>
          <p:nvPr/>
        </p:nvSpPr>
        <p:spPr>
          <a:xfrm>
            <a:off x="4956659" y="4466582"/>
            <a:ext cx="3713546" cy="618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2800" b="1" kern="0" dirty="0">
                <a:solidFill>
                  <a:srgbClr val="CFA6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morant Garamond"/>
                <a:ea typeface="Cormorant Garamond"/>
                <a:cs typeface="Cormorant Garamond"/>
                <a:sym typeface="Cormorant Garamond"/>
              </a:rPr>
              <a:t>Achievement Vanity</a:t>
            </a:r>
            <a:endParaRPr sz="2800" b="1" kern="0" dirty="0">
              <a:solidFill>
                <a:srgbClr val="CFA6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morant Garamond"/>
              <a:ea typeface="Cormorant Garamond"/>
              <a:cs typeface="Cormorant Garamond"/>
              <a:sym typeface="Cormorant Garamond"/>
            </a:endParaRPr>
          </a:p>
        </p:txBody>
      </p:sp>
      <p:sp>
        <p:nvSpPr>
          <p:cNvPr id="20" name="Google Shape;581;p49">
            <a:extLst>
              <a:ext uri="{FF2B5EF4-FFF2-40B4-BE49-F238E27FC236}">
                <a16:creationId xmlns:a16="http://schemas.microsoft.com/office/drawing/2014/main" id="{0BF6D01D-6FAC-414F-AD23-7F5E3178CB41}"/>
              </a:ext>
            </a:extLst>
          </p:cNvPr>
          <p:cNvSpPr txBox="1"/>
          <p:nvPr/>
        </p:nvSpPr>
        <p:spPr>
          <a:xfrm>
            <a:off x="4956659" y="5095110"/>
            <a:ext cx="3331267" cy="140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2400" kern="0" dirty="0">
                <a:latin typeface="Lato"/>
                <a:ea typeface="Lato"/>
                <a:cs typeface="Lato"/>
                <a:sym typeface="Lato"/>
              </a:rPr>
              <a:t>which is excessive concern one’s personal achievements.</a:t>
            </a:r>
          </a:p>
        </p:txBody>
      </p:sp>
    </p:spTree>
    <p:extLst>
      <p:ext uri="{BB962C8B-B14F-4D97-AF65-F5344CB8AC3E}">
        <p14:creationId xmlns:p14="http://schemas.microsoft.com/office/powerpoint/2010/main" val="12087553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87926" y="1261987"/>
            <a:ext cx="4450774" cy="567896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7950" y="1326429"/>
            <a:ext cx="11648190" cy="5541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77919" y="292716"/>
            <a:ext cx="4824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Two Types of Vanity (Pride)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74FD1-40F0-400F-BB8E-5B7B77806CC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96" t="6902" r="414" b="18973"/>
          <a:stretch/>
        </p:blipFill>
        <p:spPr>
          <a:xfrm>
            <a:off x="356618" y="1941816"/>
            <a:ext cx="6364247" cy="37603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9944FF-7288-4CF3-B567-283A44591AC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283" y="2560859"/>
            <a:ext cx="4811331" cy="289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704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87926" y="1261987"/>
            <a:ext cx="4450774" cy="567896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7950" y="1326429"/>
            <a:ext cx="8917969" cy="5541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81690" y="292716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77919" y="292716"/>
            <a:ext cx="27476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Vain Consumer</a:t>
            </a:r>
          </a:p>
        </p:txBody>
      </p:sp>
      <p:sp>
        <p:nvSpPr>
          <p:cNvPr id="15" name="Google Shape;580;p49">
            <a:extLst>
              <a:ext uri="{FF2B5EF4-FFF2-40B4-BE49-F238E27FC236}">
                <a16:creationId xmlns:a16="http://schemas.microsoft.com/office/drawing/2014/main" id="{31753255-BE5B-47CB-9CFC-DA894FFB30E0}"/>
              </a:ext>
            </a:extLst>
          </p:cNvPr>
          <p:cNvSpPr txBox="1"/>
          <p:nvPr/>
        </p:nvSpPr>
        <p:spPr>
          <a:xfrm>
            <a:off x="819972" y="1875556"/>
            <a:ext cx="8077447" cy="301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Are a lucrative market for </a:t>
            </a:r>
            <a:r>
              <a:rPr lang="en-US" sz="2400" u="sng" dirty="0">
                <a:latin typeface="Lato"/>
                <a:ea typeface="Lato"/>
                <a:cs typeface="Lato"/>
                <a:sym typeface="Lato"/>
              </a:rPr>
              <a:t>personal care and beauty products; </a:t>
            </a:r>
          </a:p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Welcome promotional messages showing that </a:t>
            </a:r>
            <a:r>
              <a:rPr lang="en-US" sz="2400" u="sng" dirty="0">
                <a:latin typeface="Lato"/>
                <a:ea typeface="Lato"/>
                <a:cs typeface="Lato"/>
                <a:sym typeface="Lato"/>
              </a:rPr>
              <a:t>they attract others’ attention</a:t>
            </a: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;</a:t>
            </a:r>
          </a:p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Are receptive to promotional messages featuring </a:t>
            </a:r>
            <a:r>
              <a:rPr lang="en-US" sz="2400" u="sng" dirty="0">
                <a:latin typeface="Lato"/>
                <a:ea typeface="Lato"/>
                <a:cs typeface="Lato"/>
                <a:sym typeface="Lato"/>
              </a:rPr>
              <a:t>personal achievement</a:t>
            </a: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6630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100544" y="45701"/>
            <a:ext cx="27476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Vain Consumer</a:t>
            </a:r>
          </a:p>
        </p:txBody>
      </p:sp>
      <p:pic>
        <p:nvPicPr>
          <p:cNvPr id="4" name="Online Media 3" title="2017 Fiat 500 S  Funny  Commercial - Tested For Bad Boys">
            <a:hlinkClick r:id="" action="ppaction://media"/>
            <a:extLst>
              <a:ext uri="{FF2B5EF4-FFF2-40B4-BE49-F238E27FC236}">
                <a16:creationId xmlns:a16="http://schemas.microsoft.com/office/drawing/2014/main" id="{6641B7DA-CFD1-4D5D-A979-815338E9BBD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28773" y="791110"/>
            <a:ext cx="11301573" cy="589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8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2747" y="438303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74651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746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757610" y="5348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384457" y="1940269"/>
            <a:ext cx="8396479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the scope of personality and theories of its development.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how innovativeness and other personality traits influence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the personification of products and brands and its strategic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self-image and its impact on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87190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6953</TotalTime>
  <Words>949</Words>
  <Application>Microsoft Office PowerPoint</Application>
  <PresentationFormat>Widescreen</PresentationFormat>
  <Paragraphs>181</Paragraphs>
  <Slides>49</Slides>
  <Notes>12</Notes>
  <HiddenSlides>0</HiddenSlides>
  <MMClips>3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Arial</vt:lpstr>
      <vt:lpstr>Calibri</vt:lpstr>
      <vt:lpstr>Calibri Light</vt:lpstr>
      <vt:lpstr>Cormorant Garamond</vt:lpstr>
      <vt:lpstr>Cormorant Garamond Medium</vt:lpstr>
      <vt:lpstr>Lato</vt:lpstr>
      <vt:lpstr>Prata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514</cp:revision>
  <dcterms:created xsi:type="dcterms:W3CDTF">2023-04-29T09:08:23Z</dcterms:created>
  <dcterms:modified xsi:type="dcterms:W3CDTF">2023-06-23T18:39:02Z</dcterms:modified>
</cp:coreProperties>
</file>