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8"/>
  </p:notesMasterIdLst>
  <p:sldIdLst>
    <p:sldId id="260" r:id="rId2"/>
    <p:sldId id="282" r:id="rId3"/>
    <p:sldId id="321" r:id="rId4"/>
    <p:sldId id="322" r:id="rId5"/>
    <p:sldId id="323" r:id="rId6"/>
    <p:sldId id="324" r:id="rId7"/>
    <p:sldId id="325" r:id="rId8"/>
    <p:sldId id="326" r:id="rId9"/>
    <p:sldId id="320" r:id="rId10"/>
    <p:sldId id="327" r:id="rId11"/>
    <p:sldId id="328" r:id="rId12"/>
    <p:sldId id="329" r:id="rId13"/>
    <p:sldId id="330" r:id="rId14"/>
    <p:sldId id="331" r:id="rId15"/>
    <p:sldId id="319" r:id="rId16"/>
    <p:sldId id="332" r:id="rId17"/>
    <p:sldId id="333" r:id="rId18"/>
    <p:sldId id="336" r:id="rId19"/>
    <p:sldId id="335" r:id="rId20"/>
    <p:sldId id="339" r:id="rId21"/>
    <p:sldId id="338" r:id="rId22"/>
    <p:sldId id="337" r:id="rId23"/>
    <p:sldId id="341" r:id="rId24"/>
    <p:sldId id="340" r:id="rId25"/>
    <p:sldId id="342" r:id="rId26"/>
    <p:sldId id="343" r:id="rId27"/>
    <p:sldId id="344" r:id="rId28"/>
    <p:sldId id="334" r:id="rId29"/>
    <p:sldId id="345" r:id="rId30"/>
    <p:sldId id="346" r:id="rId31"/>
    <p:sldId id="347" r:id="rId32"/>
    <p:sldId id="348" r:id="rId33"/>
    <p:sldId id="349" r:id="rId34"/>
    <p:sldId id="350" r:id="rId35"/>
    <p:sldId id="351" r:id="rId36"/>
    <p:sldId id="317"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7</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7 </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Topics to Cover in Week </a:t>
            </a:r>
            <a:r>
              <a:rPr lang="en-US" dirty="0"/>
              <a:t>7</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
        <p:nvSpPr>
          <p:cNvPr id="9" name="TextBox 8">
            <a:extLst>
              <a:ext uri="{FF2B5EF4-FFF2-40B4-BE49-F238E27FC236}">
                <a16:creationId xmlns:a16="http://schemas.microsoft.com/office/drawing/2014/main" id="{3120D5D0-FD2B-4E97-A202-F1B364E3E27A}"/>
              </a:ext>
            </a:extLst>
          </p:cNvPr>
          <p:cNvSpPr txBox="1"/>
          <p:nvPr/>
        </p:nvSpPr>
        <p:spPr>
          <a:xfrm>
            <a:off x="675929" y="1602818"/>
            <a:ext cx="9172575"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Enterprise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Features of Enterprise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Definition of enterprise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Benefits of enterprise risk management</a:t>
            </a:r>
          </a:p>
          <a:p>
            <a:pPr marL="571500" indent="-571500">
              <a:buFont typeface="Wingdings" panose="05000000000000000000" pitchFamily="2" charset="2"/>
              <a:buChar char="§"/>
              <a:defRPr/>
            </a:pPr>
            <a:r>
              <a:rPr lang="en-US" sz="3600" dirty="0">
                <a:solidFill>
                  <a:prstClr val="black"/>
                </a:solidFill>
                <a:latin typeface="Calibri" panose="020F0502020204030204"/>
              </a:rPr>
              <a:t>ERM and business continuity</a:t>
            </a:r>
          </a:p>
          <a:p>
            <a:pPr marL="571500" indent="-571500">
              <a:buFont typeface="Wingdings" panose="05000000000000000000" pitchFamily="2" charset="2"/>
              <a:buChar char="§"/>
              <a:defRPr/>
            </a:pPr>
            <a:r>
              <a:rPr lang="en-US" sz="3600" dirty="0">
                <a:solidFill>
                  <a:prstClr val="black"/>
                </a:solidFill>
                <a:latin typeface="Calibri" panose="020F0502020204030204"/>
              </a:rPr>
              <a:t>Importance of Resilience</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604596" y="1426639"/>
            <a:ext cx="10726738"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term enterprise or enterprise-wide risk management (ERM) that is now the most widely used and generally accepted terminology for this broader approach.</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a:p>
            <a:pPr marL="571500" indent="-571500">
              <a:buFont typeface="Wingdings" panose="05000000000000000000" pitchFamily="2" charset="2"/>
              <a:buChar char="§"/>
              <a:defRPr/>
            </a:pPr>
            <a:r>
              <a:rPr lang="en-US" sz="3600" dirty="0">
                <a:solidFill>
                  <a:prstClr val="black"/>
                </a:solidFill>
                <a:latin typeface="Calibri" panose="020F0502020204030204"/>
              </a:rPr>
              <a:t>The fundamental idea behind the ERM approach is to move away from the practice of risk management as the separate management of individual risks.</a:t>
            </a:r>
          </a:p>
        </p:txBody>
      </p:sp>
    </p:spTree>
    <p:extLst>
      <p:ext uri="{BB962C8B-B14F-4D97-AF65-F5344CB8AC3E}">
        <p14:creationId xmlns:p14="http://schemas.microsoft.com/office/powerpoint/2010/main" val="21285980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606862" y="1780265"/>
            <a:ext cx="10726738" cy="3416320"/>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ERM takes a unifying</a:t>
            </a:r>
            <a:r>
              <a:rPr lang="ar-EG" sz="3600" dirty="0">
                <a:solidFill>
                  <a:prstClr val="black"/>
                </a:solidFill>
                <a:latin typeface="Calibri" panose="020F0502020204030204"/>
                <a:cs typeface="Arial" panose="020B0604020202020204" pitchFamily="34" charset="0"/>
              </a:rPr>
              <a:t>توحيد</a:t>
            </a:r>
            <a:r>
              <a:rPr lang="en-US" sz="3600" dirty="0">
                <a:solidFill>
                  <a:prstClr val="black"/>
                </a:solidFill>
                <a:latin typeface="Calibri" panose="020F0502020204030204"/>
              </a:rPr>
              <a:t>, broader and more integrated approach. </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a:p>
            <a:pPr marL="571500" indent="-571500">
              <a:buFont typeface="Wingdings" panose="05000000000000000000" pitchFamily="2" charset="2"/>
              <a:buChar char="§"/>
              <a:defRPr/>
            </a:pPr>
            <a:r>
              <a:rPr lang="en-US" sz="3600" dirty="0">
                <a:solidFill>
                  <a:prstClr val="black"/>
                </a:solidFill>
                <a:latin typeface="Calibri" panose="020F0502020204030204"/>
              </a:rPr>
              <a:t>The ERM approach means that an organization looks at all the risks that it faces across all of the operations that it undertakes. </a:t>
            </a:r>
          </a:p>
        </p:txBody>
      </p:sp>
    </p:spTree>
    <p:extLst>
      <p:ext uri="{BB962C8B-B14F-4D97-AF65-F5344CB8AC3E}">
        <p14:creationId xmlns:p14="http://schemas.microsoft.com/office/powerpoint/2010/main" val="9025110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346179" y="1694997"/>
            <a:ext cx="10726738"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ERM is concerned with the management of the risks that can impact the objectives, key dependencies or core processes of the organization</a:t>
            </a:r>
          </a:p>
          <a:p>
            <a:pPr marL="571500" indent="-571500">
              <a:buFont typeface="Wingdings" panose="05000000000000000000" pitchFamily="2" charset="2"/>
              <a:buChar char="§"/>
              <a:defRPr/>
            </a:pPr>
            <a:endParaRPr lang="en-US" sz="3600" dirty="0">
              <a:solidFill>
                <a:prstClr val="black"/>
              </a:solidFill>
              <a:latin typeface="Calibri" panose="020F0502020204030204"/>
            </a:endParaRPr>
          </a:p>
          <a:p>
            <a:pPr marL="571500" indent="-571500">
              <a:buFont typeface="Wingdings" panose="05000000000000000000" pitchFamily="2" charset="2"/>
              <a:buChar char="§"/>
              <a:defRPr/>
            </a:pPr>
            <a:r>
              <a:rPr lang="en-US" sz="3600" dirty="0">
                <a:solidFill>
                  <a:prstClr val="black"/>
                </a:solidFill>
                <a:latin typeface="Calibri" panose="020F0502020204030204"/>
              </a:rPr>
              <a:t>ERM is concerned with the management of opportunities, as well as the management of control and hazard risks.</a:t>
            </a:r>
          </a:p>
        </p:txBody>
      </p:sp>
    </p:spTree>
    <p:extLst>
      <p:ext uri="{BB962C8B-B14F-4D97-AF65-F5344CB8AC3E}">
        <p14:creationId xmlns:p14="http://schemas.microsoft.com/office/powerpoint/2010/main" val="28527218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411839" y="1807968"/>
            <a:ext cx="10726738"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With the ERM approach, the relationship between risks is identified by the fact that two or more risks can have an impact on the same activity or objective.</a:t>
            </a:r>
          </a:p>
          <a:p>
            <a:pPr marL="571500" indent="-571500">
              <a:buFont typeface="Wingdings" panose="05000000000000000000" pitchFamily="2" charset="2"/>
              <a:buChar char="§"/>
              <a:defRPr/>
            </a:pPr>
            <a:r>
              <a:rPr lang="en-US" sz="3600" dirty="0">
                <a:solidFill>
                  <a:prstClr val="black"/>
                </a:solidFill>
                <a:latin typeface="Calibri" panose="020F0502020204030204"/>
              </a:rPr>
              <a:t>The ERM approach is based on looking at the objective, key dependency or core process and evaluating all of the risks that could impact the item being evaluated.</a:t>
            </a:r>
          </a:p>
        </p:txBody>
      </p:sp>
    </p:spTree>
    <p:extLst>
      <p:ext uri="{BB962C8B-B14F-4D97-AF65-F5344CB8AC3E}">
        <p14:creationId xmlns:p14="http://schemas.microsoft.com/office/powerpoint/2010/main" val="402963560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550043" y="1873556"/>
            <a:ext cx="11091909" cy="2308324"/>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Organizations practice risk management in a number of different ways. </a:t>
            </a:r>
          </a:p>
          <a:p>
            <a:pPr marL="571500" indent="-571500">
              <a:buFont typeface="Wingdings" panose="05000000000000000000" pitchFamily="2" charset="2"/>
              <a:buChar char="§"/>
              <a:defRPr/>
            </a:pPr>
            <a:r>
              <a:rPr lang="en-US" sz="3600" dirty="0">
                <a:solidFill>
                  <a:prstClr val="black"/>
                </a:solidFill>
                <a:latin typeface="Calibri" panose="020F0502020204030204"/>
              </a:rPr>
              <a:t>However, there are many common features to most of these approaches. </a:t>
            </a:r>
          </a:p>
        </p:txBody>
      </p:sp>
    </p:spTree>
    <p:extLst>
      <p:ext uri="{BB962C8B-B14F-4D97-AF65-F5344CB8AC3E}">
        <p14:creationId xmlns:p14="http://schemas.microsoft.com/office/powerpoint/2010/main" val="261520231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3120D5D0-FD2B-4E97-A202-F1B364E3E27A}"/>
              </a:ext>
            </a:extLst>
          </p:cNvPr>
          <p:cNvSpPr txBox="1"/>
          <p:nvPr/>
        </p:nvSpPr>
        <p:spPr>
          <a:xfrm>
            <a:off x="550043" y="1800695"/>
            <a:ext cx="11091909" cy="2862322"/>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Following section gives an overview of the features of enterprise risk management as a comparison to the silo-based approach whereby risk management tools and techniques are applied to different types of risks independently.</a:t>
            </a:r>
          </a:p>
        </p:txBody>
      </p:sp>
    </p:spTree>
    <p:extLst>
      <p:ext uri="{BB962C8B-B14F-4D97-AF65-F5344CB8AC3E}">
        <p14:creationId xmlns:p14="http://schemas.microsoft.com/office/powerpoint/2010/main" val="33387422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Features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0F57E303-F20F-4C53-9A53-492DE49A4AF3}"/>
              </a:ext>
            </a:extLst>
          </p:cNvPr>
          <p:cNvPicPr>
            <a:picLocks noChangeAspect="1"/>
          </p:cNvPicPr>
          <p:nvPr/>
        </p:nvPicPr>
        <p:blipFill>
          <a:blip r:embed="rId2"/>
          <a:stretch>
            <a:fillRect/>
          </a:stretch>
        </p:blipFill>
        <p:spPr>
          <a:xfrm>
            <a:off x="470647" y="1543211"/>
            <a:ext cx="7798710" cy="4690181"/>
          </a:xfrm>
          <a:prstGeom prst="rect">
            <a:avLst/>
          </a:prstGeom>
        </p:spPr>
      </p:pic>
      <p:graphicFrame>
        <p:nvGraphicFramePr>
          <p:cNvPr id="9" name="Table 8">
            <a:extLst>
              <a:ext uri="{FF2B5EF4-FFF2-40B4-BE49-F238E27FC236}">
                <a16:creationId xmlns:a16="http://schemas.microsoft.com/office/drawing/2014/main" id="{9D88D6FF-230D-4B30-AC99-502CB5F02229}"/>
              </a:ext>
            </a:extLst>
          </p:cNvPr>
          <p:cNvGraphicFramePr>
            <a:graphicFrameLocks noGrp="1"/>
          </p:cNvGraphicFramePr>
          <p:nvPr>
            <p:extLst>
              <p:ext uri="{D42A27DB-BD31-4B8C-83A1-F6EECF244321}">
                <p14:modId xmlns:p14="http://schemas.microsoft.com/office/powerpoint/2010/main" val="328585861"/>
              </p:ext>
            </p:extLst>
          </p:nvPr>
        </p:nvGraphicFramePr>
        <p:xfrm>
          <a:off x="8399769" y="1673828"/>
          <a:ext cx="3438149" cy="4559564"/>
        </p:xfrm>
        <a:graphic>
          <a:graphicData uri="http://schemas.openxmlformats.org/drawingml/2006/table">
            <a:tbl>
              <a:tblPr firstRow="1" bandRow="1"/>
              <a:tblGrid>
                <a:gridCol w="3438149">
                  <a:extLst>
                    <a:ext uri="{9D8B030D-6E8A-4147-A177-3AD203B41FA5}">
                      <a16:colId xmlns:a16="http://schemas.microsoft.com/office/drawing/2014/main" val="3181149273"/>
                    </a:ext>
                  </a:extLst>
                </a:gridCol>
              </a:tblGrid>
              <a:tr h="1229109">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r"/>
                      <a:r>
                        <a:rPr lang="ar-EG" dirty="0">
                          <a:solidFill>
                            <a:schemeClr val="tx1"/>
                          </a:solidFill>
                        </a:rPr>
                        <a:t> يشمل جميع مجالات التعرض  للمخاطر (المالية ، التشغيلية ، وإعداد التقارير ، والامتثال ، والحوكمة ، والاستراتيجية ، والسمعة ، وما إلى ذلك).</a:t>
                      </a:r>
                      <a:endParaRPr lang="en-US"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16029035"/>
                  </a:ext>
                </a:extLst>
              </a:tr>
              <a:tr h="94546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تحديد أولويات وإدارة هذه التعرضات كمحفظة مخاطر مترابطة </a:t>
                      </a:r>
                    </a:p>
                    <a:p>
                      <a:pPr algn="r"/>
                      <a:r>
                        <a:rPr lang="ar-EG" dirty="0"/>
                        <a:t>بدلا من "صوامع" فردية للمخاطر.</a:t>
                      </a:r>
                      <a:endParaRPr lang="en-US"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2979491869"/>
                  </a:ext>
                </a:extLst>
              </a:tr>
              <a:tr h="1155878">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 يقيم محفظة المخاطر في سياق جميع المخاطر الداخلية الهامة والسياقات الخارجية والنظم والظروف وأصحاب المصلحة.</a:t>
                      </a:r>
                      <a:endParaRPr lang="en-US"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644925926"/>
                  </a:ext>
                </a:extLst>
              </a:tr>
              <a:tr h="12291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يدرك أن المخاطر الفردية في جميع أنحاء المنظمة مترابطة ويمكن أن يخلق تعرضا مشتركا يختلف عن مجموع الفرد المخاطر</a:t>
                      </a:r>
                      <a:endParaRPr lang="en-US"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48963375"/>
                  </a:ext>
                </a:extLst>
              </a:tr>
            </a:tbl>
          </a:graphicData>
        </a:graphic>
      </p:graphicFrame>
    </p:spTree>
    <p:extLst>
      <p:ext uri="{BB962C8B-B14F-4D97-AF65-F5344CB8AC3E}">
        <p14:creationId xmlns:p14="http://schemas.microsoft.com/office/powerpoint/2010/main" val="291368474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Features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38C94A01-6805-4863-8A7C-AA4A6F4B123B}"/>
              </a:ext>
            </a:extLst>
          </p:cNvPr>
          <p:cNvPicPr>
            <a:picLocks noChangeAspect="1"/>
          </p:cNvPicPr>
          <p:nvPr/>
        </p:nvPicPr>
        <p:blipFill>
          <a:blip r:embed="rId2"/>
          <a:stretch>
            <a:fillRect/>
          </a:stretch>
        </p:blipFill>
        <p:spPr>
          <a:xfrm>
            <a:off x="159656" y="1567366"/>
            <a:ext cx="8610600" cy="4275934"/>
          </a:xfrm>
          <a:prstGeom prst="rect">
            <a:avLst/>
          </a:prstGeom>
        </p:spPr>
      </p:pic>
      <p:graphicFrame>
        <p:nvGraphicFramePr>
          <p:cNvPr id="9" name="Table 8">
            <a:extLst>
              <a:ext uri="{FF2B5EF4-FFF2-40B4-BE49-F238E27FC236}">
                <a16:creationId xmlns:a16="http://schemas.microsoft.com/office/drawing/2014/main" id="{795FF1F5-0EE8-4B14-8D52-511570F40E5B}"/>
              </a:ext>
            </a:extLst>
          </p:cNvPr>
          <p:cNvGraphicFramePr>
            <a:graphicFrameLocks noGrp="1"/>
          </p:cNvGraphicFramePr>
          <p:nvPr>
            <p:extLst>
              <p:ext uri="{D42A27DB-BD31-4B8C-83A1-F6EECF244321}">
                <p14:modId xmlns:p14="http://schemas.microsoft.com/office/powerpoint/2010/main" val="2540126764"/>
              </p:ext>
            </p:extLst>
          </p:nvPr>
        </p:nvGraphicFramePr>
        <p:xfrm>
          <a:off x="8843683" y="1525979"/>
          <a:ext cx="3080677" cy="4358708"/>
        </p:xfrm>
        <a:graphic>
          <a:graphicData uri="http://schemas.openxmlformats.org/drawingml/2006/table">
            <a:tbl>
              <a:tblPr firstRow="1" bandRow="1"/>
              <a:tblGrid>
                <a:gridCol w="3080677">
                  <a:extLst>
                    <a:ext uri="{9D8B030D-6E8A-4147-A177-3AD203B41FA5}">
                      <a16:colId xmlns:a16="http://schemas.microsoft.com/office/drawing/2014/main" val="3181149273"/>
                    </a:ext>
                  </a:extLst>
                </a:gridCol>
              </a:tblGrid>
              <a:tr h="9542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r"/>
                      <a:r>
                        <a:rPr lang="ar-EG" dirty="0">
                          <a:solidFill>
                            <a:schemeClr val="tx1"/>
                          </a:solidFill>
                        </a:rPr>
                        <a:t> يوفر عملية منظمة لإدارة جميع المخاطر ، سواء وهذه المخاطر ذات طابع كمي أو نوعي في المقام الأول.</a:t>
                      </a:r>
                      <a:endParaRPr lang="en-US"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16029035"/>
                  </a:ext>
                </a:extLst>
              </a:tr>
              <a:tr h="88031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يسعى إلى تضمين إدارة المخاطر كعنصر في جميع القرارات الحاسمة في جميع أنحاء المنظمة.</a:t>
                      </a:r>
                      <a:endParaRPr lang="en-US"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2979491869"/>
                  </a:ext>
                </a:extLst>
              </a:tr>
              <a:tr h="102699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يوفر وسيلة للمنظمة لتحديد المخاطر التي ترغب في القيام بها تأخذ من أجل تحقيق الأهداف الاستراتيجية.</a:t>
                      </a:r>
                      <a:endParaRPr lang="en-US"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20000"/>
                      </a:srgbClr>
                    </a:solidFill>
                  </a:tcPr>
                </a:tc>
                <a:extLst>
                  <a:ext uri="{0D108BD9-81ED-4DB2-BD59-A6C34878D82A}">
                    <a16:rowId xmlns:a16="http://schemas.microsoft.com/office/drawing/2014/main" val="1644925926"/>
                  </a:ext>
                </a:extLst>
              </a:tr>
              <a:tr h="1144409">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 يبني وسيلة للتواصل بشأن قضايا المخاطر ، بحيث يكون هناك </a:t>
                      </a:r>
                    </a:p>
                    <a:p>
                      <a:pPr algn="r"/>
                      <a:r>
                        <a:rPr lang="ar-EG" dirty="0"/>
                        <a:t>الفهم المشترك للمخاطر التي تواجهها المنظمة، والمخاطر التي تواجهها </a:t>
                      </a:r>
                    </a:p>
                    <a:p>
                      <a:pPr algn="r"/>
                      <a:r>
                        <a:rPr lang="ar-EG" dirty="0"/>
                        <a:t>اهميه.</a:t>
                      </a:r>
                      <a:endParaRPr lang="en-US"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1048963375"/>
                  </a:ext>
                </a:extLst>
              </a:tr>
            </a:tbl>
          </a:graphicData>
        </a:graphic>
      </p:graphicFrame>
    </p:spTree>
    <p:extLst>
      <p:ext uri="{BB962C8B-B14F-4D97-AF65-F5344CB8AC3E}">
        <p14:creationId xmlns:p14="http://schemas.microsoft.com/office/powerpoint/2010/main" val="17476589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Features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841BBA94-ACA1-4B90-AE11-5C96DBF86E17}"/>
              </a:ext>
            </a:extLst>
          </p:cNvPr>
          <p:cNvPicPr>
            <a:picLocks noChangeAspect="1"/>
          </p:cNvPicPr>
          <p:nvPr/>
        </p:nvPicPr>
        <p:blipFill>
          <a:blip r:embed="rId2"/>
          <a:stretch>
            <a:fillRect/>
          </a:stretch>
        </p:blipFill>
        <p:spPr>
          <a:xfrm>
            <a:off x="295064" y="2208053"/>
            <a:ext cx="8182186" cy="2009775"/>
          </a:xfrm>
          <a:prstGeom prst="rect">
            <a:avLst/>
          </a:prstGeom>
        </p:spPr>
      </p:pic>
      <p:graphicFrame>
        <p:nvGraphicFramePr>
          <p:cNvPr id="9" name="Table 8">
            <a:extLst>
              <a:ext uri="{FF2B5EF4-FFF2-40B4-BE49-F238E27FC236}">
                <a16:creationId xmlns:a16="http://schemas.microsoft.com/office/drawing/2014/main" id="{74E15363-0070-415A-86D4-FF4DA7CCE910}"/>
              </a:ext>
            </a:extLst>
          </p:cNvPr>
          <p:cNvGraphicFramePr>
            <a:graphicFrameLocks noGrp="1"/>
          </p:cNvGraphicFramePr>
          <p:nvPr>
            <p:extLst>
              <p:ext uri="{D42A27DB-BD31-4B8C-83A1-F6EECF244321}">
                <p14:modId xmlns:p14="http://schemas.microsoft.com/office/powerpoint/2010/main" val="4083007851"/>
              </p:ext>
            </p:extLst>
          </p:nvPr>
        </p:nvGraphicFramePr>
        <p:xfrm>
          <a:off x="8738606" y="2278603"/>
          <a:ext cx="3080677" cy="1868674"/>
        </p:xfrm>
        <a:graphic>
          <a:graphicData uri="http://schemas.openxmlformats.org/drawingml/2006/table">
            <a:tbl>
              <a:tblPr firstRow="1" bandRow="1"/>
              <a:tblGrid>
                <a:gridCol w="3080677">
                  <a:extLst>
                    <a:ext uri="{9D8B030D-6E8A-4147-A177-3AD203B41FA5}">
                      <a16:colId xmlns:a16="http://schemas.microsoft.com/office/drawing/2014/main" val="2314239930"/>
                    </a:ext>
                  </a:extLst>
                </a:gridCol>
              </a:tblGrid>
              <a:tr h="954274">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r"/>
                      <a:r>
                        <a:rPr lang="ar-EG" dirty="0">
                          <a:solidFill>
                            <a:schemeClr val="tx1"/>
                          </a:solidFill>
                        </a:rPr>
                        <a:t> يدعم أنشطة التدقيق الداخلي من خلال توفير هيكل لتقديم ضمانات إلى مجلس الإدارة ولجنة التدقيق</a:t>
                      </a:r>
                      <a:endParaRPr lang="en-US"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5B9BD5"/>
                    </a:solidFill>
                  </a:tcPr>
                </a:tc>
                <a:extLst>
                  <a:ext uri="{0D108BD9-81ED-4DB2-BD59-A6C34878D82A}">
                    <a16:rowId xmlns:a16="http://schemas.microsoft.com/office/drawing/2014/main" val="1938378749"/>
                  </a:ext>
                </a:extLst>
              </a:tr>
              <a:tr h="880314">
                <a:tc>
                  <a:txBody>
                    <a:bodyPr/>
                    <a:lstStyle>
                      <a:lvl1pPr marL="0" algn="l" defTabSz="914400" rtl="0" eaLnBrk="1" latinLnBrk="0" hangingPunct="1">
                        <a:defRPr sz="1800" kern="1200">
                          <a:solidFill>
                            <a:schemeClr val="dk1"/>
                          </a:solidFill>
                          <a:latin typeface="Calibri" panose="020F0502020204030204"/>
                        </a:defRPr>
                      </a:lvl1pPr>
                      <a:lvl2pPr marL="457200" algn="l" defTabSz="914400" rtl="0" eaLnBrk="1" latinLnBrk="0" hangingPunct="1">
                        <a:defRPr sz="1800" kern="1200">
                          <a:solidFill>
                            <a:schemeClr val="dk1"/>
                          </a:solidFill>
                          <a:latin typeface="Calibri" panose="020F0502020204030204"/>
                        </a:defRPr>
                      </a:lvl2pPr>
                      <a:lvl3pPr marL="914400" algn="l" defTabSz="914400" rtl="0" eaLnBrk="1" latinLnBrk="0" hangingPunct="1">
                        <a:defRPr sz="1800" kern="1200">
                          <a:solidFill>
                            <a:schemeClr val="dk1"/>
                          </a:solidFill>
                          <a:latin typeface="Calibri" panose="020F0502020204030204"/>
                        </a:defRPr>
                      </a:lvl3pPr>
                      <a:lvl4pPr marL="1371600" algn="l" defTabSz="914400" rtl="0" eaLnBrk="1" latinLnBrk="0" hangingPunct="1">
                        <a:defRPr sz="1800" kern="1200">
                          <a:solidFill>
                            <a:schemeClr val="dk1"/>
                          </a:solidFill>
                          <a:latin typeface="Calibri" panose="020F0502020204030204"/>
                        </a:defRPr>
                      </a:lvl4pPr>
                      <a:lvl5pPr marL="1828800" algn="l" defTabSz="914400" rtl="0" eaLnBrk="1" latinLnBrk="0" hangingPunct="1">
                        <a:defRPr sz="1800" kern="1200">
                          <a:solidFill>
                            <a:schemeClr val="dk1"/>
                          </a:solidFill>
                          <a:latin typeface="Calibri" panose="020F0502020204030204"/>
                        </a:defRPr>
                      </a:lvl5pPr>
                      <a:lvl6pPr marL="2286000" algn="l" defTabSz="914400" rtl="0" eaLnBrk="1" latinLnBrk="0" hangingPunct="1">
                        <a:defRPr sz="1800" kern="1200">
                          <a:solidFill>
                            <a:schemeClr val="dk1"/>
                          </a:solidFill>
                          <a:latin typeface="Calibri" panose="020F0502020204030204"/>
                        </a:defRPr>
                      </a:lvl6pPr>
                      <a:lvl7pPr marL="2743200" algn="l" defTabSz="914400" rtl="0" eaLnBrk="1" latinLnBrk="0" hangingPunct="1">
                        <a:defRPr sz="1800" kern="1200">
                          <a:solidFill>
                            <a:schemeClr val="dk1"/>
                          </a:solidFill>
                          <a:latin typeface="Calibri" panose="020F0502020204030204"/>
                        </a:defRPr>
                      </a:lvl7pPr>
                      <a:lvl8pPr marL="3200400" algn="l" defTabSz="914400" rtl="0" eaLnBrk="1" latinLnBrk="0" hangingPunct="1">
                        <a:defRPr sz="1800" kern="1200">
                          <a:solidFill>
                            <a:schemeClr val="dk1"/>
                          </a:solidFill>
                          <a:latin typeface="Calibri" panose="020F0502020204030204"/>
                        </a:defRPr>
                      </a:lvl8pPr>
                      <a:lvl9pPr marL="3657600" algn="l" defTabSz="914400" rtl="0" eaLnBrk="1" latinLnBrk="0" hangingPunct="1">
                        <a:defRPr sz="1800" kern="1200">
                          <a:solidFill>
                            <a:schemeClr val="dk1"/>
                          </a:solidFill>
                          <a:latin typeface="Calibri" panose="020F0502020204030204"/>
                        </a:defRPr>
                      </a:lvl9pPr>
                    </a:lstStyle>
                    <a:p>
                      <a:pPr algn="r"/>
                      <a:r>
                        <a:rPr lang="ar-EG" dirty="0"/>
                        <a:t>ينظر إلى الإدارة الفعالة للمخاطر على أنها ميزة تنافسية يساهم في تحقيق الأهداف التجارية والاستراتيجية.</a:t>
                      </a:r>
                      <a:endParaRPr lang="en-US"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9BD5">
                        <a:tint val="40000"/>
                      </a:srgbClr>
                    </a:solidFill>
                  </a:tcPr>
                </a:tc>
                <a:extLst>
                  <a:ext uri="{0D108BD9-81ED-4DB2-BD59-A6C34878D82A}">
                    <a16:rowId xmlns:a16="http://schemas.microsoft.com/office/drawing/2014/main" val="2271479087"/>
                  </a:ext>
                </a:extLst>
              </a:tr>
            </a:tbl>
          </a:graphicData>
        </a:graphic>
      </p:graphicFrame>
    </p:spTree>
    <p:extLst>
      <p:ext uri="{BB962C8B-B14F-4D97-AF65-F5344CB8AC3E}">
        <p14:creationId xmlns:p14="http://schemas.microsoft.com/office/powerpoint/2010/main" val="324390367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Definition of 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A4EC14B2-49FB-48E5-AB27-D3AE926DFE76}"/>
              </a:ext>
            </a:extLst>
          </p:cNvPr>
          <p:cNvPicPr>
            <a:picLocks noChangeAspect="1"/>
          </p:cNvPicPr>
          <p:nvPr/>
        </p:nvPicPr>
        <p:blipFill>
          <a:blip r:embed="rId2"/>
          <a:stretch>
            <a:fillRect/>
          </a:stretch>
        </p:blipFill>
        <p:spPr>
          <a:xfrm>
            <a:off x="861966" y="2195297"/>
            <a:ext cx="10636898" cy="2286000"/>
          </a:xfrm>
          <a:prstGeom prst="rect">
            <a:avLst/>
          </a:prstGeom>
        </p:spPr>
      </p:pic>
    </p:spTree>
    <p:extLst>
      <p:ext uri="{BB962C8B-B14F-4D97-AF65-F5344CB8AC3E}">
        <p14:creationId xmlns:p14="http://schemas.microsoft.com/office/powerpoint/2010/main" val="2486411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Definition of 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BE865FE0-2E38-4657-886F-1F69D0C9CE14}"/>
              </a:ext>
            </a:extLst>
          </p:cNvPr>
          <p:cNvPicPr>
            <a:picLocks noChangeAspect="1"/>
          </p:cNvPicPr>
          <p:nvPr/>
        </p:nvPicPr>
        <p:blipFill>
          <a:blip r:embed="rId2"/>
          <a:stretch>
            <a:fillRect/>
          </a:stretch>
        </p:blipFill>
        <p:spPr>
          <a:xfrm>
            <a:off x="470647" y="2031939"/>
            <a:ext cx="10065121" cy="2333625"/>
          </a:xfrm>
          <a:prstGeom prst="rect">
            <a:avLst/>
          </a:prstGeom>
        </p:spPr>
      </p:pic>
    </p:spTree>
    <p:extLst>
      <p:ext uri="{BB962C8B-B14F-4D97-AF65-F5344CB8AC3E}">
        <p14:creationId xmlns:p14="http://schemas.microsoft.com/office/powerpoint/2010/main" val="32374656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Definition of enterprise risk management</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21F28BCE-88EB-4023-BCA1-08E5EB5D9847}"/>
              </a:ext>
            </a:extLst>
          </p:cNvPr>
          <p:cNvPicPr>
            <a:picLocks noChangeAspect="1"/>
          </p:cNvPicPr>
          <p:nvPr/>
        </p:nvPicPr>
        <p:blipFill>
          <a:blip r:embed="rId2"/>
          <a:stretch>
            <a:fillRect/>
          </a:stretch>
        </p:blipFill>
        <p:spPr>
          <a:xfrm>
            <a:off x="1127563" y="2064296"/>
            <a:ext cx="9936869" cy="2939838"/>
          </a:xfrm>
          <a:prstGeom prst="rect">
            <a:avLst/>
          </a:prstGeom>
        </p:spPr>
      </p:pic>
    </p:spTree>
    <p:extLst>
      <p:ext uri="{BB962C8B-B14F-4D97-AF65-F5344CB8AC3E}">
        <p14:creationId xmlns:p14="http://schemas.microsoft.com/office/powerpoint/2010/main" val="23375264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Benefits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6697358E-685D-4225-AB34-AE8A995A10A9}"/>
              </a:ext>
            </a:extLst>
          </p:cNvPr>
          <p:cNvPicPr>
            <a:picLocks noChangeAspect="1"/>
          </p:cNvPicPr>
          <p:nvPr/>
        </p:nvPicPr>
        <p:blipFill>
          <a:blip r:embed="rId2"/>
          <a:stretch>
            <a:fillRect/>
          </a:stretch>
        </p:blipFill>
        <p:spPr>
          <a:xfrm>
            <a:off x="523663" y="1922649"/>
            <a:ext cx="11095335" cy="2712736"/>
          </a:xfrm>
          <a:prstGeom prst="rect">
            <a:avLst/>
          </a:prstGeom>
        </p:spPr>
      </p:pic>
    </p:spTree>
    <p:extLst>
      <p:ext uri="{BB962C8B-B14F-4D97-AF65-F5344CB8AC3E}">
        <p14:creationId xmlns:p14="http://schemas.microsoft.com/office/powerpoint/2010/main" val="26735104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Benefits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00510823-AD67-49D3-BB28-16CCCEBB007F}"/>
              </a:ext>
            </a:extLst>
          </p:cNvPr>
          <p:cNvPicPr>
            <a:picLocks noChangeAspect="1"/>
          </p:cNvPicPr>
          <p:nvPr/>
        </p:nvPicPr>
        <p:blipFill>
          <a:blip r:embed="rId2"/>
          <a:stretch>
            <a:fillRect/>
          </a:stretch>
        </p:blipFill>
        <p:spPr>
          <a:xfrm>
            <a:off x="451715" y="2092827"/>
            <a:ext cx="11441512" cy="2542558"/>
          </a:xfrm>
          <a:prstGeom prst="rect">
            <a:avLst/>
          </a:prstGeom>
        </p:spPr>
      </p:pic>
    </p:spTree>
    <p:extLst>
      <p:ext uri="{BB962C8B-B14F-4D97-AF65-F5344CB8AC3E}">
        <p14:creationId xmlns:p14="http://schemas.microsoft.com/office/powerpoint/2010/main" val="42364532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Benefits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5B97F3A6-5C66-47B3-8B66-16BEC39C8D6F}"/>
              </a:ext>
            </a:extLst>
          </p:cNvPr>
          <p:cNvPicPr>
            <a:picLocks noChangeAspect="1"/>
          </p:cNvPicPr>
          <p:nvPr/>
        </p:nvPicPr>
        <p:blipFill>
          <a:blip r:embed="rId2"/>
          <a:stretch>
            <a:fillRect/>
          </a:stretch>
        </p:blipFill>
        <p:spPr>
          <a:xfrm>
            <a:off x="1121301" y="2329692"/>
            <a:ext cx="9949397" cy="2352675"/>
          </a:xfrm>
          <a:prstGeom prst="rect">
            <a:avLst/>
          </a:prstGeom>
        </p:spPr>
      </p:pic>
    </p:spTree>
    <p:extLst>
      <p:ext uri="{BB962C8B-B14F-4D97-AF65-F5344CB8AC3E}">
        <p14:creationId xmlns:p14="http://schemas.microsoft.com/office/powerpoint/2010/main" val="4045143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Benefits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EB439134-D24F-4A71-96EA-7D3FE9DB95E3}"/>
              </a:ext>
            </a:extLst>
          </p:cNvPr>
          <p:cNvPicPr>
            <a:picLocks noChangeAspect="1"/>
          </p:cNvPicPr>
          <p:nvPr/>
        </p:nvPicPr>
        <p:blipFill>
          <a:blip r:embed="rId2"/>
          <a:stretch>
            <a:fillRect/>
          </a:stretch>
        </p:blipFill>
        <p:spPr>
          <a:xfrm>
            <a:off x="992222" y="2060649"/>
            <a:ext cx="10525642" cy="2518039"/>
          </a:xfrm>
          <a:prstGeom prst="rect">
            <a:avLst/>
          </a:prstGeom>
        </p:spPr>
      </p:pic>
    </p:spTree>
    <p:extLst>
      <p:ext uri="{BB962C8B-B14F-4D97-AF65-F5344CB8AC3E}">
        <p14:creationId xmlns:p14="http://schemas.microsoft.com/office/powerpoint/2010/main" val="80782880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and business continuity</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911404" y="1583841"/>
            <a:ext cx="11091909"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There is an important relationship between enterprise risk management (ERM) and business continuity management (BCM). </a:t>
            </a:r>
          </a:p>
          <a:p>
            <a:pPr marL="571500" indent="-571500">
              <a:buFont typeface="Wingdings" panose="05000000000000000000" pitchFamily="2" charset="2"/>
              <a:buChar char="§"/>
              <a:defRPr/>
            </a:pPr>
            <a:r>
              <a:rPr lang="en-US" sz="3600" dirty="0">
                <a:solidFill>
                  <a:prstClr val="black"/>
                </a:solidFill>
                <a:latin typeface="Calibri" panose="020F0502020204030204"/>
              </a:rPr>
              <a:t>The risk assessment that is required as part of the risk management process and the business impact analysis that is the basis of business continuity planning (BCP) are closely related. </a:t>
            </a:r>
          </a:p>
        </p:txBody>
      </p:sp>
    </p:spTree>
    <p:extLst>
      <p:ext uri="{BB962C8B-B14F-4D97-AF65-F5344CB8AC3E}">
        <p14:creationId xmlns:p14="http://schemas.microsoft.com/office/powerpoint/2010/main" val="9074389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and business continuity</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550043" y="1613659"/>
            <a:ext cx="11091909"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The normal approach to risk management is to evaluate objectives and identify the individual risks that could impact these objectives. </a:t>
            </a:r>
          </a:p>
          <a:p>
            <a:pPr marL="571500" indent="-571500">
              <a:buFont typeface="Wingdings" panose="05000000000000000000" pitchFamily="2" charset="2"/>
              <a:buChar char="§"/>
              <a:defRPr/>
            </a:pPr>
            <a:r>
              <a:rPr lang="en-US" sz="3600" dirty="0">
                <a:solidFill>
                  <a:prstClr val="black"/>
                </a:solidFill>
                <a:latin typeface="Calibri" panose="020F0502020204030204"/>
              </a:rPr>
              <a:t>The output from a business impact analysis is the identification of the critical activities that must be maintained for the organization to continue to function.</a:t>
            </a:r>
          </a:p>
        </p:txBody>
      </p:sp>
    </p:spTree>
    <p:extLst>
      <p:ext uri="{BB962C8B-B14F-4D97-AF65-F5344CB8AC3E}">
        <p14:creationId xmlns:p14="http://schemas.microsoft.com/office/powerpoint/2010/main" val="11548946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and business continuity</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32952" y="1543891"/>
            <a:ext cx="11091909" cy="4524315"/>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Based on the definition of ERM set out above and the fact that it should be applied to the evaluation of core processes, it can be seen that the ERM approach and the business impact analysis approach are very similar, because both approaches are based on the identification of the key dependencies and functions that must be in place for the continuity and success of the business.</a:t>
            </a:r>
          </a:p>
        </p:txBody>
      </p:sp>
    </p:spTree>
    <p:extLst>
      <p:ext uri="{BB962C8B-B14F-4D97-AF65-F5344CB8AC3E}">
        <p14:creationId xmlns:p14="http://schemas.microsoft.com/office/powerpoint/2010/main" val="396264775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1100091" y="1633537"/>
            <a:ext cx="11091909" cy="3970318"/>
          </a:xfrm>
          <a:prstGeom prst="rect">
            <a:avLst/>
          </a:prstGeom>
          <a:noFill/>
        </p:spPr>
        <p:txBody>
          <a:bodyPr wrap="square">
            <a:spAutoFit/>
          </a:bodyPr>
          <a:lstStyle/>
          <a:p>
            <a:pPr marL="571500" indent="-571500">
              <a:buFont typeface="Wingdings" panose="05000000000000000000" pitchFamily="2" charset="2"/>
              <a:buChar char="§"/>
              <a:defRPr/>
            </a:pPr>
            <a:r>
              <a:rPr lang="en-US" sz="3600" dirty="0">
                <a:solidFill>
                  <a:prstClr val="black"/>
                </a:solidFill>
                <a:latin typeface="Calibri" panose="020F0502020204030204"/>
              </a:rPr>
              <a:t>Risk management in the energy and finance sectors has become a well-developed specialist branch of the discipline. In the finance sector, the objective of an ERM  initiative is to enhance shareholder value by:</a:t>
            </a:r>
          </a:p>
          <a:p>
            <a:pPr>
              <a:defRPr/>
            </a:pPr>
            <a:r>
              <a:rPr lang="en-US" sz="3600" dirty="0">
                <a:solidFill>
                  <a:prstClr val="black"/>
                </a:solidFill>
                <a:latin typeface="Calibri" panose="020F0502020204030204"/>
              </a:rPr>
              <a:t>●● improving capital and efficiency by providing an objective basis for allocating resources and exploiting natural hedges </a:t>
            </a:r>
            <a:r>
              <a:rPr lang="ar-EG" sz="3600" dirty="0">
                <a:solidFill>
                  <a:prstClr val="black"/>
                </a:solidFill>
                <a:latin typeface="Calibri" panose="020F0502020204030204"/>
                <a:cs typeface="Arial" panose="020B0604020202020204" pitchFamily="34" charset="0"/>
              </a:rPr>
              <a:t>التحوطات</a:t>
            </a:r>
            <a:r>
              <a:rPr lang="en-US" sz="3600" dirty="0">
                <a:solidFill>
                  <a:prstClr val="black"/>
                </a:solidFill>
                <a:latin typeface="Calibri" panose="020F0502020204030204"/>
              </a:rPr>
              <a:t>and portfolio effects;</a:t>
            </a:r>
          </a:p>
        </p:txBody>
      </p:sp>
    </p:spTree>
    <p:extLst>
      <p:ext uri="{BB962C8B-B14F-4D97-AF65-F5344CB8AC3E}">
        <p14:creationId xmlns:p14="http://schemas.microsoft.com/office/powerpoint/2010/main" val="39600286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a:defRPr/>
            </a:pPr>
            <a:r>
              <a:rPr lang="en-US" sz="3600" dirty="0">
                <a:solidFill>
                  <a:prstClr val="black"/>
                </a:solidFill>
                <a:latin typeface="Calibri" panose="020F0502020204030204"/>
              </a:rPr>
              <a:t>●● supporting financial decision making by considering areas of high adverse impact and by exploiting areas of risk-based advantage;</a:t>
            </a:r>
          </a:p>
          <a:p>
            <a:pPr>
              <a:defRPr/>
            </a:pPr>
            <a:r>
              <a:rPr lang="en-US" sz="3600" dirty="0">
                <a:solidFill>
                  <a:prstClr val="black"/>
                </a:solidFill>
                <a:latin typeface="Calibri" panose="020F0502020204030204"/>
              </a:rPr>
              <a:t>●● building investor confidence by stabilizing results and protecting them disturbances and thus demonstrating proactive risk stewardship.</a:t>
            </a:r>
          </a:p>
        </p:txBody>
      </p:sp>
    </p:spTree>
    <p:extLst>
      <p:ext uri="{BB962C8B-B14F-4D97-AF65-F5344CB8AC3E}">
        <p14:creationId xmlns:p14="http://schemas.microsoft.com/office/powerpoint/2010/main" val="38565863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a:defRPr/>
            </a:pPr>
            <a:r>
              <a:rPr lang="en-US" sz="3600" dirty="0">
                <a:solidFill>
                  <a:prstClr val="black"/>
                </a:solidFill>
                <a:latin typeface="Calibri" panose="020F0502020204030204"/>
              </a:rPr>
              <a:t>What is Basel II?</a:t>
            </a:r>
          </a:p>
          <a:p>
            <a:pPr>
              <a:defRPr/>
            </a:pPr>
            <a:r>
              <a:rPr lang="en-US" sz="3600" dirty="0">
                <a:solidFill>
                  <a:prstClr val="black"/>
                </a:solidFill>
                <a:latin typeface="Calibri" panose="020F0502020204030204"/>
              </a:rPr>
              <a:t>Basel II is the second set of international banking regulations defined by the Basel Committee on Bank Supervision (BCBS)</a:t>
            </a:r>
            <a:r>
              <a:rPr lang="ar-EG" sz="3600" dirty="0">
                <a:solidFill>
                  <a:prstClr val="black"/>
                </a:solidFill>
                <a:latin typeface="Calibri" panose="020F0502020204030204"/>
                <a:cs typeface="Arial" panose="020B0604020202020204" pitchFamily="34" charset="0"/>
              </a:rPr>
              <a:t> لجنة بازل للرقابة المصرفية </a:t>
            </a:r>
            <a:r>
              <a:rPr lang="en-US" sz="3600" dirty="0">
                <a:solidFill>
                  <a:prstClr val="black"/>
                </a:solidFill>
                <a:latin typeface="Calibri" panose="020F0502020204030204"/>
              </a:rPr>
              <a:t>. It is an extension of the regulations for minimum capital requirements as defined under Basel I. </a:t>
            </a:r>
          </a:p>
        </p:txBody>
      </p:sp>
    </p:spTree>
    <p:extLst>
      <p:ext uri="{BB962C8B-B14F-4D97-AF65-F5344CB8AC3E}">
        <p14:creationId xmlns:p14="http://schemas.microsoft.com/office/powerpoint/2010/main" val="411590858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1100091" y="1633537"/>
            <a:ext cx="11091909" cy="3416320"/>
          </a:xfrm>
          <a:prstGeom prst="rect">
            <a:avLst/>
          </a:prstGeom>
          <a:noFill/>
        </p:spPr>
        <p:txBody>
          <a:bodyPr wrap="square">
            <a:spAutoFit/>
          </a:bodyPr>
          <a:lstStyle/>
          <a:p>
            <a:pPr>
              <a:defRPr/>
            </a:pPr>
            <a:r>
              <a:rPr lang="en-US" sz="3600" dirty="0">
                <a:solidFill>
                  <a:prstClr val="black"/>
                </a:solidFill>
                <a:latin typeface="Calibri" panose="020F0502020204030204"/>
              </a:rPr>
              <a:t>The Basel II framework operates under three pillars:</a:t>
            </a:r>
          </a:p>
          <a:p>
            <a:pPr>
              <a:defRPr/>
            </a:pPr>
            <a:endParaRPr lang="en-US" sz="3600" dirty="0">
              <a:solidFill>
                <a:prstClr val="black"/>
              </a:solidFill>
              <a:latin typeface="Calibri" panose="020F0502020204030204"/>
            </a:endParaRPr>
          </a:p>
          <a:p>
            <a:pPr marL="571500" indent="-571500">
              <a:buFont typeface="Arial" panose="020B0604020202020204" pitchFamily="34" charset="0"/>
              <a:buChar char="•"/>
              <a:defRPr/>
            </a:pPr>
            <a:r>
              <a:rPr lang="en-US" sz="3600" dirty="0">
                <a:solidFill>
                  <a:prstClr val="black"/>
                </a:solidFill>
                <a:latin typeface="Calibri" panose="020F0502020204030204"/>
              </a:rPr>
              <a:t>Capital adequacy requirements</a:t>
            </a:r>
            <a:r>
              <a:rPr lang="ar-EG" sz="3600" dirty="0">
                <a:solidFill>
                  <a:prstClr val="black"/>
                </a:solidFill>
                <a:latin typeface="Calibri" panose="020F0502020204030204"/>
                <a:cs typeface="Arial" panose="020B0604020202020204" pitchFamily="34" charset="0"/>
              </a:rPr>
              <a:t>الحد الأدنى لمتطلبات رأس المال </a:t>
            </a:r>
            <a:endParaRPr lang="en-US" sz="3600" dirty="0">
              <a:solidFill>
                <a:prstClr val="black"/>
              </a:solidFill>
              <a:latin typeface="Calibri" panose="020F0502020204030204"/>
            </a:endParaRPr>
          </a:p>
          <a:p>
            <a:pPr marL="571500" indent="-571500">
              <a:buFont typeface="Arial" panose="020B0604020202020204" pitchFamily="34" charset="0"/>
              <a:buChar char="•"/>
              <a:defRPr/>
            </a:pPr>
            <a:r>
              <a:rPr lang="en-US" sz="3600" dirty="0">
                <a:solidFill>
                  <a:prstClr val="black"/>
                </a:solidFill>
                <a:latin typeface="Calibri" panose="020F0502020204030204"/>
              </a:rPr>
              <a:t>Supervisory review</a:t>
            </a:r>
            <a:r>
              <a:rPr lang="ar-EG" sz="3600" dirty="0">
                <a:solidFill>
                  <a:prstClr val="black"/>
                </a:solidFill>
                <a:latin typeface="Calibri" panose="020F0502020204030204"/>
                <a:cs typeface="Arial" panose="020B0604020202020204" pitchFamily="34" charset="0"/>
              </a:rPr>
              <a:t>المراجعة الإشرافية </a:t>
            </a:r>
            <a:endParaRPr lang="en-US" sz="3600" dirty="0">
              <a:solidFill>
                <a:prstClr val="black"/>
              </a:solidFill>
              <a:latin typeface="Calibri" panose="020F0502020204030204"/>
            </a:endParaRPr>
          </a:p>
          <a:p>
            <a:pPr marL="571500" indent="-571500">
              <a:buFont typeface="Arial" panose="020B0604020202020204" pitchFamily="34" charset="0"/>
              <a:buChar char="•"/>
              <a:defRPr/>
            </a:pPr>
            <a:r>
              <a:rPr lang="en-US" sz="3600" dirty="0">
                <a:solidFill>
                  <a:prstClr val="black"/>
                </a:solidFill>
                <a:latin typeface="Calibri" panose="020F0502020204030204"/>
              </a:rPr>
              <a:t>Market discipline</a:t>
            </a:r>
            <a:r>
              <a:rPr lang="ar-EG" sz="3600" dirty="0">
                <a:solidFill>
                  <a:prstClr val="black"/>
                </a:solidFill>
                <a:latin typeface="Calibri" panose="020F0502020204030204"/>
                <a:cs typeface="Arial" panose="020B0604020202020204" pitchFamily="34" charset="0"/>
              </a:rPr>
              <a:t>انضباط السوق </a:t>
            </a:r>
            <a:endParaRPr lang="en-US" sz="3600" dirty="0">
              <a:solidFill>
                <a:prstClr val="black"/>
              </a:solidFill>
              <a:latin typeface="Calibri" panose="020F0502020204030204"/>
            </a:endParaRPr>
          </a:p>
        </p:txBody>
      </p:sp>
    </p:spTree>
    <p:extLst>
      <p:ext uri="{BB962C8B-B14F-4D97-AF65-F5344CB8AC3E}">
        <p14:creationId xmlns:p14="http://schemas.microsoft.com/office/powerpoint/2010/main" val="2242040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1100091" y="1633537"/>
            <a:ext cx="11091909" cy="1754326"/>
          </a:xfrm>
          <a:prstGeom prst="rect">
            <a:avLst/>
          </a:prstGeom>
          <a:noFill/>
        </p:spPr>
        <p:txBody>
          <a:bodyPr wrap="square">
            <a:spAutoFit/>
          </a:bodyPr>
          <a:lstStyle/>
          <a:p>
            <a:pPr>
              <a:defRPr/>
            </a:pPr>
            <a:r>
              <a:rPr lang="en-US" sz="3600" dirty="0">
                <a:solidFill>
                  <a:prstClr val="black"/>
                </a:solidFill>
                <a:latin typeface="Calibri" panose="020F0502020204030204"/>
              </a:rPr>
              <a:t>Banks have been subjected to Basel II for some time and are preparing for implementation of the Basel III requirements by 2019.</a:t>
            </a:r>
          </a:p>
        </p:txBody>
      </p:sp>
    </p:spTree>
    <p:extLst>
      <p:ext uri="{BB962C8B-B14F-4D97-AF65-F5344CB8AC3E}">
        <p14:creationId xmlns:p14="http://schemas.microsoft.com/office/powerpoint/2010/main" val="413230537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a:defRPr/>
            </a:pPr>
            <a:r>
              <a:rPr lang="en-US" sz="3600" dirty="0">
                <a:solidFill>
                  <a:prstClr val="black"/>
                </a:solidFill>
                <a:latin typeface="Calibri" panose="020F0502020204030204"/>
              </a:rPr>
              <a:t>The statement that risk management has failed in banks is more difficult to contradict. </a:t>
            </a:r>
          </a:p>
          <a:p>
            <a:pPr>
              <a:defRPr/>
            </a:pPr>
            <a:r>
              <a:rPr lang="en-US" sz="3600" dirty="0">
                <a:solidFill>
                  <a:prstClr val="black"/>
                </a:solidFill>
                <a:latin typeface="Calibri" panose="020F0502020204030204"/>
              </a:rPr>
              <a:t>However, the reality is that it was not the failure of risk management principles that caused the banking crisis.</a:t>
            </a:r>
          </a:p>
          <a:p>
            <a:pPr>
              <a:defRPr/>
            </a:pPr>
            <a:r>
              <a:rPr lang="en-US" sz="3600" dirty="0">
                <a:solidFill>
                  <a:prstClr val="black"/>
                </a:solidFill>
                <a:latin typeface="Calibri" panose="020F0502020204030204"/>
              </a:rPr>
              <a:t>It was the failure to correctly apply those principles.</a:t>
            </a:r>
          </a:p>
        </p:txBody>
      </p:sp>
    </p:spTree>
    <p:extLst>
      <p:ext uri="{BB962C8B-B14F-4D97-AF65-F5344CB8AC3E}">
        <p14:creationId xmlns:p14="http://schemas.microsoft.com/office/powerpoint/2010/main" val="234181604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Benefits of enterprise risk management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a:defRPr/>
            </a:pPr>
            <a:r>
              <a:rPr lang="en-US" sz="3600" dirty="0">
                <a:solidFill>
                  <a:prstClr val="black"/>
                </a:solidFill>
                <a:latin typeface="Calibri" panose="020F0502020204030204"/>
              </a:rPr>
              <a:t>Many banks made two simultaneous mistakes:</a:t>
            </a:r>
          </a:p>
          <a:p>
            <a:pPr>
              <a:defRPr/>
            </a:pPr>
            <a:r>
              <a:rPr lang="en-US" sz="3600" dirty="0">
                <a:solidFill>
                  <a:prstClr val="black"/>
                </a:solidFill>
                <a:latin typeface="Calibri" panose="020F0502020204030204"/>
              </a:rPr>
              <a:t>●● An accurate risk and reward analysis was not undertaken, so that banks made decisions on the basis of the rewards available, rather than taking a more balanced view of the risks involved in seeking those higher rewards.</a:t>
            </a:r>
          </a:p>
        </p:txBody>
      </p:sp>
    </p:spTree>
    <p:extLst>
      <p:ext uri="{BB962C8B-B14F-4D97-AF65-F5344CB8AC3E}">
        <p14:creationId xmlns:p14="http://schemas.microsoft.com/office/powerpoint/2010/main" val="109444293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ERM in energy and finance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308324"/>
          </a:xfrm>
          <a:prstGeom prst="rect">
            <a:avLst/>
          </a:prstGeom>
          <a:noFill/>
        </p:spPr>
        <p:txBody>
          <a:bodyPr wrap="square">
            <a:spAutoFit/>
          </a:bodyPr>
          <a:lstStyle/>
          <a:p>
            <a:pPr>
              <a:defRPr/>
            </a:pPr>
            <a:r>
              <a:rPr lang="en-US" sz="3600" dirty="0">
                <a:solidFill>
                  <a:prstClr val="black"/>
                </a:solidFill>
                <a:latin typeface="Calibri" panose="020F0502020204030204"/>
              </a:rPr>
              <a:t>●● Quantification of the level of risk involved was not accurate, because the banks were taking such a risk-aggressive approach that certain events were considered to be so unlikely that they could be ignored.</a:t>
            </a:r>
          </a:p>
        </p:txBody>
      </p:sp>
    </p:spTree>
    <p:extLst>
      <p:ext uri="{BB962C8B-B14F-4D97-AF65-F5344CB8AC3E}">
        <p14:creationId xmlns:p14="http://schemas.microsoft.com/office/powerpoint/2010/main" val="118658305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1754326"/>
          </a:xfrm>
          <a:prstGeom prst="rect">
            <a:avLst/>
          </a:prstGeom>
          <a:noFill/>
        </p:spPr>
        <p:txBody>
          <a:bodyPr wrap="square">
            <a:spAutoFit/>
          </a:bodyPr>
          <a:lstStyle/>
          <a:p>
            <a:pPr>
              <a:defRPr/>
            </a:pPr>
            <a:r>
              <a:rPr lang="en-US" sz="3600" dirty="0">
                <a:solidFill>
                  <a:prstClr val="black"/>
                </a:solidFill>
                <a:latin typeface="Calibri" panose="020F0502020204030204"/>
              </a:rPr>
              <a:t>One of the best established resilience standards is the Organizational Resilience Standard (ASIS SPC.1-2009) </a:t>
            </a:r>
          </a:p>
          <a:p>
            <a:pPr>
              <a:defRPr/>
            </a:pPr>
            <a:r>
              <a:rPr lang="en-US" sz="3600" dirty="0">
                <a:solidFill>
                  <a:prstClr val="black"/>
                </a:solidFill>
                <a:latin typeface="Calibri" panose="020F0502020204030204"/>
              </a:rPr>
              <a:t>published by the American National Standards Institute.</a:t>
            </a:r>
          </a:p>
        </p:txBody>
      </p:sp>
    </p:spTree>
    <p:extLst>
      <p:ext uri="{BB962C8B-B14F-4D97-AF65-F5344CB8AC3E}">
        <p14:creationId xmlns:p14="http://schemas.microsoft.com/office/powerpoint/2010/main" val="6290250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a:defRPr/>
            </a:pPr>
            <a:r>
              <a:rPr lang="en-US" sz="3600" dirty="0">
                <a:solidFill>
                  <a:prstClr val="black"/>
                </a:solidFill>
                <a:latin typeface="Calibri" panose="020F0502020204030204"/>
              </a:rPr>
              <a:t>This ASIS standard takes an enterprise-wide view of risk management, enabling an organization to develop a comprehensive strategy to prevent when possible, prepare for, mitigate, respond to, and recover from a disruptive incident.</a:t>
            </a:r>
          </a:p>
        </p:txBody>
      </p:sp>
    </p:spTree>
    <p:extLst>
      <p:ext uri="{BB962C8B-B14F-4D97-AF65-F5344CB8AC3E}">
        <p14:creationId xmlns:p14="http://schemas.microsoft.com/office/powerpoint/2010/main" val="116862810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308324"/>
          </a:xfrm>
          <a:prstGeom prst="rect">
            <a:avLst/>
          </a:prstGeom>
          <a:noFill/>
        </p:spPr>
        <p:txBody>
          <a:bodyPr wrap="square">
            <a:spAutoFit/>
          </a:bodyPr>
          <a:lstStyle/>
          <a:p>
            <a:pPr>
              <a:defRPr/>
            </a:pPr>
            <a:r>
              <a:rPr lang="en-US" sz="3600" dirty="0">
                <a:solidFill>
                  <a:prstClr val="black"/>
                </a:solidFill>
                <a:latin typeface="Calibri" panose="020F0502020204030204"/>
              </a:rPr>
              <a:t>The overall approach is that a resilient organization needs to ‘prevent, protect and prepare’ in relation to resources and assets and at the same time be able to ‘respond, </a:t>
            </a:r>
          </a:p>
          <a:p>
            <a:pPr>
              <a:defRPr/>
            </a:pPr>
            <a:r>
              <a:rPr lang="en-US" sz="3600" dirty="0">
                <a:solidFill>
                  <a:prstClr val="black"/>
                </a:solidFill>
                <a:latin typeface="Calibri" panose="020F0502020204030204"/>
              </a:rPr>
              <a:t>recover and review’ when a crisis occurs. </a:t>
            </a:r>
          </a:p>
        </p:txBody>
      </p:sp>
    </p:spTree>
    <p:extLst>
      <p:ext uri="{BB962C8B-B14F-4D97-AF65-F5344CB8AC3E}">
        <p14:creationId xmlns:p14="http://schemas.microsoft.com/office/powerpoint/2010/main" val="28145051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a:defRPr/>
            </a:pPr>
            <a:r>
              <a:rPr lang="en-US" sz="3600" dirty="0">
                <a:solidFill>
                  <a:prstClr val="black"/>
                </a:solidFill>
                <a:latin typeface="Calibri" panose="020F0502020204030204"/>
              </a:rPr>
              <a:t>The emergence of resilience is an opportunity for risk management and business continuity specialists to work together to ensure a more coordinated approach </a:t>
            </a:r>
          </a:p>
          <a:p>
            <a:pPr>
              <a:defRPr/>
            </a:pPr>
            <a:r>
              <a:rPr lang="en-US" sz="3600" dirty="0">
                <a:solidFill>
                  <a:prstClr val="black"/>
                </a:solidFill>
                <a:latin typeface="Calibri" panose="020F0502020204030204"/>
              </a:rPr>
              <a:t>to enterprise risk management, business continuity and crisis management. </a:t>
            </a:r>
          </a:p>
        </p:txBody>
      </p:sp>
    </p:spTree>
    <p:extLst>
      <p:ext uri="{BB962C8B-B14F-4D97-AF65-F5344CB8AC3E}">
        <p14:creationId xmlns:p14="http://schemas.microsoft.com/office/powerpoint/2010/main" val="333039691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2862322"/>
          </a:xfrm>
          <a:prstGeom prst="rect">
            <a:avLst/>
          </a:prstGeom>
          <a:noFill/>
        </p:spPr>
        <p:txBody>
          <a:bodyPr wrap="square">
            <a:spAutoFit/>
          </a:bodyPr>
          <a:lstStyle/>
          <a:p>
            <a:pPr>
              <a:defRPr/>
            </a:pPr>
            <a:r>
              <a:rPr lang="en-US" sz="3600" dirty="0">
                <a:solidFill>
                  <a:prstClr val="black"/>
                </a:solidFill>
                <a:latin typeface="Calibri" panose="020F0502020204030204"/>
              </a:rPr>
              <a:t>There are three </a:t>
            </a:r>
            <a:r>
              <a:rPr lang="en-US" sz="3600" dirty="0" err="1">
                <a:solidFill>
                  <a:prstClr val="black"/>
                </a:solidFill>
                <a:latin typeface="Calibri" panose="020F0502020204030204"/>
              </a:rPr>
              <a:t>behaviours</a:t>
            </a:r>
            <a:r>
              <a:rPr lang="en-US" sz="3600" dirty="0">
                <a:solidFill>
                  <a:prstClr val="black"/>
                </a:solidFill>
                <a:latin typeface="Calibri" panose="020F0502020204030204"/>
              </a:rPr>
              <a:t> that should be achieved by an organization if it is to achieve increased resilience:</a:t>
            </a:r>
          </a:p>
          <a:p>
            <a:pPr>
              <a:defRPr/>
            </a:pPr>
            <a:r>
              <a:rPr lang="en-US" sz="3600" dirty="0">
                <a:solidFill>
                  <a:prstClr val="black"/>
                </a:solidFill>
                <a:latin typeface="Calibri" panose="020F0502020204030204"/>
              </a:rPr>
              <a:t>●● awareness of changes in the external, internal and risk management environments, so that constant attention to resilience is ensured;</a:t>
            </a:r>
          </a:p>
        </p:txBody>
      </p:sp>
    </p:spTree>
    <p:extLst>
      <p:ext uri="{BB962C8B-B14F-4D97-AF65-F5344CB8AC3E}">
        <p14:creationId xmlns:p14="http://schemas.microsoft.com/office/powerpoint/2010/main" val="406260414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lstStyle/>
          <a:p>
            <a:r>
              <a:rPr lang="en-US" dirty="0"/>
              <a:t>Importance of Resilience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TextBox 5">
            <a:extLst>
              <a:ext uri="{FF2B5EF4-FFF2-40B4-BE49-F238E27FC236}">
                <a16:creationId xmlns:a16="http://schemas.microsoft.com/office/drawing/2014/main" id="{01084CD5-B6BD-4AD9-AF02-4231F415E9A5}"/>
              </a:ext>
            </a:extLst>
          </p:cNvPr>
          <p:cNvSpPr txBox="1"/>
          <p:nvPr/>
        </p:nvSpPr>
        <p:spPr>
          <a:xfrm>
            <a:off x="651740" y="1868674"/>
            <a:ext cx="11091909" cy="3416320"/>
          </a:xfrm>
          <a:prstGeom prst="rect">
            <a:avLst/>
          </a:prstGeom>
          <a:noFill/>
        </p:spPr>
        <p:txBody>
          <a:bodyPr wrap="square">
            <a:spAutoFit/>
          </a:bodyPr>
          <a:lstStyle/>
          <a:p>
            <a:pPr>
              <a:defRPr/>
            </a:pPr>
            <a:r>
              <a:rPr lang="en-US" sz="3600" dirty="0">
                <a:solidFill>
                  <a:prstClr val="black"/>
                </a:solidFill>
                <a:latin typeface="Calibri" panose="020F0502020204030204"/>
              </a:rPr>
              <a:t>●● ‘prevent, protect and prepare’ in relation to all types of resources, including assets, networks, relationships and intellectual property;</a:t>
            </a:r>
          </a:p>
          <a:p>
            <a:pPr>
              <a:defRPr/>
            </a:pPr>
            <a:r>
              <a:rPr lang="en-US" sz="3600" dirty="0">
                <a:solidFill>
                  <a:prstClr val="black"/>
                </a:solidFill>
                <a:latin typeface="Calibri" panose="020F0502020204030204"/>
              </a:rPr>
              <a:t>●● ‘respond, recover and review’ in relation to disruptive events, including the ability to respond rapidly, review lessons learnt and adapt.</a:t>
            </a:r>
          </a:p>
        </p:txBody>
      </p:sp>
    </p:spTree>
    <p:extLst>
      <p:ext uri="{BB962C8B-B14F-4D97-AF65-F5344CB8AC3E}">
        <p14:creationId xmlns:p14="http://schemas.microsoft.com/office/powerpoint/2010/main" val="25366006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7</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Minimize compliance risks</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MGM 510  </a:t>
            </a: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 Risk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descr="Thank You"/>
          <p:cNvPicPr>
            <a:picLocks noChangeAspect="1"/>
          </p:cNvPicPr>
          <p:nvPr/>
        </p:nvPicPr>
        <p:blipFill>
          <a:blip r:embed="rId2"/>
          <a:stretch>
            <a:fillRect/>
          </a:stretch>
        </p:blipFill>
        <p:spPr>
          <a:xfrm>
            <a:off x="2249002" y="2952459"/>
            <a:ext cx="6734386" cy="840667"/>
          </a:xfrm>
          <a:prstGeom prst="rect">
            <a:avLst/>
          </a:prstGeom>
        </p:spPr>
      </p:pic>
      <p:sp>
        <p:nvSpPr>
          <p:cNvPr id="2" name="Rectangle 1"/>
          <p:cNvSpPr/>
          <p:nvPr/>
        </p:nvSpPr>
        <p:spPr>
          <a:xfrm>
            <a:off x="4142793" y="3060941"/>
            <a:ext cx="1880387" cy="523220"/>
          </a:xfrm>
          <a:prstGeom prst="rect">
            <a:avLst/>
          </a:prstGeom>
        </p:spPr>
        <p:txBody>
          <a:bodyPr wrap="none">
            <a:spAutoFit/>
          </a:bodyPr>
          <a:lstStyle/>
          <a:p>
            <a:r>
              <a:rPr lang="en-US" sz="2800" b="1" dirty="0">
                <a:solidFill>
                  <a:schemeClr val="bg1"/>
                </a:solidFill>
              </a:rPr>
              <a:t>Thank You</a:t>
            </a:r>
          </a:p>
        </p:txBody>
      </p:sp>
    </p:spTree>
    <p:extLst>
      <p:ext uri="{BB962C8B-B14F-4D97-AF65-F5344CB8AC3E}">
        <p14:creationId xmlns:p14="http://schemas.microsoft.com/office/powerpoint/2010/main" val="281181284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752</TotalTime>
  <Words>1627</Words>
  <Application>Microsoft Office PowerPoint</Application>
  <PresentationFormat>Widescreen</PresentationFormat>
  <Paragraphs>215</Paragraphs>
  <Slides>36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Times New Roman</vt:lpstr>
      <vt:lpstr>Wingdings</vt:lpstr>
      <vt:lpstr>Office Theme</vt:lpstr>
      <vt:lpstr>PowerPoint Presentation</vt:lpstr>
      <vt:lpstr>Topics to Cover in Week 7</vt:lpstr>
      <vt:lpstr>Enterprise Risk Management</vt:lpstr>
      <vt:lpstr>Enterprise Risk Management</vt:lpstr>
      <vt:lpstr>Enterprise Risk Management</vt:lpstr>
      <vt:lpstr>Enterprise Risk Management</vt:lpstr>
      <vt:lpstr>Enterprise Risk Management</vt:lpstr>
      <vt:lpstr>Enterprise Risk Management</vt:lpstr>
      <vt:lpstr>Features of Enterprise Risk Management</vt:lpstr>
      <vt:lpstr>Features of Enterprise Risk Management</vt:lpstr>
      <vt:lpstr>Features of Enterprise Risk Management</vt:lpstr>
      <vt:lpstr>Definition of enterprise risk management</vt:lpstr>
      <vt:lpstr>Definition of enterprise risk management</vt:lpstr>
      <vt:lpstr>Definition of enterprise risk management</vt:lpstr>
      <vt:lpstr>Benefits of enterprise risk management</vt:lpstr>
      <vt:lpstr>Benefits of enterprise risk management</vt:lpstr>
      <vt:lpstr>Benefits of enterprise risk management</vt:lpstr>
      <vt:lpstr>Benefits of enterprise risk management</vt:lpstr>
      <vt:lpstr>ERM and business continuity</vt:lpstr>
      <vt:lpstr>ERM and business continuity</vt:lpstr>
      <vt:lpstr>ERM and business continuity</vt:lpstr>
      <vt:lpstr>ERM in energy and finance</vt:lpstr>
      <vt:lpstr>ERM in energy and finance</vt:lpstr>
      <vt:lpstr>ERM in energy and finance</vt:lpstr>
      <vt:lpstr>ERM in energy and finance</vt:lpstr>
      <vt:lpstr>ERM in energy and finance</vt:lpstr>
      <vt:lpstr>ERM in energy and finance</vt:lpstr>
      <vt:lpstr>Benefits of enterprise risk management</vt:lpstr>
      <vt:lpstr>ERM in energy and finance</vt:lpstr>
      <vt:lpstr>Importance of Resilience</vt:lpstr>
      <vt:lpstr>Importance of Resilience</vt:lpstr>
      <vt:lpstr>Importance of Resilience</vt:lpstr>
      <vt:lpstr>Importance of Resilience</vt:lpstr>
      <vt:lpstr>Importance of Resilience</vt:lpstr>
      <vt:lpstr>Importance of Resilience</vt:lpstr>
      <vt:lpstr>Minimize compliance risks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292</cp:revision>
  <dcterms:created xsi:type="dcterms:W3CDTF">2023-09-12T14:13:52Z</dcterms:created>
  <dcterms:modified xsi:type="dcterms:W3CDTF">2023-10-21T18:58:12Z</dcterms:modified>
</cp:coreProperties>
</file>