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entation.xml" ContentType="application/vnd.openxmlformats-officedocument.presentationml.presentation.main+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6.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39.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2"/>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746" r:id="rId17"/>
    <p:sldId id="748" r:id="rId18"/>
    <p:sldId id="750" r:id="rId19"/>
    <p:sldId id="695" r:id="rId20"/>
    <p:sldId id="778" r:id="rId21"/>
    <p:sldId id="780" r:id="rId22"/>
    <p:sldId id="782" r:id="rId23"/>
    <p:sldId id="710" r:id="rId24"/>
    <p:sldId id="712" r:id="rId25"/>
    <p:sldId id="752" r:id="rId26"/>
    <p:sldId id="766" r:id="rId27"/>
    <p:sldId id="768" r:id="rId28"/>
    <p:sldId id="770" r:id="rId29"/>
    <p:sldId id="772" r:id="rId30"/>
    <p:sldId id="774" r:id="rId31"/>
    <p:sldId id="776" r:id="rId32"/>
    <p:sldId id="714" r:id="rId33"/>
    <p:sldId id="716" r:id="rId34"/>
    <p:sldId id="754" r:id="rId35"/>
    <p:sldId id="756" r:id="rId36"/>
    <p:sldId id="758" r:id="rId37"/>
    <p:sldId id="760" r:id="rId38"/>
    <p:sldId id="762" r:id="rId39"/>
    <p:sldId id="764" r:id="rId40"/>
    <p:sldId id="784" r:id="rId41"/>
    <p:sldId id="786" r:id="rId42"/>
    <p:sldId id="788" r:id="rId43"/>
    <p:sldId id="790" r:id="rId44"/>
    <p:sldId id="792" r:id="rId45"/>
    <p:sldId id="794" r:id="rId46"/>
    <p:sldId id="796" r:id="rId47"/>
    <p:sldId id="798" r:id="rId48"/>
    <p:sldId id="539" r:id="rId49"/>
    <p:sldId id="55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746"/>
            <p14:sldId id="748"/>
            <p14:sldId id="750"/>
            <p14:sldId id="695"/>
            <p14:sldId id="778"/>
            <p14:sldId id="780"/>
            <p14:sldId id="782"/>
            <p14:sldId id="710"/>
            <p14:sldId id="712"/>
            <p14:sldId id="752"/>
            <p14:sldId id="766"/>
            <p14:sldId id="768"/>
            <p14:sldId id="770"/>
            <p14:sldId id="772"/>
            <p14:sldId id="774"/>
            <p14:sldId id="776"/>
            <p14:sldId id="714"/>
            <p14:sldId id="716"/>
            <p14:sldId id="754"/>
            <p14:sldId id="756"/>
            <p14:sldId id="758"/>
            <p14:sldId id="760"/>
            <p14:sldId id="762"/>
            <p14:sldId id="764"/>
            <p14:sldId id="784"/>
            <p14:sldId id="786"/>
            <p14:sldId id="788"/>
            <p14:sldId id="790"/>
            <p14:sldId id="792"/>
            <p14:sldId id="794"/>
            <p14:sldId id="796"/>
            <p14:sldId id="79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1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C599F17A-D207-4210-CBF1-638B19023638}"/>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D2D98E4-12C9-D254-1579-52F25AF2266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1B929922-0412-1350-0587-30BC83CB9C2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9755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70FA62B-BAE2-2E21-CC60-0A09A267D001}"/>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C6E8764-FE90-08F7-E190-31CBC38F8EC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D94CD45-6E5C-6FEF-D287-A49579226F2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129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4C83A53F-1FFE-21AB-7742-20515553F49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63615828-57FF-D23C-A4B4-20F83D5D0F5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187695A9-BF86-9CEB-27CD-4BEFA75A977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502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2D2198C-28C0-C727-8CFA-D2AE76A6301F}"/>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556C078-10FA-4A9C-C450-D5510D862D4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233C38A-661F-6AB5-9070-8EF5C479B2D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23204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72A2D9CE-A666-0EA6-1DDA-6920F6DC287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FF05FB5-488F-F878-784C-70AAF9EE43E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08FE9A8-C231-2CB1-FA22-71681916073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3700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1F8E087-7D66-DADE-8575-E1922AEDDC28}"/>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D51BAF2E-A885-2462-FDF1-626AE3EBE31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5A274837-D081-1B06-6833-3D78D226B0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73484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051DAAC-7524-3FA7-A778-8DF1C6114F1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55F2D521-0D65-F27C-C356-86B54249387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9224CA9-2EFA-2E12-D530-C02C013E7D8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5284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8F365502-CB6A-CAAE-8A49-004A476B65B9}"/>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9ECBEEF-C055-BEF3-CA16-FFB0564C532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0512BCB-B59F-1B61-A4B7-30F2422D826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9935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FF225FC4-C3D6-9107-F204-1AF686DF2B6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87E12C4-7A37-DD66-4CF8-09E92EBC913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FF723B2-1D21-D8B5-52B1-ABDDD4DCD65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2265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CF4D33D9-EA24-A680-4970-E732787ECC43}"/>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FC03DC3-E274-74E0-E50E-A920371EC44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3A88C4D1-5BD3-AADD-0B4B-05FB0F88F1E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3380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EDA965DD-2BCB-2D8B-3D3D-EEB53F10E66C}"/>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D72B1717-6AB7-D8E6-124C-C4923B2CACF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5CE4623-E599-3860-019F-57FD40591FC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17619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1CA14392-C54C-7BB7-3E6C-C483EBB7713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C059C08F-1465-69E7-0F3A-65FE2727045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016D15E4-7396-3BB3-E2F0-582FC508CC4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4587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9A54218-EBDA-3BAE-AD9D-6D727AFFABEE}"/>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8807ACC6-52C2-0077-CCF4-8C54C7FA37A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6DF601E8-5361-C396-CC08-2CBD3C6B157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225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36C9782-9951-3576-DFB5-09C22B5F16F4}"/>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CCF07FAF-D678-A88A-8BB0-7F69C249FC1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1ED6820-84F0-088F-6AE4-DEFA67D8327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413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A47BCA62-8FF7-6755-D3FC-0F2C1278D98E}"/>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E0C6622B-8D24-F5DB-9F11-136C1912BE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EC5F149A-D690-0BB6-AEA7-BE2E4CB3E30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153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7EAA2719-B57C-56C2-44DA-4AFA4CAACC3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0D7C7DB-46B6-B762-BCCF-056074AC3C1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B1748B74-6A55-9B22-D9E5-077074D6F61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8959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F7BBCEAD-C327-CD9B-CE55-07C05C991CFC}"/>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511C4DAA-DC17-9742-AC14-811D1C3C5DD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4293C13-FF8F-EE0A-DFE0-14F1E17A472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07598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31D25C5-2FDC-D21A-02DF-31EAD78C6ECD}"/>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2024CC8-DB31-F400-EF5B-565CD808C38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836A7BC-DD98-748E-615C-D44B46B3B3F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3350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DA056BC-802B-CE25-B1E2-85AAE33A21D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3DE833C-57B2-4DF9-B498-4F1925EDCF0C}"/>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464549F0-E6E8-E51D-1CEF-190BF34BEA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375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E064875E-F7B6-9EA0-A586-2BAB5FF3CEB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896816D4-C85F-22DB-1AAD-67A0FF188E2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51575652-C061-8CAB-04A3-EB935B963C5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9631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BB441D0D-444F-9269-BCEF-56166604FF2E}"/>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3B7331B-CBA5-911D-8691-9507DFAF4EC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165E02A-193E-0B11-6B71-63E836DF129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80281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E923959F-A9B4-C75A-09D3-555AA6B0A789}"/>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19715C6B-2B17-02F1-DCBA-EE392B91038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8CB94504-7694-E3AB-9DA9-847FA16852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5699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83FB862-0A2B-D45E-257D-C94041B520CC}"/>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DC6115A2-1EEA-8020-0CC9-08C0C53FFFA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0C61895-C8AC-8E40-9CA9-2033B10EC80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02788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4D243678-2834-85E5-E01F-1E06E0F3262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19E484BA-A56F-C955-D96E-6830F72F1CE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E5381F7-6CE6-E0D4-4E37-7E5DA39A439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5522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37AB6AE-DAF2-FB99-C163-84E40638373D}"/>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E2D14824-2527-232B-0457-CB501C584A3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01A4EFE0-58E6-63E2-97B5-44148324F3C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04665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6375AC8-FDD0-C0FF-8A40-97F1007588F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F5C2A1BD-6038-751B-1564-12161ECB9CE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5F60EF39-818F-99CE-E0AE-0D87D8DD56E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20861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0854AADE-475E-10FC-85F8-B075DAE578D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1EB29584-C7B8-C0FF-3CCD-647DFC07B2B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377441CD-8B0C-CD8B-C462-3C027CBE7D5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763576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87027" y="3787897"/>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89655" y="2173119"/>
            <a:ext cx="6502606"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0"/>
            <a:ext cx="6535093"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489317" y="2830135"/>
            <a:ext cx="7768665" cy="1938992"/>
          </a:xfrm>
          <a:prstGeom prst="rect">
            <a:avLst/>
          </a:prstGeom>
          <a:noFill/>
        </p:spPr>
        <p:txBody>
          <a:bodyPr wrap="non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World-class procurement to enhance business </a:t>
            </a:r>
          </a:p>
          <a:p>
            <a:r>
              <a:rPr lang="en-US" sz="3000" b="1" dirty="0">
                <a:solidFill>
                  <a:srgbClr val="00B0F0"/>
                </a:solidFill>
                <a:latin typeface="Times New Roman" panose="02020603050405020304" pitchFamily="18" charset="0"/>
                <a:cs typeface="Times New Roman" panose="02020603050405020304" pitchFamily="18" charset="0"/>
              </a:rPr>
              <a:t>performance and sustainability&amp;</a:t>
            </a:r>
          </a:p>
          <a:p>
            <a:r>
              <a:rPr lang="en-US" sz="3000" b="1" dirty="0">
                <a:solidFill>
                  <a:srgbClr val="00B0F0"/>
                </a:solidFill>
                <a:latin typeface="Times New Roman" panose="02020603050405020304" pitchFamily="18" charset="0"/>
                <a:cs typeface="Times New Roman" panose="02020603050405020304" pitchFamily="18" charset="0"/>
              </a:rPr>
              <a:t>Future Trends in World-Class Procurement</a:t>
            </a:r>
          </a:p>
          <a:p>
            <a:endParaRPr lang="en-US" sz="3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46445" y="4485342"/>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605292" y="510419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4247317"/>
          </a:xfrm>
          <a:prstGeom prst="rect">
            <a:avLst/>
          </a:prstGeom>
          <a:noFill/>
        </p:spPr>
        <p:txBody>
          <a:bodyPr wrap="square" rtlCol="0">
            <a:spAutoFit/>
          </a:bodyPr>
          <a:lstStyle/>
          <a:p>
            <a:pPr algn="l"/>
            <a:r>
              <a:rPr lang="en-US" sz="3000" b="0" i="0" u="none" strike="noStrike" baseline="0" dirty="0">
                <a:latin typeface="Times New Roman" panose="02020603050405020304" pitchFamily="18" charset="0"/>
                <a:cs typeface="Times New Roman" panose="02020603050405020304" pitchFamily="18" charset="0"/>
              </a:rPr>
              <a:t> 1-Innovation and supplier continuous improvement.</a:t>
            </a:r>
          </a:p>
          <a:p>
            <a:pPr algn="l"/>
            <a:r>
              <a:rPr lang="en-US" sz="3000" b="0" i="0" u="none" strike="noStrike" baseline="0" dirty="0">
                <a:latin typeface="Times New Roman" panose="02020603050405020304" pitchFamily="18" charset="0"/>
                <a:cs typeface="Times New Roman" panose="02020603050405020304" pitchFamily="18" charset="0"/>
              </a:rPr>
              <a:t> 2-The stages of new product development.</a:t>
            </a:r>
          </a:p>
          <a:p>
            <a:pPr algn="l"/>
            <a:r>
              <a:rPr lang="en-US" sz="3000" b="0" i="0" u="none" strike="noStrike" baseline="0" dirty="0">
                <a:latin typeface="Times New Roman" panose="02020603050405020304" pitchFamily="18" charset="0"/>
                <a:cs typeface="Times New Roman" panose="02020603050405020304" pitchFamily="18" charset="0"/>
              </a:rPr>
              <a:t> 3-The key considerations for cyber security.</a:t>
            </a:r>
          </a:p>
          <a:p>
            <a:pPr algn="l"/>
            <a:r>
              <a:rPr lang="en-US" sz="3000" b="0" i="0" u="none" strike="noStrike" baseline="0" dirty="0">
                <a:latin typeface="Times New Roman" panose="02020603050405020304" pitchFamily="18" charset="0"/>
                <a:cs typeface="Times New Roman" panose="02020603050405020304" pitchFamily="18" charset="0"/>
              </a:rPr>
              <a:t> 4-Procurement contributions to new product development.</a:t>
            </a:r>
          </a:p>
          <a:p>
            <a:pPr algn="l"/>
            <a:r>
              <a:rPr lang="en-US" sz="3000" b="0" i="0" u="none" strike="noStrike" baseline="0" dirty="0">
                <a:latin typeface="Times New Roman" panose="02020603050405020304" pitchFamily="18" charset="0"/>
                <a:cs typeface="Times New Roman" panose="02020603050405020304" pitchFamily="18" charset="0"/>
              </a:rPr>
              <a:t> 5-Results and process-orientated supplier development.</a:t>
            </a:r>
          </a:p>
          <a:p>
            <a:pPr algn="l"/>
            <a:r>
              <a:rPr lang="en-US" sz="3000" b="0" i="0" u="none" strike="noStrike" baseline="0" dirty="0">
                <a:latin typeface="Times New Roman" panose="02020603050405020304" pitchFamily="18" charset="0"/>
                <a:cs typeface="Times New Roman" panose="02020603050405020304" pitchFamily="18" charset="0"/>
              </a:rPr>
              <a:t> 6-Procurement ethics.</a:t>
            </a:r>
          </a:p>
          <a:p>
            <a:pPr algn="l"/>
            <a:r>
              <a:rPr lang="en-US" sz="3000" b="0" i="0" u="none" strike="noStrike" baseline="0" dirty="0">
                <a:latin typeface="Times New Roman" panose="02020603050405020304" pitchFamily="18" charset="0"/>
                <a:cs typeface="Times New Roman" panose="02020603050405020304" pitchFamily="18" charset="0"/>
              </a:rPr>
              <a:t> 7-Procurement fraud.</a:t>
            </a:r>
          </a:p>
          <a:p>
            <a:pPr algn="l"/>
            <a:r>
              <a:rPr kumimoji="0" lang="en-US" sz="3000" kern="1200" cap="none" spc="0" normalizeH="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8-Future Trends in World-Class Procurement</a:t>
            </a:r>
          </a:p>
          <a:p>
            <a:pPr algn="l"/>
            <a:endPar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619829" y="87076"/>
            <a:ext cx="8305800" cy="1080183"/>
          </a:xfrm>
        </p:spPr>
        <p:txBody>
          <a:bodyPr rtlCol="0">
            <a:normAutofit/>
          </a:bodyPr>
          <a:lstStyle/>
          <a:p>
            <a:pPr algn="ctr">
              <a:defRPr/>
            </a:pPr>
            <a:r>
              <a:rPr lang="en-US" sz="3000" b="1" dirty="0">
                <a:solidFill>
                  <a:srgbClr val="00B0F0"/>
                </a:solidFill>
              </a:rPr>
              <a:t>Innovation and supplier continuous improvement</a:t>
            </a:r>
          </a:p>
        </p:txBody>
      </p:sp>
      <p:sp>
        <p:nvSpPr>
          <p:cNvPr id="13315" name="Rectangle 3"/>
          <p:cNvSpPr>
            <a:spLocks noGrp="1" noChangeArrowheads="1"/>
          </p:cNvSpPr>
          <p:nvPr>
            <p:ph idx="1"/>
          </p:nvPr>
        </p:nvSpPr>
        <p:spPr>
          <a:xfrm>
            <a:off x="167250" y="1446087"/>
            <a:ext cx="11546254" cy="4631435"/>
          </a:xfrm>
        </p:spPr>
        <p:txBody>
          <a:bodyPr rtlCol="0">
            <a:noAutofit/>
          </a:bodyPr>
          <a:lstStyle/>
          <a:p>
            <a:pPr algn="just">
              <a:buFont typeface="Wingdings" panose="05000000000000000000" pitchFamily="2" charset="2"/>
              <a:buChar char="§"/>
            </a:pPr>
            <a:r>
              <a:rPr lang="en-US" b="1" dirty="0">
                <a:solidFill>
                  <a:srgbClr val="00B0F0"/>
                </a:solidFill>
              </a:rPr>
              <a:t>Procurement</a:t>
            </a:r>
            <a:r>
              <a:rPr lang="en-US" dirty="0"/>
              <a:t> has a significant role to play in influencing strategic suppliers to be innovative and provide continuous improvement. </a:t>
            </a:r>
          </a:p>
          <a:p>
            <a:pPr algn="just">
              <a:buFont typeface="Wingdings" panose="05000000000000000000" pitchFamily="2" charset="2"/>
              <a:buChar char="§"/>
            </a:pPr>
            <a:r>
              <a:rPr lang="en-US" dirty="0"/>
              <a:t>It can be argued that procurement has not yet been successful in the quest to achieve these goals. In the author’s opinion </a:t>
            </a:r>
            <a:r>
              <a:rPr lang="en-US" b="1" dirty="0">
                <a:solidFill>
                  <a:srgbClr val="00B0F0"/>
                </a:solidFill>
              </a:rPr>
              <a:t>there are four dominant reasons for the lack of success:</a:t>
            </a:r>
          </a:p>
          <a:p>
            <a:pPr algn="just">
              <a:buFont typeface="Wingdings" panose="05000000000000000000" pitchFamily="2" charset="2"/>
              <a:buChar char="§"/>
            </a:pPr>
            <a:r>
              <a:rPr lang="en-US" dirty="0"/>
              <a:t>Procurement specialists lacking technical knowledge to drive change</a:t>
            </a:r>
          </a:p>
          <a:p>
            <a:pPr algn="just">
              <a:buFont typeface="Wingdings" panose="05000000000000000000" pitchFamily="2" charset="2"/>
              <a:buChar char="§"/>
            </a:pPr>
            <a:r>
              <a:rPr lang="en-US" dirty="0"/>
              <a:t>Procurement lacking the commercial imagination to reward suppliers for their innovative developments</a:t>
            </a:r>
          </a:p>
          <a:p>
            <a:pPr algn="just">
              <a:buFont typeface="Wingdings" panose="05000000000000000000" pitchFamily="2" charset="2"/>
              <a:buChar char="§"/>
            </a:pPr>
            <a:r>
              <a:rPr lang="en-US" dirty="0"/>
              <a:t>Procurement lacking credibility with technical colleagues and therefore unable to influence change</a:t>
            </a:r>
          </a:p>
          <a:p>
            <a:pPr algn="just">
              <a:buFont typeface="Wingdings" panose="05000000000000000000" pitchFamily="2" charset="2"/>
              <a:buChar char="§"/>
            </a:pPr>
            <a:r>
              <a:rPr lang="en-US" dirty="0"/>
              <a:t>Buying organizations unwilling to invest in product/service research and development.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13504" y="1167259"/>
            <a:ext cx="12100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84A2EEB-D7FF-8B72-1327-0007895B9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250" y="27197"/>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26233" y="137912"/>
            <a:ext cx="8458200" cy="717784"/>
          </a:xfrm>
        </p:spPr>
        <p:txBody>
          <a:bodyPr>
            <a:noAutofit/>
          </a:bodyPr>
          <a:lstStyle/>
          <a:p>
            <a:pPr algn="ctr"/>
            <a:r>
              <a:rPr lang="en-GB" altLang="en-US" sz="3400" b="1" dirty="0">
                <a:solidFill>
                  <a:srgbClr val="00B0F0"/>
                </a:solidFill>
              </a:rPr>
              <a:t>Innovation</a:t>
            </a:r>
          </a:p>
        </p:txBody>
      </p:sp>
      <p:sp>
        <p:nvSpPr>
          <p:cNvPr id="30723" name="Rectangle 3"/>
          <p:cNvSpPr>
            <a:spLocks noGrp="1" noChangeArrowheads="1"/>
          </p:cNvSpPr>
          <p:nvPr>
            <p:ph type="body" idx="1"/>
          </p:nvPr>
        </p:nvSpPr>
        <p:spPr>
          <a:xfrm>
            <a:off x="229843" y="1016047"/>
            <a:ext cx="11650981" cy="4791075"/>
          </a:xfrm>
        </p:spPr>
        <p:txBody>
          <a:bodyPr>
            <a:noAutofit/>
          </a:bodyPr>
          <a:lstStyle/>
          <a:p>
            <a:r>
              <a:rPr lang="en-US" b="1" dirty="0">
                <a:solidFill>
                  <a:srgbClr val="00B0F0"/>
                </a:solidFill>
              </a:rPr>
              <a:t>Innovation</a:t>
            </a:r>
            <a:r>
              <a:rPr lang="en-US" dirty="0"/>
              <a:t> is the process of turning ideas and knowledge into products and services that create a consumer demand within the marketplace. </a:t>
            </a:r>
          </a:p>
          <a:p>
            <a:r>
              <a:rPr lang="en-US" b="1" dirty="0">
                <a:solidFill>
                  <a:srgbClr val="00B0F0"/>
                </a:solidFill>
              </a:rPr>
              <a:t>Product innovation </a:t>
            </a:r>
            <a:r>
              <a:rPr lang="en-US" dirty="0"/>
              <a:t>is the process of transforming technical ideas or market needs and opportunities into a new product (or service) that is launched on to the market.</a:t>
            </a:r>
          </a:p>
          <a:p>
            <a:r>
              <a:rPr lang="en-US" b="1" dirty="0">
                <a:solidFill>
                  <a:srgbClr val="00B0F0"/>
                </a:solidFill>
              </a:rPr>
              <a:t>Process innovation </a:t>
            </a:r>
            <a:r>
              <a:rPr lang="en-US" dirty="0"/>
              <a:t>is the introduction or development of new methods or technology by means of which products or services can be manufactured or delivered more effectively or efficiently. An example of process innovation is the introduction of robots and other forms of automated equipment.</a:t>
            </a:r>
          </a:p>
          <a:p>
            <a:r>
              <a:rPr lang="en-US" b="1" dirty="0">
                <a:solidFill>
                  <a:srgbClr val="00B0F0"/>
                </a:solidFill>
              </a:rPr>
              <a:t>Breakthrough innovation</a:t>
            </a:r>
            <a:r>
              <a:rPr lang="en-US" dirty="0"/>
              <a:t> is completely new or revolutionary products, such as new scientific discoveries in pharmaceuticals. Commonplace products, such as the radio, television and aircraft were once breakthrough innovations.</a:t>
            </a:r>
          </a:p>
          <a:p>
            <a:r>
              <a:rPr lang="en-US" dirty="0"/>
              <a:t> </a:t>
            </a:r>
            <a:r>
              <a:rPr lang="en-US" b="1" dirty="0">
                <a:solidFill>
                  <a:srgbClr val="00B0F0"/>
                </a:solidFill>
              </a:rPr>
              <a:t>Incremental innovations </a:t>
            </a:r>
            <a:r>
              <a:rPr lang="en-US" dirty="0"/>
              <a:t>are gradual improvements in a product or service.</a:t>
            </a:r>
            <a:endParaRPr lang="en-US" altLang="en-US" sz="24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880824" y="1016047"/>
            <a:ext cx="1451295" cy="54418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24CBEB-33F9-924A-F784-2BF8F0ADCB2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65" y="75824"/>
            <a:ext cx="2406335" cy="858896"/>
          </a:xfrm>
          <a:prstGeom prst="rect">
            <a:avLst/>
          </a:prstGeom>
        </p:spPr>
      </p:pic>
      <p:sp>
        <p:nvSpPr>
          <p:cNvPr id="4" name="Slide Number Placeholder 3">
            <a:extLst>
              <a:ext uri="{FF2B5EF4-FFF2-40B4-BE49-F238E27FC236}">
                <a16:creationId xmlns:a16="http://schemas.microsoft.com/office/drawing/2014/main" id="{EDB64DB3-1C8F-6E40-9F46-DC18D125C4B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p>
        </p:txBody>
      </p:sp>
      <p:sp>
        <p:nvSpPr>
          <p:cNvPr id="30723" name="Rectangle 3"/>
          <p:cNvSpPr>
            <a:spLocks noGrp="1" noChangeArrowheads="1"/>
          </p:cNvSpPr>
          <p:nvPr>
            <p:ph type="body" idx="1"/>
          </p:nvPr>
        </p:nvSpPr>
        <p:spPr>
          <a:xfrm>
            <a:off x="78740" y="1542407"/>
            <a:ext cx="11630838" cy="4791075"/>
          </a:xfrm>
        </p:spPr>
        <p:txBody>
          <a:bodyPr>
            <a:noAutofit/>
          </a:bodyPr>
          <a:lstStyle/>
          <a:p>
            <a:pPr algn="just"/>
            <a:r>
              <a:rPr lang="en-US" b="1" dirty="0">
                <a:solidFill>
                  <a:srgbClr val="00B0F0"/>
                </a:solidFill>
              </a:rPr>
              <a:t>Concurrent</a:t>
            </a:r>
            <a:r>
              <a:rPr lang="en-US" b="1" dirty="0"/>
              <a:t> </a:t>
            </a:r>
            <a:r>
              <a:rPr lang="en-US" b="1" dirty="0">
                <a:solidFill>
                  <a:srgbClr val="00B0F0"/>
                </a:solidFill>
              </a:rPr>
              <a:t>engineering</a:t>
            </a:r>
            <a:r>
              <a:rPr lang="en-US" b="1" dirty="0"/>
              <a:t> </a:t>
            </a:r>
            <a:r>
              <a:rPr lang="en-US" dirty="0"/>
              <a:t>is a systematic approach to the integrated, concurrent design of products and their related processes, including manufacture and support. </a:t>
            </a:r>
          </a:p>
          <a:p>
            <a:pPr algn="just"/>
            <a:endParaRPr lang="en-US" dirty="0"/>
          </a:p>
          <a:p>
            <a:pPr algn="just"/>
            <a:r>
              <a:rPr lang="en-US" dirty="0"/>
              <a:t>Typically, concurrent engineering involves the formation of cross-functional teams, which allows engineers and managers of different disciplines to work together simultaneously in developing product and process design. </a:t>
            </a:r>
          </a:p>
          <a:p>
            <a:pPr algn="just"/>
            <a:endParaRPr lang="en-US" dirty="0"/>
          </a:p>
          <a:p>
            <a:pPr algn="just"/>
            <a:r>
              <a:rPr lang="en-US" dirty="0"/>
              <a:t>This approach is intended to cause the developers from the outset, to consider all elements of the product lifecycle from concept through disposal, including quality, cost, schedule, and user requirements.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880825" y="1262255"/>
            <a:ext cx="1332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7936B8-A97E-FA54-66A4-E05170ED9E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Slide Number Placeholder 3">
            <a:extLst>
              <a:ext uri="{FF2B5EF4-FFF2-40B4-BE49-F238E27FC236}">
                <a16:creationId xmlns:a16="http://schemas.microsoft.com/office/drawing/2014/main" id="{FC2BF5D6-2EBF-63FF-92F7-EE87BCC72ED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p>
        </p:txBody>
      </p:sp>
      <p:sp>
        <p:nvSpPr>
          <p:cNvPr id="30723" name="Rectangle 3"/>
          <p:cNvSpPr>
            <a:spLocks noGrp="1" noChangeArrowheads="1"/>
          </p:cNvSpPr>
          <p:nvPr>
            <p:ph type="body" idx="1"/>
          </p:nvPr>
        </p:nvSpPr>
        <p:spPr>
          <a:xfrm>
            <a:off x="142240" y="1172294"/>
            <a:ext cx="12120880" cy="4791075"/>
          </a:xfrm>
        </p:spPr>
        <p:txBody>
          <a:bodyPr>
            <a:noAutofit/>
          </a:bodyPr>
          <a:lstStyle/>
          <a:p>
            <a:pPr algn="just"/>
            <a:r>
              <a:rPr lang="en-US" sz="2700" dirty="0"/>
              <a:t>Australia’s National Institute for Manufacturing Management has published           </a:t>
            </a:r>
          </a:p>
          <a:p>
            <a:pPr marL="0" indent="0" algn="just">
              <a:buNone/>
            </a:pPr>
            <a:r>
              <a:rPr lang="en-US" sz="2700" dirty="0"/>
              <a:t>   a guide to Introducing concurrent engineering in your organization . </a:t>
            </a:r>
          </a:p>
          <a:p>
            <a:pPr algn="just"/>
            <a:r>
              <a:rPr lang="en-US" sz="2700" dirty="0"/>
              <a:t>They pose a question for companies to ascertain whether concurrent engineering </a:t>
            </a:r>
          </a:p>
          <a:p>
            <a:pPr marL="0" indent="0" algn="just">
              <a:buNone/>
            </a:pPr>
            <a:r>
              <a:rPr lang="en-US" sz="2700" dirty="0"/>
              <a:t>   is for them:</a:t>
            </a:r>
          </a:p>
          <a:p>
            <a:pPr algn="just"/>
            <a:r>
              <a:rPr lang="en-US" sz="2700" dirty="0"/>
              <a:t>‘</a:t>
            </a:r>
            <a:r>
              <a:rPr lang="en-US" sz="2700" b="1" dirty="0">
                <a:solidFill>
                  <a:srgbClr val="00B0F0"/>
                </a:solidFill>
              </a:rPr>
              <a:t>Does my company face any of the following problems in product development?</a:t>
            </a:r>
          </a:p>
          <a:p>
            <a:r>
              <a:rPr lang="en-US" sz="2700" dirty="0"/>
              <a:t>Increasing competitive pressure to develop new products</a:t>
            </a:r>
          </a:p>
          <a:p>
            <a:r>
              <a:rPr lang="en-US" sz="2700" dirty="0"/>
              <a:t> Product launch delays</a:t>
            </a:r>
          </a:p>
          <a:p>
            <a:r>
              <a:rPr lang="en-US" sz="2700" dirty="0"/>
              <a:t> Higher costs in processing and developing products than is acceptable</a:t>
            </a:r>
          </a:p>
          <a:p>
            <a:r>
              <a:rPr lang="en-US" sz="2700" dirty="0"/>
              <a:t> A predominantly internally focused product development process</a:t>
            </a:r>
          </a:p>
          <a:p>
            <a:r>
              <a:rPr lang="en-US" sz="2700" dirty="0"/>
              <a:t> Little or no direct knowledge of customer requirements </a:t>
            </a:r>
          </a:p>
          <a:p>
            <a:r>
              <a:rPr lang="en-US" sz="2700" dirty="0"/>
              <a:t> No or low involvement by marketing in the early stages of product development</a:t>
            </a:r>
          </a:p>
          <a:p>
            <a:pPr marL="0" indent="0">
              <a:buNone/>
            </a:pPr>
            <a:r>
              <a:rPr lang="en-US" sz="2700" dirty="0"/>
              <a:t> </a:t>
            </a:r>
            <a:endParaRPr lang="en-US" altLang="en-US" sz="27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2192000" y="781617"/>
            <a:ext cx="1016000" cy="5572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6987224-E5E0-C062-7D49-2D10FB9A6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960496"/>
          </a:xfrm>
          <a:prstGeom prst="rect">
            <a:avLst/>
          </a:prstGeom>
        </p:spPr>
      </p:pic>
      <p:sp>
        <p:nvSpPr>
          <p:cNvPr id="4" name="Slide Number Placeholder 3">
            <a:extLst>
              <a:ext uri="{FF2B5EF4-FFF2-40B4-BE49-F238E27FC236}">
                <a16:creationId xmlns:a16="http://schemas.microsoft.com/office/drawing/2014/main" id="{B74CB7F0-FD0E-68FA-3289-7BEBF727778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endParaRPr lang="en-GB" altLang="en-US" sz="3000" b="1" dirty="0">
              <a:solidFill>
                <a:srgbClr val="0070C0"/>
              </a:solidFill>
            </a:endParaRPr>
          </a:p>
        </p:txBody>
      </p:sp>
      <p:sp>
        <p:nvSpPr>
          <p:cNvPr id="30723" name="Rectangle 3"/>
          <p:cNvSpPr>
            <a:spLocks noGrp="1" noChangeArrowheads="1"/>
          </p:cNvSpPr>
          <p:nvPr>
            <p:ph type="body" idx="1"/>
          </p:nvPr>
        </p:nvSpPr>
        <p:spPr>
          <a:xfrm>
            <a:off x="279401" y="1490108"/>
            <a:ext cx="11480799" cy="4791075"/>
          </a:xfrm>
        </p:spPr>
        <p:txBody>
          <a:bodyPr>
            <a:noAutofit/>
          </a:bodyPr>
          <a:lstStyle/>
          <a:p>
            <a:r>
              <a:rPr lang="en-US" sz="2700" dirty="0"/>
              <a:t>Promoting the logic for the early involvement of suppliers in the design process to ensure the true cost and maintainability of materials and components</a:t>
            </a:r>
          </a:p>
          <a:p>
            <a:r>
              <a:rPr lang="en-US" sz="2700" dirty="0"/>
              <a:t>Becoming a key member of the concurrent engineering team, through an effective challenge to specifications</a:t>
            </a:r>
          </a:p>
          <a:p>
            <a:r>
              <a:rPr lang="en-US" sz="2700" dirty="0"/>
              <a:t>The effective management of the procurement of samples for test and production prototypes</a:t>
            </a:r>
          </a:p>
          <a:p>
            <a:r>
              <a:rPr lang="en-US" sz="2700" dirty="0"/>
              <a:t>Ensuring that emerging contractual detail includes supplier’s obligations for replacing faulty materials and components</a:t>
            </a:r>
          </a:p>
          <a:p>
            <a:r>
              <a:rPr lang="en-US" sz="2700" dirty="0"/>
              <a:t>Providing training to the concurrent engineering teams on all facets of cost drivers impacting on through life costs</a:t>
            </a:r>
          </a:p>
          <a:p>
            <a:r>
              <a:rPr lang="en-US" sz="2700" dirty="0"/>
              <a:t>Assisting in networking with other organizations who have successfully implemented concurrent engineering</a:t>
            </a:r>
          </a:p>
          <a:p>
            <a:pPr marL="0" indent="0">
              <a:buNone/>
            </a:pP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760200" y="1152167"/>
            <a:ext cx="1356360" cy="53057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88ECBD2-9AEC-8992-C840-B6CEAAEA596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Slide Number Placeholder 3">
            <a:extLst>
              <a:ext uri="{FF2B5EF4-FFF2-40B4-BE49-F238E27FC236}">
                <a16:creationId xmlns:a16="http://schemas.microsoft.com/office/drawing/2014/main" id="{C497F3B0-BD8D-12E5-A72E-67F8B25F7D4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14525" y="75824"/>
            <a:ext cx="8458200" cy="717784"/>
          </a:xfrm>
        </p:spPr>
        <p:txBody>
          <a:bodyPr>
            <a:noAutofit/>
          </a:bodyPr>
          <a:lstStyle/>
          <a:p>
            <a:pPr algn="ctr"/>
            <a:r>
              <a:rPr lang="en-GB" altLang="en-US" sz="3000" b="1" dirty="0">
                <a:solidFill>
                  <a:srgbClr val="00B0F0"/>
                </a:solidFill>
              </a:rPr>
              <a:t>Environmentally sensitive design</a:t>
            </a:r>
          </a:p>
        </p:txBody>
      </p:sp>
      <p:sp>
        <p:nvSpPr>
          <p:cNvPr id="30723" name="Rectangle 3"/>
          <p:cNvSpPr>
            <a:spLocks noGrp="1" noChangeArrowheads="1"/>
          </p:cNvSpPr>
          <p:nvPr>
            <p:ph type="body" idx="1"/>
          </p:nvPr>
        </p:nvSpPr>
        <p:spPr>
          <a:xfrm>
            <a:off x="203200" y="1465860"/>
            <a:ext cx="11866880" cy="4791075"/>
          </a:xfrm>
        </p:spPr>
        <p:txBody>
          <a:bodyPr>
            <a:noAutofit/>
          </a:bodyPr>
          <a:lstStyle/>
          <a:p>
            <a:pPr marL="0" indent="0" algn="just">
              <a:buNone/>
            </a:pPr>
            <a:r>
              <a:rPr lang="en-US" b="1" dirty="0">
                <a:solidFill>
                  <a:srgbClr val="00B0F0"/>
                </a:solidFill>
                <a:latin typeface="+mj-lt"/>
              </a:rPr>
              <a:t>Factors in environmentally sensitive design</a:t>
            </a:r>
          </a:p>
          <a:p>
            <a:pPr algn="l"/>
            <a:r>
              <a:rPr lang="en-US" sz="2800" b="0" i="0" u="none" strike="noStrike" baseline="0" dirty="0">
                <a:latin typeface="+mj-lt"/>
              </a:rPr>
              <a:t> </a:t>
            </a:r>
            <a:r>
              <a:rPr lang="en-US" sz="2700" b="0" i="0" u="none" strike="noStrike" baseline="0" dirty="0">
                <a:latin typeface="+mj-lt"/>
              </a:rPr>
              <a:t>Increasing their efficiency and economy in the use of materials, energy and</a:t>
            </a:r>
          </a:p>
          <a:p>
            <a:pPr marL="0" indent="0" algn="l">
              <a:buNone/>
            </a:pPr>
            <a:r>
              <a:rPr lang="en-US" sz="2700" b="0" i="0" u="none" strike="noStrike" baseline="0" dirty="0">
                <a:latin typeface="+mj-lt"/>
              </a:rPr>
              <a:t>    other resources</a:t>
            </a:r>
          </a:p>
          <a:p>
            <a:pPr algn="l"/>
            <a:r>
              <a:rPr lang="en-US" sz="2700" dirty="0">
                <a:latin typeface="+mj-lt"/>
              </a:rPr>
              <a:t>Minimizing</a:t>
            </a:r>
            <a:r>
              <a:rPr lang="en-US" sz="2700" b="0" i="0" u="none" strike="noStrike" baseline="0" dirty="0">
                <a:latin typeface="+mj-lt"/>
              </a:rPr>
              <a:t> pollution from chosen materials</a:t>
            </a:r>
          </a:p>
          <a:p>
            <a:pPr algn="l"/>
            <a:r>
              <a:rPr lang="en-US" sz="2700" dirty="0">
                <a:latin typeface="+mj-lt"/>
              </a:rPr>
              <a:t>R</a:t>
            </a:r>
            <a:r>
              <a:rPr lang="en-US" sz="2700" b="0" i="0" u="none" strike="noStrike" baseline="0" dirty="0">
                <a:latin typeface="+mj-lt"/>
              </a:rPr>
              <a:t>educing any long-term harm to the environment caused by using the product</a:t>
            </a:r>
          </a:p>
          <a:p>
            <a:pPr algn="l"/>
            <a:r>
              <a:rPr lang="en-US" sz="2700" dirty="0">
                <a:latin typeface="+mj-lt"/>
              </a:rPr>
              <a:t>E</a:t>
            </a:r>
            <a:r>
              <a:rPr lang="en-US" sz="2700" b="0" i="0" u="none" strike="noStrike" baseline="0" dirty="0">
                <a:latin typeface="+mj-lt"/>
              </a:rPr>
              <a:t>nsuring that the planned life of the product is the most appropriate in environmental terms and that the product functions efficiently for its full life </a:t>
            </a:r>
          </a:p>
          <a:p>
            <a:pPr algn="l"/>
            <a:r>
              <a:rPr lang="en-US" sz="2700" dirty="0">
                <a:latin typeface="+mj-lt"/>
              </a:rPr>
              <a:t>E</a:t>
            </a:r>
            <a:r>
              <a:rPr lang="en-US" sz="2700" b="0" i="0" u="none" strike="noStrike" baseline="0" dirty="0">
                <a:latin typeface="+mj-lt"/>
              </a:rPr>
              <a:t>nsuring that full account is taken of the end-disposal of the product</a:t>
            </a:r>
          </a:p>
          <a:p>
            <a:pPr algn="l"/>
            <a:r>
              <a:rPr lang="en-US" sz="2700" b="0" i="0" u="none" strike="noStrike" baseline="0" dirty="0">
                <a:latin typeface="+mj-lt"/>
              </a:rPr>
              <a:t>Specifying packaging that can be recycled easily</a:t>
            </a:r>
          </a:p>
          <a:p>
            <a:pPr algn="l"/>
            <a:r>
              <a:rPr lang="en-US" sz="2700" dirty="0">
                <a:latin typeface="+mj-lt"/>
              </a:rPr>
              <a:t>Minimizing</a:t>
            </a:r>
            <a:r>
              <a:rPr lang="en-US" sz="2700" b="0" i="0" u="none" strike="noStrike" baseline="0" dirty="0">
                <a:latin typeface="+mj-lt"/>
              </a:rPr>
              <a:t> nuisances, such as noise or odour</a:t>
            </a:r>
          </a:p>
          <a:p>
            <a:pPr algn="l"/>
            <a:r>
              <a:rPr lang="en-US" sz="2700" dirty="0">
                <a:latin typeface="+mj-lt"/>
              </a:rPr>
              <a:t>Analyzing</a:t>
            </a:r>
            <a:r>
              <a:rPr lang="en-US" sz="2700" b="0" i="0" u="none" strike="noStrike" baseline="0" dirty="0">
                <a:latin typeface="+mj-lt"/>
              </a:rPr>
              <a:t> and minimizing safety hazards</a:t>
            </a:r>
            <a:r>
              <a:rPr lang="en-US" sz="2800" b="0" i="0" u="none" strike="noStrike" baseline="0" dirty="0">
                <a:latin typeface="+mj-lt"/>
              </a:rPr>
              <a:t>.</a:t>
            </a:r>
            <a:endParaRPr lang="en-US" altLang="en-US" dirty="0">
              <a:latin typeface="+mj-lt"/>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453880"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592560" y="1152167"/>
            <a:ext cx="123951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12FBD39-3590-EF2E-2A4F-4CB0C96EFF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Slide Number Placeholder 3">
            <a:extLst>
              <a:ext uri="{FF2B5EF4-FFF2-40B4-BE49-F238E27FC236}">
                <a16:creationId xmlns:a16="http://schemas.microsoft.com/office/drawing/2014/main" id="{C02572E4-6CE0-D7B2-E7EA-1B9F2AC1486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425575"/>
            <a:ext cx="11704320" cy="5262979"/>
          </a:xfrm>
          <a:prstGeom prst="rect">
            <a:avLst/>
          </a:prstGeom>
          <a:noFill/>
        </p:spPr>
        <p:txBody>
          <a:bodyPr wrap="square">
            <a:spAutoFit/>
          </a:bodyPr>
          <a:lstStyle/>
          <a:p>
            <a:pPr algn="l"/>
            <a:r>
              <a:rPr lang="en-US" sz="2800" b="1" i="0" u="none" strike="noStrike" baseline="0" dirty="0">
                <a:solidFill>
                  <a:srgbClr val="00B0F0"/>
                </a:solidFill>
                <a:latin typeface="+mj-lt"/>
              </a:rPr>
              <a:t>Industrial ecology aims to manage human activity on a sustainable basis by:</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b="0" i="0" u="none" strike="noStrike" baseline="0" dirty="0">
                <a:latin typeface="+mj-lt"/>
              </a:rPr>
              <a:t>Minimizing energy and materials usage</a:t>
            </a:r>
          </a:p>
          <a:p>
            <a:pPr marL="171450" indent="-171450" algn="l">
              <a:buFont typeface="Wingdings" panose="05000000000000000000" pitchFamily="2" charset="2"/>
              <a:buChar char="§"/>
            </a:pPr>
            <a:r>
              <a:rPr lang="en-US" sz="2800" b="0" i="0" u="none" strike="noStrike" baseline="0" dirty="0">
                <a:latin typeface="+mj-lt"/>
              </a:rPr>
              <a:t>Ensuring acceptable quality of life for human beings</a:t>
            </a:r>
          </a:p>
          <a:p>
            <a:pPr marL="171450" indent="-171450" algn="l">
              <a:buFont typeface="Wingdings" panose="05000000000000000000" pitchFamily="2" charset="2"/>
              <a:buChar char="§"/>
            </a:pPr>
            <a:r>
              <a:rPr lang="en-US" sz="2800" b="0" i="0" u="none" strike="noStrike" baseline="0" dirty="0">
                <a:latin typeface="+mj-lt"/>
              </a:rPr>
              <a:t>Conserving energy and natural resources, such as minerals and forests.</a:t>
            </a:r>
          </a:p>
          <a:p>
            <a:pPr algn="l"/>
            <a:endParaRPr lang="en-US" sz="2800" b="0" i="0" u="none" strike="noStrike" baseline="0" dirty="0">
              <a:latin typeface="+mj-lt"/>
            </a:endParaRPr>
          </a:p>
          <a:p>
            <a:pPr algn="l"/>
            <a:r>
              <a:rPr lang="en-US" sz="2800" b="1" i="0" u="none" strike="noStrike" baseline="0" dirty="0">
                <a:solidFill>
                  <a:srgbClr val="00B0F0"/>
                </a:solidFill>
                <a:latin typeface="+mj-lt"/>
              </a:rPr>
              <a:t>Industrial ecology advocates the application of the following principles when selecting materials for product design:</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C</a:t>
            </a:r>
            <a:r>
              <a:rPr lang="en-US" sz="2800" b="0" i="0" u="none" strike="noStrike" baseline="0" dirty="0">
                <a:latin typeface="+mj-lt"/>
              </a:rPr>
              <a:t>hoose abundant, non-toxic materials whenever possible</a:t>
            </a:r>
          </a:p>
          <a:p>
            <a:pPr marL="171450" indent="-171450" algn="l">
              <a:buFont typeface="Wingdings" panose="05000000000000000000" pitchFamily="2" charset="2"/>
              <a:buChar char="§"/>
            </a:pPr>
            <a:r>
              <a:rPr lang="en-US" sz="2800" dirty="0">
                <a:latin typeface="+mj-lt"/>
              </a:rPr>
              <a:t>C</a:t>
            </a:r>
            <a:r>
              <a:rPr lang="en-US" sz="2800" b="0" i="0" u="none" strike="noStrike" baseline="0" dirty="0">
                <a:latin typeface="+mj-lt"/>
              </a:rPr>
              <a:t>hoose materials familiar to nature – for example, cellulose, rather than synthetic materials, such as chlorinated aromatics</a:t>
            </a:r>
            <a:endParaRPr lang="en-US" sz="25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770374" y="323334"/>
            <a:ext cx="7610351" cy="553998"/>
          </a:xfrm>
          <a:prstGeom prst="rect">
            <a:avLst/>
          </a:prstGeom>
          <a:noFill/>
        </p:spPr>
        <p:txBody>
          <a:bodyPr wrap="square">
            <a:spAutoFit/>
          </a:bodyPr>
          <a:lstStyle/>
          <a:p>
            <a:pPr lvl="0" algn="ctr">
              <a:defRPr/>
            </a:pPr>
            <a:r>
              <a:rPr lang="en-US" sz="3000" b="1" dirty="0">
                <a:solidFill>
                  <a:srgbClr val="00B0F0"/>
                </a:solidFill>
              </a:rPr>
              <a:t>Use of environmentally preferred materials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880824" y="1136131"/>
            <a:ext cx="11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8952" y="1315858"/>
            <a:ext cx="11616648" cy="5693866"/>
          </a:xfrm>
          <a:prstGeom prst="rect">
            <a:avLst/>
          </a:prstGeom>
          <a:noFill/>
        </p:spPr>
        <p:txBody>
          <a:bodyPr wrap="square">
            <a:spAutoFit/>
          </a:bodyPr>
          <a:lstStyle/>
          <a:p>
            <a:pPr algn="just"/>
            <a:r>
              <a:rPr lang="en-US" sz="2700" b="1" dirty="0">
                <a:solidFill>
                  <a:srgbClr val="00B0F0"/>
                </a:solidFill>
              </a:rPr>
              <a:t>Supplier development has been defined as:</a:t>
            </a:r>
          </a:p>
          <a:p>
            <a:pPr algn="just"/>
            <a:r>
              <a:rPr lang="en-US" sz="2700" dirty="0"/>
              <a:t>Any activity that a buyer undertakes to improve a supplier’s performance and/or capabilities to meet the buyer’s short-term or long-term supply needs. </a:t>
            </a:r>
          </a:p>
          <a:p>
            <a:pPr algn="just"/>
            <a:r>
              <a:rPr lang="en-US" sz="2700" b="1" dirty="0">
                <a:solidFill>
                  <a:srgbClr val="00B0F0"/>
                </a:solidFill>
              </a:rPr>
              <a:t>Supplier development programmes can be either results-orientated or process-orientated.</a:t>
            </a:r>
          </a:p>
          <a:p>
            <a:pPr algn="just"/>
            <a:r>
              <a:rPr lang="en-US" sz="2700" dirty="0"/>
              <a:t>Results-orientated programmes focus on solving specific problems for suppliers and normally involve step-by-step changes relating to supplier’s costs, quality and delivery.</a:t>
            </a:r>
          </a:p>
          <a:p>
            <a:pPr algn="just"/>
            <a:r>
              <a:rPr lang="en-US" sz="2700" b="1" dirty="0">
                <a:solidFill>
                  <a:srgbClr val="00B0F0"/>
                </a:solidFill>
              </a:rPr>
              <a:t>Hartley and Jones  identify three characteristics of results-orientated supplier development:</a:t>
            </a:r>
          </a:p>
          <a:p>
            <a:pPr algn="just"/>
            <a:r>
              <a:rPr lang="en-US" sz="2700" dirty="0"/>
              <a:t>– The process is standardized and buyer-driven</a:t>
            </a:r>
          </a:p>
          <a:p>
            <a:pPr algn="just"/>
            <a:r>
              <a:rPr lang="en-US" sz="2700" dirty="0"/>
              <a:t>– The changes made are primarily technical</a:t>
            </a:r>
          </a:p>
          <a:p>
            <a:pPr algn="just"/>
            <a:r>
              <a:rPr lang="en-US" sz="2700" dirty="0"/>
              <a:t>– The process is of short duration and requires limited follow-up.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Supplier development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880824" y="1023339"/>
            <a:ext cx="1144295" cy="52692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481"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209069" y="1429762"/>
            <a:ext cx="11773861" cy="5262979"/>
          </a:xfrm>
          <a:prstGeom prst="rect">
            <a:avLst/>
          </a:prstGeom>
          <a:noFill/>
        </p:spPr>
        <p:txBody>
          <a:bodyPr wrap="square">
            <a:spAutoFit/>
          </a:bodyPr>
          <a:lstStyle/>
          <a:p>
            <a:pPr algn="l"/>
            <a:r>
              <a:rPr lang="en-US" sz="2800" b="0" i="0" u="none" strike="noStrike" baseline="0" dirty="0">
                <a:latin typeface="+mj-lt"/>
              </a:rPr>
              <a:t>With this approach, the supplier improves while the buyer’s supplier development team is on site, and the achieved level of performance can be maintained after the team has left. The results approach is basically an attempt to transfer an organization’s in-house capabilities across boundaries.</a:t>
            </a:r>
          </a:p>
          <a:p>
            <a:pPr algn="l"/>
            <a:endParaRPr lang="en-US" sz="2800" b="1" i="1" u="none" strike="noStrike" baseline="0" dirty="0">
              <a:latin typeface="+mj-lt"/>
            </a:endParaRPr>
          </a:p>
          <a:p>
            <a:pPr algn="l"/>
            <a:r>
              <a:rPr lang="en-US" sz="2800" b="1" u="none" strike="noStrike" baseline="0" dirty="0">
                <a:solidFill>
                  <a:srgbClr val="00B0F0"/>
                </a:solidFill>
                <a:latin typeface="+mj-lt"/>
              </a:rPr>
              <a:t>Process-orientated programmes </a:t>
            </a:r>
            <a:r>
              <a:rPr lang="en-US" sz="2800" b="0" i="0" u="none" strike="noStrike" baseline="0" dirty="0">
                <a:latin typeface="+mj-lt"/>
              </a:rPr>
              <a:t>focus on increasing the supplier’s ability to</a:t>
            </a:r>
          </a:p>
          <a:p>
            <a:pPr algn="l"/>
            <a:r>
              <a:rPr lang="en-US" sz="2800" b="0" i="0" u="none" strike="noStrike" baseline="0" dirty="0">
                <a:latin typeface="+mj-lt"/>
              </a:rPr>
              <a:t>make production improvements without hands-on assistance from the buyer. </a:t>
            </a:r>
          </a:p>
          <a:p>
            <a:pPr algn="l"/>
            <a:r>
              <a:rPr lang="en-US" sz="2800" b="0" i="0" u="none" strike="noStrike" baseline="0" dirty="0">
                <a:latin typeface="+mj-lt"/>
              </a:rPr>
              <a:t>This requires the supplier to learn the problem-solving techniques required for continuous improvements.</a:t>
            </a:r>
          </a:p>
          <a:p>
            <a:pPr algn="l"/>
            <a:endParaRPr lang="en-US" sz="2800" b="0" i="0" u="none" strike="noStrike" baseline="0" dirty="0">
              <a:latin typeface="+mj-lt"/>
            </a:endParaRPr>
          </a:p>
          <a:p>
            <a:pPr algn="l"/>
            <a:r>
              <a:rPr lang="en-US" sz="2800" b="0" i="0" u="none" strike="noStrike" baseline="0" dirty="0">
                <a:latin typeface="+mj-lt"/>
              </a:rPr>
              <a:t>Such learning is complicated, may require the ‘unlearning’ of old practices and</a:t>
            </a:r>
          </a:p>
          <a:p>
            <a:pPr algn="l"/>
            <a:r>
              <a:rPr lang="en-US" sz="2800" b="0" i="0" u="none" strike="noStrike" baseline="0" dirty="0">
                <a:latin typeface="+mj-lt"/>
              </a:rPr>
              <a:t>the encoding of new knowledge in organizational routines.</a:t>
            </a:r>
            <a:endParaRPr kumimoji="0" lang="en-US" sz="2800" i="0" u="none" strike="noStrike" kern="1200" cap="none" spc="0" normalizeH="0" baseline="0" noProof="0" dirty="0">
              <a:ln>
                <a:noFill/>
              </a:ln>
              <a:effectLst/>
              <a:uLnTx/>
              <a:uFillTx/>
              <a:latin typeface="+mj-lt"/>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7656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901907" y="1076343"/>
            <a:ext cx="10532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431805"/>
            <a:ext cx="11358662" cy="4832092"/>
          </a:xfrm>
          <a:prstGeom prst="rect">
            <a:avLst/>
          </a:prstGeom>
          <a:noFill/>
        </p:spPr>
        <p:txBody>
          <a:bodyPr wrap="square">
            <a:spAutoFit/>
          </a:bodyPr>
          <a:lstStyle/>
          <a:p>
            <a:pPr algn="justLow"/>
            <a:r>
              <a:rPr lang="en-US" sz="2800" dirty="0"/>
              <a:t>The actual process may differ according to the organization and as stated above, whether the development is primarily results-orientated or process-orientated. There are nine steps in a typical supplier development programme. </a:t>
            </a:r>
          </a:p>
          <a:p>
            <a:pPr algn="justLow"/>
            <a:endParaRPr lang="en-US" sz="2800" b="1" dirty="0"/>
          </a:p>
          <a:p>
            <a:pPr algn="justLow"/>
            <a:r>
              <a:rPr lang="en-US" sz="2800" b="1" dirty="0"/>
              <a:t>These are briefly explained as follows:</a:t>
            </a:r>
          </a:p>
          <a:p>
            <a:pPr algn="justLow"/>
            <a:endParaRPr lang="en-US" sz="2800" b="1" dirty="0"/>
          </a:p>
          <a:p>
            <a:pPr algn="justLow"/>
            <a:r>
              <a:rPr lang="en-US" sz="2800" dirty="0"/>
              <a:t>1- </a:t>
            </a:r>
            <a:r>
              <a:rPr lang="en-US" sz="2800" b="1" dirty="0">
                <a:solidFill>
                  <a:srgbClr val="00B0F0"/>
                </a:solidFill>
              </a:rPr>
              <a:t>Identify critical products </a:t>
            </a:r>
            <a:r>
              <a:rPr lang="en-US" sz="2800" dirty="0"/>
              <a:t>– this is done using a portfolio approach, such</a:t>
            </a:r>
          </a:p>
          <a:p>
            <a:pPr algn="justLow"/>
            <a:r>
              <a:rPr lang="en-US" sz="2800" dirty="0"/>
              <a:t>    as that of Kraljic. These will be mainly strategic and bottleneck products.</a:t>
            </a:r>
          </a:p>
          <a:p>
            <a:pPr algn="justLow"/>
            <a:endParaRPr lang="en-US" sz="2800" dirty="0"/>
          </a:p>
          <a:p>
            <a:pPr algn="justLow"/>
            <a:r>
              <a:rPr lang="en-US" sz="2800" b="1" dirty="0"/>
              <a:t>2- </a:t>
            </a:r>
            <a:r>
              <a:rPr lang="en-US" sz="2800" b="1" dirty="0">
                <a:solidFill>
                  <a:srgbClr val="00B0F0"/>
                </a:solidFill>
              </a:rPr>
              <a:t>Identify critical suppliers </a:t>
            </a:r>
            <a:r>
              <a:rPr lang="en-US" sz="2800" dirty="0"/>
              <a:t>– this involves consideration of such questions</a:t>
            </a:r>
          </a:p>
          <a:p>
            <a:pPr algn="justLow"/>
            <a:r>
              <a:rPr lang="en-US" sz="2800" dirty="0"/>
              <a:t>    as the following.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47003" y="16525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622822" y="1093073"/>
            <a:ext cx="11383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6985" y="1524258"/>
            <a:ext cx="11399520" cy="4832092"/>
          </a:xfrm>
          <a:prstGeom prst="rect">
            <a:avLst/>
          </a:prstGeom>
          <a:noFill/>
        </p:spPr>
        <p:txBody>
          <a:bodyPr wrap="square">
            <a:spAutoFit/>
          </a:bodyPr>
          <a:lstStyle/>
          <a:p>
            <a:pPr marL="457200" indent="-457200" algn="just">
              <a:buFont typeface="Arial" panose="020B0604020202020204" pitchFamily="34" charset="0"/>
              <a:buChar char="•"/>
            </a:pPr>
            <a:r>
              <a:rPr lang="en-US" sz="2800" dirty="0"/>
              <a:t>What is the capability of the suppliers? Sako identifies three levels of capability:</a:t>
            </a:r>
          </a:p>
          <a:p>
            <a:pPr marL="457200" indent="-457200" algn="just">
              <a:buFont typeface="Arial" panose="020B0604020202020204" pitchFamily="34" charset="0"/>
              <a:buChar char="•"/>
            </a:pPr>
            <a:r>
              <a:rPr lang="en-US" sz="2800" b="1" dirty="0">
                <a:solidFill>
                  <a:srgbClr val="00B0F0"/>
                </a:solidFill>
              </a:rPr>
              <a:t>Maintenance capability </a:t>
            </a:r>
            <a:r>
              <a:rPr lang="en-US" sz="2800" dirty="0"/>
              <a:t>– the ability to maintain a particular level of performance consistently</a:t>
            </a:r>
          </a:p>
          <a:p>
            <a:pPr marL="457200" indent="-457200" algn="just">
              <a:buFont typeface="Arial" panose="020B0604020202020204" pitchFamily="34" charset="0"/>
              <a:buChar char="•"/>
            </a:pPr>
            <a:r>
              <a:rPr lang="en-US" sz="2800" b="1" dirty="0">
                <a:solidFill>
                  <a:srgbClr val="00B0F0"/>
                </a:solidFill>
              </a:rPr>
              <a:t>Improvement capability </a:t>
            </a:r>
            <a:r>
              <a:rPr lang="en-US" sz="2800" dirty="0"/>
              <a:t>– that which affects the pace of performance improvements – </a:t>
            </a:r>
          </a:p>
          <a:p>
            <a:pPr marL="457200" indent="-457200" algn="just">
              <a:buFont typeface="Arial" panose="020B0604020202020204" pitchFamily="34" charset="0"/>
              <a:buChar char="•"/>
            </a:pPr>
            <a:r>
              <a:rPr lang="en-US" sz="2800" b="1" dirty="0">
                <a:solidFill>
                  <a:srgbClr val="00B0F0"/>
                </a:solidFill>
              </a:rPr>
              <a:t>Evolutionary capability </a:t>
            </a:r>
            <a:r>
              <a:rPr lang="en-US" sz="2800" dirty="0"/>
              <a:t>– the capacity for capability building, which is different from dynamic capabilities in that the emphasis is less on ‘adapting, integrating and reconfiguring internal resources in response to changing environments and more on the sustained accumulation of the other two capabilities.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010BE432-2BCA-DFFB-CCC3-EB37554731B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FEBC98DB-65F8-784D-FC8E-C5629016547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356E43B5-7B11-F25E-2F9F-135F8E22E5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420C751-E500-0196-EF18-876D0E8296DB}"/>
              </a:ext>
            </a:extLst>
          </p:cNvPr>
          <p:cNvSpPr txBox="1"/>
          <p:nvPr/>
        </p:nvSpPr>
        <p:spPr>
          <a:xfrm>
            <a:off x="166345" y="1308998"/>
            <a:ext cx="113995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B0F0"/>
                </a:solidFill>
              </a:rPr>
              <a:t>Form cross-functional supplier development team </a:t>
            </a:r>
            <a:r>
              <a:rPr lang="en-US" sz="2800" dirty="0"/>
              <a:t>– this team will be responsible for appraising present and potential suppliers, identifying gaps and negotiating with suppliers to try to devise mutually acceptable resolution of problems.</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b="1" dirty="0">
                <a:solidFill>
                  <a:srgbClr val="00B0F0"/>
                </a:solidFill>
              </a:rPr>
              <a:t>Meet with supplier’s top management team </a:t>
            </a:r>
            <a:r>
              <a:rPr lang="en-US" sz="2800" dirty="0"/>
              <a:t>– meeting with the top management team of the supplier provides an insight into the extent to which a collaborative relationship with the purchaser is required. It also provides an opportunity for both sides to know each other as individuals, discuss areas of cooperation not previously identified, exchange views frankly and build trust. Negotiated improvements can also be minuted and thereby provide an agreed record of decisions made.</a:t>
            </a:r>
          </a:p>
        </p:txBody>
      </p:sp>
      <p:sp>
        <p:nvSpPr>
          <p:cNvPr id="11" name="TextBox 10">
            <a:extLst>
              <a:ext uri="{FF2B5EF4-FFF2-40B4-BE49-F238E27FC236}">
                <a16:creationId xmlns:a16="http://schemas.microsoft.com/office/drawing/2014/main" id="{23F7225B-A75B-81A0-B70E-7EC7B8DB524D}"/>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C435012-27C2-6166-BADD-3D4499BECC32}"/>
              </a:ext>
            </a:extLst>
          </p:cNvPr>
          <p:cNvSpPr>
            <a:spLocks noGrp="1"/>
          </p:cNvSpPr>
          <p:nvPr>
            <p:ph type="sldNum" sz="quarter" idx="12"/>
          </p:nvPr>
        </p:nvSpPr>
        <p:spPr>
          <a:xfrm>
            <a:off x="8712200" y="6492875"/>
            <a:ext cx="2743200" cy="365125"/>
          </a:xfrm>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4D3BAD92-A7D8-5E80-ADD9-2ED32189EC8D}"/>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4503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485CBA5-D860-93D7-039E-FDF02DF0DD3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B4707AB-4939-8141-9FCF-69D6C6FF70D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D2337EC9-6BA6-9A7C-68E2-CA4A75DA9F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6034D141-2F8E-6994-AB48-55476A287F15}"/>
              </a:ext>
            </a:extLst>
          </p:cNvPr>
          <p:cNvSpPr txBox="1"/>
          <p:nvPr/>
        </p:nvSpPr>
        <p:spPr>
          <a:xfrm>
            <a:off x="166345" y="1308998"/>
            <a:ext cx="11399520" cy="4832092"/>
          </a:xfrm>
          <a:prstGeom prst="rect">
            <a:avLst/>
          </a:prstGeom>
          <a:noFill/>
        </p:spPr>
        <p:txBody>
          <a:bodyPr wrap="square">
            <a:spAutoFit/>
          </a:bodyPr>
          <a:lstStyle/>
          <a:p>
            <a:pPr algn="l"/>
            <a:r>
              <a:rPr lang="en-US" sz="2800" b="1" u="none" strike="noStrike" baseline="0" dirty="0">
                <a:solidFill>
                  <a:srgbClr val="00B0F0"/>
                </a:solidFill>
                <a:latin typeface="+mj-lt"/>
              </a:rPr>
              <a:t>Agree how the perceived gaps can be bridged – approaches may include:</a:t>
            </a:r>
          </a:p>
          <a:p>
            <a:pPr algn="l"/>
            <a:endParaRPr lang="en-US" sz="2800" b="1" u="none" strike="noStrike" baseline="0" dirty="0">
              <a:solidFill>
                <a:srgbClr val="00B0F0"/>
              </a:solidFill>
              <a:latin typeface="+mj-lt"/>
            </a:endParaRPr>
          </a:p>
          <a:p>
            <a:pPr marL="457200" indent="-457200" algn="l">
              <a:buFont typeface="Wingdings" panose="05000000000000000000" pitchFamily="2" charset="2"/>
              <a:buChar char="§"/>
            </a:pPr>
            <a:r>
              <a:rPr lang="en-US" sz="2800" b="0" i="0" u="none" strike="noStrike" baseline="0" dirty="0">
                <a:latin typeface="+mj-lt"/>
              </a:rPr>
              <a:t> Seconding Purchaser’s Staff To The Supplier</a:t>
            </a:r>
          </a:p>
          <a:p>
            <a:pPr marL="457200" indent="-457200" algn="l">
              <a:buFont typeface="Wingdings" panose="05000000000000000000" pitchFamily="2" charset="2"/>
              <a:buChar char="§"/>
            </a:pPr>
            <a:r>
              <a:rPr lang="en-US" sz="2800" b="0" i="0" u="none" strike="noStrike" baseline="0" dirty="0">
                <a:latin typeface="+mj-lt"/>
              </a:rPr>
              <a:t> Seconding Supplier’s Staff To The Purchaser</a:t>
            </a:r>
          </a:p>
          <a:p>
            <a:pPr marL="457200" indent="-457200" algn="l">
              <a:buFont typeface="Wingdings" panose="05000000000000000000" pitchFamily="2" charset="2"/>
              <a:buChar char="§"/>
            </a:pPr>
            <a:r>
              <a:rPr lang="en-US" sz="2800" b="0" i="0" u="none" strike="noStrike" baseline="0" dirty="0">
                <a:latin typeface="+mj-lt"/>
              </a:rPr>
              <a:t> Purchaser On Site Audits At The Supplier’s Premises</a:t>
            </a:r>
          </a:p>
          <a:p>
            <a:pPr marL="457200" indent="-457200" algn="l">
              <a:buFont typeface="Wingdings" panose="05000000000000000000" pitchFamily="2" charset="2"/>
              <a:buChar char="§"/>
            </a:pPr>
            <a:r>
              <a:rPr lang="en-US" sz="2800" b="0" i="0" u="none" strike="noStrike" baseline="0" dirty="0">
                <a:latin typeface="+mj-lt"/>
              </a:rPr>
              <a:t> Third-party Assessment, As Is Required For ISO 9000 Registration</a:t>
            </a:r>
          </a:p>
          <a:p>
            <a:pPr marL="457200" indent="-457200" algn="l">
              <a:buFont typeface="Wingdings" panose="05000000000000000000" pitchFamily="2" charset="2"/>
              <a:buChar char="§"/>
            </a:pPr>
            <a:r>
              <a:rPr lang="en-US" sz="2800" b="0" i="0" u="none" strike="noStrike" baseline="0" dirty="0">
                <a:latin typeface="+mj-lt"/>
              </a:rPr>
              <a:t> Loan Of Machinery And IT Hardware</a:t>
            </a:r>
          </a:p>
          <a:p>
            <a:pPr marL="457200" indent="-457200" algn="l">
              <a:buFont typeface="Wingdings" panose="05000000000000000000" pitchFamily="2" charset="2"/>
              <a:buChar char="§"/>
            </a:pPr>
            <a:r>
              <a:rPr lang="en-US" sz="2800" b="0" i="0" u="none" strike="noStrike" baseline="0" dirty="0">
                <a:latin typeface="+mj-lt"/>
              </a:rPr>
              <a:t> Granting Access To IT Systems, Such As CAD</a:t>
            </a:r>
          </a:p>
          <a:p>
            <a:pPr marL="457200" indent="-457200" algn="l">
              <a:buFont typeface="Wingdings" panose="05000000000000000000" pitchFamily="2" charset="2"/>
              <a:buChar char="§"/>
            </a:pPr>
            <a:r>
              <a:rPr lang="en-US" sz="2800" b="0" i="0" u="none" strike="noStrike" baseline="0" dirty="0">
                <a:latin typeface="+mj-lt"/>
              </a:rPr>
              <a:t> Negotiating Improved Transportation Contracts</a:t>
            </a:r>
          </a:p>
          <a:p>
            <a:pPr marL="457200" indent="-457200" algn="l">
              <a:buFont typeface="Wingdings" panose="05000000000000000000" pitchFamily="2" charset="2"/>
              <a:buChar char="§"/>
            </a:pPr>
            <a:r>
              <a:rPr lang="en-US" sz="2800" b="0" i="0" u="none" strike="noStrike" baseline="0" dirty="0">
                <a:latin typeface="+mj-lt"/>
              </a:rPr>
              <a:t> Joint Value Analysis Exercises</a:t>
            </a:r>
          </a:p>
          <a:p>
            <a:pPr marL="457200" indent="-457200" algn="l">
              <a:buFont typeface="Wingdings" panose="05000000000000000000" pitchFamily="2" charset="2"/>
              <a:buChar char="§"/>
            </a:pPr>
            <a:r>
              <a:rPr lang="en-US" sz="2800" b="0" i="0" u="none" strike="noStrike" baseline="0" dirty="0">
                <a:latin typeface="+mj-lt"/>
              </a:rPr>
              <a:t> Improved Costing Approaches</a:t>
            </a:r>
            <a:endParaRPr lang="en-US" sz="2800" dirty="0">
              <a:latin typeface="+mj-lt"/>
            </a:endParaRPr>
          </a:p>
        </p:txBody>
      </p:sp>
      <p:sp>
        <p:nvSpPr>
          <p:cNvPr id="11" name="TextBox 10">
            <a:extLst>
              <a:ext uri="{FF2B5EF4-FFF2-40B4-BE49-F238E27FC236}">
                <a16:creationId xmlns:a16="http://schemas.microsoft.com/office/drawing/2014/main" id="{1C39DA17-B562-0A39-6B9F-2D52ED15C424}"/>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DBEA3936-C97D-6DAB-55AB-B53634DC337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F1DAE793-8F3E-4502-51C4-D27F2A13AEC1}"/>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6855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4FF48C3-9E50-CF17-10F6-9BB2CC65217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3C5AD17-A31A-E434-3E31-3B4B2F8ECB6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F49D8F12-E32C-9754-217C-0FFE9E19AE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65BDD33E-F98A-7883-49E3-768A7D24E400}"/>
              </a:ext>
            </a:extLst>
          </p:cNvPr>
          <p:cNvSpPr txBox="1"/>
          <p:nvPr/>
        </p:nvSpPr>
        <p:spPr>
          <a:xfrm>
            <a:off x="166344" y="1308998"/>
            <a:ext cx="11609095" cy="4401205"/>
          </a:xfrm>
          <a:prstGeom prst="rect">
            <a:avLst/>
          </a:prstGeom>
          <a:noFill/>
        </p:spPr>
        <p:txBody>
          <a:bodyPr wrap="square">
            <a:spAutoFit/>
          </a:bodyPr>
          <a:lstStyle/>
          <a:p>
            <a:pPr algn="l"/>
            <a:r>
              <a:rPr lang="en-US" sz="2800" b="1" u="none" strike="noStrike" baseline="0" dirty="0">
                <a:solidFill>
                  <a:srgbClr val="00B0F0"/>
                </a:solidFill>
                <a:latin typeface="+mj-lt"/>
              </a:rPr>
              <a:t>Set deadlines for achieving improvements </a:t>
            </a:r>
            <a:r>
              <a:rPr lang="en-US" sz="2800" b="0" i="0" u="none" strike="noStrike" baseline="0" dirty="0">
                <a:latin typeface="+mj-lt"/>
              </a:rPr>
              <a:t>– these should be reasonable, agreed by both parties and strictly enforced. The supplier should understand that failure to effect improvements by the agreed date may lead to loss of business. The emphasis, however, should be on constructive help rather than punitive measures.</a:t>
            </a:r>
          </a:p>
          <a:p>
            <a:pPr algn="l"/>
            <a:endParaRPr lang="en-US" sz="2800" b="1" dirty="0">
              <a:latin typeface="+mj-lt"/>
            </a:endParaRPr>
          </a:p>
          <a:p>
            <a:pPr algn="l"/>
            <a:r>
              <a:rPr lang="en-US" sz="2800" b="1" u="none" strike="noStrike" baseline="0" dirty="0">
                <a:solidFill>
                  <a:srgbClr val="00B0F0"/>
                </a:solidFill>
                <a:latin typeface="+mj-lt"/>
              </a:rPr>
              <a:t>Monitor improvements</a:t>
            </a:r>
            <a:r>
              <a:rPr lang="en-US" sz="2800" b="0" i="1" u="none" strike="noStrike" baseline="0" dirty="0">
                <a:solidFill>
                  <a:srgbClr val="00B0F0"/>
                </a:solidFill>
                <a:latin typeface="+mj-lt"/>
              </a:rPr>
              <a:t> </a:t>
            </a:r>
            <a:r>
              <a:rPr lang="en-US" sz="2800" b="0" i="0" u="none" strike="noStrike" baseline="0" dirty="0">
                <a:latin typeface="+mj-lt"/>
              </a:rPr>
              <a:t>– even after achievement of the required standards, the performance of suppliers should be carefully monitored. Handfield </a:t>
            </a:r>
            <a:r>
              <a:rPr lang="en-US" sz="2800" b="0" i="1" u="none" strike="noStrike" baseline="0" dirty="0">
                <a:latin typeface="+mj-lt"/>
              </a:rPr>
              <a:t>et al </a:t>
            </a:r>
            <a:r>
              <a:rPr lang="en-US" sz="2800" b="0" i="0" u="none" strike="noStrike" baseline="0" dirty="0">
                <a:latin typeface="+mj-lt"/>
              </a:rPr>
              <a:t>.</a:t>
            </a:r>
            <a:r>
              <a:rPr lang="en-US" sz="800" b="0" i="0" u="none" strike="noStrike" baseline="0" dirty="0">
                <a:latin typeface="+mj-lt"/>
              </a:rPr>
              <a:t>9 </a:t>
            </a:r>
            <a:r>
              <a:rPr lang="en-US" sz="2800" b="0" i="0" u="none" strike="noStrike" baseline="0" dirty="0">
                <a:latin typeface="+mj-lt"/>
              </a:rPr>
              <a:t>state that the pitfalls of supplier development fall into three categories: supplier-specific, buyer-specific and buyer–supplier interface.</a:t>
            </a:r>
            <a:endParaRPr lang="en-US" sz="2800" dirty="0">
              <a:latin typeface="+mj-lt"/>
            </a:endParaRPr>
          </a:p>
        </p:txBody>
      </p:sp>
      <p:sp>
        <p:nvSpPr>
          <p:cNvPr id="11" name="TextBox 10">
            <a:extLst>
              <a:ext uri="{FF2B5EF4-FFF2-40B4-BE49-F238E27FC236}">
                <a16:creationId xmlns:a16="http://schemas.microsoft.com/office/drawing/2014/main" id="{951EE83B-AEDE-1354-802A-D853FAB5B12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5DE581F-3A67-2DC9-0ED2-35DCB4187ED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E91D318-7151-6DC6-CF14-DD8221C69B45}"/>
              </a:ext>
            </a:extLst>
          </p:cNvPr>
          <p:cNvSpPr/>
          <p:nvPr/>
        </p:nvSpPr>
        <p:spPr>
          <a:xfrm>
            <a:off x="11775439" y="1049108"/>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92583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39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51536" y="1164134"/>
            <a:ext cx="11369904" cy="5693866"/>
          </a:xfrm>
          <a:prstGeom prst="rect">
            <a:avLst/>
          </a:prstGeom>
          <a:noFill/>
        </p:spPr>
        <p:txBody>
          <a:bodyPr wrap="square">
            <a:spAutoFit/>
          </a:bodyPr>
          <a:lstStyle/>
          <a:p>
            <a:pPr algn="l"/>
            <a:r>
              <a:rPr lang="en-US" sz="2800" b="1" i="0" u="none" strike="noStrike" baseline="0" dirty="0">
                <a:latin typeface="+mj-lt"/>
              </a:rPr>
              <a:t>These may be grouped under four main headings:</a:t>
            </a:r>
          </a:p>
          <a:p>
            <a:pPr algn="l"/>
            <a:endParaRPr lang="en-US" sz="2800" b="0" i="0" u="none" strike="noStrike" baseline="0" dirty="0">
              <a:latin typeface="+mj-lt"/>
            </a:endParaRPr>
          </a:p>
          <a:p>
            <a:pPr marL="457200" indent="-457200" algn="l">
              <a:buFont typeface="Wingdings" panose="05000000000000000000" pitchFamily="2" charset="2"/>
              <a:buChar char="q"/>
            </a:pPr>
            <a:r>
              <a:rPr lang="en-US" sz="2800" b="1" i="0" u="none" strike="noStrike" baseline="0" dirty="0">
                <a:solidFill>
                  <a:srgbClr val="00B0F0"/>
                </a:solidFill>
                <a:latin typeface="+mj-lt"/>
              </a:rPr>
              <a:t>Accounting approaches</a:t>
            </a:r>
            <a:r>
              <a:rPr lang="en-US" sz="2800" b="0" i="0" u="none" strike="noStrike" baseline="0" dirty="0">
                <a:latin typeface="+mj-lt"/>
              </a:rPr>
              <a:t>, namely:</a:t>
            </a:r>
          </a:p>
          <a:p>
            <a:pPr algn="l"/>
            <a:r>
              <a:rPr lang="en-US" sz="2800" b="0" i="0" u="none" strike="noStrike" baseline="0" dirty="0">
                <a:latin typeface="+mj-lt"/>
              </a:rPr>
              <a:t>– Profit centres</a:t>
            </a:r>
          </a:p>
          <a:p>
            <a:pPr algn="l"/>
            <a:r>
              <a:rPr lang="en-US" sz="2800" b="0" i="0" u="none" strike="noStrike" baseline="0" dirty="0">
                <a:latin typeface="+mj-lt"/>
              </a:rPr>
              <a:t>– Activity-based costing</a:t>
            </a:r>
          </a:p>
          <a:p>
            <a:pPr algn="l"/>
            <a:r>
              <a:rPr lang="en-US" sz="2800" b="0" i="0" u="none" strike="noStrike" baseline="0" dirty="0">
                <a:latin typeface="+mj-lt"/>
              </a:rPr>
              <a:t>– Standard costing and budgetary control.</a:t>
            </a:r>
          </a:p>
          <a:p>
            <a:pPr algn="l"/>
            <a:endParaRPr lang="en-US" sz="2800" b="0" i="0" u="none" strike="noStrike" baseline="0" dirty="0">
              <a:latin typeface="+mj-lt"/>
            </a:endParaRPr>
          </a:p>
          <a:p>
            <a:pPr marL="171450" indent="-171450" algn="l">
              <a:buFont typeface="Wingdings" panose="05000000000000000000" pitchFamily="2" charset="2"/>
              <a:buChar char="q"/>
            </a:pPr>
            <a:r>
              <a:rPr lang="en-US" sz="2800" b="1" dirty="0">
                <a:solidFill>
                  <a:srgbClr val="00B0F0"/>
                </a:solidFill>
                <a:latin typeface="+mj-lt"/>
              </a:rPr>
              <a:t>T</a:t>
            </a:r>
            <a:r>
              <a:rPr lang="en-US" sz="2800" b="1" i="0" u="none" strike="noStrike" baseline="0" dirty="0">
                <a:solidFill>
                  <a:srgbClr val="00B0F0"/>
                </a:solidFill>
                <a:latin typeface="+mj-lt"/>
              </a:rPr>
              <a:t>he procurement management audit approach</a:t>
            </a:r>
          </a:p>
          <a:p>
            <a:pPr marL="171450" indent="-171450" algn="l">
              <a:buFont typeface="Wingdings" panose="05000000000000000000" pitchFamily="2" charset="2"/>
              <a:buChar char="q"/>
            </a:pPr>
            <a:endParaRPr lang="en-US" sz="2800" b="1" i="0" u="none" strike="noStrike" baseline="0" dirty="0">
              <a:solidFill>
                <a:srgbClr val="00B0F0"/>
              </a:solidFill>
              <a:latin typeface="+mj-lt"/>
            </a:endParaRPr>
          </a:p>
          <a:p>
            <a:pPr marL="171450" indent="-171450" algn="l">
              <a:buFont typeface="Wingdings" panose="05000000000000000000" pitchFamily="2" charset="2"/>
              <a:buChar char="q"/>
            </a:pPr>
            <a:r>
              <a:rPr lang="en-US" sz="2800" b="1" dirty="0">
                <a:solidFill>
                  <a:srgbClr val="00B0F0"/>
                </a:solidFill>
                <a:latin typeface="+mj-lt"/>
              </a:rPr>
              <a:t>C</a:t>
            </a:r>
            <a:r>
              <a:rPr lang="en-US" sz="2800" b="1" i="0" u="none" strike="noStrike" baseline="0" dirty="0">
                <a:solidFill>
                  <a:srgbClr val="00B0F0"/>
                </a:solidFill>
                <a:latin typeface="+mj-lt"/>
              </a:rPr>
              <a:t>omparative approaches</a:t>
            </a:r>
          </a:p>
          <a:p>
            <a:pPr algn="l"/>
            <a:r>
              <a:rPr lang="en-US" sz="2800" b="0" i="0" u="none" strike="noStrike" baseline="0" dirty="0">
                <a:latin typeface="+mj-lt"/>
              </a:rPr>
              <a:t>– Benchmarking and ratio</a:t>
            </a:r>
          </a:p>
          <a:p>
            <a:pPr algn="l"/>
            <a:r>
              <a:rPr lang="en-US" sz="2800" b="0" i="0" u="none" strike="noStrike" baseline="0" dirty="0">
                <a:latin typeface="+mj-lt"/>
              </a:rPr>
              <a:t>– Integrated benchmarking, such as EFQM and balanced scorecards</a:t>
            </a:r>
          </a:p>
          <a:p>
            <a:pPr marL="457200" indent="-457200" algn="l">
              <a:buFont typeface="Wingdings" panose="05000000000000000000" pitchFamily="2" charset="2"/>
              <a:buChar char="q"/>
            </a:pPr>
            <a:r>
              <a:rPr lang="en-US" sz="2800" b="1" dirty="0">
                <a:solidFill>
                  <a:srgbClr val="00B0F0"/>
                </a:solidFill>
                <a:latin typeface="+mj-lt"/>
              </a:rPr>
              <a:t>M</a:t>
            </a:r>
            <a:r>
              <a:rPr lang="en-US" sz="2800" b="1" i="0" u="none" strike="noStrike" baseline="0" dirty="0">
                <a:solidFill>
                  <a:srgbClr val="00B0F0"/>
                </a:solidFill>
                <a:latin typeface="+mj-lt"/>
              </a:rPr>
              <a:t>iscellaneous approaches, such as Six Sigma</a:t>
            </a:r>
            <a:endParaRPr lang="en-US" sz="2600" b="1" dirty="0">
              <a:solidFill>
                <a:srgbClr val="00B0F0"/>
              </a:solidFill>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Approaches to performance measurement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521440" y="1035144"/>
            <a:ext cx="1371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1FD46F1-33F7-1076-9592-C130C64A6FF1}"/>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EE63233-0CBF-A040-732A-88DBD219C1E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4319"/>
            <a:ext cx="2305141" cy="1037312"/>
          </a:xfrm>
          <a:prstGeom prst="rect">
            <a:avLst/>
          </a:prstGeom>
        </p:spPr>
      </p:pic>
      <p:sp>
        <p:nvSpPr>
          <p:cNvPr id="4" name="TextBox 3">
            <a:extLst>
              <a:ext uri="{FF2B5EF4-FFF2-40B4-BE49-F238E27FC236}">
                <a16:creationId xmlns:a16="http://schemas.microsoft.com/office/drawing/2014/main" id="{1F02E144-5B7A-6A86-7C15-4AD649BA7533}"/>
              </a:ext>
            </a:extLst>
          </p:cNvPr>
          <p:cNvSpPr txBox="1"/>
          <p:nvPr/>
        </p:nvSpPr>
        <p:spPr>
          <a:xfrm>
            <a:off x="9406865" y="6407236"/>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58D4573-6396-2C4A-EA50-F6246519AE36}"/>
              </a:ext>
            </a:extLst>
          </p:cNvPr>
          <p:cNvSpPr txBox="1"/>
          <p:nvPr/>
        </p:nvSpPr>
        <p:spPr>
          <a:xfrm>
            <a:off x="168935" y="1028563"/>
            <a:ext cx="11609095" cy="5693866"/>
          </a:xfrm>
          <a:prstGeom prst="rect">
            <a:avLst/>
          </a:prstGeom>
          <a:noFill/>
        </p:spPr>
        <p:txBody>
          <a:bodyPr wrap="square">
            <a:spAutoFit/>
          </a:bodyPr>
          <a:lstStyle/>
          <a:p>
            <a:pPr algn="l"/>
            <a:r>
              <a:rPr lang="en-US" sz="2800" b="1" u="none" strike="noStrike" baseline="0" dirty="0">
                <a:solidFill>
                  <a:srgbClr val="00B0F0"/>
                </a:solidFill>
                <a:latin typeface="+mj-lt"/>
              </a:rPr>
              <a:t>Definitions</a:t>
            </a:r>
          </a:p>
          <a:p>
            <a:pPr algn="l"/>
            <a:endParaRPr lang="en-US" sz="2800" b="1" u="none" strike="noStrike" baseline="0" dirty="0">
              <a:solidFill>
                <a:srgbClr val="00B0F0"/>
              </a:solidFill>
              <a:latin typeface="+mj-lt"/>
            </a:endParaRPr>
          </a:p>
          <a:p>
            <a:pPr algn="l"/>
            <a:r>
              <a:rPr lang="en-US" sz="2800" b="1" u="none" strike="noStrike" baseline="0" dirty="0">
                <a:latin typeface="+mj-lt"/>
              </a:rPr>
              <a:t>Procurement ethics</a:t>
            </a:r>
            <a:r>
              <a:rPr lang="en-US" sz="2800" u="none" strike="noStrike" baseline="0" dirty="0">
                <a:latin typeface="+mj-lt"/>
              </a:rPr>
              <a:t> is a subdivision of business ethics, which in turn is the application of general ethical principles in a commercial or industrial context. </a:t>
            </a:r>
            <a:r>
              <a:rPr lang="en-US" sz="2800" b="1" u="none" strike="noStrike" baseline="0" dirty="0">
                <a:latin typeface="+mj-lt"/>
              </a:rPr>
              <a:t>Procurement ethics </a:t>
            </a:r>
            <a:r>
              <a:rPr lang="en-US" sz="2800" u="none" strike="noStrike" baseline="0" dirty="0">
                <a:latin typeface="+mj-lt"/>
              </a:rPr>
              <a:t>are also related to professional ethics.</a:t>
            </a:r>
          </a:p>
          <a:p>
            <a:pPr algn="l"/>
            <a:r>
              <a:rPr lang="en-US" sz="2800" b="1" u="none" strike="noStrike" baseline="0" dirty="0">
                <a:solidFill>
                  <a:srgbClr val="00B0F0"/>
                </a:solidFill>
                <a:latin typeface="+mj-lt"/>
              </a:rPr>
              <a:t>Ethics as a general field of study may be defined as:</a:t>
            </a:r>
          </a:p>
          <a:p>
            <a:pPr algn="l"/>
            <a:r>
              <a:rPr lang="en-US" sz="2800" u="none" strike="noStrike" baseline="0" dirty="0">
                <a:latin typeface="+mj-lt"/>
              </a:rPr>
              <a:t>-The principles of conduct governing an individual or group; concern for what</a:t>
            </a:r>
          </a:p>
          <a:p>
            <a:pPr algn="l"/>
            <a:r>
              <a:rPr lang="en-US" sz="2800" dirty="0">
                <a:latin typeface="+mj-lt"/>
              </a:rPr>
              <a:t> </a:t>
            </a:r>
            <a:r>
              <a:rPr lang="en-US" sz="2800" u="none" strike="noStrike" baseline="0" dirty="0">
                <a:latin typeface="+mj-lt"/>
              </a:rPr>
              <a:t> is right or wrong, good or bad.</a:t>
            </a:r>
          </a:p>
          <a:p>
            <a:pPr algn="l"/>
            <a:r>
              <a:rPr lang="en-US" sz="2800" u="none" strike="noStrike" baseline="0" dirty="0">
                <a:latin typeface="+mj-lt"/>
              </a:rPr>
              <a:t>-Business ethics is just the application of the above definition to the workplace</a:t>
            </a:r>
          </a:p>
          <a:p>
            <a:pPr algn="l"/>
            <a:r>
              <a:rPr lang="en-US" sz="2800" u="none" strike="noStrike" baseline="0" dirty="0">
                <a:latin typeface="+mj-lt"/>
              </a:rPr>
              <a:t> and business relationships specifically.</a:t>
            </a:r>
          </a:p>
          <a:p>
            <a:pPr algn="l"/>
            <a:r>
              <a:rPr lang="en-US" sz="2800" b="0" u="none" strike="noStrike" baseline="0" dirty="0">
                <a:latin typeface="+mj-lt"/>
              </a:rPr>
              <a:t>-Professional ethics </a:t>
            </a:r>
            <a:r>
              <a:rPr lang="en-US" sz="2800" b="0" i="0" u="none" strike="noStrike" baseline="0" dirty="0">
                <a:latin typeface="+mj-lt"/>
              </a:rPr>
              <a:t>are guidelines or best practice that embody ideals and</a:t>
            </a:r>
          </a:p>
          <a:p>
            <a:pPr algn="l"/>
            <a:r>
              <a:rPr lang="en-US" sz="2800" b="0" i="0" u="none" strike="noStrike" baseline="0" dirty="0">
                <a:latin typeface="+mj-lt"/>
              </a:rPr>
              <a:t> responsibilities that inform practitioners as to the principles and conduct they</a:t>
            </a:r>
          </a:p>
          <a:p>
            <a:pPr algn="l"/>
            <a:r>
              <a:rPr lang="en-US" sz="2800" b="0" i="0" u="none" strike="noStrike" baseline="0" dirty="0">
                <a:latin typeface="+mj-lt"/>
              </a:rPr>
              <a:t> should adopt in certain situations.</a:t>
            </a:r>
            <a:endParaRPr lang="en-US" sz="2800" dirty="0">
              <a:latin typeface="+mj-lt"/>
            </a:endParaRPr>
          </a:p>
        </p:txBody>
      </p:sp>
      <p:sp>
        <p:nvSpPr>
          <p:cNvPr id="11" name="TextBox 10">
            <a:extLst>
              <a:ext uri="{FF2B5EF4-FFF2-40B4-BE49-F238E27FC236}">
                <a16:creationId xmlns:a16="http://schemas.microsoft.com/office/drawing/2014/main" id="{020FD477-1B0E-51D6-679A-EAC02E2C491F}"/>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Procurement ethics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29E30552-10DF-952C-82A1-FDC8FC164692}"/>
              </a:ext>
            </a:extLst>
          </p:cNvPr>
          <p:cNvSpPr>
            <a:spLocks noGrp="1"/>
          </p:cNvSpPr>
          <p:nvPr>
            <p:ph type="sldNum" sz="quarter" idx="12"/>
          </p:nvPr>
        </p:nvSpPr>
        <p:spPr>
          <a:xfrm>
            <a:off x="9032239" y="6492875"/>
            <a:ext cx="2743200" cy="365125"/>
          </a:xfrm>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881F3E80-CB1E-1D55-7499-77517AD3CB22}"/>
              </a:ext>
            </a:extLst>
          </p:cNvPr>
          <p:cNvSpPr/>
          <p:nvPr/>
        </p:nvSpPr>
        <p:spPr>
          <a:xfrm>
            <a:off x="11775439" y="1049108"/>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40894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320D8C9F-25DF-851A-371C-5578F73974C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E345344-60B9-0356-9F4A-53FD39A192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9D7E668A-9B22-91EE-4BD4-0A8ACBB510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2D876AE6-F854-339B-9965-42834010CA7B}"/>
              </a:ext>
            </a:extLst>
          </p:cNvPr>
          <p:cNvSpPr txBox="1"/>
          <p:nvPr/>
        </p:nvSpPr>
        <p:spPr>
          <a:xfrm>
            <a:off x="271730" y="1339441"/>
            <a:ext cx="11609095" cy="4401205"/>
          </a:xfrm>
          <a:prstGeom prst="rect">
            <a:avLst/>
          </a:prstGeom>
          <a:noFill/>
        </p:spPr>
        <p:txBody>
          <a:bodyPr wrap="square">
            <a:spAutoFit/>
          </a:bodyPr>
          <a:lstStyle/>
          <a:p>
            <a:pPr algn="l"/>
            <a:r>
              <a:rPr lang="en-US" sz="2800" b="1" u="none" strike="noStrike" baseline="0" dirty="0">
                <a:solidFill>
                  <a:srgbClr val="00B0F0"/>
                </a:solidFill>
                <a:latin typeface="+mj-lt"/>
              </a:rPr>
              <a:t>Principles</a:t>
            </a:r>
          </a:p>
          <a:p>
            <a:pPr algn="l"/>
            <a:endParaRPr lang="en-US" sz="2800" b="1" dirty="0">
              <a:solidFill>
                <a:srgbClr val="00B0F0"/>
              </a:solidFill>
              <a:latin typeface="+mj-lt"/>
            </a:endParaRPr>
          </a:p>
          <a:p>
            <a:pPr algn="l"/>
            <a:r>
              <a:rPr lang="en-US" sz="2800" b="1" u="none" strike="noStrike" baseline="0" dirty="0">
                <a:solidFill>
                  <a:srgbClr val="00B0F0"/>
                </a:solidFill>
                <a:latin typeface="+mj-lt"/>
              </a:rPr>
              <a:t>The main principles of professional ethics are:</a:t>
            </a:r>
          </a:p>
          <a:p>
            <a:pPr algn="l"/>
            <a:endParaRPr lang="en-US" sz="2800" b="1" dirty="0">
              <a:solidFill>
                <a:srgbClr val="00B0F0"/>
              </a:solidFill>
              <a:latin typeface="+mj-lt"/>
            </a:endParaRPr>
          </a:p>
          <a:p>
            <a:pPr marL="457200" indent="-457200" algn="l">
              <a:buFont typeface="Wingdings" panose="05000000000000000000" pitchFamily="2" charset="2"/>
              <a:buChar char="§"/>
            </a:pPr>
            <a:r>
              <a:rPr lang="en-US" sz="2800" b="0" i="0" u="none" strike="noStrike" baseline="0" dirty="0">
                <a:latin typeface="+mj-lt"/>
              </a:rPr>
              <a:t>Impartiality or objectivity</a:t>
            </a:r>
          </a:p>
          <a:p>
            <a:pPr marL="171450" indent="-171450" algn="l">
              <a:buFont typeface="Wingdings" panose="05000000000000000000" pitchFamily="2" charset="2"/>
              <a:buChar char="§"/>
            </a:pPr>
            <a:r>
              <a:rPr lang="en-US" sz="2800" b="0" i="0" u="none" strike="noStrike" baseline="0" dirty="0">
                <a:latin typeface="+mj-lt"/>
              </a:rPr>
              <a:t>   Openness and full disclosure</a:t>
            </a:r>
          </a:p>
          <a:p>
            <a:pPr marL="171450" indent="-171450" algn="l">
              <a:buFont typeface="Wingdings" panose="05000000000000000000" pitchFamily="2" charset="2"/>
              <a:buChar char="§"/>
            </a:pPr>
            <a:r>
              <a:rPr lang="en-US" sz="2800" b="0" i="0" u="none" strike="noStrike" baseline="0" dirty="0">
                <a:latin typeface="+mj-lt"/>
              </a:rPr>
              <a:t>   Confidentiality</a:t>
            </a:r>
          </a:p>
          <a:p>
            <a:pPr marL="171450" indent="-171450" algn="l">
              <a:buFont typeface="Wingdings" panose="05000000000000000000" pitchFamily="2" charset="2"/>
              <a:buChar char="§"/>
            </a:pPr>
            <a:r>
              <a:rPr lang="en-US" sz="2800" b="0" i="0" u="none" strike="noStrike" baseline="0" dirty="0">
                <a:latin typeface="+mj-lt"/>
              </a:rPr>
              <a:t>   Due diligence, competency and a duty of care</a:t>
            </a:r>
          </a:p>
          <a:p>
            <a:pPr marL="171450" indent="-171450" algn="l">
              <a:buFont typeface="Wingdings" panose="05000000000000000000" pitchFamily="2" charset="2"/>
              <a:buChar char="§"/>
            </a:pPr>
            <a:r>
              <a:rPr lang="en-US" sz="2800" b="0" i="0" u="none" strike="noStrike" baseline="0" dirty="0">
                <a:latin typeface="+mj-lt"/>
              </a:rPr>
              <a:t>   Fidelity to professional responsibilities</a:t>
            </a:r>
          </a:p>
          <a:p>
            <a:pPr marL="171450" indent="-171450" algn="l">
              <a:buFont typeface="Wingdings" panose="05000000000000000000" pitchFamily="2" charset="2"/>
              <a:buChar char="§"/>
            </a:pPr>
            <a:r>
              <a:rPr lang="en-US" sz="2800" b="0" i="0" u="none" strike="noStrike" baseline="0" dirty="0">
                <a:latin typeface="+mj-lt"/>
              </a:rPr>
              <a:t>   Avoiding potential or apparent conflicts of interest.</a:t>
            </a:r>
            <a:endParaRPr lang="en-US" sz="2800" dirty="0">
              <a:latin typeface="+mj-lt"/>
            </a:endParaRPr>
          </a:p>
        </p:txBody>
      </p:sp>
      <p:sp>
        <p:nvSpPr>
          <p:cNvPr id="11" name="TextBox 10">
            <a:extLst>
              <a:ext uri="{FF2B5EF4-FFF2-40B4-BE49-F238E27FC236}">
                <a16:creationId xmlns:a16="http://schemas.microsoft.com/office/drawing/2014/main" id="{961337DA-D4EA-7232-40D6-35ABC1BA1F27}"/>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Procurement ethics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B39D27D7-8F37-B0E2-5686-C3070DF1483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CF03E770-B298-2E8F-B351-E0218C0AAEEC}"/>
              </a:ext>
            </a:extLst>
          </p:cNvPr>
          <p:cNvSpPr/>
          <p:nvPr/>
        </p:nvSpPr>
        <p:spPr>
          <a:xfrm>
            <a:off x="11430000" y="1049108"/>
            <a:ext cx="15597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265137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8BB3B452-AF25-FA13-53EA-F8226766AF7E}"/>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CC7C3587-2C14-C589-70EF-66A524BCEF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3C3FF97C-52E6-E662-DEA0-718388C25D4D}"/>
              </a:ext>
            </a:extLst>
          </p:cNvPr>
          <p:cNvSpPr txBox="1"/>
          <p:nvPr/>
        </p:nvSpPr>
        <p:spPr>
          <a:xfrm>
            <a:off x="9575800" y="6407236"/>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44D728F5-F1E6-C0A0-1E47-79FC75D298F2}"/>
              </a:ext>
            </a:extLst>
          </p:cNvPr>
          <p:cNvSpPr txBox="1"/>
          <p:nvPr/>
        </p:nvSpPr>
        <p:spPr>
          <a:xfrm>
            <a:off x="68531" y="1325079"/>
            <a:ext cx="11940590" cy="4724370"/>
          </a:xfrm>
          <a:prstGeom prst="rect">
            <a:avLst/>
          </a:prstGeom>
          <a:noFill/>
        </p:spPr>
        <p:txBody>
          <a:bodyPr wrap="square">
            <a:spAutoFit/>
          </a:bodyPr>
          <a:lstStyle/>
          <a:p>
            <a:pPr algn="l"/>
            <a:r>
              <a:rPr lang="en-US" sz="2800" b="1" u="none" strike="noStrike" baseline="0" dirty="0">
                <a:solidFill>
                  <a:srgbClr val="00B0F0"/>
                </a:solidFill>
                <a:latin typeface="+mj-lt"/>
              </a:rPr>
              <a:t>Provision of practical help and advice</a:t>
            </a:r>
          </a:p>
          <a:p>
            <a:pPr algn="l"/>
            <a:endParaRPr lang="en-US" sz="2800" b="1" dirty="0">
              <a:solidFill>
                <a:srgbClr val="00B0F0"/>
              </a:solidFill>
              <a:latin typeface="+mj-lt"/>
            </a:endParaRPr>
          </a:p>
          <a:p>
            <a:pPr algn="l"/>
            <a:r>
              <a:rPr lang="en-US" sz="2800" b="1" i="0" u="none" strike="noStrike" baseline="0" dirty="0">
                <a:latin typeface="+mj-lt"/>
              </a:rPr>
              <a:t>This can take such forms as:</a:t>
            </a:r>
          </a:p>
          <a:p>
            <a:pPr marL="171450" indent="-171450" algn="l">
              <a:buFont typeface="Wingdings" panose="05000000000000000000" pitchFamily="2" charset="2"/>
              <a:buChar char="§"/>
            </a:pPr>
            <a:r>
              <a:rPr lang="en-US" sz="2800" b="0" i="0" u="none" strike="noStrike" baseline="0" dirty="0">
                <a:latin typeface="+mj-lt"/>
              </a:rPr>
              <a:t>  </a:t>
            </a:r>
            <a:r>
              <a:rPr lang="en-US" sz="2700" b="0" i="0" u="none" strike="noStrike" baseline="0" dirty="0">
                <a:latin typeface="+mj-lt"/>
              </a:rPr>
              <a:t>Helping suppliers to procure their own supplies more effectively and economically  </a:t>
            </a:r>
          </a:p>
          <a:p>
            <a:pPr marL="457200" indent="-457200" algn="l">
              <a:buFont typeface="Wingdings" panose="05000000000000000000" pitchFamily="2" charset="2"/>
              <a:buChar char="§"/>
            </a:pPr>
            <a:r>
              <a:rPr lang="en-US" sz="2700" dirty="0">
                <a:latin typeface="+mj-lt"/>
              </a:rPr>
              <a:t>A</a:t>
            </a:r>
            <a:r>
              <a:rPr lang="en-US" sz="2700" b="0" i="0" u="none" strike="noStrike" baseline="0" dirty="0">
                <a:latin typeface="+mj-lt"/>
              </a:rPr>
              <a:t>ssistance in finding alternative customers to prevent too great a reliance on a single source</a:t>
            </a:r>
          </a:p>
          <a:p>
            <a:pPr marL="171450" indent="-171450" algn="l">
              <a:buFont typeface="Wingdings" panose="05000000000000000000" pitchFamily="2" charset="2"/>
              <a:buChar char="§"/>
            </a:pPr>
            <a:r>
              <a:rPr lang="en-US" sz="2700" b="0" i="0" u="none" strike="noStrike" baseline="0" dirty="0">
                <a:latin typeface="+mj-lt"/>
              </a:rPr>
              <a:t>  Provision of feedback on unsuccessful tenders</a:t>
            </a:r>
          </a:p>
          <a:p>
            <a:pPr marL="171450" indent="-171450" algn="l">
              <a:buFont typeface="Wingdings" panose="05000000000000000000" pitchFamily="2" charset="2"/>
              <a:buChar char="§"/>
            </a:pPr>
            <a:r>
              <a:rPr lang="en-US" sz="2700" b="0" i="0" u="none" strike="noStrike" baseline="0" dirty="0">
                <a:latin typeface="+mj-lt"/>
              </a:rPr>
              <a:t>  Collaboration on design and production</a:t>
            </a:r>
          </a:p>
          <a:p>
            <a:pPr marL="171450" indent="-171450" algn="l">
              <a:buFont typeface="Wingdings" panose="05000000000000000000" pitchFamily="2" charset="2"/>
              <a:buChar char="§"/>
            </a:pPr>
            <a:r>
              <a:rPr lang="en-US" sz="2700" b="0" i="0" u="none" strike="noStrike" baseline="0" dirty="0">
                <a:latin typeface="+mj-lt"/>
              </a:rPr>
              <a:t>  Supplier development</a:t>
            </a:r>
          </a:p>
          <a:p>
            <a:pPr marL="171450" indent="-171450" algn="l">
              <a:buFont typeface="Wingdings" panose="05000000000000000000" pitchFamily="2" charset="2"/>
              <a:buChar char="§"/>
            </a:pPr>
            <a:r>
              <a:rPr lang="en-US" sz="2700" b="0" i="0" u="none" strike="noStrike" baseline="0" dirty="0">
                <a:latin typeface="+mj-lt"/>
              </a:rPr>
              <a:t>  Placing a proportion of orders with local suppliers, thus assisting the</a:t>
            </a:r>
          </a:p>
          <a:p>
            <a:pPr algn="l"/>
            <a:r>
              <a:rPr lang="en-US" sz="2700" dirty="0">
                <a:latin typeface="+mj-lt"/>
              </a:rPr>
              <a:t>   </a:t>
            </a:r>
            <a:r>
              <a:rPr lang="en-US" sz="2700" b="0" i="0" u="none" strike="noStrike" baseline="0" dirty="0">
                <a:latin typeface="+mj-lt"/>
              </a:rPr>
              <a:t> prosperity of the community in which the procurement organization is located.</a:t>
            </a:r>
            <a:endParaRPr lang="en-US" sz="2700" dirty="0">
              <a:latin typeface="+mj-lt"/>
            </a:endParaRPr>
          </a:p>
        </p:txBody>
      </p:sp>
      <p:sp>
        <p:nvSpPr>
          <p:cNvPr id="11" name="TextBox 10">
            <a:extLst>
              <a:ext uri="{FF2B5EF4-FFF2-40B4-BE49-F238E27FC236}">
                <a16:creationId xmlns:a16="http://schemas.microsoft.com/office/drawing/2014/main" id="{43DFE2A4-8912-3EE5-42B3-84B4493759CC}"/>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Ethical issues relating to suppliers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246FAF6-8974-2A1C-6AA0-B38CA21D72D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3B1EDFD2-F67F-60F2-28DE-B2D308EEDBE2}"/>
              </a:ext>
            </a:extLst>
          </p:cNvPr>
          <p:cNvSpPr/>
          <p:nvPr/>
        </p:nvSpPr>
        <p:spPr>
          <a:xfrm>
            <a:off x="11927841" y="1018178"/>
            <a:ext cx="1432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21884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52400" y="1780240"/>
            <a:ext cx="11379200" cy="3170099"/>
          </a:xfrm>
          <a:prstGeom prst="rect">
            <a:avLst/>
          </a:prstGeom>
          <a:noFill/>
        </p:spPr>
        <p:txBody>
          <a:bodyPr wrap="square">
            <a:spAutoFit/>
          </a:bodyPr>
          <a:lstStyle/>
          <a:p>
            <a:pPr algn="l"/>
            <a:r>
              <a:rPr lang="en-US" sz="3200" b="1" i="0" u="none" strike="noStrike" baseline="0" dirty="0">
                <a:solidFill>
                  <a:srgbClr val="00B0F0"/>
                </a:solidFill>
                <a:latin typeface="+mj-lt"/>
              </a:rPr>
              <a:t>What is fraud?</a:t>
            </a:r>
          </a:p>
          <a:p>
            <a:pPr algn="l"/>
            <a:endParaRPr lang="en-US" sz="3200" b="1" i="0" u="none" strike="noStrike" baseline="0" dirty="0">
              <a:solidFill>
                <a:srgbClr val="00B0F0"/>
              </a:solidFill>
              <a:latin typeface="+mj-lt"/>
            </a:endParaRPr>
          </a:p>
          <a:p>
            <a:pPr marL="457200" indent="-457200" algn="l">
              <a:buFont typeface="Wingdings" panose="05000000000000000000" pitchFamily="2" charset="2"/>
              <a:buChar char="q"/>
            </a:pPr>
            <a:r>
              <a:rPr lang="en-US" sz="2800" b="0" i="0" u="none" strike="noStrike" baseline="0" dirty="0">
                <a:latin typeface="+mj-lt"/>
              </a:rPr>
              <a:t>Dishonestly obtaining an advantage, avoiding an obligation or causing loss to another party.</a:t>
            </a:r>
          </a:p>
          <a:p>
            <a:pPr algn="l"/>
            <a:endParaRPr lang="en-US" sz="2400" b="0" i="0"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The term ‘fraud’ commonly includes activities such as theft, corruption, conspiracy, embezzlement, deception, bribery and extortion.</a:t>
            </a: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660274" y="1111305"/>
            <a:ext cx="10634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92399"/>
            <a:ext cx="11880825" cy="4832092"/>
          </a:xfrm>
          <a:prstGeom prst="rect">
            <a:avLst/>
          </a:prstGeom>
          <a:noFill/>
        </p:spPr>
        <p:txBody>
          <a:bodyPr wrap="square">
            <a:spAutoFit/>
          </a:bodyPr>
          <a:lstStyle/>
          <a:p>
            <a:pPr algn="l"/>
            <a:r>
              <a:rPr lang="en-US" sz="2800" b="1" i="0" u="none" strike="noStrike" baseline="0" dirty="0">
                <a:solidFill>
                  <a:srgbClr val="00B0F0"/>
                </a:solidFill>
                <a:latin typeface="Times New Roman" panose="02020603050405020304" pitchFamily="18" charset="0"/>
                <a:cs typeface="Times New Roman" panose="02020603050405020304" pitchFamily="18" charset="0"/>
              </a:rPr>
              <a:t>The World Bank has identified the following violations that should be               referred to their Department of Institutional Integrity:</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ontract irregularities and violations of the bank’s procurement guidelines</a:t>
            </a:r>
          </a:p>
          <a:p>
            <a:pPr marL="171450" indent="-171450" algn="l">
              <a:buFont typeface="Wingdings" panose="05000000000000000000" pitchFamily="2" charset="2"/>
              <a:buChar char="§"/>
            </a:pPr>
            <a:r>
              <a:rPr lang="en-US" sz="2800" dirty="0">
                <a:latin typeface="+mj-lt"/>
              </a:rPr>
              <a:t> Bid rigging</a:t>
            </a:r>
            <a:endParaRPr lang="en-US" sz="2800" b="0" i="0" u="none" strike="noStrike" baseline="0" dirty="0">
              <a:latin typeface="+mj-lt"/>
            </a:endParaRP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ollusion by bidders</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raudulent bids</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 in contract performance</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 in an audit enquiry</a:t>
            </a:r>
          </a:p>
          <a:p>
            <a:pPr marL="171450" indent="-171450" algn="l">
              <a:buFont typeface="Wingdings" panose="05000000000000000000" pitchFamily="2" charset="2"/>
              <a:buChar char="§"/>
            </a:pPr>
            <a:r>
              <a:rPr lang="en-US" sz="2800" dirty="0">
                <a:latin typeface="+mj-lt"/>
              </a:rPr>
              <a:t> P</a:t>
            </a:r>
            <a:r>
              <a:rPr lang="en-US" sz="2800" b="0" i="0" u="none" strike="noStrike" baseline="0" dirty="0">
                <a:latin typeface="+mj-lt"/>
              </a:rPr>
              <a:t>roduct substitution</a:t>
            </a:r>
          </a:p>
          <a:p>
            <a:pPr marL="171450" indent="-171450" algn="l">
              <a:buFont typeface="Wingdings" panose="05000000000000000000" pitchFamily="2" charset="2"/>
              <a:buChar char="§"/>
            </a:pP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140734" y="305940"/>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592560" y="952845"/>
            <a:ext cx="9720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68DBAD7-3591-C14C-CF78-7A87BE4A7AF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F79B2DB-3C6D-606A-1BB7-905D1EA93D1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3D20408E-3160-53B4-CC2F-32E00DD3D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87622E50-A63E-59F4-87A8-3C8985867FAC}"/>
              </a:ext>
            </a:extLst>
          </p:cNvPr>
          <p:cNvSpPr txBox="1"/>
          <p:nvPr/>
        </p:nvSpPr>
        <p:spPr>
          <a:xfrm>
            <a:off x="311175" y="1606514"/>
            <a:ext cx="11880825" cy="3970318"/>
          </a:xfrm>
          <a:prstGeom prst="rect">
            <a:avLst/>
          </a:prstGeom>
          <a:noFill/>
        </p:spPr>
        <p:txBody>
          <a:bodyPr wrap="square">
            <a:spAutoFit/>
          </a:bodyPr>
          <a:lstStyle/>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 D</a:t>
            </a:r>
            <a:r>
              <a:rPr lang="en-US" sz="2800" b="0" i="0" u="none" strike="noStrike" baseline="0" dirty="0">
                <a:latin typeface="+mj-lt"/>
              </a:rPr>
              <a:t>efective pricing and parts</a:t>
            </a: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ost/labor mischarging</a:t>
            </a:r>
          </a:p>
          <a:p>
            <a:pPr marL="171450" indent="-171450" algn="l">
              <a:buFont typeface="Wingdings" panose="05000000000000000000" pitchFamily="2" charset="2"/>
              <a:buChar char="§"/>
            </a:pPr>
            <a:r>
              <a:rPr lang="en-US" sz="2800" b="0" i="0" u="none" strike="noStrike" baseline="0" dirty="0">
                <a:latin typeface="+mj-lt"/>
              </a:rPr>
              <a:t> Bribery and acceptance of gratuities</a:t>
            </a:r>
          </a:p>
          <a:p>
            <a:pPr marL="171450" indent="-171450" algn="l">
              <a:buFont typeface="Wingdings" panose="05000000000000000000" pitchFamily="2" charset="2"/>
              <a:buChar char="§"/>
            </a:pPr>
            <a:r>
              <a:rPr lang="en-US" sz="2800" b="0" i="0" u="none" strike="noStrike" baseline="0" dirty="0">
                <a:latin typeface="+mj-lt"/>
              </a:rPr>
              <a:t> Solicitation and/or receipt of kickbacks</a:t>
            </a:r>
          </a:p>
          <a:p>
            <a:pPr marL="171450" indent="-171450" algn="l">
              <a:buFont typeface="Wingdings" panose="05000000000000000000" pitchFamily="2" charset="2"/>
              <a:buChar char="§"/>
            </a:pPr>
            <a:r>
              <a:rPr lang="en-US" sz="2800" b="0" i="0" u="none" strike="noStrike" baseline="0" dirty="0">
                <a:latin typeface="+mj-lt"/>
              </a:rPr>
              <a:t> Misuse of bank funds or positions</a:t>
            </a:r>
          </a:p>
          <a:p>
            <a:pPr marL="171450" indent="-171450" algn="l">
              <a:buFont typeface="Wingdings" panose="05000000000000000000" pitchFamily="2" charset="2"/>
              <a:buChar char="§"/>
            </a:pPr>
            <a:r>
              <a:rPr lang="en-US" sz="2800" b="0" i="0" u="none" strike="noStrike" baseline="0" dirty="0">
                <a:latin typeface="+mj-lt"/>
              </a:rPr>
              <a:t> Travel fraud</a:t>
            </a:r>
          </a:p>
          <a:p>
            <a:pPr marL="171450" indent="-171450" algn="l">
              <a:buFont typeface="Wingdings" panose="05000000000000000000" pitchFamily="2" charset="2"/>
              <a:buChar char="§"/>
            </a:pPr>
            <a:r>
              <a:rPr lang="en-US" sz="2800" b="0" i="0" u="none" strike="noStrike" baseline="0" dirty="0">
                <a:latin typeface="+mj-lt"/>
              </a:rPr>
              <a:t> Theft and embezzlement</a:t>
            </a:r>
          </a:p>
          <a:p>
            <a:pPr marL="171450" indent="-171450" algn="l">
              <a:buFont typeface="Wingdings" panose="05000000000000000000" pitchFamily="2" charset="2"/>
              <a:buChar char="§"/>
            </a:pPr>
            <a:r>
              <a:rPr lang="en-US" sz="2800" b="0" i="0" u="none" strike="noStrike" baseline="0" dirty="0">
                <a:latin typeface="+mj-lt"/>
              </a:rPr>
              <a:t> Gross waste of bank funds.</a:t>
            </a:r>
            <a:endParaRPr lang="en-US" sz="2800" dirty="0">
              <a:latin typeface="+mj-lt"/>
            </a:endParaRPr>
          </a:p>
        </p:txBody>
      </p:sp>
      <p:sp>
        <p:nvSpPr>
          <p:cNvPr id="11" name="TextBox 10">
            <a:extLst>
              <a:ext uri="{FF2B5EF4-FFF2-40B4-BE49-F238E27FC236}">
                <a16:creationId xmlns:a16="http://schemas.microsoft.com/office/drawing/2014/main" id="{ADBF3745-18DC-904F-DC43-42BF2D19F9D1}"/>
              </a:ext>
            </a:extLst>
          </p:cNvPr>
          <p:cNvSpPr txBox="1"/>
          <p:nvPr/>
        </p:nvSpPr>
        <p:spPr>
          <a:xfrm>
            <a:off x="2140734" y="305940"/>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 (Continued)</a:t>
            </a:r>
          </a:p>
        </p:txBody>
      </p:sp>
      <p:sp>
        <p:nvSpPr>
          <p:cNvPr id="3" name="Slide Number Placeholder 2">
            <a:extLst>
              <a:ext uri="{FF2B5EF4-FFF2-40B4-BE49-F238E27FC236}">
                <a16:creationId xmlns:a16="http://schemas.microsoft.com/office/drawing/2014/main" id="{7E54B05C-FCE0-FC8B-28FF-D7EBAB5450F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BC8F72E5-C4B2-83E6-1D53-394DE2643BBD}"/>
              </a:ext>
            </a:extLst>
          </p:cNvPr>
          <p:cNvSpPr/>
          <p:nvPr/>
        </p:nvSpPr>
        <p:spPr>
          <a:xfrm>
            <a:off x="11353800" y="1014282"/>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03240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13519A94-2109-3D36-CF31-6224E0820E8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89C0DD45-7C2C-4D56-22DE-40DBA37EE2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76CD5495-D1CF-EBFA-D3BB-B8E110EE4EDA}"/>
              </a:ext>
            </a:extLst>
          </p:cNvPr>
          <p:cNvSpPr txBox="1"/>
          <p:nvPr/>
        </p:nvSpPr>
        <p:spPr>
          <a:xfrm>
            <a:off x="9295105" y="649358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4F3F1A2-C0B0-85A0-5EED-32723C559331}"/>
              </a:ext>
            </a:extLst>
          </p:cNvPr>
          <p:cNvSpPr txBox="1"/>
          <p:nvPr/>
        </p:nvSpPr>
        <p:spPr>
          <a:xfrm>
            <a:off x="311175" y="1606514"/>
            <a:ext cx="11880825" cy="4832092"/>
          </a:xfrm>
          <a:prstGeom prst="rect">
            <a:avLst/>
          </a:prstGeom>
          <a:noFill/>
        </p:spPr>
        <p:txBody>
          <a:bodyPr wrap="square">
            <a:spAutoFit/>
          </a:bodyPr>
          <a:lstStyle/>
          <a:p>
            <a:pPr algn="l"/>
            <a:r>
              <a:rPr lang="en-US" sz="2800" b="1" i="0" u="none" strike="noStrike" baseline="0" dirty="0">
                <a:solidFill>
                  <a:srgbClr val="00B0F0"/>
                </a:solidFill>
                <a:latin typeface="+mj-lt"/>
              </a:rPr>
              <a:t>Phase of procurement process</a:t>
            </a:r>
          </a:p>
          <a:p>
            <a:pPr algn="l"/>
            <a:endParaRPr lang="en-US" sz="2800" b="1" dirty="0">
              <a:latin typeface="+mj-lt"/>
            </a:endParaRPr>
          </a:p>
          <a:p>
            <a:pPr algn="l"/>
            <a:r>
              <a:rPr lang="en-US" sz="2800" dirty="0">
                <a:latin typeface="+mj-lt"/>
              </a:rPr>
              <a:t>1- </a:t>
            </a:r>
            <a:r>
              <a:rPr lang="en-US" sz="2800" b="1" dirty="0">
                <a:latin typeface="+mj-lt"/>
              </a:rPr>
              <a:t>Establishing need for goods or services</a:t>
            </a:r>
          </a:p>
          <a:p>
            <a:pPr algn="l"/>
            <a:endParaRPr lang="en-US" sz="2800" b="1" dirty="0">
              <a:solidFill>
                <a:srgbClr val="00B0F0"/>
              </a:solidFill>
              <a:latin typeface="+mj-lt"/>
            </a:endParaRP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Maintaining excessive stock levels to justify purchases</a:t>
            </a:r>
          </a:p>
          <a:p>
            <a:pPr marL="171450" indent="-171450" algn="l">
              <a:buFont typeface="Wingdings" panose="05000000000000000000" pitchFamily="2" charset="2"/>
              <a:buChar char="§"/>
            </a:pPr>
            <a:r>
              <a:rPr lang="en-US" sz="2800" b="0" i="0" u="none" strike="noStrike" baseline="0" dirty="0">
                <a:latin typeface="+mj-lt"/>
              </a:rPr>
              <a:t>   Declaring serviceable items as excess or selling them as surplus while</a:t>
            </a:r>
          </a:p>
          <a:p>
            <a:pPr algn="l"/>
            <a:r>
              <a:rPr lang="en-US" sz="2800" dirty="0">
                <a:latin typeface="+mj-lt"/>
              </a:rPr>
              <a:t>   </a:t>
            </a:r>
            <a:r>
              <a:rPr lang="en-US" sz="2800" b="0" i="0" u="none" strike="noStrike" baseline="0" dirty="0">
                <a:latin typeface="+mj-lt"/>
              </a:rPr>
              <a:t>  continuing to purchase</a:t>
            </a:r>
          </a:p>
          <a:p>
            <a:pPr marL="171450" indent="-171450" algn="l">
              <a:buFont typeface="Wingdings" panose="05000000000000000000" pitchFamily="2" charset="2"/>
              <a:buChar char="§"/>
            </a:pPr>
            <a:r>
              <a:rPr lang="en-US" sz="2800" b="0" i="0" u="none" strike="noStrike" baseline="0" dirty="0">
                <a:latin typeface="+mj-lt"/>
              </a:rPr>
              <a:t>   Buying in response to aggressive sales activities</a:t>
            </a:r>
          </a:p>
          <a:p>
            <a:pPr marL="171450" indent="-171450" algn="l">
              <a:buFont typeface="Wingdings" panose="05000000000000000000" pitchFamily="2" charset="2"/>
              <a:buChar char="§"/>
            </a:pPr>
            <a:r>
              <a:rPr lang="en-US" sz="2800" b="0" i="0" u="none" strike="noStrike" baseline="0" dirty="0">
                <a:latin typeface="+mj-lt"/>
              </a:rPr>
              <a:t>   Estimates prepared after RFQs requested</a:t>
            </a:r>
          </a:p>
          <a:p>
            <a:pPr marL="171450" indent="-171450" algn="l">
              <a:buFont typeface="Wingdings" panose="05000000000000000000" pitchFamily="2" charset="2"/>
              <a:buChar char="§"/>
            </a:pPr>
            <a:r>
              <a:rPr lang="en-US" sz="2800" b="0" i="0" u="none" strike="noStrike" baseline="0" dirty="0">
                <a:latin typeface="+mj-lt"/>
              </a:rPr>
              <a:t>   Failure to develop alternative sources</a:t>
            </a:r>
            <a:endParaRPr lang="en-US" sz="2800" dirty="0">
              <a:latin typeface="+mj-lt"/>
            </a:endParaRPr>
          </a:p>
        </p:txBody>
      </p:sp>
      <p:sp>
        <p:nvSpPr>
          <p:cNvPr id="11" name="TextBox 10">
            <a:extLst>
              <a:ext uri="{FF2B5EF4-FFF2-40B4-BE49-F238E27FC236}">
                <a16:creationId xmlns:a16="http://schemas.microsoft.com/office/drawing/2014/main" id="{BDCD84CD-3795-43E4-6067-B2B45A123BA8}"/>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F529F6BC-DE6A-7764-3984-6992DE78264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CF3E6BCB-B0AB-B56F-B00C-03C0CAF6C937}"/>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56508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8486A01E-18C5-0B29-D6DC-94247CCA6459}"/>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B876A5AA-31C5-E75C-82F6-81A37C73381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5DB52AF3-F1C2-A510-463A-AF60B7AF31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535C7AC-5214-9432-519C-EA42A753F488}"/>
              </a:ext>
            </a:extLst>
          </p:cNvPr>
          <p:cNvSpPr txBox="1"/>
          <p:nvPr/>
        </p:nvSpPr>
        <p:spPr>
          <a:xfrm>
            <a:off x="311175" y="1606514"/>
            <a:ext cx="11880825" cy="4832092"/>
          </a:xfrm>
          <a:prstGeom prst="rect">
            <a:avLst/>
          </a:prstGeom>
          <a:noFill/>
        </p:spPr>
        <p:txBody>
          <a:bodyPr wrap="square">
            <a:spAutoFit/>
          </a:bodyPr>
          <a:lstStyle/>
          <a:p>
            <a:r>
              <a:rPr lang="en-US" sz="2800" b="1" dirty="0">
                <a:solidFill>
                  <a:srgbClr val="00B0F0"/>
                </a:solidFill>
              </a:rPr>
              <a:t>Phase of procurement process</a:t>
            </a:r>
          </a:p>
          <a:p>
            <a:pPr algn="l"/>
            <a:endParaRPr lang="en-US" sz="2800" b="1" i="0" u="none" strike="noStrike" baseline="0" dirty="0">
              <a:latin typeface="+mj-lt"/>
            </a:endParaRPr>
          </a:p>
          <a:p>
            <a:pPr algn="l"/>
            <a:r>
              <a:rPr lang="en-US" sz="2800" b="1" i="0" u="none" strike="noStrike" baseline="0" dirty="0">
                <a:latin typeface="+mj-lt"/>
              </a:rPr>
              <a:t>2-Development of specifications</a:t>
            </a:r>
          </a:p>
          <a:p>
            <a:endParaRPr lang="en-US" sz="2800" b="1" dirty="0">
              <a:solidFill>
                <a:srgbClr val="00B0F0"/>
              </a:solidFill>
            </a:endParaRPr>
          </a:p>
          <a:p>
            <a:r>
              <a:rPr lang="en-US" sz="2800" b="1" dirty="0">
                <a:solidFill>
                  <a:srgbClr val="00B0F0"/>
                </a:solidFill>
              </a:rPr>
              <a:t>Possible fraudulent activity</a:t>
            </a:r>
          </a:p>
          <a:p>
            <a:pPr marL="171450" indent="-171450" algn="l">
              <a:buFont typeface="Wingdings" panose="05000000000000000000" pitchFamily="2" charset="2"/>
              <a:buChar char="§"/>
            </a:pPr>
            <a:r>
              <a:rPr lang="en-US" sz="2800" b="0" i="0" u="none" strike="noStrike" baseline="0" dirty="0">
                <a:latin typeface="+mj-lt"/>
              </a:rPr>
              <a:t>Defining specifications to fit capabilities of a single contractor</a:t>
            </a:r>
          </a:p>
          <a:p>
            <a:pPr marL="171450" indent="-171450" algn="l">
              <a:buFont typeface="Wingdings" panose="05000000000000000000" pitchFamily="2" charset="2"/>
              <a:buChar char="§"/>
            </a:pPr>
            <a:r>
              <a:rPr lang="en-US" sz="2800" b="0" i="0" u="none" strike="noStrike" baseline="0" dirty="0">
                <a:latin typeface="+mj-lt"/>
              </a:rPr>
              <a:t>Defining specifications to fit a specific product</a:t>
            </a:r>
          </a:p>
          <a:p>
            <a:pPr marL="171450" indent="-171450" algn="l">
              <a:buFont typeface="Wingdings" panose="05000000000000000000" pitchFamily="2" charset="2"/>
              <a:buChar char="§"/>
            </a:pPr>
            <a:r>
              <a:rPr lang="en-US" sz="2800" b="0" i="0" u="none" strike="noStrike" baseline="0" dirty="0">
                <a:latin typeface="+mj-lt"/>
              </a:rPr>
              <a:t>Advanced release of information to favored contractors</a:t>
            </a:r>
          </a:p>
          <a:p>
            <a:pPr marL="171450" indent="-171450" algn="l">
              <a:buFont typeface="Wingdings" panose="05000000000000000000" pitchFamily="2" charset="2"/>
              <a:buChar char="§"/>
            </a:pPr>
            <a:r>
              <a:rPr lang="en-US" sz="2800" b="0" i="0" u="none" strike="noStrike" baseline="0" dirty="0">
                <a:latin typeface="+mj-lt"/>
              </a:rPr>
              <a:t>Selective release of information to favored contractors</a:t>
            </a:r>
          </a:p>
          <a:p>
            <a:pPr marL="171450" indent="-171450" algn="l">
              <a:buFont typeface="Wingdings" panose="05000000000000000000" pitchFamily="2" charset="2"/>
              <a:buChar char="§"/>
            </a:pPr>
            <a:r>
              <a:rPr lang="en-US" sz="2800" b="0" i="0" u="none" strike="noStrike" baseline="0" dirty="0">
                <a:latin typeface="+mj-lt"/>
              </a:rPr>
              <a:t>Breaking up of requirements to allow rotation of bids</a:t>
            </a:r>
          </a:p>
          <a:p>
            <a:pPr marL="171450" indent="-171450" algn="l">
              <a:buFont typeface="Wingdings" panose="05000000000000000000" pitchFamily="2" charset="2"/>
              <a:buChar char="§"/>
            </a:pPr>
            <a:r>
              <a:rPr lang="en-US" sz="2800" b="0" i="0" u="none" strike="noStrike" baseline="0" dirty="0">
                <a:latin typeface="+mj-lt"/>
              </a:rPr>
              <a:t>Vague specifications that make comparisons of estimates complicated</a:t>
            </a:r>
            <a:endParaRPr lang="en-US" sz="2800" dirty="0">
              <a:latin typeface="+mj-lt"/>
            </a:endParaRPr>
          </a:p>
        </p:txBody>
      </p:sp>
      <p:sp>
        <p:nvSpPr>
          <p:cNvPr id="11" name="TextBox 10">
            <a:extLst>
              <a:ext uri="{FF2B5EF4-FFF2-40B4-BE49-F238E27FC236}">
                <a16:creationId xmlns:a16="http://schemas.microsoft.com/office/drawing/2014/main" id="{6F3DD713-46AA-9E8E-7C31-C8E131322EC7}"/>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47C5922D-6758-11A6-D8CD-2C29DFB3170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663E851A-8446-7A54-2917-FE2F6217A496}"/>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8805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FDB4CEB2-85EB-191A-8966-A8E739B0AFFB}"/>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AEAAE98-B486-97C1-D303-6B03A671B1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2BB9375E-8A3A-9CE2-6908-0F80C2F92C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FAAEE3DC-7CBF-32C6-3893-CF44B1892073}"/>
              </a:ext>
            </a:extLst>
          </p:cNvPr>
          <p:cNvSpPr txBox="1"/>
          <p:nvPr/>
        </p:nvSpPr>
        <p:spPr>
          <a:xfrm>
            <a:off x="107975" y="1556719"/>
            <a:ext cx="12084025" cy="4832092"/>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3- Pre-solicitation</a:t>
            </a:r>
          </a:p>
          <a:p>
            <a:pPr algn="l"/>
            <a:endParaRPr lang="en-US" sz="2800" b="1" dirty="0">
              <a:solidFill>
                <a:srgbClr val="00B0F0"/>
              </a:solidFill>
              <a:latin typeface="+mj-lt"/>
            </a:endParaRPr>
          </a:p>
          <a:p>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Unwarranted sole source justifications</a:t>
            </a:r>
          </a:p>
          <a:p>
            <a:pPr marL="171450" indent="-171450" algn="l">
              <a:buFont typeface="Wingdings" panose="05000000000000000000" pitchFamily="2" charset="2"/>
              <a:buChar char="§"/>
            </a:pPr>
            <a:r>
              <a:rPr lang="en-US" sz="2800" b="0" i="0" u="none" strike="noStrike" baseline="0" dirty="0">
                <a:latin typeface="+mj-lt"/>
              </a:rPr>
              <a:t>   Erroneous statements to justify sole source</a:t>
            </a:r>
          </a:p>
          <a:p>
            <a:pPr marL="171450" indent="-171450" algn="l">
              <a:buFont typeface="Wingdings" panose="05000000000000000000" pitchFamily="2" charset="2"/>
              <a:buChar char="§"/>
            </a:pPr>
            <a:r>
              <a:rPr lang="en-US" sz="2800" b="0" i="0" u="none" strike="noStrike" baseline="0" dirty="0">
                <a:latin typeface="+mj-lt"/>
              </a:rPr>
              <a:t>   Justification of sole source signed by managers with no authority</a:t>
            </a:r>
          </a:p>
          <a:p>
            <a:pPr marL="171450" indent="-171450" algn="l">
              <a:buFont typeface="Wingdings" panose="05000000000000000000" pitchFamily="2" charset="2"/>
              <a:buChar char="§"/>
            </a:pPr>
            <a:r>
              <a:rPr lang="en-US" sz="2800" b="0" i="0" u="none" strike="noStrike" baseline="0" dirty="0">
                <a:latin typeface="+mj-lt"/>
              </a:rPr>
              <a:t>   Technical personnel providing advance information to carefully selected</a:t>
            </a:r>
          </a:p>
          <a:p>
            <a:pPr algn="l"/>
            <a:r>
              <a:rPr lang="en-US" sz="2800" dirty="0">
                <a:latin typeface="+mj-lt"/>
              </a:rPr>
              <a:t>   </a:t>
            </a:r>
            <a:r>
              <a:rPr lang="en-US" sz="2800" b="0" i="0" u="none" strike="noStrike" baseline="0" dirty="0">
                <a:latin typeface="+mj-lt"/>
              </a:rPr>
              <a:t>  suppliers</a:t>
            </a:r>
          </a:p>
          <a:p>
            <a:pPr marL="171450" indent="-171450" algn="l">
              <a:buFont typeface="Wingdings" panose="05000000000000000000" pitchFamily="2" charset="2"/>
              <a:buChar char="§"/>
            </a:pPr>
            <a:r>
              <a:rPr lang="en-US" sz="2800" b="0" i="0" u="none" strike="noStrike" baseline="0" dirty="0">
                <a:latin typeface="+mj-lt"/>
              </a:rPr>
              <a:t>   Invalid restrictions in RFQ documents to limit competition</a:t>
            </a:r>
            <a:endParaRPr lang="en-US" sz="2800" dirty="0">
              <a:latin typeface="+mj-lt"/>
            </a:endParaRPr>
          </a:p>
        </p:txBody>
      </p:sp>
      <p:sp>
        <p:nvSpPr>
          <p:cNvPr id="11" name="TextBox 10">
            <a:extLst>
              <a:ext uri="{FF2B5EF4-FFF2-40B4-BE49-F238E27FC236}">
                <a16:creationId xmlns:a16="http://schemas.microsoft.com/office/drawing/2014/main" id="{3E27EE74-2EE1-C22F-BFED-F5C13DE8F38B}"/>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FE6116F1-7D6C-9CE0-7430-4772C45D004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E9B6075-8E16-A439-4382-9324593E7E58}"/>
              </a:ext>
            </a:extLst>
          </p:cNvPr>
          <p:cNvSpPr/>
          <p:nvPr/>
        </p:nvSpPr>
        <p:spPr>
          <a:xfrm>
            <a:off x="12084025" y="1165101"/>
            <a:ext cx="11442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648865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86BA7AC-BB6F-4661-4B3F-2E0988F8695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B4C76FEA-33EE-F58E-FD53-2FE80768B62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29167792-2088-758D-3DF8-293D927732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A1390E1-1279-4228-5532-69AC057D1F8B}"/>
              </a:ext>
            </a:extLst>
          </p:cNvPr>
          <p:cNvSpPr txBox="1"/>
          <p:nvPr/>
        </p:nvSpPr>
        <p:spPr>
          <a:xfrm>
            <a:off x="107975" y="1136500"/>
            <a:ext cx="12226265" cy="5262979"/>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4- Solicitation</a:t>
            </a:r>
          </a:p>
          <a:p>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Restriction on procurement to prevent/obstruct qualified suppliers</a:t>
            </a:r>
          </a:p>
          <a:p>
            <a:pPr marL="171450" indent="-171450" algn="l">
              <a:buFont typeface="Wingdings" panose="05000000000000000000" pitchFamily="2" charset="2"/>
              <a:buChar char="§"/>
            </a:pPr>
            <a:r>
              <a:rPr lang="en-US" sz="2800" b="0" i="0" u="none" strike="noStrike" baseline="0" dirty="0">
                <a:latin typeface="+mj-lt"/>
              </a:rPr>
              <a:t>   Limiting time for submission of tenders so that only those with advance</a:t>
            </a:r>
          </a:p>
          <a:p>
            <a:pPr algn="l"/>
            <a:r>
              <a:rPr lang="en-US" sz="2800" dirty="0">
                <a:latin typeface="+mj-lt"/>
              </a:rPr>
              <a:t>    </a:t>
            </a:r>
            <a:r>
              <a:rPr lang="en-US" sz="2800" b="0" i="0" u="none" strike="noStrike" baseline="0" dirty="0">
                <a:latin typeface="+mj-lt"/>
              </a:rPr>
              <a:t> information can respond</a:t>
            </a:r>
            <a:r>
              <a:rPr lang="en-US" sz="800" b="0" i="0" u="none" strike="noStrike" baseline="0" dirty="0">
                <a:latin typeface="+mj-lt"/>
              </a:rPr>
              <a:t> </a:t>
            </a:r>
            <a:r>
              <a:rPr lang="en-US" sz="2800" b="0" i="0" u="none" strike="noStrike" baseline="0" dirty="0">
                <a:latin typeface="+mj-lt"/>
              </a:rPr>
              <a:t>Improper social contact with supplier representatives</a:t>
            </a:r>
          </a:p>
          <a:p>
            <a:pPr marL="171450" indent="-171450" algn="l">
              <a:buFont typeface="Wingdings" panose="05000000000000000000" pitchFamily="2" charset="2"/>
              <a:buChar char="§"/>
            </a:pPr>
            <a:r>
              <a:rPr lang="en-US" sz="2800" b="0" i="0" u="none" strike="noStrike" baseline="0" dirty="0">
                <a:latin typeface="+mj-lt"/>
              </a:rPr>
              <a:t>   Conducting bid conferences in such a way that bid rigging or price fixing is</a:t>
            </a:r>
          </a:p>
          <a:p>
            <a:pPr algn="l"/>
            <a:r>
              <a:rPr lang="en-US" sz="2800" dirty="0">
                <a:latin typeface="+mj-lt"/>
              </a:rPr>
              <a:t>    </a:t>
            </a:r>
            <a:r>
              <a:rPr lang="en-US" sz="2800" b="0" i="0" u="none" strike="noStrike" baseline="0" dirty="0">
                <a:latin typeface="+mj-lt"/>
              </a:rPr>
              <a:t> facilitated</a:t>
            </a:r>
          </a:p>
          <a:p>
            <a:pPr marL="171450" indent="-171450" algn="l">
              <a:buFont typeface="Wingdings" panose="05000000000000000000" pitchFamily="2" charset="2"/>
              <a:buChar char="§"/>
            </a:pPr>
            <a:r>
              <a:rPr lang="en-US" sz="2800" b="0" i="0" u="none" strike="noStrike" baseline="0" dirty="0">
                <a:latin typeface="+mj-lt"/>
              </a:rPr>
              <a:t>   Discussions with personnel about likely employment with a supplier or sub</a:t>
            </a:r>
          </a:p>
          <a:p>
            <a:pPr algn="l"/>
            <a:r>
              <a:rPr lang="en-US" sz="2800" dirty="0">
                <a:latin typeface="+mj-lt"/>
              </a:rPr>
              <a:t>     </a:t>
            </a:r>
            <a:r>
              <a:rPr lang="en-US" sz="2800" b="0" i="0" u="none" strike="noStrike" baseline="0" dirty="0">
                <a:latin typeface="+mj-lt"/>
              </a:rPr>
              <a:t>-contractor</a:t>
            </a:r>
          </a:p>
          <a:p>
            <a:pPr marL="171450" indent="-171450" algn="l">
              <a:buFont typeface="Wingdings" panose="05000000000000000000" pitchFamily="2" charset="2"/>
              <a:buChar char="§"/>
            </a:pPr>
            <a:r>
              <a:rPr lang="en-US" sz="2800" b="0" i="0" u="none" strike="noStrike" baseline="0" dirty="0">
                <a:latin typeface="+mj-lt"/>
              </a:rPr>
              <a:t>  Rendering special assistance to a supplier in preparing their bid</a:t>
            </a:r>
            <a:endParaRPr lang="en-US" sz="2800" dirty="0">
              <a:latin typeface="+mj-lt"/>
            </a:endParaRPr>
          </a:p>
        </p:txBody>
      </p:sp>
      <p:sp>
        <p:nvSpPr>
          <p:cNvPr id="11" name="TextBox 10">
            <a:extLst>
              <a:ext uri="{FF2B5EF4-FFF2-40B4-BE49-F238E27FC236}">
                <a16:creationId xmlns:a16="http://schemas.microsoft.com/office/drawing/2014/main" id="{6F45550A-E8C6-9F9C-9F46-AB63A9610522}"/>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62925502-F622-1116-EBA7-1DC7878727E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CF332098-C062-A318-3638-BBBD53100DAB}"/>
              </a:ext>
            </a:extLst>
          </p:cNvPr>
          <p:cNvSpPr/>
          <p:nvPr/>
        </p:nvSpPr>
        <p:spPr>
          <a:xfrm>
            <a:off x="11805920" y="1238411"/>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5701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E211B3F-01DE-F649-9BB8-1ED62C6D707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4756B18-9843-5B36-6D09-F9D83DB8EF6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F59750F6-646B-776A-4FA1-943E507060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194D3412-89F5-C745-B08F-786155E16C3B}"/>
              </a:ext>
            </a:extLst>
          </p:cNvPr>
          <p:cNvSpPr txBox="1"/>
          <p:nvPr/>
        </p:nvSpPr>
        <p:spPr>
          <a:xfrm>
            <a:off x="382295" y="1145240"/>
            <a:ext cx="12084025" cy="5816977"/>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5- Bid acceptance</a:t>
            </a: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Improper acceptance of a late bid</a:t>
            </a:r>
          </a:p>
          <a:p>
            <a:pPr marL="171450" indent="-171450" algn="l">
              <a:buFont typeface="Wingdings" panose="05000000000000000000" pitchFamily="2" charset="2"/>
              <a:buChar char="§"/>
            </a:pPr>
            <a:r>
              <a:rPr lang="en-US" sz="2800" b="0" i="0" u="none" strike="noStrike" baseline="0" dirty="0">
                <a:latin typeface="+mj-lt"/>
              </a:rPr>
              <a:t>   Falsification of documents or receipts to get a late bid accepted</a:t>
            </a:r>
          </a:p>
          <a:p>
            <a:pPr marL="171450" indent="-171450" algn="l">
              <a:buFont typeface="Wingdings" panose="05000000000000000000" pitchFamily="2" charset="2"/>
              <a:buChar char="§"/>
            </a:pPr>
            <a:r>
              <a:rPr lang="en-US" sz="2800" b="0" i="0" u="none" strike="noStrike" baseline="0" dirty="0">
                <a:latin typeface="+mj-lt"/>
              </a:rPr>
              <a:t>   Change in the bid after other bidders’ prices are known</a:t>
            </a:r>
          </a:p>
          <a:p>
            <a:pPr marL="171450" indent="-171450" algn="l">
              <a:buFont typeface="Wingdings" panose="05000000000000000000" pitchFamily="2" charset="2"/>
              <a:buChar char="§"/>
            </a:pPr>
            <a:r>
              <a:rPr lang="en-US" sz="2800" b="0" i="0" u="none" strike="noStrike" baseline="0" dirty="0">
                <a:latin typeface="+mj-lt"/>
              </a:rPr>
              <a:t>   Falsification in supplier’s qualifications, financial capability, successful</a:t>
            </a:r>
          </a:p>
          <a:p>
            <a:pPr algn="l"/>
            <a:r>
              <a:rPr lang="en-US" sz="2800" dirty="0">
                <a:latin typeface="+mj-lt"/>
              </a:rPr>
              <a:t>   </a:t>
            </a:r>
            <a:r>
              <a:rPr lang="en-US" sz="2800" b="0" i="0" u="none" strike="noStrike" baseline="0" dirty="0">
                <a:latin typeface="+mj-lt"/>
              </a:rPr>
              <a:t>  completion of previous jobs and so on</a:t>
            </a:r>
          </a:p>
          <a:p>
            <a:pPr marL="171450" indent="-171450" algn="l">
              <a:buFont typeface="Wingdings" panose="05000000000000000000" pitchFamily="2" charset="2"/>
              <a:buChar char="§"/>
            </a:pPr>
            <a:r>
              <a:rPr lang="en-US" sz="2800" b="0" i="0" u="none" strike="noStrike" baseline="0" dirty="0">
                <a:latin typeface="+mj-lt"/>
              </a:rPr>
              <a:t>   Submission of the bids by one bidder in a different party’s name</a:t>
            </a:r>
          </a:p>
          <a:p>
            <a:pPr marL="171450" indent="-171450" algn="l">
              <a:buFont typeface="Wingdings" panose="05000000000000000000" pitchFamily="2" charset="2"/>
              <a:buChar char="§"/>
            </a:pPr>
            <a:r>
              <a:rPr lang="en-US" sz="2800" b="0" i="0" u="none" strike="noStrike" baseline="0" dirty="0">
                <a:latin typeface="+mj-lt"/>
              </a:rPr>
              <a:t>   False certificates, such as insurance</a:t>
            </a:r>
          </a:p>
          <a:p>
            <a:pPr marL="171450" indent="-171450" algn="l">
              <a:buFont typeface="Wingdings" panose="05000000000000000000" pitchFamily="2" charset="2"/>
              <a:buChar char="§"/>
            </a:pPr>
            <a:r>
              <a:rPr lang="en-US" sz="2800" b="0" i="0" u="none" strike="noStrike" baseline="0" dirty="0">
                <a:latin typeface="+mj-lt"/>
              </a:rPr>
              <a:t>  Rejection of bids without any valid reason</a:t>
            </a:r>
          </a:p>
          <a:p>
            <a:pPr marL="171450" indent="-171450" algn="l">
              <a:buFont typeface="Wingdings" panose="05000000000000000000" pitchFamily="2" charset="2"/>
              <a:buChar char="§"/>
            </a:pPr>
            <a:r>
              <a:rPr lang="en-US" sz="2800" b="0" i="0" u="none" strike="noStrike" baseline="0" dirty="0">
                <a:latin typeface="+mj-lt"/>
              </a:rPr>
              <a:t>  Deliberate loss of bids</a:t>
            </a:r>
          </a:p>
          <a:p>
            <a:pPr algn="l"/>
            <a:r>
              <a:rPr lang="en-US" sz="800" b="0" i="0" u="none" strike="noStrike" baseline="0" dirty="0">
                <a:latin typeface="+mj-lt"/>
              </a:rPr>
              <a:t> </a:t>
            </a:r>
            <a:endParaRPr lang="en-US" sz="2800" dirty="0">
              <a:latin typeface="+mj-lt"/>
            </a:endParaRPr>
          </a:p>
        </p:txBody>
      </p:sp>
      <p:sp>
        <p:nvSpPr>
          <p:cNvPr id="11" name="TextBox 10">
            <a:extLst>
              <a:ext uri="{FF2B5EF4-FFF2-40B4-BE49-F238E27FC236}">
                <a16:creationId xmlns:a16="http://schemas.microsoft.com/office/drawing/2014/main" id="{93028997-352D-A507-4F46-D27CEDE91185}"/>
              </a:ext>
            </a:extLst>
          </p:cNvPr>
          <p:cNvSpPr txBox="1"/>
          <p:nvPr/>
        </p:nvSpPr>
        <p:spPr>
          <a:xfrm>
            <a:off x="2236127" y="260040"/>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68B04245-BB10-62E2-AC39-63E16C3B963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77B7813D-8111-D9F6-4E54-FB5B6884ACC6}"/>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8696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35B72120-670F-8D0C-BFD8-90164EC23E2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78E8B3E-B22E-581E-E34B-C0DBF0E9F63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4B3F8866-0340-4CC0-F89C-0012018FAA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415694D-550A-2713-9270-8D46463BC366}"/>
              </a:ext>
            </a:extLst>
          </p:cNvPr>
          <p:cNvSpPr txBox="1"/>
          <p:nvPr/>
        </p:nvSpPr>
        <p:spPr>
          <a:xfrm>
            <a:off x="311175" y="1041023"/>
            <a:ext cx="12084025" cy="5816977"/>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6- Post contract award</a:t>
            </a: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Certifying goods without conducting inspections</a:t>
            </a:r>
          </a:p>
          <a:p>
            <a:pPr marL="171450" indent="-171450" algn="l">
              <a:buFont typeface="Wingdings" panose="05000000000000000000" pitchFamily="2" charset="2"/>
              <a:buChar char="§"/>
            </a:pPr>
            <a:r>
              <a:rPr lang="en-US" sz="2800" b="0" i="0" u="none" strike="noStrike" baseline="0" dirty="0">
                <a:latin typeface="+mj-lt"/>
              </a:rPr>
              <a:t>   Action not taken for the non-compliance with contract terms and conditions</a:t>
            </a:r>
          </a:p>
          <a:p>
            <a:pPr marL="171450" indent="-171450" algn="l">
              <a:buFont typeface="Wingdings" panose="05000000000000000000" pitchFamily="2" charset="2"/>
              <a:buChar char="§"/>
            </a:pPr>
            <a:r>
              <a:rPr lang="en-US" sz="2800" b="0" i="0" u="none" strike="noStrike" baseline="0" dirty="0">
                <a:latin typeface="+mj-lt"/>
              </a:rPr>
              <a:t>   Double payments for same items/services</a:t>
            </a:r>
          </a:p>
          <a:p>
            <a:pPr marL="171450" indent="-171450" algn="l">
              <a:buFont typeface="Wingdings" panose="05000000000000000000" pitchFamily="2" charset="2"/>
              <a:buChar char="§"/>
            </a:pPr>
            <a:r>
              <a:rPr lang="en-US" sz="2800" b="0" i="0" u="none" strike="noStrike" baseline="0" dirty="0">
                <a:latin typeface="+mj-lt"/>
              </a:rPr>
              <a:t>   Contract files are incomplete</a:t>
            </a:r>
          </a:p>
          <a:p>
            <a:pPr marL="171450" indent="-171450" algn="l">
              <a:buFont typeface="Wingdings" panose="05000000000000000000" pitchFamily="2" charset="2"/>
              <a:buChar char="§"/>
            </a:pPr>
            <a:r>
              <a:rPr lang="en-US" sz="2800" b="0" i="0" u="none" strike="noStrike" baseline="0" dirty="0">
                <a:latin typeface="+mj-lt"/>
              </a:rPr>
              <a:t>   Substitution of specified goods with used or inferior products</a:t>
            </a:r>
          </a:p>
          <a:p>
            <a:pPr marL="171450" indent="-171450" algn="l">
              <a:buFont typeface="Wingdings" panose="05000000000000000000" pitchFamily="2" charset="2"/>
              <a:buChar char="§"/>
            </a:pPr>
            <a:r>
              <a:rPr lang="en-US" sz="2800" b="0" i="0" u="none" strike="noStrike" baseline="0" dirty="0">
                <a:latin typeface="+mj-lt"/>
              </a:rPr>
              <a:t>   Time sheets signed for hours not expended</a:t>
            </a:r>
          </a:p>
          <a:p>
            <a:pPr marL="171450" indent="-171450" algn="l">
              <a:buFont typeface="Wingdings" panose="05000000000000000000" pitchFamily="2" charset="2"/>
              <a:buChar char="§"/>
            </a:pPr>
            <a:r>
              <a:rPr lang="en-US" sz="2800" b="0" i="0" u="none" strike="noStrike" baseline="0" dirty="0">
                <a:latin typeface="+mj-lt"/>
              </a:rPr>
              <a:t>   Expenses paid when not incurred</a:t>
            </a:r>
          </a:p>
          <a:p>
            <a:pPr marL="171450" indent="-171450" algn="l">
              <a:buFont typeface="Wingdings" panose="05000000000000000000" pitchFamily="2" charset="2"/>
              <a:buChar char="§"/>
            </a:pPr>
            <a:r>
              <a:rPr lang="en-US" sz="2800" b="0" i="0" u="none" strike="noStrike" baseline="0" dirty="0">
                <a:latin typeface="+mj-lt"/>
              </a:rPr>
              <a:t>   Essential spares not delivered but invoiced</a:t>
            </a:r>
          </a:p>
          <a:p>
            <a:pPr marL="171450" indent="-171450" algn="l">
              <a:buFont typeface="Wingdings" panose="05000000000000000000" pitchFamily="2" charset="2"/>
              <a:buChar char="§"/>
            </a:pPr>
            <a:r>
              <a:rPr lang="en-US" sz="2800" b="0" i="0" u="none" strike="noStrike" baseline="0" dirty="0">
                <a:latin typeface="+mj-lt"/>
              </a:rPr>
              <a:t>   Invoices settled earlier than contract requires</a:t>
            </a:r>
          </a:p>
          <a:p>
            <a:pPr algn="l"/>
            <a:r>
              <a:rPr lang="en-US" sz="800" b="0" i="0" u="none" strike="noStrike" baseline="0" dirty="0">
                <a:latin typeface="+mj-lt"/>
              </a:rPr>
              <a:t> </a:t>
            </a:r>
            <a:endParaRPr lang="en-US" sz="2800" dirty="0">
              <a:latin typeface="+mj-lt"/>
            </a:endParaRPr>
          </a:p>
        </p:txBody>
      </p:sp>
      <p:sp>
        <p:nvSpPr>
          <p:cNvPr id="11" name="TextBox 10">
            <a:extLst>
              <a:ext uri="{FF2B5EF4-FFF2-40B4-BE49-F238E27FC236}">
                <a16:creationId xmlns:a16="http://schemas.microsoft.com/office/drawing/2014/main" id="{B68A48B4-0B95-1846-2C34-932A75220172}"/>
              </a:ext>
            </a:extLst>
          </p:cNvPr>
          <p:cNvSpPr txBox="1"/>
          <p:nvPr/>
        </p:nvSpPr>
        <p:spPr>
          <a:xfrm>
            <a:off x="2236127" y="260040"/>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9A9DA911-5A5D-8CC6-4628-BC55F01819A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ECC6951-6E3E-FAA7-7426-DCCB954E9B23}"/>
              </a:ext>
            </a:extLst>
          </p:cNvPr>
          <p:cNvSpPr/>
          <p:nvPr/>
        </p:nvSpPr>
        <p:spPr>
          <a:xfrm>
            <a:off x="11722050" y="1340322"/>
            <a:ext cx="14046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3121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518021"/>
            <a:ext cx="11091286"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The basic distinction between fraud and error is that of the intention. </a:t>
            </a:r>
          </a:p>
          <a:p>
            <a:pPr algn="just"/>
            <a:endParaRPr lang="en-US" sz="2800" dirty="0"/>
          </a:p>
          <a:p>
            <a:pPr marL="457200" indent="-457200" algn="just">
              <a:buFont typeface="Wingdings" panose="05000000000000000000" pitchFamily="2" charset="2"/>
              <a:buChar char="§"/>
            </a:pPr>
            <a:r>
              <a:rPr lang="en-US" sz="2800" dirty="0"/>
              <a:t>Any error is unintentional – that is, the person committing the error does not do so knowingly.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Errors are accidental and may arise due to negligence, genuine misunderstanding or incompetence.</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With fraud, however, it is intentional. The person committing fraud does so knowingly, wilfully and with the motive of gaining advantage or benefit by cheating or causing loss or injury to others, acting alone or in collusion with one another.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7207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Distinction between fraud and error</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541760" y="1136132"/>
            <a:ext cx="10736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79400" y="1524258"/>
            <a:ext cx="11406274" cy="4832092"/>
          </a:xfrm>
          <a:prstGeom prst="rect">
            <a:avLst/>
          </a:prstGeom>
          <a:noFill/>
        </p:spPr>
        <p:txBody>
          <a:bodyPr wrap="square">
            <a:spAutoFit/>
          </a:bodyPr>
          <a:lstStyle/>
          <a:p>
            <a:pPr algn="l"/>
            <a:r>
              <a:rPr lang="en-US" sz="2800" b="1" i="0" u="none" strike="noStrike" baseline="0" dirty="0">
                <a:solidFill>
                  <a:srgbClr val="00B0F0"/>
                </a:solidFill>
                <a:latin typeface="+mj-lt"/>
              </a:rPr>
              <a:t>There are many indicators of potential procurement fraud. They include:</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b="0" i="0" u="none" strike="noStrike" baseline="0" dirty="0">
                <a:latin typeface="+mj-lt"/>
              </a:rPr>
              <a:t>Excessive Supplier Hospitality To Selected Staff</a:t>
            </a:r>
          </a:p>
          <a:p>
            <a:pPr marL="171450" indent="-171450" algn="l">
              <a:buFont typeface="Wingdings" panose="05000000000000000000" pitchFamily="2" charset="2"/>
              <a:buChar char="§"/>
            </a:pPr>
            <a:r>
              <a:rPr lang="en-US" sz="2800" b="0" i="0" u="none" strike="noStrike" baseline="0" dirty="0">
                <a:latin typeface="+mj-lt"/>
              </a:rPr>
              <a:t>New Suppliers Continually Facing Entry ‘Obstacles’</a:t>
            </a:r>
          </a:p>
          <a:p>
            <a:pPr marL="171450" indent="-171450" algn="l">
              <a:buFont typeface="Wingdings" panose="05000000000000000000" pitchFamily="2" charset="2"/>
              <a:buChar char="§"/>
            </a:pPr>
            <a:r>
              <a:rPr lang="en-US" sz="2800" b="0" i="0" u="none" strike="noStrike" baseline="0" dirty="0">
                <a:latin typeface="+mj-lt"/>
              </a:rPr>
              <a:t>Budget Holders Pressurising Buyers To Place Work With Named Suppliers</a:t>
            </a:r>
          </a:p>
          <a:p>
            <a:pPr marL="171450" indent="-171450" algn="l">
              <a:buFont typeface="Wingdings" panose="05000000000000000000" pitchFamily="2" charset="2"/>
              <a:buChar char="§"/>
            </a:pPr>
            <a:r>
              <a:rPr lang="en-US" sz="2800" b="0" i="0" u="none" strike="noStrike" baseline="0" dirty="0">
                <a:latin typeface="+mj-lt"/>
              </a:rPr>
              <a:t>A Buyer’s Lifestyle Changing Dramatically</a:t>
            </a:r>
          </a:p>
          <a:p>
            <a:pPr marL="171450" indent="-171450" algn="l">
              <a:buFont typeface="Wingdings" panose="05000000000000000000" pitchFamily="2" charset="2"/>
              <a:buChar char="§"/>
            </a:pPr>
            <a:r>
              <a:rPr lang="en-US" sz="2800" b="0" i="0" u="none" strike="noStrike" baseline="0" dirty="0">
                <a:latin typeface="+mj-lt"/>
              </a:rPr>
              <a:t>Pricing Schedules Being Completed In Pencil</a:t>
            </a:r>
          </a:p>
          <a:p>
            <a:pPr marL="171450" indent="-171450" algn="l">
              <a:buFont typeface="Wingdings" panose="05000000000000000000" pitchFamily="2" charset="2"/>
              <a:buChar char="§"/>
            </a:pPr>
            <a:r>
              <a:rPr lang="en-US" sz="2800" b="0" i="0" u="none" strike="noStrike" baseline="0" dirty="0">
                <a:latin typeface="+mj-lt"/>
              </a:rPr>
              <a:t>Suppliers And Contractors Being Very Familiar With Senior Staff</a:t>
            </a:r>
          </a:p>
          <a:p>
            <a:pPr marL="171450" indent="-171450" algn="l">
              <a:buFont typeface="Wingdings" panose="05000000000000000000" pitchFamily="2" charset="2"/>
              <a:buChar char="§"/>
            </a:pPr>
            <a:r>
              <a:rPr lang="en-US" sz="2800" b="0" i="0" u="none" strike="noStrike" baseline="0" dirty="0">
                <a:latin typeface="+mj-lt"/>
              </a:rPr>
              <a:t>Specifications favouring a particular supplier</a:t>
            </a:r>
          </a:p>
          <a:p>
            <a:pPr marL="171450" indent="-171450" algn="l">
              <a:buFont typeface="Wingdings" panose="05000000000000000000" pitchFamily="2" charset="2"/>
              <a:buChar char="§"/>
            </a:pPr>
            <a:r>
              <a:rPr lang="en-US" sz="2800" b="0" i="0" u="none" strike="noStrike" baseline="0" dirty="0">
                <a:latin typeface="+mj-lt"/>
              </a:rPr>
              <a:t>The absence of supplier approval data</a:t>
            </a:r>
          </a:p>
          <a:p>
            <a:pPr marL="171450" indent="-171450" algn="l">
              <a:buFont typeface="Wingdings" panose="05000000000000000000" pitchFamily="2" charset="2"/>
              <a:buChar char="§"/>
            </a:pPr>
            <a:r>
              <a:rPr lang="en-US" sz="2800" b="0" i="0" u="none" strike="noStrike" baseline="0" dirty="0">
                <a:latin typeface="+mj-lt"/>
              </a:rPr>
              <a:t>No supplier visits or audits.</a:t>
            </a: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181"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Indicators of procurement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685675" y="1404041"/>
            <a:ext cx="12078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C5577B7-352B-D095-7F09-1171826A89D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D963A85-BBEC-4A8C-59EB-AF2BFBBEC17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C9A99F09-7678-1A79-53CF-89B9B3ABA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6CE7609-AE6D-13C9-53E3-484330978538}"/>
              </a:ext>
            </a:extLst>
          </p:cNvPr>
          <p:cNvSpPr txBox="1"/>
          <p:nvPr/>
        </p:nvSpPr>
        <p:spPr>
          <a:xfrm>
            <a:off x="279400" y="1524258"/>
            <a:ext cx="11406274" cy="4401205"/>
          </a:xfrm>
          <a:prstGeom prst="rect">
            <a:avLst/>
          </a:prstGeom>
          <a:noFill/>
        </p:spPr>
        <p:txBody>
          <a:bodyPr wrap="square">
            <a:spAutoFit/>
          </a:bodyPr>
          <a:lstStyle/>
          <a:p>
            <a:r>
              <a:rPr lang="en-US" sz="2800" b="1" i="0" u="none" strike="noStrike" baseline="0" dirty="0">
                <a:solidFill>
                  <a:srgbClr val="00B0F0"/>
                </a:solidFill>
                <a:latin typeface="+mj-lt"/>
              </a:rPr>
              <a:t>E-procurement</a:t>
            </a:r>
            <a:r>
              <a:rPr lang="en-US" sz="2800" i="0" u="none" strike="noStrike" baseline="0" dirty="0">
                <a:solidFill>
                  <a:srgbClr val="00B0F0"/>
                </a:solidFill>
                <a:latin typeface="+mj-lt"/>
              </a:rPr>
              <a:t> </a:t>
            </a:r>
            <a:r>
              <a:rPr lang="en-US" sz="2800" i="0" u="none" strike="noStrike" baseline="0" dirty="0">
                <a:latin typeface="+mj-lt"/>
              </a:rPr>
              <a:t>clearly provides many opportunities for both input and output fraud.</a:t>
            </a:r>
          </a:p>
          <a:p>
            <a:endParaRPr lang="en-US" sz="2800" i="0" u="none" strike="noStrike" baseline="0" dirty="0">
              <a:latin typeface="+mj-lt"/>
            </a:endParaRPr>
          </a:p>
          <a:p>
            <a:r>
              <a:rPr lang="en-US" sz="2800" b="1" i="0" u="none" strike="noStrike" baseline="0" dirty="0">
                <a:solidFill>
                  <a:srgbClr val="00B0F0"/>
                </a:solidFill>
                <a:latin typeface="+mj-lt"/>
              </a:rPr>
              <a:t>Input fraud </a:t>
            </a:r>
            <a:r>
              <a:rPr lang="en-US" sz="2800" i="0" u="none" strike="noStrike" baseline="0" dirty="0">
                <a:latin typeface="+mj-lt"/>
              </a:rPr>
              <a:t>can take such forms as the opening of accounts for non-existent suppliers who are paid electronically, the payments going into an account designated by the fraudster, over-stating or understating inventory amounts, deleting inventory records, copying of credit card numbers and so on.</a:t>
            </a:r>
          </a:p>
          <a:p>
            <a:endParaRPr lang="en-US" sz="2800" i="0" u="none" strike="noStrike" baseline="0" dirty="0">
              <a:latin typeface="+mj-lt"/>
            </a:endParaRPr>
          </a:p>
          <a:p>
            <a:r>
              <a:rPr lang="en-US" sz="2800" b="1" i="0" u="none" strike="noStrike" baseline="0" dirty="0">
                <a:solidFill>
                  <a:srgbClr val="00B0F0"/>
                </a:solidFill>
                <a:latin typeface="+mj-lt"/>
              </a:rPr>
              <a:t>Output fraud </a:t>
            </a:r>
            <a:r>
              <a:rPr lang="en-US" sz="2800" i="0" u="none" strike="noStrike" baseline="0" dirty="0">
                <a:latin typeface="+mj-lt"/>
              </a:rPr>
              <a:t>tends to be comparatively rare. One example is that of sending unauthorized e-mails with intentionally false information.</a:t>
            </a:r>
            <a:endParaRPr lang="en-US" sz="2800" dirty="0">
              <a:latin typeface="+mj-lt"/>
            </a:endParaRPr>
          </a:p>
        </p:txBody>
      </p:sp>
      <p:sp>
        <p:nvSpPr>
          <p:cNvPr id="11" name="TextBox 10">
            <a:extLst>
              <a:ext uri="{FF2B5EF4-FFF2-40B4-BE49-F238E27FC236}">
                <a16:creationId xmlns:a16="http://schemas.microsoft.com/office/drawing/2014/main" id="{B18FB759-D385-D097-C826-78F5E864DE0D}"/>
              </a:ext>
            </a:extLst>
          </p:cNvPr>
          <p:cNvSpPr txBox="1"/>
          <p:nvPr/>
        </p:nvSpPr>
        <p:spPr>
          <a:xfrm>
            <a:off x="2371181"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E-procurement and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BEC11F1B-FA93-8196-97DD-6C70DCBB66A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2C75CAD2-926A-BBC4-7E22-5727E32383B7}"/>
              </a:ext>
            </a:extLst>
          </p:cNvPr>
          <p:cNvSpPr/>
          <p:nvPr/>
        </p:nvSpPr>
        <p:spPr>
          <a:xfrm>
            <a:off x="11685675" y="1404041"/>
            <a:ext cx="12078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357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53B21D07-ABD4-4BE6-B5C3-9DB4B72C12AF}"/>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E12E5EB-BB1C-64B9-C89C-36A67F0697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9EA7F704-929C-4644-A7DF-DBFD195A41E5}"/>
              </a:ext>
            </a:extLst>
          </p:cNvPr>
          <p:cNvSpPr txBox="1"/>
          <p:nvPr/>
        </p:nvSpPr>
        <p:spPr>
          <a:xfrm>
            <a:off x="9575800" y="6484896"/>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EE807D4B-17F0-8822-66EB-D9F806837ECE}"/>
              </a:ext>
            </a:extLst>
          </p:cNvPr>
          <p:cNvSpPr txBox="1"/>
          <p:nvPr/>
        </p:nvSpPr>
        <p:spPr>
          <a:xfrm>
            <a:off x="311175" y="1524258"/>
            <a:ext cx="11636739" cy="4832092"/>
          </a:xfrm>
          <a:prstGeom prst="rect">
            <a:avLst/>
          </a:prstGeom>
          <a:noFill/>
        </p:spPr>
        <p:txBody>
          <a:bodyPr wrap="square">
            <a:spAutoFit/>
          </a:bodyPr>
          <a:lstStyle/>
          <a:p>
            <a:pPr algn="l"/>
            <a:r>
              <a:rPr lang="en-US" sz="2800" b="1" u="none" strike="noStrike" baseline="0" dirty="0">
                <a:latin typeface="+mj-lt"/>
              </a:rPr>
              <a:t>Security roles and responsibilities</a:t>
            </a:r>
          </a:p>
          <a:p>
            <a:pPr algn="l"/>
            <a:endParaRPr lang="en-US" sz="2800" b="1" u="none" strike="noStrike" baseline="0" dirty="0">
              <a:latin typeface="+mj-lt"/>
            </a:endParaRPr>
          </a:p>
          <a:p>
            <a:pPr algn="l"/>
            <a:r>
              <a:rPr lang="en-US" sz="2800" b="1" u="none" strike="noStrike" baseline="0" dirty="0">
                <a:solidFill>
                  <a:srgbClr val="00B0F0"/>
                </a:solidFill>
                <a:latin typeface="+mj-lt"/>
              </a:rPr>
              <a:t>Security Risks</a:t>
            </a:r>
          </a:p>
          <a:p>
            <a:pPr algn="l"/>
            <a:endParaRPr lang="en-US" sz="2800" b="1" u="none" strike="noStrike" baseline="0" dirty="0">
              <a:latin typeface="+mj-lt"/>
            </a:endParaRPr>
          </a:p>
          <a:p>
            <a:pPr algn="l"/>
            <a:r>
              <a:rPr lang="en-US" sz="2800" b="0" u="none" strike="noStrike" baseline="0" dirty="0">
                <a:latin typeface="+mj-lt"/>
              </a:rPr>
              <a:t>Failure to clearly and/or correctly establish key roles and responsibilities regarding security risks management</a:t>
            </a:r>
          </a:p>
          <a:p>
            <a:pPr algn="l"/>
            <a:r>
              <a:rPr lang="en-US" sz="2800" b="0" u="none" strike="noStrike" baseline="0" dirty="0">
                <a:latin typeface="+mj-lt"/>
              </a:rPr>
              <a:t>between the provider and the vendor </a:t>
            </a:r>
            <a:r>
              <a:rPr lang="en-US" sz="2800" b="1" u="none" strike="noStrike" baseline="0" dirty="0">
                <a:latin typeface="+mj-lt"/>
              </a:rPr>
              <a:t>leading to:</a:t>
            </a:r>
          </a:p>
          <a:p>
            <a:pPr algn="l"/>
            <a:r>
              <a:rPr lang="en-US" sz="2800" b="0" u="none" strike="noStrike" baseline="0" dirty="0">
                <a:latin typeface="+mj-lt"/>
              </a:rPr>
              <a:t>– Confusion and misunderstanding between parties in case of threat or incident;</a:t>
            </a:r>
          </a:p>
          <a:p>
            <a:pPr algn="l"/>
            <a:r>
              <a:rPr lang="en-US" sz="2800" b="0" u="none" strike="noStrike" baseline="0" dirty="0">
                <a:latin typeface="+mj-lt"/>
              </a:rPr>
              <a:t>– Incorrect implementation of security requirements;</a:t>
            </a:r>
          </a:p>
          <a:p>
            <a:pPr algn="l"/>
            <a:r>
              <a:rPr lang="en-US" sz="2800" b="0" u="none" strike="noStrike" baseline="0" dirty="0">
                <a:latin typeface="+mj-lt"/>
              </a:rPr>
              <a:t>– Lack of accountability in case of security breaches not recognized within the</a:t>
            </a:r>
          </a:p>
          <a:p>
            <a:pPr algn="l"/>
            <a:r>
              <a:rPr lang="en-US" sz="2800" dirty="0">
                <a:latin typeface="+mj-lt"/>
              </a:rPr>
              <a:t>   </a:t>
            </a:r>
            <a:r>
              <a:rPr lang="en-US" sz="2800" b="0" u="none" strike="noStrike" baseline="0" dirty="0">
                <a:latin typeface="+mj-lt"/>
              </a:rPr>
              <a:t> vendor’s organization.</a:t>
            </a:r>
            <a:endParaRPr lang="en-US" sz="2800" dirty="0">
              <a:latin typeface="+mj-lt"/>
            </a:endParaRPr>
          </a:p>
        </p:txBody>
      </p:sp>
      <p:sp>
        <p:nvSpPr>
          <p:cNvPr id="11" name="TextBox 10">
            <a:extLst>
              <a:ext uri="{FF2B5EF4-FFF2-40B4-BE49-F238E27FC236}">
                <a16:creationId xmlns:a16="http://schemas.microsoft.com/office/drawing/2014/main" id="{F03D9584-301C-EBC3-2D3C-2A83A23982BF}"/>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487ABBBD-9DF7-59CF-BC28-7DBEC9E8664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51DCE9D7-EB86-997F-EECE-006AA7ADCDAE}"/>
              </a:ext>
            </a:extLst>
          </p:cNvPr>
          <p:cNvSpPr/>
          <p:nvPr/>
        </p:nvSpPr>
        <p:spPr>
          <a:xfrm>
            <a:off x="11805920" y="112961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184018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2833A489-A59F-0378-885F-3D10A068DB8B}"/>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88E0776-7357-2965-2CFF-B6C35BEABBF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ABD03BEB-9EF0-412A-D1B2-546AC86732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EB34828F-CFA8-4468-9ACB-E487F95BA2F7}"/>
              </a:ext>
            </a:extLst>
          </p:cNvPr>
          <p:cNvSpPr txBox="1"/>
          <p:nvPr/>
        </p:nvSpPr>
        <p:spPr>
          <a:xfrm>
            <a:off x="218202" y="1561318"/>
            <a:ext cx="11755595" cy="5262979"/>
          </a:xfrm>
          <a:prstGeom prst="rect">
            <a:avLst/>
          </a:prstGeom>
          <a:noFill/>
        </p:spPr>
        <p:txBody>
          <a:bodyPr wrap="square">
            <a:spAutoFit/>
          </a:bodyPr>
          <a:lstStyle/>
          <a:p>
            <a:pPr algn="l"/>
            <a:r>
              <a:rPr lang="en-US" sz="2800" b="1" u="none" strike="noStrike" baseline="0" dirty="0">
                <a:solidFill>
                  <a:srgbClr val="00B0F0"/>
                </a:solidFill>
                <a:latin typeface="+mj-lt"/>
              </a:rPr>
              <a:t>Security requirements</a:t>
            </a:r>
          </a:p>
          <a:p>
            <a:pPr algn="l"/>
            <a:endParaRPr lang="en-US" sz="2800" b="1" i="1"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 Clearly define and state responsibilities and roles within the contract to avoid </a:t>
            </a:r>
          </a:p>
          <a:p>
            <a:pPr algn="l"/>
            <a:r>
              <a:rPr lang="en-US" sz="2800" dirty="0">
                <a:latin typeface="+mj-lt"/>
              </a:rPr>
              <a:t>      </a:t>
            </a:r>
            <a:r>
              <a:rPr lang="en-US" sz="2800" b="0" i="0" u="none" strike="noStrike" baseline="0" dirty="0">
                <a:latin typeface="+mj-lt"/>
              </a:rPr>
              <a:t>confusion, misunderstanding or abuses.</a:t>
            </a:r>
          </a:p>
          <a:p>
            <a:pPr algn="l"/>
            <a:endParaRPr lang="en-US" sz="2800" b="0" i="0"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One person within the vendor’s organization should be accountable during    the whole contract lifecycle </a:t>
            </a:r>
            <a:r>
              <a:rPr lang="en-US" sz="2800" b="1" i="0" u="none" strike="noStrike" baseline="0" dirty="0">
                <a:latin typeface="+mj-lt"/>
              </a:rPr>
              <a:t>to ensure that</a:t>
            </a:r>
            <a:r>
              <a:rPr lang="en-US" sz="2800" b="0" i="0" u="none" strike="noStrike" baseline="0" dirty="0">
                <a:latin typeface="+mj-lt"/>
              </a:rPr>
              <a:t>:</a:t>
            </a:r>
          </a:p>
          <a:p>
            <a:pPr algn="l"/>
            <a:endParaRPr lang="en-US" sz="2800" b="0" i="0" u="none" strike="noStrike" baseline="0" dirty="0">
              <a:latin typeface="+mj-lt"/>
            </a:endParaRPr>
          </a:p>
          <a:p>
            <a:pPr algn="l"/>
            <a:r>
              <a:rPr lang="en-US" sz="2800" b="0" i="0" u="none" strike="noStrike" baseline="0" dirty="0">
                <a:latin typeface="+mj-lt"/>
              </a:rPr>
              <a:t>– Security risks and requirements are fully understood:</a:t>
            </a:r>
          </a:p>
          <a:p>
            <a:pPr algn="l"/>
            <a:r>
              <a:rPr lang="en-US" sz="2800" b="0" i="0" u="none" strike="noStrike" baseline="0" dirty="0">
                <a:latin typeface="+mj-lt"/>
              </a:rPr>
              <a:t>– Appropriate processes are in place, and a minimum acceptable level of residual</a:t>
            </a:r>
          </a:p>
          <a:p>
            <a:pPr algn="l"/>
            <a:r>
              <a:rPr lang="en-US" sz="2800" dirty="0">
                <a:latin typeface="+mj-lt"/>
              </a:rPr>
              <a:t>  </a:t>
            </a:r>
            <a:r>
              <a:rPr lang="en-US" sz="2800" b="0" i="0" u="none" strike="noStrike" baseline="0" dirty="0">
                <a:latin typeface="+mj-lt"/>
              </a:rPr>
              <a:t> risk is agreed with the provider and duly accepted by each party;</a:t>
            </a:r>
          </a:p>
          <a:p>
            <a:pPr algn="l"/>
            <a:endParaRPr lang="en-US" sz="2800" dirty="0">
              <a:latin typeface="+mj-lt"/>
            </a:endParaRPr>
          </a:p>
        </p:txBody>
      </p:sp>
      <p:sp>
        <p:nvSpPr>
          <p:cNvPr id="11" name="TextBox 10">
            <a:extLst>
              <a:ext uri="{FF2B5EF4-FFF2-40B4-BE49-F238E27FC236}">
                <a16:creationId xmlns:a16="http://schemas.microsoft.com/office/drawing/2014/main" id="{DC03BA34-4099-2FB6-1177-BDC9C11D57BA}"/>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AC6451E-8041-897C-1915-551C5E821B2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12B46377-5ED8-246F-3046-A64662716432}"/>
              </a:ext>
            </a:extLst>
          </p:cNvPr>
          <p:cNvSpPr/>
          <p:nvPr/>
        </p:nvSpPr>
        <p:spPr>
          <a:xfrm>
            <a:off x="11880825" y="1157491"/>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5819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CA928AA0-1799-2AA1-4AC3-78D480A68D92}"/>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9761F269-F21F-929A-7B6E-C4D45A8102C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DC6A0F7D-E4F3-AB7D-295A-12926C1A3C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A35ADFF6-940E-6448-D1FA-49B73F5F352A}"/>
              </a:ext>
            </a:extLst>
          </p:cNvPr>
          <p:cNvSpPr txBox="1"/>
          <p:nvPr/>
        </p:nvSpPr>
        <p:spPr>
          <a:xfrm>
            <a:off x="218202" y="1284883"/>
            <a:ext cx="11755595" cy="3970318"/>
          </a:xfrm>
          <a:prstGeom prst="rect">
            <a:avLst/>
          </a:prstGeom>
          <a:noFill/>
        </p:spPr>
        <p:txBody>
          <a:bodyPr wrap="square">
            <a:spAutoFit/>
          </a:bodyPr>
          <a:lstStyle/>
          <a:p>
            <a:pPr algn="l"/>
            <a:endParaRPr lang="en-US" sz="2800" b="1" i="1" u="none" strike="noStrike" baseline="0" dirty="0">
              <a:latin typeface="+mj-lt"/>
            </a:endParaRPr>
          </a:p>
          <a:p>
            <a:pPr lvl="0">
              <a:defRPr/>
            </a:pPr>
            <a:r>
              <a:rPr lang="en-US" sz="2800" dirty="0">
                <a:solidFill>
                  <a:prstClr val="black"/>
                </a:solidFill>
              </a:rPr>
              <a:t>– Security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risks are managed, and appropriate processes are in place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communicated to the provider;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Appropriate support is provided to the provider through relevant helpdesk 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other as defined by the contract;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Contractual clauses are respected.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Force Majeure which releases the vendor from its responsibility should be clearly defined to avoid any abuses by the vendor.</a:t>
            </a:r>
          </a:p>
        </p:txBody>
      </p:sp>
      <p:sp>
        <p:nvSpPr>
          <p:cNvPr id="11" name="TextBox 10">
            <a:extLst>
              <a:ext uri="{FF2B5EF4-FFF2-40B4-BE49-F238E27FC236}">
                <a16:creationId xmlns:a16="http://schemas.microsoft.com/office/drawing/2014/main" id="{96948855-8B7C-22A6-E10C-B06159CB3E87}"/>
              </a:ext>
            </a:extLst>
          </p:cNvPr>
          <p:cNvSpPr txBox="1"/>
          <p:nvPr/>
        </p:nvSpPr>
        <p:spPr>
          <a:xfrm>
            <a:off x="2612878" y="375861"/>
            <a:ext cx="7912882"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 (Continued)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D400B812-992C-31F7-DC8F-BACE4784755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069A88A-6638-34A6-7EF7-4990A3793511}"/>
              </a:ext>
            </a:extLst>
          </p:cNvPr>
          <p:cNvSpPr/>
          <p:nvPr/>
        </p:nvSpPr>
        <p:spPr>
          <a:xfrm>
            <a:off x="11724640" y="104833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99344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5345C2E3-5750-EFE7-A338-D9F8F03829CC}"/>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9B990AF-6E0F-8027-05B4-2C4EB7B7AE1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3DA301EE-0131-BBC1-0DDF-7B80E30BB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E438ED6-8306-4884-BC58-DCC4630D705C}"/>
              </a:ext>
            </a:extLst>
          </p:cNvPr>
          <p:cNvSpPr txBox="1"/>
          <p:nvPr/>
        </p:nvSpPr>
        <p:spPr>
          <a:xfrm>
            <a:off x="125230" y="1276838"/>
            <a:ext cx="11755595" cy="5262979"/>
          </a:xfrm>
          <a:prstGeom prst="rect">
            <a:avLst/>
          </a:prstGeom>
          <a:noFill/>
        </p:spPr>
        <p:txBody>
          <a:bodyPr wrap="square">
            <a:spAutoFit/>
          </a:bodyPr>
          <a:lstStyle/>
          <a:p>
            <a:pPr marL="457200" indent="-457200" algn="l">
              <a:buFont typeface="Wingdings" panose="05000000000000000000" pitchFamily="2" charset="2"/>
              <a:buChar char="q"/>
            </a:pPr>
            <a:r>
              <a:rPr lang="en-US" sz="2800" u="none" strike="noStrike" baseline="0" dirty="0">
                <a:latin typeface="+mj-lt"/>
              </a:rPr>
              <a:t>The Australian Cyber Security Centre has compiled a list of mitigation strategies that organizations can use as a starting point to improve their cyber resilience and the technical details of these strategies. </a:t>
            </a:r>
          </a:p>
          <a:p>
            <a:pPr marL="457200" indent="-457200" algn="l">
              <a:buFont typeface="Wingdings" panose="05000000000000000000" pitchFamily="2" charset="2"/>
              <a:buChar char="q"/>
            </a:pPr>
            <a:r>
              <a:rPr lang="en-US" sz="2800" u="none" strike="noStrike" baseline="0" dirty="0">
                <a:latin typeface="+mj-lt"/>
              </a:rPr>
              <a:t>They have identified eight essential strategies which should be implemented as a baseline where practicable.</a:t>
            </a:r>
          </a:p>
          <a:p>
            <a:pPr marL="457200" indent="-457200" algn="l">
              <a:buFont typeface="Wingdings" panose="05000000000000000000" pitchFamily="2" charset="2"/>
              <a:buChar char="q"/>
            </a:pPr>
            <a:endParaRPr lang="en-US" sz="2800" u="none" strike="noStrike" baseline="0" dirty="0">
              <a:latin typeface="+mj-lt"/>
            </a:endParaRPr>
          </a:p>
          <a:p>
            <a:pPr marL="457200" indent="-457200" algn="l">
              <a:buFont typeface="Wingdings" panose="05000000000000000000" pitchFamily="2" charset="2"/>
              <a:buChar char="q"/>
            </a:pPr>
            <a:r>
              <a:rPr lang="en-US" sz="2800" b="1" dirty="0">
                <a:solidFill>
                  <a:srgbClr val="00B0F0"/>
                </a:solidFill>
                <a:latin typeface="+mj-lt"/>
              </a:rPr>
              <a:t>Application whitelisting </a:t>
            </a:r>
            <a:r>
              <a:rPr lang="en-US" sz="2800" dirty="0">
                <a:latin typeface="+mj-lt"/>
              </a:rPr>
              <a:t>of approved /trusted</a:t>
            </a:r>
          </a:p>
          <a:p>
            <a:pPr marL="457200" indent="-457200" algn="l">
              <a:buFont typeface="Wingdings" panose="05000000000000000000" pitchFamily="2" charset="2"/>
              <a:buChar char="q"/>
            </a:pPr>
            <a:r>
              <a:rPr lang="en-US" sz="2800" dirty="0">
                <a:latin typeface="+mj-lt"/>
              </a:rPr>
              <a:t>programs to prevent execution of unapproved/</a:t>
            </a:r>
          </a:p>
          <a:p>
            <a:pPr marL="457200" indent="-457200" algn="l">
              <a:buFont typeface="Wingdings" panose="05000000000000000000" pitchFamily="2" charset="2"/>
              <a:buChar char="q"/>
            </a:pPr>
            <a:r>
              <a:rPr lang="en-US" sz="2800" dirty="0">
                <a:latin typeface="+mj-lt"/>
              </a:rPr>
              <a:t>malicious programs including .exe, DLL, scripts (e.g., Windows Script Host, PowerShell and HTA) and installers.</a:t>
            </a:r>
          </a:p>
          <a:p>
            <a:pPr marL="457200" indent="-457200" algn="l">
              <a:buFont typeface="Wingdings" panose="05000000000000000000" pitchFamily="2" charset="2"/>
              <a:buChar char="q"/>
            </a:pPr>
            <a:r>
              <a:rPr lang="en-US" sz="2800" b="1" dirty="0">
                <a:latin typeface="+mj-lt"/>
              </a:rPr>
              <a:t>Why</a:t>
            </a:r>
            <a:r>
              <a:rPr lang="en-US" sz="2800" dirty="0">
                <a:latin typeface="+mj-lt"/>
              </a:rPr>
              <a:t>: All non-approved applications (including malicious code) are prevented from executing.</a:t>
            </a:r>
          </a:p>
        </p:txBody>
      </p:sp>
      <p:sp>
        <p:nvSpPr>
          <p:cNvPr id="11" name="TextBox 10">
            <a:extLst>
              <a:ext uri="{FF2B5EF4-FFF2-40B4-BE49-F238E27FC236}">
                <a16:creationId xmlns:a16="http://schemas.microsoft.com/office/drawing/2014/main" id="{98055396-D3BB-1832-EE0E-48FB0188E83F}"/>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Cyber resilience – mitigation strategies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C44C5EC0-ECB4-3379-AF28-4CA9AB5379C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81EEE166-65B4-ECE1-3E8C-C5010CBEE8B4}"/>
              </a:ext>
            </a:extLst>
          </p:cNvPr>
          <p:cNvSpPr/>
          <p:nvPr/>
        </p:nvSpPr>
        <p:spPr>
          <a:xfrm>
            <a:off x="12059920" y="104833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5398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0379FF90-E9C7-09B7-A867-B7BDDA259ED9}"/>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08C5ED8-7B7B-1D3B-6ABD-E3FDEAE10F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9A5824E0-D99B-1C4B-C6E8-9356A16F3BB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F852E2FD-E86D-BBE8-F82A-0FF41D9C97C8}"/>
              </a:ext>
            </a:extLst>
          </p:cNvPr>
          <p:cNvSpPr txBox="1"/>
          <p:nvPr/>
        </p:nvSpPr>
        <p:spPr>
          <a:xfrm>
            <a:off x="184655" y="1485359"/>
            <a:ext cx="11755595" cy="4832092"/>
          </a:xfrm>
          <a:prstGeom prst="rect">
            <a:avLst/>
          </a:prstGeom>
          <a:noFill/>
        </p:spPr>
        <p:txBody>
          <a:bodyPr wrap="square">
            <a:spAutoFit/>
          </a:bodyPr>
          <a:lstStyle/>
          <a:p>
            <a:pPr algn="l"/>
            <a:r>
              <a:rPr lang="en-US" sz="2800" b="1" i="0" u="none" strike="noStrike" baseline="0" dirty="0">
                <a:solidFill>
                  <a:srgbClr val="00B0F0"/>
                </a:solidFill>
                <a:latin typeface="+mj-lt"/>
              </a:rPr>
              <a:t>Configure Microsoft Office macro settings to</a:t>
            </a:r>
          </a:p>
          <a:p>
            <a:pPr algn="l"/>
            <a:r>
              <a:rPr lang="en-US" sz="2800" b="0" i="0" u="none" strike="noStrike" baseline="0" dirty="0">
                <a:latin typeface="+mj-lt"/>
              </a:rPr>
              <a:t>block macros from the Internet, and only allow vetted macros either in ‘trusted locations’ with limited write access or digitally signed with a trusted certificate.</a:t>
            </a:r>
          </a:p>
          <a:p>
            <a:pPr algn="l"/>
            <a:r>
              <a:rPr lang="en-US" sz="2800" b="1" i="0" u="none" strike="noStrike" baseline="0" dirty="0">
                <a:solidFill>
                  <a:srgbClr val="00B0F0"/>
                </a:solidFill>
                <a:latin typeface="+mj-lt"/>
              </a:rPr>
              <a:t>Why</a:t>
            </a:r>
            <a:r>
              <a:rPr lang="en-US" sz="2800" b="1" i="0" u="none" strike="noStrike" baseline="0" dirty="0">
                <a:latin typeface="+mj-lt"/>
              </a:rPr>
              <a:t>: </a:t>
            </a:r>
            <a:r>
              <a:rPr lang="en-US" sz="2800" b="0" i="0" u="none" strike="noStrike" baseline="0" dirty="0">
                <a:latin typeface="+mj-lt"/>
              </a:rPr>
              <a:t>Microsoft Office macros can be used to deliver and execute malicious code on systems.</a:t>
            </a:r>
          </a:p>
          <a:p>
            <a:pPr algn="l"/>
            <a:endParaRPr kumimoji="0" lang="en-US" sz="2800" kern="1200" cap="none" spc="0" normalizeH="0" noProof="0" dirty="0">
              <a:ln>
                <a:noFill/>
              </a:ln>
              <a:solidFill>
                <a:prstClr val="black"/>
              </a:solidFill>
              <a:effectLst/>
              <a:uLnTx/>
              <a:uFillTx/>
              <a:latin typeface="+mj-lt"/>
              <a:ea typeface="+mn-ea"/>
              <a:cs typeface="Times New Roman"/>
            </a:endParaRPr>
          </a:p>
          <a:p>
            <a:pPr algn="l"/>
            <a:r>
              <a:rPr lang="en-US" sz="2800" b="1" i="0" u="none" strike="noStrike" baseline="0" dirty="0">
                <a:solidFill>
                  <a:srgbClr val="00B0F0"/>
                </a:solidFill>
                <a:latin typeface="+mj-lt"/>
              </a:rPr>
              <a:t>Patch applications </a:t>
            </a:r>
            <a:r>
              <a:rPr lang="en-US" sz="2800" b="0" i="0" u="none" strike="noStrike" baseline="0" dirty="0">
                <a:latin typeface="+mj-lt"/>
              </a:rPr>
              <a:t>e.g., Flash, web browsers, Microsoft Office, Java and PDF viewers. Patch/mitigate computer with ‘extreme risk’ vulnerabilities within 48hours. Use the latest version of applications.</a:t>
            </a:r>
          </a:p>
          <a:p>
            <a:pPr algn="l"/>
            <a:r>
              <a:rPr lang="en-US" sz="2800" b="1" i="0" u="none" strike="noStrike" baseline="0" dirty="0">
                <a:solidFill>
                  <a:srgbClr val="00B0F0"/>
                </a:solidFill>
                <a:latin typeface="+mj-lt"/>
              </a:rPr>
              <a:t>Why</a:t>
            </a:r>
            <a:r>
              <a:rPr lang="en-US" sz="2800" b="1" i="0" u="none" strike="noStrike" baseline="0" dirty="0">
                <a:latin typeface="+mj-lt"/>
              </a:rPr>
              <a:t>: </a:t>
            </a:r>
            <a:r>
              <a:rPr lang="en-US" sz="2800" b="0" i="0" u="none" strike="noStrike" baseline="0" dirty="0">
                <a:latin typeface="+mj-lt"/>
              </a:rPr>
              <a:t>Security vulnerabilities in applications can be used to execute malicious code on systems.</a:t>
            </a:r>
            <a:endParaRPr kumimoji="0" lang="en-US" sz="2800" b="0" i="0" u="none" strike="noStrike" kern="1200" cap="none" spc="0" normalizeH="0" baseline="0" noProof="0" dirty="0">
              <a:ln>
                <a:noFill/>
              </a:ln>
              <a:solidFill>
                <a:prstClr val="black"/>
              </a:solidFill>
              <a:effectLst/>
              <a:uLnTx/>
              <a:uFillTx/>
              <a:latin typeface="+mj-lt"/>
              <a:ea typeface="+mn-ea"/>
              <a:cs typeface="Times New Roman"/>
            </a:endParaRPr>
          </a:p>
        </p:txBody>
      </p:sp>
      <p:sp>
        <p:nvSpPr>
          <p:cNvPr id="11" name="TextBox 10">
            <a:extLst>
              <a:ext uri="{FF2B5EF4-FFF2-40B4-BE49-F238E27FC236}">
                <a16:creationId xmlns:a16="http://schemas.microsoft.com/office/drawing/2014/main" id="{1967FFA2-0B0A-14D0-0B1D-D4EA38721319}"/>
              </a:ext>
            </a:extLst>
          </p:cNvPr>
          <p:cNvSpPr txBox="1"/>
          <p:nvPr/>
        </p:nvSpPr>
        <p:spPr>
          <a:xfrm>
            <a:off x="2257278" y="296359"/>
            <a:ext cx="761035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Cyber resilience – mitigation strategies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28BE49B-BB36-B209-C6E1-1E3A8C90D9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C156CEE2-1802-A732-0F71-7BC3DAC953DF}"/>
              </a:ext>
            </a:extLst>
          </p:cNvPr>
          <p:cNvSpPr/>
          <p:nvPr/>
        </p:nvSpPr>
        <p:spPr>
          <a:xfrm>
            <a:off x="11714480" y="119565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9595488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5411B21-5502-AD42-D15E-FECD20B583C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E3A68A8-FD9E-E721-DC8B-F41B422BAAB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0886949D-17AA-E21B-4302-357CC945F81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2B91BF11-45CB-9407-2AED-5B2EE9E4D3F5}"/>
              </a:ext>
            </a:extLst>
          </p:cNvPr>
          <p:cNvSpPr txBox="1"/>
          <p:nvPr/>
        </p:nvSpPr>
        <p:spPr>
          <a:xfrm>
            <a:off x="184655" y="1485359"/>
            <a:ext cx="11755595" cy="4832092"/>
          </a:xfrm>
          <a:prstGeom prst="rect">
            <a:avLst/>
          </a:prstGeom>
          <a:noFill/>
        </p:spPr>
        <p:txBody>
          <a:bodyPr wrap="square">
            <a:spAutoFit/>
          </a:bodyPr>
          <a:lstStyle/>
          <a:p>
            <a:pPr marL="514350" indent="-514350" algn="l">
              <a:buAutoNum type="arabicPeriod"/>
            </a:pPr>
            <a:r>
              <a:rPr lang="en-US" sz="2800" b="1" i="0" u="none" strike="noStrike" baseline="0" dirty="0">
                <a:solidFill>
                  <a:srgbClr val="00B0F0"/>
                </a:solidFill>
                <a:latin typeface="+mj-lt"/>
              </a:rPr>
              <a:t>AI-Powered Procurement Becomes Standard</a:t>
            </a:r>
          </a:p>
          <a:p>
            <a:pPr algn="l"/>
            <a:endParaRPr lang="en-US" sz="2800" i="0" u="none" strike="noStrike" baseline="0" dirty="0">
              <a:latin typeface="+mj-lt"/>
            </a:endParaRPr>
          </a:p>
          <a:p>
            <a:pPr marL="457200" indent="-457200" algn="l">
              <a:buFont typeface="Wingdings" panose="05000000000000000000" pitchFamily="2" charset="2"/>
              <a:buChar char="q"/>
            </a:pPr>
            <a:r>
              <a:rPr lang="en-US" sz="2800" i="0" u="none" strike="noStrike" baseline="0" dirty="0">
                <a:latin typeface="+mj-lt"/>
              </a:rPr>
              <a:t>AI for autonomous sourcing, supplier selection, and negotiation support</a:t>
            </a:r>
          </a:p>
          <a:p>
            <a:pPr marL="457200" indent="-457200" algn="l">
              <a:buFont typeface="Wingdings" panose="05000000000000000000" pitchFamily="2" charset="2"/>
              <a:buChar char="q"/>
            </a:pPr>
            <a:r>
              <a:rPr lang="en-US" sz="2800" i="0" u="none" strike="noStrike" baseline="0" dirty="0">
                <a:latin typeface="+mj-lt"/>
              </a:rPr>
              <a:t>AI-driven spend analytics, fraud detection, and risk prediction</a:t>
            </a:r>
          </a:p>
          <a:p>
            <a:pPr algn="l"/>
            <a:endParaRPr lang="en-US" sz="2800" i="0" u="none" strike="noStrike" baseline="0" dirty="0">
              <a:latin typeface="+mj-lt"/>
            </a:endParaRPr>
          </a:p>
          <a:p>
            <a:pPr marL="457200" indent="-457200" algn="l">
              <a:buFont typeface="Wingdings" panose="05000000000000000000" pitchFamily="2" charset="2"/>
              <a:buChar char="q"/>
            </a:pPr>
            <a:r>
              <a:rPr lang="en-US" sz="2800" b="1" i="0" u="none" strike="noStrike" baseline="0" dirty="0">
                <a:solidFill>
                  <a:srgbClr val="00B0F0"/>
                </a:solidFill>
                <a:latin typeface="+mj-lt"/>
              </a:rPr>
              <a:t>Generative AI used to:</a:t>
            </a:r>
          </a:p>
          <a:p>
            <a:pPr marL="514350" indent="-514350" algn="l">
              <a:buAutoNum type="arabicPeriod"/>
            </a:pPr>
            <a:r>
              <a:rPr lang="en-US" sz="2800" i="0" u="none" strike="noStrike" baseline="0" dirty="0">
                <a:latin typeface="+mj-lt"/>
              </a:rPr>
              <a:t>write RFPs</a:t>
            </a:r>
          </a:p>
          <a:p>
            <a:pPr marL="514350" indent="-514350" algn="l">
              <a:buAutoNum type="arabicPeriod"/>
            </a:pPr>
            <a:r>
              <a:rPr lang="en-US" sz="2800" i="0" u="none" strike="noStrike" baseline="0" dirty="0">
                <a:latin typeface="+mj-lt"/>
              </a:rPr>
              <a:t>analyze contracts</a:t>
            </a:r>
          </a:p>
          <a:p>
            <a:pPr marL="514350" indent="-514350" algn="l">
              <a:buAutoNum type="arabicPeriod"/>
            </a:pPr>
            <a:r>
              <a:rPr lang="en-US" sz="2800" i="0" u="none" strike="noStrike" baseline="0" dirty="0">
                <a:latin typeface="+mj-lt"/>
              </a:rPr>
              <a:t>benchmark suppliers</a:t>
            </a:r>
          </a:p>
          <a:p>
            <a:pPr algn="l"/>
            <a:endParaRPr lang="en-US" sz="2800" i="0" u="none" strike="noStrike" baseline="0" dirty="0">
              <a:latin typeface="+mj-lt"/>
            </a:endParaRPr>
          </a:p>
          <a:p>
            <a:pPr marL="457200" indent="-457200" algn="l">
              <a:buFont typeface="Wingdings" panose="05000000000000000000" pitchFamily="2" charset="2"/>
              <a:buChar char="q"/>
            </a:pPr>
            <a:r>
              <a:rPr lang="en-US" sz="2800" b="1" i="0" u="none" strike="noStrike" baseline="0" dirty="0">
                <a:solidFill>
                  <a:srgbClr val="00B0F0"/>
                </a:solidFill>
                <a:latin typeface="+mj-lt"/>
              </a:rPr>
              <a:t>Outcome</a:t>
            </a:r>
            <a:r>
              <a:rPr lang="en-US" sz="2800" i="0" u="none" strike="noStrike" baseline="0" dirty="0">
                <a:solidFill>
                  <a:srgbClr val="00B0F0"/>
                </a:solidFill>
                <a:latin typeface="+mj-lt"/>
              </a:rPr>
              <a:t>:</a:t>
            </a:r>
            <a:r>
              <a:rPr lang="en-US" sz="2800" i="0" u="none" strike="noStrike" baseline="0" dirty="0">
                <a:latin typeface="+mj-lt"/>
              </a:rPr>
              <a:t> Faster, smarter, data-driven decisions.</a:t>
            </a:r>
            <a:endParaRPr kumimoji="0" lang="en-US" sz="2800" i="0" u="none" strike="noStrike" kern="1200" cap="none" spc="0" normalizeH="0" baseline="0" noProof="0" dirty="0">
              <a:ln>
                <a:noFill/>
              </a:ln>
              <a:effectLst/>
              <a:uLnTx/>
              <a:uFillTx/>
              <a:latin typeface="+mj-lt"/>
              <a:ea typeface="+mn-ea"/>
              <a:cs typeface="Times New Roman"/>
            </a:endParaRPr>
          </a:p>
        </p:txBody>
      </p:sp>
      <p:sp>
        <p:nvSpPr>
          <p:cNvPr id="11" name="TextBox 10">
            <a:extLst>
              <a:ext uri="{FF2B5EF4-FFF2-40B4-BE49-F238E27FC236}">
                <a16:creationId xmlns:a16="http://schemas.microsoft.com/office/drawing/2014/main" id="{AFBDF135-E39C-BB4D-4E30-5058E1C1F514}"/>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D214D684-284A-D857-F9A0-FB36F470EE2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EFE3AECB-785D-D961-3F06-0B2D532BD489}"/>
              </a:ext>
            </a:extLst>
          </p:cNvPr>
          <p:cNvSpPr/>
          <p:nvPr/>
        </p:nvSpPr>
        <p:spPr>
          <a:xfrm>
            <a:off x="11226800" y="1195657"/>
            <a:ext cx="16391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1653282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40DCA82B-CA6D-7E40-D589-28EEDE4842DA}"/>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80C73EA-E48B-25D5-82FF-C75C24E6161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E1B78EA3-2754-D0D3-0503-85522E12E6A7}"/>
              </a:ext>
            </a:extLst>
          </p:cNvPr>
          <p:cNvSpPr txBox="1"/>
          <p:nvPr/>
        </p:nvSpPr>
        <p:spPr>
          <a:xfrm>
            <a:off x="9385010" y="646370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E09601FB-6616-C6EC-615B-2DD6B2EA53DC}"/>
              </a:ext>
            </a:extLst>
          </p:cNvPr>
          <p:cNvSpPr txBox="1"/>
          <p:nvPr/>
        </p:nvSpPr>
        <p:spPr>
          <a:xfrm>
            <a:off x="184655" y="1485359"/>
            <a:ext cx="11755595" cy="4832092"/>
          </a:xfrm>
          <a:prstGeom prst="rect">
            <a:avLst/>
          </a:prstGeom>
          <a:noFill/>
        </p:spPr>
        <p:txBody>
          <a:bodyPr wrap="square">
            <a:spAutoFit/>
          </a:bodyPr>
          <a:lstStyle/>
          <a:p>
            <a:pPr>
              <a:buNone/>
            </a:pPr>
            <a:r>
              <a:rPr lang="en-US" sz="2800" b="1" dirty="0">
                <a:solidFill>
                  <a:srgbClr val="00B0F0"/>
                </a:solidFill>
              </a:rPr>
              <a:t>2. From Cost Savings → Value Creation &amp; Innovation</a:t>
            </a:r>
          </a:p>
          <a:p>
            <a:pPr>
              <a:buNone/>
            </a:pPr>
            <a:endParaRPr lang="en-US" sz="2800" b="1" dirty="0"/>
          </a:p>
          <a:p>
            <a:pPr>
              <a:buFont typeface="Arial" panose="020B0604020202020204" pitchFamily="34" charset="0"/>
              <a:buChar char="•"/>
            </a:pPr>
            <a:r>
              <a:rPr lang="en-US" sz="2800" dirty="0"/>
              <a:t>Procurement shifts from “buying” to strategic value creation</a:t>
            </a:r>
          </a:p>
          <a:p>
            <a:pPr>
              <a:buFont typeface="Arial" panose="020B0604020202020204" pitchFamily="34" charset="0"/>
              <a:buChar char="•"/>
            </a:pPr>
            <a:r>
              <a:rPr lang="en-US" sz="2800" dirty="0"/>
              <a:t>Joint innovation with suppliers becomes a competitive advantage</a:t>
            </a:r>
          </a:p>
          <a:p>
            <a:pPr>
              <a:buFont typeface="Arial" panose="020B0604020202020204" pitchFamily="34" charset="0"/>
              <a:buChar char="•"/>
            </a:pPr>
            <a:endParaRPr lang="en-US" sz="2800" dirty="0"/>
          </a:p>
          <a:p>
            <a:pPr>
              <a:buFont typeface="Arial" panose="020B0604020202020204" pitchFamily="34" charset="0"/>
              <a:buChar char="•"/>
            </a:pPr>
            <a:r>
              <a:rPr lang="en-US" sz="2800" b="1" dirty="0">
                <a:solidFill>
                  <a:srgbClr val="00B0F0"/>
                </a:solidFill>
              </a:rPr>
              <a:t>Focus on:</a:t>
            </a:r>
          </a:p>
          <a:p>
            <a:pPr marL="742950" lvl="1" indent="-285750">
              <a:buFont typeface="Arial" panose="020B0604020202020204" pitchFamily="34" charset="0"/>
              <a:buChar char="•"/>
            </a:pPr>
            <a:r>
              <a:rPr lang="en-US" sz="2800" dirty="0"/>
              <a:t>product innovation</a:t>
            </a:r>
          </a:p>
          <a:p>
            <a:pPr marL="742950" lvl="1" indent="-285750">
              <a:buFont typeface="Arial" panose="020B0604020202020204" pitchFamily="34" charset="0"/>
              <a:buChar char="•"/>
            </a:pPr>
            <a:r>
              <a:rPr lang="en-US" sz="2800" dirty="0"/>
              <a:t>process improvements</a:t>
            </a:r>
          </a:p>
          <a:p>
            <a:pPr marL="742950" lvl="1" indent="-285750">
              <a:buFont typeface="Arial" panose="020B0604020202020204" pitchFamily="34" charset="0"/>
              <a:buChar char="•"/>
            </a:pPr>
            <a:r>
              <a:rPr lang="en-US" sz="2800" dirty="0"/>
              <a:t>sustainability innovations</a:t>
            </a:r>
          </a:p>
          <a:p>
            <a:pPr marL="742950" lvl="1" indent="-285750">
              <a:buFont typeface="Arial" panose="020B0604020202020204" pitchFamily="34" charset="0"/>
              <a:buChar char="•"/>
            </a:pPr>
            <a:endParaRPr lang="en-US" sz="2800" dirty="0"/>
          </a:p>
          <a:p>
            <a:pPr>
              <a:buNone/>
            </a:pPr>
            <a:r>
              <a:rPr lang="en-US" sz="2800" b="1" dirty="0">
                <a:solidFill>
                  <a:srgbClr val="00B0F0"/>
                </a:solidFill>
              </a:rPr>
              <a:t>Outcome:</a:t>
            </a:r>
            <a:r>
              <a:rPr lang="en-US" sz="2800" dirty="0"/>
              <a:t> Procurement becomes a business growth engine.</a:t>
            </a:r>
          </a:p>
        </p:txBody>
      </p:sp>
      <p:sp>
        <p:nvSpPr>
          <p:cNvPr id="11" name="TextBox 10">
            <a:extLst>
              <a:ext uri="{FF2B5EF4-FFF2-40B4-BE49-F238E27FC236}">
                <a16:creationId xmlns:a16="http://schemas.microsoft.com/office/drawing/2014/main" id="{80E65F19-C249-6AC4-ED01-EA1E653B9656}"/>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A6F15BFB-C01A-8CF1-B478-F34B812AB3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83DC4146-D4D3-815D-2C66-E45F432B01C7}"/>
              </a:ext>
            </a:extLst>
          </p:cNvPr>
          <p:cNvSpPr/>
          <p:nvPr/>
        </p:nvSpPr>
        <p:spPr>
          <a:xfrm>
            <a:off x="10871200" y="1195657"/>
            <a:ext cx="19947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8070546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682F3AF2-92C2-3499-162D-708958C8063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CAF8A0A-2754-4CCA-751B-61B88B712F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1808FB0B-0945-00A1-8A10-EE283903603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105E3F3B-8FDB-E379-8FC2-AB563672E66D}"/>
              </a:ext>
            </a:extLst>
          </p:cNvPr>
          <p:cNvSpPr txBox="1"/>
          <p:nvPr/>
        </p:nvSpPr>
        <p:spPr>
          <a:xfrm>
            <a:off x="0" y="1514690"/>
            <a:ext cx="12464545" cy="3108543"/>
          </a:xfrm>
          <a:prstGeom prst="rect">
            <a:avLst/>
          </a:prstGeom>
          <a:noFill/>
        </p:spPr>
        <p:txBody>
          <a:bodyPr wrap="square">
            <a:spAutoFit/>
          </a:bodyPr>
          <a:lstStyle/>
          <a:p>
            <a:pPr>
              <a:buNone/>
            </a:pPr>
            <a:r>
              <a:rPr lang="en-US" sz="2800" b="1" dirty="0">
                <a:solidFill>
                  <a:srgbClr val="00B0F0"/>
                </a:solidFill>
              </a:rPr>
              <a:t>3. Hyper-Automation of Procurement Processes</a:t>
            </a:r>
          </a:p>
          <a:p>
            <a:pPr>
              <a:buNone/>
            </a:pPr>
            <a:endParaRPr lang="en-US" sz="2800" b="1" dirty="0">
              <a:solidFill>
                <a:srgbClr val="00B0F0"/>
              </a:solidFill>
            </a:endParaRPr>
          </a:p>
          <a:p>
            <a:pPr>
              <a:buFont typeface="Arial" panose="020B0604020202020204" pitchFamily="34" charset="0"/>
              <a:buChar char="•"/>
            </a:pPr>
            <a:r>
              <a:rPr lang="en-US" sz="2800" dirty="0"/>
              <a:t>End-to-end automation of P2P, sourcing, approvals, and contract workflows</a:t>
            </a:r>
          </a:p>
          <a:p>
            <a:pPr>
              <a:buFont typeface="Arial" panose="020B0604020202020204" pitchFamily="34" charset="0"/>
              <a:buChar char="•"/>
            </a:pPr>
            <a:r>
              <a:rPr lang="en-US" sz="2800" dirty="0"/>
              <a:t>RPA + AI + workflow orchestration</a:t>
            </a:r>
          </a:p>
          <a:p>
            <a:pPr>
              <a:buFont typeface="Arial" panose="020B0604020202020204" pitchFamily="34" charset="0"/>
              <a:buChar char="•"/>
            </a:pPr>
            <a:r>
              <a:rPr lang="en-US" sz="2800" dirty="0"/>
              <a:t>Touchless PO processing, self-service requisitions, and automated invoice matching</a:t>
            </a:r>
          </a:p>
          <a:p>
            <a:pPr>
              <a:buNone/>
            </a:pPr>
            <a:endParaRPr lang="en-US" sz="2800" b="1" dirty="0"/>
          </a:p>
          <a:p>
            <a:pPr>
              <a:buNone/>
            </a:pPr>
            <a:r>
              <a:rPr lang="en-US" sz="2800" b="1" dirty="0">
                <a:solidFill>
                  <a:srgbClr val="00B0F0"/>
                </a:solidFill>
              </a:rPr>
              <a:t>Outcome:</a:t>
            </a:r>
            <a:r>
              <a:rPr lang="en-US" sz="2800" dirty="0"/>
              <a:t> Reduced cycle time, fewer errors, lower operational cost.</a:t>
            </a:r>
          </a:p>
        </p:txBody>
      </p:sp>
      <p:sp>
        <p:nvSpPr>
          <p:cNvPr id="11" name="TextBox 10">
            <a:extLst>
              <a:ext uri="{FF2B5EF4-FFF2-40B4-BE49-F238E27FC236}">
                <a16:creationId xmlns:a16="http://schemas.microsoft.com/office/drawing/2014/main" id="{11B32E3B-F5CF-AF4A-14B4-16F4935A177C}"/>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6869F247-35E4-4FFA-33EE-D59EEC300BC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CB8C13B0-2964-B3C9-8E5A-9B381815D951}"/>
              </a:ext>
            </a:extLst>
          </p:cNvPr>
          <p:cNvSpPr/>
          <p:nvPr/>
        </p:nvSpPr>
        <p:spPr>
          <a:xfrm>
            <a:off x="12114505" y="1028789"/>
            <a:ext cx="13068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41531812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19DC8857-4181-6BBA-7DA0-469BA835581F}"/>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6390E58-8F51-FE4D-1CF6-A9C4948773E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E5F08523-068A-2240-C7A0-B830C0E5DFD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3D9BCE33-259A-41A4-AB79-1AA204C7577D}"/>
              </a:ext>
            </a:extLst>
          </p:cNvPr>
          <p:cNvSpPr txBox="1"/>
          <p:nvPr/>
        </p:nvSpPr>
        <p:spPr>
          <a:xfrm>
            <a:off x="195940" y="1444814"/>
            <a:ext cx="12464545" cy="4401205"/>
          </a:xfrm>
          <a:prstGeom prst="rect">
            <a:avLst/>
          </a:prstGeom>
          <a:noFill/>
        </p:spPr>
        <p:txBody>
          <a:bodyPr wrap="square">
            <a:spAutoFit/>
          </a:bodyPr>
          <a:lstStyle/>
          <a:p>
            <a:r>
              <a:rPr lang="en-US" sz="2800" b="1" dirty="0">
                <a:solidFill>
                  <a:srgbClr val="00B0F0"/>
                </a:solidFill>
              </a:rPr>
              <a:t>4. Procurement as a Key Driver of Sustainability (ESG)</a:t>
            </a:r>
          </a:p>
          <a:p>
            <a:endParaRPr lang="en-US" sz="2800" b="1" dirty="0"/>
          </a:p>
          <a:p>
            <a:pPr marL="457200" indent="-457200">
              <a:buFont typeface="Wingdings" panose="05000000000000000000" pitchFamily="2" charset="2"/>
              <a:buChar char="§"/>
            </a:pPr>
            <a:r>
              <a:rPr lang="en-US" sz="2800" dirty="0"/>
              <a:t>Suppliers required to meet </a:t>
            </a:r>
            <a:r>
              <a:rPr lang="en-US" sz="2800" b="1" dirty="0"/>
              <a:t>carbon reduction</a:t>
            </a:r>
            <a:r>
              <a:rPr lang="en-US" sz="2800" dirty="0"/>
              <a:t> and eco-certification standards</a:t>
            </a:r>
          </a:p>
          <a:p>
            <a:pPr marL="457200" indent="-457200">
              <a:buFont typeface="Wingdings" panose="05000000000000000000" pitchFamily="2" charset="2"/>
              <a:buChar char="§"/>
            </a:pPr>
            <a:r>
              <a:rPr lang="en-US" sz="2800" dirty="0"/>
              <a:t>Scope 3 emissions measurement becomes mandatory</a:t>
            </a:r>
          </a:p>
          <a:p>
            <a:pPr marL="457200" indent="-457200">
              <a:buFont typeface="Wingdings" panose="05000000000000000000" pitchFamily="2" charset="2"/>
              <a:buChar char="§"/>
            </a:pPr>
            <a:r>
              <a:rPr lang="en-US" sz="2800" b="1" dirty="0">
                <a:solidFill>
                  <a:srgbClr val="00B0F0"/>
                </a:solidFill>
              </a:rPr>
              <a:t>Increased focus on:</a:t>
            </a:r>
          </a:p>
          <a:p>
            <a:pPr marL="914400" lvl="1" indent="-457200">
              <a:buFont typeface="Wingdings" panose="05000000000000000000" pitchFamily="2" charset="2"/>
              <a:buChar char="Ø"/>
            </a:pPr>
            <a:r>
              <a:rPr lang="en-US" sz="2800" dirty="0"/>
              <a:t>ethical sourcing</a:t>
            </a:r>
          </a:p>
          <a:p>
            <a:pPr marL="914400" lvl="1" indent="-457200">
              <a:buFont typeface="Wingdings" panose="05000000000000000000" pitchFamily="2" charset="2"/>
              <a:buChar char="Ø"/>
            </a:pPr>
            <a:r>
              <a:rPr lang="en-US" sz="2800" dirty="0"/>
              <a:t>circular economy</a:t>
            </a:r>
          </a:p>
          <a:p>
            <a:pPr marL="914400" lvl="1" indent="-457200">
              <a:buFont typeface="Wingdings" panose="05000000000000000000" pitchFamily="2" charset="2"/>
              <a:buChar char="Ø"/>
            </a:pPr>
            <a:r>
              <a:rPr lang="en-US" sz="2800" dirty="0"/>
              <a:t>supplier sustainability ratings</a:t>
            </a:r>
          </a:p>
          <a:p>
            <a:endParaRPr lang="en-US" sz="2800" b="1" dirty="0"/>
          </a:p>
          <a:p>
            <a:r>
              <a:rPr lang="en-US" sz="2800" dirty="0"/>
              <a:t>Outcome</a:t>
            </a:r>
            <a:r>
              <a:rPr lang="en-US" sz="2800" b="1" dirty="0"/>
              <a:t>:</a:t>
            </a:r>
            <a:r>
              <a:rPr lang="en-US" sz="2800" dirty="0"/>
              <a:t> Procurement is central to ESG strategy.</a:t>
            </a:r>
          </a:p>
        </p:txBody>
      </p:sp>
      <p:sp>
        <p:nvSpPr>
          <p:cNvPr id="11" name="TextBox 10">
            <a:extLst>
              <a:ext uri="{FF2B5EF4-FFF2-40B4-BE49-F238E27FC236}">
                <a16:creationId xmlns:a16="http://schemas.microsoft.com/office/drawing/2014/main" id="{D9D33259-227A-85E7-21B1-C52A4D8ED91B}"/>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7D8B7482-8DA3-E470-4257-8FC6CFC98BD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C3AFC45A-8417-40E1-624B-F07A42085AF2}"/>
              </a:ext>
            </a:extLst>
          </p:cNvPr>
          <p:cNvSpPr/>
          <p:nvPr/>
        </p:nvSpPr>
        <p:spPr>
          <a:xfrm>
            <a:off x="11734801" y="1028789"/>
            <a:ext cx="1686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904975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0FE6CC6-EE58-3472-D948-F9A7528AA2C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40431E67-7DC1-0BFF-A65C-E304DAAAA97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BFB2C26A-9D2F-8D02-80CA-4841D0AAF17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24821DC2-08D6-9660-E3E6-AEE990161EB3}"/>
              </a:ext>
            </a:extLst>
          </p:cNvPr>
          <p:cNvSpPr txBox="1"/>
          <p:nvPr/>
        </p:nvSpPr>
        <p:spPr>
          <a:xfrm>
            <a:off x="195940" y="1444814"/>
            <a:ext cx="12464545" cy="4832092"/>
          </a:xfrm>
          <a:prstGeom prst="rect">
            <a:avLst/>
          </a:prstGeom>
          <a:noFill/>
        </p:spPr>
        <p:txBody>
          <a:bodyPr wrap="square">
            <a:spAutoFit/>
          </a:bodyPr>
          <a:lstStyle/>
          <a:p>
            <a:pPr>
              <a:buNone/>
            </a:pPr>
            <a:r>
              <a:rPr lang="en-US" sz="2800" b="1" dirty="0">
                <a:solidFill>
                  <a:srgbClr val="00B0F0"/>
                </a:solidFill>
              </a:rPr>
              <a:t>5. Supplier Risk Intelligence &amp; Supply Chain Resilience</a:t>
            </a:r>
          </a:p>
          <a:p>
            <a:pPr>
              <a:buNone/>
            </a:pPr>
            <a:endParaRPr lang="en-US" sz="2800" b="1" dirty="0"/>
          </a:p>
          <a:p>
            <a:pPr>
              <a:buFont typeface="Arial" panose="020B0604020202020204" pitchFamily="34" charset="0"/>
              <a:buChar char="•"/>
            </a:pPr>
            <a:r>
              <a:rPr lang="en-US" sz="2800" b="1" dirty="0">
                <a:solidFill>
                  <a:srgbClr val="00B0F0"/>
                </a:solidFill>
              </a:rPr>
              <a:t>Real-time monitoring of supplier:</a:t>
            </a:r>
          </a:p>
          <a:p>
            <a:pPr marL="742950" lvl="1" indent="-285750">
              <a:buFont typeface="Arial" panose="020B0604020202020204" pitchFamily="34" charset="0"/>
              <a:buChar char="•"/>
            </a:pPr>
            <a:r>
              <a:rPr lang="en-US" sz="2800" dirty="0"/>
              <a:t>financial stability</a:t>
            </a:r>
          </a:p>
          <a:p>
            <a:pPr marL="742950" lvl="1" indent="-285750">
              <a:buFont typeface="Arial" panose="020B0604020202020204" pitchFamily="34" charset="0"/>
              <a:buChar char="•"/>
            </a:pPr>
            <a:r>
              <a:rPr lang="en-US" sz="2800" dirty="0"/>
              <a:t>geopolitical exposure</a:t>
            </a:r>
          </a:p>
          <a:p>
            <a:pPr marL="742950" lvl="1" indent="-285750">
              <a:buFont typeface="Arial" panose="020B0604020202020204" pitchFamily="34" charset="0"/>
              <a:buChar char="•"/>
            </a:pPr>
            <a:r>
              <a:rPr lang="en-US" sz="2800" dirty="0"/>
              <a:t>cybersecurity readiness</a:t>
            </a:r>
          </a:p>
          <a:p>
            <a:pPr marL="742950" lvl="1" indent="-285750">
              <a:buFont typeface="Arial" panose="020B0604020202020204" pitchFamily="34" charset="0"/>
              <a:buChar char="•"/>
            </a:pPr>
            <a:r>
              <a:rPr lang="en-US" sz="2800" dirty="0"/>
              <a:t>sustainability compliance</a:t>
            </a:r>
          </a:p>
          <a:p>
            <a:pPr>
              <a:buFont typeface="Arial" panose="020B0604020202020204" pitchFamily="34" charset="0"/>
              <a:buChar char="•"/>
            </a:pPr>
            <a:r>
              <a:rPr lang="en-US" sz="2800" dirty="0"/>
              <a:t>Multi-sourcing and nearshoring become more common</a:t>
            </a:r>
          </a:p>
          <a:p>
            <a:pPr>
              <a:buFont typeface="Arial" panose="020B0604020202020204" pitchFamily="34" charset="0"/>
              <a:buChar char="•"/>
            </a:pPr>
            <a:r>
              <a:rPr lang="en-US" sz="2800" dirty="0"/>
              <a:t>Digital twin simulation of supply chain risk</a:t>
            </a:r>
          </a:p>
          <a:p>
            <a:pPr>
              <a:buNone/>
            </a:pPr>
            <a:endParaRPr lang="en-US" sz="2800" b="1" dirty="0"/>
          </a:p>
          <a:p>
            <a:pPr>
              <a:buNone/>
            </a:pPr>
            <a:r>
              <a:rPr lang="en-US" sz="2800" b="1" dirty="0">
                <a:solidFill>
                  <a:srgbClr val="00B0F0"/>
                </a:solidFill>
              </a:rPr>
              <a:t>Outcome:</a:t>
            </a:r>
            <a:r>
              <a:rPr lang="en-US" sz="2800" dirty="0"/>
              <a:t> Stronger continuity and resilience.</a:t>
            </a:r>
          </a:p>
        </p:txBody>
      </p:sp>
      <p:sp>
        <p:nvSpPr>
          <p:cNvPr id="11" name="TextBox 10">
            <a:extLst>
              <a:ext uri="{FF2B5EF4-FFF2-40B4-BE49-F238E27FC236}">
                <a16:creationId xmlns:a16="http://schemas.microsoft.com/office/drawing/2014/main" id="{E6D4E87E-6FEA-0334-7635-3156ECED2E69}"/>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4D64DB6B-8D8F-0F86-C338-B9D078E17FD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46E294DC-AD91-5E1B-E558-9E844B3B05C4}"/>
              </a:ext>
            </a:extLst>
          </p:cNvPr>
          <p:cNvSpPr/>
          <p:nvPr/>
        </p:nvSpPr>
        <p:spPr>
          <a:xfrm>
            <a:off x="11734801" y="1028789"/>
            <a:ext cx="1686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29374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2352FB31-BED9-7B85-8E21-7071B38DF1CD}"/>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612C232-0668-306E-412A-7FE16945D9F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B398854C-7E53-BE23-AAAE-4FDF9DA000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BACE18D0-9912-9963-3CFA-581FE69BE95C}"/>
              </a:ext>
            </a:extLst>
          </p:cNvPr>
          <p:cNvSpPr txBox="1"/>
          <p:nvPr/>
        </p:nvSpPr>
        <p:spPr>
          <a:xfrm>
            <a:off x="195940" y="1519784"/>
            <a:ext cx="12464545" cy="3970318"/>
          </a:xfrm>
          <a:prstGeom prst="rect">
            <a:avLst/>
          </a:prstGeom>
          <a:noFill/>
        </p:spPr>
        <p:txBody>
          <a:bodyPr wrap="square">
            <a:spAutoFit/>
          </a:bodyPr>
          <a:lstStyle/>
          <a:p>
            <a:pPr>
              <a:buNone/>
            </a:pPr>
            <a:r>
              <a:rPr lang="en-US" sz="2800" b="1" dirty="0">
                <a:solidFill>
                  <a:srgbClr val="00B0F0"/>
                </a:solidFill>
              </a:rPr>
              <a:t>6. Procurement Analytics Matures into Predictive &amp; Prescriptive</a:t>
            </a:r>
          </a:p>
          <a:p>
            <a:pPr>
              <a:buNone/>
            </a:pPr>
            <a:endParaRPr lang="en-US" sz="2800" b="1" dirty="0"/>
          </a:p>
          <a:p>
            <a:pPr>
              <a:buFont typeface="Arial" panose="020B0604020202020204" pitchFamily="34" charset="0"/>
              <a:buChar char="•"/>
            </a:pPr>
            <a:r>
              <a:rPr lang="en-US" sz="2800" b="1" dirty="0">
                <a:solidFill>
                  <a:srgbClr val="00B0F0"/>
                </a:solidFill>
              </a:rPr>
              <a:t>Use of predictive analytics for:</a:t>
            </a:r>
          </a:p>
          <a:p>
            <a:pPr marL="742950" lvl="1" indent="-285750">
              <a:buFont typeface="Arial" panose="020B0604020202020204" pitchFamily="34" charset="0"/>
              <a:buChar char="•"/>
            </a:pPr>
            <a:r>
              <a:rPr lang="en-US" sz="2800" dirty="0"/>
              <a:t>demand forecasting</a:t>
            </a:r>
          </a:p>
          <a:p>
            <a:pPr marL="742950" lvl="1" indent="-285750">
              <a:buFont typeface="Arial" panose="020B0604020202020204" pitchFamily="34" charset="0"/>
              <a:buChar char="•"/>
            </a:pPr>
            <a:r>
              <a:rPr lang="en-US" sz="2800" dirty="0"/>
              <a:t>price prediction</a:t>
            </a:r>
          </a:p>
          <a:p>
            <a:pPr marL="742950" lvl="1" indent="-285750">
              <a:buFont typeface="Arial" panose="020B0604020202020204" pitchFamily="34" charset="0"/>
              <a:buChar char="•"/>
            </a:pPr>
            <a:r>
              <a:rPr lang="en-US" sz="2800" dirty="0"/>
              <a:t>commodity trends</a:t>
            </a:r>
          </a:p>
          <a:p>
            <a:pPr>
              <a:buFont typeface="Arial" panose="020B0604020202020204" pitchFamily="34" charset="0"/>
              <a:buChar char="•"/>
            </a:pPr>
            <a:r>
              <a:rPr lang="en-US" sz="2800" dirty="0"/>
              <a:t>Prescriptive analytics recommending actions instead of just insights</a:t>
            </a:r>
          </a:p>
          <a:p>
            <a:pPr>
              <a:buNone/>
            </a:pPr>
            <a:endParaRPr lang="en-US" sz="2800" b="1" dirty="0"/>
          </a:p>
          <a:p>
            <a:pPr>
              <a:buNone/>
            </a:pPr>
            <a:r>
              <a:rPr lang="en-US" sz="2800" b="1" dirty="0">
                <a:solidFill>
                  <a:srgbClr val="00B0F0"/>
                </a:solidFill>
              </a:rPr>
              <a:t>Outcome:</a:t>
            </a:r>
            <a:r>
              <a:rPr lang="en-US" sz="2800" dirty="0"/>
              <a:t> Higher accuracy and proactive decision-making.</a:t>
            </a:r>
          </a:p>
        </p:txBody>
      </p:sp>
      <p:sp>
        <p:nvSpPr>
          <p:cNvPr id="11" name="TextBox 10">
            <a:extLst>
              <a:ext uri="{FF2B5EF4-FFF2-40B4-BE49-F238E27FC236}">
                <a16:creationId xmlns:a16="http://schemas.microsoft.com/office/drawing/2014/main" id="{5D228353-5EB5-A2CD-B097-FF9BBD4C30A9}"/>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0084FCE5-4736-7018-B8B2-7F8F68B542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57B398FE-2BF0-52AD-5FFF-67DB1A593924}"/>
              </a:ext>
            </a:extLst>
          </p:cNvPr>
          <p:cNvSpPr/>
          <p:nvPr/>
        </p:nvSpPr>
        <p:spPr>
          <a:xfrm>
            <a:off x="11734801" y="1028789"/>
            <a:ext cx="1686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30005534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56F844D-6764-7A9C-EB2D-7161EF063F5E}"/>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F2AAFB4-F121-FC07-FCD3-5B3E8DCF739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2676400D-6FDB-3E0E-DB36-BF6F0AF443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A328791E-305C-2229-4BEF-708E49BE539E}"/>
              </a:ext>
            </a:extLst>
          </p:cNvPr>
          <p:cNvSpPr txBox="1"/>
          <p:nvPr/>
        </p:nvSpPr>
        <p:spPr>
          <a:xfrm>
            <a:off x="297540" y="1421602"/>
            <a:ext cx="12464545" cy="3108543"/>
          </a:xfrm>
          <a:prstGeom prst="rect">
            <a:avLst/>
          </a:prstGeom>
          <a:noFill/>
        </p:spPr>
        <p:txBody>
          <a:bodyPr wrap="square">
            <a:spAutoFit/>
          </a:bodyPr>
          <a:lstStyle/>
          <a:p>
            <a:pPr>
              <a:buNone/>
            </a:pPr>
            <a:r>
              <a:rPr lang="en-US" sz="2800" b="1" dirty="0">
                <a:solidFill>
                  <a:srgbClr val="00B0F0"/>
                </a:solidFill>
              </a:rPr>
              <a:t>7. Ethical, Secure, and Responsible Procurement</a:t>
            </a:r>
          </a:p>
          <a:p>
            <a:pPr>
              <a:buNone/>
            </a:pPr>
            <a:endParaRPr lang="en-US" sz="2800" b="1" dirty="0">
              <a:solidFill>
                <a:srgbClr val="00B0F0"/>
              </a:solidFill>
            </a:endParaRPr>
          </a:p>
          <a:p>
            <a:pPr>
              <a:buFont typeface="Arial" panose="020B0604020202020204" pitchFamily="34" charset="0"/>
              <a:buChar char="•"/>
            </a:pPr>
            <a:r>
              <a:rPr lang="en-US" sz="2800" dirty="0"/>
              <a:t>Cybersecurity becomes a top priority</a:t>
            </a:r>
          </a:p>
          <a:p>
            <a:pPr>
              <a:buFont typeface="Arial" panose="020B0604020202020204" pitchFamily="34" charset="0"/>
              <a:buChar char="•"/>
            </a:pPr>
            <a:r>
              <a:rPr lang="en-US" sz="2800" dirty="0"/>
              <a:t>Increased focus on data privacy and ethical AI</a:t>
            </a:r>
          </a:p>
          <a:p>
            <a:pPr>
              <a:buFont typeface="Arial" panose="020B0604020202020204" pitchFamily="34" charset="0"/>
              <a:buChar char="•"/>
            </a:pPr>
            <a:r>
              <a:rPr lang="en-US" sz="2800" dirty="0"/>
              <a:t>Stronger supplier audits regarding labor standards and anti-corruption</a:t>
            </a:r>
          </a:p>
          <a:p>
            <a:pPr>
              <a:buNone/>
            </a:pPr>
            <a:endParaRPr lang="en-US" sz="2800" b="1" dirty="0"/>
          </a:p>
          <a:p>
            <a:pPr>
              <a:buNone/>
            </a:pPr>
            <a:r>
              <a:rPr lang="en-US" sz="2800" b="1" dirty="0">
                <a:solidFill>
                  <a:srgbClr val="00B0F0"/>
                </a:solidFill>
              </a:rPr>
              <a:t>Outcome:</a:t>
            </a:r>
            <a:r>
              <a:rPr lang="en-US" sz="2800" dirty="0"/>
              <a:t> Trustworthy and transparent sourcing networks.</a:t>
            </a:r>
          </a:p>
        </p:txBody>
      </p:sp>
      <p:sp>
        <p:nvSpPr>
          <p:cNvPr id="11" name="TextBox 10">
            <a:extLst>
              <a:ext uri="{FF2B5EF4-FFF2-40B4-BE49-F238E27FC236}">
                <a16:creationId xmlns:a16="http://schemas.microsoft.com/office/drawing/2014/main" id="{4FC79D9D-AE3E-E7F7-10FC-7ABA9D96D6AD}"/>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4D539B54-BC13-EB4A-C00C-37B171C67F2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29BF831C-8DF9-6911-FDF0-2607BA0629FE}"/>
              </a:ext>
            </a:extLst>
          </p:cNvPr>
          <p:cNvSpPr/>
          <p:nvPr/>
        </p:nvSpPr>
        <p:spPr>
          <a:xfrm>
            <a:off x="11572240" y="1028789"/>
            <a:ext cx="1849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6095503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821CDF90-F521-D1E9-D720-3CE94195790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84119462-9FF2-0A63-34C3-5F02A210686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3726"/>
            <a:ext cx="2305141" cy="1076343"/>
          </a:xfrm>
          <a:prstGeom prst="rect">
            <a:avLst/>
          </a:prstGeom>
        </p:spPr>
      </p:pic>
      <p:sp>
        <p:nvSpPr>
          <p:cNvPr id="4" name="TextBox 3">
            <a:extLst>
              <a:ext uri="{FF2B5EF4-FFF2-40B4-BE49-F238E27FC236}">
                <a16:creationId xmlns:a16="http://schemas.microsoft.com/office/drawing/2014/main" id="{A40DD2B7-4919-07FD-AE6C-F47E6A1CEA8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20526EB9-3389-701D-2356-43CB651DBCA5}"/>
              </a:ext>
            </a:extLst>
          </p:cNvPr>
          <p:cNvSpPr txBox="1"/>
          <p:nvPr/>
        </p:nvSpPr>
        <p:spPr>
          <a:xfrm>
            <a:off x="297540" y="1421602"/>
            <a:ext cx="12464545" cy="3970318"/>
          </a:xfrm>
          <a:prstGeom prst="rect">
            <a:avLst/>
          </a:prstGeom>
          <a:noFill/>
        </p:spPr>
        <p:txBody>
          <a:bodyPr wrap="square">
            <a:spAutoFit/>
          </a:bodyPr>
          <a:lstStyle/>
          <a:p>
            <a:pPr>
              <a:buNone/>
            </a:pPr>
            <a:r>
              <a:rPr lang="en-US" sz="2800" b="1" dirty="0">
                <a:solidFill>
                  <a:srgbClr val="00B0F0"/>
                </a:solidFill>
              </a:rPr>
              <a:t>8. Blockchain &amp; Smart Contracts (Emerging but Growing)</a:t>
            </a:r>
          </a:p>
          <a:p>
            <a:pPr>
              <a:buNone/>
            </a:pPr>
            <a:endParaRPr lang="en-US" sz="2800" b="1" dirty="0">
              <a:solidFill>
                <a:srgbClr val="00B0F0"/>
              </a:solidFill>
            </a:endParaRPr>
          </a:p>
          <a:p>
            <a:pPr>
              <a:buFont typeface="Arial" panose="020B0604020202020204" pitchFamily="34" charset="0"/>
              <a:buChar char="•"/>
            </a:pPr>
            <a:r>
              <a:rPr lang="en-US" sz="2800" b="1" dirty="0">
                <a:solidFill>
                  <a:srgbClr val="00B0F0"/>
                </a:solidFill>
              </a:rPr>
              <a:t>Blockchain for:</a:t>
            </a:r>
          </a:p>
          <a:p>
            <a:pPr marL="742950" lvl="1" indent="-285750">
              <a:buFont typeface="Arial" panose="020B0604020202020204" pitchFamily="34" charset="0"/>
              <a:buChar char="•"/>
            </a:pPr>
            <a:r>
              <a:rPr lang="en-US" sz="2800" dirty="0"/>
              <a:t>supply chain traceability</a:t>
            </a:r>
          </a:p>
          <a:p>
            <a:pPr marL="742950" lvl="1" indent="-285750">
              <a:buFont typeface="Arial" panose="020B0604020202020204" pitchFamily="34" charset="0"/>
              <a:buChar char="•"/>
            </a:pPr>
            <a:r>
              <a:rPr lang="en-US" sz="2800" dirty="0"/>
              <a:t>verifying product origin</a:t>
            </a:r>
          </a:p>
          <a:p>
            <a:pPr marL="742950" lvl="1" indent="-285750">
              <a:buFont typeface="Arial" panose="020B0604020202020204" pitchFamily="34" charset="0"/>
              <a:buChar char="•"/>
            </a:pPr>
            <a:r>
              <a:rPr lang="en-US" sz="2800" dirty="0"/>
              <a:t>anti-counterfeiting</a:t>
            </a:r>
          </a:p>
          <a:p>
            <a:pPr>
              <a:buFont typeface="Arial" panose="020B0604020202020204" pitchFamily="34" charset="0"/>
              <a:buChar char="•"/>
            </a:pPr>
            <a:r>
              <a:rPr lang="en-US" sz="2800" dirty="0"/>
              <a:t>Smart contracts automate contract enforcement and payment triggers</a:t>
            </a:r>
          </a:p>
          <a:p>
            <a:pPr>
              <a:buNone/>
            </a:pPr>
            <a:endParaRPr lang="en-US" sz="2800" b="1" dirty="0"/>
          </a:p>
          <a:p>
            <a:pPr>
              <a:buNone/>
            </a:pPr>
            <a:r>
              <a:rPr lang="en-US" sz="2800" b="1" dirty="0">
                <a:solidFill>
                  <a:srgbClr val="00B0F0"/>
                </a:solidFill>
              </a:rPr>
              <a:t>Outcome:</a:t>
            </a:r>
            <a:r>
              <a:rPr lang="en-US" sz="2800" dirty="0"/>
              <a:t> Higher trust, automation, and transparency.</a:t>
            </a:r>
          </a:p>
        </p:txBody>
      </p:sp>
      <p:sp>
        <p:nvSpPr>
          <p:cNvPr id="11" name="TextBox 10">
            <a:extLst>
              <a:ext uri="{FF2B5EF4-FFF2-40B4-BE49-F238E27FC236}">
                <a16:creationId xmlns:a16="http://schemas.microsoft.com/office/drawing/2014/main" id="{70577FBC-4183-B9B7-C3B6-5AAB289552EA}"/>
              </a:ext>
            </a:extLst>
          </p:cNvPr>
          <p:cNvSpPr txBox="1"/>
          <p:nvPr/>
        </p:nvSpPr>
        <p:spPr>
          <a:xfrm>
            <a:off x="2623038" y="380486"/>
            <a:ext cx="761035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Future Trends in World-Class Procurement</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5ED16E9-409C-9EDD-F821-9E4561FDF0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C177A8BB-350F-6A8D-3752-CF592FE53C28}"/>
              </a:ext>
            </a:extLst>
          </p:cNvPr>
          <p:cNvSpPr/>
          <p:nvPr/>
        </p:nvSpPr>
        <p:spPr>
          <a:xfrm>
            <a:off x="11572240" y="1028789"/>
            <a:ext cx="1849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16353128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762536" y="47323"/>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4246" y="4620154"/>
            <a:ext cx="5573486" cy="200131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054603" y="50932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874584" y="2144859"/>
            <a:ext cx="9447056"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1-Innovation and supplier continuous improvement.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2-The stages of new product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3-The key considerations for cyber security.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4-Procurement contributions to new product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5-Results and process-orientated supplier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6-Procurement ethics.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7-Procurement fraud.</a:t>
            </a:r>
          </a:p>
          <a:p>
            <a:pPr lvl="0">
              <a:defRPr/>
            </a:pPr>
            <a:r>
              <a:rPr lang="en-US" sz="3000" dirty="0">
                <a:solidFill>
                  <a:prstClr val="black"/>
                </a:solidFill>
                <a:latin typeface="Times New Roman" panose="02020603050405020304" pitchFamily="18" charset="0"/>
                <a:ea typeface="Times New Roman"/>
                <a:cs typeface="Times New Roman" panose="02020603050405020304" pitchFamily="18" charset="0"/>
                <a:sym typeface="Times New Roman"/>
              </a:rPr>
              <a:t> 8-Future Trends in World-Class Procurement</a:t>
            </a:r>
            <a:endPar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125200" y="1136132"/>
            <a:ext cx="1757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1805920" y="1311588"/>
            <a:ext cx="1188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439951"/>
            <a:ext cx="11342345"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4052" y="259857"/>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17981809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7D1342-976F-4C07-A529-F311C63F1924}"/>
</file>

<file path=customXml/itemProps2.xml><?xml version="1.0" encoding="utf-8"?>
<ds:datastoreItem xmlns:ds="http://schemas.openxmlformats.org/officeDocument/2006/customXml" ds:itemID="{454CA729-4EFA-4929-A4CE-8C93A2FE5973}"/>
</file>

<file path=customXml/itemProps3.xml><?xml version="1.0" encoding="utf-8"?>
<ds:datastoreItem xmlns:ds="http://schemas.openxmlformats.org/officeDocument/2006/customXml" ds:itemID="{F7F57247-56D6-46A8-9A29-63F1E5CC17F0}"/>
</file>

<file path=docProps/app.xml><?xml version="1.0" encoding="utf-8"?>
<Properties xmlns="http://schemas.openxmlformats.org/officeDocument/2006/extended-properties" xmlns:vt="http://schemas.openxmlformats.org/officeDocument/2006/docPropsVTypes">
  <TotalTime>16279</TotalTime>
  <Words>3997</Words>
  <Application>Microsoft Office PowerPoint</Application>
  <PresentationFormat>Widescreen</PresentationFormat>
  <Paragraphs>556</Paragraphs>
  <Slides>49</Slides>
  <Notes>41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49</vt:i4>
      </vt:variant>
    </vt:vector>
  </HeadingPairs>
  <TitlesOfParts>
    <vt:vector size="56" baseType="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Innovation and supplier continuous improvement</vt:lpstr>
      <vt:lpstr>Innovation</vt:lpstr>
      <vt:lpstr>Innovation Concurrent engineering</vt:lpstr>
      <vt:lpstr>Innovation Concurrent engineering</vt:lpstr>
      <vt:lpstr>Innovation Concurrent engineering</vt:lpstr>
      <vt:lpstr>Environmentally sensitive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243</cp:revision>
  <dcterms:created xsi:type="dcterms:W3CDTF">2023-04-29T09:08:23Z</dcterms:created>
  <dcterms:modified xsi:type="dcterms:W3CDTF">2026-04-13T22:18:40Z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