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59" r:id="rId3"/>
    <p:sldId id="260" r:id="rId4"/>
    <p:sldId id="404" r:id="rId5"/>
    <p:sldId id="295" r:id="rId6"/>
    <p:sldId id="403" r:id="rId7"/>
    <p:sldId id="405" r:id="rId8"/>
    <p:sldId id="406" r:id="rId9"/>
    <p:sldId id="411" r:id="rId10"/>
    <p:sldId id="407" r:id="rId11"/>
    <p:sldId id="408" r:id="rId12"/>
    <p:sldId id="409" r:id="rId13"/>
    <p:sldId id="410" r:id="rId14"/>
    <p:sldId id="431" r:id="rId15"/>
    <p:sldId id="412" r:id="rId16"/>
    <p:sldId id="413" r:id="rId17"/>
    <p:sldId id="414" r:id="rId18"/>
    <p:sldId id="415" r:id="rId19"/>
    <p:sldId id="416" r:id="rId20"/>
    <p:sldId id="417" r:id="rId21"/>
    <p:sldId id="418" r:id="rId22"/>
    <p:sldId id="419" r:id="rId23"/>
    <p:sldId id="420" r:id="rId24"/>
    <p:sldId id="422" r:id="rId25"/>
    <p:sldId id="423" r:id="rId26"/>
    <p:sldId id="424" r:id="rId27"/>
    <p:sldId id="425" r:id="rId28"/>
    <p:sldId id="432" r:id="rId29"/>
    <p:sldId id="426" r:id="rId30"/>
    <p:sldId id="427" r:id="rId31"/>
    <p:sldId id="377"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89464" autoAdjust="0"/>
  </p:normalViewPr>
  <p:slideViewPr>
    <p:cSldViewPr snapToGrid="0">
      <p:cViewPr varScale="1">
        <p:scale>
          <a:sx n="69" d="100"/>
          <a:sy n="69" d="100"/>
        </p:scale>
        <p:origin x="696"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7ABD59-DCD0-4E8A-A633-3A240283B39A}" type="datetimeFigureOut">
              <a:rPr lang="en-US" smtClean="0"/>
              <a:t>7/14/2022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1F2B11-F018-4743-BECD-7872EB8D0CC6}" type="slidenum">
              <a:rPr lang="en-US" smtClean="0"/>
              <a:t>‹#›</a:t>
            </a:fld>
            <a:endParaRPr lang="en-US"/>
          </a:p>
        </p:txBody>
      </p:sp>
    </p:spTree>
    <p:extLst>
      <p:ext uri="{BB962C8B-B14F-4D97-AF65-F5344CB8AC3E}">
        <p14:creationId xmlns:p14="http://schemas.microsoft.com/office/powerpoint/2010/main" val="33950513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25.emf"/><Relationship Id="rId3" Type="http://schemas.openxmlformats.org/officeDocument/2006/relationships/image" Target="../media/image6.png"/><Relationship Id="rId7" Type="http://schemas.openxmlformats.org/officeDocument/2006/relationships/image" Target="../media/image24.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158481" cy="1600438"/>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Cybersecurity Law, Policy and Ethics </a:t>
            </a:r>
          </a:p>
          <a:p>
            <a:endParaRPr lang="en-US" sz="11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 </a:t>
            </a:r>
            <a:r>
              <a:rPr lang="en-US" sz="2800" dirty="0">
                <a:solidFill>
                  <a:srgbClr val="24A9E1"/>
                </a:solidFill>
                <a:latin typeface="Tajawal Medium" panose="00000600000000000000" pitchFamily="2" charset="-78"/>
                <a:cs typeface="Tajawal Medium" panose="00000600000000000000" pitchFamily="2" charset="-78"/>
              </a:rPr>
              <a:t>Prepared by </a:t>
            </a:r>
            <a:r>
              <a:rPr lang="en-US" sz="2800" b="1" dirty="0">
                <a:solidFill>
                  <a:schemeClr val="bg1"/>
                </a:solidFill>
                <a:latin typeface="Tajawal Medium" panose="00000600000000000000" pitchFamily="2" charset="-78"/>
                <a:cs typeface="Tajawal Medium" panose="00000600000000000000" pitchFamily="2" charset="-78"/>
              </a:rPr>
              <a:t>Dr. Kamal Alieyan</a:t>
            </a:r>
          </a:p>
          <a:p>
            <a:r>
              <a:rPr lang="en-US" sz="2800" dirty="0">
                <a:solidFill>
                  <a:srgbClr val="FF9518"/>
                </a:solidFill>
                <a:latin typeface="Tajawal Medium" panose="00000600000000000000" pitchFamily="2" charset="-78"/>
                <a:cs typeface="Tajawal Medium" panose="00000600000000000000" pitchFamily="2" charset="-78"/>
              </a:rPr>
              <a:t>Lecture 07</a:t>
            </a:r>
          </a:p>
        </p:txBody>
      </p:sp>
      <p:sp>
        <p:nvSpPr>
          <p:cNvPr id="16" name="TextBox 15"/>
          <p:cNvSpPr txBox="1"/>
          <p:nvPr/>
        </p:nvSpPr>
        <p:spPr>
          <a:xfrm>
            <a:off x="6766470" y="3302790"/>
            <a:ext cx="5504553"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Risks in Cybersecurity</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0288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 Lecture Objectives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20438" y="1880058"/>
            <a:ext cx="10433073" cy="2251065"/>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To understand the concept of cyber risks. </a:t>
            </a: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To analyzing risks, assessing risks, and managing risks, and how are they significant for ensuring security in organizations and cyberspace. </a:t>
            </a: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To understand risk remediation, and some use cases involving cyber risks.</a:t>
            </a: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5" y="5888181"/>
            <a:ext cx="980396" cy="879167"/>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7" y="543490"/>
            <a:ext cx="2885590"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 Lecture Topics</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9" name="TextBox 18"/>
          <p:cNvSpPr txBox="1"/>
          <p:nvPr/>
        </p:nvSpPr>
        <p:spPr>
          <a:xfrm>
            <a:off x="1404834" y="1298217"/>
            <a:ext cx="7351239" cy="5584606"/>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6.1 INTRODUCTION TO CYBER RISKS</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6.2 CYBER ATTACKS AND THEIR BUSINESS SIGNIFICANCE</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6.3 KEY CYBER RISKS AND THREATS</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6.4 WHO SHOULD OWN CYBERSECURITY RISK?</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6.5 CYBERSECURITY RISK IDENTIFICATION AND MANAGEMENT</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6.6 RISK IDENTIFICATION USING SWOT ANALYSIS</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6.7 RISK ANALYSIS</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6.8 RISK ASSESSMENT</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6.9 RISK ASSESSMENT FRAMEWORKS</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6.10 RISK MANAGEMENT  </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6.11 RISK MANAGEMENT FRAMEWORK</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6.12 RISK REMEDIATION</a:t>
            </a: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6.1 INTRODUCTION TO CYBER RISKS</a:t>
            </a:r>
          </a:p>
        </p:txBody>
      </p:sp>
      <p:sp>
        <p:nvSpPr>
          <p:cNvPr id="9" name="TextBox 8"/>
          <p:cNvSpPr txBox="1"/>
          <p:nvPr/>
        </p:nvSpPr>
        <p:spPr>
          <a:xfrm>
            <a:off x="457200" y="1674877"/>
            <a:ext cx="11283742" cy="4524315"/>
          </a:xfrm>
          <a:prstGeom prst="rect">
            <a:avLst/>
          </a:prstGeom>
          <a:noFill/>
        </p:spPr>
        <p:txBody>
          <a:bodyPr wrap="square" rtlCol="0">
            <a:spAutoFit/>
          </a:bodyPr>
          <a:lstStyle/>
          <a:p>
            <a:pPr marL="342900" indent="-342900" algn="just">
              <a:buFont typeface="Arial" panose="020B0604020202020204" pitchFamily="34" charset="0"/>
              <a:buChar char="•"/>
            </a:pPr>
            <a:r>
              <a:rPr lang="en-US" sz="2400" dirty="0">
                <a:solidFill>
                  <a:srgbClr val="0A1F61"/>
                </a:solidFill>
                <a:cs typeface="Tajawal ExtraBold" panose="00000800000000000000" pitchFamily="2" charset="-78"/>
              </a:rPr>
              <a:t>The </a:t>
            </a:r>
            <a:r>
              <a:rPr lang="en-US" sz="2400" b="1" dirty="0">
                <a:solidFill>
                  <a:srgbClr val="0A1F61"/>
                </a:solidFill>
                <a:cs typeface="Tajawal ExtraBold" panose="00000800000000000000" pitchFamily="2" charset="-78"/>
              </a:rPr>
              <a:t>cyber risk </a:t>
            </a:r>
            <a:r>
              <a:rPr lang="en-US" sz="2200" dirty="0">
                <a:solidFill>
                  <a:srgbClr val="0A1F61"/>
                </a:solidFill>
                <a:cs typeface="Tajawal ExtraBold" panose="00000800000000000000" pitchFamily="2" charset="-78"/>
              </a:rPr>
              <a:t>defined as </a:t>
            </a:r>
            <a:r>
              <a:rPr lang="en-US" sz="2200" u="sng" dirty="0">
                <a:solidFill>
                  <a:srgbClr val="0A1F61"/>
                </a:solidFill>
                <a:cs typeface="Tajawal ExtraBold" panose="00000800000000000000" pitchFamily="2" charset="-78"/>
              </a:rPr>
              <a:t>any risk that may result due to financial losses</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any kind of disruption</a:t>
            </a:r>
            <a:r>
              <a:rPr lang="en-US" sz="2200" dirty="0">
                <a:solidFill>
                  <a:srgbClr val="0A1F61"/>
                </a:solidFill>
                <a:cs typeface="Tajawal ExtraBold" panose="00000800000000000000" pitchFamily="2" charset="-78"/>
              </a:rPr>
              <a:t>, or </a:t>
            </a:r>
            <a:r>
              <a:rPr lang="en-US" sz="2200" u="sng" dirty="0">
                <a:solidFill>
                  <a:srgbClr val="0A1F61"/>
                </a:solidFill>
                <a:cs typeface="Tajawal ExtraBold" panose="00000800000000000000" pitchFamily="2" charset="-78"/>
              </a:rPr>
              <a:t>damage to the reputation of an organization</a:t>
            </a:r>
            <a:r>
              <a:rPr lang="en-US" sz="2200" dirty="0">
                <a:solidFill>
                  <a:srgbClr val="0A1F61"/>
                </a:solidFill>
                <a:cs typeface="Tajawal ExtraBold" panose="00000800000000000000" pitchFamily="2" charset="-78"/>
              </a:rPr>
              <a:t>.</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This often leads to the failure of an organization’s information technology (IT) systems.</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Cyber risk </a:t>
            </a:r>
            <a:r>
              <a:rPr lang="en-US" sz="2200" dirty="0">
                <a:solidFill>
                  <a:srgbClr val="0A1F61"/>
                </a:solidFill>
                <a:cs typeface="Tajawal ExtraBold" panose="00000800000000000000" pitchFamily="2" charset="-78"/>
              </a:rPr>
              <a:t>could </a:t>
            </a:r>
            <a:r>
              <a:rPr lang="en-US" sz="2200" b="1" dirty="0">
                <a:solidFill>
                  <a:srgbClr val="0A1F61"/>
                </a:solidFill>
                <a:cs typeface="Tajawal ExtraBold" panose="00000800000000000000" pitchFamily="2" charset="-78"/>
              </a:rPr>
              <a:t>materialize in a variety of ways</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u="sng" dirty="0">
                <a:solidFill>
                  <a:srgbClr val="0A1F61"/>
                </a:solidFill>
                <a:cs typeface="Tajawal ExtraBold" panose="00000800000000000000" pitchFamily="2" charset="-78"/>
              </a:rPr>
              <a:t>Some of these ways are listed as follows:</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Deliberately breaching security to gain access to information systems</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Unauthorized access to information</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Unintentional breaches of security</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Accidental breaches of security</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Poor system integrity promoting operational IT risks</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Unsatisfactory management of cyber risks that may support an assortment of cybercrimes.</a:t>
            </a:r>
          </a:p>
          <a:p>
            <a:pPr lvl="1" algn="just"/>
            <a:r>
              <a:rPr lang="en-US" sz="2200" dirty="0">
                <a:solidFill>
                  <a:srgbClr val="0A1F61"/>
                </a:solidFill>
                <a:cs typeface="Tajawal ExtraBold" panose="00000800000000000000" pitchFamily="2" charset="-78"/>
              </a:rPr>
              <a:t> </a:t>
            </a:r>
          </a:p>
        </p:txBody>
      </p:sp>
    </p:spTree>
    <p:extLst>
      <p:ext uri="{BB962C8B-B14F-4D97-AF65-F5344CB8AC3E}">
        <p14:creationId xmlns:p14="http://schemas.microsoft.com/office/powerpoint/2010/main" val="1957085889"/>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6.1 INTRODUCTION TO CYBER RISKS</a:t>
            </a:r>
          </a:p>
        </p:txBody>
      </p:sp>
      <p:sp>
        <p:nvSpPr>
          <p:cNvPr id="9" name="TextBox 8"/>
          <p:cNvSpPr txBox="1"/>
          <p:nvPr/>
        </p:nvSpPr>
        <p:spPr>
          <a:xfrm>
            <a:off x="457200" y="1674877"/>
            <a:ext cx="11283742" cy="3631763"/>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is a well-known fact that businesses commonly find themselves in the middle of unpleasant situations when they struggle to recover lost assets in order to prevent theft in the future.</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Regardless of whether a business is big or small, cybercrime could be lurking just around the corner.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Recently, more and more small businesses are being targeted by cybercriminals, therefore, without the right preventative measures in place, it could aggravate even further.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Hence it is necessary to get more familiar with the cyber risks that organizations may face.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is often seen that the more sophisticated and extensive a business digital operations are, the greater the chances of cyber risks being involved.</a:t>
            </a:r>
          </a:p>
        </p:txBody>
      </p:sp>
    </p:spTree>
    <p:extLst>
      <p:ext uri="{BB962C8B-B14F-4D97-AF65-F5344CB8AC3E}">
        <p14:creationId xmlns:p14="http://schemas.microsoft.com/office/powerpoint/2010/main" val="222243231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6.1 INTRODUCTION TO CYBER RISKS</a:t>
            </a:r>
          </a:p>
        </p:txBody>
      </p:sp>
      <p:sp>
        <p:nvSpPr>
          <p:cNvPr id="9" name="TextBox 8"/>
          <p:cNvSpPr txBox="1"/>
          <p:nvPr/>
        </p:nvSpPr>
        <p:spPr>
          <a:xfrm>
            <a:off x="581891" y="1610200"/>
            <a:ext cx="10834255" cy="4647426"/>
          </a:xfrm>
          <a:prstGeom prst="rect">
            <a:avLst/>
          </a:prstGeom>
          <a:noFill/>
        </p:spPr>
        <p:txBody>
          <a:bodyPr wrap="square" rtlCol="0">
            <a:spAutoFit/>
          </a:bodyPr>
          <a:lstStyle/>
          <a:p>
            <a:pPr marL="342900" indent="-342900" algn="just">
              <a:buFont typeface="Arial" panose="020B0604020202020204" pitchFamily="34" charset="0"/>
              <a:buChar char="•"/>
            </a:pPr>
            <a:r>
              <a:rPr lang="en-US" sz="2400" dirty="0">
                <a:solidFill>
                  <a:srgbClr val="0A1F61"/>
                </a:solidFill>
                <a:cs typeface="Tajawal ExtraBold" panose="00000800000000000000" pitchFamily="2" charset="-78"/>
              </a:rPr>
              <a:t>The following are some </a:t>
            </a:r>
            <a:r>
              <a:rPr lang="en-US" sz="2400" u="sng" dirty="0">
                <a:solidFill>
                  <a:srgbClr val="0A1F61"/>
                </a:solidFill>
                <a:cs typeface="Tajawal ExtraBold" panose="00000800000000000000" pitchFamily="2" charset="-78"/>
              </a:rPr>
              <a:t>elements that contribute to elevation of cyber risks</a:t>
            </a:r>
            <a:r>
              <a:rPr lang="en-US" sz="2400" dirty="0">
                <a:solidFill>
                  <a:srgbClr val="0A1F61"/>
                </a:solidFill>
                <a:cs typeface="Tajawal ExtraBold" panose="00000800000000000000" pitchFamily="2" charset="-78"/>
              </a:rPr>
              <a:t>:</a:t>
            </a:r>
          </a:p>
          <a:p>
            <a:pPr marL="342900" indent="-342900" algn="just">
              <a:buFont typeface="Arial" panose="020B0604020202020204" pitchFamily="34" charset="0"/>
              <a:buChar char="•"/>
            </a:pPr>
            <a:endParaRPr lang="en-US" sz="800" u="sng" dirty="0">
              <a:solidFill>
                <a:srgbClr val="0A1F61"/>
              </a:solidFill>
              <a:cs typeface="Tajawal ExtraBold" panose="00000800000000000000" pitchFamily="2" charset="-78"/>
            </a:endParaRP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Employees or customers accessing the organizational systems from remote locations. </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Staff making utilization of organization-owned devices at their homes or while traveling. </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Employee access to administrative privileges on the organization’s network or computers. </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A policy emphasizing on the use of bring your own device (BYOD) in the workplace. </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Accessing public buildings without authorization. </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Employees using computers for accessing bank accounts or initiating monetary transactions. </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Employees neglecting certain policies regarding regular updating of passwords. </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Critical information that may be lost as a result of a network disaster. </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Neglecting to review the company’s cybersecurity policies from time to time. </a:t>
            </a:r>
          </a:p>
        </p:txBody>
      </p:sp>
    </p:spTree>
    <p:extLst>
      <p:ext uri="{BB962C8B-B14F-4D97-AF65-F5344CB8AC3E}">
        <p14:creationId xmlns:p14="http://schemas.microsoft.com/office/powerpoint/2010/main" val="201713803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6.1 INTRODUCTION TO CYBER RISKS</a:t>
            </a:r>
          </a:p>
        </p:txBody>
      </p:sp>
      <p:sp>
        <p:nvSpPr>
          <p:cNvPr id="9" name="TextBox 8"/>
          <p:cNvSpPr txBox="1"/>
          <p:nvPr/>
        </p:nvSpPr>
        <p:spPr>
          <a:xfrm>
            <a:off x="429491" y="1610200"/>
            <a:ext cx="11311450" cy="4154984"/>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All businesses come across the risks of cyber breaches at some point during their life cycle.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However, understanding the level of risks, the factors that led to the risks, and the origin of threats, i.e., source of the threats may be </a:t>
            </a:r>
            <a:r>
              <a:rPr lang="en-US" sz="2200" u="sng" dirty="0">
                <a:solidFill>
                  <a:srgbClr val="0A1F61"/>
                </a:solidFill>
                <a:cs typeface="Tajawal ExtraBold" panose="00000800000000000000" pitchFamily="2" charset="-78"/>
              </a:rPr>
              <a:t>significantly effective in preparing a productive response.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With organizations becoming more and more technology and business driven, they become more prone to attacks and threats.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This is a direct result of the expanding dependence on networks, systems, programs, social media, and information globally.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This in turn makes data breaches an increasingly common affair in cyberspace.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Cyber-attacks may have a negative business sway, and these frequently emerge from deficiently secured information.</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2215585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234545"/>
            <a:ext cx="750463" cy="67297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6.1 INTRODUCTION TO CYBER RISKS</a:t>
            </a:r>
          </a:p>
        </p:txBody>
      </p:sp>
      <p:sp>
        <p:nvSpPr>
          <p:cNvPr id="9" name="TextBox 8"/>
          <p:cNvSpPr txBox="1"/>
          <p:nvPr/>
        </p:nvSpPr>
        <p:spPr>
          <a:xfrm>
            <a:off x="581891" y="1610200"/>
            <a:ext cx="10834255" cy="4832092"/>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Global connectivity and increased use of cloud services with poor default security parameters often lead to an increased risk of cyber-attacks outside the organization.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risk management may effectively address how access control needs to be complemented by sophisticated cybersecurity professionals, software, and cybersecurity risk management.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With sophisticated attacks, it may not be sufficient to bank upon traditional IT professionals and security controls for information security.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There is an urgent need for sophisticated threat intelligence tools and security programs that may assist in reducing an organization’s cyber risk and potential attack surfaces.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Decision-makers in the organizations must take into account assessments when dealing with third-party vendors.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There is likewise a need to present risk mitigation techniques and cyber incident response (IR) plans in associations for when a breach may take place.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Figure 6.1 is a manifestation of how cyber risks may be initiated.</a:t>
            </a:r>
          </a:p>
        </p:txBody>
      </p:sp>
    </p:spTree>
    <p:extLst>
      <p:ext uri="{BB962C8B-B14F-4D97-AF65-F5344CB8AC3E}">
        <p14:creationId xmlns:p14="http://schemas.microsoft.com/office/powerpoint/2010/main" val="1561318989"/>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6.1 INTRODUCTION TO CYBER RISKS</a:t>
            </a:r>
          </a:p>
        </p:txBody>
      </p:sp>
      <p:sp>
        <p:nvSpPr>
          <p:cNvPr id="9" name="TextBox 8"/>
          <p:cNvSpPr txBox="1"/>
          <p:nvPr/>
        </p:nvSpPr>
        <p:spPr>
          <a:xfrm>
            <a:off x="581891" y="1610200"/>
            <a:ext cx="10834255" cy="769441"/>
          </a:xfrm>
          <a:prstGeom prst="rect">
            <a:avLst/>
          </a:prstGeom>
          <a:noFill/>
        </p:spPr>
        <p:txBody>
          <a:bodyPr wrap="square" rtlCol="0">
            <a:spAutoFit/>
          </a:bodyPr>
          <a:lstStyle/>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pic>
        <p:nvPicPr>
          <p:cNvPr id="12" name="Picture 11">
            <a:extLst>
              <a:ext uri="{FF2B5EF4-FFF2-40B4-BE49-F238E27FC236}">
                <a16:creationId xmlns:a16="http://schemas.microsoft.com/office/drawing/2014/main" id="{2314EAD9-0201-5D96-CBAE-38856F087B44}"/>
              </a:ext>
            </a:extLst>
          </p:cNvPr>
          <p:cNvPicPr>
            <a:picLocks noChangeAspect="1"/>
          </p:cNvPicPr>
          <p:nvPr/>
        </p:nvPicPr>
        <p:blipFill>
          <a:blip r:embed="rId6"/>
          <a:stretch>
            <a:fillRect/>
          </a:stretch>
        </p:blipFill>
        <p:spPr>
          <a:xfrm>
            <a:off x="2411896" y="1468583"/>
            <a:ext cx="7013169" cy="5019582"/>
          </a:xfrm>
          <a:prstGeom prst="rect">
            <a:avLst/>
          </a:prstGeom>
        </p:spPr>
      </p:pic>
    </p:spTree>
    <p:extLst>
      <p:ext uri="{BB962C8B-B14F-4D97-AF65-F5344CB8AC3E}">
        <p14:creationId xmlns:p14="http://schemas.microsoft.com/office/powerpoint/2010/main" val="382552601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23709"/>
            <a:ext cx="874061" cy="783812"/>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6.1 INTRODUCTION TO CYBER RISKS</a:t>
            </a:r>
          </a:p>
        </p:txBody>
      </p:sp>
      <p:sp>
        <p:nvSpPr>
          <p:cNvPr id="9" name="TextBox 8"/>
          <p:cNvSpPr txBox="1"/>
          <p:nvPr/>
        </p:nvSpPr>
        <p:spPr>
          <a:xfrm>
            <a:off x="678872" y="1610200"/>
            <a:ext cx="10834255" cy="4770537"/>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Threat Agent might be characterized as an individual or group that can exhibit a threat. </a:t>
            </a:r>
            <a:endParaRPr lang="ar-JO"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is necessary to </a:t>
            </a:r>
            <a:r>
              <a:rPr lang="en-US" sz="2200" b="1" dirty="0">
                <a:solidFill>
                  <a:srgbClr val="0A1F61"/>
                </a:solidFill>
                <a:cs typeface="Tajawal ExtraBold" panose="00000800000000000000" pitchFamily="2" charset="-78"/>
              </a:rPr>
              <a:t>determine</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who could exploit the assets of an organization </a:t>
            </a:r>
            <a:r>
              <a:rPr lang="en-US" sz="2200" dirty="0">
                <a:solidFill>
                  <a:srgbClr val="0A1F61"/>
                </a:solidFill>
                <a:cs typeface="Tajawal ExtraBold" panose="00000800000000000000" pitchFamily="2" charset="-78"/>
              </a:rPr>
              <a:t>and </a:t>
            </a:r>
            <a:r>
              <a:rPr lang="en-US" sz="2200" u="sng" dirty="0">
                <a:solidFill>
                  <a:srgbClr val="0A1F61"/>
                </a:solidFill>
                <a:cs typeface="Tajawal ExtraBold" panose="00000800000000000000" pitchFamily="2" charset="-78"/>
              </a:rPr>
              <a:t>how they might use them </a:t>
            </a:r>
            <a:r>
              <a:rPr lang="en-US" sz="2200" dirty="0">
                <a:solidFill>
                  <a:srgbClr val="0A1F61"/>
                </a:solidFill>
                <a:cs typeface="Tajawal ExtraBold" panose="00000800000000000000" pitchFamily="2" charset="-78"/>
              </a:rPr>
              <a:t>against the organization. Therefore, a threat agent may also be thought of as a technique utilized in penetrating the security of an office, operation, or framework by abusing a weakness. </a:t>
            </a:r>
            <a:endParaRPr lang="ar-JO"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Cyber threats </a:t>
            </a:r>
            <a:r>
              <a:rPr lang="en-US" sz="2200" dirty="0">
                <a:solidFill>
                  <a:srgbClr val="0A1F61"/>
                </a:solidFill>
                <a:cs typeface="Tajawal ExtraBold" panose="00000800000000000000" pitchFamily="2" charset="-78"/>
              </a:rPr>
              <a:t>are cybersecurity circumstances or events that are capable of causing harm by way of their outcome. </a:t>
            </a:r>
            <a:endParaRPr lang="ar-JO"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very common threat is a social-engineering or phishing attack.</a:t>
            </a:r>
            <a:endParaRPr lang="ar-JO"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Cybersecurity threats are actualized by threat actors. These threat actors may be individuals or entities who have the potential to initiate a threat.</a:t>
            </a:r>
            <a:endParaRPr lang="ar-JO"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Although natural disasters, and other environmental and political events, may often constitute threats, they are not considered threat actors.</a:t>
            </a:r>
          </a:p>
        </p:txBody>
      </p:sp>
    </p:spTree>
    <p:extLst>
      <p:ext uri="{BB962C8B-B14F-4D97-AF65-F5344CB8AC3E}">
        <p14:creationId xmlns:p14="http://schemas.microsoft.com/office/powerpoint/2010/main" val="397916480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206836"/>
            <a:ext cx="727821" cy="652672"/>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6.1 INTRODUCTION TO CYBER RISKS</a:t>
            </a:r>
          </a:p>
        </p:txBody>
      </p:sp>
      <p:sp>
        <p:nvSpPr>
          <p:cNvPr id="9" name="TextBox 8"/>
          <p:cNvSpPr txBox="1"/>
          <p:nvPr/>
        </p:nvSpPr>
        <p:spPr>
          <a:xfrm>
            <a:off x="443341" y="1527554"/>
            <a:ext cx="11297601" cy="4770537"/>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Some </a:t>
            </a:r>
            <a:r>
              <a:rPr lang="en-US" sz="2200" b="1" dirty="0">
                <a:solidFill>
                  <a:srgbClr val="0A1F61"/>
                </a:solidFill>
                <a:cs typeface="Tajawal ExtraBold" panose="00000800000000000000" pitchFamily="2" charset="-78"/>
              </a:rPr>
              <a:t>basic threat actors </a:t>
            </a:r>
            <a:r>
              <a:rPr lang="en-US" sz="2200" dirty="0">
                <a:solidFill>
                  <a:srgbClr val="0A1F61"/>
                </a:solidFill>
                <a:cs typeface="Tajawal ExtraBold" panose="00000800000000000000" pitchFamily="2" charset="-78"/>
              </a:rPr>
              <a:t>are monetarily propelled lawbreakers (cybercriminals), </a:t>
            </a:r>
            <a:r>
              <a:rPr lang="en-US" sz="2200" u="sng" dirty="0">
                <a:solidFill>
                  <a:srgbClr val="0A1F61"/>
                </a:solidFill>
                <a:cs typeface="Tajawal ExtraBold" panose="00000800000000000000" pitchFamily="2" charset="-78"/>
              </a:rPr>
              <a:t>politically</a:t>
            </a:r>
            <a:r>
              <a:rPr lang="en-US" sz="2200" dirty="0">
                <a:solidFill>
                  <a:srgbClr val="0A1F61"/>
                </a:solidFill>
                <a:cs typeface="Tajawal ExtraBold" panose="00000800000000000000" pitchFamily="2" charset="-78"/>
              </a:rPr>
              <a:t> spurred activists, n</a:t>
            </a:r>
            <a:r>
              <a:rPr lang="en-US" sz="2200" u="sng" dirty="0">
                <a:solidFill>
                  <a:srgbClr val="0A1F61"/>
                </a:solidFill>
                <a:cs typeface="Tajawal ExtraBold" panose="00000800000000000000" pitchFamily="2" charset="-78"/>
              </a:rPr>
              <a:t>ation-states</a:t>
            </a:r>
            <a:r>
              <a:rPr lang="en-US" sz="2200" dirty="0">
                <a:solidFill>
                  <a:srgbClr val="0A1F61"/>
                </a:solidFill>
                <a:cs typeface="Tajawal ExtraBold" panose="00000800000000000000" pitchFamily="2" charset="-78"/>
              </a:rPr>
              <a:t> and </a:t>
            </a:r>
            <a:r>
              <a:rPr lang="en-US" sz="2200" u="sng" dirty="0">
                <a:solidFill>
                  <a:srgbClr val="0A1F61"/>
                </a:solidFill>
                <a:cs typeface="Tajawal ExtraBold" panose="00000800000000000000" pitchFamily="2" charset="-78"/>
              </a:rPr>
              <a:t>competitors</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In an office environment, </a:t>
            </a:r>
            <a:r>
              <a:rPr lang="en-US" sz="2200" u="sng" dirty="0">
                <a:solidFill>
                  <a:srgbClr val="0A1F61"/>
                </a:solidFill>
                <a:cs typeface="Tajawal ExtraBold" panose="00000800000000000000" pitchFamily="2" charset="-78"/>
              </a:rPr>
              <a:t>careless employees </a:t>
            </a:r>
            <a:r>
              <a:rPr lang="en-US" sz="2200" dirty="0">
                <a:solidFill>
                  <a:srgbClr val="0A1F61"/>
                </a:solidFill>
                <a:cs typeface="Tajawal ExtraBold" panose="00000800000000000000" pitchFamily="2" charset="-78"/>
              </a:rPr>
              <a:t>and </a:t>
            </a:r>
            <a:r>
              <a:rPr lang="en-US" sz="2200" u="sng" dirty="0">
                <a:solidFill>
                  <a:srgbClr val="0A1F61"/>
                </a:solidFill>
                <a:cs typeface="Tajawal ExtraBold" panose="00000800000000000000" pitchFamily="2" charset="-78"/>
              </a:rPr>
              <a:t>disgruntled employees </a:t>
            </a:r>
            <a:r>
              <a:rPr lang="en-US" sz="2200" dirty="0">
                <a:solidFill>
                  <a:srgbClr val="0A1F61"/>
                </a:solidFill>
                <a:cs typeface="Tajawal ExtraBold" panose="00000800000000000000" pitchFamily="2" charset="-78"/>
              </a:rPr>
              <a:t>are threat actors.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Vulnerabilities consider as a weaknesses in a system that have the potential to make threat results conceivable and are possibly significantly riskier.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single vulnerability is enough to exploit a system. Consider a simple structured query language (SQL) Injection attack that could give an assailant full command over delicate information.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Instances of basic vulnerability are SQL injection, Cross-site Scripting, server misconfigurations, delicate information communicated in plaintext, and that is just the beginning.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Ordinarily, risks are mistaken for threats despite the fact that there is a slight contrast between them.</a:t>
            </a:r>
          </a:p>
        </p:txBody>
      </p:sp>
    </p:spTree>
    <p:extLst>
      <p:ext uri="{BB962C8B-B14F-4D97-AF65-F5344CB8AC3E}">
        <p14:creationId xmlns:p14="http://schemas.microsoft.com/office/powerpoint/2010/main" val="12747498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08" y="6068292"/>
            <a:ext cx="880635" cy="78970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6.1 INTRODUCTION TO CYBER RISKS</a:t>
            </a:r>
          </a:p>
        </p:txBody>
      </p:sp>
      <p:sp>
        <p:nvSpPr>
          <p:cNvPr id="9" name="TextBox 8"/>
          <p:cNvSpPr txBox="1"/>
          <p:nvPr/>
        </p:nvSpPr>
        <p:spPr>
          <a:xfrm>
            <a:off x="581891" y="1610200"/>
            <a:ext cx="11159051" cy="4862870"/>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a:t>
            </a:r>
            <a:r>
              <a:rPr lang="en-US" sz="2200" b="1" dirty="0">
                <a:solidFill>
                  <a:srgbClr val="0A1F61"/>
                </a:solidFill>
                <a:cs typeface="Tajawal ExtraBold" panose="00000800000000000000" pitchFamily="2" charset="-78"/>
              </a:rPr>
              <a:t>cybersecurity risk </a:t>
            </a:r>
            <a:r>
              <a:rPr lang="en-US" sz="2200" dirty="0">
                <a:solidFill>
                  <a:srgbClr val="0A1F61"/>
                </a:solidFill>
                <a:cs typeface="Tajawal ExtraBold" panose="00000800000000000000" pitchFamily="2" charset="-78"/>
              </a:rPr>
              <a:t>may be a combination of a </a:t>
            </a:r>
            <a:r>
              <a:rPr lang="en-US" sz="2200" u="sng" dirty="0">
                <a:solidFill>
                  <a:srgbClr val="0A1F61"/>
                </a:solidFill>
                <a:cs typeface="Tajawal ExtraBold" panose="00000800000000000000" pitchFamily="2" charset="-78"/>
              </a:rPr>
              <a:t>threat probability </a:t>
            </a:r>
            <a:r>
              <a:rPr lang="en-US" sz="2200" dirty="0">
                <a:solidFill>
                  <a:srgbClr val="0A1F61"/>
                </a:solidFill>
                <a:cs typeface="Tajawal ExtraBold" panose="00000800000000000000" pitchFamily="2" charset="-78"/>
              </a:rPr>
              <a:t>and </a:t>
            </a:r>
            <a:r>
              <a:rPr lang="en-US" sz="2200" u="sng" dirty="0">
                <a:solidFill>
                  <a:srgbClr val="0A1F61"/>
                </a:solidFill>
                <a:cs typeface="Tajawal ExtraBold" panose="00000800000000000000" pitchFamily="2" charset="-78"/>
              </a:rPr>
              <a:t>loss/impact</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This loss impact is usually in the financial terms, however, evaluating a breach is not easy.</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Essentially, this translates to the following:</a:t>
            </a:r>
          </a:p>
          <a:p>
            <a:pPr marL="342900" indent="-342900" algn="just">
              <a:buFont typeface="Arial" panose="020B0604020202020204" pitchFamily="34" charset="0"/>
              <a:buChar char="•"/>
            </a:pPr>
            <a:endParaRPr lang="en-US" sz="1000" dirty="0">
              <a:solidFill>
                <a:srgbClr val="0A1F61"/>
              </a:solidFill>
              <a:cs typeface="Tajawal ExtraBold" panose="00000800000000000000" pitchFamily="2" charset="-78"/>
            </a:endParaRPr>
          </a:p>
          <a:p>
            <a:pPr algn="ctr"/>
            <a:r>
              <a:rPr lang="en-US" sz="2200" dirty="0">
                <a:solidFill>
                  <a:srgbClr val="0A1F61"/>
                </a:solidFill>
                <a:cs typeface="Tajawal ExtraBold" panose="00000800000000000000" pitchFamily="2" charset="-78"/>
              </a:rPr>
              <a:t>Risk = Threat Probability × Potential Loss</a:t>
            </a:r>
          </a:p>
          <a:p>
            <a:pPr algn="just"/>
            <a:endParaRPr lang="en-US" sz="10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situation of risk must be avoided due to the losses that result from that scenario.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Let us consider a hypothetical example showing that the risk construction is a given scenario.</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very common vulnerability is </a:t>
            </a:r>
            <a:r>
              <a:rPr lang="en-US" sz="2200" b="1" dirty="0">
                <a:solidFill>
                  <a:srgbClr val="0A1F61"/>
                </a:solidFill>
                <a:cs typeface="Tajawal ExtraBold" panose="00000800000000000000" pitchFamily="2" charset="-78"/>
              </a:rPr>
              <a:t>SQL Injection</a:t>
            </a:r>
            <a:r>
              <a:rPr lang="en-US" sz="2200" dirty="0">
                <a:solidFill>
                  <a:srgbClr val="0A1F61"/>
                </a:solidFill>
                <a:cs typeface="Tajawal ExtraBold" panose="00000800000000000000" pitchFamily="2" charset="-78"/>
              </a:rPr>
              <a:t>, which enables </a:t>
            </a:r>
            <a:r>
              <a:rPr lang="en-US" sz="2200" u="sng" dirty="0">
                <a:solidFill>
                  <a:srgbClr val="0A1F61"/>
                </a:solidFill>
                <a:cs typeface="Tajawal ExtraBold" panose="00000800000000000000" pitchFamily="2" charset="-78"/>
              </a:rPr>
              <a:t>data theft</a:t>
            </a:r>
            <a:r>
              <a:rPr lang="en-US" sz="2200" dirty="0">
                <a:solidFill>
                  <a:srgbClr val="0A1F61"/>
                </a:solidFill>
                <a:cs typeface="Tajawal ExtraBold" panose="00000800000000000000" pitchFamily="2" charset="-78"/>
              </a:rPr>
              <a:t>, which is a significant threat.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Attackers who are motivated financially could serve as </a:t>
            </a:r>
            <a:r>
              <a:rPr lang="en-US" sz="2200" b="1" dirty="0">
                <a:solidFill>
                  <a:srgbClr val="0A1F61"/>
                </a:solidFill>
                <a:cs typeface="Tajawal ExtraBold" panose="00000800000000000000" pitchFamily="2" charset="-78"/>
              </a:rPr>
              <a:t>threat actors </a:t>
            </a:r>
            <a:r>
              <a:rPr lang="en-US" sz="2200" dirty="0">
                <a:solidFill>
                  <a:srgbClr val="0A1F61"/>
                </a:solidFill>
                <a:cs typeface="Tajawal ExtraBold" panose="00000800000000000000" pitchFamily="2" charset="-78"/>
              </a:rPr>
              <a:t>here.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Also, the loss of sensitive data will not only impact the </a:t>
            </a:r>
            <a:r>
              <a:rPr lang="en-US" sz="2200" u="sng" dirty="0">
                <a:solidFill>
                  <a:srgbClr val="0A1F61"/>
                </a:solidFill>
                <a:cs typeface="Tajawal ExtraBold" panose="00000800000000000000" pitchFamily="2" charset="-78"/>
              </a:rPr>
              <a:t>organization in monetary terms</a:t>
            </a:r>
            <a:r>
              <a:rPr lang="en-US" sz="2200" dirty="0">
                <a:solidFill>
                  <a:srgbClr val="0A1F61"/>
                </a:solidFill>
                <a:cs typeface="Tajawal ExtraBold" panose="00000800000000000000" pitchFamily="2" charset="-78"/>
              </a:rPr>
              <a:t>, but will also affect its </a:t>
            </a:r>
            <a:r>
              <a:rPr lang="en-US" sz="2200" u="sng" dirty="0">
                <a:solidFill>
                  <a:srgbClr val="0A1F61"/>
                </a:solidFill>
                <a:cs typeface="Tajawal ExtraBold" panose="00000800000000000000" pitchFamily="2" charset="-78"/>
              </a:rPr>
              <a:t>reputation</a:t>
            </a:r>
            <a:r>
              <a:rPr lang="en-US" sz="2200" dirty="0">
                <a:solidFill>
                  <a:srgbClr val="0A1F61"/>
                </a:solidFill>
                <a:cs typeface="Tajawal ExtraBold" panose="00000800000000000000" pitchFamily="2" charset="-78"/>
              </a:rPr>
              <a:t>. </a:t>
            </a:r>
          </a:p>
        </p:txBody>
      </p:sp>
    </p:spTree>
    <p:extLst>
      <p:ext uri="{BB962C8B-B14F-4D97-AF65-F5344CB8AC3E}">
        <p14:creationId xmlns:p14="http://schemas.microsoft.com/office/powerpoint/2010/main" val="205697070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08" y="5915892"/>
            <a:ext cx="591999" cy="96941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6.1 INTRODUCTION TO CYBER RISKS</a:t>
            </a:r>
          </a:p>
        </p:txBody>
      </p:sp>
      <p:sp>
        <p:nvSpPr>
          <p:cNvPr id="9" name="TextBox 8"/>
          <p:cNvSpPr txBox="1"/>
          <p:nvPr/>
        </p:nvSpPr>
        <p:spPr>
          <a:xfrm>
            <a:off x="554181" y="1554780"/>
            <a:ext cx="11159051" cy="4216539"/>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This may be effective in the </a:t>
            </a:r>
            <a:r>
              <a:rPr lang="en-US" sz="2200" u="sng" dirty="0">
                <a:solidFill>
                  <a:srgbClr val="0A1F61"/>
                </a:solidFill>
                <a:cs typeface="Tajawal ExtraBold" panose="00000800000000000000" pitchFamily="2" charset="-78"/>
              </a:rPr>
              <a:t>prevention and mitigation </a:t>
            </a:r>
            <a:r>
              <a:rPr lang="en-US" sz="2200" dirty="0">
                <a:solidFill>
                  <a:srgbClr val="0A1F61"/>
                </a:solidFill>
                <a:cs typeface="Tajawal ExtraBold" panose="00000800000000000000" pitchFamily="2" charset="-78"/>
              </a:rPr>
              <a:t>of </a:t>
            </a:r>
            <a:r>
              <a:rPr lang="en-US" sz="2200" u="sng" dirty="0">
                <a:solidFill>
                  <a:srgbClr val="0A1F61"/>
                </a:solidFill>
                <a:cs typeface="Tajawal ExtraBold" panose="00000800000000000000" pitchFamily="2" charset="-78"/>
              </a:rPr>
              <a:t>security breaches</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Effective risk assessment and risk management rely on good understanding. It takes into account designing efficient security solutions based on threat intelligence, and may also be responsible for building a viable security strategy and a cybersecurity system.</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Threat agents may be responsible for generating threats which often leads to vulnerabilities being exploited.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Once vulnerabilities are exploited, it leads to cyber risk.</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Cyber risks have the capability to damage assets, and this may lead to exposure.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This calls for safeguarding the system, which may be performed using countermeasures.</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09433389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6.1 INTRODUCTION TO CYBER RISKS</a:t>
            </a:r>
          </a:p>
        </p:txBody>
      </p:sp>
      <p:sp>
        <p:nvSpPr>
          <p:cNvPr id="9" name="TextBox 8"/>
          <p:cNvSpPr txBox="1"/>
          <p:nvPr/>
        </p:nvSpPr>
        <p:spPr>
          <a:xfrm>
            <a:off x="581891" y="1610200"/>
            <a:ext cx="10834255" cy="769441"/>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2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2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p:txBody>
      </p:sp>
      <p:pic>
        <p:nvPicPr>
          <p:cNvPr id="12" name="Picture 11">
            <a:extLst>
              <a:ext uri="{FF2B5EF4-FFF2-40B4-BE49-F238E27FC236}">
                <a16:creationId xmlns:a16="http://schemas.microsoft.com/office/drawing/2014/main" id="{2314EAD9-0201-5D96-CBAE-38856F087B44}"/>
              </a:ext>
            </a:extLst>
          </p:cNvPr>
          <p:cNvPicPr>
            <a:picLocks noChangeAspect="1"/>
          </p:cNvPicPr>
          <p:nvPr/>
        </p:nvPicPr>
        <p:blipFill>
          <a:blip r:embed="rId6"/>
          <a:stretch>
            <a:fillRect/>
          </a:stretch>
        </p:blipFill>
        <p:spPr>
          <a:xfrm>
            <a:off x="2411896" y="1468583"/>
            <a:ext cx="7013169" cy="5019582"/>
          </a:xfrm>
          <a:prstGeom prst="rect">
            <a:avLst/>
          </a:prstGeom>
        </p:spPr>
      </p:pic>
    </p:spTree>
    <p:extLst>
      <p:ext uri="{BB962C8B-B14F-4D97-AF65-F5344CB8AC3E}">
        <p14:creationId xmlns:p14="http://schemas.microsoft.com/office/powerpoint/2010/main" val="1222171917"/>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248399"/>
            <a:ext cx="735013" cy="659121"/>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17054" cy="1610200"/>
          </a:xfrm>
          <a:prstGeom prst="rect">
            <a:avLst/>
          </a:prstGeom>
        </p:spPr>
      </p:pic>
      <p:sp>
        <p:nvSpPr>
          <p:cNvPr id="7" name="TextBox 6"/>
          <p:cNvSpPr txBox="1"/>
          <p:nvPr/>
        </p:nvSpPr>
        <p:spPr>
          <a:xfrm>
            <a:off x="2287200" y="661011"/>
            <a:ext cx="7521813"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6.2 CYBER ATTACKS AND THEIR BUSINESS SIGNIFICANCE</a:t>
            </a:r>
          </a:p>
        </p:txBody>
      </p:sp>
      <p:sp>
        <p:nvSpPr>
          <p:cNvPr id="9" name="TextBox 8"/>
          <p:cNvSpPr txBox="1"/>
          <p:nvPr/>
        </p:nvSpPr>
        <p:spPr>
          <a:xfrm>
            <a:off x="401781" y="1651760"/>
            <a:ext cx="11429999" cy="4431983"/>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Regardless of being helpful, numerous </a:t>
            </a:r>
            <a:r>
              <a:rPr lang="en-US" sz="2200" b="1" dirty="0">
                <a:solidFill>
                  <a:srgbClr val="0A1F61"/>
                </a:solidFill>
                <a:cs typeface="Tajawal ExtraBold" panose="00000800000000000000" pitchFamily="2" charset="-78"/>
              </a:rPr>
              <a:t>IT arrangements </a:t>
            </a:r>
            <a:r>
              <a:rPr lang="en-US" sz="2200" dirty="0">
                <a:solidFill>
                  <a:srgbClr val="0A1F61"/>
                </a:solidFill>
                <a:cs typeface="Tajawal ExtraBold" panose="00000800000000000000" pitchFamily="2" charset="-78"/>
              </a:rPr>
              <a:t>are </a:t>
            </a:r>
            <a:r>
              <a:rPr lang="en-US" sz="2200" u="sng" dirty="0">
                <a:solidFill>
                  <a:srgbClr val="0A1F61"/>
                </a:solidFill>
                <a:cs typeface="Tajawal ExtraBold" panose="00000800000000000000" pitchFamily="2" charset="-78"/>
              </a:rPr>
              <a:t>lacking for giving cyber-attack assurance from complex attacks </a:t>
            </a:r>
            <a:r>
              <a:rPr lang="en-US" sz="2200" dirty="0">
                <a:solidFill>
                  <a:srgbClr val="0A1F61"/>
                </a:solidFill>
                <a:cs typeface="Tajawal ExtraBold" panose="00000800000000000000" pitchFamily="2" charset="-78"/>
              </a:rPr>
              <a:t>and </a:t>
            </a:r>
            <a:r>
              <a:rPr lang="en-US" sz="2200" u="sng" dirty="0">
                <a:solidFill>
                  <a:srgbClr val="0A1F61"/>
                </a:solidFill>
                <a:cs typeface="Tajawal ExtraBold" panose="00000800000000000000" pitchFamily="2" charset="-78"/>
              </a:rPr>
              <a:t>poor configuration</a:t>
            </a:r>
            <a:r>
              <a:rPr lang="en-US" sz="2200" dirty="0">
                <a:solidFill>
                  <a:srgbClr val="0A1F61"/>
                </a:solidFill>
                <a:cs typeface="Tajawal ExtraBold" panose="00000800000000000000" pitchFamily="2" charset="-78"/>
              </a:rPr>
              <a:t>.</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With the uncontrolled multiplication of innovation and growth of technology, there is more unapproved access to the organization than ever before.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There is a tremendous increase in information provided to third parties by means of supply chains, customers, and other providers.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With organizations increasingly storing, organizations are progressively storing enormous volumes of personally identifiable information (PII). For this, they are depending on external cloud providers that should be designed accurately so as to adequately secure information.</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This leads to added risk; additionally, there is an increase in the number of devices that are always connected in data exchange.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238565137"/>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17054" cy="1610200"/>
          </a:xfrm>
          <a:prstGeom prst="rect">
            <a:avLst/>
          </a:prstGeom>
        </p:spPr>
      </p:pic>
      <p:sp>
        <p:nvSpPr>
          <p:cNvPr id="7" name="TextBox 6"/>
          <p:cNvSpPr txBox="1"/>
          <p:nvPr/>
        </p:nvSpPr>
        <p:spPr>
          <a:xfrm>
            <a:off x="2287200" y="661011"/>
            <a:ext cx="7521813"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6.2 CYBER ATTACKS AND THEIR BUSINESS SIGNIFICANCE</a:t>
            </a:r>
          </a:p>
        </p:txBody>
      </p:sp>
      <p:sp>
        <p:nvSpPr>
          <p:cNvPr id="9" name="TextBox 8"/>
          <p:cNvSpPr txBox="1"/>
          <p:nvPr/>
        </p:nvSpPr>
        <p:spPr>
          <a:xfrm>
            <a:off x="581891" y="1610200"/>
            <a:ext cx="11319164" cy="5078313"/>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With organizations globalizing and the web of employees, customers, and third-party vendors increasing, there is also an increase in expectations of instant access to information.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Consumers expect instant real-time access to data from anywhere. The consequence is an exponential increment in the attack surface for malware, weaknesses, and every other exploit.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Unexpected cyber threats may emerge from threatening unfamiliar powers, contenders, organized hackers, insiders, poor configuration, and third-party vendors.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This makes organizations rely on software that may not only assist their third-party vendors but can also continuously monitor for data breaches. The need of recognizing, tending to, and conveying a </a:t>
            </a:r>
            <a:r>
              <a:rPr lang="en-US" sz="2200" u="sng" dirty="0">
                <a:solidFill>
                  <a:srgbClr val="0A1F61"/>
                </a:solidFill>
                <a:cs typeface="Tajawal ExtraBold" panose="00000800000000000000" pitchFamily="2" charset="-78"/>
              </a:rPr>
              <a:t>potential breach </a:t>
            </a:r>
            <a:r>
              <a:rPr lang="en-US" sz="2200" dirty="0">
                <a:solidFill>
                  <a:srgbClr val="0A1F61"/>
                </a:solidFill>
                <a:cs typeface="Tajawal ExtraBold" panose="00000800000000000000" pitchFamily="2" charset="-78"/>
              </a:rPr>
              <a:t>is more </a:t>
            </a:r>
            <a:r>
              <a:rPr lang="en-US" sz="2200" u="sng" dirty="0">
                <a:solidFill>
                  <a:srgbClr val="0A1F61"/>
                </a:solidFill>
                <a:cs typeface="Tajawal ExtraBold" panose="00000800000000000000" pitchFamily="2" charset="-78"/>
              </a:rPr>
              <a:t>noteworthy</a:t>
            </a:r>
            <a:r>
              <a:rPr lang="en-US" sz="2200" dirty="0">
                <a:solidFill>
                  <a:srgbClr val="0A1F61"/>
                </a:solidFill>
                <a:cs typeface="Tajawal ExtraBold" panose="00000800000000000000" pitchFamily="2" charset="-78"/>
              </a:rPr>
              <a:t> than the preventive estimation of customary, repetitive IT security controls.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Data breaches have a massive, negative business impact. This is because of the insufficiently protected data.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49426177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17054" cy="1610200"/>
          </a:xfrm>
          <a:prstGeom prst="rect">
            <a:avLst/>
          </a:prstGeom>
        </p:spPr>
      </p:pic>
      <p:sp>
        <p:nvSpPr>
          <p:cNvPr id="7" name="TextBox 6"/>
          <p:cNvSpPr txBox="1"/>
          <p:nvPr/>
        </p:nvSpPr>
        <p:spPr>
          <a:xfrm>
            <a:off x="2287200" y="661011"/>
            <a:ext cx="7521813"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6.2 CYBER ATTACKS AND THEIR BUSINESS SIGNIFICANCE</a:t>
            </a:r>
          </a:p>
        </p:txBody>
      </p:sp>
      <p:sp>
        <p:nvSpPr>
          <p:cNvPr id="9" name="TextBox 8"/>
          <p:cNvSpPr txBox="1"/>
          <p:nvPr/>
        </p:nvSpPr>
        <p:spPr>
          <a:xfrm>
            <a:off x="581891" y="1610200"/>
            <a:ext cx="11319164" cy="5278368"/>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a:t>
            </a:r>
            <a:r>
              <a:rPr lang="en-US" sz="2200" b="1" dirty="0">
                <a:solidFill>
                  <a:srgbClr val="0A1F61"/>
                </a:solidFill>
                <a:cs typeface="Tajawal ExtraBold" panose="00000800000000000000" pitchFamily="2" charset="-78"/>
              </a:rPr>
              <a:t>good risk management strategy </a:t>
            </a:r>
            <a:r>
              <a:rPr lang="en-US" sz="2200" dirty="0">
                <a:solidFill>
                  <a:srgbClr val="0A1F61"/>
                </a:solidFill>
                <a:cs typeface="Tajawal ExtraBold" panose="00000800000000000000" pitchFamily="2" charset="-78"/>
              </a:rPr>
              <a:t>is </a:t>
            </a:r>
            <a:r>
              <a:rPr lang="en-US" sz="2200" u="sng" dirty="0">
                <a:solidFill>
                  <a:srgbClr val="0A1F61"/>
                </a:solidFill>
                <a:cs typeface="Tajawal ExtraBold" panose="00000800000000000000" pitchFamily="2" charset="-78"/>
              </a:rPr>
              <a:t>external monitoring of risks through third and 4th-party </a:t>
            </a:r>
            <a:r>
              <a:rPr lang="en-US" sz="2200" dirty="0">
                <a:solidFill>
                  <a:srgbClr val="0A1F61"/>
                </a:solidFill>
                <a:cs typeface="Tajawal ExtraBold" panose="00000800000000000000" pitchFamily="2" charset="-78"/>
              </a:rPr>
              <a:t>vendor risk assessments. But, there is also a need for a comprehensive IT security management, without which an organization is prone to financial, legal, and reputational risk.</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Cybercrimes are additionally known to target businesses.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Emerging new technologies based on IoT give rise to some of the biggest cyber threats.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As the network keeps on expanding and more devices are added to the network for developing greater connectivity, cyber risks also increase. Thus security measures need to evolve, too.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u="sng" dirty="0">
                <a:solidFill>
                  <a:srgbClr val="0A1F61"/>
                </a:solidFill>
                <a:cs typeface="Tajawal ExtraBold" panose="00000800000000000000" pitchFamily="2" charset="-78"/>
              </a:rPr>
              <a:t>Some common reasons </a:t>
            </a:r>
            <a:r>
              <a:rPr lang="en-US" sz="2200" b="1" u="sng" dirty="0">
                <a:solidFill>
                  <a:srgbClr val="0A1F61"/>
                </a:solidFill>
                <a:cs typeface="Tajawal ExtraBold" panose="00000800000000000000" pitchFamily="2" charset="-78"/>
              </a:rPr>
              <a:t>why businesses fall victim to cyber-attacks </a:t>
            </a:r>
            <a:r>
              <a:rPr lang="en-US" sz="2200" u="sng" dirty="0">
                <a:solidFill>
                  <a:srgbClr val="0A1F61"/>
                </a:solidFill>
                <a:cs typeface="Tajawal ExtraBold" panose="00000800000000000000" pitchFamily="2" charset="-78"/>
              </a:rPr>
              <a:t>are as follows:</a:t>
            </a:r>
          </a:p>
          <a:p>
            <a:pPr marL="342900" indent="-342900" algn="just">
              <a:buFont typeface="Arial" panose="020B0604020202020204" pitchFamily="34" charset="0"/>
              <a:buChar char="•"/>
            </a:pPr>
            <a:endParaRPr lang="en-US" sz="800" u="sng" dirty="0">
              <a:solidFill>
                <a:srgbClr val="0A1F61"/>
              </a:solidFill>
              <a:cs typeface="Tajawal ExtraBold" panose="00000800000000000000" pitchFamily="2" charset="-78"/>
            </a:endParaRPr>
          </a:p>
          <a:p>
            <a:pPr marL="800100" lvl="1" indent="-342900" algn="just">
              <a:lnSpc>
                <a:spcPct val="150000"/>
              </a:lnSpc>
              <a:buFont typeface="Wingdings" panose="05000000000000000000" pitchFamily="2" charset="2"/>
              <a:buChar char="§"/>
            </a:pPr>
            <a:r>
              <a:rPr lang="en-US" sz="2200" dirty="0">
                <a:solidFill>
                  <a:srgbClr val="0A1F61"/>
                </a:solidFill>
                <a:cs typeface="Tajawal ExtraBold" panose="00000800000000000000" pitchFamily="2" charset="-78"/>
              </a:rPr>
              <a:t>Staff shortcomings may make an organization vulnerable.</a:t>
            </a:r>
          </a:p>
          <a:p>
            <a:pPr marL="800100" lvl="1" indent="-342900" algn="just">
              <a:lnSpc>
                <a:spcPct val="150000"/>
              </a:lnSpc>
              <a:buFont typeface="Wingdings" panose="05000000000000000000" pitchFamily="2" charset="2"/>
              <a:buChar char="§"/>
            </a:pPr>
            <a:r>
              <a:rPr lang="en-US" sz="2200" dirty="0">
                <a:solidFill>
                  <a:srgbClr val="0A1F61"/>
                </a:solidFill>
                <a:cs typeface="Tajawal ExtraBold" panose="00000800000000000000" pitchFamily="2" charset="-78"/>
              </a:rPr>
              <a:t>Cloud computing provokes security.</a:t>
            </a:r>
          </a:p>
          <a:p>
            <a:pPr marL="800100" lvl="1" indent="-342900" algn="just">
              <a:lnSpc>
                <a:spcPct val="150000"/>
              </a:lnSpc>
              <a:buFont typeface="Wingdings" panose="05000000000000000000" pitchFamily="2" charset="2"/>
              <a:buChar char="§"/>
            </a:pPr>
            <a:r>
              <a:rPr lang="en-US" sz="2200" dirty="0">
                <a:solidFill>
                  <a:srgbClr val="0A1F61"/>
                </a:solidFill>
                <a:cs typeface="Tajawal ExtraBold" panose="00000800000000000000" pitchFamily="2" charset="-78"/>
              </a:rPr>
              <a:t>Ransomware can infiltrate networks.</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51824363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17054" cy="1610200"/>
          </a:xfrm>
          <a:prstGeom prst="rect">
            <a:avLst/>
          </a:prstGeom>
        </p:spPr>
      </p:pic>
      <p:sp>
        <p:nvSpPr>
          <p:cNvPr id="7" name="TextBox 6"/>
          <p:cNvSpPr txBox="1"/>
          <p:nvPr/>
        </p:nvSpPr>
        <p:spPr>
          <a:xfrm>
            <a:off x="2287200" y="661011"/>
            <a:ext cx="7521813"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6.3 KEY CYBER RISKS AND THREATS</a:t>
            </a:r>
          </a:p>
        </p:txBody>
      </p:sp>
      <p:sp>
        <p:nvSpPr>
          <p:cNvPr id="9" name="TextBox 8"/>
          <p:cNvSpPr txBox="1"/>
          <p:nvPr/>
        </p:nvSpPr>
        <p:spPr>
          <a:xfrm>
            <a:off x="263236" y="1554780"/>
            <a:ext cx="11596253" cy="4862870"/>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Cybersecurity is applicable to all systems that contribute to an organizations business operations and objectives. Also applied to an organizations compliance with regulations and laws.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Organizations plans and actualize cybersecurity controls for ensuring the integrity, confidentiality, and availability of information assets.</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Cyberattacks, they may be committed as financial frauds, data theft, activist causes, and upset basic infrastructure.</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u="sng" dirty="0">
                <a:solidFill>
                  <a:srgbClr val="0A1F61"/>
                </a:solidFill>
                <a:cs typeface="Tajawal ExtraBold" panose="00000800000000000000" pitchFamily="2" charset="-78"/>
              </a:rPr>
              <a:t>The common </a:t>
            </a:r>
            <a:r>
              <a:rPr lang="en-US" sz="2200" b="1" u="sng" dirty="0">
                <a:solidFill>
                  <a:srgbClr val="0A1F61"/>
                </a:solidFill>
                <a:cs typeface="Tajawal ExtraBold" panose="00000800000000000000" pitchFamily="2" charset="-78"/>
              </a:rPr>
              <a:t>sources of cyber threats </a:t>
            </a:r>
            <a:r>
              <a:rPr lang="en-US" sz="2200" u="sng" dirty="0">
                <a:solidFill>
                  <a:srgbClr val="0A1F61"/>
                </a:solidFill>
                <a:cs typeface="Tajawal ExtraBold" panose="00000800000000000000" pitchFamily="2" charset="-78"/>
              </a:rPr>
              <a:t>are as follows:</a:t>
            </a:r>
          </a:p>
          <a:p>
            <a:pPr marL="1257300" lvl="2" indent="-342900" algn="just">
              <a:buFont typeface="Arial" panose="020B0604020202020204" pitchFamily="34" charset="0"/>
              <a:buChar char="•"/>
            </a:pPr>
            <a:r>
              <a:rPr lang="en-US" sz="2200" dirty="0">
                <a:solidFill>
                  <a:srgbClr val="0A1F61"/>
                </a:solidFill>
                <a:cs typeface="Tajawal ExtraBold" panose="00000800000000000000" pitchFamily="2" charset="-78"/>
              </a:rPr>
              <a:t>Nation-states</a:t>
            </a:r>
          </a:p>
          <a:p>
            <a:pPr marL="1257300" lvl="2" indent="-342900" algn="just">
              <a:buFont typeface="Arial" panose="020B0604020202020204" pitchFamily="34" charset="0"/>
              <a:buChar char="•"/>
            </a:pPr>
            <a:r>
              <a:rPr lang="en-US" sz="2200" dirty="0">
                <a:solidFill>
                  <a:srgbClr val="0A1F61"/>
                </a:solidFill>
                <a:cs typeface="Tajawal ExtraBold" panose="00000800000000000000" pitchFamily="2" charset="-78"/>
              </a:rPr>
              <a:t>Cybercriminals</a:t>
            </a:r>
          </a:p>
          <a:p>
            <a:pPr marL="1257300" lvl="2" indent="-342900" algn="just">
              <a:buFont typeface="Arial" panose="020B0604020202020204" pitchFamily="34" charset="0"/>
              <a:buChar char="•"/>
            </a:pPr>
            <a:r>
              <a:rPr lang="en-US" sz="2200" dirty="0">
                <a:solidFill>
                  <a:srgbClr val="0A1F61"/>
                </a:solidFill>
                <a:cs typeface="Tajawal ExtraBold" panose="00000800000000000000" pitchFamily="2" charset="-78"/>
              </a:rPr>
              <a:t>Hacktivists</a:t>
            </a:r>
          </a:p>
          <a:p>
            <a:pPr marL="1257300" lvl="2" indent="-342900" algn="just">
              <a:buFont typeface="Arial" panose="020B0604020202020204" pitchFamily="34" charset="0"/>
              <a:buChar char="•"/>
            </a:pPr>
            <a:r>
              <a:rPr lang="en-US" sz="2200" dirty="0">
                <a:solidFill>
                  <a:srgbClr val="0A1F61"/>
                </a:solidFill>
                <a:cs typeface="Tajawal ExtraBold" panose="00000800000000000000" pitchFamily="2" charset="-78"/>
              </a:rPr>
              <a:t>Insiders</a:t>
            </a:r>
          </a:p>
          <a:p>
            <a:pPr marL="1257300" lvl="2" indent="-342900" algn="just">
              <a:buFont typeface="Arial" panose="020B0604020202020204" pitchFamily="34" charset="0"/>
              <a:buChar char="•"/>
            </a:pPr>
            <a:r>
              <a:rPr lang="en-US" sz="2200" dirty="0">
                <a:solidFill>
                  <a:srgbClr val="0A1F61"/>
                </a:solidFill>
                <a:cs typeface="Tajawal ExtraBold" panose="00000800000000000000" pitchFamily="2" charset="-78"/>
              </a:rPr>
              <a:t>Service providers</a:t>
            </a:r>
          </a:p>
          <a:p>
            <a:pPr marL="1257300" lvl="2" indent="-342900" algn="just">
              <a:buFont typeface="Arial" panose="020B0604020202020204" pitchFamily="34" charset="0"/>
              <a:buChar char="•"/>
            </a:pPr>
            <a:r>
              <a:rPr lang="en-US" sz="2200" dirty="0">
                <a:solidFill>
                  <a:srgbClr val="0A1F61"/>
                </a:solidFill>
                <a:cs typeface="Tajawal ExtraBold" panose="00000800000000000000" pitchFamily="2" charset="-78"/>
              </a:rPr>
              <a:t>Developers of substandard products and services</a:t>
            </a:r>
          </a:p>
        </p:txBody>
      </p:sp>
    </p:spTree>
    <p:extLst>
      <p:ext uri="{BB962C8B-B14F-4D97-AF65-F5344CB8AC3E}">
        <p14:creationId xmlns:p14="http://schemas.microsoft.com/office/powerpoint/2010/main" val="277693113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17054" cy="1610200"/>
          </a:xfrm>
          <a:prstGeom prst="rect">
            <a:avLst/>
          </a:prstGeom>
        </p:spPr>
      </p:pic>
      <p:sp>
        <p:nvSpPr>
          <p:cNvPr id="7" name="TextBox 6"/>
          <p:cNvSpPr txBox="1"/>
          <p:nvPr/>
        </p:nvSpPr>
        <p:spPr>
          <a:xfrm>
            <a:off x="2287200" y="661011"/>
            <a:ext cx="7521813"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6.3 KEY CYBER RISKS AND THREATS</a:t>
            </a:r>
          </a:p>
        </p:txBody>
      </p:sp>
      <p:sp>
        <p:nvSpPr>
          <p:cNvPr id="9" name="TextBox 8"/>
          <p:cNvSpPr txBox="1"/>
          <p:nvPr/>
        </p:nvSpPr>
        <p:spPr>
          <a:xfrm>
            <a:off x="471051" y="1527070"/>
            <a:ext cx="11443858" cy="4985980"/>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To understand the </a:t>
            </a:r>
            <a:r>
              <a:rPr lang="en-US" sz="2200" b="1" dirty="0">
                <a:solidFill>
                  <a:srgbClr val="0A1F61"/>
                </a:solidFill>
                <a:cs typeface="Tajawal ExtraBold" panose="00000800000000000000" pitchFamily="2" charset="-78"/>
              </a:rPr>
              <a:t>cyber risk profile of an organization</a:t>
            </a:r>
            <a:r>
              <a:rPr lang="en-US" sz="2200" dirty="0">
                <a:solidFill>
                  <a:srgbClr val="0A1F61"/>
                </a:solidFill>
                <a:cs typeface="Tajawal ExtraBold" panose="00000800000000000000" pitchFamily="2" charset="-78"/>
              </a:rPr>
              <a:t>, it is necessary to </a:t>
            </a:r>
            <a:r>
              <a:rPr lang="en-US" sz="2200" u="sng" dirty="0">
                <a:solidFill>
                  <a:srgbClr val="0A1F61"/>
                </a:solidFill>
                <a:cs typeface="Tajawal ExtraBold" panose="00000800000000000000" pitchFamily="2" charset="-78"/>
              </a:rPr>
              <a:t>identify the kind of information </a:t>
            </a:r>
            <a:r>
              <a:rPr lang="en-US" sz="2200" dirty="0">
                <a:solidFill>
                  <a:srgbClr val="0A1F61"/>
                </a:solidFill>
                <a:cs typeface="Tajawal ExtraBold" panose="00000800000000000000" pitchFamily="2" charset="-78"/>
              </a:rPr>
              <a:t>that would be </a:t>
            </a:r>
            <a:r>
              <a:rPr lang="en-US" sz="2200" u="sng" dirty="0">
                <a:solidFill>
                  <a:srgbClr val="0A1F61"/>
                </a:solidFill>
                <a:cs typeface="Tajawal ExtraBold" panose="00000800000000000000" pitchFamily="2" charset="-78"/>
              </a:rPr>
              <a:t>valuable to outsiders</a:t>
            </a:r>
            <a:r>
              <a:rPr lang="en-US" sz="2200" dirty="0">
                <a:solidFill>
                  <a:srgbClr val="0A1F61"/>
                </a:solidFill>
                <a:cs typeface="Tajawal ExtraBold" panose="00000800000000000000" pitchFamily="2" charset="-78"/>
              </a:rPr>
              <a:t>. Hackers target data that can cause critical disturbance.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is important to know the data has the </a:t>
            </a:r>
            <a:r>
              <a:rPr lang="en-US" sz="2200" u="sng" dirty="0">
                <a:solidFill>
                  <a:srgbClr val="0A1F61"/>
                </a:solidFill>
                <a:cs typeface="Tajawal ExtraBold" panose="00000800000000000000" pitchFamily="2" charset="-78"/>
              </a:rPr>
              <a:t>capability of causing monetary or reputational harm </a:t>
            </a:r>
            <a:r>
              <a:rPr lang="en-US" sz="2200" dirty="0">
                <a:solidFill>
                  <a:srgbClr val="0A1F61"/>
                </a:solidFill>
                <a:cs typeface="Tajawal ExtraBold" panose="00000800000000000000" pitchFamily="2" charset="-78"/>
              </a:rPr>
              <a:t>to the organization if it somehow happened to be obtained or made open.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One such information is </a:t>
            </a:r>
            <a:r>
              <a:rPr lang="en-US" sz="2200" b="1" dirty="0">
                <a:solidFill>
                  <a:srgbClr val="0A1F61"/>
                </a:solidFill>
                <a:cs typeface="Tajawal ExtraBold" panose="00000800000000000000" pitchFamily="2" charset="-78"/>
              </a:rPr>
              <a:t>PII</a:t>
            </a:r>
            <a:r>
              <a:rPr lang="en-US" sz="2200" dirty="0">
                <a:solidFill>
                  <a:srgbClr val="0A1F61"/>
                </a:solidFill>
                <a:cs typeface="Tajawal ExtraBold" panose="00000800000000000000" pitchFamily="2" charset="-78"/>
              </a:rPr>
              <a:t> that includes names, social security numbers, and biometric records.</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u="sng" dirty="0">
                <a:solidFill>
                  <a:srgbClr val="0A1F61"/>
                </a:solidFill>
                <a:cs typeface="Tajawal ExtraBold" panose="00000800000000000000" pitchFamily="2" charset="-78"/>
              </a:rPr>
              <a:t>The following may be considered as </a:t>
            </a:r>
            <a:r>
              <a:rPr lang="en-US" sz="2200" b="1" u="sng" dirty="0">
                <a:solidFill>
                  <a:srgbClr val="0A1F61"/>
                </a:solidFill>
                <a:cs typeface="Tajawal ExtraBold" panose="00000800000000000000" pitchFamily="2" charset="-78"/>
              </a:rPr>
              <a:t>potential targets to cybercriminals</a:t>
            </a:r>
            <a:r>
              <a:rPr lang="en-US" sz="2200" u="sng" dirty="0">
                <a:solidFill>
                  <a:srgbClr val="0A1F61"/>
                </a:solidFill>
                <a:cs typeface="Tajawal ExtraBold" panose="00000800000000000000" pitchFamily="2" charset="-78"/>
              </a:rPr>
              <a:t>:</a:t>
            </a:r>
          </a:p>
          <a:p>
            <a:pPr marL="1257300" lvl="2" indent="-342900" algn="just">
              <a:buFont typeface="Arial" panose="020B0604020202020204" pitchFamily="34" charset="0"/>
              <a:buChar char="•"/>
            </a:pPr>
            <a:r>
              <a:rPr lang="en-US" sz="2000" dirty="0">
                <a:solidFill>
                  <a:srgbClr val="0A1F61"/>
                </a:solidFill>
                <a:cs typeface="Tajawal ExtraBold" panose="00000800000000000000" pitchFamily="2" charset="-78"/>
              </a:rPr>
              <a:t>Customer data</a:t>
            </a:r>
          </a:p>
          <a:p>
            <a:pPr marL="1257300" lvl="2" indent="-342900" algn="just">
              <a:buFont typeface="Arial" panose="020B0604020202020204" pitchFamily="34" charset="0"/>
              <a:buChar char="•"/>
            </a:pPr>
            <a:r>
              <a:rPr lang="en-US" sz="2000" dirty="0">
                <a:solidFill>
                  <a:srgbClr val="0A1F61"/>
                </a:solidFill>
                <a:cs typeface="Tajawal ExtraBold" panose="00000800000000000000" pitchFamily="2" charset="-78"/>
              </a:rPr>
              <a:t>Employee data </a:t>
            </a:r>
          </a:p>
          <a:p>
            <a:pPr marL="1257300" lvl="2" indent="-342900" algn="just">
              <a:buFont typeface="Arial" panose="020B0604020202020204" pitchFamily="34" charset="0"/>
              <a:buChar char="•"/>
            </a:pPr>
            <a:r>
              <a:rPr lang="en-US" sz="2000" dirty="0">
                <a:solidFill>
                  <a:srgbClr val="0A1F61"/>
                </a:solidFill>
                <a:cs typeface="Tajawal ExtraBold" panose="00000800000000000000" pitchFamily="2" charset="-78"/>
              </a:rPr>
              <a:t>Intellectual property (IP) </a:t>
            </a:r>
          </a:p>
          <a:p>
            <a:pPr marL="1257300" lvl="2" indent="-342900" algn="just">
              <a:buFont typeface="Arial" panose="020B0604020202020204" pitchFamily="34" charset="0"/>
              <a:buChar char="•"/>
            </a:pPr>
            <a:r>
              <a:rPr lang="en-US" sz="2000" dirty="0">
                <a:solidFill>
                  <a:srgbClr val="0A1F61"/>
                </a:solidFill>
                <a:cs typeface="Tajawal ExtraBold" panose="00000800000000000000" pitchFamily="2" charset="-78"/>
              </a:rPr>
              <a:t>Product quality and safety</a:t>
            </a:r>
          </a:p>
          <a:p>
            <a:pPr marL="1257300" lvl="2" indent="-342900" algn="just">
              <a:buFont typeface="Arial" panose="020B0604020202020204" pitchFamily="34" charset="0"/>
              <a:buChar char="•"/>
            </a:pPr>
            <a:r>
              <a:rPr lang="en-US" sz="2000" dirty="0">
                <a:solidFill>
                  <a:srgbClr val="0A1F61"/>
                </a:solidFill>
                <a:cs typeface="Tajawal ExtraBold" panose="00000800000000000000" pitchFamily="2" charset="-78"/>
              </a:rPr>
              <a:t>Contract terms and pricing </a:t>
            </a:r>
          </a:p>
          <a:p>
            <a:pPr marL="1257300" lvl="2" indent="-342900" algn="just">
              <a:buFont typeface="Arial" panose="020B0604020202020204" pitchFamily="34" charset="0"/>
              <a:buChar char="•"/>
            </a:pPr>
            <a:r>
              <a:rPr lang="en-US" sz="2000" dirty="0">
                <a:solidFill>
                  <a:srgbClr val="0A1F61"/>
                </a:solidFill>
                <a:cs typeface="Tajawal ExtraBold" panose="00000800000000000000" pitchFamily="2" charset="-78"/>
              </a:rPr>
              <a:t>Strategic planning</a:t>
            </a:r>
          </a:p>
          <a:p>
            <a:pPr marL="1257300" lvl="2" indent="-342900" algn="just">
              <a:buFont typeface="Arial" panose="020B0604020202020204" pitchFamily="34" charset="0"/>
              <a:buChar char="•"/>
            </a:pPr>
            <a:r>
              <a:rPr lang="en-US" sz="2000" dirty="0">
                <a:solidFill>
                  <a:srgbClr val="0A1F61"/>
                </a:solidFill>
                <a:cs typeface="Tajawal ExtraBold" panose="00000800000000000000" pitchFamily="2" charset="-78"/>
              </a:rPr>
              <a:t>Financial data</a:t>
            </a:r>
          </a:p>
        </p:txBody>
      </p:sp>
    </p:spTree>
    <p:extLst>
      <p:ext uri="{BB962C8B-B14F-4D97-AF65-F5344CB8AC3E}">
        <p14:creationId xmlns:p14="http://schemas.microsoft.com/office/powerpoint/2010/main" val="289955583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17054" cy="1610200"/>
          </a:xfrm>
          <a:prstGeom prst="rect">
            <a:avLst/>
          </a:prstGeom>
        </p:spPr>
      </p:pic>
      <p:sp>
        <p:nvSpPr>
          <p:cNvPr id="7" name="TextBox 6"/>
          <p:cNvSpPr txBox="1"/>
          <p:nvPr/>
        </p:nvSpPr>
        <p:spPr>
          <a:xfrm>
            <a:off x="2287200" y="661011"/>
            <a:ext cx="7521813"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6.4 WHO SHOULD OWN CYBERSECURITY RISK?</a:t>
            </a:r>
          </a:p>
        </p:txBody>
      </p:sp>
      <p:sp>
        <p:nvSpPr>
          <p:cNvPr id="9" name="TextBox 8"/>
          <p:cNvSpPr txBox="1"/>
          <p:nvPr/>
        </p:nvSpPr>
        <p:spPr>
          <a:xfrm>
            <a:off x="290944" y="1610200"/>
            <a:ext cx="11596255" cy="5109091"/>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Cybersecurity risk management is usually </a:t>
            </a:r>
            <a:r>
              <a:rPr lang="en-US" sz="2200" u="sng" dirty="0">
                <a:solidFill>
                  <a:srgbClr val="0A1F61"/>
                </a:solidFill>
                <a:cs typeface="Tajawal ExtraBold" panose="00000800000000000000" pitchFamily="2" charset="-78"/>
              </a:rPr>
              <a:t>set by leadership which may incorporate an organization’s board of directors in the planning processes</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Most organizations will also include a </a:t>
            </a:r>
            <a:r>
              <a:rPr lang="en-US" sz="2200" b="1" dirty="0">
                <a:solidFill>
                  <a:srgbClr val="0A1F61"/>
                </a:solidFill>
                <a:cs typeface="Tajawal ExtraBold" panose="00000800000000000000" pitchFamily="2" charset="-78"/>
              </a:rPr>
              <a:t>Chief Information Security Officer (CISO)</a:t>
            </a:r>
            <a:r>
              <a:rPr lang="en-US" sz="2200" dirty="0">
                <a:solidFill>
                  <a:srgbClr val="0A1F61"/>
                </a:solidFill>
                <a:cs typeface="Tajawal ExtraBold" panose="00000800000000000000" pitchFamily="2" charset="-78"/>
              </a:rPr>
              <a:t>.</a:t>
            </a:r>
          </a:p>
          <a:p>
            <a:pPr marL="342900" indent="-342900" algn="just">
              <a:buFont typeface="Arial" panose="020B0604020202020204" pitchFamily="34" charset="0"/>
              <a:buChar char="•"/>
            </a:pPr>
            <a:endParaRPr lang="en-US" sz="800" b="1"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CISO establishes and maintains the enterprise vision.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CISO plans the strategies and programs to ensure that the information assets and customer data may be adequately protected.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u="sng" dirty="0">
                <a:solidFill>
                  <a:srgbClr val="0A1F61"/>
                </a:solidFill>
                <a:cs typeface="Tajawal ExtraBold" panose="00000800000000000000" pitchFamily="2" charset="-78"/>
              </a:rPr>
              <a:t>Some common </a:t>
            </a:r>
            <a:r>
              <a:rPr lang="en-US" sz="2200" b="1" u="sng" dirty="0">
                <a:solidFill>
                  <a:srgbClr val="0A1F61"/>
                </a:solidFill>
                <a:cs typeface="Tajawal ExtraBold" panose="00000800000000000000" pitchFamily="2" charset="-78"/>
              </a:rPr>
              <a:t>cyber defense operations </a:t>
            </a:r>
            <a:r>
              <a:rPr lang="en-US" sz="2200" u="sng" dirty="0">
                <a:solidFill>
                  <a:srgbClr val="0A1F61"/>
                </a:solidFill>
                <a:cs typeface="Tajawal ExtraBold" panose="00000800000000000000" pitchFamily="2" charset="-78"/>
              </a:rPr>
              <a:t>that are </a:t>
            </a:r>
            <a:r>
              <a:rPr lang="en-US" sz="2200" b="1" u="sng" dirty="0">
                <a:solidFill>
                  <a:srgbClr val="0A1F61"/>
                </a:solidFill>
                <a:cs typeface="Tajawal ExtraBold" panose="00000800000000000000" pitchFamily="2" charset="-78"/>
              </a:rPr>
              <a:t>undertaken by a CISO </a:t>
            </a:r>
            <a:r>
              <a:rPr lang="en-US" sz="2200" u="sng" dirty="0">
                <a:solidFill>
                  <a:srgbClr val="0A1F61"/>
                </a:solidFill>
                <a:cs typeface="Tajawal ExtraBold" panose="00000800000000000000" pitchFamily="2" charset="-78"/>
              </a:rPr>
              <a:t>are as follows:</a:t>
            </a:r>
          </a:p>
          <a:p>
            <a:pPr marL="1257300" lvl="2" indent="-342900" algn="just">
              <a:buFont typeface="Wingdings" panose="05000000000000000000" pitchFamily="2" charset="2"/>
              <a:buChar char="§"/>
            </a:pPr>
            <a:r>
              <a:rPr lang="en-US" sz="2000" dirty="0">
                <a:solidFill>
                  <a:srgbClr val="0A1F61"/>
                </a:solidFill>
                <a:cs typeface="Tajawal ExtraBold" panose="00000800000000000000" pitchFamily="2" charset="-78"/>
              </a:rPr>
              <a:t>Administering security procedures</a:t>
            </a:r>
          </a:p>
          <a:p>
            <a:pPr marL="1257300" lvl="2" indent="-342900" algn="just">
              <a:buFont typeface="Wingdings" panose="05000000000000000000" pitchFamily="2" charset="2"/>
              <a:buChar char="§"/>
            </a:pPr>
            <a:r>
              <a:rPr lang="en-US" sz="2000" dirty="0">
                <a:solidFill>
                  <a:srgbClr val="0A1F61"/>
                </a:solidFill>
                <a:cs typeface="Tajawal ExtraBold" panose="00000800000000000000" pitchFamily="2" charset="-78"/>
              </a:rPr>
              <a:t>Training and testing</a:t>
            </a:r>
          </a:p>
          <a:p>
            <a:pPr marL="1257300" lvl="2" indent="-342900" algn="just">
              <a:buFont typeface="Wingdings" panose="05000000000000000000" pitchFamily="2" charset="2"/>
              <a:buChar char="§"/>
            </a:pPr>
            <a:r>
              <a:rPr lang="en-US" sz="2000" dirty="0">
                <a:solidFill>
                  <a:srgbClr val="0A1F61"/>
                </a:solidFill>
                <a:cs typeface="Tajawal ExtraBold" panose="00000800000000000000" pitchFamily="2" charset="-78"/>
              </a:rPr>
              <a:t>Maintaining secure device configurations</a:t>
            </a:r>
          </a:p>
          <a:p>
            <a:pPr marL="1257300" lvl="2" indent="-342900" algn="just">
              <a:buFont typeface="Wingdings" panose="05000000000000000000" pitchFamily="2" charset="2"/>
              <a:buChar char="§"/>
            </a:pPr>
            <a:r>
              <a:rPr lang="en-US" sz="2000" dirty="0">
                <a:solidFill>
                  <a:srgbClr val="0A1F61"/>
                </a:solidFill>
                <a:cs typeface="Tajawal ExtraBold" panose="00000800000000000000" pitchFamily="2" charset="-78"/>
              </a:rPr>
              <a:t>Up-to-date software</a:t>
            </a:r>
          </a:p>
          <a:p>
            <a:pPr marL="1257300" lvl="2" indent="-342900" algn="just">
              <a:buFont typeface="Wingdings" panose="05000000000000000000" pitchFamily="2" charset="2"/>
              <a:buChar char="§"/>
            </a:pPr>
            <a:r>
              <a:rPr lang="en-US" sz="2000" dirty="0">
                <a:solidFill>
                  <a:srgbClr val="0A1F61"/>
                </a:solidFill>
                <a:cs typeface="Tajawal ExtraBold" panose="00000800000000000000" pitchFamily="2" charset="-78"/>
              </a:rPr>
              <a:t>Vulnerability patches</a:t>
            </a:r>
          </a:p>
          <a:p>
            <a:pPr marL="1257300" lvl="2" indent="-342900" algn="just">
              <a:buFont typeface="Wingdings" panose="05000000000000000000" pitchFamily="2" charset="2"/>
              <a:buChar char="§"/>
            </a:pPr>
            <a:r>
              <a:rPr lang="en-US" sz="2000" dirty="0">
                <a:solidFill>
                  <a:srgbClr val="0A1F61"/>
                </a:solidFill>
                <a:cs typeface="Tajawal ExtraBold" panose="00000800000000000000" pitchFamily="2" charset="-78"/>
              </a:rPr>
              <a:t>Deploying intrusion detection systems and establishing penetration testing</a:t>
            </a:r>
          </a:p>
          <a:p>
            <a:pPr marL="1257300" lvl="2" indent="-342900" algn="just">
              <a:buFont typeface="Wingdings" panose="05000000000000000000" pitchFamily="2" charset="2"/>
              <a:buChar char="§"/>
            </a:pPr>
            <a:r>
              <a:rPr lang="en-US" sz="2000" dirty="0">
                <a:solidFill>
                  <a:srgbClr val="0A1F61"/>
                </a:solidFill>
                <a:cs typeface="Tajawal ExtraBold" panose="00000800000000000000" pitchFamily="2" charset="-78"/>
              </a:rPr>
              <a:t>Configuring secure networks to manage and protect business networks</a:t>
            </a:r>
          </a:p>
        </p:txBody>
      </p:sp>
    </p:spTree>
    <p:extLst>
      <p:ext uri="{BB962C8B-B14F-4D97-AF65-F5344CB8AC3E}">
        <p14:creationId xmlns:p14="http://schemas.microsoft.com/office/powerpoint/2010/main" val="3341040377"/>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775" y="6234545"/>
            <a:ext cx="719563" cy="6452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17054" cy="1610200"/>
          </a:xfrm>
          <a:prstGeom prst="rect">
            <a:avLst/>
          </a:prstGeom>
        </p:spPr>
      </p:pic>
      <p:sp>
        <p:nvSpPr>
          <p:cNvPr id="7" name="TextBox 6"/>
          <p:cNvSpPr txBox="1"/>
          <p:nvPr/>
        </p:nvSpPr>
        <p:spPr>
          <a:xfrm>
            <a:off x="2287200" y="661011"/>
            <a:ext cx="7521813"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6.4 WHO SHOULD OWN CYBERSECURITY RISK?</a:t>
            </a:r>
          </a:p>
        </p:txBody>
      </p:sp>
      <p:sp>
        <p:nvSpPr>
          <p:cNvPr id="9" name="TextBox 8"/>
          <p:cNvSpPr txBox="1"/>
          <p:nvPr/>
        </p:nvSpPr>
        <p:spPr>
          <a:xfrm>
            <a:off x="595745" y="1610200"/>
            <a:ext cx="11263746" cy="5001369"/>
          </a:xfrm>
          <a:prstGeom prst="rect">
            <a:avLst/>
          </a:prstGeom>
          <a:noFill/>
        </p:spPr>
        <p:txBody>
          <a:bodyPr wrap="square" rtlCol="0">
            <a:spAutoFit/>
          </a:bodyPr>
          <a:lstStyle/>
          <a:p>
            <a:pPr marL="800100" lvl="1" indent="-342900" algn="just">
              <a:buFont typeface="Wingdings" panose="05000000000000000000" pitchFamily="2" charset="2"/>
              <a:buChar char="§"/>
            </a:pPr>
            <a:r>
              <a:rPr lang="en-US" sz="2000" dirty="0">
                <a:solidFill>
                  <a:srgbClr val="0A1F61"/>
                </a:solidFill>
                <a:cs typeface="Tajawal ExtraBold" panose="00000800000000000000" pitchFamily="2" charset="-78"/>
              </a:rPr>
              <a:t>Deploying programs that may be useful for data protection and loss prevention</a:t>
            </a:r>
          </a:p>
          <a:p>
            <a:pPr marL="800100" lvl="1" indent="-342900" algn="just">
              <a:buFont typeface="Wingdings" panose="05000000000000000000" pitchFamily="2" charset="2"/>
              <a:buChar char="§"/>
            </a:pPr>
            <a:r>
              <a:rPr lang="en-US" sz="2000" dirty="0">
                <a:solidFill>
                  <a:srgbClr val="0A1F61"/>
                </a:solidFill>
                <a:cs typeface="Tajawal ExtraBold" panose="00000800000000000000" pitchFamily="2" charset="-78"/>
              </a:rPr>
              <a:t>Deploying programs that will perform system monitoring for risks</a:t>
            </a:r>
          </a:p>
          <a:p>
            <a:pPr marL="800100" lvl="1" indent="-342900" algn="just">
              <a:buFont typeface="Wingdings" panose="05000000000000000000" pitchFamily="2" charset="2"/>
              <a:buChar char="§"/>
            </a:pPr>
            <a:r>
              <a:rPr lang="en-US" sz="2000" dirty="0">
                <a:solidFill>
                  <a:srgbClr val="0A1F61"/>
                </a:solidFill>
                <a:cs typeface="Tajawal ExtraBold" panose="00000800000000000000" pitchFamily="2" charset="-78"/>
              </a:rPr>
              <a:t>Restricting access to least required privilege for employees</a:t>
            </a:r>
          </a:p>
          <a:p>
            <a:pPr marL="800100" lvl="1" indent="-342900" algn="just">
              <a:buFont typeface="Wingdings" panose="05000000000000000000" pitchFamily="2" charset="2"/>
              <a:buChar char="§"/>
            </a:pPr>
            <a:r>
              <a:rPr lang="en-US" sz="2000" dirty="0">
                <a:solidFill>
                  <a:srgbClr val="0A1F61"/>
                </a:solidFill>
                <a:cs typeface="Tajawal ExtraBold" panose="00000800000000000000" pitchFamily="2" charset="-78"/>
              </a:rPr>
              <a:t>Encrypting data when required</a:t>
            </a:r>
          </a:p>
          <a:p>
            <a:pPr marL="800100" lvl="1" indent="-342900" algn="just">
              <a:buFont typeface="Wingdings" panose="05000000000000000000" pitchFamily="2" charset="2"/>
              <a:buChar char="§"/>
            </a:pPr>
            <a:r>
              <a:rPr lang="en-US" sz="2000" dirty="0">
                <a:solidFill>
                  <a:srgbClr val="0A1F61"/>
                </a:solidFill>
                <a:cs typeface="Tajawal ExtraBold" panose="00000800000000000000" pitchFamily="2" charset="-78"/>
              </a:rPr>
              <a:t>Configuring cloud services</a:t>
            </a:r>
          </a:p>
          <a:p>
            <a:pPr marL="800100" lvl="1" indent="-342900" algn="just">
              <a:buFont typeface="Wingdings" panose="05000000000000000000" pitchFamily="2" charset="2"/>
              <a:buChar char="§"/>
            </a:pPr>
            <a:r>
              <a:rPr lang="en-US" sz="2000" dirty="0">
                <a:solidFill>
                  <a:srgbClr val="0A1F61"/>
                </a:solidFill>
                <a:cs typeface="Tajawal ExtraBold" panose="00000800000000000000" pitchFamily="2" charset="-78"/>
              </a:rPr>
              <a:t>Implementing vulnerability management programs</a:t>
            </a:r>
          </a:p>
          <a:p>
            <a:pPr marL="800100" lvl="1" indent="-342900" algn="just">
              <a:buFont typeface="Wingdings" panose="05000000000000000000" pitchFamily="2" charset="2"/>
              <a:buChar char="§"/>
            </a:pPr>
            <a:r>
              <a:rPr lang="en-US" sz="2000" dirty="0">
                <a:solidFill>
                  <a:srgbClr val="0A1F61"/>
                </a:solidFill>
                <a:cs typeface="Tajawal ExtraBold" panose="00000800000000000000" pitchFamily="2" charset="-78"/>
              </a:rPr>
              <a:t>Recruiting and retaining cybersecurity professionals</a:t>
            </a:r>
          </a:p>
          <a:p>
            <a:pPr marL="800100" lvl="1" indent="-342900" algn="just">
              <a:buFont typeface="Wingdings" panose="05000000000000000000" pitchFamily="2" charset="2"/>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100" dirty="0">
                <a:solidFill>
                  <a:srgbClr val="0A1F61"/>
                </a:solidFill>
                <a:cs typeface="Tajawal ExtraBold" panose="00000800000000000000" pitchFamily="2" charset="-78"/>
              </a:rPr>
              <a:t>It is significant for all degrees of an organization to comprehend its </a:t>
            </a:r>
            <a:r>
              <a:rPr lang="en-US" sz="2100" u="sng" dirty="0">
                <a:solidFill>
                  <a:srgbClr val="0A1F61"/>
                </a:solidFill>
                <a:cs typeface="Tajawal ExtraBold" panose="00000800000000000000" pitchFamily="2" charset="-78"/>
              </a:rPr>
              <a:t>role in managing cyber risk</a:t>
            </a:r>
            <a:r>
              <a:rPr lang="en-US" sz="21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100" dirty="0">
                <a:solidFill>
                  <a:srgbClr val="0A1F61"/>
                </a:solidFill>
                <a:cs typeface="Tajawal ExtraBold" panose="00000800000000000000" pitchFamily="2" charset="-78"/>
              </a:rPr>
              <a:t>Since vulnerabilities can come from any employee, it is fundamental to an organization’s IT security to continually educate employees.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100" dirty="0">
                <a:solidFill>
                  <a:srgbClr val="0A1F61"/>
                </a:solidFill>
                <a:cs typeface="Tajawal ExtraBold" panose="00000800000000000000" pitchFamily="2" charset="-78"/>
              </a:rPr>
              <a:t>The employees must be educated on how to avoid common security pitfalls that may cause data breaches or other cyber incidents.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100" dirty="0">
                <a:solidFill>
                  <a:srgbClr val="0A1F61"/>
                </a:solidFill>
                <a:cs typeface="Tajawal ExtraBold" panose="00000800000000000000" pitchFamily="2" charset="-78"/>
              </a:rPr>
              <a:t>The National Institute of Standards and Technology’s (NIST) cybersecurity framework (CSF) provides some of the best practices to manage cybersecurity risk.</a:t>
            </a: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84626286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8" y="0"/>
            <a:ext cx="11848979" cy="1610200"/>
          </a:xfrm>
          <a:prstGeom prst="rect">
            <a:avLst/>
          </a:prstGeom>
        </p:spPr>
      </p:pic>
      <p:sp>
        <p:nvSpPr>
          <p:cNvPr id="7" name="TextBox 6"/>
          <p:cNvSpPr txBox="1"/>
          <p:nvPr/>
        </p:nvSpPr>
        <p:spPr>
          <a:xfrm>
            <a:off x="2716699" y="653062"/>
            <a:ext cx="9184364" cy="430887"/>
          </a:xfrm>
          <a:prstGeom prst="rect">
            <a:avLst/>
          </a:prstGeom>
          <a:noFill/>
        </p:spPr>
        <p:txBody>
          <a:bodyPr wrap="square" rtlCol="0">
            <a:spAutoFit/>
          </a:bodyPr>
          <a:lstStyle/>
          <a:p>
            <a:r>
              <a:rPr lang="en-US" sz="2200" b="1" dirty="0">
                <a:solidFill>
                  <a:schemeClr val="bg1"/>
                </a:solidFill>
                <a:latin typeface="Tajawal Medium" panose="00000600000000000000" pitchFamily="2" charset="-78"/>
                <a:cs typeface="Tajawal Medium" panose="00000600000000000000" pitchFamily="2" charset="-78"/>
              </a:rPr>
              <a:t>6.5 CYBERSECURITY RISK IDENTIFICATION AND MANAGEMENT</a:t>
            </a:r>
          </a:p>
        </p:txBody>
      </p:sp>
      <p:sp>
        <p:nvSpPr>
          <p:cNvPr id="9" name="TextBox 8"/>
          <p:cNvSpPr txBox="1"/>
          <p:nvPr/>
        </p:nvSpPr>
        <p:spPr>
          <a:xfrm>
            <a:off x="581891" y="1610200"/>
            <a:ext cx="11159051" cy="3631763"/>
          </a:xfrm>
          <a:prstGeom prst="rect">
            <a:avLst/>
          </a:prstGeom>
          <a:noFill/>
        </p:spPr>
        <p:txBody>
          <a:bodyPr wrap="square" rtlCol="0">
            <a:spAutoFit/>
          </a:bodyPr>
          <a:lstStyle/>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Risk identification </a:t>
            </a:r>
            <a:r>
              <a:rPr lang="en-US" sz="2200" dirty="0">
                <a:solidFill>
                  <a:srgbClr val="0A1F61"/>
                </a:solidFill>
                <a:cs typeface="Tajawal ExtraBold" panose="00000800000000000000" pitchFamily="2" charset="-78"/>
              </a:rPr>
              <a:t>the process of identifying and assessing threats to an organization, its operations, and its workforce.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takes into account assessing IT security threats.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These threats may be in the form of malware and ransomware, accidents, natural disasters, and other potentially harmful events. The aim of such threats is to disrupt business operations.</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Hence it is important for companies to develop risk management plans.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Companies that develop robust risk management plans conveniently minimize the impact of such threats, whenever they occur.</a:t>
            </a: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69936151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6.5 CYBERSECURITY RISK IDENTIFICATION AND MANAGEMENT</a:t>
            </a:r>
          </a:p>
        </p:txBody>
      </p:sp>
      <p:sp>
        <p:nvSpPr>
          <p:cNvPr id="9" name="TextBox 8"/>
          <p:cNvSpPr txBox="1"/>
          <p:nvPr/>
        </p:nvSpPr>
        <p:spPr>
          <a:xfrm>
            <a:off x="581891" y="1610200"/>
            <a:ext cx="11159051"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a:t>
            </a:r>
            <a:r>
              <a:rPr lang="en-US" sz="2200" b="1" dirty="0">
                <a:solidFill>
                  <a:srgbClr val="0A1F61"/>
                </a:solidFill>
                <a:cs typeface="Tajawal ExtraBold" panose="00000800000000000000" pitchFamily="2" charset="-78"/>
              </a:rPr>
              <a:t>process of risk identification and management </a:t>
            </a:r>
            <a:r>
              <a:rPr lang="en-US" sz="2200" dirty="0">
                <a:solidFill>
                  <a:srgbClr val="0A1F61"/>
                </a:solidFill>
                <a:cs typeface="Tajawal ExtraBold" panose="00000800000000000000" pitchFamily="2" charset="-78"/>
              </a:rPr>
              <a:t>includes </a:t>
            </a:r>
            <a:r>
              <a:rPr lang="en-US" sz="2200" u="sng" dirty="0">
                <a:solidFill>
                  <a:srgbClr val="0A1F61"/>
                </a:solidFill>
                <a:cs typeface="Tajawal ExtraBold" panose="00000800000000000000" pitchFamily="2" charset="-78"/>
              </a:rPr>
              <a:t>five core steps </a:t>
            </a:r>
            <a:r>
              <a:rPr lang="en-US" sz="2200" dirty="0">
                <a:solidFill>
                  <a:srgbClr val="0A1F61"/>
                </a:solidFill>
                <a:cs typeface="Tajawal ExtraBold" panose="00000800000000000000" pitchFamily="2" charset="-78"/>
              </a:rPr>
              <a:t>which are risk identification, risk analysis, risk evaluation, risk treatment, and risk monitoring.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457200" indent="-457200" algn="just">
              <a:buFont typeface="+mj-lt"/>
              <a:buAutoNum type="arabicPeriod"/>
            </a:pPr>
            <a:r>
              <a:rPr lang="en-US" sz="2200" b="1" dirty="0">
                <a:solidFill>
                  <a:srgbClr val="0A1F61"/>
                </a:solidFill>
                <a:cs typeface="Tajawal ExtraBold" panose="00000800000000000000" pitchFamily="2" charset="-78"/>
              </a:rPr>
              <a:t>Risk Identification: </a:t>
            </a:r>
            <a:r>
              <a:rPr lang="en-US" sz="2200" dirty="0">
                <a:solidFill>
                  <a:srgbClr val="0A1F61"/>
                </a:solidFill>
                <a:cs typeface="Tajawal ExtraBold" panose="00000800000000000000" pitchFamily="2" charset="-78"/>
              </a:rPr>
              <a:t>The primary objective of risk identification is to unveil what, where, when, why, and how something could affect an organization’s ability to operate. For example, the possibility of wildfire may have an impact over a business located in central California. The consequences could be disruption in business operations. </a:t>
            </a:r>
          </a:p>
          <a:p>
            <a:pPr marL="457200" indent="-457200" algn="just">
              <a:buFont typeface="+mj-lt"/>
              <a:buAutoNum type="arabicPeriod"/>
            </a:pPr>
            <a:endParaRPr lang="en-US" sz="800" dirty="0">
              <a:solidFill>
                <a:srgbClr val="0A1F61"/>
              </a:solidFill>
              <a:cs typeface="Tajawal ExtraBold" panose="00000800000000000000" pitchFamily="2" charset="-78"/>
            </a:endParaRPr>
          </a:p>
          <a:p>
            <a:pPr marL="457200" indent="-457200" algn="just">
              <a:buFont typeface="+mj-lt"/>
              <a:buAutoNum type="arabicPeriod"/>
            </a:pPr>
            <a:r>
              <a:rPr lang="en-US" sz="2200" b="1" dirty="0">
                <a:solidFill>
                  <a:srgbClr val="0A1F61"/>
                </a:solidFill>
                <a:cs typeface="Tajawal ExtraBold" panose="00000800000000000000" pitchFamily="2" charset="-78"/>
              </a:rPr>
              <a:t>Risk Analysis: </a:t>
            </a:r>
            <a:r>
              <a:rPr lang="en-US" sz="2200" dirty="0">
                <a:solidFill>
                  <a:srgbClr val="0A1F61"/>
                </a:solidFill>
                <a:cs typeface="Tajawal ExtraBold" panose="00000800000000000000" pitchFamily="2" charset="-78"/>
              </a:rPr>
              <a:t>The procedure of risk analysis is </a:t>
            </a:r>
            <a:r>
              <a:rPr lang="en-US" sz="2200" u="sng" dirty="0">
                <a:solidFill>
                  <a:srgbClr val="0A1F61"/>
                </a:solidFill>
                <a:cs typeface="Tajawal ExtraBold" panose="00000800000000000000" pitchFamily="2" charset="-78"/>
              </a:rPr>
              <a:t>utilized for researching the likelihood that a risk event may happen</a:t>
            </a:r>
            <a:r>
              <a:rPr lang="en-US" sz="2200" dirty="0">
                <a:solidFill>
                  <a:srgbClr val="0A1F61"/>
                </a:solidFill>
                <a:cs typeface="Tajawal ExtraBold" panose="00000800000000000000" pitchFamily="2" charset="-78"/>
              </a:rPr>
              <a:t>. Risk analysis additionally investigates the possible results of the related events. Considering the California wildfire example, it may be asserted that safety managers could be responsible for assessing how much rainfall has occurred over the past few months. This may give an idea with respect to the degree of harm the organization may confront if a similar situation takes place in the future.</a:t>
            </a:r>
          </a:p>
        </p:txBody>
      </p:sp>
    </p:spTree>
    <p:extLst>
      <p:ext uri="{BB962C8B-B14F-4D97-AF65-F5344CB8AC3E}">
        <p14:creationId xmlns:p14="http://schemas.microsoft.com/office/powerpoint/2010/main" val="402132104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92981"/>
            <a:ext cx="796812" cy="714539"/>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6.5 CYBERSECURITY RISK IDENTIFICATION AND MANAGEMENT</a:t>
            </a:r>
          </a:p>
        </p:txBody>
      </p:sp>
      <p:sp>
        <p:nvSpPr>
          <p:cNvPr id="9" name="TextBox 8"/>
          <p:cNvSpPr txBox="1"/>
          <p:nvPr/>
        </p:nvSpPr>
        <p:spPr>
          <a:xfrm>
            <a:off x="429491" y="1610200"/>
            <a:ext cx="11311451" cy="5078313"/>
          </a:xfrm>
          <a:prstGeom prst="rect">
            <a:avLst/>
          </a:prstGeom>
          <a:noFill/>
        </p:spPr>
        <p:txBody>
          <a:bodyPr wrap="square" rtlCol="0">
            <a:spAutoFit/>
          </a:bodyPr>
          <a:lstStyle/>
          <a:p>
            <a:pPr marL="457200" indent="-457200" algn="just">
              <a:buFont typeface="+mj-lt"/>
              <a:buAutoNum type="arabicPeriod" startAt="3"/>
            </a:pPr>
            <a:r>
              <a:rPr lang="en-US" sz="2200" b="1" dirty="0">
                <a:solidFill>
                  <a:srgbClr val="0A1F61"/>
                </a:solidFill>
                <a:cs typeface="Tajawal ExtraBold" panose="00000800000000000000" pitchFamily="2" charset="-78"/>
              </a:rPr>
              <a:t>Risk Evaluation: </a:t>
            </a:r>
            <a:r>
              <a:rPr lang="en-US" sz="2200" dirty="0">
                <a:solidFill>
                  <a:srgbClr val="0A1F61"/>
                </a:solidFill>
                <a:cs typeface="Tajawal ExtraBold" panose="00000800000000000000" pitchFamily="2" charset="-78"/>
              </a:rPr>
              <a:t>It is responsible for comparing the magnitude or intensity of each risk. It also ranks them according to prominence and consequence. Considering the same example, the effects of the wildfire could be weighed against the effects of a possible earthquake or landslide. Undergoing risk evaluation, the event that is identified to have a higher likelihood of occurring and causing harm, would rank higher. </a:t>
            </a:r>
          </a:p>
          <a:p>
            <a:pPr marL="457200" indent="-457200" algn="just">
              <a:buFont typeface="+mj-lt"/>
              <a:buAutoNum type="arabicPeriod" startAt="3"/>
            </a:pPr>
            <a:endParaRPr lang="en-US" sz="800" dirty="0">
              <a:solidFill>
                <a:srgbClr val="0A1F61"/>
              </a:solidFill>
              <a:cs typeface="Tajawal ExtraBold" panose="00000800000000000000" pitchFamily="2" charset="-78"/>
            </a:endParaRPr>
          </a:p>
          <a:p>
            <a:pPr marL="457200" indent="-457200" algn="just">
              <a:buFont typeface="+mj-lt"/>
              <a:buAutoNum type="arabicPeriod" startAt="3"/>
            </a:pPr>
            <a:r>
              <a:rPr lang="en-US" sz="2200" b="1" dirty="0">
                <a:solidFill>
                  <a:srgbClr val="0A1F61"/>
                </a:solidFill>
                <a:cs typeface="Tajawal ExtraBold" panose="00000800000000000000" pitchFamily="2" charset="-78"/>
              </a:rPr>
              <a:t>Risk Treatment: </a:t>
            </a:r>
            <a:r>
              <a:rPr lang="en-US" sz="2200" dirty="0">
                <a:solidFill>
                  <a:srgbClr val="0A1F61"/>
                </a:solidFill>
                <a:cs typeface="Tajawal ExtraBold" panose="00000800000000000000" pitchFamily="2" charset="-78"/>
              </a:rPr>
              <a:t>Or risk response planning takes into account risk mitigation strategies, preventative care, and emergency courses of action which are made based on the surveyed estimation of each risk. Considering the wildfire example, risk managers may decide to house extra network servers offsite, so business activities could in any case continue if an onsite server is harmed. In addition, the risk manager may likewise create evacuation plans for employees. </a:t>
            </a:r>
          </a:p>
          <a:p>
            <a:pPr marL="457200" indent="-457200" algn="just">
              <a:buFont typeface="+mj-lt"/>
              <a:buAutoNum type="arabicPeriod" startAt="3"/>
            </a:pPr>
            <a:endParaRPr lang="en-US" sz="800" dirty="0">
              <a:solidFill>
                <a:srgbClr val="0A1F61"/>
              </a:solidFill>
              <a:cs typeface="Tajawal ExtraBold" panose="00000800000000000000" pitchFamily="2" charset="-78"/>
            </a:endParaRPr>
          </a:p>
          <a:p>
            <a:pPr marL="457200" indent="-457200" algn="just">
              <a:buFont typeface="+mj-lt"/>
              <a:buAutoNum type="arabicPeriod" startAt="3"/>
            </a:pPr>
            <a:r>
              <a:rPr lang="en-US" sz="2200" b="1" dirty="0">
                <a:solidFill>
                  <a:srgbClr val="0A1F61"/>
                </a:solidFill>
                <a:cs typeface="Tajawal ExtraBold" panose="00000800000000000000" pitchFamily="2" charset="-78"/>
              </a:rPr>
              <a:t>Risk Monitoring: </a:t>
            </a:r>
            <a:r>
              <a:rPr lang="en-US" sz="2200" dirty="0">
                <a:solidFill>
                  <a:srgbClr val="0A1F61"/>
                </a:solidFill>
                <a:cs typeface="Tajawal ExtraBold" panose="00000800000000000000" pitchFamily="2" charset="-78"/>
              </a:rPr>
              <a:t>Risk monitoring is a constant procedure that adjusts and changes after some time. Repeating and continually monitoring the procedures can help guarantee maximum coverage of known and obscure risks.</a:t>
            </a:r>
          </a:p>
        </p:txBody>
      </p:sp>
    </p:spTree>
    <p:extLst>
      <p:ext uri="{BB962C8B-B14F-4D97-AF65-F5344CB8AC3E}">
        <p14:creationId xmlns:p14="http://schemas.microsoft.com/office/powerpoint/2010/main" val="161010542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3D99992-6E8C-5B12-4220-917AF2FE0B5D}"/>
              </a:ext>
            </a:extLst>
          </p:cNvPr>
          <p:cNvPicPr>
            <a:picLocks noChangeAspect="1"/>
          </p:cNvPicPr>
          <p:nvPr/>
        </p:nvPicPr>
        <p:blipFill>
          <a:blip r:embed="rId2"/>
          <a:stretch>
            <a:fillRect/>
          </a:stretch>
        </p:blipFill>
        <p:spPr>
          <a:xfrm>
            <a:off x="3629892" y="1454727"/>
            <a:ext cx="7980218" cy="493221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4"/>
          <a:stretch>
            <a:fillRect/>
          </a:stretch>
        </p:blipFill>
        <p:spPr>
          <a:xfrm>
            <a:off x="1838665" y="6623816"/>
            <a:ext cx="9902277" cy="20483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6.5 CYBERSECURITY RISK IDENTIFICATION AND MANAGEMENT</a:t>
            </a:r>
          </a:p>
        </p:txBody>
      </p:sp>
      <p:sp>
        <p:nvSpPr>
          <p:cNvPr id="9" name="TextBox 8"/>
          <p:cNvSpPr txBox="1"/>
          <p:nvPr/>
        </p:nvSpPr>
        <p:spPr>
          <a:xfrm>
            <a:off x="266360" y="2452143"/>
            <a:ext cx="4142509" cy="2462213"/>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There are numerous ways to </a:t>
            </a:r>
            <a:r>
              <a:rPr lang="en-US" sz="2200" b="1" dirty="0">
                <a:solidFill>
                  <a:srgbClr val="0A1F61"/>
                </a:solidFill>
                <a:cs typeface="Tajawal ExtraBold" panose="00000800000000000000" pitchFamily="2" charset="-78"/>
              </a:rPr>
              <a:t>identify risks</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Project managers (PM) often combine techniques to identify risks.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Some of the </a:t>
            </a:r>
            <a:r>
              <a:rPr lang="en-US" sz="2200" b="1" dirty="0">
                <a:solidFill>
                  <a:srgbClr val="0A1F61"/>
                </a:solidFill>
                <a:cs typeface="Tajawal ExtraBold" panose="00000800000000000000" pitchFamily="2" charset="-78"/>
              </a:rPr>
              <a:t>risk</a:t>
            </a:r>
            <a:r>
              <a:rPr lang="en-US" sz="2200" dirty="0">
                <a:solidFill>
                  <a:srgbClr val="0A1F61"/>
                </a:solidFill>
                <a:cs typeface="Tajawal ExtraBold" panose="00000800000000000000" pitchFamily="2" charset="-78"/>
              </a:rPr>
              <a:t> </a:t>
            </a:r>
            <a:r>
              <a:rPr lang="en-US" sz="2200" b="1" dirty="0">
                <a:solidFill>
                  <a:srgbClr val="0A1F61"/>
                </a:solidFill>
                <a:cs typeface="Tajawal ExtraBold" panose="00000800000000000000" pitchFamily="2" charset="-78"/>
              </a:rPr>
              <a:t>identification techniques</a:t>
            </a:r>
            <a:r>
              <a:rPr lang="en-US" sz="2200" dirty="0">
                <a:solidFill>
                  <a:srgbClr val="0A1F61"/>
                </a:solidFill>
                <a:cs typeface="Tajawal ExtraBold" panose="00000800000000000000" pitchFamily="2" charset="-78"/>
              </a:rPr>
              <a:t> are as follows:</a:t>
            </a:r>
          </a:p>
        </p:txBody>
      </p:sp>
    </p:spTree>
    <p:extLst>
      <p:ext uri="{BB962C8B-B14F-4D97-AF65-F5344CB8AC3E}">
        <p14:creationId xmlns:p14="http://schemas.microsoft.com/office/powerpoint/2010/main" val="253648511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6.5 CYBERSECURITY RISK IDENTIFICATION AND MANAGEMENT</a:t>
            </a:r>
          </a:p>
        </p:txBody>
      </p:sp>
      <p:sp>
        <p:nvSpPr>
          <p:cNvPr id="9" name="TextBox 8"/>
          <p:cNvSpPr txBox="1"/>
          <p:nvPr/>
        </p:nvSpPr>
        <p:spPr>
          <a:xfrm>
            <a:off x="443345" y="1706234"/>
            <a:ext cx="11297597" cy="4524315"/>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An organization must identify the factors contributing to risks. The factors can be both internal as well as external.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Risk identification can be </a:t>
            </a:r>
            <a:r>
              <a:rPr lang="en-US" sz="2200" u="sng" dirty="0">
                <a:solidFill>
                  <a:srgbClr val="0A1F61"/>
                </a:solidFill>
                <a:cs typeface="Tajawal ExtraBold" panose="00000800000000000000" pitchFamily="2" charset="-78"/>
              </a:rPr>
              <a:t>performed in many different ways like:</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457200" indent="-457200" algn="just">
              <a:buFont typeface="+mj-lt"/>
              <a:buAutoNum type="arabicPeriod"/>
            </a:pPr>
            <a:r>
              <a:rPr lang="en-US" sz="2200" b="1" dirty="0">
                <a:solidFill>
                  <a:srgbClr val="0A1F61"/>
                </a:solidFill>
                <a:cs typeface="Tajawal ExtraBold" panose="00000800000000000000" pitchFamily="2" charset="-78"/>
              </a:rPr>
              <a:t>Strategic Risk Identification: </a:t>
            </a:r>
          </a:p>
          <a:p>
            <a:pPr marL="166688" algn="just">
              <a:tabLst>
                <a:tab pos="512763" algn="l"/>
              </a:tabLst>
            </a:pPr>
            <a:r>
              <a:rPr lang="en-US" sz="2200" b="1" dirty="0">
                <a:solidFill>
                  <a:srgbClr val="0A1F61"/>
                </a:solidFill>
                <a:cs typeface="Tajawal ExtraBold" panose="00000800000000000000" pitchFamily="2" charset="-78"/>
              </a:rPr>
              <a:t>	</a:t>
            </a:r>
            <a:r>
              <a:rPr lang="en-US" sz="2200" dirty="0">
                <a:solidFill>
                  <a:srgbClr val="0A1F61"/>
                </a:solidFill>
                <a:cs typeface="Tajawal ExtraBold" panose="00000800000000000000" pitchFamily="2" charset="-78"/>
              </a:rPr>
              <a:t>This may be used to identify risks that arise from strategic choices made by an 	organization. </a:t>
            </a:r>
          </a:p>
          <a:p>
            <a:pPr marL="800100" lvl="1" indent="-342900" algn="just">
              <a:buFont typeface="Wingdings" panose="05000000000000000000" pitchFamily="2" charset="2"/>
              <a:buChar char="§"/>
            </a:pPr>
            <a:r>
              <a:rPr lang="en-US" sz="2100" dirty="0">
                <a:solidFill>
                  <a:srgbClr val="0A1F61"/>
                </a:solidFill>
                <a:cs typeface="Tajawal ExtraBold" panose="00000800000000000000" pitchFamily="2" charset="-78"/>
              </a:rPr>
              <a:t>Strategic risk identification must precede the finalization of strategic choices. This is to guarantee that potential risk issues are factored into the decision-making process for choosing the correct alternatives. </a:t>
            </a:r>
          </a:p>
          <a:p>
            <a:pPr marL="800100" lvl="1" indent="-342900" algn="just">
              <a:buFont typeface="Wingdings" panose="05000000000000000000" pitchFamily="2" charset="2"/>
              <a:buChar char="§"/>
            </a:pPr>
            <a:r>
              <a:rPr lang="en-US" sz="2100" dirty="0">
                <a:solidFill>
                  <a:srgbClr val="0A1F61"/>
                </a:solidFill>
                <a:cs typeface="Tajawal ExtraBold" panose="00000800000000000000" pitchFamily="2" charset="-78"/>
              </a:rPr>
              <a:t>Risks inherent to the chosen key decisions must be archived, surveyed, and overseen through the typical working of the arrangement of risk management.</a:t>
            </a:r>
          </a:p>
          <a:p>
            <a:pPr marL="800100" lvl="1" indent="-342900" algn="just">
              <a:buFont typeface="Wingdings" panose="05000000000000000000" pitchFamily="2" charset="2"/>
              <a:buChar char="§"/>
            </a:pPr>
            <a:r>
              <a:rPr lang="en-US" sz="2100" dirty="0">
                <a:solidFill>
                  <a:srgbClr val="0A1F61"/>
                </a:solidFill>
                <a:cs typeface="Tajawal ExtraBold" panose="00000800000000000000" pitchFamily="2" charset="-78"/>
              </a:rPr>
              <a:t>Strategic risks must be reviewed from time-to-time following changes in strategy, considering new and emerging risks</a:t>
            </a:r>
            <a:r>
              <a:rPr lang="en-US" sz="2200" dirty="0">
                <a:solidFill>
                  <a:srgbClr val="0A1F61"/>
                </a:solidFill>
                <a:cs typeface="Tajawal ExtraBold" panose="00000800000000000000" pitchFamily="2" charset="-78"/>
              </a:rPr>
              <a:t>.</a:t>
            </a:r>
          </a:p>
        </p:txBody>
      </p:sp>
    </p:spTree>
    <p:extLst>
      <p:ext uri="{BB962C8B-B14F-4D97-AF65-F5344CB8AC3E}">
        <p14:creationId xmlns:p14="http://schemas.microsoft.com/office/powerpoint/2010/main" val="395018362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6.5 CYBERSECURITY RISK IDENTIFICATION AND MANAGEMENT</a:t>
            </a:r>
          </a:p>
        </p:txBody>
      </p:sp>
      <p:sp>
        <p:nvSpPr>
          <p:cNvPr id="9" name="TextBox 8"/>
          <p:cNvSpPr txBox="1"/>
          <p:nvPr/>
        </p:nvSpPr>
        <p:spPr>
          <a:xfrm>
            <a:off x="324299" y="1706234"/>
            <a:ext cx="11416643" cy="3924151"/>
          </a:xfrm>
          <a:prstGeom prst="rect">
            <a:avLst/>
          </a:prstGeom>
          <a:noFill/>
        </p:spPr>
        <p:txBody>
          <a:bodyPr wrap="square" rtlCol="0">
            <a:spAutoFit/>
          </a:bodyPr>
          <a:lstStyle/>
          <a:p>
            <a:pPr algn="just"/>
            <a:r>
              <a:rPr lang="en-US" sz="2200" b="1" dirty="0">
                <a:solidFill>
                  <a:srgbClr val="0A1F61"/>
                </a:solidFill>
                <a:cs typeface="Tajawal ExtraBold" panose="00000800000000000000" pitchFamily="2" charset="-78"/>
              </a:rPr>
              <a:t>2. Operational Risk Identification</a:t>
            </a:r>
            <a:r>
              <a:rPr lang="en-US" sz="2200" dirty="0">
                <a:solidFill>
                  <a:srgbClr val="0A1F61"/>
                </a:solidFill>
                <a:cs typeface="Tajawal ExtraBold" panose="00000800000000000000" pitchFamily="2" charset="-78"/>
              </a:rPr>
              <a:t>: </a:t>
            </a:r>
          </a:p>
          <a:p>
            <a:pPr algn="just"/>
            <a:endParaRPr lang="en-US" sz="800" dirty="0">
              <a:solidFill>
                <a:srgbClr val="0A1F61"/>
              </a:solidFill>
              <a:cs typeface="Tajawal ExtraBold" panose="00000800000000000000" pitchFamily="2" charset="-78"/>
            </a:endParaRPr>
          </a:p>
          <a:p>
            <a:pPr algn="just">
              <a:tabLst>
                <a:tab pos="346075" algn="l"/>
              </a:tabLst>
            </a:pPr>
            <a:r>
              <a:rPr lang="en-US" sz="2200" dirty="0">
                <a:solidFill>
                  <a:srgbClr val="0A1F61"/>
                </a:solidFill>
                <a:cs typeface="Tajawal ExtraBold" panose="00000800000000000000" pitchFamily="2" charset="-78"/>
              </a:rPr>
              <a:t>	This is targeted to recognize risks inside the organizations functioning and operations: </a:t>
            </a:r>
          </a:p>
          <a:p>
            <a:pPr algn="just">
              <a:tabLst>
                <a:tab pos="346075" algn="l"/>
              </a:tabLst>
            </a:pPr>
            <a:endParaRPr lang="en-US" sz="800" dirty="0">
              <a:solidFill>
                <a:srgbClr val="0A1F61"/>
              </a:solidFill>
              <a:cs typeface="Tajawal ExtraBold" panose="00000800000000000000" pitchFamily="2" charset="-78"/>
            </a:endParaRPr>
          </a:p>
          <a:p>
            <a:pPr marL="800100" lvl="1" indent="-342900" algn="just">
              <a:buFont typeface="Arial" panose="020B0604020202020204" pitchFamily="34" charset="0"/>
              <a:buChar char="•"/>
            </a:pPr>
            <a:r>
              <a:rPr lang="en-US" sz="2100" dirty="0">
                <a:solidFill>
                  <a:srgbClr val="0A1F61"/>
                </a:solidFill>
                <a:cs typeface="Tajawal ExtraBold" panose="00000800000000000000" pitchFamily="2" charset="-78"/>
              </a:rPr>
              <a:t>Operational risk identification is responsible for establishing vulnerabilities which are generally introduced by employees. Many times they are introduced by internal processes and systems, contractors, regulatory authorities and external events. </a:t>
            </a:r>
          </a:p>
          <a:p>
            <a:pPr marL="800100" lvl="1" indent="-342900" algn="just">
              <a:buFont typeface="Arial" panose="020B0604020202020204" pitchFamily="34" charset="0"/>
              <a:buChar char="•"/>
            </a:pPr>
            <a:r>
              <a:rPr lang="en-US" sz="2100" dirty="0">
                <a:solidFill>
                  <a:srgbClr val="0A1F61"/>
                </a:solidFill>
                <a:cs typeface="Tajawal ExtraBold" panose="00000800000000000000" pitchFamily="2" charset="-78"/>
              </a:rPr>
              <a:t>Operational risk identification must be an embedded continuous process. This is because it is responsible for identifying new and emerging risks and considering shifts in the already existing risks through mechanisms like management and committee meetings, environmental scanning, process reviews.</a:t>
            </a:r>
          </a:p>
          <a:p>
            <a:pPr marL="800100" lvl="1" indent="-342900" algn="just">
              <a:buFont typeface="Arial" panose="020B0604020202020204" pitchFamily="34" charset="0"/>
              <a:buChar char="•"/>
            </a:pPr>
            <a:r>
              <a:rPr lang="en-US" sz="2100" dirty="0">
                <a:solidFill>
                  <a:srgbClr val="0A1F61"/>
                </a:solidFill>
                <a:cs typeface="Tajawal ExtraBold" panose="00000800000000000000" pitchFamily="2" charset="-78"/>
              </a:rPr>
              <a:t> Operational risk identification must be repeated time and again, quarterly or yearly, especially when changes occur. This is helpful in recognizing new and rising risks. </a:t>
            </a:r>
          </a:p>
        </p:txBody>
      </p:sp>
    </p:spTree>
    <p:extLst>
      <p:ext uri="{BB962C8B-B14F-4D97-AF65-F5344CB8AC3E}">
        <p14:creationId xmlns:p14="http://schemas.microsoft.com/office/powerpoint/2010/main" val="369031516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6.5 CYBERSECURITY RISK IDENTIFICATION AND MANAGEMENT</a:t>
            </a:r>
          </a:p>
        </p:txBody>
      </p:sp>
      <p:sp>
        <p:nvSpPr>
          <p:cNvPr id="9" name="TextBox 8"/>
          <p:cNvSpPr txBox="1"/>
          <p:nvPr/>
        </p:nvSpPr>
        <p:spPr>
          <a:xfrm>
            <a:off x="324300" y="1764725"/>
            <a:ext cx="11230392" cy="2708434"/>
          </a:xfrm>
          <a:prstGeom prst="rect">
            <a:avLst/>
          </a:prstGeom>
          <a:noFill/>
        </p:spPr>
        <p:txBody>
          <a:bodyPr wrap="square" rtlCol="0">
            <a:spAutoFit/>
          </a:bodyPr>
          <a:lstStyle/>
          <a:p>
            <a:pPr algn="just"/>
            <a:r>
              <a:rPr lang="en-US" sz="2200" b="1" dirty="0">
                <a:solidFill>
                  <a:srgbClr val="0A1F61"/>
                </a:solidFill>
                <a:cs typeface="Tajawal ExtraBold" panose="00000800000000000000" pitchFamily="2" charset="-78"/>
              </a:rPr>
              <a:t>3. Project Risk Identification</a:t>
            </a:r>
            <a:r>
              <a:rPr lang="en-US" sz="2200" dirty="0">
                <a:solidFill>
                  <a:srgbClr val="0A1F61"/>
                </a:solidFill>
                <a:cs typeface="Tajawal ExtraBold" panose="00000800000000000000" pitchFamily="2" charset="-78"/>
              </a:rPr>
              <a:t>: </a:t>
            </a:r>
          </a:p>
          <a:p>
            <a:pPr algn="just"/>
            <a:endParaRPr lang="en-US" sz="800" dirty="0">
              <a:solidFill>
                <a:srgbClr val="0A1F61"/>
              </a:solidFill>
              <a:cs typeface="Tajawal ExtraBold" panose="00000800000000000000" pitchFamily="2" charset="-78"/>
            </a:endParaRPr>
          </a:p>
          <a:p>
            <a:pPr algn="just">
              <a:tabLst>
                <a:tab pos="234950" algn="l"/>
              </a:tabLst>
            </a:pPr>
            <a:r>
              <a:rPr lang="en-US" sz="2200" dirty="0">
                <a:solidFill>
                  <a:srgbClr val="0A1F61"/>
                </a:solidFill>
                <a:cs typeface="Tajawal ExtraBold" panose="00000800000000000000" pitchFamily="2" charset="-78"/>
              </a:rPr>
              <a:t>It is responsible for identifying risks that are inherent to particular projects: project risks ought to be distinguished for every significant task, covering the entire lifecycle: </a:t>
            </a:r>
          </a:p>
          <a:p>
            <a:pPr algn="just">
              <a:tabLst>
                <a:tab pos="234950" algn="l"/>
              </a:tabLst>
            </a:pPr>
            <a:endParaRPr lang="en-US" sz="800" dirty="0">
              <a:solidFill>
                <a:srgbClr val="0A1F61"/>
              </a:solidFill>
              <a:cs typeface="Tajawal ExtraBold" panose="00000800000000000000" pitchFamily="2" charset="-78"/>
            </a:endParaRP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Project risks must be identified for all major projects. They should cover the whole lifecycle of the project.</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In the case of long-term projects, reviewing must be performed at least once a year for identifying new and emerging risks.</a:t>
            </a:r>
          </a:p>
        </p:txBody>
      </p:sp>
    </p:spTree>
    <p:extLst>
      <p:ext uri="{BB962C8B-B14F-4D97-AF65-F5344CB8AC3E}">
        <p14:creationId xmlns:p14="http://schemas.microsoft.com/office/powerpoint/2010/main" val="2541348858"/>
      </p:ext>
    </p:extLst>
  </p:cSld>
  <p:clrMapOvr>
    <a:masterClrMapping/>
  </p:clrMapOvr>
  <mc:AlternateContent xmlns:mc="http://schemas.openxmlformats.org/markup-compatibility/2006">
    <mc:Choice xmlns:p14="http://schemas.microsoft.com/office/powerpoint/2010/main" Requires="p14">
      <p:transition spd="slow" p14:dur="2000" advTm="13466"/>
    </mc:Choice>
    <mc:Fallback>
      <p:transition spd="slow" advTm="1346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6.5 CYBERSECURITY RISK IDENTIFICATION AND MANAGEMENT</a:t>
            </a:r>
          </a:p>
        </p:txBody>
      </p:sp>
      <p:sp>
        <p:nvSpPr>
          <p:cNvPr id="9" name="TextBox 8"/>
          <p:cNvSpPr txBox="1"/>
          <p:nvPr/>
        </p:nvSpPr>
        <p:spPr>
          <a:xfrm>
            <a:off x="360218" y="1617943"/>
            <a:ext cx="11380723" cy="3970318"/>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Before starting with the risk identification process, it is necessary to have knowledge of the business. For identifying risks that an organization may be prone to, there may be a need to learn from past experience as well as experiences of others. Only then can one come up with the best strategy for responding to the risks.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first thing to consider is the objectives of the institution, both implicit and explicit.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Identifying emerging opportunities may also play an important role in risk identification.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Although an organization will never be 100% risk free, it is necessary to establish controls.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While working on the risk identification process, it is equally important to pay attention to identifying potential opportunities. Exploiting such opportunities may also improve an organization’s performance. </a:t>
            </a:r>
          </a:p>
        </p:txBody>
      </p:sp>
    </p:spTree>
    <p:extLst>
      <p:ext uri="{BB962C8B-B14F-4D97-AF65-F5344CB8AC3E}">
        <p14:creationId xmlns:p14="http://schemas.microsoft.com/office/powerpoint/2010/main" val="333842083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6.5 CYBERSECURITY RISK IDENTIFICATION AND MANAGEMENT</a:t>
            </a:r>
          </a:p>
        </p:txBody>
      </p:sp>
      <p:sp>
        <p:nvSpPr>
          <p:cNvPr id="9" name="TextBox 8"/>
          <p:cNvSpPr txBox="1"/>
          <p:nvPr/>
        </p:nvSpPr>
        <p:spPr>
          <a:xfrm>
            <a:off x="360219" y="1534813"/>
            <a:ext cx="10169236" cy="3985706"/>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US" sz="2200" dirty="0">
                <a:solidFill>
                  <a:srgbClr val="0A1F61"/>
                </a:solidFill>
                <a:cs typeface="Tajawal ExtraBold" panose="00000800000000000000" pitchFamily="2" charset="-78"/>
              </a:rPr>
              <a:t>There are several </a:t>
            </a:r>
            <a:r>
              <a:rPr lang="en-US" sz="2200" u="sng" dirty="0">
                <a:solidFill>
                  <a:srgbClr val="0A1F61"/>
                </a:solidFill>
                <a:cs typeface="Tajawal ExtraBold" panose="00000800000000000000" pitchFamily="2" charset="-78"/>
              </a:rPr>
              <a:t>steps to effectively identify risks in an organization</a:t>
            </a:r>
            <a:r>
              <a:rPr lang="en-US" sz="2200" dirty="0">
                <a:solidFill>
                  <a:srgbClr val="0A1F61"/>
                </a:solidFill>
                <a:cs typeface="Tajawal ExtraBold" panose="00000800000000000000" pitchFamily="2" charset="-78"/>
              </a:rPr>
              <a:t>. Some of these have been mentioned as follows:.</a:t>
            </a:r>
          </a:p>
          <a:p>
            <a:pPr marL="914400" lvl="1" indent="-457200" algn="just">
              <a:lnSpc>
                <a:spcPct val="150000"/>
              </a:lnSpc>
              <a:buFont typeface="+mj-lt"/>
              <a:buAutoNum type="arabicPeriod"/>
            </a:pPr>
            <a:r>
              <a:rPr lang="en-US" sz="2200" b="1" dirty="0">
                <a:solidFill>
                  <a:srgbClr val="0A1F61"/>
                </a:solidFill>
                <a:cs typeface="Tajawal ExtraBold" panose="00000800000000000000" pitchFamily="2" charset="-78"/>
              </a:rPr>
              <a:t>Understanding What to Consider When Identifying Risks</a:t>
            </a:r>
            <a:endParaRPr lang="en-US" sz="2200" dirty="0">
              <a:solidFill>
                <a:srgbClr val="0A1F61"/>
              </a:solidFill>
              <a:cs typeface="Tajawal ExtraBold" panose="00000800000000000000" pitchFamily="2" charset="-78"/>
            </a:endParaRPr>
          </a:p>
          <a:p>
            <a:pPr marL="914400" lvl="1" indent="-457200" algn="just">
              <a:lnSpc>
                <a:spcPct val="150000"/>
              </a:lnSpc>
              <a:buFont typeface="+mj-lt"/>
              <a:buAutoNum type="arabicPeriod"/>
            </a:pPr>
            <a:r>
              <a:rPr lang="en-US" sz="2200" b="1" dirty="0">
                <a:solidFill>
                  <a:srgbClr val="0A1F61"/>
                </a:solidFill>
                <a:cs typeface="Tajawal ExtraBold" panose="00000800000000000000" pitchFamily="2" charset="-78"/>
              </a:rPr>
              <a:t>Gathering Information from Different Sources to Identify Risks</a:t>
            </a:r>
            <a:r>
              <a:rPr lang="en-US" sz="2200" dirty="0">
                <a:solidFill>
                  <a:srgbClr val="0A1F61"/>
                </a:solidFill>
                <a:cs typeface="Tajawal ExtraBold" panose="00000800000000000000" pitchFamily="2" charset="-78"/>
              </a:rPr>
              <a:t> </a:t>
            </a:r>
          </a:p>
          <a:p>
            <a:pPr marL="914400" lvl="1" indent="-457200" algn="just">
              <a:lnSpc>
                <a:spcPct val="150000"/>
              </a:lnSpc>
              <a:buFont typeface="+mj-lt"/>
              <a:buAutoNum type="arabicPeriod"/>
            </a:pPr>
            <a:r>
              <a:rPr lang="en-US" sz="2200" b="1" dirty="0">
                <a:solidFill>
                  <a:srgbClr val="0A1F61"/>
                </a:solidFill>
                <a:cs typeface="Tajawal ExtraBold" panose="00000800000000000000" pitchFamily="2" charset="-78"/>
              </a:rPr>
              <a:t>Applying Risk Identification Tools and Techniques</a:t>
            </a:r>
          </a:p>
          <a:p>
            <a:pPr marL="914400" lvl="1" indent="-457200" algn="just">
              <a:lnSpc>
                <a:spcPct val="150000"/>
              </a:lnSpc>
              <a:buFont typeface="+mj-lt"/>
              <a:buAutoNum type="arabicPeriod"/>
            </a:pPr>
            <a:r>
              <a:rPr lang="en-US" sz="2200" b="1" dirty="0">
                <a:solidFill>
                  <a:srgbClr val="0A1F61"/>
                </a:solidFill>
                <a:cs typeface="Tajawal ExtraBold" panose="00000800000000000000" pitchFamily="2" charset="-78"/>
              </a:rPr>
              <a:t>Documenting the Risks Identified</a:t>
            </a:r>
          </a:p>
          <a:p>
            <a:pPr marL="914400" lvl="1" indent="-457200" algn="just">
              <a:lnSpc>
                <a:spcPct val="150000"/>
              </a:lnSpc>
              <a:buFont typeface="+mj-lt"/>
              <a:buAutoNum type="arabicPeriod"/>
            </a:pPr>
            <a:r>
              <a:rPr lang="en-US" sz="2200" b="1" dirty="0">
                <a:solidFill>
                  <a:srgbClr val="0A1F61"/>
                </a:solidFill>
                <a:cs typeface="Tajawal ExtraBold" panose="00000800000000000000" pitchFamily="2" charset="-78"/>
              </a:rPr>
              <a:t>Documenting the Risk Identification Process</a:t>
            </a:r>
          </a:p>
          <a:p>
            <a:pPr marL="914400" lvl="1" indent="-457200" algn="just">
              <a:buFont typeface="+mj-lt"/>
              <a:buAutoNum type="arabicPeriod"/>
            </a:pP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61610935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15" name="Picture 14" descr="nutrition_team_thank_you_feedback_postcard-rd16bd61872244c5fbce4e4734e33b809_vgbaq_8byvr_540.jpg">
            <a:extLst>
              <a:ext uri="{FF2B5EF4-FFF2-40B4-BE49-F238E27FC236}">
                <a16:creationId xmlns:a16="http://schemas.microsoft.com/office/drawing/2014/main" id="{86653C65-FB28-4F46-8311-B5B8ED047236}"/>
              </a:ext>
            </a:extLst>
          </p:cNvPr>
          <p:cNvPicPr>
            <a:picLocks noChangeAspect="1"/>
          </p:cNvPicPr>
          <p:nvPr/>
        </p:nvPicPr>
        <p:blipFill rotWithShape="1">
          <a:blip r:embed="rId9" cstate="print"/>
          <a:srcRect l="45016" t="56720" r="5479" b="29392"/>
          <a:stretch/>
        </p:blipFill>
        <p:spPr>
          <a:xfrm>
            <a:off x="2316295" y="2985106"/>
            <a:ext cx="4618774" cy="1612570"/>
          </a:xfrm>
          <a:prstGeom prst="rect">
            <a:avLst/>
          </a:prstGeom>
        </p:spPr>
      </p:pic>
    </p:spTree>
    <p:extLst>
      <p:ext uri="{BB962C8B-B14F-4D97-AF65-F5344CB8AC3E}">
        <p14:creationId xmlns:p14="http://schemas.microsoft.com/office/powerpoint/2010/main" val="21036045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4289</TotalTime>
  <Words>3325</Words>
  <Application>Microsoft Office PowerPoint</Application>
  <PresentationFormat>Widescreen</PresentationFormat>
  <Paragraphs>293</Paragraphs>
  <Slides>31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Kamal Ibrahim Alieyan</cp:lastModifiedBy>
  <cp:revision>184</cp:revision>
  <dcterms:created xsi:type="dcterms:W3CDTF">2021-08-03T13:03:26Z</dcterms:created>
  <dcterms:modified xsi:type="dcterms:W3CDTF">2022-07-14T19:47:25Z</dcterms:modified>
</cp:coreProperties>
</file>