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ink/ink1.xml" ContentType="application/inkml+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ink/ink2.xml" ContentType="application/inkml+xml"/>
  <Override PartName="/ppt/notesSlides/notesSlide10.xml" ContentType="application/vnd.openxmlformats-officedocument.presentationml.notesSlide+xml"/>
  <Override PartName="/ppt/ink/ink3.xml" ContentType="application/inkml+xml"/>
  <Override PartName="/ppt/notesSlides/notesSlide11.xml" ContentType="application/vnd.openxmlformats-officedocument.presentationml.notesSlide+xml"/>
  <Override PartName="/ppt/ink/ink4.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720" r:id="rId2"/>
  </p:sldMasterIdLst>
  <p:notesMasterIdLst>
    <p:notesMasterId r:id="rId36"/>
  </p:notesMasterIdLst>
  <p:handoutMasterIdLst>
    <p:handoutMasterId r:id="rId37"/>
  </p:handoutMasterIdLst>
  <p:sldIdLst>
    <p:sldId id="264" r:id="rId3"/>
    <p:sldId id="327" r:id="rId4"/>
    <p:sldId id="473" r:id="rId5"/>
    <p:sldId id="477" r:id="rId6"/>
    <p:sldId id="501" r:id="rId7"/>
    <p:sldId id="463" r:id="rId8"/>
    <p:sldId id="478" r:id="rId9"/>
    <p:sldId id="505" r:id="rId10"/>
    <p:sldId id="506" r:id="rId11"/>
    <p:sldId id="479" r:id="rId12"/>
    <p:sldId id="480" r:id="rId13"/>
    <p:sldId id="507" r:id="rId14"/>
    <p:sldId id="481" r:id="rId15"/>
    <p:sldId id="508" r:id="rId16"/>
    <p:sldId id="482" r:id="rId17"/>
    <p:sldId id="483" r:id="rId18"/>
    <p:sldId id="485" r:id="rId19"/>
    <p:sldId id="504" r:id="rId20"/>
    <p:sldId id="502" r:id="rId21"/>
    <p:sldId id="486" r:id="rId22"/>
    <p:sldId id="487" r:id="rId23"/>
    <p:sldId id="488" r:id="rId24"/>
    <p:sldId id="489" r:id="rId25"/>
    <p:sldId id="492" r:id="rId26"/>
    <p:sldId id="490" r:id="rId27"/>
    <p:sldId id="491" r:id="rId28"/>
    <p:sldId id="509" r:id="rId29"/>
    <p:sldId id="494" r:id="rId30"/>
    <p:sldId id="493" r:id="rId31"/>
    <p:sldId id="495" r:id="rId32"/>
    <p:sldId id="496" r:id="rId33"/>
    <p:sldId id="498" r:id="rId34"/>
    <p:sldId id="497"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99BDD"/>
    <a:srgbClr val="FFFF00"/>
    <a:srgbClr val="53728A"/>
    <a:srgbClr val="00B0F0"/>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897" autoAdjust="0"/>
    <p:restoredTop sz="89097" autoAdjust="0"/>
  </p:normalViewPr>
  <p:slideViewPr>
    <p:cSldViewPr snapToGrid="0">
      <p:cViewPr varScale="1">
        <p:scale>
          <a:sx n="69" d="100"/>
          <a:sy n="69" d="100"/>
        </p:scale>
        <p:origin x="61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viewProps" Target="viewProps.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handoutMaster" Target="handoutMasters/handoutMaster1.xml"/><Relationship Id="rId40"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11B6D45-6D22-405F-AD68-5503824D5A48}" type="datetimeFigureOut">
              <a:rPr lang="en-US" smtClean="0"/>
              <a:t>11/9/2022</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a:t>Eng. Dr. Akram Ali</a:t>
            </a: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01C7372-1E09-41C5-AEC5-5CB4E0B26DC9}" type="slidenum">
              <a:rPr lang="en-US" smtClean="0"/>
              <a:t>‹#›</a:t>
            </a:fld>
            <a:endParaRPr lang="en-US"/>
          </a:p>
        </p:txBody>
      </p:sp>
    </p:spTree>
    <p:extLst>
      <p:ext uri="{BB962C8B-B14F-4D97-AF65-F5344CB8AC3E}">
        <p14:creationId xmlns:p14="http://schemas.microsoft.com/office/powerpoint/2010/main" val="516361953"/>
      </p:ext>
    </p:extLst>
  </p:cSld>
  <p:clrMap bg1="lt1" tx1="dk1" bg2="lt2" tx2="dk2" accent1="accent1" accent2="accent2" accent3="accent3" accent4="accent4" accent5="accent5" accent6="accent6" hlink="hlink" folHlink="folHlink"/>
  <p:hf hdr="0" dt="0"/>
</p:handoutMaster>
</file>

<file path=ppt/ink/ink1.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12-16T18:33:40.976"/>
    </inkml:context>
    <inkml:brush xml:id="br0">
      <inkml:brushProperty name="width" value="0.05292" units="cm"/>
      <inkml:brushProperty name="height" value="0.05292" units="cm"/>
      <inkml:brushProperty name="color" value="#FF0000"/>
    </inkml:brush>
  </inkml:definitions>
  <inkml:trace contextRef="#ctx0" brushRef="#br0">7672 11063 5380 0,'-41'-18'-395'0,"-3"6"228"15,7 4-89-15,1 8-64 16,-13 5-95-16,-13 13-400 0,-11 11 107 0</inkml:trace>
  <inkml:trace contextRef="#ctx0" brushRef="#br0" timeOffset="59282.31">11834 12679 2496 0,'0'0'197'0,"0"0"-125"15,-15-22-17-15,15 22-36 0,0 0-24 0,0 0-20 16,0 0-13-16,0 0 5 0,-25-18 5 16,25 18-1-16,0 0 9 0,0 0 20 0,0 0 9 15,0 0 14-15,0 0-9 0,0 0 14 16,0 0-11-16,0 0 5 0,0 0-25 16,0 0-16-16,0 0-58 0,-13-15-72 0,13 15-166 15,0 0-238-15,0 0 112 0</inkml:trace>
  <inkml:trace contextRef="#ctx0" brushRef="#br0" timeOffset="72325.28">28084 16727 4683 0,'0'0'-230'0,"0"0"-3"0,0 0-10 0,0 0-592 16,0 0-3-16</inkml:trace>
  <inkml:trace contextRef="#ctx0" brushRef="#br0" timeOffset="202555.69">17557 11161 1314 0,'39'-4'115'16,"-39"4"-124"-16,0 0-279 0,0 0-35 15,23 4 79-15</inkml:trace>
</inkml:ink>
</file>

<file path=ppt/ink/ink2.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8T16:39:47.948"/>
    </inkml:context>
    <inkml:brush xml:id="br0">
      <inkml:brushProperty name="width" value="0.05292" units="cm"/>
      <inkml:brushProperty name="height" value="0.05292" units="cm"/>
      <inkml:brushProperty name="color" value="#FF0000"/>
    </inkml:brush>
  </inkml:definitions>
  <inkml:trace contextRef="#ctx0" brushRef="#br0">27963 10360 3535 0,'-37'-8'-136'0,"5"-2"3"0,3 0-40 15,6 4-46-15,3-1-450 0,0-1 118 0</inkml:trace>
  <inkml:trace contextRef="#ctx0" brushRef="#br0" timeOffset="84">27535 10229 2653 0,'-11'-5'-103'15,"11"5"6"-15,-21-8-36 0,21 8-26 0,-23-8-385 16,23 8 110-16</inkml:trace>
</inkml:ink>
</file>

<file path=ppt/ink/ink3.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8T16:46:32.542"/>
    </inkml:context>
    <inkml:brush xml:id="br0">
      <inkml:brushProperty name="width" value="0.05292" units="cm"/>
      <inkml:brushProperty name="height" value="0.05292" units="cm"/>
      <inkml:brushProperty name="color" value="#FF0000"/>
    </inkml:brush>
  </inkml:definitions>
  <inkml:trace contextRef="#ctx0" brushRef="#br0">12089 14056 1001 0,'0'0'141'15,"0"0"-61"-15,0 0-60 0,0 0-10 0,0 0-6 16,0 0-8-16,0 0 47 0,0 0 13 16,0 0-32-16,0 0 17 0,0 0-28 0,0 0-4 15,0 0-36-15,0 0-42 0,0 0-21 16,0 0-56-16,0 0-169 0,0 0 76 16</inkml:trace>
</inkml:ink>
</file>

<file path=ppt/ink/ink4.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dev"/>
          <inkml:channel name="T" type="integer" max="2.14748E9" units="dev"/>
        </inkml:traceFormat>
        <inkml:channelProperties>
          <inkml:channelProperty channel="X" name="resolution" value="2047.9375" units="1/cm"/>
          <inkml:channelProperty channel="Y" name="resolution" value="3276.69995" units="1/cm"/>
          <inkml:channelProperty channel="F" name="resolution" value="0" units="1/dev"/>
          <inkml:channelProperty channel="T" name="resolution" value="1" units="1/dev"/>
        </inkml:channelProperties>
      </inkml:inkSource>
      <inkml:timestamp xml:id="ts0" timeString="2022-11-09T18:13:23.557"/>
    </inkml:context>
    <inkml:brush xml:id="br0">
      <inkml:brushProperty name="width" value="0.05292" units="cm"/>
      <inkml:brushProperty name="height" value="0.05292" units="cm"/>
      <inkml:brushProperty name="color" value="#FF0000"/>
    </inkml:brush>
  </inkml:definitions>
  <inkml:trace contextRef="#ctx0" brushRef="#br0">18291 6849 1403 0</inkml:trace>
  <inkml:trace contextRef="#ctx0" brushRef="#br0" timeOffset="101922.92">31465 6621 1005 0,'-4'-7'-52'0,"4"7"16"0,0 0 13 0,0 0 2 15,17-16 11-15,-9 10 4 0,1 0 7 0,4 0 1 16,2 0-1-16,-1-1-1 0,6 2 6 16,-4-1-5-16,8 2 1 0,-4 1-3 0,-2 3-26 15,-1 0-59-15,1 3-172 0,-6 1 224 16</inkml:trace>
  <inkml:trace contextRef="#ctx0" brushRef="#br0" timeOffset="135110.68">8676 7128 995 0,'-13'-5'-2'0,"4"1"2"0,-4 0 4 0,3 1 7 16,2 2-3-16,8 1 0 0,0 0 3 15,-17-8-8-15,9 4 2 0,8 4 0 16,0 0 0-16,-9-5 1 0,9 5-3 0,-3-6 2 16,3 6-1-16,0 0 0 0,0 0-5 15,0 0-6-15,0 0-19 0,0 0-33 0,0 0-69 16,17 24-163-16,-17-24 192 0</inkml:trace>
  <inkml:trace contextRef="#ctx0" brushRef="#br0" timeOffset="175438.75">2442 8370 134 0,'0'0'14'0,"0"0"-2"0,0 0 2 0,0 0 0 16,0 0-4-16,0 0 1 0,0 0-3 15,0 0 1-15,0 0-3 0,0 0 1 16,0 0-2-16,0 0-2 0,0 0 0 0,0 0-1 16,0-10-1-16,0 10-1 0,0 0-1 15,0 0-1-15,0 0-2 0,0 0-13 0,0 0-22 16,0 0-26-16,0 0 22 0</inkml:trace>
  <inkml:trace contextRef="#ctx0" brushRef="#br0" timeOffset="121241.12">28601 12931 158 0,'-49'3'-54'15,"9"-3"18"-15</inkml:trace>
  <inkml:trace contextRef="#ctx0" brushRef="#br0" timeOffset="137131.99">13835 7667 397 0,'0'0'-1'15,"0"0"0"-15,0 0 2 0,15-2 1 16,-15 2 1-16,0 0 0 0,0 0-1 16,0 0 1-16,0 0-1 0,0 0-3 0,17 2 3 15,-17-2-4-15,0 0-2 0,17 0-9 0,-17 0-1 16,15-2-7-16,-15 2-4 15,13-4-8-15,-13 4-10 0,0 0-45 0,20-3 30 16</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636C00-BD70-4D95-AD9F-FAB21D293F69}" type="datetimeFigureOut">
              <a:rPr lang="en-US" smtClean="0"/>
              <a:t>11/9/2022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a:t>Eng. Dr. Akram Ali</a:t>
            </a: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9753EB-3111-4158-8CAC-CD2E18EACEDA}" type="slidenum">
              <a:rPr lang="en-US" smtClean="0"/>
              <a:t>‹#›</a:t>
            </a:fld>
            <a:endParaRPr lang="en-US"/>
          </a:p>
        </p:txBody>
      </p:sp>
    </p:spTree>
    <p:extLst>
      <p:ext uri="{BB962C8B-B14F-4D97-AF65-F5344CB8AC3E}">
        <p14:creationId xmlns:p14="http://schemas.microsoft.com/office/powerpoint/2010/main" val="1615278003"/>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Product; Increment; Content</a:t>
            </a:r>
          </a:p>
          <a:p>
            <a:r>
              <a:rPr lang="en-US" dirty="0"/>
              <a:t>Process</a:t>
            </a:r>
            <a:r>
              <a:rPr lang="en-US"/>
              <a:t>; Context</a:t>
            </a:r>
          </a:p>
        </p:txBody>
      </p:sp>
      <p:sp>
        <p:nvSpPr>
          <p:cNvPr id="4" name="Footer Placeholder 3"/>
          <p:cNvSpPr>
            <a:spLocks noGrp="1"/>
          </p:cNvSpPr>
          <p:nvPr>
            <p:ph type="ftr" sz="quarter" idx="4"/>
          </p:nvPr>
        </p:nvSpPr>
        <p:spPr/>
        <p:txBody>
          <a:bodyPr/>
          <a:lstStyle/>
          <a:p>
            <a:r>
              <a:rPr lang="en-US"/>
              <a:t>Eng. Dr. Akram Ali</a:t>
            </a:r>
          </a:p>
        </p:txBody>
      </p:sp>
      <p:sp>
        <p:nvSpPr>
          <p:cNvPr id="5" name="Slide Number Placeholder 4"/>
          <p:cNvSpPr>
            <a:spLocks noGrp="1"/>
          </p:cNvSpPr>
          <p:nvPr>
            <p:ph type="sldNum" sz="quarter" idx="5"/>
          </p:nvPr>
        </p:nvSpPr>
        <p:spPr/>
        <p:txBody>
          <a:bodyPr/>
          <a:lstStyle/>
          <a:p>
            <a:fld id="{159753EB-3111-4158-8CAC-CD2E18EACEDA}" type="slidenum">
              <a:rPr lang="en-US" smtClean="0"/>
              <a:t>3</a:t>
            </a:fld>
            <a:endParaRPr lang="en-US"/>
          </a:p>
        </p:txBody>
      </p:sp>
    </p:spTree>
    <p:extLst>
      <p:ext uri="{BB962C8B-B14F-4D97-AF65-F5344CB8AC3E}">
        <p14:creationId xmlns:p14="http://schemas.microsoft.com/office/powerpoint/2010/main" val="42724984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mn-lt"/>
                <a:ea typeface="+mn-ea"/>
                <a:cs typeface="+mn-cs"/>
              </a:rPr>
              <a:t>Agile approaches were born out of the need to solve issues associated with</a:t>
            </a:r>
          </a:p>
          <a:p>
            <a:r>
              <a:rPr lang="en-US" sz="1200" b="0" i="0" u="none" strike="noStrike" kern="1200" baseline="0" dirty="0">
                <a:solidFill>
                  <a:schemeClr val="tx1"/>
                </a:solidFill>
                <a:latin typeface="+mn-lt"/>
                <a:ea typeface="+mn-ea"/>
                <a:cs typeface="+mn-cs"/>
              </a:rPr>
              <a:t>high rates of change, uncertainty, and complexity on projects. Due to these</a:t>
            </a:r>
          </a:p>
          <a:p>
            <a:r>
              <a:rPr lang="en-US" sz="1200" b="0" i="0" u="none" strike="noStrike" kern="1200" baseline="0" dirty="0">
                <a:solidFill>
                  <a:schemeClr val="tx1"/>
                </a:solidFill>
                <a:latin typeface="+mn-lt"/>
                <a:ea typeface="+mn-ea"/>
                <a:cs typeface="+mn-cs"/>
              </a:rPr>
              <a:t>origins, they contain a variety of tools and techniques for dealing with issues that</a:t>
            </a:r>
          </a:p>
          <a:p>
            <a:r>
              <a:rPr lang="en-US" sz="1200" b="0" i="0" u="none" strike="noStrike" kern="1200" baseline="0" dirty="0">
                <a:solidFill>
                  <a:schemeClr val="tx1"/>
                </a:solidFill>
                <a:latin typeface="+mn-lt"/>
                <a:ea typeface="+mn-ea"/>
                <a:cs typeface="+mn-cs"/>
              </a:rPr>
              <a:t>present problems in predictive approaches. Refer to</a:t>
            </a:r>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7</a:t>
            </a:fld>
            <a:endParaRPr lang="en-US"/>
          </a:p>
        </p:txBody>
      </p:sp>
    </p:spTree>
    <p:extLst>
      <p:ext uri="{BB962C8B-B14F-4D97-AF65-F5344CB8AC3E}">
        <p14:creationId xmlns:p14="http://schemas.microsoft.com/office/powerpoint/2010/main" val="30593226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mn-lt"/>
                <a:ea typeface="+mn-ea"/>
                <a:cs typeface="+mn-cs"/>
              </a:rPr>
              <a:t>Agile approaches were born out of the need to solve issues associated with</a:t>
            </a:r>
          </a:p>
          <a:p>
            <a:r>
              <a:rPr lang="en-US" sz="1200" b="0" i="0" u="none" strike="noStrike" kern="1200" baseline="0" dirty="0">
                <a:solidFill>
                  <a:schemeClr val="tx1"/>
                </a:solidFill>
                <a:latin typeface="+mn-lt"/>
                <a:ea typeface="+mn-ea"/>
                <a:cs typeface="+mn-cs"/>
              </a:rPr>
              <a:t>high rates of change, uncertainty, and complexity on projects. Due to these</a:t>
            </a:r>
          </a:p>
          <a:p>
            <a:r>
              <a:rPr lang="en-US" sz="1200" b="0" i="0" u="none" strike="noStrike" kern="1200" baseline="0" dirty="0">
                <a:solidFill>
                  <a:schemeClr val="tx1"/>
                </a:solidFill>
                <a:latin typeface="+mn-lt"/>
                <a:ea typeface="+mn-ea"/>
                <a:cs typeface="+mn-cs"/>
              </a:rPr>
              <a:t>origins, they contain a variety of tools and techniques for dealing with issues that</a:t>
            </a:r>
          </a:p>
          <a:p>
            <a:r>
              <a:rPr lang="en-US" sz="1200" b="0" i="0" u="none" strike="noStrike" kern="1200" baseline="0" dirty="0">
                <a:solidFill>
                  <a:schemeClr val="tx1"/>
                </a:solidFill>
                <a:latin typeface="+mn-lt"/>
                <a:ea typeface="+mn-ea"/>
                <a:cs typeface="+mn-cs"/>
              </a:rPr>
              <a:t>present problems in predictive approaches. Refer to</a:t>
            </a:r>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8</a:t>
            </a:fld>
            <a:endParaRPr lang="en-US"/>
          </a:p>
        </p:txBody>
      </p:sp>
    </p:spTree>
    <p:extLst>
      <p:ext uri="{BB962C8B-B14F-4D97-AF65-F5344CB8AC3E}">
        <p14:creationId xmlns:p14="http://schemas.microsoft.com/office/powerpoint/2010/main" val="37572035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9</a:t>
            </a:fld>
            <a:endParaRPr lang="en-US"/>
          </a:p>
        </p:txBody>
      </p:sp>
    </p:spTree>
    <p:extLst>
      <p:ext uri="{BB962C8B-B14F-4D97-AF65-F5344CB8AC3E}">
        <p14:creationId xmlns:p14="http://schemas.microsoft.com/office/powerpoint/2010/main" val="33833951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10</a:t>
            </a:fld>
            <a:endParaRPr lang="en-US"/>
          </a:p>
        </p:txBody>
      </p:sp>
    </p:spTree>
    <p:extLst>
      <p:ext uri="{BB962C8B-B14F-4D97-AF65-F5344CB8AC3E}">
        <p14:creationId xmlns:p14="http://schemas.microsoft.com/office/powerpoint/2010/main" val="29812796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11</a:t>
            </a:fld>
            <a:endParaRPr lang="en-US"/>
          </a:p>
        </p:txBody>
      </p:sp>
    </p:spTree>
    <p:extLst>
      <p:ext uri="{BB962C8B-B14F-4D97-AF65-F5344CB8AC3E}">
        <p14:creationId xmlns:p14="http://schemas.microsoft.com/office/powerpoint/2010/main" val="31640310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12</a:t>
            </a:fld>
            <a:endParaRPr lang="en-US"/>
          </a:p>
        </p:txBody>
      </p:sp>
    </p:spTree>
    <p:extLst>
      <p:ext uri="{BB962C8B-B14F-4D97-AF65-F5344CB8AC3E}">
        <p14:creationId xmlns:p14="http://schemas.microsoft.com/office/powerpoint/2010/main" val="18540040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13</a:t>
            </a:fld>
            <a:endParaRPr lang="en-US"/>
          </a:p>
        </p:txBody>
      </p:sp>
    </p:spTree>
    <p:extLst>
      <p:ext uri="{BB962C8B-B14F-4D97-AF65-F5344CB8AC3E}">
        <p14:creationId xmlns:p14="http://schemas.microsoft.com/office/powerpoint/2010/main" val="8791064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14</a:t>
            </a:fld>
            <a:endParaRPr lang="en-US"/>
          </a:p>
        </p:txBody>
      </p:sp>
    </p:spTree>
    <p:extLst>
      <p:ext uri="{BB962C8B-B14F-4D97-AF65-F5344CB8AC3E}">
        <p14:creationId xmlns:p14="http://schemas.microsoft.com/office/powerpoint/2010/main" val="22828966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mn-lt"/>
                <a:ea typeface="+mn-ea"/>
                <a:cs typeface="+mn-cs"/>
              </a:rPr>
              <a:t>there is evidence that the smaller the chunk of work, the more likely people are to deliver it.</a:t>
            </a:r>
          </a:p>
          <a:p>
            <a:r>
              <a:rPr lang="en-US" sz="1200" b="0" i="0" u="none" strike="noStrike" kern="1200" baseline="0" dirty="0">
                <a:solidFill>
                  <a:schemeClr val="tx1"/>
                </a:solidFill>
                <a:latin typeface="+mn-lt"/>
                <a:ea typeface="+mn-ea"/>
                <a:cs typeface="+mn-cs"/>
              </a:rPr>
              <a:t>As an example, if the team averages 50 story points per iteration, and the</a:t>
            </a:r>
          </a:p>
          <a:p>
            <a:r>
              <a:rPr lang="en-US" sz="1200" b="0" i="0" u="none" strike="noStrike" kern="1200" baseline="0" dirty="0">
                <a:solidFill>
                  <a:schemeClr val="tx1"/>
                </a:solidFill>
                <a:latin typeface="+mn-lt"/>
                <a:ea typeface="+mn-ea"/>
                <a:cs typeface="+mn-cs"/>
              </a:rPr>
              <a:t>team estimates there are about another 500 points remaining, the team</a:t>
            </a:r>
          </a:p>
          <a:p>
            <a:r>
              <a:rPr lang="en-US" sz="1200" b="0" i="0" u="none" strike="noStrike" kern="1200" baseline="0" dirty="0">
                <a:solidFill>
                  <a:schemeClr val="tx1"/>
                </a:solidFill>
                <a:latin typeface="+mn-lt"/>
                <a:ea typeface="+mn-ea"/>
                <a:cs typeface="+mn-cs"/>
              </a:rPr>
              <a:t>estimates it has about 10 iterations remaining. As the product owner refines</a:t>
            </a:r>
          </a:p>
          <a:p>
            <a:r>
              <a:rPr lang="en-US" sz="1200" b="0" i="0" u="none" strike="noStrike" kern="1200" baseline="0" dirty="0">
                <a:solidFill>
                  <a:schemeClr val="tx1"/>
                </a:solidFill>
                <a:latin typeface="+mn-lt"/>
                <a:ea typeface="+mn-ea"/>
                <a:cs typeface="+mn-cs"/>
              </a:rPr>
              <a:t>the stories remaining and as the team refines its estimates, the project estimate</a:t>
            </a:r>
          </a:p>
          <a:p>
            <a:r>
              <a:rPr lang="en-US" sz="1200" b="0" i="0" u="none" strike="noStrike" kern="1200" baseline="0" dirty="0">
                <a:solidFill>
                  <a:schemeClr val="tx1"/>
                </a:solidFill>
                <a:latin typeface="+mn-lt"/>
                <a:ea typeface="+mn-ea"/>
                <a:cs typeface="+mn-cs"/>
              </a:rPr>
              <a:t>could go up or down, but the team can provide an estimate.</a:t>
            </a:r>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17</a:t>
            </a:fld>
            <a:endParaRPr lang="en-US"/>
          </a:p>
        </p:txBody>
      </p:sp>
    </p:spTree>
    <p:extLst>
      <p:ext uri="{BB962C8B-B14F-4D97-AF65-F5344CB8AC3E}">
        <p14:creationId xmlns:p14="http://schemas.microsoft.com/office/powerpoint/2010/main" val="40317945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mn-lt"/>
                <a:ea typeface="+mn-ea"/>
                <a:cs typeface="+mn-cs"/>
              </a:rPr>
              <a:t>Each feature is unique, so its cycle time is unique. However, a product owner might notice that smaller features have smaller cycle times. The product owner wants to see throughput, so the product owner creates smaller features or works</a:t>
            </a:r>
          </a:p>
          <a:p>
            <a:r>
              <a:rPr lang="en-US" sz="1200" b="0" i="0" u="none" strike="noStrike" kern="1200" baseline="0" dirty="0">
                <a:solidFill>
                  <a:schemeClr val="tx1"/>
                </a:solidFill>
                <a:latin typeface="+mn-lt"/>
                <a:ea typeface="+mn-ea"/>
                <a:cs typeface="+mn-cs"/>
              </a:rPr>
              <a:t>with the team to do so. </a:t>
            </a:r>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25</a:t>
            </a:fld>
            <a:endParaRPr lang="en-US"/>
          </a:p>
        </p:txBody>
      </p:sp>
    </p:spTree>
    <p:extLst>
      <p:ext uri="{BB962C8B-B14F-4D97-AF65-F5344CB8AC3E}">
        <p14:creationId xmlns:p14="http://schemas.microsoft.com/office/powerpoint/2010/main" val="21435505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80016-F6CF-474F-B219-FC9B85A0E4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879D928-6CE4-4979-829B-864D9303F7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1F4ECAF-7F2B-429F-AC2F-070674A609BA}"/>
              </a:ext>
            </a:extLst>
          </p:cNvPr>
          <p:cNvSpPr>
            <a:spLocks noGrp="1"/>
          </p:cNvSpPr>
          <p:nvPr>
            <p:ph type="dt" sz="half" idx="10"/>
          </p:nvPr>
        </p:nvSpPr>
        <p:spPr/>
        <p:txBody>
          <a:bodyPr/>
          <a:lstStyle/>
          <a:p>
            <a:r>
              <a:rPr lang="en-US"/>
              <a:t>Summer 2022</a:t>
            </a:r>
          </a:p>
        </p:txBody>
      </p:sp>
      <p:sp>
        <p:nvSpPr>
          <p:cNvPr id="5" name="Footer Placeholder 4">
            <a:extLst>
              <a:ext uri="{FF2B5EF4-FFF2-40B4-BE49-F238E27FC236}">
                <a16:creationId xmlns:a16="http://schemas.microsoft.com/office/drawing/2014/main" id="{6E2EE017-2E88-43CA-A48A-D1C6BEA15723}"/>
              </a:ext>
            </a:extLst>
          </p:cNvPr>
          <p:cNvSpPr>
            <a:spLocks noGrp="1"/>
          </p:cNvSpPr>
          <p:nvPr>
            <p:ph type="ftr" sz="quarter" idx="11"/>
          </p:nvPr>
        </p:nvSpPr>
        <p:spPr/>
        <p:txBody>
          <a:bodyPr/>
          <a:lstStyle/>
          <a:p>
            <a:r>
              <a:rPr lang="en-US" dirty="0"/>
              <a:t>Eng. Dr. </a:t>
            </a:r>
            <a:r>
              <a:rPr lang="en-US" dirty="0" err="1"/>
              <a:t>Akram</a:t>
            </a:r>
            <a:r>
              <a:rPr lang="en-US" dirty="0"/>
              <a:t> Ali</a:t>
            </a:r>
          </a:p>
        </p:txBody>
      </p:sp>
      <p:sp>
        <p:nvSpPr>
          <p:cNvPr id="6" name="Slide Number Placeholder 5">
            <a:extLst>
              <a:ext uri="{FF2B5EF4-FFF2-40B4-BE49-F238E27FC236}">
                <a16:creationId xmlns:a16="http://schemas.microsoft.com/office/drawing/2014/main" id="{8A95734C-BB6C-4998-A8BB-7F5B6160B66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5235914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476EB-1355-4B6B-BAB4-D8D74FBDEB0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E50380F-D3AE-4874-AF6D-0BB7662073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B33B2AD-86AA-4164-A176-B9A306099BEA}"/>
              </a:ext>
            </a:extLst>
          </p:cNvPr>
          <p:cNvSpPr>
            <a:spLocks noGrp="1"/>
          </p:cNvSpPr>
          <p:nvPr>
            <p:ph type="dt" sz="half" idx="10"/>
          </p:nvPr>
        </p:nvSpPr>
        <p:spPr/>
        <p:txBody>
          <a:bodyPr/>
          <a:lstStyle/>
          <a:p>
            <a:r>
              <a:rPr lang="en-US"/>
              <a:t>Summer 2022</a:t>
            </a:r>
          </a:p>
        </p:txBody>
      </p:sp>
      <p:sp>
        <p:nvSpPr>
          <p:cNvPr id="5" name="Footer Placeholder 4">
            <a:extLst>
              <a:ext uri="{FF2B5EF4-FFF2-40B4-BE49-F238E27FC236}">
                <a16:creationId xmlns:a16="http://schemas.microsoft.com/office/drawing/2014/main" id="{682890EF-4AFE-4C01-838E-56677ECFF57E}"/>
              </a:ext>
            </a:extLst>
          </p:cNvPr>
          <p:cNvSpPr>
            <a:spLocks noGrp="1"/>
          </p:cNvSpPr>
          <p:nvPr>
            <p:ph type="ftr" sz="quarter" idx="11"/>
          </p:nvPr>
        </p:nvSpPr>
        <p:spPr/>
        <p:txBody>
          <a:bodyPr/>
          <a:lstStyle/>
          <a:p>
            <a:r>
              <a:rPr lang="en-US" sz="1200" b="1">
                <a:solidFill>
                  <a:srgbClr val="53728A"/>
                </a:solidFill>
              </a:rPr>
              <a:t>Eng. Dr. Akram Ali</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883FB7BC-0A82-4370-8381-56BFF26CE98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70065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C2C4E-6914-486D-ACE5-A6D095E6FD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5F9D91E-F449-482E-8418-0487EF4EDA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0657F48-A08D-4E7C-A9B7-EE1C619E0186}"/>
              </a:ext>
            </a:extLst>
          </p:cNvPr>
          <p:cNvSpPr>
            <a:spLocks noGrp="1"/>
          </p:cNvSpPr>
          <p:nvPr>
            <p:ph type="dt" sz="half" idx="10"/>
          </p:nvPr>
        </p:nvSpPr>
        <p:spPr/>
        <p:txBody>
          <a:bodyPr/>
          <a:lstStyle/>
          <a:p>
            <a:r>
              <a:rPr lang="en-US"/>
              <a:t>Summer 2022</a:t>
            </a:r>
          </a:p>
        </p:txBody>
      </p:sp>
      <p:sp>
        <p:nvSpPr>
          <p:cNvPr id="5" name="Footer Placeholder 4">
            <a:extLst>
              <a:ext uri="{FF2B5EF4-FFF2-40B4-BE49-F238E27FC236}">
                <a16:creationId xmlns:a16="http://schemas.microsoft.com/office/drawing/2014/main" id="{61B9FD46-3234-443A-9D01-89520031F58B}"/>
              </a:ext>
            </a:extLst>
          </p:cNvPr>
          <p:cNvSpPr>
            <a:spLocks noGrp="1"/>
          </p:cNvSpPr>
          <p:nvPr>
            <p:ph type="ftr" sz="quarter" idx="11"/>
          </p:nvPr>
        </p:nvSpPr>
        <p:spPr/>
        <p:txBody>
          <a:bodyPr/>
          <a:lstStyle/>
          <a:p>
            <a:r>
              <a:rPr lang="en-US" b="1">
                <a:solidFill>
                  <a:srgbClr val="53728A"/>
                </a:solidFill>
              </a:rPr>
              <a:t>Eng. Dr. Akram Ali</a:t>
            </a:r>
            <a:endParaRPr lang="en-US" b="1" dirty="0">
              <a:solidFill>
                <a:srgbClr val="53728A"/>
              </a:solidFill>
            </a:endParaRPr>
          </a:p>
        </p:txBody>
      </p:sp>
      <p:sp>
        <p:nvSpPr>
          <p:cNvPr id="6" name="Slide Number Placeholder 5">
            <a:extLst>
              <a:ext uri="{FF2B5EF4-FFF2-40B4-BE49-F238E27FC236}">
                <a16:creationId xmlns:a16="http://schemas.microsoft.com/office/drawing/2014/main" id="{B566282A-1DC9-4DC6-9B19-06ABE74E9992}"/>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56327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1BE38-3C19-4899-9557-93CAE0AB77C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D477C09-3EE9-467D-9521-761974FA6B2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7CE6601-614C-400B-8516-2365794B0D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2C1119B-A48F-4299-A3C1-E7350591D8CE}"/>
              </a:ext>
            </a:extLst>
          </p:cNvPr>
          <p:cNvSpPr>
            <a:spLocks noGrp="1"/>
          </p:cNvSpPr>
          <p:nvPr>
            <p:ph type="dt" sz="half" idx="10"/>
          </p:nvPr>
        </p:nvSpPr>
        <p:spPr/>
        <p:txBody>
          <a:bodyPr/>
          <a:lstStyle/>
          <a:p>
            <a:r>
              <a:rPr lang="en-US"/>
              <a:t>Summer 2022</a:t>
            </a:r>
          </a:p>
        </p:txBody>
      </p:sp>
      <p:sp>
        <p:nvSpPr>
          <p:cNvPr id="6" name="Footer Placeholder 5">
            <a:extLst>
              <a:ext uri="{FF2B5EF4-FFF2-40B4-BE49-F238E27FC236}">
                <a16:creationId xmlns:a16="http://schemas.microsoft.com/office/drawing/2014/main" id="{99A60ADF-F158-4F0D-B23A-04FB36F8412B}"/>
              </a:ext>
            </a:extLst>
          </p:cNvPr>
          <p:cNvSpPr>
            <a:spLocks noGrp="1"/>
          </p:cNvSpPr>
          <p:nvPr>
            <p:ph type="ftr" sz="quarter" idx="11"/>
          </p:nvPr>
        </p:nvSpPr>
        <p:spPr/>
        <p:txBody>
          <a:bodyPr/>
          <a:lstStyle/>
          <a:p>
            <a:r>
              <a:rPr lang="en-US"/>
              <a:t>Eng. Dr. Akram Ali</a:t>
            </a:r>
            <a:endParaRPr lang="en-US" dirty="0"/>
          </a:p>
        </p:txBody>
      </p:sp>
      <p:sp>
        <p:nvSpPr>
          <p:cNvPr id="7" name="Slide Number Placeholder 6">
            <a:extLst>
              <a:ext uri="{FF2B5EF4-FFF2-40B4-BE49-F238E27FC236}">
                <a16:creationId xmlns:a16="http://schemas.microsoft.com/office/drawing/2014/main" id="{C7B2FBB4-6760-43E0-8730-43753704115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83007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89FE3-AB87-4E18-A63A-CC600D6C8F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BBE197A-E923-4C03-84D1-C776937604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A551361-1C30-482D-836B-BBECA041620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E811D56-82EF-44D3-A89D-C767318EDA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5EB94B3-752C-4DA8-AE4B-DD61B69287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1BF96B1-45EE-46B0-A45A-BF15329413CD}"/>
              </a:ext>
            </a:extLst>
          </p:cNvPr>
          <p:cNvSpPr>
            <a:spLocks noGrp="1"/>
          </p:cNvSpPr>
          <p:nvPr>
            <p:ph type="dt" sz="half" idx="10"/>
          </p:nvPr>
        </p:nvSpPr>
        <p:spPr/>
        <p:txBody>
          <a:bodyPr/>
          <a:lstStyle/>
          <a:p>
            <a:r>
              <a:rPr lang="en-US"/>
              <a:t>Summer 2022</a:t>
            </a:r>
          </a:p>
        </p:txBody>
      </p:sp>
      <p:sp>
        <p:nvSpPr>
          <p:cNvPr id="8" name="Footer Placeholder 7">
            <a:extLst>
              <a:ext uri="{FF2B5EF4-FFF2-40B4-BE49-F238E27FC236}">
                <a16:creationId xmlns:a16="http://schemas.microsoft.com/office/drawing/2014/main" id="{990C9D8E-8E32-4DBF-B89B-EA0448AE5205}"/>
              </a:ext>
            </a:extLst>
          </p:cNvPr>
          <p:cNvSpPr>
            <a:spLocks noGrp="1"/>
          </p:cNvSpPr>
          <p:nvPr>
            <p:ph type="ftr" sz="quarter" idx="11"/>
          </p:nvPr>
        </p:nvSpPr>
        <p:spPr/>
        <p:txBody>
          <a:bodyPr/>
          <a:lstStyle/>
          <a:p>
            <a:r>
              <a:rPr lang="en-US"/>
              <a:t>Eng. Dr. Akram Ali</a:t>
            </a:r>
            <a:endParaRPr lang="en-US" dirty="0"/>
          </a:p>
        </p:txBody>
      </p:sp>
      <p:sp>
        <p:nvSpPr>
          <p:cNvPr id="9" name="Slide Number Placeholder 8">
            <a:extLst>
              <a:ext uri="{FF2B5EF4-FFF2-40B4-BE49-F238E27FC236}">
                <a16:creationId xmlns:a16="http://schemas.microsoft.com/office/drawing/2014/main" id="{9BDD667C-E9EE-47F4-A14F-7C031C6C0FA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451461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88EF1-8A8C-43FB-AFD1-38AD30F48C5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7C5A830-4BE7-443E-BA7F-CBE5EF10DC32}"/>
              </a:ext>
            </a:extLst>
          </p:cNvPr>
          <p:cNvSpPr>
            <a:spLocks noGrp="1"/>
          </p:cNvSpPr>
          <p:nvPr>
            <p:ph type="dt" sz="half" idx="10"/>
          </p:nvPr>
        </p:nvSpPr>
        <p:spPr/>
        <p:txBody>
          <a:bodyPr/>
          <a:lstStyle/>
          <a:p>
            <a:r>
              <a:rPr lang="en-US"/>
              <a:t>Summer 2022</a:t>
            </a:r>
          </a:p>
        </p:txBody>
      </p:sp>
      <p:sp>
        <p:nvSpPr>
          <p:cNvPr id="4" name="Footer Placeholder 3">
            <a:extLst>
              <a:ext uri="{FF2B5EF4-FFF2-40B4-BE49-F238E27FC236}">
                <a16:creationId xmlns:a16="http://schemas.microsoft.com/office/drawing/2014/main" id="{530EA6A3-7C31-423F-993A-E4AAD2018932}"/>
              </a:ext>
            </a:extLst>
          </p:cNvPr>
          <p:cNvSpPr>
            <a:spLocks noGrp="1"/>
          </p:cNvSpPr>
          <p:nvPr>
            <p:ph type="ftr" sz="quarter" idx="11"/>
          </p:nvPr>
        </p:nvSpPr>
        <p:spPr/>
        <p:txBody>
          <a:bodyPr/>
          <a:lstStyle/>
          <a:p>
            <a:r>
              <a:rPr lang="en-US"/>
              <a:t>Eng. Dr. Akram Ali</a:t>
            </a:r>
            <a:endParaRPr lang="en-US" dirty="0"/>
          </a:p>
        </p:txBody>
      </p:sp>
      <p:sp>
        <p:nvSpPr>
          <p:cNvPr id="5" name="Slide Number Placeholder 4">
            <a:extLst>
              <a:ext uri="{FF2B5EF4-FFF2-40B4-BE49-F238E27FC236}">
                <a16:creationId xmlns:a16="http://schemas.microsoft.com/office/drawing/2014/main" id="{1ED5ADD4-0B37-4742-8665-FBD31993F23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7085675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45A76EC-6DA5-4F0D-9BB4-2B8EECCD3FEF}"/>
              </a:ext>
            </a:extLst>
          </p:cNvPr>
          <p:cNvSpPr>
            <a:spLocks noGrp="1"/>
          </p:cNvSpPr>
          <p:nvPr>
            <p:ph type="dt" sz="half" idx="10"/>
          </p:nvPr>
        </p:nvSpPr>
        <p:spPr/>
        <p:txBody>
          <a:bodyPr/>
          <a:lstStyle/>
          <a:p>
            <a:r>
              <a:rPr lang="en-US"/>
              <a:t>Summer 2022</a:t>
            </a:r>
          </a:p>
        </p:txBody>
      </p:sp>
      <p:sp>
        <p:nvSpPr>
          <p:cNvPr id="3" name="Footer Placeholder 2">
            <a:extLst>
              <a:ext uri="{FF2B5EF4-FFF2-40B4-BE49-F238E27FC236}">
                <a16:creationId xmlns:a16="http://schemas.microsoft.com/office/drawing/2014/main" id="{3B949424-003F-48B4-8FEA-8A6BFEAAA925}"/>
              </a:ext>
            </a:extLst>
          </p:cNvPr>
          <p:cNvSpPr>
            <a:spLocks noGrp="1"/>
          </p:cNvSpPr>
          <p:nvPr>
            <p:ph type="ftr" sz="quarter" idx="11"/>
          </p:nvPr>
        </p:nvSpPr>
        <p:spPr/>
        <p:txBody>
          <a:bodyPr/>
          <a:lstStyle/>
          <a:p>
            <a:r>
              <a:rPr lang="en-US"/>
              <a:t>Eng. Dr. Akram Ali</a:t>
            </a:r>
            <a:endParaRPr lang="en-US" dirty="0"/>
          </a:p>
        </p:txBody>
      </p:sp>
      <p:sp>
        <p:nvSpPr>
          <p:cNvPr id="4" name="Slide Number Placeholder 3">
            <a:extLst>
              <a:ext uri="{FF2B5EF4-FFF2-40B4-BE49-F238E27FC236}">
                <a16:creationId xmlns:a16="http://schemas.microsoft.com/office/drawing/2014/main" id="{9DD007D9-E50F-485A-A330-2874D323EC4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8269919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B9D5E-76B9-448A-8E91-3A12816DA2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C0223B2-C352-4F0E-A0CF-6BB2DAFCA9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736218-9046-4904-A478-29AD620CBC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291F3D-DB4C-4C43-8A00-782C7E74CAAD}"/>
              </a:ext>
            </a:extLst>
          </p:cNvPr>
          <p:cNvSpPr>
            <a:spLocks noGrp="1"/>
          </p:cNvSpPr>
          <p:nvPr>
            <p:ph type="dt" sz="half" idx="10"/>
          </p:nvPr>
        </p:nvSpPr>
        <p:spPr/>
        <p:txBody>
          <a:bodyPr/>
          <a:lstStyle/>
          <a:p>
            <a:r>
              <a:rPr lang="en-US"/>
              <a:t>Summer 2022</a:t>
            </a:r>
          </a:p>
        </p:txBody>
      </p:sp>
      <p:sp>
        <p:nvSpPr>
          <p:cNvPr id="6" name="Footer Placeholder 5">
            <a:extLst>
              <a:ext uri="{FF2B5EF4-FFF2-40B4-BE49-F238E27FC236}">
                <a16:creationId xmlns:a16="http://schemas.microsoft.com/office/drawing/2014/main" id="{688E78FD-C676-42DB-85CA-3EA9A8BB86EF}"/>
              </a:ext>
            </a:extLst>
          </p:cNvPr>
          <p:cNvSpPr>
            <a:spLocks noGrp="1"/>
          </p:cNvSpPr>
          <p:nvPr>
            <p:ph type="ftr" sz="quarter" idx="11"/>
          </p:nvPr>
        </p:nvSpPr>
        <p:spPr/>
        <p:txBody>
          <a:bodyPr/>
          <a:lstStyle/>
          <a:p>
            <a:r>
              <a:rPr lang="en-US"/>
              <a:t>Eng. Dr. Akram Ali</a:t>
            </a:r>
            <a:endParaRPr lang="en-US" dirty="0"/>
          </a:p>
        </p:txBody>
      </p:sp>
      <p:sp>
        <p:nvSpPr>
          <p:cNvPr id="7" name="Slide Number Placeholder 6">
            <a:extLst>
              <a:ext uri="{FF2B5EF4-FFF2-40B4-BE49-F238E27FC236}">
                <a16:creationId xmlns:a16="http://schemas.microsoft.com/office/drawing/2014/main" id="{7CA2F6C6-381A-443D-A3D6-4A06C0D2E03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5331375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569E6-5C29-47A0-B5D7-A52D274813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DB99370-6D33-4C13-A03A-AC0842D0C6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10FE90C-F565-40EB-84A9-9127B9EA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489353-6A66-4B72-8D54-0E604356CB80}"/>
              </a:ext>
            </a:extLst>
          </p:cNvPr>
          <p:cNvSpPr>
            <a:spLocks noGrp="1"/>
          </p:cNvSpPr>
          <p:nvPr>
            <p:ph type="dt" sz="half" idx="10"/>
          </p:nvPr>
        </p:nvSpPr>
        <p:spPr/>
        <p:txBody>
          <a:bodyPr/>
          <a:lstStyle/>
          <a:p>
            <a:r>
              <a:rPr lang="en-US"/>
              <a:t>Summer 2022</a:t>
            </a:r>
          </a:p>
        </p:txBody>
      </p:sp>
      <p:sp>
        <p:nvSpPr>
          <p:cNvPr id="6" name="Footer Placeholder 5">
            <a:extLst>
              <a:ext uri="{FF2B5EF4-FFF2-40B4-BE49-F238E27FC236}">
                <a16:creationId xmlns:a16="http://schemas.microsoft.com/office/drawing/2014/main" id="{0B60BF95-2765-4D16-8D1C-C8D081A06EBD}"/>
              </a:ext>
            </a:extLst>
          </p:cNvPr>
          <p:cNvSpPr>
            <a:spLocks noGrp="1"/>
          </p:cNvSpPr>
          <p:nvPr>
            <p:ph type="ftr" sz="quarter" idx="11"/>
          </p:nvPr>
        </p:nvSpPr>
        <p:spPr/>
        <p:txBody>
          <a:bodyPr/>
          <a:lstStyle/>
          <a:p>
            <a:r>
              <a:rPr lang="en-US"/>
              <a:t>Eng. Dr. Akram Ali</a:t>
            </a:r>
            <a:endParaRPr lang="en-US" dirty="0"/>
          </a:p>
        </p:txBody>
      </p:sp>
      <p:sp>
        <p:nvSpPr>
          <p:cNvPr id="7" name="Slide Number Placeholder 6">
            <a:extLst>
              <a:ext uri="{FF2B5EF4-FFF2-40B4-BE49-F238E27FC236}">
                <a16:creationId xmlns:a16="http://schemas.microsoft.com/office/drawing/2014/main" id="{9434A4CB-EFA1-4370-824F-54B992B050A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4188101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42D3D-38A2-46E1-8364-4B994B46F91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AB587A4-C5B9-4EDE-9449-6042C0B7A7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247B2D-FAA4-4441-9C2A-F5A1138675BE}"/>
              </a:ext>
            </a:extLst>
          </p:cNvPr>
          <p:cNvSpPr>
            <a:spLocks noGrp="1"/>
          </p:cNvSpPr>
          <p:nvPr>
            <p:ph type="dt" sz="half" idx="10"/>
          </p:nvPr>
        </p:nvSpPr>
        <p:spPr/>
        <p:txBody>
          <a:bodyPr/>
          <a:lstStyle/>
          <a:p>
            <a:r>
              <a:rPr lang="en-US"/>
              <a:t>Summer 2022</a:t>
            </a:r>
          </a:p>
        </p:txBody>
      </p:sp>
      <p:sp>
        <p:nvSpPr>
          <p:cNvPr id="5" name="Footer Placeholder 4">
            <a:extLst>
              <a:ext uri="{FF2B5EF4-FFF2-40B4-BE49-F238E27FC236}">
                <a16:creationId xmlns:a16="http://schemas.microsoft.com/office/drawing/2014/main" id="{F9B039E6-9E52-428D-B425-93B9656E472A}"/>
              </a:ext>
            </a:extLst>
          </p:cNvPr>
          <p:cNvSpPr>
            <a:spLocks noGrp="1"/>
          </p:cNvSpPr>
          <p:nvPr>
            <p:ph type="ftr" sz="quarter" idx="11"/>
          </p:nvPr>
        </p:nvSpPr>
        <p:spPr/>
        <p:txBody>
          <a:bodyPr/>
          <a:lstStyle/>
          <a:p>
            <a:r>
              <a:rPr lang="en-US"/>
              <a:t>Eng. Dr. Akram Ali</a:t>
            </a:r>
            <a:endParaRPr lang="en-US" dirty="0"/>
          </a:p>
        </p:txBody>
      </p:sp>
      <p:sp>
        <p:nvSpPr>
          <p:cNvPr id="6" name="Slide Number Placeholder 5">
            <a:extLst>
              <a:ext uri="{FF2B5EF4-FFF2-40B4-BE49-F238E27FC236}">
                <a16:creationId xmlns:a16="http://schemas.microsoft.com/office/drawing/2014/main" id="{25A16C17-C040-4B3A-A7D0-49CD880785DF}"/>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6810660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4EE0452-43F5-49EA-A2E5-7454497442E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293091-1BE4-4E9E-9C9C-79BE85DCF96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B8EE1C-8BD0-42FD-A7AA-E4BFBF835040}"/>
              </a:ext>
            </a:extLst>
          </p:cNvPr>
          <p:cNvSpPr>
            <a:spLocks noGrp="1"/>
          </p:cNvSpPr>
          <p:nvPr>
            <p:ph type="dt" sz="half" idx="10"/>
          </p:nvPr>
        </p:nvSpPr>
        <p:spPr/>
        <p:txBody>
          <a:bodyPr/>
          <a:lstStyle/>
          <a:p>
            <a:r>
              <a:rPr lang="en-US"/>
              <a:t>Summer 2022</a:t>
            </a:r>
          </a:p>
        </p:txBody>
      </p:sp>
      <p:sp>
        <p:nvSpPr>
          <p:cNvPr id="5" name="Footer Placeholder 4">
            <a:extLst>
              <a:ext uri="{FF2B5EF4-FFF2-40B4-BE49-F238E27FC236}">
                <a16:creationId xmlns:a16="http://schemas.microsoft.com/office/drawing/2014/main" id="{0BE4D64A-328B-4942-8C01-AB57D08EABFF}"/>
              </a:ext>
            </a:extLst>
          </p:cNvPr>
          <p:cNvSpPr>
            <a:spLocks noGrp="1"/>
          </p:cNvSpPr>
          <p:nvPr>
            <p:ph type="ftr" sz="quarter" idx="11"/>
          </p:nvPr>
        </p:nvSpPr>
        <p:spPr/>
        <p:txBody>
          <a:bodyPr/>
          <a:lstStyle/>
          <a:p>
            <a:r>
              <a:rPr lang="en-US"/>
              <a:t>Eng. Dr. Akram Ali</a:t>
            </a:r>
            <a:endParaRPr lang="en-US" dirty="0"/>
          </a:p>
        </p:txBody>
      </p:sp>
      <p:sp>
        <p:nvSpPr>
          <p:cNvPr id="6" name="Slide Number Placeholder 5">
            <a:extLst>
              <a:ext uri="{FF2B5EF4-FFF2-40B4-BE49-F238E27FC236}">
                <a16:creationId xmlns:a16="http://schemas.microsoft.com/office/drawing/2014/main" id="{61635525-3115-4CE9-905D-65BFEDB566CC}"/>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5379680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r>
              <a:rPr lang="en-US"/>
              <a:t>Summer 2022</a:t>
            </a:r>
          </a:p>
        </p:txBody>
      </p:sp>
      <p:sp>
        <p:nvSpPr>
          <p:cNvPr id="5" name="Footer Placeholder 4"/>
          <p:cNvSpPr>
            <a:spLocks noGrp="1"/>
          </p:cNvSpPr>
          <p:nvPr>
            <p:ph type="ftr" sz="quarter" idx="11"/>
          </p:nvPr>
        </p:nvSpPr>
        <p:spPr/>
        <p:txBody>
          <a:bodyPr/>
          <a:lstStyle/>
          <a:p>
            <a:r>
              <a:rPr lang="en-US"/>
              <a:t>Eng. Dr. Akram Ali</a:t>
            </a: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9102528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Summer 2022</a:t>
            </a:r>
          </a:p>
        </p:txBody>
      </p:sp>
      <p:sp>
        <p:nvSpPr>
          <p:cNvPr id="5" name="Footer Placeholder 4"/>
          <p:cNvSpPr>
            <a:spLocks noGrp="1"/>
          </p:cNvSpPr>
          <p:nvPr>
            <p:ph type="ftr" sz="quarter" idx="11"/>
          </p:nvPr>
        </p:nvSpPr>
        <p:spPr/>
        <p:txBody>
          <a:bodyPr/>
          <a:lstStyle>
            <a:lvl1pPr>
              <a:defRPr sz="1400">
                <a:solidFill>
                  <a:schemeClr val="accent1">
                    <a:lumMod val="50000"/>
                  </a:schemeClr>
                </a:solidFill>
              </a:defRPr>
            </a:lvl1p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069440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r>
              <a:rPr lang="en-US"/>
              <a:t>Summer 2022</a:t>
            </a:r>
          </a:p>
        </p:txBody>
      </p:sp>
      <p:sp>
        <p:nvSpPr>
          <p:cNvPr id="5" name="Footer Placeholder 4"/>
          <p:cNvSpPr>
            <a:spLocks noGrp="1"/>
          </p:cNvSpPr>
          <p:nvPr>
            <p:ph type="ftr" sz="quarter" idx="11"/>
          </p:nvPr>
        </p:nvSpPr>
        <p:spPr/>
        <p:txBody>
          <a:bodyPr/>
          <a:lstStyle/>
          <a:p>
            <a:r>
              <a:rPr lang="en-US" b="1" dirty="0">
                <a:solidFill>
                  <a:srgbClr val="53728A"/>
                </a:solidFill>
              </a:rPr>
              <a:t>Eng. Dr. </a:t>
            </a:r>
            <a:r>
              <a:rPr lang="en-US" b="1" dirty="0" err="1">
                <a:solidFill>
                  <a:srgbClr val="53728A"/>
                </a:solidFill>
              </a:rPr>
              <a:t>Akram</a:t>
            </a:r>
            <a:r>
              <a:rPr lang="en-US" b="1" dirty="0">
                <a:solidFill>
                  <a:srgbClr val="53728A"/>
                </a:solidFill>
              </a:rPr>
              <a:t> Ali</a:t>
            </a: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1463800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r>
              <a:rPr lang="en-US"/>
              <a:t>Summer 2022</a:t>
            </a:r>
          </a:p>
        </p:txBody>
      </p:sp>
      <p:sp>
        <p:nvSpPr>
          <p:cNvPr id="6" name="Footer Placeholder 5"/>
          <p:cNvSpPr>
            <a:spLocks noGrp="1"/>
          </p:cNvSpPr>
          <p:nvPr>
            <p:ph type="ftr" sz="quarter" idx="11"/>
          </p:nvPr>
        </p:nvSpPr>
        <p:spPr/>
        <p:txBody>
          <a:bodyPr/>
          <a:lstStyle/>
          <a:p>
            <a:r>
              <a:rPr lang="en-US" b="1">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0169976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r>
              <a:rPr lang="en-US"/>
              <a:t>Summer 2022</a:t>
            </a:r>
          </a:p>
        </p:txBody>
      </p:sp>
      <p:sp>
        <p:nvSpPr>
          <p:cNvPr id="8" name="Footer Placeholder 7"/>
          <p:cNvSpPr>
            <a:spLocks noGrp="1"/>
          </p:cNvSpPr>
          <p:nvPr>
            <p:ph type="ftr" sz="quarter" idx="11"/>
          </p:nvPr>
        </p:nvSpPr>
        <p:spPr/>
        <p:txBody>
          <a:bodyPr/>
          <a:lstStyle/>
          <a:p>
            <a:r>
              <a:rPr lang="en-US" b="1">
                <a:solidFill>
                  <a:srgbClr val="53728A"/>
                </a:solidFill>
              </a:rPr>
              <a:t>Eng. Dr. Akram Ali</a:t>
            </a:r>
            <a:endParaRPr lang="en-US" dirty="0"/>
          </a:p>
        </p:txBody>
      </p:sp>
      <p:sp>
        <p:nvSpPr>
          <p:cNvPr id="9" name="Slide Number Placeholder 8"/>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3133685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r>
              <a:rPr lang="en-US"/>
              <a:t>Summer 2022</a:t>
            </a:r>
          </a:p>
        </p:txBody>
      </p:sp>
      <p:sp>
        <p:nvSpPr>
          <p:cNvPr id="4" name="Footer Placeholder 3"/>
          <p:cNvSpPr>
            <a:spLocks noGrp="1"/>
          </p:cNvSpPr>
          <p:nvPr>
            <p:ph type="ftr" sz="quarter" idx="11"/>
          </p:nvPr>
        </p:nvSpPr>
        <p:spPr/>
        <p:txBody>
          <a:bodyPr/>
          <a:lstStyle>
            <a:lvl1pPr>
              <a:defRPr sz="1400">
                <a:solidFill>
                  <a:schemeClr val="accent1">
                    <a:lumMod val="50000"/>
                  </a:schemeClr>
                </a:solidFill>
              </a:defRPr>
            </a:lvl1pPr>
          </a:lstStyle>
          <a:p>
            <a:r>
              <a:rPr lang="en-US" b="1"/>
              <a:t>Eng. Dr. Akram Ali</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38729137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a:t>Summer 2022</a:t>
            </a:r>
          </a:p>
        </p:txBody>
      </p:sp>
      <p:sp>
        <p:nvSpPr>
          <p:cNvPr id="3" name="Footer Placeholder 2"/>
          <p:cNvSpPr>
            <a:spLocks noGrp="1"/>
          </p:cNvSpPr>
          <p:nvPr>
            <p:ph type="ftr" sz="quarter" idx="11"/>
          </p:nvPr>
        </p:nvSpPr>
        <p:spPr/>
        <p:txBody>
          <a:bodyPr/>
          <a:lstStyle/>
          <a:p>
            <a:r>
              <a:rPr lang="en-US" b="1">
                <a:solidFill>
                  <a:srgbClr val="53728A"/>
                </a:solidFill>
              </a:rPr>
              <a:t>Eng. Dr. Akram Ali</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91724051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r>
              <a:rPr lang="en-US"/>
              <a:t>Summer 2022</a:t>
            </a:r>
          </a:p>
        </p:txBody>
      </p:sp>
      <p:sp>
        <p:nvSpPr>
          <p:cNvPr id="6" name="Footer Placeholder 5"/>
          <p:cNvSpPr>
            <a:spLocks noGrp="1"/>
          </p:cNvSpPr>
          <p:nvPr>
            <p:ph type="ftr" sz="quarter" idx="11"/>
          </p:nvPr>
        </p:nvSpPr>
        <p:spPr/>
        <p:txBody>
          <a:bodyPr/>
          <a:lstStyle/>
          <a:p>
            <a:r>
              <a:rPr lang="en-US" b="1">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5649118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r>
              <a:rPr lang="en-US"/>
              <a:t>Summer 2022</a:t>
            </a:r>
          </a:p>
        </p:txBody>
      </p:sp>
      <p:sp>
        <p:nvSpPr>
          <p:cNvPr id="6" name="Footer Placeholder 5"/>
          <p:cNvSpPr>
            <a:spLocks noGrp="1"/>
          </p:cNvSpPr>
          <p:nvPr>
            <p:ph type="ftr" sz="quarter" idx="11"/>
          </p:nvPr>
        </p:nvSpPr>
        <p:spPr/>
        <p:txBody>
          <a:bodyPr/>
          <a:lstStyle/>
          <a:p>
            <a:r>
              <a:rPr lang="en-US" b="1">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65870986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cap="all" baseline="0"/>
            </a:lvl1p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Summer 2022</a:t>
            </a:r>
          </a:p>
        </p:txBody>
      </p:sp>
      <p:sp>
        <p:nvSpPr>
          <p:cNvPr id="5" name="Footer Placeholder 4"/>
          <p:cNvSpPr>
            <a:spLocks noGrp="1"/>
          </p:cNvSpPr>
          <p:nvPr>
            <p:ph type="ftr" sz="quarter" idx="11"/>
          </p:nvPr>
        </p:nvSpPr>
        <p:spPr/>
        <p:txBody>
          <a:bodyPr/>
          <a:lstStyle/>
          <a:p>
            <a:r>
              <a:rPr lang="en-US" b="1">
                <a:solidFill>
                  <a:srgbClr val="53728A"/>
                </a:solidFill>
              </a:rPr>
              <a:t>Eng. Dr. Akram Ali</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9387210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Summer 2022</a:t>
            </a:r>
          </a:p>
        </p:txBody>
      </p:sp>
      <p:sp>
        <p:nvSpPr>
          <p:cNvPr id="5" name="Footer Placeholder 4"/>
          <p:cNvSpPr>
            <a:spLocks noGrp="1"/>
          </p:cNvSpPr>
          <p:nvPr>
            <p:ph type="ftr" sz="quarter" idx="11"/>
          </p:nvPr>
        </p:nvSpPr>
        <p:spPr/>
        <p:txBody>
          <a:bodyPr/>
          <a:lstStyle/>
          <a:p>
            <a:r>
              <a:rPr lang="en-US" b="1" dirty="0">
                <a:solidFill>
                  <a:srgbClr val="53728A"/>
                </a:solidFill>
              </a:rPr>
              <a:t>Eng. Dr. </a:t>
            </a:r>
            <a:r>
              <a:rPr lang="en-US" b="1" dirty="0" err="1">
                <a:solidFill>
                  <a:srgbClr val="53728A"/>
                </a:solidFill>
              </a:rPr>
              <a:t>Akram</a:t>
            </a:r>
            <a:r>
              <a:rPr lang="en-US" b="1" dirty="0">
                <a:solidFill>
                  <a:srgbClr val="53728A"/>
                </a:solidFill>
              </a:rPr>
              <a:t> Ali</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779217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23433E4-C324-4DDE-A6BF-B2826CF085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7A25399-0F28-4FA1-871B-C6AEB6FF14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7058E9-D024-4C07-BCD3-EE75CC86B3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Summer 2022</a:t>
            </a:r>
          </a:p>
        </p:txBody>
      </p:sp>
      <p:sp>
        <p:nvSpPr>
          <p:cNvPr id="5" name="Footer Placeholder 4">
            <a:extLst>
              <a:ext uri="{FF2B5EF4-FFF2-40B4-BE49-F238E27FC236}">
                <a16:creationId xmlns:a16="http://schemas.microsoft.com/office/drawing/2014/main" id="{6EEF40AE-35D1-45E1-9964-F10B8EE48F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a:t>Eng. Dr. Akram Ali</a:t>
            </a:r>
            <a:endParaRPr lang="en-US" dirty="0"/>
          </a:p>
        </p:txBody>
      </p:sp>
      <p:sp>
        <p:nvSpPr>
          <p:cNvPr id="6" name="Slide Number Placeholder 5">
            <a:extLst>
              <a:ext uri="{FF2B5EF4-FFF2-40B4-BE49-F238E27FC236}">
                <a16:creationId xmlns:a16="http://schemas.microsoft.com/office/drawing/2014/main" id="{AFDFCE6D-87E2-464B-9727-7C3A2E0223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3518620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dt="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Summer 2022</a:t>
            </a: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a:t>Eng. Dr. Akram Ali</a:t>
            </a:r>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pic>
        <p:nvPicPr>
          <p:cNvPr id="7" name="Picture 6"/>
          <p:cNvPicPr>
            <a:picLocks noChangeAspect="1"/>
          </p:cNvPicPr>
          <p:nvPr userDrawn="1"/>
        </p:nvPicPr>
        <p:blipFill>
          <a:blip r:embed="rId13"/>
          <a:stretch>
            <a:fillRect/>
          </a:stretch>
        </p:blipFill>
        <p:spPr>
          <a:xfrm>
            <a:off x="10348994" y="255084"/>
            <a:ext cx="1627773" cy="1463167"/>
          </a:xfrm>
          <a:prstGeom prst="rect">
            <a:avLst/>
          </a:prstGeom>
        </p:spPr>
      </p:pic>
    </p:spTree>
    <p:extLst>
      <p:ext uri="{BB962C8B-B14F-4D97-AF65-F5344CB8AC3E}">
        <p14:creationId xmlns:p14="http://schemas.microsoft.com/office/powerpoint/2010/main" val="453731341"/>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hf hdr="0" dt="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4.emf"/></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customXml" Target="../ink/ink2.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customXml" Target="../ink/ink3.xml"/><Relationship Id="rId2" Type="http://schemas.openxmlformats.org/officeDocument/2006/relationships/image" Target="../media/image6.emf"/><Relationship Id="rId1" Type="http://schemas.openxmlformats.org/officeDocument/2006/relationships/slideLayout" Target="../slideLayouts/slideLayout13.xml"/><Relationship Id="rId4" Type="http://schemas.openxmlformats.org/officeDocument/2006/relationships/image" Target="../media/image22.emf"/></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customXml" Target="../ink/ink4.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581400" y="718458"/>
            <a:ext cx="8567738" cy="3402782"/>
          </a:xfrm>
          <a:solidFill>
            <a:srgbClr val="53728A"/>
          </a:solidFill>
        </p:spPr>
        <p:txBody>
          <a:bodyPr lIns="274320" tIns="91440" rIns="182880" bIns="91440">
            <a:normAutofit fontScale="90000"/>
          </a:bodyPr>
          <a:lstStyle/>
          <a:p>
            <a:pPr algn="l"/>
            <a:br>
              <a:rPr lang="en-US" sz="5400" b="1" dirty="0">
                <a:solidFill>
                  <a:schemeClr val="bg1"/>
                </a:solidFill>
                <a:latin typeface="+mn-lt"/>
              </a:rPr>
            </a:br>
            <a:r>
              <a:rPr lang="en-US" sz="5400" b="1" dirty="0">
                <a:solidFill>
                  <a:schemeClr val="bg1"/>
                </a:solidFill>
                <a:ea typeface="+mj-ea"/>
                <a:cs typeface="+mj-cs"/>
              </a:rPr>
              <a:t>PMG 622</a:t>
            </a:r>
            <a:br>
              <a:rPr lang="en-US" sz="5400" b="1" dirty="0">
                <a:solidFill>
                  <a:schemeClr val="bg1"/>
                </a:solidFill>
                <a:latin typeface="+mn-lt"/>
              </a:rPr>
            </a:br>
            <a:r>
              <a:rPr lang="en-US" sz="5300" b="1" dirty="0">
                <a:solidFill>
                  <a:schemeClr val="bg1"/>
                </a:solidFill>
                <a:latin typeface="+mn-lt"/>
              </a:rPr>
              <a:t>Agile Project Management</a:t>
            </a:r>
            <a:br>
              <a:rPr lang="en-US" b="1" dirty="0">
                <a:solidFill>
                  <a:schemeClr val="bg1"/>
                </a:solidFill>
                <a:latin typeface="+mn-lt"/>
              </a:rPr>
            </a:br>
            <a:r>
              <a:rPr lang="en-US" sz="5400" dirty="0">
                <a:solidFill>
                  <a:srgbClr val="FFFF00"/>
                </a:solidFill>
                <a:latin typeface="+mn-lt"/>
              </a:rPr>
              <a:t>LECTURE 05: </a:t>
            </a:r>
            <a:r>
              <a:rPr lang="en-US" sz="5400" dirty="0">
                <a:solidFill>
                  <a:srgbClr val="FF0000"/>
                </a:solidFill>
                <a:latin typeface="+mn-lt"/>
              </a:rPr>
              <a:t>IMPLEMENTING AGILE: DELIVERING IN AN AGILE ENVIRONMENT </a:t>
            </a:r>
            <a:r>
              <a:rPr lang="en-US" sz="5400" b="1" dirty="0">
                <a:latin typeface="+mn-lt"/>
              </a:rPr>
              <a:t>[</a:t>
            </a:r>
            <a:r>
              <a:rPr lang="en-US" sz="5400" b="1" u="sng" dirty="0">
                <a:latin typeface="+mn-lt"/>
              </a:rPr>
              <a:t>Part 2 of 2</a:t>
            </a:r>
            <a:r>
              <a:rPr lang="en-US" sz="5400" b="1" dirty="0">
                <a:latin typeface="+mn-lt"/>
              </a:rPr>
              <a:t>]</a:t>
            </a:r>
          </a:p>
        </p:txBody>
      </p:sp>
      <p:sp>
        <p:nvSpPr>
          <p:cNvPr id="6" name="Rectangle 5">
            <a:extLst>
              <a:ext uri="{FF2B5EF4-FFF2-40B4-BE49-F238E27FC236}">
                <a16:creationId xmlns:a16="http://schemas.microsoft.com/office/drawing/2014/main" id="{6EFE6120-9984-43F1-A9C9-F16007E15EEB}"/>
              </a:ext>
            </a:extLst>
          </p:cNvPr>
          <p:cNvSpPr/>
          <p:nvPr/>
        </p:nvSpPr>
        <p:spPr>
          <a:xfrm>
            <a:off x="141668" y="718458"/>
            <a:ext cx="3373283" cy="563789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Everyone’s Smart</a:t>
            </a:r>
            <a:b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b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University</a:t>
            </a:r>
          </a:p>
        </p:txBody>
      </p:sp>
      <p:pic>
        <p:nvPicPr>
          <p:cNvPr id="9" name="Picture 8"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331445"/>
            <a:ext cx="2694542" cy="2286000"/>
          </a:xfrm>
          <a:prstGeom prst="rect">
            <a:avLst/>
          </a:prstGeom>
        </p:spPr>
      </p:pic>
      <p:sp>
        <p:nvSpPr>
          <p:cNvPr id="5" name="Footer Placeholder 4"/>
          <p:cNvSpPr>
            <a:spLocks noGrp="1"/>
          </p:cNvSpPr>
          <p:nvPr>
            <p:ph type="ftr" sz="quarter" idx="11"/>
          </p:nvPr>
        </p:nvSpPr>
        <p:spPr/>
        <p:txBody>
          <a:bodyPr/>
          <a:lstStyle/>
          <a:p>
            <a:r>
              <a:rPr lang="en-US"/>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1</a:t>
            </a:fld>
            <a:endParaRPr lang="en-US" dirty="0"/>
          </a:p>
        </p:txBody>
      </p:sp>
      <p:sp>
        <p:nvSpPr>
          <p:cNvPr id="10" name="Subtitle 2">
            <a:extLst>
              <a:ext uri="{FF2B5EF4-FFF2-40B4-BE49-F238E27FC236}">
                <a16:creationId xmlns:a16="http://schemas.microsoft.com/office/drawing/2014/main" id="{42F61A2C-40BB-46A9-A9B9-A72D7747B5D0}"/>
              </a:ext>
            </a:extLst>
          </p:cNvPr>
          <p:cNvSpPr txBox="1">
            <a:spLocks/>
          </p:cNvSpPr>
          <p:nvPr/>
        </p:nvSpPr>
        <p:spPr>
          <a:xfrm>
            <a:off x="3581400" y="4224270"/>
            <a:ext cx="8567738" cy="2132080"/>
          </a:xfrm>
          <a:prstGeom prst="rect">
            <a:avLst/>
          </a:prstGeom>
          <a:solidFill>
            <a:schemeClr val="tx1">
              <a:lumMod val="65000"/>
              <a:lumOff val="35000"/>
            </a:schemeClr>
          </a:solidFill>
        </p:spPr>
        <p:txBody>
          <a:bodyPr vert="horz" lIns="274320" tIns="91440" rIns="182880" bIns="9144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600"/>
              </a:spcBef>
            </a:pPr>
            <a:endParaRPr lang="en-US" sz="1050" b="1" dirty="0">
              <a:solidFill>
                <a:srgbClr val="00B0F0"/>
              </a:solidFill>
            </a:endParaRPr>
          </a:p>
          <a:p>
            <a:pPr>
              <a:spcBef>
                <a:spcPts val="600"/>
              </a:spcBef>
            </a:pPr>
            <a:r>
              <a:rPr lang="ar-EG" b="1" dirty="0">
                <a:solidFill>
                  <a:srgbClr val="00B0F0"/>
                </a:solidFill>
              </a:rPr>
              <a:t>دكتور مهندس استشاري ادارة المشروعات</a:t>
            </a:r>
            <a:endParaRPr lang="en-US" b="1" dirty="0">
              <a:solidFill>
                <a:srgbClr val="00B0F0"/>
              </a:solidFill>
            </a:endParaRPr>
          </a:p>
          <a:p>
            <a:pPr>
              <a:spcBef>
                <a:spcPts val="600"/>
              </a:spcBef>
            </a:pPr>
            <a:r>
              <a:rPr lang="en-US" b="1" dirty="0">
                <a:solidFill>
                  <a:srgbClr val="00B0F0"/>
                </a:solidFill>
              </a:rPr>
              <a:t>Eng. Dr. </a:t>
            </a:r>
            <a:r>
              <a:rPr lang="en-US" b="1" dirty="0" err="1">
                <a:solidFill>
                  <a:srgbClr val="00B0F0"/>
                </a:solidFill>
              </a:rPr>
              <a:t>Akram</a:t>
            </a:r>
            <a:r>
              <a:rPr lang="en-US" b="1" dirty="0">
                <a:solidFill>
                  <a:srgbClr val="00B0F0"/>
                </a:solidFill>
              </a:rPr>
              <a:t> Mustafa </a:t>
            </a:r>
            <a:r>
              <a:rPr lang="en-US" b="1" dirty="0" err="1">
                <a:solidFill>
                  <a:srgbClr val="00B0F0"/>
                </a:solidFill>
              </a:rPr>
              <a:t>Suliman</a:t>
            </a:r>
            <a:r>
              <a:rPr lang="en-US" b="1" dirty="0">
                <a:solidFill>
                  <a:srgbClr val="00B0F0"/>
                </a:solidFill>
              </a:rPr>
              <a:t> Ali,</a:t>
            </a:r>
          </a:p>
          <a:p>
            <a:r>
              <a:rPr lang="en-US" sz="2300" b="1" i="1" dirty="0">
                <a:solidFill>
                  <a:srgbClr val="00B0F0"/>
                </a:solidFill>
              </a:rPr>
              <a:t>PhD. AU, BEng. &amp; MSc. AAST, CEng </a:t>
            </a:r>
            <a:r>
              <a:rPr lang="en-US" sz="2300" b="1" i="1" dirty="0" err="1">
                <a:solidFill>
                  <a:srgbClr val="00B0F0"/>
                </a:solidFill>
              </a:rPr>
              <a:t>CMarEng</a:t>
            </a:r>
            <a:r>
              <a:rPr lang="en-US" sz="2300" b="1" i="1" dirty="0">
                <a:solidFill>
                  <a:srgbClr val="00B0F0"/>
                </a:solidFill>
              </a:rPr>
              <a:t> </a:t>
            </a:r>
            <a:r>
              <a:rPr lang="en-US" sz="2300" b="1" i="1" dirty="0" err="1">
                <a:solidFill>
                  <a:srgbClr val="00B0F0"/>
                </a:solidFill>
              </a:rPr>
              <a:t>MIMarEST</a:t>
            </a:r>
            <a:r>
              <a:rPr lang="en-US" sz="2300" b="1" i="1" dirty="0">
                <a:solidFill>
                  <a:srgbClr val="00B0F0"/>
                </a:solidFill>
              </a:rPr>
              <a:t>, PE, PMP®,</a:t>
            </a:r>
          </a:p>
          <a:p>
            <a:r>
              <a:rPr lang="en-US" sz="2300" b="1" i="1" dirty="0">
                <a:solidFill>
                  <a:srgbClr val="00B0F0"/>
                </a:solidFill>
              </a:rPr>
              <a:t>ASQ CSSBB, ISO Lead Auditor, NDT Level II,</a:t>
            </a:r>
            <a:endParaRPr lang="en-US" sz="2300" b="1" dirty="0">
              <a:solidFill>
                <a:srgbClr val="00B0F0"/>
              </a:solidFill>
            </a:endParaRPr>
          </a:p>
        </p:txBody>
      </p:sp>
    </p:spTree>
    <p:extLst>
      <p:ext uri="{BB962C8B-B14F-4D97-AF65-F5344CB8AC3E}">
        <p14:creationId xmlns:p14="http://schemas.microsoft.com/office/powerpoint/2010/main" val="5684945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cap="small" dirty="0"/>
              <a:t>Quick Review and Introduction</a:t>
            </a:r>
          </a:p>
        </p:txBody>
      </p:sp>
      <p:sp>
        <p:nvSpPr>
          <p:cNvPr id="5" name="Footer Placeholder 4"/>
          <p:cNvSpPr>
            <a:spLocks noGrp="1"/>
          </p:cNvSpPr>
          <p:nvPr>
            <p:ph type="ftr" sz="quarter" idx="11"/>
          </p:nvPr>
        </p:nvSpPr>
        <p:spPr/>
        <p:txBody>
          <a:bodyPr/>
          <a:lstStyle/>
          <a:p>
            <a:r>
              <a:rPr lang="en-US" b="1">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a:t>
            </a:fld>
            <a:endParaRPr lang="en-US"/>
          </a:p>
        </p:txBody>
      </p:sp>
    </p:spTree>
    <p:extLst>
      <p:ext uri="{BB962C8B-B14F-4D97-AF65-F5344CB8AC3E}">
        <p14:creationId xmlns:p14="http://schemas.microsoft.com/office/powerpoint/2010/main" val="40762498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Scrum roles, artifacts &amp; ceremonies</a:t>
            </a:r>
          </a:p>
        </p:txBody>
      </p:sp>
      <p:sp>
        <p:nvSpPr>
          <p:cNvPr id="3" name="Content Placeholder 2"/>
          <p:cNvSpPr>
            <a:spLocks noGrp="1"/>
          </p:cNvSpPr>
          <p:nvPr>
            <p:ph idx="1"/>
          </p:nvPr>
        </p:nvSpPr>
        <p:spPr>
          <a:xfrm>
            <a:off x="838200" y="1825625"/>
            <a:ext cx="10515600" cy="4895850"/>
          </a:xfrm>
        </p:spPr>
        <p:txBody>
          <a:bodyPr>
            <a:normAutofit fontScale="92500" lnSpcReduction="10000"/>
          </a:bodyPr>
          <a:lstStyle/>
          <a:p>
            <a:pPr marL="171450" indent="-171450"/>
            <a:r>
              <a:rPr lang="en-US" dirty="0"/>
              <a:t>SCRUM ARTIFICATS</a:t>
            </a:r>
          </a:p>
          <a:p>
            <a:pPr marL="628650" lvl="1" indent="-171450"/>
            <a:r>
              <a:rPr lang="en-US" dirty="0"/>
              <a:t>Product Backlog</a:t>
            </a:r>
          </a:p>
          <a:p>
            <a:pPr marL="628650" lvl="1" indent="-171450"/>
            <a:r>
              <a:rPr lang="en-US" dirty="0"/>
              <a:t>Sprint Backlog</a:t>
            </a:r>
          </a:p>
          <a:p>
            <a:pPr marL="628650" lvl="1" indent="-171450"/>
            <a:r>
              <a:rPr lang="en-US" dirty="0"/>
              <a:t>Increment</a:t>
            </a:r>
          </a:p>
          <a:p>
            <a:pPr marL="171450" indent="-171450"/>
            <a:r>
              <a:rPr lang="en-US" dirty="0"/>
              <a:t>SCRUM CERMONIES</a:t>
            </a:r>
          </a:p>
          <a:p>
            <a:pPr marL="628650" lvl="1" indent="-171450"/>
            <a:r>
              <a:rPr lang="en-US" dirty="0"/>
              <a:t>Sprint Planning.</a:t>
            </a:r>
          </a:p>
          <a:p>
            <a:pPr marL="628650" lvl="1" indent="-171450"/>
            <a:r>
              <a:rPr lang="en-US" dirty="0"/>
              <a:t>Daily </a:t>
            </a:r>
            <a:r>
              <a:rPr lang="en-US" b="1" dirty="0"/>
              <a:t>Scrum</a:t>
            </a:r>
            <a:r>
              <a:rPr lang="en-US" dirty="0"/>
              <a:t>.</a:t>
            </a:r>
          </a:p>
          <a:p>
            <a:pPr marL="628650" lvl="1" indent="-171450"/>
            <a:r>
              <a:rPr lang="en-US" dirty="0"/>
              <a:t>Sprint Review.</a:t>
            </a:r>
          </a:p>
          <a:p>
            <a:pPr marL="628650" lvl="1" indent="-171450"/>
            <a:r>
              <a:rPr lang="en-US" dirty="0"/>
              <a:t>Sprint Retrospective.</a:t>
            </a:r>
          </a:p>
          <a:p>
            <a:pPr marL="171450" indent="-171450"/>
            <a:r>
              <a:rPr lang="en-US" dirty="0"/>
              <a:t>SCRUM ROLES</a:t>
            </a:r>
          </a:p>
          <a:p>
            <a:pPr marL="628650" lvl="1" indent="-171450"/>
            <a:r>
              <a:rPr lang="en-US" dirty="0"/>
              <a:t>Product Owner</a:t>
            </a:r>
          </a:p>
          <a:p>
            <a:pPr marL="628650" lvl="1" indent="-171450"/>
            <a:r>
              <a:rPr lang="en-US" dirty="0"/>
              <a:t>Development Team Members</a:t>
            </a:r>
          </a:p>
          <a:p>
            <a:pPr marL="628650" lvl="1" indent="-171450"/>
            <a:r>
              <a:rPr lang="en-US" dirty="0"/>
              <a:t>Scrum Master</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a:t>
            </a:fld>
            <a:endParaRPr lang="en-US"/>
          </a:p>
        </p:txBody>
      </p:sp>
    </p:spTree>
    <p:extLst>
      <p:ext uri="{BB962C8B-B14F-4D97-AF65-F5344CB8AC3E}">
        <p14:creationId xmlns:p14="http://schemas.microsoft.com/office/powerpoint/2010/main" val="20270832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a:t>
            </a:fld>
            <a:endParaRPr lang="en-US"/>
          </a:p>
        </p:txBody>
      </p:sp>
      <p:pic>
        <p:nvPicPr>
          <p:cNvPr id="9" name="Content Placeholder 8"/>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62640" y="-532254"/>
            <a:ext cx="11824119" cy="6554334"/>
          </a:xfrm>
        </p:spPr>
      </p:pic>
      <mc:AlternateContent xmlns:mc="http://schemas.openxmlformats.org/markup-compatibility/2006" xmlns:p14="http://schemas.microsoft.com/office/powerpoint/2010/main">
        <mc:Choice Requires="p14">
          <p:contentPart p14:bwMode="auto" r:id="rId3">
            <p14:nvContentPartPr>
              <p14:cNvPr id="3" name="Ink 2"/>
              <p14:cNvContentPartPr/>
              <p14:nvPr/>
            </p14:nvContentPartPr>
            <p14:xfrm>
              <a:off x="2638800" y="3969000"/>
              <a:ext cx="7471800" cy="2053080"/>
            </p14:xfrm>
          </p:contentPart>
        </mc:Choice>
        <mc:Fallback xmlns="">
          <p:pic>
            <p:nvPicPr>
              <p:cNvPr id="3" name="Ink 2"/>
              <p:cNvPicPr/>
              <p:nvPr/>
            </p:nvPicPr>
            <p:blipFill>
              <a:blip r:embed="rId4"/>
              <a:stretch>
                <a:fillRect/>
              </a:stretch>
            </p:blipFill>
            <p:spPr>
              <a:xfrm>
                <a:off x="2632320" y="3958560"/>
                <a:ext cx="7488720" cy="2073960"/>
              </a:xfrm>
              <a:prstGeom prst="rect">
                <a:avLst/>
              </a:prstGeom>
            </p:spPr>
          </p:pic>
        </mc:Fallback>
      </mc:AlternateContent>
    </p:spTree>
    <p:extLst>
      <p:ext uri="{BB962C8B-B14F-4D97-AF65-F5344CB8AC3E}">
        <p14:creationId xmlns:p14="http://schemas.microsoft.com/office/powerpoint/2010/main" val="22194587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daily stand-up questions</a:t>
            </a:r>
          </a:p>
        </p:txBody>
      </p:sp>
      <p:graphicFrame>
        <p:nvGraphicFramePr>
          <p:cNvPr id="7" name="Content Placeholder 6"/>
          <p:cNvGraphicFramePr>
            <a:graphicFrameLocks noGrp="1"/>
          </p:cNvGraphicFramePr>
          <p:nvPr>
            <p:ph idx="1"/>
          </p:nvPr>
        </p:nvGraphicFramePr>
        <p:xfrm>
          <a:off x="838200" y="1900877"/>
          <a:ext cx="10515600" cy="4193032"/>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2691824437"/>
                    </a:ext>
                  </a:extLst>
                </a:gridCol>
                <a:gridCol w="5257800">
                  <a:extLst>
                    <a:ext uri="{9D8B030D-6E8A-4147-A177-3AD203B41FA5}">
                      <a16:colId xmlns:a16="http://schemas.microsoft.com/office/drawing/2014/main" val="803094580"/>
                    </a:ext>
                  </a:extLst>
                </a:gridCol>
              </a:tblGrid>
              <a:tr h="370840">
                <a:tc>
                  <a:txBody>
                    <a:bodyPr/>
                    <a:lstStyle/>
                    <a:p>
                      <a:r>
                        <a:rPr lang="en-US" dirty="0"/>
                        <a:t>iteration-based agile </a:t>
                      </a:r>
                      <a:r>
                        <a:rPr lang="en-US" dirty="0">
                          <a:solidFill>
                            <a:srgbClr val="FF0000"/>
                          </a:solidFill>
                        </a:rPr>
                        <a:t>(TIME-BOXED) </a:t>
                      </a:r>
                      <a:r>
                        <a:rPr lang="en-US" dirty="0">
                          <a:solidFill>
                            <a:schemeClr val="bg1"/>
                          </a:solidFill>
                        </a:rPr>
                        <a:t>SCRUM</a:t>
                      </a:r>
                      <a:endParaRPr lang="en-US" dirty="0">
                        <a:solidFill>
                          <a:srgbClr val="FF0000"/>
                        </a:solidFill>
                      </a:endParaRPr>
                    </a:p>
                  </a:txBody>
                  <a:tcPr/>
                </a:tc>
                <a:tc>
                  <a:txBody>
                    <a:bodyPr/>
                    <a:lstStyle/>
                    <a:p>
                      <a:r>
                        <a:rPr lang="en-US" dirty="0"/>
                        <a:t>flow-based agile </a:t>
                      </a:r>
                      <a:r>
                        <a:rPr lang="en-US" dirty="0">
                          <a:solidFill>
                            <a:srgbClr val="FF0000"/>
                          </a:solidFill>
                        </a:rPr>
                        <a:t>(INCREMENT) </a:t>
                      </a:r>
                      <a:r>
                        <a:rPr lang="en-US" dirty="0">
                          <a:solidFill>
                            <a:schemeClr val="bg1"/>
                          </a:solidFill>
                        </a:rPr>
                        <a:t>KANBAN</a:t>
                      </a:r>
                      <a:endParaRPr lang="en-US" dirty="0">
                        <a:solidFill>
                          <a:srgbClr val="FF0000"/>
                        </a:solidFill>
                      </a:endParaRPr>
                    </a:p>
                  </a:txBody>
                  <a:tcPr/>
                </a:tc>
                <a:extLst>
                  <a:ext uri="{0D108BD9-81ED-4DB2-BD59-A6C34878D82A}">
                    <a16:rowId xmlns:a16="http://schemas.microsoft.com/office/drawing/2014/main" val="2075521902"/>
                  </a:ext>
                </a:extLst>
              </a:tr>
              <a:tr h="370840">
                <a:tc>
                  <a:txBody>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What did I complete since the last standup?</a:t>
                      </a:r>
                    </a:p>
                  </a:txBody>
                  <a:tcPr/>
                </a:tc>
                <a:tc>
                  <a:txBody>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What do we need to do to advance this piece of work?</a:t>
                      </a:r>
                    </a:p>
                  </a:txBody>
                  <a:tcPr/>
                </a:tc>
                <a:extLst>
                  <a:ext uri="{0D108BD9-81ED-4DB2-BD59-A6C34878D82A}">
                    <a16:rowId xmlns:a16="http://schemas.microsoft.com/office/drawing/2014/main" val="2709812344"/>
                  </a:ext>
                </a:extLst>
              </a:tr>
              <a:tr h="370840">
                <a:tc>
                  <a:txBody>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What am I planning to complete between now and the next standup?</a:t>
                      </a:r>
                    </a:p>
                  </a:txBody>
                  <a:tcPr/>
                </a:tc>
                <a:tc>
                  <a:txBody>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Is anyone working on anything that is not on the board?</a:t>
                      </a:r>
                    </a:p>
                  </a:txBody>
                  <a:tcPr/>
                </a:tc>
                <a:extLst>
                  <a:ext uri="{0D108BD9-81ED-4DB2-BD59-A6C34878D82A}">
                    <a16:rowId xmlns:a16="http://schemas.microsoft.com/office/drawing/2014/main" val="3086231206"/>
                  </a:ext>
                </a:extLst>
              </a:tr>
              <a:tr h="370840">
                <a:tc>
                  <a:txBody>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What are my impediments (or risks or problems)?</a:t>
                      </a:r>
                    </a:p>
                  </a:txBody>
                  <a:tcPr/>
                </a:tc>
                <a:tc>
                  <a:txBody>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What do we need to finish as a team?</a:t>
                      </a:r>
                    </a:p>
                  </a:txBody>
                  <a:tcPr/>
                </a:tc>
                <a:extLst>
                  <a:ext uri="{0D108BD9-81ED-4DB2-BD59-A6C34878D82A}">
                    <a16:rowId xmlns:a16="http://schemas.microsoft.com/office/drawing/2014/main" val="2432544193"/>
                  </a:ext>
                </a:extLst>
              </a:tr>
              <a:tr h="370840">
                <a:tc>
                  <a:txBody>
                    <a:bodyPr/>
                    <a:lstStyle/>
                    <a:p>
                      <a:endParaRPr lang="en-US" dirty="0"/>
                    </a:p>
                  </a:txBody>
                  <a:tcPr/>
                </a:tc>
                <a:tc>
                  <a:txBody>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Are there any bottlenecks or blockers to the flow of work?</a:t>
                      </a:r>
                    </a:p>
                  </a:txBody>
                  <a:tcPr/>
                </a:tc>
                <a:extLst>
                  <a:ext uri="{0D108BD9-81ED-4DB2-BD59-A6C34878D82A}">
                    <a16:rowId xmlns:a16="http://schemas.microsoft.com/office/drawing/2014/main" val="54961393"/>
                  </a:ext>
                </a:extLst>
              </a:tr>
            </a:tbl>
          </a:graphicData>
        </a:graphic>
      </p:graphicFrame>
      <p:sp>
        <p:nvSpPr>
          <p:cNvPr id="5" name="Footer Placeholder 4"/>
          <p:cNvSpPr>
            <a:spLocks noGrp="1"/>
          </p:cNvSpPr>
          <p:nvPr>
            <p:ph type="ftr" sz="quarter" idx="11"/>
          </p:nvPr>
        </p:nvSpPr>
        <p:spPr/>
        <p:txBody>
          <a:bodyPr/>
          <a:lstStyle/>
          <a:p>
            <a:r>
              <a:rPr lang="en-US" sz="1200" b="1">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5</a:t>
            </a:fld>
            <a:endParaRPr lang="en-US"/>
          </a:p>
        </p:txBody>
      </p:sp>
    </p:spTree>
    <p:extLst>
      <p:ext uri="{BB962C8B-B14F-4D97-AF65-F5344CB8AC3E}">
        <p14:creationId xmlns:p14="http://schemas.microsoft.com/office/powerpoint/2010/main" val="15994945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TROUBLESHOOTING AGILE PROJECT CHALLENGES</a:t>
            </a:r>
            <a:endParaRPr lang="en-US" dirty="0"/>
          </a:p>
        </p:txBody>
      </p:sp>
      <p:sp>
        <p:nvSpPr>
          <p:cNvPr id="3" name="Text Placeholder 2"/>
          <p:cNvSpPr>
            <a:spLocks noGrp="1"/>
          </p:cNvSpPr>
          <p:nvPr>
            <p:ph type="body" idx="1"/>
          </p:nvPr>
        </p:nvSpPr>
        <p:spPr/>
        <p:txBody>
          <a:bodyPr/>
          <a:lstStyle/>
          <a:p>
            <a:endParaRPr lang="en-US"/>
          </a:p>
        </p:txBody>
      </p:sp>
      <p:sp>
        <p:nvSpPr>
          <p:cNvPr id="5" name="Footer Placeholder 4"/>
          <p:cNvSpPr>
            <a:spLocks noGrp="1"/>
          </p:cNvSpPr>
          <p:nvPr>
            <p:ph type="ftr" sz="quarter" idx="11"/>
          </p:nvPr>
        </p:nvSpPr>
        <p:spPr/>
        <p:txBody>
          <a:bodyPr/>
          <a:lstStyle/>
          <a:p>
            <a:r>
              <a:rPr lang="en-US" b="1">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6</a:t>
            </a:fld>
            <a:endParaRPr lang="en-US"/>
          </a:p>
        </p:txBody>
      </p:sp>
    </p:spTree>
    <p:extLst>
      <p:ext uri="{BB962C8B-B14F-4D97-AF65-F5344CB8AC3E}">
        <p14:creationId xmlns:p14="http://schemas.microsoft.com/office/powerpoint/2010/main" val="3859488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p:cNvGraphicFramePr>
            <a:graphicFrameLocks noGrp="1"/>
          </p:cNvGraphicFramePr>
          <p:nvPr>
            <p:ph idx="1"/>
            <p:extLst>
              <p:ext uri="{D42A27DB-BD31-4B8C-83A1-F6EECF244321}">
                <p14:modId xmlns:p14="http://schemas.microsoft.com/office/powerpoint/2010/main" val="369806957"/>
              </p:ext>
            </p:extLst>
          </p:nvPr>
        </p:nvGraphicFramePr>
        <p:xfrm>
          <a:off x="128744" y="1790062"/>
          <a:ext cx="11935877" cy="4267200"/>
        </p:xfrm>
        <a:graphic>
          <a:graphicData uri="http://schemas.openxmlformats.org/drawingml/2006/table">
            <a:tbl>
              <a:tblPr firstRow="1" bandRow="1">
                <a:tableStyleId>{5C22544A-7EE6-4342-B048-85BDC9FD1C3A}</a:tableStyleId>
              </a:tblPr>
              <a:tblGrid>
                <a:gridCol w="4064599">
                  <a:extLst>
                    <a:ext uri="{9D8B030D-6E8A-4147-A177-3AD203B41FA5}">
                      <a16:colId xmlns:a16="http://schemas.microsoft.com/office/drawing/2014/main" val="3723971941"/>
                    </a:ext>
                  </a:extLst>
                </a:gridCol>
                <a:gridCol w="7871278">
                  <a:extLst>
                    <a:ext uri="{9D8B030D-6E8A-4147-A177-3AD203B41FA5}">
                      <a16:colId xmlns:a16="http://schemas.microsoft.com/office/drawing/2014/main" val="3846362693"/>
                    </a:ext>
                  </a:extLst>
                </a:gridCol>
              </a:tblGrid>
              <a:tr h="0">
                <a:tc>
                  <a:txBody>
                    <a:bodyPr/>
                    <a:lstStyle/>
                    <a:p>
                      <a:r>
                        <a:rPr lang="en-US" sz="3200" b="1" i="0" u="none" strike="noStrike" kern="1200" baseline="0" dirty="0">
                          <a:solidFill>
                            <a:schemeClr val="lt1"/>
                          </a:solidFill>
                          <a:latin typeface="+mn-lt"/>
                          <a:ea typeface="+mn-ea"/>
                          <a:cs typeface="+mn-cs"/>
                        </a:rPr>
                        <a:t>Pain Point</a:t>
                      </a:r>
                      <a:endParaRPr lang="en-US" sz="3200" dirty="0"/>
                    </a:p>
                  </a:txBody>
                  <a:tcPr/>
                </a:tc>
                <a:tc>
                  <a:txBody>
                    <a:bodyPr/>
                    <a:lstStyle/>
                    <a:p>
                      <a:r>
                        <a:rPr lang="en-US" sz="3200" b="1" i="0" u="none" strike="noStrike" kern="1200" baseline="0" dirty="0">
                          <a:solidFill>
                            <a:schemeClr val="lt1"/>
                          </a:solidFill>
                          <a:latin typeface="+mn-lt"/>
                          <a:ea typeface="+mn-ea"/>
                          <a:cs typeface="+mn-cs"/>
                        </a:rPr>
                        <a:t>Troubleshooting Possibilities</a:t>
                      </a:r>
                      <a:endParaRPr lang="en-US" sz="3200" dirty="0"/>
                    </a:p>
                  </a:txBody>
                  <a:tcPr/>
                </a:tc>
                <a:extLst>
                  <a:ext uri="{0D108BD9-81ED-4DB2-BD59-A6C34878D82A}">
                    <a16:rowId xmlns:a16="http://schemas.microsoft.com/office/drawing/2014/main" val="3414743692"/>
                  </a:ext>
                </a:extLst>
              </a:tr>
              <a:tr h="0">
                <a:tc>
                  <a:txBody>
                    <a:bodyPr/>
                    <a:lstStyle/>
                    <a:p>
                      <a:r>
                        <a:rPr lang="en-US" sz="3200" b="0" i="0" u="none" strike="noStrike" kern="1200" baseline="0" dirty="0">
                          <a:solidFill>
                            <a:schemeClr val="dk1"/>
                          </a:solidFill>
                          <a:latin typeface="+mn-lt"/>
                          <a:ea typeface="+mn-ea"/>
                          <a:cs typeface="+mn-cs"/>
                        </a:rPr>
                        <a:t>Unclear purpose or mission for the team</a:t>
                      </a:r>
                      <a:endParaRPr lang="en-US" sz="3200" dirty="0"/>
                    </a:p>
                  </a:txBody>
                  <a:tcPr/>
                </a:tc>
                <a:tc>
                  <a:txBody>
                    <a:bodyPr/>
                    <a:lstStyle/>
                    <a:p>
                      <a:r>
                        <a:rPr lang="en-US" sz="3200" b="0" i="0" u="none" strike="noStrike" kern="1200" baseline="0" dirty="0">
                          <a:solidFill>
                            <a:schemeClr val="dk1"/>
                          </a:solidFill>
                          <a:latin typeface="+mn-lt"/>
                          <a:ea typeface="+mn-ea"/>
                          <a:cs typeface="+mn-cs"/>
                        </a:rPr>
                        <a:t>Agile chartering for purpose–vision, mission, and mission tests</a:t>
                      </a:r>
                      <a:endParaRPr lang="en-US" sz="3200" dirty="0"/>
                    </a:p>
                  </a:txBody>
                  <a:tcPr/>
                </a:tc>
                <a:extLst>
                  <a:ext uri="{0D108BD9-81ED-4DB2-BD59-A6C34878D82A}">
                    <a16:rowId xmlns:a16="http://schemas.microsoft.com/office/drawing/2014/main" val="510816831"/>
                  </a:ext>
                </a:extLst>
              </a:tr>
              <a:tr h="0">
                <a:tc>
                  <a:txBody>
                    <a:bodyPr/>
                    <a:lstStyle/>
                    <a:p>
                      <a:r>
                        <a:rPr lang="en-US" sz="3200" b="0" i="0" u="none" strike="noStrike" kern="1200" baseline="0" dirty="0">
                          <a:solidFill>
                            <a:schemeClr val="dk1"/>
                          </a:solidFill>
                          <a:latin typeface="+mn-lt"/>
                          <a:ea typeface="+mn-ea"/>
                          <a:cs typeface="+mn-cs"/>
                        </a:rPr>
                        <a:t>Unclear working agreements for the team</a:t>
                      </a:r>
                      <a:endParaRPr lang="en-US" sz="3200" dirty="0"/>
                    </a:p>
                  </a:txBody>
                  <a:tcPr/>
                </a:tc>
                <a:tc>
                  <a:txBody>
                    <a:bodyPr/>
                    <a:lstStyle/>
                    <a:p>
                      <a:r>
                        <a:rPr lang="en-US" sz="3200" b="0" i="0" u="none" strike="noStrike" kern="1200" baseline="0" dirty="0">
                          <a:solidFill>
                            <a:schemeClr val="dk1"/>
                          </a:solidFill>
                          <a:latin typeface="+mn-lt"/>
                          <a:ea typeface="+mn-ea"/>
                          <a:cs typeface="+mn-cs"/>
                        </a:rPr>
                        <a:t>Agile chartering for alignment–values, principles, and working agreements</a:t>
                      </a:r>
                      <a:endParaRPr lang="en-US" sz="3200" dirty="0"/>
                    </a:p>
                  </a:txBody>
                  <a:tcPr/>
                </a:tc>
                <a:extLst>
                  <a:ext uri="{0D108BD9-81ED-4DB2-BD59-A6C34878D82A}">
                    <a16:rowId xmlns:a16="http://schemas.microsoft.com/office/drawing/2014/main" val="1396086982"/>
                  </a:ext>
                </a:extLst>
              </a:tr>
              <a:tr h="0">
                <a:tc>
                  <a:txBody>
                    <a:bodyPr/>
                    <a:lstStyle/>
                    <a:p>
                      <a:r>
                        <a:rPr lang="en-US" sz="3200" b="0" i="0" u="none" strike="noStrike" kern="1200" baseline="0" dirty="0">
                          <a:solidFill>
                            <a:schemeClr val="dk1"/>
                          </a:solidFill>
                          <a:latin typeface="+mn-lt"/>
                          <a:ea typeface="+mn-ea"/>
                          <a:cs typeface="+mn-cs"/>
                        </a:rPr>
                        <a:t>Unclear team context</a:t>
                      </a:r>
                      <a:endParaRPr lang="en-US" sz="3200" dirty="0"/>
                    </a:p>
                  </a:txBody>
                  <a:tcPr/>
                </a:tc>
                <a:tc>
                  <a:txBody>
                    <a:bodyPr/>
                    <a:lstStyle/>
                    <a:p>
                      <a:r>
                        <a:rPr lang="en-US" sz="3200" b="0" i="0" u="none" strike="noStrike" kern="1200" baseline="0" dirty="0">
                          <a:solidFill>
                            <a:schemeClr val="dk1"/>
                          </a:solidFill>
                          <a:latin typeface="+mn-lt"/>
                          <a:ea typeface="+mn-ea"/>
                          <a:cs typeface="+mn-cs"/>
                        </a:rPr>
                        <a:t>Agile chartering for context–boundaries, committed assets, and prospective analysis</a:t>
                      </a:r>
                      <a:endParaRPr lang="en-US" sz="3200" dirty="0"/>
                    </a:p>
                  </a:txBody>
                  <a:tcPr/>
                </a:tc>
                <a:extLst>
                  <a:ext uri="{0D108BD9-81ED-4DB2-BD59-A6C34878D82A}">
                    <a16:rowId xmlns:a16="http://schemas.microsoft.com/office/drawing/2014/main" val="3403553816"/>
                  </a:ext>
                </a:extLst>
              </a:tr>
            </a:tbl>
          </a:graphicData>
        </a:graphic>
      </p:graphicFrame>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7</a:t>
            </a:fld>
            <a:endParaRPr lang="en-US"/>
          </a:p>
        </p:txBody>
      </p:sp>
      <p:sp>
        <p:nvSpPr>
          <p:cNvPr id="8" name="Title 1"/>
          <p:cNvSpPr>
            <a:spLocks noGrp="1"/>
          </p:cNvSpPr>
          <p:nvPr>
            <p:ph type="title"/>
          </p:nvPr>
        </p:nvSpPr>
        <p:spPr>
          <a:xfrm>
            <a:off x="838200" y="365125"/>
            <a:ext cx="10515600" cy="1325563"/>
          </a:xfrm>
        </p:spPr>
        <p:txBody>
          <a:bodyPr/>
          <a:lstStyle/>
          <a:p>
            <a:r>
              <a:rPr lang="en-US" b="1" dirty="0"/>
              <a:t>Agile Pain Points and Troubleshooting Possibilities [1/8]</a:t>
            </a:r>
            <a:endParaRPr lang="en-US" dirty="0"/>
          </a:p>
        </p:txBody>
      </p:sp>
    </p:spTree>
    <p:extLst>
      <p:ext uri="{BB962C8B-B14F-4D97-AF65-F5344CB8AC3E}">
        <p14:creationId xmlns:p14="http://schemas.microsoft.com/office/powerpoint/2010/main" val="38577031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p:cNvGraphicFramePr>
            <a:graphicFrameLocks noGrp="1"/>
          </p:cNvGraphicFramePr>
          <p:nvPr>
            <p:ph idx="1"/>
            <p:extLst>
              <p:ext uri="{D42A27DB-BD31-4B8C-83A1-F6EECF244321}">
                <p14:modId xmlns:p14="http://schemas.microsoft.com/office/powerpoint/2010/main" val="2645115894"/>
              </p:ext>
            </p:extLst>
          </p:nvPr>
        </p:nvGraphicFramePr>
        <p:xfrm>
          <a:off x="128744" y="1790062"/>
          <a:ext cx="11935877" cy="4541520"/>
        </p:xfrm>
        <a:graphic>
          <a:graphicData uri="http://schemas.openxmlformats.org/drawingml/2006/table">
            <a:tbl>
              <a:tblPr firstRow="1" bandRow="1">
                <a:tableStyleId>{5C22544A-7EE6-4342-B048-85BDC9FD1C3A}</a:tableStyleId>
              </a:tblPr>
              <a:tblGrid>
                <a:gridCol w="2518922">
                  <a:extLst>
                    <a:ext uri="{9D8B030D-6E8A-4147-A177-3AD203B41FA5}">
                      <a16:colId xmlns:a16="http://schemas.microsoft.com/office/drawing/2014/main" val="3723971941"/>
                    </a:ext>
                  </a:extLst>
                </a:gridCol>
                <a:gridCol w="9416955">
                  <a:extLst>
                    <a:ext uri="{9D8B030D-6E8A-4147-A177-3AD203B41FA5}">
                      <a16:colId xmlns:a16="http://schemas.microsoft.com/office/drawing/2014/main" val="3846362693"/>
                    </a:ext>
                  </a:extLst>
                </a:gridCol>
              </a:tblGrid>
              <a:tr h="0">
                <a:tc>
                  <a:txBody>
                    <a:bodyPr/>
                    <a:lstStyle/>
                    <a:p>
                      <a:r>
                        <a:rPr lang="en-US" sz="2800" b="1" i="0" u="none" strike="noStrike" kern="1200" baseline="0" dirty="0">
                          <a:solidFill>
                            <a:schemeClr val="lt1"/>
                          </a:solidFill>
                          <a:latin typeface="+mn-lt"/>
                          <a:ea typeface="+mn-ea"/>
                          <a:cs typeface="+mn-cs"/>
                        </a:rPr>
                        <a:t>Pain Point</a:t>
                      </a:r>
                      <a:endParaRPr lang="en-US" sz="2800" dirty="0"/>
                    </a:p>
                  </a:txBody>
                  <a:tcPr/>
                </a:tc>
                <a:tc>
                  <a:txBody>
                    <a:bodyPr/>
                    <a:lstStyle/>
                    <a:p>
                      <a:r>
                        <a:rPr lang="en-US" sz="2800" b="1" i="0" u="none" strike="noStrike" kern="1200" baseline="0" dirty="0">
                          <a:solidFill>
                            <a:schemeClr val="lt1"/>
                          </a:solidFill>
                          <a:latin typeface="+mn-lt"/>
                          <a:ea typeface="+mn-ea"/>
                          <a:cs typeface="+mn-cs"/>
                        </a:rPr>
                        <a:t>Troubleshooting Possibilities</a:t>
                      </a:r>
                      <a:endParaRPr lang="en-US" sz="2800" dirty="0"/>
                    </a:p>
                  </a:txBody>
                  <a:tcPr/>
                </a:tc>
                <a:extLst>
                  <a:ext uri="{0D108BD9-81ED-4DB2-BD59-A6C34878D82A}">
                    <a16:rowId xmlns:a16="http://schemas.microsoft.com/office/drawing/2014/main" val="3414743692"/>
                  </a:ext>
                </a:extLst>
              </a:tr>
              <a:tr h="0">
                <a:tc>
                  <a:txBody>
                    <a:bodyPr/>
                    <a:lstStyle/>
                    <a:p>
                      <a:r>
                        <a:rPr lang="en-US" sz="2800" b="0" i="0" u="none" strike="noStrike" kern="1200" baseline="0" dirty="0">
                          <a:solidFill>
                            <a:schemeClr val="dk1"/>
                          </a:solidFill>
                          <a:latin typeface="+mn-lt"/>
                          <a:ea typeface="+mn-ea"/>
                          <a:cs typeface="+mn-cs"/>
                        </a:rPr>
                        <a:t>Unclear requirements</a:t>
                      </a:r>
                      <a:endParaRPr lang="en-US" sz="2800" dirty="0"/>
                    </a:p>
                  </a:txBody>
                  <a:tcPr/>
                </a:tc>
                <a:tc>
                  <a:txBody>
                    <a:bodyPr/>
                    <a:lstStyle/>
                    <a:p>
                      <a:pPr marL="457200" indent="-457200">
                        <a:buFont typeface="Wingdings" panose="05000000000000000000" pitchFamily="2" charset="2"/>
                        <a:buChar char="v"/>
                      </a:pPr>
                      <a:r>
                        <a:rPr lang="en-US" sz="2800" b="0" i="0" u="none" strike="noStrike" kern="1200" baseline="0" dirty="0">
                          <a:solidFill>
                            <a:schemeClr val="dk1"/>
                          </a:solidFill>
                          <a:latin typeface="+mn-lt"/>
                          <a:ea typeface="+mn-ea"/>
                          <a:cs typeface="+mn-cs"/>
                        </a:rPr>
                        <a:t>Help sponsors and stakeholders craft a product vision. </a:t>
                      </a:r>
                    </a:p>
                    <a:p>
                      <a:pPr marL="457200" indent="-457200">
                        <a:buFont typeface="Wingdings" panose="05000000000000000000" pitchFamily="2" charset="2"/>
                        <a:buChar char="v"/>
                      </a:pPr>
                      <a:r>
                        <a:rPr lang="en-US" sz="2800" b="0" i="0" u="none" strike="noStrike" kern="1200" baseline="0" dirty="0">
                          <a:solidFill>
                            <a:schemeClr val="dk1"/>
                          </a:solidFill>
                          <a:latin typeface="+mn-lt"/>
                          <a:ea typeface="+mn-ea"/>
                          <a:cs typeface="+mn-cs"/>
                        </a:rPr>
                        <a:t>Consider building a product roadmap using specification by example, user story mapping, and impact mapping. </a:t>
                      </a:r>
                    </a:p>
                    <a:p>
                      <a:pPr marL="457200" indent="-457200">
                        <a:buFont typeface="Wingdings" panose="05000000000000000000" pitchFamily="2" charset="2"/>
                        <a:buChar char="v"/>
                      </a:pPr>
                      <a:r>
                        <a:rPr lang="en-US" sz="2800" b="0" i="0" u="none" strike="noStrike" kern="1200" baseline="0" dirty="0">
                          <a:solidFill>
                            <a:schemeClr val="dk1"/>
                          </a:solidFill>
                          <a:latin typeface="+mn-lt"/>
                          <a:ea typeface="+mn-ea"/>
                          <a:cs typeface="+mn-cs"/>
                        </a:rPr>
                        <a:t>Bring the team and product owner together to clarify the expectations and value of a requirement. </a:t>
                      </a:r>
                    </a:p>
                    <a:p>
                      <a:pPr marL="457200" indent="-457200">
                        <a:buFont typeface="Wingdings" panose="05000000000000000000" pitchFamily="2" charset="2"/>
                        <a:buChar char="v"/>
                      </a:pPr>
                      <a:r>
                        <a:rPr lang="en-US" sz="2800" b="0" i="0" u="none" strike="noStrike" kern="1200" baseline="0" dirty="0">
                          <a:solidFill>
                            <a:schemeClr val="dk1"/>
                          </a:solidFill>
                          <a:latin typeface="+mn-lt"/>
                          <a:ea typeface="+mn-ea"/>
                          <a:cs typeface="+mn-cs"/>
                        </a:rPr>
                        <a:t>Progressively decompose roadmap into backlog of smaller, concrete requirements.</a:t>
                      </a:r>
                      <a:endParaRPr lang="en-US" sz="2800" dirty="0"/>
                    </a:p>
                  </a:txBody>
                  <a:tcPr/>
                </a:tc>
                <a:extLst>
                  <a:ext uri="{0D108BD9-81ED-4DB2-BD59-A6C34878D82A}">
                    <a16:rowId xmlns:a16="http://schemas.microsoft.com/office/drawing/2014/main" val="2736628525"/>
                  </a:ext>
                </a:extLst>
              </a:tr>
              <a:tr h="0">
                <a:tc>
                  <a:txBody>
                    <a:bodyPr/>
                    <a:lstStyle/>
                    <a:p>
                      <a:r>
                        <a:rPr lang="en-US" sz="2800" b="0" i="0" u="none" strike="noStrike" kern="1200" baseline="0" dirty="0">
                          <a:solidFill>
                            <a:schemeClr val="dk1"/>
                          </a:solidFill>
                          <a:latin typeface="+mn-lt"/>
                          <a:ea typeface="+mn-ea"/>
                          <a:cs typeface="+mn-cs"/>
                        </a:rPr>
                        <a:t>Poor user experience</a:t>
                      </a:r>
                      <a:endParaRPr lang="en-US" sz="2800" dirty="0"/>
                    </a:p>
                  </a:txBody>
                  <a:tcPr/>
                </a:tc>
                <a:tc>
                  <a:txBody>
                    <a:bodyPr/>
                    <a:lstStyle/>
                    <a:p>
                      <a:r>
                        <a:rPr lang="en-US" sz="2800" b="0" i="0" u="none" strike="noStrike" kern="1200" baseline="0" dirty="0">
                          <a:solidFill>
                            <a:schemeClr val="dk1"/>
                          </a:solidFill>
                          <a:latin typeface="+mn-lt"/>
                          <a:ea typeface="+mn-ea"/>
                          <a:cs typeface="+mn-cs"/>
                        </a:rPr>
                        <a:t>User experience design practices included in the development team involve users early and often.</a:t>
                      </a:r>
                      <a:endParaRPr lang="en-US" sz="2800" dirty="0"/>
                    </a:p>
                  </a:txBody>
                  <a:tcPr/>
                </a:tc>
                <a:extLst>
                  <a:ext uri="{0D108BD9-81ED-4DB2-BD59-A6C34878D82A}">
                    <a16:rowId xmlns:a16="http://schemas.microsoft.com/office/drawing/2014/main" val="3117054535"/>
                  </a:ext>
                </a:extLst>
              </a:tr>
            </a:tbl>
          </a:graphicData>
        </a:graphic>
      </p:graphicFrame>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8</a:t>
            </a:fld>
            <a:endParaRPr lang="en-US"/>
          </a:p>
        </p:txBody>
      </p:sp>
      <p:sp>
        <p:nvSpPr>
          <p:cNvPr id="8" name="Title 1"/>
          <p:cNvSpPr>
            <a:spLocks noGrp="1"/>
          </p:cNvSpPr>
          <p:nvPr>
            <p:ph type="title"/>
          </p:nvPr>
        </p:nvSpPr>
        <p:spPr>
          <a:xfrm>
            <a:off x="838200" y="365125"/>
            <a:ext cx="10515600" cy="1325563"/>
          </a:xfrm>
        </p:spPr>
        <p:txBody>
          <a:bodyPr/>
          <a:lstStyle/>
          <a:p>
            <a:r>
              <a:rPr lang="en-US" b="1" dirty="0"/>
              <a:t>Agile Pain Points and Troubleshooting Possibilities [2/8]</a:t>
            </a:r>
            <a:endParaRPr lang="en-US" dirty="0"/>
          </a:p>
        </p:txBody>
      </p:sp>
    </p:spTree>
    <p:extLst>
      <p:ext uri="{BB962C8B-B14F-4D97-AF65-F5344CB8AC3E}">
        <p14:creationId xmlns:p14="http://schemas.microsoft.com/office/powerpoint/2010/main" val="22076575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p:cNvGraphicFramePr>
            <a:graphicFrameLocks noGrp="1"/>
          </p:cNvGraphicFramePr>
          <p:nvPr>
            <p:ph idx="1"/>
            <p:extLst>
              <p:ext uri="{D42A27DB-BD31-4B8C-83A1-F6EECF244321}">
                <p14:modId xmlns:p14="http://schemas.microsoft.com/office/powerpoint/2010/main" val="3853352485"/>
              </p:ext>
            </p:extLst>
          </p:nvPr>
        </p:nvGraphicFramePr>
        <p:xfrm>
          <a:off x="128744" y="1790062"/>
          <a:ext cx="11935877" cy="4541520"/>
        </p:xfrm>
        <a:graphic>
          <a:graphicData uri="http://schemas.openxmlformats.org/drawingml/2006/table">
            <a:tbl>
              <a:tblPr firstRow="1" bandRow="1">
                <a:tableStyleId>{5C22544A-7EE6-4342-B048-85BDC9FD1C3A}</a:tableStyleId>
              </a:tblPr>
              <a:tblGrid>
                <a:gridCol w="3228605">
                  <a:extLst>
                    <a:ext uri="{9D8B030D-6E8A-4147-A177-3AD203B41FA5}">
                      <a16:colId xmlns:a16="http://schemas.microsoft.com/office/drawing/2014/main" val="3723971941"/>
                    </a:ext>
                  </a:extLst>
                </a:gridCol>
                <a:gridCol w="8707272">
                  <a:extLst>
                    <a:ext uri="{9D8B030D-6E8A-4147-A177-3AD203B41FA5}">
                      <a16:colId xmlns:a16="http://schemas.microsoft.com/office/drawing/2014/main" val="3846362693"/>
                    </a:ext>
                  </a:extLst>
                </a:gridCol>
              </a:tblGrid>
              <a:tr h="0">
                <a:tc>
                  <a:txBody>
                    <a:bodyPr/>
                    <a:lstStyle/>
                    <a:p>
                      <a:r>
                        <a:rPr lang="en-US" sz="2800" b="1" i="0" u="none" strike="noStrike" kern="1200" baseline="0" dirty="0">
                          <a:solidFill>
                            <a:schemeClr val="lt1"/>
                          </a:solidFill>
                          <a:latin typeface="+mn-lt"/>
                          <a:ea typeface="+mn-ea"/>
                          <a:cs typeface="+mn-cs"/>
                        </a:rPr>
                        <a:t>Pain Point</a:t>
                      </a:r>
                      <a:endParaRPr lang="en-US" sz="2800" dirty="0"/>
                    </a:p>
                  </a:txBody>
                  <a:tcPr/>
                </a:tc>
                <a:tc>
                  <a:txBody>
                    <a:bodyPr/>
                    <a:lstStyle/>
                    <a:p>
                      <a:r>
                        <a:rPr lang="en-US" sz="2800" b="1" i="0" u="none" strike="noStrike" kern="1200" baseline="0" dirty="0">
                          <a:solidFill>
                            <a:schemeClr val="lt1"/>
                          </a:solidFill>
                          <a:latin typeface="+mn-lt"/>
                          <a:ea typeface="+mn-ea"/>
                          <a:cs typeface="+mn-cs"/>
                        </a:rPr>
                        <a:t>Troubleshooting Possibilities</a:t>
                      </a:r>
                      <a:endParaRPr lang="en-US" sz="2800" dirty="0"/>
                    </a:p>
                  </a:txBody>
                  <a:tcPr/>
                </a:tc>
                <a:extLst>
                  <a:ext uri="{0D108BD9-81ED-4DB2-BD59-A6C34878D82A}">
                    <a16:rowId xmlns:a16="http://schemas.microsoft.com/office/drawing/2014/main" val="3414743692"/>
                  </a:ext>
                </a:extLst>
              </a:tr>
              <a:tr h="0">
                <a:tc>
                  <a:txBody>
                    <a:bodyPr/>
                    <a:lstStyle/>
                    <a:p>
                      <a:r>
                        <a:rPr lang="en-US" sz="2800" b="0" i="0" u="none" strike="noStrike" kern="1200" baseline="0" dirty="0">
                          <a:solidFill>
                            <a:schemeClr val="dk1"/>
                          </a:solidFill>
                          <a:latin typeface="+mn-lt"/>
                          <a:ea typeface="+mn-ea"/>
                          <a:cs typeface="+mn-cs"/>
                        </a:rPr>
                        <a:t>Inaccurate estimation</a:t>
                      </a:r>
                      <a:endParaRPr lang="en-US" sz="2800" dirty="0"/>
                    </a:p>
                  </a:txBody>
                  <a:tcPr/>
                </a:tc>
                <a:tc>
                  <a:txBody>
                    <a:bodyPr/>
                    <a:lstStyle/>
                    <a:p>
                      <a:pPr marL="457200" indent="-457200">
                        <a:buFont typeface="Wingdings" panose="05000000000000000000" pitchFamily="2" charset="2"/>
                        <a:buChar char="v"/>
                      </a:pPr>
                      <a:r>
                        <a:rPr lang="en-US" sz="2800" b="0" i="0" u="none" strike="noStrike" kern="1200" baseline="0" dirty="0">
                          <a:solidFill>
                            <a:schemeClr val="dk1"/>
                          </a:solidFill>
                          <a:latin typeface="+mn-lt"/>
                          <a:ea typeface="+mn-ea"/>
                          <a:cs typeface="+mn-cs"/>
                        </a:rPr>
                        <a:t>Reduce story size by splitting stories. </a:t>
                      </a:r>
                    </a:p>
                    <a:p>
                      <a:pPr marL="457200" indent="-457200">
                        <a:buFont typeface="Wingdings" panose="05000000000000000000" pitchFamily="2" charset="2"/>
                        <a:buChar char="v"/>
                      </a:pPr>
                      <a:r>
                        <a:rPr lang="en-US" sz="2800" b="0" i="0" u="none" strike="noStrike" kern="1200" baseline="0" dirty="0">
                          <a:solidFill>
                            <a:schemeClr val="dk1"/>
                          </a:solidFill>
                          <a:latin typeface="+mn-lt"/>
                          <a:ea typeface="+mn-ea"/>
                          <a:cs typeface="+mn-cs"/>
                        </a:rPr>
                        <a:t>Use relative estimation with the entire team to estimate. </a:t>
                      </a:r>
                    </a:p>
                    <a:p>
                      <a:pPr marL="457200" indent="-457200">
                        <a:buFont typeface="Wingdings" panose="05000000000000000000" pitchFamily="2" charset="2"/>
                        <a:buChar char="v"/>
                      </a:pPr>
                      <a:r>
                        <a:rPr lang="en-US" sz="2800" b="0" i="0" u="none" strike="noStrike" kern="1200" baseline="0" dirty="0">
                          <a:solidFill>
                            <a:schemeClr val="dk1"/>
                          </a:solidFill>
                          <a:latin typeface="+mn-lt"/>
                          <a:ea typeface="+mn-ea"/>
                          <a:cs typeface="+mn-cs"/>
                        </a:rPr>
                        <a:t>Consider agile modeling or spiking to understand what the story is.</a:t>
                      </a:r>
                      <a:endParaRPr lang="en-US" sz="2800" dirty="0"/>
                    </a:p>
                  </a:txBody>
                  <a:tcPr/>
                </a:tc>
                <a:extLst>
                  <a:ext uri="{0D108BD9-81ED-4DB2-BD59-A6C34878D82A}">
                    <a16:rowId xmlns:a16="http://schemas.microsoft.com/office/drawing/2014/main" val="510816831"/>
                  </a:ext>
                </a:extLst>
              </a:tr>
              <a:tr h="0">
                <a:tc>
                  <a:txBody>
                    <a:bodyPr/>
                    <a:lstStyle/>
                    <a:p>
                      <a:r>
                        <a:rPr lang="en-US" sz="2800" b="0" i="0" u="none" strike="noStrike" kern="1200" baseline="0">
                          <a:solidFill>
                            <a:schemeClr val="dk1"/>
                          </a:solidFill>
                          <a:latin typeface="+mn-lt"/>
                          <a:ea typeface="+mn-ea"/>
                          <a:cs typeface="+mn-cs"/>
                        </a:rPr>
                        <a:t>Unclear work assignments or work progress</a:t>
                      </a:r>
                      <a:endParaRPr lang="en-US" sz="2800" dirty="0"/>
                    </a:p>
                  </a:txBody>
                  <a:tcPr/>
                </a:tc>
                <a:tc>
                  <a:txBody>
                    <a:bodyPr/>
                    <a:lstStyle/>
                    <a:p>
                      <a:pPr marL="457200" indent="-457200">
                        <a:buFont typeface="Wingdings" panose="05000000000000000000" pitchFamily="2" charset="2"/>
                        <a:buChar char="v"/>
                      </a:pPr>
                      <a:r>
                        <a:rPr lang="en-US" sz="2800" b="0" i="0" u="none" strike="noStrike" kern="1200" baseline="0" dirty="0">
                          <a:solidFill>
                            <a:schemeClr val="dk1"/>
                          </a:solidFill>
                          <a:latin typeface="+mn-lt"/>
                          <a:ea typeface="+mn-ea"/>
                          <a:cs typeface="+mn-cs"/>
                        </a:rPr>
                        <a:t>Help the team learn that they self-manage their work. </a:t>
                      </a:r>
                    </a:p>
                    <a:p>
                      <a:pPr marL="457200" indent="-457200">
                        <a:buFont typeface="Wingdings" panose="05000000000000000000" pitchFamily="2" charset="2"/>
                        <a:buChar char="v"/>
                      </a:pPr>
                      <a:r>
                        <a:rPr lang="en-US" sz="2800" b="0" i="0" u="none" strike="noStrike" kern="1200" baseline="0" dirty="0">
                          <a:solidFill>
                            <a:schemeClr val="dk1"/>
                          </a:solidFill>
                          <a:latin typeface="+mn-lt"/>
                          <a:ea typeface="+mn-ea"/>
                          <a:cs typeface="+mn-cs"/>
                        </a:rPr>
                        <a:t>Consider </a:t>
                      </a:r>
                      <a:r>
                        <a:rPr lang="en-US" sz="2800" b="0" i="0" u="none" strike="noStrike" kern="1200" baseline="0" dirty="0" err="1">
                          <a:solidFill>
                            <a:schemeClr val="dk1"/>
                          </a:solidFill>
                          <a:latin typeface="+mn-lt"/>
                          <a:ea typeface="+mn-ea"/>
                          <a:cs typeface="+mn-cs"/>
                        </a:rPr>
                        <a:t>kanban</a:t>
                      </a:r>
                      <a:r>
                        <a:rPr lang="en-US" sz="2800" b="0" i="0" u="none" strike="noStrike" kern="1200" baseline="0" dirty="0">
                          <a:solidFill>
                            <a:schemeClr val="dk1"/>
                          </a:solidFill>
                          <a:latin typeface="+mn-lt"/>
                          <a:ea typeface="+mn-ea"/>
                          <a:cs typeface="+mn-cs"/>
                        </a:rPr>
                        <a:t> boards to see the flow of work.</a:t>
                      </a:r>
                    </a:p>
                    <a:p>
                      <a:pPr marL="457200" indent="-457200">
                        <a:buFont typeface="Wingdings" panose="05000000000000000000" pitchFamily="2" charset="2"/>
                        <a:buChar char="v"/>
                      </a:pPr>
                      <a:r>
                        <a:rPr lang="en-US" sz="2800" b="0" i="0" u="none" strike="noStrike" kern="1200" baseline="0" dirty="0">
                          <a:solidFill>
                            <a:schemeClr val="dk1"/>
                          </a:solidFill>
                          <a:latin typeface="+mn-lt"/>
                          <a:ea typeface="+mn-ea"/>
                          <a:cs typeface="+mn-cs"/>
                        </a:rPr>
                        <a:t>Consider a daily standup to walk the board and see what work is where.</a:t>
                      </a:r>
                      <a:endParaRPr lang="en-US" sz="2800" dirty="0"/>
                    </a:p>
                  </a:txBody>
                  <a:tcPr/>
                </a:tc>
                <a:extLst>
                  <a:ext uri="{0D108BD9-81ED-4DB2-BD59-A6C34878D82A}">
                    <a16:rowId xmlns:a16="http://schemas.microsoft.com/office/drawing/2014/main" val="1396086982"/>
                  </a:ext>
                </a:extLst>
              </a:tr>
            </a:tbl>
          </a:graphicData>
        </a:graphic>
      </p:graphicFrame>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9</a:t>
            </a:fld>
            <a:endParaRPr lang="en-US"/>
          </a:p>
        </p:txBody>
      </p:sp>
      <p:sp>
        <p:nvSpPr>
          <p:cNvPr id="8" name="Title 1"/>
          <p:cNvSpPr>
            <a:spLocks noGrp="1"/>
          </p:cNvSpPr>
          <p:nvPr>
            <p:ph type="title"/>
          </p:nvPr>
        </p:nvSpPr>
        <p:spPr>
          <a:xfrm>
            <a:off x="838200" y="365125"/>
            <a:ext cx="10515600" cy="1325563"/>
          </a:xfrm>
        </p:spPr>
        <p:txBody>
          <a:bodyPr/>
          <a:lstStyle/>
          <a:p>
            <a:r>
              <a:rPr lang="en-US" b="1" dirty="0"/>
              <a:t>Agile Pain Points and Troubleshooting Possibilities [3/8]</a:t>
            </a:r>
            <a:endParaRPr lang="en-US" dirty="0"/>
          </a:p>
        </p:txBody>
      </p:sp>
    </p:spTree>
    <p:extLst>
      <p:ext uri="{BB962C8B-B14F-4D97-AF65-F5344CB8AC3E}">
        <p14:creationId xmlns:p14="http://schemas.microsoft.com/office/powerpoint/2010/main" val="5331297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10</a:t>
            </a:fld>
            <a:endParaRPr lang="en-US"/>
          </a:p>
        </p:txBody>
      </p:sp>
      <p:sp>
        <p:nvSpPr>
          <p:cNvPr id="8" name="Title 1"/>
          <p:cNvSpPr>
            <a:spLocks noGrp="1"/>
          </p:cNvSpPr>
          <p:nvPr>
            <p:ph type="title"/>
          </p:nvPr>
        </p:nvSpPr>
        <p:spPr>
          <a:xfrm>
            <a:off x="838200" y="365125"/>
            <a:ext cx="10515600" cy="1325563"/>
          </a:xfrm>
        </p:spPr>
        <p:txBody>
          <a:bodyPr/>
          <a:lstStyle/>
          <a:p>
            <a:r>
              <a:rPr lang="en-US" b="1" dirty="0"/>
              <a:t>Agile Pain Points and Troubleshooting Possibilities [4/8]</a:t>
            </a:r>
            <a:endParaRPr lang="en-US" dirty="0"/>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1013485819"/>
              </p:ext>
            </p:extLst>
          </p:nvPr>
        </p:nvGraphicFramePr>
        <p:xfrm>
          <a:off x="128061" y="1600835"/>
          <a:ext cx="11935877" cy="5120640"/>
        </p:xfrm>
        <a:graphic>
          <a:graphicData uri="http://schemas.openxmlformats.org/drawingml/2006/table">
            <a:tbl>
              <a:tblPr firstRow="1" bandRow="1">
                <a:tableStyleId>{5C22544A-7EE6-4342-B048-85BDC9FD1C3A}</a:tableStyleId>
              </a:tblPr>
              <a:tblGrid>
                <a:gridCol w="3501560">
                  <a:extLst>
                    <a:ext uri="{9D8B030D-6E8A-4147-A177-3AD203B41FA5}">
                      <a16:colId xmlns:a16="http://schemas.microsoft.com/office/drawing/2014/main" val="3723971941"/>
                    </a:ext>
                  </a:extLst>
                </a:gridCol>
                <a:gridCol w="8434317">
                  <a:extLst>
                    <a:ext uri="{9D8B030D-6E8A-4147-A177-3AD203B41FA5}">
                      <a16:colId xmlns:a16="http://schemas.microsoft.com/office/drawing/2014/main" val="3846362693"/>
                    </a:ext>
                  </a:extLst>
                </a:gridCol>
              </a:tblGrid>
              <a:tr h="0">
                <a:tc>
                  <a:txBody>
                    <a:bodyPr/>
                    <a:lstStyle/>
                    <a:p>
                      <a:r>
                        <a:rPr lang="en-US" sz="2400" b="1" i="0" u="none" strike="noStrike" kern="1200" baseline="0" dirty="0">
                          <a:solidFill>
                            <a:schemeClr val="lt1"/>
                          </a:solidFill>
                          <a:latin typeface="+mn-lt"/>
                          <a:ea typeface="+mn-ea"/>
                          <a:cs typeface="+mn-cs"/>
                        </a:rPr>
                        <a:t>Pain Point</a:t>
                      </a:r>
                      <a:endParaRPr lang="en-US" sz="2400" dirty="0"/>
                    </a:p>
                  </a:txBody>
                  <a:tcPr/>
                </a:tc>
                <a:tc>
                  <a:txBody>
                    <a:bodyPr/>
                    <a:lstStyle/>
                    <a:p>
                      <a:r>
                        <a:rPr lang="en-US" sz="2400" b="1" i="0" u="none" strike="noStrike" kern="1200" baseline="0" dirty="0">
                          <a:solidFill>
                            <a:schemeClr val="lt1"/>
                          </a:solidFill>
                          <a:latin typeface="+mn-lt"/>
                          <a:ea typeface="+mn-ea"/>
                          <a:cs typeface="+mn-cs"/>
                        </a:rPr>
                        <a:t>Troubleshooting Possibilities</a:t>
                      </a:r>
                      <a:endParaRPr lang="en-US" sz="2400" dirty="0"/>
                    </a:p>
                  </a:txBody>
                  <a:tcPr/>
                </a:tc>
                <a:extLst>
                  <a:ext uri="{0D108BD9-81ED-4DB2-BD59-A6C34878D82A}">
                    <a16:rowId xmlns:a16="http://schemas.microsoft.com/office/drawing/2014/main" val="3414743692"/>
                  </a:ext>
                </a:extLst>
              </a:tr>
              <a:tr h="0">
                <a:tc>
                  <a:txBody>
                    <a:bodyPr/>
                    <a:lstStyle/>
                    <a:p>
                      <a:r>
                        <a:rPr lang="en-US" sz="2400" b="0" i="0" u="none" strike="noStrike" kern="1200" baseline="0" dirty="0">
                          <a:solidFill>
                            <a:schemeClr val="dk1"/>
                          </a:solidFill>
                          <a:latin typeface="+mn-lt"/>
                          <a:ea typeface="+mn-ea"/>
                          <a:cs typeface="+mn-cs"/>
                        </a:rPr>
                        <a:t>Team struggles with obstacles</a:t>
                      </a:r>
                      <a:endParaRPr lang="en-US" sz="2400" dirty="0"/>
                    </a:p>
                  </a:txBody>
                  <a:tcPr/>
                </a:tc>
                <a:tc>
                  <a:txBody>
                    <a:bodyPr/>
                    <a:lstStyle/>
                    <a:p>
                      <a:pPr marL="457200" indent="-457200">
                        <a:buFont typeface="Wingdings" panose="05000000000000000000" pitchFamily="2" charset="2"/>
                        <a:buChar char="v"/>
                      </a:pPr>
                      <a:r>
                        <a:rPr lang="en-US" sz="2400" b="0" i="0" u="none" strike="noStrike" kern="1200" baseline="0" dirty="0">
                          <a:solidFill>
                            <a:schemeClr val="dk1"/>
                          </a:solidFill>
                          <a:latin typeface="+mn-lt"/>
                          <a:ea typeface="+mn-ea"/>
                          <a:cs typeface="+mn-cs"/>
                        </a:rPr>
                        <a:t>A servant leader can help clear these obstacles. </a:t>
                      </a:r>
                    </a:p>
                    <a:p>
                      <a:pPr marL="457200" indent="-457200">
                        <a:buFont typeface="Wingdings" panose="05000000000000000000" pitchFamily="2" charset="2"/>
                        <a:buChar char="v"/>
                      </a:pPr>
                      <a:r>
                        <a:rPr lang="en-US" sz="2400" b="0" i="0" u="none" strike="noStrike" kern="1200" baseline="0" dirty="0">
                          <a:solidFill>
                            <a:schemeClr val="dk1"/>
                          </a:solidFill>
                          <a:latin typeface="+mn-lt"/>
                          <a:ea typeface="+mn-ea"/>
                          <a:cs typeface="+mn-cs"/>
                        </a:rPr>
                        <a:t>If the team doesn't know the options they have, consider a coach.</a:t>
                      </a:r>
                    </a:p>
                    <a:p>
                      <a:pPr marL="457200" indent="-457200">
                        <a:buFont typeface="Wingdings" panose="05000000000000000000" pitchFamily="2" charset="2"/>
                        <a:buChar char="v"/>
                      </a:pPr>
                      <a:r>
                        <a:rPr lang="en-US" sz="2400" b="0" i="0" u="none" strike="noStrike" kern="1200" baseline="0" dirty="0">
                          <a:solidFill>
                            <a:schemeClr val="dk1"/>
                          </a:solidFill>
                          <a:latin typeface="+mn-lt"/>
                          <a:ea typeface="+mn-ea"/>
                          <a:cs typeface="+mn-cs"/>
                        </a:rPr>
                        <a:t>Sometimes, the team needs to escalate stories the team or servant leader has not been able to remove.</a:t>
                      </a:r>
                      <a:endParaRPr lang="en-US" sz="2400" dirty="0"/>
                    </a:p>
                  </a:txBody>
                  <a:tcPr/>
                </a:tc>
                <a:extLst>
                  <a:ext uri="{0D108BD9-81ED-4DB2-BD59-A6C34878D82A}">
                    <a16:rowId xmlns:a16="http://schemas.microsoft.com/office/drawing/2014/main" val="3403553816"/>
                  </a:ext>
                </a:extLst>
              </a:tr>
              <a:tr h="0">
                <a:tc>
                  <a:txBody>
                    <a:bodyPr/>
                    <a:lstStyle/>
                    <a:p>
                      <a:r>
                        <a:rPr lang="en-US" sz="2400" b="0" i="0" u="none" strike="noStrike" kern="1200" baseline="0" dirty="0">
                          <a:solidFill>
                            <a:schemeClr val="dk1"/>
                          </a:solidFill>
                          <a:latin typeface="+mn-lt"/>
                          <a:ea typeface="+mn-ea"/>
                          <a:cs typeface="+mn-cs"/>
                        </a:rPr>
                        <a:t>Work delays/overruns due to Insufficiently refined product backlog items</a:t>
                      </a:r>
                      <a:endParaRPr lang="en-US" sz="2400" dirty="0"/>
                    </a:p>
                  </a:txBody>
                  <a:tcPr/>
                </a:tc>
                <a:tc>
                  <a:txBody>
                    <a:bodyPr/>
                    <a:lstStyle/>
                    <a:p>
                      <a:pPr marL="342900" indent="-342900">
                        <a:buFont typeface="Wingdings" panose="05000000000000000000" pitchFamily="2" charset="2"/>
                        <a:buChar char="v"/>
                      </a:pPr>
                      <a:r>
                        <a:rPr lang="en-US" sz="2400" b="0" i="0" u="none" strike="noStrike" kern="1200" baseline="0" dirty="0">
                          <a:solidFill>
                            <a:schemeClr val="dk1"/>
                          </a:solidFill>
                          <a:latin typeface="+mn-lt"/>
                          <a:ea typeface="+mn-ea"/>
                          <a:cs typeface="+mn-cs"/>
                        </a:rPr>
                        <a:t>Product owner and team workshop stories together. </a:t>
                      </a:r>
                    </a:p>
                    <a:p>
                      <a:pPr marL="342900" indent="-342900">
                        <a:buFont typeface="Wingdings" panose="05000000000000000000" pitchFamily="2" charset="2"/>
                        <a:buChar char="v"/>
                      </a:pPr>
                      <a:r>
                        <a:rPr lang="en-US" sz="2400" b="0" i="0" u="none" strike="noStrike" kern="1200" baseline="0" dirty="0">
                          <a:solidFill>
                            <a:schemeClr val="dk1"/>
                          </a:solidFill>
                          <a:latin typeface="+mn-lt"/>
                          <a:ea typeface="+mn-ea"/>
                          <a:cs typeface="+mn-cs"/>
                        </a:rPr>
                        <a:t>Create a definition of ready for the stories. </a:t>
                      </a:r>
                    </a:p>
                    <a:p>
                      <a:pPr marL="342900" indent="-342900">
                        <a:buFont typeface="Wingdings" panose="05000000000000000000" pitchFamily="2" charset="2"/>
                        <a:buChar char="v"/>
                      </a:pPr>
                      <a:r>
                        <a:rPr lang="en-US" sz="2400" b="0" i="0" u="none" strike="noStrike" kern="1200" baseline="0" dirty="0">
                          <a:solidFill>
                            <a:schemeClr val="dk1"/>
                          </a:solidFill>
                          <a:latin typeface="+mn-lt"/>
                          <a:ea typeface="+mn-ea"/>
                          <a:cs typeface="+mn-cs"/>
                        </a:rPr>
                        <a:t>Consider splitting stories to use smaller stories</a:t>
                      </a:r>
                      <a:endParaRPr lang="en-US" sz="2400" dirty="0"/>
                    </a:p>
                  </a:txBody>
                  <a:tcPr/>
                </a:tc>
                <a:extLst>
                  <a:ext uri="{0D108BD9-81ED-4DB2-BD59-A6C34878D82A}">
                    <a16:rowId xmlns:a16="http://schemas.microsoft.com/office/drawing/2014/main" val="2736628525"/>
                  </a:ext>
                </a:extLst>
              </a:tr>
              <a:tr h="0">
                <a:tc>
                  <a:txBody>
                    <a:bodyPr/>
                    <a:lstStyle/>
                    <a:p>
                      <a:r>
                        <a:rPr lang="en-US" sz="2400" b="0" i="0" u="none" strike="noStrike" kern="1200" baseline="0" dirty="0">
                          <a:solidFill>
                            <a:schemeClr val="dk1"/>
                          </a:solidFill>
                          <a:latin typeface="+mn-lt"/>
                          <a:ea typeface="+mn-ea"/>
                          <a:cs typeface="+mn-cs"/>
                        </a:rPr>
                        <a:t>Defects</a:t>
                      </a:r>
                      <a:endParaRPr lang="en-US" sz="2400" dirty="0"/>
                    </a:p>
                  </a:txBody>
                  <a:tcPr/>
                </a:tc>
                <a:tc>
                  <a:txBody>
                    <a:bodyPr/>
                    <a:lstStyle/>
                    <a:p>
                      <a:pPr marL="342900" indent="-342900">
                        <a:buFont typeface="Wingdings" panose="05000000000000000000" pitchFamily="2" charset="2"/>
                        <a:buChar char="v"/>
                      </a:pPr>
                      <a:r>
                        <a:rPr lang="en-US" sz="2400" b="0" i="0" u="none" strike="noStrike" kern="1200" baseline="0" dirty="0">
                          <a:solidFill>
                            <a:schemeClr val="dk1"/>
                          </a:solidFill>
                          <a:latin typeface="+mn-lt"/>
                          <a:ea typeface="+mn-ea"/>
                          <a:cs typeface="+mn-cs"/>
                        </a:rPr>
                        <a:t>Consider the technical practices that work for the environment.</a:t>
                      </a:r>
                    </a:p>
                    <a:p>
                      <a:pPr marL="342900" indent="-342900">
                        <a:buFont typeface="Wingdings" panose="05000000000000000000" pitchFamily="2" charset="2"/>
                        <a:buChar char="v"/>
                      </a:pPr>
                      <a:r>
                        <a:rPr lang="en-US" sz="2400" b="0" i="0" u="none" strike="noStrike" kern="1200" baseline="0" dirty="0">
                          <a:solidFill>
                            <a:schemeClr val="dk1"/>
                          </a:solidFill>
                          <a:latin typeface="+mn-lt"/>
                          <a:ea typeface="+mn-ea"/>
                          <a:cs typeface="+mn-cs"/>
                        </a:rPr>
                        <a:t>Some possibilities are: pair work, collective product ownership, pervasive testing (test-driven and automated testing approaches) and a robust definition of done.</a:t>
                      </a:r>
                      <a:endParaRPr lang="en-US" sz="2400" dirty="0"/>
                    </a:p>
                  </a:txBody>
                  <a:tcPr/>
                </a:tc>
                <a:extLst>
                  <a:ext uri="{0D108BD9-81ED-4DB2-BD59-A6C34878D82A}">
                    <a16:rowId xmlns:a16="http://schemas.microsoft.com/office/drawing/2014/main" val="3117054535"/>
                  </a:ext>
                </a:extLst>
              </a:tr>
            </a:tbl>
          </a:graphicData>
        </a:graphic>
      </p:graphicFrame>
    </p:spTree>
    <p:extLst>
      <p:ext uri="{BB962C8B-B14F-4D97-AF65-F5344CB8AC3E}">
        <p14:creationId xmlns:p14="http://schemas.microsoft.com/office/powerpoint/2010/main" val="8748570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p:cNvGraphicFramePr>
            <a:graphicFrameLocks noGrp="1"/>
          </p:cNvGraphicFramePr>
          <p:nvPr>
            <p:ph idx="1"/>
            <p:extLst>
              <p:ext uri="{D42A27DB-BD31-4B8C-83A1-F6EECF244321}">
                <p14:modId xmlns:p14="http://schemas.microsoft.com/office/powerpoint/2010/main" val="3288622025"/>
              </p:ext>
            </p:extLst>
          </p:nvPr>
        </p:nvGraphicFramePr>
        <p:xfrm>
          <a:off x="128061" y="1690688"/>
          <a:ext cx="11935877" cy="4632960"/>
        </p:xfrm>
        <a:graphic>
          <a:graphicData uri="http://schemas.openxmlformats.org/drawingml/2006/table">
            <a:tbl>
              <a:tblPr firstRow="1" bandRow="1">
                <a:tableStyleId>{5C22544A-7EE6-4342-B048-85BDC9FD1C3A}</a:tableStyleId>
              </a:tblPr>
              <a:tblGrid>
                <a:gridCol w="3651686">
                  <a:extLst>
                    <a:ext uri="{9D8B030D-6E8A-4147-A177-3AD203B41FA5}">
                      <a16:colId xmlns:a16="http://schemas.microsoft.com/office/drawing/2014/main" val="3723971941"/>
                    </a:ext>
                  </a:extLst>
                </a:gridCol>
                <a:gridCol w="8284191">
                  <a:extLst>
                    <a:ext uri="{9D8B030D-6E8A-4147-A177-3AD203B41FA5}">
                      <a16:colId xmlns:a16="http://schemas.microsoft.com/office/drawing/2014/main" val="3846362693"/>
                    </a:ext>
                  </a:extLst>
                </a:gridCol>
              </a:tblGrid>
              <a:tr h="0">
                <a:tc>
                  <a:txBody>
                    <a:bodyPr/>
                    <a:lstStyle/>
                    <a:p>
                      <a:r>
                        <a:rPr lang="en-US" sz="2800" b="1" i="0" u="none" strike="noStrike" kern="1200" baseline="0" dirty="0">
                          <a:solidFill>
                            <a:schemeClr val="lt1"/>
                          </a:solidFill>
                          <a:latin typeface="+mn-lt"/>
                          <a:ea typeface="+mn-ea"/>
                          <a:cs typeface="+mn-cs"/>
                        </a:rPr>
                        <a:t>Pain Point</a:t>
                      </a:r>
                      <a:endParaRPr lang="en-US" sz="2800" dirty="0"/>
                    </a:p>
                  </a:txBody>
                  <a:tcPr/>
                </a:tc>
                <a:tc>
                  <a:txBody>
                    <a:bodyPr/>
                    <a:lstStyle/>
                    <a:p>
                      <a:r>
                        <a:rPr lang="en-US" sz="2800" b="1" i="0" u="none" strike="noStrike" kern="1200" baseline="0" dirty="0">
                          <a:solidFill>
                            <a:schemeClr val="lt1"/>
                          </a:solidFill>
                          <a:latin typeface="+mn-lt"/>
                          <a:ea typeface="+mn-ea"/>
                          <a:cs typeface="+mn-cs"/>
                        </a:rPr>
                        <a:t>Troubleshooting Possibilities</a:t>
                      </a:r>
                      <a:endParaRPr lang="en-US" sz="2800" dirty="0"/>
                    </a:p>
                  </a:txBody>
                  <a:tcPr/>
                </a:tc>
                <a:extLst>
                  <a:ext uri="{0D108BD9-81ED-4DB2-BD59-A6C34878D82A}">
                    <a16:rowId xmlns:a16="http://schemas.microsoft.com/office/drawing/2014/main" val="3414743692"/>
                  </a:ext>
                </a:extLst>
              </a:tr>
              <a:tr h="0">
                <a:tc>
                  <a:txBody>
                    <a:bodyPr/>
                    <a:lstStyle/>
                    <a:p>
                      <a:r>
                        <a:rPr lang="en-US" sz="2800" b="0" i="0" u="none" strike="noStrike" kern="1200" baseline="0" dirty="0">
                          <a:solidFill>
                            <a:schemeClr val="dk1"/>
                          </a:solidFill>
                          <a:latin typeface="+mn-lt"/>
                          <a:ea typeface="+mn-ea"/>
                          <a:cs typeface="+mn-cs"/>
                        </a:rPr>
                        <a:t>Work is not complete</a:t>
                      </a:r>
                      <a:endParaRPr lang="en-US" sz="2800" dirty="0"/>
                    </a:p>
                  </a:txBody>
                  <a:tcPr/>
                </a:tc>
                <a:tc>
                  <a:txBody>
                    <a:bodyPr/>
                    <a:lstStyle/>
                    <a:p>
                      <a:pPr marL="457200" indent="-457200">
                        <a:buFont typeface="Wingdings" panose="05000000000000000000" pitchFamily="2" charset="2"/>
                        <a:buChar char="v"/>
                      </a:pPr>
                      <a:r>
                        <a:rPr lang="en-US" sz="2800" b="0" i="0" u="none" strike="noStrike" kern="1200" baseline="0" dirty="0">
                          <a:solidFill>
                            <a:schemeClr val="dk1"/>
                          </a:solidFill>
                          <a:latin typeface="+mn-lt"/>
                          <a:ea typeface="+mn-ea"/>
                          <a:cs typeface="+mn-cs"/>
                        </a:rPr>
                        <a:t>Team defines definition of done for stories including acceptance criteria. </a:t>
                      </a:r>
                    </a:p>
                    <a:p>
                      <a:pPr marL="457200" indent="-457200">
                        <a:buFont typeface="Wingdings" panose="05000000000000000000" pitchFamily="2" charset="2"/>
                        <a:buChar char="v"/>
                      </a:pPr>
                      <a:r>
                        <a:rPr lang="en-US" sz="2800" b="0" i="0" u="none" strike="noStrike" kern="1200" baseline="0" dirty="0">
                          <a:solidFill>
                            <a:schemeClr val="dk1"/>
                          </a:solidFill>
                          <a:latin typeface="+mn-lt"/>
                          <a:ea typeface="+mn-ea"/>
                          <a:cs typeface="+mn-cs"/>
                        </a:rPr>
                        <a:t>Also add release criteria for projects.</a:t>
                      </a:r>
                      <a:endParaRPr lang="en-US" sz="2800" dirty="0"/>
                    </a:p>
                  </a:txBody>
                  <a:tcPr/>
                </a:tc>
                <a:extLst>
                  <a:ext uri="{0D108BD9-81ED-4DB2-BD59-A6C34878D82A}">
                    <a16:rowId xmlns:a16="http://schemas.microsoft.com/office/drawing/2014/main" val="510816831"/>
                  </a:ext>
                </a:extLst>
              </a:tr>
              <a:tr h="0">
                <a:tc>
                  <a:txBody>
                    <a:bodyPr/>
                    <a:lstStyle/>
                    <a:p>
                      <a:r>
                        <a:rPr lang="en-US" sz="2800" b="0" i="0" u="none" strike="noStrike" kern="1200" baseline="0" dirty="0">
                          <a:solidFill>
                            <a:schemeClr val="dk1"/>
                          </a:solidFill>
                          <a:latin typeface="+mn-lt"/>
                          <a:ea typeface="+mn-ea"/>
                          <a:cs typeface="+mn-cs"/>
                        </a:rPr>
                        <a:t>Technical debt (degraded code quality)</a:t>
                      </a:r>
                      <a:endParaRPr lang="en-US" sz="2800" dirty="0"/>
                    </a:p>
                  </a:txBody>
                  <a:tcPr/>
                </a:tc>
                <a:tc>
                  <a:txBody>
                    <a:bodyPr/>
                    <a:lstStyle/>
                    <a:p>
                      <a:r>
                        <a:rPr lang="en-US" sz="2800" b="0" i="0" u="none" strike="noStrike" kern="1200" baseline="0" dirty="0">
                          <a:solidFill>
                            <a:schemeClr val="dk1"/>
                          </a:solidFill>
                          <a:latin typeface="+mn-lt"/>
                          <a:ea typeface="+mn-ea"/>
                          <a:cs typeface="+mn-cs"/>
                        </a:rPr>
                        <a:t>Refactoring, agile modeling, pervasive testing, automated code quality analysis, definition of Done</a:t>
                      </a:r>
                      <a:endParaRPr lang="en-US" sz="2800" dirty="0"/>
                    </a:p>
                  </a:txBody>
                  <a:tcPr/>
                </a:tc>
                <a:extLst>
                  <a:ext uri="{0D108BD9-81ED-4DB2-BD59-A6C34878D82A}">
                    <a16:rowId xmlns:a16="http://schemas.microsoft.com/office/drawing/2014/main" val="1396086982"/>
                  </a:ext>
                </a:extLst>
              </a:tr>
              <a:tr h="0">
                <a:tc>
                  <a:txBody>
                    <a:bodyPr/>
                    <a:lstStyle/>
                    <a:p>
                      <a:r>
                        <a:rPr lang="en-US" sz="2800" b="0" i="0" u="none" strike="noStrike" kern="1200" baseline="0" dirty="0">
                          <a:solidFill>
                            <a:schemeClr val="dk1"/>
                          </a:solidFill>
                          <a:latin typeface="+mn-lt"/>
                          <a:ea typeface="+mn-ea"/>
                          <a:cs typeface="+mn-cs"/>
                        </a:rPr>
                        <a:t>Slow or no improvement in the teamwork process</a:t>
                      </a:r>
                      <a:endParaRPr lang="en-US" sz="2800" dirty="0"/>
                    </a:p>
                  </a:txBody>
                  <a:tcPr/>
                </a:tc>
                <a:tc>
                  <a:txBody>
                    <a:bodyPr/>
                    <a:lstStyle/>
                    <a:p>
                      <a:pPr marL="457200" indent="-457200">
                        <a:buFont typeface="Wingdings" panose="05000000000000000000" pitchFamily="2" charset="2"/>
                        <a:buChar char="v"/>
                      </a:pPr>
                      <a:r>
                        <a:rPr lang="en-US" sz="2800" b="0" i="0" u="none" strike="noStrike" kern="1200" baseline="0" dirty="0">
                          <a:solidFill>
                            <a:schemeClr val="dk1"/>
                          </a:solidFill>
                          <a:latin typeface="+mn-lt"/>
                          <a:ea typeface="+mn-ea"/>
                          <a:cs typeface="+mn-cs"/>
                        </a:rPr>
                        <a:t>Capture no more than three items to improve at each retrospective. </a:t>
                      </a:r>
                    </a:p>
                    <a:p>
                      <a:pPr marL="457200" indent="-457200">
                        <a:buFont typeface="Wingdings" panose="05000000000000000000" pitchFamily="2" charset="2"/>
                        <a:buChar char="v"/>
                      </a:pPr>
                      <a:r>
                        <a:rPr lang="en-US" sz="2800" b="0" i="0" u="none" strike="noStrike" kern="1200" baseline="0" dirty="0">
                          <a:solidFill>
                            <a:schemeClr val="dk1"/>
                          </a:solidFill>
                          <a:latin typeface="+mn-lt"/>
                          <a:ea typeface="+mn-ea"/>
                          <a:cs typeface="+mn-cs"/>
                        </a:rPr>
                        <a:t>Ask the servant leader to help the team learn how to integrate those items.</a:t>
                      </a:r>
                      <a:endParaRPr lang="en-US" sz="2800" dirty="0"/>
                    </a:p>
                  </a:txBody>
                  <a:tcPr/>
                </a:tc>
                <a:extLst>
                  <a:ext uri="{0D108BD9-81ED-4DB2-BD59-A6C34878D82A}">
                    <a16:rowId xmlns:a16="http://schemas.microsoft.com/office/drawing/2014/main" val="2736628525"/>
                  </a:ext>
                </a:extLst>
              </a:tr>
            </a:tbl>
          </a:graphicData>
        </a:graphic>
      </p:graphicFrame>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11</a:t>
            </a:fld>
            <a:endParaRPr lang="en-US"/>
          </a:p>
        </p:txBody>
      </p:sp>
      <p:sp>
        <p:nvSpPr>
          <p:cNvPr id="8" name="Title 1"/>
          <p:cNvSpPr>
            <a:spLocks noGrp="1"/>
          </p:cNvSpPr>
          <p:nvPr>
            <p:ph type="title"/>
          </p:nvPr>
        </p:nvSpPr>
        <p:spPr>
          <a:xfrm>
            <a:off x="838200" y="365125"/>
            <a:ext cx="10515600" cy="1325563"/>
          </a:xfrm>
        </p:spPr>
        <p:txBody>
          <a:bodyPr/>
          <a:lstStyle/>
          <a:p>
            <a:r>
              <a:rPr lang="en-US" b="1" dirty="0"/>
              <a:t>Agile Pain Points and Troubleshooting Possibilities [5/8]</a:t>
            </a:r>
            <a:endParaRPr lang="en-US" dirty="0"/>
          </a:p>
        </p:txBody>
      </p:sp>
    </p:spTree>
    <p:extLst>
      <p:ext uri="{BB962C8B-B14F-4D97-AF65-F5344CB8AC3E}">
        <p14:creationId xmlns:p14="http://schemas.microsoft.com/office/powerpoint/2010/main" val="233483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p:cNvGraphicFramePr>
            <a:graphicFrameLocks noGrp="1"/>
          </p:cNvGraphicFramePr>
          <p:nvPr>
            <p:ph idx="1"/>
            <p:extLst>
              <p:ext uri="{D42A27DB-BD31-4B8C-83A1-F6EECF244321}">
                <p14:modId xmlns:p14="http://schemas.microsoft.com/office/powerpoint/2010/main" val="3985711382"/>
              </p:ext>
            </p:extLst>
          </p:nvPr>
        </p:nvGraphicFramePr>
        <p:xfrm>
          <a:off x="128744" y="1790062"/>
          <a:ext cx="11935877" cy="4968240"/>
        </p:xfrm>
        <a:graphic>
          <a:graphicData uri="http://schemas.openxmlformats.org/drawingml/2006/table">
            <a:tbl>
              <a:tblPr firstRow="1" bandRow="1">
                <a:tableStyleId>{5C22544A-7EE6-4342-B048-85BDC9FD1C3A}</a:tableStyleId>
              </a:tblPr>
              <a:tblGrid>
                <a:gridCol w="2559865">
                  <a:extLst>
                    <a:ext uri="{9D8B030D-6E8A-4147-A177-3AD203B41FA5}">
                      <a16:colId xmlns:a16="http://schemas.microsoft.com/office/drawing/2014/main" val="3723971941"/>
                    </a:ext>
                  </a:extLst>
                </a:gridCol>
                <a:gridCol w="9376012">
                  <a:extLst>
                    <a:ext uri="{9D8B030D-6E8A-4147-A177-3AD203B41FA5}">
                      <a16:colId xmlns:a16="http://schemas.microsoft.com/office/drawing/2014/main" val="3846362693"/>
                    </a:ext>
                  </a:extLst>
                </a:gridCol>
              </a:tblGrid>
              <a:tr h="0">
                <a:tc>
                  <a:txBody>
                    <a:bodyPr/>
                    <a:lstStyle/>
                    <a:p>
                      <a:r>
                        <a:rPr lang="en-US" sz="2800" b="1" i="0" u="none" strike="noStrike" kern="1200" baseline="0" dirty="0">
                          <a:solidFill>
                            <a:schemeClr val="lt1"/>
                          </a:solidFill>
                          <a:latin typeface="+mn-lt"/>
                          <a:ea typeface="+mn-ea"/>
                          <a:cs typeface="+mn-cs"/>
                        </a:rPr>
                        <a:t>Pain Point</a:t>
                      </a:r>
                      <a:endParaRPr lang="en-US" sz="2800" dirty="0"/>
                    </a:p>
                  </a:txBody>
                  <a:tcPr/>
                </a:tc>
                <a:tc>
                  <a:txBody>
                    <a:bodyPr/>
                    <a:lstStyle/>
                    <a:p>
                      <a:r>
                        <a:rPr lang="en-US" sz="2800" b="1" i="0" u="none" strike="noStrike" kern="1200" baseline="0" dirty="0">
                          <a:solidFill>
                            <a:schemeClr val="lt1"/>
                          </a:solidFill>
                          <a:latin typeface="+mn-lt"/>
                          <a:ea typeface="+mn-ea"/>
                          <a:cs typeface="+mn-cs"/>
                        </a:rPr>
                        <a:t>Troubleshooting Possibilities</a:t>
                      </a:r>
                      <a:endParaRPr lang="en-US" sz="2800" dirty="0"/>
                    </a:p>
                  </a:txBody>
                  <a:tcPr/>
                </a:tc>
                <a:extLst>
                  <a:ext uri="{0D108BD9-81ED-4DB2-BD59-A6C34878D82A}">
                    <a16:rowId xmlns:a16="http://schemas.microsoft.com/office/drawing/2014/main" val="3414743692"/>
                  </a:ext>
                </a:extLst>
              </a:tr>
              <a:tr h="0">
                <a:tc>
                  <a:txBody>
                    <a:bodyPr/>
                    <a:lstStyle/>
                    <a:p>
                      <a:r>
                        <a:rPr lang="en-US" sz="2800" b="0" i="0" u="none" strike="noStrike" kern="1200" baseline="0" dirty="0">
                          <a:solidFill>
                            <a:schemeClr val="dk1"/>
                          </a:solidFill>
                          <a:latin typeface="+mn-lt"/>
                          <a:ea typeface="+mn-ea"/>
                          <a:cs typeface="+mn-cs"/>
                        </a:rPr>
                        <a:t>Too much product complexity</a:t>
                      </a:r>
                      <a:endParaRPr lang="en-US" sz="2800" dirty="0"/>
                    </a:p>
                  </a:txBody>
                  <a:tcPr/>
                </a:tc>
                <a:tc>
                  <a:txBody>
                    <a:bodyPr/>
                    <a:lstStyle/>
                    <a:p>
                      <a:r>
                        <a:rPr lang="en-US" sz="2800" b="0" i="0" u="none" strike="noStrike" kern="1200" baseline="0" dirty="0">
                          <a:solidFill>
                            <a:schemeClr val="dk1"/>
                          </a:solidFill>
                          <a:latin typeface="+mn-lt"/>
                          <a:ea typeface="+mn-ea"/>
                          <a:cs typeface="+mn-cs"/>
                        </a:rPr>
                        <a:t>For software and non-software encourage the team always to be thinking “What is the simplest thing that would work?” and apply the agile principle of </a:t>
                      </a:r>
                      <a:r>
                        <a:rPr lang="en-US" sz="2800" b="1" i="0" u="sng" strike="noStrike" kern="1200" baseline="0" dirty="0">
                          <a:solidFill>
                            <a:srgbClr val="FF0000"/>
                          </a:solidFill>
                          <a:latin typeface="+mn-lt"/>
                          <a:ea typeface="+mn-ea"/>
                          <a:cs typeface="+mn-cs"/>
                        </a:rPr>
                        <a:t>“Simplicity--the art of maximizing the amount of work not done”</a:t>
                      </a:r>
                      <a:r>
                        <a:rPr lang="en-US" sz="2800" b="0" i="0" u="none" strike="noStrike" kern="1200" baseline="0" dirty="0">
                          <a:solidFill>
                            <a:schemeClr val="dk1"/>
                          </a:solidFill>
                          <a:latin typeface="+mn-lt"/>
                          <a:ea typeface="+mn-ea"/>
                          <a:cs typeface="+mn-cs"/>
                        </a:rPr>
                        <a:t>. These help reduce complexity.</a:t>
                      </a:r>
                      <a:endParaRPr lang="en-US" sz="2800" dirty="0"/>
                    </a:p>
                  </a:txBody>
                  <a:tcPr/>
                </a:tc>
                <a:extLst>
                  <a:ext uri="{0D108BD9-81ED-4DB2-BD59-A6C34878D82A}">
                    <a16:rowId xmlns:a16="http://schemas.microsoft.com/office/drawing/2014/main" val="3403553816"/>
                  </a:ext>
                </a:extLst>
              </a:tr>
              <a:tr h="0">
                <a:tc>
                  <a:txBody>
                    <a:bodyPr/>
                    <a:lstStyle/>
                    <a:p>
                      <a:r>
                        <a:rPr lang="en-US" sz="2800" b="0" i="0" u="none" strike="noStrike" kern="1200" baseline="0" dirty="0">
                          <a:solidFill>
                            <a:schemeClr val="dk1"/>
                          </a:solidFill>
                          <a:latin typeface="+mn-lt"/>
                          <a:ea typeface="+mn-ea"/>
                          <a:cs typeface="+mn-cs"/>
                        </a:rPr>
                        <a:t>Too much upfront work leading to rework</a:t>
                      </a:r>
                      <a:endParaRPr lang="en-US" sz="2800" dirty="0"/>
                    </a:p>
                  </a:txBody>
                  <a:tcPr/>
                </a:tc>
                <a:tc>
                  <a:txBody>
                    <a:bodyPr/>
                    <a:lstStyle/>
                    <a:p>
                      <a:pPr marL="457200" indent="-457200">
                        <a:buFont typeface="Wingdings" panose="05000000000000000000" pitchFamily="2" charset="2"/>
                        <a:buChar char="v"/>
                      </a:pPr>
                      <a:r>
                        <a:rPr lang="en-US" sz="2800" b="0" i="0" u="none" strike="noStrike" kern="1200" baseline="0" dirty="0">
                          <a:solidFill>
                            <a:schemeClr val="dk1"/>
                          </a:solidFill>
                          <a:latin typeface="+mn-lt"/>
                          <a:ea typeface="+mn-ea"/>
                          <a:cs typeface="+mn-cs"/>
                        </a:rPr>
                        <a:t>Instead of much upfront work, consider team spikes to learn. </a:t>
                      </a:r>
                    </a:p>
                    <a:p>
                      <a:pPr marL="457200" indent="-457200">
                        <a:buFont typeface="Wingdings" panose="05000000000000000000" pitchFamily="2" charset="2"/>
                        <a:buChar char="v"/>
                      </a:pPr>
                      <a:r>
                        <a:rPr lang="en-US" sz="2800" b="0" i="0" u="none" strike="noStrike" kern="1200" baseline="0" dirty="0">
                          <a:solidFill>
                            <a:schemeClr val="dk1"/>
                          </a:solidFill>
                          <a:latin typeface="+mn-lt"/>
                          <a:ea typeface="+mn-ea"/>
                          <a:cs typeface="+mn-cs"/>
                        </a:rPr>
                        <a:t>In addition, measure the WIP during the beginning of the project and see what the team's options are to deliver value instead of designs. </a:t>
                      </a:r>
                    </a:p>
                    <a:p>
                      <a:pPr marL="457200" indent="-457200">
                        <a:buFont typeface="Wingdings" panose="05000000000000000000" pitchFamily="2" charset="2"/>
                        <a:buChar char="v"/>
                      </a:pPr>
                      <a:r>
                        <a:rPr lang="en-US" sz="2800" b="0" i="0" u="none" strike="noStrike" kern="1200" baseline="0" dirty="0">
                          <a:solidFill>
                            <a:schemeClr val="dk1"/>
                          </a:solidFill>
                          <a:latin typeface="+mn-lt"/>
                          <a:ea typeface="+mn-ea"/>
                          <a:cs typeface="+mn-cs"/>
                        </a:rPr>
                        <a:t>Shorten iterations and create a robust definition of done.</a:t>
                      </a:r>
                      <a:endParaRPr lang="en-US" sz="2800" dirty="0"/>
                    </a:p>
                  </a:txBody>
                  <a:tcPr/>
                </a:tc>
                <a:extLst>
                  <a:ext uri="{0D108BD9-81ED-4DB2-BD59-A6C34878D82A}">
                    <a16:rowId xmlns:a16="http://schemas.microsoft.com/office/drawing/2014/main" val="3117054535"/>
                  </a:ext>
                </a:extLst>
              </a:tr>
            </a:tbl>
          </a:graphicData>
        </a:graphic>
      </p:graphicFrame>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12</a:t>
            </a:fld>
            <a:endParaRPr lang="en-US"/>
          </a:p>
        </p:txBody>
      </p:sp>
      <p:sp>
        <p:nvSpPr>
          <p:cNvPr id="8" name="Title 1"/>
          <p:cNvSpPr>
            <a:spLocks noGrp="1"/>
          </p:cNvSpPr>
          <p:nvPr>
            <p:ph type="title"/>
          </p:nvPr>
        </p:nvSpPr>
        <p:spPr>
          <a:xfrm>
            <a:off x="838200" y="365125"/>
            <a:ext cx="10515600" cy="1325563"/>
          </a:xfrm>
        </p:spPr>
        <p:txBody>
          <a:bodyPr/>
          <a:lstStyle/>
          <a:p>
            <a:r>
              <a:rPr lang="en-US" b="1" dirty="0"/>
              <a:t>Agile Pain Points and Troubleshooting Possibilities [6/8]</a:t>
            </a:r>
            <a:endParaRPr lang="en-US" dirty="0"/>
          </a:p>
        </p:txBody>
      </p:sp>
    </p:spTree>
    <p:extLst>
      <p:ext uri="{BB962C8B-B14F-4D97-AF65-F5344CB8AC3E}">
        <p14:creationId xmlns:p14="http://schemas.microsoft.com/office/powerpoint/2010/main" val="23931220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Agile Pain Points and Troubleshooting Possibilities [7/8]</a:t>
            </a:r>
            <a:endParaRPr lang="en-US" dirty="0"/>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1236783738"/>
              </p:ext>
            </p:extLst>
          </p:nvPr>
        </p:nvGraphicFramePr>
        <p:xfrm>
          <a:off x="128061" y="1646079"/>
          <a:ext cx="11935877" cy="4632960"/>
        </p:xfrm>
        <a:graphic>
          <a:graphicData uri="http://schemas.openxmlformats.org/drawingml/2006/table">
            <a:tbl>
              <a:tblPr firstRow="1" bandRow="1">
                <a:tableStyleId>{5C22544A-7EE6-4342-B048-85BDC9FD1C3A}</a:tableStyleId>
              </a:tblPr>
              <a:tblGrid>
                <a:gridCol w="3487975">
                  <a:extLst>
                    <a:ext uri="{9D8B030D-6E8A-4147-A177-3AD203B41FA5}">
                      <a16:colId xmlns:a16="http://schemas.microsoft.com/office/drawing/2014/main" val="3723971941"/>
                    </a:ext>
                  </a:extLst>
                </a:gridCol>
                <a:gridCol w="8447902">
                  <a:extLst>
                    <a:ext uri="{9D8B030D-6E8A-4147-A177-3AD203B41FA5}">
                      <a16:colId xmlns:a16="http://schemas.microsoft.com/office/drawing/2014/main" val="3846362693"/>
                    </a:ext>
                  </a:extLst>
                </a:gridCol>
              </a:tblGrid>
              <a:tr h="0">
                <a:tc>
                  <a:txBody>
                    <a:bodyPr/>
                    <a:lstStyle/>
                    <a:p>
                      <a:r>
                        <a:rPr lang="en-US" sz="2800" b="1" i="0" u="none" strike="noStrike" kern="1200" baseline="0" dirty="0">
                          <a:solidFill>
                            <a:schemeClr val="lt1"/>
                          </a:solidFill>
                          <a:latin typeface="+mn-lt"/>
                          <a:ea typeface="+mn-ea"/>
                          <a:cs typeface="+mn-cs"/>
                        </a:rPr>
                        <a:t>Pain Point</a:t>
                      </a:r>
                      <a:endParaRPr lang="en-US" sz="2800" dirty="0"/>
                    </a:p>
                  </a:txBody>
                  <a:tcPr/>
                </a:tc>
                <a:tc>
                  <a:txBody>
                    <a:bodyPr/>
                    <a:lstStyle/>
                    <a:p>
                      <a:r>
                        <a:rPr lang="en-US" sz="2800" b="1" i="0" u="none" strike="noStrike" kern="1200" baseline="0" dirty="0">
                          <a:solidFill>
                            <a:schemeClr val="lt1"/>
                          </a:solidFill>
                          <a:latin typeface="+mn-lt"/>
                          <a:ea typeface="+mn-ea"/>
                          <a:cs typeface="+mn-cs"/>
                        </a:rPr>
                        <a:t>Troubleshooting Possibilities</a:t>
                      </a:r>
                      <a:endParaRPr lang="en-US" sz="2800" dirty="0"/>
                    </a:p>
                  </a:txBody>
                  <a:tcPr/>
                </a:tc>
                <a:extLst>
                  <a:ext uri="{0D108BD9-81ED-4DB2-BD59-A6C34878D82A}">
                    <a16:rowId xmlns:a16="http://schemas.microsoft.com/office/drawing/2014/main" val="3414743692"/>
                  </a:ext>
                </a:extLst>
              </a:tr>
              <a:tr h="0">
                <a:tc>
                  <a:txBody>
                    <a:bodyPr/>
                    <a:lstStyle/>
                    <a:p>
                      <a:r>
                        <a:rPr lang="en-US" sz="2800" b="0" i="0" u="none" strike="noStrike" kern="1200" baseline="0" dirty="0">
                          <a:solidFill>
                            <a:schemeClr val="dk1"/>
                          </a:solidFill>
                          <a:latin typeface="+mn-lt"/>
                          <a:ea typeface="+mn-ea"/>
                          <a:cs typeface="+mn-cs"/>
                        </a:rPr>
                        <a:t>False starts, wasted efforts</a:t>
                      </a:r>
                      <a:endParaRPr lang="en-US" sz="2800" dirty="0"/>
                    </a:p>
                  </a:txBody>
                  <a:tcPr/>
                </a:tc>
                <a:tc>
                  <a:txBody>
                    <a:bodyPr/>
                    <a:lstStyle/>
                    <a:p>
                      <a:r>
                        <a:rPr lang="en-US" sz="2800" b="0" i="0" u="none" strike="noStrike" kern="1200" baseline="0" dirty="0">
                          <a:solidFill>
                            <a:schemeClr val="dk1"/>
                          </a:solidFill>
                          <a:latin typeface="+mn-lt"/>
                          <a:ea typeface="+mn-ea"/>
                          <a:cs typeface="+mn-cs"/>
                        </a:rPr>
                        <a:t>Ask the product owner to become an integral part of the team.</a:t>
                      </a:r>
                      <a:endParaRPr lang="en-US" sz="2800" dirty="0"/>
                    </a:p>
                  </a:txBody>
                  <a:tcPr/>
                </a:tc>
                <a:extLst>
                  <a:ext uri="{0D108BD9-81ED-4DB2-BD59-A6C34878D82A}">
                    <a16:rowId xmlns:a16="http://schemas.microsoft.com/office/drawing/2014/main" val="510816831"/>
                  </a:ext>
                </a:extLst>
              </a:tr>
              <a:tr h="0">
                <a:tc>
                  <a:txBody>
                    <a:bodyPr/>
                    <a:lstStyle/>
                    <a:p>
                      <a:r>
                        <a:rPr lang="en-US" sz="2800" b="0" i="0" u="none" strike="noStrike" kern="1200" baseline="0" dirty="0">
                          <a:solidFill>
                            <a:schemeClr val="dk1"/>
                          </a:solidFill>
                          <a:latin typeface="+mn-lt"/>
                          <a:ea typeface="+mn-ea"/>
                          <a:cs typeface="+mn-cs"/>
                        </a:rPr>
                        <a:t>Inefficiently ordered product backlog items</a:t>
                      </a:r>
                      <a:endParaRPr lang="en-US" sz="2800" dirty="0"/>
                    </a:p>
                  </a:txBody>
                  <a:tcPr/>
                </a:tc>
                <a:tc>
                  <a:txBody>
                    <a:bodyPr/>
                    <a:lstStyle/>
                    <a:p>
                      <a:r>
                        <a:rPr lang="en-US" sz="2800" b="0" i="0" u="none" strike="noStrike" kern="1200" baseline="0" dirty="0">
                          <a:solidFill>
                            <a:schemeClr val="dk1"/>
                          </a:solidFill>
                          <a:latin typeface="+mn-lt"/>
                          <a:ea typeface="+mn-ea"/>
                          <a:cs typeface="+mn-cs"/>
                        </a:rPr>
                        <a:t>Rank with value including cost of delay divided by duration and other value models</a:t>
                      </a:r>
                      <a:endParaRPr lang="en-US" sz="2800" dirty="0"/>
                    </a:p>
                  </a:txBody>
                  <a:tcPr/>
                </a:tc>
                <a:extLst>
                  <a:ext uri="{0D108BD9-81ED-4DB2-BD59-A6C34878D82A}">
                    <a16:rowId xmlns:a16="http://schemas.microsoft.com/office/drawing/2014/main" val="1396086982"/>
                  </a:ext>
                </a:extLst>
              </a:tr>
              <a:tr h="0">
                <a:tc>
                  <a:txBody>
                    <a:bodyPr/>
                    <a:lstStyle/>
                    <a:p>
                      <a:r>
                        <a:rPr lang="en-US" sz="2800" b="0" i="0" u="none" strike="noStrike" kern="1200" baseline="0" dirty="0">
                          <a:solidFill>
                            <a:schemeClr val="dk1"/>
                          </a:solidFill>
                          <a:latin typeface="+mn-lt"/>
                          <a:ea typeface="+mn-ea"/>
                          <a:cs typeface="+mn-cs"/>
                        </a:rPr>
                        <a:t>Rush/wait uneven flow of work</a:t>
                      </a:r>
                      <a:endParaRPr lang="en-US" sz="2800" dirty="0"/>
                    </a:p>
                  </a:txBody>
                  <a:tcPr/>
                </a:tc>
                <a:tc>
                  <a:txBody>
                    <a:bodyPr/>
                    <a:lstStyle/>
                    <a:p>
                      <a:pPr marL="457200" indent="-457200">
                        <a:buFont typeface="Wingdings" panose="05000000000000000000" pitchFamily="2" charset="2"/>
                        <a:buChar char="v"/>
                      </a:pPr>
                      <a:r>
                        <a:rPr lang="en-US" sz="2800" b="0" i="0" u="none" strike="noStrike" kern="1200" baseline="0" dirty="0">
                          <a:solidFill>
                            <a:schemeClr val="dk1"/>
                          </a:solidFill>
                          <a:latin typeface="+mn-lt"/>
                          <a:ea typeface="+mn-ea"/>
                          <a:cs typeface="+mn-cs"/>
                        </a:rPr>
                        <a:t>Plan to the team's capacity and not more. </a:t>
                      </a:r>
                    </a:p>
                    <a:p>
                      <a:pPr marL="457200" indent="-457200">
                        <a:buFont typeface="Wingdings" panose="05000000000000000000" pitchFamily="2" charset="2"/>
                        <a:buChar char="v"/>
                      </a:pPr>
                      <a:r>
                        <a:rPr lang="en-US" sz="2800" b="0" i="0" u="none" strike="noStrike" kern="1200" baseline="0" dirty="0">
                          <a:solidFill>
                            <a:schemeClr val="dk1"/>
                          </a:solidFill>
                          <a:latin typeface="+mn-lt"/>
                          <a:ea typeface="+mn-ea"/>
                          <a:cs typeface="+mn-cs"/>
                        </a:rPr>
                        <a:t>Ask people to stop multitasking and be dedicated to one team. </a:t>
                      </a:r>
                    </a:p>
                    <a:p>
                      <a:pPr marL="457200" indent="-457200">
                        <a:buFont typeface="Wingdings" panose="05000000000000000000" pitchFamily="2" charset="2"/>
                        <a:buChar char="v"/>
                      </a:pPr>
                      <a:r>
                        <a:rPr lang="en-US" sz="2800" b="0" i="0" u="none" strike="noStrike" kern="1200" baseline="0" dirty="0">
                          <a:solidFill>
                            <a:schemeClr val="dk1"/>
                          </a:solidFill>
                          <a:latin typeface="+mn-lt"/>
                          <a:ea typeface="+mn-ea"/>
                          <a:cs typeface="+mn-cs"/>
                        </a:rPr>
                        <a:t>Ask the team to work as pairs, a swarm, or mob to even out the capabilities across the entire team.</a:t>
                      </a:r>
                      <a:endParaRPr lang="en-US" sz="2800" dirty="0"/>
                    </a:p>
                  </a:txBody>
                  <a:tcPr/>
                </a:tc>
                <a:extLst>
                  <a:ext uri="{0D108BD9-81ED-4DB2-BD59-A6C34878D82A}">
                    <a16:rowId xmlns:a16="http://schemas.microsoft.com/office/drawing/2014/main" val="3403553816"/>
                  </a:ext>
                </a:extLst>
              </a:tr>
            </a:tbl>
          </a:graphicData>
        </a:graphic>
      </p:graphicFrame>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13</a:t>
            </a:fld>
            <a:endParaRPr lang="en-US"/>
          </a:p>
        </p:txBody>
      </p:sp>
    </p:spTree>
    <p:extLst>
      <p:ext uri="{BB962C8B-B14F-4D97-AF65-F5344CB8AC3E}">
        <p14:creationId xmlns:p14="http://schemas.microsoft.com/office/powerpoint/2010/main" val="31112270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Agile Pain Points and Troubleshooting Possibilities [8/8]</a:t>
            </a:r>
            <a:endParaRPr lang="en-US" dirty="0"/>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14</a:t>
            </a:fld>
            <a:endParaRPr lang="en-US"/>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2555447828"/>
              </p:ext>
            </p:extLst>
          </p:nvPr>
        </p:nvGraphicFramePr>
        <p:xfrm>
          <a:off x="128061" y="1646079"/>
          <a:ext cx="11935877" cy="5120640"/>
        </p:xfrm>
        <a:graphic>
          <a:graphicData uri="http://schemas.openxmlformats.org/drawingml/2006/table">
            <a:tbl>
              <a:tblPr firstRow="1" bandRow="1">
                <a:tableStyleId>{5C22544A-7EE6-4342-B048-85BDC9FD1C3A}</a:tableStyleId>
              </a:tblPr>
              <a:tblGrid>
                <a:gridCol w="4224892">
                  <a:extLst>
                    <a:ext uri="{9D8B030D-6E8A-4147-A177-3AD203B41FA5}">
                      <a16:colId xmlns:a16="http://schemas.microsoft.com/office/drawing/2014/main" val="3723971941"/>
                    </a:ext>
                  </a:extLst>
                </a:gridCol>
                <a:gridCol w="7710985">
                  <a:extLst>
                    <a:ext uri="{9D8B030D-6E8A-4147-A177-3AD203B41FA5}">
                      <a16:colId xmlns:a16="http://schemas.microsoft.com/office/drawing/2014/main" val="3846362693"/>
                    </a:ext>
                  </a:extLst>
                </a:gridCol>
              </a:tblGrid>
              <a:tr h="0">
                <a:tc>
                  <a:txBody>
                    <a:bodyPr/>
                    <a:lstStyle/>
                    <a:p>
                      <a:r>
                        <a:rPr lang="en-US" sz="2400" b="1" i="0" u="none" strike="noStrike" kern="1200" baseline="0" dirty="0">
                          <a:solidFill>
                            <a:schemeClr val="lt1"/>
                          </a:solidFill>
                          <a:latin typeface="+mn-lt"/>
                          <a:ea typeface="+mn-ea"/>
                          <a:cs typeface="+mn-cs"/>
                        </a:rPr>
                        <a:t>Pain Point</a:t>
                      </a:r>
                      <a:endParaRPr lang="en-US" sz="2400" dirty="0"/>
                    </a:p>
                  </a:txBody>
                  <a:tcPr/>
                </a:tc>
                <a:tc>
                  <a:txBody>
                    <a:bodyPr/>
                    <a:lstStyle/>
                    <a:p>
                      <a:r>
                        <a:rPr lang="en-US" sz="2400" b="1" i="0" u="none" strike="noStrike" kern="1200" baseline="0" dirty="0">
                          <a:solidFill>
                            <a:schemeClr val="lt1"/>
                          </a:solidFill>
                          <a:latin typeface="+mn-lt"/>
                          <a:ea typeface="+mn-ea"/>
                          <a:cs typeface="+mn-cs"/>
                        </a:rPr>
                        <a:t>Troubleshooting Possibilities</a:t>
                      </a:r>
                      <a:endParaRPr lang="en-US" sz="2400" dirty="0"/>
                    </a:p>
                  </a:txBody>
                  <a:tcPr/>
                </a:tc>
                <a:extLst>
                  <a:ext uri="{0D108BD9-81ED-4DB2-BD59-A6C34878D82A}">
                    <a16:rowId xmlns:a16="http://schemas.microsoft.com/office/drawing/2014/main" val="3414743692"/>
                  </a:ext>
                </a:extLst>
              </a:tr>
              <a:tr h="0">
                <a:tc>
                  <a:txBody>
                    <a:bodyPr/>
                    <a:lstStyle/>
                    <a:p>
                      <a:r>
                        <a:rPr lang="en-US" sz="2400" b="0" i="0" u="none" strike="noStrike" kern="1200" baseline="0" dirty="0">
                          <a:solidFill>
                            <a:schemeClr val="dk1"/>
                          </a:solidFill>
                          <a:latin typeface="+mn-lt"/>
                          <a:ea typeface="+mn-ea"/>
                          <a:cs typeface="+mn-cs"/>
                        </a:rPr>
                        <a:t>Impossible stakeholder demands</a:t>
                      </a:r>
                      <a:endParaRPr lang="en-US" sz="2400" dirty="0"/>
                    </a:p>
                  </a:txBody>
                  <a:tcPr/>
                </a:tc>
                <a:tc>
                  <a:txBody>
                    <a:bodyPr/>
                    <a:lstStyle/>
                    <a:p>
                      <a:r>
                        <a:rPr lang="en-US" sz="2400" b="0" i="0" u="none" strike="noStrike" kern="1200" baseline="0" dirty="0">
                          <a:solidFill>
                            <a:schemeClr val="dk1"/>
                          </a:solidFill>
                          <a:latin typeface="+mn-lt"/>
                          <a:ea typeface="+mn-ea"/>
                          <a:cs typeface="+mn-cs"/>
                        </a:rPr>
                        <a:t>Servant leadership to work with this stakeholder (and possibly product owner).</a:t>
                      </a:r>
                      <a:endParaRPr lang="en-US" sz="2400" dirty="0"/>
                    </a:p>
                  </a:txBody>
                  <a:tcPr/>
                </a:tc>
                <a:extLst>
                  <a:ext uri="{0D108BD9-81ED-4DB2-BD59-A6C34878D82A}">
                    <a16:rowId xmlns:a16="http://schemas.microsoft.com/office/drawing/2014/main" val="2736628525"/>
                  </a:ext>
                </a:extLst>
              </a:tr>
              <a:tr h="0">
                <a:tc>
                  <a:txBody>
                    <a:bodyPr/>
                    <a:lstStyle/>
                    <a:p>
                      <a:r>
                        <a:rPr lang="en-US" sz="2400" b="0" i="0" u="none" strike="noStrike" kern="1200" baseline="0" dirty="0">
                          <a:solidFill>
                            <a:schemeClr val="dk1"/>
                          </a:solidFill>
                          <a:latin typeface="+mn-lt"/>
                          <a:ea typeface="+mn-ea"/>
                          <a:cs typeface="+mn-cs"/>
                        </a:rPr>
                        <a:t>Unexpected or unforeseen delays</a:t>
                      </a:r>
                      <a:endParaRPr lang="en-US" sz="2400" dirty="0"/>
                    </a:p>
                  </a:txBody>
                  <a:tcPr/>
                </a:tc>
                <a:tc>
                  <a:txBody>
                    <a:bodyPr/>
                    <a:lstStyle/>
                    <a:p>
                      <a:pPr marL="342900" indent="-342900">
                        <a:buFont typeface="Wingdings" panose="05000000000000000000" pitchFamily="2" charset="2"/>
                        <a:buChar char="v"/>
                      </a:pPr>
                      <a:r>
                        <a:rPr lang="en-US" sz="2400" b="0" i="0" u="none" strike="noStrike" kern="1200" baseline="0" dirty="0">
                          <a:solidFill>
                            <a:schemeClr val="dk1"/>
                          </a:solidFill>
                          <a:latin typeface="+mn-lt"/>
                          <a:ea typeface="+mn-ea"/>
                          <a:cs typeface="+mn-cs"/>
                        </a:rPr>
                        <a:t>Ask the team to check in more often, use Kanban boards to see the flow of work and work in progress limits to understand the impact of the demands on the team or product. </a:t>
                      </a:r>
                    </a:p>
                    <a:p>
                      <a:pPr marL="342900" indent="-342900">
                        <a:buFont typeface="Wingdings" panose="05000000000000000000" pitchFamily="2" charset="2"/>
                        <a:buChar char="v"/>
                      </a:pPr>
                      <a:r>
                        <a:rPr lang="en-US" sz="2400" b="0" i="0" u="none" strike="noStrike" kern="1200" baseline="0" dirty="0">
                          <a:solidFill>
                            <a:schemeClr val="dk1"/>
                          </a:solidFill>
                          <a:latin typeface="+mn-lt"/>
                          <a:ea typeface="+mn-ea"/>
                          <a:cs typeface="+mn-cs"/>
                        </a:rPr>
                        <a:t>Also track impediments and impediment removal on an impediment board.</a:t>
                      </a:r>
                      <a:endParaRPr lang="en-US" sz="2400" dirty="0"/>
                    </a:p>
                  </a:txBody>
                  <a:tcPr/>
                </a:tc>
                <a:extLst>
                  <a:ext uri="{0D108BD9-81ED-4DB2-BD59-A6C34878D82A}">
                    <a16:rowId xmlns:a16="http://schemas.microsoft.com/office/drawing/2014/main" val="3117054535"/>
                  </a:ext>
                </a:extLst>
              </a:tr>
              <a:tr h="0">
                <a:tc>
                  <a:txBody>
                    <a:bodyPr/>
                    <a:lstStyle/>
                    <a:p>
                      <a:r>
                        <a:rPr lang="en-US" sz="2400" b="0" i="0" u="none" strike="noStrike" kern="1200" baseline="0" dirty="0" err="1">
                          <a:solidFill>
                            <a:schemeClr val="dk1"/>
                          </a:solidFill>
                          <a:latin typeface="+mn-lt"/>
                          <a:ea typeface="+mn-ea"/>
                          <a:cs typeface="+mn-cs"/>
                        </a:rPr>
                        <a:t>Siloed</a:t>
                      </a:r>
                      <a:r>
                        <a:rPr lang="en-US" sz="2400" b="0" i="0" u="none" strike="noStrike" kern="1200" baseline="0" dirty="0">
                          <a:solidFill>
                            <a:schemeClr val="dk1"/>
                          </a:solidFill>
                          <a:latin typeface="+mn-lt"/>
                          <a:ea typeface="+mn-ea"/>
                          <a:cs typeface="+mn-cs"/>
                        </a:rPr>
                        <a:t> teams, instead of cross-functional teams</a:t>
                      </a:r>
                      <a:endParaRPr lang="en-US" sz="2400" dirty="0"/>
                    </a:p>
                  </a:txBody>
                  <a:tcPr/>
                </a:tc>
                <a:tc>
                  <a:txBody>
                    <a:bodyPr/>
                    <a:lstStyle/>
                    <a:p>
                      <a:pPr marL="342900" indent="-342900">
                        <a:buFont typeface="Wingdings" panose="05000000000000000000" pitchFamily="2" charset="2"/>
                        <a:buChar char="v"/>
                      </a:pPr>
                      <a:r>
                        <a:rPr lang="en-US" sz="2400" b="0" i="0" u="none" strike="noStrike" kern="1200" baseline="0" dirty="0">
                          <a:solidFill>
                            <a:schemeClr val="dk1"/>
                          </a:solidFill>
                          <a:latin typeface="+mn-lt"/>
                          <a:ea typeface="+mn-ea"/>
                          <a:cs typeface="+mn-cs"/>
                        </a:rPr>
                        <a:t>Ask the people who are part of projects to </a:t>
                      </a:r>
                      <a:r>
                        <a:rPr lang="en-US" sz="2400" b="0" i="0" u="none" strike="noStrike" kern="1200" baseline="0" dirty="0" err="1">
                          <a:solidFill>
                            <a:schemeClr val="dk1"/>
                          </a:solidFill>
                          <a:latin typeface="+mn-lt"/>
                          <a:ea typeface="+mn-ea"/>
                          <a:cs typeface="+mn-cs"/>
                        </a:rPr>
                        <a:t>selforganize</a:t>
                      </a:r>
                      <a:r>
                        <a:rPr lang="en-US" sz="2400" b="0" i="0" u="none" strike="noStrike" kern="1200" baseline="0" dirty="0">
                          <a:solidFill>
                            <a:schemeClr val="dk1"/>
                          </a:solidFill>
                          <a:latin typeface="+mn-lt"/>
                          <a:ea typeface="+mn-ea"/>
                          <a:cs typeface="+mn-cs"/>
                        </a:rPr>
                        <a:t> as cross-functional teams. </a:t>
                      </a:r>
                    </a:p>
                    <a:p>
                      <a:pPr marL="342900" indent="-342900">
                        <a:buFont typeface="Wingdings" panose="05000000000000000000" pitchFamily="2" charset="2"/>
                        <a:buChar char="v"/>
                      </a:pPr>
                      <a:r>
                        <a:rPr lang="en-US" sz="2400" b="0" i="0" u="none" strike="noStrike" kern="1200" baseline="0" dirty="0">
                          <a:solidFill>
                            <a:schemeClr val="dk1"/>
                          </a:solidFill>
                          <a:latin typeface="+mn-lt"/>
                          <a:ea typeface="+mn-ea"/>
                          <a:cs typeface="+mn-cs"/>
                        </a:rPr>
                        <a:t>Use servant leadership skills to help the managers understand why agile needs cross-functional teams.</a:t>
                      </a:r>
                      <a:endParaRPr lang="en-US" sz="2400" dirty="0"/>
                    </a:p>
                  </a:txBody>
                  <a:tcPr/>
                </a:tc>
                <a:extLst>
                  <a:ext uri="{0D108BD9-81ED-4DB2-BD59-A6C34878D82A}">
                    <a16:rowId xmlns:a16="http://schemas.microsoft.com/office/drawing/2014/main" val="436110566"/>
                  </a:ext>
                </a:extLst>
              </a:tr>
            </a:tbl>
          </a:graphicData>
        </a:graphic>
      </p:graphicFrame>
    </p:spTree>
    <p:extLst>
      <p:ext uri="{BB962C8B-B14F-4D97-AF65-F5344CB8AC3E}">
        <p14:creationId xmlns:p14="http://schemas.microsoft.com/office/powerpoint/2010/main" val="35526004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MEASUREMENTS IN AGILE PROJECTS</a:t>
            </a:r>
            <a:endParaRPr lang="en-US" dirty="0"/>
          </a:p>
        </p:txBody>
      </p:sp>
      <p:sp>
        <p:nvSpPr>
          <p:cNvPr id="3" name="Text Placeholder 2"/>
          <p:cNvSpPr>
            <a:spLocks noGrp="1"/>
          </p:cNvSpPr>
          <p:nvPr>
            <p:ph type="body" idx="1"/>
          </p:nvPr>
        </p:nvSpPr>
        <p:spPr/>
        <p:txBody>
          <a:bodyPr/>
          <a:lstStyle/>
          <a:p>
            <a:endParaRPr lang="en-US"/>
          </a:p>
        </p:txBody>
      </p:sp>
      <p:sp>
        <p:nvSpPr>
          <p:cNvPr id="5" name="Footer Placeholder 4"/>
          <p:cNvSpPr>
            <a:spLocks noGrp="1"/>
          </p:cNvSpPr>
          <p:nvPr>
            <p:ph type="ftr" sz="quarter" idx="11"/>
          </p:nvPr>
        </p:nvSpPr>
        <p:spPr/>
        <p:txBody>
          <a:bodyPr/>
          <a:lstStyle/>
          <a:p>
            <a:r>
              <a:rPr lang="en-US" b="1">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15</a:t>
            </a:fld>
            <a:endParaRPr lang="en-US"/>
          </a:p>
        </p:txBody>
      </p:sp>
      <mc:AlternateContent xmlns:mc="http://schemas.openxmlformats.org/markup-compatibility/2006" xmlns:p14="http://schemas.microsoft.com/office/powerpoint/2010/main">
        <mc:Choice Requires="p14">
          <p:contentPart p14:bwMode="auto" r:id="rId2">
            <p14:nvContentPartPr>
              <p14:cNvPr id="7" name="Ink 6"/>
              <p14:cNvContentPartPr/>
              <p14:nvPr/>
            </p14:nvContentPartPr>
            <p14:xfrm>
              <a:off x="9892800" y="3674880"/>
              <a:ext cx="174240" cy="55080"/>
            </p14:xfrm>
          </p:contentPart>
        </mc:Choice>
        <mc:Fallback xmlns="">
          <p:pic>
            <p:nvPicPr>
              <p:cNvPr id="7" name="Ink 6"/>
              <p:cNvPicPr/>
              <p:nvPr/>
            </p:nvPicPr>
            <p:blipFill>
              <a:blip r:embed="rId3"/>
              <a:stretch>
                <a:fillRect/>
              </a:stretch>
            </p:blipFill>
            <p:spPr>
              <a:xfrm>
                <a:off x="9887760" y="3669840"/>
                <a:ext cx="187920" cy="68760"/>
              </a:xfrm>
              <a:prstGeom prst="rect">
                <a:avLst/>
              </a:prstGeom>
            </p:spPr>
          </p:pic>
        </mc:Fallback>
      </mc:AlternateContent>
    </p:spTree>
    <p:extLst>
      <p:ext uri="{BB962C8B-B14F-4D97-AF65-F5344CB8AC3E}">
        <p14:creationId xmlns:p14="http://schemas.microsoft.com/office/powerpoint/2010/main" val="4829747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Transitioning to agile</a:t>
            </a:r>
          </a:p>
        </p:txBody>
      </p:sp>
      <p:sp>
        <p:nvSpPr>
          <p:cNvPr id="3" name="Content Placeholder 2"/>
          <p:cNvSpPr>
            <a:spLocks noGrp="1"/>
          </p:cNvSpPr>
          <p:nvPr>
            <p:ph idx="1"/>
          </p:nvPr>
        </p:nvSpPr>
        <p:spPr/>
        <p:txBody>
          <a:bodyPr/>
          <a:lstStyle/>
          <a:p>
            <a:r>
              <a:rPr lang="en-US" dirty="0"/>
              <a:t>Using different measurements</a:t>
            </a:r>
          </a:p>
          <a:p>
            <a:r>
              <a:rPr lang="en-US" dirty="0"/>
              <a:t>Looking at new metrics that matter to the team and to management</a:t>
            </a:r>
          </a:p>
          <a:p>
            <a:r>
              <a:rPr lang="en-US" dirty="0"/>
              <a:t>These metrics matter because they focus on customer value</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16</a:t>
            </a:fld>
            <a:endParaRPr lang="en-US"/>
          </a:p>
        </p:txBody>
      </p:sp>
    </p:spTree>
    <p:extLst>
      <p:ext uri="{BB962C8B-B14F-4D97-AF65-F5344CB8AC3E}">
        <p14:creationId xmlns:p14="http://schemas.microsoft.com/office/powerpoint/2010/main" val="2409060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TEAMS MEASURE RESULTS</a:t>
            </a:r>
          </a:p>
        </p:txBody>
      </p:sp>
      <p:sp>
        <p:nvSpPr>
          <p:cNvPr id="3" name="Content Placeholder 2"/>
          <p:cNvSpPr>
            <a:spLocks noGrp="1"/>
          </p:cNvSpPr>
          <p:nvPr>
            <p:ph idx="1"/>
          </p:nvPr>
        </p:nvSpPr>
        <p:spPr/>
        <p:txBody>
          <a:bodyPr>
            <a:normAutofit/>
          </a:bodyPr>
          <a:lstStyle/>
          <a:p>
            <a:r>
              <a:rPr lang="en-US" dirty="0"/>
              <a:t>Agile favors empirical and value-based measurements instead of predictive measurements.</a:t>
            </a:r>
          </a:p>
          <a:p>
            <a:r>
              <a:rPr lang="en-US" dirty="0"/>
              <a:t>Agile measures what the team delivers, not what the team predicts it will deliver.</a:t>
            </a:r>
          </a:p>
          <a:p>
            <a:r>
              <a:rPr lang="en-US" dirty="0"/>
              <a:t>Agile is based on working products of demonstrable value to customers and not managing to a baseline</a:t>
            </a:r>
          </a:p>
          <a:p>
            <a:endParaRPr lang="en-US" dirty="0"/>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17</a:t>
            </a:fld>
            <a:endParaRPr lang="en-US"/>
          </a:p>
        </p:txBody>
      </p:sp>
    </p:spTree>
    <p:extLst>
      <p:ext uri="{BB962C8B-B14F-4D97-AF65-F5344CB8AC3E}">
        <p14:creationId xmlns:p14="http://schemas.microsoft.com/office/powerpoint/2010/main" val="5733872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duration prediction</a:t>
            </a:r>
          </a:p>
        </p:txBody>
      </p:sp>
      <p:sp>
        <p:nvSpPr>
          <p:cNvPr id="3" name="Content Placeholder 2"/>
          <p:cNvSpPr>
            <a:spLocks noGrp="1"/>
          </p:cNvSpPr>
          <p:nvPr>
            <p:ph idx="1"/>
          </p:nvPr>
        </p:nvSpPr>
        <p:spPr/>
        <p:txBody>
          <a:bodyPr/>
          <a:lstStyle/>
          <a:p>
            <a:r>
              <a:rPr lang="en-US" dirty="0"/>
              <a:t>Once the team establishes a reliable velocity (average stories or story points per iteration) or the average cycle time, the team can predict how much longer the project will take</a:t>
            </a:r>
          </a:p>
          <a:p>
            <a:r>
              <a:rPr lang="en-US" dirty="0"/>
              <a:t>Teams might discover it can take four to eight iterations to achieve a stable velocity. The teams need the feedback from each iteration to learn about how they work and how to improve.</a:t>
            </a:r>
          </a:p>
          <a:p>
            <a:endParaRPr lang="en-US" dirty="0"/>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18</a:t>
            </a:fld>
            <a:endParaRPr lang="en-US"/>
          </a:p>
        </p:txBody>
      </p:sp>
    </p:spTree>
    <p:extLst>
      <p:ext uri="{BB962C8B-B14F-4D97-AF65-F5344CB8AC3E}">
        <p14:creationId xmlns:p14="http://schemas.microsoft.com/office/powerpoint/2010/main" val="20954915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Velocity,</a:t>
            </a:r>
          </a:p>
        </p:txBody>
      </p:sp>
      <p:sp>
        <p:nvSpPr>
          <p:cNvPr id="3" name="Content Placeholder 2"/>
          <p:cNvSpPr>
            <a:spLocks noGrp="1"/>
          </p:cNvSpPr>
          <p:nvPr>
            <p:ph idx="1"/>
          </p:nvPr>
        </p:nvSpPr>
        <p:spPr/>
        <p:txBody>
          <a:bodyPr/>
          <a:lstStyle/>
          <a:p>
            <a:r>
              <a:rPr lang="en-US" dirty="0"/>
              <a:t>The sum of the story point sizes for the features actually completed in this iteration, allows the team to plan its next capacity more accurately by looking at its historical performance.</a:t>
            </a:r>
          </a:p>
          <a:p>
            <a:endParaRPr lang="en-US" dirty="0"/>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19</a:t>
            </a:fld>
            <a:endParaRPr lang="en-US"/>
          </a:p>
        </p:txBody>
      </p:sp>
    </p:spTree>
    <p:extLst>
      <p:ext uri="{BB962C8B-B14F-4D97-AF65-F5344CB8AC3E}">
        <p14:creationId xmlns:p14="http://schemas.microsoft.com/office/powerpoint/2010/main" val="29712693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Sprint </a:t>
            </a:r>
            <a:r>
              <a:rPr lang="en-US" dirty="0" err="1"/>
              <a:t>burndown</a:t>
            </a:r>
            <a:r>
              <a:rPr lang="en-US" dirty="0"/>
              <a:t> charts</a:t>
            </a:r>
          </a:p>
        </p:txBody>
      </p:sp>
      <p:pic>
        <p:nvPicPr>
          <p:cNvPr id="7" name="Content Placeholder 6"/>
          <p:cNvPicPr>
            <a:picLocks noGrp="1" noChangeAspect="1"/>
          </p:cNvPicPr>
          <p:nvPr>
            <p:ph idx="1"/>
          </p:nvPr>
        </p:nvPicPr>
        <p:blipFill>
          <a:blip r:embed="rId2"/>
          <a:stretch>
            <a:fillRect/>
          </a:stretch>
        </p:blipFill>
        <p:spPr>
          <a:xfrm>
            <a:off x="2209800" y="1690688"/>
            <a:ext cx="7772400" cy="4758958"/>
          </a:xfrm>
          <a:prstGeom prst="rect">
            <a:avLst/>
          </a:prstGeom>
        </p:spPr>
      </p:pic>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20</a:t>
            </a:fld>
            <a:endParaRPr lang="en-US"/>
          </a:p>
        </p:txBody>
      </p:sp>
    </p:spTree>
    <p:extLst>
      <p:ext uri="{BB962C8B-B14F-4D97-AF65-F5344CB8AC3E}">
        <p14:creationId xmlns:p14="http://schemas.microsoft.com/office/powerpoint/2010/main" val="15314417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Sprint Burnup charts</a:t>
            </a:r>
          </a:p>
        </p:txBody>
      </p:sp>
      <p:pic>
        <p:nvPicPr>
          <p:cNvPr id="7" name="Content Placeholder 6"/>
          <p:cNvPicPr>
            <a:picLocks noGrp="1" noChangeAspect="1"/>
          </p:cNvPicPr>
          <p:nvPr>
            <p:ph idx="1"/>
          </p:nvPr>
        </p:nvPicPr>
        <p:blipFill>
          <a:blip r:embed="rId2"/>
          <a:stretch>
            <a:fillRect/>
          </a:stretch>
        </p:blipFill>
        <p:spPr>
          <a:xfrm>
            <a:off x="2209800" y="1865658"/>
            <a:ext cx="7772400" cy="4315722"/>
          </a:xfrm>
          <a:prstGeom prst="rect">
            <a:avLst/>
          </a:prstGeom>
        </p:spPr>
      </p:pic>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21</a:t>
            </a:fld>
            <a:endParaRPr lang="en-US"/>
          </a:p>
        </p:txBody>
      </p:sp>
      <mc:AlternateContent xmlns:mc="http://schemas.openxmlformats.org/markup-compatibility/2006" xmlns:p14="http://schemas.microsoft.com/office/powerpoint/2010/main">
        <mc:Choice Requires="p14">
          <p:contentPart p14:bwMode="auto" r:id="rId3">
            <p14:nvContentPartPr>
              <p14:cNvPr id="3" name="Ink 2"/>
              <p14:cNvContentPartPr/>
              <p14:nvPr/>
            </p14:nvContentPartPr>
            <p14:xfrm>
              <a:off x="4352040" y="5060160"/>
              <a:ext cx="360" cy="360"/>
            </p14:xfrm>
          </p:contentPart>
        </mc:Choice>
        <mc:Fallback xmlns="">
          <p:pic>
            <p:nvPicPr>
              <p:cNvPr id="3" name="Ink 2"/>
              <p:cNvPicPr/>
              <p:nvPr/>
            </p:nvPicPr>
            <p:blipFill>
              <a:blip r:embed="rId4"/>
              <a:stretch>
                <a:fillRect/>
              </a:stretch>
            </p:blipFill>
            <p:spPr>
              <a:xfrm>
                <a:off x="4347000" y="5055120"/>
                <a:ext cx="10440" cy="10440"/>
              </a:xfrm>
              <a:prstGeom prst="rect">
                <a:avLst/>
              </a:prstGeom>
            </p:spPr>
          </p:pic>
        </mc:Fallback>
      </mc:AlternateContent>
    </p:spTree>
    <p:extLst>
      <p:ext uri="{BB962C8B-B14F-4D97-AF65-F5344CB8AC3E}">
        <p14:creationId xmlns:p14="http://schemas.microsoft.com/office/powerpoint/2010/main" val="16933236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Burndown</a:t>
            </a:r>
            <a:r>
              <a:rPr lang="en-US" dirty="0"/>
              <a:t> and burnup charts</a:t>
            </a:r>
          </a:p>
        </p:txBody>
      </p:sp>
      <p:sp>
        <p:nvSpPr>
          <p:cNvPr id="3" name="Content Placeholder 2"/>
          <p:cNvSpPr>
            <a:spLocks noGrp="1"/>
          </p:cNvSpPr>
          <p:nvPr>
            <p:ph idx="1"/>
          </p:nvPr>
        </p:nvSpPr>
        <p:spPr/>
        <p:txBody>
          <a:bodyPr>
            <a:normAutofit/>
          </a:bodyPr>
          <a:lstStyle/>
          <a:p>
            <a:r>
              <a:rPr lang="en-US" dirty="0" err="1"/>
              <a:t>Burndowns</a:t>
            </a:r>
            <a:r>
              <a:rPr lang="en-US" dirty="0"/>
              <a:t> show the effect of team members multitasking, stories that are too large, or team members out of the office.</a:t>
            </a:r>
          </a:p>
          <a:p>
            <a:r>
              <a:rPr lang="en-US" dirty="0"/>
              <a:t>Especially with teams new to agile, the burnup will show changes in scope during the iteration. Burnups allow teams to see what they have accomplished, which helps the team proceed to the next piece of work.</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22</a:t>
            </a:fld>
            <a:endParaRPr lang="en-US"/>
          </a:p>
        </p:txBody>
      </p:sp>
    </p:spTree>
    <p:extLst>
      <p:ext uri="{BB962C8B-B14F-4D97-AF65-F5344CB8AC3E}">
        <p14:creationId xmlns:p14="http://schemas.microsoft.com/office/powerpoint/2010/main" val="801679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Flow-based agile teams measurements:</a:t>
            </a:r>
          </a:p>
        </p:txBody>
      </p:sp>
      <p:sp>
        <p:nvSpPr>
          <p:cNvPr id="3" name="Content Placeholder 2"/>
          <p:cNvSpPr>
            <a:spLocks noGrp="1"/>
          </p:cNvSpPr>
          <p:nvPr>
            <p:ph idx="1"/>
          </p:nvPr>
        </p:nvSpPr>
        <p:spPr/>
        <p:txBody>
          <a:bodyPr>
            <a:normAutofit/>
          </a:bodyPr>
          <a:lstStyle/>
          <a:p>
            <a:r>
              <a:rPr lang="en-US" dirty="0"/>
              <a:t>Lead time (the total time it takes to deliver an item, measured from the time it is added to the board to the moment it is completed)</a:t>
            </a:r>
          </a:p>
          <a:p>
            <a:r>
              <a:rPr lang="en-US" dirty="0"/>
              <a:t> Cycle time (the time required to process an item) </a:t>
            </a:r>
          </a:p>
          <a:p>
            <a:r>
              <a:rPr lang="en-US" dirty="0"/>
              <a:t>Response time (the time that an item waits until work starts)</a:t>
            </a:r>
          </a:p>
          <a:p>
            <a:r>
              <a:rPr lang="en-US" dirty="0"/>
              <a:t>Teams measure cycle time to see bottlenecks and delays, not necessarily inside the team.</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23</a:t>
            </a:fld>
            <a:endParaRPr lang="en-US"/>
          </a:p>
        </p:txBody>
      </p:sp>
    </p:spTree>
    <p:extLst>
      <p:ext uri="{BB962C8B-B14F-4D97-AF65-F5344CB8AC3E}">
        <p14:creationId xmlns:p14="http://schemas.microsoft.com/office/powerpoint/2010/main" val="304542630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tip</a:t>
            </a:r>
          </a:p>
        </p:txBody>
      </p:sp>
      <p:sp>
        <p:nvSpPr>
          <p:cNvPr id="3" name="Content Placeholder 2"/>
          <p:cNvSpPr>
            <a:spLocks noGrp="1"/>
          </p:cNvSpPr>
          <p:nvPr>
            <p:ph idx="1"/>
          </p:nvPr>
        </p:nvSpPr>
        <p:spPr/>
        <p:txBody>
          <a:bodyPr>
            <a:normAutofit/>
          </a:bodyPr>
          <a:lstStyle/>
          <a:p>
            <a:r>
              <a:rPr lang="en-US" i="1" dirty="0"/>
              <a:t>When teams depend on external people or groups, measure cycle time to see how long it takes for the team to complete the work.</a:t>
            </a:r>
          </a:p>
          <a:p>
            <a:r>
              <a:rPr lang="en-US" i="1" dirty="0"/>
              <a:t>Measure lead time to see the external dependencies after the team completes its work. </a:t>
            </a:r>
          </a:p>
          <a:p>
            <a:r>
              <a:rPr lang="en-US" i="1" dirty="0"/>
              <a:t>Teams can also measure the reaction time, the time from ready to the first column, to see how long it takes them—on average—to respond to new requests.</a:t>
            </a:r>
            <a:endParaRPr lang="en-US" dirty="0"/>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24</a:t>
            </a:fld>
            <a:endParaRPr lang="en-US"/>
          </a:p>
        </p:txBody>
      </p:sp>
    </p:spTree>
    <p:extLst>
      <p:ext uri="{BB962C8B-B14F-4D97-AF65-F5344CB8AC3E}">
        <p14:creationId xmlns:p14="http://schemas.microsoft.com/office/powerpoint/2010/main" val="193484725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7" name="Content Placeholder 6"/>
          <p:cNvPicPr>
            <a:picLocks noGrp="1" noChangeAspect="1"/>
          </p:cNvPicPr>
          <p:nvPr>
            <p:ph idx="1"/>
          </p:nvPr>
        </p:nvPicPr>
        <p:blipFill>
          <a:blip r:embed="rId3"/>
          <a:stretch>
            <a:fillRect/>
          </a:stretch>
        </p:blipFill>
        <p:spPr>
          <a:xfrm>
            <a:off x="1940142" y="70122"/>
            <a:ext cx="6961218" cy="6858000"/>
          </a:xfrm>
          <a:prstGeom prst="rect">
            <a:avLst/>
          </a:prstGeom>
        </p:spPr>
      </p:pic>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25</a:t>
            </a:fld>
            <a:endParaRPr lang="en-US"/>
          </a:p>
        </p:txBody>
      </p:sp>
      <p:sp>
        <p:nvSpPr>
          <p:cNvPr id="14" name="Rectangle 13"/>
          <p:cNvSpPr/>
          <p:nvPr/>
        </p:nvSpPr>
        <p:spPr>
          <a:xfrm>
            <a:off x="9315743" y="2263549"/>
            <a:ext cx="2552700" cy="3139321"/>
          </a:xfrm>
          <a:prstGeom prst="rect">
            <a:avLst/>
          </a:prstGeom>
          <a:solidFill>
            <a:schemeClr val="bg2"/>
          </a:solidFill>
        </p:spPr>
        <p:txBody>
          <a:bodyPr wrap="square">
            <a:spAutoFit/>
          </a:bodyPr>
          <a:lstStyle/>
          <a:p>
            <a:r>
              <a:rPr lang="en-US" dirty="0">
                <a:latin typeface="LiberationSerif"/>
              </a:rPr>
              <a:t>When the team has met its WIP limits, the team cannot pull work from the left into the next column. Instead, the team works from the right-most full column and asks, “What do we do as a team to move this work into the next column?”</a:t>
            </a:r>
            <a:endParaRPr lang="en-US" dirty="0"/>
          </a:p>
        </p:txBody>
      </p:sp>
    </p:spTree>
    <p:extLst>
      <p:ext uri="{BB962C8B-B14F-4D97-AF65-F5344CB8AC3E}">
        <p14:creationId xmlns:p14="http://schemas.microsoft.com/office/powerpoint/2010/main" val="1166290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Capacity measures &amp; predictability measures</a:t>
            </a:r>
          </a:p>
        </p:txBody>
      </p:sp>
      <p:sp>
        <p:nvSpPr>
          <p:cNvPr id="3" name="Content Placeholder 2"/>
          <p:cNvSpPr>
            <a:spLocks noGrp="1"/>
          </p:cNvSpPr>
          <p:nvPr>
            <p:ph idx="1"/>
          </p:nvPr>
        </p:nvSpPr>
        <p:spPr/>
        <p:txBody>
          <a:bodyPr>
            <a:normAutofit fontScale="85000" lnSpcReduction="20000"/>
          </a:bodyPr>
          <a:lstStyle/>
          <a:p>
            <a:r>
              <a:rPr lang="en-US" dirty="0"/>
              <a:t>Burnups, </a:t>
            </a:r>
            <a:r>
              <a:rPr lang="en-US" dirty="0" err="1"/>
              <a:t>burndowns</a:t>
            </a:r>
            <a:r>
              <a:rPr lang="en-US" dirty="0"/>
              <a:t> (capacity measures) and lead time, and cycle time (predictability measures) are useful for in-the-moment measurements. They help a team understand how much more work they have and whether the team might finish on time.</a:t>
            </a:r>
          </a:p>
          <a:p>
            <a:r>
              <a:rPr lang="en-US" dirty="0"/>
              <a:t>Measuring story points is not the same as measuring completed stories or features. Some teams attempt to measure story points without completing the actual feature or story. When teams measure only story points, they measure capacity, not finished work, which violates the principle of “the primary measure of progress is working software” (or, other product if not software).</a:t>
            </a:r>
          </a:p>
          <a:p>
            <a:r>
              <a:rPr lang="en-US" dirty="0"/>
              <a:t>Each team has its own capacity. When a team uses story points, be aware that the number of story points a team can complete in a given time is unique to that team.</a:t>
            </a:r>
          </a:p>
          <a:p>
            <a:r>
              <a:rPr lang="en-US" dirty="0"/>
              <a:t>When teams provide their own units of measure, teams are better able to assess and estimate and deliver their work.</a:t>
            </a:r>
          </a:p>
          <a:p>
            <a:endParaRPr lang="en-US" dirty="0"/>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26</a:t>
            </a:fld>
            <a:endParaRPr lang="en-US"/>
          </a:p>
        </p:txBody>
      </p:sp>
    </p:spTree>
    <p:extLst>
      <p:ext uri="{BB962C8B-B14F-4D97-AF65-F5344CB8AC3E}">
        <p14:creationId xmlns:p14="http://schemas.microsoft.com/office/powerpoint/2010/main" val="415537669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downside of relative estimation</a:t>
            </a:r>
          </a:p>
        </p:txBody>
      </p:sp>
      <p:sp>
        <p:nvSpPr>
          <p:cNvPr id="3" name="Content Placeholder 2"/>
          <p:cNvSpPr>
            <a:spLocks noGrp="1"/>
          </p:cNvSpPr>
          <p:nvPr>
            <p:ph idx="1"/>
          </p:nvPr>
        </p:nvSpPr>
        <p:spPr/>
        <p:txBody>
          <a:bodyPr/>
          <a:lstStyle/>
          <a:p>
            <a:r>
              <a:rPr lang="en-US" dirty="0"/>
              <a:t>There is no way to compare teams or add velocity across teams</a:t>
            </a:r>
          </a:p>
          <a:p>
            <a:endParaRPr lang="en-US" dirty="0"/>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27</a:t>
            </a:fld>
            <a:endParaRPr lang="en-US"/>
          </a:p>
        </p:txBody>
      </p:sp>
      <mc:AlternateContent xmlns:mc="http://schemas.openxmlformats.org/markup-compatibility/2006">
        <mc:Choice xmlns:p14="http://schemas.microsoft.com/office/powerpoint/2010/main" Requires="p14">
          <p:contentPart p14:bwMode="auto" r:id="rId2">
            <p14:nvContentPartPr>
              <p14:cNvPr id="4" name="Ink 3">
                <a:extLst>
                  <a:ext uri="{FF2B5EF4-FFF2-40B4-BE49-F238E27FC236}">
                    <a16:creationId xmlns:a16="http://schemas.microsoft.com/office/drawing/2014/main" id="{8245218D-29B4-EB89-ACF7-DC2207AD85BE}"/>
                  </a:ext>
                </a:extLst>
              </p14:cNvPr>
              <p14:cNvContentPartPr/>
              <p14:nvPr/>
            </p14:nvContentPartPr>
            <p14:xfrm>
              <a:off x="879120" y="2357640"/>
              <a:ext cx="10526760" cy="2298960"/>
            </p14:xfrm>
          </p:contentPart>
        </mc:Choice>
        <mc:Fallback>
          <p:pic>
            <p:nvPicPr>
              <p:cNvPr id="4" name="Ink 3">
                <a:extLst>
                  <a:ext uri="{FF2B5EF4-FFF2-40B4-BE49-F238E27FC236}">
                    <a16:creationId xmlns:a16="http://schemas.microsoft.com/office/drawing/2014/main" id="{8245218D-29B4-EB89-ACF7-DC2207AD85BE}"/>
                  </a:ext>
                </a:extLst>
              </p:cNvPr>
              <p:cNvPicPr/>
              <p:nvPr/>
            </p:nvPicPr>
            <p:blipFill>
              <a:blip r:embed="rId3"/>
              <a:stretch>
                <a:fillRect/>
              </a:stretch>
            </p:blipFill>
            <p:spPr>
              <a:xfrm>
                <a:off x="869760" y="2348280"/>
                <a:ext cx="10545480" cy="2317680"/>
              </a:xfrm>
              <a:prstGeom prst="rect">
                <a:avLst/>
              </a:prstGeom>
            </p:spPr>
          </p:pic>
        </mc:Fallback>
      </mc:AlternateContent>
    </p:spTree>
    <p:extLst>
      <p:ext uri="{BB962C8B-B14F-4D97-AF65-F5344CB8AC3E}">
        <p14:creationId xmlns:p14="http://schemas.microsoft.com/office/powerpoint/2010/main" val="96311693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feature burnup/</a:t>
            </a:r>
            <a:r>
              <a:rPr lang="en-US" dirty="0" err="1"/>
              <a:t>burndown</a:t>
            </a:r>
            <a:r>
              <a:rPr lang="en-US" dirty="0"/>
              <a:t> chart</a:t>
            </a:r>
          </a:p>
        </p:txBody>
      </p:sp>
      <p:sp>
        <p:nvSpPr>
          <p:cNvPr id="3" name="Content Placeholder 2"/>
          <p:cNvSpPr>
            <a:spLocks noGrp="1"/>
          </p:cNvSpPr>
          <p:nvPr>
            <p:ph idx="1"/>
          </p:nvPr>
        </p:nvSpPr>
        <p:spPr/>
        <p:txBody>
          <a:bodyPr>
            <a:normAutofit lnSpcReduction="10000"/>
          </a:bodyPr>
          <a:lstStyle/>
          <a:p>
            <a:r>
              <a:rPr lang="en-US" dirty="0"/>
              <a:t>These charts provide trends of completion over time</a:t>
            </a:r>
          </a:p>
          <a:p>
            <a:r>
              <a:rPr lang="en-US" dirty="0"/>
              <a:t>Show that requirements grew during the project. </a:t>
            </a:r>
          </a:p>
          <a:p>
            <a:r>
              <a:rPr lang="en-US" dirty="0"/>
              <a:t>The features complete line shows that the team completes features at a regular pace. </a:t>
            </a:r>
          </a:p>
          <a:p>
            <a:r>
              <a:rPr lang="en-US" dirty="0"/>
              <a:t>The total features line shows how the project's total features changed over time. </a:t>
            </a:r>
          </a:p>
          <a:p>
            <a:r>
              <a:rPr lang="en-US" dirty="0"/>
              <a:t>The features remaining </a:t>
            </a:r>
            <a:r>
              <a:rPr lang="en-US" dirty="0" err="1"/>
              <a:t>burndown</a:t>
            </a:r>
            <a:r>
              <a:rPr lang="en-US" dirty="0"/>
              <a:t> line shows that the rate of feature completion varies. </a:t>
            </a:r>
          </a:p>
          <a:p>
            <a:r>
              <a:rPr lang="en-US" dirty="0"/>
              <a:t>Every time features are added to the project, the </a:t>
            </a:r>
            <a:r>
              <a:rPr lang="en-US" dirty="0" err="1"/>
              <a:t>burndown</a:t>
            </a:r>
            <a:r>
              <a:rPr lang="en-US" dirty="0"/>
              <a:t> line changes.</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28</a:t>
            </a:fld>
            <a:endParaRPr lang="en-US"/>
          </a:p>
        </p:txBody>
      </p:sp>
    </p:spTree>
    <p:extLst>
      <p:ext uri="{BB962C8B-B14F-4D97-AF65-F5344CB8AC3E}">
        <p14:creationId xmlns:p14="http://schemas.microsoft.com/office/powerpoint/2010/main" val="407986446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29</a:t>
            </a:fld>
            <a:endParaRPr lang="en-US"/>
          </a:p>
        </p:txBody>
      </p:sp>
      <p:pic>
        <p:nvPicPr>
          <p:cNvPr id="10" name="Picture 9"/>
          <p:cNvPicPr>
            <a:picLocks noChangeAspect="1"/>
          </p:cNvPicPr>
          <p:nvPr/>
        </p:nvPicPr>
        <p:blipFill>
          <a:blip r:embed="rId2"/>
          <a:stretch>
            <a:fillRect/>
          </a:stretch>
        </p:blipFill>
        <p:spPr>
          <a:xfrm>
            <a:off x="72852" y="122830"/>
            <a:ext cx="12119148" cy="6652329"/>
          </a:xfrm>
          <a:prstGeom prst="rect">
            <a:avLst/>
          </a:prstGeom>
        </p:spPr>
      </p:pic>
    </p:spTree>
    <p:extLst>
      <p:ext uri="{BB962C8B-B14F-4D97-AF65-F5344CB8AC3E}">
        <p14:creationId xmlns:p14="http://schemas.microsoft.com/office/powerpoint/2010/main" val="326474418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PRODUCT BACKLOG BURNUP CHART</a:t>
            </a:r>
          </a:p>
        </p:txBody>
      </p:sp>
      <p:sp>
        <p:nvSpPr>
          <p:cNvPr id="3" name="Content Placeholder 2"/>
          <p:cNvSpPr>
            <a:spLocks noGrp="1"/>
          </p:cNvSpPr>
          <p:nvPr>
            <p:ph idx="1"/>
          </p:nvPr>
        </p:nvSpPr>
        <p:spPr/>
        <p:txBody>
          <a:bodyPr>
            <a:normAutofit/>
          </a:bodyPr>
          <a:lstStyle/>
          <a:p>
            <a:r>
              <a:rPr lang="en-US" dirty="0"/>
              <a:t>Earned value in agile is based on finished features </a:t>
            </a:r>
          </a:p>
          <a:p>
            <a:r>
              <a:rPr lang="en-US" dirty="0"/>
              <a:t>The product backlog burnup chart shows completed work compared to total expected work at interval milestones or iterations.</a:t>
            </a:r>
          </a:p>
          <a:p>
            <a:r>
              <a:rPr lang="en-US" dirty="0"/>
              <a:t>A team can only finish one story at a time. </a:t>
            </a:r>
          </a:p>
          <a:p>
            <a:r>
              <a:rPr lang="en-US" dirty="0"/>
              <a:t>To complete a large feature that contains several stories, the team will have remaining stories to complete and may not complete that entire feature until several more time periods have passed.</a:t>
            </a:r>
          </a:p>
          <a:p>
            <a:r>
              <a:rPr lang="en-US" dirty="0"/>
              <a:t>The team can show its completed value with a product backlog burnup chart</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30</a:t>
            </a:fld>
            <a:endParaRPr lang="en-US"/>
          </a:p>
        </p:txBody>
      </p:sp>
    </p:spTree>
    <p:extLst>
      <p:ext uri="{BB962C8B-B14F-4D97-AF65-F5344CB8AC3E}">
        <p14:creationId xmlns:p14="http://schemas.microsoft.com/office/powerpoint/2010/main" val="386659215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7" name="Content Placeholder 6"/>
          <p:cNvPicPr>
            <a:picLocks noGrp="1" noChangeAspect="1"/>
          </p:cNvPicPr>
          <p:nvPr>
            <p:ph idx="1"/>
          </p:nvPr>
        </p:nvPicPr>
        <p:blipFill>
          <a:blip r:embed="rId2"/>
          <a:stretch>
            <a:fillRect/>
          </a:stretch>
        </p:blipFill>
        <p:spPr>
          <a:xfrm>
            <a:off x="0" y="0"/>
            <a:ext cx="12192000" cy="6821906"/>
          </a:xfrm>
          <a:prstGeom prst="rect">
            <a:avLst/>
          </a:prstGeom>
        </p:spPr>
      </p:pic>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31</a:t>
            </a:fld>
            <a:endParaRPr lang="en-US"/>
          </a:p>
        </p:txBody>
      </p:sp>
    </p:spTree>
    <p:extLst>
      <p:ext uri="{BB962C8B-B14F-4D97-AF65-F5344CB8AC3E}">
        <p14:creationId xmlns:p14="http://schemas.microsoft.com/office/powerpoint/2010/main" val="185965335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EARNED VALUE IN AN AGILE CONTEXT</a:t>
            </a:r>
          </a:p>
        </p:txBody>
      </p:sp>
      <p:sp>
        <p:nvSpPr>
          <p:cNvPr id="3" name="Content Placeholder 2"/>
          <p:cNvSpPr>
            <a:spLocks noGrp="1"/>
          </p:cNvSpPr>
          <p:nvPr>
            <p:ph idx="1"/>
          </p:nvPr>
        </p:nvSpPr>
        <p:spPr/>
        <p:txBody>
          <a:bodyPr>
            <a:normAutofit/>
          </a:bodyPr>
          <a:lstStyle/>
          <a:p>
            <a:r>
              <a:rPr lang="en-US" dirty="0"/>
              <a:t>Traditional EVM metrics like schedule performance index (SPI) and cost performance index (CPI) can be easily translated into agile terms. </a:t>
            </a:r>
          </a:p>
          <a:p>
            <a:r>
              <a:rPr lang="en-US" dirty="0"/>
              <a:t>For example, if the team planned to complete 30 story points in an iteration, but only completed 25 then the SPI is 25/30 or 0.83 (the team is working at only 83% of the rate planned). </a:t>
            </a:r>
          </a:p>
          <a:p>
            <a:r>
              <a:rPr lang="en-US" dirty="0"/>
              <a:t>Likewise, CPI is the earned value (completed features value) to date divided by the actual costs to date or, as shown in Figure, $2.2M /</a:t>
            </a:r>
          </a:p>
          <a:p>
            <a:r>
              <a:rPr lang="en-US" dirty="0"/>
              <a:t>$2.8M = 0.79. This means a result of only 79 cents on the dollar compared to plan</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32</a:t>
            </a:fld>
            <a:endParaRPr lang="en-US"/>
          </a:p>
        </p:txBody>
      </p:sp>
    </p:spTree>
    <p:extLst>
      <p:ext uri="{BB962C8B-B14F-4D97-AF65-F5344CB8AC3E}">
        <p14:creationId xmlns:p14="http://schemas.microsoft.com/office/powerpoint/2010/main" val="402041745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7" name="Content Placeholder 6"/>
          <p:cNvPicPr>
            <a:picLocks noGrp="1" noChangeAspect="1"/>
          </p:cNvPicPr>
          <p:nvPr>
            <p:ph idx="1"/>
          </p:nvPr>
        </p:nvPicPr>
        <p:blipFill>
          <a:blip r:embed="rId2"/>
          <a:stretch>
            <a:fillRect/>
          </a:stretch>
        </p:blipFill>
        <p:spPr>
          <a:xfrm>
            <a:off x="838200" y="20414"/>
            <a:ext cx="9771797" cy="6837586"/>
          </a:xfrm>
          <a:prstGeom prst="rect">
            <a:avLst/>
          </a:prstGeom>
        </p:spPr>
      </p:pic>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33</a:t>
            </a:fld>
            <a:endParaRPr lang="en-US"/>
          </a:p>
        </p:txBody>
      </p:sp>
    </p:spTree>
    <p:extLst>
      <p:ext uri="{BB962C8B-B14F-4D97-AF65-F5344CB8AC3E}">
        <p14:creationId xmlns:p14="http://schemas.microsoft.com/office/powerpoint/2010/main" val="3333674922"/>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5656</TotalTime>
  <Words>2512</Words>
  <Application>Microsoft Office PowerPoint</Application>
  <PresentationFormat>Widescreen</PresentationFormat>
  <Paragraphs>282</Paragraphs>
  <Slides>33</Slides>
  <Notes>11</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33</vt:i4>
      </vt:variant>
    </vt:vector>
  </HeadingPairs>
  <TitlesOfParts>
    <vt:vector size="40" baseType="lpstr">
      <vt:lpstr>Arial</vt:lpstr>
      <vt:lpstr>Calibri</vt:lpstr>
      <vt:lpstr>Calibri Light</vt:lpstr>
      <vt:lpstr>LiberationSerif</vt:lpstr>
      <vt:lpstr>Wingdings</vt:lpstr>
      <vt:lpstr>1_Office Theme</vt:lpstr>
      <vt:lpstr>Office Theme</vt:lpstr>
      <vt:lpstr> PMG 622 Agile Project Management LECTURE 05: IMPLEMENTING AGILE: DELIVERING IN AN AGILE ENVIRONMENT [Part 2 of 2]</vt:lpstr>
      <vt:lpstr>Quick Review and Introduction</vt:lpstr>
      <vt:lpstr>Scrum roles, artifacts &amp; ceremonies</vt:lpstr>
      <vt:lpstr>PowerPoint Presentation</vt:lpstr>
      <vt:lpstr>daily stand-up questions</vt:lpstr>
      <vt:lpstr>TROUBLESHOOTING AGILE PROJECT CHALLENGES</vt:lpstr>
      <vt:lpstr>Agile Pain Points and Troubleshooting Possibilities [1/8]</vt:lpstr>
      <vt:lpstr>Agile Pain Points and Troubleshooting Possibilities [2/8]</vt:lpstr>
      <vt:lpstr>Agile Pain Points and Troubleshooting Possibilities [3/8]</vt:lpstr>
      <vt:lpstr>Agile Pain Points and Troubleshooting Possibilities [4/8]</vt:lpstr>
      <vt:lpstr>Agile Pain Points and Troubleshooting Possibilities [5/8]</vt:lpstr>
      <vt:lpstr>Agile Pain Points and Troubleshooting Possibilities [6/8]</vt:lpstr>
      <vt:lpstr>Agile Pain Points and Troubleshooting Possibilities [7/8]</vt:lpstr>
      <vt:lpstr>Agile Pain Points and Troubleshooting Possibilities [8/8]</vt:lpstr>
      <vt:lpstr>MEASUREMENTS IN AGILE PROJECTS</vt:lpstr>
      <vt:lpstr>Transitioning to agile</vt:lpstr>
      <vt:lpstr>AGILE TEAMS MEASURE RESULTS</vt:lpstr>
      <vt:lpstr>Agile duration prediction</vt:lpstr>
      <vt:lpstr>Velocity,</vt:lpstr>
      <vt:lpstr>Sprint burndown charts</vt:lpstr>
      <vt:lpstr>Sprint Burnup charts</vt:lpstr>
      <vt:lpstr>Burndown and burnup charts</vt:lpstr>
      <vt:lpstr>Flow-based agile teams measurements:</vt:lpstr>
      <vt:lpstr>tip</vt:lpstr>
      <vt:lpstr>PowerPoint Presentation</vt:lpstr>
      <vt:lpstr>Capacity measures &amp; predictability measures</vt:lpstr>
      <vt:lpstr>The downside of relative estimation</vt:lpstr>
      <vt:lpstr>feature burnup/burndown chart</vt:lpstr>
      <vt:lpstr>PowerPoint Presentation</vt:lpstr>
      <vt:lpstr>PRODUCT BACKLOG BURNUP CHART</vt:lpstr>
      <vt:lpstr>PowerPoint Presentation</vt:lpstr>
      <vt:lpstr>EARNED VALUE IN AN AGILE CONTEXT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compu fast</cp:lastModifiedBy>
  <cp:revision>625</cp:revision>
  <dcterms:created xsi:type="dcterms:W3CDTF">2020-10-15T07:04:09Z</dcterms:created>
  <dcterms:modified xsi:type="dcterms:W3CDTF">2022-11-09T18:26:30Z</dcterms:modified>
</cp:coreProperties>
</file>