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91" r:id="rId16"/>
    <p:sldId id="271" r:id="rId17"/>
    <p:sldId id="272" r:id="rId18"/>
    <p:sldId id="273" r:id="rId19"/>
    <p:sldId id="274" r:id="rId20"/>
    <p:sldId id="275" r:id="rId21"/>
    <p:sldId id="276" r:id="rId22"/>
    <p:sldId id="277" r:id="rId23"/>
    <p:sldId id="278" r:id="rId24"/>
    <p:sldId id="279" r:id="rId25"/>
    <p:sldId id="280" r:id="rId26"/>
    <p:sldId id="281" r:id="rId27"/>
    <p:sldId id="293" r:id="rId28"/>
    <p:sldId id="297" r:id="rId29"/>
    <p:sldId id="294" r:id="rId30"/>
    <p:sldId id="292" r:id="rId31"/>
    <p:sldId id="283" r:id="rId32"/>
    <p:sldId id="284" r:id="rId33"/>
    <p:sldId id="290" r:id="rId34"/>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100" d="100"/>
          <a:sy n="100" d="100"/>
        </p:scale>
        <p:origin x="1914" y="84"/>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474385A-96D2-4416-A084-F78946BD6983}" type="datetimeFigureOut">
              <a:rPr lang="ar-SA" smtClean="0"/>
              <a:t>01/04/1445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523C93D-6C0C-419F-BED3-9ADA4486452C}" type="slidenum">
              <a:rPr lang="ar-SA" smtClean="0"/>
              <a:t>‹#›</a:t>
            </a:fld>
            <a:endParaRPr lang="ar-SA"/>
          </a:p>
        </p:txBody>
      </p:sp>
    </p:spTree>
    <p:extLst>
      <p:ext uri="{BB962C8B-B14F-4D97-AF65-F5344CB8AC3E}">
        <p14:creationId xmlns:p14="http://schemas.microsoft.com/office/powerpoint/2010/main" val="285803772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pPr algn="l"/>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10</a:t>
            </a:fld>
            <a:endParaRPr lang="ar-SA"/>
          </a:p>
        </p:txBody>
      </p:sp>
    </p:spTree>
    <p:extLst>
      <p:ext uri="{BB962C8B-B14F-4D97-AF65-F5344CB8AC3E}">
        <p14:creationId xmlns:p14="http://schemas.microsoft.com/office/powerpoint/2010/main" val="3351957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A523C93D-6C0C-419F-BED3-9ADA4486452C}" type="slidenum">
              <a:rPr lang="ar-SA" smtClean="0"/>
              <a:t>13</a:t>
            </a:fld>
            <a:endParaRPr lang="ar-SA"/>
          </a:p>
        </p:txBody>
      </p:sp>
    </p:spTree>
    <p:extLst>
      <p:ext uri="{BB962C8B-B14F-4D97-AF65-F5344CB8AC3E}">
        <p14:creationId xmlns:p14="http://schemas.microsoft.com/office/powerpoint/2010/main" val="4134732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pPr algn="l"/>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18</a:t>
            </a:fld>
            <a:endParaRPr lang="ar-SA"/>
          </a:p>
        </p:txBody>
      </p:sp>
    </p:spTree>
    <p:extLst>
      <p:ext uri="{BB962C8B-B14F-4D97-AF65-F5344CB8AC3E}">
        <p14:creationId xmlns:p14="http://schemas.microsoft.com/office/powerpoint/2010/main" val="902369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17A750D3-D76A-4A45-A616-CA663DC648A3}" type="datetimeFigureOut">
              <a:rPr lang="ar-SA" smtClean="0"/>
              <a:t>01/04/1445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1723808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7A750D3-D76A-4A45-A616-CA663DC648A3}" type="datetimeFigureOut">
              <a:rPr lang="ar-SA" smtClean="0"/>
              <a:t>01/04/1445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188673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17A750D3-D76A-4A45-A616-CA663DC648A3}" type="datetimeFigureOut">
              <a:rPr lang="ar-SA" smtClean="0"/>
              <a:t>01/04/1445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828741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17A750D3-D76A-4A45-A616-CA663DC648A3}" type="datetimeFigureOut">
              <a:rPr lang="ar-SA" smtClean="0"/>
              <a:t>01/04/1445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1268849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17A750D3-D76A-4A45-A616-CA663DC648A3}" type="datetimeFigureOut">
              <a:rPr lang="ar-SA" smtClean="0"/>
              <a:t>01/04/1445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3979990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17A750D3-D76A-4A45-A616-CA663DC648A3}" type="datetimeFigureOut">
              <a:rPr lang="ar-SA" smtClean="0"/>
              <a:t>01/04/1445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508274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17A750D3-D76A-4A45-A616-CA663DC648A3}" type="datetimeFigureOut">
              <a:rPr lang="ar-SA" smtClean="0"/>
              <a:t>01/04/1445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1456047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17A750D3-D76A-4A45-A616-CA663DC648A3}" type="datetimeFigureOut">
              <a:rPr lang="ar-SA" smtClean="0"/>
              <a:t>01/04/1445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622545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17A750D3-D76A-4A45-A616-CA663DC648A3}" type="datetimeFigureOut">
              <a:rPr lang="ar-SA" smtClean="0"/>
              <a:t>01/04/1445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4023659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7A750D3-D76A-4A45-A616-CA663DC648A3}" type="datetimeFigureOut">
              <a:rPr lang="ar-SA" smtClean="0"/>
              <a:t>01/04/1445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584876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7A750D3-D76A-4A45-A616-CA663DC648A3}" type="datetimeFigureOut">
              <a:rPr lang="ar-SA" smtClean="0"/>
              <a:t>01/04/1445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EC70B105-3189-4132-8DDA-78D04882089D}" type="slidenum">
              <a:rPr lang="ar-SA" smtClean="0"/>
              <a:t>‹#›</a:t>
            </a:fld>
            <a:endParaRPr lang="ar-SA"/>
          </a:p>
        </p:txBody>
      </p:sp>
    </p:spTree>
    <p:extLst>
      <p:ext uri="{BB962C8B-B14F-4D97-AF65-F5344CB8AC3E}">
        <p14:creationId xmlns:p14="http://schemas.microsoft.com/office/powerpoint/2010/main" val="3728148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7A750D3-D76A-4A45-A616-CA663DC648A3}" type="datetimeFigureOut">
              <a:rPr lang="ar-SA" smtClean="0"/>
              <a:t>01/04/1445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EC70B105-3189-4132-8DDA-78D04882089D}" type="slidenum">
              <a:rPr lang="ar-SA" smtClean="0"/>
              <a:t>‹#›</a:t>
            </a:fld>
            <a:endParaRPr lang="ar-SA"/>
          </a:p>
        </p:txBody>
      </p:sp>
    </p:spTree>
    <p:extLst>
      <p:ext uri="{BB962C8B-B14F-4D97-AF65-F5344CB8AC3E}">
        <p14:creationId xmlns:p14="http://schemas.microsoft.com/office/powerpoint/2010/main" val="29229926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www.midocean.ae/"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8" y="-39677"/>
            <a:ext cx="9224268" cy="69220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1" y="470524"/>
            <a:ext cx="4464496" cy="504475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ربع نص 1"/>
          <p:cNvSpPr txBox="1"/>
          <p:nvPr/>
        </p:nvSpPr>
        <p:spPr>
          <a:xfrm>
            <a:off x="0" y="1656715"/>
            <a:ext cx="4685834" cy="1218603"/>
          </a:xfrm>
          <a:prstGeom prst="rect">
            <a:avLst/>
          </a:prstGeom>
          <a:noFill/>
        </p:spPr>
        <p:txBody>
          <a:bodyPr wrap="square" lIns="95619" tIns="47809" rIns="95619" bIns="47809" rtlCol="1">
            <a:spAutoFit/>
          </a:bodyPr>
          <a:lstStyle/>
          <a:p>
            <a:pPr algn="ctr"/>
            <a:r>
              <a:rPr lang="en-US" sz="2400" b="1" dirty="0">
                <a:solidFill>
                  <a:srgbClr val="FF0000"/>
                </a:solidFill>
                <a:latin typeface="Book Antiqua" panose="02040602050305030304" pitchFamily="18" charset="0"/>
              </a:rPr>
              <a:t>Organizational Behavior  </a:t>
            </a:r>
          </a:p>
          <a:p>
            <a:pPr algn="ctr"/>
            <a:r>
              <a:rPr lang="en-US" sz="2400" b="1" dirty="0">
                <a:solidFill>
                  <a:srgbClr val="FF0000"/>
                </a:solidFill>
                <a:latin typeface="Book Antiqua" panose="02040602050305030304" pitchFamily="18" charset="0"/>
              </a:rPr>
              <a:t>and Projects</a:t>
            </a:r>
            <a:endParaRPr lang="en-US" sz="2400" dirty="0">
              <a:solidFill>
                <a:srgbClr val="FF0000"/>
              </a:solidFill>
              <a:latin typeface="Book Antiqua" panose="02040602050305030304" pitchFamily="18" charset="0"/>
            </a:endParaRPr>
          </a:p>
          <a:p>
            <a:pPr algn="ctr"/>
            <a:r>
              <a:rPr lang="en-US" sz="2400" b="1" dirty="0">
                <a:solidFill>
                  <a:schemeClr val="accent5">
                    <a:lumMod val="60000"/>
                    <a:lumOff val="40000"/>
                  </a:schemeClr>
                </a:solidFill>
              </a:rPr>
              <a:t>PMG421</a:t>
            </a:r>
            <a:endParaRPr lang="ar-SA" sz="2400" dirty="0">
              <a:solidFill>
                <a:schemeClr val="accent5">
                  <a:lumMod val="60000"/>
                  <a:lumOff val="40000"/>
                </a:schemeClr>
              </a:solidFill>
            </a:endParaRPr>
          </a:p>
        </p:txBody>
      </p:sp>
      <p:sp>
        <p:nvSpPr>
          <p:cNvPr id="3" name="مربع نص 2"/>
          <p:cNvSpPr txBox="1"/>
          <p:nvPr/>
        </p:nvSpPr>
        <p:spPr>
          <a:xfrm>
            <a:off x="129664" y="3587460"/>
            <a:ext cx="4680519" cy="1927822"/>
          </a:xfrm>
          <a:prstGeom prst="rect">
            <a:avLst/>
          </a:prstGeom>
          <a:noFill/>
        </p:spPr>
        <p:txBody>
          <a:bodyPr wrap="square" lIns="95619" tIns="47809" rIns="95619" bIns="47809" rtlCol="1">
            <a:spAutoFit/>
          </a:bodyPr>
          <a:lstStyle/>
          <a:p>
            <a:pPr algn="ctr"/>
            <a:r>
              <a:rPr lang="en-US" sz="2800" b="1" dirty="0">
                <a:solidFill>
                  <a:schemeClr val="accent5">
                    <a:lumMod val="60000"/>
                    <a:lumOff val="40000"/>
                  </a:schemeClr>
                </a:solidFill>
                <a:latin typeface="Book Antiqua" panose="02040602050305030304" pitchFamily="18" charset="0"/>
              </a:rPr>
              <a:t> Lecture 2</a:t>
            </a:r>
          </a:p>
          <a:p>
            <a:pPr algn="ctr"/>
            <a:r>
              <a:rPr lang="en-US" sz="2800" b="1" dirty="0">
                <a:solidFill>
                  <a:schemeClr val="bg1"/>
                </a:solidFill>
                <a:latin typeface="Calibri" panose="020F0502020204030204" pitchFamily="34" charset="0"/>
                <a:cs typeface="Calibri" panose="020F0502020204030204" pitchFamily="34" charset="0"/>
              </a:rPr>
              <a:t>Attitudes and  Job Satisfaction </a:t>
            </a:r>
            <a:endParaRPr lang="ar-SA" sz="2800" b="1" dirty="0">
              <a:solidFill>
                <a:schemeClr val="bg1"/>
              </a:solidFill>
              <a:latin typeface="Calibri" panose="020F0502020204030204" pitchFamily="34" charset="0"/>
              <a:cs typeface="Calibri" panose="020F0502020204030204" pitchFamily="34" charset="0"/>
            </a:endParaRPr>
          </a:p>
          <a:p>
            <a:pPr algn="ctr"/>
            <a:endParaRPr lang="ar-SA" sz="2100" b="1" dirty="0">
              <a:solidFill>
                <a:schemeClr val="bg1"/>
              </a:solidFill>
              <a:latin typeface="Calibri" panose="020F0502020204030204" pitchFamily="34" charset="0"/>
              <a:cs typeface="Calibri" panose="020F0502020204030204" pitchFamily="34" charset="0"/>
            </a:endParaRPr>
          </a:p>
          <a:p>
            <a:pPr algn="ctr"/>
            <a:endParaRPr lang="en-US" sz="2100" b="1" dirty="0">
              <a:solidFill>
                <a:schemeClr val="bg1"/>
              </a:solidFill>
              <a:latin typeface="Calibri" panose="020F0502020204030204" pitchFamily="34" charset="0"/>
              <a:cs typeface="Calibri" panose="020F0502020204030204" pitchFamily="34" charset="0"/>
            </a:endParaRPr>
          </a:p>
          <a:p>
            <a:pPr algn="ctr"/>
            <a:r>
              <a:rPr lang="en-US" sz="2100" b="1" dirty="0">
                <a:solidFill>
                  <a:schemeClr val="accent5">
                    <a:lumMod val="60000"/>
                    <a:lumOff val="40000"/>
                  </a:schemeClr>
                </a:solidFill>
                <a:latin typeface="Calibri" panose="020F0502020204030204" pitchFamily="34" charset="0"/>
                <a:cs typeface="Calibri" panose="020F0502020204030204" pitchFamily="34" charset="0"/>
              </a:rPr>
              <a:t>Prepared by: Mrs. Deena </a:t>
            </a:r>
            <a:r>
              <a:rPr lang="en-US" sz="2100" b="1" dirty="0" err="1">
                <a:solidFill>
                  <a:schemeClr val="accent5">
                    <a:lumMod val="60000"/>
                    <a:lumOff val="40000"/>
                  </a:schemeClr>
                </a:solidFill>
                <a:latin typeface="Calibri" panose="020F0502020204030204" pitchFamily="34" charset="0"/>
                <a:cs typeface="Calibri" panose="020F0502020204030204" pitchFamily="34" charset="0"/>
              </a:rPr>
              <a:t>Ibraheem</a:t>
            </a:r>
            <a:endParaRPr lang="ar-SA" sz="2100" b="1" dirty="0">
              <a:solidFill>
                <a:schemeClr val="accent5">
                  <a:lumMod val="60000"/>
                  <a:lumOff val="40000"/>
                </a:schemeClr>
              </a:solidFill>
              <a:latin typeface="Calibri" panose="020F0502020204030204" pitchFamily="34" charset="0"/>
              <a:cs typeface="Calibri" panose="020F0502020204030204" pitchFamily="34" charset="0"/>
            </a:endParaRPr>
          </a:p>
        </p:txBody>
      </p:sp>
      <p:pic>
        <p:nvPicPr>
          <p:cNvPr id="9"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0268" y="-39678"/>
            <a:ext cx="2957829" cy="1020405"/>
          </a:xfrm>
          <a:prstGeom prst="rect">
            <a:avLst/>
          </a:prstGeom>
        </p:spPr>
      </p:pic>
      <p:sp>
        <p:nvSpPr>
          <p:cNvPr id="10"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Tree>
    <p:extLst>
      <p:ext uri="{BB962C8B-B14F-4D97-AF65-F5344CB8AC3E}">
        <p14:creationId xmlns:p14="http://schemas.microsoft.com/office/powerpoint/2010/main" val="2365379810"/>
      </p:ext>
    </p:extLst>
  </p:cSld>
  <p:clrMapOvr>
    <a:masterClrMapping/>
  </p:clrMapOvr>
  <mc:AlternateContent xmlns:mc="http://schemas.openxmlformats.org/markup-compatibility/2006" xmlns:p14="http://schemas.microsoft.com/office/powerpoint/2010/main">
    <mc:Choice Requires="p14">
      <p:transition spd="slow" p14:dur="2000" advTm="32766"/>
    </mc:Choice>
    <mc:Fallback xmlns="">
      <p:transition spd="slow" advTm="3276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65" y="-40057"/>
            <a:ext cx="9234765"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5897" y="-64043"/>
            <a:ext cx="2957829" cy="1116779"/>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1063060" y="2132856"/>
            <a:ext cx="7848872" cy="6128972"/>
          </a:xfrm>
          <a:prstGeom prst="rect">
            <a:avLst/>
          </a:prstGeom>
        </p:spPr>
        <p:txBody>
          <a:bodyPr wrap="square" lIns="95619" tIns="47809" rIns="95619" bIns="47809">
            <a:spAutoFit/>
          </a:bodyPr>
          <a:lstStyle/>
          <a:p>
            <a:pPr marL="358571" indent="-358571" algn="l" rtl="0">
              <a:buFont typeface="Arial" panose="020B0604020202020204" pitchFamily="34" charset="0"/>
              <a:buChar char="•"/>
            </a:pPr>
            <a:r>
              <a:rPr lang="en-US" sz="2800" b="1" dirty="0">
                <a:solidFill>
                  <a:srgbClr val="FBFFE5"/>
                </a:solidFill>
              </a:rPr>
              <a:t>Attitudes and Behavior.</a:t>
            </a:r>
          </a:p>
          <a:p>
            <a:pPr marL="358571" indent="-358571" algn="l" rtl="0">
              <a:buFont typeface="Arial" panose="020B0604020202020204" pitchFamily="34" charset="0"/>
              <a:buChar char="•"/>
            </a:pPr>
            <a:r>
              <a:rPr lang="en-US" sz="2800" b="1" dirty="0">
                <a:solidFill>
                  <a:srgbClr val="FBFFE5"/>
                </a:solidFill>
              </a:rPr>
              <a:t>Job Attitudes.</a:t>
            </a:r>
          </a:p>
          <a:p>
            <a:pPr marL="358571" indent="-358571" algn="l" rtl="0">
              <a:buFont typeface="Arial" panose="020B0604020202020204" pitchFamily="34" charset="0"/>
              <a:buChar char="•"/>
            </a:pPr>
            <a:r>
              <a:rPr lang="en-US" sz="2800" b="1" dirty="0">
                <a:solidFill>
                  <a:srgbClr val="FBFFE5"/>
                </a:solidFill>
              </a:rPr>
              <a:t>Job Satisfaction .</a:t>
            </a:r>
          </a:p>
          <a:p>
            <a:pPr marL="358571" indent="-358571" algn="l" rtl="0">
              <a:buFont typeface="Arial" panose="020B0604020202020204" pitchFamily="34" charset="0"/>
              <a:buChar char="•"/>
            </a:pPr>
            <a:r>
              <a:rPr lang="en-US" sz="2800" b="1" dirty="0">
                <a:solidFill>
                  <a:srgbClr val="FBFFE5"/>
                </a:solidFill>
              </a:rPr>
              <a:t>What Causes Job Satisfaction? </a:t>
            </a:r>
          </a:p>
          <a:p>
            <a:pPr marL="358571" indent="-358571" algn="l" rtl="0">
              <a:buFont typeface="Arial" panose="020B0604020202020204" pitchFamily="34" charset="0"/>
              <a:buChar char="•"/>
            </a:pPr>
            <a:r>
              <a:rPr lang="en-US" sz="2800" b="1" dirty="0">
                <a:solidFill>
                  <a:srgbClr val="FBFFE5"/>
                </a:solidFill>
              </a:rPr>
              <a:t>Outcomes of Job Satisfaction. </a:t>
            </a:r>
          </a:p>
          <a:p>
            <a:pPr marL="358571" indent="-358571" algn="l" rtl="0">
              <a:buFont typeface="Arial" panose="020B0604020202020204" pitchFamily="34" charset="0"/>
              <a:buChar char="•"/>
            </a:pPr>
            <a:r>
              <a:rPr lang="en-US" sz="2800" b="1" dirty="0">
                <a:solidFill>
                  <a:srgbClr val="FBFFE5"/>
                </a:solidFill>
              </a:rPr>
              <a:t>The Impact of Job Dissatisfaction.</a:t>
            </a:r>
            <a:endParaRPr lang="ar-SA" sz="2800" b="1" dirty="0">
              <a:solidFill>
                <a:srgbClr val="FBFFE5"/>
              </a:solidFill>
            </a:endParaRPr>
          </a:p>
          <a:p>
            <a:pPr algn="l" rtl="0"/>
            <a:endParaRPr lang="ar-SA" sz="2800" b="1" u="sng" dirty="0">
              <a:solidFill>
                <a:srgbClr val="C00000"/>
              </a:solidFill>
            </a:endParaRPr>
          </a:p>
          <a:p>
            <a:pPr marL="478094" indent="-478094" algn="l" rtl="0">
              <a:buFont typeface="Arial" panose="020B0604020202020204" pitchFamily="34" charset="0"/>
              <a:buChar char="•"/>
            </a:pPr>
            <a:endParaRPr lang="ar-SA" sz="2800" b="1" dirty="0">
              <a:solidFill>
                <a:srgbClr val="C00000"/>
              </a:solidFill>
            </a:endParaRPr>
          </a:p>
          <a:p>
            <a:pPr marL="478094" indent="-478094" algn="l" rtl="0">
              <a:buFont typeface="Arial" panose="020B0604020202020204" pitchFamily="34" charset="0"/>
              <a:buChar char="•"/>
            </a:pPr>
            <a:endParaRPr lang="ar-SA" sz="2800" b="1" u="sng" dirty="0">
              <a:solidFill>
                <a:srgbClr val="C00000"/>
              </a:solidFill>
            </a:endParaRPr>
          </a:p>
          <a:p>
            <a:pPr marL="478094" indent="-478094" algn="l" rtl="0">
              <a:buFont typeface="Arial" panose="020B0604020202020204" pitchFamily="34" charset="0"/>
              <a:buChar char="•"/>
            </a:pPr>
            <a:endParaRPr lang="en-US" sz="2800" b="1" dirty="0">
              <a:solidFill>
                <a:srgbClr val="C00000"/>
              </a:solidFill>
            </a:endParaRPr>
          </a:p>
          <a:p>
            <a:pPr marL="478094" indent="-478094" algn="l" rtl="0">
              <a:buFont typeface="Arial" panose="020B0604020202020204" pitchFamily="34" charset="0"/>
              <a:buChar char="•"/>
            </a:pPr>
            <a:endParaRPr lang="ar-SA" sz="2800" b="1" u="sng" dirty="0">
              <a:solidFill>
                <a:srgbClr val="C00000"/>
              </a:solidFill>
            </a:endParaRPr>
          </a:p>
          <a:p>
            <a:pPr marL="478094" indent="-478094" algn="l" rtl="0">
              <a:buFont typeface="Arial" panose="020B0604020202020204" pitchFamily="34" charset="0"/>
              <a:buChar char="•"/>
            </a:pPr>
            <a:endParaRPr lang="ar-SA" sz="2800" b="1" dirty="0">
              <a:solidFill>
                <a:srgbClr val="C00000"/>
              </a:solidFill>
            </a:endParaRPr>
          </a:p>
          <a:p>
            <a:pPr marL="478094" indent="-478094" algn="l" rtl="0">
              <a:buFont typeface="Arial" panose="020B0604020202020204" pitchFamily="34" charset="0"/>
              <a:buChar char="•"/>
            </a:pPr>
            <a:endParaRPr lang="ar-SA" sz="2800" b="1" dirty="0">
              <a:solidFill>
                <a:srgbClr val="C96009"/>
              </a:solidFill>
            </a:endParaRPr>
          </a:p>
          <a:p>
            <a:pPr marL="478094" indent="-478094" algn="l" rtl="0">
              <a:buFont typeface="Arial" panose="020B0604020202020204" pitchFamily="34" charset="0"/>
              <a:buChar char="•"/>
            </a:pPr>
            <a:endParaRPr lang="ar-SA" sz="2800" b="1" dirty="0">
              <a:solidFill>
                <a:srgbClr val="C96009"/>
              </a:solidFill>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1932" y="692696"/>
            <a:ext cx="5400599" cy="12350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4210136"/>
      </p:ext>
    </p:extLst>
  </p:cSld>
  <p:clrMapOvr>
    <a:masterClrMapping/>
  </p:clrMapOvr>
  <mc:AlternateContent xmlns:mc="http://schemas.openxmlformats.org/markup-compatibility/2006" xmlns:p14="http://schemas.microsoft.com/office/powerpoint/2010/main">
    <mc:Choice Requires="p14">
      <p:transition spd="slow" p14:dur="2000" advTm="62316"/>
    </mc:Choice>
    <mc:Fallback xmlns="">
      <p:transition spd="slow" advTm="6231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04381"/>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563888"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1518048" y="1139343"/>
            <a:ext cx="5714809" cy="650550"/>
          </a:xfrm>
          <a:prstGeom prst="rect">
            <a:avLst/>
          </a:prstGeom>
        </p:spPr>
        <p:txBody>
          <a:bodyPr wrap="none" lIns="95619" tIns="47809" rIns="95619" bIns="47809">
            <a:spAutoFit/>
          </a:bodyPr>
          <a:lstStyle/>
          <a:p>
            <a:r>
              <a:rPr lang="en-US" sz="3600" dirty="0">
                <a:solidFill>
                  <a:srgbClr val="FF0000"/>
                </a:solidFill>
              </a:rPr>
              <a:t>Attitudes and Job Satisfaction</a:t>
            </a:r>
            <a:endParaRPr lang="ar-SA" sz="3600" b="1" dirty="0">
              <a:solidFill>
                <a:srgbClr val="FF0000"/>
              </a:solidFil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9678" y="1988840"/>
            <a:ext cx="6051550" cy="4046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4476419"/>
      </p:ext>
    </p:extLst>
  </p:cSld>
  <p:clrMapOvr>
    <a:masterClrMapping/>
  </p:clrMapOvr>
  <mc:AlternateContent xmlns:mc="http://schemas.openxmlformats.org/markup-compatibility/2006" xmlns:p14="http://schemas.microsoft.com/office/powerpoint/2010/main">
    <mc:Choice Requires="p14">
      <p:transition spd="slow" p14:dur="2000" advTm="31796"/>
    </mc:Choice>
    <mc:Fallback xmlns="">
      <p:transition spd="slow" advTm="3179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69" cy="6922043"/>
          </a:xfrm>
          <a:prstGeom prst="rect">
            <a:avLst/>
          </a:prstGeom>
        </p:spPr>
      </p:pic>
      <p:pic>
        <p:nvPicPr>
          <p:cNvPr id="10"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69" y="-39677"/>
            <a:ext cx="2957829" cy="948397"/>
          </a:xfrm>
          <a:prstGeom prst="rect">
            <a:avLst/>
          </a:prstGeom>
        </p:spPr>
      </p:pic>
      <p:sp>
        <p:nvSpPr>
          <p:cNvPr id="11"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611560" y="1430716"/>
            <a:ext cx="4248472" cy="5078313"/>
          </a:xfrm>
          <a:prstGeom prst="rect">
            <a:avLst/>
          </a:prstGeom>
        </p:spPr>
        <p:txBody>
          <a:bodyPr wrap="square">
            <a:spAutoFit/>
          </a:bodyPr>
          <a:lstStyle/>
          <a:p>
            <a:pPr algn="l" rtl="0"/>
            <a:r>
              <a:rPr lang="en-US" sz="2400" b="1" dirty="0">
                <a:solidFill>
                  <a:srgbClr val="FF0000"/>
                </a:solidFill>
              </a:rPr>
              <a:t>Attitudes</a:t>
            </a:r>
            <a:r>
              <a:rPr lang="en-US" sz="2000" dirty="0">
                <a:solidFill>
                  <a:srgbClr val="FF0000"/>
                </a:solidFill>
              </a:rPr>
              <a:t>,</a:t>
            </a:r>
            <a:endParaRPr lang="ar-SA" sz="2000" dirty="0">
              <a:solidFill>
                <a:srgbClr val="FF0000"/>
              </a:solidFill>
            </a:endParaRPr>
          </a:p>
          <a:p>
            <a:pPr algn="l" rtl="0"/>
            <a:r>
              <a:rPr lang="en-US" sz="2000" dirty="0">
                <a:solidFill>
                  <a:schemeClr val="accent5">
                    <a:lumMod val="60000"/>
                    <a:lumOff val="40000"/>
                  </a:schemeClr>
                </a:solidFill>
              </a:rPr>
              <a:t>Attitudes are evaluative statements—either favorable or unfavorable—about objects, people, or events. They reflect how we feel about something. When you say “I like my job,” you are expressing your attitude about your work.</a:t>
            </a:r>
          </a:p>
          <a:p>
            <a:pPr algn="l" rtl="0"/>
            <a:r>
              <a:rPr lang="en-US" sz="2000" dirty="0">
                <a:solidFill>
                  <a:schemeClr val="accent5">
                    <a:lumMod val="60000"/>
                    <a:lumOff val="40000"/>
                  </a:schemeClr>
                </a:solidFill>
              </a:rPr>
              <a:t>Attitudes are </a:t>
            </a:r>
            <a:r>
              <a:rPr lang="en-US" sz="2000" b="1" u="sng" dirty="0">
                <a:solidFill>
                  <a:srgbClr val="FF0000"/>
                </a:solidFill>
              </a:rPr>
              <a:t>complex</a:t>
            </a:r>
            <a:r>
              <a:rPr lang="en-US" sz="2000" dirty="0">
                <a:solidFill>
                  <a:schemeClr val="accent5">
                    <a:lumMod val="60000"/>
                    <a:lumOff val="40000"/>
                  </a:schemeClr>
                </a:solidFill>
              </a:rPr>
              <a:t>. If you ask people about their attitude toward religion, or an organization, you may get a simple response, but the underlying reasons are probably complicated. To fully understand attitudes, we must consider their </a:t>
            </a:r>
            <a:r>
              <a:rPr lang="en-US" sz="2000" dirty="0">
                <a:solidFill>
                  <a:srgbClr val="FF0000"/>
                </a:solidFill>
              </a:rPr>
              <a:t>fundamental  components</a:t>
            </a:r>
            <a:r>
              <a:rPr lang="en-US" sz="2000" dirty="0">
                <a:solidFill>
                  <a:schemeClr val="accent5">
                    <a:lumMod val="60000"/>
                    <a:lumOff val="40000"/>
                  </a:schemeClr>
                </a:solidFill>
              </a:rPr>
              <a:t>.</a:t>
            </a:r>
            <a:endParaRPr lang="ar-SA" sz="2000" dirty="0">
              <a:solidFill>
                <a:schemeClr val="accent5">
                  <a:lumMod val="60000"/>
                  <a:lumOff val="40000"/>
                </a:schemeClr>
              </a:solidFill>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772816"/>
            <a:ext cx="4026020" cy="41044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4274667"/>
      </p:ext>
    </p:extLst>
  </p:cSld>
  <p:clrMapOvr>
    <a:masterClrMapping/>
  </p:clrMapOvr>
  <mc:AlternateContent xmlns:mc="http://schemas.openxmlformats.org/markup-compatibility/2006" xmlns:p14="http://schemas.microsoft.com/office/powerpoint/2010/main">
    <mc:Choice Requires="p14">
      <p:transition spd="slow" p14:dur="2000" advTm="144066"/>
    </mc:Choice>
    <mc:Fallback xmlns="">
      <p:transition spd="slow" advTm="1440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64043"/>
            <a:ext cx="9224269"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70790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23528" y="1628800"/>
            <a:ext cx="4392488" cy="4524315"/>
          </a:xfrm>
          <a:prstGeom prst="rect">
            <a:avLst/>
          </a:prstGeom>
        </p:spPr>
        <p:txBody>
          <a:bodyPr wrap="square">
            <a:spAutoFit/>
          </a:bodyPr>
          <a:lstStyle/>
          <a:p>
            <a:pPr algn="l" rtl="0"/>
            <a:r>
              <a:rPr lang="en-US" sz="2400" dirty="0">
                <a:solidFill>
                  <a:schemeClr val="accent5">
                    <a:lumMod val="40000"/>
                    <a:lumOff val="60000"/>
                  </a:schemeClr>
                </a:solidFill>
              </a:rPr>
              <a:t>Typically, researchers assume attitudes have </a:t>
            </a:r>
            <a:r>
              <a:rPr lang="en-US" sz="2400" dirty="0">
                <a:solidFill>
                  <a:srgbClr val="FF0000"/>
                </a:solidFill>
              </a:rPr>
              <a:t>three</a:t>
            </a:r>
            <a:r>
              <a:rPr lang="en-US" sz="2400" dirty="0">
                <a:solidFill>
                  <a:schemeClr val="accent5">
                    <a:lumMod val="40000"/>
                    <a:lumOff val="60000"/>
                  </a:schemeClr>
                </a:solidFill>
              </a:rPr>
              <a:t> components: </a:t>
            </a:r>
            <a:r>
              <a:rPr lang="en-US" sz="2400" dirty="0">
                <a:solidFill>
                  <a:srgbClr val="FF0000"/>
                </a:solidFill>
              </a:rPr>
              <a:t>cognition, affect, and behavior</a:t>
            </a:r>
            <a:r>
              <a:rPr lang="en-US" sz="2400" dirty="0">
                <a:solidFill>
                  <a:schemeClr val="accent5">
                    <a:lumMod val="40000"/>
                    <a:lumOff val="60000"/>
                  </a:schemeClr>
                </a:solidFill>
              </a:rPr>
              <a:t>.</a:t>
            </a:r>
          </a:p>
          <a:p>
            <a:pPr algn="l" rtl="0"/>
            <a:r>
              <a:rPr lang="en-US" sz="2400" dirty="0">
                <a:solidFill>
                  <a:schemeClr val="accent5">
                    <a:lumMod val="40000"/>
                    <a:lumOff val="60000"/>
                  </a:schemeClr>
                </a:solidFill>
              </a:rPr>
              <a:t> The statement “My pay is low” is a </a:t>
            </a:r>
            <a:r>
              <a:rPr lang="en-US" sz="2400" dirty="0">
                <a:solidFill>
                  <a:srgbClr val="FF0000"/>
                </a:solidFill>
              </a:rPr>
              <a:t>cognitive</a:t>
            </a:r>
            <a:r>
              <a:rPr lang="en-US" sz="2400" dirty="0">
                <a:solidFill>
                  <a:schemeClr val="accent5">
                    <a:lumMod val="40000"/>
                    <a:lumOff val="60000"/>
                  </a:schemeClr>
                </a:solidFill>
              </a:rPr>
              <a:t> component of an attitude—a description of or belief in the way things are. </a:t>
            </a:r>
          </a:p>
          <a:p>
            <a:pPr algn="l" rtl="0"/>
            <a:r>
              <a:rPr lang="en-US" sz="2400" dirty="0">
                <a:solidFill>
                  <a:srgbClr val="FF0000"/>
                </a:solidFill>
              </a:rPr>
              <a:t>Affect</a:t>
            </a:r>
            <a:r>
              <a:rPr lang="en-US" sz="2400" dirty="0">
                <a:solidFill>
                  <a:schemeClr val="accent5">
                    <a:lumMod val="40000"/>
                    <a:lumOff val="60000"/>
                  </a:schemeClr>
                </a:solidFill>
              </a:rPr>
              <a:t> is the emotional or feeling segment of an attitude reflected in the statement, “I am angry over how little I’m paid.” Affect can lead to behavioral outcomes. </a:t>
            </a: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8666" y="1634878"/>
            <a:ext cx="4320480" cy="40324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4369358"/>
      </p:ext>
    </p:extLst>
  </p:cSld>
  <p:clrMapOvr>
    <a:masterClrMapping/>
  </p:clrMapOvr>
  <mc:AlternateContent xmlns:mc="http://schemas.openxmlformats.org/markup-compatibility/2006" xmlns:p14="http://schemas.microsoft.com/office/powerpoint/2010/main">
    <mc:Choice Requires="p14">
      <p:transition spd="slow" p14:dur="2000" advTm="104045"/>
    </mc:Choice>
    <mc:Fallback xmlns="">
      <p:transition spd="slow" advTm="1040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6" y="-108667"/>
            <a:ext cx="9152756"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251520" y="1916832"/>
            <a:ext cx="4608512" cy="4154984"/>
          </a:xfrm>
          <a:prstGeom prst="rect">
            <a:avLst/>
          </a:prstGeom>
        </p:spPr>
        <p:txBody>
          <a:bodyPr wrap="square">
            <a:spAutoFit/>
          </a:bodyPr>
          <a:lstStyle/>
          <a:p>
            <a:pPr algn="l" rtl="0"/>
            <a:r>
              <a:rPr lang="en-US" sz="2400" dirty="0">
                <a:solidFill>
                  <a:schemeClr val="accent5">
                    <a:lumMod val="40000"/>
                    <a:lumOff val="60000"/>
                  </a:schemeClr>
                </a:solidFill>
              </a:rPr>
              <a:t>The </a:t>
            </a:r>
            <a:r>
              <a:rPr lang="en-US" sz="2400" b="1" dirty="0">
                <a:solidFill>
                  <a:srgbClr val="FF0000"/>
                </a:solidFill>
              </a:rPr>
              <a:t>behavioral</a:t>
            </a:r>
            <a:r>
              <a:rPr lang="en-US" sz="2400" dirty="0">
                <a:solidFill>
                  <a:schemeClr val="accent5">
                    <a:lumMod val="40000"/>
                    <a:lumOff val="60000"/>
                  </a:schemeClr>
                </a:solidFill>
              </a:rPr>
              <a:t> component of an attitude describes an intention to behave a certain way toward someone as in, “I’m going to look for another job that pays better.” </a:t>
            </a:r>
          </a:p>
          <a:p>
            <a:pPr algn="l" rtl="0"/>
            <a:r>
              <a:rPr lang="en-US" sz="2400" dirty="0">
                <a:solidFill>
                  <a:schemeClr val="accent5">
                    <a:lumMod val="40000"/>
                    <a:lumOff val="60000"/>
                  </a:schemeClr>
                </a:solidFill>
              </a:rPr>
              <a:t>Viewing attitudes as having three components—cognition, affect, and behavior—helps understand their complexity and the potential relationship between attitudes and behavior.</a:t>
            </a:r>
            <a:endParaRPr lang="ar-SA" sz="2400" dirty="0">
              <a:solidFill>
                <a:schemeClr val="accent5">
                  <a:lumMod val="40000"/>
                  <a:lumOff val="60000"/>
                </a:schemeClr>
              </a:solidFill>
            </a:endParaRP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3520" y="1772816"/>
            <a:ext cx="4320480" cy="40324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9532873"/>
      </p:ext>
    </p:extLst>
  </p:cSld>
  <p:clrMapOvr>
    <a:masterClrMapping/>
  </p:clrMapOvr>
  <mc:AlternateContent xmlns:mc="http://schemas.openxmlformats.org/markup-compatibility/2006" xmlns:p14="http://schemas.microsoft.com/office/powerpoint/2010/main">
    <mc:Choice Requires="p14">
      <p:transition spd="slow" p14:dur="2000" advTm="68143"/>
    </mc:Choice>
    <mc:Fallback xmlns="">
      <p:transition spd="slow" advTm="681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316722"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69" y="-39678"/>
            <a:ext cx="2957829" cy="948397"/>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334786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1700809"/>
            <a:ext cx="7704856" cy="453650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593304" y="1052736"/>
            <a:ext cx="3846694" cy="461665"/>
          </a:xfrm>
          <a:prstGeom prst="rect">
            <a:avLst/>
          </a:prstGeom>
        </p:spPr>
        <p:txBody>
          <a:bodyPr wrap="none">
            <a:spAutoFit/>
          </a:bodyPr>
          <a:lstStyle/>
          <a:p>
            <a:r>
              <a:rPr lang="en-US" sz="2400" dirty="0">
                <a:solidFill>
                  <a:schemeClr val="accent5">
                    <a:lumMod val="40000"/>
                    <a:lumOff val="60000"/>
                  </a:schemeClr>
                </a:solidFill>
              </a:rPr>
              <a:t>Attitudes </a:t>
            </a:r>
            <a:r>
              <a:rPr lang="en-US" sz="2400" dirty="0">
                <a:solidFill>
                  <a:srgbClr val="FF0000"/>
                </a:solidFill>
              </a:rPr>
              <a:t>three</a:t>
            </a:r>
            <a:r>
              <a:rPr lang="en-US" sz="2400" dirty="0">
                <a:solidFill>
                  <a:schemeClr val="accent5">
                    <a:lumMod val="40000"/>
                    <a:lumOff val="60000"/>
                  </a:schemeClr>
                </a:solidFill>
              </a:rPr>
              <a:t> components: </a:t>
            </a:r>
            <a:endParaRPr lang="ar-SA" sz="2400" dirty="0"/>
          </a:p>
        </p:txBody>
      </p:sp>
    </p:spTree>
    <p:extLst>
      <p:ext uri="{BB962C8B-B14F-4D97-AF65-F5344CB8AC3E}">
        <p14:creationId xmlns:p14="http://schemas.microsoft.com/office/powerpoint/2010/main" val="1192455341"/>
      </p:ext>
    </p:extLst>
  </p:cSld>
  <p:clrMapOvr>
    <a:masterClrMapping/>
  </p:clrMapOvr>
  <mc:AlternateContent xmlns:mc="http://schemas.openxmlformats.org/markup-compatibility/2006" xmlns:p14="http://schemas.microsoft.com/office/powerpoint/2010/main">
    <mc:Choice Requires="p14">
      <p:transition spd="slow" p14:dur="2000" advTm="100658"/>
    </mc:Choice>
    <mc:Fallback xmlns="">
      <p:transition spd="slow" advTm="10065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70" y="-228763"/>
            <a:ext cx="2957829" cy="145298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467544" y="1628800"/>
            <a:ext cx="4572000" cy="4154984"/>
          </a:xfrm>
          <a:prstGeom prst="rect">
            <a:avLst/>
          </a:prstGeom>
        </p:spPr>
        <p:txBody>
          <a:bodyPr>
            <a:spAutoFit/>
          </a:bodyPr>
          <a:lstStyle/>
          <a:p>
            <a:pPr algn="l" rtl="0"/>
            <a:r>
              <a:rPr lang="en-US" sz="2400" dirty="0">
                <a:solidFill>
                  <a:schemeClr val="accent5">
                    <a:lumMod val="40000"/>
                    <a:lumOff val="60000"/>
                  </a:schemeClr>
                </a:solidFill>
              </a:rPr>
              <a:t>In organizations, attitudes are important for their behavioral component. If workers believe, for example, that managers, auditors, and engineers are in a </a:t>
            </a:r>
            <a:r>
              <a:rPr lang="en-US" sz="2400" dirty="0">
                <a:solidFill>
                  <a:srgbClr val="FF0000"/>
                </a:solidFill>
              </a:rPr>
              <a:t>conspiracy</a:t>
            </a:r>
            <a:r>
              <a:rPr lang="en-US" sz="2400" dirty="0">
                <a:solidFill>
                  <a:schemeClr val="accent5">
                    <a:lumMod val="40000"/>
                    <a:lumOff val="60000"/>
                  </a:schemeClr>
                </a:solidFill>
              </a:rPr>
              <a:t> to make employees work harder for less money, we should try to understand how this attitude formed, how it impacts job behavior, and how it might be changed.</a:t>
            </a:r>
            <a:endParaRPr lang="ar-SA" sz="2400" dirty="0">
              <a:solidFill>
                <a:schemeClr val="accent5">
                  <a:lumMod val="40000"/>
                  <a:lumOff val="60000"/>
                </a:schemeClr>
              </a:solidFill>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3362" y="1772816"/>
            <a:ext cx="3589337" cy="3665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1830965"/>
      </p:ext>
    </p:extLst>
  </p:cSld>
  <p:clrMapOvr>
    <a:masterClrMapping/>
  </p:clrMapOvr>
  <mc:AlternateContent xmlns:mc="http://schemas.openxmlformats.org/markup-compatibility/2006" xmlns:p14="http://schemas.microsoft.com/office/powerpoint/2010/main">
    <mc:Choice Requires="p14">
      <p:transition spd="slow" p14:dur="2000" advTm="131147"/>
    </mc:Choice>
    <mc:Fallback xmlns="">
      <p:transition spd="slow" advTm="1311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64043"/>
            <a:ext cx="9332789"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76389"/>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2957829" y="6273634"/>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386177" y="1124744"/>
            <a:ext cx="4096763" cy="584775"/>
          </a:xfrm>
          <a:prstGeom prst="rect">
            <a:avLst/>
          </a:prstGeom>
        </p:spPr>
        <p:txBody>
          <a:bodyPr wrap="none">
            <a:spAutoFit/>
          </a:bodyPr>
          <a:lstStyle/>
          <a:p>
            <a:r>
              <a:rPr lang="en-US" sz="3200" b="1" dirty="0">
                <a:solidFill>
                  <a:srgbClr val="FF0000"/>
                </a:solidFill>
              </a:rPr>
              <a:t>Attitudes and Behavior</a:t>
            </a:r>
            <a:endParaRPr lang="ar-SA" sz="3200" b="1" dirty="0">
              <a:solidFill>
                <a:srgbClr val="FF0000"/>
              </a:solidFill>
            </a:endParaRP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1772816"/>
            <a:ext cx="6840760" cy="4536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6763800"/>
      </p:ext>
    </p:extLst>
  </p:cSld>
  <p:clrMapOvr>
    <a:masterClrMapping/>
  </p:clrMapOvr>
  <mc:AlternateContent xmlns:mc="http://schemas.openxmlformats.org/markup-compatibility/2006" xmlns:p14="http://schemas.microsoft.com/office/powerpoint/2010/main">
    <mc:Choice Requires="p14">
      <p:transition spd="slow" p14:dur="2000" advTm="56157"/>
    </mc:Choice>
    <mc:Fallback xmlns="">
      <p:transition spd="slow" advTm="561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37" y="-39677"/>
            <a:ext cx="9224270"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3373" y="-39677"/>
            <a:ext cx="2957829" cy="804381"/>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251520" y="1484784"/>
            <a:ext cx="3888432" cy="3046988"/>
          </a:xfrm>
          <a:prstGeom prst="rect">
            <a:avLst/>
          </a:prstGeom>
        </p:spPr>
        <p:txBody>
          <a:bodyPr wrap="square">
            <a:spAutoFit/>
          </a:bodyPr>
          <a:lstStyle/>
          <a:p>
            <a:pPr algn="l" rtl="0"/>
            <a:r>
              <a:rPr lang="en-US" sz="2400" dirty="0">
                <a:solidFill>
                  <a:schemeClr val="accent5">
                    <a:lumMod val="60000"/>
                    <a:lumOff val="40000"/>
                  </a:schemeClr>
                </a:solidFill>
              </a:rPr>
              <a:t>Early research on attitudes assumed they were causally related to behavior—that is, the attitudes people hold determine what they do. Other researchers have agreed that attitudes predict future behavior.</a:t>
            </a:r>
            <a:endParaRPr lang="ar-SA" sz="2400" dirty="0">
              <a:solidFill>
                <a:schemeClr val="accent5">
                  <a:lumMod val="60000"/>
                  <a:lumOff val="40000"/>
                </a:schemeClr>
              </a:solidFill>
            </a:endParaRPr>
          </a:p>
        </p:txBody>
      </p:sp>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9992" y="1628800"/>
            <a:ext cx="4113535"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304131" y="980381"/>
            <a:ext cx="3121560" cy="461665"/>
          </a:xfrm>
          <a:prstGeom prst="rect">
            <a:avLst/>
          </a:prstGeom>
        </p:spPr>
        <p:txBody>
          <a:bodyPr wrap="none">
            <a:spAutoFit/>
          </a:bodyPr>
          <a:lstStyle/>
          <a:p>
            <a:r>
              <a:rPr lang="en-US" sz="2400" b="1" dirty="0">
                <a:solidFill>
                  <a:srgbClr val="FF0000"/>
                </a:solidFill>
              </a:rPr>
              <a:t>Attitudes and Behavior</a:t>
            </a:r>
            <a:endParaRPr lang="ar-SA" sz="2400" b="1" dirty="0">
              <a:solidFill>
                <a:srgbClr val="FF0000"/>
              </a:solidFill>
            </a:endParaRPr>
          </a:p>
        </p:txBody>
      </p:sp>
    </p:spTree>
    <p:extLst>
      <p:ext uri="{BB962C8B-B14F-4D97-AF65-F5344CB8AC3E}">
        <p14:creationId xmlns:p14="http://schemas.microsoft.com/office/powerpoint/2010/main" val="1918477293"/>
      </p:ext>
    </p:extLst>
  </p:cSld>
  <p:clrMapOvr>
    <a:masterClrMapping/>
  </p:clrMapOvr>
  <mc:AlternateContent xmlns:mc="http://schemas.openxmlformats.org/markup-compatibility/2006" xmlns:p14="http://schemas.microsoft.com/office/powerpoint/2010/main">
    <mc:Choice Requires="p14">
      <p:transition spd="slow" p14:dur="2000" advTm="63066"/>
    </mc:Choice>
    <mc:Fallback xmlns="">
      <p:transition spd="slow" advTm="630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64043"/>
            <a:ext cx="9224270"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69" y="-269681"/>
            <a:ext cx="2590216" cy="1034385"/>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905650" y="6280067"/>
            <a:ext cx="2355664"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51520" y="1058830"/>
            <a:ext cx="4104456" cy="4524315"/>
          </a:xfrm>
          <a:prstGeom prst="rect">
            <a:avLst/>
          </a:prstGeom>
        </p:spPr>
        <p:txBody>
          <a:bodyPr wrap="square">
            <a:spAutoFit/>
          </a:bodyPr>
          <a:lstStyle/>
          <a:p>
            <a:pPr algn="l" rtl="0"/>
            <a:r>
              <a:rPr lang="en-US" sz="2400" b="1" dirty="0">
                <a:solidFill>
                  <a:srgbClr val="FF0000"/>
                </a:solidFill>
              </a:rPr>
              <a:t>Cognitive dissonance </a:t>
            </a:r>
            <a:r>
              <a:rPr lang="en-US" sz="2400" dirty="0">
                <a:solidFill>
                  <a:schemeClr val="accent5">
                    <a:lumMod val="60000"/>
                    <a:lumOff val="40000"/>
                  </a:schemeClr>
                </a:solidFill>
              </a:rPr>
              <a:t>: </a:t>
            </a:r>
          </a:p>
          <a:p>
            <a:pPr algn="l" rtl="0"/>
            <a:r>
              <a:rPr lang="en-US" sz="2400" u="sng" dirty="0">
                <a:solidFill>
                  <a:schemeClr val="accent5">
                    <a:lumMod val="60000"/>
                    <a:lumOff val="40000"/>
                  </a:schemeClr>
                </a:solidFill>
              </a:rPr>
              <a:t>Any incompatibility between two or more attitudes or between behavior and attitudes.</a:t>
            </a:r>
          </a:p>
          <a:p>
            <a:pPr algn="l" rtl="0"/>
            <a:r>
              <a:rPr lang="en-US" sz="2400" dirty="0">
                <a:solidFill>
                  <a:schemeClr val="accent5">
                    <a:lumMod val="60000"/>
                    <a:lumOff val="40000"/>
                  </a:schemeClr>
                </a:solidFill>
              </a:rPr>
              <a:t>People seek consistency among their attitudes, and between their attitudes and their behavior. Any form of </a:t>
            </a:r>
            <a:r>
              <a:rPr lang="en-US" sz="2400" dirty="0">
                <a:solidFill>
                  <a:srgbClr val="FF0000"/>
                </a:solidFill>
              </a:rPr>
              <a:t>inconsistency</a:t>
            </a:r>
            <a:r>
              <a:rPr lang="en-US" sz="2400" dirty="0">
                <a:solidFill>
                  <a:schemeClr val="accent5">
                    <a:lumMod val="60000"/>
                    <a:lumOff val="40000"/>
                  </a:schemeClr>
                </a:solidFill>
              </a:rPr>
              <a:t> is </a:t>
            </a:r>
            <a:r>
              <a:rPr lang="en-US" sz="2400" dirty="0">
                <a:solidFill>
                  <a:srgbClr val="FF0000"/>
                </a:solidFill>
              </a:rPr>
              <a:t>uncomfortable</a:t>
            </a:r>
            <a:r>
              <a:rPr lang="en-US" sz="2400" dirty="0">
                <a:solidFill>
                  <a:schemeClr val="accent5">
                    <a:lumMod val="60000"/>
                    <a:lumOff val="40000"/>
                  </a:schemeClr>
                </a:solidFill>
              </a:rPr>
              <a:t>, and individuals will therefore attempt to reduce it. </a:t>
            </a:r>
            <a:endParaRPr lang="ar-SA" sz="2400" dirty="0">
              <a:solidFill>
                <a:schemeClr val="accent5">
                  <a:lumMod val="60000"/>
                  <a:lumOff val="40000"/>
                </a:schemeClr>
              </a:solidFill>
            </a:endParaRPr>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1484784"/>
            <a:ext cx="4579218"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6889999"/>
      </p:ext>
    </p:extLst>
  </p:cSld>
  <p:clrMapOvr>
    <a:masterClrMapping/>
  </p:clrMapOvr>
  <mc:AlternateContent xmlns:mc="http://schemas.openxmlformats.org/markup-compatibility/2006" xmlns:p14="http://schemas.microsoft.com/office/powerpoint/2010/main">
    <mc:Choice Requires="p14">
      <p:transition spd="slow" p14:dur="2000" advTm="190532"/>
    </mc:Choice>
    <mc:Fallback xmlns="">
      <p:transition spd="slow" advTm="1905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212" y="-192625"/>
            <a:ext cx="2957829" cy="117335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3635896" y="6283159"/>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251519" y="1340768"/>
            <a:ext cx="4400611" cy="5267198"/>
          </a:xfrm>
          <a:prstGeom prst="rect">
            <a:avLst/>
          </a:prstGeom>
        </p:spPr>
        <p:txBody>
          <a:bodyPr wrap="square" lIns="95619" tIns="47809" rIns="95619" bIns="47809">
            <a:spAutoFit/>
          </a:bodyPr>
          <a:lstStyle/>
          <a:p>
            <a:pPr algn="l" rtl="0"/>
            <a:r>
              <a:rPr lang="en-US" sz="2400" dirty="0">
                <a:solidFill>
                  <a:schemeClr val="accent5">
                    <a:lumMod val="60000"/>
                    <a:lumOff val="40000"/>
                  </a:schemeClr>
                </a:solidFill>
              </a:rPr>
              <a:t>When there is a </a:t>
            </a:r>
            <a:r>
              <a:rPr lang="en-US" sz="2400" dirty="0">
                <a:solidFill>
                  <a:srgbClr val="FF0000"/>
                </a:solidFill>
              </a:rPr>
              <a:t>dissonance</a:t>
            </a:r>
            <a:r>
              <a:rPr lang="en-US" sz="2400" dirty="0">
                <a:solidFill>
                  <a:schemeClr val="accent5">
                    <a:lumMod val="60000"/>
                    <a:lumOff val="40000"/>
                  </a:schemeClr>
                </a:solidFill>
              </a:rPr>
              <a:t>, people will alter either the attitudes or the behavior, or they will develop a rationalization for the discrepancy. Recent research found, for instance, that the attitudes of employees who had emotionally challenging work events improved after they talked about their experiences with coworkers. Social sharing helped these workers adjust their attitudes to behavioral expectations.</a:t>
            </a:r>
            <a:endParaRPr lang="ar-SA" sz="2400" dirty="0">
              <a:solidFill>
                <a:schemeClr val="accent5">
                  <a:lumMod val="60000"/>
                  <a:lumOff val="40000"/>
                </a:schemeClr>
              </a:solidFill>
            </a:endParaRP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533524"/>
            <a:ext cx="4392488" cy="44157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0523361"/>
      </p:ext>
    </p:extLst>
  </p:cSld>
  <p:clrMapOvr>
    <a:masterClrMapping/>
  </p:clrMapOvr>
  <mc:AlternateContent xmlns:mc="http://schemas.openxmlformats.org/markup-compatibility/2006" xmlns:p14="http://schemas.microsoft.com/office/powerpoint/2010/main">
    <mc:Choice Requires="p14">
      <p:transition spd="slow" p14:dur="2000" advTm="111028"/>
    </mc:Choice>
    <mc:Fallback xmlns="">
      <p:transition spd="slow" advTm="1110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39677"/>
            <a:ext cx="2957829" cy="73237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6309152"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179512" y="908001"/>
            <a:ext cx="4752528" cy="5586145"/>
          </a:xfrm>
          <a:prstGeom prst="rect">
            <a:avLst/>
          </a:prstGeom>
        </p:spPr>
        <p:txBody>
          <a:bodyPr wrap="square">
            <a:spAutoFit/>
          </a:bodyPr>
          <a:lstStyle/>
          <a:p>
            <a:pPr algn="l" rtl="0"/>
            <a:r>
              <a:rPr lang="en-US" sz="2100" dirty="0">
                <a:solidFill>
                  <a:schemeClr val="accent5">
                    <a:lumMod val="60000"/>
                    <a:lumOff val="40000"/>
                  </a:schemeClr>
                </a:solidFill>
              </a:rPr>
              <a:t>The desire to </a:t>
            </a:r>
            <a:r>
              <a:rPr lang="en-US" sz="2100" dirty="0">
                <a:solidFill>
                  <a:srgbClr val="FF0000"/>
                </a:solidFill>
              </a:rPr>
              <a:t>reduce</a:t>
            </a:r>
            <a:r>
              <a:rPr lang="en-US" sz="2100" dirty="0">
                <a:solidFill>
                  <a:schemeClr val="accent5">
                    <a:lumMod val="60000"/>
                    <a:lumOff val="40000"/>
                  </a:schemeClr>
                </a:solidFill>
              </a:rPr>
              <a:t> dissonance depends on three factors, including :</a:t>
            </a:r>
          </a:p>
          <a:p>
            <a:pPr algn="l" rtl="0"/>
            <a:r>
              <a:rPr lang="en-US" sz="2100" dirty="0">
                <a:solidFill>
                  <a:schemeClr val="accent5">
                    <a:lumMod val="60000"/>
                    <a:lumOff val="40000"/>
                  </a:schemeClr>
                </a:solidFill>
              </a:rPr>
              <a:t>1- The </a:t>
            </a:r>
            <a:r>
              <a:rPr lang="en-US" sz="2100" dirty="0">
                <a:solidFill>
                  <a:srgbClr val="FF0000"/>
                </a:solidFill>
              </a:rPr>
              <a:t>importance</a:t>
            </a:r>
            <a:r>
              <a:rPr lang="en-US" sz="2100" dirty="0">
                <a:solidFill>
                  <a:schemeClr val="accent5">
                    <a:lumMod val="60000"/>
                    <a:lumOff val="40000"/>
                  </a:schemeClr>
                </a:solidFill>
              </a:rPr>
              <a:t> of the elements creating dissonance and,</a:t>
            </a:r>
          </a:p>
          <a:p>
            <a:pPr algn="l" rtl="0"/>
            <a:r>
              <a:rPr lang="en-US" sz="2100" dirty="0">
                <a:solidFill>
                  <a:schemeClr val="accent5">
                    <a:lumMod val="60000"/>
                    <a:lumOff val="40000"/>
                  </a:schemeClr>
                </a:solidFill>
              </a:rPr>
              <a:t>2-  The </a:t>
            </a:r>
            <a:r>
              <a:rPr lang="en-US" sz="2100" dirty="0">
                <a:solidFill>
                  <a:srgbClr val="FF0000"/>
                </a:solidFill>
              </a:rPr>
              <a:t>degree</a:t>
            </a:r>
            <a:r>
              <a:rPr lang="en-US" sz="2100" dirty="0">
                <a:solidFill>
                  <a:schemeClr val="accent5">
                    <a:lumMod val="60000"/>
                    <a:lumOff val="40000"/>
                  </a:schemeClr>
                </a:solidFill>
              </a:rPr>
              <a:t> of influence we believe we have over the elements.</a:t>
            </a:r>
          </a:p>
          <a:p>
            <a:pPr algn="l" rtl="0"/>
            <a:r>
              <a:rPr lang="en-US" sz="2100" dirty="0">
                <a:solidFill>
                  <a:schemeClr val="accent5">
                    <a:lumMod val="60000"/>
                    <a:lumOff val="40000"/>
                  </a:schemeClr>
                </a:solidFill>
              </a:rPr>
              <a:t>3-  The third factor is the </a:t>
            </a:r>
            <a:r>
              <a:rPr lang="en-US" sz="2100" dirty="0">
                <a:solidFill>
                  <a:srgbClr val="FF0000"/>
                </a:solidFill>
              </a:rPr>
              <a:t>rewards</a:t>
            </a:r>
            <a:r>
              <a:rPr lang="en-US" sz="2100" dirty="0">
                <a:solidFill>
                  <a:schemeClr val="accent5">
                    <a:lumMod val="60000"/>
                    <a:lumOff val="40000"/>
                  </a:schemeClr>
                </a:solidFill>
              </a:rPr>
              <a:t> of dissonance; high rewards accompanying high dissonance tend to reduce tension inherent in the dissonance (dissonance is less distressing if accompanied by something good, such as a higher pay raise than expected). Individuals are more motivated to reduce dissonance when the attitudes are important or when they believe the dissonance is due to something they can control.</a:t>
            </a:r>
            <a:endParaRPr lang="ar-SA" sz="2100" dirty="0">
              <a:solidFill>
                <a:schemeClr val="accent5">
                  <a:lumMod val="60000"/>
                  <a:lumOff val="40000"/>
                </a:schemeClr>
              </a:solidFill>
            </a:endParaRPr>
          </a:p>
        </p:txBody>
      </p:sp>
      <p:pic>
        <p:nvPicPr>
          <p:cNvPr id="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8024" y="764704"/>
            <a:ext cx="4211116" cy="53285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7759765"/>
      </p:ext>
    </p:extLst>
  </p:cSld>
  <p:clrMapOvr>
    <a:masterClrMapping/>
  </p:clrMapOvr>
  <mc:AlternateContent xmlns:mc="http://schemas.openxmlformats.org/markup-compatibility/2006" xmlns:p14="http://schemas.microsoft.com/office/powerpoint/2010/main">
    <mc:Choice Requires="p14">
      <p:transition spd="slow" p14:dur="2000" advTm="219115"/>
    </mc:Choice>
    <mc:Fallback xmlns="">
      <p:transition spd="slow" advTm="21911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60781"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04381"/>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3347864" y="6297213"/>
            <a:ext cx="2689988" cy="428158"/>
          </a:xfrm>
          <a:prstGeom prst="rect">
            <a:avLst/>
          </a:prstGeom>
          <a:noFill/>
        </p:spPr>
        <p:txBody>
          <a:bodyPr wrap="square" lIns="95619" tIns="47809" rIns="95619" bIns="47809" rtlCol="0">
            <a:spAutoFit/>
          </a:bodyPr>
          <a:lstStyle/>
          <a:p>
            <a:pPr algn="ctr"/>
            <a:r>
              <a:rPr lang="en-US" sz="2100" dirty="0">
                <a:solidFill>
                  <a:schemeClr val="bg1"/>
                </a:solidFill>
                <a:hlinkClick r:id="rId4"/>
              </a:rPr>
              <a:t>www.midocean.ae</a:t>
            </a:r>
            <a:endParaRPr lang="en-US" sz="2100" dirty="0">
              <a:solidFill>
                <a:schemeClr val="bg1"/>
              </a:solidFill>
            </a:endParaRPr>
          </a:p>
        </p:txBody>
      </p:sp>
      <p:pic>
        <p:nvPicPr>
          <p:cNvPr id="1024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3182" y="1268760"/>
            <a:ext cx="8280920" cy="47422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683568" y="925473"/>
            <a:ext cx="1867627" cy="461665"/>
          </a:xfrm>
          <a:prstGeom prst="rect">
            <a:avLst/>
          </a:prstGeom>
        </p:spPr>
        <p:txBody>
          <a:bodyPr wrap="none">
            <a:spAutoFit/>
          </a:bodyPr>
          <a:lstStyle/>
          <a:p>
            <a:r>
              <a:rPr lang="en-US" sz="2400" dirty="0">
                <a:solidFill>
                  <a:srgbClr val="FF0000"/>
                </a:solidFill>
              </a:rPr>
              <a:t>For Example: </a:t>
            </a:r>
            <a:endParaRPr lang="ar-SA" sz="2400" dirty="0">
              <a:solidFill>
                <a:srgbClr val="FF0000"/>
              </a:solidFill>
            </a:endParaRPr>
          </a:p>
        </p:txBody>
      </p:sp>
    </p:spTree>
    <p:extLst>
      <p:ext uri="{BB962C8B-B14F-4D97-AF65-F5344CB8AC3E}">
        <p14:creationId xmlns:p14="http://schemas.microsoft.com/office/powerpoint/2010/main" val="808363803"/>
      </p:ext>
    </p:extLst>
  </p:cSld>
  <p:clrMapOvr>
    <a:masterClrMapping/>
  </p:clrMapOvr>
  <mc:AlternateContent xmlns:mc="http://schemas.openxmlformats.org/markup-compatibility/2006" xmlns:p14="http://schemas.microsoft.com/office/powerpoint/2010/main">
    <mc:Choice Requires="p14">
      <p:transition spd="slow" p14:dur="2000" advTm="103620"/>
    </mc:Choice>
    <mc:Fallback xmlns="">
      <p:transition spd="slow" advTm="10362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محتوى 2"/>
          <p:cNvSpPr>
            <a:spLocks noGrp="1"/>
          </p:cNvSpPr>
          <p:nvPr>
            <p:ph idx="1"/>
          </p:nvPr>
        </p:nvSpPr>
        <p:spPr/>
        <p:txBody>
          <a:bodyPr/>
          <a:lstStyle/>
          <a:p>
            <a:endParaRPr lang="ar-SA"/>
          </a:p>
        </p:txBody>
      </p:sp>
      <p:pic>
        <p:nvPicPr>
          <p:cNvPr id="4"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69" cy="6922043"/>
          </a:xfrm>
          <a:prstGeom prst="rect">
            <a:avLst/>
          </a:prstGeom>
        </p:spPr>
      </p:pic>
      <p:pic>
        <p:nvPicPr>
          <p:cNvPr id="5"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76389"/>
          </a:xfrm>
          <a:prstGeom prst="rect">
            <a:avLst/>
          </a:prstGeom>
        </p:spPr>
      </p:pic>
      <p:sp>
        <p:nvSpPr>
          <p:cNvPr id="6" name="TextBox 8">
            <a:extLst>
              <a:ext uri="{FF2B5EF4-FFF2-40B4-BE49-F238E27FC236}">
                <a16:creationId xmlns:a16="http://schemas.microsoft.com/office/drawing/2014/main" id="{D2A61C26-2216-E13E-2DAA-FEF4A7305383}"/>
              </a:ext>
            </a:extLst>
          </p:cNvPr>
          <p:cNvSpPr txBox="1"/>
          <p:nvPr/>
        </p:nvSpPr>
        <p:spPr>
          <a:xfrm>
            <a:off x="331737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7" name="مستطيل 6"/>
          <p:cNvSpPr/>
          <p:nvPr/>
        </p:nvSpPr>
        <p:spPr>
          <a:xfrm>
            <a:off x="3141099" y="836712"/>
            <a:ext cx="2707472" cy="646331"/>
          </a:xfrm>
          <a:prstGeom prst="rect">
            <a:avLst/>
          </a:prstGeom>
        </p:spPr>
        <p:txBody>
          <a:bodyPr wrap="none">
            <a:spAutoFit/>
          </a:bodyPr>
          <a:lstStyle/>
          <a:p>
            <a:r>
              <a:rPr lang="en-US" sz="3600" b="1" dirty="0">
                <a:solidFill>
                  <a:srgbClr val="FF0000"/>
                </a:solidFill>
              </a:rPr>
              <a:t>Job Attitudes</a:t>
            </a:r>
            <a:endParaRPr lang="ar-SA" sz="3600" b="1" dirty="0">
              <a:solidFill>
                <a:srgbClr val="FF0000"/>
              </a:solidFill>
            </a:endParaRPr>
          </a:p>
        </p:txBody>
      </p:sp>
      <p:pic>
        <p:nvPicPr>
          <p:cNvPr id="174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1595438"/>
            <a:ext cx="7416824" cy="468462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3113982"/>
      </p:ext>
    </p:extLst>
  </p:cSld>
  <p:clrMapOvr>
    <a:masterClrMapping/>
  </p:clrMapOvr>
  <mc:AlternateContent xmlns:mc="http://schemas.openxmlformats.org/markup-compatibility/2006" xmlns:p14="http://schemas.microsoft.com/office/powerpoint/2010/main">
    <mc:Choice Requires="p14">
      <p:transition spd="slow" p14:dur="2000" advTm="22592"/>
    </mc:Choice>
    <mc:Fallback xmlns="">
      <p:transition spd="slow" advTm="2259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69"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76389"/>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331737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1691680" y="878088"/>
            <a:ext cx="6359433" cy="523220"/>
          </a:xfrm>
          <a:prstGeom prst="rect">
            <a:avLst/>
          </a:prstGeom>
        </p:spPr>
        <p:txBody>
          <a:bodyPr wrap="none">
            <a:spAutoFit/>
          </a:bodyPr>
          <a:lstStyle/>
          <a:p>
            <a:r>
              <a:rPr lang="en-US" sz="2800" b="1" dirty="0">
                <a:solidFill>
                  <a:srgbClr val="FF0000"/>
                </a:solidFill>
              </a:rPr>
              <a:t>Job satisfaction and concepts related to it</a:t>
            </a:r>
            <a:endParaRPr lang="ar-SA" sz="2800" b="1" dirty="0">
              <a:solidFill>
                <a:srgbClr val="FF0000"/>
              </a:solidFill>
            </a:endParaRPr>
          </a:p>
        </p:txBody>
      </p:sp>
      <p:sp>
        <p:nvSpPr>
          <p:cNvPr id="4" name="مستطيل 3"/>
          <p:cNvSpPr/>
          <p:nvPr/>
        </p:nvSpPr>
        <p:spPr>
          <a:xfrm>
            <a:off x="479749" y="1628800"/>
            <a:ext cx="4194829" cy="4493538"/>
          </a:xfrm>
          <a:prstGeom prst="rect">
            <a:avLst/>
          </a:prstGeom>
        </p:spPr>
        <p:txBody>
          <a:bodyPr wrap="square">
            <a:spAutoFit/>
          </a:bodyPr>
          <a:lstStyle/>
          <a:p>
            <a:pPr algn="l" rtl="0"/>
            <a:r>
              <a:rPr lang="en-US" sz="2200" dirty="0">
                <a:solidFill>
                  <a:schemeClr val="accent5">
                    <a:lumMod val="60000"/>
                    <a:lumOff val="40000"/>
                  </a:schemeClr>
                </a:solidFill>
              </a:rPr>
              <a:t>We have thousands of attitudes, but OB focuses on a very limited number that form positive or negative evaluations employees hold about their work environments. Much of the research has looked at three attitudes: </a:t>
            </a:r>
            <a:r>
              <a:rPr lang="en-US" sz="2200" dirty="0">
                <a:solidFill>
                  <a:srgbClr val="FF0000"/>
                </a:solidFill>
              </a:rPr>
              <a:t>job satisfaction</a:t>
            </a:r>
            <a:r>
              <a:rPr lang="en-US" sz="2200" dirty="0">
                <a:solidFill>
                  <a:schemeClr val="accent5">
                    <a:lumMod val="60000"/>
                    <a:lumOff val="40000"/>
                  </a:schemeClr>
                </a:solidFill>
              </a:rPr>
              <a:t>, </a:t>
            </a:r>
            <a:r>
              <a:rPr lang="en-US" sz="2200" dirty="0">
                <a:solidFill>
                  <a:srgbClr val="00B050"/>
                </a:solidFill>
              </a:rPr>
              <a:t>job involvement</a:t>
            </a:r>
            <a:r>
              <a:rPr lang="en-US" sz="2200" dirty="0">
                <a:solidFill>
                  <a:schemeClr val="accent5">
                    <a:lumMod val="60000"/>
                    <a:lumOff val="40000"/>
                  </a:schemeClr>
                </a:solidFill>
              </a:rPr>
              <a:t>, and </a:t>
            </a:r>
            <a:r>
              <a:rPr lang="en-US" sz="2200" dirty="0">
                <a:solidFill>
                  <a:srgbClr val="FFFF00"/>
                </a:solidFill>
              </a:rPr>
              <a:t>organizational commitment. </a:t>
            </a:r>
            <a:r>
              <a:rPr lang="en-US" sz="2200" dirty="0">
                <a:solidFill>
                  <a:schemeClr val="accent5">
                    <a:lumMod val="60000"/>
                    <a:lumOff val="40000"/>
                  </a:schemeClr>
                </a:solidFill>
              </a:rPr>
              <a:t>Other important attitudes include </a:t>
            </a:r>
            <a:r>
              <a:rPr lang="en-US" sz="2200" dirty="0">
                <a:solidFill>
                  <a:srgbClr val="FF0000"/>
                </a:solidFill>
              </a:rPr>
              <a:t>perceived organizational support </a:t>
            </a:r>
            <a:r>
              <a:rPr lang="en-US" sz="2200" dirty="0">
                <a:solidFill>
                  <a:schemeClr val="accent5">
                    <a:lumMod val="60000"/>
                    <a:lumOff val="40000"/>
                  </a:schemeClr>
                </a:solidFill>
              </a:rPr>
              <a:t>and </a:t>
            </a:r>
            <a:r>
              <a:rPr lang="en-US" sz="2200" dirty="0">
                <a:solidFill>
                  <a:srgbClr val="FF0000"/>
                </a:solidFill>
              </a:rPr>
              <a:t>employee engagement</a:t>
            </a:r>
            <a:r>
              <a:rPr lang="en-US" sz="2200" dirty="0">
                <a:solidFill>
                  <a:schemeClr val="accent5">
                    <a:lumMod val="60000"/>
                    <a:lumOff val="40000"/>
                  </a:schemeClr>
                </a:solidFill>
              </a:rPr>
              <a:t>.</a:t>
            </a:r>
            <a:endParaRPr lang="ar-SA" sz="2200" dirty="0">
              <a:solidFill>
                <a:schemeClr val="accent5">
                  <a:lumMod val="60000"/>
                  <a:lumOff val="40000"/>
                </a:schemeClr>
              </a:solidFill>
            </a:endParaRPr>
          </a:p>
        </p:txBody>
      </p:sp>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531" y="1916832"/>
            <a:ext cx="4332937" cy="374441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0277992"/>
      </p:ext>
    </p:extLst>
  </p:cSld>
  <p:clrMapOvr>
    <a:masterClrMapping/>
  </p:clrMapOvr>
  <mc:AlternateContent xmlns:mc="http://schemas.openxmlformats.org/markup-compatibility/2006" xmlns:p14="http://schemas.microsoft.com/office/powerpoint/2010/main">
    <mc:Choice Requires="p14">
      <p:transition spd="slow" p14:dur="2000" advTm="67096"/>
    </mc:Choice>
    <mc:Fallback xmlns="">
      <p:transition spd="slow" advTm="670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14" y="-72805"/>
            <a:ext cx="9260783"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344155"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3469500" y="614249"/>
            <a:ext cx="2574551" cy="830997"/>
          </a:xfrm>
          <a:prstGeom prst="rect">
            <a:avLst/>
          </a:prstGeom>
        </p:spPr>
        <p:txBody>
          <a:bodyPr wrap="none">
            <a:spAutoFit/>
          </a:bodyPr>
          <a:lstStyle/>
          <a:p>
            <a:pPr algn="l" rtl="0"/>
            <a:r>
              <a:rPr lang="en-US" sz="2400" b="1" dirty="0">
                <a:solidFill>
                  <a:srgbClr val="FF0000"/>
                </a:solidFill>
              </a:rPr>
              <a:t>1- Job satisfaction </a:t>
            </a:r>
          </a:p>
          <a:p>
            <a:pPr algn="l" rtl="0"/>
            <a:r>
              <a:rPr lang="en-US" sz="2400" b="1" dirty="0">
                <a:solidFill>
                  <a:srgbClr val="FF0000"/>
                </a:solidFill>
              </a:rPr>
              <a:t>2- Job involvement</a:t>
            </a:r>
            <a:endParaRPr lang="ar-SA" sz="2400" b="1" dirty="0">
              <a:solidFill>
                <a:srgbClr val="FF0000"/>
              </a:solidFill>
            </a:endParaRPr>
          </a:p>
        </p:txBody>
      </p:sp>
      <p:sp>
        <p:nvSpPr>
          <p:cNvPr id="4" name="مستطيل 3"/>
          <p:cNvSpPr/>
          <p:nvPr/>
        </p:nvSpPr>
        <p:spPr>
          <a:xfrm>
            <a:off x="179512" y="1445246"/>
            <a:ext cx="4824536" cy="5262979"/>
          </a:xfrm>
          <a:prstGeom prst="rect">
            <a:avLst/>
          </a:prstGeom>
        </p:spPr>
        <p:txBody>
          <a:bodyPr wrap="square">
            <a:spAutoFit/>
          </a:bodyPr>
          <a:lstStyle/>
          <a:p>
            <a:pPr algn="l" rtl="0"/>
            <a:r>
              <a:rPr lang="en-US" sz="2400" b="1" dirty="0">
                <a:solidFill>
                  <a:srgbClr val="FF0000"/>
                </a:solidFill>
              </a:rPr>
              <a:t>Job satisfaction</a:t>
            </a:r>
            <a:r>
              <a:rPr lang="en-US" sz="2400" dirty="0">
                <a:solidFill>
                  <a:srgbClr val="FF0000"/>
                </a:solidFill>
              </a:rPr>
              <a:t>:  </a:t>
            </a:r>
            <a:r>
              <a:rPr lang="en-US" sz="2400" dirty="0">
                <a:solidFill>
                  <a:schemeClr val="accent5">
                    <a:lumMod val="60000"/>
                    <a:lumOff val="40000"/>
                  </a:schemeClr>
                </a:solidFill>
              </a:rPr>
              <a:t>A positive feeling about one’s job resulting from an evaluation of its characteristics.</a:t>
            </a:r>
          </a:p>
          <a:p>
            <a:pPr algn="l" rtl="0"/>
            <a:r>
              <a:rPr lang="en-US" sz="2400" b="1" dirty="0">
                <a:solidFill>
                  <a:srgbClr val="FF0000"/>
                </a:solidFill>
              </a:rPr>
              <a:t>Job involvement: </a:t>
            </a:r>
            <a:r>
              <a:rPr lang="en-US" sz="2400" dirty="0">
                <a:solidFill>
                  <a:schemeClr val="accent5">
                    <a:lumMod val="60000"/>
                    <a:lumOff val="40000"/>
                  </a:schemeClr>
                </a:solidFill>
              </a:rPr>
              <a:t>The degree to which a person identifies with a job, actively participates in it, and considers performance important to self-worth.</a:t>
            </a:r>
          </a:p>
          <a:p>
            <a:pPr algn="l" rtl="0"/>
            <a:r>
              <a:rPr lang="en-US" sz="2400" b="1" dirty="0">
                <a:solidFill>
                  <a:srgbClr val="FF0000"/>
                </a:solidFill>
              </a:rPr>
              <a:t>Psychological empowerment: </a:t>
            </a:r>
            <a:r>
              <a:rPr lang="en-US" sz="2400" dirty="0">
                <a:solidFill>
                  <a:schemeClr val="accent5">
                    <a:lumMod val="60000"/>
                    <a:lumOff val="40000"/>
                  </a:schemeClr>
                </a:solidFill>
              </a:rPr>
              <a:t>Employees’ belief in the degree to which they affect their work environment, their competence, and their perceived autonomy in their work.</a:t>
            </a:r>
            <a:endParaRPr lang="ar-SA" sz="2400" dirty="0">
              <a:solidFill>
                <a:schemeClr val="accent5">
                  <a:lumMod val="60000"/>
                  <a:lumOff val="40000"/>
                </a:schemeClr>
              </a:solidFill>
            </a:endParaRPr>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1916832"/>
            <a:ext cx="4241751" cy="3528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7391653"/>
      </p:ext>
    </p:extLst>
  </p:cSld>
  <p:clrMapOvr>
    <a:masterClrMapping/>
  </p:clrMapOvr>
  <mc:AlternateContent xmlns:mc="http://schemas.openxmlformats.org/markup-compatibility/2006" xmlns:p14="http://schemas.microsoft.com/office/powerpoint/2010/main">
    <mc:Choice Requires="p14">
      <p:transition spd="slow" p14:dur="2000" advTm="100615"/>
    </mc:Choice>
    <mc:Fallback xmlns="">
      <p:transition spd="slow" advTm="10061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178893"/>
            <a:ext cx="2957829" cy="1015605"/>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334786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395536" y="1447975"/>
            <a:ext cx="4752528" cy="4493538"/>
          </a:xfrm>
          <a:prstGeom prst="rect">
            <a:avLst/>
          </a:prstGeom>
        </p:spPr>
        <p:txBody>
          <a:bodyPr wrap="square">
            <a:spAutoFit/>
          </a:bodyPr>
          <a:lstStyle/>
          <a:p>
            <a:pPr algn="l" rtl="0"/>
            <a:r>
              <a:rPr lang="en-US" sz="2200" dirty="0">
                <a:solidFill>
                  <a:schemeClr val="accent5">
                    <a:lumMod val="60000"/>
                    <a:lumOff val="40000"/>
                  </a:schemeClr>
                </a:solidFill>
              </a:rPr>
              <a:t>The degree to which an employee identifies with a particular organization and its goals and wishes to maintain membership in the organization. Employees who are committed will be less likely to engage in work withdrawal even if they are dissatisfied because they have a sense of organizational loyalty or attachment. Even if employees are not currently happy with their work, they are willing to make sacrifices for the organization if they are committed enough.</a:t>
            </a:r>
            <a:endParaRPr lang="ar-SA" sz="2200" dirty="0">
              <a:solidFill>
                <a:schemeClr val="accent5">
                  <a:lumMod val="60000"/>
                  <a:lumOff val="40000"/>
                </a:schemeClr>
              </a:solidFill>
            </a:endParaRPr>
          </a:p>
        </p:txBody>
      </p:sp>
      <p:sp>
        <p:nvSpPr>
          <p:cNvPr id="4" name="مستطيل 3"/>
          <p:cNvSpPr/>
          <p:nvPr/>
        </p:nvSpPr>
        <p:spPr>
          <a:xfrm>
            <a:off x="2267744" y="965248"/>
            <a:ext cx="4146520" cy="461665"/>
          </a:xfrm>
          <a:prstGeom prst="rect">
            <a:avLst/>
          </a:prstGeom>
        </p:spPr>
        <p:txBody>
          <a:bodyPr wrap="none">
            <a:spAutoFit/>
          </a:bodyPr>
          <a:lstStyle/>
          <a:p>
            <a:r>
              <a:rPr lang="en-US" sz="2400" b="1" dirty="0">
                <a:solidFill>
                  <a:srgbClr val="FF0000"/>
                </a:solidFill>
              </a:rPr>
              <a:t>3- Organizational Commitment </a:t>
            </a:r>
            <a:endParaRPr lang="ar-SA" sz="2400" b="1" dirty="0">
              <a:solidFill>
                <a:srgbClr val="FF0000"/>
              </a:solidFill>
            </a:endParaRPr>
          </a:p>
        </p:txBody>
      </p:sp>
      <p:pic>
        <p:nvPicPr>
          <p:cNvPr id="1331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055" y="1556792"/>
            <a:ext cx="3878173" cy="40692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658246"/>
      </p:ext>
    </p:extLst>
  </p:cSld>
  <p:clrMapOvr>
    <a:masterClrMapping/>
  </p:clrMapOvr>
  <mc:AlternateContent xmlns:mc="http://schemas.openxmlformats.org/markup-compatibility/2006" xmlns:p14="http://schemas.microsoft.com/office/powerpoint/2010/main">
    <mc:Choice Requires="p14">
      <p:transition spd="slow" p14:dur="2000" advTm="138092"/>
    </mc:Choice>
    <mc:Fallback xmlns="">
      <p:transition spd="slow" advTm="13809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1" y="-32266"/>
            <a:ext cx="9332792" cy="6922043"/>
          </a:xfrm>
          <a:prstGeom prst="rect">
            <a:avLst/>
          </a:prstGeom>
        </p:spPr>
      </p:pic>
      <p:pic>
        <p:nvPicPr>
          <p:cNvPr id="6"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726491"/>
          </a:xfrm>
          <a:prstGeom prst="rect">
            <a:avLst/>
          </a:prstGeom>
        </p:spPr>
      </p:pic>
      <p:sp>
        <p:nvSpPr>
          <p:cNvPr id="7"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23528" y="1628800"/>
            <a:ext cx="4262597" cy="3785652"/>
          </a:xfrm>
          <a:prstGeom prst="rect">
            <a:avLst/>
          </a:prstGeom>
        </p:spPr>
        <p:txBody>
          <a:bodyPr wrap="square">
            <a:spAutoFit/>
          </a:bodyPr>
          <a:lstStyle/>
          <a:p>
            <a:pPr algn="l"/>
            <a:r>
              <a:rPr lang="en-US" sz="2400" dirty="0">
                <a:solidFill>
                  <a:schemeClr val="accent5">
                    <a:lumMod val="60000"/>
                    <a:lumOff val="40000"/>
                  </a:schemeClr>
                </a:solidFill>
              </a:rPr>
              <a:t>The degree to which employees believe an organization values their contribution and cares about their well-being.</a:t>
            </a:r>
          </a:p>
          <a:p>
            <a:pPr algn="l"/>
            <a:r>
              <a:rPr lang="en-US" sz="2400" dirty="0">
                <a:solidFill>
                  <a:schemeClr val="accent5">
                    <a:lumMod val="60000"/>
                    <a:lumOff val="40000"/>
                  </a:schemeClr>
                </a:solidFill>
              </a:rPr>
              <a:t>People perceive their organizations as supportive when rewards are deemed fair, when employees have a voice in decisions, and when their supervisors are supportive.</a:t>
            </a:r>
          </a:p>
        </p:txBody>
      </p:sp>
      <p:sp>
        <p:nvSpPr>
          <p:cNvPr id="3" name="مستطيل 2"/>
          <p:cNvSpPr/>
          <p:nvPr/>
        </p:nvSpPr>
        <p:spPr>
          <a:xfrm>
            <a:off x="467544" y="980728"/>
            <a:ext cx="5155001" cy="461665"/>
          </a:xfrm>
          <a:prstGeom prst="rect">
            <a:avLst/>
          </a:prstGeom>
        </p:spPr>
        <p:txBody>
          <a:bodyPr wrap="none">
            <a:spAutoFit/>
          </a:bodyPr>
          <a:lstStyle/>
          <a:p>
            <a:r>
              <a:rPr lang="en-US" sz="2400" b="1" dirty="0">
                <a:solidFill>
                  <a:srgbClr val="FF0000"/>
                </a:solidFill>
              </a:rPr>
              <a:t>Perceived organizational support (POS)</a:t>
            </a:r>
            <a:endParaRPr lang="ar-SA" sz="2400" b="1" dirty="0">
              <a:solidFill>
                <a:srgbClr val="FF0000"/>
              </a:solidFill>
            </a:endParaRPr>
          </a:p>
        </p:txBody>
      </p:sp>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6126" y="1726164"/>
            <a:ext cx="4301568" cy="37910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225201"/>
      </p:ext>
    </p:extLst>
  </p:cSld>
  <p:clrMapOvr>
    <a:masterClrMapping/>
  </p:clrMapOvr>
  <mc:AlternateContent xmlns:mc="http://schemas.openxmlformats.org/markup-compatibility/2006" xmlns:p14="http://schemas.microsoft.com/office/powerpoint/2010/main">
    <mc:Choice Requires="p14">
      <p:transition spd="slow" p14:dur="2000" advTm="72179"/>
    </mc:Choice>
    <mc:Fallback xmlns="">
      <p:transition spd="slow" advTm="7217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909" y="-64043"/>
            <a:ext cx="9227461"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14920" y="1628799"/>
            <a:ext cx="4269048" cy="3785652"/>
          </a:xfrm>
          <a:prstGeom prst="rect">
            <a:avLst/>
          </a:prstGeom>
        </p:spPr>
        <p:txBody>
          <a:bodyPr wrap="square">
            <a:spAutoFit/>
          </a:bodyPr>
          <a:lstStyle/>
          <a:p>
            <a:pPr algn="l" rtl="0"/>
            <a:r>
              <a:rPr lang="en-US" sz="2000" dirty="0">
                <a:solidFill>
                  <a:schemeClr val="accent5">
                    <a:lumMod val="60000"/>
                    <a:lumOff val="40000"/>
                  </a:schemeClr>
                </a:solidFill>
              </a:rPr>
              <a:t>POS is important , </a:t>
            </a:r>
            <a:r>
              <a:rPr lang="en-US" sz="2000" dirty="0">
                <a:solidFill>
                  <a:srgbClr val="FF0000"/>
                </a:solidFill>
              </a:rPr>
              <a:t>In low power-distance </a:t>
            </a:r>
            <a:r>
              <a:rPr lang="en-US" sz="2000" dirty="0">
                <a:solidFill>
                  <a:schemeClr val="accent5">
                    <a:lumMod val="60000"/>
                    <a:lumOff val="40000"/>
                  </a:schemeClr>
                </a:solidFill>
              </a:rPr>
              <a:t>countries like the United States, people are more likely to view work as an exchange than as a moral obligation, so employees look for reasons to feel supported by their organizations. </a:t>
            </a:r>
          </a:p>
          <a:p>
            <a:pPr algn="l" rtl="0"/>
            <a:r>
              <a:rPr lang="en-US" sz="2000" dirty="0">
                <a:solidFill>
                  <a:srgbClr val="FF0000"/>
                </a:solidFill>
              </a:rPr>
              <a:t>In high power-distance </a:t>
            </a:r>
            <a:r>
              <a:rPr lang="en-US" sz="2000" dirty="0">
                <a:solidFill>
                  <a:schemeClr val="accent5">
                    <a:lumMod val="60000"/>
                    <a:lumOff val="40000"/>
                  </a:schemeClr>
                </a:solidFill>
              </a:rPr>
              <a:t>countries like China, employee POS perceptions are not as deeply based on demonstrations of fairness, support, and encouragement.</a:t>
            </a:r>
            <a:endParaRPr lang="ar-SA" sz="2000" dirty="0"/>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4853" y="1755090"/>
            <a:ext cx="4301568" cy="37910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949377"/>
      </p:ext>
    </p:extLst>
  </p:cSld>
  <p:clrMapOvr>
    <a:masterClrMapping/>
  </p:clrMapOvr>
  <mc:AlternateContent xmlns:mc="http://schemas.openxmlformats.org/markup-compatibility/2006" xmlns:p14="http://schemas.microsoft.com/office/powerpoint/2010/main">
    <mc:Choice Requires="p14">
      <p:transition spd="slow" p14:dur="2000" advTm="144000"/>
    </mc:Choice>
    <mc:Fallback xmlns="">
      <p:transition spd="slow" advTm="14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66150" cy="6922043"/>
          </a:xfrm>
          <a:prstGeom prst="rect">
            <a:avLst/>
          </a:prstGeom>
        </p:spPr>
      </p:pic>
      <p:pic>
        <p:nvPicPr>
          <p:cNvPr id="8"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09241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95536" y="1579038"/>
            <a:ext cx="4572000" cy="4524315"/>
          </a:xfrm>
          <a:prstGeom prst="rect">
            <a:avLst/>
          </a:prstGeom>
        </p:spPr>
        <p:txBody>
          <a:bodyPr>
            <a:spAutoFit/>
          </a:bodyPr>
          <a:lstStyle/>
          <a:p>
            <a:pPr algn="l" rtl="0"/>
            <a:r>
              <a:rPr lang="en-US" sz="2400" dirty="0">
                <a:solidFill>
                  <a:schemeClr val="accent5">
                    <a:lumMod val="60000"/>
                    <a:lumOff val="40000"/>
                  </a:schemeClr>
                </a:solidFill>
              </a:rPr>
              <a:t>An individual’s involvement with, satisfaction, and enthusiasm for the work he or she does. To evaluate engagement, we might ask employees whether they have access to resources and opportunities to learn new skills, whether they feel their work is important and meaningful, and whether interactions with coworkers and supervisors are rewarding.</a:t>
            </a:r>
            <a:endParaRPr lang="ar-SA" sz="2400" dirty="0">
              <a:solidFill>
                <a:schemeClr val="accent5">
                  <a:lumMod val="60000"/>
                  <a:lumOff val="40000"/>
                </a:schemeClr>
              </a:solidFill>
            </a:endParaRPr>
          </a:p>
        </p:txBody>
      </p:sp>
      <p:sp>
        <p:nvSpPr>
          <p:cNvPr id="3" name="مستطيل 2"/>
          <p:cNvSpPr/>
          <p:nvPr/>
        </p:nvSpPr>
        <p:spPr>
          <a:xfrm>
            <a:off x="251520" y="1215539"/>
            <a:ext cx="3167149" cy="461665"/>
          </a:xfrm>
          <a:prstGeom prst="rect">
            <a:avLst/>
          </a:prstGeom>
        </p:spPr>
        <p:txBody>
          <a:bodyPr wrap="none">
            <a:spAutoFit/>
          </a:bodyPr>
          <a:lstStyle/>
          <a:p>
            <a:r>
              <a:rPr lang="en-US" sz="2400" b="1" dirty="0">
                <a:solidFill>
                  <a:srgbClr val="FF0000"/>
                </a:solidFill>
              </a:rPr>
              <a:t>Employee engagement </a:t>
            </a:r>
            <a:endParaRPr lang="ar-SA" sz="2400" b="1" dirty="0">
              <a:solidFill>
                <a:srgbClr val="FF0000"/>
              </a:solidFill>
            </a:endParaRPr>
          </a:p>
        </p:txBody>
      </p:sp>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7528" y="1844824"/>
            <a:ext cx="4480448" cy="34829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3072217"/>
      </p:ext>
    </p:extLst>
  </p:cSld>
  <p:clrMapOvr>
    <a:masterClrMapping/>
  </p:clrMapOvr>
  <mc:AlternateContent xmlns:mc="http://schemas.openxmlformats.org/markup-compatibility/2006" xmlns:p14="http://schemas.microsoft.com/office/powerpoint/2010/main">
    <mc:Choice Requires="p14">
      <p:transition spd="slow" p14:dur="2000" advTm="79139"/>
    </mc:Choice>
    <mc:Fallback xmlns="">
      <p:transition spd="slow" advTm="7913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07" y="-64043"/>
            <a:ext cx="9341927" cy="6922043"/>
          </a:xfrm>
          <a:prstGeom prst="rect">
            <a:avLst/>
          </a:prstGeom>
        </p:spPr>
      </p:pic>
      <p:pic>
        <p:nvPicPr>
          <p:cNvPr id="6"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76389"/>
          </a:xfrm>
          <a:prstGeom prst="rect">
            <a:avLst/>
          </a:prstGeom>
        </p:spPr>
      </p:pic>
      <p:sp>
        <p:nvSpPr>
          <p:cNvPr id="7" name="TextBox 8">
            <a:extLst>
              <a:ext uri="{FF2B5EF4-FFF2-40B4-BE49-F238E27FC236}">
                <a16:creationId xmlns:a16="http://schemas.microsoft.com/office/drawing/2014/main" id="{D2A61C26-2216-E13E-2DAA-FEF4A7305383}"/>
              </a:ext>
            </a:extLst>
          </p:cNvPr>
          <p:cNvSpPr txBox="1"/>
          <p:nvPr/>
        </p:nvSpPr>
        <p:spPr>
          <a:xfrm>
            <a:off x="3491880"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2613376" y="844749"/>
            <a:ext cx="3269293" cy="646331"/>
          </a:xfrm>
          <a:prstGeom prst="rect">
            <a:avLst/>
          </a:prstGeom>
        </p:spPr>
        <p:txBody>
          <a:bodyPr wrap="none">
            <a:spAutoFit/>
          </a:bodyPr>
          <a:lstStyle/>
          <a:p>
            <a:r>
              <a:rPr lang="en-US" sz="3600" b="1" dirty="0">
                <a:solidFill>
                  <a:srgbClr val="FF0000"/>
                </a:solidFill>
              </a:rPr>
              <a:t>Job Satisfaction </a:t>
            </a:r>
            <a:endParaRPr lang="ar-SA" sz="3600" b="1" dirty="0">
              <a:solidFill>
                <a:srgbClr val="FF0000"/>
              </a:solidFill>
            </a:endParaRPr>
          </a:p>
        </p:txBody>
      </p:sp>
      <p:pic>
        <p:nvPicPr>
          <p:cNvPr id="1638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104" y="1633538"/>
            <a:ext cx="8136904" cy="4531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4568280"/>
      </p:ext>
    </p:extLst>
  </p:cSld>
  <p:clrMapOvr>
    <a:masterClrMapping/>
  </p:clrMapOvr>
  <mc:AlternateContent xmlns:mc="http://schemas.openxmlformats.org/markup-compatibility/2006" xmlns:p14="http://schemas.microsoft.com/office/powerpoint/2010/main">
    <mc:Choice Requires="p14">
      <p:transition spd="slow" p14:dur="2000" advTm="73203"/>
    </mc:Choice>
    <mc:Fallback xmlns="">
      <p:transition spd="slow" advTm="7320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332790" cy="6922043"/>
          </a:xfrm>
          <a:prstGeom prst="rect">
            <a:avLst/>
          </a:prstGeom>
        </p:spPr>
      </p:pic>
      <p:pic>
        <p:nvPicPr>
          <p:cNvPr id="6"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020405"/>
          </a:xfrm>
          <a:prstGeom prst="rect">
            <a:avLst/>
          </a:prstGeom>
        </p:spPr>
      </p:pic>
      <p:sp>
        <p:nvSpPr>
          <p:cNvPr id="7"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323528" y="1268760"/>
            <a:ext cx="4392488" cy="4893647"/>
          </a:xfrm>
          <a:prstGeom prst="rect">
            <a:avLst/>
          </a:prstGeom>
        </p:spPr>
        <p:txBody>
          <a:bodyPr wrap="square">
            <a:spAutoFit/>
          </a:bodyPr>
          <a:lstStyle/>
          <a:p>
            <a:pPr algn="l"/>
            <a:r>
              <a:rPr lang="en-US" sz="2400" b="1" u="sng" dirty="0">
                <a:solidFill>
                  <a:srgbClr val="FF0000"/>
                </a:solidFill>
              </a:rPr>
              <a:t>Job Satisfaction</a:t>
            </a:r>
          </a:p>
          <a:p>
            <a:pPr algn="l" rtl="0"/>
            <a:r>
              <a:rPr lang="en-US" sz="2400" dirty="0">
                <a:solidFill>
                  <a:srgbClr val="FF0000"/>
                </a:solidFill>
              </a:rPr>
              <a:t>A positive feeling about a job resulting from an evaluation of its characteristics—is broad</a:t>
            </a:r>
            <a:r>
              <a:rPr lang="en-US" sz="2400" dirty="0">
                <a:solidFill>
                  <a:schemeClr val="accent5">
                    <a:lumMod val="60000"/>
                    <a:lumOff val="40000"/>
                  </a:schemeClr>
                </a:solidFill>
              </a:rPr>
              <a:t>. </a:t>
            </a:r>
          </a:p>
          <a:p>
            <a:pPr algn="l" rtl="0"/>
            <a:r>
              <a:rPr lang="en-US" sz="2400" dirty="0">
                <a:solidFill>
                  <a:schemeClr val="accent5">
                    <a:lumMod val="60000"/>
                    <a:lumOff val="40000"/>
                  </a:schemeClr>
                </a:solidFill>
              </a:rPr>
              <a:t>A job is more than just shuffling papers, writing programming code, waiting on customers, or driving a truck. Jobs require interacting with coworkers and bosses, following organizational rules and policies, meeting performance standards, adapting to new technology, and so forth.</a:t>
            </a:r>
            <a:r>
              <a:rPr lang="en-US" sz="2400" b="1" dirty="0">
                <a:solidFill>
                  <a:schemeClr val="accent5">
                    <a:lumMod val="60000"/>
                    <a:lumOff val="40000"/>
                  </a:schemeClr>
                </a:solidFill>
              </a:rPr>
              <a:t> </a:t>
            </a:r>
            <a:endParaRPr lang="ar-SA" sz="2400" b="1" dirty="0">
              <a:solidFill>
                <a:schemeClr val="accent5">
                  <a:lumMod val="60000"/>
                  <a:lumOff val="40000"/>
                </a:schemeClr>
              </a:solidFill>
            </a:endParaRPr>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5114" y="1873172"/>
            <a:ext cx="4227356"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7671591"/>
      </p:ext>
    </p:extLst>
  </p:cSld>
  <p:clrMapOvr>
    <a:masterClrMapping/>
  </p:clrMapOvr>
  <mc:AlternateContent xmlns:mc="http://schemas.openxmlformats.org/markup-compatibility/2006" xmlns:p14="http://schemas.microsoft.com/office/powerpoint/2010/main">
    <mc:Choice Requires="p14">
      <p:transition spd="slow" p14:dur="2000" advTm="112139"/>
    </mc:Choice>
    <mc:Fallback xmlns="">
      <p:transition spd="slow" advTm="11213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69" cy="6922043"/>
          </a:xfrm>
          <a:prstGeom prst="rect">
            <a:avLst/>
          </a:prstGeom>
        </p:spPr>
      </p:pic>
      <p:pic>
        <p:nvPicPr>
          <p:cNvPr id="6"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636967" cy="948397"/>
          </a:xfrm>
          <a:prstGeom prst="rect">
            <a:avLst/>
          </a:prstGeom>
        </p:spPr>
      </p:pic>
      <p:sp>
        <p:nvSpPr>
          <p:cNvPr id="7" name="TextBox 8">
            <a:extLst>
              <a:ext uri="{FF2B5EF4-FFF2-40B4-BE49-F238E27FC236}">
                <a16:creationId xmlns:a16="http://schemas.microsoft.com/office/drawing/2014/main" id="{D2A61C26-2216-E13E-2DAA-FEF4A7305383}"/>
              </a:ext>
            </a:extLst>
          </p:cNvPr>
          <p:cNvSpPr txBox="1"/>
          <p:nvPr/>
        </p:nvSpPr>
        <p:spPr>
          <a:xfrm>
            <a:off x="3635896" y="6280067"/>
            <a:ext cx="2398181"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411447" y="1319332"/>
            <a:ext cx="4676921" cy="523220"/>
          </a:xfrm>
          <a:prstGeom prst="rect">
            <a:avLst/>
          </a:prstGeom>
        </p:spPr>
        <p:txBody>
          <a:bodyPr wrap="none">
            <a:spAutoFit/>
          </a:bodyPr>
          <a:lstStyle/>
          <a:p>
            <a:r>
              <a:rPr lang="en-US" sz="2800" b="1" dirty="0">
                <a:solidFill>
                  <a:srgbClr val="FF0000"/>
                </a:solidFill>
              </a:rPr>
              <a:t>What Causes Job Satisfaction?</a:t>
            </a:r>
            <a:endParaRPr lang="ar-SA" sz="2800" b="1" dirty="0">
              <a:solidFill>
                <a:srgbClr val="FF0000"/>
              </a:solidFill>
            </a:endParaRPr>
          </a:p>
        </p:txBody>
      </p:sp>
      <p:sp>
        <p:nvSpPr>
          <p:cNvPr id="4" name="مستطيل 3"/>
          <p:cNvSpPr/>
          <p:nvPr/>
        </p:nvSpPr>
        <p:spPr>
          <a:xfrm>
            <a:off x="20985" y="2171205"/>
            <a:ext cx="5577809" cy="2062103"/>
          </a:xfrm>
          <a:prstGeom prst="rect">
            <a:avLst/>
          </a:prstGeom>
        </p:spPr>
        <p:txBody>
          <a:bodyPr wrap="none">
            <a:spAutoFit/>
          </a:bodyPr>
          <a:lstStyle/>
          <a:p>
            <a:pPr marL="285750" indent="-285750" algn="l" rtl="0">
              <a:buFont typeface="Arial" panose="020B0604020202020204" pitchFamily="34" charset="0"/>
              <a:buChar char="•"/>
            </a:pPr>
            <a:r>
              <a:rPr lang="en-US" sz="3200" dirty="0">
                <a:solidFill>
                  <a:schemeClr val="accent5">
                    <a:lumMod val="60000"/>
                    <a:lumOff val="40000"/>
                  </a:schemeClr>
                </a:solidFill>
              </a:rPr>
              <a:t>Job conditions.</a:t>
            </a:r>
          </a:p>
          <a:p>
            <a:pPr marL="285750" indent="-285750" algn="l" rtl="0">
              <a:buFont typeface="Arial" panose="020B0604020202020204" pitchFamily="34" charset="0"/>
              <a:buChar char="•"/>
            </a:pPr>
            <a:r>
              <a:rPr lang="en-US" sz="3200" dirty="0">
                <a:solidFill>
                  <a:schemeClr val="accent5">
                    <a:lumMod val="60000"/>
                    <a:lumOff val="40000"/>
                  </a:schemeClr>
                </a:solidFill>
              </a:rPr>
              <a:t>Personality.</a:t>
            </a:r>
          </a:p>
          <a:p>
            <a:pPr marL="285750" indent="-285750" algn="l" rtl="0">
              <a:buFont typeface="Arial" panose="020B0604020202020204" pitchFamily="34" charset="0"/>
              <a:buChar char="•"/>
            </a:pPr>
            <a:r>
              <a:rPr lang="en-US" sz="3200" dirty="0">
                <a:solidFill>
                  <a:schemeClr val="accent5">
                    <a:lumMod val="60000"/>
                    <a:lumOff val="40000"/>
                  </a:schemeClr>
                </a:solidFill>
              </a:rPr>
              <a:t>Pay.</a:t>
            </a:r>
          </a:p>
          <a:p>
            <a:pPr marL="285750" indent="-285750" algn="l" rtl="0">
              <a:buFont typeface="Arial" panose="020B0604020202020204" pitchFamily="34" charset="0"/>
              <a:buChar char="•"/>
            </a:pPr>
            <a:r>
              <a:rPr lang="en-US" sz="3200" dirty="0">
                <a:solidFill>
                  <a:schemeClr val="accent5">
                    <a:lumMod val="60000"/>
                    <a:lumOff val="40000"/>
                  </a:schemeClr>
                </a:solidFill>
              </a:rPr>
              <a:t>Corporate social responsibility.</a:t>
            </a:r>
            <a:endParaRPr lang="ar-SA" sz="3200" dirty="0">
              <a:solidFill>
                <a:schemeClr val="accent5">
                  <a:lumMod val="60000"/>
                  <a:lumOff val="40000"/>
                </a:schemeClr>
              </a:solidFill>
            </a:endParaRPr>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1319332"/>
            <a:ext cx="3600400" cy="37658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3405395"/>
      </p:ext>
    </p:extLst>
  </p:cSld>
  <p:clrMapOvr>
    <a:masterClrMapping/>
  </p:clrMapOvr>
  <mc:AlternateContent xmlns:mc="http://schemas.openxmlformats.org/markup-compatibility/2006" xmlns:p14="http://schemas.microsoft.com/office/powerpoint/2010/main">
    <mc:Choice Requires="p14">
      <p:transition spd="slow" p14:dur="2000" advTm="52127"/>
    </mc:Choice>
    <mc:Fallback xmlns="">
      <p:transition spd="slow" advTm="5212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8"/>
            <a:ext cx="9224270"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491880"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251520" y="1052736"/>
            <a:ext cx="3816424" cy="6186309"/>
          </a:xfrm>
          <a:prstGeom prst="rect">
            <a:avLst/>
          </a:prstGeom>
        </p:spPr>
        <p:txBody>
          <a:bodyPr wrap="square">
            <a:spAutoFit/>
          </a:bodyPr>
          <a:lstStyle/>
          <a:p>
            <a:pPr algn="l" rtl="0"/>
            <a:r>
              <a:rPr lang="en-US" sz="2200" b="1" dirty="0">
                <a:solidFill>
                  <a:srgbClr val="FF0000"/>
                </a:solidFill>
              </a:rPr>
              <a:t>1- Job conditions: </a:t>
            </a:r>
            <a:r>
              <a:rPr lang="en-US" sz="2200" dirty="0">
                <a:solidFill>
                  <a:schemeClr val="accent5">
                    <a:lumMod val="60000"/>
                    <a:lumOff val="40000"/>
                  </a:schemeClr>
                </a:solidFill>
              </a:rPr>
              <a:t>Generally, interesting jobs that provide training, variety, independence, and control satisfy most employees. Employees who feel empowered by their leaders experience higher job satisfaction.</a:t>
            </a:r>
          </a:p>
          <a:p>
            <a:pPr algn="l" rtl="0"/>
            <a:r>
              <a:rPr lang="en-US" sz="2200" b="1" dirty="0">
                <a:solidFill>
                  <a:srgbClr val="FF0000"/>
                </a:solidFill>
              </a:rPr>
              <a:t>2- Personality: </a:t>
            </a:r>
            <a:r>
              <a:rPr lang="en-US" sz="2200" dirty="0">
                <a:solidFill>
                  <a:schemeClr val="accent5">
                    <a:lumMod val="40000"/>
                    <a:lumOff val="60000"/>
                  </a:schemeClr>
                </a:solidFill>
              </a:rPr>
              <a:t>personality also plays an important role. People who have positive </a:t>
            </a:r>
            <a:r>
              <a:rPr lang="en-US" sz="2200" dirty="0">
                <a:solidFill>
                  <a:srgbClr val="FF0000"/>
                </a:solidFill>
              </a:rPr>
              <a:t>core self-evaluations (CSEs)</a:t>
            </a:r>
            <a:r>
              <a:rPr lang="en-US" sz="2200" dirty="0">
                <a:solidFill>
                  <a:schemeClr val="accent5">
                    <a:lumMod val="40000"/>
                    <a:lumOff val="60000"/>
                  </a:schemeClr>
                </a:solidFill>
              </a:rPr>
              <a:t>, </a:t>
            </a:r>
            <a:r>
              <a:rPr lang="en-US" sz="2200" u="sng" dirty="0">
                <a:solidFill>
                  <a:srgbClr val="FF0000"/>
                </a:solidFill>
              </a:rPr>
              <a:t>who believe in their inner worth and basic competence</a:t>
            </a:r>
            <a:r>
              <a:rPr lang="en-US" sz="2200" dirty="0">
                <a:solidFill>
                  <a:schemeClr val="accent5">
                    <a:lumMod val="40000"/>
                    <a:lumOff val="60000"/>
                  </a:schemeClr>
                </a:solidFill>
              </a:rPr>
              <a:t>—are more satisfied with their jobs than people with </a:t>
            </a:r>
            <a:r>
              <a:rPr lang="en-US" sz="2200" dirty="0">
                <a:solidFill>
                  <a:srgbClr val="FF0000"/>
                </a:solidFill>
              </a:rPr>
              <a:t>negative CSEs.</a:t>
            </a:r>
          </a:p>
          <a:p>
            <a:pPr algn="l" rtl="0"/>
            <a:endParaRPr lang="en-US" sz="2200" b="1" dirty="0">
              <a:solidFill>
                <a:srgbClr val="FF0000"/>
              </a:solidFill>
            </a:endParaRPr>
          </a:p>
          <a:p>
            <a:pPr algn="l" rtl="0"/>
            <a:endParaRPr lang="en-US" sz="2200" dirty="0">
              <a:solidFill>
                <a:schemeClr val="accent5">
                  <a:lumMod val="60000"/>
                  <a:lumOff val="40000"/>
                </a:schemeClr>
              </a:solidFill>
            </a:endParaRPr>
          </a:p>
        </p:txBody>
      </p:sp>
      <p:pic>
        <p:nvPicPr>
          <p:cNvPr id="215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9" y="1340768"/>
            <a:ext cx="4608512" cy="41044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0383772"/>
      </p:ext>
    </p:extLst>
  </p:cSld>
  <p:clrMapOvr>
    <a:masterClrMapping/>
  </p:clrMapOvr>
  <mc:AlternateContent xmlns:mc="http://schemas.openxmlformats.org/markup-compatibility/2006" xmlns:p14="http://schemas.microsoft.com/office/powerpoint/2010/main">
    <mc:Choice Requires="p14">
      <p:transition spd="slow" p14:dur="2000" advTm="118075"/>
    </mc:Choice>
    <mc:Fallback xmlns="">
      <p:transition spd="slow" advTm="11807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95" y="-39677"/>
            <a:ext cx="9224269"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04381"/>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622542" y="6287453"/>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251520" y="1010245"/>
            <a:ext cx="4464496" cy="5847755"/>
          </a:xfrm>
          <a:prstGeom prst="rect">
            <a:avLst/>
          </a:prstGeom>
        </p:spPr>
        <p:txBody>
          <a:bodyPr wrap="square">
            <a:spAutoFit/>
          </a:bodyPr>
          <a:lstStyle/>
          <a:p>
            <a:pPr algn="l" rtl="0"/>
            <a:r>
              <a:rPr lang="en-US" sz="2200" b="1" u="sng" dirty="0">
                <a:solidFill>
                  <a:srgbClr val="FF0000"/>
                </a:solidFill>
              </a:rPr>
              <a:t>3- Pay: </a:t>
            </a:r>
            <a:r>
              <a:rPr lang="en-US" sz="2200" dirty="0">
                <a:solidFill>
                  <a:schemeClr val="accent5">
                    <a:lumMod val="60000"/>
                    <a:lumOff val="40000"/>
                  </a:schemeClr>
                </a:solidFill>
              </a:rPr>
              <a:t>Pay does correlate with job satisfaction and overall happiness for many people, but the effect can be smaller once an individual reaches a standard level of comfortable living.</a:t>
            </a:r>
          </a:p>
          <a:p>
            <a:pPr algn="l" rtl="0"/>
            <a:r>
              <a:rPr lang="en-US" sz="2200" dirty="0">
                <a:solidFill>
                  <a:schemeClr val="accent5">
                    <a:lumMod val="60000"/>
                    <a:lumOff val="40000"/>
                  </a:schemeClr>
                </a:solidFill>
              </a:rPr>
              <a:t>Money does motivate people. But what motivates us is not necessarily the same as what makes us happy.</a:t>
            </a:r>
          </a:p>
          <a:p>
            <a:pPr algn="l" rtl="0"/>
            <a:r>
              <a:rPr lang="en-US" sz="2200" b="1" u="sng" dirty="0">
                <a:solidFill>
                  <a:srgbClr val="FF0000"/>
                </a:solidFill>
              </a:rPr>
              <a:t>4- Corporate social responsibility (CSR):</a:t>
            </a:r>
            <a:r>
              <a:rPr lang="en-US" sz="2200" u="sng" dirty="0">
                <a:solidFill>
                  <a:schemeClr val="accent5">
                    <a:lumMod val="60000"/>
                    <a:lumOff val="40000"/>
                  </a:schemeClr>
                </a:solidFill>
              </a:rPr>
              <a:t> </a:t>
            </a:r>
            <a:r>
              <a:rPr lang="en-US" sz="2200" u="sng" dirty="0">
                <a:solidFill>
                  <a:srgbClr val="FF0000"/>
                </a:solidFill>
              </a:rPr>
              <a:t>An organization’s self-regulated actions to benefit society or the environment beyond what is required by law</a:t>
            </a:r>
            <a:r>
              <a:rPr lang="en-US" sz="2200" dirty="0">
                <a:solidFill>
                  <a:schemeClr val="accent5">
                    <a:lumMod val="60000"/>
                    <a:lumOff val="40000"/>
                  </a:schemeClr>
                </a:solidFill>
              </a:rPr>
              <a:t>. CSR is good for the planet and good for people. Employees whose personal values fit with the organization’s CSR mission are often more satisfied. </a:t>
            </a:r>
          </a:p>
        </p:txBody>
      </p:sp>
      <p:pic>
        <p:nvPicPr>
          <p:cNvPr id="225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1405120"/>
            <a:ext cx="4248472" cy="40324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4769186"/>
      </p:ext>
    </p:extLst>
  </p:cSld>
  <p:clrMapOvr>
    <a:masterClrMapping/>
  </p:clrMapOvr>
  <mc:AlternateContent xmlns:mc="http://schemas.openxmlformats.org/markup-compatibility/2006" xmlns:p14="http://schemas.microsoft.com/office/powerpoint/2010/main">
    <mc:Choice Requires="p14">
      <p:transition spd="slow" p14:dur="2000" advTm="232024"/>
    </mc:Choice>
    <mc:Fallback xmlns="">
      <p:transition spd="slow" advTm="2320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محتوى 2"/>
          <p:cNvSpPr>
            <a:spLocks noGrp="1"/>
          </p:cNvSpPr>
          <p:nvPr>
            <p:ph idx="1"/>
          </p:nvPr>
        </p:nvSpPr>
        <p:spPr/>
        <p:txBody>
          <a:bodyPr/>
          <a:lstStyle/>
          <a:p>
            <a:endParaRPr lang="ar-SA"/>
          </a:p>
        </p:txBody>
      </p:sp>
      <p:pic>
        <p:nvPicPr>
          <p:cNvPr id="4"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538839"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70" y="-17154"/>
            <a:ext cx="2957829" cy="868005"/>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491880"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10" name="مستطيل 9"/>
          <p:cNvSpPr/>
          <p:nvPr/>
        </p:nvSpPr>
        <p:spPr>
          <a:xfrm>
            <a:off x="1561838" y="1124744"/>
            <a:ext cx="5715154" cy="646331"/>
          </a:xfrm>
          <a:prstGeom prst="rect">
            <a:avLst/>
          </a:prstGeom>
        </p:spPr>
        <p:txBody>
          <a:bodyPr wrap="none">
            <a:spAutoFit/>
          </a:bodyPr>
          <a:lstStyle/>
          <a:p>
            <a:r>
              <a:rPr lang="en-US" sz="3600" b="1" dirty="0">
                <a:solidFill>
                  <a:srgbClr val="FF0000"/>
                </a:solidFill>
              </a:rPr>
              <a:t>Outcomes of Job Satisfaction</a:t>
            </a:r>
            <a:endParaRPr lang="ar-SA" sz="3600" b="1" dirty="0">
              <a:solidFill>
                <a:srgbClr val="FF0000"/>
              </a:solidFill>
            </a:endParaRPr>
          </a:p>
        </p:txBody>
      </p:sp>
      <p:pic>
        <p:nvPicPr>
          <p:cNvPr id="194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1785938"/>
            <a:ext cx="7344816" cy="416334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7379935"/>
      </p:ext>
    </p:extLst>
  </p:cSld>
  <p:clrMapOvr>
    <a:masterClrMapping/>
  </p:clrMapOvr>
  <mc:AlternateContent xmlns:mc="http://schemas.openxmlformats.org/markup-compatibility/2006" xmlns:p14="http://schemas.microsoft.com/office/powerpoint/2010/main">
    <mc:Choice Requires="p14">
      <p:transition spd="slow" p14:dur="2000" advTm="44098"/>
    </mc:Choice>
    <mc:Fallback xmlns="">
      <p:transition spd="slow" advTm="4409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محتوى 2"/>
          <p:cNvSpPr>
            <a:spLocks noGrp="1"/>
          </p:cNvSpPr>
          <p:nvPr>
            <p:ph idx="1"/>
          </p:nvPr>
        </p:nvSpPr>
        <p:spPr/>
        <p:txBody>
          <a:bodyPr/>
          <a:lstStyle/>
          <a:p>
            <a:endParaRPr lang="ar-SA"/>
          </a:p>
        </p:txBody>
      </p:sp>
      <p:pic>
        <p:nvPicPr>
          <p:cNvPr id="4"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29" y="3051"/>
            <a:ext cx="9178330" cy="6922043"/>
          </a:xfrm>
          <a:prstGeom prst="rect">
            <a:avLst/>
          </a:prstGeom>
        </p:spPr>
      </p:pic>
      <p:pic>
        <p:nvPicPr>
          <p:cNvPr id="5"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5075"/>
            <a:ext cx="2957829" cy="945654"/>
          </a:xfrm>
          <a:prstGeom prst="rect">
            <a:avLst/>
          </a:prstGeom>
        </p:spPr>
      </p:pic>
      <p:sp>
        <p:nvSpPr>
          <p:cNvPr id="6" name="TextBox 8">
            <a:extLst>
              <a:ext uri="{FF2B5EF4-FFF2-40B4-BE49-F238E27FC236}">
                <a16:creationId xmlns:a16="http://schemas.microsoft.com/office/drawing/2014/main" id="{D2A61C26-2216-E13E-2DAA-FEF4A7305383}"/>
              </a:ext>
            </a:extLst>
          </p:cNvPr>
          <p:cNvSpPr txBox="1"/>
          <p:nvPr/>
        </p:nvSpPr>
        <p:spPr>
          <a:xfrm>
            <a:off x="334786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7" name="مستطيل 6"/>
          <p:cNvSpPr/>
          <p:nvPr/>
        </p:nvSpPr>
        <p:spPr>
          <a:xfrm>
            <a:off x="683568" y="1406327"/>
            <a:ext cx="6747681" cy="3539430"/>
          </a:xfrm>
          <a:prstGeom prst="rect">
            <a:avLst/>
          </a:prstGeom>
        </p:spPr>
        <p:txBody>
          <a:bodyPr wrap="none">
            <a:spAutoFit/>
          </a:bodyPr>
          <a:lstStyle/>
          <a:p>
            <a:pPr algn="l"/>
            <a:r>
              <a:rPr lang="en-US" sz="2800" b="1" dirty="0">
                <a:solidFill>
                  <a:srgbClr val="FF0000"/>
                </a:solidFill>
              </a:rPr>
              <a:t>Outcomes of Job Satisfaction:</a:t>
            </a:r>
            <a:endParaRPr lang="ar-SA" sz="2800" b="1" dirty="0">
              <a:solidFill>
                <a:srgbClr val="FF0000"/>
              </a:solidFill>
            </a:endParaRPr>
          </a:p>
          <a:p>
            <a:pPr marL="285750" indent="-285750" algn="l" rtl="0">
              <a:buFont typeface="Arial" panose="020B0604020202020204" pitchFamily="34" charset="0"/>
              <a:buChar char="•"/>
            </a:pPr>
            <a:r>
              <a:rPr lang="en-US" sz="2800" dirty="0">
                <a:solidFill>
                  <a:schemeClr val="accent5">
                    <a:lumMod val="60000"/>
                    <a:lumOff val="40000"/>
                  </a:schemeClr>
                </a:solidFill>
              </a:rPr>
              <a:t>Job Performance.</a:t>
            </a:r>
          </a:p>
          <a:p>
            <a:pPr marL="285750" indent="-285750" algn="l" rtl="0">
              <a:buFont typeface="Arial" panose="020B0604020202020204" pitchFamily="34" charset="0"/>
              <a:buChar char="•"/>
            </a:pPr>
            <a:r>
              <a:rPr lang="en-US" sz="2800" dirty="0">
                <a:solidFill>
                  <a:schemeClr val="accent5">
                    <a:lumMod val="60000"/>
                    <a:lumOff val="40000"/>
                  </a:schemeClr>
                </a:solidFill>
              </a:rPr>
              <a:t>Organizational citizenship behavior (OCB). </a:t>
            </a:r>
            <a:endParaRPr lang="ar-SA" sz="2800" dirty="0">
              <a:solidFill>
                <a:schemeClr val="accent5">
                  <a:lumMod val="60000"/>
                  <a:lumOff val="40000"/>
                </a:schemeClr>
              </a:solidFill>
            </a:endParaRPr>
          </a:p>
          <a:p>
            <a:pPr marL="285750" indent="-285750" algn="l" rtl="0">
              <a:buFont typeface="Arial" panose="020B0604020202020204" pitchFamily="34" charset="0"/>
              <a:buChar char="•"/>
            </a:pPr>
            <a:r>
              <a:rPr lang="en-US" sz="2800" dirty="0">
                <a:solidFill>
                  <a:schemeClr val="accent5">
                    <a:lumMod val="60000"/>
                    <a:lumOff val="40000"/>
                  </a:schemeClr>
                </a:solidFill>
              </a:rPr>
              <a:t>Customer satisfaction.</a:t>
            </a:r>
            <a:endParaRPr lang="ar-SA" sz="2800" dirty="0">
              <a:solidFill>
                <a:schemeClr val="accent5">
                  <a:lumMod val="60000"/>
                  <a:lumOff val="40000"/>
                </a:schemeClr>
              </a:solidFill>
            </a:endParaRPr>
          </a:p>
          <a:p>
            <a:pPr marL="285750" indent="-285750" algn="l" rtl="0">
              <a:buFont typeface="Arial" panose="020B0604020202020204" pitchFamily="34" charset="0"/>
              <a:buChar char="•"/>
            </a:pPr>
            <a:r>
              <a:rPr lang="en-US" sz="2800" dirty="0">
                <a:solidFill>
                  <a:schemeClr val="accent5">
                    <a:lumMod val="60000"/>
                    <a:lumOff val="40000"/>
                  </a:schemeClr>
                </a:solidFill>
              </a:rPr>
              <a:t>Life satisfaction.</a:t>
            </a:r>
          </a:p>
          <a:p>
            <a:pPr marL="285750" indent="-285750" algn="l" rtl="0">
              <a:buFont typeface="Arial" panose="020B0604020202020204" pitchFamily="34" charset="0"/>
              <a:buChar char="•"/>
            </a:pPr>
            <a:endParaRPr lang="en-US" sz="2800" dirty="0">
              <a:solidFill>
                <a:schemeClr val="accent5">
                  <a:lumMod val="60000"/>
                  <a:lumOff val="40000"/>
                </a:schemeClr>
              </a:solidFill>
            </a:endParaRPr>
          </a:p>
          <a:p>
            <a:pPr marL="285750" indent="-285750" algn="l" rtl="0">
              <a:buFont typeface="Arial" panose="020B0604020202020204" pitchFamily="34" charset="0"/>
              <a:buChar char="•"/>
            </a:pPr>
            <a:endParaRPr lang="en-US" sz="2800" dirty="0">
              <a:solidFill>
                <a:schemeClr val="accent5">
                  <a:lumMod val="60000"/>
                  <a:lumOff val="40000"/>
                </a:schemeClr>
              </a:solidFill>
            </a:endParaRPr>
          </a:p>
          <a:p>
            <a:pPr algn="l" rtl="0"/>
            <a:endParaRPr lang="ar-SA" sz="2800" b="1" dirty="0">
              <a:solidFill>
                <a:schemeClr val="accent5">
                  <a:lumMod val="60000"/>
                  <a:lumOff val="40000"/>
                </a:schemeClr>
              </a:solidFill>
            </a:endParaRPr>
          </a:p>
        </p:txBody>
      </p:sp>
      <p:pic>
        <p:nvPicPr>
          <p:cNvPr id="235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3962970"/>
            <a:ext cx="7560840" cy="19129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8814796"/>
      </p:ext>
    </p:extLst>
  </p:cSld>
  <p:clrMapOvr>
    <a:masterClrMapping/>
  </p:clrMapOvr>
  <mc:AlternateContent xmlns:mc="http://schemas.openxmlformats.org/markup-compatibility/2006" xmlns:p14="http://schemas.microsoft.com/office/powerpoint/2010/main">
    <mc:Choice Requires="p14">
      <p:transition spd="slow" p14:dur="2000" advTm="44119"/>
    </mc:Choice>
    <mc:Fallback xmlns="">
      <p:transition spd="slow" advTm="4411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محتوى 2"/>
          <p:cNvSpPr>
            <a:spLocks noGrp="1"/>
          </p:cNvSpPr>
          <p:nvPr>
            <p:ph idx="1"/>
          </p:nvPr>
        </p:nvSpPr>
        <p:spPr/>
        <p:txBody>
          <a:bodyPr/>
          <a:lstStyle/>
          <a:p>
            <a:endParaRPr lang="ar-SA"/>
          </a:p>
        </p:txBody>
      </p:sp>
      <p:pic>
        <p:nvPicPr>
          <p:cNvPr id="5"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70" y="8962"/>
            <a:ext cx="9337277"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270" y="-39677"/>
            <a:ext cx="2957829" cy="868005"/>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9" name="مستطيل 8"/>
          <p:cNvSpPr/>
          <p:nvPr/>
        </p:nvSpPr>
        <p:spPr>
          <a:xfrm>
            <a:off x="107505" y="1052736"/>
            <a:ext cx="4824536" cy="5509200"/>
          </a:xfrm>
          <a:prstGeom prst="rect">
            <a:avLst/>
          </a:prstGeom>
        </p:spPr>
        <p:txBody>
          <a:bodyPr wrap="square">
            <a:spAutoFit/>
          </a:bodyPr>
          <a:lstStyle/>
          <a:p>
            <a:pPr algn="l" rtl="0"/>
            <a:r>
              <a:rPr lang="en-US" sz="2200" b="1" dirty="0">
                <a:solidFill>
                  <a:srgbClr val="FF0000"/>
                </a:solidFill>
              </a:rPr>
              <a:t>1- Job Performance: </a:t>
            </a:r>
            <a:r>
              <a:rPr lang="en-US" sz="2200" dirty="0">
                <a:solidFill>
                  <a:schemeClr val="accent5">
                    <a:lumMod val="40000"/>
                    <a:lumOff val="60000"/>
                  </a:schemeClr>
                </a:solidFill>
              </a:rPr>
              <a:t>Happy workers are more likel</a:t>
            </a:r>
            <a:r>
              <a:rPr lang="en-US" sz="2200" dirty="0">
                <a:solidFill>
                  <a:schemeClr val="accent5">
                    <a:lumMod val="60000"/>
                    <a:lumOff val="40000"/>
                  </a:schemeClr>
                </a:solidFill>
              </a:rPr>
              <a:t>y to be productive workers. Individuals with higher job satisfaction perform better, and organizations with more satisfied employees tend to be more effective than those with fewer.</a:t>
            </a:r>
          </a:p>
          <a:p>
            <a:pPr algn="l" rtl="0"/>
            <a:endParaRPr lang="en-US" sz="2200" dirty="0">
              <a:solidFill>
                <a:schemeClr val="accent5">
                  <a:lumMod val="60000"/>
                  <a:lumOff val="40000"/>
                </a:schemeClr>
              </a:solidFill>
            </a:endParaRPr>
          </a:p>
          <a:p>
            <a:pPr algn="l" rtl="0"/>
            <a:r>
              <a:rPr lang="en-US" sz="2200" b="1" dirty="0">
                <a:solidFill>
                  <a:srgbClr val="FF0000"/>
                </a:solidFill>
              </a:rPr>
              <a:t>2- Organizational citizenship behavior (OCB). </a:t>
            </a:r>
          </a:p>
          <a:p>
            <a:pPr algn="l" rtl="0"/>
            <a:r>
              <a:rPr lang="en-US" sz="2200" dirty="0">
                <a:solidFill>
                  <a:schemeClr val="accent5">
                    <a:lumMod val="60000"/>
                    <a:lumOff val="40000"/>
                  </a:schemeClr>
                </a:solidFill>
              </a:rPr>
              <a:t>OCBs include people talking positively about their organizations, helping others, and going beyond the normal expectations of their jobs.</a:t>
            </a:r>
          </a:p>
          <a:p>
            <a:pPr algn="l" rtl="0"/>
            <a:r>
              <a:rPr lang="en-US" sz="2200" dirty="0">
                <a:solidFill>
                  <a:schemeClr val="accent5">
                    <a:lumMod val="60000"/>
                    <a:lumOff val="40000"/>
                  </a:schemeClr>
                </a:solidFill>
              </a:rPr>
              <a:t>People who are more satisfied with their jobs are more likely to engage in citizenship behavior.</a:t>
            </a:r>
          </a:p>
        </p:txBody>
      </p:sp>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8368" y="1268760"/>
            <a:ext cx="4411663" cy="41044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7379935"/>
      </p:ext>
    </p:extLst>
  </p:cSld>
  <p:clrMapOvr>
    <a:masterClrMapping/>
  </p:clrMapOvr>
  <mc:AlternateContent xmlns:mc="http://schemas.openxmlformats.org/markup-compatibility/2006" xmlns:p14="http://schemas.microsoft.com/office/powerpoint/2010/main">
    <mc:Choice Requires="p14">
      <p:transition spd="slow" p14:dur="2000" advTm="146622"/>
    </mc:Choice>
    <mc:Fallback xmlns="">
      <p:transition spd="slow" advTm="14662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sp>
        <p:nvSpPr>
          <p:cNvPr id="3" name="عنصر نائب للمحتوى 2"/>
          <p:cNvSpPr>
            <a:spLocks noGrp="1"/>
          </p:cNvSpPr>
          <p:nvPr>
            <p:ph idx="1"/>
          </p:nvPr>
        </p:nvSpPr>
        <p:spPr/>
        <p:txBody>
          <a:bodyPr/>
          <a:lstStyle/>
          <a:p>
            <a:endParaRPr lang="ar-SA"/>
          </a:p>
        </p:txBody>
      </p:sp>
      <p:pic>
        <p:nvPicPr>
          <p:cNvPr id="4"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538839" cy="6922043"/>
          </a:xfrm>
          <a:prstGeom prst="rect">
            <a:avLst/>
          </a:prstGeom>
        </p:spPr>
      </p:pic>
      <p:pic>
        <p:nvPicPr>
          <p:cNvPr id="5"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726491"/>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9" name="مستطيل 8"/>
          <p:cNvSpPr/>
          <p:nvPr/>
        </p:nvSpPr>
        <p:spPr>
          <a:xfrm>
            <a:off x="251520" y="836712"/>
            <a:ext cx="5112568" cy="6186309"/>
          </a:xfrm>
          <a:prstGeom prst="rect">
            <a:avLst/>
          </a:prstGeom>
        </p:spPr>
        <p:txBody>
          <a:bodyPr wrap="square">
            <a:spAutoFit/>
          </a:bodyPr>
          <a:lstStyle/>
          <a:p>
            <a:pPr algn="l" rtl="0"/>
            <a:r>
              <a:rPr lang="en-US" sz="2200" b="1" dirty="0">
                <a:solidFill>
                  <a:srgbClr val="FF0000"/>
                </a:solidFill>
              </a:rPr>
              <a:t>3- Customer satisfaction</a:t>
            </a:r>
          </a:p>
          <a:p>
            <a:pPr algn="l" rtl="0"/>
            <a:r>
              <a:rPr lang="en-US" sz="2200" dirty="0">
                <a:solidFill>
                  <a:schemeClr val="accent5">
                    <a:lumMod val="60000"/>
                    <a:lumOff val="40000"/>
                  </a:schemeClr>
                </a:solidFill>
              </a:rPr>
              <a:t>Because service organization managers should be concerned with pleasing customers, it’s reasonable to ask whether employee satisfaction is related to positive customer outcomes. For frontline employees who have regular customer contact, the answer is “yes.” Satisfied employees appear to increase customer satisfaction and loyalty.</a:t>
            </a:r>
          </a:p>
          <a:p>
            <a:pPr algn="l" rtl="0"/>
            <a:endParaRPr lang="en-US" sz="2200" dirty="0">
              <a:solidFill>
                <a:schemeClr val="accent5">
                  <a:lumMod val="60000"/>
                  <a:lumOff val="40000"/>
                </a:schemeClr>
              </a:solidFill>
            </a:endParaRPr>
          </a:p>
          <a:p>
            <a:pPr algn="l" rtl="0"/>
            <a:r>
              <a:rPr lang="en-US" sz="2200" b="1" dirty="0">
                <a:solidFill>
                  <a:srgbClr val="FF0000"/>
                </a:solidFill>
              </a:rPr>
              <a:t>4- Life satisfaction</a:t>
            </a:r>
          </a:p>
          <a:p>
            <a:pPr algn="l" rtl="0"/>
            <a:r>
              <a:rPr lang="en-US" sz="2200" dirty="0">
                <a:solidFill>
                  <a:schemeClr val="accent5">
                    <a:lumMod val="60000"/>
                    <a:lumOff val="40000"/>
                  </a:schemeClr>
                </a:solidFill>
              </a:rPr>
              <a:t>For most individuals, work is an important part of life, and therefore it makes sense that our overall happiness depends in no small part on our happiness in our work (our job satisfaction).</a:t>
            </a:r>
          </a:p>
          <a:p>
            <a:pPr algn="l" rtl="0"/>
            <a:endParaRPr lang="en-US" sz="2200" dirty="0">
              <a:solidFill>
                <a:schemeClr val="accent5">
                  <a:lumMod val="60000"/>
                  <a:lumOff val="40000"/>
                </a:schemeClr>
              </a:solidFill>
            </a:endParaRPr>
          </a:p>
        </p:txBody>
      </p:sp>
      <p:pic>
        <p:nvPicPr>
          <p:cNvPr id="256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36" y="1196752"/>
            <a:ext cx="3995936" cy="432048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7929612"/>
      </p:ext>
    </p:extLst>
  </p:cSld>
  <p:clrMapOvr>
    <a:masterClrMapping/>
  </p:clrMapOvr>
  <mc:AlternateContent xmlns:mc="http://schemas.openxmlformats.org/markup-compatibility/2006" xmlns:p14="http://schemas.microsoft.com/office/powerpoint/2010/main">
    <mc:Choice Requires="p14">
      <p:transition spd="slow" p14:dur="2000" advTm="184599"/>
    </mc:Choice>
    <mc:Fallback xmlns="">
      <p:transition spd="slow" advTm="18459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115" y="-32742"/>
            <a:ext cx="9411643"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465251" y="6338733"/>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2195736" y="1086297"/>
            <a:ext cx="5068182" cy="523220"/>
          </a:xfrm>
          <a:prstGeom prst="rect">
            <a:avLst/>
          </a:prstGeom>
        </p:spPr>
        <p:txBody>
          <a:bodyPr wrap="none">
            <a:spAutoFit/>
          </a:bodyPr>
          <a:lstStyle/>
          <a:p>
            <a:r>
              <a:rPr lang="en-US" sz="2800" b="1" dirty="0">
                <a:solidFill>
                  <a:srgbClr val="FF0000"/>
                </a:solidFill>
              </a:rPr>
              <a:t>The Impact of Job Dissatisfaction</a:t>
            </a:r>
            <a:endParaRPr lang="ar-SA" sz="2800" b="1" dirty="0">
              <a:solidFill>
                <a:srgbClr val="FF0000"/>
              </a:solidFill>
            </a:endParaRPr>
          </a:p>
        </p:txBody>
      </p:sp>
      <p:sp>
        <p:nvSpPr>
          <p:cNvPr id="5" name="مستطيل 4"/>
          <p:cNvSpPr/>
          <p:nvPr/>
        </p:nvSpPr>
        <p:spPr>
          <a:xfrm>
            <a:off x="1800286" y="1700808"/>
            <a:ext cx="6019918" cy="461665"/>
          </a:xfrm>
          <a:prstGeom prst="rect">
            <a:avLst/>
          </a:prstGeom>
        </p:spPr>
        <p:txBody>
          <a:bodyPr wrap="none">
            <a:spAutoFit/>
          </a:bodyPr>
          <a:lstStyle/>
          <a:p>
            <a:pPr algn="ctr"/>
            <a:r>
              <a:rPr lang="en-US" sz="2400" dirty="0">
                <a:solidFill>
                  <a:srgbClr val="FFFF00"/>
                </a:solidFill>
              </a:rPr>
              <a:t>Four employee responses to job dissatisfaction</a:t>
            </a:r>
            <a:endParaRPr lang="ar-SA" sz="2400" dirty="0">
              <a:solidFill>
                <a:srgbClr val="FFFF00"/>
              </a:solidFill>
            </a:endParaRPr>
          </a:p>
        </p:txBody>
      </p:sp>
      <p:sp>
        <p:nvSpPr>
          <p:cNvPr id="9" name="مستطيل ذو زوايا قطرية مستديرة 8"/>
          <p:cNvSpPr/>
          <p:nvPr/>
        </p:nvSpPr>
        <p:spPr>
          <a:xfrm>
            <a:off x="6926986" y="2501854"/>
            <a:ext cx="2051720"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1" name="مستطيل ذو زوايا قطرية مستديرة 10"/>
          <p:cNvSpPr/>
          <p:nvPr/>
        </p:nvSpPr>
        <p:spPr>
          <a:xfrm>
            <a:off x="4694137" y="2509692"/>
            <a:ext cx="2100983"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مستطيل ذو زوايا قطرية مستديرة 11"/>
          <p:cNvSpPr/>
          <p:nvPr/>
        </p:nvSpPr>
        <p:spPr>
          <a:xfrm>
            <a:off x="2447206" y="2487790"/>
            <a:ext cx="2124794"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0"/>
            <a:endParaRPr lang="ar-SA" dirty="0"/>
          </a:p>
        </p:txBody>
      </p:sp>
      <p:sp>
        <p:nvSpPr>
          <p:cNvPr id="13" name="مستطيل ذو زوايا قطرية مستديرة 12"/>
          <p:cNvSpPr/>
          <p:nvPr/>
        </p:nvSpPr>
        <p:spPr>
          <a:xfrm>
            <a:off x="107504" y="2502673"/>
            <a:ext cx="2088232"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0" name="مستطيل 9"/>
          <p:cNvSpPr/>
          <p:nvPr/>
        </p:nvSpPr>
        <p:spPr>
          <a:xfrm>
            <a:off x="139538" y="2463643"/>
            <a:ext cx="2128206" cy="3477875"/>
          </a:xfrm>
          <a:prstGeom prst="rect">
            <a:avLst/>
          </a:prstGeom>
        </p:spPr>
        <p:txBody>
          <a:bodyPr wrap="square">
            <a:spAutoFit/>
          </a:bodyPr>
          <a:lstStyle/>
          <a:p>
            <a:pPr algn="ctr"/>
            <a:r>
              <a:rPr lang="en-US" b="1" u="sng" dirty="0">
                <a:solidFill>
                  <a:srgbClr val="FF0000"/>
                </a:solidFill>
              </a:rPr>
              <a:t>Exit</a:t>
            </a:r>
            <a:endParaRPr lang="en-US" sz="2200" b="1" u="sng" dirty="0">
              <a:solidFill>
                <a:srgbClr val="FF0000"/>
              </a:solidFill>
            </a:endParaRPr>
          </a:p>
          <a:p>
            <a:pPr algn="ctr"/>
            <a:r>
              <a:rPr lang="en-US" sz="2200" dirty="0"/>
              <a:t>The exit response directs behavior toward leaving the organization, including looking for a new position or resigning. </a:t>
            </a:r>
            <a:endParaRPr lang="ar-SA" sz="2200" dirty="0"/>
          </a:p>
        </p:txBody>
      </p:sp>
      <p:sp>
        <p:nvSpPr>
          <p:cNvPr id="14" name="مستطيل 13"/>
          <p:cNvSpPr/>
          <p:nvPr/>
        </p:nvSpPr>
        <p:spPr>
          <a:xfrm>
            <a:off x="2517960" y="2505670"/>
            <a:ext cx="1983285" cy="3077766"/>
          </a:xfrm>
          <a:prstGeom prst="rect">
            <a:avLst/>
          </a:prstGeom>
        </p:spPr>
        <p:txBody>
          <a:bodyPr wrap="square">
            <a:spAutoFit/>
          </a:bodyPr>
          <a:lstStyle/>
          <a:p>
            <a:pPr algn="ctr" rtl="0"/>
            <a:r>
              <a:rPr lang="en-US" b="1" u="sng" dirty="0">
                <a:solidFill>
                  <a:srgbClr val="FF0000"/>
                </a:solidFill>
              </a:rPr>
              <a:t>Voice </a:t>
            </a:r>
            <a:r>
              <a:rPr lang="en-US" sz="2200" dirty="0"/>
              <a:t>Dissatisfaction expressed through active and constructive attempts to improve conditions.</a:t>
            </a:r>
            <a:endParaRPr lang="ar-SA" sz="2200" dirty="0"/>
          </a:p>
        </p:txBody>
      </p:sp>
      <p:sp>
        <p:nvSpPr>
          <p:cNvPr id="15" name="مستطيل 14"/>
          <p:cNvSpPr/>
          <p:nvPr/>
        </p:nvSpPr>
        <p:spPr>
          <a:xfrm>
            <a:off x="4725144" y="2544181"/>
            <a:ext cx="2069976" cy="2400657"/>
          </a:xfrm>
          <a:prstGeom prst="rect">
            <a:avLst/>
          </a:prstGeom>
        </p:spPr>
        <p:txBody>
          <a:bodyPr wrap="square">
            <a:spAutoFit/>
          </a:bodyPr>
          <a:lstStyle/>
          <a:p>
            <a:pPr algn="ctr" rtl="0"/>
            <a:r>
              <a:rPr lang="en-US" b="1" u="sng" dirty="0">
                <a:solidFill>
                  <a:srgbClr val="FF0000"/>
                </a:solidFill>
              </a:rPr>
              <a:t>Loyalty</a:t>
            </a:r>
            <a:r>
              <a:rPr lang="en-US" dirty="0"/>
              <a:t> </a:t>
            </a:r>
            <a:r>
              <a:rPr lang="en-US" sz="2200" dirty="0"/>
              <a:t>Dissatisfaction expressed by passively waiting for conditions to improve.</a:t>
            </a:r>
            <a:endParaRPr lang="ar-SA" sz="2200" dirty="0"/>
          </a:p>
        </p:txBody>
      </p:sp>
      <p:sp>
        <p:nvSpPr>
          <p:cNvPr id="16" name="مستطيل 15"/>
          <p:cNvSpPr/>
          <p:nvPr/>
        </p:nvSpPr>
        <p:spPr>
          <a:xfrm>
            <a:off x="6937330" y="2545187"/>
            <a:ext cx="1872208" cy="2400657"/>
          </a:xfrm>
          <a:prstGeom prst="rect">
            <a:avLst/>
          </a:prstGeom>
        </p:spPr>
        <p:txBody>
          <a:bodyPr wrap="square">
            <a:spAutoFit/>
          </a:bodyPr>
          <a:lstStyle/>
          <a:p>
            <a:pPr algn="ctr"/>
            <a:r>
              <a:rPr lang="en-US" b="1" u="sng" dirty="0">
                <a:solidFill>
                  <a:srgbClr val="FF0000"/>
                </a:solidFill>
              </a:rPr>
              <a:t>Neglect </a:t>
            </a:r>
            <a:r>
              <a:rPr lang="en-US" sz="2200" dirty="0"/>
              <a:t>Dissatisfaction expressed through allowing conditions to worsen.</a:t>
            </a:r>
            <a:endParaRPr lang="ar-SA" sz="2200" dirty="0"/>
          </a:p>
        </p:txBody>
      </p:sp>
    </p:spTree>
    <p:extLst>
      <p:ext uri="{BB962C8B-B14F-4D97-AF65-F5344CB8AC3E}">
        <p14:creationId xmlns:p14="http://schemas.microsoft.com/office/powerpoint/2010/main" val="3637588096"/>
      </p:ext>
    </p:extLst>
  </p:cSld>
  <p:clrMapOvr>
    <a:masterClrMapping/>
  </p:clrMapOvr>
  <mc:AlternateContent xmlns:mc="http://schemas.openxmlformats.org/markup-compatibility/2006" xmlns:p14="http://schemas.microsoft.com/office/powerpoint/2010/main">
    <mc:Choice Requires="p14">
      <p:transition spd="slow" p14:dur="2000" advTm="126104"/>
    </mc:Choice>
    <mc:Fallback xmlns="">
      <p:transition spd="slow" advTm="1261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39677"/>
            <a:ext cx="2678549" cy="726491"/>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3905650" y="6280067"/>
            <a:ext cx="243599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048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1" y="1900238"/>
            <a:ext cx="7848871" cy="426506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626394" y="1052736"/>
            <a:ext cx="6105846" cy="830997"/>
          </a:xfrm>
          <a:prstGeom prst="rect">
            <a:avLst/>
          </a:prstGeom>
        </p:spPr>
        <p:txBody>
          <a:bodyPr wrap="square">
            <a:spAutoFit/>
          </a:bodyPr>
          <a:lstStyle/>
          <a:p>
            <a:pPr algn="l" rtl="0"/>
            <a:r>
              <a:rPr lang="en-US" sz="2400" b="1" u="sng" dirty="0">
                <a:solidFill>
                  <a:schemeClr val="accent5">
                    <a:lumMod val="60000"/>
                    <a:lumOff val="40000"/>
                  </a:schemeClr>
                </a:solidFill>
              </a:rPr>
              <a:t>Responses</a:t>
            </a:r>
            <a:r>
              <a:rPr lang="en-US" sz="2400" dirty="0">
                <a:solidFill>
                  <a:schemeClr val="accent5">
                    <a:lumMod val="60000"/>
                    <a:lumOff val="40000"/>
                  </a:schemeClr>
                </a:solidFill>
              </a:rPr>
              <a:t> differ along two dimensions: </a:t>
            </a:r>
            <a:r>
              <a:rPr lang="en-US" sz="2400" dirty="0">
                <a:solidFill>
                  <a:srgbClr val="FF0000"/>
                </a:solidFill>
              </a:rPr>
              <a:t>constructive/destructive</a:t>
            </a:r>
            <a:r>
              <a:rPr lang="en-US" sz="2400" dirty="0">
                <a:solidFill>
                  <a:schemeClr val="accent5">
                    <a:lumMod val="60000"/>
                    <a:lumOff val="40000"/>
                  </a:schemeClr>
                </a:solidFill>
              </a:rPr>
              <a:t> and </a:t>
            </a:r>
            <a:r>
              <a:rPr lang="en-US" sz="2400" dirty="0">
                <a:solidFill>
                  <a:srgbClr val="FFC000"/>
                </a:solidFill>
              </a:rPr>
              <a:t>active/passive.</a:t>
            </a:r>
            <a:endParaRPr lang="ar-SA" sz="2400" dirty="0">
              <a:solidFill>
                <a:srgbClr val="FFC000"/>
              </a:solidFill>
            </a:endParaRPr>
          </a:p>
        </p:txBody>
      </p:sp>
    </p:spTree>
    <p:extLst>
      <p:ext uri="{BB962C8B-B14F-4D97-AF65-F5344CB8AC3E}">
        <p14:creationId xmlns:p14="http://schemas.microsoft.com/office/powerpoint/2010/main" val="3687906980"/>
      </p:ext>
    </p:extLst>
  </p:cSld>
  <p:clrMapOvr>
    <a:masterClrMapping/>
  </p:clrMapOvr>
  <mc:AlternateContent xmlns:mc="http://schemas.openxmlformats.org/markup-compatibility/2006" xmlns:p14="http://schemas.microsoft.com/office/powerpoint/2010/main">
    <mc:Choice Requires="p14">
      <p:transition spd="slow" p14:dur="2000" advTm="38095"/>
    </mc:Choice>
    <mc:Fallback xmlns="">
      <p:transition spd="slow" advTm="3809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6"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092413"/>
          </a:xfrm>
          <a:prstGeom prst="rect">
            <a:avLst/>
          </a:prstGeom>
        </p:spPr>
      </p:pic>
      <p:sp>
        <p:nvSpPr>
          <p:cNvPr id="7" name="TextBox 8">
            <a:extLst>
              <a:ext uri="{FF2B5EF4-FFF2-40B4-BE49-F238E27FC236}">
                <a16:creationId xmlns:a16="http://schemas.microsoft.com/office/drawing/2014/main" id="{D2A61C26-2216-E13E-2DAA-FEF4A7305383}"/>
              </a:ext>
            </a:extLst>
          </p:cNvPr>
          <p:cNvSpPr txBox="1"/>
          <p:nvPr/>
        </p:nvSpPr>
        <p:spPr>
          <a:xfrm>
            <a:off x="3091221"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287" y="1298906"/>
            <a:ext cx="6811581" cy="42448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9711" y="4413394"/>
            <a:ext cx="1554818" cy="244460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2188248"/>
      </p:ext>
    </p:extLst>
  </p:cSld>
  <p:clrMapOvr>
    <a:masterClrMapping/>
  </p:clrMapOvr>
  <mc:AlternateContent xmlns:mc="http://schemas.openxmlformats.org/markup-compatibility/2006" xmlns:p14="http://schemas.microsoft.com/office/powerpoint/2010/main">
    <mc:Choice Requires="p14">
      <p:transition spd="slow" p14:dur="2000" advTm="9623"/>
    </mc:Choice>
    <mc:Fallback xmlns="">
      <p:transition spd="slow" advTm="9623"/>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3985</TotalTime>
  <Words>1710</Words>
  <Application>Microsoft Office PowerPoint</Application>
  <PresentationFormat>On-screen Show (4:3)</PresentationFormat>
  <Paragraphs>135</Paragraphs>
  <Slides>33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Book Antiqua</vt:lpstr>
      <vt:lpstr>Calibri</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Ayman Ali</cp:lastModifiedBy>
  <cp:revision>64</cp:revision>
  <dcterms:created xsi:type="dcterms:W3CDTF">2023-10-03T12:26:26Z</dcterms:created>
  <dcterms:modified xsi:type="dcterms:W3CDTF">2023-10-15T17:47:01Z</dcterms:modified>
</cp:coreProperties>
</file>