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613" r:id="rId4"/>
    <p:sldId id="543" r:id="rId5"/>
    <p:sldId id="614" r:id="rId6"/>
    <p:sldId id="571" r:id="rId7"/>
    <p:sldId id="572" r:id="rId8"/>
    <p:sldId id="573" r:id="rId9"/>
    <p:sldId id="574" r:id="rId10"/>
    <p:sldId id="575" r:id="rId11"/>
    <p:sldId id="576" r:id="rId12"/>
    <p:sldId id="577" r:id="rId13"/>
    <p:sldId id="578" r:id="rId14"/>
    <p:sldId id="579" r:id="rId15"/>
    <p:sldId id="580" r:id="rId16"/>
    <p:sldId id="545" r:id="rId17"/>
    <p:sldId id="546" r:id="rId18"/>
    <p:sldId id="615" r:id="rId19"/>
    <p:sldId id="548" r:id="rId20"/>
    <p:sldId id="585" r:id="rId21"/>
    <p:sldId id="587" r:id="rId22"/>
    <p:sldId id="588" r:id="rId23"/>
    <p:sldId id="589" r:id="rId24"/>
    <p:sldId id="590" r:id="rId25"/>
    <p:sldId id="618" r:id="rId26"/>
    <p:sldId id="617" r:id="rId27"/>
    <p:sldId id="599" r:id="rId28"/>
    <p:sldId id="600" r:id="rId29"/>
    <p:sldId id="601" r:id="rId30"/>
    <p:sldId id="603" r:id="rId31"/>
    <p:sldId id="604" r:id="rId32"/>
    <p:sldId id="607" r:id="rId33"/>
    <p:sldId id="608" r:id="rId34"/>
    <p:sldId id="591" r:id="rId35"/>
    <p:sldId id="609" r:id="rId36"/>
    <p:sldId id="610" r:id="rId37"/>
    <p:sldId id="611" r:id="rId38"/>
    <p:sldId id="619" r:id="rId39"/>
    <p:sldId id="592" r:id="rId40"/>
    <p:sldId id="594" r:id="rId41"/>
    <p:sldId id="595" r:id="rId42"/>
    <p:sldId id="596" r:id="rId43"/>
    <p:sldId id="597" r:id="rId44"/>
    <p:sldId id="61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3"/>
            <p14:sldId id="543"/>
            <p14:sldId id="614"/>
            <p14:sldId id="571"/>
            <p14:sldId id="572"/>
            <p14:sldId id="573"/>
            <p14:sldId id="574"/>
            <p14:sldId id="575"/>
            <p14:sldId id="576"/>
            <p14:sldId id="577"/>
            <p14:sldId id="578"/>
            <p14:sldId id="579"/>
            <p14:sldId id="580"/>
            <p14:sldId id="545"/>
            <p14:sldId id="546"/>
            <p14:sldId id="615"/>
            <p14:sldId id="548"/>
            <p14:sldId id="585"/>
            <p14:sldId id="587"/>
            <p14:sldId id="588"/>
            <p14:sldId id="589"/>
            <p14:sldId id="590"/>
            <p14:sldId id="618"/>
            <p14:sldId id="617"/>
            <p14:sldId id="599"/>
            <p14:sldId id="600"/>
            <p14:sldId id="601"/>
            <p14:sldId id="603"/>
            <p14:sldId id="604"/>
            <p14:sldId id="607"/>
            <p14:sldId id="608"/>
            <p14:sldId id="591"/>
            <p14:sldId id="609"/>
            <p14:sldId id="610"/>
            <p14:sldId id="611"/>
            <p14:sldId id="619"/>
            <p14:sldId id="592"/>
            <p14:sldId id="594"/>
            <p14:sldId id="595"/>
            <p14:sldId id="596"/>
            <p14:sldId id="597"/>
            <p14:sldId id="6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6" d="100"/>
          <a:sy n="66" d="100"/>
        </p:scale>
        <p:origin x="860"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إعداد د/ميرهان محسن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507190" y="2491149"/>
            <a:ext cx="4515980" cy="461665"/>
          </a:xfrm>
          <a:prstGeom prst="rect">
            <a:avLst/>
          </a:prstGeom>
          <a:noFill/>
        </p:spPr>
        <p:txBody>
          <a:bodyPr wrap="none" rtlCol="0">
            <a:spAutoFit/>
          </a:bodyPr>
          <a:lstStyle/>
          <a:p>
            <a:r>
              <a:rPr lang="ar-EG" sz="2400" b="1" dirty="0">
                <a:latin typeface="Alexandria" pitchFamily="2" charset="-78"/>
                <a:cs typeface="Alexandria" pitchFamily="2" charset="-78"/>
              </a:rPr>
              <a:t>مقرر حملات العلاقات العامة</a:t>
            </a:r>
            <a:r>
              <a:rPr lang="ar-EG" sz="2400" b="1" dirty="0">
                <a:solidFill>
                  <a:srgbClr val="00B0F0"/>
                </a:solidFill>
                <a:latin typeface="Alexandria" pitchFamily="2" charset="-78"/>
                <a:cs typeface="Alexandria" pitchFamily="2" charset="-78"/>
              </a:rPr>
              <a:t> </a:t>
            </a:r>
            <a:endParaRPr lang="en-US" sz="2400" b="1" dirty="0">
              <a:solidFill>
                <a:srgbClr val="00B0F0"/>
              </a:solidFill>
              <a:latin typeface="Alexandria" pitchFamily="2" charset="-78"/>
              <a:cs typeface="Alexandria" pitchFamily="2" charset="-78"/>
            </a:endParaRPr>
          </a:p>
        </p:txBody>
      </p:sp>
      <p:sp>
        <p:nvSpPr>
          <p:cNvPr id="34" name="Rectangle: Rounded Corners 33"/>
          <p:cNvSpPr/>
          <p:nvPr/>
        </p:nvSpPr>
        <p:spPr>
          <a:xfrm>
            <a:off x="475302" y="574426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475302" y="6457890"/>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0381" y="2606857"/>
            <a:ext cx="5457759"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التخطيط الإستراتيجي لحملات العلاقات العامة </a:t>
            </a:r>
            <a:endParaRPr lang="en-US" sz="2000" b="1"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p:cNvSpPr txBox="1"/>
          <p:nvPr/>
        </p:nvSpPr>
        <p:spPr>
          <a:xfrm>
            <a:off x="6370224" y="4802552"/>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459185" y="5830966"/>
            <a:ext cx="4886463" cy="707886"/>
          </a:xfrm>
          <a:prstGeom prst="rect">
            <a:avLst/>
          </a:prstGeom>
          <a:noFill/>
        </p:spPr>
        <p:txBody>
          <a:bodyPr wrap="square" rtlCol="0">
            <a:spAutoFit/>
          </a:bodyPr>
          <a:lstStyle/>
          <a:p>
            <a:r>
              <a:rPr lang="ar-EG" sz="2400" dirty="0">
                <a:solidFill>
                  <a:srgbClr val="00B0F0"/>
                </a:solidFill>
                <a:latin typeface="Times New Roman" panose="02020603050405020304" pitchFamily="18" charset="0"/>
                <a:cs typeface="Times New Roman" panose="02020603050405020304" pitchFamily="18" charset="0"/>
              </a:rPr>
              <a:t>إ</a:t>
            </a:r>
            <a:r>
              <a:rPr lang="ar-EG" sz="4000" b="1" dirty="0">
                <a:solidFill>
                  <a:srgbClr val="00B0F0"/>
                </a:solidFill>
                <a:latin typeface="Times New Roman" panose="02020603050405020304" pitchFamily="18" charset="0"/>
                <a:cs typeface="Times New Roman" panose="02020603050405020304" pitchFamily="18" charset="0"/>
              </a:rPr>
              <a:t>عداد / د.ميرهان محسن</a:t>
            </a:r>
            <a:r>
              <a:rPr lang="ar-EG" sz="2400" dirty="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1367200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082748" y="2028825"/>
            <a:ext cx="508883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lnSpc>
                <a:spcPct val="150000"/>
              </a:lnSpc>
            </a:pPr>
            <a:r>
              <a:rPr lang="ar-EG" altLang="en-US" sz="1600" dirty="0">
                <a:solidFill>
                  <a:srgbClr val="000000"/>
                </a:solidFill>
                <a:latin typeface="Alexandria" pitchFamily="2" charset="-78"/>
                <a:cs typeface="Alexandria" pitchFamily="2" charset="-78"/>
              </a:rPr>
              <a:t>بعد تحديد الوضع الراهن والاهداف والجمهور،  تأتي مرحلة تحديد طريقة معالجة الرسالة أو الرسائل التي تنقلها إلى الجمهور المستهدف بحيث تحقق الأهداف المرجوة من الحملة، ويجب أن تتسم هذه الرسائل بالوضوح، حتى لا تسبب أي نوع من عدم الفهم.</a:t>
            </a:r>
          </a:p>
        </p:txBody>
      </p:sp>
      <p:sp>
        <p:nvSpPr>
          <p:cNvPr id="6" name="Title 1"/>
          <p:cNvSpPr txBox="1">
            <a:spLocks/>
          </p:cNvSpPr>
          <p:nvPr/>
        </p:nvSpPr>
        <p:spPr bwMode="auto">
          <a:xfrm>
            <a:off x="1766403" y="807134"/>
            <a:ext cx="682100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normAutofit fontScale="90000"/>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السا</a:t>
            </a:r>
            <a:r>
              <a:rPr kumimoji="0" lang="ar-EG"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بعة</a:t>
            </a: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تحديد رسالة </a:t>
            </a:r>
            <a:r>
              <a:rPr kumimoji="0" lang="ar-EG"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وطبيعة المعالجة </a:t>
            </a: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الحملة</a:t>
            </a:r>
            <a:r>
              <a:rPr kumimoji="0" lang="ar-SA" sz="2700" b="1" i="0" u="none" strike="noStrike" kern="1200" cap="none" spc="0" normalizeH="0" baseline="0" noProof="0" dirty="0">
                <a:ln>
                  <a:noFill/>
                </a:ln>
                <a:solidFill>
                  <a:srgbClr val="000000"/>
                </a:solidFill>
                <a:effectLst/>
                <a:uLnTx/>
                <a:uFillTx/>
                <a:latin typeface="Arial"/>
                <a:ea typeface="+mj-ea"/>
                <a:cs typeface="Arial"/>
              </a:rPr>
              <a:t>:</a:t>
            </a:r>
            <a:endParaRPr kumimoji="0" 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906532" y="1877573"/>
            <a:ext cx="4917800" cy="3986514"/>
          </a:xfrm>
          <a:prstGeom prst="rect">
            <a:avLst/>
          </a:prstGeom>
        </p:spPr>
      </p:pic>
    </p:spTree>
    <p:extLst>
      <p:ext uri="{BB962C8B-B14F-4D97-AF65-F5344CB8AC3E}">
        <p14:creationId xmlns:p14="http://schemas.microsoft.com/office/powerpoint/2010/main" val="417681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623289" y="1685494"/>
            <a:ext cx="578457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وتعني الأدوات التي يتم بواسطتها تنفيذ الإستراتيجية، ويكمن التحدي في هذه المرحلة في القدرة على اختيار الوسائل التي تحقق النتائج المرجوة بكفاءة عالية.</a:t>
            </a:r>
          </a:p>
          <a:p>
            <a:pPr algn="just" rtl="1" eaLnBrk="1" hangingPunct="1">
              <a:lnSpc>
                <a:spcPct val="150000"/>
              </a:lnSpc>
              <a:defRPr/>
            </a:pPr>
            <a:r>
              <a:rPr lang="ar-EG" altLang="en-US" sz="1600" dirty="0">
                <a:solidFill>
                  <a:srgbClr val="000000"/>
                </a:solidFill>
                <a:latin typeface="Alexandria" pitchFamily="2" charset="-78"/>
                <a:cs typeface="Alexandria" pitchFamily="2" charset="-78"/>
              </a:rPr>
              <a:t>يُعد اختيار وسيلة أو قناة الاتصال الأساس الحقيقي لنجاح حملة العلاقات العامة ؛ لأنّ كل وسيلة إعلامية لها خصائص قد لا تتوفر في الوسائل الأخرى ، كما أنّ الخصائص الديموغرافية للجمهور المستهدف تلعب دوراً كبيراً في عملية تحديد الوسائل الإعلامية المناسبة لتنفيذ الحملة .</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a:t>
            </a:r>
          </a:p>
        </p:txBody>
      </p:sp>
      <p:sp>
        <p:nvSpPr>
          <p:cNvPr id="8" name="Title 1"/>
          <p:cNvSpPr txBox="1">
            <a:spLocks/>
          </p:cNvSpPr>
          <p:nvPr/>
        </p:nvSpPr>
        <p:spPr bwMode="auto">
          <a:xfrm>
            <a:off x="1289326" y="955245"/>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الثامنة: وسيلة التنفيذ</a:t>
            </a:r>
            <a:r>
              <a:rPr kumimoji="0" lang="ar-EG"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(الوسائل الإعلامية ) </a:t>
            </a:r>
            <a:endParaRPr kumimoji="0" lang="ar-EG" altLang="en-US" sz="3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381000" y="1685494"/>
            <a:ext cx="5006009" cy="4370413"/>
          </a:xfrm>
          <a:prstGeom prst="rect">
            <a:avLst/>
          </a:prstGeom>
        </p:spPr>
      </p:pic>
    </p:spTree>
    <p:extLst>
      <p:ext uri="{BB962C8B-B14F-4D97-AF65-F5344CB8AC3E}">
        <p14:creationId xmlns:p14="http://schemas.microsoft.com/office/powerpoint/2010/main" val="947111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0" y="978754"/>
            <a:ext cx="10257183" cy="954107"/>
          </a:xfrm>
          <a:prstGeom prst="rect">
            <a:avLst/>
          </a:prstGeom>
          <a:noFill/>
        </p:spPr>
        <p:txBody>
          <a:bodyPr wrap="square" rtlCol="0">
            <a:spAutoFit/>
          </a:bodyPr>
          <a:lstStyle/>
          <a:p>
            <a:pPr lvl="0" algn="just" rtl="1"/>
            <a:r>
              <a:rPr lang="ar-EG" sz="2800" b="1" u="sng" dirty="0">
                <a:solidFill>
                  <a:prstClr val="black"/>
                </a:solidFill>
                <a:latin typeface="Times New Roman" panose="02020603050405020304" pitchFamily="18" charset="0"/>
                <a:cs typeface="Times New Roman" panose="02020603050405020304" pitchFamily="18" charset="0"/>
              </a:rPr>
              <a:t>و بشكل عام تقوم المعايير التي يتم على ضوئها اختيار الوسيلة الإعلامية على الآتي :</a:t>
            </a:r>
          </a:p>
          <a:p>
            <a:pPr lvl="0" algn="just" rtl="1"/>
            <a:r>
              <a:rPr lang="ar-EG" sz="2800" dirty="0">
                <a:solidFill>
                  <a:prstClr val="black"/>
                </a:solidFill>
                <a:latin typeface="Times New Roman" panose="02020603050405020304" pitchFamily="18" charset="0"/>
                <a:cs typeface="Times New Roman" panose="02020603050405020304" pitchFamily="18" charset="0"/>
              </a:rPr>
              <a:t>.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10812720" cy="4386133"/>
          </a:xfrm>
          <a:prstGeom prst="rect">
            <a:avLst/>
          </a:prstGeom>
        </p:spPr>
      </p:pic>
    </p:spTree>
    <p:extLst>
      <p:ext uri="{BB962C8B-B14F-4D97-AF65-F5344CB8AC3E}">
        <p14:creationId xmlns:p14="http://schemas.microsoft.com/office/powerpoint/2010/main" val="19892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8333" y="971717"/>
            <a:ext cx="10257183" cy="95410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و من أهم التصنيفات لوسائل الإعلام المستخدمة في حملات العلاقات العامة </a:t>
            </a:r>
            <a:r>
              <a:rPr kumimoji="0" lang="ar-EG" sz="28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4058809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968371"/>
            <a:ext cx="10554303" cy="4092915"/>
          </a:xfrm>
          <a:prstGeom prst="rect">
            <a:avLst/>
          </a:prstGeom>
          <a:noFill/>
        </p:spPr>
        <p:txBody>
          <a:bodyPr wrap="square" rtlCol="0">
            <a:spAutoFit/>
          </a:bodyPr>
          <a:lstStyle/>
          <a:p>
            <a:pPr lvl="0" algn="just" rtl="1">
              <a:lnSpc>
                <a:spcPct val="150000"/>
              </a:lnSpc>
            </a:pPr>
            <a:r>
              <a:rPr lang="ar-EG" b="1" u="sng" dirty="0">
                <a:solidFill>
                  <a:prstClr val="black"/>
                </a:solidFill>
                <a:latin typeface="Alexandria" pitchFamily="2" charset="-78"/>
                <a:cs typeface="Alexandria" pitchFamily="2" charset="-78"/>
              </a:rPr>
              <a:t>وقدرة الوسيلة على نقل الرسالة الإعلامية من حيث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جذب الإنتباه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خلق الإدراك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فهم المضمون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تقبل الرساله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إمكانية إعادتها في ذهن المتلقى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مصداقيتها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تحقيق الأثر المطلوب منها لدى المتلقي .</a:t>
            </a:r>
            <a:endParaRPr lang="en-US" sz="1600" dirty="0">
              <a:solidFill>
                <a:srgbClr val="000000"/>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قدرة الوسيله على إيصال المعلومات في الوقت وبالأسلوب  والسرعة اللازمة</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3636668" cy="2932893"/>
          </a:xfrm>
          <a:prstGeom prst="rect">
            <a:avLst/>
          </a:prstGeom>
        </p:spPr>
      </p:pic>
    </p:spTree>
    <p:extLst>
      <p:ext uri="{BB962C8B-B14F-4D97-AF65-F5344CB8AC3E}">
        <p14:creationId xmlns:p14="http://schemas.microsoft.com/office/powerpoint/2010/main" val="119376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2734467"/>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وسائل الاتصال الجماهيري .</a:t>
            </a:r>
            <a:endParaRPr lang="en-US" sz="1600" b="1" dirty="0">
              <a:solidFill>
                <a:prstClr val="black"/>
              </a:solidFill>
              <a:latin typeface="Alexandria" pitchFamily="2" charset="-78"/>
              <a:cs typeface="Alexandria" pitchFamily="2" charset="-78"/>
            </a:endParaRPr>
          </a:p>
          <a:p>
            <a:pPr lvl="0" algn="just" rtl="1">
              <a:lnSpc>
                <a:spcPct val="150000"/>
              </a:lnSpc>
            </a:pPr>
            <a:endParaRPr lang="ar-EG" sz="1600" b="1" dirty="0">
              <a:solidFill>
                <a:prstClr val="black"/>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تشمل وسائل الاتصال الجماهيري بصورة أساسية الصحافة المكتوبة والإلكترونية ، المحطات الإذاعية والقنوات التلفزيونية ، بالإضافة إلى المواقع الإلكترونية المنتشرة على شبكة الإنترنت كالمنتديات والمدونات ومواقع الفيس بوك وتويترو غيرها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وتتميز وسائل الاتصال الجماهيري بقدرتها العالية على إيصال الرسائل الإعلامية إلى جماهير عريضة وواسعة و في أماكن متباعدة زمانياً ومكانياً في داخل حدود الدولة وخارجها.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661655" y="802093"/>
            <a:ext cx="7851829" cy="400110"/>
          </a:xfrm>
          <a:prstGeom prst="rect">
            <a:avLst/>
          </a:prstGeom>
        </p:spPr>
        <p:txBody>
          <a:bodyPr wrap="none">
            <a:spAutoFit/>
          </a:bodyPr>
          <a:lstStyle/>
          <a:p>
            <a:pPr lvl="0" algn="ctr" rtl="1"/>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أنواع وسائل الاتصال التي تُستخدم في حملات العلاقات العامة:</a:t>
            </a:r>
          </a:p>
        </p:txBody>
      </p:sp>
    </p:spTree>
    <p:extLst>
      <p:ext uri="{BB962C8B-B14F-4D97-AF65-F5344CB8AC3E}">
        <p14:creationId xmlns:p14="http://schemas.microsoft.com/office/powerpoint/2010/main" val="86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189976"/>
          </a:xfrm>
          <a:prstGeom prst="rect">
            <a:avLst/>
          </a:prstGeom>
          <a:noFill/>
        </p:spPr>
        <p:txBody>
          <a:bodyPr wrap="square" rtlCol="0">
            <a:spAutoFit/>
          </a:bodyPr>
          <a:lstStyle/>
          <a:p>
            <a:pPr lvl="0" algn="just" rtl="1">
              <a:lnSpc>
                <a:spcPct val="150000"/>
              </a:lnSpc>
            </a:pPr>
            <a:r>
              <a:rPr lang="ar-EG" sz="2800" dirty="0">
                <a:solidFill>
                  <a:prstClr val="black"/>
                </a:solidFill>
                <a:latin typeface="Times New Roman" panose="02020603050405020304" pitchFamily="18" charset="0"/>
                <a:cs typeface="Times New Roman" panose="02020603050405020304" pitchFamily="18" charset="0"/>
              </a:rPr>
              <a:t> </a:t>
            </a:r>
            <a:r>
              <a:rPr lang="ar-EG" sz="2800" b="1" u="sng" dirty="0">
                <a:solidFill>
                  <a:prstClr val="black"/>
                </a:solidFill>
                <a:latin typeface="Times New Roman" panose="02020603050405020304" pitchFamily="18" charset="0"/>
                <a:cs typeface="Times New Roman" panose="02020603050405020304" pitchFamily="18" charset="0"/>
              </a:rPr>
              <a:t>وسائل الاتصال الجمعي أو الوسائل الشعبية المساندة لوسائل الاتصال الجماهيري </a:t>
            </a:r>
            <a:endParaRPr lang="en-US" sz="2800" b="1" u="sng" dirty="0">
              <a:solidFill>
                <a:prstClr val="black"/>
              </a:solidFill>
              <a:latin typeface="Times New Roman" panose="02020603050405020304" pitchFamily="18" charset="0"/>
              <a:cs typeface="Times New Roman" panose="02020603050405020304" pitchFamily="18" charset="0"/>
            </a:endParaRPr>
          </a:p>
          <a:p>
            <a:pPr lvl="0" algn="just" rtl="1">
              <a:lnSpc>
                <a:spcPct val="150000"/>
              </a:lnSpc>
            </a:pPr>
            <a:endParaRPr lang="en-US" sz="2800" b="1" u="sng" dirty="0">
              <a:solidFill>
                <a:prstClr val="black"/>
              </a:solidFill>
              <a:latin typeface="Times New Roman" panose="02020603050405020304" pitchFamily="18" charset="0"/>
              <a:cs typeface="Times New Roman" panose="02020603050405020304" pitchFamily="18" charset="0"/>
            </a:endParaRPr>
          </a:p>
          <a:p>
            <a:pPr lvl="0" algn="just" rtl="1">
              <a:lnSpc>
                <a:spcPct val="150000"/>
              </a:lnSpc>
            </a:pPr>
            <a:r>
              <a:rPr lang="ar-EG" sz="1600" dirty="0">
                <a:solidFill>
                  <a:srgbClr val="000000"/>
                </a:solidFill>
                <a:latin typeface="Alexandria" pitchFamily="2" charset="-78"/>
                <a:cs typeface="Alexandria" pitchFamily="2" charset="-78"/>
              </a:rPr>
              <a:t>تتمثل</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وسائل الاتصال الجمعي في الوسائل ذات الطابع الشعبي والتي تتعلق بحدث جماهيري معين كالمسرح والمهرجانات الخطابية والمعارض والعروض الشعبية والترفيهية واحتفالات المسابقات وتقديم الجوائز ...الخ ، ومميزات هذه الوسائل أنها تُساعد و ُساند وسائل الاتصال الجماهيري إذ أنها تُؤثر على أعداد لا بأس بها من الجماهير و تعطي مساندة قوية للحملة ، إلا أنّ من أهم عيوب هذا المستوى من الاتصال هو محدودية الجمهور ، وضيق مساحة الحيز الجغرافي الذي يُغطيه هذا المستوى من الاتصال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149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808082"/>
            <a:ext cx="10633816" cy="4230261"/>
          </a:xfrm>
          <a:prstGeom prst="rect">
            <a:avLst/>
          </a:prstGeom>
          <a:noFill/>
        </p:spPr>
        <p:txBody>
          <a:bodyPr wrap="square" rtlCol="0">
            <a:spAutoFit/>
          </a:bodyPr>
          <a:lstStyle/>
          <a:p>
            <a:pPr lvl="0" algn="just" rtl="1">
              <a:lnSpc>
                <a:spcPct val="150000"/>
              </a:lnSpc>
            </a:pPr>
            <a:r>
              <a:rPr lang="ar-EG" sz="20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وسائل الاتصال الشخصي .</a:t>
            </a:r>
            <a:endParaRPr lang="en-US" sz="2000"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يتخذ الاتصال الشخصي في حملات العلاقات العامة إحدى الصور التالية :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الخطب الرسمية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مؤتمرات المائدة المستديرة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مناقشات المتخصصين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المناقشات المفتوحة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المحادثات غيرالرسمية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الاتصال بقادة الرأي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مجلة المنظمة والوسائل السمعية والبصرية الخاصة والنشرات والكتيبات التي تشكل أشكالاً مختلفة لوسائل الاتصال الخاصة في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9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102939"/>
            <a:ext cx="10257183" cy="1527982"/>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وبالإضافة إلى هذه الوسائل ؛ هنالك الوسائل التعليمية والإيضاحية ، التي تُستخدم في توضيح الرسالة الإعلامية في الحملة وزيادة القدرة الإقناعية لدى المرسل أو القائم بالحملة ، وتشمل الوسائل التعليمية : الملصقات و المطويات والمجسمات و لأشرطة السمعية والبصرية ، ومن الأفضل في جميع الأحوال استخدام كافة وسائل الاتصال المتوفرة ؛ بسبب أنّ كل وسيلة تدعم و تقوي تأثير الوسيلة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76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13419" y="1775855"/>
            <a:ext cx="6659744" cy="3519297"/>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b="1" dirty="0">
                <a:solidFill>
                  <a:srgbClr val="000000"/>
                </a:solidFill>
                <a:latin typeface="Alexandria" pitchFamily="2" charset="-78"/>
                <a:cs typeface="Alexandria" pitchFamily="2" charset="-78"/>
              </a:rPr>
              <a:t>وسائل التواصل الإجتماعي </a:t>
            </a:r>
            <a:endParaRPr lang="en-US" b="1" dirty="0">
              <a:solidFill>
                <a:srgbClr val="000000"/>
              </a:solidFill>
              <a:latin typeface="Alexandria" pitchFamily="2" charset="-78"/>
              <a:cs typeface="Alexandria" pitchFamily="2" charset="-78"/>
            </a:endParaRPr>
          </a:p>
          <a:p>
            <a:pPr marR="0" algn="just" rtl="1" fontAlgn="base">
              <a:lnSpc>
                <a:spcPct val="150000"/>
              </a:lnSpc>
              <a:spcBef>
                <a:spcPct val="20000"/>
              </a:spcBef>
              <a:spcAft>
                <a:spcPct val="0"/>
              </a:spcAft>
              <a:buClrTx/>
              <a:buSzTx/>
              <a:tabLst/>
              <a:defRPr/>
            </a:pPr>
            <a:endParaRPr lang="en-US" sz="1600" dirty="0">
              <a:solidFill>
                <a:srgbClr val="000000"/>
              </a:solidFill>
              <a:latin typeface="Alexandria" pitchFamily="2" charset="-78"/>
              <a:cs typeface="Alexandria" pitchFamily="2" charset="-78"/>
            </a:endParaRP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:تعد وسائل التواصل الإجتماعي من الوسائل الفاعلة في حملات العلاقات العامة حيث انها تمنح الحملة مساحه كبيرة لنشر المعلومات والبيانات عن المؤسسات بطرق وآليات  وأساليب متعددة ومختلفة مما يؤدي للاستفادة من التقنيات الحديثة بإنتاج رسائل إتصالية ذات مضامين هادفة لبناء صورة إيجابية للمؤسسات وخدماتها وأفكارها ،  ولتعزيز التواصل والتفاعل بين المؤسسة وجمهورها مما يزيد قدرتها على فهم رغبات وإحتياجات جمهورها والتكيف مع تلك الرغبات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80" y="1760388"/>
            <a:ext cx="3863009" cy="4295519"/>
          </a:xfrm>
          <a:prstGeom prst="rect">
            <a:avLst/>
          </a:prstGeom>
        </p:spPr>
      </p:pic>
    </p:spTree>
    <p:extLst>
      <p:ext uri="{BB962C8B-B14F-4D97-AF65-F5344CB8AC3E}">
        <p14:creationId xmlns:p14="http://schemas.microsoft.com/office/powerpoint/2010/main" val="3974358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56164" y="2040859"/>
            <a:ext cx="10534951" cy="3021853"/>
          </a:xfrm>
          <a:prstGeom prst="rect">
            <a:avLst/>
          </a:prstGeom>
          <a:noFill/>
        </p:spPr>
        <p:txBody>
          <a:bodyPr wrap="square" rtlCol="0">
            <a:spAutoFit/>
          </a:bodyPr>
          <a:lstStyle/>
          <a:p>
            <a:pPr lvl="0" algn="just" rtl="1">
              <a:lnSpc>
                <a:spcPct val="150000"/>
              </a:lnSpc>
            </a:pPr>
            <a:r>
              <a:rPr lang="ar-EG" b="1" dirty="0">
                <a:solidFill>
                  <a:prstClr val="black"/>
                </a:solidFill>
                <a:latin typeface="Alexandria" pitchFamily="2" charset="-78"/>
                <a:cs typeface="Alexandria" pitchFamily="2" charset="-78"/>
              </a:rPr>
              <a:t>فوسائل الاتصال الإجتماعي:</a:t>
            </a:r>
            <a:endParaRPr lang="en-US" b="1" dirty="0">
              <a:solidFill>
                <a:prstClr val="black"/>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توفر البيئة المناسبة لتكييف المؤسسة مع رغبات الجمهور من خلال إستفادتها من عملية التفاعل المبني على معرفة ردود أفعال الجمهور ، وتختلف إستخدامات وتطبيقات وسائل التواصل الإجتماعي في ممارسة مهنة العلاقات العامة ،حيث أصبح لتطبيقات هذه الوسائل قوة فاعلة في عديد من المؤسسات المختلفة .</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ولاشك أن وسائل التواصل الإجتماعي أدت إلى تغير الدور الذي تقوم به إدارات العلاقات العامة في التواصل مع الجمهور، مما فرض عليها ضرورة إستخدام هذه الوسائل حتى تستطيع أن تقدم نفسها بصورة إيجابية ، من خلال الرد على الإنتقادات والإستفسارات التي تصل إليها </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8834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268175"/>
            <a:ext cx="10257183" cy="1946559"/>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وتسعى المنظمات من خلال حملات العلاقات العامة ؛ لإستخدام وسائل التواصل المختلفة مثل الفيس بوك والتويتر واليوتيوب ، وذلك للترويج والإعلان عن حملاتها وللتواصل مع الجماهير ولنشر معلومات عبر حساباتها على تلك الوسائل ، إضافة إلى الموقع الإلكتروني الرسمي .</a:t>
            </a: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ويستخدم ممارسو العلاقات العامة وسائل التواصل الإجتماعي لتحقيق التفاعل الرقمي في المدونات والفيس بوك وتويتر وماي سبيس ولينكدإن وغيرها من المساحات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408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226452" y="1628633"/>
            <a:ext cx="500476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eaLnBrk="1" hangingPunct="1">
              <a:lnSpc>
                <a:spcPct val="150000"/>
              </a:lnSpc>
            </a:pPr>
            <a:endParaRPr lang="en-US" altLang="en-US" sz="1600" dirty="0">
              <a:solidFill>
                <a:srgbClr val="000000"/>
              </a:solidFill>
              <a:latin typeface="Alexandria" pitchFamily="2" charset="-78"/>
              <a:cs typeface="Alexandria" pitchFamily="2" charset="-78"/>
            </a:endParaRPr>
          </a:p>
          <a:p>
            <a:pPr algn="just" rtl="1" eaLnBrk="1" hangingPunct="1">
              <a:lnSpc>
                <a:spcPct val="150000"/>
              </a:lnSpc>
            </a:pPr>
            <a:r>
              <a:rPr lang="ar-EG" altLang="en-US" sz="1600" dirty="0">
                <a:solidFill>
                  <a:srgbClr val="000000"/>
                </a:solidFill>
                <a:latin typeface="Alexandria" pitchFamily="2" charset="-78"/>
                <a:cs typeface="Alexandria" pitchFamily="2" charset="-78"/>
              </a:rPr>
              <a:t>من المهم كذلك تحديد الفترة الزمنية التي سيتم فيها تنفيذ الحملة، وقد يكون من المفيد تحديد الوقت لكل عملية أو مرحلة، وهذا يساعد في اختيار الأدوات الأكثر فعالية والتي سوف تنجح في تنفيذ الخطط في الوقت المحدد.</a:t>
            </a:r>
          </a:p>
          <a:p>
            <a:pPr algn="just" rtl="1" eaLnBrk="1" hangingPunct="1">
              <a:lnSpc>
                <a:spcPct val="150000"/>
              </a:lnSpc>
            </a:pPr>
            <a:r>
              <a:rPr lang="ar-EG" altLang="en-US" sz="1600" dirty="0">
                <a:solidFill>
                  <a:srgbClr val="000000"/>
                </a:solidFill>
                <a:latin typeface="Alexandria" pitchFamily="2" charset="-78"/>
                <a:cs typeface="Alexandria" pitchFamily="2" charset="-78"/>
              </a:rPr>
              <a:t>أما الجدولة فتعنى عدد مرات إذاعة وبث ونشر إعلانات الحملة فى كل وسيلة اتصالية على مدار الفترة الزمنية الخاصة بالحملة.</a:t>
            </a:r>
          </a:p>
        </p:txBody>
      </p:sp>
      <p:sp>
        <p:nvSpPr>
          <p:cNvPr id="2" name="Rectangle 1"/>
          <p:cNvSpPr/>
          <p:nvPr/>
        </p:nvSpPr>
        <p:spPr>
          <a:xfrm>
            <a:off x="2678689" y="807134"/>
            <a:ext cx="5721439" cy="400110"/>
          </a:xfrm>
          <a:prstGeom prst="rect">
            <a:avLst/>
          </a:prstGeom>
        </p:spPr>
        <p:txBody>
          <a:bodyPr wrap="none">
            <a:spAutoFit/>
          </a:bodyPr>
          <a:lstStyle/>
          <a:p>
            <a:pPr lvl="0" algn="ctr">
              <a:spcBef>
                <a:spcPct val="20000"/>
              </a:spcBef>
              <a:defRPr/>
            </a:pPr>
            <a:r>
              <a:rPr lang="ar-SA" sz="2000" b="1" u="sng" dirty="0">
                <a:latin typeface="Alexandria" pitchFamily="2" charset="-78"/>
                <a:cs typeface="Alexandria" pitchFamily="2" charset="-78"/>
              </a:rPr>
              <a:t>الخطوة التاسعة: وقت التنفيذ</a:t>
            </a:r>
            <a:r>
              <a:rPr lang="ar-EG" sz="2000" b="1" u="sng" dirty="0">
                <a:latin typeface="Alexandria" pitchFamily="2" charset="-78"/>
                <a:cs typeface="Alexandria" pitchFamily="2" charset="-78"/>
              </a:rPr>
              <a:t> </a:t>
            </a:r>
            <a:r>
              <a:rPr lang="ar-SA" sz="2000" b="1" u="sng" dirty="0">
                <a:latin typeface="Alexandria" pitchFamily="2" charset="-78"/>
                <a:cs typeface="Alexandria" pitchFamily="2" charset="-78"/>
              </a:rPr>
              <a:t>وجدولة الحملة</a:t>
            </a:r>
            <a:endParaRPr lang="en-US" sz="2000" b="1" u="sng" dirty="0">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617280" y="1732097"/>
            <a:ext cx="5280991" cy="4323809"/>
          </a:xfrm>
          <a:prstGeom prst="rect">
            <a:avLst/>
          </a:prstGeom>
        </p:spPr>
      </p:pic>
    </p:spTree>
    <p:extLst>
      <p:ext uri="{BB962C8B-B14F-4D97-AF65-F5344CB8AC3E}">
        <p14:creationId xmlns:p14="http://schemas.microsoft.com/office/powerpoint/2010/main" val="153687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188226" y="1901337"/>
            <a:ext cx="570611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eaLnBrk="1" hangingPunct="1">
              <a:lnSpc>
                <a:spcPct val="150000"/>
              </a:lnSpc>
            </a:pPr>
            <a:r>
              <a:rPr lang="ar-EG" altLang="en-US" sz="1600" dirty="0">
                <a:solidFill>
                  <a:srgbClr val="000000"/>
                </a:solidFill>
                <a:latin typeface="Alexandria" pitchFamily="2" charset="-78"/>
                <a:cs typeface="Alexandria" pitchFamily="2" charset="-78"/>
              </a:rPr>
              <a:t>يعد توفير الميزانية للحملة من أهم الأدوات اللازمة للقيام بالمهام، كما أن رصد ميزانية متاحة سوف يمكن من إدارة التكاليف وتوزيع الحصص على الأنشطة واستمرار النشاط دون توقف، ويتم توزيع الميزانية لعدد من البنود تشمل:</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الإعداد للحملة، القيام بالأبحاث، ووضع المبادئ، ووضع الخطة وقائمة المصاريف؛ لتنفيذ الحملة؛ للرقابة على التنفيذ، وتحليل الفاعلية، ووضع العلاقات والإرتباطات بينها وتحديد النتائج.</a:t>
            </a:r>
          </a:p>
        </p:txBody>
      </p:sp>
      <p:sp>
        <p:nvSpPr>
          <p:cNvPr id="8" name="Title 1"/>
          <p:cNvSpPr txBox="1">
            <a:spLocks/>
          </p:cNvSpPr>
          <p:nvPr/>
        </p:nvSpPr>
        <p:spPr bwMode="auto">
          <a:xfrm>
            <a:off x="2905114" y="482199"/>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العاشرة: الميزانية</a:t>
            </a:r>
            <a:endParaRPr kumimoji="0" lang="en-US" altLang="en-US" sz="2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80" y="1685495"/>
            <a:ext cx="4149592" cy="4370411"/>
          </a:xfrm>
          <a:prstGeom prst="rect">
            <a:avLst/>
          </a:prstGeom>
        </p:spPr>
      </p:pic>
    </p:spTree>
    <p:extLst>
      <p:ext uri="{BB962C8B-B14F-4D97-AF65-F5344CB8AC3E}">
        <p14:creationId xmlns:p14="http://schemas.microsoft.com/office/powerpoint/2010/main" val="359585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021705" y="1774108"/>
            <a:ext cx="6014968"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Low" rtl="1" eaLnBrk="1" hangingPunct="1">
              <a:lnSpc>
                <a:spcPct val="150000"/>
              </a:lnSpc>
              <a:buClrTx/>
              <a:buSzTx/>
              <a:tabLst/>
              <a:defRPr/>
            </a:pPr>
            <a:endParaRPr lang="en-US" altLang="en-US" sz="1600" dirty="0">
              <a:solidFill>
                <a:srgbClr val="000000"/>
              </a:solidFill>
              <a:latin typeface="Alexandria" pitchFamily="2" charset="-78"/>
              <a:cs typeface="Alexandria" pitchFamily="2" charset="-78"/>
            </a:endParaRPr>
          </a:p>
          <a:p>
            <a:pPr marR="0" algn="justLow"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أثناء تنفيذ حملات العلاقات العامة تستخدم تقييمات مبدئية ونهائية لفاعلية الأداء،  ويمكن أن تتضمن عملية التقييم:</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تحليل استخدام الموارد للقيام بالأعمال المخططة؛</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تحديد فاعلية بعض عناصر الحملة للمساعدة على إكتشاف وتجنب العناصر غير الفاعلة في النظام؛</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وضع روابط بين الإجراءات المستخدمة والنتائج التي تم التوصل إليها.</a:t>
            </a:r>
            <a:endParaRPr lang="en-US" altLang="en-US" sz="1600" dirty="0">
              <a:solidFill>
                <a:srgbClr val="000000"/>
              </a:solidFill>
              <a:latin typeface="Alexandria" pitchFamily="2" charset="-78"/>
              <a:cs typeface="Alexandria" pitchFamily="2" charset="-78"/>
            </a:endParaRPr>
          </a:p>
          <a:p>
            <a:pPr marR="0" algn="justLow" rtl="1" eaLnBrk="1" hangingPunct="1">
              <a:lnSpc>
                <a:spcPct val="150000"/>
              </a:lnSpc>
              <a:buClrTx/>
              <a:buSzTx/>
              <a:tabLst/>
              <a:defRPr/>
            </a:pPr>
            <a:br>
              <a:rPr lang="ar-EG" altLang="en-US" sz="1600" dirty="0">
                <a:solidFill>
                  <a:srgbClr val="000000"/>
                </a:solidFill>
                <a:latin typeface="Alexandria" pitchFamily="2" charset="-78"/>
                <a:cs typeface="Alexandria" pitchFamily="2" charset="-78"/>
              </a:rPr>
            </a:br>
            <a:endParaRPr lang="ar-EG" altLang="en-US" sz="1600" dirty="0">
              <a:solidFill>
                <a:srgbClr val="000000"/>
              </a:solidFill>
              <a:latin typeface="Alexandria" pitchFamily="2" charset="-78"/>
              <a:cs typeface="Alexandria" pitchFamily="2" charset="-78"/>
            </a:endParaRPr>
          </a:p>
        </p:txBody>
      </p:sp>
      <p:sp>
        <p:nvSpPr>
          <p:cNvPr id="8" name="Title 1"/>
          <p:cNvSpPr txBox="1">
            <a:spLocks/>
          </p:cNvSpPr>
          <p:nvPr/>
        </p:nvSpPr>
        <p:spPr bwMode="auto">
          <a:xfrm>
            <a:off x="1269448" y="807134"/>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a:t>
            </a:r>
            <a:r>
              <a:rPr kumimoji="0" lang="ar-EG"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الحادية عشرة </a:t>
            </a: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التقييم</a:t>
            </a:r>
            <a:endParaRPr kumimoji="0" lang="en-US" altLang="en-US" sz="3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685495"/>
            <a:ext cx="3684897" cy="4370412"/>
          </a:xfrm>
          <a:prstGeom prst="rect">
            <a:avLst/>
          </a:prstGeom>
        </p:spPr>
      </p:pic>
    </p:spTree>
    <p:extLst>
      <p:ext uri="{BB962C8B-B14F-4D97-AF65-F5344CB8AC3E}">
        <p14:creationId xmlns:p14="http://schemas.microsoft.com/office/powerpoint/2010/main" val="4093625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370819" y="1774108"/>
            <a:ext cx="4665853"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Low" rtl="1" eaLnBrk="1" hangingPunct="1">
              <a:lnSpc>
                <a:spcPct val="150000"/>
              </a:lnSpc>
            </a:pP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تحديد نتائج كل خطوة من خطوات حملة من حملات العلاقات العامة.</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إعداد مقترحات مستقبلية.</a:t>
            </a:r>
            <a:br>
              <a:rPr lang="ar-EG" altLang="en-US" sz="1600" dirty="0">
                <a:solidFill>
                  <a:srgbClr val="000000"/>
                </a:solidFill>
                <a:latin typeface="Alexandria" pitchFamily="2" charset="-78"/>
                <a:cs typeface="Alexandria" pitchFamily="2" charset="-78"/>
              </a:rPr>
            </a:br>
            <a:r>
              <a:rPr lang="ar-EG" altLang="en-US" sz="1600" dirty="0">
                <a:solidFill>
                  <a:srgbClr val="000000"/>
                </a:solidFill>
                <a:latin typeface="Alexandria" pitchFamily="2" charset="-78"/>
                <a:cs typeface="Alexandria" pitchFamily="2" charset="-78"/>
              </a:rPr>
              <a:t>– إعداد تقارير الحملة</a:t>
            </a:r>
          </a:p>
          <a:p>
            <a:pPr lvl="0" algn="r" rtl="1" eaLnBrk="1" hangingPunct="1"/>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3" name="Picture 2"/>
          <p:cNvPicPr>
            <a:picLocks noChangeAspect="1"/>
          </p:cNvPicPr>
          <p:nvPr/>
        </p:nvPicPr>
        <p:blipFill>
          <a:blip r:embed="rId3"/>
          <a:stretch>
            <a:fillRect/>
          </a:stretch>
        </p:blipFill>
        <p:spPr>
          <a:xfrm>
            <a:off x="824459" y="1918741"/>
            <a:ext cx="5271541" cy="4030818"/>
          </a:xfrm>
          <a:prstGeom prst="rect">
            <a:avLst/>
          </a:prstGeom>
        </p:spPr>
      </p:pic>
    </p:spTree>
    <p:extLst>
      <p:ext uri="{BB962C8B-B14F-4D97-AF65-F5344CB8AC3E}">
        <p14:creationId xmlns:p14="http://schemas.microsoft.com/office/powerpoint/2010/main" val="12976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974361" y="2028825"/>
            <a:ext cx="10197223"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eaLnBrk="1" hangingPunct="1">
              <a:lnSpc>
                <a:spcPct val="150000"/>
              </a:lnSpc>
            </a:pPr>
            <a:r>
              <a:rPr lang="ar-EG" altLang="en-US" sz="1600" dirty="0">
                <a:solidFill>
                  <a:srgbClr val="000000"/>
                </a:solidFill>
                <a:latin typeface="Alexandria" pitchFamily="2" charset="-78"/>
                <a:cs typeface="Alexandria" pitchFamily="2" charset="-78"/>
              </a:rPr>
              <a:t>أسهمت العلاقات العامة الرقمية في وجود مقاييس جديدة لقياس تأثير حملات العلاقات العامة ،يجب مراعاتها أثناء قياس تأثير حملات العلاقات العامة وتتضمن:</a:t>
            </a:r>
          </a:p>
          <a:p>
            <a:pPr algn="r" rtl="1" eaLnBrk="1" hangingPunct="1">
              <a:lnSpc>
                <a:spcPct val="150000"/>
              </a:lnSpc>
            </a:pPr>
            <a:r>
              <a:rPr lang="ar-EG" altLang="en-US" sz="1600" dirty="0">
                <a:solidFill>
                  <a:srgbClr val="000000"/>
                </a:solidFill>
                <a:latin typeface="Alexandria" pitchFamily="2" charset="-78"/>
                <a:cs typeface="Alexandria" pitchFamily="2" charset="-78"/>
              </a:rPr>
              <a:t> قياس حالة المبيعات، والوصول الي عدد أكبر من الجمهور، كذلك التفاعل في وسائل التواصل مقياس أخر لنجاح الحملات، أيضً أنطباعات الجمهور المستهدف، والاشارات أو </a:t>
            </a:r>
            <a:r>
              <a:rPr lang="en-US" altLang="en-US" sz="1600" dirty="0">
                <a:solidFill>
                  <a:srgbClr val="000000"/>
                </a:solidFill>
                <a:latin typeface="Alexandria" pitchFamily="2" charset="-78"/>
                <a:cs typeface="Alexandria" pitchFamily="2" charset="-78"/>
              </a:rPr>
              <a:t>mention</a:t>
            </a:r>
            <a:r>
              <a:rPr lang="ar-EG" altLang="en-US" sz="1600" dirty="0">
                <a:solidFill>
                  <a:srgbClr val="000000"/>
                </a:solidFill>
                <a:latin typeface="Alexandria" pitchFamily="2" charset="-78"/>
                <a:cs typeface="Alexandria" pitchFamily="2" charset="-78"/>
              </a:rPr>
              <a:t> للعلامة التجارية ، وذكرها في وسائل التواصل، ومن المقاييس المهمة أيضا حركة الزوار على موقك الإلكتروني، واستقطاب العملاء المحتملين للتسجيل في الموقع وترتيب الكلمات الرئيسية.</a:t>
            </a:r>
          </a:p>
        </p:txBody>
      </p:sp>
    </p:spTree>
    <p:extLst>
      <p:ext uri="{BB962C8B-B14F-4D97-AF65-F5344CB8AC3E}">
        <p14:creationId xmlns:p14="http://schemas.microsoft.com/office/powerpoint/2010/main" val="3678630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745602" y="669832"/>
            <a:ext cx="390203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914400" y="1968371"/>
            <a:ext cx="10257183" cy="4458015"/>
          </a:xfrm>
          <a:prstGeom prst="rect">
            <a:avLst/>
          </a:prstGeom>
          <a:noFill/>
        </p:spPr>
        <p:txBody>
          <a:bodyPr wrap="square" rtlCol="0">
            <a:spAutoFit/>
          </a:bodyPr>
          <a:lstStyle/>
          <a:p>
            <a:pPr algn="justLow"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يعتبريمثل الاقناع تحدياً لمخططى ومصممى برامج الاتصال فى مجال التسويق الاجتماعى، وهناك عدة استراتيجيات يمكن استخدامها للوصول بالجمهور الى مرحلة الاقناع.</a:t>
            </a:r>
          </a:p>
          <a:p>
            <a:pPr algn="justLow" rtl="1" fontAlgn="base">
              <a:lnSpc>
                <a:spcPct val="150000"/>
              </a:lnSpc>
              <a:spcBef>
                <a:spcPct val="20000"/>
              </a:spcBef>
              <a:spcAft>
                <a:spcPct val="0"/>
              </a:spcAft>
            </a:pPr>
            <a:endParaRPr lang="ar-EG" sz="1600" dirty="0">
              <a:solidFill>
                <a:srgbClr val="000000"/>
              </a:solidFill>
              <a:latin typeface="Alexandria" pitchFamily="2" charset="-78"/>
              <a:cs typeface="Alexandria" pitchFamily="2" charset="-78"/>
            </a:endParaRPr>
          </a:p>
          <a:p>
            <a:pPr algn="justLow"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ويعد نموذج ”رولر“ أحد اهم النماذج التى تشرح استراتيجيات الاتصال المستخدمة فى مجال التسويق الاجتماعى وصولا به الى مرحلة الاقناع وذلك على النحو التالى:</a:t>
            </a:r>
            <a:endParaRPr lang="en-US" sz="1600" dirty="0">
              <a:solidFill>
                <a:srgbClr val="000000"/>
              </a:solidFill>
              <a:latin typeface="Alexandria" pitchFamily="2" charset="-78"/>
              <a:cs typeface="Alexandria" pitchFamily="2" charset="-78"/>
            </a:endParaRPr>
          </a:p>
          <a:p>
            <a:pPr algn="justLow" rtl="1" fontAlgn="base">
              <a:lnSpc>
                <a:spcPct val="150000"/>
              </a:lnSpc>
              <a:spcBef>
                <a:spcPct val="20000"/>
              </a:spcBef>
              <a:spcAft>
                <a:spcPct val="0"/>
              </a:spcAft>
            </a:pPr>
            <a:endParaRPr lang="ar-EG" sz="1600" dirty="0">
              <a:solidFill>
                <a:srgbClr val="000000"/>
              </a:solidFill>
              <a:latin typeface="Alexandria" pitchFamily="2" charset="-78"/>
              <a:cs typeface="Alexandria" pitchFamily="2" charset="-78"/>
            </a:endParaRPr>
          </a:p>
          <a:p>
            <a:pPr algn="justLow" rtl="1" fontAlgn="base">
              <a:lnSpc>
                <a:spcPct val="150000"/>
              </a:lnSpc>
              <a:spcBef>
                <a:spcPct val="20000"/>
              </a:spcBef>
              <a:spcAft>
                <a:spcPct val="0"/>
              </a:spcAft>
            </a:pPr>
            <a:r>
              <a:rPr lang="ar-EG" sz="1600" b="1" dirty="0">
                <a:solidFill>
                  <a:srgbClr val="000000"/>
                </a:solidFill>
                <a:latin typeface="Alexandria" pitchFamily="2" charset="-78"/>
                <a:cs typeface="Alexandria" pitchFamily="2" charset="-78"/>
              </a:rPr>
              <a:t>نموذج رولر،يقوم على فرضية اساسية وهى</a:t>
            </a:r>
            <a:r>
              <a:rPr lang="ar-EG" sz="1600" dirty="0">
                <a:solidFill>
                  <a:srgbClr val="000000"/>
                </a:solidFill>
                <a:latin typeface="Alexandria" pitchFamily="2" charset="-78"/>
                <a:cs typeface="Alexandria" pitchFamily="2" charset="-78"/>
              </a:rPr>
              <a:t>:</a:t>
            </a:r>
          </a:p>
          <a:p>
            <a:pPr algn="justLow"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انه يصعب استخدام استراتيجية واحدة للاتصال فى مجال التسويق الاجتماعى وانه لا توجد استراتيجية مثلى وانما يمكن استخدام الاستراتيجية الانسب لكل موقف اتصالى</a:t>
            </a:r>
          </a:p>
          <a:p>
            <a:pPr algn="justLow" rtl="1" fontAlgn="base">
              <a:lnSpc>
                <a:spcPct val="150000"/>
              </a:lnSpc>
              <a:spcBef>
                <a:spcPct val="20000"/>
              </a:spcBef>
              <a:spcAft>
                <a:spcPct val="0"/>
              </a:spcAft>
            </a:pPr>
            <a:endParaRPr lang="ar-EG" sz="1600" dirty="0">
              <a:solidFill>
                <a:srgbClr val="000000"/>
              </a:solidFill>
              <a:latin typeface="Alexandria" pitchFamily="2" charset="-78"/>
              <a:cs typeface="Alexandria" pitchFamily="2" charset="-78"/>
            </a:endParaRPr>
          </a:p>
          <a:p>
            <a:pPr marR="0" algn="justLow" rtl="1" fontAlgn="base">
              <a:lnSpc>
                <a:spcPct val="150000"/>
              </a:lnSpc>
              <a:spcBef>
                <a:spcPct val="20000"/>
              </a:spcBef>
              <a:spcAft>
                <a:spcPct val="0"/>
              </a:spcAft>
              <a:buClrTx/>
              <a:buSzTx/>
              <a:tabLst/>
              <a:defRPr/>
            </a:pPr>
            <a:endParaRPr lang="ar-EG" sz="1600" dirty="0">
              <a:solidFill>
                <a:srgbClr val="000000"/>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2"/>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المداخل الاقناعية المستخدمة فى حملات العلاقات العامة</a:t>
            </a:r>
            <a:endPar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92184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3834383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1860649"/>
            <a:ext cx="10257183" cy="3620863"/>
          </a:xfrm>
          <a:prstGeom prst="rect">
            <a:avLst/>
          </a:prstGeom>
          <a:noFill/>
        </p:spPr>
        <p:txBody>
          <a:bodyPr wrap="square" rtlCol="0">
            <a:spAutoFit/>
          </a:bodyPr>
          <a:lstStyle/>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a:t>
            </a:r>
            <a:r>
              <a:rPr lang="ar-EG" sz="1600" b="1" dirty="0">
                <a:solidFill>
                  <a:srgbClr val="000000"/>
                </a:solidFill>
                <a:latin typeface="Alexandria" pitchFamily="2" charset="-78"/>
                <a:cs typeface="Alexandria" pitchFamily="2" charset="-78"/>
              </a:rPr>
              <a:t>إستراتيجية الإعلام </a:t>
            </a:r>
            <a:r>
              <a:rPr lang="ar-EG" sz="1600" dirty="0">
                <a:solidFill>
                  <a:srgbClr val="000000"/>
                </a:solidFill>
                <a:latin typeface="Alexandria" pitchFamily="2" charset="-78"/>
                <a:cs typeface="Alexandria" pitchFamily="2" charset="-78"/>
              </a:rPr>
              <a:t>:</a:t>
            </a:r>
            <a:endParaRPr lang="en-US" sz="1600" dirty="0">
              <a:solidFill>
                <a:srgbClr val="000000"/>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تهدف لتقديم معلومات إلى الجماهير لمساعدتهم في تكوين الرأي واتخاذ القرار .</a:t>
            </a:r>
            <a:endParaRPr lang="en-US" sz="1600" dirty="0">
              <a:solidFill>
                <a:srgbClr val="000000"/>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b="1" dirty="0">
                <a:solidFill>
                  <a:srgbClr val="000000"/>
                </a:solidFill>
                <a:latin typeface="Alexandria" pitchFamily="2" charset="-78"/>
                <a:cs typeface="Alexandria" pitchFamily="2" charset="-78"/>
              </a:rPr>
              <a:t>إستراتيجية الاقناع:</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وتعد استراتيجية الاقناع هى الاستراتيجية الاساسية فى الاعلان والدعايه ، وتسعى هذه الاستراتيجية الى التغيير المقصود فى معارف واتجاهات وسلوكيات جمهور معين.</a:t>
            </a:r>
            <a:endParaRPr lang="en-US" sz="1600" dirty="0">
              <a:solidFill>
                <a:srgbClr val="000000"/>
              </a:solidFill>
              <a:latin typeface="Alexandria" pitchFamily="2" charset="-78"/>
              <a:cs typeface="Alexandria" pitchFamily="2" charset="-78"/>
            </a:endParaRPr>
          </a:p>
          <a:p>
            <a:pPr algn="just" rtl="1" fontAlgn="base">
              <a:lnSpc>
                <a:spcPct val="150000"/>
              </a:lnSpc>
              <a:spcBef>
                <a:spcPct val="20000"/>
              </a:spcBef>
              <a:spcAft>
                <a:spcPct val="0"/>
              </a:spcAft>
            </a:pPr>
            <a:r>
              <a:rPr lang="ar-EG" sz="1600" b="1" dirty="0">
                <a:solidFill>
                  <a:srgbClr val="000000"/>
                </a:solidFill>
                <a:latin typeface="Alexandria" pitchFamily="2" charset="-78"/>
                <a:cs typeface="Alexandria" pitchFamily="2" charset="-78"/>
              </a:rPr>
              <a:t>- استراتيجية بناء الاجماع</a:t>
            </a:r>
            <a:r>
              <a:rPr lang="ar-EG" sz="1600" dirty="0">
                <a:solidFill>
                  <a:srgbClr val="000000"/>
                </a:solidFill>
                <a:latin typeface="Alexandria" pitchFamily="2" charset="-78"/>
                <a:cs typeface="Alexandria" pitchFamily="2" charset="-78"/>
              </a:rPr>
              <a:t>:</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وهى استراتيجية تستخدم الاتصال فى اتجاهين حيث تستخدم هذه الاسترتيجية لبناء علاقات استراتيجية بين المنظمة وبيئتها الخارجية او بين المنظمة والعاملين فيها، وعادة ما تطبق هذه الاستراتيجية عند تصميم برامج المسئولية الاجتماعية.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602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26242" y="2292030"/>
            <a:ext cx="5455969" cy="2365135"/>
          </a:xfrm>
          <a:prstGeom prst="rect">
            <a:avLst/>
          </a:prstGeom>
          <a:noFill/>
        </p:spPr>
        <p:txBody>
          <a:bodyPr wrap="square" rtlCol="0">
            <a:spAutoFit/>
          </a:bodyPr>
          <a:lstStyle/>
          <a:p>
            <a:pPr marR="0" algn="justLow" rtl="1" fontAlgn="base">
              <a:lnSpc>
                <a:spcPct val="150000"/>
              </a:lnSpc>
              <a:spcBef>
                <a:spcPct val="20000"/>
              </a:spcBef>
              <a:spcAft>
                <a:spcPct val="0"/>
              </a:spcAft>
              <a:buClrTx/>
              <a:buSzTx/>
              <a:tabLst/>
              <a:defRPr/>
            </a:pPr>
            <a:r>
              <a:rPr lang="ar-EG" sz="1600" b="1" dirty="0">
                <a:solidFill>
                  <a:srgbClr val="000000"/>
                </a:solidFill>
                <a:latin typeface="Alexandria" pitchFamily="2" charset="-78"/>
                <a:cs typeface="Alexandria" pitchFamily="2" charset="-78"/>
              </a:rPr>
              <a:t>- استراتيجية الحوار:</a:t>
            </a:r>
            <a:endParaRPr lang="en-US" sz="1600" b="1" dirty="0">
              <a:solidFill>
                <a:srgbClr val="000000"/>
              </a:solidFill>
              <a:latin typeface="Alexandria" pitchFamily="2" charset="-78"/>
              <a:cs typeface="Alexandria" pitchFamily="2" charset="-78"/>
            </a:endParaRPr>
          </a:p>
          <a:p>
            <a:pPr marR="0" algn="justLow" rtl="1" fontAlgn="base">
              <a:lnSpc>
                <a:spcPct val="150000"/>
              </a:lnSpc>
              <a:spcBef>
                <a:spcPct val="20000"/>
              </a:spcBef>
              <a:spcAft>
                <a:spcPct val="0"/>
              </a:spcAft>
              <a:buClrTx/>
              <a:buSzTx/>
              <a:tabLst/>
              <a:defRPr/>
            </a:pPr>
            <a:endParaRPr lang="ar-EG" sz="1600" dirty="0">
              <a:solidFill>
                <a:srgbClr val="000000"/>
              </a:solidFill>
              <a:latin typeface="Alexandria" pitchFamily="2" charset="-78"/>
              <a:cs typeface="Alexandria" pitchFamily="2" charset="-78"/>
            </a:endParaRPr>
          </a:p>
          <a:p>
            <a:pPr marR="0" algn="justLow"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حيث يتم اشراك الجمهور لمعرفة ارائة ووجهات نظره ويتم استخدام هذه الاستراتيجية فى المناقشات المتعلقة بجوانب المشكله وابعادها ويكمن الاساس النظرى لاستراتيجية الحوار فى نظريات الاتصال الشخصى.</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01688" y="1983559"/>
            <a:ext cx="4000500" cy="3774283"/>
          </a:xfrm>
          <a:prstGeom prst="rect">
            <a:avLst/>
          </a:prstGeom>
        </p:spPr>
      </p:pic>
    </p:spTree>
    <p:extLst>
      <p:ext uri="{BB962C8B-B14F-4D97-AF65-F5344CB8AC3E}">
        <p14:creationId xmlns:p14="http://schemas.microsoft.com/office/powerpoint/2010/main" val="3007359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359763" y="345551"/>
            <a:ext cx="9874863" cy="400110"/>
          </a:xfrm>
          <a:prstGeom prst="rect">
            <a:avLst/>
          </a:prstGeom>
        </p:spPr>
        <p:txBody>
          <a:bodyPr wrap="square">
            <a:spAutoFit/>
          </a:bodyPr>
          <a:lstStyle/>
          <a:p>
            <a:pPr marL="0" marR="0" lvl="0" indent="0" algn="ctr" defTabSz="914400" rtl="1" eaLnBrk="1" fontAlgn="base" latinLnBrk="0" hangingPunct="1">
              <a:lnSpc>
                <a:spcPct val="100000"/>
              </a:lnSpc>
              <a:spcBef>
                <a:spcPct val="2000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إستراتيجيات إقناعية حديثة تطبق في حملات العلاقات العامة </a:t>
            </a:r>
          </a:p>
        </p:txBody>
      </p:sp>
      <p:pic>
        <p:nvPicPr>
          <p:cNvPr id="3" name="Picture 2"/>
          <p:cNvPicPr>
            <a:picLocks noChangeAspect="1"/>
          </p:cNvPicPr>
          <p:nvPr/>
        </p:nvPicPr>
        <p:blipFill rotWithShape="1">
          <a:blip r:embed="rId3"/>
          <a:srcRect t="31483"/>
          <a:stretch/>
        </p:blipFill>
        <p:spPr>
          <a:xfrm>
            <a:off x="617280" y="1685496"/>
            <a:ext cx="10812720" cy="4370412"/>
          </a:xfrm>
          <a:prstGeom prst="rect">
            <a:avLst/>
          </a:prstGeom>
        </p:spPr>
      </p:pic>
    </p:spTree>
    <p:extLst>
      <p:ext uri="{BB962C8B-B14F-4D97-AF65-F5344CB8AC3E}">
        <p14:creationId xmlns:p14="http://schemas.microsoft.com/office/powerpoint/2010/main" val="3583554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800" b="1" dirty="0">
                <a:solidFill>
                  <a:srgbClr val="000000"/>
                </a:solidFill>
                <a:latin typeface="Alexandria" pitchFamily="2" charset="-78"/>
                <a:cs typeface="Alexandria" pitchFamily="2" charset="-78"/>
              </a:rPr>
              <a:t>1.التركيز على المحتوى التفاعلي: </a:t>
            </a:r>
            <a:endParaRPr lang="en-US" altLang="en-US" sz="1800" b="1"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كالقصص الرقمية والموشن جرافيك والفيديوهات الحية ومشاركات وسائل التواصل وفعاليات الأون لاين، والكتب الالكترونية، ومقالات المدونات والروابط، وجداول البيانات. يراهن كثير من خبراء الاتصال أن البيانات الصحفية المنشورة في الاعلام التقليدي في طريقها للاندثار والاتجاه حاليا إلى البيانات الرقمية التي تتضمن الفيديوهات والروابط وتنشر في وسائل التواصل الاجتماعي والمواقع الالكتروني.</a:t>
            </a:r>
          </a:p>
        </p:txBody>
      </p:sp>
    </p:spTree>
    <p:extLst>
      <p:ext uri="{BB962C8B-B14F-4D97-AF65-F5344CB8AC3E}">
        <p14:creationId xmlns:p14="http://schemas.microsoft.com/office/powerpoint/2010/main" val="3571536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289154" y="2028825"/>
            <a:ext cx="9882430"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2- لم يعد استهداف وسائل الاعلام التقليدية معمول به لدى محترفي العلاقات العامة بل برز اتجاه للدمج بين وسائل الاعلام المختلفة او ما يسمى بنموذج بيسو "</a:t>
            </a:r>
            <a:r>
              <a:rPr lang="en-US" altLang="en-US" sz="1600" dirty="0">
                <a:solidFill>
                  <a:srgbClr val="000000"/>
                </a:solidFill>
                <a:latin typeface="Alexandria" pitchFamily="2" charset="-78"/>
                <a:cs typeface="Alexandria" pitchFamily="2" charset="-78"/>
              </a:rPr>
              <a:t>" PESO </a:t>
            </a:r>
            <a:r>
              <a:rPr lang="ar-EG" altLang="en-US" sz="1600" dirty="0">
                <a:solidFill>
                  <a:srgbClr val="000000"/>
                </a:solidFill>
                <a:latin typeface="Alexandria" pitchFamily="2" charset="-78"/>
                <a:cs typeface="Alexandria" pitchFamily="2" charset="-78"/>
              </a:rPr>
              <a:t>وهي اختصار لكلمات </a:t>
            </a:r>
            <a:r>
              <a:rPr lang="en-US" altLang="en-US" sz="1600" dirty="0">
                <a:solidFill>
                  <a:srgbClr val="000000"/>
                </a:solidFill>
                <a:latin typeface="Alexandria" pitchFamily="2" charset="-78"/>
                <a:cs typeface="Alexandria" pitchFamily="2" charset="-78"/>
              </a:rPr>
              <a:t>Paid, </a:t>
            </a:r>
            <a:r>
              <a:rPr lang="en-US" altLang="en-US" sz="1600" dirty="0" err="1">
                <a:solidFill>
                  <a:srgbClr val="000000"/>
                </a:solidFill>
                <a:latin typeface="Alexandria" pitchFamily="2" charset="-78"/>
                <a:cs typeface="Alexandria" pitchFamily="2" charset="-78"/>
              </a:rPr>
              <a:t>Erand</a:t>
            </a:r>
            <a:r>
              <a:rPr lang="en-US" altLang="en-US" sz="1600" dirty="0">
                <a:solidFill>
                  <a:srgbClr val="000000"/>
                </a:solidFill>
                <a:latin typeface="Alexandria" pitchFamily="2" charset="-78"/>
                <a:cs typeface="Alexandria" pitchFamily="2" charset="-78"/>
              </a:rPr>
              <a:t>, Shard, </a:t>
            </a:r>
            <a:r>
              <a:rPr lang="en-US" altLang="en-US" sz="1600" dirty="0" err="1">
                <a:solidFill>
                  <a:srgbClr val="000000"/>
                </a:solidFill>
                <a:latin typeface="Alexandria" pitchFamily="2" charset="-78"/>
                <a:cs typeface="Alexandria" pitchFamily="2" charset="-78"/>
              </a:rPr>
              <a:t>Ownd</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وتعني: الجمع بين العلاقات العامة ووسائل التواصل الاجتماعي:</a:t>
            </a: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50436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en-US" altLang="en-US" sz="1600" dirty="0">
                <a:solidFill>
                  <a:srgbClr val="000000"/>
                </a:solidFill>
                <a:latin typeface="Alexandria" pitchFamily="2" charset="-78"/>
                <a:cs typeface="Alexandria" pitchFamily="2" charset="-78"/>
              </a:rPr>
              <a:t>Paid</a:t>
            </a:r>
            <a:r>
              <a:rPr lang="ar-EG" altLang="en-US" sz="1600" dirty="0">
                <a:solidFill>
                  <a:srgbClr val="000000"/>
                </a:solidFill>
                <a:latin typeface="Alexandria" pitchFamily="2" charset="-78"/>
                <a:cs typeface="Alexandria" pitchFamily="2" charset="-78"/>
              </a:rPr>
              <a:t>هي القنوات المدفوعة مثل الإعلانات الرقمية او رعاية المشاركات والتي تنشر رسالتك، وتتحكم في توزيعها</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en-US" altLang="en-US" sz="1600" dirty="0" err="1">
                <a:solidFill>
                  <a:srgbClr val="000000"/>
                </a:solidFill>
                <a:latin typeface="Alexandria" pitchFamily="2" charset="-78"/>
                <a:cs typeface="Alexandria" pitchFamily="2" charset="-78"/>
              </a:rPr>
              <a:t>Erand</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التغطية المنشورة لمؤسستك أو رسالة أو رسالة شخص من طرف ثالث موثوق به، مثل العلاقة مع الصحفيين أو المدونين او المؤثرين في وسائل التواصل</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en-US" altLang="en-US" sz="1600" dirty="0">
                <a:solidFill>
                  <a:srgbClr val="000000"/>
                </a:solidFill>
                <a:latin typeface="Alexandria" pitchFamily="2" charset="-78"/>
                <a:cs typeface="Alexandria" pitchFamily="2" charset="-78"/>
              </a:rPr>
              <a:t>Shard </a:t>
            </a:r>
            <a:r>
              <a:rPr lang="ar-EG" altLang="en-US" sz="1600" dirty="0">
                <a:solidFill>
                  <a:srgbClr val="000000"/>
                </a:solidFill>
                <a:latin typeface="Alexandria" pitchFamily="2" charset="-78"/>
                <a:cs typeface="Alexandria" pitchFamily="2" charset="-78"/>
              </a:rPr>
              <a:t>هي وسائل اتواصل الاجتماعي والتي من خلالها يتم نشر المشاركات.</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en-US" altLang="en-US" sz="1600" dirty="0" err="1">
                <a:solidFill>
                  <a:srgbClr val="000000"/>
                </a:solidFill>
                <a:latin typeface="Alexandria" pitchFamily="2" charset="-78"/>
                <a:cs typeface="Alexandria" pitchFamily="2" charset="-78"/>
              </a:rPr>
              <a:t>Owend</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هي وسائل التي تمتلكها كالمحتوى او الرسائل والكتابة والنشر من خلال المدونات الخاصة بك أو القنوات الأخرى</a:t>
            </a:r>
          </a:p>
        </p:txBody>
      </p:sp>
    </p:spTree>
    <p:extLst>
      <p:ext uri="{BB962C8B-B14F-4D97-AF65-F5344CB8AC3E}">
        <p14:creationId xmlns:p14="http://schemas.microsoft.com/office/powerpoint/2010/main" val="2860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184223" y="2028825"/>
            <a:ext cx="9987361"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b="1" dirty="0">
                <a:solidFill>
                  <a:srgbClr val="000000"/>
                </a:solidFill>
                <a:latin typeface="Alexandria" pitchFamily="2" charset="-78"/>
                <a:cs typeface="Alexandria" pitchFamily="2" charset="-78"/>
              </a:rPr>
              <a:t>3-التعاون مع المؤثرين في وسائل التواصل الاجتماعي </a:t>
            </a:r>
            <a:r>
              <a:rPr lang="ar-EG" altLang="en-US" sz="1600" dirty="0">
                <a:solidFill>
                  <a:srgbClr val="000000"/>
                </a:solidFill>
                <a:latin typeface="Alexandria" pitchFamily="2" charset="-78"/>
                <a:cs typeface="Alexandria" pitchFamily="2" charset="-78"/>
              </a:rPr>
              <a:t>يلقى اهتمام كبير خصوصا المؤثرين في المنصات الرقمية، فهم يسهمون في تسويق المحتوى وتعزيز العلامة التجارية وانتشارها. وتستهدف الشركات لتسويق منتجاتها ثلاثة أنواع من التسويق هي:</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algn="just" rtl="1" eaLnBrk="1" hangingPunct="1">
              <a:lnSpc>
                <a:spcPct val="150000"/>
              </a:lnSpc>
              <a:defRPr/>
            </a:pPr>
            <a:r>
              <a:rPr lang="ar-EG" altLang="en-US" sz="1600" dirty="0">
                <a:solidFill>
                  <a:srgbClr val="000000"/>
                </a:solidFill>
                <a:latin typeface="Alexandria" pitchFamily="2" charset="-78"/>
                <a:cs typeface="Alexandria" pitchFamily="2" charset="-78"/>
              </a:rPr>
              <a:t>النوع الأول:</a:t>
            </a:r>
            <a:r>
              <a:rPr lang="en-US" altLang="en-US" sz="1600" dirty="0">
                <a:solidFill>
                  <a:srgbClr val="000000"/>
                </a:solidFill>
                <a:latin typeface="Alexandria" pitchFamily="2" charset="-78"/>
                <a:cs typeface="Alexandria" pitchFamily="2" charset="-78"/>
              </a:rPr>
              <a:t>celebrity Marketing </a:t>
            </a:r>
            <a:r>
              <a:rPr lang="ar-EG" altLang="en-US" sz="1600" dirty="0">
                <a:solidFill>
                  <a:srgbClr val="000000"/>
                </a:solidFill>
                <a:latin typeface="Alexandria" pitchFamily="2" charset="-78"/>
                <a:cs typeface="Alexandria" pitchFamily="2" charset="-78"/>
              </a:rPr>
              <a:t> ،  التعاون مع مشاهير الفن، ولاعبي كورة القدم. </a:t>
            </a:r>
          </a:p>
          <a:p>
            <a:pPr algn="just" rtl="1" eaLnBrk="1" hangingPunct="1">
              <a:lnSpc>
                <a:spcPct val="150000"/>
              </a:lnSpc>
              <a:defRPr/>
            </a:pPr>
            <a:r>
              <a:rPr lang="ar-EG" altLang="en-US" sz="1600" dirty="0">
                <a:solidFill>
                  <a:srgbClr val="000000"/>
                </a:solidFill>
                <a:latin typeface="Alexandria" pitchFamily="2" charset="-78"/>
                <a:cs typeface="Alexandria" pitchFamily="2" charset="-78"/>
              </a:rPr>
              <a:t>والقسم الثاني:</a:t>
            </a:r>
            <a:r>
              <a:rPr lang="en-US" altLang="en-US" sz="1600" dirty="0">
                <a:solidFill>
                  <a:srgbClr val="000000"/>
                </a:solidFill>
                <a:latin typeface="Alexandria" pitchFamily="2" charset="-78"/>
                <a:cs typeface="Alexandria" pitchFamily="2" charset="-78"/>
              </a:rPr>
              <a:t>influencers marketing </a:t>
            </a:r>
            <a:r>
              <a:rPr lang="ar-EG" altLang="en-US" sz="1600" dirty="0">
                <a:solidFill>
                  <a:srgbClr val="000000"/>
                </a:solidFill>
                <a:latin typeface="Alexandria" pitchFamily="2" charset="-78"/>
                <a:cs typeface="Alexandria" pitchFamily="2" charset="-78"/>
              </a:rPr>
              <a:t> التسويق عبر من خلال المؤثرين في وسائل التواصل.</a:t>
            </a:r>
          </a:p>
          <a:p>
            <a:pPr algn="just" rtl="1" eaLnBrk="1" hangingPunct="1">
              <a:lnSpc>
                <a:spcPct val="150000"/>
              </a:lnSpc>
              <a:defRPr/>
            </a:pPr>
            <a:r>
              <a:rPr lang="ar-EG" altLang="en-US" sz="1600" dirty="0">
                <a:solidFill>
                  <a:srgbClr val="000000"/>
                </a:solidFill>
                <a:latin typeface="Alexandria" pitchFamily="2" charset="-78"/>
                <a:cs typeface="Alexandria" pitchFamily="2" charset="-78"/>
              </a:rPr>
              <a:t>القسم التسويق من خلال النشطاء </a:t>
            </a:r>
            <a:r>
              <a:rPr lang="en-US" altLang="en-US" sz="1600" dirty="0">
                <a:solidFill>
                  <a:srgbClr val="000000"/>
                </a:solidFill>
                <a:latin typeface="Alexandria" pitchFamily="2" charset="-78"/>
                <a:cs typeface="Alexandria" pitchFamily="2" charset="-78"/>
              </a:rPr>
              <a:t>Micro </a:t>
            </a:r>
            <a:r>
              <a:rPr lang="en-US" altLang="en-US" sz="1600" dirty="0" err="1">
                <a:solidFill>
                  <a:srgbClr val="000000"/>
                </a:solidFill>
                <a:latin typeface="Alexandria" pitchFamily="2" charset="-78"/>
                <a:cs typeface="Alexandria" pitchFamily="2" charset="-78"/>
              </a:rPr>
              <a:t>markrting</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في الشبكات الاجتماعية.</a:t>
            </a:r>
          </a:p>
        </p:txBody>
      </p:sp>
    </p:spTree>
    <p:extLst>
      <p:ext uri="{BB962C8B-B14F-4D97-AF65-F5344CB8AC3E}">
        <p14:creationId xmlns:p14="http://schemas.microsoft.com/office/powerpoint/2010/main" val="2769014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724939" y="2028825"/>
            <a:ext cx="544664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ولاشك ان إستخدام المؤثرون في الإقناع في حملات العلاقات العامة من العوامل المؤثرة للغاية ، سيما وأن المؤثرون اصبح لهم قوة تأثير لا يستهان بها ليس فقط في حملات العلاقات العامة بل أيضا في الحملات الإعلانية والتسويقية .</a:t>
            </a:r>
          </a:p>
        </p:txBody>
      </p:sp>
      <p:pic>
        <p:nvPicPr>
          <p:cNvPr id="3" name="Picture 2"/>
          <p:cNvPicPr>
            <a:picLocks noChangeAspect="1"/>
          </p:cNvPicPr>
          <p:nvPr/>
        </p:nvPicPr>
        <p:blipFill>
          <a:blip r:embed="rId3"/>
          <a:stretch>
            <a:fillRect/>
          </a:stretch>
        </p:blipFill>
        <p:spPr>
          <a:xfrm>
            <a:off x="746488" y="1958971"/>
            <a:ext cx="4849243" cy="3823459"/>
          </a:xfrm>
          <a:prstGeom prst="rect">
            <a:avLst/>
          </a:prstGeom>
        </p:spPr>
      </p:pic>
    </p:spTree>
    <p:extLst>
      <p:ext uri="{BB962C8B-B14F-4D97-AF65-F5344CB8AC3E}">
        <p14:creationId xmlns:p14="http://schemas.microsoft.com/office/powerpoint/2010/main" val="423384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800" b="1" dirty="0">
                <a:solidFill>
                  <a:srgbClr val="000000"/>
                </a:solidFill>
                <a:latin typeface="Alexandria" pitchFamily="2" charset="-78"/>
                <a:cs typeface="Alexandria" pitchFamily="2" charset="-78"/>
              </a:rPr>
              <a:t>أولا التكنيكات العقلانية: </a:t>
            </a:r>
            <a:endParaRPr lang="en-US" altLang="en-US" sz="1800" b="1"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800" b="1"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هي تلك العملية المقصود بها جذب المستهلك إلى السلعة أو الخدمة من خلال الاعتماد على إبراز عوامل منطقية عقلانية مرتبطة بالسلعة مثل السعر أو التغليف أو غيرها من العوامل المادية، التي تسهم في إبراز مميزات وإيجابيات السلعة إلى المستهلك مما يدفعه في النهاية إلى شراء المنتج. </a:t>
            </a:r>
          </a:p>
        </p:txBody>
      </p:sp>
      <p:sp>
        <p:nvSpPr>
          <p:cNvPr id="2" name="Rectangle 1"/>
          <p:cNvSpPr/>
          <p:nvPr/>
        </p:nvSpPr>
        <p:spPr>
          <a:xfrm>
            <a:off x="1958275" y="1007547"/>
            <a:ext cx="6021200" cy="400110"/>
          </a:xfrm>
          <a:prstGeom prst="rect">
            <a:avLst/>
          </a:prstGeom>
        </p:spPr>
        <p:txBody>
          <a:bodyPr wrap="none">
            <a:spAutoFit/>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التكتيكات الإقناعية في حملات العلاقات العامة </a:t>
            </a:r>
            <a:endParaRPr kumimoji="0" lang="ar-EG" altLang="en-US" sz="20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66043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يتميز استخدام التكنيكات  المنطقية من قبل الشركات بمجموعة من المميزات التي يمكن أن تستفيد منها في الترويج للسلعة أو الخدمة والتي تتضمن:</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1- أن التكنيكات العقلية تقوم على استخدام الحقائق والتفاصيل الموجودة فعليًا في السلعة، بعيدًا عن الأمور العاطفية التي تكون غير مقنعة للجمهور في كثير من الأحيان، فهي تعتمد بشكل أساس على قوة الإقناع والحجة المستمدة من المعلومات والحقائق</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2- أن التكنيكات المنطقية تكون موجهة إلى مخاطبة الجانب المنطقي والعقلي لدى المستهلك، من خلال إبراز الفوائد التي تتمتع بها السلعة مما يؤثر على سلوكه الشرائي </a:t>
            </a:r>
          </a:p>
        </p:txBody>
      </p:sp>
      <p:sp>
        <p:nvSpPr>
          <p:cNvPr id="2" name="Rectangle 1"/>
          <p:cNvSpPr/>
          <p:nvPr/>
        </p:nvSpPr>
        <p:spPr>
          <a:xfrm>
            <a:off x="0" y="602038"/>
            <a:ext cx="9446399" cy="400110"/>
          </a:xfrm>
          <a:prstGeom prst="rect">
            <a:avLst/>
          </a:prstGeom>
        </p:spPr>
        <p:txBody>
          <a:bodyPr wrap="square">
            <a:spAutoFit/>
          </a:bodyPr>
          <a:lstStyle/>
          <a:p>
            <a:pPr marR="0" algn="just" rtl="1" fontAlgn="base">
              <a:lnSpc>
                <a:spcPct val="100000"/>
              </a:lnSpc>
              <a:spcBef>
                <a:spcPct val="20000"/>
              </a:spcBef>
              <a:spcAft>
                <a:spcPct val="0"/>
              </a:spcAft>
              <a:buClrTx/>
              <a:buSzTx/>
              <a:tabLst/>
              <a:defRPr/>
            </a:pPr>
            <a:r>
              <a:rPr lang="ar-EG" sz="2000" b="1" dirty="0">
                <a:solidFill>
                  <a:srgbClr val="000000"/>
                </a:solidFill>
                <a:latin typeface="Alexandria" pitchFamily="2" charset="-78"/>
                <a:cs typeface="Alexandria" pitchFamily="2" charset="-78"/>
              </a:rPr>
              <a:t>مميزات التكنيكات المنطقية العقلانية في حملات العلاقات العامة</a:t>
            </a:r>
            <a:endParaRPr lang="en-US" sz="2000" b="1"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66415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17280" y="168549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3-أن التكنيكات المنطقية تهدف إلى تكوين قناعات قوية </a:t>
            </a:r>
            <a:r>
              <a:rPr lang="en-US" altLang="en-US" sz="1600" dirty="0">
                <a:solidFill>
                  <a:srgbClr val="000000"/>
                </a:solidFill>
                <a:latin typeface="Alexandria" pitchFamily="2" charset="-78"/>
                <a:cs typeface="Alexandria" pitchFamily="2" charset="-78"/>
              </a:rPr>
              <a:t>strong conviction </a:t>
            </a:r>
            <a:r>
              <a:rPr lang="ar-EG" altLang="en-US" sz="1600" dirty="0">
                <a:solidFill>
                  <a:srgbClr val="000000"/>
                </a:solidFill>
                <a:latin typeface="Alexandria" pitchFamily="2" charset="-78"/>
                <a:cs typeface="Alexandria" pitchFamily="2" charset="-78"/>
              </a:rPr>
              <a:t>متعلقة بالسلعة من خلال الهرمية في بناء تلك القناعات، والتي تبدأ بالوعي ثم المعرفة ثم التفضيل ثم الاقتناع، وأخيرًا القيام بعملية شراء المنتج.  </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4-أن التكنيكات المنطقية تهدف إلى التركيز على سلوكيات وممارسات وحاجات المستهلك النفعية إلى السلعة أو الخدمة التي مكنها تلبية تلك الحاجات أو الممارسات.</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 5-أن تلك التكنيكات  يمكن استخدامها من قبل الشركات والمشاريع الصغيرة وذلك لإبراز المزايا التي تتمتع بها السلعة مما يحقق لها ميزة تسويقية تنافسية يمكنها من الانتشار في أسرع وقت. </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6-أنها تساعد الشركات من إمكانية تسويق المنتج في أكثر من منطقة جغرافية في وقت واحد</a:t>
            </a:r>
          </a:p>
        </p:txBody>
      </p:sp>
    </p:spTree>
    <p:extLst>
      <p:ext uri="{BB962C8B-B14F-4D97-AF65-F5344CB8AC3E}">
        <p14:creationId xmlns:p14="http://schemas.microsoft.com/office/powerpoint/2010/main" val="2533845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636295" y="1768939"/>
            <a:ext cx="9195125" cy="2463623"/>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1- أن تكون الرسالة بسيطة فالبساطة هى قمة الابداع.</a:t>
            </a: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2- أن تكون واضحة ومعلوماتها محددة</a:t>
            </a: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3 – تكرار الرسالة اكثر من مرة</a:t>
            </a: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4- تقديم الرسالة من خلال صيغ مختلفه حتى لا يصاب الجمهور بالملل من كثرة تكرارها.</a:t>
            </a:r>
          </a:p>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5- لابد ان تكون بداية الرسالة قادرة على جذب الانتباه حتى تدفع الجمهور الى قراءتها او الاستماع أو مشاهدتها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2"/>
          <p:cNvSpPr txBox="1">
            <a:spLocks noChangeArrowheads="1"/>
          </p:cNvSpPr>
          <p:nvPr/>
        </p:nvSpPr>
        <p:spPr bwMode="auto">
          <a:xfrm>
            <a:off x="-1015466" y="285750"/>
            <a:ext cx="940241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R="0" algn="just" rtl="1" eaLnBrk="1" hangingPunct="1">
              <a:lnSpc>
                <a:spcPct val="100000"/>
              </a:lnSpc>
              <a:spcBef>
                <a:spcPct val="20000"/>
              </a:spcBef>
              <a:buClrTx/>
              <a:buSzTx/>
              <a:tabLst/>
              <a:defRPr/>
            </a:pPr>
            <a:r>
              <a:rPr lang="ar-EG" altLang="en-US" sz="2000" b="1" dirty="0">
                <a:solidFill>
                  <a:srgbClr val="000000"/>
                </a:solidFill>
                <a:latin typeface="Alexandria" pitchFamily="2" charset="-78"/>
                <a:ea typeface="+mn-ea"/>
                <a:cs typeface="Alexandria" pitchFamily="2" charset="-78"/>
              </a:rPr>
              <a:t>شروط الرسالة الاقناعية الناجحه فى الحملات</a:t>
            </a:r>
            <a:endParaRPr lang="en-US" altLang="en-US" sz="2000" b="1" dirty="0">
              <a:solidFill>
                <a:srgbClr val="000000"/>
              </a:solidFill>
              <a:latin typeface="Alexandria" pitchFamily="2" charset="-78"/>
              <a:ea typeface="+mn-ea"/>
              <a:cs typeface="Alexandria" pitchFamily="2" charset="-78"/>
            </a:endParaRPr>
          </a:p>
        </p:txBody>
      </p:sp>
      <p:pic>
        <p:nvPicPr>
          <p:cNvPr id="2" name="Picture 1"/>
          <p:cNvPicPr>
            <a:picLocks noChangeAspect="1"/>
          </p:cNvPicPr>
          <p:nvPr/>
        </p:nvPicPr>
        <p:blipFill>
          <a:blip r:embed="rId3"/>
          <a:stretch>
            <a:fillRect/>
          </a:stretch>
        </p:blipFill>
        <p:spPr>
          <a:xfrm>
            <a:off x="1116530" y="4042611"/>
            <a:ext cx="2325116" cy="1878694"/>
          </a:xfrm>
          <a:prstGeom prst="rect">
            <a:avLst/>
          </a:prstGeom>
        </p:spPr>
      </p:pic>
    </p:spTree>
    <p:extLst>
      <p:ext uri="{BB962C8B-B14F-4D97-AF65-F5344CB8AC3E}">
        <p14:creationId xmlns:p14="http://schemas.microsoft.com/office/powerpoint/2010/main" val="235923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وهي ذلك الأسلوب الدعائي الذي يعتمد عليه المعلن في إقناع المستهلك بالسلعة من خلال إثارة مشاعر وعواطف المستهلك، مثل : </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-أشكال وأنماط التكنيكات العاطفية المستخدمة في الإعلانات الموجهة للمرأة</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المتعلقة بالمرح والسعادة </a:t>
            </a:r>
            <a:r>
              <a:rPr lang="en-US" altLang="en-US" sz="1600" dirty="0">
                <a:solidFill>
                  <a:srgbClr val="000000"/>
                </a:solidFill>
                <a:latin typeface="Alexandria" pitchFamily="2" charset="-78"/>
                <a:cs typeface="Alexandria" pitchFamily="2" charset="-78"/>
              </a:rPr>
              <a:t>Fun/Happiness.</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المتعلقة بالدعابة </a:t>
            </a:r>
            <a:r>
              <a:rPr lang="en-US" altLang="en-US" sz="1600" dirty="0">
                <a:solidFill>
                  <a:srgbClr val="000000"/>
                </a:solidFill>
                <a:latin typeface="Alexandria" pitchFamily="2" charset="-78"/>
                <a:cs typeface="Alexandria" pitchFamily="2" charset="-78"/>
              </a:rPr>
              <a:t>Humor.</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المعتمدة على توظيف الأطفال والأقران </a:t>
            </a:r>
            <a:r>
              <a:rPr lang="en-US" altLang="en-US" sz="1600" dirty="0">
                <a:solidFill>
                  <a:srgbClr val="000000"/>
                </a:solidFill>
                <a:latin typeface="Alexandria" pitchFamily="2" charset="-78"/>
                <a:cs typeface="Alexandria" pitchFamily="2" charset="-78"/>
              </a:rPr>
              <a:t>Presence of Children&amp; peers.</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المتعلقة بمفاهيم الجمال </a:t>
            </a:r>
          </a:p>
        </p:txBody>
      </p:sp>
      <p:sp>
        <p:nvSpPr>
          <p:cNvPr id="2" name="Rectangle 1"/>
          <p:cNvSpPr/>
          <p:nvPr/>
        </p:nvSpPr>
        <p:spPr>
          <a:xfrm>
            <a:off x="2368792" y="760531"/>
            <a:ext cx="5216493" cy="400110"/>
          </a:xfrm>
          <a:prstGeom prst="rect">
            <a:avLst/>
          </a:prstGeom>
        </p:spPr>
        <p:txBody>
          <a:bodyPr wrap="none">
            <a:spAutoFit/>
          </a:bodyPr>
          <a:lstStyle/>
          <a:p>
            <a:pPr marR="0" algn="just" rtl="1" fontAlgn="base">
              <a:lnSpc>
                <a:spcPct val="100000"/>
              </a:lnSpc>
              <a:spcBef>
                <a:spcPct val="20000"/>
              </a:spcBef>
              <a:spcAft>
                <a:spcPct val="0"/>
              </a:spcAft>
              <a:buClrTx/>
              <a:buSzTx/>
              <a:tabLst/>
              <a:defRPr/>
            </a:pPr>
            <a:r>
              <a:rPr lang="ar-EG" sz="2000" b="1" dirty="0">
                <a:solidFill>
                  <a:srgbClr val="000000"/>
                </a:solidFill>
                <a:latin typeface="Alexandria" pitchFamily="2" charset="-78"/>
                <a:cs typeface="Alexandria" pitchFamily="2" charset="-78"/>
              </a:rPr>
              <a:t>التكنيكات العاطفية </a:t>
            </a:r>
            <a:r>
              <a:rPr lang="en-US" sz="2000" b="1" dirty="0">
                <a:solidFill>
                  <a:srgbClr val="000000"/>
                </a:solidFill>
                <a:latin typeface="Alexandria" pitchFamily="2" charset="-78"/>
                <a:cs typeface="Alexandria" pitchFamily="2" charset="-78"/>
              </a:rPr>
              <a:t>Emotional Appeals:</a:t>
            </a:r>
          </a:p>
        </p:txBody>
      </p:sp>
    </p:spTree>
    <p:extLst>
      <p:ext uri="{BB962C8B-B14F-4D97-AF65-F5344CB8AC3E}">
        <p14:creationId xmlns:p14="http://schemas.microsoft.com/office/powerpoint/2010/main" val="154966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المتعلقة بالمكانة الاجتماعية من خلال الاستعانة بالمشاهير والممثلين </a:t>
            </a:r>
            <a:r>
              <a:rPr lang="en-US" altLang="en-US" sz="1600" dirty="0">
                <a:solidFill>
                  <a:srgbClr val="000000"/>
                </a:solidFill>
                <a:latin typeface="Alexandria" pitchFamily="2" charset="-78"/>
                <a:cs typeface="Alexandria" pitchFamily="2" charset="-78"/>
              </a:rPr>
              <a:t>Social status like presence of celebrities.</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المتعلقة بإثارة مشاعر الخوف لدى المرأة </a:t>
            </a:r>
            <a:r>
              <a:rPr lang="en-US" altLang="en-US" sz="1600" dirty="0">
                <a:solidFill>
                  <a:srgbClr val="000000"/>
                </a:solidFill>
                <a:latin typeface="Alexandria" pitchFamily="2" charset="-78"/>
                <a:cs typeface="Alexandria" pitchFamily="2" charset="-78"/>
              </a:rPr>
              <a:t>Fear Appeals.</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المعتمدة على الرياضة واللياقة البدنية </a:t>
            </a:r>
            <a:r>
              <a:rPr lang="en-US" altLang="en-US" sz="1600" dirty="0">
                <a:solidFill>
                  <a:srgbClr val="000000"/>
                </a:solidFill>
                <a:latin typeface="Alexandria" pitchFamily="2" charset="-78"/>
                <a:cs typeface="Alexandria" pitchFamily="2" charset="-78"/>
              </a:rPr>
              <a:t>Sports&amp; Physical performance</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المعتمدة على الإثارة والحركة والمغامرة </a:t>
            </a:r>
            <a:r>
              <a:rPr lang="en-US" altLang="en-US" sz="1600" dirty="0">
                <a:solidFill>
                  <a:srgbClr val="000000"/>
                </a:solidFill>
                <a:latin typeface="Alexandria" pitchFamily="2" charset="-78"/>
                <a:cs typeface="Alexandria" pitchFamily="2" charset="-78"/>
              </a:rPr>
              <a:t>Action &amp;Adventure.</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المعتمدة على توظيف الموسيقي </a:t>
            </a:r>
            <a:r>
              <a:rPr lang="en-US" altLang="en-US" sz="1600" dirty="0">
                <a:solidFill>
                  <a:srgbClr val="000000"/>
                </a:solidFill>
                <a:latin typeface="Alexandria" pitchFamily="2" charset="-78"/>
                <a:cs typeface="Alexandria" pitchFamily="2" charset="-78"/>
              </a:rPr>
              <a:t>Musical Appeals</a:t>
            </a: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استخدام التكنيكات المعتمدة على الجمال المادي والجاذبية </a:t>
            </a:r>
            <a:r>
              <a:rPr lang="en-US" altLang="en-US" sz="1600" dirty="0">
                <a:solidFill>
                  <a:srgbClr val="000000"/>
                </a:solidFill>
                <a:latin typeface="Alexandria" pitchFamily="2" charset="-78"/>
                <a:cs typeface="Alexandria" pitchFamily="2" charset="-78"/>
              </a:rPr>
              <a:t>physical Appearance</a:t>
            </a:r>
          </a:p>
        </p:txBody>
      </p:sp>
    </p:spTree>
    <p:extLst>
      <p:ext uri="{BB962C8B-B14F-4D97-AF65-F5344CB8AC3E}">
        <p14:creationId xmlns:p14="http://schemas.microsoft.com/office/powerpoint/2010/main" val="2642879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207243" y="1953070"/>
            <a:ext cx="511167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1-أنها تعد من أفضل الأساليب لمخاطبة عقل قلب ومشاعر المستهلك. </a:t>
            </a:r>
            <a:endParaRPr lang="en-US"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endParaRPr lang="ar-EG" altLang="en-US" sz="1600" dirty="0">
              <a:solidFill>
                <a:srgbClr val="000000"/>
              </a:solidFill>
              <a:latin typeface="Alexandria" pitchFamily="2" charset="-78"/>
              <a:cs typeface="Alexandria" pitchFamily="2" charset="-78"/>
            </a:endParaRPr>
          </a:p>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2- أنها تساعد في تذكر السلعة بسهولة، إذ أنه ليس من السهل على المستهلك خاصة المرأة بنسيان السلعة التي تركت انطباع جيد</a:t>
            </a:r>
          </a:p>
          <a:p>
            <a:pPr marR="0" algn="just" rtl="1" eaLnBrk="1" hangingPunct="1">
              <a:lnSpc>
                <a:spcPct val="150000"/>
              </a:lnSpc>
              <a:buClrTx/>
              <a:buSzTx/>
              <a:tabLst/>
              <a:defRPr/>
            </a:pPr>
            <a:endParaRPr lang="en-US" altLang="en-US" sz="1600" dirty="0">
              <a:solidFill>
                <a:srgbClr val="000000"/>
              </a:solidFill>
              <a:latin typeface="Alexandria" pitchFamily="2" charset="-78"/>
              <a:cs typeface="Alexandria" pitchFamily="2" charset="-78"/>
            </a:endParaRPr>
          </a:p>
        </p:txBody>
      </p:sp>
      <p:sp>
        <p:nvSpPr>
          <p:cNvPr id="2" name="Rectangle 1"/>
          <p:cNvSpPr/>
          <p:nvPr/>
        </p:nvSpPr>
        <p:spPr>
          <a:xfrm>
            <a:off x="3027003" y="802093"/>
            <a:ext cx="5024132" cy="400110"/>
          </a:xfrm>
          <a:prstGeom prst="rect">
            <a:avLst/>
          </a:prstGeom>
        </p:spPr>
        <p:txBody>
          <a:bodyPr wrap="none">
            <a:spAutoFit/>
          </a:bodyPr>
          <a:lstStyle/>
          <a:p>
            <a:pPr marR="0" algn="just" rtl="1" fontAlgn="base">
              <a:lnSpc>
                <a:spcPct val="100000"/>
              </a:lnSpc>
              <a:spcBef>
                <a:spcPct val="20000"/>
              </a:spcBef>
              <a:spcAft>
                <a:spcPct val="0"/>
              </a:spcAft>
              <a:buClrTx/>
              <a:buSzTx/>
              <a:tabLst/>
              <a:defRPr/>
            </a:pPr>
            <a:r>
              <a:rPr lang="ar-EG" altLang="en-US" sz="2000" b="1" dirty="0">
                <a:solidFill>
                  <a:srgbClr val="000000"/>
                </a:solidFill>
                <a:latin typeface="Alexandria" pitchFamily="2" charset="-78"/>
                <a:cs typeface="Alexandria" pitchFamily="2" charset="-78"/>
              </a:rPr>
              <a:t>مميزات الاستعانة بالتكنيكات  العاطفية</a:t>
            </a:r>
          </a:p>
        </p:txBody>
      </p:sp>
      <p:pic>
        <p:nvPicPr>
          <p:cNvPr id="3" name="Picture 2"/>
          <p:cNvPicPr>
            <a:picLocks noChangeAspect="1"/>
          </p:cNvPicPr>
          <p:nvPr/>
        </p:nvPicPr>
        <p:blipFill>
          <a:blip r:embed="rId3"/>
          <a:stretch>
            <a:fillRect/>
          </a:stretch>
        </p:blipFill>
        <p:spPr>
          <a:xfrm>
            <a:off x="986158" y="1953070"/>
            <a:ext cx="4957442" cy="3835262"/>
          </a:xfrm>
          <a:prstGeom prst="rect">
            <a:avLst/>
          </a:prstGeom>
        </p:spPr>
      </p:pic>
    </p:spTree>
    <p:extLst>
      <p:ext uri="{BB962C8B-B14F-4D97-AF65-F5344CB8AC3E}">
        <p14:creationId xmlns:p14="http://schemas.microsoft.com/office/powerpoint/2010/main" val="2826245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212783" y="1953070"/>
            <a:ext cx="9618637"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algn="just" rtl="1" eaLnBrk="1" hangingPunct="1">
              <a:lnSpc>
                <a:spcPct val="150000"/>
              </a:lnSpc>
              <a:buClrTx/>
              <a:buSzTx/>
              <a:tabLst/>
              <a:defRPr/>
            </a:pPr>
            <a:r>
              <a:rPr lang="ar-EG" altLang="en-US" sz="1600" dirty="0">
                <a:solidFill>
                  <a:srgbClr val="000000"/>
                </a:solidFill>
                <a:latin typeface="Alexandria" pitchFamily="2" charset="-78"/>
                <a:cs typeface="Alexandria" pitchFamily="2" charset="-78"/>
              </a:rPr>
              <a:t>- كذلك تساعد التكنيكات العاطفية على استمرار ولاء الجمهور للسلعة من خلال قيام المعلن بتوظيف بعض الرموز والكلمات التي يفضلها المستهلك، وهو ما تقوم به كثير من الشركات عند مخاطبة المرأة، حيث تعمل شركة مثل </a:t>
            </a:r>
            <a:r>
              <a:rPr lang="en-US" altLang="en-US" sz="1600" dirty="0">
                <a:solidFill>
                  <a:srgbClr val="000000"/>
                </a:solidFill>
                <a:latin typeface="Alexandria" pitchFamily="2" charset="-78"/>
                <a:cs typeface="Alexandria" pitchFamily="2" charset="-78"/>
              </a:rPr>
              <a:t>Unilever </a:t>
            </a:r>
            <a:r>
              <a:rPr lang="ar-EG" altLang="en-US" sz="1600" dirty="0">
                <a:solidFill>
                  <a:srgbClr val="000000"/>
                </a:solidFill>
                <a:latin typeface="Alexandria" pitchFamily="2" charset="-78"/>
                <a:cs typeface="Alexandria" pitchFamily="2" charset="-78"/>
              </a:rPr>
              <a:t>على توظيف بعض العبارات الإسلامية التي ترغب بها المرأة المسلمة في اندونيسيا مثل تسمية منتجها باسم </a:t>
            </a:r>
            <a:r>
              <a:rPr lang="en-US" altLang="en-US" sz="1600" dirty="0">
                <a:solidFill>
                  <a:srgbClr val="000000"/>
                </a:solidFill>
                <a:latin typeface="Alexandria" pitchFamily="2" charset="-78"/>
                <a:cs typeface="Alexandria" pitchFamily="2" charset="-78"/>
              </a:rPr>
              <a:t>Hijab Body Lotion </a:t>
            </a:r>
            <a:r>
              <a:rPr lang="ar-EG" altLang="en-US" sz="1600" dirty="0">
                <a:solidFill>
                  <a:srgbClr val="000000"/>
                </a:solidFill>
                <a:latin typeface="Alexandria" pitchFamily="2" charset="-78"/>
                <a:cs typeface="Alexandria" pitchFamily="2" charset="-78"/>
              </a:rPr>
              <a:t>والذي كان له دور كبير في الترويج للمنتج لشعور المرأة في إندونيسيا بأن ذلك المنتج صنع خصيصا للمرأة المسلمة المحجبة. </a:t>
            </a:r>
          </a:p>
          <a:p>
            <a:pPr marR="0" algn="just" rtl="1" eaLnBrk="1" hangingPunct="1">
              <a:lnSpc>
                <a:spcPct val="150000"/>
              </a:lnSpc>
              <a:buClrTx/>
              <a:buSzTx/>
              <a:tabLst/>
              <a:defRPr/>
            </a:pPr>
            <a:endParaRPr lang="en-US" altLang="en-US" sz="160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51825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7200" y="15288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7398" y="1968370"/>
            <a:ext cx="10334185" cy="2094291"/>
          </a:xfrm>
          <a:prstGeom prst="rect">
            <a:avLst/>
          </a:prstGeom>
          <a:noFill/>
        </p:spPr>
        <p:txBody>
          <a:bodyPr wrap="square" rtlCol="0">
            <a:spAutoFit/>
          </a:bodyPr>
          <a:lstStyle/>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لابد وان تكون النهاية أمر يحث على الاستجابة السلوكية.</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استخدام التكامل بين الاتصال الجماهيرى، الاتصال الشخصى فى توصيل الرسالة الاتصالية.</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يجب تصميم الرسال الاتصالية على اساس معرفه احتياجات ورغبات الجمهور المستهدف.</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الاستفادة من المنظمات غير الربحية والمؤسسات الحكومية والجمعيات الاهلية فى تدعيم الرسائل الاتصالية.</a:t>
            </a:r>
          </a:p>
          <a:p>
            <a:pPr algn="just" rtl="1" fontAlgn="base">
              <a:lnSpc>
                <a:spcPct val="150000"/>
              </a:lnSpc>
              <a:spcBef>
                <a:spcPct val="20000"/>
              </a:spcBef>
              <a:spcAft>
                <a:spcPct val="0"/>
              </a:spcAft>
            </a:pPr>
            <a:r>
              <a:rPr lang="ar-EG" sz="1600" dirty="0">
                <a:solidFill>
                  <a:srgbClr val="000000"/>
                </a:solidFill>
                <a:latin typeface="Alexandria" pitchFamily="2" charset="-78"/>
                <a:cs typeface="Alexandria" pitchFamily="2" charset="-78"/>
              </a:rPr>
              <a:t>- معرفة المشكلات والصعوبات التى تعوق انتشار الرسائل الاتصالية بين الجمهور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74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2685222"/>
          </a:xfrm>
          <a:prstGeom prst="rect">
            <a:avLst/>
          </a:prstGeom>
          <a:noFill/>
        </p:spPr>
        <p:txBody>
          <a:bodyPr wrap="square" rtlCol="0">
            <a:spAutoFit/>
          </a:bodyPr>
          <a:lstStyle/>
          <a:p>
            <a:pPr algn="just" rtl="1" fontAlgn="base">
              <a:lnSpc>
                <a:spcPct val="150000"/>
              </a:lnSpc>
              <a:spcBef>
                <a:spcPct val="20000"/>
              </a:spcBef>
              <a:spcAft>
                <a:spcPct val="0"/>
              </a:spcAft>
            </a:pPr>
            <a:r>
              <a:rPr lang="ar-EG" sz="1600" b="1" dirty="0">
                <a:solidFill>
                  <a:srgbClr val="000000"/>
                </a:solidFill>
                <a:latin typeface="Alexandria" pitchFamily="2" charset="-78"/>
                <a:cs typeface="Alexandria" pitchFamily="2" charset="-78"/>
              </a:rPr>
              <a:t>تبادل المنفعة </a:t>
            </a:r>
            <a:r>
              <a:rPr lang="ar-EG" sz="1600" dirty="0">
                <a:solidFill>
                  <a:srgbClr val="000000"/>
                </a:solidFill>
                <a:latin typeface="Alexandria" pitchFamily="2" charset="-78"/>
                <a:cs typeface="Alexandria" pitchFamily="2" charset="-78"/>
              </a:rPr>
              <a:t>: يمکن استخدام طريقة تبادل المنفعة بهدف الإقناع والتأثير بالآخرين، حيث إن مبدأ المعاملة بالمثل هو من أکثر المبادئ نجاحاً في التعامل مع الناس، لأنه ينطوي في داخله على التعاون مع الآخرين وهو من أهم قواعد البقاء في الحياة، لأن الناس يميلون في العادة للرغبة في رد الجميل عند الحصول على شيء ما، کما أنه وعند استخدام هذه الطريقة لإقناع الطرف الآخر يمکن تحقيق نتيجة جيدة وإيجابية من خلال توفير معلومات إيجابية وذات فائدة بالنسبة إليه، لأن المرء يميل بطبيعته لمن يقدم له المعلومات السارة ويشعر بالنفور من الذين يجلبون له الأخبار غير السارة.</a:t>
            </a:r>
          </a:p>
          <a:p>
            <a:pPr algn="just" rtl="1" fontAlgn="base">
              <a:lnSpc>
                <a:spcPct val="150000"/>
              </a:lnSpc>
              <a:spcBef>
                <a:spcPct val="20000"/>
              </a:spcBef>
              <a:spcAft>
                <a:spcPct val="0"/>
              </a:spcAft>
            </a:pPr>
            <a:endParaRPr lang="ar-EG" sz="1600" dirty="0">
              <a:solidFill>
                <a:srgbClr val="000000"/>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351797" y="698975"/>
            <a:ext cx="3129383" cy="400110"/>
          </a:xfrm>
          <a:prstGeom prst="rect">
            <a:avLst/>
          </a:prstGeom>
        </p:spPr>
        <p:txBody>
          <a:bodyPr wrap="none">
            <a:spAutoFit/>
          </a:bodyPr>
          <a:lstStyle/>
          <a:p>
            <a:pPr algn="just" rtl="1" fontAlgn="base">
              <a:spcBef>
                <a:spcPct val="20000"/>
              </a:spcBef>
              <a:spcAft>
                <a:spcPct val="0"/>
              </a:spcAft>
            </a:pPr>
            <a:r>
              <a:rPr lang="ar-EG" sz="2000" b="1" dirty="0">
                <a:solidFill>
                  <a:srgbClr val="000000"/>
                </a:solidFill>
                <a:latin typeface="Alexandria" pitchFamily="2" charset="-78"/>
                <a:cs typeface="Alexandria" pitchFamily="2" charset="-78"/>
              </a:rPr>
              <a:t>أساليب الاقناع التفاعلية</a:t>
            </a:r>
          </a:p>
        </p:txBody>
      </p:sp>
    </p:spTree>
    <p:extLst>
      <p:ext uri="{BB962C8B-B14F-4D97-AF65-F5344CB8AC3E}">
        <p14:creationId xmlns:p14="http://schemas.microsoft.com/office/powerpoint/2010/main" val="3101912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103798"/>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endParaRPr lang="ar-EG" sz="1600" dirty="0">
              <a:solidFill>
                <a:srgbClr val="000000"/>
              </a:solidFill>
              <a:latin typeface="Alexandria" pitchFamily="2" charset="-78"/>
              <a:cs typeface="Alexandria" pitchFamily="2" charset="-78"/>
            </a:endParaRPr>
          </a:p>
          <a:p>
            <a:pPr marR="0" algn="just" rtl="1" fontAlgn="base">
              <a:lnSpc>
                <a:spcPct val="150000"/>
              </a:lnSpc>
              <a:spcBef>
                <a:spcPct val="20000"/>
              </a:spcBef>
              <a:spcAft>
                <a:spcPct val="0"/>
              </a:spcAft>
              <a:buClrTx/>
              <a:buSzTx/>
              <a:tabLst/>
              <a:defRPr/>
            </a:pPr>
            <a:r>
              <a:rPr lang="ar-EG" sz="1600" b="1" u="sng" dirty="0">
                <a:solidFill>
                  <a:srgbClr val="000000"/>
                </a:solidFill>
                <a:latin typeface="Alexandria" pitchFamily="2" charset="-78"/>
                <a:cs typeface="Alexandria" pitchFamily="2" charset="-78"/>
              </a:rPr>
              <a:t>-اختيار کلمات قوية للإقناع</a:t>
            </a:r>
            <a:r>
              <a:rPr lang="ar-EG" sz="1600" dirty="0">
                <a:solidFill>
                  <a:srgbClr val="000000"/>
                </a:solidFill>
                <a:latin typeface="Alexandria" pitchFamily="2" charset="-78"/>
                <a:cs typeface="Alexandria" pitchFamily="2" charset="-78"/>
              </a:rPr>
              <a:t>: يجب على الشخص عند القيام بمحاولة إقناع شخص بشيء ما أن يقوم باختيار الکلمات المناسبة والتي من شأنها أن تثير استجابته، ويمکن ذلک عن طريق صياغة الموضوع بالعبارات القوية والرئيسية التي تجلب انتباهه، على سبيل المثال إذا کان يريد إقناع شخص ما بالتأمين على السيارة التي يملکها يجب عليه أن لا يستخدم جمل منفرة مثل (هناك آلاف الحوادث کل يوم)، بل عليه اختيار طريقة أفضل مثل جملة (هناك آلاف الوفيات المرتبطة بحوادث السيارات کل يوم) حيث أن کلمة الموت أقوى وأکثر تأثيراً من کلمة الحادث والتي قد تجلب انتباهه وتسترعي سمعه.</a:t>
            </a:r>
          </a:p>
          <a:p>
            <a:pPr marR="0" algn="just" rtl="1" fontAlgn="base">
              <a:lnSpc>
                <a:spcPct val="150000"/>
              </a:lnSpc>
              <a:spcBef>
                <a:spcPct val="20000"/>
              </a:spcBef>
              <a:spcAft>
                <a:spcPct val="0"/>
              </a:spcAft>
              <a:buClrTx/>
              <a:buSzTx/>
              <a:tabLst/>
              <a:defRPr/>
            </a:pPr>
            <a:endParaRPr lang="ar-EG" sz="1600" dirty="0">
              <a:solidFill>
                <a:srgbClr val="000000"/>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673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17600" y="1968371"/>
            <a:ext cx="10053983" cy="1943481"/>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b="1" u="sng" dirty="0">
                <a:solidFill>
                  <a:srgbClr val="000000"/>
                </a:solidFill>
                <a:latin typeface="Alexandria" pitchFamily="2" charset="-78"/>
                <a:cs typeface="Alexandria" pitchFamily="2" charset="-78"/>
              </a:rPr>
              <a:t>-ايجاد حاجة</a:t>
            </a:r>
            <a:r>
              <a:rPr lang="ar-EG" sz="1600" dirty="0">
                <a:solidFill>
                  <a:srgbClr val="000000"/>
                </a:solidFill>
                <a:latin typeface="Alexandria" pitchFamily="2" charset="-78"/>
                <a:cs typeface="Alexandria" pitchFamily="2" charset="-78"/>
              </a:rPr>
              <a:t>: يعد ايجاد الحاجة لدى الطرف الآخر أحد أهم طرق الإقناع التي تنطوي على تحفيز الرغبة لديه أو خلق نوع من أنواع الجاذبية اتجاه شيء ما موجود من قبل، وغالباً ما تتضمن هذه الطريقة في الإقناع استجابة لاحتياجات الشخص الاساسية مثل المأوى وتحقيق الذات، بالإضافة للمحبة والاحترام، وبالعادة يقوم المسوقون لمنتجاتهم الخاصة بالترکيز على هذه الطريقة من خلال الإشارة إلى أن المنتج المقصود سيساعد المستهلک حتى يصبح سعيداً وآمناً.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4317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43481" y="1968371"/>
            <a:ext cx="4328101" cy="1897314"/>
          </a:xfrm>
          <a:prstGeom prst="rect">
            <a:avLst/>
          </a:prstGeom>
          <a:noFill/>
        </p:spPr>
        <p:txBody>
          <a:bodyPr wrap="square" rtlCol="0">
            <a:spAutoFit/>
          </a:bodyPr>
          <a:lstStyle/>
          <a:p>
            <a:pPr marR="0" algn="just" rtl="1" fontAlgn="base">
              <a:lnSpc>
                <a:spcPct val="150000"/>
              </a:lnSpc>
              <a:spcBef>
                <a:spcPct val="20000"/>
              </a:spcBef>
              <a:spcAft>
                <a:spcPct val="0"/>
              </a:spcAft>
              <a:buClrTx/>
              <a:buSzTx/>
              <a:tabLst/>
              <a:defRPr/>
            </a:pPr>
            <a:r>
              <a:rPr lang="ar-EG" sz="1600" dirty="0">
                <a:solidFill>
                  <a:srgbClr val="000000"/>
                </a:solidFill>
                <a:latin typeface="Alexandria" pitchFamily="2" charset="-78"/>
                <a:cs typeface="Alexandria" pitchFamily="2" charset="-78"/>
              </a:rPr>
              <a:t>ختاماً فإن حملات العلاقات العامة بحاجه إلى تكامل مراحل تخطيطها على أكمل وجه ،ولاشك أن حملات العلاقات العامة تحتاج إلى كثير من الأساليب والتكتيكات الإقناعية  حتى تؤثر بشكل فاعل في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0593" y="1876239"/>
            <a:ext cx="5539576" cy="3689674"/>
          </a:xfrm>
          <a:prstGeom prst="rect">
            <a:avLst/>
          </a:prstGeom>
        </p:spPr>
      </p:pic>
    </p:spTree>
    <p:extLst>
      <p:ext uri="{BB962C8B-B14F-4D97-AF65-F5344CB8AC3E}">
        <p14:creationId xmlns:p14="http://schemas.microsoft.com/office/powerpoint/2010/main" val="3506440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359763" y="345551"/>
            <a:ext cx="9874863" cy="646331"/>
          </a:xfrm>
          <a:prstGeom prst="rect">
            <a:avLst/>
          </a:prstGeom>
        </p:spPr>
        <p:txBody>
          <a:bodyPr wrap="square">
            <a:spAutoFit/>
          </a:bodyPr>
          <a:lstStyle/>
          <a:p>
            <a:pPr marL="0" marR="0" lvl="0" indent="0" algn="ctr" defTabSz="914400" rtl="1" eaLnBrk="1" fontAlgn="base" latinLnBrk="0" hangingPunct="1">
              <a:lnSpc>
                <a:spcPct val="100000"/>
              </a:lnSpc>
              <a:spcBef>
                <a:spcPct val="20000"/>
              </a:spcBef>
              <a:spcAft>
                <a:spcPct val="0"/>
              </a:spcAft>
              <a:buClrTx/>
              <a:buSzTx/>
              <a:buFontTx/>
              <a:buNone/>
              <a:tabLst/>
              <a:defRPr/>
            </a:pPr>
            <a:r>
              <a:rPr lang="ar-EG" altLang="en-US" sz="3600" b="1" u="sng" dirty="0">
                <a:solidFill>
                  <a:srgbClr val="000000"/>
                </a:solidFill>
                <a:latin typeface="Arial"/>
                <a:cs typeface="Arial"/>
              </a:rPr>
              <a:t>مراجع إضافية لهذه المحاضرة</a:t>
            </a:r>
            <a:endParaRPr kumimoji="0" lang="ar-EG" altLang="en-US" sz="3600" b="1" i="0" u="sng" strike="noStrike" kern="1200" cap="none" spc="0" normalizeH="0" baseline="0" noProof="0" dirty="0">
              <a:ln>
                <a:noFill/>
              </a:ln>
              <a:solidFill>
                <a:srgbClr val="000000"/>
              </a:solidFill>
              <a:effectLst/>
              <a:uLnTx/>
              <a:uFillTx/>
              <a:latin typeface="Arial"/>
              <a:ea typeface="+mn-ea"/>
              <a:cs typeface="Arial"/>
            </a:endParaRPr>
          </a:p>
        </p:txBody>
      </p:sp>
      <p:sp>
        <p:nvSpPr>
          <p:cNvPr id="3" name="Rectangle 2"/>
          <p:cNvSpPr/>
          <p:nvPr/>
        </p:nvSpPr>
        <p:spPr>
          <a:xfrm>
            <a:off x="756850" y="2028825"/>
            <a:ext cx="9815875"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https://www.linkedin.com/pulse/%D8%A7%D9%84%D8%A7%D8%B3%D8%AA%D8%B1%D8%A7%D8%AA%D9%8A%D8%AC%D9%8A%D8%A7%D8%AA-%D8%A7%D9%84%D8%AC%D8%AF%D9%8A%D8%AF%D8%A9-%D9%84%D9%84%D8%B9%D9%84%D8%A7%D9%82%D8%A7%D8%AA-%D8%A7%D9%84%D8%B9%D8%A7%D9%85%D8%A9-naif-althayt/</a:t>
            </a:r>
          </a:p>
        </p:txBody>
      </p:sp>
    </p:spTree>
    <p:extLst>
      <p:ext uri="{BB962C8B-B14F-4D97-AF65-F5344CB8AC3E}">
        <p14:creationId xmlns:p14="http://schemas.microsoft.com/office/powerpoint/2010/main" val="20626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1566</TotalTime>
  <Words>2855</Words>
  <Application>Microsoft Office PowerPoint</Application>
  <PresentationFormat>Widescreen</PresentationFormat>
  <Paragraphs>198</Paragraphs>
  <Slides>45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87</cp:revision>
  <dcterms:created xsi:type="dcterms:W3CDTF">2023-04-29T09:08:00Z</dcterms:created>
  <dcterms:modified xsi:type="dcterms:W3CDTF">2024-02-13T00:23:40Z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