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webextensions/webextension1.xml" ContentType="application/vnd.ms-office.webextension+xml"/>
  <Override PartName="/ppt/webextensions/webextension2.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taskpanes.xml" ContentType="application/vnd.ms-office.webextensiontaskpane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587" r:id="rId2"/>
    <p:sldId id="588" r:id="rId3"/>
    <p:sldId id="313" r:id="rId4"/>
    <p:sldId id="589" r:id="rId5"/>
    <p:sldId id="530" r:id="rId6"/>
    <p:sldId id="276" r:id="rId7"/>
    <p:sldId id="595" r:id="rId8"/>
    <p:sldId id="531" r:id="rId9"/>
    <p:sldId id="596" r:id="rId10"/>
    <p:sldId id="532" r:id="rId11"/>
    <p:sldId id="568" r:id="rId12"/>
    <p:sldId id="590" r:id="rId13"/>
    <p:sldId id="566" r:id="rId14"/>
    <p:sldId id="598" r:id="rId15"/>
    <p:sldId id="601" r:id="rId16"/>
    <p:sldId id="599" r:id="rId17"/>
    <p:sldId id="571" r:id="rId18"/>
    <p:sldId id="602" r:id="rId19"/>
    <p:sldId id="600" r:id="rId20"/>
    <p:sldId id="603" r:id="rId21"/>
    <p:sldId id="604" r:id="rId22"/>
    <p:sldId id="609" r:id="rId23"/>
    <p:sldId id="591" r:id="rId24"/>
    <p:sldId id="592" r:id="rId25"/>
    <p:sldId id="608" r:id="rId26"/>
    <p:sldId id="611" r:id="rId27"/>
    <p:sldId id="612" r:id="rId28"/>
    <p:sldId id="558" r:id="rId29"/>
    <p:sldId id="613" r:id="rId30"/>
    <p:sldId id="614" r:id="rId31"/>
    <p:sldId id="615" r:id="rId32"/>
    <p:sldId id="616" r:id="rId33"/>
    <p:sldId id="306" r:id="rId34"/>
    <p:sldId id="619" r:id="rId35"/>
    <p:sldId id="617" r:id="rId36"/>
    <p:sldId id="610" r:id="rId37"/>
    <p:sldId id="620" r:id="rId38"/>
    <p:sldId id="621" r:id="rId39"/>
    <p:sldId id="618" r:id="rId40"/>
    <p:sldId id="622" r:id="rId41"/>
    <p:sldId id="623" r:id="rId42"/>
    <p:sldId id="62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7"/>
            <p14:sldId id="588"/>
            <p14:sldId id="313"/>
            <p14:sldId id="589"/>
            <p14:sldId id="530"/>
            <p14:sldId id="276"/>
            <p14:sldId id="595"/>
            <p14:sldId id="531"/>
            <p14:sldId id="596"/>
            <p14:sldId id="532"/>
            <p14:sldId id="568"/>
            <p14:sldId id="590"/>
            <p14:sldId id="566"/>
            <p14:sldId id="598"/>
            <p14:sldId id="601"/>
            <p14:sldId id="599"/>
            <p14:sldId id="571"/>
            <p14:sldId id="602"/>
            <p14:sldId id="600"/>
            <p14:sldId id="603"/>
            <p14:sldId id="604"/>
            <p14:sldId id="609"/>
            <p14:sldId id="591"/>
            <p14:sldId id="592"/>
            <p14:sldId id="608"/>
            <p14:sldId id="611"/>
            <p14:sldId id="612"/>
            <p14:sldId id="558"/>
            <p14:sldId id="613"/>
            <p14:sldId id="614"/>
            <p14:sldId id="615"/>
            <p14:sldId id="616"/>
            <p14:sldId id="306"/>
            <p14:sldId id="619"/>
            <p14:sldId id="617"/>
            <p14:sldId id="610"/>
            <p14:sldId id="620"/>
            <p14:sldId id="621"/>
            <p14:sldId id="618"/>
            <p14:sldId id="622"/>
            <p14:sldId id="623"/>
            <p14:sldId id="6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E2E4E6"/>
    <a:srgbClr val="00B0F0"/>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24" y="2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6.sv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30.svg"/><Relationship Id="rId5" Type="http://schemas.openxmlformats.org/officeDocument/2006/relationships/image" Target="../media/image29.svg"/><Relationship Id="rId4" Type="http://schemas.openxmlformats.org/officeDocument/2006/relationships/image" Target="../media/image28.sv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37.svg"/><Relationship Id="rId5" Type="http://schemas.openxmlformats.org/officeDocument/2006/relationships/image" Target="../media/image36.svg"/><Relationship Id="rId4" Type="http://schemas.openxmlformats.org/officeDocument/2006/relationships/image" Target="../media/image35.sv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43.svg"/><Relationship Id="rId5" Type="http://schemas.openxmlformats.org/officeDocument/2006/relationships/image" Target="../media/image42.png"/><Relationship Id="rId10" Type="http://schemas.openxmlformats.org/officeDocument/2006/relationships/image" Target="../media/image47.svg"/><Relationship Id="rId4" Type="http://schemas.openxmlformats.org/officeDocument/2006/relationships/image" Target="../media/image41.svg"/><Relationship Id="rId9" Type="http://schemas.openxmlformats.org/officeDocument/2006/relationships/image" Target="../media/image46.png"/></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55.svg"/><Relationship Id="rId4" Type="http://schemas.openxmlformats.org/officeDocument/2006/relationships/image" Target="../media/image54.svg"/></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59.svg"/><Relationship Id="rId5" Type="http://schemas.openxmlformats.org/officeDocument/2006/relationships/image" Target="../media/image58.svg"/><Relationship Id="rId4" Type="http://schemas.openxmlformats.org/officeDocument/2006/relationships/image" Target="../media/image57.png"/></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64.png"/><Relationship Id="rId4" Type="http://schemas.openxmlformats.org/officeDocument/2006/relationships/image" Target="../media/image63.png"/></Relationships>
</file>

<file path=ppt/slides/_rels/slide3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png"/><Relationship Id="rId7" Type="http://schemas.openxmlformats.org/officeDocument/2006/relationships/image" Target="../media/image70.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69.png"/><Relationship Id="rId5" Type="http://schemas.openxmlformats.org/officeDocument/2006/relationships/image" Target="../media/image68.svg"/><Relationship Id="rId4" Type="http://schemas.openxmlformats.org/officeDocument/2006/relationships/image" Target="../media/image67.png"/><Relationship Id="rId9" Type="http://schemas.openxmlformats.org/officeDocument/2006/relationships/image" Target="../media/image72.svg"/></Relationships>
</file>

<file path=ppt/slides/_rels/slide3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3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79.png"/></Relationships>
</file>

<file path=ppt/slides/_rels/slide4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83.png"/><Relationship Id="rId4" Type="http://schemas.openxmlformats.org/officeDocument/2006/relationships/image" Target="../media/image82.png"/></Relationships>
</file>

<file path=ppt/slides/_rels/slide42.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image" Target="../media/image85.jpeg"/><Relationship Id="rId1" Type="http://schemas.openxmlformats.org/officeDocument/2006/relationships/slideLayout" Target="../slideLayouts/slideLayout16.xml"/><Relationship Id="rId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10564"/>
    </mc:Choice>
    <mc:Fallback xmlns="">
      <p:transition spd="slow" advTm="105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العاشرة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a:t>
            </a: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9"/>
    </mc:Choice>
    <mc:Fallback xmlns="">
      <p:transition spd="slow" advTm="82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sp>
        <p:nvSpPr>
          <p:cNvPr id="7" name="TextBox 6">
            <a:extLst>
              <a:ext uri="{FF2B5EF4-FFF2-40B4-BE49-F238E27FC236}">
                <a16:creationId xmlns:a16="http://schemas.microsoft.com/office/drawing/2014/main" id="{A7A5043E-92C9-1C19-2F03-550FDC36E59C}"/>
              </a:ext>
            </a:extLst>
          </p:cNvPr>
          <p:cNvSpPr txBox="1"/>
          <p:nvPr/>
        </p:nvSpPr>
        <p:spPr>
          <a:xfrm>
            <a:off x="3437433" y="1433915"/>
            <a:ext cx="8368017" cy="3888821"/>
          </a:xfrm>
          <a:prstGeom prst="rect">
            <a:avLst/>
          </a:prstGeom>
          <a:noFill/>
        </p:spPr>
        <p:txBody>
          <a:bodyPr wrap="square">
            <a:spAutoFit/>
          </a:bodyPr>
          <a:lstStyle/>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الأخلاقيات المهنية في العلاقات العامة والإعلام الجديد.</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الشفافية والمصداقية في الإعلام الجديد.</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حقوق الملكية الفكرية والمحتوى الرقمي.</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أخلاقيات الخصوصية والأمان الرقمي.</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التحديات الأخلاقية في التسويق الرقمي</a:t>
            </a:r>
            <a:r>
              <a:rPr lang="ar-EG">
                <a:latin typeface="Alexandria" pitchFamily="2" charset="-78"/>
                <a:cs typeface="Alexandria" pitchFamily="2" charset="-78"/>
              </a:rPr>
              <a:t>.</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دراسات حالة عربية نجحت في توظيف الإعلام الجديد في العلاقات العامة.</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مستقبل العلاقات العامة والتسويق الرقمي 2026</a:t>
            </a:r>
          </a:p>
        </p:txBody>
      </p:sp>
    </p:spTree>
  </p:cSld>
  <p:clrMapOvr>
    <a:masterClrMapping/>
  </p:clrMapOvr>
  <mc:AlternateContent xmlns:mc="http://schemas.openxmlformats.org/markup-compatibility/2006" xmlns:p14="http://schemas.microsoft.com/office/powerpoint/2010/main">
    <mc:Choice Requires="p14">
      <p:transition spd="slow" p14:dur="2000" advTm="38172"/>
    </mc:Choice>
    <mc:Fallback xmlns="">
      <p:transition spd="slow" advTm="3817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299586"/>
            <a:ext cx="11478469" cy="47563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729365" y="1419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14182" y="3733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893326" y="552242"/>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544871" y="1436395"/>
            <a:ext cx="9069349" cy="448270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تعتبر العلاقات العامة واحدة من فروع الإعلام التي تحظي بمكانه كبيرة ومتزايدة في العقود الأخيرة؛ فهي من أهم الإدارات في مختلف المؤسسات في الوقت الراهن، بمختلف القطاعات-القطاع العام والحكومي-حيث تسهم العلاقات العامة بدور مؤثر وفعال في تعزيز الصلات الإيجابية بين المؤسسات وبين الجماهير أو العملاء حيث تعمل على تقديم صورة إيجابية عن المؤسسات التي تتوافر بها. فالعلاقات العامة من العلوم التي تجمع بين الفن والعلم والإدارة الفعالة وبالتالي فلها برامجها والخطط التي تعمل في ضوئها.</a:t>
            </a:r>
          </a:p>
          <a:p>
            <a:pPr algn="just" rtl="1">
              <a:lnSpc>
                <a:spcPct val="150000"/>
              </a:lnSpc>
            </a:pPr>
            <a:r>
              <a:rPr lang="ar-EG" sz="1600" dirty="0">
                <a:latin typeface="Alexandria" pitchFamily="2" charset="-78"/>
                <a:cs typeface="Alexandria" pitchFamily="2" charset="-78"/>
              </a:rPr>
              <a:t>ولكي تتمكن العلاقات العامة من تحقيق الأهداف الخاصة بها والتي من بينها إعلام جمهور المؤسسة بنشاطها وأهدافها والإنجازات التي حققتها. والعمل على خلق قاعدة جماهيرية للمؤسسات العاملة بنشاط العلاقات العامة. وتكوين صورة ذهنية جيدة في أذهان الجمهور. وقياس اتجاهات الرأي العام المؤثرة في المؤسسة وغيرها </a:t>
            </a:r>
            <a:r>
              <a:rPr lang="ar-EG" sz="1600">
                <a:latin typeface="Alexandria" pitchFamily="2" charset="-78"/>
                <a:cs typeface="Alexandria" pitchFamily="2" charset="-78"/>
              </a:rPr>
              <a:t>من المهام. </a:t>
            </a:r>
            <a:r>
              <a:rPr lang="ar-EG" sz="1600" dirty="0">
                <a:latin typeface="Alexandria" pitchFamily="2" charset="-78"/>
                <a:cs typeface="Alexandria" pitchFamily="2" charset="-78"/>
              </a:rPr>
              <a:t>يجب أن تلتزم بالأخلاقيات الخاصة بالمهنة، فنجاح العلاقات العامة يرتبط في الأساس بمدى تمسك الإدارة الخاصة بها داخل المؤسسة بتطبيق أخلاقيات المهنة سواء بين العاملين داخل المؤسسة أو بين الجمهور المتعامل مع المؤسسة.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3C1C723-3EB6-C68E-3A20-E426853512EA}"/>
              </a:ext>
            </a:extLst>
          </p:cNvPr>
          <p:cNvPicPr>
            <a:picLocks noChangeAspect="1"/>
          </p:cNvPicPr>
          <p:nvPr/>
        </p:nvPicPr>
        <p:blipFill>
          <a:blip r:embed="rId3"/>
          <a:stretch>
            <a:fillRect/>
          </a:stretch>
        </p:blipFill>
        <p:spPr>
          <a:xfrm>
            <a:off x="77884" y="2244397"/>
            <a:ext cx="2275024" cy="22750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p14:dur="10" advTm="142463"/>
    </mc:Choice>
    <mc:Fallback xmlns="">
      <p:transition advTm="14246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44CDA-9290-2ADD-D7D0-74911A5408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BD0B23-49E1-18C6-02D8-50EA591AA492}"/>
              </a:ext>
            </a:extLst>
          </p:cNvPr>
          <p:cNvSpPr/>
          <p:nvPr/>
        </p:nvSpPr>
        <p:spPr>
          <a:xfrm>
            <a:off x="367990" y="1685495"/>
            <a:ext cx="112067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D1A5CFD-E90E-9F9C-B30D-C9646671F85F}"/>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الأخلاقيات المهنية في العلاقات العامة والإعلام الجديد.</a:t>
            </a:r>
          </a:p>
        </p:txBody>
      </p:sp>
      <p:sp>
        <p:nvSpPr>
          <p:cNvPr id="5" name="Rectangle 4">
            <a:extLst>
              <a:ext uri="{FF2B5EF4-FFF2-40B4-BE49-F238E27FC236}">
                <a16:creationId xmlns:a16="http://schemas.microsoft.com/office/drawing/2014/main" id="{253C9650-AB95-5D51-C828-E2C1DC09F4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A396CB-CE14-F398-9F68-09979B0F93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F14C72-8AEB-725F-4C6E-7407D0FDB1C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C0F1CCE-4585-DA07-5C88-2EBA917A7ADA}"/>
              </a:ext>
            </a:extLst>
          </p:cNvPr>
          <p:cNvSpPr txBox="1"/>
          <p:nvPr/>
        </p:nvSpPr>
        <p:spPr>
          <a:xfrm>
            <a:off x="825500" y="1736355"/>
            <a:ext cx="10541000" cy="4205703"/>
          </a:xfrm>
          <a:prstGeom prst="rect">
            <a:avLst/>
          </a:prstGeom>
          <a:noFill/>
        </p:spPr>
        <p:txBody>
          <a:bodyPr wrap="square" rtlCol="0">
            <a:spAutoFit/>
          </a:bodyPr>
          <a:lstStyle/>
          <a:p>
            <a:pPr algn="just" rtl="1">
              <a:lnSpc>
                <a:spcPct val="150000"/>
              </a:lnSpc>
            </a:pPr>
            <a:r>
              <a:rPr lang="ar-EG" sz="2000" b="1" dirty="0">
                <a:solidFill>
                  <a:srgbClr val="0070C0"/>
                </a:solidFill>
                <a:latin typeface="Alexandria" pitchFamily="2" charset="-78"/>
                <a:cs typeface="Alexandria" pitchFamily="2" charset="-78"/>
              </a:rPr>
              <a:t>مفهوم أخلاقيات العلاقات العامة: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هي العملية التي تستهدف تطبيق المعرفة للابتعاد عن السلوكيات الخاطئة في الممارسات المهنية الخاصة بالعلاقات العامة، وتشمل عدد من الأخلاقيات والتي من بينها: (الصدق، والولاء، والاحترام، والعقلية المتفتحة، والاستقامة، والاتصال  المباشر.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وهي مجموعة من المبادئ والقيم التي تحكم سلوكيات وممارسات العاملين في مجال العلاقات العامة بهدف تعزيز الثقة والمصداقية بين المؤسسات والجمهور المستهدف. تعكس هذه الأخلاقيات التزام العاملين بمعايير مهنية وأخلاقية تحافظ على المصلحة العامة وتجنب الممارسات التي قد تؤدي إلى التضليل أو الإضرار بالآخرين.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هي الإطار الأخلاقي الذي يوجه العاملين في العلاقات العامة لاتخاذ قرارات صحيحة ومسؤولة تعزز من سمعة المؤسسة وتضمن تواصلًا فعّالًا </a:t>
            </a:r>
            <a:r>
              <a:rPr lang="ar-EG" sz="1600">
                <a:latin typeface="Alexandria" pitchFamily="2" charset="-78"/>
                <a:cs typeface="Alexandria" pitchFamily="2" charset="-78"/>
              </a:rPr>
              <a:t>مع الجمهور</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تعريف </a:t>
            </a:r>
            <a:r>
              <a:rPr lang="ar-EG" sz="1600" dirty="0">
                <a:latin typeface="Alexandria" pitchFamily="2" charset="-78"/>
                <a:cs typeface="Alexandria" pitchFamily="2" charset="-78"/>
              </a:rPr>
              <a:t>متخصص: "أخلاقيات العلاقات العامة تتمثل في الالتزام بالشفافية، الصدق، الاحترام، والعدالة أثناء ممارسة التواصل الاستراتيجي بين المنظمة </a:t>
            </a:r>
            <a:r>
              <a:rPr lang="ar-EG" sz="1600">
                <a:latin typeface="Alexandria" pitchFamily="2" charset="-78"/>
                <a:cs typeface="Alexandria" pitchFamily="2" charset="-78"/>
              </a:rPr>
              <a:t>وجمهورها"</a:t>
            </a: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E7C972C7-0335-0E9C-00BC-C371546DD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477225"/>
      </p:ext>
    </p:extLst>
  </p:cSld>
  <p:clrMapOvr>
    <a:masterClrMapping/>
  </p:clrMapOvr>
  <mc:AlternateContent xmlns:mc="http://schemas.openxmlformats.org/markup-compatibility/2006" xmlns:p14="http://schemas.microsoft.com/office/powerpoint/2010/main">
    <mc:Choice Requires="p14">
      <p:transition p14:dur="10" advTm="117549"/>
    </mc:Choice>
    <mc:Fallback xmlns="">
      <p:transition advTm="11754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637" y="1615931"/>
            <a:ext cx="11263545" cy="4519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02566" y="880375"/>
            <a:ext cx="4644696"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أهمية أخلاقيات العلاقات العامة</a:t>
            </a:r>
            <a:endParaRPr lang="ar-EG" sz="2000" b="1" dirty="0">
              <a:solidFill>
                <a:srgbClr val="4472C4"/>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F0AFF9D6-855A-8C78-8752-FD2441AE220B}"/>
              </a:ext>
            </a:extLst>
          </p:cNvPr>
          <p:cNvGrpSpPr/>
          <p:nvPr/>
        </p:nvGrpSpPr>
        <p:grpSpPr>
          <a:xfrm>
            <a:off x="1249221" y="1711066"/>
            <a:ext cx="10000471" cy="4067042"/>
            <a:chOff x="793909" y="2603540"/>
            <a:chExt cx="13042702" cy="4039434"/>
          </a:xfrm>
        </p:grpSpPr>
        <p:sp>
          <p:nvSpPr>
            <p:cNvPr id="8" name="Shape 1">
              <a:extLst>
                <a:ext uri="{FF2B5EF4-FFF2-40B4-BE49-F238E27FC236}">
                  <a16:creationId xmlns:a16="http://schemas.microsoft.com/office/drawing/2014/main" id="{A6D3D1EB-7571-E3BF-C839-078259401162}"/>
                </a:ext>
              </a:extLst>
            </p:cNvPr>
            <p:cNvSpPr/>
            <p:nvPr/>
          </p:nvSpPr>
          <p:spPr>
            <a:xfrm>
              <a:off x="9621322" y="2901196"/>
              <a:ext cx="4215289" cy="1781651"/>
            </a:xfrm>
            <a:prstGeom prst="roundRect">
              <a:avLst>
                <a:gd name="adj" fmla="val 6159"/>
              </a:avLst>
            </a:prstGeom>
            <a:solidFill>
              <a:srgbClr val="FBFAFF"/>
            </a:solidFill>
            <a:ln/>
          </p:spPr>
          <p:txBody>
            <a:bodyPr/>
            <a:lstStyle/>
            <a:p>
              <a:endParaRPr lang="en-US"/>
            </a:p>
          </p:txBody>
        </p:sp>
        <p:pic>
          <p:nvPicPr>
            <p:cNvPr id="9" name="Image 0" descr="preencoded.png">
              <a:extLst>
                <a:ext uri="{FF2B5EF4-FFF2-40B4-BE49-F238E27FC236}">
                  <a16:creationId xmlns:a16="http://schemas.microsoft.com/office/drawing/2014/main" id="{F5841F1B-8BBC-F9FB-2262-74B616E12F5E}"/>
                </a:ext>
              </a:extLst>
            </p:cNvPr>
            <p:cNvPicPr>
              <a:picLocks noChangeAspect="1"/>
            </p:cNvPicPr>
            <p:nvPr/>
          </p:nvPicPr>
          <p:blipFill>
            <a:blip r:embed="rId3"/>
            <a:stretch>
              <a:fillRect/>
            </a:stretch>
          </p:blipFill>
          <p:spPr>
            <a:xfrm>
              <a:off x="9621322" y="2878336"/>
              <a:ext cx="4215289" cy="91440"/>
            </a:xfrm>
            <a:prstGeom prst="rect">
              <a:avLst/>
            </a:prstGeom>
          </p:spPr>
        </p:pic>
        <p:pic>
          <p:nvPicPr>
            <p:cNvPr id="11" name="Image 1" descr="preencoded.png">
              <a:extLst>
                <a:ext uri="{FF2B5EF4-FFF2-40B4-BE49-F238E27FC236}">
                  <a16:creationId xmlns:a16="http://schemas.microsoft.com/office/drawing/2014/main" id="{B59E9066-706C-F145-1413-4D3741372846}"/>
                </a:ext>
              </a:extLst>
            </p:cNvPr>
            <p:cNvPicPr>
              <a:picLocks noChangeAspect="1"/>
            </p:cNvPicPr>
            <p:nvPr/>
          </p:nvPicPr>
          <p:blipFill>
            <a:blip r:embed="rId4"/>
            <a:stretch>
              <a:fillRect/>
            </a:stretch>
          </p:blipFill>
          <p:spPr>
            <a:xfrm>
              <a:off x="11431310" y="2603540"/>
              <a:ext cx="595313" cy="595313"/>
            </a:xfrm>
            <a:prstGeom prst="rect">
              <a:avLst/>
            </a:prstGeom>
          </p:spPr>
        </p:pic>
        <p:sp>
          <p:nvSpPr>
            <p:cNvPr id="12" name="Text 2">
              <a:extLst>
                <a:ext uri="{FF2B5EF4-FFF2-40B4-BE49-F238E27FC236}">
                  <a16:creationId xmlns:a16="http://schemas.microsoft.com/office/drawing/2014/main" id="{FE2986F8-DDDC-A959-5CD9-AD2877BD5856}"/>
                </a:ext>
              </a:extLst>
            </p:cNvPr>
            <p:cNvSpPr/>
            <p:nvPr/>
          </p:nvSpPr>
          <p:spPr>
            <a:xfrm>
              <a:off x="11609903" y="2752368"/>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1</a:t>
              </a:r>
              <a:endParaRPr lang="en-US" sz="1850" dirty="0"/>
            </a:p>
          </p:txBody>
        </p:sp>
        <p:sp>
          <p:nvSpPr>
            <p:cNvPr id="13" name="Text 3">
              <a:extLst>
                <a:ext uri="{FF2B5EF4-FFF2-40B4-BE49-F238E27FC236}">
                  <a16:creationId xmlns:a16="http://schemas.microsoft.com/office/drawing/2014/main" id="{C6A51D34-C6B7-940A-693E-0554B4A0C775}"/>
                </a:ext>
              </a:extLst>
            </p:cNvPr>
            <p:cNvSpPr/>
            <p:nvPr/>
          </p:nvSpPr>
          <p:spPr>
            <a:xfrm>
              <a:off x="11134487" y="339732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بناء الثقة مع الجمهور</a:t>
              </a:r>
              <a:endParaRPr lang="en-US" sz="1950" dirty="0"/>
            </a:p>
          </p:txBody>
        </p:sp>
        <p:sp>
          <p:nvSpPr>
            <p:cNvPr id="14" name="Text 4">
              <a:extLst>
                <a:ext uri="{FF2B5EF4-FFF2-40B4-BE49-F238E27FC236}">
                  <a16:creationId xmlns:a16="http://schemas.microsoft.com/office/drawing/2014/main" id="{15935FC3-D928-C251-1E83-3EA2FA1B9E64}"/>
                </a:ext>
              </a:extLst>
            </p:cNvPr>
            <p:cNvSpPr/>
            <p:nvPr/>
          </p:nvSpPr>
          <p:spPr>
            <a:xfrm>
              <a:off x="9842540" y="3826550"/>
              <a:ext cx="377285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خلق علاقة ثقة متبادلة من خلال الالتزام بالشفافية والمصداقية</a:t>
              </a:r>
              <a:endParaRPr lang="en-US" sz="1550" dirty="0"/>
            </a:p>
          </p:txBody>
        </p:sp>
        <p:sp>
          <p:nvSpPr>
            <p:cNvPr id="15" name="Shape 5">
              <a:extLst>
                <a:ext uri="{FF2B5EF4-FFF2-40B4-BE49-F238E27FC236}">
                  <a16:creationId xmlns:a16="http://schemas.microsoft.com/office/drawing/2014/main" id="{1C34F21F-A732-6387-B7C4-DD151EE221E3}"/>
                </a:ext>
              </a:extLst>
            </p:cNvPr>
            <p:cNvSpPr/>
            <p:nvPr/>
          </p:nvSpPr>
          <p:spPr>
            <a:xfrm>
              <a:off x="5207556" y="2901196"/>
              <a:ext cx="4215408" cy="1781651"/>
            </a:xfrm>
            <a:prstGeom prst="roundRect">
              <a:avLst>
                <a:gd name="adj" fmla="val 6159"/>
              </a:avLst>
            </a:prstGeom>
            <a:solidFill>
              <a:srgbClr val="FBFAFF"/>
            </a:solidFill>
            <a:ln/>
          </p:spPr>
          <p:txBody>
            <a:bodyPr/>
            <a:lstStyle/>
            <a:p>
              <a:endParaRPr lang="en-US"/>
            </a:p>
          </p:txBody>
        </p:sp>
        <p:pic>
          <p:nvPicPr>
            <p:cNvPr id="16" name="Image 2" descr="preencoded.png">
              <a:extLst>
                <a:ext uri="{FF2B5EF4-FFF2-40B4-BE49-F238E27FC236}">
                  <a16:creationId xmlns:a16="http://schemas.microsoft.com/office/drawing/2014/main" id="{6C7819F1-1918-1AFC-0C24-D43300223EA3}"/>
                </a:ext>
              </a:extLst>
            </p:cNvPr>
            <p:cNvPicPr>
              <a:picLocks noChangeAspect="1"/>
            </p:cNvPicPr>
            <p:nvPr/>
          </p:nvPicPr>
          <p:blipFill>
            <a:blip r:embed="rId3"/>
            <a:stretch>
              <a:fillRect/>
            </a:stretch>
          </p:blipFill>
          <p:spPr>
            <a:xfrm>
              <a:off x="5207556" y="2878336"/>
              <a:ext cx="4215408" cy="91440"/>
            </a:xfrm>
            <a:prstGeom prst="rect">
              <a:avLst/>
            </a:prstGeom>
          </p:spPr>
        </p:pic>
        <p:pic>
          <p:nvPicPr>
            <p:cNvPr id="17" name="Image 3" descr="preencoded.png">
              <a:extLst>
                <a:ext uri="{FF2B5EF4-FFF2-40B4-BE49-F238E27FC236}">
                  <a16:creationId xmlns:a16="http://schemas.microsoft.com/office/drawing/2014/main" id="{556B93D3-7B01-A5DF-0791-C3785F79531E}"/>
                </a:ext>
              </a:extLst>
            </p:cNvPr>
            <p:cNvPicPr>
              <a:picLocks noChangeAspect="1"/>
            </p:cNvPicPr>
            <p:nvPr/>
          </p:nvPicPr>
          <p:blipFill>
            <a:blip r:embed="rId4"/>
            <a:stretch>
              <a:fillRect/>
            </a:stretch>
          </p:blipFill>
          <p:spPr>
            <a:xfrm>
              <a:off x="7017544" y="2603540"/>
              <a:ext cx="595313" cy="595313"/>
            </a:xfrm>
            <a:prstGeom prst="rect">
              <a:avLst/>
            </a:prstGeom>
          </p:spPr>
        </p:pic>
        <p:sp>
          <p:nvSpPr>
            <p:cNvPr id="18" name="Text 6">
              <a:extLst>
                <a:ext uri="{FF2B5EF4-FFF2-40B4-BE49-F238E27FC236}">
                  <a16:creationId xmlns:a16="http://schemas.microsoft.com/office/drawing/2014/main" id="{A02D2BEC-0CEE-2EFB-2FD8-25119CE00D12}"/>
                </a:ext>
              </a:extLst>
            </p:cNvPr>
            <p:cNvSpPr/>
            <p:nvPr/>
          </p:nvSpPr>
          <p:spPr>
            <a:xfrm>
              <a:off x="7196137" y="2752368"/>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2</a:t>
              </a:r>
              <a:endParaRPr lang="en-US" sz="1850" dirty="0"/>
            </a:p>
          </p:txBody>
        </p:sp>
        <p:sp>
          <p:nvSpPr>
            <p:cNvPr id="19" name="Text 7">
              <a:extLst>
                <a:ext uri="{FF2B5EF4-FFF2-40B4-BE49-F238E27FC236}">
                  <a16:creationId xmlns:a16="http://schemas.microsoft.com/office/drawing/2014/main" id="{10BAD1AB-ADEE-7E79-B58C-F91D97E38260}"/>
                </a:ext>
              </a:extLst>
            </p:cNvPr>
            <p:cNvSpPr/>
            <p:nvPr/>
          </p:nvSpPr>
          <p:spPr>
            <a:xfrm>
              <a:off x="6466165" y="3397329"/>
              <a:ext cx="2735580"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السمعة المؤسسية</a:t>
              </a:r>
              <a:endParaRPr lang="en-US" sz="1950" dirty="0"/>
            </a:p>
          </p:txBody>
        </p:sp>
        <p:sp>
          <p:nvSpPr>
            <p:cNvPr id="20" name="Text 8">
              <a:extLst>
                <a:ext uri="{FF2B5EF4-FFF2-40B4-BE49-F238E27FC236}">
                  <a16:creationId xmlns:a16="http://schemas.microsoft.com/office/drawing/2014/main" id="{2870FD87-61E0-5DFF-CEF0-2D81B0079B61}"/>
                </a:ext>
              </a:extLst>
            </p:cNvPr>
            <p:cNvSpPr/>
            <p:nvPr/>
          </p:nvSpPr>
          <p:spPr>
            <a:xfrm>
              <a:off x="5428774" y="3826550"/>
              <a:ext cx="377297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الحفاظ على سمعة المؤسسة بشكل إيجابي ومستدام</a:t>
              </a:r>
              <a:endParaRPr lang="en-US" sz="1550" dirty="0"/>
            </a:p>
          </p:txBody>
        </p:sp>
        <p:sp>
          <p:nvSpPr>
            <p:cNvPr id="21" name="Shape 9">
              <a:extLst>
                <a:ext uri="{FF2B5EF4-FFF2-40B4-BE49-F238E27FC236}">
                  <a16:creationId xmlns:a16="http://schemas.microsoft.com/office/drawing/2014/main" id="{C7799A02-77A5-6B31-FE68-97AB7D770D0D}"/>
                </a:ext>
              </a:extLst>
            </p:cNvPr>
            <p:cNvSpPr/>
            <p:nvPr/>
          </p:nvSpPr>
          <p:spPr>
            <a:xfrm>
              <a:off x="793909" y="2901196"/>
              <a:ext cx="4215289" cy="1781651"/>
            </a:xfrm>
            <a:prstGeom prst="roundRect">
              <a:avLst>
                <a:gd name="adj" fmla="val 6159"/>
              </a:avLst>
            </a:prstGeom>
            <a:solidFill>
              <a:srgbClr val="FBFAFF"/>
            </a:solidFill>
            <a:ln/>
          </p:spPr>
          <p:txBody>
            <a:bodyPr/>
            <a:lstStyle/>
            <a:p>
              <a:endParaRPr lang="en-US"/>
            </a:p>
          </p:txBody>
        </p:sp>
        <p:pic>
          <p:nvPicPr>
            <p:cNvPr id="22" name="Image 4" descr="preencoded.png">
              <a:extLst>
                <a:ext uri="{FF2B5EF4-FFF2-40B4-BE49-F238E27FC236}">
                  <a16:creationId xmlns:a16="http://schemas.microsoft.com/office/drawing/2014/main" id="{862F9348-F827-8810-39BB-2D0326315ECF}"/>
                </a:ext>
              </a:extLst>
            </p:cNvPr>
            <p:cNvPicPr>
              <a:picLocks noChangeAspect="1"/>
            </p:cNvPicPr>
            <p:nvPr/>
          </p:nvPicPr>
          <p:blipFill>
            <a:blip r:embed="rId3"/>
            <a:stretch>
              <a:fillRect/>
            </a:stretch>
          </p:blipFill>
          <p:spPr>
            <a:xfrm>
              <a:off x="793909" y="2878336"/>
              <a:ext cx="4215289" cy="91440"/>
            </a:xfrm>
            <a:prstGeom prst="rect">
              <a:avLst/>
            </a:prstGeom>
          </p:spPr>
        </p:pic>
        <p:pic>
          <p:nvPicPr>
            <p:cNvPr id="23" name="Image 5" descr="preencoded.png">
              <a:extLst>
                <a:ext uri="{FF2B5EF4-FFF2-40B4-BE49-F238E27FC236}">
                  <a16:creationId xmlns:a16="http://schemas.microsoft.com/office/drawing/2014/main" id="{7325278B-3CA6-F36C-3CA2-EA36D094F80D}"/>
                </a:ext>
              </a:extLst>
            </p:cNvPr>
            <p:cNvPicPr>
              <a:picLocks noChangeAspect="1"/>
            </p:cNvPicPr>
            <p:nvPr/>
          </p:nvPicPr>
          <p:blipFill>
            <a:blip r:embed="rId4"/>
            <a:stretch>
              <a:fillRect/>
            </a:stretch>
          </p:blipFill>
          <p:spPr>
            <a:xfrm>
              <a:off x="2603897" y="2603540"/>
              <a:ext cx="595313" cy="595313"/>
            </a:xfrm>
            <a:prstGeom prst="rect">
              <a:avLst/>
            </a:prstGeom>
          </p:spPr>
        </p:pic>
        <p:sp>
          <p:nvSpPr>
            <p:cNvPr id="24" name="Text 10">
              <a:extLst>
                <a:ext uri="{FF2B5EF4-FFF2-40B4-BE49-F238E27FC236}">
                  <a16:creationId xmlns:a16="http://schemas.microsoft.com/office/drawing/2014/main" id="{6D0A0534-1745-A050-0B8D-444662671AE0}"/>
                </a:ext>
              </a:extLst>
            </p:cNvPr>
            <p:cNvSpPr/>
            <p:nvPr/>
          </p:nvSpPr>
          <p:spPr>
            <a:xfrm>
              <a:off x="2782491" y="2752368"/>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3</a:t>
              </a:r>
              <a:endParaRPr lang="en-US" sz="1850" dirty="0"/>
            </a:p>
          </p:txBody>
        </p:sp>
        <p:sp>
          <p:nvSpPr>
            <p:cNvPr id="26" name="Text 11">
              <a:extLst>
                <a:ext uri="{FF2B5EF4-FFF2-40B4-BE49-F238E27FC236}">
                  <a16:creationId xmlns:a16="http://schemas.microsoft.com/office/drawing/2014/main" id="{A2E37442-710A-0DCC-BC68-2134C9BA0C82}"/>
                </a:ext>
              </a:extLst>
            </p:cNvPr>
            <p:cNvSpPr/>
            <p:nvPr/>
          </p:nvSpPr>
          <p:spPr>
            <a:xfrm>
              <a:off x="2307074" y="339732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والوضوح</a:t>
              </a:r>
              <a:endParaRPr lang="en-US" sz="1950" dirty="0"/>
            </a:p>
          </p:txBody>
        </p:sp>
        <p:sp>
          <p:nvSpPr>
            <p:cNvPr id="27" name="Text 12">
              <a:extLst>
                <a:ext uri="{FF2B5EF4-FFF2-40B4-BE49-F238E27FC236}">
                  <a16:creationId xmlns:a16="http://schemas.microsoft.com/office/drawing/2014/main" id="{FCAF70A9-F395-CA36-F544-FB5A13E77FF5}"/>
                </a:ext>
              </a:extLst>
            </p:cNvPr>
            <p:cNvSpPr/>
            <p:nvPr/>
          </p:nvSpPr>
          <p:spPr>
            <a:xfrm>
              <a:off x="1015127" y="3826550"/>
              <a:ext cx="377285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معلومات دقيقة وصحيحة تقلل من احتمالية التضليل</a:t>
              </a:r>
              <a:endParaRPr lang="en-US" sz="1550" dirty="0"/>
            </a:p>
          </p:txBody>
        </p:sp>
        <p:sp>
          <p:nvSpPr>
            <p:cNvPr id="28" name="Shape 13">
              <a:extLst>
                <a:ext uri="{FF2B5EF4-FFF2-40B4-BE49-F238E27FC236}">
                  <a16:creationId xmlns:a16="http://schemas.microsoft.com/office/drawing/2014/main" id="{3FCC606C-FCDB-AAB5-F509-34AC9987AE32}"/>
                </a:ext>
              </a:extLst>
            </p:cNvPr>
            <p:cNvSpPr/>
            <p:nvPr/>
          </p:nvSpPr>
          <p:spPr>
            <a:xfrm>
              <a:off x="7414498" y="5178862"/>
              <a:ext cx="6422112" cy="1464112"/>
            </a:xfrm>
            <a:prstGeom prst="roundRect">
              <a:avLst>
                <a:gd name="adj" fmla="val 7495"/>
              </a:avLst>
            </a:prstGeom>
            <a:solidFill>
              <a:srgbClr val="FBFAFF"/>
            </a:solidFill>
            <a:ln/>
          </p:spPr>
          <p:txBody>
            <a:bodyPr/>
            <a:lstStyle/>
            <a:p>
              <a:endParaRPr lang="en-US"/>
            </a:p>
          </p:txBody>
        </p:sp>
        <p:pic>
          <p:nvPicPr>
            <p:cNvPr id="29" name="Image 6" descr="preencoded.png">
              <a:extLst>
                <a:ext uri="{FF2B5EF4-FFF2-40B4-BE49-F238E27FC236}">
                  <a16:creationId xmlns:a16="http://schemas.microsoft.com/office/drawing/2014/main" id="{AD4D8B15-0D8C-26DA-26EC-143B12483729}"/>
                </a:ext>
              </a:extLst>
            </p:cNvPr>
            <p:cNvPicPr>
              <a:picLocks noChangeAspect="1"/>
            </p:cNvPicPr>
            <p:nvPr/>
          </p:nvPicPr>
          <p:blipFill>
            <a:blip r:embed="rId5"/>
            <a:stretch>
              <a:fillRect/>
            </a:stretch>
          </p:blipFill>
          <p:spPr>
            <a:xfrm>
              <a:off x="7414498" y="5156002"/>
              <a:ext cx="6422112" cy="91440"/>
            </a:xfrm>
            <a:prstGeom prst="rect">
              <a:avLst/>
            </a:prstGeom>
          </p:spPr>
        </p:pic>
        <p:pic>
          <p:nvPicPr>
            <p:cNvPr id="30" name="Image 7" descr="preencoded.png">
              <a:extLst>
                <a:ext uri="{FF2B5EF4-FFF2-40B4-BE49-F238E27FC236}">
                  <a16:creationId xmlns:a16="http://schemas.microsoft.com/office/drawing/2014/main" id="{F33721A4-146A-AAE4-A826-6A7F391085CD}"/>
                </a:ext>
              </a:extLst>
            </p:cNvPr>
            <p:cNvPicPr>
              <a:picLocks noChangeAspect="1"/>
            </p:cNvPicPr>
            <p:nvPr/>
          </p:nvPicPr>
          <p:blipFill>
            <a:blip r:embed="rId4"/>
            <a:stretch>
              <a:fillRect/>
            </a:stretch>
          </p:blipFill>
          <p:spPr>
            <a:xfrm>
              <a:off x="10327838" y="4881205"/>
              <a:ext cx="595313" cy="595313"/>
            </a:xfrm>
            <a:prstGeom prst="rect">
              <a:avLst/>
            </a:prstGeom>
          </p:spPr>
        </p:pic>
        <p:sp>
          <p:nvSpPr>
            <p:cNvPr id="31" name="Text 14">
              <a:extLst>
                <a:ext uri="{FF2B5EF4-FFF2-40B4-BE49-F238E27FC236}">
                  <a16:creationId xmlns:a16="http://schemas.microsoft.com/office/drawing/2014/main" id="{BD295A39-6CBC-995F-94BC-F1110210487E}"/>
                </a:ext>
              </a:extLst>
            </p:cNvPr>
            <p:cNvSpPr/>
            <p:nvPr/>
          </p:nvSpPr>
          <p:spPr>
            <a:xfrm>
              <a:off x="10506432" y="5030033"/>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4</a:t>
              </a:r>
              <a:endParaRPr lang="en-US" sz="1850" dirty="0"/>
            </a:p>
          </p:txBody>
        </p:sp>
        <p:sp>
          <p:nvSpPr>
            <p:cNvPr id="32" name="Text 15">
              <a:extLst>
                <a:ext uri="{FF2B5EF4-FFF2-40B4-BE49-F238E27FC236}">
                  <a16:creationId xmlns:a16="http://schemas.microsoft.com/office/drawing/2014/main" id="{91834CF8-C419-6493-7D26-243481127D70}"/>
                </a:ext>
              </a:extLst>
            </p:cNvPr>
            <p:cNvSpPr/>
            <p:nvPr/>
          </p:nvSpPr>
          <p:spPr>
            <a:xfrm>
              <a:off x="11134487" y="567499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الولاء</a:t>
              </a:r>
              <a:endParaRPr lang="en-US" sz="1950" dirty="0"/>
            </a:p>
          </p:txBody>
        </p:sp>
        <p:sp>
          <p:nvSpPr>
            <p:cNvPr id="33" name="Text 16">
              <a:extLst>
                <a:ext uri="{FF2B5EF4-FFF2-40B4-BE49-F238E27FC236}">
                  <a16:creationId xmlns:a16="http://schemas.microsoft.com/office/drawing/2014/main" id="{4522B59E-36B0-D548-8862-BD12CEF36D5C}"/>
                </a:ext>
              </a:extLst>
            </p:cNvPr>
            <p:cNvSpPr/>
            <p:nvPr/>
          </p:nvSpPr>
          <p:spPr>
            <a:xfrm>
              <a:off x="7635716" y="6104215"/>
              <a:ext cx="597967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خلق ولاء أكبر وتعزيز العلاقات طويلة الأمد</a:t>
              </a:r>
              <a:endParaRPr lang="en-US" sz="1550" dirty="0"/>
            </a:p>
          </p:txBody>
        </p:sp>
        <p:sp>
          <p:nvSpPr>
            <p:cNvPr id="34" name="Shape 17">
              <a:extLst>
                <a:ext uri="{FF2B5EF4-FFF2-40B4-BE49-F238E27FC236}">
                  <a16:creationId xmlns:a16="http://schemas.microsoft.com/office/drawing/2014/main" id="{AEF6CF48-7234-5ED1-D53C-C810A4848152}"/>
                </a:ext>
              </a:extLst>
            </p:cNvPr>
            <p:cNvSpPr/>
            <p:nvPr/>
          </p:nvSpPr>
          <p:spPr>
            <a:xfrm>
              <a:off x="793909" y="5178862"/>
              <a:ext cx="6422231" cy="1464112"/>
            </a:xfrm>
            <a:prstGeom prst="roundRect">
              <a:avLst>
                <a:gd name="adj" fmla="val 7495"/>
              </a:avLst>
            </a:prstGeom>
            <a:solidFill>
              <a:srgbClr val="FBFAFF"/>
            </a:solidFill>
            <a:ln/>
          </p:spPr>
          <p:txBody>
            <a:bodyPr/>
            <a:lstStyle/>
            <a:p>
              <a:endParaRPr lang="en-US"/>
            </a:p>
          </p:txBody>
        </p:sp>
        <p:pic>
          <p:nvPicPr>
            <p:cNvPr id="35" name="Image 8" descr="preencoded.png">
              <a:extLst>
                <a:ext uri="{FF2B5EF4-FFF2-40B4-BE49-F238E27FC236}">
                  <a16:creationId xmlns:a16="http://schemas.microsoft.com/office/drawing/2014/main" id="{0A9A5CA9-F8AB-47FC-6875-435EE0E3FA28}"/>
                </a:ext>
              </a:extLst>
            </p:cNvPr>
            <p:cNvPicPr>
              <a:picLocks noChangeAspect="1"/>
            </p:cNvPicPr>
            <p:nvPr/>
          </p:nvPicPr>
          <p:blipFill>
            <a:blip r:embed="rId5"/>
            <a:stretch>
              <a:fillRect/>
            </a:stretch>
          </p:blipFill>
          <p:spPr>
            <a:xfrm>
              <a:off x="793909" y="5156002"/>
              <a:ext cx="6422231" cy="91440"/>
            </a:xfrm>
            <a:prstGeom prst="rect">
              <a:avLst/>
            </a:prstGeom>
          </p:spPr>
        </p:pic>
        <p:pic>
          <p:nvPicPr>
            <p:cNvPr id="36" name="Image 9" descr="preencoded.png">
              <a:extLst>
                <a:ext uri="{FF2B5EF4-FFF2-40B4-BE49-F238E27FC236}">
                  <a16:creationId xmlns:a16="http://schemas.microsoft.com/office/drawing/2014/main" id="{79B83C17-540D-9676-4105-C5DEA892E82D}"/>
                </a:ext>
              </a:extLst>
            </p:cNvPr>
            <p:cNvPicPr>
              <a:picLocks noChangeAspect="1"/>
            </p:cNvPicPr>
            <p:nvPr/>
          </p:nvPicPr>
          <p:blipFill>
            <a:blip r:embed="rId4"/>
            <a:stretch>
              <a:fillRect/>
            </a:stretch>
          </p:blipFill>
          <p:spPr>
            <a:xfrm>
              <a:off x="3707368" y="4881205"/>
              <a:ext cx="595313" cy="595313"/>
            </a:xfrm>
            <a:prstGeom prst="rect">
              <a:avLst/>
            </a:prstGeom>
          </p:spPr>
        </p:pic>
        <p:sp>
          <p:nvSpPr>
            <p:cNvPr id="37" name="Text 18">
              <a:extLst>
                <a:ext uri="{FF2B5EF4-FFF2-40B4-BE49-F238E27FC236}">
                  <a16:creationId xmlns:a16="http://schemas.microsoft.com/office/drawing/2014/main" id="{9A4A42AA-99E7-E6E0-8478-611FE6C9804C}"/>
                </a:ext>
              </a:extLst>
            </p:cNvPr>
            <p:cNvSpPr/>
            <p:nvPr/>
          </p:nvSpPr>
          <p:spPr>
            <a:xfrm>
              <a:off x="3885962" y="5030033"/>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5</a:t>
              </a:r>
              <a:endParaRPr lang="en-US" sz="1850" dirty="0"/>
            </a:p>
          </p:txBody>
        </p:sp>
        <p:sp>
          <p:nvSpPr>
            <p:cNvPr id="38" name="Text 19">
              <a:extLst>
                <a:ext uri="{FF2B5EF4-FFF2-40B4-BE49-F238E27FC236}">
                  <a16:creationId xmlns:a16="http://schemas.microsoft.com/office/drawing/2014/main" id="{8FB439CE-1A87-AC23-AF93-6D20F45A0AF4}"/>
                </a:ext>
              </a:extLst>
            </p:cNvPr>
            <p:cNvSpPr/>
            <p:nvPr/>
          </p:nvSpPr>
          <p:spPr>
            <a:xfrm>
              <a:off x="4514017" y="567499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المسؤولية الاجتماعية</a:t>
              </a:r>
              <a:endParaRPr lang="en-US" sz="1950" dirty="0"/>
            </a:p>
          </p:txBody>
        </p:sp>
        <p:sp>
          <p:nvSpPr>
            <p:cNvPr id="39" name="Text 20">
              <a:extLst>
                <a:ext uri="{FF2B5EF4-FFF2-40B4-BE49-F238E27FC236}">
                  <a16:creationId xmlns:a16="http://schemas.microsoft.com/office/drawing/2014/main" id="{6934B9F9-7C58-35A0-B33F-98BC34C05AED}"/>
                </a:ext>
              </a:extLst>
            </p:cNvPr>
            <p:cNvSpPr/>
            <p:nvPr/>
          </p:nvSpPr>
          <p:spPr>
            <a:xfrm>
              <a:off x="1015127" y="6104215"/>
              <a:ext cx="597979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إظهار التزام المؤسسة بدورها الاجتماعي</a:t>
              </a:r>
              <a:endParaRPr lang="en-US" sz="1550" dirty="0"/>
            </a:p>
          </p:txBody>
        </p:sp>
      </p:grpSp>
    </p:spTree>
  </p:cSld>
  <p:clrMapOvr>
    <a:masterClrMapping/>
  </p:clrMapOvr>
  <mc:AlternateContent xmlns:mc="http://schemas.openxmlformats.org/markup-compatibility/2006" xmlns:p14="http://schemas.microsoft.com/office/powerpoint/2010/main">
    <mc:Choice Requires="p14">
      <p:transition p14:dur="10" advTm="127366"/>
    </mc:Choice>
    <mc:Fallback xmlns="">
      <p:transition advTm="1273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1001A-5D64-7649-77ED-C47B2FA592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D6EBE0-664E-F484-7A7C-BD2576A16472}"/>
              </a:ext>
            </a:extLst>
          </p:cNvPr>
          <p:cNvSpPr/>
          <p:nvPr/>
        </p:nvSpPr>
        <p:spPr>
          <a:xfrm>
            <a:off x="617279" y="1536300"/>
            <a:ext cx="11263545" cy="4519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FA839C0-C9BD-D917-A3E4-E4E6A9107F08}"/>
              </a:ext>
            </a:extLst>
          </p:cNvPr>
          <p:cNvSpPr txBox="1"/>
          <p:nvPr/>
        </p:nvSpPr>
        <p:spPr>
          <a:xfrm>
            <a:off x="3802565" y="880375"/>
            <a:ext cx="5185317"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تابع: أهمية أخلاقيات العلاقات العامة</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3871563-1842-CA74-E682-DF6B3079D7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430492-E101-80D2-0B95-ABFCD550F69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716E52-97E4-DB9F-2A79-DE6F6651E4C4}"/>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8D3C72E-1586-D844-CEFC-F749F481F5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D08E7C78-E8CC-D668-BA52-5E08F6FAC38C}"/>
              </a:ext>
            </a:extLst>
          </p:cNvPr>
          <p:cNvGrpSpPr/>
          <p:nvPr/>
        </p:nvGrpSpPr>
        <p:grpSpPr>
          <a:xfrm>
            <a:off x="793909" y="1946211"/>
            <a:ext cx="10780812" cy="3680000"/>
            <a:chOff x="793909" y="2428161"/>
            <a:chExt cx="13042702" cy="4390191"/>
          </a:xfrm>
        </p:grpSpPr>
        <p:sp>
          <p:nvSpPr>
            <p:cNvPr id="8" name="Shape 1">
              <a:extLst>
                <a:ext uri="{FF2B5EF4-FFF2-40B4-BE49-F238E27FC236}">
                  <a16:creationId xmlns:a16="http://schemas.microsoft.com/office/drawing/2014/main" id="{4637654B-9342-077C-A323-9F5DE274E611}"/>
                </a:ext>
              </a:extLst>
            </p:cNvPr>
            <p:cNvSpPr/>
            <p:nvPr/>
          </p:nvSpPr>
          <p:spPr>
            <a:xfrm>
              <a:off x="9621322" y="2428161"/>
              <a:ext cx="4215289" cy="2254687"/>
            </a:xfrm>
            <a:prstGeom prst="roundRect">
              <a:avLst>
                <a:gd name="adj" fmla="val 1320"/>
              </a:avLst>
            </a:prstGeom>
            <a:solidFill>
              <a:srgbClr val="EAE8F3"/>
            </a:solidFill>
            <a:ln/>
          </p:spPr>
          <p:txBody>
            <a:bodyPr/>
            <a:lstStyle/>
            <a:p>
              <a:endParaRPr lang="en-US"/>
            </a:p>
          </p:txBody>
        </p:sp>
        <p:pic>
          <p:nvPicPr>
            <p:cNvPr id="9" name="Image 0" descr="preencoded.png">
              <a:extLst>
                <a:ext uri="{FF2B5EF4-FFF2-40B4-BE49-F238E27FC236}">
                  <a16:creationId xmlns:a16="http://schemas.microsoft.com/office/drawing/2014/main" id="{3EE99CF0-CC64-2AE5-002B-02B122CA34E8}"/>
                </a:ext>
              </a:extLst>
            </p:cNvPr>
            <p:cNvPicPr>
              <a:picLocks noChangeAspect="1"/>
            </p:cNvPicPr>
            <p:nvPr/>
          </p:nvPicPr>
          <p:blipFill>
            <a:blip r:embed="rId3"/>
            <a:stretch>
              <a:fillRect/>
            </a:stretch>
          </p:blipFill>
          <p:spPr>
            <a:xfrm>
              <a:off x="13042940" y="2626519"/>
              <a:ext cx="595313" cy="595313"/>
            </a:xfrm>
            <a:prstGeom prst="rect">
              <a:avLst/>
            </a:prstGeom>
          </p:spPr>
        </p:pic>
        <p:pic>
          <p:nvPicPr>
            <p:cNvPr id="11" name="Image 1" descr="preencoded.png">
              <a:extLst>
                <a:ext uri="{FF2B5EF4-FFF2-40B4-BE49-F238E27FC236}">
                  <a16:creationId xmlns:a16="http://schemas.microsoft.com/office/drawing/2014/main" id="{4AA92083-618C-F9E2-4959-CC2AA028F1D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206651" y="2790111"/>
              <a:ext cx="267891" cy="267891"/>
            </a:xfrm>
            <a:prstGeom prst="rect">
              <a:avLst/>
            </a:prstGeom>
          </p:spPr>
        </p:pic>
        <p:sp>
          <p:nvSpPr>
            <p:cNvPr id="12" name="Text 2">
              <a:extLst>
                <a:ext uri="{FF2B5EF4-FFF2-40B4-BE49-F238E27FC236}">
                  <a16:creationId xmlns:a16="http://schemas.microsoft.com/office/drawing/2014/main" id="{D5FD292B-8D12-890E-A7C7-70280CB8DA1E}"/>
                </a:ext>
              </a:extLst>
            </p:cNvPr>
            <p:cNvSpPr/>
            <p:nvPr/>
          </p:nvSpPr>
          <p:spPr>
            <a:xfrm>
              <a:off x="11119961" y="3420189"/>
              <a:ext cx="2518291"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تقليل النزاعات القانونية</a:t>
              </a:r>
              <a:endParaRPr lang="en-US" sz="1950" dirty="0"/>
            </a:p>
          </p:txBody>
        </p:sp>
        <p:sp>
          <p:nvSpPr>
            <p:cNvPr id="13" name="Text 3">
              <a:extLst>
                <a:ext uri="{FF2B5EF4-FFF2-40B4-BE49-F238E27FC236}">
                  <a16:creationId xmlns:a16="http://schemas.microsoft.com/office/drawing/2014/main" id="{9A5FA8AB-D284-CCA5-7EA8-E8D38BD06C0D}"/>
                </a:ext>
              </a:extLst>
            </p:cNvPr>
            <p:cNvSpPr/>
            <p:nvPr/>
          </p:nvSpPr>
          <p:spPr>
            <a:xfrm>
              <a:off x="9819680" y="3849410"/>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تجنب الأنشطة التي قد تؤدي إلى مشاكل قانونية</a:t>
              </a:r>
              <a:endParaRPr lang="en-US" sz="1550" dirty="0"/>
            </a:p>
          </p:txBody>
        </p:sp>
        <p:sp>
          <p:nvSpPr>
            <p:cNvPr id="14" name="Shape 4">
              <a:extLst>
                <a:ext uri="{FF2B5EF4-FFF2-40B4-BE49-F238E27FC236}">
                  <a16:creationId xmlns:a16="http://schemas.microsoft.com/office/drawing/2014/main" id="{6DAE9D0E-378E-CFF7-E5D0-F7F2FA17DBC0}"/>
                </a:ext>
              </a:extLst>
            </p:cNvPr>
            <p:cNvSpPr/>
            <p:nvPr/>
          </p:nvSpPr>
          <p:spPr>
            <a:xfrm>
              <a:off x="5207556" y="2428161"/>
              <a:ext cx="4215408" cy="2254687"/>
            </a:xfrm>
            <a:prstGeom prst="roundRect">
              <a:avLst>
                <a:gd name="adj" fmla="val 1320"/>
              </a:avLst>
            </a:prstGeom>
            <a:solidFill>
              <a:srgbClr val="EAE8F3"/>
            </a:solidFill>
            <a:ln/>
          </p:spPr>
          <p:txBody>
            <a:bodyPr/>
            <a:lstStyle/>
            <a:p>
              <a:endParaRPr lang="en-US"/>
            </a:p>
          </p:txBody>
        </p:sp>
        <p:pic>
          <p:nvPicPr>
            <p:cNvPr id="15" name="Image 2" descr="preencoded.png">
              <a:extLst>
                <a:ext uri="{FF2B5EF4-FFF2-40B4-BE49-F238E27FC236}">
                  <a16:creationId xmlns:a16="http://schemas.microsoft.com/office/drawing/2014/main" id="{CFE15320-92D3-8C91-CCF5-BD7A04FB3F88}"/>
                </a:ext>
              </a:extLst>
            </p:cNvPr>
            <p:cNvPicPr>
              <a:picLocks noChangeAspect="1"/>
            </p:cNvPicPr>
            <p:nvPr/>
          </p:nvPicPr>
          <p:blipFill>
            <a:blip r:embed="rId5"/>
            <a:stretch>
              <a:fillRect/>
            </a:stretch>
          </p:blipFill>
          <p:spPr>
            <a:xfrm>
              <a:off x="8629293" y="2626519"/>
              <a:ext cx="595313" cy="595313"/>
            </a:xfrm>
            <a:prstGeom prst="rect">
              <a:avLst/>
            </a:prstGeom>
          </p:spPr>
        </p:pic>
        <p:pic>
          <p:nvPicPr>
            <p:cNvPr id="16" name="Image 3" descr="preencoded.png">
              <a:extLst>
                <a:ext uri="{FF2B5EF4-FFF2-40B4-BE49-F238E27FC236}">
                  <a16:creationId xmlns:a16="http://schemas.microsoft.com/office/drawing/2014/main" id="{B37248F6-2464-D749-21A1-7DFB5EB84DC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793004" y="2790111"/>
              <a:ext cx="267891" cy="267891"/>
            </a:xfrm>
            <a:prstGeom prst="rect">
              <a:avLst/>
            </a:prstGeom>
          </p:spPr>
        </p:pic>
        <p:sp>
          <p:nvSpPr>
            <p:cNvPr id="17" name="Text 5">
              <a:extLst>
                <a:ext uri="{FF2B5EF4-FFF2-40B4-BE49-F238E27FC236}">
                  <a16:creationId xmlns:a16="http://schemas.microsoft.com/office/drawing/2014/main" id="{91BBF26E-2DFE-D0EA-2396-9E66E389A2A6}"/>
                </a:ext>
              </a:extLst>
            </p:cNvPr>
            <p:cNvSpPr/>
            <p:nvPr/>
          </p:nvSpPr>
          <p:spPr>
            <a:xfrm>
              <a:off x="6743700"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تحسين أداء الموظفين</a:t>
              </a:r>
              <a:endParaRPr lang="en-US" sz="1950" dirty="0"/>
            </a:p>
          </p:txBody>
        </p:sp>
        <p:sp>
          <p:nvSpPr>
            <p:cNvPr id="18" name="Text 6">
              <a:extLst>
                <a:ext uri="{FF2B5EF4-FFF2-40B4-BE49-F238E27FC236}">
                  <a16:creationId xmlns:a16="http://schemas.microsoft.com/office/drawing/2014/main" id="{C0D78275-9188-6D67-08E5-64DE958B9041}"/>
                </a:ext>
              </a:extLst>
            </p:cNvPr>
            <p:cNvSpPr/>
            <p:nvPr/>
          </p:nvSpPr>
          <p:spPr>
            <a:xfrm>
              <a:off x="5405914" y="3849410"/>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بيئة عمل أخلاقية تلهم الموظفين للعمل بكفاءة</a:t>
              </a:r>
              <a:endParaRPr lang="en-US" sz="1550" dirty="0"/>
            </a:p>
          </p:txBody>
        </p:sp>
        <p:sp>
          <p:nvSpPr>
            <p:cNvPr id="19" name="Shape 7">
              <a:extLst>
                <a:ext uri="{FF2B5EF4-FFF2-40B4-BE49-F238E27FC236}">
                  <a16:creationId xmlns:a16="http://schemas.microsoft.com/office/drawing/2014/main" id="{116AFEBD-F847-38D6-172A-CA71E0408A3D}"/>
                </a:ext>
              </a:extLst>
            </p:cNvPr>
            <p:cNvSpPr/>
            <p:nvPr/>
          </p:nvSpPr>
          <p:spPr>
            <a:xfrm>
              <a:off x="793909" y="2428161"/>
              <a:ext cx="4215289" cy="2254687"/>
            </a:xfrm>
            <a:prstGeom prst="roundRect">
              <a:avLst>
                <a:gd name="adj" fmla="val 1320"/>
              </a:avLst>
            </a:prstGeom>
            <a:solidFill>
              <a:srgbClr val="EAE8F3"/>
            </a:solidFill>
            <a:ln/>
          </p:spPr>
          <p:txBody>
            <a:bodyPr/>
            <a:lstStyle/>
            <a:p>
              <a:endParaRPr lang="en-US"/>
            </a:p>
          </p:txBody>
        </p:sp>
        <p:pic>
          <p:nvPicPr>
            <p:cNvPr id="20" name="Image 4" descr="preencoded.png">
              <a:extLst>
                <a:ext uri="{FF2B5EF4-FFF2-40B4-BE49-F238E27FC236}">
                  <a16:creationId xmlns:a16="http://schemas.microsoft.com/office/drawing/2014/main" id="{66222977-9A60-5197-A3BE-994B0AE5E547}"/>
                </a:ext>
              </a:extLst>
            </p:cNvPr>
            <p:cNvPicPr>
              <a:picLocks noChangeAspect="1"/>
            </p:cNvPicPr>
            <p:nvPr/>
          </p:nvPicPr>
          <p:blipFill>
            <a:blip r:embed="rId7"/>
            <a:stretch>
              <a:fillRect/>
            </a:stretch>
          </p:blipFill>
          <p:spPr>
            <a:xfrm>
              <a:off x="4215527" y="2626519"/>
              <a:ext cx="595313" cy="595313"/>
            </a:xfrm>
            <a:prstGeom prst="rect">
              <a:avLst/>
            </a:prstGeom>
          </p:spPr>
        </p:pic>
        <p:pic>
          <p:nvPicPr>
            <p:cNvPr id="21" name="Image 5" descr="preencoded.png">
              <a:extLst>
                <a:ext uri="{FF2B5EF4-FFF2-40B4-BE49-F238E27FC236}">
                  <a16:creationId xmlns:a16="http://schemas.microsoft.com/office/drawing/2014/main" id="{1A412A46-4EE4-8B85-B2AE-7F2C5B26BEA5}"/>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379238" y="2790111"/>
              <a:ext cx="267891" cy="267891"/>
            </a:xfrm>
            <a:prstGeom prst="rect">
              <a:avLst/>
            </a:prstGeom>
          </p:spPr>
        </p:pic>
        <p:sp>
          <p:nvSpPr>
            <p:cNvPr id="22" name="Text 8">
              <a:extLst>
                <a:ext uri="{FF2B5EF4-FFF2-40B4-BE49-F238E27FC236}">
                  <a16:creationId xmlns:a16="http://schemas.microsoft.com/office/drawing/2014/main" id="{70637093-A1AC-587C-7A70-9FD0A352AE6D}"/>
                </a:ext>
              </a:extLst>
            </p:cNvPr>
            <p:cNvSpPr/>
            <p:nvPr/>
          </p:nvSpPr>
          <p:spPr>
            <a:xfrm>
              <a:off x="2329934"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إدارة الأزمات بفعالية</a:t>
              </a:r>
              <a:endParaRPr lang="en-US" sz="1950" dirty="0"/>
            </a:p>
          </p:txBody>
        </p:sp>
        <p:sp>
          <p:nvSpPr>
            <p:cNvPr id="23" name="Text 9">
              <a:extLst>
                <a:ext uri="{FF2B5EF4-FFF2-40B4-BE49-F238E27FC236}">
                  <a16:creationId xmlns:a16="http://schemas.microsoft.com/office/drawing/2014/main" id="{FCFDF610-588C-21C9-9534-48CFFAB57D56}"/>
                </a:ext>
              </a:extLst>
            </p:cNvPr>
            <p:cNvSpPr/>
            <p:nvPr/>
          </p:nvSpPr>
          <p:spPr>
            <a:xfrm>
              <a:off x="992267" y="3849410"/>
              <a:ext cx="381857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إطار واضح لتوجيه القرارات أثناء الأزمات</a:t>
              </a:r>
              <a:endParaRPr lang="en-US" sz="1550" dirty="0"/>
            </a:p>
          </p:txBody>
        </p:sp>
        <p:sp>
          <p:nvSpPr>
            <p:cNvPr id="24" name="Shape 10">
              <a:extLst>
                <a:ext uri="{FF2B5EF4-FFF2-40B4-BE49-F238E27FC236}">
                  <a16:creationId xmlns:a16="http://schemas.microsoft.com/office/drawing/2014/main" id="{681D8FD8-C3F8-33A4-FC9B-AD2DE7B7647D}"/>
                </a:ext>
              </a:extLst>
            </p:cNvPr>
            <p:cNvSpPr/>
            <p:nvPr/>
          </p:nvSpPr>
          <p:spPr>
            <a:xfrm>
              <a:off x="7414498" y="4881205"/>
              <a:ext cx="6422112" cy="1937147"/>
            </a:xfrm>
            <a:prstGeom prst="roundRect">
              <a:avLst>
                <a:gd name="adj" fmla="val 1537"/>
              </a:avLst>
            </a:prstGeom>
            <a:solidFill>
              <a:srgbClr val="EAE8F3"/>
            </a:solidFill>
            <a:ln/>
          </p:spPr>
          <p:txBody>
            <a:bodyPr/>
            <a:lstStyle/>
            <a:p>
              <a:endParaRPr lang="en-US"/>
            </a:p>
          </p:txBody>
        </p:sp>
        <p:pic>
          <p:nvPicPr>
            <p:cNvPr id="26" name="Image 6" descr="preencoded.png">
              <a:extLst>
                <a:ext uri="{FF2B5EF4-FFF2-40B4-BE49-F238E27FC236}">
                  <a16:creationId xmlns:a16="http://schemas.microsoft.com/office/drawing/2014/main" id="{991C0D1B-DEA4-14C3-1808-451CF69D9455}"/>
                </a:ext>
              </a:extLst>
            </p:cNvPr>
            <p:cNvPicPr>
              <a:picLocks noChangeAspect="1"/>
            </p:cNvPicPr>
            <p:nvPr/>
          </p:nvPicPr>
          <p:blipFill>
            <a:blip r:embed="rId9"/>
            <a:stretch>
              <a:fillRect/>
            </a:stretch>
          </p:blipFill>
          <p:spPr>
            <a:xfrm>
              <a:off x="13042940" y="5079563"/>
              <a:ext cx="595313" cy="595313"/>
            </a:xfrm>
            <a:prstGeom prst="rect">
              <a:avLst/>
            </a:prstGeom>
          </p:spPr>
        </p:pic>
        <p:pic>
          <p:nvPicPr>
            <p:cNvPr id="27" name="Image 7" descr="preencoded.png">
              <a:extLst>
                <a:ext uri="{FF2B5EF4-FFF2-40B4-BE49-F238E27FC236}">
                  <a16:creationId xmlns:a16="http://schemas.microsoft.com/office/drawing/2014/main" id="{C15687B4-C321-D8BD-8986-E98E0A1AD6F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3206651" y="5243155"/>
              <a:ext cx="267891" cy="267891"/>
            </a:xfrm>
            <a:prstGeom prst="rect">
              <a:avLst/>
            </a:prstGeom>
          </p:spPr>
        </p:pic>
        <p:sp>
          <p:nvSpPr>
            <p:cNvPr id="28" name="Text 11">
              <a:extLst>
                <a:ext uri="{FF2B5EF4-FFF2-40B4-BE49-F238E27FC236}">
                  <a16:creationId xmlns:a16="http://schemas.microsoft.com/office/drawing/2014/main" id="{EC09F945-574A-FA8D-7513-489DD209C636}"/>
                </a:ext>
              </a:extLst>
            </p:cNvPr>
            <p:cNvSpPr/>
            <p:nvPr/>
          </p:nvSpPr>
          <p:spPr>
            <a:xfrm>
              <a:off x="11157347" y="58732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التنافسية</a:t>
              </a:r>
              <a:endParaRPr lang="en-US" sz="1950" dirty="0"/>
            </a:p>
          </p:txBody>
        </p:sp>
        <p:sp>
          <p:nvSpPr>
            <p:cNvPr id="29" name="Text 12">
              <a:extLst>
                <a:ext uri="{FF2B5EF4-FFF2-40B4-BE49-F238E27FC236}">
                  <a16:creationId xmlns:a16="http://schemas.microsoft.com/office/drawing/2014/main" id="{E5AF6088-6807-0745-D523-8FADAF9969BF}"/>
                </a:ext>
              </a:extLst>
            </p:cNvPr>
            <p:cNvSpPr/>
            <p:nvPr/>
          </p:nvSpPr>
          <p:spPr>
            <a:xfrm>
              <a:off x="7612856" y="6302454"/>
              <a:ext cx="60253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جذب جمهور أكبر في السوق</a:t>
              </a:r>
              <a:endParaRPr lang="en-US" sz="1550" dirty="0"/>
            </a:p>
          </p:txBody>
        </p:sp>
        <p:sp>
          <p:nvSpPr>
            <p:cNvPr id="30" name="Shape 13">
              <a:extLst>
                <a:ext uri="{FF2B5EF4-FFF2-40B4-BE49-F238E27FC236}">
                  <a16:creationId xmlns:a16="http://schemas.microsoft.com/office/drawing/2014/main" id="{CB52DF32-02D4-7687-EEC4-6BF81D5AC040}"/>
                </a:ext>
              </a:extLst>
            </p:cNvPr>
            <p:cNvSpPr/>
            <p:nvPr/>
          </p:nvSpPr>
          <p:spPr>
            <a:xfrm>
              <a:off x="793909" y="4881205"/>
              <a:ext cx="6422231" cy="1937147"/>
            </a:xfrm>
            <a:prstGeom prst="roundRect">
              <a:avLst>
                <a:gd name="adj" fmla="val 1537"/>
              </a:avLst>
            </a:prstGeom>
            <a:solidFill>
              <a:srgbClr val="EAE8F3"/>
            </a:solidFill>
            <a:ln/>
          </p:spPr>
          <p:txBody>
            <a:bodyPr/>
            <a:lstStyle/>
            <a:p>
              <a:endParaRPr lang="en-US"/>
            </a:p>
          </p:txBody>
        </p:sp>
        <p:pic>
          <p:nvPicPr>
            <p:cNvPr id="31" name="Image 8" descr="preencoded.png">
              <a:extLst>
                <a:ext uri="{FF2B5EF4-FFF2-40B4-BE49-F238E27FC236}">
                  <a16:creationId xmlns:a16="http://schemas.microsoft.com/office/drawing/2014/main" id="{964E329B-1777-E62C-5A7F-22730BD2C342}"/>
                </a:ext>
              </a:extLst>
            </p:cNvPr>
            <p:cNvPicPr>
              <a:picLocks noChangeAspect="1"/>
            </p:cNvPicPr>
            <p:nvPr/>
          </p:nvPicPr>
          <p:blipFill>
            <a:blip r:embed="rId11"/>
            <a:stretch>
              <a:fillRect/>
            </a:stretch>
          </p:blipFill>
          <p:spPr>
            <a:xfrm>
              <a:off x="6422469" y="5079563"/>
              <a:ext cx="595313" cy="595313"/>
            </a:xfrm>
            <a:prstGeom prst="rect">
              <a:avLst/>
            </a:prstGeom>
          </p:spPr>
        </p:pic>
        <p:pic>
          <p:nvPicPr>
            <p:cNvPr id="32" name="Image 9" descr="preencoded.png">
              <a:extLst>
                <a:ext uri="{FF2B5EF4-FFF2-40B4-BE49-F238E27FC236}">
                  <a16:creationId xmlns:a16="http://schemas.microsoft.com/office/drawing/2014/main" id="{8885DE6A-4CB5-3980-CD79-EAB7CEF1E7C5}"/>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586180" y="5243155"/>
              <a:ext cx="267891" cy="267891"/>
            </a:xfrm>
            <a:prstGeom prst="rect">
              <a:avLst/>
            </a:prstGeom>
          </p:spPr>
        </p:pic>
        <p:sp>
          <p:nvSpPr>
            <p:cNvPr id="33" name="Text 14">
              <a:extLst>
                <a:ext uri="{FF2B5EF4-FFF2-40B4-BE49-F238E27FC236}">
                  <a16:creationId xmlns:a16="http://schemas.microsoft.com/office/drawing/2014/main" id="{9BD03527-3D19-6177-F8CB-599F25D3445B}"/>
                </a:ext>
              </a:extLst>
            </p:cNvPr>
            <p:cNvSpPr/>
            <p:nvPr/>
          </p:nvSpPr>
          <p:spPr>
            <a:xfrm>
              <a:off x="4209336" y="5873234"/>
              <a:ext cx="280844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علاقات إيجابية مع الإعلام</a:t>
              </a:r>
              <a:endParaRPr lang="en-US" sz="1950" dirty="0"/>
            </a:p>
          </p:txBody>
        </p:sp>
        <p:sp>
          <p:nvSpPr>
            <p:cNvPr id="34" name="Text 15">
              <a:extLst>
                <a:ext uri="{FF2B5EF4-FFF2-40B4-BE49-F238E27FC236}">
                  <a16:creationId xmlns:a16="http://schemas.microsoft.com/office/drawing/2014/main" id="{F854F4C1-6E30-3C14-CD43-37AD2D221C4C}"/>
                </a:ext>
              </a:extLst>
            </p:cNvPr>
            <p:cNvSpPr/>
            <p:nvPr/>
          </p:nvSpPr>
          <p:spPr>
            <a:xfrm>
              <a:off x="992267" y="6302454"/>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تكون المؤسسة مصدراً موثوقاً للأخبار</a:t>
              </a:r>
              <a:endParaRPr lang="en-US" sz="1550" dirty="0"/>
            </a:p>
          </p:txBody>
        </p:sp>
      </p:grpSp>
    </p:spTree>
    <p:extLst>
      <p:ext uri="{BB962C8B-B14F-4D97-AF65-F5344CB8AC3E}">
        <p14:creationId xmlns:p14="http://schemas.microsoft.com/office/powerpoint/2010/main" val="175533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CC883-B4BB-5EE6-3AD6-DA07EE3BA6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4E97E8-16AF-BC6C-E466-25598003F94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0C869A-7671-8072-1A9F-5056A5DDCBDF}"/>
              </a:ext>
            </a:extLst>
          </p:cNvPr>
          <p:cNvSpPr txBox="1"/>
          <p:nvPr/>
        </p:nvSpPr>
        <p:spPr>
          <a:xfrm>
            <a:off x="2671793" y="649543"/>
            <a:ext cx="6848263"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المبادئ الأساسية التي يجب أن تلتزم بها العلاقات العامة لكي يتحقق الجانب الأخلاقي </a:t>
            </a:r>
          </a:p>
        </p:txBody>
      </p:sp>
      <p:sp>
        <p:nvSpPr>
          <p:cNvPr id="5" name="Rectangle 4">
            <a:extLst>
              <a:ext uri="{FF2B5EF4-FFF2-40B4-BE49-F238E27FC236}">
                <a16:creationId xmlns:a16="http://schemas.microsoft.com/office/drawing/2014/main" id="{D7AA114B-2326-01B4-968D-FFF9718545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F6D375-4D61-EE09-AE92-8C311C3A219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FC4E35-FA2D-1E56-7759-93C1898F56B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51090F1-A6AF-04A2-26C7-AEE6FAC3FFAA}"/>
              </a:ext>
            </a:extLst>
          </p:cNvPr>
          <p:cNvSpPr txBox="1"/>
          <p:nvPr/>
        </p:nvSpPr>
        <p:spPr>
          <a:xfrm>
            <a:off x="3534936" y="1990883"/>
            <a:ext cx="7623343"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الاحترام المتبادل: </a:t>
            </a:r>
            <a:r>
              <a:rPr lang="ar-EG" sz="1600" dirty="0">
                <a:latin typeface="Alexandria" pitchFamily="2" charset="-78"/>
                <a:cs typeface="Alexandria" pitchFamily="2" charset="-78"/>
              </a:rPr>
              <a:t>يجب أن تُظهر العلاقات العامة احترامًا لجميع الأطراف، بما في ذلك الجمهور الداخلي (الموظفين) والخارجي (العملاء والشركاء).</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المسؤولية المهنية: </a:t>
            </a:r>
            <a:r>
              <a:rPr lang="ar-EG" sz="1600" dirty="0">
                <a:latin typeface="Alexandria" pitchFamily="2" charset="-78"/>
                <a:cs typeface="Alexandria" pitchFamily="2" charset="-78"/>
              </a:rPr>
              <a:t>الالتزام بتقديم خدمات احترافية ومراعاة القوانين والمعايير المهنية التي تحكم مجال العلاقات العامة.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الالتزام بالموضوعية: </a:t>
            </a:r>
            <a:r>
              <a:rPr lang="ar-EG" sz="1600" dirty="0">
                <a:latin typeface="Alexandria" pitchFamily="2" charset="-78"/>
                <a:cs typeface="Alexandria" pitchFamily="2" charset="-78"/>
              </a:rPr>
              <a:t>الحفاظ على الحيادية وعدم التحيز عند تقديم المعلومات أو التعامل مع القضايا التي تمس الجمهور.</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التواصل المستمر:  </a:t>
            </a:r>
            <a:r>
              <a:rPr lang="ar-EG" sz="1600" dirty="0">
                <a:latin typeface="Alexandria" pitchFamily="2" charset="-78"/>
                <a:cs typeface="Alexandria" pitchFamily="2" charset="-78"/>
              </a:rPr>
              <a:t>توفير قنوات تواصل دائمة مع الجمهور لضمان استماع المؤسسة لملاحظاتهم ومقترحاتهم بشكل منتظم.</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عدم استغلال النفوذ: </a:t>
            </a:r>
            <a:r>
              <a:rPr lang="ar-EG" sz="1600" dirty="0">
                <a:latin typeface="Alexandria" pitchFamily="2" charset="-78"/>
                <a:cs typeface="Alexandria" pitchFamily="2" charset="-78"/>
              </a:rPr>
              <a:t>تجنب استغلال العلاقات العامة لتحقيق مكاسب شخصية أو ممارسات غير أخلاقية تضر بمصلحة الجمهور أو المؤسسة.</a:t>
            </a:r>
          </a:p>
        </p:txBody>
      </p:sp>
      <p:pic>
        <p:nvPicPr>
          <p:cNvPr id="7" name="Graphic 21">
            <a:extLst>
              <a:ext uri="{FF2B5EF4-FFF2-40B4-BE49-F238E27FC236}">
                <a16:creationId xmlns:a16="http://schemas.microsoft.com/office/drawing/2014/main" id="{AF2091C5-3781-4026-8CCB-77AFAD2D7A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8F4BC5B-6F6E-75E7-12F2-239C1E5D7CBD}"/>
              </a:ext>
            </a:extLst>
          </p:cNvPr>
          <p:cNvPicPr>
            <a:picLocks noChangeAspect="1"/>
          </p:cNvPicPr>
          <p:nvPr/>
        </p:nvPicPr>
        <p:blipFill>
          <a:blip r:embed="rId3"/>
          <a:stretch>
            <a:fillRect/>
          </a:stretch>
        </p:blipFill>
        <p:spPr>
          <a:xfrm>
            <a:off x="617280" y="2141974"/>
            <a:ext cx="2481566" cy="372234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61408533"/>
      </p:ext>
    </p:extLst>
  </p:cSld>
  <p:clrMapOvr>
    <a:masterClrMapping/>
  </p:clrMapOvr>
  <mc:AlternateContent xmlns:mc="http://schemas.openxmlformats.org/markup-compatibility/2006" xmlns:p14="http://schemas.microsoft.com/office/powerpoint/2010/main">
    <mc:Choice Requires="p14">
      <p:transition p14:dur="10" advTm="88714"/>
    </mc:Choice>
    <mc:Fallback xmlns="">
      <p:transition advTm="8871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D8F22-7614-1F14-910B-8C4D02EB55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A99B23-FC86-1DCD-F1B5-0E08778A50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59D2F9-B758-31A0-9D5F-396F71E7180A}"/>
              </a:ext>
            </a:extLst>
          </p:cNvPr>
          <p:cNvSpPr txBox="1"/>
          <p:nvPr/>
        </p:nvSpPr>
        <p:spPr>
          <a:xfrm>
            <a:off x="2671793" y="649543"/>
            <a:ext cx="6848263"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المبادئ الأساسية التي يجب أن تلتزم بها العلاقات العامة لكي يتحقق الجانب الأخلاقي </a:t>
            </a:r>
          </a:p>
        </p:txBody>
      </p:sp>
      <p:sp>
        <p:nvSpPr>
          <p:cNvPr id="5" name="Rectangle 4">
            <a:extLst>
              <a:ext uri="{FF2B5EF4-FFF2-40B4-BE49-F238E27FC236}">
                <a16:creationId xmlns:a16="http://schemas.microsoft.com/office/drawing/2014/main" id="{00202371-6345-FF5B-5FD6-4916305A82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CF3C42-A0D8-9D8E-C68B-0423EDCF8A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57C7270-EE90-791D-C342-0479718DB4D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D56A6B6-03E2-FDA8-5AE9-A5A8BF576E31}"/>
              </a:ext>
            </a:extLst>
          </p:cNvPr>
          <p:cNvSpPr txBox="1"/>
          <p:nvPr/>
        </p:nvSpPr>
        <p:spPr>
          <a:xfrm>
            <a:off x="3189248" y="1990883"/>
            <a:ext cx="7969031"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التكيف مع التغيرات: </a:t>
            </a:r>
            <a:r>
              <a:rPr lang="ar-EG" sz="1600" dirty="0">
                <a:latin typeface="Alexandria" pitchFamily="2" charset="-78"/>
                <a:cs typeface="Alexandria" pitchFamily="2" charset="-78"/>
              </a:rPr>
              <a:t>التزام العلاقات العامة بالمرونة والقدرة على تعديل السياسات بما يتماشى مع مصالح الجمهور وتوجهاتهم المتغيرة.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الشفافية المالية: </a:t>
            </a:r>
            <a:r>
              <a:rPr lang="ar-EG" sz="1600" dirty="0">
                <a:latin typeface="Alexandria" pitchFamily="2" charset="-78"/>
                <a:cs typeface="Alexandria" pitchFamily="2" charset="-78"/>
              </a:rPr>
              <a:t>الإفصاح عن جميع الأنشطة والممارسات المالية التي قد تؤثر على علاقة المؤسسة بجمهورها.</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التنوّع والشمول: </a:t>
            </a:r>
            <a:r>
              <a:rPr lang="ar-EG" sz="1600" dirty="0">
                <a:latin typeface="Alexandria" pitchFamily="2" charset="-78"/>
                <a:cs typeface="Alexandria" pitchFamily="2" charset="-78"/>
              </a:rPr>
              <a:t>مراعاة اختلاف الخلفيات الثقافية والاجتماعية للجماهير واحترام التنوع في الرسائل الإعلامية التي تقدمها.</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الابتعاد عن تضارب المصالح: </a:t>
            </a:r>
            <a:r>
              <a:rPr lang="ar-EG" sz="1600" dirty="0">
                <a:latin typeface="Alexandria" pitchFamily="2" charset="-78"/>
                <a:cs typeface="Alexandria" pitchFamily="2" charset="-78"/>
              </a:rPr>
              <a:t>تجنب أي ممارسات أو قرارات قد تؤدي إلى تضارب المصالح بين المؤسسة والجمهور.</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التقييم المستمر: </a:t>
            </a:r>
            <a:r>
              <a:rPr lang="ar-EG" sz="1600" dirty="0">
                <a:latin typeface="Alexandria" pitchFamily="2" charset="-78"/>
                <a:cs typeface="Alexandria" pitchFamily="2" charset="-78"/>
              </a:rPr>
              <a:t>الالتزام بإجراء تقييم دوري للأنشطة والممارسات للتأكد من توافقها مع المعايير الأخلاقية وتعزيز التحسين المستمر.</a:t>
            </a:r>
          </a:p>
        </p:txBody>
      </p:sp>
      <p:pic>
        <p:nvPicPr>
          <p:cNvPr id="7" name="Graphic 21">
            <a:extLst>
              <a:ext uri="{FF2B5EF4-FFF2-40B4-BE49-F238E27FC236}">
                <a16:creationId xmlns:a16="http://schemas.microsoft.com/office/drawing/2014/main" id="{7687730D-A363-BF56-E171-47DCAC2703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7C0D29B-5C60-1D2E-5162-83D7D0113EF5}"/>
              </a:ext>
            </a:extLst>
          </p:cNvPr>
          <p:cNvPicPr>
            <a:picLocks noChangeAspect="1"/>
          </p:cNvPicPr>
          <p:nvPr/>
        </p:nvPicPr>
        <p:blipFill>
          <a:blip r:embed="rId3"/>
          <a:stretch>
            <a:fillRect/>
          </a:stretch>
        </p:blipFill>
        <p:spPr>
          <a:xfrm>
            <a:off x="617280" y="2155119"/>
            <a:ext cx="2496027" cy="37440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685300217"/>
      </p:ext>
    </p:extLst>
  </p:cSld>
  <p:clrMapOvr>
    <a:masterClrMapping/>
  </p:clrMapOvr>
  <mc:AlternateContent xmlns:mc="http://schemas.openxmlformats.org/markup-compatibility/2006" xmlns:p14="http://schemas.microsoft.com/office/powerpoint/2010/main">
    <mc:Choice Requires="p14">
      <p:transition p14:dur="10" advTm="95908"/>
    </mc:Choice>
    <mc:Fallback xmlns="">
      <p:transition advTm="959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1C132-D414-2FD0-B20F-C2B96A591D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CEC889-8E4A-F3C8-E554-902C563722C7}"/>
              </a:ext>
            </a:extLst>
          </p:cNvPr>
          <p:cNvSpPr/>
          <p:nvPr/>
        </p:nvSpPr>
        <p:spPr>
          <a:xfrm>
            <a:off x="208009" y="1248025"/>
            <a:ext cx="11775982" cy="5044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484394D-AF00-E6B4-5F8D-16EC59934370}"/>
              </a:ext>
            </a:extLst>
          </p:cNvPr>
          <p:cNvSpPr txBox="1"/>
          <p:nvPr/>
        </p:nvSpPr>
        <p:spPr>
          <a:xfrm>
            <a:off x="3502724" y="202708"/>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العلاقات العامة في</a:t>
            </a:r>
          </a:p>
          <a:p>
            <a:pPr algn="ctr"/>
            <a:r>
              <a:rPr lang="ar-EG" sz="2400" b="1" dirty="0">
                <a:latin typeface="Alexandria" pitchFamily="2" charset="-78"/>
                <a:cs typeface="Alexandria" pitchFamily="2" charset="-78"/>
              </a:rPr>
              <a:t> الإعلام الرقمي</a:t>
            </a:r>
          </a:p>
        </p:txBody>
      </p:sp>
      <p:sp>
        <p:nvSpPr>
          <p:cNvPr id="5" name="Rectangle 4">
            <a:extLst>
              <a:ext uri="{FF2B5EF4-FFF2-40B4-BE49-F238E27FC236}">
                <a16:creationId xmlns:a16="http://schemas.microsoft.com/office/drawing/2014/main" id="{A84D3DEE-6E75-CA45-635E-C11F3A50F8D4}"/>
              </a:ext>
            </a:extLst>
          </p:cNvPr>
          <p:cNvSpPr/>
          <p:nvPr/>
        </p:nvSpPr>
        <p:spPr>
          <a:xfrm>
            <a:off x="831398" y="20713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F2D82F-8CF5-7007-4243-F9FA48D7F3D8}"/>
              </a:ext>
            </a:extLst>
          </p:cNvPr>
          <p:cNvSpPr txBox="1"/>
          <p:nvPr/>
        </p:nvSpPr>
        <p:spPr>
          <a:xfrm>
            <a:off x="886552" y="2363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8E27D5-6023-0556-6E25-499E44BF3D70}"/>
              </a:ext>
            </a:extLst>
          </p:cNvPr>
          <p:cNvSpPr txBox="1"/>
          <p:nvPr/>
        </p:nvSpPr>
        <p:spPr>
          <a:xfrm>
            <a:off x="925057" y="50446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938999A-49F3-8791-FF94-548E009A60BE}"/>
              </a:ext>
            </a:extLst>
          </p:cNvPr>
          <p:cNvSpPr txBox="1"/>
          <p:nvPr/>
        </p:nvSpPr>
        <p:spPr>
          <a:xfrm>
            <a:off x="380808" y="3576857"/>
            <a:ext cx="11417181" cy="226671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فعلى ممارسي </a:t>
            </a:r>
            <a:r>
              <a:rPr lang="ar-EG" sz="1600" dirty="0">
                <a:latin typeface="Alexandria" pitchFamily="2" charset="-78"/>
                <a:cs typeface="Alexandria" pitchFamily="2" charset="-78"/>
              </a:rPr>
              <a:t>وأخصائي العلاقات العامة الرقمية أن </a:t>
            </a:r>
            <a:r>
              <a:rPr lang="ar-EG" sz="1600">
                <a:latin typeface="Alexandria" pitchFamily="2" charset="-78"/>
                <a:cs typeface="Alexandria" pitchFamily="2" charset="-78"/>
              </a:rPr>
              <a:t>يتسموا بالثقة والمصداقية لكي </a:t>
            </a:r>
            <a:r>
              <a:rPr lang="ar-EG" sz="1600" dirty="0">
                <a:latin typeface="Alexandria" pitchFamily="2" charset="-78"/>
                <a:cs typeface="Alexandria" pitchFamily="2" charset="-78"/>
              </a:rPr>
              <a:t>يتركوا انطباع جيد لدى الجمهور عن حسن تعامل المؤسسة، فيجب أن تكون الممارسة التي تتم من </a:t>
            </a:r>
            <a:r>
              <a:rPr lang="ar-EG" sz="1600">
                <a:latin typeface="Alexandria" pitchFamily="2" charset="-78"/>
                <a:cs typeface="Alexandria" pitchFamily="2" charset="-78"/>
              </a:rPr>
              <a:t>خلال الإنترنت </a:t>
            </a:r>
            <a:r>
              <a:rPr lang="ar-EG" sz="1600" dirty="0">
                <a:latin typeface="Alexandria" pitchFamily="2" charset="-78"/>
                <a:cs typeface="Alexandria" pitchFamily="2" charset="-78"/>
              </a:rPr>
              <a:t>ذات صدق وأمانة وثقة.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فالعلاقات العامة الرقمية يمكن أن تسهم في ضياع المصداقية والثقة بسهولة؛ وذلك نظرا لضعف الروابط التي تربط بين العلاقات العامة الرقمية للمؤسسة الإعلامية </a:t>
            </a:r>
            <a:r>
              <a:rPr lang="ar-EG" sz="1600">
                <a:latin typeface="Alexandria" pitchFamily="2" charset="-78"/>
                <a:cs typeface="Alexandria" pitchFamily="2" charset="-78"/>
              </a:rPr>
              <a:t>وبين الجمهور، </a:t>
            </a:r>
            <a:r>
              <a:rPr lang="ar-EG" sz="1600" dirty="0">
                <a:latin typeface="Alexandria" pitchFamily="2" charset="-78"/>
                <a:cs typeface="Alexandria" pitchFamily="2" charset="-78"/>
              </a:rPr>
              <a:t>فالبيئة الرقمية غالبيتها من الشباب</a:t>
            </a:r>
            <a:r>
              <a:rPr lang="ar-EG" sz="1600">
                <a:latin typeface="Alexandria" pitchFamily="2" charset="-78"/>
                <a:cs typeface="Alexandria" pitchFamily="2" charset="-78"/>
              </a:rPr>
              <a:t>، الذين تربط </a:t>
            </a:r>
            <a:r>
              <a:rPr lang="ar-EG" sz="1600" dirty="0">
                <a:latin typeface="Alexandria" pitchFamily="2" charset="-78"/>
                <a:cs typeface="Alexandria" pitchFamily="2" charset="-78"/>
              </a:rPr>
              <a:t>بينهم روابط ضعيفة من خلال التقنيات الرقمية، حيث يمكن أن تتعرض المجتمعات الرقمية للإساءة والتلاعب بشكل سهل، وهذا ما يحدث داخل مجتمع المعلومات الرقمي، حيث تكون العلاقات بين الأعضاء داخل المجتمعات أضعف بشكل كبير. </a:t>
            </a:r>
          </a:p>
        </p:txBody>
      </p:sp>
      <p:pic>
        <p:nvPicPr>
          <p:cNvPr id="7" name="Graphic 21">
            <a:extLst>
              <a:ext uri="{FF2B5EF4-FFF2-40B4-BE49-F238E27FC236}">
                <a16:creationId xmlns:a16="http://schemas.microsoft.com/office/drawing/2014/main" id="{E8C01139-7960-A50A-19E3-754C589EE5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1E14B0EE-D646-51E8-3BE5-6D43C8365F5F}"/>
              </a:ext>
            </a:extLst>
          </p:cNvPr>
          <p:cNvGrpSpPr/>
          <p:nvPr/>
        </p:nvGrpSpPr>
        <p:grpSpPr>
          <a:xfrm>
            <a:off x="380808" y="1334198"/>
            <a:ext cx="11417181" cy="1785457"/>
            <a:chOff x="793790" y="3397806"/>
            <a:chExt cx="7556421" cy="2971681"/>
          </a:xfrm>
        </p:grpSpPr>
        <p:sp>
          <p:nvSpPr>
            <p:cNvPr id="2" name="Shape 1"/>
            <p:cNvSpPr/>
            <p:nvPr/>
          </p:nvSpPr>
          <p:spPr>
            <a:xfrm>
              <a:off x="793790" y="3397806"/>
              <a:ext cx="7556421" cy="1478280"/>
            </a:xfrm>
            <a:prstGeom prst="roundRect">
              <a:avLst>
                <a:gd name="adj" fmla="val 2014"/>
              </a:avLst>
            </a:prstGeom>
            <a:solidFill>
              <a:srgbClr val="C3C2F0"/>
            </a:solidFill>
            <a:ln/>
          </p:spPr>
          <p:txBody>
            <a:bodyPr/>
            <a:lstStyle/>
            <a:p>
              <a:endParaRPr lang="en-US"/>
            </a:p>
          </p:txBody>
        </p:sp>
        <p:pic>
          <p:nvPicPr>
            <p:cNvPr id="9" name="Image 1" descr="preencoded.png"/>
            <p:cNvPicPr>
              <a:picLocks noChangeAspect="1"/>
            </p:cNvPicPr>
            <p:nvPr/>
          </p:nvPicPr>
          <p:blipFill>
            <a:blip r:embed="rId3"/>
            <a:stretch>
              <a:fillRect/>
            </a:stretch>
          </p:blipFill>
          <p:spPr>
            <a:xfrm>
              <a:off x="992148" y="3693081"/>
              <a:ext cx="248007" cy="198358"/>
            </a:xfrm>
            <a:prstGeom prst="rect">
              <a:avLst/>
            </a:prstGeom>
          </p:spPr>
        </p:pic>
        <p:sp>
          <p:nvSpPr>
            <p:cNvPr id="11" name="Text 2"/>
            <p:cNvSpPr/>
            <p:nvPr/>
          </p:nvSpPr>
          <p:spPr>
            <a:xfrm>
              <a:off x="1438513" y="3645694"/>
              <a:ext cx="6713339" cy="95261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أخلاقيات ومبادئ ممارسة العلاقات العامة على شبكة الإنترنت تختلف عن أخلاقيات العلاقات العامة وممارستها على أرض الواقع، حيث إن العمل في ظل البيئة الرقمية يساعد على نزع الثقة.</a:t>
              </a:r>
              <a:endParaRPr lang="en-US" sz="1550" dirty="0"/>
            </a:p>
          </p:txBody>
        </p:sp>
        <p:sp>
          <p:nvSpPr>
            <p:cNvPr id="12" name="Text 3"/>
            <p:cNvSpPr/>
            <p:nvPr/>
          </p:nvSpPr>
          <p:spPr>
            <a:xfrm>
              <a:off x="793790" y="5099328"/>
              <a:ext cx="7556421"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هناك ضرورة كبيرة لتوافر أخلاقيات تكفل ممارسة العلاقات العامة الرقمية بشكل سليم. تتسع الأخلاقيات لتضم الأمانة والصدق والسمعة الطيبة والسلوك القويم، وغيرها من المعايير والقيم الأخلاقية التي تبعث على الأمان والانفتاح والثقة والاطمئنان والمصداقية أثناء التعامل.</a:t>
              </a:r>
              <a:endParaRPr lang="en-US" sz="1550" dirty="0"/>
            </a:p>
          </p:txBody>
        </p:sp>
      </p:grpSp>
    </p:spTree>
    <p:extLst>
      <p:ext uri="{BB962C8B-B14F-4D97-AF65-F5344CB8AC3E}">
        <p14:creationId xmlns:p14="http://schemas.microsoft.com/office/powerpoint/2010/main" val="404877372"/>
      </p:ext>
    </p:extLst>
  </p:cSld>
  <p:clrMapOvr>
    <a:masterClrMapping/>
  </p:clrMapOvr>
  <mc:AlternateContent xmlns:mc="http://schemas.openxmlformats.org/markup-compatibility/2006" xmlns:p14="http://schemas.microsoft.com/office/powerpoint/2010/main">
    <mc:Choice Requires="p14">
      <p:transition p14:dur="10" advTm="173477"/>
    </mc:Choice>
    <mc:Fallback xmlns="">
      <p:transition advTm="17347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CAF45-75F1-7F72-5665-BF494F3FE7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9B90F1-1893-33CC-77DF-4F66A121F5B2}"/>
              </a:ext>
            </a:extLst>
          </p:cNvPr>
          <p:cNvSpPr/>
          <p:nvPr/>
        </p:nvSpPr>
        <p:spPr>
          <a:xfrm>
            <a:off x="267629" y="1491658"/>
            <a:ext cx="11716361" cy="4676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B5ABDE-C51C-82F2-7656-10B59A79F6E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العلاقات العامة في</a:t>
            </a:r>
          </a:p>
          <a:p>
            <a:pPr algn="ctr"/>
            <a:r>
              <a:rPr lang="ar-EG" sz="2400" b="1" dirty="0">
                <a:latin typeface="Alexandria" pitchFamily="2" charset="-78"/>
                <a:cs typeface="Alexandria" pitchFamily="2" charset="-78"/>
              </a:rPr>
              <a:t> الإعلام الرقمي</a:t>
            </a:r>
          </a:p>
        </p:txBody>
      </p:sp>
      <p:sp>
        <p:nvSpPr>
          <p:cNvPr id="5" name="Rectangle 4">
            <a:extLst>
              <a:ext uri="{FF2B5EF4-FFF2-40B4-BE49-F238E27FC236}">
                <a16:creationId xmlns:a16="http://schemas.microsoft.com/office/drawing/2014/main" id="{5EE9C129-9B16-E599-7363-EB5B7798541F}"/>
              </a:ext>
            </a:extLst>
          </p:cNvPr>
          <p:cNvSpPr/>
          <p:nvPr/>
        </p:nvSpPr>
        <p:spPr>
          <a:xfrm>
            <a:off x="886552"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4E7267-27C1-BBC0-4EAE-369E9710F89E}"/>
              </a:ext>
            </a:extLst>
          </p:cNvPr>
          <p:cNvSpPr txBox="1"/>
          <p:nvPr/>
        </p:nvSpPr>
        <p:spPr>
          <a:xfrm>
            <a:off x="1145585" y="7418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D4D05D-9A50-4A48-5E11-8646FE592E53}"/>
              </a:ext>
            </a:extLst>
          </p:cNvPr>
          <p:cNvSpPr txBox="1"/>
          <p:nvPr/>
        </p:nvSpPr>
        <p:spPr>
          <a:xfrm>
            <a:off x="1050513" y="936687"/>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4E11B1E-A4E8-C55E-930F-95231AB6A2E2}"/>
              </a:ext>
            </a:extLst>
          </p:cNvPr>
          <p:cNvSpPr txBox="1"/>
          <p:nvPr/>
        </p:nvSpPr>
        <p:spPr>
          <a:xfrm>
            <a:off x="1855524" y="1604975"/>
            <a:ext cx="10025301" cy="4113370"/>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العلاقات </a:t>
            </a:r>
            <a:r>
              <a:rPr lang="ar-EG" sz="1600" dirty="0">
                <a:latin typeface="Alexandria" pitchFamily="2" charset="-78"/>
                <a:cs typeface="Alexandria" pitchFamily="2" charset="-78"/>
              </a:rPr>
              <a:t>التي تربط مجتمعات المعلومات الرقمية مع بعضها البعض يصعب الحفاظ عليها بشكل دائم، وبالتالي يجب التعامل بحرص شديد من قبل ممارسي العلاقات العامة الرقمية مع الوسائل التكنولوجية للحصول على ثقة الجمهور المتغير بشكل مستمر، فاكتساب الثقة أصعب بكثير من فقدانها الذي يعد أيسر </a:t>
            </a:r>
            <a:r>
              <a:rPr lang="ar-EG" sz="1600">
                <a:latin typeface="Alexandria" pitchFamily="2" charset="-78"/>
                <a:cs typeface="Alexandria" pitchFamily="2" charset="-78"/>
              </a:rPr>
              <a:t>ما يكون.</a:t>
            </a:r>
          </a:p>
          <a:p>
            <a:pPr algn="just" rtl="1">
              <a:lnSpc>
                <a:spcPct val="150000"/>
              </a:lnSpc>
            </a:pPr>
            <a:r>
              <a:rPr lang="ar-EG" sz="1600">
                <a:latin typeface="Alexandria" pitchFamily="2" charset="-78"/>
                <a:cs typeface="Alexandria" pitchFamily="2" charset="-78"/>
              </a:rPr>
              <a:t>ونظرًا </a:t>
            </a:r>
            <a:r>
              <a:rPr lang="ar-EG" sz="1600" dirty="0">
                <a:latin typeface="Alexandria" pitchFamily="2" charset="-78"/>
                <a:cs typeface="Alexandria" pitchFamily="2" charset="-78"/>
              </a:rPr>
              <a:t>لأن ممارسة العلاقات العامة الرقمية أصبحت أكثر تركيزًا على نتائج الممارسة وليس فقط على عرض الرسائل أو نقلها. فقد تطورت الأساليب التي يمكن من خلالها بناء علاقات المنفعة المتبادلة والحفاظ عليها. بحيث تساعد المؤسسات على تحقيق أهدافها كنقطة أساسية لوظيفة العلاقات العامة، حيث صرّح </a:t>
            </a:r>
            <a:r>
              <a:rPr lang="ar-EG" sz="1600" dirty="0" err="1">
                <a:latin typeface="Alexandria" pitchFamily="2" charset="-78"/>
                <a:cs typeface="Alexandria" pitchFamily="2" charset="-78"/>
              </a:rPr>
              <a:t>برونينغ</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وليدنغهام</a:t>
            </a:r>
            <a:r>
              <a:rPr lang="ar-EG" sz="1600" dirty="0">
                <a:latin typeface="Alexandria" pitchFamily="2" charset="-78"/>
                <a:cs typeface="Alexandria" pitchFamily="2" charset="-78"/>
              </a:rPr>
              <a:t> (2000) بأن البيئة الرقمية يمكن أن تصبح أداة يمكن استخدامها من قبل المؤسسات لبدء وتطوير وصيانة وإصلاح العلاقات بين المنظمات العامة والمستهدفة بشكل </a:t>
            </a:r>
            <a:r>
              <a:rPr lang="ar-EG" sz="1600">
                <a:latin typeface="Alexandria" pitchFamily="2" charset="-78"/>
                <a:cs typeface="Alexandria" pitchFamily="2" charset="-78"/>
              </a:rPr>
              <a:t>متبادل".</a:t>
            </a:r>
          </a:p>
          <a:p>
            <a:pPr algn="just" rtl="1">
              <a:lnSpc>
                <a:spcPct val="150000"/>
              </a:lnSpc>
            </a:pPr>
            <a:r>
              <a:rPr lang="ar-EG" sz="1600">
                <a:latin typeface="Alexandria" pitchFamily="2" charset="-78"/>
                <a:cs typeface="Alexandria" pitchFamily="2" charset="-78"/>
              </a:rPr>
              <a:t>فبالإضافة </a:t>
            </a:r>
            <a:r>
              <a:rPr lang="ar-EG" sz="1600" dirty="0">
                <a:latin typeface="Alexandria" pitchFamily="2" charset="-78"/>
                <a:cs typeface="Alexandria" pitchFamily="2" charset="-78"/>
              </a:rPr>
              <a:t>إلى ذلك فإن الثقة والانفتاح والمشاركة والاستثمار والالتزام تؤثر على الطرق التي يتم بها بدء وتطوير العلاقات والمحافظة عليها. بما يؤدي في النهاية إلى تحقيق الولاء تجاه المؤسسة بين الجماهير الرئيسية  على وجه الخصوص ، حيث أظهرت النتائج أن بعد الثقة هو أقوى مؤشر على رضا </a:t>
            </a:r>
            <a:r>
              <a:rPr lang="ar-EG" sz="1600">
                <a:latin typeface="Alexandria" pitchFamily="2" charset="-78"/>
                <a:cs typeface="Alexandria" pitchFamily="2" charset="-78"/>
              </a:rPr>
              <a:t>الجمهور  تجاه المؤسسات.</a:t>
            </a: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E6AFC41E-C241-AEEF-35C9-AE84A85B73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119255F-3140-69A6-D13D-90AE6106D73B}"/>
              </a:ext>
            </a:extLst>
          </p:cNvPr>
          <p:cNvPicPr>
            <a:picLocks noChangeAspect="1"/>
          </p:cNvPicPr>
          <p:nvPr/>
        </p:nvPicPr>
        <p:blipFill>
          <a:blip r:embed="rId3"/>
          <a:stretch>
            <a:fillRect/>
          </a:stretch>
        </p:blipFill>
        <p:spPr>
          <a:xfrm>
            <a:off x="1" y="2702886"/>
            <a:ext cx="1691562" cy="25373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57221422"/>
      </p:ext>
    </p:extLst>
  </p:cSld>
  <p:clrMapOvr>
    <a:masterClrMapping/>
  </p:clrMapOvr>
  <mc:AlternateContent xmlns:mc="http://schemas.openxmlformats.org/markup-compatibility/2006" xmlns:p14="http://schemas.microsoft.com/office/powerpoint/2010/main">
    <mc:Choice Requires="p14">
      <p:transition p14:dur="10" advTm="150130"/>
    </mc:Choice>
    <mc:Fallback xmlns="">
      <p:transition advTm="1501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D80B2-8555-F88F-8BB6-6654831B9C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EF9496-7ADF-BC6E-FB74-4DDAC1BB44B2}"/>
              </a:ext>
            </a:extLst>
          </p:cNvPr>
          <p:cNvSpPr/>
          <p:nvPr/>
        </p:nvSpPr>
        <p:spPr>
          <a:xfrm>
            <a:off x="617280" y="1458018"/>
            <a:ext cx="11263545" cy="47697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116DE3C-7B45-8333-5501-0A9C40056B71}"/>
              </a:ext>
            </a:extLst>
          </p:cNvPr>
          <p:cNvSpPr txBox="1"/>
          <p:nvPr/>
        </p:nvSpPr>
        <p:spPr>
          <a:xfrm>
            <a:off x="3311912" y="880375"/>
            <a:ext cx="5742878"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الشفافية والمصداقية في الإعلام الجديد</a:t>
            </a:r>
          </a:p>
        </p:txBody>
      </p:sp>
      <p:sp>
        <p:nvSpPr>
          <p:cNvPr id="5" name="Rectangle 4">
            <a:extLst>
              <a:ext uri="{FF2B5EF4-FFF2-40B4-BE49-F238E27FC236}">
                <a16:creationId xmlns:a16="http://schemas.microsoft.com/office/drawing/2014/main" id="{F98D3BAF-E9EA-EA34-0105-8C7E45761C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D298B8-84A8-BF32-78CC-BB6D999C055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432B5EA-E907-1456-94EE-27AC803D5DE9}"/>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1FFCB1E-82D8-680C-7BC9-0583694475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EFFD9D4A-A299-21B7-334B-BC9D65958548}"/>
              </a:ext>
            </a:extLst>
          </p:cNvPr>
          <p:cNvGrpSpPr/>
          <p:nvPr/>
        </p:nvGrpSpPr>
        <p:grpSpPr>
          <a:xfrm>
            <a:off x="793790" y="2101396"/>
            <a:ext cx="10780930" cy="3780630"/>
            <a:chOff x="793790" y="3195161"/>
            <a:chExt cx="13042820" cy="2856190"/>
          </a:xfrm>
        </p:grpSpPr>
        <p:sp>
          <p:nvSpPr>
            <p:cNvPr id="2" name="Shape 1"/>
            <p:cNvSpPr/>
            <p:nvPr/>
          </p:nvSpPr>
          <p:spPr>
            <a:xfrm>
              <a:off x="7414379" y="3195161"/>
              <a:ext cx="6422231" cy="2856190"/>
            </a:xfrm>
            <a:prstGeom prst="roundRect">
              <a:avLst>
                <a:gd name="adj" fmla="val 1042"/>
              </a:avLst>
            </a:prstGeom>
            <a:solidFill>
              <a:srgbClr val="FBFAFF"/>
            </a:solidFill>
            <a:ln w="22860">
              <a:solidFill>
                <a:srgbClr val="D0CED9"/>
              </a:solidFill>
              <a:prstDash val="solid"/>
            </a:ln>
          </p:spPr>
          <p:txBody>
            <a:bodyPr/>
            <a:lstStyle/>
            <a:p>
              <a:endParaRPr lang="en-US"/>
            </a:p>
          </p:txBody>
        </p:sp>
        <p:sp>
          <p:nvSpPr>
            <p:cNvPr id="8" name="Shape 2"/>
            <p:cNvSpPr/>
            <p:nvPr/>
          </p:nvSpPr>
          <p:spPr>
            <a:xfrm>
              <a:off x="7437239" y="3218021"/>
              <a:ext cx="6376511" cy="595313"/>
            </a:xfrm>
            <a:prstGeom prst="roundRect">
              <a:avLst>
                <a:gd name="adj" fmla="val 393"/>
              </a:avLst>
            </a:prstGeom>
            <a:solidFill>
              <a:srgbClr val="EAE8F3"/>
            </a:solidFill>
            <a:ln/>
          </p:spPr>
          <p:txBody>
            <a:bodyPr/>
            <a:lstStyle/>
            <a:p>
              <a:endParaRPr lang="en-US"/>
            </a:p>
          </p:txBody>
        </p:sp>
        <p:pic>
          <p:nvPicPr>
            <p:cNvPr id="9"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476667" y="3366730"/>
              <a:ext cx="297656" cy="297656"/>
            </a:xfrm>
            <a:prstGeom prst="rect">
              <a:avLst/>
            </a:prstGeom>
          </p:spPr>
        </p:pic>
        <p:sp>
          <p:nvSpPr>
            <p:cNvPr id="11" name="Text 3"/>
            <p:cNvSpPr/>
            <p:nvPr/>
          </p:nvSpPr>
          <p:spPr>
            <a:xfrm>
              <a:off x="11134487" y="401169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مفهوم الشفافية</a:t>
              </a:r>
              <a:endParaRPr lang="en-US" sz="1950" dirty="0"/>
            </a:p>
          </p:txBody>
        </p:sp>
        <p:sp>
          <p:nvSpPr>
            <p:cNvPr id="12" name="Text 4"/>
            <p:cNvSpPr/>
            <p:nvPr/>
          </p:nvSpPr>
          <p:spPr>
            <a:xfrm>
              <a:off x="7635597" y="4440912"/>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عام:</a:t>
              </a:r>
              <a:r>
                <a:rPr lang="en-US" sz="1550" dirty="0">
                  <a:solidFill>
                    <a:srgbClr val="49495A"/>
                  </a:solidFill>
                  <a:latin typeface="Alexandria" pitchFamily="34" charset="0"/>
                  <a:ea typeface="Alexandria" pitchFamily="34" charset="-122"/>
                  <a:cs typeface="Alexandria" pitchFamily="34" charset="-120"/>
                </a:rPr>
                <a:t> وضوح المعلومات والإجراءات التي تتبعها المؤسسة، بحيث تكون متاحة ومفهومة للجمهور.</a:t>
              </a:r>
              <a:endParaRPr lang="en-US" sz="1550" dirty="0"/>
            </a:p>
          </p:txBody>
        </p:sp>
        <p:sp>
          <p:nvSpPr>
            <p:cNvPr id="13" name="Text 5"/>
            <p:cNvSpPr/>
            <p:nvPr/>
          </p:nvSpPr>
          <p:spPr>
            <a:xfrm>
              <a:off x="7635597" y="5195054"/>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متخصص:</a:t>
              </a:r>
              <a:r>
                <a:rPr lang="en-US" sz="1550" dirty="0">
                  <a:solidFill>
                    <a:srgbClr val="49495A"/>
                  </a:solidFill>
                  <a:latin typeface="Alexandria" pitchFamily="34" charset="0"/>
                  <a:ea typeface="Alexandria" pitchFamily="34" charset="-122"/>
                  <a:cs typeface="Alexandria" pitchFamily="34" charset="-120"/>
                </a:rPr>
                <a:t> التزام المؤسسات بإبراز جميع التفاصيل المتعلقة بعملياتها وسياساتها بطريقة تضمن للجمهور فهماً واضحاً.</a:t>
              </a:r>
              <a:endParaRPr lang="en-US" sz="1550" dirty="0"/>
            </a:p>
          </p:txBody>
        </p:sp>
        <p:sp>
          <p:nvSpPr>
            <p:cNvPr id="14" name="Shape 6"/>
            <p:cNvSpPr/>
            <p:nvPr/>
          </p:nvSpPr>
          <p:spPr>
            <a:xfrm>
              <a:off x="793790" y="3195161"/>
              <a:ext cx="6422231" cy="2856190"/>
            </a:xfrm>
            <a:prstGeom prst="roundRect">
              <a:avLst>
                <a:gd name="adj" fmla="val 1042"/>
              </a:avLst>
            </a:prstGeom>
            <a:solidFill>
              <a:srgbClr val="FBFAFF"/>
            </a:solidFill>
            <a:ln w="22860">
              <a:solidFill>
                <a:srgbClr val="D0CED9"/>
              </a:solidFill>
              <a:prstDash val="solid"/>
            </a:ln>
          </p:spPr>
          <p:txBody>
            <a:bodyPr/>
            <a:lstStyle/>
            <a:p>
              <a:endParaRPr lang="en-US"/>
            </a:p>
          </p:txBody>
        </p:sp>
        <p:sp>
          <p:nvSpPr>
            <p:cNvPr id="16" name="Shape 7"/>
            <p:cNvSpPr/>
            <p:nvPr/>
          </p:nvSpPr>
          <p:spPr>
            <a:xfrm>
              <a:off x="816650" y="3218021"/>
              <a:ext cx="6376511" cy="595313"/>
            </a:xfrm>
            <a:prstGeom prst="roundRect">
              <a:avLst>
                <a:gd name="adj" fmla="val 393"/>
              </a:avLst>
            </a:prstGeom>
            <a:solidFill>
              <a:srgbClr val="EAE8F3"/>
            </a:solidFill>
            <a:ln/>
          </p:spPr>
          <p:txBody>
            <a:bodyPr/>
            <a:lstStyle/>
            <a:p>
              <a:endParaRPr lang="en-US"/>
            </a:p>
          </p:txBody>
        </p:sp>
        <p:pic>
          <p:nvPicPr>
            <p:cNvPr id="1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856077" y="3366730"/>
              <a:ext cx="297656" cy="297656"/>
            </a:xfrm>
            <a:prstGeom prst="rect">
              <a:avLst/>
            </a:prstGeom>
          </p:spPr>
        </p:pic>
        <p:sp>
          <p:nvSpPr>
            <p:cNvPr id="18" name="Text 8"/>
            <p:cNvSpPr/>
            <p:nvPr/>
          </p:nvSpPr>
          <p:spPr>
            <a:xfrm>
              <a:off x="4513898" y="401169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مفهوم المصداقية</a:t>
              </a:r>
              <a:endParaRPr lang="en-US" sz="1950" dirty="0"/>
            </a:p>
          </p:txBody>
        </p:sp>
        <p:sp>
          <p:nvSpPr>
            <p:cNvPr id="19" name="Text 9"/>
            <p:cNvSpPr/>
            <p:nvPr/>
          </p:nvSpPr>
          <p:spPr>
            <a:xfrm>
              <a:off x="1015008" y="4440912"/>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عام:</a:t>
              </a:r>
              <a:r>
                <a:rPr lang="en-US" sz="1550" dirty="0">
                  <a:solidFill>
                    <a:srgbClr val="49495A"/>
                  </a:solidFill>
                  <a:latin typeface="Alexandria" pitchFamily="34" charset="0"/>
                  <a:ea typeface="Alexandria" pitchFamily="34" charset="-122"/>
                  <a:cs typeface="Alexandria" pitchFamily="34" charset="-120"/>
                </a:rPr>
                <a:t> درجة الثقة التي يمنحها الجمهور للمؤسسة بناءً على اتساق أفعالها مع أقوالها.</a:t>
              </a:r>
              <a:endParaRPr lang="en-US" sz="1550" dirty="0"/>
            </a:p>
          </p:txBody>
        </p:sp>
        <p:sp>
          <p:nvSpPr>
            <p:cNvPr id="20" name="Text 10"/>
            <p:cNvSpPr/>
            <p:nvPr/>
          </p:nvSpPr>
          <p:spPr>
            <a:xfrm>
              <a:off x="1015008" y="5195054"/>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متخصص:</a:t>
              </a:r>
              <a:r>
                <a:rPr lang="en-US" sz="1550" dirty="0">
                  <a:solidFill>
                    <a:srgbClr val="49495A"/>
                  </a:solidFill>
                  <a:latin typeface="Alexandria" pitchFamily="34" charset="0"/>
                  <a:ea typeface="Alexandria" pitchFamily="34" charset="-122"/>
                  <a:cs typeface="Alexandria" pitchFamily="34" charset="-120"/>
                </a:rPr>
                <a:t> قدرة المؤسسة على كسب ثقة جمهورها من خلال تقديم معلومات دقيقة وصحيحة والوفاء بالتزاماتها.</a:t>
              </a:r>
              <a:endParaRPr lang="en-US" sz="1550" dirty="0"/>
            </a:p>
          </p:txBody>
        </p:sp>
      </p:grpSp>
    </p:spTree>
    <p:extLst>
      <p:ext uri="{BB962C8B-B14F-4D97-AF65-F5344CB8AC3E}">
        <p14:creationId xmlns:p14="http://schemas.microsoft.com/office/powerpoint/2010/main" val="2510166512"/>
      </p:ext>
    </p:extLst>
  </p:cSld>
  <p:clrMapOvr>
    <a:masterClrMapping/>
  </p:clrMapOvr>
  <mc:AlternateContent xmlns:mc="http://schemas.openxmlformats.org/markup-compatibility/2006" xmlns:p14="http://schemas.microsoft.com/office/powerpoint/2010/main">
    <mc:Choice Requires="p14">
      <p:transition p14:dur="10" advTm="134558"/>
    </mc:Choice>
    <mc:Fallback xmlns="">
      <p:transition advTm="13455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A36233-EAC5-AA68-CBB4-77E9031DC1E9}"/>
              </a:ext>
            </a:extLst>
          </p:cNvPr>
          <p:cNvSpPr txBox="1"/>
          <p:nvPr/>
        </p:nvSpPr>
        <p:spPr>
          <a:xfrm>
            <a:off x="2732334" y="251351"/>
            <a:ext cx="7485049"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كيفية الالتزام بالشفافية والمصداقية في الإعلام الجديد.</a:t>
            </a:r>
          </a:p>
        </p:txBody>
      </p:sp>
      <p:pic>
        <p:nvPicPr>
          <p:cNvPr id="4" name="Picture 3">
            <a:extLst>
              <a:ext uri="{FF2B5EF4-FFF2-40B4-BE49-F238E27FC236}">
                <a16:creationId xmlns:a16="http://schemas.microsoft.com/office/drawing/2014/main" id="{4D6C2EB8-E7B7-FF3C-AFB3-85E597BF6AFD}"/>
              </a:ext>
            </a:extLst>
          </p:cNvPr>
          <p:cNvPicPr>
            <a:picLocks noChangeAspect="1"/>
          </p:cNvPicPr>
          <p:nvPr/>
        </p:nvPicPr>
        <p:blipFill>
          <a:blip r:embed="rId3"/>
          <a:stretch>
            <a:fillRect/>
          </a:stretch>
        </p:blipFill>
        <p:spPr>
          <a:xfrm>
            <a:off x="393326" y="1807037"/>
            <a:ext cx="2643583" cy="396537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pSp>
        <p:nvGrpSpPr>
          <p:cNvPr id="22" name="Group 21">
            <a:extLst>
              <a:ext uri="{FF2B5EF4-FFF2-40B4-BE49-F238E27FC236}">
                <a16:creationId xmlns:a16="http://schemas.microsoft.com/office/drawing/2014/main" id="{CB6E337A-BE9A-BB35-1129-92D919C7F248}"/>
              </a:ext>
            </a:extLst>
          </p:cNvPr>
          <p:cNvGrpSpPr/>
          <p:nvPr/>
        </p:nvGrpSpPr>
        <p:grpSpPr>
          <a:xfrm>
            <a:off x="4049946" y="1508890"/>
            <a:ext cx="7556421" cy="4820484"/>
            <a:chOff x="6280190" y="2557105"/>
            <a:chExt cx="7556421" cy="4820484"/>
          </a:xfrm>
        </p:grpSpPr>
        <p:sp>
          <p:nvSpPr>
            <p:cNvPr id="6" name="Shape 1"/>
            <p:cNvSpPr/>
            <p:nvPr/>
          </p:nvSpPr>
          <p:spPr>
            <a:xfrm>
              <a:off x="13439775" y="2687360"/>
              <a:ext cx="198358" cy="1232654"/>
            </a:xfrm>
            <a:prstGeom prst="roundRect">
              <a:avLst>
                <a:gd name="adj" fmla="val 15009"/>
              </a:avLst>
            </a:prstGeom>
            <a:solidFill>
              <a:srgbClr val="EAE8F3"/>
            </a:solidFill>
            <a:ln/>
          </p:spPr>
          <p:txBody>
            <a:bodyPr/>
            <a:lstStyle/>
            <a:p>
              <a:endParaRPr lang="en-US"/>
            </a:p>
          </p:txBody>
        </p:sp>
        <p:sp>
          <p:nvSpPr>
            <p:cNvPr id="7" name="Shape 2"/>
            <p:cNvSpPr/>
            <p:nvPr/>
          </p:nvSpPr>
          <p:spPr>
            <a:xfrm>
              <a:off x="13241298" y="2557105"/>
              <a:ext cx="595313" cy="595313"/>
            </a:xfrm>
            <a:prstGeom prst="roundRect">
              <a:avLst>
                <a:gd name="adj" fmla="val 76800"/>
              </a:avLst>
            </a:prstGeom>
            <a:solidFill>
              <a:srgbClr val="EAE8F3"/>
            </a:solidFill>
            <a:ln/>
          </p:spPr>
          <p:txBody>
            <a:bodyPr/>
            <a:lstStyle/>
            <a:p>
              <a:endParaRPr lang="en-US"/>
            </a:p>
          </p:txBody>
        </p:sp>
        <p:pic>
          <p:nvPicPr>
            <p:cNvPr id="8"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390126" y="2705933"/>
              <a:ext cx="297656" cy="297656"/>
            </a:xfrm>
            <a:prstGeom prst="rect">
              <a:avLst/>
            </a:prstGeom>
          </p:spPr>
        </p:pic>
        <p:sp>
          <p:nvSpPr>
            <p:cNvPr id="9" name="Text 3"/>
            <p:cNvSpPr/>
            <p:nvPr/>
          </p:nvSpPr>
          <p:spPr>
            <a:xfrm>
              <a:off x="9544764" y="2588062"/>
              <a:ext cx="349817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تقديم معلومات دقيقة ومحدثة</a:t>
              </a:r>
              <a:endParaRPr lang="en-US" sz="1950" dirty="0"/>
            </a:p>
          </p:txBody>
        </p:sp>
        <p:sp>
          <p:nvSpPr>
            <p:cNvPr id="10" name="Text 4"/>
            <p:cNvSpPr/>
            <p:nvPr/>
          </p:nvSpPr>
          <p:spPr>
            <a:xfrm>
              <a:off x="6280190" y="3017282"/>
              <a:ext cx="6762750"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نشر الأخبار والمعلومات الصحيحة بشكل دوري</a:t>
              </a:r>
              <a:endParaRPr lang="en-US" sz="1550" dirty="0"/>
            </a:p>
          </p:txBody>
        </p:sp>
        <p:sp>
          <p:nvSpPr>
            <p:cNvPr id="11" name="Text 5"/>
            <p:cNvSpPr/>
            <p:nvPr/>
          </p:nvSpPr>
          <p:spPr>
            <a:xfrm>
              <a:off x="6280190" y="3404235"/>
              <a:ext cx="6762750"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تحديث البيانات بانتظام لتجنب المعلومات القديمة</a:t>
              </a:r>
              <a:endParaRPr lang="en-US" sz="1550" dirty="0"/>
            </a:p>
          </p:txBody>
        </p:sp>
        <p:sp>
          <p:nvSpPr>
            <p:cNvPr id="12" name="Shape 6"/>
            <p:cNvSpPr/>
            <p:nvPr/>
          </p:nvSpPr>
          <p:spPr>
            <a:xfrm>
              <a:off x="13142119" y="4416147"/>
              <a:ext cx="198358" cy="1232654"/>
            </a:xfrm>
            <a:prstGeom prst="roundRect">
              <a:avLst>
                <a:gd name="adj" fmla="val 15009"/>
              </a:avLst>
            </a:prstGeom>
            <a:solidFill>
              <a:srgbClr val="EAE8F3"/>
            </a:solidFill>
            <a:ln/>
          </p:spPr>
          <p:txBody>
            <a:bodyPr/>
            <a:lstStyle/>
            <a:p>
              <a:endParaRPr lang="en-US"/>
            </a:p>
          </p:txBody>
        </p:sp>
        <p:sp>
          <p:nvSpPr>
            <p:cNvPr id="13" name="Shape 7"/>
            <p:cNvSpPr/>
            <p:nvPr/>
          </p:nvSpPr>
          <p:spPr>
            <a:xfrm>
              <a:off x="12943642" y="4285893"/>
              <a:ext cx="595313" cy="595313"/>
            </a:xfrm>
            <a:prstGeom prst="roundRect">
              <a:avLst>
                <a:gd name="adj" fmla="val 76800"/>
              </a:avLst>
            </a:prstGeom>
            <a:solidFill>
              <a:srgbClr val="EAE8F3"/>
            </a:solidFill>
            <a:ln/>
          </p:spPr>
          <p:txBody>
            <a:bodyPr/>
            <a:lstStyle/>
            <a:p>
              <a:endParaRPr lang="en-US"/>
            </a:p>
          </p:txBody>
        </p:sp>
        <p:pic>
          <p:nvPicPr>
            <p:cNvPr id="14"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092470" y="4434721"/>
              <a:ext cx="297656" cy="297656"/>
            </a:xfrm>
            <a:prstGeom prst="rect">
              <a:avLst/>
            </a:prstGeom>
          </p:spPr>
        </p:pic>
        <p:sp>
          <p:nvSpPr>
            <p:cNvPr id="15" name="Text 8"/>
            <p:cNvSpPr/>
            <p:nvPr/>
          </p:nvSpPr>
          <p:spPr>
            <a:xfrm>
              <a:off x="9693235" y="4316849"/>
              <a:ext cx="305204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التفاعل المباشر مع الجمهور</a:t>
              </a:r>
              <a:endParaRPr lang="en-US" sz="1950" dirty="0"/>
            </a:p>
          </p:txBody>
        </p:sp>
        <p:sp>
          <p:nvSpPr>
            <p:cNvPr id="16" name="Text 9"/>
            <p:cNvSpPr/>
            <p:nvPr/>
          </p:nvSpPr>
          <p:spPr>
            <a:xfrm>
              <a:off x="6280190" y="4746069"/>
              <a:ext cx="64650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الرد السريع والمهني على الاستفسارات والتعليقات</a:t>
              </a:r>
              <a:endParaRPr lang="en-US" sz="1550" dirty="0"/>
            </a:p>
          </p:txBody>
        </p:sp>
        <p:sp>
          <p:nvSpPr>
            <p:cNvPr id="17" name="Text 10"/>
            <p:cNvSpPr/>
            <p:nvPr/>
          </p:nvSpPr>
          <p:spPr>
            <a:xfrm>
              <a:off x="6280190" y="5133023"/>
              <a:ext cx="64650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الاستماع إلى الشكاوى والملاحظات ومعالجتها بشفافية</a:t>
              </a:r>
              <a:endParaRPr lang="en-US" sz="1550" dirty="0"/>
            </a:p>
          </p:txBody>
        </p:sp>
        <p:sp>
          <p:nvSpPr>
            <p:cNvPr id="18" name="Shape 11"/>
            <p:cNvSpPr/>
            <p:nvPr/>
          </p:nvSpPr>
          <p:spPr>
            <a:xfrm>
              <a:off x="12844463" y="6144935"/>
              <a:ext cx="198358" cy="1232654"/>
            </a:xfrm>
            <a:prstGeom prst="roundRect">
              <a:avLst>
                <a:gd name="adj" fmla="val 15009"/>
              </a:avLst>
            </a:prstGeom>
            <a:solidFill>
              <a:srgbClr val="EAE8F3"/>
            </a:solidFill>
            <a:ln/>
          </p:spPr>
          <p:txBody>
            <a:bodyPr/>
            <a:lstStyle/>
            <a:p>
              <a:endParaRPr lang="en-US"/>
            </a:p>
          </p:txBody>
        </p:sp>
        <p:sp>
          <p:nvSpPr>
            <p:cNvPr id="19" name="Shape 12"/>
            <p:cNvSpPr/>
            <p:nvPr/>
          </p:nvSpPr>
          <p:spPr>
            <a:xfrm>
              <a:off x="12645985" y="6014680"/>
              <a:ext cx="595313" cy="595313"/>
            </a:xfrm>
            <a:prstGeom prst="roundRect">
              <a:avLst>
                <a:gd name="adj" fmla="val 76800"/>
              </a:avLst>
            </a:prstGeom>
            <a:solidFill>
              <a:srgbClr val="EAE8F3"/>
            </a:solidFill>
            <a:ln/>
          </p:spPr>
          <p:txBody>
            <a:bodyPr/>
            <a:lstStyle/>
            <a:p>
              <a:endParaRPr lang="en-US"/>
            </a:p>
          </p:txBody>
        </p:sp>
        <p:pic>
          <p:nvPicPr>
            <p:cNvPr id="2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2794813" y="6163508"/>
              <a:ext cx="297656" cy="297656"/>
            </a:xfrm>
            <a:prstGeom prst="rect">
              <a:avLst/>
            </a:prstGeom>
          </p:spPr>
        </p:pic>
        <p:sp>
          <p:nvSpPr>
            <p:cNvPr id="21" name="Text 13"/>
            <p:cNvSpPr/>
            <p:nvPr/>
          </p:nvSpPr>
          <p:spPr>
            <a:xfrm>
              <a:off x="9878020" y="6045637"/>
              <a:ext cx="2569607"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إظهار العمليات الداخلية</a:t>
              </a:r>
              <a:endParaRPr lang="en-US" sz="1950" dirty="0"/>
            </a:p>
          </p:txBody>
        </p:sp>
        <p:sp>
          <p:nvSpPr>
            <p:cNvPr id="24" name="Text 14"/>
            <p:cNvSpPr/>
            <p:nvPr/>
          </p:nvSpPr>
          <p:spPr>
            <a:xfrm>
              <a:off x="6280190" y="6474857"/>
              <a:ext cx="6167437"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نشر محتوى يوضح كيفية اتخاذ القرارات</a:t>
              </a:r>
              <a:endParaRPr lang="en-US" sz="1550" dirty="0"/>
            </a:p>
          </p:txBody>
        </p:sp>
        <p:sp>
          <p:nvSpPr>
            <p:cNvPr id="26" name="Text 15"/>
            <p:cNvSpPr/>
            <p:nvPr/>
          </p:nvSpPr>
          <p:spPr>
            <a:xfrm>
              <a:off x="6280190" y="6861810"/>
              <a:ext cx="6167437"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عرض الإجراءات التي تضمن جودة المنتجات والخدمات</a:t>
              </a:r>
              <a:endParaRPr lang="en-US" sz="1550" dirty="0"/>
            </a:p>
          </p:txBody>
        </p:sp>
      </p:grpSp>
    </p:spTree>
    <p:extLst>
      <p:ext uri="{BB962C8B-B14F-4D97-AF65-F5344CB8AC3E}">
        <p14:creationId xmlns:p14="http://schemas.microsoft.com/office/powerpoint/2010/main" val="2787853826"/>
      </p:ext>
    </p:extLst>
  </p:cSld>
  <p:clrMapOvr>
    <a:masterClrMapping/>
  </p:clrMapOvr>
  <mc:AlternateContent xmlns:mc="http://schemas.openxmlformats.org/markup-compatibility/2006" xmlns:p14="http://schemas.microsoft.com/office/powerpoint/2010/main">
    <mc:Choice Requires="p14">
      <p:transition spd="slow" p14:dur="2000" advTm="124607"/>
    </mc:Choice>
    <mc:Fallback xmlns="">
      <p:transition spd="slow" advTm="12460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2CA525-6A11-E5F8-70CB-080881B2B5DB}"/>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3D7BB9B3-552A-32B5-05E1-0BD3A9A44B68}"/>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1D3ADE1-C549-5934-CF7E-2B47AE4187EC}"/>
              </a:ext>
            </a:extLst>
          </p:cNvPr>
          <p:cNvSpPr/>
          <p:nvPr/>
        </p:nvSpPr>
        <p:spPr>
          <a:xfrm>
            <a:off x="280608" y="781464"/>
            <a:ext cx="11795221" cy="5731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6B72908-6AA1-6D70-3B8F-61743DFC5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88" y="-70994"/>
            <a:ext cx="2305141" cy="1076343"/>
          </a:xfrm>
          <a:prstGeom prst="rect">
            <a:avLst/>
          </a:prstGeom>
        </p:spPr>
      </p:pic>
      <p:sp>
        <p:nvSpPr>
          <p:cNvPr id="3" name="TextBox 2">
            <a:extLst>
              <a:ext uri="{FF2B5EF4-FFF2-40B4-BE49-F238E27FC236}">
                <a16:creationId xmlns:a16="http://schemas.microsoft.com/office/drawing/2014/main" id="{F4D036C7-6866-7E3F-4033-31989D249B13}"/>
              </a:ext>
            </a:extLst>
          </p:cNvPr>
          <p:cNvSpPr txBox="1"/>
          <p:nvPr/>
        </p:nvSpPr>
        <p:spPr>
          <a:xfrm>
            <a:off x="2732334" y="251351"/>
            <a:ext cx="7649451"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تابع: معاير الالتزام بالشفافية والمصداقية في الإعلام الجديد.</a:t>
            </a:r>
          </a:p>
        </p:txBody>
      </p:sp>
      <p:grpSp>
        <p:nvGrpSpPr>
          <p:cNvPr id="13" name="Group 12">
            <a:extLst>
              <a:ext uri="{FF2B5EF4-FFF2-40B4-BE49-F238E27FC236}">
                <a16:creationId xmlns:a16="http://schemas.microsoft.com/office/drawing/2014/main" id="{5C0311F8-6B24-401E-4CF3-C9FBDC928BAF}"/>
              </a:ext>
            </a:extLst>
          </p:cNvPr>
          <p:cNvGrpSpPr/>
          <p:nvPr/>
        </p:nvGrpSpPr>
        <p:grpSpPr>
          <a:xfrm>
            <a:off x="116171" y="1047850"/>
            <a:ext cx="11895474" cy="1417523"/>
            <a:chOff x="550426" y="1152287"/>
            <a:chExt cx="13537168" cy="1152168"/>
          </a:xfrm>
        </p:grpSpPr>
        <p:sp>
          <p:nvSpPr>
            <p:cNvPr id="4" name="Text 1"/>
            <p:cNvSpPr/>
            <p:nvPr/>
          </p:nvSpPr>
          <p:spPr>
            <a:xfrm>
              <a:off x="4583192" y="1152287"/>
              <a:ext cx="2564130" cy="258008"/>
            </a:xfrm>
            <a:prstGeom prst="rect">
              <a:avLst/>
            </a:prstGeom>
            <a:noFill/>
            <a:ln/>
          </p:spPr>
          <p:txBody>
            <a:bodyPr wrap="none" lIns="0" tIns="0" rIns="0" bIns="0" rtlCol="0" anchor="t"/>
            <a:lstStyle/>
            <a:p>
              <a:pPr marL="0" indent="0" algn="r" rtl="1">
                <a:lnSpc>
                  <a:spcPts val="2000"/>
                </a:lnSpc>
                <a:buNone/>
              </a:pPr>
              <a:r>
                <a:rPr lang="en-US" sz="2000" dirty="0">
                  <a:solidFill>
                    <a:srgbClr val="403CCF"/>
                  </a:solidFill>
                  <a:latin typeface="Alexandria" pitchFamily="34" charset="0"/>
                  <a:ea typeface="Alexandria" pitchFamily="34" charset="-122"/>
                  <a:cs typeface="Alexandria" pitchFamily="34" charset="-120"/>
                </a:rPr>
                <a:t>الاعتراف بالأخطاء وتصحيحها</a:t>
              </a:r>
              <a:endParaRPr lang="en-US" sz="2000" dirty="0"/>
            </a:p>
          </p:txBody>
        </p:sp>
        <p:sp>
          <p:nvSpPr>
            <p:cNvPr id="6" name="Text 2"/>
            <p:cNvSpPr/>
            <p:nvPr/>
          </p:nvSpPr>
          <p:spPr>
            <a:xfrm>
              <a:off x="550426" y="1547813"/>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الاعتراف بالخطأ علناً عبر منصات الإعلام الجديد</a:t>
              </a:r>
              <a:endParaRPr lang="en-US" sz="1600" dirty="0"/>
            </a:p>
          </p:txBody>
        </p:sp>
        <p:sp>
          <p:nvSpPr>
            <p:cNvPr id="7" name="Text 3"/>
            <p:cNvSpPr/>
            <p:nvPr/>
          </p:nvSpPr>
          <p:spPr>
            <a:xfrm>
              <a:off x="550426" y="1816060"/>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توضيح الخطوات التصحيحية المتخذة</a:t>
              </a:r>
              <a:endParaRPr lang="en-US" sz="1600" dirty="0"/>
            </a:p>
          </p:txBody>
        </p:sp>
        <p:sp>
          <p:nvSpPr>
            <p:cNvPr id="8" name="Text 4"/>
            <p:cNvSpPr/>
            <p:nvPr/>
          </p:nvSpPr>
          <p:spPr>
            <a:xfrm>
              <a:off x="550426" y="2084308"/>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نشر اعتذارات رسمية مع التعهد بتجنب الأخطاء المستقبلية</a:t>
              </a:r>
              <a:endParaRPr lang="en-US" sz="1600" dirty="0"/>
            </a:p>
          </p:txBody>
        </p:sp>
        <p:sp>
          <p:nvSpPr>
            <p:cNvPr id="9" name="Text 5"/>
            <p:cNvSpPr/>
            <p:nvPr/>
          </p:nvSpPr>
          <p:spPr>
            <a:xfrm>
              <a:off x="9248276" y="1152287"/>
              <a:ext cx="4839318" cy="258008"/>
            </a:xfrm>
            <a:prstGeom prst="rect">
              <a:avLst/>
            </a:prstGeom>
            <a:noFill/>
            <a:ln/>
          </p:spPr>
          <p:txBody>
            <a:bodyPr wrap="none" lIns="0" tIns="0" rIns="0" bIns="0" rtlCol="0" anchor="t"/>
            <a:lstStyle/>
            <a:p>
              <a:pPr marL="0" indent="0" algn="r" rtl="1">
                <a:lnSpc>
                  <a:spcPts val="2000"/>
                </a:lnSpc>
                <a:buNone/>
              </a:pPr>
              <a:r>
                <a:rPr lang="en-US" sz="2000" dirty="0">
                  <a:solidFill>
                    <a:srgbClr val="403CCF"/>
                  </a:solidFill>
                  <a:latin typeface="Alexandria" pitchFamily="34" charset="0"/>
                  <a:ea typeface="Alexandria" pitchFamily="34" charset="-122"/>
                  <a:cs typeface="Alexandria" pitchFamily="34" charset="-120"/>
                </a:rPr>
                <a:t>تعزيز المشاركة المجتمعية</a:t>
              </a:r>
              <a:endParaRPr lang="en-US" sz="2000" dirty="0"/>
            </a:p>
          </p:txBody>
        </p:sp>
        <p:sp>
          <p:nvSpPr>
            <p:cNvPr id="10" name="Text 6"/>
            <p:cNvSpPr/>
            <p:nvPr/>
          </p:nvSpPr>
          <p:spPr>
            <a:xfrm>
              <a:off x="7490698" y="1547813"/>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تسليط الضوء على مساهمات المؤسسة في القضايا المجتمعية</a:t>
              </a:r>
              <a:endParaRPr lang="en-US" sz="1600" dirty="0"/>
            </a:p>
          </p:txBody>
        </p:sp>
        <p:sp>
          <p:nvSpPr>
            <p:cNvPr id="11" name="Text 7"/>
            <p:cNvSpPr/>
            <p:nvPr/>
          </p:nvSpPr>
          <p:spPr>
            <a:xfrm>
              <a:off x="7490698" y="1816060"/>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البرعات والفعاليات المجتمعية</a:t>
              </a:r>
              <a:endParaRPr lang="en-US" sz="1600" dirty="0"/>
            </a:p>
          </p:txBody>
        </p:sp>
        <p:sp>
          <p:nvSpPr>
            <p:cNvPr id="12" name="Text 8"/>
            <p:cNvSpPr/>
            <p:nvPr/>
          </p:nvSpPr>
          <p:spPr>
            <a:xfrm>
              <a:off x="7490698" y="2084308"/>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تقديم محتوى تعليمي أو إرشادي للجمهور</a:t>
              </a:r>
              <a:endParaRPr lang="en-US" sz="1600" dirty="0"/>
            </a:p>
          </p:txBody>
        </p:sp>
      </p:grpSp>
      <p:grpSp>
        <p:nvGrpSpPr>
          <p:cNvPr id="14" name="Group 13">
            <a:extLst>
              <a:ext uri="{FF2B5EF4-FFF2-40B4-BE49-F238E27FC236}">
                <a16:creationId xmlns:a16="http://schemas.microsoft.com/office/drawing/2014/main" id="{229D8F00-624B-B591-2270-B754AA9A65FF}"/>
              </a:ext>
            </a:extLst>
          </p:cNvPr>
          <p:cNvGrpSpPr/>
          <p:nvPr/>
        </p:nvGrpSpPr>
        <p:grpSpPr>
          <a:xfrm>
            <a:off x="325275" y="2653410"/>
            <a:ext cx="11586117" cy="1400043"/>
            <a:chOff x="793790" y="4180403"/>
            <a:chExt cx="13042820" cy="1133714"/>
          </a:xfrm>
        </p:grpSpPr>
        <p:sp>
          <p:nvSpPr>
            <p:cNvPr id="15" name="Text 1"/>
            <p:cNvSpPr/>
            <p:nvPr/>
          </p:nvSpPr>
          <p:spPr>
            <a:xfrm>
              <a:off x="11355705" y="4180403"/>
              <a:ext cx="2480905" cy="310158"/>
            </a:xfrm>
            <a:prstGeom prst="rect">
              <a:avLst/>
            </a:prstGeom>
            <a:noFill/>
            <a:ln/>
          </p:spPr>
          <p:txBody>
            <a:bodyPr wrap="none" lIns="0" tIns="0" rIns="0" bIns="0" rtlCol="0" anchor="t"/>
            <a:lstStyle/>
            <a:p>
              <a:pPr algn="r" rtl="1">
                <a:lnSpc>
                  <a:spcPts val="2000"/>
                </a:lnSpc>
              </a:pPr>
              <a:r>
                <a:rPr lang="en-US" sz="2000" dirty="0">
                  <a:solidFill>
                    <a:srgbClr val="403CCF"/>
                  </a:solidFill>
                  <a:latin typeface="Alexandria" pitchFamily="34" charset="0"/>
                  <a:cs typeface="Alexandria" pitchFamily="34" charset="-120"/>
                </a:rPr>
                <a:t>نشر تقارير شفافة</a:t>
              </a:r>
            </a:p>
          </p:txBody>
        </p:sp>
        <p:sp>
          <p:nvSpPr>
            <p:cNvPr id="16" name="Text 2"/>
            <p:cNvSpPr/>
            <p:nvPr/>
          </p:nvSpPr>
          <p:spPr>
            <a:xfrm>
              <a:off x="7439263" y="4609624"/>
              <a:ext cx="6397347"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مشاركة تقارير دورية عن الأداء المالي والإداري</a:t>
              </a:r>
              <a:endParaRPr lang="en-US" sz="1600" dirty="0"/>
            </a:p>
          </p:txBody>
        </p:sp>
        <p:sp>
          <p:nvSpPr>
            <p:cNvPr id="17" name="Text 3"/>
            <p:cNvSpPr/>
            <p:nvPr/>
          </p:nvSpPr>
          <p:spPr>
            <a:xfrm>
              <a:off x="7439263" y="4996577"/>
              <a:ext cx="6397347"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توضيح المصادر والاستخدامات المتعلقة بالتمويل</a:t>
              </a:r>
              <a:endParaRPr lang="en-US" sz="1600" dirty="0"/>
            </a:p>
          </p:txBody>
        </p:sp>
        <p:sp>
          <p:nvSpPr>
            <p:cNvPr id="18" name="Text 4"/>
            <p:cNvSpPr/>
            <p:nvPr/>
          </p:nvSpPr>
          <p:spPr>
            <a:xfrm>
              <a:off x="4267676" y="4180403"/>
              <a:ext cx="2923580" cy="310158"/>
            </a:xfrm>
            <a:prstGeom prst="rect">
              <a:avLst/>
            </a:prstGeom>
            <a:noFill/>
            <a:ln/>
          </p:spPr>
          <p:txBody>
            <a:bodyPr wrap="none" lIns="0" tIns="0" rIns="0" bIns="0" rtlCol="0" anchor="t"/>
            <a:lstStyle/>
            <a:p>
              <a:pPr indent="0" algn="r" rtl="1">
                <a:lnSpc>
                  <a:spcPts val="2000"/>
                </a:lnSpc>
                <a:buNone/>
              </a:pPr>
              <a:r>
                <a:rPr lang="en-US" sz="2000" dirty="0">
                  <a:solidFill>
                    <a:srgbClr val="403CCF"/>
                  </a:solidFill>
                  <a:latin typeface="Alexandria" pitchFamily="34" charset="0"/>
                  <a:cs typeface="Alexandria" pitchFamily="34" charset="-120"/>
                </a:rPr>
                <a:t>تطبيق تقنيات البث المباشر</a:t>
              </a:r>
            </a:p>
          </p:txBody>
        </p:sp>
        <p:sp>
          <p:nvSpPr>
            <p:cNvPr id="19" name="Text 5"/>
            <p:cNvSpPr/>
            <p:nvPr/>
          </p:nvSpPr>
          <p:spPr>
            <a:xfrm>
              <a:off x="793790" y="4609624"/>
              <a:ext cx="6397466"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استخدام البث المباشر لمشاركة الأحداث والمؤتمرات</a:t>
              </a:r>
              <a:endParaRPr lang="en-US" sz="1600" dirty="0"/>
            </a:p>
          </p:txBody>
        </p:sp>
        <p:sp>
          <p:nvSpPr>
            <p:cNvPr id="20" name="Text 6"/>
            <p:cNvSpPr/>
            <p:nvPr/>
          </p:nvSpPr>
          <p:spPr>
            <a:xfrm>
              <a:off x="793790" y="4996577"/>
              <a:ext cx="6397466"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تمكين الجمهور من متابعة العمليات في الوقت الحقيقي</a:t>
              </a:r>
              <a:endParaRPr lang="en-US" sz="1600" dirty="0"/>
            </a:p>
          </p:txBody>
        </p:sp>
      </p:grpSp>
      <p:grpSp>
        <p:nvGrpSpPr>
          <p:cNvPr id="21" name="Group 20">
            <a:extLst>
              <a:ext uri="{FF2B5EF4-FFF2-40B4-BE49-F238E27FC236}">
                <a16:creationId xmlns:a16="http://schemas.microsoft.com/office/drawing/2014/main" id="{2DCE1F5C-8717-2E50-0656-1866AB0D9B0D}"/>
              </a:ext>
            </a:extLst>
          </p:cNvPr>
          <p:cNvGrpSpPr/>
          <p:nvPr/>
        </p:nvGrpSpPr>
        <p:grpSpPr>
          <a:xfrm>
            <a:off x="280608" y="4139172"/>
            <a:ext cx="11731037" cy="2194721"/>
            <a:chOff x="6257330" y="3224213"/>
            <a:chExt cx="7579280" cy="3318867"/>
          </a:xfrm>
        </p:grpSpPr>
        <p:sp>
          <p:nvSpPr>
            <p:cNvPr id="22" name="Shape 1"/>
            <p:cNvSpPr/>
            <p:nvPr/>
          </p:nvSpPr>
          <p:spPr>
            <a:xfrm>
              <a:off x="13813750" y="3224213"/>
              <a:ext cx="22860" cy="3318867"/>
            </a:xfrm>
            <a:prstGeom prst="roundRect">
              <a:avLst>
                <a:gd name="adj" fmla="val 130232"/>
              </a:avLst>
            </a:prstGeom>
            <a:solidFill>
              <a:srgbClr val="D0CED9"/>
            </a:solidFill>
            <a:ln/>
          </p:spPr>
          <p:txBody>
            <a:bodyPr/>
            <a:lstStyle/>
            <a:p>
              <a:endParaRPr lang="en-US"/>
            </a:p>
          </p:txBody>
        </p:sp>
        <p:sp>
          <p:nvSpPr>
            <p:cNvPr id="24" name="Shape 2"/>
            <p:cNvSpPr/>
            <p:nvPr/>
          </p:nvSpPr>
          <p:spPr>
            <a:xfrm>
              <a:off x="6257330" y="3224213"/>
              <a:ext cx="7556421" cy="1461016"/>
            </a:xfrm>
            <a:prstGeom prst="roundRect">
              <a:avLst>
                <a:gd name="adj" fmla="val 2038"/>
              </a:avLst>
            </a:prstGeom>
            <a:solidFill>
              <a:srgbClr val="EAE8F3"/>
            </a:solidFill>
            <a:ln/>
          </p:spPr>
          <p:txBody>
            <a:bodyPr/>
            <a:lstStyle/>
            <a:p>
              <a:endParaRPr lang="en-US"/>
            </a:p>
          </p:txBody>
        </p:sp>
        <p:sp>
          <p:nvSpPr>
            <p:cNvPr id="26" name="Text 3"/>
            <p:cNvSpPr/>
            <p:nvPr/>
          </p:nvSpPr>
          <p:spPr>
            <a:xfrm>
              <a:off x="9903976" y="3422571"/>
              <a:ext cx="371141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بناء علاقات مع المؤثرين الرقميين</a:t>
              </a:r>
              <a:endParaRPr lang="en-US" sz="1950" dirty="0"/>
            </a:p>
          </p:txBody>
        </p:sp>
        <p:sp>
          <p:nvSpPr>
            <p:cNvPr id="27" name="Text 4"/>
            <p:cNvSpPr/>
            <p:nvPr/>
          </p:nvSpPr>
          <p:spPr>
            <a:xfrm>
              <a:off x="6455688" y="3851791"/>
              <a:ext cx="715970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التعاون مع مؤثرين موثوقين على منصات الإعلام الجديد لتعزيز مصداقية المؤسسة، مع التأكد من أن هذه الشراكات تعكس قيم المؤسسة وتتم بشفافية.</a:t>
              </a:r>
              <a:endParaRPr lang="en-US" sz="1550" dirty="0"/>
            </a:p>
          </p:txBody>
        </p:sp>
        <p:sp>
          <p:nvSpPr>
            <p:cNvPr id="28" name="Shape 5"/>
            <p:cNvSpPr/>
            <p:nvPr/>
          </p:nvSpPr>
          <p:spPr>
            <a:xfrm>
              <a:off x="6257330" y="5082064"/>
              <a:ext cx="7556421" cy="1461016"/>
            </a:xfrm>
            <a:prstGeom prst="roundRect">
              <a:avLst>
                <a:gd name="adj" fmla="val 2038"/>
              </a:avLst>
            </a:prstGeom>
            <a:solidFill>
              <a:srgbClr val="EAE8F3"/>
            </a:solidFill>
            <a:ln/>
          </p:spPr>
          <p:txBody>
            <a:bodyPr/>
            <a:lstStyle/>
            <a:p>
              <a:endParaRPr lang="en-US"/>
            </a:p>
          </p:txBody>
        </p:sp>
        <p:sp>
          <p:nvSpPr>
            <p:cNvPr id="29" name="Text 6"/>
            <p:cNvSpPr/>
            <p:nvPr/>
          </p:nvSpPr>
          <p:spPr>
            <a:xfrm>
              <a:off x="11049476" y="5280422"/>
              <a:ext cx="256591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الالتزام بالردود المتسقة</a:t>
              </a:r>
              <a:endParaRPr lang="en-US" sz="1950" dirty="0"/>
            </a:p>
          </p:txBody>
        </p:sp>
        <p:sp>
          <p:nvSpPr>
            <p:cNvPr id="30" name="Text 7"/>
            <p:cNvSpPr/>
            <p:nvPr/>
          </p:nvSpPr>
          <p:spPr>
            <a:xfrm>
              <a:off x="6455688" y="5709642"/>
              <a:ext cx="715970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إنشاء نظام استجابة موحد يظهر التزام المؤسسة بمواقف واضحة وثابتة تجاه القضايا المختلفة، وتجنب الإجابات المتناقضة أو المبالغ فيها.</a:t>
              </a:r>
              <a:endParaRPr lang="en-US" sz="1550" dirty="0"/>
            </a:p>
          </p:txBody>
        </p:sp>
      </p:grpSp>
    </p:spTree>
    <p:extLst>
      <p:ext uri="{BB962C8B-B14F-4D97-AF65-F5344CB8AC3E}">
        <p14:creationId xmlns:p14="http://schemas.microsoft.com/office/powerpoint/2010/main" val="1884945168"/>
      </p:ext>
    </p:extLst>
  </p:cSld>
  <p:clrMapOvr>
    <a:masterClrMapping/>
  </p:clrMapOvr>
  <mc:AlternateContent xmlns:mc="http://schemas.openxmlformats.org/markup-compatibility/2006" xmlns:p14="http://schemas.microsoft.com/office/powerpoint/2010/main">
    <mc:Choice Requires="p14">
      <p:transition spd="slow" p14:dur="2000" advTm="159812"/>
    </mc:Choice>
    <mc:Fallback xmlns="">
      <p:transition spd="slow" advTm="1598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DD8A9-E363-078F-B655-6CA714AC051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E245BE6-1628-0A0D-A320-311CBD45A81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860C8EA-D971-5035-E841-15EA0DCB1ACF}"/>
              </a:ext>
            </a:extLst>
          </p:cNvPr>
          <p:cNvSpPr/>
          <p:nvPr/>
        </p:nvSpPr>
        <p:spPr>
          <a:xfrm>
            <a:off x="198389"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9A52881-9EBC-EE1E-C2C7-69BE14317B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3BC83E4-F979-BEC9-C589-B9AA1E367CFD}"/>
              </a:ext>
            </a:extLst>
          </p:cNvPr>
          <p:cNvSpPr txBox="1"/>
          <p:nvPr/>
        </p:nvSpPr>
        <p:spPr>
          <a:xfrm>
            <a:off x="2732334" y="251351"/>
            <a:ext cx="6923601"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الموضوعية والعلاقات العامة</a:t>
            </a:r>
          </a:p>
        </p:txBody>
      </p:sp>
      <p:grpSp>
        <p:nvGrpSpPr>
          <p:cNvPr id="4" name="Group 3">
            <a:extLst>
              <a:ext uri="{FF2B5EF4-FFF2-40B4-BE49-F238E27FC236}">
                <a16:creationId xmlns:a16="http://schemas.microsoft.com/office/drawing/2014/main" id="{036DE18E-0CFC-A29B-4CA6-9BDC7312B46C}"/>
              </a:ext>
            </a:extLst>
          </p:cNvPr>
          <p:cNvGrpSpPr/>
          <p:nvPr/>
        </p:nvGrpSpPr>
        <p:grpSpPr>
          <a:xfrm>
            <a:off x="307240" y="1252420"/>
            <a:ext cx="11490314" cy="2325541"/>
            <a:chOff x="793790" y="3217426"/>
            <a:chExt cx="13042821" cy="2811542"/>
          </a:xfrm>
        </p:grpSpPr>
        <p:sp>
          <p:nvSpPr>
            <p:cNvPr id="6" name="Text 1">
              <a:extLst>
                <a:ext uri="{FF2B5EF4-FFF2-40B4-BE49-F238E27FC236}">
                  <a16:creationId xmlns:a16="http://schemas.microsoft.com/office/drawing/2014/main" id="{561849DD-30A5-DE61-6A60-74C8664821A4}"/>
                </a:ext>
              </a:extLst>
            </p:cNvPr>
            <p:cNvSpPr/>
            <p:nvPr/>
          </p:nvSpPr>
          <p:spPr>
            <a:xfrm>
              <a:off x="793790" y="3440668"/>
              <a:ext cx="1274516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أن تتسم العلاقات العامة الرقمية بالموضوعية في الأفعال والأقوال، والحكم على الأمور، وذلك بالاعتماد على الحقائق المدعمة بالدراسات التجريبية والبحوث التي تقود إلى تفسيرات علمية.</a:t>
              </a:r>
              <a:endParaRPr lang="en-US" sz="1550" dirty="0"/>
            </a:p>
          </p:txBody>
        </p:sp>
        <p:sp>
          <p:nvSpPr>
            <p:cNvPr id="7" name="Shape 2">
              <a:extLst>
                <a:ext uri="{FF2B5EF4-FFF2-40B4-BE49-F238E27FC236}">
                  <a16:creationId xmlns:a16="http://schemas.microsoft.com/office/drawing/2014/main" id="{94258D92-2827-7AF7-9D31-7BBF9421895A}"/>
                </a:ext>
              </a:extLst>
            </p:cNvPr>
            <p:cNvSpPr/>
            <p:nvPr/>
          </p:nvSpPr>
          <p:spPr>
            <a:xfrm>
              <a:off x="13813750" y="3217426"/>
              <a:ext cx="22860" cy="1081564"/>
            </a:xfrm>
            <a:prstGeom prst="rect">
              <a:avLst/>
            </a:prstGeom>
            <a:solidFill>
              <a:srgbClr val="403CCF"/>
            </a:solidFill>
            <a:ln/>
          </p:spPr>
          <p:txBody>
            <a:bodyPr/>
            <a:lstStyle/>
            <a:p>
              <a:pPr algn="just"/>
              <a:endParaRPr lang="en-US"/>
            </a:p>
          </p:txBody>
        </p:sp>
        <p:sp>
          <p:nvSpPr>
            <p:cNvPr id="8" name="Shape 3">
              <a:extLst>
                <a:ext uri="{FF2B5EF4-FFF2-40B4-BE49-F238E27FC236}">
                  <a16:creationId xmlns:a16="http://schemas.microsoft.com/office/drawing/2014/main" id="{34B6092F-8515-DE46-0ACB-11C2D0FDFBC0}"/>
                </a:ext>
              </a:extLst>
            </p:cNvPr>
            <p:cNvSpPr/>
            <p:nvPr/>
          </p:nvSpPr>
          <p:spPr>
            <a:xfrm>
              <a:off x="9621322" y="4522232"/>
              <a:ext cx="4215289" cy="1506736"/>
            </a:xfrm>
            <a:prstGeom prst="roundRect">
              <a:avLst>
                <a:gd name="adj" fmla="val 1976"/>
              </a:avLst>
            </a:prstGeom>
            <a:solidFill>
              <a:srgbClr val="FBFAFF"/>
            </a:solidFill>
            <a:ln w="22860">
              <a:solidFill>
                <a:srgbClr val="D0CED9"/>
              </a:solidFill>
              <a:prstDash val="solid"/>
            </a:ln>
          </p:spPr>
          <p:txBody>
            <a:bodyPr/>
            <a:lstStyle/>
            <a:p>
              <a:pPr algn="just"/>
              <a:endParaRPr lang="en-US"/>
            </a:p>
          </p:txBody>
        </p:sp>
        <p:sp>
          <p:nvSpPr>
            <p:cNvPr id="9" name="Text 4">
              <a:extLst>
                <a:ext uri="{FF2B5EF4-FFF2-40B4-BE49-F238E27FC236}">
                  <a16:creationId xmlns:a16="http://schemas.microsoft.com/office/drawing/2014/main" id="{D10FF77D-3EBE-0654-E192-15A1F6F38B08}"/>
                </a:ext>
              </a:extLst>
            </p:cNvPr>
            <p:cNvSpPr/>
            <p:nvPr/>
          </p:nvSpPr>
          <p:spPr>
            <a:xfrm>
              <a:off x="10898386" y="4743450"/>
              <a:ext cx="2717006"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البعد عن التحيز الشخصي</a:t>
              </a:r>
              <a:endParaRPr lang="en-US" sz="1950" dirty="0"/>
            </a:p>
          </p:txBody>
        </p:sp>
        <p:sp>
          <p:nvSpPr>
            <p:cNvPr id="10" name="Text 5">
              <a:extLst>
                <a:ext uri="{FF2B5EF4-FFF2-40B4-BE49-F238E27FC236}">
                  <a16:creationId xmlns:a16="http://schemas.microsoft.com/office/drawing/2014/main" id="{593DB720-353F-3149-9375-C1C41A22AA9F}"/>
                </a:ext>
              </a:extLst>
            </p:cNvPr>
            <p:cNvSpPr/>
            <p:nvPr/>
          </p:nvSpPr>
          <p:spPr>
            <a:xfrm>
              <a:off x="9842540" y="5172670"/>
              <a:ext cx="377285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تجنب جميع صور التقصير والانحراف من أجل تحقيق أغراض ذاتية ومنافع</a:t>
              </a:r>
              <a:endParaRPr lang="en-US" sz="1550" dirty="0"/>
            </a:p>
          </p:txBody>
        </p:sp>
        <p:sp>
          <p:nvSpPr>
            <p:cNvPr id="11" name="Shape 6">
              <a:extLst>
                <a:ext uri="{FF2B5EF4-FFF2-40B4-BE49-F238E27FC236}">
                  <a16:creationId xmlns:a16="http://schemas.microsoft.com/office/drawing/2014/main" id="{2D9F324D-94DE-D1D6-9FEA-682B096AB547}"/>
                </a:ext>
              </a:extLst>
            </p:cNvPr>
            <p:cNvSpPr/>
            <p:nvPr/>
          </p:nvSpPr>
          <p:spPr>
            <a:xfrm>
              <a:off x="5207556" y="4522232"/>
              <a:ext cx="4215408" cy="1506736"/>
            </a:xfrm>
            <a:prstGeom prst="roundRect">
              <a:avLst>
                <a:gd name="adj" fmla="val 1976"/>
              </a:avLst>
            </a:prstGeom>
            <a:solidFill>
              <a:srgbClr val="FBFAFF"/>
            </a:solidFill>
            <a:ln w="22860">
              <a:solidFill>
                <a:srgbClr val="D0CED9"/>
              </a:solidFill>
              <a:prstDash val="solid"/>
            </a:ln>
          </p:spPr>
          <p:txBody>
            <a:bodyPr/>
            <a:lstStyle/>
            <a:p>
              <a:pPr algn="just"/>
              <a:endParaRPr lang="en-US"/>
            </a:p>
          </p:txBody>
        </p:sp>
        <p:sp>
          <p:nvSpPr>
            <p:cNvPr id="12" name="Text 7">
              <a:extLst>
                <a:ext uri="{FF2B5EF4-FFF2-40B4-BE49-F238E27FC236}">
                  <a16:creationId xmlns:a16="http://schemas.microsoft.com/office/drawing/2014/main" id="{79945ADF-FBC8-EBF9-C9E5-3FA63C533D13}"/>
                </a:ext>
              </a:extLst>
            </p:cNvPr>
            <p:cNvSpPr/>
            <p:nvPr/>
          </p:nvSpPr>
          <p:spPr>
            <a:xfrm>
              <a:off x="6720840" y="474345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معالجة موضوعية</a:t>
              </a:r>
              <a:endParaRPr lang="en-US" sz="1950" dirty="0"/>
            </a:p>
          </p:txBody>
        </p:sp>
        <p:sp>
          <p:nvSpPr>
            <p:cNvPr id="13" name="Text 8">
              <a:extLst>
                <a:ext uri="{FF2B5EF4-FFF2-40B4-BE49-F238E27FC236}">
                  <a16:creationId xmlns:a16="http://schemas.microsoft.com/office/drawing/2014/main" id="{D39D19D5-58BC-706F-2DFA-F87E2786750C}"/>
                </a:ext>
              </a:extLst>
            </p:cNvPr>
            <p:cNvSpPr/>
            <p:nvPr/>
          </p:nvSpPr>
          <p:spPr>
            <a:xfrm>
              <a:off x="5428774" y="5172670"/>
              <a:ext cx="3772972"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الموضوعية في معالجة وممارسة الأعمال الإلكترونية</a:t>
              </a:r>
              <a:endParaRPr lang="en-US" sz="1550" dirty="0"/>
            </a:p>
          </p:txBody>
        </p:sp>
        <p:sp>
          <p:nvSpPr>
            <p:cNvPr id="14" name="Shape 9">
              <a:extLst>
                <a:ext uri="{FF2B5EF4-FFF2-40B4-BE49-F238E27FC236}">
                  <a16:creationId xmlns:a16="http://schemas.microsoft.com/office/drawing/2014/main" id="{9D63D25F-8CDA-8F23-2758-5A0A3EC2F65C}"/>
                </a:ext>
              </a:extLst>
            </p:cNvPr>
            <p:cNvSpPr/>
            <p:nvPr/>
          </p:nvSpPr>
          <p:spPr>
            <a:xfrm>
              <a:off x="793909" y="4522232"/>
              <a:ext cx="4215289" cy="1506736"/>
            </a:xfrm>
            <a:prstGeom prst="roundRect">
              <a:avLst>
                <a:gd name="adj" fmla="val 1976"/>
              </a:avLst>
            </a:prstGeom>
            <a:solidFill>
              <a:srgbClr val="FBFAFF"/>
            </a:solidFill>
            <a:ln w="22860">
              <a:solidFill>
                <a:srgbClr val="D0CED9"/>
              </a:solidFill>
              <a:prstDash val="solid"/>
            </a:ln>
          </p:spPr>
          <p:txBody>
            <a:bodyPr/>
            <a:lstStyle/>
            <a:p>
              <a:pPr algn="just"/>
              <a:endParaRPr lang="en-US"/>
            </a:p>
          </p:txBody>
        </p:sp>
        <p:sp>
          <p:nvSpPr>
            <p:cNvPr id="15" name="Text 10">
              <a:extLst>
                <a:ext uri="{FF2B5EF4-FFF2-40B4-BE49-F238E27FC236}">
                  <a16:creationId xmlns:a16="http://schemas.microsoft.com/office/drawing/2014/main" id="{96AD1DA2-3676-BE4C-2452-3A793EAA05BF}"/>
                </a:ext>
              </a:extLst>
            </p:cNvPr>
            <p:cNvSpPr/>
            <p:nvPr/>
          </p:nvSpPr>
          <p:spPr>
            <a:xfrm>
              <a:off x="2307074" y="474345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التعامل الأمين</a:t>
              </a:r>
              <a:endParaRPr lang="en-US" sz="1950" dirty="0"/>
            </a:p>
          </p:txBody>
        </p:sp>
        <p:sp>
          <p:nvSpPr>
            <p:cNvPr id="16" name="Text 11">
              <a:extLst>
                <a:ext uri="{FF2B5EF4-FFF2-40B4-BE49-F238E27FC236}">
                  <a16:creationId xmlns:a16="http://schemas.microsoft.com/office/drawing/2014/main" id="{A1772432-7719-D748-137A-AF6A4FF2D6D1}"/>
                </a:ext>
              </a:extLst>
            </p:cNvPr>
            <p:cNvSpPr/>
            <p:nvPr/>
          </p:nvSpPr>
          <p:spPr>
            <a:xfrm>
              <a:off x="1015127" y="5172670"/>
              <a:ext cx="377285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التدخل في الشكاوى والعمل على تبليغها بكل أمانة</a:t>
              </a:r>
              <a:endParaRPr lang="en-US" sz="1550" dirty="0"/>
            </a:p>
          </p:txBody>
        </p:sp>
      </p:grpSp>
      <p:grpSp>
        <p:nvGrpSpPr>
          <p:cNvPr id="17" name="Group 16">
            <a:extLst>
              <a:ext uri="{FF2B5EF4-FFF2-40B4-BE49-F238E27FC236}">
                <a16:creationId xmlns:a16="http://schemas.microsoft.com/office/drawing/2014/main" id="{0FA538DD-77CC-C273-9B13-0F11B7243959}"/>
              </a:ext>
            </a:extLst>
          </p:cNvPr>
          <p:cNvGrpSpPr/>
          <p:nvPr/>
        </p:nvGrpSpPr>
        <p:grpSpPr>
          <a:xfrm>
            <a:off x="417175" y="3777265"/>
            <a:ext cx="11414050" cy="2665653"/>
            <a:chOff x="793790" y="2065734"/>
            <a:chExt cx="7632025" cy="3105746"/>
          </a:xfrm>
        </p:grpSpPr>
        <p:sp>
          <p:nvSpPr>
            <p:cNvPr id="18" name="Text 1"/>
            <p:cNvSpPr/>
            <p:nvPr/>
          </p:nvSpPr>
          <p:spPr>
            <a:xfrm>
              <a:off x="793790" y="2065734"/>
              <a:ext cx="763202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العلاقات العامة الرقمية ما هي إلا فن يعتمد على المهارة في أداء عمل بعينه، والذي تندمج فيه الخبرة والمعرفة وغيرها من الأسباب والعوامل الإلكترونية.</a:t>
              </a:r>
              <a:endParaRPr lang="en-US" sz="1550" dirty="0"/>
            </a:p>
          </p:txBody>
        </p:sp>
        <p:sp>
          <p:nvSpPr>
            <p:cNvPr id="19" name="Text 2"/>
            <p:cNvSpPr/>
            <p:nvPr/>
          </p:nvSpPr>
          <p:spPr>
            <a:xfrm>
              <a:off x="793790" y="2879408"/>
              <a:ext cx="763202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الفن هنا هو فن الحصول على ثقة الجماهير ورضائهم وتأييدهم، بهدف تحقيق أهداف المؤسسة ومصالحها، وذلك عن طريق:</a:t>
              </a:r>
              <a:endParaRPr lang="en-US" sz="1550" dirty="0"/>
            </a:p>
          </p:txBody>
        </p:sp>
        <p:sp>
          <p:nvSpPr>
            <p:cNvPr id="20" name="Text 3"/>
            <p:cNvSpPr/>
            <p:nvPr/>
          </p:nvSpPr>
          <p:spPr>
            <a:xfrm>
              <a:off x="793790" y="3693081"/>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استخدام أفضل الطرق الممكنة </a:t>
              </a:r>
              <a:r>
                <a:rPr lang="en-US" sz="1550">
                  <a:solidFill>
                    <a:srgbClr val="49495A"/>
                  </a:solidFill>
                  <a:latin typeface="Alexandria" pitchFamily="34" charset="0"/>
                  <a:ea typeface="Alexandria" pitchFamily="34" charset="-122"/>
                  <a:cs typeface="Alexandria" pitchFamily="34" charset="-120"/>
                </a:rPr>
                <a:t>لإقناع الجمهور</a:t>
              </a:r>
              <a:r>
                <a:rPr lang="ar-EG" sz="1550">
                  <a:solidFill>
                    <a:srgbClr val="49495A"/>
                  </a:solidFill>
                  <a:latin typeface="Alexandria" pitchFamily="34" charset="0"/>
                  <a:ea typeface="Alexandria" pitchFamily="34" charset="-122"/>
                  <a:cs typeface="Alexandria" pitchFamily="34" charset="-120"/>
                </a:rPr>
                <a:t> بالممارسات الخاصة بالمؤسسة.</a:t>
              </a:r>
              <a:endParaRPr lang="en-US" sz="1550" dirty="0"/>
            </a:p>
          </p:txBody>
        </p:sp>
        <p:sp>
          <p:nvSpPr>
            <p:cNvPr id="21" name="Text 4"/>
            <p:cNvSpPr/>
            <p:nvPr/>
          </p:nvSpPr>
          <p:spPr>
            <a:xfrm>
              <a:off x="793790" y="4080034"/>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تقديم أفضل الفرص للتعامل </a:t>
              </a:r>
              <a:r>
                <a:rPr lang="en-US" sz="1550">
                  <a:solidFill>
                    <a:srgbClr val="49495A"/>
                  </a:solidFill>
                  <a:latin typeface="Alexandria" pitchFamily="34" charset="0"/>
                  <a:ea typeface="Alexandria" pitchFamily="34" charset="-122"/>
                  <a:cs typeface="Alexandria" pitchFamily="34" charset="-120"/>
                </a:rPr>
                <a:t>مع ال</a:t>
              </a:r>
              <a:r>
                <a:rPr lang="ar-EG" sz="1550">
                  <a:solidFill>
                    <a:srgbClr val="49495A"/>
                  </a:solidFill>
                  <a:latin typeface="Alexandria" pitchFamily="34" charset="0"/>
                  <a:ea typeface="Alexandria" pitchFamily="34" charset="-122"/>
                  <a:cs typeface="Alexandria" pitchFamily="34" charset="-120"/>
                </a:rPr>
                <a:t>أهداف المرجو الوصول إليها.</a:t>
              </a:r>
              <a:endParaRPr lang="en-US" sz="1550" dirty="0"/>
            </a:p>
          </p:txBody>
        </p:sp>
        <p:sp>
          <p:nvSpPr>
            <p:cNvPr id="22" name="Text 5"/>
            <p:cNvSpPr/>
            <p:nvPr/>
          </p:nvSpPr>
          <p:spPr>
            <a:xfrm>
              <a:off x="793790" y="4466987"/>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الاعتماد على الإعلام الصادق </a:t>
              </a:r>
              <a:r>
                <a:rPr lang="en-US" sz="1550">
                  <a:solidFill>
                    <a:srgbClr val="49495A"/>
                  </a:solidFill>
                  <a:latin typeface="Alexandria" pitchFamily="34" charset="0"/>
                  <a:ea typeface="Alexandria" pitchFamily="34" charset="-122"/>
                  <a:cs typeface="Alexandria" pitchFamily="34" charset="-120"/>
                </a:rPr>
                <a:t>والأداء الناجح</a:t>
              </a:r>
              <a:r>
                <a:rPr lang="ar-EG" sz="1550">
                  <a:solidFill>
                    <a:srgbClr val="49495A"/>
                  </a:solidFill>
                  <a:latin typeface="Alexandria" pitchFamily="34" charset="0"/>
                  <a:ea typeface="Alexandria" pitchFamily="34" charset="-122"/>
                  <a:cs typeface="Alexandria" pitchFamily="34" charset="-120"/>
                </a:rPr>
                <a:t> لتحقيق التواصل الفعال مع الجمهور الذي يؤدي إلى اقناعه.</a:t>
              </a:r>
              <a:endParaRPr lang="en-US" sz="1550" dirty="0"/>
            </a:p>
          </p:txBody>
        </p:sp>
        <p:sp>
          <p:nvSpPr>
            <p:cNvPr id="24" name="Text 6"/>
            <p:cNvSpPr/>
            <p:nvPr/>
          </p:nvSpPr>
          <p:spPr>
            <a:xfrm>
              <a:off x="793790" y="4853940"/>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الابتعاد عن الشعارات الزائفة والدعاية الكاذبة</a:t>
              </a:r>
              <a:endParaRPr lang="en-US" sz="1550" dirty="0"/>
            </a:p>
          </p:txBody>
        </p:sp>
      </p:grpSp>
    </p:spTree>
    <p:extLst>
      <p:ext uri="{BB962C8B-B14F-4D97-AF65-F5344CB8AC3E}">
        <p14:creationId xmlns:p14="http://schemas.microsoft.com/office/powerpoint/2010/main" val="984647391"/>
      </p:ext>
    </p:extLst>
  </p:cSld>
  <p:clrMapOvr>
    <a:masterClrMapping/>
  </p:clrMapOvr>
  <mc:AlternateContent xmlns:mc="http://schemas.openxmlformats.org/markup-compatibility/2006" xmlns:p14="http://schemas.microsoft.com/office/powerpoint/2010/main">
    <mc:Choice Requires="p14">
      <p:transition spd="slow" p14:dur="2000" advTm="114510"/>
    </mc:Choice>
    <mc:Fallback xmlns="">
      <p:transition spd="slow" advTm="1145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1935F5-2314-4EC7-E871-7C970A6DC835}"/>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0D68405-D218-39D7-9DA8-E58251AF6269}"/>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478F30C-7953-F23C-003C-38AFFC5B9D04}"/>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2E5FCF7-A667-E86D-6232-57D6DCEA11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38DD0C-C675-C9AB-162F-A0F494A35D4A}"/>
              </a:ext>
            </a:extLst>
          </p:cNvPr>
          <p:cNvSpPr txBox="1"/>
          <p:nvPr/>
        </p:nvSpPr>
        <p:spPr>
          <a:xfrm>
            <a:off x="2732334" y="251351"/>
            <a:ext cx="6923601"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الثقة والعلاقات العامة</a:t>
            </a:r>
          </a:p>
        </p:txBody>
      </p:sp>
      <p:grpSp>
        <p:nvGrpSpPr>
          <p:cNvPr id="18" name="Group 17">
            <a:extLst>
              <a:ext uri="{FF2B5EF4-FFF2-40B4-BE49-F238E27FC236}">
                <a16:creationId xmlns:a16="http://schemas.microsoft.com/office/drawing/2014/main" id="{A8EFB7EC-61DC-FE1E-2F53-2373886090AB}"/>
              </a:ext>
            </a:extLst>
          </p:cNvPr>
          <p:cNvGrpSpPr/>
          <p:nvPr/>
        </p:nvGrpSpPr>
        <p:grpSpPr>
          <a:xfrm>
            <a:off x="535259" y="1407935"/>
            <a:ext cx="11151219" cy="4859050"/>
            <a:chOff x="793790" y="2429351"/>
            <a:chExt cx="13042821" cy="4387810"/>
          </a:xfrm>
        </p:grpSpPr>
        <p:pic>
          <p:nvPicPr>
            <p:cNvPr id="4" name="Image 0" descr="preencoded.png"/>
            <p:cNvPicPr>
              <a:picLocks noChangeAspect="1"/>
            </p:cNvPicPr>
            <p:nvPr/>
          </p:nvPicPr>
          <p:blipFill>
            <a:blip r:embed="rId3"/>
            <a:stretch>
              <a:fillRect/>
            </a:stretch>
          </p:blipFill>
          <p:spPr>
            <a:xfrm>
              <a:off x="9499997" y="2429351"/>
              <a:ext cx="2152055" cy="1143476"/>
            </a:xfrm>
            <a:prstGeom prst="rect">
              <a:avLst/>
            </a:prstGeom>
          </p:spPr>
        </p:pic>
        <p:sp>
          <p:nvSpPr>
            <p:cNvPr id="6" name="Text 1"/>
            <p:cNvSpPr/>
            <p:nvPr/>
          </p:nvSpPr>
          <p:spPr>
            <a:xfrm>
              <a:off x="10436543" y="2968347"/>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1</a:t>
              </a:r>
              <a:endParaRPr lang="en-US" sz="2150" dirty="0"/>
            </a:p>
          </p:txBody>
        </p:sp>
        <p:sp>
          <p:nvSpPr>
            <p:cNvPr id="7" name="Text 2"/>
            <p:cNvSpPr/>
            <p:nvPr/>
          </p:nvSpPr>
          <p:spPr>
            <a:xfrm>
              <a:off x="6820733" y="2627709"/>
              <a:ext cx="2480905" cy="310158"/>
            </a:xfrm>
            <a:prstGeom prst="rect">
              <a:avLst/>
            </a:prstGeom>
            <a:noFill/>
            <a:ln/>
          </p:spPr>
          <p:txBody>
            <a:bodyPr wrap="none" lIns="0" tIns="0" rIns="0" bIns="0" rtlCol="0" anchor="t"/>
            <a:lstStyle/>
            <a:p>
              <a:pPr marL="0" indent="0" algn="r" rtl="1">
                <a:lnSpc>
                  <a:spcPts val="2400"/>
                </a:lnSpc>
                <a:buNone/>
              </a:pPr>
              <a:r>
                <a:rPr lang="ar-EG" sz="1950">
                  <a:solidFill>
                    <a:srgbClr val="49495A"/>
                  </a:solidFill>
                  <a:latin typeface="Alexandria" pitchFamily="34" charset="0"/>
                  <a:ea typeface="Alexandria" pitchFamily="34" charset="-122"/>
                  <a:cs typeface="Alexandria" pitchFamily="34" charset="-120"/>
                </a:rPr>
                <a:t>(الثقة) وهي ا</a:t>
              </a:r>
              <a:r>
                <a:rPr lang="en-US" sz="1950">
                  <a:solidFill>
                    <a:srgbClr val="49495A"/>
                  </a:solidFill>
                  <a:latin typeface="Alexandria" pitchFamily="34" charset="0"/>
                  <a:ea typeface="Alexandria" pitchFamily="34" charset="-122"/>
                  <a:cs typeface="Alexandria" pitchFamily="34" charset="-120"/>
                </a:rPr>
                <a:t>لهدف </a:t>
              </a:r>
              <a:r>
                <a:rPr lang="en-US" sz="1950" dirty="0">
                  <a:solidFill>
                    <a:srgbClr val="49495A"/>
                  </a:solidFill>
                  <a:latin typeface="Alexandria" pitchFamily="34" charset="0"/>
                  <a:ea typeface="Alexandria" pitchFamily="34" charset="-122"/>
                  <a:cs typeface="Alexandria" pitchFamily="34" charset="-120"/>
                </a:rPr>
                <a:t>الأساسي</a:t>
              </a:r>
              <a:endParaRPr lang="en-US" sz="1950" dirty="0"/>
            </a:p>
          </p:txBody>
        </p:sp>
        <p:sp>
          <p:nvSpPr>
            <p:cNvPr id="8" name="Text 3"/>
            <p:cNvSpPr/>
            <p:nvPr/>
          </p:nvSpPr>
          <p:spPr>
            <a:xfrm>
              <a:off x="6374368" y="3056930"/>
              <a:ext cx="292727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الحفاظ على العلاقات مع الجمهور</a:t>
              </a:r>
              <a:endParaRPr lang="en-US" sz="1550" dirty="0"/>
            </a:p>
          </p:txBody>
        </p:sp>
        <p:sp>
          <p:nvSpPr>
            <p:cNvPr id="9" name="Shape 4"/>
            <p:cNvSpPr/>
            <p:nvPr/>
          </p:nvSpPr>
          <p:spPr>
            <a:xfrm>
              <a:off x="843320" y="3588068"/>
              <a:ext cx="8607147" cy="11430"/>
            </a:xfrm>
            <a:prstGeom prst="roundRect">
              <a:avLst>
                <a:gd name="adj" fmla="val 260465"/>
              </a:avLst>
            </a:prstGeom>
            <a:solidFill>
              <a:srgbClr val="D0CED9"/>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8423910" y="3622358"/>
              <a:ext cx="4304109" cy="1143476"/>
            </a:xfrm>
            <a:prstGeom prst="rect">
              <a:avLst/>
            </a:prstGeom>
          </p:spPr>
        </p:pic>
        <p:sp>
          <p:nvSpPr>
            <p:cNvPr id="11" name="Text 5"/>
            <p:cNvSpPr/>
            <p:nvPr/>
          </p:nvSpPr>
          <p:spPr>
            <a:xfrm>
              <a:off x="10436543" y="4019669"/>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2</a:t>
              </a:r>
              <a:endParaRPr lang="en-US" sz="2150" dirty="0"/>
            </a:p>
          </p:txBody>
        </p:sp>
        <p:sp>
          <p:nvSpPr>
            <p:cNvPr id="12" name="Text 6"/>
            <p:cNvSpPr/>
            <p:nvPr/>
          </p:nvSpPr>
          <p:spPr>
            <a:xfrm>
              <a:off x="5744647" y="382071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إرضاء الجمهور</a:t>
              </a:r>
              <a:endParaRPr lang="en-US" sz="1950" dirty="0"/>
            </a:p>
          </p:txBody>
        </p:sp>
        <p:sp>
          <p:nvSpPr>
            <p:cNvPr id="13" name="Text 7"/>
            <p:cNvSpPr/>
            <p:nvPr/>
          </p:nvSpPr>
          <p:spPr>
            <a:xfrm>
              <a:off x="5702737" y="4249936"/>
              <a:ext cx="25228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تمتع الممارسين بالمصداقية</a:t>
              </a:r>
              <a:endParaRPr lang="en-US" sz="1550" dirty="0"/>
            </a:p>
          </p:txBody>
        </p:sp>
        <p:sp>
          <p:nvSpPr>
            <p:cNvPr id="14" name="Shape 8"/>
            <p:cNvSpPr/>
            <p:nvPr/>
          </p:nvSpPr>
          <p:spPr>
            <a:xfrm>
              <a:off x="843320" y="4781074"/>
              <a:ext cx="7531060" cy="11430"/>
            </a:xfrm>
            <a:prstGeom prst="roundRect">
              <a:avLst>
                <a:gd name="adj" fmla="val 260465"/>
              </a:avLst>
            </a:prstGeom>
            <a:solidFill>
              <a:srgbClr val="D0CED9"/>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7347942" y="4815364"/>
              <a:ext cx="6456164" cy="1143476"/>
            </a:xfrm>
            <a:prstGeom prst="rect">
              <a:avLst/>
            </a:prstGeom>
          </p:spPr>
        </p:pic>
        <p:sp>
          <p:nvSpPr>
            <p:cNvPr id="16" name="Text 9"/>
            <p:cNvSpPr/>
            <p:nvPr/>
          </p:nvSpPr>
          <p:spPr>
            <a:xfrm>
              <a:off x="10436543" y="5212675"/>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3</a:t>
              </a:r>
              <a:endParaRPr lang="en-US" sz="2150" dirty="0"/>
            </a:p>
          </p:txBody>
        </p:sp>
        <p:sp>
          <p:nvSpPr>
            <p:cNvPr id="17" name="Text 10"/>
            <p:cNvSpPr/>
            <p:nvPr/>
          </p:nvSpPr>
          <p:spPr>
            <a:xfrm>
              <a:off x="4784646" y="5013722"/>
              <a:ext cx="236493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نجاح المنظمة</a:t>
              </a:r>
              <a:endParaRPr lang="en-US" sz="1950" dirty="0"/>
            </a:p>
          </p:txBody>
        </p:sp>
        <p:sp>
          <p:nvSpPr>
            <p:cNvPr id="19" name="Text 11"/>
            <p:cNvSpPr/>
            <p:nvPr/>
          </p:nvSpPr>
          <p:spPr>
            <a:xfrm>
              <a:off x="4784646" y="5442942"/>
              <a:ext cx="236493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الجمهور هو الهدف الرئيسي</a:t>
              </a:r>
              <a:endParaRPr lang="en-US" sz="1550" dirty="0"/>
            </a:p>
          </p:txBody>
        </p:sp>
        <p:sp>
          <p:nvSpPr>
            <p:cNvPr id="20" name="Text 12"/>
            <p:cNvSpPr/>
            <p:nvPr/>
          </p:nvSpPr>
          <p:spPr>
            <a:xfrm>
              <a:off x="793790" y="6182082"/>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تعتبر الثقة في العلاقات العامة الرقمية أمر حتمي على مستويين: إرضاء الجمهور الموجه إليه الرسائل المختلفة، والحفاظ على العلاقات مع الجمهور الذي يعد الهدف الرئيسي لنجاح المنظمة الإعلامية.</a:t>
              </a:r>
              <a:endParaRPr lang="en-US" sz="1550" dirty="0"/>
            </a:p>
          </p:txBody>
        </p:sp>
      </p:grpSp>
    </p:spTree>
    <p:extLst>
      <p:ext uri="{BB962C8B-B14F-4D97-AF65-F5344CB8AC3E}">
        <p14:creationId xmlns:p14="http://schemas.microsoft.com/office/powerpoint/2010/main" val="3575096111"/>
      </p:ext>
    </p:extLst>
  </p:cSld>
  <p:clrMapOvr>
    <a:masterClrMapping/>
  </p:clrMapOvr>
  <mc:AlternateContent xmlns:mc="http://schemas.openxmlformats.org/markup-compatibility/2006" xmlns:p14="http://schemas.microsoft.com/office/powerpoint/2010/main">
    <mc:Choice Requires="p14">
      <p:transition spd="slow" p14:dur="2000" advTm="64236"/>
    </mc:Choice>
    <mc:Fallback xmlns="">
      <p:transition spd="slow" advTm="6423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EDC9C-30AD-012D-6BDF-FF0FF02F7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3A5C39-7264-4E06-EA2C-8A3A593BEA42}"/>
              </a:ext>
            </a:extLst>
          </p:cNvPr>
          <p:cNvSpPr/>
          <p:nvPr/>
        </p:nvSpPr>
        <p:spPr>
          <a:xfrm>
            <a:off x="334537" y="1445570"/>
            <a:ext cx="11323940" cy="4988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EB11E2-C394-DB6E-BCC9-EC3F7AD6E2B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الثقة والعلاقات العامة</a:t>
            </a:r>
          </a:p>
        </p:txBody>
      </p:sp>
      <p:sp>
        <p:nvSpPr>
          <p:cNvPr id="5" name="Rectangle 4">
            <a:extLst>
              <a:ext uri="{FF2B5EF4-FFF2-40B4-BE49-F238E27FC236}">
                <a16:creationId xmlns:a16="http://schemas.microsoft.com/office/drawing/2014/main" id="{8C628DE4-0559-15CA-D022-739E1C667E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18B7CC-D863-63A2-3556-909FC4D26F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44EE8A-C3E8-2EAF-FF25-DF6498886DD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C15F503-EAFB-110A-95BB-EED3F6DF5AE9}"/>
              </a:ext>
            </a:extLst>
          </p:cNvPr>
          <p:cNvSpPr txBox="1"/>
          <p:nvPr/>
        </p:nvSpPr>
        <p:spPr>
          <a:xfrm>
            <a:off x="580018" y="2141974"/>
            <a:ext cx="10832977" cy="4113370"/>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أشار </a:t>
            </a:r>
            <a:r>
              <a:rPr lang="ar-EG" sz="1600" dirty="0">
                <a:latin typeface="Alexandria" pitchFamily="2" charset="-78"/>
                <a:cs typeface="Alexandria" pitchFamily="2" charset="-78"/>
              </a:rPr>
              <a:t>أندرسون (1971) إلى الحالة والموثوقية والخبرة باعتبارها الأبعاد الأكثر أهمية لإثبات المصداقية، وفي أبحاث أخرى، برزت الكفاءة والجدارة كأبعاد للمصداقية والثقة. وقد ركزت الدراسات حول تأثير الجدارة بالثقة على المصداقية، وذلك من خلال معرفة ما إذا كان الجمهور يرى الحقيقة أم لا. وفي سياق المصداقية أوضحت النتائج أن الجدارة بالثقة قد اقتصرت على أبعاد الكفاءة والنزاهة. بينما يجب إجراء المزيد من البحوث لقياس تأثير عوامل الثقة الأخرى- كالإحسان والانفتاح والموثوقية - </a:t>
            </a:r>
            <a:r>
              <a:rPr lang="ar-EG" sz="1600">
                <a:latin typeface="Alexandria" pitchFamily="2" charset="-78"/>
                <a:cs typeface="Alexandria" pitchFamily="2" charset="-78"/>
              </a:rPr>
              <a:t>على المصداقية.</a:t>
            </a:r>
          </a:p>
          <a:p>
            <a:pPr algn="just" rtl="1">
              <a:lnSpc>
                <a:spcPct val="150000"/>
              </a:lnSpc>
            </a:pPr>
            <a:r>
              <a:rPr lang="ar-EG" sz="1600">
                <a:latin typeface="Alexandria" pitchFamily="2" charset="-78"/>
                <a:cs typeface="Alexandria" pitchFamily="2" charset="-78"/>
              </a:rPr>
              <a:t>ومن </a:t>
            </a:r>
            <a:r>
              <a:rPr lang="ar-EG" sz="1600" dirty="0">
                <a:latin typeface="Alexandria" pitchFamily="2" charset="-78"/>
                <a:cs typeface="Alexandria" pitchFamily="2" charset="-78"/>
              </a:rPr>
              <a:t>ثمّ ينبغي على ممارسي العلاقات العامة أن يحسنوا التعامل مع معايير المصداقية والثقة، والعمل على استخدامها بهدف تعزيز صلة الترابط والثقة بين المؤسسة وجماهيرها. فمن المؤسف وجود انطباع سيء للغاية لدى الناس عن فقد الثقة في ممارسي العلاقات العامة، حيث أظهر مؤشر المصداقية الوطني، الذي تعهدت به مؤسسة </a:t>
            </a:r>
            <a:r>
              <a:rPr lang="en-US" sz="1600" dirty="0">
                <a:latin typeface="Alexandria" pitchFamily="2" charset="-78"/>
                <a:cs typeface="Alexandria" pitchFamily="2" charset="-78"/>
              </a:rPr>
              <a:t>PRSA ، </a:t>
            </a:r>
            <a:r>
              <a:rPr lang="ar-EG" sz="1600" dirty="0">
                <a:latin typeface="Alexandria" pitchFamily="2" charset="-78"/>
                <a:cs typeface="Alexandria" pitchFamily="2" charset="-78"/>
              </a:rPr>
              <a:t>أنه بعد خمس سنوات من إجراء مقابلات مع أكثر من 2500 شخص، تم التوصل إلى أن المتخصصين في العلاقات العامة يحتلون مرتبة متدنية في المصداقية؛ حيث أظهرت الدراسة أن المتخصصين في العلاقات العامة والمنظمات التي يمثلونها يعدون أقل مصداقية من المصادر </a:t>
            </a:r>
            <a:r>
              <a:rPr lang="ar-EG" sz="1600">
                <a:latin typeface="Alexandria" pitchFamily="2" charset="-78"/>
                <a:cs typeface="Alexandria" pitchFamily="2" charset="-78"/>
              </a:rPr>
              <a:t>الأخرى.</a:t>
            </a: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26EF2FC9-FB7F-FCB8-A593-832C64087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6224117"/>
      </p:ext>
    </p:extLst>
  </p:cSld>
  <p:clrMapOvr>
    <a:masterClrMapping/>
  </p:clrMapOvr>
  <mc:AlternateContent xmlns:mc="http://schemas.openxmlformats.org/markup-compatibility/2006" xmlns:p14="http://schemas.microsoft.com/office/powerpoint/2010/main">
    <mc:Choice Requires="p14">
      <p:transition p14:dur="10" advTm="128686"/>
    </mc:Choice>
    <mc:Fallback xmlns="">
      <p:transition advTm="12868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A8921-1A56-6728-35BD-26C437C930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17C1648-A355-7E14-0387-A680C176A6A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74F417-516E-7A6E-473D-B20531E8AE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5" name="Group 4">
            <a:extLst>
              <a:ext uri="{FF2B5EF4-FFF2-40B4-BE49-F238E27FC236}">
                <a16:creationId xmlns:a16="http://schemas.microsoft.com/office/drawing/2014/main" id="{BB4F93EC-2E79-C8A2-22FA-ABE03527CABA}"/>
              </a:ext>
            </a:extLst>
          </p:cNvPr>
          <p:cNvGrpSpPr/>
          <p:nvPr/>
        </p:nvGrpSpPr>
        <p:grpSpPr>
          <a:xfrm>
            <a:off x="180431" y="617698"/>
            <a:ext cx="11831138" cy="5861162"/>
            <a:chOff x="793790" y="0"/>
            <a:chExt cx="13836610" cy="8229600"/>
          </a:xfrm>
        </p:grpSpPr>
        <p:pic>
          <p:nvPicPr>
            <p:cNvPr id="9"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11" name="Text 0"/>
            <p:cNvSpPr/>
            <p:nvPr/>
          </p:nvSpPr>
          <p:spPr>
            <a:xfrm>
              <a:off x="3388400" y="1083469"/>
              <a:ext cx="4961811" cy="620078"/>
            </a:xfrm>
            <a:prstGeom prst="rect">
              <a:avLst/>
            </a:prstGeom>
            <a:noFill/>
            <a:ln/>
          </p:spPr>
          <p:txBody>
            <a:bodyPr wrap="none" lIns="0" tIns="0" rIns="0" bIns="0" rtlCol="0" anchor="t"/>
            <a:lstStyle/>
            <a:p>
              <a:pPr marL="0" indent="0" algn="just" rtl="1">
                <a:lnSpc>
                  <a:spcPts val="4850"/>
                </a:lnSpc>
                <a:buNone/>
              </a:pPr>
              <a:r>
                <a:rPr lang="en-US" sz="3200" dirty="0">
                  <a:solidFill>
                    <a:srgbClr val="403CCF"/>
                  </a:solidFill>
                  <a:latin typeface="Alexandria" pitchFamily="34" charset="0"/>
                  <a:ea typeface="Alexandria" pitchFamily="34" charset="-122"/>
                  <a:cs typeface="Alexandria" pitchFamily="34" charset="-120"/>
                </a:rPr>
                <a:t>متطلبات تحقيق الثقة</a:t>
              </a:r>
              <a:endParaRPr lang="en-US" sz="3200" dirty="0"/>
            </a:p>
          </p:txBody>
        </p:sp>
        <p:sp>
          <p:nvSpPr>
            <p:cNvPr id="12" name="Shape 1"/>
            <p:cNvSpPr/>
            <p:nvPr/>
          </p:nvSpPr>
          <p:spPr>
            <a:xfrm>
              <a:off x="7556421" y="2001203"/>
              <a:ext cx="793790" cy="1190744"/>
            </a:xfrm>
            <a:prstGeom prst="roundRect">
              <a:avLst>
                <a:gd name="adj" fmla="val 360049"/>
              </a:avLst>
            </a:prstGeom>
            <a:solidFill>
              <a:srgbClr val="EAE8F3"/>
            </a:solidFill>
            <a:ln/>
          </p:spPr>
          <p:txBody>
            <a:bodyPr/>
            <a:lstStyle/>
            <a:p>
              <a:pPr algn="just"/>
              <a:endParaRPr lang="en-US"/>
            </a:p>
          </p:txBody>
        </p:sp>
        <p:pic>
          <p:nvPicPr>
            <p:cNvPr id="13"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804547" y="2447687"/>
              <a:ext cx="297656" cy="297656"/>
            </a:xfrm>
            <a:prstGeom prst="rect">
              <a:avLst/>
            </a:prstGeom>
          </p:spPr>
        </p:pic>
        <p:sp>
          <p:nvSpPr>
            <p:cNvPr id="14" name="Text 2"/>
            <p:cNvSpPr/>
            <p:nvPr/>
          </p:nvSpPr>
          <p:spPr>
            <a:xfrm>
              <a:off x="4877157" y="219956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القدرة على التأقلم</a:t>
              </a:r>
              <a:endParaRPr lang="en-US" sz="1950" dirty="0"/>
            </a:p>
          </p:txBody>
        </p:sp>
        <p:sp>
          <p:nvSpPr>
            <p:cNvPr id="15" name="Text 3"/>
            <p:cNvSpPr/>
            <p:nvPr/>
          </p:nvSpPr>
          <p:spPr>
            <a:xfrm>
              <a:off x="793790" y="2628781"/>
              <a:ext cx="65642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التصرف والمرونة مع </a:t>
              </a:r>
              <a:r>
                <a:rPr lang="en-US" sz="1550">
                  <a:solidFill>
                    <a:srgbClr val="49495A"/>
                  </a:solidFill>
                  <a:latin typeface="Alexandria" pitchFamily="34" charset="0"/>
                  <a:ea typeface="Alexandria" pitchFamily="34" charset="-122"/>
                  <a:cs typeface="Alexandria" pitchFamily="34" charset="-120"/>
                </a:rPr>
                <a:t>متطلبات التكيف</a:t>
              </a:r>
              <a:r>
                <a:rPr lang="ar-EG" sz="1550">
                  <a:solidFill>
                    <a:srgbClr val="49495A"/>
                  </a:solidFill>
                  <a:latin typeface="Alexandria" pitchFamily="34" charset="0"/>
                  <a:ea typeface="Alexandria" pitchFamily="34" charset="-122"/>
                  <a:cs typeface="Alexandria" pitchFamily="34" charset="-120"/>
                </a:rPr>
                <a:t> الخاصة بالعصر الحديث.</a:t>
              </a:r>
              <a:endParaRPr lang="en-US" sz="1550" dirty="0"/>
            </a:p>
          </p:txBody>
        </p:sp>
        <p:sp>
          <p:nvSpPr>
            <p:cNvPr id="16" name="Shape 4"/>
            <p:cNvSpPr/>
            <p:nvPr/>
          </p:nvSpPr>
          <p:spPr>
            <a:xfrm>
              <a:off x="7556421" y="3390305"/>
              <a:ext cx="793790" cy="1190744"/>
            </a:xfrm>
            <a:prstGeom prst="roundRect">
              <a:avLst>
                <a:gd name="adj" fmla="val 360049"/>
              </a:avLst>
            </a:prstGeom>
            <a:solidFill>
              <a:srgbClr val="EAE8F3"/>
            </a:solidFill>
            <a:ln/>
          </p:spPr>
          <p:txBody>
            <a:bodyPr/>
            <a:lstStyle/>
            <a:p>
              <a:pPr algn="just"/>
              <a:endParaRPr lang="en-US"/>
            </a:p>
          </p:txBody>
        </p:sp>
        <p:pic>
          <p:nvPicPr>
            <p:cNvPr id="20"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804547" y="3836789"/>
              <a:ext cx="297656" cy="297656"/>
            </a:xfrm>
            <a:prstGeom prst="rect">
              <a:avLst/>
            </a:prstGeom>
          </p:spPr>
        </p:pic>
        <p:sp>
          <p:nvSpPr>
            <p:cNvPr id="21" name="Text 5"/>
            <p:cNvSpPr/>
            <p:nvPr/>
          </p:nvSpPr>
          <p:spPr>
            <a:xfrm>
              <a:off x="4877157" y="3588663"/>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الفطنة وسرعة البديهة</a:t>
              </a:r>
              <a:endParaRPr lang="en-US" sz="1950" dirty="0"/>
            </a:p>
          </p:txBody>
        </p:sp>
        <p:sp>
          <p:nvSpPr>
            <p:cNvPr id="22" name="Text 6"/>
            <p:cNvSpPr/>
            <p:nvPr/>
          </p:nvSpPr>
          <p:spPr>
            <a:xfrm>
              <a:off x="793790" y="4017883"/>
              <a:ext cx="65642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القدرة على التقدير السليم للأمور وتحليل المواقف</a:t>
              </a:r>
              <a:endParaRPr lang="en-US" sz="1550" dirty="0"/>
            </a:p>
          </p:txBody>
        </p:sp>
        <p:sp>
          <p:nvSpPr>
            <p:cNvPr id="24" name="Shape 7"/>
            <p:cNvSpPr/>
            <p:nvPr/>
          </p:nvSpPr>
          <p:spPr>
            <a:xfrm>
              <a:off x="7556421" y="4779407"/>
              <a:ext cx="793790" cy="1190744"/>
            </a:xfrm>
            <a:prstGeom prst="roundRect">
              <a:avLst>
                <a:gd name="adj" fmla="val 360049"/>
              </a:avLst>
            </a:prstGeom>
            <a:solidFill>
              <a:srgbClr val="EAE8F3"/>
            </a:solidFill>
            <a:ln/>
          </p:spPr>
          <p:txBody>
            <a:bodyPr/>
            <a:lstStyle/>
            <a:p>
              <a:pPr algn="just"/>
              <a:endParaRPr lang="en-US"/>
            </a:p>
          </p:txBody>
        </p:sp>
        <p:pic>
          <p:nvPicPr>
            <p:cNvPr id="25"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804547" y="5225891"/>
              <a:ext cx="297656" cy="297656"/>
            </a:xfrm>
            <a:prstGeom prst="rect">
              <a:avLst/>
            </a:prstGeom>
          </p:spPr>
        </p:pic>
        <p:sp>
          <p:nvSpPr>
            <p:cNvPr id="26" name="Text 8"/>
            <p:cNvSpPr/>
            <p:nvPr/>
          </p:nvSpPr>
          <p:spPr>
            <a:xfrm>
              <a:off x="4877157" y="4977765"/>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الالتزام والانضباط</a:t>
              </a:r>
              <a:endParaRPr lang="en-US" sz="1950" dirty="0"/>
            </a:p>
          </p:txBody>
        </p:sp>
        <p:sp>
          <p:nvSpPr>
            <p:cNvPr id="27" name="Text 9"/>
            <p:cNvSpPr/>
            <p:nvPr/>
          </p:nvSpPr>
          <p:spPr>
            <a:xfrm>
              <a:off x="793790" y="5406985"/>
              <a:ext cx="65642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الجدية في معالجة الأعمال الإلكترونية بسرعة</a:t>
              </a:r>
              <a:endParaRPr lang="en-US" sz="1550" dirty="0"/>
            </a:p>
          </p:txBody>
        </p:sp>
        <p:sp>
          <p:nvSpPr>
            <p:cNvPr id="28" name="Text 10"/>
            <p:cNvSpPr/>
            <p:nvPr/>
          </p:nvSpPr>
          <p:spPr>
            <a:xfrm>
              <a:off x="793790" y="6193393"/>
              <a:ext cx="75564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التعامل مع الناس من غير قوانين وقيود يقتضي أن تصبح الأعمال الإلكترونية عرضة للخطر بشكل دائم، الأمر الذي يقتضي من الممارس أن يكون سريع التحليل ويتسم بالفطنة.</a:t>
              </a:r>
              <a:endParaRPr lang="en-US" sz="1550" dirty="0"/>
            </a:p>
          </p:txBody>
        </p:sp>
      </p:grpSp>
    </p:spTree>
    <p:extLst>
      <p:ext uri="{BB962C8B-B14F-4D97-AF65-F5344CB8AC3E}">
        <p14:creationId xmlns:p14="http://schemas.microsoft.com/office/powerpoint/2010/main" val="57802739"/>
      </p:ext>
    </p:extLst>
  </p:cSld>
  <p:clrMapOvr>
    <a:masterClrMapping/>
  </p:clrMapOvr>
  <p:transition spd="slow" advTm="78636">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F9F7C-4DB8-68C8-3E62-DE52938C78B4}"/>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80440E9-22EA-21F6-966D-71E7CEB07791}"/>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26BAC06-B7ED-1A46-A18E-9DE060B9B60D}"/>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B8A8BB-C210-7006-7A26-FD44969C58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B071A5F4-F4A0-03A9-097B-3A9A87379CAB}"/>
              </a:ext>
            </a:extLst>
          </p:cNvPr>
          <p:cNvGrpSpPr/>
          <p:nvPr/>
        </p:nvGrpSpPr>
        <p:grpSpPr>
          <a:xfrm>
            <a:off x="296525" y="1365407"/>
            <a:ext cx="11412255" cy="4823520"/>
            <a:chOff x="793790" y="1373743"/>
            <a:chExt cx="13042821" cy="5481995"/>
          </a:xfrm>
        </p:grpSpPr>
        <p:sp>
          <p:nvSpPr>
            <p:cNvPr id="6" name="Text 0">
              <a:extLst>
                <a:ext uri="{FF2B5EF4-FFF2-40B4-BE49-F238E27FC236}">
                  <a16:creationId xmlns:a16="http://schemas.microsoft.com/office/drawing/2014/main" id="{AAEF096E-4332-9FEA-E811-F5347ADAFE77}"/>
                </a:ext>
              </a:extLst>
            </p:cNvPr>
            <p:cNvSpPr/>
            <p:nvPr/>
          </p:nvSpPr>
          <p:spPr>
            <a:xfrm>
              <a:off x="7114461" y="1373743"/>
              <a:ext cx="6722150" cy="620078"/>
            </a:xfrm>
            <a:prstGeom prst="rect">
              <a:avLst/>
            </a:prstGeom>
            <a:noFill/>
            <a:ln/>
          </p:spPr>
          <p:txBody>
            <a:bodyPr wrap="none" lIns="0" tIns="0" rIns="0" bIns="0" rtlCol="0" anchor="t"/>
            <a:lstStyle/>
            <a:p>
              <a:pPr marL="0" indent="0" algn="r" rtl="1">
                <a:lnSpc>
                  <a:spcPts val="4850"/>
                </a:lnSpc>
                <a:buNone/>
              </a:pPr>
              <a:r>
                <a:rPr lang="ar-EG" sz="3900">
                  <a:solidFill>
                    <a:srgbClr val="403CCF"/>
                  </a:solidFill>
                  <a:latin typeface="Alexandria" pitchFamily="34" charset="0"/>
                  <a:ea typeface="Alexandria" pitchFamily="34" charset="-122"/>
                  <a:cs typeface="Alexandria" pitchFamily="34" charset="-120"/>
                </a:rPr>
                <a:t>اساليب </a:t>
              </a:r>
              <a:r>
                <a:rPr lang="en-US" sz="3900">
                  <a:solidFill>
                    <a:srgbClr val="403CCF"/>
                  </a:solidFill>
                  <a:latin typeface="Alexandria" pitchFamily="34" charset="0"/>
                  <a:ea typeface="Alexandria" pitchFamily="34" charset="-122"/>
                  <a:cs typeface="Alexandria" pitchFamily="34" charset="-120"/>
                </a:rPr>
                <a:t>استعادة </a:t>
              </a:r>
              <a:r>
                <a:rPr lang="en-US" sz="3900" dirty="0">
                  <a:solidFill>
                    <a:srgbClr val="403CCF"/>
                  </a:solidFill>
                  <a:latin typeface="Alexandria" pitchFamily="34" charset="0"/>
                  <a:ea typeface="Alexandria" pitchFamily="34" charset="-122"/>
                  <a:cs typeface="Alexandria" pitchFamily="34" charset="-120"/>
                </a:rPr>
                <a:t>المصداقية المفقودة</a:t>
              </a:r>
              <a:endParaRPr lang="en-US" sz="3900" dirty="0"/>
            </a:p>
          </p:txBody>
        </p:sp>
        <p:sp>
          <p:nvSpPr>
            <p:cNvPr id="7" name="Shape 1">
              <a:extLst>
                <a:ext uri="{FF2B5EF4-FFF2-40B4-BE49-F238E27FC236}">
                  <a16:creationId xmlns:a16="http://schemas.microsoft.com/office/drawing/2014/main" id="{7379086F-8ABD-9003-1536-035D8C629BF2}"/>
                </a:ext>
              </a:extLst>
            </p:cNvPr>
            <p:cNvSpPr/>
            <p:nvPr/>
          </p:nvSpPr>
          <p:spPr>
            <a:xfrm>
              <a:off x="793790" y="2390656"/>
              <a:ext cx="13042821" cy="1160740"/>
            </a:xfrm>
            <a:prstGeom prst="roundRect">
              <a:avLst>
                <a:gd name="adj" fmla="val 2565"/>
              </a:avLst>
            </a:prstGeom>
            <a:solidFill>
              <a:srgbClr val="C3C2F0"/>
            </a:solidFill>
            <a:ln/>
          </p:spPr>
          <p:txBody>
            <a:bodyPr/>
            <a:lstStyle/>
            <a:p>
              <a:endParaRPr lang="en-US"/>
            </a:p>
          </p:txBody>
        </p:sp>
        <p:pic>
          <p:nvPicPr>
            <p:cNvPr id="8" name="Image 0" descr="preencoded.png">
              <a:extLst>
                <a:ext uri="{FF2B5EF4-FFF2-40B4-BE49-F238E27FC236}">
                  <a16:creationId xmlns:a16="http://schemas.microsoft.com/office/drawing/2014/main" id="{A9999C10-8521-598B-49B6-EDE3458238A7}"/>
                </a:ext>
              </a:extLst>
            </p:cNvPr>
            <p:cNvPicPr>
              <a:picLocks noChangeAspect="1"/>
            </p:cNvPicPr>
            <p:nvPr/>
          </p:nvPicPr>
          <p:blipFill>
            <a:blip r:embed="rId3"/>
            <a:stretch>
              <a:fillRect/>
            </a:stretch>
          </p:blipFill>
          <p:spPr>
            <a:xfrm>
              <a:off x="992148" y="2685931"/>
              <a:ext cx="248007" cy="198358"/>
            </a:xfrm>
            <a:prstGeom prst="rect">
              <a:avLst/>
            </a:prstGeom>
          </p:spPr>
        </p:pic>
        <p:sp>
          <p:nvSpPr>
            <p:cNvPr id="9" name="Text 2">
              <a:extLst>
                <a:ext uri="{FF2B5EF4-FFF2-40B4-BE49-F238E27FC236}">
                  <a16:creationId xmlns:a16="http://schemas.microsoft.com/office/drawing/2014/main" id="{52EC2B32-0BE4-43DE-AC04-49BA090EAD13}"/>
                </a:ext>
              </a:extLst>
            </p:cNvPr>
            <p:cNvSpPr/>
            <p:nvPr/>
          </p:nvSpPr>
          <p:spPr>
            <a:xfrm>
              <a:off x="1438513" y="2638544"/>
              <a:ext cx="121997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في حالة ضياع المصداقية والثقة وإتلافها بين ممارسي العلاقات العامة الرقمية والجمهور، فإنه من الممكن علاج هذه المصداقية بسرعة؛ حيث إن المجتمع الرقمي يتسم بعلاقاته الضعيفة والتي تنقصها الثقة بشكل كبير.</a:t>
              </a:r>
              <a:endParaRPr lang="en-US" sz="1550" dirty="0"/>
            </a:p>
          </p:txBody>
        </p:sp>
        <p:sp>
          <p:nvSpPr>
            <p:cNvPr id="10" name="Shape 3">
              <a:extLst>
                <a:ext uri="{FF2B5EF4-FFF2-40B4-BE49-F238E27FC236}">
                  <a16:creationId xmlns:a16="http://schemas.microsoft.com/office/drawing/2014/main" id="{295096BC-6E53-F3D8-F2A8-028941835418}"/>
                </a:ext>
              </a:extLst>
            </p:cNvPr>
            <p:cNvSpPr/>
            <p:nvPr/>
          </p:nvSpPr>
          <p:spPr>
            <a:xfrm>
              <a:off x="793790" y="5315188"/>
              <a:ext cx="13042821" cy="22860"/>
            </a:xfrm>
            <a:prstGeom prst="roundRect">
              <a:avLst>
                <a:gd name="adj" fmla="val 130232"/>
              </a:avLst>
            </a:prstGeom>
            <a:solidFill>
              <a:srgbClr val="D0CED9"/>
            </a:solidFill>
            <a:ln/>
          </p:spPr>
          <p:txBody>
            <a:bodyPr/>
            <a:lstStyle/>
            <a:p>
              <a:endParaRPr lang="en-US"/>
            </a:p>
          </p:txBody>
        </p:sp>
        <p:sp>
          <p:nvSpPr>
            <p:cNvPr id="11" name="Shape 4">
              <a:extLst>
                <a:ext uri="{FF2B5EF4-FFF2-40B4-BE49-F238E27FC236}">
                  <a16:creationId xmlns:a16="http://schemas.microsoft.com/office/drawing/2014/main" id="{297CA727-AA86-3A0A-E07C-51CB96A5AA82}"/>
                </a:ext>
              </a:extLst>
            </p:cNvPr>
            <p:cNvSpPr/>
            <p:nvPr/>
          </p:nvSpPr>
          <p:spPr>
            <a:xfrm>
              <a:off x="10626566" y="4719876"/>
              <a:ext cx="22860" cy="595313"/>
            </a:xfrm>
            <a:prstGeom prst="roundRect">
              <a:avLst>
                <a:gd name="adj" fmla="val 130232"/>
              </a:avLst>
            </a:prstGeom>
            <a:solidFill>
              <a:srgbClr val="D0CED9"/>
            </a:solidFill>
            <a:ln/>
          </p:spPr>
          <p:txBody>
            <a:bodyPr/>
            <a:lstStyle/>
            <a:p>
              <a:endParaRPr lang="en-US"/>
            </a:p>
          </p:txBody>
        </p:sp>
        <p:sp>
          <p:nvSpPr>
            <p:cNvPr id="12" name="Shape 5">
              <a:extLst>
                <a:ext uri="{FF2B5EF4-FFF2-40B4-BE49-F238E27FC236}">
                  <a16:creationId xmlns:a16="http://schemas.microsoft.com/office/drawing/2014/main" id="{8776050E-9E9C-789C-4658-F1965E22273E}"/>
                </a:ext>
              </a:extLst>
            </p:cNvPr>
            <p:cNvSpPr/>
            <p:nvPr/>
          </p:nvSpPr>
          <p:spPr>
            <a:xfrm>
              <a:off x="10414754" y="5091946"/>
              <a:ext cx="446484" cy="446484"/>
            </a:xfrm>
            <a:prstGeom prst="roundRect">
              <a:avLst>
                <a:gd name="adj" fmla="val 6668"/>
              </a:avLst>
            </a:prstGeom>
            <a:solidFill>
              <a:srgbClr val="EAE8F3"/>
            </a:solidFill>
            <a:ln/>
          </p:spPr>
          <p:txBody>
            <a:bodyPr/>
            <a:lstStyle/>
            <a:p>
              <a:endParaRPr lang="en-US"/>
            </a:p>
          </p:txBody>
        </p:sp>
        <p:sp>
          <p:nvSpPr>
            <p:cNvPr id="13" name="Text 6">
              <a:extLst>
                <a:ext uri="{FF2B5EF4-FFF2-40B4-BE49-F238E27FC236}">
                  <a16:creationId xmlns:a16="http://schemas.microsoft.com/office/drawing/2014/main" id="{B51B6B23-7705-D07A-0D70-5F3632D4D99C}"/>
                </a:ext>
              </a:extLst>
            </p:cNvPr>
            <p:cNvSpPr/>
            <p:nvPr/>
          </p:nvSpPr>
          <p:spPr>
            <a:xfrm>
              <a:off x="10489168" y="5129153"/>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14" name="Text 7">
              <a:extLst>
                <a:ext uri="{FF2B5EF4-FFF2-40B4-BE49-F238E27FC236}">
                  <a16:creationId xmlns:a16="http://schemas.microsoft.com/office/drawing/2014/main" id="{ABB90589-7715-F385-BADC-7EC12C69080D}"/>
                </a:ext>
              </a:extLst>
            </p:cNvPr>
            <p:cNvSpPr/>
            <p:nvPr/>
          </p:nvSpPr>
          <p:spPr>
            <a:xfrm>
              <a:off x="9397484" y="3774638"/>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التشخيص</a:t>
              </a:r>
              <a:endParaRPr lang="en-US" sz="1950" dirty="0"/>
            </a:p>
          </p:txBody>
        </p:sp>
        <p:sp>
          <p:nvSpPr>
            <p:cNvPr id="15" name="Text 8">
              <a:extLst>
                <a:ext uri="{FF2B5EF4-FFF2-40B4-BE49-F238E27FC236}">
                  <a16:creationId xmlns:a16="http://schemas.microsoft.com/office/drawing/2014/main" id="{D85C4CD3-595C-046D-BE44-62BD8A65F11E}"/>
                </a:ext>
              </a:extLst>
            </p:cNvPr>
            <p:cNvSpPr/>
            <p:nvPr/>
          </p:nvSpPr>
          <p:spPr>
            <a:xfrm>
              <a:off x="7637621" y="4203859"/>
              <a:ext cx="6000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أسباب فقدان الثقة</a:t>
              </a:r>
              <a:endParaRPr lang="en-US" sz="1550" dirty="0"/>
            </a:p>
          </p:txBody>
        </p:sp>
        <p:sp>
          <p:nvSpPr>
            <p:cNvPr id="16" name="Shape 9">
              <a:extLst>
                <a:ext uri="{FF2B5EF4-FFF2-40B4-BE49-F238E27FC236}">
                  <a16:creationId xmlns:a16="http://schemas.microsoft.com/office/drawing/2014/main" id="{A9BA2C05-8A74-BC00-43F2-9931F6906222}"/>
                </a:ext>
              </a:extLst>
            </p:cNvPr>
            <p:cNvSpPr/>
            <p:nvPr/>
          </p:nvSpPr>
          <p:spPr>
            <a:xfrm>
              <a:off x="7303889" y="5315188"/>
              <a:ext cx="22860" cy="595313"/>
            </a:xfrm>
            <a:prstGeom prst="roundRect">
              <a:avLst>
                <a:gd name="adj" fmla="val 130232"/>
              </a:avLst>
            </a:prstGeom>
            <a:solidFill>
              <a:srgbClr val="D0CED9"/>
            </a:solidFill>
            <a:ln/>
          </p:spPr>
          <p:txBody>
            <a:bodyPr/>
            <a:lstStyle/>
            <a:p>
              <a:endParaRPr lang="en-US"/>
            </a:p>
          </p:txBody>
        </p:sp>
        <p:sp>
          <p:nvSpPr>
            <p:cNvPr id="17" name="Shape 10">
              <a:extLst>
                <a:ext uri="{FF2B5EF4-FFF2-40B4-BE49-F238E27FC236}">
                  <a16:creationId xmlns:a16="http://schemas.microsoft.com/office/drawing/2014/main" id="{9EFA02E7-2AD9-27B3-F3CA-3085B26B1BEE}"/>
                </a:ext>
              </a:extLst>
            </p:cNvPr>
            <p:cNvSpPr/>
            <p:nvPr/>
          </p:nvSpPr>
          <p:spPr>
            <a:xfrm>
              <a:off x="7092077" y="5091946"/>
              <a:ext cx="446484" cy="446484"/>
            </a:xfrm>
            <a:prstGeom prst="roundRect">
              <a:avLst>
                <a:gd name="adj" fmla="val 6668"/>
              </a:avLst>
            </a:prstGeom>
            <a:solidFill>
              <a:srgbClr val="EAE8F3"/>
            </a:solidFill>
            <a:ln/>
          </p:spPr>
          <p:txBody>
            <a:bodyPr/>
            <a:lstStyle/>
            <a:p>
              <a:endParaRPr lang="en-US"/>
            </a:p>
          </p:txBody>
        </p:sp>
        <p:sp>
          <p:nvSpPr>
            <p:cNvPr id="18" name="Text 11">
              <a:extLst>
                <a:ext uri="{FF2B5EF4-FFF2-40B4-BE49-F238E27FC236}">
                  <a16:creationId xmlns:a16="http://schemas.microsoft.com/office/drawing/2014/main" id="{A828745C-F94F-DC30-09B1-1D0F74A11BB1}"/>
                </a:ext>
              </a:extLst>
            </p:cNvPr>
            <p:cNvSpPr/>
            <p:nvPr/>
          </p:nvSpPr>
          <p:spPr>
            <a:xfrm>
              <a:off x="7166491" y="5129153"/>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9" name="Text 12">
              <a:extLst>
                <a:ext uri="{FF2B5EF4-FFF2-40B4-BE49-F238E27FC236}">
                  <a16:creationId xmlns:a16="http://schemas.microsoft.com/office/drawing/2014/main" id="{FCCC4455-5FDF-43EB-16A4-F74D91027DD6}"/>
                </a:ext>
              </a:extLst>
            </p:cNvPr>
            <p:cNvSpPr/>
            <p:nvPr/>
          </p:nvSpPr>
          <p:spPr>
            <a:xfrm>
              <a:off x="6074807" y="6108978"/>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التوظيف</a:t>
              </a:r>
              <a:endParaRPr lang="en-US" sz="1950" dirty="0"/>
            </a:p>
          </p:txBody>
        </p:sp>
        <p:sp>
          <p:nvSpPr>
            <p:cNvPr id="20" name="Text 13">
              <a:extLst>
                <a:ext uri="{FF2B5EF4-FFF2-40B4-BE49-F238E27FC236}">
                  <a16:creationId xmlns:a16="http://schemas.microsoft.com/office/drawing/2014/main" id="{CC626D14-B00F-2C22-7D92-5D97D2992BBE}"/>
                </a:ext>
              </a:extLst>
            </p:cNvPr>
            <p:cNvSpPr/>
            <p:nvPr/>
          </p:nvSpPr>
          <p:spPr>
            <a:xfrm>
              <a:off x="4314944" y="6538198"/>
              <a:ext cx="6000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تقنيات </a:t>
              </a:r>
              <a:r>
                <a:rPr lang="en-US" sz="1550">
                  <a:solidFill>
                    <a:srgbClr val="49495A"/>
                  </a:solidFill>
                  <a:latin typeface="Alexandria" pitchFamily="34" charset="0"/>
                  <a:ea typeface="Alexandria" pitchFamily="34" charset="-122"/>
                  <a:cs typeface="Alexandria" pitchFamily="34" charset="-120"/>
                </a:rPr>
                <a:t>الاتصال كأداة</a:t>
              </a:r>
              <a:r>
                <a:rPr lang="ar-EG" sz="1550">
                  <a:solidFill>
                    <a:srgbClr val="49495A"/>
                  </a:solidFill>
                  <a:latin typeface="Alexandria" pitchFamily="34" charset="0"/>
                  <a:ea typeface="Alexandria" pitchFamily="34" charset="-122"/>
                  <a:cs typeface="Alexandria" pitchFamily="34" charset="-120"/>
                </a:rPr>
                <a:t> للتواصل مع الجمهور</a:t>
              </a:r>
              <a:endParaRPr lang="en-US" sz="1550" dirty="0"/>
            </a:p>
          </p:txBody>
        </p:sp>
        <p:sp>
          <p:nvSpPr>
            <p:cNvPr id="21" name="Shape 14">
              <a:extLst>
                <a:ext uri="{FF2B5EF4-FFF2-40B4-BE49-F238E27FC236}">
                  <a16:creationId xmlns:a16="http://schemas.microsoft.com/office/drawing/2014/main" id="{A6351FE6-2C38-4CE2-9B77-E79A03A2ABC7}"/>
                </a:ext>
              </a:extLst>
            </p:cNvPr>
            <p:cNvSpPr/>
            <p:nvPr/>
          </p:nvSpPr>
          <p:spPr>
            <a:xfrm>
              <a:off x="3981093" y="4719876"/>
              <a:ext cx="22860" cy="595313"/>
            </a:xfrm>
            <a:prstGeom prst="roundRect">
              <a:avLst>
                <a:gd name="adj" fmla="val 130232"/>
              </a:avLst>
            </a:prstGeom>
            <a:solidFill>
              <a:srgbClr val="D0CED9"/>
            </a:solidFill>
            <a:ln/>
          </p:spPr>
          <p:txBody>
            <a:bodyPr/>
            <a:lstStyle/>
            <a:p>
              <a:endParaRPr lang="en-US"/>
            </a:p>
          </p:txBody>
        </p:sp>
        <p:sp>
          <p:nvSpPr>
            <p:cNvPr id="22" name="Shape 15">
              <a:extLst>
                <a:ext uri="{FF2B5EF4-FFF2-40B4-BE49-F238E27FC236}">
                  <a16:creationId xmlns:a16="http://schemas.microsoft.com/office/drawing/2014/main" id="{84309DF6-2CEF-F0EF-D5A2-A24474DDDB99}"/>
                </a:ext>
              </a:extLst>
            </p:cNvPr>
            <p:cNvSpPr/>
            <p:nvPr/>
          </p:nvSpPr>
          <p:spPr>
            <a:xfrm>
              <a:off x="3769281" y="5091946"/>
              <a:ext cx="446484" cy="446484"/>
            </a:xfrm>
            <a:prstGeom prst="roundRect">
              <a:avLst>
                <a:gd name="adj" fmla="val 6668"/>
              </a:avLst>
            </a:prstGeom>
            <a:solidFill>
              <a:srgbClr val="EAE8F3"/>
            </a:solidFill>
            <a:ln/>
          </p:spPr>
          <p:txBody>
            <a:bodyPr/>
            <a:lstStyle/>
            <a:p>
              <a:endParaRPr lang="en-US"/>
            </a:p>
          </p:txBody>
        </p:sp>
        <p:sp>
          <p:nvSpPr>
            <p:cNvPr id="24" name="Text 16">
              <a:extLst>
                <a:ext uri="{FF2B5EF4-FFF2-40B4-BE49-F238E27FC236}">
                  <a16:creationId xmlns:a16="http://schemas.microsoft.com/office/drawing/2014/main" id="{92AB90F3-ED2E-0C05-827D-DFFD623AED65}"/>
                </a:ext>
              </a:extLst>
            </p:cNvPr>
            <p:cNvSpPr/>
            <p:nvPr/>
          </p:nvSpPr>
          <p:spPr>
            <a:xfrm>
              <a:off x="3843695" y="5129153"/>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26" name="Text 17">
              <a:extLst>
                <a:ext uri="{FF2B5EF4-FFF2-40B4-BE49-F238E27FC236}">
                  <a16:creationId xmlns:a16="http://schemas.microsoft.com/office/drawing/2014/main" id="{F0722BCA-B764-AB5B-0E19-E080E54C91FB}"/>
                </a:ext>
              </a:extLst>
            </p:cNvPr>
            <p:cNvSpPr/>
            <p:nvPr/>
          </p:nvSpPr>
          <p:spPr>
            <a:xfrm>
              <a:off x="2752130" y="3774638"/>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الاستعادة</a:t>
              </a:r>
              <a:endParaRPr lang="en-US" sz="1950" dirty="0"/>
            </a:p>
          </p:txBody>
        </p:sp>
        <p:sp>
          <p:nvSpPr>
            <p:cNvPr id="27" name="Text 18">
              <a:extLst>
                <a:ext uri="{FF2B5EF4-FFF2-40B4-BE49-F238E27FC236}">
                  <a16:creationId xmlns:a16="http://schemas.microsoft.com/office/drawing/2014/main" id="{6161E863-99F0-05A0-7289-E7E29D3AA4B5}"/>
                </a:ext>
              </a:extLst>
            </p:cNvPr>
            <p:cNvSpPr/>
            <p:nvPr/>
          </p:nvSpPr>
          <p:spPr>
            <a:xfrm>
              <a:off x="992148" y="4203859"/>
              <a:ext cx="6000750"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تحقيق نتائج أفضل لكل الأطراف</a:t>
              </a:r>
              <a:endParaRPr lang="en-US" sz="1550" dirty="0"/>
            </a:p>
          </p:txBody>
        </p:sp>
      </p:grpSp>
    </p:spTree>
    <p:extLst>
      <p:ext uri="{BB962C8B-B14F-4D97-AF65-F5344CB8AC3E}">
        <p14:creationId xmlns:p14="http://schemas.microsoft.com/office/powerpoint/2010/main" val="3253025644"/>
      </p:ext>
    </p:extLst>
  </p:cSld>
  <p:clrMapOvr>
    <a:masterClrMapping/>
  </p:clrMapOvr>
  <mc:AlternateContent xmlns:mc="http://schemas.openxmlformats.org/markup-compatibility/2006" xmlns:p14="http://schemas.microsoft.com/office/powerpoint/2010/main">
    <mc:Choice Requires="p14">
      <p:transition spd="slow" p14:dur="2000" advTm="61402"/>
    </mc:Choice>
    <mc:Fallback xmlns="">
      <p:transition spd="slow" advTm="6140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2E547-7FE1-080A-F8F0-540C4969EEA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0639FF2-4D73-A6DC-24A6-85C3CF6ACF4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8F26061-D790-D70D-7D5D-53CC88124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a16="http://schemas.microsoft.com/office/drawing/2014/main" id="{BDA142DF-3D5E-24CB-3283-E1E85AC2C97F}"/>
              </a:ext>
            </a:extLst>
          </p:cNvPr>
          <p:cNvGrpSpPr/>
          <p:nvPr/>
        </p:nvGrpSpPr>
        <p:grpSpPr>
          <a:xfrm>
            <a:off x="1478801" y="617697"/>
            <a:ext cx="10613908" cy="5892067"/>
            <a:chOff x="793790" y="775216"/>
            <a:chExt cx="13042820" cy="6679168"/>
          </a:xfrm>
        </p:grpSpPr>
        <p:sp>
          <p:nvSpPr>
            <p:cNvPr id="2" name="Text 0"/>
            <p:cNvSpPr/>
            <p:nvPr/>
          </p:nvSpPr>
          <p:spPr>
            <a:xfrm>
              <a:off x="6991826" y="775216"/>
              <a:ext cx="6844784"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مواثيق وشروط التعامل الرقمي</a:t>
              </a:r>
              <a:endParaRPr lang="en-US" sz="2800" dirty="0"/>
            </a:p>
          </p:txBody>
        </p:sp>
        <p:sp>
          <p:nvSpPr>
            <p:cNvPr id="3" name="Shape 1"/>
            <p:cNvSpPr/>
            <p:nvPr/>
          </p:nvSpPr>
          <p:spPr>
            <a:xfrm>
              <a:off x="13390126" y="1792129"/>
              <a:ext cx="446484" cy="446484"/>
            </a:xfrm>
            <a:prstGeom prst="roundRect">
              <a:avLst>
                <a:gd name="adj" fmla="val 6668"/>
              </a:avLst>
            </a:prstGeom>
            <a:solidFill>
              <a:srgbClr val="EAE8F3"/>
            </a:solidFill>
            <a:ln/>
          </p:spPr>
          <p:txBody>
            <a:bodyPr/>
            <a:lstStyle/>
            <a:p>
              <a:endParaRPr lang="en-US"/>
            </a:p>
          </p:txBody>
        </p:sp>
        <p:sp>
          <p:nvSpPr>
            <p:cNvPr id="4" name="Text 2"/>
            <p:cNvSpPr/>
            <p:nvPr/>
          </p:nvSpPr>
          <p:spPr>
            <a:xfrm>
              <a:off x="10710863" y="186035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عدم استغلال الحوار</a:t>
              </a:r>
              <a:endParaRPr lang="en-US" sz="1950" dirty="0"/>
            </a:p>
          </p:txBody>
        </p:sp>
        <p:sp>
          <p:nvSpPr>
            <p:cNvPr id="5" name="Text 3"/>
            <p:cNvSpPr/>
            <p:nvPr/>
          </p:nvSpPr>
          <p:spPr>
            <a:xfrm>
              <a:off x="793790" y="2289572"/>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استغلال الحوار وراء الشاشات عن بعد بهدف التزوير والتمويه</a:t>
              </a:r>
              <a:endParaRPr lang="en-US" sz="1550" dirty="0"/>
            </a:p>
          </p:txBody>
        </p:sp>
        <p:sp>
          <p:nvSpPr>
            <p:cNvPr id="6" name="Shape 4"/>
            <p:cNvSpPr/>
            <p:nvPr/>
          </p:nvSpPr>
          <p:spPr>
            <a:xfrm>
              <a:off x="13390126" y="3003947"/>
              <a:ext cx="446484" cy="446484"/>
            </a:xfrm>
            <a:prstGeom prst="roundRect">
              <a:avLst>
                <a:gd name="adj" fmla="val 6668"/>
              </a:avLst>
            </a:prstGeom>
            <a:solidFill>
              <a:srgbClr val="EAE8F3"/>
            </a:solidFill>
            <a:ln/>
          </p:spPr>
          <p:txBody>
            <a:bodyPr/>
            <a:lstStyle/>
            <a:p>
              <a:endParaRPr lang="en-US"/>
            </a:p>
          </p:txBody>
        </p:sp>
        <p:sp>
          <p:nvSpPr>
            <p:cNvPr id="7" name="Text 5"/>
            <p:cNvSpPr/>
            <p:nvPr/>
          </p:nvSpPr>
          <p:spPr>
            <a:xfrm>
              <a:off x="10219373" y="3072170"/>
              <a:ext cx="297239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الحرص على الملكية الفكرية</a:t>
              </a:r>
              <a:endParaRPr lang="en-US" sz="1950" dirty="0"/>
            </a:p>
          </p:txBody>
        </p:sp>
        <p:sp>
          <p:nvSpPr>
            <p:cNvPr id="9" name="Text 6"/>
            <p:cNvSpPr/>
            <p:nvPr/>
          </p:nvSpPr>
          <p:spPr>
            <a:xfrm>
              <a:off x="793790" y="3501390"/>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الحرص على الملكية الفكرية والأمانة العلمية</a:t>
              </a:r>
              <a:endParaRPr lang="en-US" sz="1550" dirty="0"/>
            </a:p>
          </p:txBody>
        </p:sp>
        <p:sp>
          <p:nvSpPr>
            <p:cNvPr id="10" name="Shape 7"/>
            <p:cNvSpPr/>
            <p:nvPr/>
          </p:nvSpPr>
          <p:spPr>
            <a:xfrm>
              <a:off x="13390126" y="4215765"/>
              <a:ext cx="446484" cy="446484"/>
            </a:xfrm>
            <a:prstGeom prst="roundRect">
              <a:avLst>
                <a:gd name="adj" fmla="val 6668"/>
              </a:avLst>
            </a:prstGeom>
            <a:solidFill>
              <a:srgbClr val="EAE8F3"/>
            </a:solidFill>
            <a:ln/>
          </p:spPr>
          <p:txBody>
            <a:bodyPr/>
            <a:lstStyle/>
            <a:p>
              <a:endParaRPr lang="en-US"/>
            </a:p>
          </p:txBody>
        </p:sp>
        <p:sp>
          <p:nvSpPr>
            <p:cNvPr id="11" name="Text 8"/>
            <p:cNvSpPr/>
            <p:nvPr/>
          </p:nvSpPr>
          <p:spPr>
            <a:xfrm>
              <a:off x="10710863" y="428398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نزاهة آليات التصفح</a:t>
              </a:r>
              <a:endParaRPr lang="en-US" sz="1950" dirty="0"/>
            </a:p>
          </p:txBody>
        </p:sp>
        <p:sp>
          <p:nvSpPr>
            <p:cNvPr id="12" name="Text 9"/>
            <p:cNvSpPr/>
            <p:nvPr/>
          </p:nvSpPr>
          <p:spPr>
            <a:xfrm>
              <a:off x="793790" y="4713208"/>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نزاهة آليات التصفح والبحث</a:t>
              </a:r>
              <a:endParaRPr lang="en-US" sz="1550" dirty="0"/>
            </a:p>
          </p:txBody>
        </p:sp>
        <p:sp>
          <p:nvSpPr>
            <p:cNvPr id="13" name="Shape 10"/>
            <p:cNvSpPr/>
            <p:nvPr/>
          </p:nvSpPr>
          <p:spPr>
            <a:xfrm>
              <a:off x="13390126" y="5427583"/>
              <a:ext cx="446484" cy="446484"/>
            </a:xfrm>
            <a:prstGeom prst="roundRect">
              <a:avLst>
                <a:gd name="adj" fmla="val 6668"/>
              </a:avLst>
            </a:prstGeom>
            <a:solidFill>
              <a:srgbClr val="EAE8F3"/>
            </a:solidFill>
            <a:ln/>
          </p:spPr>
          <p:txBody>
            <a:bodyPr/>
            <a:lstStyle/>
            <a:p>
              <a:endParaRPr lang="en-US"/>
            </a:p>
          </p:txBody>
        </p:sp>
        <p:sp>
          <p:nvSpPr>
            <p:cNvPr id="14" name="Text 11"/>
            <p:cNvSpPr/>
            <p:nvPr/>
          </p:nvSpPr>
          <p:spPr>
            <a:xfrm>
              <a:off x="10710863" y="549580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أمن التكنولوجيا</a:t>
              </a:r>
              <a:endParaRPr lang="en-US" sz="1950" dirty="0"/>
            </a:p>
          </p:txBody>
        </p:sp>
        <p:sp>
          <p:nvSpPr>
            <p:cNvPr id="15" name="Text 12"/>
            <p:cNvSpPr/>
            <p:nvPr/>
          </p:nvSpPr>
          <p:spPr>
            <a:xfrm>
              <a:off x="793790" y="5925026"/>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أهمية أن تكون التكنولوجيا آمنة وأمينة ومستأنسة</a:t>
              </a:r>
              <a:endParaRPr lang="en-US" sz="1550" dirty="0"/>
            </a:p>
          </p:txBody>
        </p:sp>
        <p:sp>
          <p:nvSpPr>
            <p:cNvPr id="16" name="Shape 13"/>
            <p:cNvSpPr/>
            <p:nvPr/>
          </p:nvSpPr>
          <p:spPr>
            <a:xfrm>
              <a:off x="13390126" y="6639401"/>
              <a:ext cx="446484" cy="446484"/>
            </a:xfrm>
            <a:prstGeom prst="roundRect">
              <a:avLst>
                <a:gd name="adj" fmla="val 6668"/>
              </a:avLst>
            </a:prstGeom>
            <a:solidFill>
              <a:srgbClr val="EAE8F3"/>
            </a:solidFill>
            <a:ln/>
          </p:spPr>
          <p:txBody>
            <a:bodyPr/>
            <a:lstStyle/>
            <a:p>
              <a:endParaRPr lang="en-US"/>
            </a:p>
          </p:txBody>
        </p:sp>
        <p:sp>
          <p:nvSpPr>
            <p:cNvPr id="17" name="Text 14"/>
            <p:cNvSpPr/>
            <p:nvPr/>
          </p:nvSpPr>
          <p:spPr>
            <a:xfrm>
              <a:off x="10710863" y="670762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الخصوصية</a:t>
              </a:r>
              <a:endParaRPr lang="en-US" sz="1950" dirty="0"/>
            </a:p>
          </p:txBody>
        </p:sp>
        <p:sp>
          <p:nvSpPr>
            <p:cNvPr id="19" name="Text 15"/>
            <p:cNvSpPr/>
            <p:nvPr/>
          </p:nvSpPr>
          <p:spPr>
            <a:xfrm>
              <a:off x="793790" y="7136844"/>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تهديد خصوصية الفرد وحرية الإنسان</a:t>
              </a:r>
              <a:endParaRPr lang="en-US" sz="1550" dirty="0"/>
            </a:p>
          </p:txBody>
        </p:sp>
      </p:grpSp>
      <p:grpSp>
        <p:nvGrpSpPr>
          <p:cNvPr id="21" name="Group 20">
            <a:extLst>
              <a:ext uri="{FF2B5EF4-FFF2-40B4-BE49-F238E27FC236}">
                <a16:creationId xmlns:a16="http://schemas.microsoft.com/office/drawing/2014/main" id="{DD93B8A8-351F-98C1-95B7-C0E2A2F96230}"/>
              </a:ext>
            </a:extLst>
          </p:cNvPr>
          <p:cNvGrpSpPr/>
          <p:nvPr/>
        </p:nvGrpSpPr>
        <p:grpSpPr>
          <a:xfrm>
            <a:off x="0" y="2058372"/>
            <a:ext cx="5501188" cy="4200186"/>
            <a:chOff x="793790" y="2445432"/>
            <a:chExt cx="7556421" cy="4236594"/>
          </a:xfrm>
        </p:grpSpPr>
        <p:sp>
          <p:nvSpPr>
            <p:cNvPr id="22" name="Text 0"/>
            <p:cNvSpPr/>
            <p:nvPr/>
          </p:nvSpPr>
          <p:spPr>
            <a:xfrm>
              <a:off x="930176" y="2445432"/>
              <a:ext cx="7110055" cy="620078"/>
            </a:xfrm>
            <a:prstGeom prst="rect">
              <a:avLst/>
            </a:prstGeom>
            <a:noFill/>
            <a:ln>
              <a:solidFill>
                <a:srgbClr val="7030A0"/>
              </a:solidFill>
            </a:ln>
          </p:spPr>
          <p:txBody>
            <a:bodyPr wrap="none" lIns="0" tIns="0" rIns="0" bIns="0" rtlCol="0" anchor="t"/>
            <a:lstStyle/>
            <a:p>
              <a:pPr marL="0" indent="0" algn="ctr" rtl="1">
                <a:lnSpc>
                  <a:spcPts val="4850"/>
                </a:lnSpc>
                <a:buNone/>
              </a:pPr>
              <a:r>
                <a:rPr lang="en-US" sz="2800" dirty="0">
                  <a:solidFill>
                    <a:srgbClr val="403CCF"/>
                  </a:solidFill>
                  <a:latin typeface="Alexandria" pitchFamily="34" charset="0"/>
                  <a:ea typeface="Alexandria" pitchFamily="34" charset="-122"/>
                  <a:cs typeface="Alexandria" pitchFamily="34" charset="-120"/>
                </a:rPr>
                <a:t>الثقة تتجاوز المصداقية</a:t>
              </a:r>
              <a:endParaRPr lang="en-US" sz="2800" dirty="0"/>
            </a:p>
          </p:txBody>
        </p:sp>
        <p:sp>
          <p:nvSpPr>
            <p:cNvPr id="23" name="Text 1"/>
            <p:cNvSpPr/>
            <p:nvPr/>
          </p:nvSpPr>
          <p:spPr>
            <a:xfrm>
              <a:off x="855823" y="3262167"/>
              <a:ext cx="7258764" cy="1057944"/>
            </a:xfrm>
            <a:prstGeom prst="rect">
              <a:avLst/>
            </a:prstGeom>
            <a:noFill/>
            <a:ln>
              <a:solidFill>
                <a:srgbClr val="7030A0"/>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الثقة المطلوبة للعلاقات المرئية تتجاوز المصداقية. فبناء علاقة دائمة مع الجمهور يجب أن تقوم على الثقة كمطلب أساسي.</a:t>
              </a:r>
              <a:endParaRPr lang="en-US" sz="1550" dirty="0"/>
            </a:p>
          </p:txBody>
        </p:sp>
        <p:sp>
          <p:nvSpPr>
            <p:cNvPr id="25" name="Shape 3"/>
            <p:cNvSpPr/>
            <p:nvPr/>
          </p:nvSpPr>
          <p:spPr>
            <a:xfrm>
              <a:off x="8327350" y="2911673"/>
              <a:ext cx="22860" cy="1622346"/>
            </a:xfrm>
            <a:prstGeom prst="rect">
              <a:avLst/>
            </a:prstGeom>
            <a:solidFill>
              <a:srgbClr val="403CCF"/>
            </a:solidFill>
            <a:ln>
              <a:solidFill>
                <a:srgbClr val="7030A0"/>
              </a:solidFill>
            </a:ln>
          </p:spPr>
          <p:txBody>
            <a:bodyPr/>
            <a:lstStyle/>
            <a:p>
              <a:endParaRPr lang="en-US"/>
            </a:p>
          </p:txBody>
        </p:sp>
        <p:sp>
          <p:nvSpPr>
            <p:cNvPr id="26" name="Shape 4"/>
            <p:cNvSpPr/>
            <p:nvPr/>
          </p:nvSpPr>
          <p:spPr>
            <a:xfrm>
              <a:off x="793790" y="4757262"/>
              <a:ext cx="7556421" cy="1924764"/>
            </a:xfrm>
            <a:prstGeom prst="roundRect">
              <a:avLst>
                <a:gd name="adj" fmla="val 2014"/>
              </a:avLst>
            </a:prstGeom>
            <a:solidFill>
              <a:srgbClr val="C3C2F0"/>
            </a:solidFill>
            <a:ln>
              <a:solidFill>
                <a:srgbClr val="7030A0"/>
              </a:solidFill>
            </a:ln>
          </p:spPr>
          <p:txBody>
            <a:bodyPr/>
            <a:lstStyle/>
            <a:p>
              <a:endParaRPr lang="en-US"/>
            </a:p>
          </p:txBody>
        </p:sp>
        <p:pic>
          <p:nvPicPr>
            <p:cNvPr id="27" name="Image 1" descr="preencoded.png"/>
            <p:cNvPicPr>
              <a:picLocks noChangeAspect="1"/>
            </p:cNvPicPr>
            <p:nvPr/>
          </p:nvPicPr>
          <p:blipFill>
            <a:blip r:embed="rId3"/>
            <a:stretch>
              <a:fillRect/>
            </a:stretch>
          </p:blipFill>
          <p:spPr>
            <a:xfrm>
              <a:off x="992148" y="5052536"/>
              <a:ext cx="248007" cy="198358"/>
            </a:xfrm>
            <a:prstGeom prst="rect">
              <a:avLst/>
            </a:prstGeom>
            <a:ln>
              <a:solidFill>
                <a:srgbClr val="7030A0"/>
              </a:solidFill>
            </a:ln>
          </p:spPr>
        </p:pic>
        <p:sp>
          <p:nvSpPr>
            <p:cNvPr id="28" name="Text 5"/>
            <p:cNvSpPr/>
            <p:nvPr/>
          </p:nvSpPr>
          <p:spPr>
            <a:xfrm>
              <a:off x="1438512" y="5005149"/>
              <a:ext cx="6713338" cy="1676877"/>
            </a:xfrm>
            <a:prstGeom prst="rect">
              <a:avLst/>
            </a:prstGeom>
            <a:noFill/>
            <a:ln>
              <a:solidFill>
                <a:srgbClr val="7030A0"/>
              </a:solidFill>
            </a:ln>
          </p:spPr>
          <p:txBody>
            <a:bodyPr wrap="square" lIns="0" tIns="0" rIns="0" bIns="0" rtlCol="0" anchor="t"/>
            <a:lstStyle/>
            <a:p>
              <a:pPr marL="0" indent="0" algn="just" rtl="1">
                <a:lnSpc>
                  <a:spcPts val="2500"/>
                </a:lnSpc>
                <a:buNone/>
              </a:pPr>
              <a:r>
                <a:rPr lang="en-US" sz="1550" b="1" dirty="0">
                  <a:solidFill>
                    <a:srgbClr val="000000"/>
                  </a:solidFill>
                  <a:latin typeface="Alexandria" pitchFamily="34" charset="0"/>
                  <a:ea typeface="Alexandria" pitchFamily="34" charset="-122"/>
                  <a:cs typeface="Alexandria" pitchFamily="34" charset="-120"/>
                </a:rPr>
                <a:t>تحذير مهم:</a:t>
              </a:r>
              <a:r>
                <a:rPr lang="en-US" sz="1550" dirty="0">
                  <a:solidFill>
                    <a:srgbClr val="000000"/>
                  </a:solidFill>
                  <a:latin typeface="Alexandria" pitchFamily="34" charset="0"/>
                  <a:ea typeface="Alexandria" pitchFamily="34" charset="-122"/>
                  <a:cs typeface="Alexandria" pitchFamily="34" charset="-120"/>
                </a:rPr>
                <a:t> المبالغة في بيان صدق المؤسسة بطرق علنية، قد ينتج عنه تفكير الجمهور في افتقار مديري العلاقات العامة أنفسهم لهذه الأخلاقيات. وهذا بدوره يؤدي إلى رفض أقوى وأكثر تعبيراً تجاههم.</a:t>
              </a:r>
              <a:endParaRPr lang="en-US" sz="1550" dirty="0"/>
            </a:p>
          </p:txBody>
        </p:sp>
      </p:grpSp>
    </p:spTree>
    <p:extLst>
      <p:ext uri="{BB962C8B-B14F-4D97-AF65-F5344CB8AC3E}">
        <p14:creationId xmlns:p14="http://schemas.microsoft.com/office/powerpoint/2010/main" val="1384555059"/>
      </p:ext>
    </p:extLst>
  </p:cSld>
  <p:clrMapOvr>
    <a:masterClrMapping/>
  </p:clrMapOvr>
  <p:transition spd="slow" advTm="136991">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53537-F1BF-CB75-EEB0-C139CA13710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5719890-5903-47C3-D657-750C667C941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CCA4959-CE6F-C3A5-22D3-BB46B53C1F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11355BB-F09E-2F32-C3B1-A8AE6C74BE4C}"/>
              </a:ext>
            </a:extLst>
          </p:cNvPr>
          <p:cNvSpPr txBox="1"/>
          <p:nvPr/>
        </p:nvSpPr>
        <p:spPr>
          <a:xfrm>
            <a:off x="5556095" y="500900"/>
            <a:ext cx="6094140" cy="630365"/>
          </a:xfrm>
          <a:prstGeom prst="rect">
            <a:avLst/>
          </a:prstGeom>
          <a:noFill/>
        </p:spPr>
        <p:txBody>
          <a:bodyPr wrap="square">
            <a:spAutoFit/>
          </a:bodyPr>
          <a:lstStyle/>
          <a:p>
            <a:pPr marL="0" indent="0" algn="r" rtl="1">
              <a:lnSpc>
                <a:spcPts val="4850"/>
              </a:lnSpc>
              <a:buNone/>
            </a:pPr>
            <a:r>
              <a:rPr lang="en-US" sz="2000" b="1">
                <a:solidFill>
                  <a:srgbClr val="403CCF"/>
                </a:solidFill>
                <a:latin typeface="Alexandria" pitchFamily="34" charset="0"/>
                <a:ea typeface="Alexandria" pitchFamily="34" charset="-122"/>
                <a:cs typeface="Alexandria" pitchFamily="34" charset="-120"/>
              </a:rPr>
              <a:t>أخلاقيات الخصوصية والأمان الرقمي</a:t>
            </a:r>
            <a:endParaRPr lang="en-US" sz="2000" b="1" dirty="0"/>
          </a:p>
        </p:txBody>
      </p:sp>
      <p:pic>
        <p:nvPicPr>
          <p:cNvPr id="4" name="Picture 3">
            <a:extLst>
              <a:ext uri="{FF2B5EF4-FFF2-40B4-BE49-F238E27FC236}">
                <a16:creationId xmlns:a16="http://schemas.microsoft.com/office/drawing/2014/main" id="{10016AD5-2361-08F2-7227-BFB0AC283A0B}"/>
              </a:ext>
            </a:extLst>
          </p:cNvPr>
          <p:cNvPicPr>
            <a:picLocks noChangeAspect="1"/>
          </p:cNvPicPr>
          <p:nvPr/>
        </p:nvPicPr>
        <p:blipFill>
          <a:blip r:embed="rId3"/>
          <a:stretch>
            <a:fillRect/>
          </a:stretch>
        </p:blipFill>
        <p:spPr>
          <a:xfrm>
            <a:off x="60364" y="1213423"/>
            <a:ext cx="2565815" cy="193291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5" name="Group 4">
            <a:extLst>
              <a:ext uri="{FF2B5EF4-FFF2-40B4-BE49-F238E27FC236}">
                <a16:creationId xmlns:a16="http://schemas.microsoft.com/office/drawing/2014/main" id="{65BB91C6-30C7-4F2D-E406-94B823944BAA}"/>
              </a:ext>
            </a:extLst>
          </p:cNvPr>
          <p:cNvGrpSpPr/>
          <p:nvPr/>
        </p:nvGrpSpPr>
        <p:grpSpPr>
          <a:xfrm>
            <a:off x="2765503" y="1335396"/>
            <a:ext cx="9164250" cy="1810941"/>
            <a:chOff x="6280190" y="3978235"/>
            <a:chExt cx="7556421" cy="1810941"/>
          </a:xfrm>
        </p:grpSpPr>
        <p:sp>
          <p:nvSpPr>
            <p:cNvPr id="6" name="Text 1">
              <a:extLst>
                <a:ext uri="{FF2B5EF4-FFF2-40B4-BE49-F238E27FC236}">
                  <a16:creationId xmlns:a16="http://schemas.microsoft.com/office/drawing/2014/main" id="{3B41FDA8-C581-507D-4DE3-C85EB790BB9E}"/>
                </a:ext>
              </a:extLst>
            </p:cNvPr>
            <p:cNvSpPr/>
            <p:nvPr/>
          </p:nvSpPr>
          <p:spPr>
            <a:xfrm>
              <a:off x="6280190" y="3978235"/>
              <a:ext cx="75564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العصر الرقمي، أصبحت الخصوصية والأمان الرقمي من القضايا المحورية التي تواجه المؤسسات والأفراد، خاصة في مجال العلاقات العامة حيث يتم جمع وتحليل كميات هائلة من البيانات.</a:t>
              </a:r>
              <a:endParaRPr lang="en-US" sz="1550" dirty="0"/>
            </a:p>
          </p:txBody>
        </p:sp>
        <p:sp>
          <p:nvSpPr>
            <p:cNvPr id="7" name="Text 2">
              <a:extLst>
                <a:ext uri="{FF2B5EF4-FFF2-40B4-BE49-F238E27FC236}">
                  <a16:creationId xmlns:a16="http://schemas.microsoft.com/office/drawing/2014/main" id="{EAC4671D-907A-1085-CD39-E7472A56A898}"/>
                </a:ext>
              </a:extLst>
            </p:cNvPr>
            <p:cNvSpPr/>
            <p:nvPr/>
          </p:nvSpPr>
          <p:spPr>
            <a:xfrm>
              <a:off x="6280190" y="5154097"/>
              <a:ext cx="75564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بأخلاقيات الخصوصية والأمان الرقمي يعكس مصداقية المؤسسة ومسؤوليتها تجاه جمهورها.</a:t>
              </a:r>
              <a:endParaRPr lang="en-US" sz="1550" dirty="0"/>
            </a:p>
          </p:txBody>
        </p:sp>
      </p:grpSp>
      <p:grpSp>
        <p:nvGrpSpPr>
          <p:cNvPr id="19" name="Group 18">
            <a:extLst>
              <a:ext uri="{FF2B5EF4-FFF2-40B4-BE49-F238E27FC236}">
                <a16:creationId xmlns:a16="http://schemas.microsoft.com/office/drawing/2014/main" id="{04431418-5725-8424-4BA4-DAF88BBB6EA8}"/>
              </a:ext>
            </a:extLst>
          </p:cNvPr>
          <p:cNvGrpSpPr/>
          <p:nvPr/>
        </p:nvGrpSpPr>
        <p:grpSpPr>
          <a:xfrm>
            <a:off x="60364" y="3283494"/>
            <a:ext cx="11869389" cy="3441631"/>
            <a:chOff x="793790" y="2521268"/>
            <a:chExt cx="13042820" cy="4203858"/>
          </a:xfrm>
        </p:grpSpPr>
        <p:sp>
          <p:nvSpPr>
            <p:cNvPr id="9" name="Shape 1"/>
            <p:cNvSpPr/>
            <p:nvPr/>
          </p:nvSpPr>
          <p:spPr>
            <a:xfrm>
              <a:off x="7414379" y="2818924"/>
              <a:ext cx="6422231" cy="1705094"/>
            </a:xfrm>
            <a:prstGeom prst="roundRect">
              <a:avLst>
                <a:gd name="adj" fmla="val 1746"/>
              </a:avLst>
            </a:prstGeom>
            <a:solidFill>
              <a:srgbClr val="FBFAFF"/>
            </a:solidFill>
            <a:ln w="22860">
              <a:solidFill>
                <a:srgbClr val="D0CED9"/>
              </a:solidFill>
              <a:prstDash val="solid"/>
            </a:ln>
          </p:spPr>
          <p:txBody>
            <a:bodyPr/>
            <a:lstStyle/>
            <a:p>
              <a:endParaRPr lang="en-US"/>
            </a:p>
          </p:txBody>
        </p:sp>
        <p:sp>
          <p:nvSpPr>
            <p:cNvPr id="10" name="Shape 2"/>
            <p:cNvSpPr/>
            <p:nvPr/>
          </p:nvSpPr>
          <p:spPr>
            <a:xfrm>
              <a:off x="7437239" y="2841784"/>
              <a:ext cx="6376511" cy="198358"/>
            </a:xfrm>
            <a:prstGeom prst="roundRect">
              <a:avLst>
                <a:gd name="adj" fmla="val 1179"/>
              </a:avLst>
            </a:prstGeom>
            <a:solidFill>
              <a:srgbClr val="EAE8F3"/>
            </a:solidFill>
            <a:ln/>
          </p:spPr>
          <p:txBody>
            <a:bodyPr/>
            <a:lstStyle/>
            <a:p>
              <a:endParaRPr lang="en-US"/>
            </a:p>
          </p:txBody>
        </p:sp>
        <p:sp>
          <p:nvSpPr>
            <p:cNvPr id="11" name="Text 3"/>
            <p:cNvSpPr/>
            <p:nvPr/>
          </p:nvSpPr>
          <p:spPr>
            <a:xfrm>
              <a:off x="11134487" y="32385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بيانات العملاء</a:t>
              </a:r>
              <a:endParaRPr lang="en-US" sz="1950" dirty="0"/>
            </a:p>
          </p:txBody>
        </p:sp>
        <p:sp>
          <p:nvSpPr>
            <p:cNvPr id="12" name="Text 4"/>
            <p:cNvSpPr/>
            <p:nvPr/>
          </p:nvSpPr>
          <p:spPr>
            <a:xfrm>
              <a:off x="7635597" y="3667720"/>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بحماية البيانات الشخصية وعدم مشاركتها مع أطراف خارجية دون موافقة صريحة، وتجنب استخدامها لأغراض غير قانونية</a:t>
              </a:r>
              <a:endParaRPr lang="en-US" sz="1550" dirty="0"/>
            </a:p>
          </p:txBody>
        </p:sp>
        <p:sp>
          <p:nvSpPr>
            <p:cNvPr id="13" name="Shape 5"/>
            <p:cNvSpPr/>
            <p:nvPr/>
          </p:nvSpPr>
          <p:spPr>
            <a:xfrm>
              <a:off x="793790" y="2521268"/>
              <a:ext cx="6422231" cy="2002750"/>
            </a:xfrm>
            <a:prstGeom prst="roundRect">
              <a:avLst>
                <a:gd name="adj" fmla="val 1487"/>
              </a:avLst>
            </a:prstGeom>
            <a:solidFill>
              <a:srgbClr val="FBFAFF"/>
            </a:solidFill>
            <a:ln w="22860">
              <a:solidFill>
                <a:srgbClr val="D0CED9"/>
              </a:solidFill>
              <a:prstDash val="solid"/>
            </a:ln>
          </p:spPr>
          <p:txBody>
            <a:bodyPr/>
            <a:lstStyle/>
            <a:p>
              <a:endParaRPr lang="en-US"/>
            </a:p>
          </p:txBody>
        </p:sp>
        <p:sp>
          <p:nvSpPr>
            <p:cNvPr id="14" name="Shape 6"/>
            <p:cNvSpPr/>
            <p:nvPr/>
          </p:nvSpPr>
          <p:spPr>
            <a:xfrm>
              <a:off x="816650" y="2544128"/>
              <a:ext cx="6376511" cy="198358"/>
            </a:xfrm>
            <a:prstGeom prst="roundRect">
              <a:avLst>
                <a:gd name="adj" fmla="val 1179"/>
              </a:avLst>
            </a:prstGeom>
            <a:solidFill>
              <a:srgbClr val="EAE8F3"/>
            </a:solidFill>
            <a:ln/>
          </p:spPr>
          <p:txBody>
            <a:bodyPr/>
            <a:lstStyle/>
            <a:p>
              <a:endParaRPr lang="en-US"/>
            </a:p>
          </p:txBody>
        </p:sp>
        <p:sp>
          <p:nvSpPr>
            <p:cNvPr id="15" name="Text 7"/>
            <p:cNvSpPr/>
            <p:nvPr/>
          </p:nvSpPr>
          <p:spPr>
            <a:xfrm>
              <a:off x="4097060" y="2940844"/>
              <a:ext cx="2897743"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في جمع البيانات</a:t>
              </a:r>
              <a:endParaRPr lang="en-US" sz="1950" dirty="0"/>
            </a:p>
          </p:txBody>
        </p:sp>
        <p:sp>
          <p:nvSpPr>
            <p:cNvPr id="16" name="Text 8"/>
            <p:cNvSpPr/>
            <p:nvPr/>
          </p:nvSpPr>
          <p:spPr>
            <a:xfrm>
              <a:off x="1015008" y="3370064"/>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توضيح طرق جمع البيانات والغرض منها، مع إعطاء الجمهور حرية اختيار في تقديم معلوماتهم الشخصية</a:t>
              </a:r>
              <a:endParaRPr lang="en-US" sz="1550" dirty="0"/>
            </a:p>
          </p:txBody>
        </p:sp>
        <p:sp>
          <p:nvSpPr>
            <p:cNvPr id="17" name="Shape 9"/>
            <p:cNvSpPr/>
            <p:nvPr/>
          </p:nvSpPr>
          <p:spPr>
            <a:xfrm>
              <a:off x="7414379" y="5020032"/>
              <a:ext cx="6422231" cy="1705094"/>
            </a:xfrm>
            <a:prstGeom prst="roundRect">
              <a:avLst>
                <a:gd name="adj" fmla="val 1746"/>
              </a:avLst>
            </a:prstGeom>
            <a:solidFill>
              <a:srgbClr val="FBFAFF"/>
            </a:solidFill>
            <a:ln w="22860">
              <a:solidFill>
                <a:srgbClr val="D0CED9"/>
              </a:solidFill>
              <a:prstDash val="solid"/>
            </a:ln>
          </p:spPr>
          <p:txBody>
            <a:bodyPr/>
            <a:lstStyle/>
            <a:p>
              <a:endParaRPr lang="en-US"/>
            </a:p>
          </p:txBody>
        </p:sp>
        <p:sp>
          <p:nvSpPr>
            <p:cNvPr id="18" name="Shape 10"/>
            <p:cNvSpPr/>
            <p:nvPr/>
          </p:nvSpPr>
          <p:spPr>
            <a:xfrm>
              <a:off x="7437239" y="5042892"/>
              <a:ext cx="6376511" cy="198358"/>
            </a:xfrm>
            <a:prstGeom prst="roundRect">
              <a:avLst>
                <a:gd name="adj" fmla="val 1179"/>
              </a:avLst>
            </a:prstGeom>
            <a:solidFill>
              <a:srgbClr val="EAE8F3"/>
            </a:solidFill>
            <a:ln/>
          </p:spPr>
          <p:txBody>
            <a:bodyPr/>
            <a:lstStyle/>
            <a:p>
              <a:endParaRPr lang="en-US"/>
            </a:p>
          </p:txBody>
        </p:sp>
        <p:sp>
          <p:nvSpPr>
            <p:cNvPr id="20" name="Text 11"/>
            <p:cNvSpPr/>
            <p:nvPr/>
          </p:nvSpPr>
          <p:spPr>
            <a:xfrm>
              <a:off x="10390703" y="5439608"/>
              <a:ext cx="3224689"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تقييد الوصول إلى المعلومات</a:t>
              </a:r>
              <a:endParaRPr lang="en-US" sz="1950" dirty="0"/>
            </a:p>
          </p:txBody>
        </p:sp>
        <p:sp>
          <p:nvSpPr>
            <p:cNvPr id="21" name="Text 12"/>
            <p:cNvSpPr/>
            <p:nvPr/>
          </p:nvSpPr>
          <p:spPr>
            <a:xfrm>
              <a:off x="7635597" y="5868829"/>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الحد من وصول الموظفين إلى المعلومات الشخصية بحيث يقتصر فقط على من يحتاجون إليها لتنفيذ مهام محددة</a:t>
              </a:r>
              <a:endParaRPr lang="en-US" sz="1550" dirty="0"/>
            </a:p>
          </p:txBody>
        </p:sp>
        <p:sp>
          <p:nvSpPr>
            <p:cNvPr id="22" name="Shape 13"/>
            <p:cNvSpPr/>
            <p:nvPr/>
          </p:nvSpPr>
          <p:spPr>
            <a:xfrm>
              <a:off x="793790" y="4722376"/>
              <a:ext cx="6422231" cy="2002750"/>
            </a:xfrm>
            <a:prstGeom prst="roundRect">
              <a:avLst>
                <a:gd name="adj" fmla="val 1487"/>
              </a:avLst>
            </a:prstGeom>
            <a:solidFill>
              <a:srgbClr val="FBFAFF"/>
            </a:solidFill>
            <a:ln w="22860">
              <a:solidFill>
                <a:srgbClr val="D0CED9"/>
              </a:solidFill>
              <a:prstDash val="solid"/>
            </a:ln>
          </p:spPr>
          <p:txBody>
            <a:bodyPr/>
            <a:lstStyle/>
            <a:p>
              <a:endParaRPr lang="en-US"/>
            </a:p>
          </p:txBody>
        </p:sp>
        <p:sp>
          <p:nvSpPr>
            <p:cNvPr id="23" name="Shape 14"/>
            <p:cNvSpPr/>
            <p:nvPr/>
          </p:nvSpPr>
          <p:spPr>
            <a:xfrm>
              <a:off x="816650" y="4745236"/>
              <a:ext cx="6376511" cy="198358"/>
            </a:xfrm>
            <a:prstGeom prst="roundRect">
              <a:avLst>
                <a:gd name="adj" fmla="val 1179"/>
              </a:avLst>
            </a:prstGeom>
            <a:solidFill>
              <a:srgbClr val="EAE8F3"/>
            </a:solidFill>
            <a:ln/>
          </p:spPr>
          <p:txBody>
            <a:bodyPr/>
            <a:lstStyle/>
            <a:p>
              <a:endParaRPr lang="en-US"/>
            </a:p>
          </p:txBody>
        </p:sp>
        <p:sp>
          <p:nvSpPr>
            <p:cNvPr id="24" name="Text 15"/>
            <p:cNvSpPr/>
            <p:nvPr/>
          </p:nvSpPr>
          <p:spPr>
            <a:xfrm>
              <a:off x="4513898" y="514195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الامتثال للقوانين</a:t>
              </a:r>
              <a:endParaRPr lang="en-US" sz="1950" dirty="0"/>
            </a:p>
          </p:txBody>
        </p:sp>
        <p:sp>
          <p:nvSpPr>
            <p:cNvPr id="25" name="Text 16"/>
            <p:cNvSpPr/>
            <p:nvPr/>
          </p:nvSpPr>
          <p:spPr>
            <a:xfrm>
              <a:off x="1015008" y="5571173"/>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بالقوانين واللوائح المتعلقة بالخصوصية الرقمية مثل GDPR أو القوانين المحلية ذات الصلة</a:t>
              </a:r>
              <a:endParaRPr lang="en-US" sz="1550" dirty="0"/>
            </a:p>
          </p:txBody>
        </p:sp>
      </p:grpSp>
    </p:spTree>
    <p:extLst>
      <p:ext uri="{BB962C8B-B14F-4D97-AF65-F5344CB8AC3E}">
        <p14:creationId xmlns:p14="http://schemas.microsoft.com/office/powerpoint/2010/main" val="2495498064"/>
      </p:ext>
    </p:extLst>
  </p:cSld>
  <p:clrMapOvr>
    <a:masterClrMapping/>
  </p:clrMapOvr>
  <p:transition spd="slow" advTm="145954">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9DA73-6ADB-2B61-528C-60E8111957A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6E69E0F-5E9D-C8F0-594B-58C646B933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26FD6D-E329-A2AA-92E6-D13027157C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3324F29-D173-764A-34FF-FE0331E57C69}"/>
              </a:ext>
            </a:extLst>
          </p:cNvPr>
          <p:cNvSpPr txBox="1"/>
          <p:nvPr/>
        </p:nvSpPr>
        <p:spPr>
          <a:xfrm>
            <a:off x="5556095" y="500900"/>
            <a:ext cx="6094140" cy="630365"/>
          </a:xfrm>
          <a:prstGeom prst="rect">
            <a:avLst/>
          </a:prstGeom>
          <a:noFill/>
        </p:spPr>
        <p:txBody>
          <a:bodyPr wrap="square">
            <a:spAutoFit/>
          </a:bodyPr>
          <a:lstStyle/>
          <a:p>
            <a:pPr marL="0" indent="0" algn="r" rtl="1">
              <a:lnSpc>
                <a:spcPts val="4850"/>
              </a:lnSpc>
              <a:buNone/>
            </a:pPr>
            <a:r>
              <a:rPr lang="en-US" sz="2000" b="1">
                <a:solidFill>
                  <a:srgbClr val="403CCF"/>
                </a:solidFill>
                <a:latin typeface="Alexandria" pitchFamily="34" charset="0"/>
                <a:ea typeface="Alexandria" pitchFamily="34" charset="-122"/>
                <a:cs typeface="Alexandria" pitchFamily="34" charset="-120"/>
              </a:rPr>
              <a:t>أخلاقيات الخصوصية والأمان الرقمي</a:t>
            </a:r>
            <a:endParaRPr lang="en-US" sz="2000" b="1" dirty="0"/>
          </a:p>
        </p:txBody>
      </p:sp>
      <p:grpSp>
        <p:nvGrpSpPr>
          <p:cNvPr id="18" name="Group 17">
            <a:extLst>
              <a:ext uri="{FF2B5EF4-FFF2-40B4-BE49-F238E27FC236}">
                <a16:creationId xmlns:a16="http://schemas.microsoft.com/office/drawing/2014/main" id="{96D049C0-64F3-C659-9457-8EC093BC4971}"/>
              </a:ext>
            </a:extLst>
          </p:cNvPr>
          <p:cNvGrpSpPr/>
          <p:nvPr/>
        </p:nvGrpSpPr>
        <p:grpSpPr>
          <a:xfrm>
            <a:off x="289932" y="1610752"/>
            <a:ext cx="11360303" cy="4511268"/>
            <a:chOff x="793909" y="2904292"/>
            <a:chExt cx="13042702" cy="3437929"/>
          </a:xfrm>
        </p:grpSpPr>
        <p:sp>
          <p:nvSpPr>
            <p:cNvPr id="2" name="Shape 1"/>
            <p:cNvSpPr/>
            <p:nvPr/>
          </p:nvSpPr>
          <p:spPr>
            <a:xfrm>
              <a:off x="9621322" y="2904292"/>
              <a:ext cx="4215289" cy="1778556"/>
            </a:xfrm>
            <a:prstGeom prst="roundRect">
              <a:avLst>
                <a:gd name="adj" fmla="val 26782"/>
              </a:avLst>
            </a:prstGeom>
            <a:solidFill>
              <a:srgbClr val="EAE8F3"/>
            </a:solidFill>
            <a:ln/>
          </p:spPr>
          <p:txBody>
            <a:bodyPr/>
            <a:lstStyle/>
            <a:p>
              <a:endParaRPr lang="en-US"/>
            </a:p>
          </p:txBody>
        </p:sp>
        <p:sp>
          <p:nvSpPr>
            <p:cNvPr id="4" name="Text 2"/>
            <p:cNvSpPr/>
            <p:nvPr/>
          </p:nvSpPr>
          <p:spPr>
            <a:xfrm>
              <a:off x="11157347" y="3102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أنظمة أمان قوية</a:t>
              </a:r>
              <a:endParaRPr lang="en-US" sz="1950" dirty="0"/>
            </a:p>
          </p:txBody>
        </p:sp>
        <p:sp>
          <p:nvSpPr>
            <p:cNvPr id="5" name="Text 3"/>
            <p:cNvSpPr/>
            <p:nvPr/>
          </p:nvSpPr>
          <p:spPr>
            <a:xfrm>
              <a:off x="9819680" y="3531870"/>
              <a:ext cx="3818573"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تبني أحدث التقنيات لحماية البيانات والمعلومات الحساسة من الهجمات الإلكترونية والاختراقات</a:t>
              </a:r>
              <a:endParaRPr lang="en-US" sz="1550" dirty="0"/>
            </a:p>
          </p:txBody>
        </p:sp>
        <p:sp>
          <p:nvSpPr>
            <p:cNvPr id="6" name="Shape 4"/>
            <p:cNvSpPr/>
            <p:nvPr/>
          </p:nvSpPr>
          <p:spPr>
            <a:xfrm>
              <a:off x="5207556" y="2904292"/>
              <a:ext cx="4215408" cy="1778556"/>
            </a:xfrm>
            <a:prstGeom prst="roundRect">
              <a:avLst>
                <a:gd name="adj" fmla="val 26782"/>
              </a:avLst>
            </a:prstGeom>
            <a:solidFill>
              <a:srgbClr val="EAE8F3"/>
            </a:solidFill>
            <a:ln/>
          </p:spPr>
          <p:txBody>
            <a:bodyPr/>
            <a:lstStyle/>
            <a:p>
              <a:endParaRPr lang="en-US"/>
            </a:p>
          </p:txBody>
        </p:sp>
        <p:sp>
          <p:nvSpPr>
            <p:cNvPr id="7" name="Text 5"/>
            <p:cNvSpPr/>
            <p:nvPr/>
          </p:nvSpPr>
          <p:spPr>
            <a:xfrm>
              <a:off x="6743700" y="3102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تدريب الموظفين</a:t>
              </a:r>
              <a:endParaRPr lang="en-US" sz="1950" dirty="0"/>
            </a:p>
          </p:txBody>
        </p:sp>
        <p:sp>
          <p:nvSpPr>
            <p:cNvPr id="9" name="Text 6"/>
            <p:cNvSpPr/>
            <p:nvPr/>
          </p:nvSpPr>
          <p:spPr>
            <a:xfrm>
              <a:off x="5405914" y="3531870"/>
              <a:ext cx="3818692"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تدريب موظفي العلاقات العامة على أفضل الممارسات للأمان الرقمي والحذر من هجمات التصيد الإلكتروني</a:t>
              </a:r>
              <a:endParaRPr lang="en-US" sz="1550" dirty="0"/>
            </a:p>
          </p:txBody>
        </p:sp>
        <p:sp>
          <p:nvSpPr>
            <p:cNvPr id="10" name="Shape 7"/>
            <p:cNvSpPr/>
            <p:nvPr/>
          </p:nvSpPr>
          <p:spPr>
            <a:xfrm>
              <a:off x="793909" y="2904292"/>
              <a:ext cx="4215289" cy="1778556"/>
            </a:xfrm>
            <a:prstGeom prst="roundRect">
              <a:avLst>
                <a:gd name="adj" fmla="val 26782"/>
              </a:avLst>
            </a:prstGeom>
            <a:solidFill>
              <a:srgbClr val="EAE8F3"/>
            </a:solidFill>
            <a:ln/>
          </p:spPr>
          <p:txBody>
            <a:bodyPr/>
            <a:lstStyle/>
            <a:p>
              <a:endParaRPr lang="en-US"/>
            </a:p>
          </p:txBody>
        </p:sp>
        <p:sp>
          <p:nvSpPr>
            <p:cNvPr id="11" name="Text 8"/>
            <p:cNvSpPr/>
            <p:nvPr/>
          </p:nvSpPr>
          <p:spPr>
            <a:xfrm>
              <a:off x="2329934" y="3102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الاستجابة السريعة</a:t>
              </a:r>
              <a:endParaRPr lang="en-US" sz="1950" dirty="0"/>
            </a:p>
          </p:txBody>
        </p:sp>
        <p:sp>
          <p:nvSpPr>
            <p:cNvPr id="12" name="Text 9"/>
            <p:cNvSpPr/>
            <p:nvPr/>
          </p:nvSpPr>
          <p:spPr>
            <a:xfrm>
              <a:off x="992267" y="3531870"/>
              <a:ext cx="3818573"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وضع خطط طوارئ للتعامل مع حوادث خرق البيانات والتواصل بشفافية مع الجمهور عند وقوعها</a:t>
              </a:r>
              <a:endParaRPr lang="en-US" sz="1550" dirty="0"/>
            </a:p>
          </p:txBody>
        </p:sp>
        <p:sp>
          <p:nvSpPr>
            <p:cNvPr id="13" name="Shape 10"/>
            <p:cNvSpPr/>
            <p:nvPr/>
          </p:nvSpPr>
          <p:spPr>
            <a:xfrm>
              <a:off x="7414498" y="4881205"/>
              <a:ext cx="6422112" cy="1461016"/>
            </a:xfrm>
            <a:prstGeom prst="roundRect">
              <a:avLst>
                <a:gd name="adj" fmla="val 32603"/>
              </a:avLst>
            </a:prstGeom>
            <a:solidFill>
              <a:srgbClr val="EAE8F3"/>
            </a:solidFill>
            <a:ln/>
          </p:spPr>
          <p:txBody>
            <a:bodyPr/>
            <a:lstStyle/>
            <a:p>
              <a:endParaRPr lang="en-US"/>
            </a:p>
          </p:txBody>
        </p:sp>
        <p:sp>
          <p:nvSpPr>
            <p:cNvPr id="14" name="Text 11"/>
            <p:cNvSpPr/>
            <p:nvPr/>
          </p:nvSpPr>
          <p:spPr>
            <a:xfrm>
              <a:off x="1115734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التشفير وحماية الهوية</a:t>
              </a:r>
              <a:endParaRPr lang="en-US" sz="1950" dirty="0"/>
            </a:p>
          </p:txBody>
        </p:sp>
        <p:sp>
          <p:nvSpPr>
            <p:cNvPr id="15" name="Text 12"/>
            <p:cNvSpPr/>
            <p:nvPr/>
          </p:nvSpPr>
          <p:spPr>
            <a:xfrm>
              <a:off x="7612856" y="5508784"/>
              <a:ext cx="6025396"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تقنيات التشفير لحماية البيانات الحساسة ومنع الوصول غير المصرح به</a:t>
              </a:r>
              <a:endParaRPr lang="en-US" sz="1550" dirty="0"/>
            </a:p>
          </p:txBody>
        </p:sp>
        <p:sp>
          <p:nvSpPr>
            <p:cNvPr id="16" name="Shape 13"/>
            <p:cNvSpPr/>
            <p:nvPr/>
          </p:nvSpPr>
          <p:spPr>
            <a:xfrm>
              <a:off x="793909" y="4881205"/>
              <a:ext cx="6422231" cy="1461016"/>
            </a:xfrm>
            <a:prstGeom prst="roundRect">
              <a:avLst>
                <a:gd name="adj" fmla="val 32603"/>
              </a:avLst>
            </a:prstGeom>
            <a:solidFill>
              <a:srgbClr val="EAE8F3"/>
            </a:solidFill>
            <a:ln/>
          </p:spPr>
          <p:txBody>
            <a:bodyPr/>
            <a:lstStyle/>
            <a:p>
              <a:endParaRPr lang="en-US"/>
            </a:p>
          </p:txBody>
        </p:sp>
        <p:sp>
          <p:nvSpPr>
            <p:cNvPr id="17" name="Text 14"/>
            <p:cNvSpPr/>
            <p:nvPr/>
          </p:nvSpPr>
          <p:spPr>
            <a:xfrm>
              <a:off x="453687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المراجعة الدورية</a:t>
              </a:r>
              <a:endParaRPr lang="en-US" sz="1950" dirty="0"/>
            </a:p>
          </p:txBody>
        </p:sp>
        <p:sp>
          <p:nvSpPr>
            <p:cNvPr id="19" name="Text 15"/>
            <p:cNvSpPr/>
            <p:nvPr/>
          </p:nvSpPr>
          <p:spPr>
            <a:xfrm>
              <a:off x="992267" y="550878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إجراء مراجعات منتظمة لأنظمة الأمان وتحديثها بما يتماشى مع التهديدات الرقمية المتطورة</a:t>
              </a:r>
              <a:endParaRPr lang="en-US" sz="1550" dirty="0"/>
            </a:p>
          </p:txBody>
        </p:sp>
      </p:grpSp>
    </p:spTree>
    <p:extLst>
      <p:ext uri="{BB962C8B-B14F-4D97-AF65-F5344CB8AC3E}">
        <p14:creationId xmlns:p14="http://schemas.microsoft.com/office/powerpoint/2010/main" val="593351885"/>
      </p:ext>
    </p:extLst>
  </p:cSld>
  <p:clrMapOvr>
    <a:masterClrMapping/>
  </p:clrMapOvr>
  <p:transition spd="slow" advTm="88501">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E9509-B57D-9AFF-AD81-B050D5B3FE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6142B-2376-4DF6-08C2-5FFEFE56711B}"/>
              </a:ext>
            </a:extLst>
          </p:cNvPr>
          <p:cNvSpPr/>
          <p:nvPr/>
        </p:nvSpPr>
        <p:spPr>
          <a:xfrm>
            <a:off x="617279" y="1212601"/>
            <a:ext cx="11263545" cy="5016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1DDF8A-FA34-16CB-01FF-B50FA8510614}"/>
              </a:ext>
            </a:extLst>
          </p:cNvPr>
          <p:cNvSpPr txBox="1"/>
          <p:nvPr/>
        </p:nvSpPr>
        <p:spPr>
          <a:xfrm>
            <a:off x="3681375" y="495955"/>
            <a:ext cx="5471737"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حقوق الملكية الفكرية والمحتوى الرقمي</a:t>
            </a:r>
          </a:p>
        </p:txBody>
      </p:sp>
      <p:sp>
        <p:nvSpPr>
          <p:cNvPr id="5" name="Rectangle 4">
            <a:extLst>
              <a:ext uri="{FF2B5EF4-FFF2-40B4-BE49-F238E27FC236}">
                <a16:creationId xmlns:a16="http://schemas.microsoft.com/office/drawing/2014/main" id="{D335F3C3-05E5-8DB4-F0AE-20A696F3D83F}"/>
              </a:ext>
            </a:extLst>
          </p:cNvPr>
          <p:cNvSpPr/>
          <p:nvPr/>
        </p:nvSpPr>
        <p:spPr>
          <a:xfrm>
            <a:off x="881455" y="1919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93BD8E-1A3F-F22E-EC23-9733B74EF015}"/>
              </a:ext>
            </a:extLst>
          </p:cNvPr>
          <p:cNvSpPr txBox="1"/>
          <p:nvPr/>
        </p:nvSpPr>
        <p:spPr>
          <a:xfrm>
            <a:off x="1110877" y="311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CA118D-A85F-07A5-72D7-8FD5C9541A16}"/>
              </a:ext>
            </a:extLst>
          </p:cNvPr>
          <p:cNvSpPr txBox="1"/>
          <p:nvPr/>
        </p:nvSpPr>
        <p:spPr>
          <a:xfrm>
            <a:off x="1137844" y="536203"/>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FF461B7-EF3C-2177-9565-14149BDEF4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A4191B83-36CF-6543-EE7D-DA36830CE5DE}"/>
              </a:ext>
            </a:extLst>
          </p:cNvPr>
          <p:cNvGrpSpPr/>
          <p:nvPr/>
        </p:nvGrpSpPr>
        <p:grpSpPr>
          <a:xfrm>
            <a:off x="761041" y="1491996"/>
            <a:ext cx="10942047" cy="1664256"/>
            <a:chOff x="748070" y="1547455"/>
            <a:chExt cx="6339007" cy="1664256"/>
          </a:xfrm>
        </p:grpSpPr>
        <p:sp>
          <p:nvSpPr>
            <p:cNvPr id="9" name="Text 1">
              <a:extLst>
                <a:ext uri="{FF2B5EF4-FFF2-40B4-BE49-F238E27FC236}">
                  <a16:creationId xmlns:a16="http://schemas.microsoft.com/office/drawing/2014/main" id="{3F6CB5DE-5C52-559D-FF7F-F9294A60A7C2}"/>
                </a:ext>
              </a:extLst>
            </p:cNvPr>
            <p:cNvSpPr/>
            <p:nvPr/>
          </p:nvSpPr>
          <p:spPr>
            <a:xfrm>
              <a:off x="748070" y="1547455"/>
              <a:ext cx="6339007" cy="598408"/>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34" charset="0"/>
                  <a:ea typeface="Alexandria" pitchFamily="34" charset="-122"/>
                  <a:cs typeface="Alexandria" pitchFamily="34" charset="-120"/>
                </a:rPr>
                <a:t>حقوق الملكية الفكرية في العصر الرقمي أصبحت قضية أساسية تحظى باهتمام كبير، خاصة في مجال العلاقات العامة.</a:t>
              </a:r>
              <a:endParaRPr lang="en-US" sz="1600" dirty="0"/>
            </a:p>
          </p:txBody>
        </p:sp>
        <p:sp>
          <p:nvSpPr>
            <p:cNvPr id="11" name="Text 2">
              <a:extLst>
                <a:ext uri="{FF2B5EF4-FFF2-40B4-BE49-F238E27FC236}">
                  <a16:creationId xmlns:a16="http://schemas.microsoft.com/office/drawing/2014/main" id="{49778930-BAD4-02AD-A713-C3FEE9A5D46C}"/>
                </a:ext>
              </a:extLst>
            </p:cNvPr>
            <p:cNvSpPr/>
            <p:nvPr/>
          </p:nvSpPr>
          <p:spPr>
            <a:xfrm>
              <a:off x="748070" y="2314099"/>
              <a:ext cx="6339007" cy="897612"/>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34" charset="0"/>
                  <a:ea typeface="Alexandria" pitchFamily="34" charset="-122"/>
                  <a:cs typeface="Alexandria" pitchFamily="34" charset="-120"/>
                </a:rPr>
                <a:t>مع توسع استخدام الإنترنت ووسائل التواصل الاجتماعي، أصبح إنتاج وتوزيع المحتوى الرقمي جزءاً حيوياً من استراتيجيات العلاقات العامة، مما يتطلب الالتزام الصارم بحقوق الملكية الفكرية.</a:t>
              </a:r>
              <a:endParaRPr lang="en-US" sz="1600" dirty="0"/>
            </a:p>
          </p:txBody>
        </p:sp>
      </p:grpSp>
      <p:grpSp>
        <p:nvGrpSpPr>
          <p:cNvPr id="12" name="Group 11">
            <a:extLst>
              <a:ext uri="{FF2B5EF4-FFF2-40B4-BE49-F238E27FC236}">
                <a16:creationId xmlns:a16="http://schemas.microsoft.com/office/drawing/2014/main" id="{C4923DAD-F30B-3455-E604-46C29A1F0BD3}"/>
              </a:ext>
            </a:extLst>
          </p:cNvPr>
          <p:cNvGrpSpPr/>
          <p:nvPr/>
        </p:nvGrpSpPr>
        <p:grpSpPr>
          <a:xfrm>
            <a:off x="514112" y="3085857"/>
            <a:ext cx="11366711" cy="2980406"/>
            <a:chOff x="725209" y="1739979"/>
            <a:chExt cx="7647861" cy="4851064"/>
          </a:xfrm>
        </p:grpSpPr>
        <p:sp>
          <p:nvSpPr>
            <p:cNvPr id="13" name="Text 0"/>
            <p:cNvSpPr/>
            <p:nvPr/>
          </p:nvSpPr>
          <p:spPr>
            <a:xfrm>
              <a:off x="793790" y="1739979"/>
              <a:ext cx="7556421" cy="1240155"/>
            </a:xfrm>
            <a:prstGeom prst="rect">
              <a:avLst/>
            </a:prstGeom>
            <a:noFill/>
            <a:ln/>
          </p:spPr>
          <p:txBody>
            <a:bodyPr wrap="square" lIns="0" tIns="0" rIns="0" bIns="0" rtlCol="0" anchor="t"/>
            <a:lstStyle/>
            <a:p>
              <a:pPr marL="0" indent="0" algn="r" rtl="1">
                <a:lnSpc>
                  <a:spcPts val="4850"/>
                </a:lnSpc>
                <a:buNone/>
              </a:pPr>
              <a:r>
                <a:rPr lang="en-US" sz="2000" b="1" dirty="0">
                  <a:solidFill>
                    <a:srgbClr val="403CCF"/>
                  </a:solidFill>
                  <a:latin typeface="Alexandria" pitchFamily="34" charset="0"/>
                  <a:ea typeface="Alexandria" pitchFamily="34" charset="-122"/>
                  <a:cs typeface="Alexandria" pitchFamily="34" charset="-120"/>
                </a:rPr>
                <a:t>مفهوم حقوق الملكية الفكرية والمحتوى الرقمي</a:t>
              </a:r>
              <a:endParaRPr lang="en-US" sz="2000" b="1" dirty="0"/>
            </a:p>
          </p:txBody>
        </p:sp>
        <p:sp>
          <p:nvSpPr>
            <p:cNvPr id="14" name="Shape 1"/>
            <p:cNvSpPr/>
            <p:nvPr/>
          </p:nvSpPr>
          <p:spPr>
            <a:xfrm>
              <a:off x="793790" y="2854843"/>
              <a:ext cx="7556421" cy="1929684"/>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15" name="Image 1" descr="preencoded.png"/>
            <p:cNvPicPr>
              <a:picLocks noChangeAspect="1"/>
            </p:cNvPicPr>
            <p:nvPr/>
          </p:nvPicPr>
          <p:blipFill>
            <a:blip r:embed="rId3"/>
            <a:stretch>
              <a:fillRect/>
            </a:stretch>
          </p:blipFill>
          <p:spPr>
            <a:xfrm>
              <a:off x="8281630" y="3277791"/>
              <a:ext cx="91440" cy="1506736"/>
            </a:xfrm>
            <a:prstGeom prst="rect">
              <a:avLst/>
            </a:prstGeom>
          </p:spPr>
        </p:pic>
        <p:sp>
          <p:nvSpPr>
            <p:cNvPr id="16" name="Text 2"/>
            <p:cNvSpPr/>
            <p:nvPr/>
          </p:nvSpPr>
          <p:spPr>
            <a:xfrm>
              <a:off x="5777865" y="3108206"/>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حقوق الملكية الفكرية</a:t>
              </a:r>
              <a:endParaRPr lang="en-US" sz="1950" dirty="0"/>
            </a:p>
          </p:txBody>
        </p:sp>
        <p:sp>
          <p:nvSpPr>
            <p:cNvPr id="17" name="Text 3"/>
            <p:cNvSpPr/>
            <p:nvPr/>
          </p:nvSpPr>
          <p:spPr>
            <a:xfrm>
              <a:off x="918688" y="3717674"/>
              <a:ext cx="7340082" cy="815555"/>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تشير إلى الحقوق القانونية التي تُمنح للأفراد أو المؤسسات لحماية إبداعاتهم الفكرية مثل النصوص، الصور، الفيديوهات، العلامات التجارية، والشعارات.</a:t>
              </a:r>
              <a:endParaRPr lang="en-US" sz="1550" dirty="0"/>
            </a:p>
          </p:txBody>
        </p:sp>
        <p:sp>
          <p:nvSpPr>
            <p:cNvPr id="18" name="Shape 4"/>
            <p:cNvSpPr/>
            <p:nvPr/>
          </p:nvSpPr>
          <p:spPr>
            <a:xfrm>
              <a:off x="725209" y="4960028"/>
              <a:ext cx="755642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19" name="Image 2" descr="preencoded.png"/>
            <p:cNvPicPr>
              <a:picLocks noChangeAspect="1"/>
            </p:cNvPicPr>
            <p:nvPr/>
          </p:nvPicPr>
          <p:blipFill>
            <a:blip r:embed="rId3"/>
            <a:stretch>
              <a:fillRect/>
            </a:stretch>
          </p:blipFill>
          <p:spPr>
            <a:xfrm>
              <a:off x="8281630" y="4982885"/>
              <a:ext cx="91440" cy="1506736"/>
            </a:xfrm>
            <a:prstGeom prst="rect">
              <a:avLst/>
            </a:prstGeom>
          </p:spPr>
        </p:pic>
        <p:sp>
          <p:nvSpPr>
            <p:cNvPr id="20" name="Text 5"/>
            <p:cNvSpPr/>
            <p:nvPr/>
          </p:nvSpPr>
          <p:spPr>
            <a:xfrm>
              <a:off x="5686188" y="4982885"/>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المحتوى الرقمي</a:t>
              </a:r>
              <a:endParaRPr lang="en-US" sz="1950" dirty="0"/>
            </a:p>
          </p:txBody>
        </p:sp>
        <p:sp>
          <p:nvSpPr>
            <p:cNvPr id="21" name="Text 6"/>
            <p:cNvSpPr/>
            <p:nvPr/>
          </p:nvSpPr>
          <p:spPr>
            <a:xfrm>
              <a:off x="793791" y="5633324"/>
              <a:ext cx="7464980" cy="9577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يشمل جميع الأشكال الرقمية من المحتوى، بما في ذلك المقالات، المنشورات، الصور، الفيديوهات، والمواد الصوتية التي تُنشر عبر الإنترنت.</a:t>
              </a:r>
              <a:endParaRPr lang="en-US" sz="1550" dirty="0"/>
            </a:p>
          </p:txBody>
        </p:sp>
      </p:grpSp>
    </p:spTree>
    <p:extLst>
      <p:ext uri="{BB962C8B-B14F-4D97-AF65-F5344CB8AC3E}">
        <p14:creationId xmlns:p14="http://schemas.microsoft.com/office/powerpoint/2010/main" val="629632603"/>
      </p:ext>
    </p:extLst>
  </p:cSld>
  <p:clrMapOvr>
    <a:masterClrMapping/>
  </p:clrMapOvr>
  <mc:AlternateContent xmlns:mc="http://schemas.openxmlformats.org/markup-compatibility/2006" xmlns:p14="http://schemas.microsoft.com/office/powerpoint/2010/main">
    <mc:Choice Requires="p14">
      <p:transition p14:dur="10" advTm="88250"/>
    </mc:Choice>
    <mc:Fallback xmlns="">
      <p:transition advTm="8825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11AEE-3AA6-0D0B-3294-5EEAD4AB1B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6294DA-3DB2-833A-5680-4B2FB2164755}"/>
              </a:ext>
            </a:extLst>
          </p:cNvPr>
          <p:cNvSpPr/>
          <p:nvPr/>
        </p:nvSpPr>
        <p:spPr>
          <a:xfrm>
            <a:off x="617280" y="1467031"/>
            <a:ext cx="11263545" cy="4519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7407BA-D7BD-F1BF-8352-E83B84655406}"/>
              </a:ext>
            </a:extLst>
          </p:cNvPr>
          <p:cNvSpPr txBox="1"/>
          <p:nvPr/>
        </p:nvSpPr>
        <p:spPr>
          <a:xfrm>
            <a:off x="3773652" y="552903"/>
            <a:ext cx="4644696" cy="707886"/>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أهمية الحفاظ على حقوق الملكية الفكرية في العلاقات العامة</a:t>
            </a:r>
          </a:p>
        </p:txBody>
      </p:sp>
      <p:sp>
        <p:nvSpPr>
          <p:cNvPr id="5" name="Rectangle 4">
            <a:extLst>
              <a:ext uri="{FF2B5EF4-FFF2-40B4-BE49-F238E27FC236}">
                <a16:creationId xmlns:a16="http://schemas.microsoft.com/office/drawing/2014/main" id="{691DCE18-DBFB-59F2-7F09-8E2EE0E09A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E5EDA2-E8F4-DC60-7A72-EC3E73299D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952A2A-7AC2-5862-DD01-57D9C2C64632}"/>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04E63EB-62C8-AE3D-668B-FB24050279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9E747579-A4EC-E576-CCD4-8AB6C08ED414}"/>
              </a:ext>
            </a:extLst>
          </p:cNvPr>
          <p:cNvGrpSpPr/>
          <p:nvPr/>
        </p:nvGrpSpPr>
        <p:grpSpPr>
          <a:xfrm>
            <a:off x="1081488" y="1601121"/>
            <a:ext cx="10335127" cy="4149721"/>
            <a:chOff x="793790" y="2340769"/>
            <a:chExt cx="13042820" cy="4564975"/>
          </a:xfrm>
        </p:grpSpPr>
        <p:sp>
          <p:nvSpPr>
            <p:cNvPr id="2" name="Text 1"/>
            <p:cNvSpPr/>
            <p:nvPr/>
          </p:nvSpPr>
          <p:spPr>
            <a:xfrm>
              <a:off x="9597628" y="3034189"/>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الإبداع</a:t>
              </a:r>
              <a:endParaRPr lang="en-US" sz="1950" dirty="0"/>
            </a:p>
          </p:txBody>
        </p:sp>
        <p:sp>
          <p:nvSpPr>
            <p:cNvPr id="8" name="Text 2"/>
            <p:cNvSpPr/>
            <p:nvPr/>
          </p:nvSpPr>
          <p:spPr>
            <a:xfrm>
              <a:off x="9597628" y="3463409"/>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حماية المحتوى من السرقة أو التعدي</a:t>
              </a:r>
              <a:endParaRPr lang="en-US" sz="1550" dirty="0"/>
            </a:p>
          </p:txBody>
        </p:sp>
        <p:pic>
          <p:nvPicPr>
            <p:cNvPr id="9" name="Image 0" descr="preencoded.png"/>
            <p:cNvPicPr>
              <a:picLocks noChangeAspect="1"/>
            </p:cNvPicPr>
            <p:nvPr/>
          </p:nvPicPr>
          <p:blipFill>
            <a:blip r:embed="rId3"/>
            <a:stretch>
              <a:fillRect/>
            </a:stretch>
          </p:blipFill>
          <p:spPr>
            <a:xfrm>
              <a:off x="5032653" y="2340769"/>
              <a:ext cx="4564975" cy="4564975"/>
            </a:xfrm>
            <a:prstGeom prst="rect">
              <a:avLst/>
            </a:prstGeom>
          </p:spPr>
        </p:pic>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006655" y="3652421"/>
              <a:ext cx="279083" cy="279083"/>
            </a:xfrm>
            <a:prstGeom prst="rect">
              <a:avLst/>
            </a:prstGeom>
          </p:spPr>
        </p:pic>
        <p:sp>
          <p:nvSpPr>
            <p:cNvPr id="12" name="Text 3"/>
            <p:cNvSpPr/>
            <p:nvPr/>
          </p:nvSpPr>
          <p:spPr>
            <a:xfrm>
              <a:off x="2551748" y="3034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الثقة</a:t>
              </a:r>
              <a:endParaRPr lang="en-US" sz="1950" dirty="0"/>
            </a:p>
          </p:txBody>
        </p:sp>
        <p:sp>
          <p:nvSpPr>
            <p:cNvPr id="13" name="Text 4"/>
            <p:cNvSpPr/>
            <p:nvPr/>
          </p:nvSpPr>
          <p:spPr>
            <a:xfrm>
              <a:off x="793790" y="3463409"/>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بالقوانين والمعايير الأخلاقية</a:t>
              </a:r>
              <a:endParaRPr lang="en-US" sz="1550" dirty="0"/>
            </a:p>
          </p:txBody>
        </p:sp>
        <p:pic>
          <p:nvPicPr>
            <p:cNvPr id="14" name="Image 2" descr="preencoded.png"/>
            <p:cNvPicPr>
              <a:picLocks noChangeAspect="1"/>
            </p:cNvPicPr>
            <p:nvPr/>
          </p:nvPicPr>
          <p:blipFill>
            <a:blip r:embed="rId5"/>
            <a:stretch>
              <a:fillRect/>
            </a:stretch>
          </p:blipFill>
          <p:spPr>
            <a:xfrm>
              <a:off x="5032653" y="2340769"/>
              <a:ext cx="4564975" cy="4564975"/>
            </a:xfrm>
            <a:prstGeom prst="rect">
              <a:avLst/>
            </a:prstGeom>
          </p:spPr>
        </p:pic>
        <p:pic>
          <p:nvPicPr>
            <p:cNvPr id="15"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344305" y="3652421"/>
              <a:ext cx="279083" cy="279083"/>
            </a:xfrm>
            <a:prstGeom prst="rect">
              <a:avLst/>
            </a:prstGeom>
          </p:spPr>
        </p:pic>
        <p:sp>
          <p:nvSpPr>
            <p:cNvPr id="16" name="Text 5"/>
            <p:cNvSpPr/>
            <p:nvPr/>
          </p:nvSpPr>
          <p:spPr>
            <a:xfrm>
              <a:off x="2551748" y="546544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تجنب النزاعات القانونية</a:t>
              </a:r>
              <a:endParaRPr lang="en-US" sz="1950" dirty="0"/>
            </a:p>
          </p:txBody>
        </p:sp>
        <p:sp>
          <p:nvSpPr>
            <p:cNvPr id="17" name="Text 6"/>
            <p:cNvSpPr/>
            <p:nvPr/>
          </p:nvSpPr>
          <p:spPr>
            <a:xfrm>
              <a:off x="793790" y="5894665"/>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الامتثال لحقوق الملكية الفكرية</a:t>
              </a:r>
              <a:endParaRPr lang="en-US" sz="1550" dirty="0"/>
            </a:p>
          </p:txBody>
        </p:sp>
        <p:pic>
          <p:nvPicPr>
            <p:cNvPr id="18" name="Image 4" descr="preencoded.png"/>
            <p:cNvPicPr>
              <a:picLocks noChangeAspect="1"/>
            </p:cNvPicPr>
            <p:nvPr/>
          </p:nvPicPr>
          <p:blipFill>
            <a:blip r:embed="rId7"/>
            <a:stretch>
              <a:fillRect/>
            </a:stretch>
          </p:blipFill>
          <p:spPr>
            <a:xfrm>
              <a:off x="5032653" y="2340769"/>
              <a:ext cx="4564975" cy="4564975"/>
            </a:xfrm>
            <a:prstGeom prst="rect">
              <a:avLst/>
            </a:prstGeom>
          </p:spPr>
        </p:pic>
        <p:pic>
          <p:nvPicPr>
            <p:cNvPr id="20"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344305" y="5314771"/>
              <a:ext cx="279083" cy="279083"/>
            </a:xfrm>
            <a:prstGeom prst="rect">
              <a:avLst/>
            </a:prstGeom>
          </p:spPr>
        </p:pic>
        <p:sp>
          <p:nvSpPr>
            <p:cNvPr id="21" name="Text 7"/>
            <p:cNvSpPr/>
            <p:nvPr/>
          </p:nvSpPr>
          <p:spPr>
            <a:xfrm>
              <a:off x="9597628" y="5465445"/>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بناء سمعة إيجابية</a:t>
              </a:r>
              <a:endParaRPr lang="en-US" sz="1950" dirty="0"/>
            </a:p>
          </p:txBody>
        </p:sp>
        <p:sp>
          <p:nvSpPr>
            <p:cNvPr id="22" name="Text 8"/>
            <p:cNvSpPr/>
            <p:nvPr/>
          </p:nvSpPr>
          <p:spPr>
            <a:xfrm>
              <a:off x="9597628" y="5894665"/>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العمل بمهنية وأخلاقيات عالية</a:t>
              </a:r>
              <a:endParaRPr lang="en-US" sz="1550" dirty="0"/>
            </a:p>
          </p:txBody>
        </p:sp>
        <p:pic>
          <p:nvPicPr>
            <p:cNvPr id="23" name="Image 6" descr="preencoded.png"/>
            <p:cNvPicPr>
              <a:picLocks noChangeAspect="1"/>
            </p:cNvPicPr>
            <p:nvPr/>
          </p:nvPicPr>
          <p:blipFill>
            <a:blip r:embed="rId9"/>
            <a:stretch>
              <a:fillRect/>
            </a:stretch>
          </p:blipFill>
          <p:spPr>
            <a:xfrm>
              <a:off x="5032653" y="2340769"/>
              <a:ext cx="4564975" cy="4564975"/>
            </a:xfrm>
            <a:prstGeom prst="rect">
              <a:avLst/>
            </a:prstGeom>
          </p:spPr>
        </p:pic>
        <p:pic>
          <p:nvPicPr>
            <p:cNvPr id="24"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006655" y="5314771"/>
              <a:ext cx="279083" cy="279083"/>
            </a:xfrm>
            <a:prstGeom prst="rect">
              <a:avLst/>
            </a:prstGeom>
          </p:spPr>
        </p:pic>
      </p:grpSp>
    </p:spTree>
    <p:extLst>
      <p:ext uri="{BB962C8B-B14F-4D97-AF65-F5344CB8AC3E}">
        <p14:creationId xmlns:p14="http://schemas.microsoft.com/office/powerpoint/2010/main" val="4087966969"/>
      </p:ext>
    </p:extLst>
  </p:cSld>
  <p:clrMapOvr>
    <a:masterClrMapping/>
  </p:clrMapOvr>
  <mc:AlternateContent xmlns:mc="http://schemas.openxmlformats.org/markup-compatibility/2006" xmlns:p14="http://schemas.microsoft.com/office/powerpoint/2010/main">
    <mc:Choice Requires="p14">
      <p:transition p14:dur="10" advTm="37440"/>
    </mc:Choice>
    <mc:Fallback xmlns="">
      <p:transition advTm="3744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7D453-AA68-25FA-0F12-A71AAFE9552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4C9144C-5D4C-02F2-D85C-52A954C1334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89BFA3-3C4F-ED68-542E-BEDC12C086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a16="http://schemas.microsoft.com/office/drawing/2014/main" id="{B07C2064-FD67-F5C4-C16C-7AFB233E95FB}"/>
              </a:ext>
            </a:extLst>
          </p:cNvPr>
          <p:cNvGrpSpPr/>
          <p:nvPr/>
        </p:nvGrpSpPr>
        <p:grpSpPr>
          <a:xfrm>
            <a:off x="1418258" y="724829"/>
            <a:ext cx="10234766" cy="5720576"/>
            <a:chOff x="793790" y="629483"/>
            <a:chExt cx="13042820" cy="6772276"/>
          </a:xfrm>
        </p:grpSpPr>
        <p:sp>
          <p:nvSpPr>
            <p:cNvPr id="2" name="Text 0"/>
            <p:cNvSpPr/>
            <p:nvPr/>
          </p:nvSpPr>
          <p:spPr>
            <a:xfrm>
              <a:off x="2915126" y="629483"/>
              <a:ext cx="10921484" cy="620078"/>
            </a:xfrm>
            <a:prstGeom prst="rect">
              <a:avLst/>
            </a:prstGeom>
            <a:noFill/>
            <a:ln/>
          </p:spPr>
          <p:txBody>
            <a:bodyPr wrap="none" lIns="0" tIns="0" rIns="0" bIns="0" rtlCol="0" anchor="t"/>
            <a:lstStyle/>
            <a:p>
              <a:pPr marL="0" indent="0" algn="r" rtl="1">
                <a:lnSpc>
                  <a:spcPts val="4850"/>
                </a:lnSpc>
                <a:buNone/>
              </a:pPr>
              <a:r>
                <a:rPr lang="en-US" sz="3200" dirty="0">
                  <a:solidFill>
                    <a:srgbClr val="403CCF"/>
                  </a:solidFill>
                  <a:latin typeface="Alexandria" pitchFamily="34" charset="0"/>
                  <a:ea typeface="Alexandria" pitchFamily="34" charset="-122"/>
                  <a:cs typeface="Alexandria" pitchFamily="34" charset="-120"/>
                </a:rPr>
                <a:t>تطبيق حقوق الملكية الفكرية في العلاقات العامة</a:t>
              </a:r>
              <a:endParaRPr lang="en-US" sz="3200" dirty="0"/>
            </a:p>
          </p:txBody>
        </p:sp>
        <p:pic>
          <p:nvPicPr>
            <p:cNvPr id="4" name="Image 0" descr="preencoded.png"/>
            <p:cNvPicPr>
              <a:picLocks noChangeAspect="1"/>
            </p:cNvPicPr>
            <p:nvPr/>
          </p:nvPicPr>
          <p:blipFill>
            <a:blip r:embed="rId3"/>
            <a:stretch>
              <a:fillRect/>
            </a:stretch>
          </p:blipFill>
          <p:spPr>
            <a:xfrm>
              <a:off x="12844343" y="1646396"/>
              <a:ext cx="992267" cy="992386"/>
            </a:xfrm>
            <a:prstGeom prst="rect">
              <a:avLst/>
            </a:prstGeom>
          </p:spPr>
        </p:pic>
        <p:sp>
          <p:nvSpPr>
            <p:cNvPr id="5" name="Text 1"/>
            <p:cNvSpPr/>
            <p:nvPr/>
          </p:nvSpPr>
          <p:spPr>
            <a:xfrm>
              <a:off x="10165080" y="164639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إنشاء المحتوى الأصلي</a:t>
              </a:r>
              <a:endParaRPr lang="en-US" sz="1950" dirty="0"/>
            </a:p>
          </p:txBody>
        </p:sp>
        <p:sp>
          <p:nvSpPr>
            <p:cNvPr id="6" name="Text 2"/>
            <p:cNvSpPr/>
            <p:nvPr/>
          </p:nvSpPr>
          <p:spPr>
            <a:xfrm>
              <a:off x="793790" y="2075617"/>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إنتاج محتوى خاص بالمؤسسة وتجنب نسخ محتوى الآخرين دون إذن</a:t>
              </a:r>
              <a:endParaRPr lang="en-US" sz="1550" dirty="0"/>
            </a:p>
          </p:txBody>
        </p:sp>
        <p:pic>
          <p:nvPicPr>
            <p:cNvPr id="7" name="Image 1" descr="preencoded.png"/>
            <p:cNvPicPr>
              <a:picLocks noChangeAspect="1"/>
            </p:cNvPicPr>
            <p:nvPr/>
          </p:nvPicPr>
          <p:blipFill>
            <a:blip r:embed="rId4"/>
            <a:stretch>
              <a:fillRect/>
            </a:stretch>
          </p:blipFill>
          <p:spPr>
            <a:xfrm>
              <a:off x="12844343" y="2837140"/>
              <a:ext cx="992267" cy="992386"/>
            </a:xfrm>
            <a:prstGeom prst="rect">
              <a:avLst/>
            </a:prstGeom>
          </p:spPr>
        </p:pic>
        <p:sp>
          <p:nvSpPr>
            <p:cNvPr id="9" name="Text 3"/>
            <p:cNvSpPr/>
            <p:nvPr/>
          </p:nvSpPr>
          <p:spPr>
            <a:xfrm>
              <a:off x="10165080" y="283714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الحصول على التراخيص</a:t>
              </a:r>
              <a:endParaRPr lang="en-US" sz="1950" dirty="0"/>
            </a:p>
          </p:txBody>
        </p:sp>
        <p:sp>
          <p:nvSpPr>
            <p:cNvPr id="10" name="Text 4"/>
            <p:cNvSpPr/>
            <p:nvPr/>
          </p:nvSpPr>
          <p:spPr>
            <a:xfrm>
              <a:off x="793790" y="3266361"/>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المحتوى المرخص من مصادر موثقة فقط</a:t>
              </a:r>
              <a:endParaRPr lang="en-US" sz="1550" dirty="0"/>
            </a:p>
          </p:txBody>
        </p:sp>
        <p:pic>
          <p:nvPicPr>
            <p:cNvPr id="11" name="Image 2" descr="preencoded.png"/>
            <p:cNvPicPr>
              <a:picLocks noChangeAspect="1"/>
            </p:cNvPicPr>
            <p:nvPr/>
          </p:nvPicPr>
          <p:blipFill>
            <a:blip r:embed="rId5"/>
            <a:stretch>
              <a:fillRect/>
            </a:stretch>
          </p:blipFill>
          <p:spPr>
            <a:xfrm>
              <a:off x="12844343" y="4027884"/>
              <a:ext cx="992267" cy="992386"/>
            </a:xfrm>
            <a:prstGeom prst="rect">
              <a:avLst/>
            </a:prstGeom>
          </p:spPr>
        </p:pic>
        <p:sp>
          <p:nvSpPr>
            <p:cNvPr id="12" name="Text 5"/>
            <p:cNvSpPr/>
            <p:nvPr/>
          </p:nvSpPr>
          <p:spPr>
            <a:xfrm>
              <a:off x="10165080" y="402788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النسب إلى المصدر</a:t>
              </a:r>
              <a:endParaRPr lang="en-US" sz="1950" dirty="0"/>
            </a:p>
          </p:txBody>
        </p:sp>
        <p:sp>
          <p:nvSpPr>
            <p:cNvPr id="13" name="Text 6"/>
            <p:cNvSpPr/>
            <p:nvPr/>
          </p:nvSpPr>
          <p:spPr>
            <a:xfrm>
              <a:off x="793790" y="4457105"/>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ذكر المصدر بوضوح عند استخدام محتوى أو اقتباسات</a:t>
              </a:r>
              <a:endParaRPr lang="en-US" sz="1550" dirty="0"/>
            </a:p>
          </p:txBody>
        </p:sp>
        <p:pic>
          <p:nvPicPr>
            <p:cNvPr id="14" name="Image 3" descr="preencoded.png"/>
            <p:cNvPicPr>
              <a:picLocks noChangeAspect="1"/>
            </p:cNvPicPr>
            <p:nvPr/>
          </p:nvPicPr>
          <p:blipFill>
            <a:blip r:embed="rId6"/>
            <a:stretch>
              <a:fillRect/>
            </a:stretch>
          </p:blipFill>
          <p:spPr>
            <a:xfrm>
              <a:off x="12844343" y="5218628"/>
              <a:ext cx="992267" cy="992386"/>
            </a:xfrm>
            <a:prstGeom prst="rect">
              <a:avLst/>
            </a:prstGeom>
          </p:spPr>
        </p:pic>
        <p:sp>
          <p:nvSpPr>
            <p:cNvPr id="15" name="Text 7"/>
            <p:cNvSpPr/>
            <p:nvPr/>
          </p:nvSpPr>
          <p:spPr>
            <a:xfrm>
              <a:off x="10151983" y="5218628"/>
              <a:ext cx="249400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المحتوى الخاص</a:t>
              </a:r>
              <a:endParaRPr lang="en-US" sz="1950" dirty="0"/>
            </a:p>
          </p:txBody>
        </p:sp>
        <p:sp>
          <p:nvSpPr>
            <p:cNvPr id="16" name="Text 8"/>
            <p:cNvSpPr/>
            <p:nvPr/>
          </p:nvSpPr>
          <p:spPr>
            <a:xfrm>
              <a:off x="793790" y="5647849"/>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تسجيل العلامات التجارية والشعارات وحقوق التأليف</a:t>
              </a:r>
              <a:endParaRPr lang="en-US" sz="1550" dirty="0"/>
            </a:p>
          </p:txBody>
        </p:sp>
        <p:pic>
          <p:nvPicPr>
            <p:cNvPr id="17" name="Image 4" descr="preencoded.png"/>
            <p:cNvPicPr>
              <a:picLocks noChangeAspect="1"/>
            </p:cNvPicPr>
            <p:nvPr/>
          </p:nvPicPr>
          <p:blipFill>
            <a:blip r:embed="rId7"/>
            <a:stretch>
              <a:fillRect/>
            </a:stretch>
          </p:blipFill>
          <p:spPr>
            <a:xfrm>
              <a:off x="12844343" y="6409373"/>
              <a:ext cx="992267" cy="992386"/>
            </a:xfrm>
            <a:prstGeom prst="rect">
              <a:avLst/>
            </a:prstGeom>
          </p:spPr>
        </p:pic>
        <p:sp>
          <p:nvSpPr>
            <p:cNvPr id="19" name="Text 9"/>
            <p:cNvSpPr/>
            <p:nvPr/>
          </p:nvSpPr>
          <p:spPr>
            <a:xfrm>
              <a:off x="10165080" y="640937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التوعية بالقوانين</a:t>
              </a:r>
              <a:endParaRPr lang="en-US" sz="1950" dirty="0"/>
            </a:p>
          </p:txBody>
        </p:sp>
        <p:sp>
          <p:nvSpPr>
            <p:cNvPr id="20" name="Text 10"/>
            <p:cNvSpPr/>
            <p:nvPr/>
          </p:nvSpPr>
          <p:spPr>
            <a:xfrm>
              <a:off x="793790" y="6838593"/>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تدريب فريق العلاقات العامة على قوانين الملكية الفكرية</a:t>
              </a:r>
              <a:endParaRPr lang="en-US" sz="1550" dirty="0"/>
            </a:p>
          </p:txBody>
        </p:sp>
      </p:grpSp>
    </p:spTree>
    <p:extLst>
      <p:ext uri="{BB962C8B-B14F-4D97-AF65-F5344CB8AC3E}">
        <p14:creationId xmlns:p14="http://schemas.microsoft.com/office/powerpoint/2010/main" val="3582041847"/>
      </p:ext>
    </p:extLst>
  </p:cSld>
  <p:clrMapOvr>
    <a:masterClrMapping/>
  </p:clrMapOvr>
  <p:transition spd="slow" advTm="60379">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490B9-2379-8A9A-0CAD-5F7654679D1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B5C4FD4-50ED-4184-F98A-D41B8743AB6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6EC0C0D-F41D-584F-3B9F-B6A0C094DB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7" name="Group 16">
            <a:extLst>
              <a:ext uri="{FF2B5EF4-FFF2-40B4-BE49-F238E27FC236}">
                <a16:creationId xmlns:a16="http://schemas.microsoft.com/office/drawing/2014/main" id="{4D3FF640-1E86-8D85-16D6-7615F32B5DA3}"/>
              </a:ext>
            </a:extLst>
          </p:cNvPr>
          <p:cNvGrpSpPr/>
          <p:nvPr/>
        </p:nvGrpSpPr>
        <p:grpSpPr>
          <a:xfrm>
            <a:off x="180431" y="1155869"/>
            <a:ext cx="11467964" cy="5155511"/>
            <a:chOff x="892969" y="1474351"/>
            <a:chExt cx="12943642" cy="5280779"/>
          </a:xfrm>
        </p:grpSpPr>
        <p:sp>
          <p:nvSpPr>
            <p:cNvPr id="2" name="Text 0"/>
            <p:cNvSpPr/>
            <p:nvPr/>
          </p:nvSpPr>
          <p:spPr>
            <a:xfrm>
              <a:off x="6992898" y="1474351"/>
              <a:ext cx="6843713"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القوانين والتشريعات ذات الصلة</a:t>
              </a:r>
              <a:endParaRPr lang="en-US" sz="3900" dirty="0"/>
            </a:p>
          </p:txBody>
        </p:sp>
        <p:sp>
          <p:nvSpPr>
            <p:cNvPr id="4" name="Shape 1"/>
            <p:cNvSpPr/>
            <p:nvPr/>
          </p:nvSpPr>
          <p:spPr>
            <a:xfrm>
              <a:off x="11662886" y="2491264"/>
              <a:ext cx="2173724" cy="1143476"/>
            </a:xfrm>
            <a:prstGeom prst="roundRect">
              <a:avLst>
                <a:gd name="adj" fmla="val 2604"/>
              </a:avLst>
            </a:prstGeom>
            <a:solidFill>
              <a:srgbClr val="EAE8F3"/>
            </a:solidFill>
            <a:ln/>
          </p:spPr>
          <p:txBody>
            <a:bodyPr/>
            <a:lstStyle/>
            <a:p>
              <a:endParaRPr lang="en-US"/>
            </a:p>
          </p:txBody>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610267" y="2923461"/>
              <a:ext cx="279083" cy="279083"/>
            </a:xfrm>
            <a:prstGeom prst="rect">
              <a:avLst/>
            </a:prstGeom>
          </p:spPr>
        </p:pic>
        <p:sp>
          <p:nvSpPr>
            <p:cNvPr id="6" name="Text 2"/>
            <p:cNvSpPr/>
            <p:nvPr/>
          </p:nvSpPr>
          <p:spPr>
            <a:xfrm>
              <a:off x="6423898" y="2689622"/>
              <a:ext cx="5040630"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القانون الدولي لحقوق الملكية الفكرية (WIPO)</a:t>
              </a:r>
              <a:endParaRPr lang="en-US" sz="1950" dirty="0"/>
            </a:p>
          </p:txBody>
        </p:sp>
        <p:sp>
          <p:nvSpPr>
            <p:cNvPr id="7" name="Text 3"/>
            <p:cNvSpPr/>
            <p:nvPr/>
          </p:nvSpPr>
          <p:spPr>
            <a:xfrm>
              <a:off x="5835253" y="3118842"/>
              <a:ext cx="562927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يوفر إطاراً عاماً لحماية حقوق الملكية الفكرية على مستوى العالم</a:t>
              </a:r>
              <a:endParaRPr lang="en-US" sz="1550" dirty="0"/>
            </a:p>
          </p:txBody>
        </p:sp>
        <p:sp>
          <p:nvSpPr>
            <p:cNvPr id="9" name="Shape 4"/>
            <p:cNvSpPr/>
            <p:nvPr/>
          </p:nvSpPr>
          <p:spPr>
            <a:xfrm>
              <a:off x="892969" y="3625215"/>
              <a:ext cx="10670738" cy="11430"/>
            </a:xfrm>
            <a:prstGeom prst="roundRect">
              <a:avLst>
                <a:gd name="adj" fmla="val 260465"/>
              </a:avLst>
            </a:prstGeom>
            <a:solidFill>
              <a:srgbClr val="D0CED9"/>
            </a:solidFill>
            <a:ln/>
          </p:spPr>
          <p:txBody>
            <a:bodyPr/>
            <a:lstStyle/>
            <a:p>
              <a:endParaRPr lang="en-US"/>
            </a:p>
          </p:txBody>
        </p:sp>
        <p:sp>
          <p:nvSpPr>
            <p:cNvPr id="10" name="Shape 5"/>
            <p:cNvSpPr/>
            <p:nvPr/>
          </p:nvSpPr>
          <p:spPr>
            <a:xfrm>
              <a:off x="9489043" y="3733919"/>
              <a:ext cx="4347567" cy="1461016"/>
            </a:xfrm>
            <a:prstGeom prst="roundRect">
              <a:avLst>
                <a:gd name="adj" fmla="val 2038"/>
              </a:avLst>
            </a:prstGeom>
            <a:solidFill>
              <a:srgbClr val="EAE8F3"/>
            </a:solidFill>
            <a:ln/>
          </p:spPr>
          <p:txBody>
            <a:bodyPr/>
            <a:lstStyle/>
            <a:p>
              <a:endParaRPr lang="en-US"/>
            </a:p>
          </p:txBody>
        </p:sp>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523345" y="4324826"/>
              <a:ext cx="279083" cy="279083"/>
            </a:xfrm>
            <a:prstGeom prst="rect">
              <a:avLst/>
            </a:prstGeom>
          </p:spPr>
        </p:pic>
        <p:sp>
          <p:nvSpPr>
            <p:cNvPr id="12" name="Text 6"/>
            <p:cNvSpPr/>
            <p:nvPr/>
          </p:nvSpPr>
          <p:spPr>
            <a:xfrm>
              <a:off x="6809780" y="393227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القوانين المحلية</a:t>
              </a:r>
              <a:endParaRPr lang="en-US" sz="1950" dirty="0"/>
            </a:p>
          </p:txBody>
        </p:sp>
        <p:sp>
          <p:nvSpPr>
            <p:cNvPr id="13" name="Text 7"/>
            <p:cNvSpPr/>
            <p:nvPr/>
          </p:nvSpPr>
          <p:spPr>
            <a:xfrm>
              <a:off x="992148" y="4361498"/>
              <a:ext cx="8298537"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تختلف التشريعات من بلد إلى آخر، مثل قوانين النشر وحقوق التأليف في الولايات المتحدة أو الاتحاد الأوروبي</a:t>
              </a:r>
              <a:endParaRPr lang="en-US" sz="1550" dirty="0"/>
            </a:p>
          </p:txBody>
        </p:sp>
        <p:sp>
          <p:nvSpPr>
            <p:cNvPr id="14" name="Shape 8"/>
            <p:cNvSpPr/>
            <p:nvPr/>
          </p:nvSpPr>
          <p:spPr>
            <a:xfrm>
              <a:off x="892969" y="5185410"/>
              <a:ext cx="8496895" cy="11430"/>
            </a:xfrm>
            <a:prstGeom prst="roundRect">
              <a:avLst>
                <a:gd name="adj" fmla="val 260465"/>
              </a:avLst>
            </a:prstGeom>
            <a:solidFill>
              <a:srgbClr val="D0CED9"/>
            </a:solidFill>
            <a:ln/>
          </p:spPr>
          <p:txBody>
            <a:bodyPr/>
            <a:lstStyle/>
            <a:p>
              <a:endParaRPr lang="en-US"/>
            </a:p>
          </p:txBody>
        </p:sp>
        <p:sp>
          <p:nvSpPr>
            <p:cNvPr id="15" name="Shape 9"/>
            <p:cNvSpPr/>
            <p:nvPr/>
          </p:nvSpPr>
          <p:spPr>
            <a:xfrm>
              <a:off x="7315200" y="5294114"/>
              <a:ext cx="6521410" cy="1461016"/>
            </a:xfrm>
            <a:prstGeom prst="roundRect">
              <a:avLst>
                <a:gd name="adj" fmla="val 2038"/>
              </a:avLst>
            </a:prstGeom>
            <a:solidFill>
              <a:srgbClr val="EAE8F3"/>
            </a:solidFill>
            <a:ln/>
          </p:spPr>
          <p:txBody>
            <a:bodyPr/>
            <a:lstStyle/>
            <a:p>
              <a:endParaRPr lang="en-US"/>
            </a:p>
          </p:txBody>
        </p:sp>
        <p:pic>
          <p:nvPicPr>
            <p:cNvPr id="16"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436423" y="5885021"/>
              <a:ext cx="279083" cy="279083"/>
            </a:xfrm>
            <a:prstGeom prst="rect">
              <a:avLst/>
            </a:prstGeom>
          </p:spPr>
        </p:pic>
        <p:sp>
          <p:nvSpPr>
            <p:cNvPr id="18" name="Text 10"/>
            <p:cNvSpPr/>
            <p:nvPr/>
          </p:nvSpPr>
          <p:spPr>
            <a:xfrm>
              <a:off x="4353758" y="5492472"/>
              <a:ext cx="2763083"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قوانين النشر على الإنترنت</a:t>
              </a:r>
              <a:endParaRPr lang="en-US" sz="1950" dirty="0"/>
            </a:p>
          </p:txBody>
        </p:sp>
        <p:sp>
          <p:nvSpPr>
            <p:cNvPr id="19" name="Text 11"/>
            <p:cNvSpPr/>
            <p:nvPr/>
          </p:nvSpPr>
          <p:spPr>
            <a:xfrm>
              <a:off x="992148" y="5921693"/>
              <a:ext cx="612469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تنظم كيفية استخدام المحتوى الرقمي على منصات الإنترنت وتحدد </a:t>
              </a:r>
              <a:r>
                <a:rPr lang="en-US" sz="1550">
                  <a:solidFill>
                    <a:srgbClr val="49495A"/>
                  </a:solidFill>
                  <a:latin typeface="Alexandria" pitchFamily="34" charset="0"/>
                  <a:ea typeface="Alexandria" pitchFamily="34" charset="-122"/>
                  <a:cs typeface="Alexandria" pitchFamily="34" charset="-120"/>
                </a:rPr>
                <a:t>عقوبات للانتهاكات</a:t>
              </a:r>
              <a:r>
                <a:rPr lang="ar-EG" sz="1550">
                  <a:solidFill>
                    <a:srgbClr val="49495A"/>
                  </a:solidFill>
                  <a:latin typeface="Alexandria" pitchFamily="34" charset="0"/>
                  <a:ea typeface="Alexandria" pitchFamily="34" charset="-122"/>
                  <a:cs typeface="Alexandria" pitchFamily="34" charset="-120"/>
                </a:rPr>
                <a:t> الخاصة بها.</a:t>
              </a:r>
              <a:endParaRPr lang="en-US" sz="1550" dirty="0"/>
            </a:p>
          </p:txBody>
        </p:sp>
      </p:grpSp>
    </p:spTree>
    <p:extLst>
      <p:ext uri="{BB962C8B-B14F-4D97-AF65-F5344CB8AC3E}">
        <p14:creationId xmlns:p14="http://schemas.microsoft.com/office/powerpoint/2010/main" val="2606657242"/>
      </p:ext>
    </p:extLst>
  </p:cSld>
  <p:clrMapOvr>
    <a:masterClrMapping/>
  </p:clrMapOvr>
  <p:transition spd="slow" advTm="79998">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14F06-0ECE-E03F-0809-729D7488311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EADA62A-2671-BC35-931E-DB42FA2429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565B2C6-B3AF-A085-7CBA-3C6C209DBC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F212B57-2CA9-E9A7-7C13-AB7763102846}"/>
              </a:ext>
            </a:extLst>
          </p:cNvPr>
          <p:cNvSpPr txBox="1"/>
          <p:nvPr/>
        </p:nvSpPr>
        <p:spPr>
          <a:xfrm>
            <a:off x="5756817" y="546619"/>
            <a:ext cx="6094140" cy="643702"/>
          </a:xfrm>
          <a:prstGeom prst="rect">
            <a:avLst/>
          </a:prstGeom>
          <a:noFill/>
        </p:spPr>
        <p:txBody>
          <a:bodyPr wrap="square">
            <a:spAutoFit/>
          </a:bodyPr>
          <a:lstStyle/>
          <a:p>
            <a:pPr marL="0" indent="0" algn="r" rtl="1">
              <a:lnSpc>
                <a:spcPts val="4850"/>
              </a:lnSpc>
              <a:buNone/>
            </a:pPr>
            <a:r>
              <a:rPr lang="en-US" sz="2400" b="1">
                <a:solidFill>
                  <a:srgbClr val="403CCF"/>
                </a:solidFill>
                <a:latin typeface="Alexandria" pitchFamily="34" charset="0"/>
                <a:ea typeface="Alexandria" pitchFamily="34" charset="-122"/>
                <a:cs typeface="Alexandria" pitchFamily="34" charset="-120"/>
              </a:rPr>
              <a:t>طرق تطبيق أخلاقيات العلاقات العامة</a:t>
            </a:r>
            <a:endParaRPr lang="en-US" sz="2400" b="1" dirty="0"/>
          </a:p>
        </p:txBody>
      </p:sp>
      <p:grpSp>
        <p:nvGrpSpPr>
          <p:cNvPr id="18" name="Group 17">
            <a:extLst>
              <a:ext uri="{FF2B5EF4-FFF2-40B4-BE49-F238E27FC236}">
                <a16:creationId xmlns:a16="http://schemas.microsoft.com/office/drawing/2014/main" id="{500784B5-516C-EC21-542A-FEEC8184597D}"/>
              </a:ext>
            </a:extLst>
          </p:cNvPr>
          <p:cNvGrpSpPr/>
          <p:nvPr/>
        </p:nvGrpSpPr>
        <p:grpSpPr>
          <a:xfrm>
            <a:off x="557560" y="1351054"/>
            <a:ext cx="11472553" cy="2451512"/>
            <a:chOff x="793909" y="3324820"/>
            <a:chExt cx="13042702" cy="2762370"/>
          </a:xfrm>
        </p:grpSpPr>
        <p:pic>
          <p:nvPicPr>
            <p:cNvPr id="4" name="Image 0" descr="preencoded.png"/>
            <p:cNvPicPr>
              <a:picLocks noChangeAspect="1"/>
            </p:cNvPicPr>
            <p:nvPr/>
          </p:nvPicPr>
          <p:blipFill>
            <a:blip r:embed="rId3"/>
            <a:stretch>
              <a:fillRect/>
            </a:stretch>
          </p:blipFill>
          <p:spPr>
            <a:xfrm>
              <a:off x="9621322" y="3324820"/>
              <a:ext cx="4215289" cy="22860"/>
            </a:xfrm>
            <a:prstGeom prst="rect">
              <a:avLst/>
            </a:prstGeom>
          </p:spPr>
        </p:pic>
        <p:sp>
          <p:nvSpPr>
            <p:cNvPr id="5" name="Text 1"/>
            <p:cNvSpPr/>
            <p:nvPr/>
          </p:nvSpPr>
          <p:spPr>
            <a:xfrm>
              <a:off x="11355705" y="34697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القيم والأخلاق</a:t>
              </a:r>
              <a:endParaRPr lang="en-US" sz="1950" dirty="0"/>
            </a:p>
          </p:txBody>
        </p:sp>
        <p:sp>
          <p:nvSpPr>
            <p:cNvPr id="6" name="Text 2"/>
            <p:cNvSpPr/>
            <p:nvPr/>
          </p:nvSpPr>
          <p:spPr>
            <a:xfrm>
              <a:off x="9621322" y="3898940"/>
              <a:ext cx="4215289"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تحلي العاملين بالاحترام والقيم والأخلاق الحميدة وحب المساعدة</a:t>
              </a:r>
              <a:endParaRPr lang="en-US" sz="1550" dirty="0"/>
            </a:p>
          </p:txBody>
        </p:sp>
        <p:pic>
          <p:nvPicPr>
            <p:cNvPr id="7" name="Image 1" descr="preencoded.png"/>
            <p:cNvPicPr>
              <a:picLocks noChangeAspect="1"/>
            </p:cNvPicPr>
            <p:nvPr/>
          </p:nvPicPr>
          <p:blipFill>
            <a:blip r:embed="rId3"/>
            <a:stretch>
              <a:fillRect/>
            </a:stretch>
          </p:blipFill>
          <p:spPr>
            <a:xfrm>
              <a:off x="5207556" y="3324820"/>
              <a:ext cx="4215408" cy="22860"/>
            </a:xfrm>
            <a:prstGeom prst="rect">
              <a:avLst/>
            </a:prstGeom>
          </p:spPr>
        </p:pic>
        <p:sp>
          <p:nvSpPr>
            <p:cNvPr id="9" name="Text 3"/>
            <p:cNvSpPr/>
            <p:nvPr/>
          </p:nvSpPr>
          <p:spPr>
            <a:xfrm>
              <a:off x="6942058" y="34697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المسؤولية الاجتماعية</a:t>
              </a:r>
              <a:endParaRPr lang="en-US" sz="1950" dirty="0"/>
            </a:p>
          </p:txBody>
        </p:sp>
        <p:sp>
          <p:nvSpPr>
            <p:cNvPr id="10" name="Text 4"/>
            <p:cNvSpPr/>
            <p:nvPr/>
          </p:nvSpPr>
          <p:spPr>
            <a:xfrm>
              <a:off x="5207556" y="3898940"/>
              <a:ext cx="4215408"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شعور المؤسسة بالمسؤولية الاجتماعية تجاه المجتمع</a:t>
              </a:r>
              <a:endParaRPr lang="en-US" sz="1550" dirty="0"/>
            </a:p>
          </p:txBody>
        </p:sp>
        <p:pic>
          <p:nvPicPr>
            <p:cNvPr id="11" name="Image 2" descr="preencoded.png"/>
            <p:cNvPicPr>
              <a:picLocks noChangeAspect="1"/>
            </p:cNvPicPr>
            <p:nvPr/>
          </p:nvPicPr>
          <p:blipFill>
            <a:blip r:embed="rId3"/>
            <a:stretch>
              <a:fillRect/>
            </a:stretch>
          </p:blipFill>
          <p:spPr>
            <a:xfrm>
              <a:off x="793909" y="3324820"/>
              <a:ext cx="4215289" cy="22860"/>
            </a:xfrm>
            <a:prstGeom prst="rect">
              <a:avLst/>
            </a:prstGeom>
          </p:spPr>
        </p:pic>
        <p:sp>
          <p:nvSpPr>
            <p:cNvPr id="12" name="Text 5"/>
            <p:cNvSpPr/>
            <p:nvPr/>
          </p:nvSpPr>
          <p:spPr>
            <a:xfrm>
              <a:off x="2528292" y="34697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المنفعة المتبادلة</a:t>
              </a:r>
              <a:endParaRPr lang="en-US" sz="1950" dirty="0"/>
            </a:p>
          </p:txBody>
        </p:sp>
        <p:sp>
          <p:nvSpPr>
            <p:cNvPr id="13" name="Text 6"/>
            <p:cNvSpPr/>
            <p:nvPr/>
          </p:nvSpPr>
          <p:spPr>
            <a:xfrm>
              <a:off x="793909" y="3898940"/>
              <a:ext cx="4215289"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تحقيق المنفعة المتبادلة لكل من المنظمة والجمهور</a:t>
              </a:r>
              <a:endParaRPr lang="en-US" sz="1550" dirty="0"/>
            </a:p>
          </p:txBody>
        </p:sp>
        <p:pic>
          <p:nvPicPr>
            <p:cNvPr id="14" name="Image 3" descr="preencoded.png"/>
            <p:cNvPicPr>
              <a:picLocks noChangeAspect="1"/>
            </p:cNvPicPr>
            <p:nvPr/>
          </p:nvPicPr>
          <p:blipFill>
            <a:blip r:embed="rId4"/>
            <a:stretch>
              <a:fillRect/>
            </a:stretch>
          </p:blipFill>
          <p:spPr>
            <a:xfrm>
              <a:off x="7414498" y="5175647"/>
              <a:ext cx="6422112" cy="22860"/>
            </a:xfrm>
            <a:prstGeom prst="rect">
              <a:avLst/>
            </a:prstGeom>
          </p:spPr>
        </p:pic>
        <p:sp>
          <p:nvSpPr>
            <p:cNvPr id="15" name="Text 7"/>
            <p:cNvSpPr/>
            <p:nvPr/>
          </p:nvSpPr>
          <p:spPr>
            <a:xfrm>
              <a:off x="11355705" y="534042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في الأزمات</a:t>
              </a:r>
              <a:endParaRPr lang="en-US" sz="1950" dirty="0"/>
            </a:p>
          </p:txBody>
        </p:sp>
        <p:sp>
          <p:nvSpPr>
            <p:cNvPr id="16" name="Text 8"/>
            <p:cNvSpPr/>
            <p:nvPr/>
          </p:nvSpPr>
          <p:spPr>
            <a:xfrm>
              <a:off x="7414498" y="5769650"/>
              <a:ext cx="6422112"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معلومات واضحة ودقيقة للجمهور أثناء الأزمات</a:t>
              </a:r>
              <a:endParaRPr lang="en-US" sz="1550" dirty="0"/>
            </a:p>
          </p:txBody>
        </p:sp>
        <p:pic>
          <p:nvPicPr>
            <p:cNvPr id="17" name="Image 4" descr="preencoded.png"/>
            <p:cNvPicPr>
              <a:picLocks noChangeAspect="1"/>
            </p:cNvPicPr>
            <p:nvPr/>
          </p:nvPicPr>
          <p:blipFill>
            <a:blip r:embed="rId4"/>
            <a:stretch>
              <a:fillRect/>
            </a:stretch>
          </p:blipFill>
          <p:spPr>
            <a:xfrm>
              <a:off x="793909" y="5175647"/>
              <a:ext cx="6422231" cy="22860"/>
            </a:xfrm>
            <a:prstGeom prst="rect">
              <a:avLst/>
            </a:prstGeom>
          </p:spPr>
        </p:pic>
        <p:sp>
          <p:nvSpPr>
            <p:cNvPr id="19" name="Text 9"/>
            <p:cNvSpPr/>
            <p:nvPr/>
          </p:nvSpPr>
          <p:spPr>
            <a:xfrm>
              <a:off x="4735235" y="534042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التواصل التفاعلي</a:t>
              </a:r>
              <a:endParaRPr lang="en-US" sz="1950" dirty="0"/>
            </a:p>
          </p:txBody>
        </p:sp>
        <p:sp>
          <p:nvSpPr>
            <p:cNvPr id="20" name="Text 10"/>
            <p:cNvSpPr/>
            <p:nvPr/>
          </p:nvSpPr>
          <p:spPr>
            <a:xfrm>
              <a:off x="793909" y="576965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إنشاء منصات تفاعلية تمكن الجمهور من التعبير عن آرائهم</a:t>
              </a:r>
              <a:endParaRPr lang="en-US" sz="1550" dirty="0"/>
            </a:p>
          </p:txBody>
        </p:sp>
      </p:grpSp>
      <p:grpSp>
        <p:nvGrpSpPr>
          <p:cNvPr id="21" name="Group 20">
            <a:extLst>
              <a:ext uri="{FF2B5EF4-FFF2-40B4-BE49-F238E27FC236}">
                <a16:creationId xmlns:a16="http://schemas.microsoft.com/office/drawing/2014/main" id="{2D4FA6B9-0DC2-09A5-FAAD-BF4E419623AB}"/>
              </a:ext>
            </a:extLst>
          </p:cNvPr>
          <p:cNvGrpSpPr/>
          <p:nvPr/>
        </p:nvGrpSpPr>
        <p:grpSpPr>
          <a:xfrm>
            <a:off x="-125354" y="4516860"/>
            <a:ext cx="12442708" cy="1888024"/>
            <a:chOff x="793790" y="3689866"/>
            <a:chExt cx="13042821" cy="1866781"/>
          </a:xfrm>
        </p:grpSpPr>
        <p:pic>
          <p:nvPicPr>
            <p:cNvPr id="22" name="Image 0" descr="preencoded.png">
              <a:extLst>
                <a:ext uri="{FF2B5EF4-FFF2-40B4-BE49-F238E27FC236}">
                  <a16:creationId xmlns:a16="http://schemas.microsoft.com/office/drawing/2014/main" id="{F1E45A8A-466E-554F-FAC8-B1AE5C46B3A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41298" y="3689866"/>
              <a:ext cx="595313" cy="595313"/>
            </a:xfrm>
            <a:prstGeom prst="rect">
              <a:avLst/>
            </a:prstGeom>
          </p:spPr>
        </p:pic>
        <p:sp>
          <p:nvSpPr>
            <p:cNvPr id="23" name="Text 1">
              <a:extLst>
                <a:ext uri="{FF2B5EF4-FFF2-40B4-BE49-F238E27FC236}">
                  <a16:creationId xmlns:a16="http://schemas.microsoft.com/office/drawing/2014/main" id="{131BD683-F6F3-DF42-A8AE-28737BB582CC}"/>
                </a:ext>
              </a:extLst>
            </p:cNvPr>
            <p:cNvSpPr/>
            <p:nvPr/>
          </p:nvSpPr>
          <p:spPr>
            <a:xfrm>
              <a:off x="10512385" y="38572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تطوير المجتمع</a:t>
              </a:r>
              <a:endParaRPr lang="en-US" sz="1950" dirty="0"/>
            </a:p>
          </p:txBody>
        </p:sp>
        <p:sp>
          <p:nvSpPr>
            <p:cNvPr id="24" name="Text 2">
              <a:extLst>
                <a:ext uri="{FF2B5EF4-FFF2-40B4-BE49-F238E27FC236}">
                  <a16:creationId xmlns:a16="http://schemas.microsoft.com/office/drawing/2014/main" id="{A42BFED7-A0A8-83A6-E387-F7C0D4F39C49}"/>
                </a:ext>
              </a:extLst>
            </p:cNvPr>
            <p:cNvSpPr/>
            <p:nvPr/>
          </p:nvSpPr>
          <p:spPr>
            <a:xfrm>
              <a:off x="9654421" y="4286488"/>
              <a:ext cx="3338870" cy="127015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المساهمة في تطوير المجتمع من خلال تقديم برامج تدريبية للشباب أو دعم المبادرات التي ترفع من مستوى المهارات والكفاءات</a:t>
              </a:r>
              <a:endParaRPr lang="en-US" sz="1550" dirty="0"/>
            </a:p>
          </p:txBody>
        </p:sp>
        <p:pic>
          <p:nvPicPr>
            <p:cNvPr id="25" name="Image 1" descr="preencoded.png">
              <a:extLst>
                <a:ext uri="{FF2B5EF4-FFF2-40B4-BE49-F238E27FC236}">
                  <a16:creationId xmlns:a16="http://schemas.microsoft.com/office/drawing/2014/main" id="{75FF7E08-3498-BBF6-3E8F-57D1F43A42E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811101" y="3689866"/>
              <a:ext cx="595313" cy="595313"/>
            </a:xfrm>
            <a:prstGeom prst="rect">
              <a:avLst/>
            </a:prstGeom>
          </p:spPr>
        </p:pic>
        <p:sp>
          <p:nvSpPr>
            <p:cNvPr id="26" name="Text 3">
              <a:extLst>
                <a:ext uri="{FF2B5EF4-FFF2-40B4-BE49-F238E27FC236}">
                  <a16:creationId xmlns:a16="http://schemas.microsoft.com/office/drawing/2014/main" id="{26431FDE-920B-3123-FB87-FEAF7DC9C39E}"/>
                </a:ext>
              </a:extLst>
            </p:cNvPr>
            <p:cNvSpPr/>
            <p:nvPr/>
          </p:nvSpPr>
          <p:spPr>
            <a:xfrm>
              <a:off x="5769769" y="3857268"/>
              <a:ext cx="279332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تجنب الممارسات المضللة</a:t>
              </a:r>
              <a:endParaRPr lang="en-US" sz="1950" dirty="0"/>
            </a:p>
          </p:txBody>
        </p:sp>
        <p:sp>
          <p:nvSpPr>
            <p:cNvPr id="27" name="Text 4">
              <a:extLst>
                <a:ext uri="{FF2B5EF4-FFF2-40B4-BE49-F238E27FC236}">
                  <a16:creationId xmlns:a16="http://schemas.microsoft.com/office/drawing/2014/main" id="{03937DF9-2028-046B-3EFB-C8A3FC60A683}"/>
                </a:ext>
              </a:extLst>
            </p:cNvPr>
            <p:cNvSpPr/>
            <p:nvPr/>
          </p:nvSpPr>
          <p:spPr>
            <a:xfrm>
              <a:off x="5224105" y="4286488"/>
              <a:ext cx="3338989"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تجنب الممارسات التسويقية المضللة أو التي تستغل الفئات الضعيفة، مع الالتزام بالإعلان الصادق والمسؤول</a:t>
              </a:r>
              <a:endParaRPr lang="en-US" sz="1550" dirty="0"/>
            </a:p>
          </p:txBody>
        </p:sp>
        <p:pic>
          <p:nvPicPr>
            <p:cNvPr id="28" name="Image 2" descr="preencoded.png">
              <a:extLst>
                <a:ext uri="{FF2B5EF4-FFF2-40B4-BE49-F238E27FC236}">
                  <a16:creationId xmlns:a16="http://schemas.microsoft.com/office/drawing/2014/main" id="{915B89D5-641F-58D5-0985-B2B5D3EBDAF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380786" y="3689866"/>
              <a:ext cx="595313" cy="595313"/>
            </a:xfrm>
            <a:prstGeom prst="rect">
              <a:avLst/>
            </a:prstGeom>
          </p:spPr>
        </p:pic>
        <p:sp>
          <p:nvSpPr>
            <p:cNvPr id="30" name="Text 5">
              <a:extLst>
                <a:ext uri="{FF2B5EF4-FFF2-40B4-BE49-F238E27FC236}">
                  <a16:creationId xmlns:a16="http://schemas.microsoft.com/office/drawing/2014/main" id="{06BB64B5-D58C-66ED-91C0-327C8120EC6F}"/>
                </a:ext>
              </a:extLst>
            </p:cNvPr>
            <p:cNvSpPr/>
            <p:nvPr/>
          </p:nvSpPr>
          <p:spPr>
            <a:xfrm>
              <a:off x="1651873" y="38572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حملات التوعية</a:t>
              </a:r>
              <a:endParaRPr lang="en-US" sz="1950" dirty="0"/>
            </a:p>
          </p:txBody>
        </p:sp>
        <p:sp>
          <p:nvSpPr>
            <p:cNvPr id="31" name="Text 6">
              <a:extLst>
                <a:ext uri="{FF2B5EF4-FFF2-40B4-BE49-F238E27FC236}">
                  <a16:creationId xmlns:a16="http://schemas.microsoft.com/office/drawing/2014/main" id="{2F6A4A52-5DE0-20CF-8F1C-EC15D99547F6}"/>
                </a:ext>
              </a:extLst>
            </p:cNvPr>
            <p:cNvSpPr/>
            <p:nvPr/>
          </p:nvSpPr>
          <p:spPr>
            <a:xfrm>
              <a:off x="793790" y="4286488"/>
              <a:ext cx="3338989"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تنظيم حملات توعية حول القضايا المجتمعية المهمة مثل الصحة العامة والتعليم والسلامة البيئية</a:t>
              </a:r>
              <a:endParaRPr lang="en-US" sz="1550" dirty="0"/>
            </a:p>
          </p:txBody>
        </p:sp>
      </p:grpSp>
    </p:spTree>
    <p:extLst>
      <p:ext uri="{BB962C8B-B14F-4D97-AF65-F5344CB8AC3E}">
        <p14:creationId xmlns:p14="http://schemas.microsoft.com/office/powerpoint/2010/main" val="3521220666"/>
      </p:ext>
    </p:extLst>
  </p:cSld>
  <p:clrMapOvr>
    <a:masterClrMapping/>
  </p:clrMapOvr>
  <p:transition spd="slow" advTm="12521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47BCD-E611-D481-F60B-D88955EA41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F8A84-1E7C-E8F5-EF74-2BFBE7A2471A}"/>
              </a:ext>
            </a:extLst>
          </p:cNvPr>
          <p:cNvSpPr/>
          <p:nvPr/>
        </p:nvSpPr>
        <p:spPr>
          <a:xfrm>
            <a:off x="412595" y="1685495"/>
            <a:ext cx="11251581" cy="4522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417DC5-0ED0-EE8B-FEDD-7D3F7038C49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67BB53DE-90EE-9AA2-ABF2-E86CC4D6B4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7AB953-188F-32BC-E6AF-0C84635BD3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65F02EE-3351-03D7-0447-E9728A5F97F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9FB6559-B1E5-1861-000B-D317FB0A32FE}"/>
              </a:ext>
            </a:extLst>
          </p:cNvPr>
          <p:cNvSpPr txBox="1"/>
          <p:nvPr/>
        </p:nvSpPr>
        <p:spPr>
          <a:xfrm>
            <a:off x="635620" y="2150366"/>
            <a:ext cx="10733501" cy="383637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التسويق الرقمي عبر الإعلام الجديد يمثل فرصة هائلة للتواصل مع الجمهور بطرق مبتكرة، لكنه يحمل في طياته تحديات أخلاقية تتعلق بكيفية استخدام البيانات، عرض المحتوى، واستهداف الجمهور. هذه التحديات تتطلب من المؤسسات والمسوّقين تبني معايير أخلاقية لضمان تحقيق التوازن بين أهداف التسويق وحقوق الجمهور.</a:t>
            </a:r>
          </a:p>
          <a:p>
            <a:pPr algn="just" rtl="1">
              <a:lnSpc>
                <a:spcPct val="150000"/>
              </a:lnSpc>
            </a:pPr>
            <a:r>
              <a:rPr lang="ar-EG" b="1" dirty="0">
                <a:highlight>
                  <a:srgbClr val="00FFFF"/>
                </a:highlight>
                <a:latin typeface="Alexandria" pitchFamily="2" charset="-78"/>
                <a:cs typeface="Alexandria" pitchFamily="2" charset="-78"/>
              </a:rPr>
              <a:t>وعن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استغلال البيانات الشخصية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جمع كميات هائلة من البيانات الشخصية من الجمهور عبر مواقع التواصل الاجتماعي والمواقع الإلكترونية دون موافقة واضحة. واستخدام هذه البيانات لاستهداف الجمهور بإعلانات مخصصة قد تعتبر تدخلاً في خصوصيتهم.</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طلب موافقة واضحة من الجمهور قبل جمع البيانات أو استخدامها. مع الالتزام بالقوانين مثل اللائحة العامة لحماية البيانات (</a:t>
            </a:r>
            <a:r>
              <a:rPr lang="en-US" sz="1600" dirty="0">
                <a:latin typeface="Alexandria" pitchFamily="2" charset="-78"/>
                <a:cs typeface="Alexandria" pitchFamily="2" charset="-78"/>
              </a:rPr>
              <a:t>GDPR) </a:t>
            </a:r>
            <a:r>
              <a:rPr lang="ar-EG" sz="1600" dirty="0">
                <a:latin typeface="Alexandria" pitchFamily="2" charset="-78"/>
                <a:cs typeface="Alexandria" pitchFamily="2" charset="-78"/>
              </a:rPr>
              <a:t>التي تفرض قيودًا على جمع البيانات الشخصية.</a:t>
            </a:r>
          </a:p>
        </p:txBody>
      </p:sp>
      <p:pic>
        <p:nvPicPr>
          <p:cNvPr id="7" name="Graphic 21">
            <a:extLst>
              <a:ext uri="{FF2B5EF4-FFF2-40B4-BE49-F238E27FC236}">
                <a16:creationId xmlns:a16="http://schemas.microsoft.com/office/drawing/2014/main" id="{E0D44733-70BE-9817-76B6-42914F4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5388959"/>
      </p:ext>
    </p:extLst>
  </p:cSld>
  <p:clrMapOvr>
    <a:masterClrMapping/>
  </p:clrMapOvr>
  <mc:AlternateContent xmlns:mc="http://schemas.openxmlformats.org/markup-compatibility/2006" xmlns:p14="http://schemas.microsoft.com/office/powerpoint/2010/main">
    <mc:Choice Requires="p14">
      <p:transition p14:dur="10" advTm="72969"/>
    </mc:Choice>
    <mc:Fallback xmlns="">
      <p:transition advTm="729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63963-D5A8-A887-9FC6-EC3BB94459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C571C1-E52C-699F-CFF4-6705E5DA51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459490-E733-7E7B-B350-8626BBD5897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0EFB738A-4B42-7A57-4466-3DB5984970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3AEA1C-3516-CDAA-ADD2-2E028A8A6A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B9F151-D257-F84E-3693-8EAF98D1ABF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A340EC9-5047-272E-E08B-129396A6B866}"/>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الإعلانات المضللة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نشر إعلانات تحتوي على معلومات غير صحيحة أو مبالغ فيها للترويج لمنتجات أو خدمات. إلى جانب استخدام صور أو عبارات توحي بميزات غير موجودة في المنتج.</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الالتزام بالشفافية والوضوح في تقديم المعلومات حول المنتجات والخدمات. مع تجنب استخدام الصور والعبارات التي قد تخدع الجمهور.</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المحتوى غير المناسب أو المسيء</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نشر محتوى قد يكون حساسًا أو مسيئًا لمجموعات معينة في المجتمع، مما يؤدي إلى ردود فعل سلبية.</a:t>
            </a:r>
          </a:p>
          <a:p>
            <a:pPr algn="just" rtl="1">
              <a:lnSpc>
                <a:spcPct val="150000"/>
              </a:lnSpc>
            </a:pPr>
            <a:r>
              <a:rPr lang="ar-EG" sz="1600" dirty="0">
                <a:latin typeface="Alexandria" pitchFamily="2" charset="-78"/>
                <a:cs typeface="Alexandria" pitchFamily="2" charset="-78"/>
              </a:rPr>
              <a:t>    الاعتماد على أساليب تسويقية تروج للعنف أو التمييز أو القيم غير الأخلاقية.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مراجعة المحتوى التسويقي بدقة قبل نشره لضمان ملاءمته لجميع الفئات. وتطوير سياسات واضحة لاختيار المحتوى الذي يعكس القيم الأخلاقية.</a:t>
            </a:r>
          </a:p>
        </p:txBody>
      </p:sp>
      <p:pic>
        <p:nvPicPr>
          <p:cNvPr id="7" name="Graphic 21">
            <a:extLst>
              <a:ext uri="{FF2B5EF4-FFF2-40B4-BE49-F238E27FC236}">
                <a16:creationId xmlns:a16="http://schemas.microsoft.com/office/drawing/2014/main" id="{99BBAF89-A5A2-6A7B-3965-D8404C27E1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4010488"/>
      </p:ext>
    </p:extLst>
  </p:cSld>
  <p:clrMapOvr>
    <a:masterClrMapping/>
  </p:clrMapOvr>
  <mc:AlternateContent xmlns:mc="http://schemas.openxmlformats.org/markup-compatibility/2006" xmlns:p14="http://schemas.microsoft.com/office/powerpoint/2010/main">
    <mc:Choice Requires="p14">
      <p:transition p14:dur="10" advTm="77681"/>
    </mc:Choice>
    <mc:Fallback xmlns="">
      <p:transition advTm="776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AC8F1-C9E9-258A-AB41-BD049772FE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C2FAA1-11DF-6C95-67BA-35BDCEAC98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07C381-5DAB-6D9B-6A2B-90A6E85E43FB}"/>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94104476-A357-1457-854E-F24612A06C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F6E788-D813-AB3E-0AE6-F38DAAF327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2CA1B5E-3AB1-21D7-3C14-F5857E83AD6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6A399AC-9969-3DB8-82FC-A95C2534FA9A}"/>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التلاعب النفسي واستغلال السلوكيات</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استخدام تقنيات مثل علم النفس السلوكي لإقناع الجمهور بشراء منتجات أو خدمات قد لا يحتاجون إليها. إلى جانب استغلال العواطف مثل الخوف أو الشعور بالنقص لدفع الجمهور لاتخاذ قرارات سريعة.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التركيز على تسويق القيم والفوائد الحقيقية للمنتج بدلاً من استغلال العواطف. مع تجنب أساليب التلاعب التي قد تضر بالجمهور على المدى الطويل.</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الإعلانات الموجهة بشكل مفرط</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الاعتماد على استراتيجيات إعلانية تتبع الجمهور بشكل مفرط عبر الإنترنت، مما قد يشعرهم بأنهم مراقبون. والتكرار المزعج للإعلانات عبر وسائل الإعلام الجديد.</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تقليل التتبع المستمر للجمهور والاعتماد على بيانات أقل تدخلاً. مع تطبيق استراتيجيات إعلانية متوازنة لا تسبب إزعاجًا.</a:t>
            </a:r>
          </a:p>
        </p:txBody>
      </p:sp>
      <p:pic>
        <p:nvPicPr>
          <p:cNvPr id="7" name="Graphic 21">
            <a:extLst>
              <a:ext uri="{FF2B5EF4-FFF2-40B4-BE49-F238E27FC236}">
                <a16:creationId xmlns:a16="http://schemas.microsoft.com/office/drawing/2014/main" id="{2D006BCB-C5A2-9AF0-CDEC-5BC620ACDF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066525"/>
      </p:ext>
    </p:extLst>
  </p:cSld>
  <p:clrMapOvr>
    <a:masterClrMapping/>
  </p:clrMapOvr>
  <mc:AlternateContent xmlns:mc="http://schemas.openxmlformats.org/markup-compatibility/2006" xmlns:p14="http://schemas.microsoft.com/office/powerpoint/2010/main">
    <mc:Choice Requires="p14">
      <p:transition p14:dur="10" advTm="92751"/>
    </mc:Choice>
    <mc:Fallback xmlns="">
      <p:transition advTm="9275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CA3D3-464A-78DA-71D3-17763017C6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C4F483-2AA8-AACF-5418-1B6406DA66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FFCC47-EE9F-95BB-D799-0FF053A2278D}"/>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FCB96028-4A6A-C8E9-648D-C0CFBF9B8B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BB7EC3-2597-B6EB-8BD1-3EF8421A7A8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72B355-247A-8A03-EE17-700FECBC69BC}"/>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292F415-05EF-6E7C-C744-1FE062AD9D47}"/>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التضليل في تقييمات العملاء والمراجعات</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نشر مراجعات وهمية أو مدفوعة لتعزيز صورة المنتج أو الخدمة. أو القيام بحذف أو تعديل المراجعات السلبية لإظهار المنتج بشكل غير واقعي.</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توفير بيئة مفتوحة للمراجعات الحقيقية من العملاء. مع التعامل بشفافية مع المراجعات السلبية والعمل على تحسين المنتجات بناءً عليها.</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الإضرار بالصحة النفسية والاجتماعية</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الترويج لمنتجات أو خدمات تعزز القيم السطحية مثل المظهر الخارجي أو الثروة، مما قد يؤثر سلبًا على الصحة النفسية. ودفع الجمهور لقضاء وقت مفرط على الإنترنت بسبب الحملات الإعلانية المكثفة.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تصميم حملات تسويقية تعزز القيم الإيجابية مثل الصحة والوعي البيئي. وتشجيع الجمهور على التوازن بين الحياة الرقمية والحياة الواقعية.</a:t>
            </a:r>
          </a:p>
        </p:txBody>
      </p:sp>
      <p:pic>
        <p:nvPicPr>
          <p:cNvPr id="7" name="Graphic 21">
            <a:extLst>
              <a:ext uri="{FF2B5EF4-FFF2-40B4-BE49-F238E27FC236}">
                <a16:creationId xmlns:a16="http://schemas.microsoft.com/office/drawing/2014/main" id="{2DBF8B40-4DB6-DC8D-6F52-9FA114C162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02272942"/>
      </p:ext>
    </p:extLst>
  </p:cSld>
  <p:clrMapOvr>
    <a:masterClrMapping/>
  </p:clrMapOvr>
  <mc:AlternateContent xmlns:mc="http://schemas.openxmlformats.org/markup-compatibility/2006" xmlns:p14="http://schemas.microsoft.com/office/powerpoint/2010/main">
    <mc:Choice Requires="p14">
      <p:transition p14:dur="10" advTm="85203"/>
    </mc:Choice>
    <mc:Fallback xmlns="">
      <p:transition advTm="8520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AFA79-C4D1-CF04-3FBD-DDD26FC826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16714D-9A00-5B60-85B1-BEB698A8C3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6769D45-B68C-D180-3C6A-81A996A5E10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5EA73C98-D4F5-E437-1021-480CA0DB37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D0749D-3A4E-5F60-8A79-B2ACCFAFED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856203-D2BD-E689-5433-314F098F24C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C9C4101-15F7-373A-C376-F10BCDDA2902}"/>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استهداف الفئات الضعيفة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استهداف الأطفال أو كبار السن أو الفئات الأقل وعيًا بإعلانات قد تؤثر على قراراتهم المالية أو الصحية. واستخدام استراتيجيات تسويقية تستغل ضعف هذه الفئات لتحقيق أرباح.</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الامتناع عن الترويج لمنتجات قد تكون غير مناسبة لهذه الفئات. واعتماد سياسات واضحة لتحديد الجمهور المستهدف بما يضمن حماية الفئات الأكثر ضعفًا.</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عدم الامتثال للقوانين المحلية والدولية</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عدم الالتزام بالقوانين التي تنظم الإعلانات الرقمية، مثل قوانين حماية البيانات أو قوانين الملكية الفكرية. والعمل في بيئات غير منظمة قد تؤدي إلى نزاعات قانونية.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 الالتزام بجميع القوانين المحلية والدولية المتعلقة بالتسويق الرقمي. مع استشارة الخبراء القانونيين لضمان توافق الحملات مع اللوائح.</a:t>
            </a:r>
          </a:p>
        </p:txBody>
      </p:sp>
      <p:pic>
        <p:nvPicPr>
          <p:cNvPr id="7" name="Graphic 21">
            <a:extLst>
              <a:ext uri="{FF2B5EF4-FFF2-40B4-BE49-F238E27FC236}">
                <a16:creationId xmlns:a16="http://schemas.microsoft.com/office/drawing/2014/main" id="{D1B781D2-A9F2-5C0E-FB2D-6BE6561DF7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0438126"/>
      </p:ext>
    </p:extLst>
  </p:cSld>
  <p:clrMapOvr>
    <a:masterClrMapping/>
  </p:clrMapOvr>
  <mc:AlternateContent xmlns:mc="http://schemas.openxmlformats.org/markup-compatibility/2006" xmlns:p14="http://schemas.microsoft.com/office/powerpoint/2010/main">
    <mc:Choice Requires="p14">
      <p:transition p14:dur="10" advTm="90743"/>
    </mc:Choice>
    <mc:Fallback xmlns="">
      <p:transition advTm="907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33001" y="2227487"/>
            <a:ext cx="4222539" cy="1896417"/>
          </a:xfrm>
          <a:prstGeom prst="rect">
            <a:avLst/>
          </a:prstGeom>
        </p:spPr>
        <p:txBody>
          <a:bodyPr wrap="square">
            <a:spAutoFit/>
          </a:bodyPr>
          <a:lstStyle/>
          <a:p>
            <a:pPr algn="ctr" rtl="1">
              <a:lnSpc>
                <a:spcPts val="4850"/>
              </a:lnSpc>
            </a:pPr>
            <a:r>
              <a:rPr lang="ar-EG" sz="2400" b="1">
                <a:solidFill>
                  <a:srgbClr val="403CCF"/>
                </a:solidFill>
                <a:latin typeface="Alexandria" pitchFamily="34" charset="0"/>
                <a:ea typeface="Alexandria" pitchFamily="34" charset="-122"/>
                <a:cs typeface="Alexandria" pitchFamily="34" charset="-120"/>
              </a:rPr>
              <a:t>دراسات حالة عربية في توظيف الإعلام الجديد بالعلاقات العامة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6CFA505A-E276-E73B-A724-F43962D9E557}"/>
              </a:ext>
            </a:extLst>
          </p:cNvPr>
          <p:cNvPicPr>
            <a:picLocks noChangeAspect="1"/>
          </p:cNvPicPr>
          <p:nvPr/>
        </p:nvPicPr>
        <p:blipFill>
          <a:blip r:embed="rId3"/>
          <a:stretch>
            <a:fillRect/>
          </a:stretch>
        </p:blipFill>
        <p:spPr>
          <a:xfrm>
            <a:off x="6830712" y="-58159"/>
            <a:ext cx="4572001" cy="6858000"/>
          </a:xfrm>
          <a:prstGeom prst="rect">
            <a:avLst/>
          </a:prstGeom>
        </p:spPr>
      </p:pic>
    </p:spTree>
  </p:cSld>
  <p:clrMapOvr>
    <a:masterClrMapping/>
  </p:clrMapOvr>
  <p:transition spd="slow" advTm="14478">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CA132-91D1-EF4C-5448-6BE48786AFB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A6197D-F92D-7F94-A3E2-D6AA8BF1CEC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CDB8918-380C-184C-00D2-27F46FA39E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3" name="Picture 22">
            <a:extLst>
              <a:ext uri="{FF2B5EF4-FFF2-40B4-BE49-F238E27FC236}">
                <a16:creationId xmlns:a16="http://schemas.microsoft.com/office/drawing/2014/main" id="{CF9FBF6C-0BE0-50C6-711A-869EB26C5354}"/>
              </a:ext>
            </a:extLst>
          </p:cNvPr>
          <p:cNvPicPr>
            <a:picLocks noChangeAspect="1"/>
          </p:cNvPicPr>
          <p:nvPr/>
        </p:nvPicPr>
        <p:blipFill>
          <a:blip r:embed="rId3"/>
          <a:stretch>
            <a:fillRect/>
          </a:stretch>
        </p:blipFill>
        <p:spPr>
          <a:xfrm>
            <a:off x="0" y="1073738"/>
            <a:ext cx="12192000" cy="893467"/>
          </a:xfrm>
          <a:prstGeom prst="rect">
            <a:avLst/>
          </a:prstGeom>
        </p:spPr>
      </p:pic>
      <p:grpSp>
        <p:nvGrpSpPr>
          <p:cNvPr id="24" name="Group 23">
            <a:extLst>
              <a:ext uri="{FF2B5EF4-FFF2-40B4-BE49-F238E27FC236}">
                <a16:creationId xmlns:a16="http://schemas.microsoft.com/office/drawing/2014/main" id="{E2149256-78E1-8563-9EA1-62D5D043B99F}"/>
              </a:ext>
            </a:extLst>
          </p:cNvPr>
          <p:cNvGrpSpPr/>
          <p:nvPr/>
        </p:nvGrpSpPr>
        <p:grpSpPr>
          <a:xfrm>
            <a:off x="180431" y="2150081"/>
            <a:ext cx="11851735" cy="4529499"/>
            <a:chOff x="712827" y="3107055"/>
            <a:chExt cx="13227606" cy="4887277"/>
          </a:xfrm>
        </p:grpSpPr>
        <p:sp>
          <p:nvSpPr>
            <p:cNvPr id="25" name="Text 0"/>
            <p:cNvSpPr/>
            <p:nvPr/>
          </p:nvSpPr>
          <p:spPr>
            <a:xfrm>
              <a:off x="7488912" y="3107055"/>
              <a:ext cx="6428661" cy="636508"/>
            </a:xfrm>
            <a:prstGeom prst="rect">
              <a:avLst/>
            </a:prstGeom>
            <a:noFill/>
            <a:ln/>
          </p:spPr>
          <p:txBody>
            <a:bodyPr wrap="none" lIns="0" tIns="0" rIns="0" bIns="0" rtlCol="0" anchor="t"/>
            <a:lstStyle/>
            <a:p>
              <a:pPr marL="0" indent="0" algn="just" rtl="1">
                <a:lnSpc>
                  <a:spcPts val="5000"/>
                </a:lnSpc>
                <a:buNone/>
              </a:pPr>
              <a:r>
                <a:rPr lang="en-US" sz="3200" dirty="0">
                  <a:solidFill>
                    <a:srgbClr val="403CCF"/>
                  </a:solidFill>
                  <a:latin typeface="Alexandria" pitchFamily="2" charset="-78"/>
                  <a:ea typeface="Libre Baskerville" pitchFamily="34" charset="-122"/>
                  <a:cs typeface="Alexandria" pitchFamily="2" charset="-78"/>
                </a:rPr>
                <a:t>التجارب الخليجية والعربية الرائدة</a:t>
              </a:r>
              <a:endParaRPr lang="en-US" sz="3200" dirty="0">
                <a:latin typeface="Alexandria" pitchFamily="2" charset="-78"/>
                <a:cs typeface="Alexandria" pitchFamily="2" charset="-78"/>
              </a:endParaRPr>
            </a:p>
          </p:txBody>
        </p:sp>
        <p:sp>
          <p:nvSpPr>
            <p:cNvPr id="26" name="Shape 1"/>
            <p:cNvSpPr/>
            <p:nvPr/>
          </p:nvSpPr>
          <p:spPr>
            <a:xfrm>
              <a:off x="7416998" y="4049078"/>
              <a:ext cx="6500574" cy="1870829"/>
            </a:xfrm>
            <a:prstGeom prst="roundRect">
              <a:avLst>
                <a:gd name="adj" fmla="val 5865"/>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27" name="Image 1" descr="preencoded.png"/>
            <p:cNvPicPr>
              <a:picLocks noChangeAspect="1"/>
            </p:cNvPicPr>
            <p:nvPr/>
          </p:nvPicPr>
          <p:blipFill>
            <a:blip r:embed="rId4"/>
            <a:stretch>
              <a:fillRect/>
            </a:stretch>
          </p:blipFill>
          <p:spPr>
            <a:xfrm>
              <a:off x="13848993" y="4049078"/>
              <a:ext cx="91440" cy="1870829"/>
            </a:xfrm>
            <a:prstGeom prst="rect">
              <a:avLst/>
            </a:prstGeom>
          </p:spPr>
        </p:pic>
        <p:sp>
          <p:nvSpPr>
            <p:cNvPr id="28" name="Text 2"/>
            <p:cNvSpPr/>
            <p:nvPr/>
          </p:nvSpPr>
          <p:spPr>
            <a:xfrm>
              <a:off x="11076503" y="4275534"/>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المملكة العربية السعودية</a:t>
              </a:r>
              <a:endParaRPr lang="en-US" sz="2000" dirty="0">
                <a:latin typeface="Alexandria" pitchFamily="2" charset="-78"/>
                <a:cs typeface="Alexandria" pitchFamily="2" charset="-78"/>
              </a:endParaRPr>
            </a:p>
          </p:txBody>
        </p:sp>
        <p:sp>
          <p:nvSpPr>
            <p:cNvPr id="30" name="Text 3"/>
            <p:cNvSpPr/>
            <p:nvPr/>
          </p:nvSpPr>
          <p:spPr>
            <a:xfrm>
              <a:off x="7643455" y="4715828"/>
              <a:ext cx="5979081" cy="977622"/>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دراسات متعمقة حول استخدام تويتر في التواصل الحكومي والمؤسسي، مع تركيز على استراتيجيات المحتوى والتفاعل المباشر مع المواطنين عبر المنصات الرقمية.</a:t>
              </a:r>
              <a:endParaRPr lang="en-US" sz="1600" dirty="0">
                <a:latin typeface="Alexandria" pitchFamily="2" charset="-78"/>
                <a:cs typeface="Alexandria" pitchFamily="2" charset="-78"/>
              </a:endParaRPr>
            </a:p>
          </p:txBody>
        </p:sp>
        <p:sp>
          <p:nvSpPr>
            <p:cNvPr id="31" name="Shape 4"/>
            <p:cNvSpPr/>
            <p:nvPr/>
          </p:nvSpPr>
          <p:spPr>
            <a:xfrm>
              <a:off x="712827" y="4049078"/>
              <a:ext cx="6500574" cy="1870829"/>
            </a:xfrm>
            <a:prstGeom prst="roundRect">
              <a:avLst>
                <a:gd name="adj" fmla="val 5865"/>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32" name="Image 2" descr="preencoded.png"/>
            <p:cNvPicPr>
              <a:picLocks noChangeAspect="1"/>
            </p:cNvPicPr>
            <p:nvPr/>
          </p:nvPicPr>
          <p:blipFill>
            <a:blip r:embed="rId4"/>
            <a:stretch>
              <a:fillRect/>
            </a:stretch>
          </p:blipFill>
          <p:spPr>
            <a:xfrm>
              <a:off x="7144822" y="4049078"/>
              <a:ext cx="91440" cy="1870829"/>
            </a:xfrm>
            <a:prstGeom prst="rect">
              <a:avLst/>
            </a:prstGeom>
          </p:spPr>
        </p:pic>
        <p:sp>
          <p:nvSpPr>
            <p:cNvPr id="33" name="Text 5"/>
            <p:cNvSpPr/>
            <p:nvPr/>
          </p:nvSpPr>
          <p:spPr>
            <a:xfrm>
              <a:off x="4372332" y="4275534"/>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الإمارات العربية المتحدة</a:t>
              </a:r>
              <a:endParaRPr lang="en-US" sz="2000" dirty="0">
                <a:latin typeface="Alexandria" pitchFamily="2" charset="-78"/>
                <a:cs typeface="Alexandria" pitchFamily="2" charset="-78"/>
              </a:endParaRPr>
            </a:p>
          </p:txBody>
        </p:sp>
        <p:sp>
          <p:nvSpPr>
            <p:cNvPr id="34" name="Text 6"/>
            <p:cNvSpPr/>
            <p:nvPr/>
          </p:nvSpPr>
          <p:spPr>
            <a:xfrm>
              <a:off x="939284" y="4715828"/>
              <a:ext cx="5979081" cy="651748"/>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تطبيقات مبتكرة لفيسبوك وتويتر في تعزيز الصورة الذهنية للمؤسسات، مع قياس مؤشرات الأداء وتحليل معدلات التفاعل والوصول.</a:t>
              </a:r>
              <a:endParaRPr lang="en-US" sz="1600" dirty="0">
                <a:latin typeface="Alexandria" pitchFamily="2" charset="-78"/>
                <a:cs typeface="Alexandria" pitchFamily="2" charset="-78"/>
              </a:endParaRPr>
            </a:p>
          </p:txBody>
        </p:sp>
        <p:sp>
          <p:nvSpPr>
            <p:cNvPr id="35" name="Shape 7"/>
            <p:cNvSpPr/>
            <p:nvPr/>
          </p:nvSpPr>
          <p:spPr>
            <a:xfrm>
              <a:off x="7416998" y="6123503"/>
              <a:ext cx="6500574" cy="1870829"/>
            </a:xfrm>
            <a:prstGeom prst="roundRect">
              <a:avLst>
                <a:gd name="adj" fmla="val 7102"/>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36" name="Image 3" descr="preencoded.png"/>
            <p:cNvPicPr>
              <a:picLocks noChangeAspect="1"/>
            </p:cNvPicPr>
            <p:nvPr/>
          </p:nvPicPr>
          <p:blipFill>
            <a:blip r:embed="rId5"/>
            <a:stretch>
              <a:fillRect/>
            </a:stretch>
          </p:blipFill>
          <p:spPr>
            <a:xfrm>
              <a:off x="13848993" y="6123503"/>
              <a:ext cx="91440" cy="1544955"/>
            </a:xfrm>
            <a:prstGeom prst="rect">
              <a:avLst/>
            </a:prstGeom>
          </p:spPr>
        </p:pic>
        <p:sp>
          <p:nvSpPr>
            <p:cNvPr id="37" name="Text 8"/>
            <p:cNvSpPr/>
            <p:nvPr/>
          </p:nvSpPr>
          <p:spPr>
            <a:xfrm>
              <a:off x="11076503" y="6349960"/>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الأردن ومصر</a:t>
              </a:r>
              <a:endParaRPr lang="en-US" sz="2000" dirty="0">
                <a:latin typeface="Alexandria" pitchFamily="2" charset="-78"/>
                <a:cs typeface="Alexandria" pitchFamily="2" charset="-78"/>
              </a:endParaRPr>
            </a:p>
          </p:txBody>
        </p:sp>
        <p:sp>
          <p:nvSpPr>
            <p:cNvPr id="38" name="Text 9"/>
            <p:cNvSpPr/>
            <p:nvPr/>
          </p:nvSpPr>
          <p:spPr>
            <a:xfrm>
              <a:off x="7643455" y="6790253"/>
              <a:ext cx="5979081" cy="651748"/>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تجارب ناجحة في استخدام شبكات التواصل الاجتماعي لتحسين سمعة المؤسسات الحكومية والتجارية، مع التركيز على الشفافية والمصداقية.</a:t>
              </a:r>
              <a:endParaRPr lang="en-US" sz="1600" dirty="0">
                <a:latin typeface="Alexandria" pitchFamily="2" charset="-78"/>
                <a:cs typeface="Alexandria" pitchFamily="2" charset="-78"/>
              </a:endParaRPr>
            </a:p>
          </p:txBody>
        </p:sp>
        <p:sp>
          <p:nvSpPr>
            <p:cNvPr id="39" name="Shape 10"/>
            <p:cNvSpPr/>
            <p:nvPr/>
          </p:nvSpPr>
          <p:spPr>
            <a:xfrm>
              <a:off x="712827" y="6123503"/>
              <a:ext cx="6500574" cy="1755368"/>
            </a:xfrm>
            <a:prstGeom prst="roundRect">
              <a:avLst>
                <a:gd name="adj" fmla="val 7102"/>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40" name="Image 4" descr="preencoded.png"/>
            <p:cNvPicPr>
              <a:picLocks noChangeAspect="1"/>
            </p:cNvPicPr>
            <p:nvPr/>
          </p:nvPicPr>
          <p:blipFill>
            <a:blip r:embed="rId5"/>
            <a:stretch>
              <a:fillRect/>
            </a:stretch>
          </p:blipFill>
          <p:spPr>
            <a:xfrm>
              <a:off x="7144822" y="6123503"/>
              <a:ext cx="91440" cy="1544955"/>
            </a:xfrm>
            <a:prstGeom prst="rect">
              <a:avLst/>
            </a:prstGeom>
          </p:spPr>
        </p:pic>
        <p:sp>
          <p:nvSpPr>
            <p:cNvPr id="41" name="Text 11"/>
            <p:cNvSpPr/>
            <p:nvPr/>
          </p:nvSpPr>
          <p:spPr>
            <a:xfrm>
              <a:off x="4372332" y="6349960"/>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العراق</a:t>
              </a:r>
              <a:endParaRPr lang="en-US" sz="2000" dirty="0">
                <a:latin typeface="Alexandria" pitchFamily="2" charset="-78"/>
                <a:cs typeface="Alexandria" pitchFamily="2" charset="-78"/>
              </a:endParaRPr>
            </a:p>
          </p:txBody>
        </p:sp>
        <p:sp>
          <p:nvSpPr>
            <p:cNvPr id="42" name="Text 12"/>
            <p:cNvSpPr/>
            <p:nvPr/>
          </p:nvSpPr>
          <p:spPr>
            <a:xfrm>
              <a:off x="939284" y="6790253"/>
              <a:ext cx="5979081" cy="651748"/>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دراسة تحليلية شاملة حول فعالية الاتصال الحواري عبر الإنترنت في الجامعات، وقياس تأثيره على العلاقة بين المؤسسة الأكاديمية والمجتمع.</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643171779"/>
      </p:ext>
    </p:extLst>
  </p:cSld>
  <p:clrMapOvr>
    <a:masterClrMapping/>
  </p:clrMapOvr>
  <p:transition spd="slow" advTm="109515">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8616A-7667-764F-9A78-86B37530613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1643C08-920C-68E2-3CB5-AE27395AC37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BFCE135-8941-4402-6730-5FF1D681BD63}"/>
              </a:ext>
            </a:extLst>
          </p:cNvPr>
          <p:cNvSpPr/>
          <p:nvPr/>
        </p:nvSpPr>
        <p:spPr>
          <a:xfrm>
            <a:off x="1333001" y="2227487"/>
            <a:ext cx="4222539" cy="1272080"/>
          </a:xfrm>
          <a:prstGeom prst="rect">
            <a:avLst/>
          </a:prstGeom>
        </p:spPr>
        <p:txBody>
          <a:bodyPr wrap="square">
            <a:spAutoFit/>
          </a:bodyPr>
          <a:lstStyle/>
          <a:p>
            <a:pPr algn="ctr" rtl="1">
              <a:lnSpc>
                <a:spcPts val="4850"/>
              </a:lnSpc>
            </a:pPr>
            <a:r>
              <a:rPr lang="en-US" sz="2400" b="1">
                <a:solidFill>
                  <a:srgbClr val="403CCF"/>
                </a:solidFill>
                <a:latin typeface="Alexandria" pitchFamily="34" charset="0"/>
                <a:ea typeface="Alexandria" pitchFamily="34" charset="-122"/>
                <a:cs typeface="Alexandria" pitchFamily="34" charset="-120"/>
              </a:rPr>
              <a:t>مستقبل العلاقات العامة والتسويق الرقمي 2026</a:t>
            </a:r>
            <a:endParaRPr lang="en-US" sz="2400" b="1" dirty="0"/>
          </a:p>
        </p:txBody>
      </p:sp>
      <p:sp>
        <p:nvSpPr>
          <p:cNvPr id="18" name="Rectangle 17">
            <a:extLst>
              <a:ext uri="{FF2B5EF4-FFF2-40B4-BE49-F238E27FC236}">
                <a16:creationId xmlns:a16="http://schemas.microsoft.com/office/drawing/2014/main" id="{2EEA45D4-968A-76EC-6723-792D1E90352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754505A-DE1E-9720-398A-03E3AC77719F}"/>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757005A-79EA-D44D-9A84-67BCCCE81CE0}"/>
              </a:ext>
            </a:extLst>
          </p:cNvPr>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B0EB5A1C-A820-2C81-A3E4-CB703CCC2C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92A8318-8D36-C150-B857-713FFC99A8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F9C2896F-29AE-D577-220C-8F84A44374C0}"/>
              </a:ext>
            </a:extLst>
          </p:cNvPr>
          <p:cNvPicPr>
            <a:picLocks noChangeAspect="1"/>
          </p:cNvPicPr>
          <p:nvPr/>
        </p:nvPicPr>
        <p:blipFill>
          <a:blip r:embed="rId3"/>
          <a:stretch>
            <a:fillRect/>
          </a:stretch>
        </p:blipFill>
        <p:spPr>
          <a:xfrm>
            <a:off x="6883022" y="605257"/>
            <a:ext cx="4175124" cy="6262684"/>
          </a:xfrm>
          <a:prstGeom prst="rect">
            <a:avLst/>
          </a:prstGeom>
        </p:spPr>
      </p:pic>
    </p:spTree>
    <p:extLst>
      <p:ext uri="{BB962C8B-B14F-4D97-AF65-F5344CB8AC3E}">
        <p14:creationId xmlns:p14="http://schemas.microsoft.com/office/powerpoint/2010/main" val="1995896094"/>
      </p:ext>
    </p:extLst>
  </p:cSld>
  <p:clrMapOvr>
    <a:masterClrMapping/>
  </p:clrMapOvr>
  <p:transition spd="slow" advTm="14733">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74C6D-2739-8FC8-A8CE-0667FD0AE8B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1271252-11A1-BA4F-7FD6-E2DABCD541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897F878-9190-D063-24A9-1A3E238C2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BF3EBFF-CE0D-DF77-0FD7-C40B2EF452A0}"/>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20" name="Group 19">
            <a:extLst>
              <a:ext uri="{FF2B5EF4-FFF2-40B4-BE49-F238E27FC236}">
                <a16:creationId xmlns:a16="http://schemas.microsoft.com/office/drawing/2014/main" id="{12129034-EE1F-D26D-A683-2378B1100F48}"/>
              </a:ext>
            </a:extLst>
          </p:cNvPr>
          <p:cNvGrpSpPr/>
          <p:nvPr/>
        </p:nvGrpSpPr>
        <p:grpSpPr>
          <a:xfrm>
            <a:off x="468350" y="1047519"/>
            <a:ext cx="7011041" cy="5593798"/>
            <a:chOff x="739735" y="1137880"/>
            <a:chExt cx="7664530" cy="6434495"/>
          </a:xfrm>
        </p:grpSpPr>
        <p:sp>
          <p:nvSpPr>
            <p:cNvPr id="4" name="Text 0"/>
            <p:cNvSpPr/>
            <p:nvPr/>
          </p:nvSpPr>
          <p:spPr>
            <a:xfrm>
              <a:off x="739735" y="1137880"/>
              <a:ext cx="7664529" cy="841415"/>
            </a:xfrm>
            <a:prstGeom prst="rect">
              <a:avLst/>
            </a:prstGeom>
            <a:noFill/>
            <a:ln/>
          </p:spPr>
          <p:txBody>
            <a:bodyPr wrap="square" lIns="0" tIns="0" rIns="0" bIns="0" rtlCol="0" anchor="t"/>
            <a:lstStyle/>
            <a:p>
              <a:pPr marL="0" indent="0" algn="just" rtl="1">
                <a:lnSpc>
                  <a:spcPts val="4550"/>
                </a:lnSpc>
                <a:buNone/>
              </a:pPr>
              <a:r>
                <a:rPr lang="en-US" sz="2400" b="1" dirty="0">
                  <a:solidFill>
                    <a:srgbClr val="403CCF"/>
                  </a:solidFill>
                  <a:latin typeface="Alexandria" pitchFamily="34" charset="0"/>
                  <a:ea typeface="Alexandria" pitchFamily="34" charset="-122"/>
                  <a:cs typeface="Alexandria" pitchFamily="34" charset="-120"/>
                </a:rPr>
                <a:t>الثورة </a:t>
              </a:r>
              <a:r>
                <a:rPr lang="en-US" sz="2400" b="1">
                  <a:solidFill>
                    <a:srgbClr val="403CCF"/>
                  </a:solidFill>
                  <a:latin typeface="Alexandria" pitchFamily="34" charset="0"/>
                  <a:ea typeface="Alexandria" pitchFamily="34" charset="-122"/>
                  <a:cs typeface="Alexandria" pitchFamily="34" charset="-120"/>
                </a:rPr>
                <a:t>التقنية الكبرى </a:t>
              </a:r>
              <a:r>
                <a:rPr lang="en-US" sz="2400" b="1" dirty="0">
                  <a:solidFill>
                    <a:srgbClr val="403CCF"/>
                  </a:solidFill>
                  <a:latin typeface="Alexandria" pitchFamily="34" charset="0"/>
                  <a:ea typeface="Alexandria" pitchFamily="34" charset="-122"/>
                  <a:cs typeface="Alexandria" pitchFamily="34" charset="-120"/>
                </a:rPr>
                <a:t>من SEO إلى GEO</a:t>
              </a:r>
              <a:endParaRPr lang="en-US" sz="2400" b="1" dirty="0"/>
            </a:p>
          </p:txBody>
        </p:sp>
        <p:sp>
          <p:nvSpPr>
            <p:cNvPr id="5" name="Text 1"/>
            <p:cNvSpPr/>
            <p:nvPr/>
          </p:nvSpPr>
          <p:spPr>
            <a:xfrm>
              <a:off x="739735" y="2090261"/>
              <a:ext cx="7664529" cy="1183005"/>
            </a:xfrm>
            <a:prstGeom prst="rect">
              <a:avLst/>
            </a:prstGeom>
            <a:noFill/>
            <a:ln/>
          </p:spPr>
          <p:txBody>
            <a:bodyPr wrap="square" lIns="0" tIns="0" rIns="0" bIns="0" rtlCol="0" anchor="t"/>
            <a:lstStyle/>
            <a:p>
              <a:pPr marL="0" indent="0" algn="just" rtl="1">
                <a:lnSpc>
                  <a:spcPts val="2300"/>
                </a:lnSpc>
                <a:buNone/>
              </a:pPr>
              <a:r>
                <a:rPr lang="en-US" sz="1600">
                  <a:solidFill>
                    <a:srgbClr val="49495A"/>
                  </a:solidFill>
                  <a:latin typeface="Alexandria" pitchFamily="34" charset="0"/>
                  <a:ea typeface="Alexandria" pitchFamily="34" charset="-122"/>
                  <a:cs typeface="Alexandria" pitchFamily="34" charset="-120"/>
                </a:rPr>
                <a:t> </a:t>
              </a:r>
              <a:r>
                <a:rPr lang="en-US" sz="1600" dirty="0">
                  <a:solidFill>
                    <a:srgbClr val="49495A"/>
                  </a:solidFill>
                  <a:latin typeface="Alexandria" pitchFamily="34" charset="0"/>
                  <a:ea typeface="Alexandria" pitchFamily="34" charset="-122"/>
                  <a:cs typeface="Alexandria" pitchFamily="34" charset="-120"/>
                </a:rPr>
                <a:t>لم يعد الظهور في الصفحة الأولى لمحركات البحث هو الهدف الوحيد، بل أصبح التحدي الحقيقي هو كيف تجعل نماذج الذكاء الاصطناعي مثل </a:t>
              </a:r>
              <a:r>
                <a:rPr lang="en-US" sz="1600">
                  <a:solidFill>
                    <a:srgbClr val="49495A"/>
                  </a:solidFill>
                  <a:latin typeface="Alexandria" pitchFamily="34" charset="0"/>
                  <a:ea typeface="Alexandria" pitchFamily="34" charset="-122"/>
                  <a:cs typeface="Alexandria" pitchFamily="34" charset="-120"/>
                </a:rPr>
                <a:t>ChatGPT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وGemini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تذكر </a:t>
              </a:r>
              <a:r>
                <a:rPr lang="en-US" sz="1600" dirty="0">
                  <a:solidFill>
                    <a:srgbClr val="49495A"/>
                  </a:solidFill>
                  <a:latin typeface="Alexandria" pitchFamily="34" charset="0"/>
                  <a:ea typeface="Alexandria" pitchFamily="34" charset="-122"/>
                  <a:cs typeface="Alexandria" pitchFamily="34" charset="-120"/>
                </a:rPr>
                <a:t>علامتك التجارية كمصدر موثوق عندما يطرح المستخدمون أسئلتهم.</a:t>
              </a:r>
              <a:endParaRPr lang="en-US" sz="1600" dirty="0"/>
            </a:p>
          </p:txBody>
        </p:sp>
        <p:sp>
          <p:nvSpPr>
            <p:cNvPr id="6" name="Shape 2"/>
            <p:cNvSpPr/>
            <p:nvPr/>
          </p:nvSpPr>
          <p:spPr>
            <a:xfrm>
              <a:off x="739735" y="3481268"/>
              <a:ext cx="3739753" cy="2100977"/>
            </a:xfrm>
            <a:prstGeom prst="roundRect">
              <a:avLst>
                <a:gd name="adj" fmla="val 1320"/>
              </a:avLst>
            </a:prstGeom>
            <a:solidFill>
              <a:srgbClr val="EAE8F3"/>
            </a:solidFill>
            <a:ln/>
          </p:spPr>
          <p:txBody>
            <a:bodyPr/>
            <a:lstStyle/>
            <a:p>
              <a:pPr algn="just"/>
              <a:endParaRPr lang="en-US"/>
            </a:p>
          </p:txBody>
        </p:sp>
        <p:pic>
          <p:nvPicPr>
            <p:cNvPr id="7" name="Image 1" descr="preencoded.png"/>
            <p:cNvPicPr>
              <a:picLocks noChangeAspect="1"/>
            </p:cNvPicPr>
            <p:nvPr/>
          </p:nvPicPr>
          <p:blipFill>
            <a:blip r:embed="rId4"/>
            <a:stretch>
              <a:fillRect/>
            </a:stretch>
          </p:blipFill>
          <p:spPr>
            <a:xfrm>
              <a:off x="924639" y="3666173"/>
              <a:ext cx="554831" cy="554831"/>
            </a:xfrm>
            <a:prstGeom prst="rect">
              <a:avLst/>
            </a:prstGeom>
          </p:spPr>
        </p:pic>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77158" y="3818692"/>
              <a:ext cx="249674" cy="249674"/>
            </a:xfrm>
            <a:prstGeom prst="rect">
              <a:avLst/>
            </a:prstGeom>
          </p:spPr>
        </p:pic>
        <p:sp>
          <p:nvSpPr>
            <p:cNvPr id="10" name="Text 3"/>
            <p:cNvSpPr/>
            <p:nvPr/>
          </p:nvSpPr>
          <p:spPr>
            <a:xfrm>
              <a:off x="1902452" y="3854589"/>
              <a:ext cx="2311718" cy="288965"/>
            </a:xfrm>
            <a:prstGeom prst="rect">
              <a:avLst/>
            </a:prstGeom>
            <a:noFill/>
            <a:ln/>
          </p:spPr>
          <p:txBody>
            <a:bodyPr wrap="none" lIns="0" tIns="0" rIns="0" bIns="0" rtlCol="0" anchor="t"/>
            <a:lstStyle/>
            <a:p>
              <a:pPr marL="0" indent="0" algn="just">
                <a:lnSpc>
                  <a:spcPts val="2250"/>
                </a:lnSpc>
                <a:buNone/>
              </a:pPr>
              <a:r>
                <a:rPr lang="en-US" sz="1800" dirty="0">
                  <a:solidFill>
                    <a:srgbClr val="49495A"/>
                  </a:solidFill>
                  <a:latin typeface="Alexandria" pitchFamily="34" charset="0"/>
                  <a:ea typeface="Alexandria" pitchFamily="34" charset="-122"/>
                  <a:cs typeface="Alexandria" pitchFamily="34" charset="-120"/>
                </a:rPr>
                <a:t>SEO التقليدي</a:t>
              </a:r>
              <a:endParaRPr lang="en-US" sz="1800" dirty="0"/>
            </a:p>
          </p:txBody>
        </p:sp>
        <p:sp>
          <p:nvSpPr>
            <p:cNvPr id="11" name="Text 4"/>
            <p:cNvSpPr/>
            <p:nvPr/>
          </p:nvSpPr>
          <p:spPr>
            <a:xfrm>
              <a:off x="924639" y="4516875"/>
              <a:ext cx="3369945" cy="880468"/>
            </a:xfrm>
            <a:prstGeom prst="rect">
              <a:avLst/>
            </a:prstGeom>
            <a:noFill/>
            <a:ln/>
          </p:spPr>
          <p:txBody>
            <a:bodyPr wrap="squar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التركيز على الكلمات المفتاحية والظهور في نتائج البحث التقليدية</a:t>
              </a:r>
              <a:endParaRPr lang="en-US" sz="1600" dirty="0"/>
            </a:p>
          </p:txBody>
        </p:sp>
        <p:sp>
          <p:nvSpPr>
            <p:cNvPr id="12" name="Shape 5"/>
            <p:cNvSpPr/>
            <p:nvPr/>
          </p:nvSpPr>
          <p:spPr>
            <a:xfrm>
              <a:off x="4664393" y="3481268"/>
              <a:ext cx="3739872" cy="2100977"/>
            </a:xfrm>
            <a:prstGeom prst="roundRect">
              <a:avLst>
                <a:gd name="adj" fmla="val 1320"/>
              </a:avLst>
            </a:prstGeom>
            <a:solidFill>
              <a:srgbClr val="EAE8F3"/>
            </a:solidFill>
            <a:ln/>
          </p:spPr>
          <p:txBody>
            <a:bodyPr/>
            <a:lstStyle/>
            <a:p>
              <a:pPr algn="just"/>
              <a:endParaRPr lang="en-US"/>
            </a:p>
          </p:txBody>
        </p:sp>
        <p:pic>
          <p:nvPicPr>
            <p:cNvPr id="13" name="Image 3" descr="preencoded.png"/>
            <p:cNvPicPr>
              <a:picLocks noChangeAspect="1"/>
            </p:cNvPicPr>
            <p:nvPr/>
          </p:nvPicPr>
          <p:blipFill>
            <a:blip r:embed="rId6"/>
            <a:stretch>
              <a:fillRect/>
            </a:stretch>
          </p:blipFill>
          <p:spPr>
            <a:xfrm>
              <a:off x="4849297" y="3666173"/>
              <a:ext cx="554831" cy="554831"/>
            </a:xfrm>
            <a:prstGeom prst="rect">
              <a:avLst/>
            </a:prstGeom>
          </p:spPr>
        </p:pic>
        <p:pic>
          <p:nvPicPr>
            <p:cNvPr id="14"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001816" y="3818692"/>
              <a:ext cx="249674" cy="249674"/>
            </a:xfrm>
            <a:prstGeom prst="rect">
              <a:avLst/>
            </a:prstGeom>
          </p:spPr>
        </p:pic>
        <p:sp>
          <p:nvSpPr>
            <p:cNvPr id="15" name="Text 6"/>
            <p:cNvSpPr/>
            <p:nvPr/>
          </p:nvSpPr>
          <p:spPr>
            <a:xfrm>
              <a:off x="5907643" y="3803500"/>
              <a:ext cx="2311718" cy="288965"/>
            </a:xfrm>
            <a:prstGeom prst="rect">
              <a:avLst/>
            </a:prstGeom>
            <a:noFill/>
            <a:ln/>
          </p:spPr>
          <p:txBody>
            <a:bodyPr wrap="none" lIns="0" tIns="0" rIns="0" bIns="0" rtlCol="0" anchor="t"/>
            <a:lstStyle/>
            <a:p>
              <a:pPr marL="0" indent="0" algn="just">
                <a:lnSpc>
                  <a:spcPts val="2250"/>
                </a:lnSpc>
                <a:buNone/>
              </a:pPr>
              <a:r>
                <a:rPr lang="en-US" sz="1800" dirty="0">
                  <a:solidFill>
                    <a:srgbClr val="49495A"/>
                  </a:solidFill>
                  <a:latin typeface="Alexandria" pitchFamily="34" charset="0"/>
                  <a:ea typeface="Alexandria" pitchFamily="34" charset="-122"/>
                  <a:cs typeface="Alexandria" pitchFamily="34" charset="-120"/>
                </a:rPr>
                <a:t>GEO الجديد</a:t>
              </a:r>
              <a:endParaRPr lang="en-US" sz="1800" dirty="0"/>
            </a:p>
          </p:txBody>
        </p:sp>
        <p:sp>
          <p:nvSpPr>
            <p:cNvPr id="16" name="Text 7"/>
            <p:cNvSpPr/>
            <p:nvPr/>
          </p:nvSpPr>
          <p:spPr>
            <a:xfrm>
              <a:off x="4849297" y="4429007"/>
              <a:ext cx="3370064" cy="968336"/>
            </a:xfrm>
            <a:prstGeom prst="rect">
              <a:avLst/>
            </a:prstGeom>
            <a:noFill/>
            <a:ln/>
          </p:spPr>
          <p:txBody>
            <a:bodyPr wrap="squar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بناء الثقة مع محركات الذكاء الاصطناعي التوليدية لتصبح مصدراً مقتبساً</a:t>
              </a:r>
              <a:endParaRPr lang="en-US" sz="1600" dirty="0"/>
            </a:p>
          </p:txBody>
        </p:sp>
        <p:sp>
          <p:nvSpPr>
            <p:cNvPr id="17" name="Shape 8"/>
            <p:cNvSpPr/>
            <p:nvPr/>
          </p:nvSpPr>
          <p:spPr>
            <a:xfrm>
              <a:off x="739735" y="5767149"/>
              <a:ext cx="7664529" cy="1805226"/>
            </a:xfrm>
            <a:prstGeom prst="roundRect">
              <a:avLst>
                <a:gd name="adj" fmla="val 1537"/>
              </a:avLst>
            </a:prstGeom>
            <a:solidFill>
              <a:srgbClr val="EAE8F3"/>
            </a:solidFill>
            <a:ln/>
          </p:spPr>
          <p:txBody>
            <a:bodyPr/>
            <a:lstStyle/>
            <a:p>
              <a:pPr algn="just"/>
              <a:endParaRPr lang="en-US"/>
            </a:p>
          </p:txBody>
        </p:sp>
        <p:pic>
          <p:nvPicPr>
            <p:cNvPr id="18" name="Image 5" descr="preencoded.png"/>
            <p:cNvPicPr>
              <a:picLocks noChangeAspect="1"/>
            </p:cNvPicPr>
            <p:nvPr/>
          </p:nvPicPr>
          <p:blipFill>
            <a:blip r:embed="rId8"/>
            <a:stretch>
              <a:fillRect/>
            </a:stretch>
          </p:blipFill>
          <p:spPr>
            <a:xfrm>
              <a:off x="924639" y="5952053"/>
              <a:ext cx="554831" cy="554831"/>
            </a:xfrm>
            <a:prstGeom prst="rect">
              <a:avLst/>
            </a:prstGeom>
          </p:spPr>
        </p:pic>
        <p:pic>
          <p:nvPicPr>
            <p:cNvPr id="19" name="Image 6" descr="preencoded.png"/>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77158" y="6104573"/>
              <a:ext cx="249674" cy="249674"/>
            </a:xfrm>
            <a:prstGeom prst="rect">
              <a:avLst/>
            </a:prstGeom>
          </p:spPr>
        </p:pic>
        <p:sp>
          <p:nvSpPr>
            <p:cNvPr id="21" name="Text 9"/>
            <p:cNvSpPr/>
            <p:nvPr/>
          </p:nvSpPr>
          <p:spPr>
            <a:xfrm>
              <a:off x="5907643" y="6140469"/>
              <a:ext cx="2311718" cy="288965"/>
            </a:xfrm>
            <a:prstGeom prst="rect">
              <a:avLst/>
            </a:prstGeom>
            <a:noFill/>
            <a:ln/>
          </p:spPr>
          <p:txBody>
            <a:bodyPr wrap="none" lIns="0" tIns="0" rIns="0" bIns="0" rtlCol="0" anchor="t"/>
            <a:lstStyle/>
            <a:p>
              <a:pPr marL="0" indent="0" algn="just" rtl="1">
                <a:lnSpc>
                  <a:spcPts val="2250"/>
                </a:lnSpc>
                <a:buNone/>
              </a:pPr>
              <a:r>
                <a:rPr lang="en-US" sz="1800" dirty="0">
                  <a:solidFill>
                    <a:srgbClr val="49495A"/>
                  </a:solidFill>
                  <a:latin typeface="Alexandria" pitchFamily="34" charset="0"/>
                  <a:ea typeface="Alexandria" pitchFamily="34" charset="-122"/>
                  <a:cs typeface="Alexandria" pitchFamily="34" charset="-120"/>
                </a:rPr>
                <a:t>المحتوى الموثوق</a:t>
              </a:r>
              <a:endParaRPr lang="en-US" sz="1800" dirty="0"/>
            </a:p>
          </p:txBody>
        </p:sp>
        <p:sp>
          <p:nvSpPr>
            <p:cNvPr id="22" name="Text 10"/>
            <p:cNvSpPr/>
            <p:nvPr/>
          </p:nvSpPr>
          <p:spPr>
            <a:xfrm>
              <a:off x="924639" y="6802754"/>
              <a:ext cx="7294721" cy="295751"/>
            </a:xfrm>
            <a:prstGeom prst="rect">
              <a:avLst/>
            </a:prstGeom>
            <a:noFill/>
            <a:ln/>
          </p:spPr>
          <p:txBody>
            <a:bodyPr wrap="none" lIns="0" tIns="0" rIns="0" bIns="0" rtlCol="0" anchor="t"/>
            <a:lstStyle/>
            <a:p>
              <a:pPr marL="0" indent="0" algn="just" rtl="1">
                <a:lnSpc>
                  <a:spcPts val="2300"/>
                </a:lnSpc>
                <a:buNone/>
              </a:pPr>
              <a:r>
                <a:rPr lang="en-US" sz="1450" dirty="0">
                  <a:solidFill>
                    <a:srgbClr val="49495A"/>
                  </a:solidFill>
                  <a:latin typeface="Alexandria" pitchFamily="34" charset="0"/>
                  <a:ea typeface="Alexandria" pitchFamily="34" charset="-122"/>
                  <a:cs typeface="Alexandria" pitchFamily="34" charset="-120"/>
                </a:rPr>
                <a:t>إنشاء حقائق رقمية قابلة للتحقق تعزز مصداقية العلامة التجارية</a:t>
              </a:r>
              <a:endParaRPr lang="en-US" sz="1450" dirty="0"/>
            </a:p>
          </p:txBody>
        </p:sp>
      </p:grpSp>
    </p:spTree>
    <p:extLst>
      <p:ext uri="{BB962C8B-B14F-4D97-AF65-F5344CB8AC3E}">
        <p14:creationId xmlns:p14="http://schemas.microsoft.com/office/powerpoint/2010/main" val="4185591188"/>
      </p:ext>
    </p:extLst>
  </p:cSld>
  <p:clrMapOvr>
    <a:masterClrMapping/>
  </p:clrMapOvr>
  <p:transition spd="slow" advTm="96515">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5330D-D1A8-FB6A-7CE6-77175C5F40A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A22E083-A09E-4EFA-386A-02E0B95C517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B05F19-7813-3222-2B7C-D2593E172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BFD8FA6-FBFA-F982-9935-95864221435B}"/>
              </a:ext>
            </a:extLst>
          </p:cNvPr>
          <p:cNvSpPr txBox="1"/>
          <p:nvPr/>
        </p:nvSpPr>
        <p:spPr>
          <a:xfrm>
            <a:off x="5345195" y="500900"/>
            <a:ext cx="6516914" cy="643702"/>
          </a:xfrm>
          <a:prstGeom prst="rect">
            <a:avLst/>
          </a:prstGeom>
          <a:noFill/>
        </p:spPr>
        <p:txBody>
          <a:bodyPr wrap="square">
            <a:spAutoFit/>
          </a:bodyPr>
          <a:lstStyle/>
          <a:p>
            <a:pPr marL="0" indent="0" algn="just" rtl="1">
              <a:lnSpc>
                <a:spcPts val="4850"/>
              </a:lnSpc>
              <a:buNone/>
            </a:pPr>
            <a:r>
              <a:rPr lang="en-US" sz="2400" b="1">
                <a:solidFill>
                  <a:srgbClr val="403CCF"/>
                </a:solidFill>
                <a:latin typeface="Alexandria" pitchFamily="34" charset="0"/>
                <a:ea typeface="Alexandria" pitchFamily="34" charset="-122"/>
                <a:cs typeface="Alexandria" pitchFamily="34" charset="-120"/>
              </a:rPr>
              <a:t>صعود العلامة التجارية بقيادة المؤسسين</a:t>
            </a:r>
            <a:endParaRPr lang="en-US" sz="2400" b="1" dirty="0"/>
          </a:p>
        </p:txBody>
      </p:sp>
      <p:pic>
        <p:nvPicPr>
          <p:cNvPr id="4" name="Picture 3">
            <a:extLst>
              <a:ext uri="{FF2B5EF4-FFF2-40B4-BE49-F238E27FC236}">
                <a16:creationId xmlns:a16="http://schemas.microsoft.com/office/drawing/2014/main" id="{468348E2-ED8C-3C01-C8F3-17EA30632716}"/>
              </a:ext>
            </a:extLst>
          </p:cNvPr>
          <p:cNvPicPr>
            <a:picLocks noChangeAspect="1"/>
          </p:cNvPicPr>
          <p:nvPr/>
        </p:nvPicPr>
        <p:blipFill>
          <a:blip r:embed="rId3"/>
          <a:stretch>
            <a:fillRect/>
          </a:stretch>
        </p:blipFill>
        <p:spPr>
          <a:xfrm>
            <a:off x="0" y="1813496"/>
            <a:ext cx="3771038" cy="37710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oup 4">
            <a:extLst>
              <a:ext uri="{FF2B5EF4-FFF2-40B4-BE49-F238E27FC236}">
                <a16:creationId xmlns:a16="http://schemas.microsoft.com/office/drawing/2014/main" id="{B51C1270-ECA6-431B-33FA-2F929593EB18}"/>
              </a:ext>
            </a:extLst>
          </p:cNvPr>
          <p:cNvGrpSpPr/>
          <p:nvPr/>
        </p:nvGrpSpPr>
        <p:grpSpPr>
          <a:xfrm>
            <a:off x="4351029" y="1662450"/>
            <a:ext cx="7632025" cy="4794105"/>
            <a:chOff x="793790" y="2085499"/>
            <a:chExt cx="7632025" cy="4073128"/>
          </a:xfrm>
        </p:grpSpPr>
        <p:sp>
          <p:nvSpPr>
            <p:cNvPr id="6" name="Text 1">
              <a:extLst>
                <a:ext uri="{FF2B5EF4-FFF2-40B4-BE49-F238E27FC236}">
                  <a16:creationId xmlns:a16="http://schemas.microsoft.com/office/drawing/2014/main" id="{73A2483C-3507-E51F-2C2D-232B38BAA1FA}"/>
                </a:ext>
              </a:extLst>
            </p:cNvPr>
            <p:cNvSpPr/>
            <p:nvPr/>
          </p:nvSpPr>
          <p:spPr>
            <a:xfrm>
              <a:off x="4765238" y="2085499"/>
              <a:ext cx="3660577" cy="310158"/>
            </a:xfrm>
            <a:prstGeom prst="rect">
              <a:avLst/>
            </a:prstGeom>
            <a:noFill/>
            <a:ln/>
          </p:spPr>
          <p:txBody>
            <a:bodyPr wrap="none" lIns="0" tIns="0" rIns="0" bIns="0" rtlCol="0" anchor="t"/>
            <a:lstStyle/>
            <a:p>
              <a:pPr marL="0" indent="0" algn="just" rtl="1">
                <a:lnSpc>
                  <a:spcPts val="2400"/>
                </a:lnSpc>
                <a:buNone/>
              </a:pPr>
              <a:r>
                <a:rPr lang="en-US" b="1" dirty="0">
                  <a:solidFill>
                    <a:srgbClr val="403CCF"/>
                  </a:solidFill>
                  <a:latin typeface="Alexandria" pitchFamily="34" charset="0"/>
                  <a:ea typeface="Alexandria" pitchFamily="34" charset="-122"/>
                  <a:cs typeface="Alexandria" pitchFamily="34" charset="-120"/>
                </a:rPr>
                <a:t>التحول الإنساني في الثقة الرقمية</a:t>
              </a:r>
              <a:endParaRPr lang="en-US" b="1" dirty="0"/>
            </a:p>
          </p:txBody>
        </p:sp>
        <p:sp>
          <p:nvSpPr>
            <p:cNvPr id="7" name="Text 2">
              <a:extLst>
                <a:ext uri="{FF2B5EF4-FFF2-40B4-BE49-F238E27FC236}">
                  <a16:creationId xmlns:a16="http://schemas.microsoft.com/office/drawing/2014/main" id="{B5D1A501-23B2-152B-CBE2-F922073D5A3D}"/>
                </a:ext>
              </a:extLst>
            </p:cNvPr>
            <p:cNvSpPr/>
            <p:nvPr/>
          </p:nvSpPr>
          <p:spPr>
            <a:xfrm>
              <a:off x="793790" y="2594015"/>
              <a:ext cx="7632025"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في عالم يزداد رقمنة، يسعى الجمهور إلى الأصالة </a:t>
              </a:r>
              <a:r>
                <a:rPr lang="en-US" sz="1600">
                  <a:solidFill>
                    <a:srgbClr val="49495A"/>
                  </a:solidFill>
                  <a:latin typeface="Alexandria" pitchFamily="34" charset="0"/>
                  <a:ea typeface="Alexandria" pitchFamily="34" charset="-122"/>
                  <a:cs typeface="Alexandria" pitchFamily="34" charset="-120"/>
                </a:rPr>
                <a:t>والتواصل الإنساني</a:t>
              </a:r>
              <a:r>
                <a:rPr lang="ar-EG" sz="1600">
                  <a:solidFill>
                    <a:srgbClr val="49495A"/>
                  </a:solidFill>
                  <a:latin typeface="Alexandria" pitchFamily="34" charset="0"/>
                  <a:ea typeface="Alexandria" pitchFamily="34" charset="-122"/>
                  <a:cs typeface="Alexandria" pitchFamily="34" charset="-120"/>
                </a:rPr>
                <a:t>، فا</a:t>
              </a:r>
              <a:r>
                <a:rPr lang="en-US" sz="1600">
                  <a:solidFill>
                    <a:srgbClr val="49495A"/>
                  </a:solidFill>
                  <a:latin typeface="Alexandria" pitchFamily="34" charset="0"/>
                  <a:ea typeface="Alexandria" pitchFamily="34" charset="-122"/>
                  <a:cs typeface="Alexandria" pitchFamily="34" charset="-120"/>
                </a:rPr>
                <a:t>لناس </a:t>
              </a:r>
              <a:r>
                <a:rPr lang="en-US" sz="1600" dirty="0">
                  <a:solidFill>
                    <a:srgbClr val="49495A"/>
                  </a:solidFill>
                  <a:latin typeface="Alexandria" pitchFamily="34" charset="0"/>
                  <a:ea typeface="Alexandria" pitchFamily="34" charset="-122"/>
                  <a:cs typeface="Alexandria" pitchFamily="34" charset="-120"/>
                </a:rPr>
                <a:t>يثقون في الناس أكثر من الشعارات، وهذا يفتح فرصة استراتيجية هائلة.</a:t>
              </a:r>
              <a:endParaRPr lang="en-US" sz="1600" dirty="0"/>
            </a:p>
          </p:txBody>
        </p:sp>
        <p:sp>
          <p:nvSpPr>
            <p:cNvPr id="9" name="Text 3">
              <a:extLst>
                <a:ext uri="{FF2B5EF4-FFF2-40B4-BE49-F238E27FC236}">
                  <a16:creationId xmlns:a16="http://schemas.microsoft.com/office/drawing/2014/main" id="{48AC1BED-37D9-E149-08B8-97E2FCFE4429}"/>
                </a:ext>
              </a:extLst>
            </p:cNvPr>
            <p:cNvSpPr/>
            <p:nvPr/>
          </p:nvSpPr>
          <p:spPr>
            <a:xfrm>
              <a:off x="793790" y="3407688"/>
              <a:ext cx="7632025"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ستتحول حسابات المدراء التنفيذيين والمؤسسين على منصات مثل </a:t>
              </a:r>
              <a:r>
                <a:rPr lang="en-US" sz="1600">
                  <a:solidFill>
                    <a:srgbClr val="49495A"/>
                  </a:solidFill>
                  <a:latin typeface="Alexandria" pitchFamily="34" charset="0"/>
                  <a:ea typeface="Alexandria" pitchFamily="34" charset="-122"/>
                  <a:cs typeface="Alexandria" pitchFamily="34" charset="-120"/>
                </a:rPr>
                <a:t>LinkedIn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وX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إلى </a:t>
              </a:r>
              <a:r>
                <a:rPr lang="en-US" sz="1600" dirty="0">
                  <a:solidFill>
                    <a:srgbClr val="49495A"/>
                  </a:solidFill>
                  <a:latin typeface="Alexandria" pitchFamily="34" charset="0"/>
                  <a:ea typeface="Alexandria" pitchFamily="34" charset="-122"/>
                  <a:cs typeface="Alexandria" pitchFamily="34" charset="-120"/>
                </a:rPr>
                <a:t>قنوات علاقات عامة أقوى وأكثر تأثيراً من الحسابات </a:t>
              </a:r>
              <a:r>
                <a:rPr lang="en-US" sz="1600">
                  <a:solidFill>
                    <a:srgbClr val="49495A"/>
                  </a:solidFill>
                  <a:latin typeface="Alexandria" pitchFamily="34" charset="0"/>
                  <a:ea typeface="Alexandria" pitchFamily="34" charset="-122"/>
                  <a:cs typeface="Alexandria" pitchFamily="34" charset="-120"/>
                </a:rPr>
                <a:t>الرسمية للشركات</a:t>
              </a:r>
              <a:r>
                <a:rPr lang="ar-EG" sz="1600">
                  <a:solidFill>
                    <a:srgbClr val="49495A"/>
                  </a:solidFill>
                  <a:latin typeface="Alexandria" pitchFamily="34" charset="0"/>
                  <a:ea typeface="Alexandria" pitchFamily="34" charset="-122"/>
                  <a:cs typeface="Alexandria" pitchFamily="34" charset="-120"/>
                </a:rPr>
                <a:t>،</a:t>
              </a:r>
              <a:r>
                <a:rPr lang="en-US" sz="1600">
                  <a:solidFill>
                    <a:srgbClr val="49495A"/>
                  </a:solidFill>
                  <a:latin typeface="Alexandria" pitchFamily="34" charset="0"/>
                  <a:ea typeface="Alexandria" pitchFamily="34" charset="-122"/>
                  <a:cs typeface="Alexandria" pitchFamily="34" charset="-120"/>
                </a:rPr>
                <a:t> </a:t>
              </a:r>
              <a:r>
                <a:rPr lang="ar-EG" sz="1600">
                  <a:solidFill>
                    <a:srgbClr val="49495A"/>
                  </a:solidFill>
                  <a:latin typeface="Alexandria" pitchFamily="34" charset="0"/>
                  <a:ea typeface="Alexandria" pitchFamily="34" charset="-122"/>
                  <a:cs typeface="Alexandria" pitchFamily="34" charset="-120"/>
                </a:rPr>
                <a:t>ف</a:t>
              </a:r>
              <a:r>
                <a:rPr lang="en-US" sz="1600">
                  <a:solidFill>
                    <a:srgbClr val="49495A"/>
                  </a:solidFill>
                  <a:latin typeface="Alexandria" pitchFamily="34" charset="0"/>
                  <a:ea typeface="Alexandria" pitchFamily="34" charset="-122"/>
                  <a:cs typeface="Alexandria" pitchFamily="34" charset="-120"/>
                </a:rPr>
                <a:t>الصوت </a:t>
              </a:r>
              <a:r>
                <a:rPr lang="en-US" sz="1600" dirty="0">
                  <a:solidFill>
                    <a:srgbClr val="49495A"/>
                  </a:solidFill>
                  <a:latin typeface="Alexandria" pitchFamily="34" charset="0"/>
                  <a:ea typeface="Alexandria" pitchFamily="34" charset="-122"/>
                  <a:cs typeface="Alexandria" pitchFamily="34" charset="-120"/>
                </a:rPr>
                <a:t>الشخصي يحمل مصداقية لا تستطيع العلامات التجارية المؤسسية تحقيقها بمفردها.</a:t>
              </a:r>
              <a:endParaRPr lang="en-US" sz="1600" dirty="0"/>
            </a:p>
          </p:txBody>
        </p:sp>
        <p:sp>
          <p:nvSpPr>
            <p:cNvPr id="10" name="Text 4">
              <a:extLst>
                <a:ext uri="{FF2B5EF4-FFF2-40B4-BE49-F238E27FC236}">
                  <a16:creationId xmlns:a16="http://schemas.microsoft.com/office/drawing/2014/main" id="{C2701699-09FD-A194-DD24-04C5E6766F6D}"/>
                </a:ext>
              </a:extLst>
            </p:cNvPr>
            <p:cNvSpPr/>
            <p:nvPr/>
          </p:nvSpPr>
          <p:spPr>
            <a:xfrm>
              <a:off x="5944910" y="4558665"/>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403CCF"/>
                  </a:solidFill>
                  <a:latin typeface="Alexandria" pitchFamily="34" charset="0"/>
                  <a:ea typeface="Alexandria" pitchFamily="34" charset="-122"/>
                  <a:cs typeface="Alexandria" pitchFamily="34" charset="-120"/>
                </a:rPr>
                <a:t>الاستراتيجية الفعالة</a:t>
              </a:r>
              <a:endParaRPr lang="en-US" b="1" dirty="0"/>
            </a:p>
          </p:txBody>
        </p:sp>
        <p:sp>
          <p:nvSpPr>
            <p:cNvPr id="11" name="Text 5">
              <a:extLst>
                <a:ext uri="{FF2B5EF4-FFF2-40B4-BE49-F238E27FC236}">
                  <a16:creationId xmlns:a16="http://schemas.microsoft.com/office/drawing/2014/main" id="{4BF601E2-9C83-449B-36BA-C7B8594F83F2}"/>
                </a:ext>
              </a:extLst>
            </p:cNvPr>
            <p:cNvSpPr/>
            <p:nvPr/>
          </p:nvSpPr>
          <p:spPr>
            <a:xfrm>
              <a:off x="793790" y="5067181"/>
              <a:ext cx="763202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بناء هوية رقمية قوية للقادة والمتحدثين الرسميين</a:t>
              </a:r>
              <a:endParaRPr lang="en-US" sz="1600" dirty="0"/>
            </a:p>
          </p:txBody>
        </p:sp>
        <p:sp>
          <p:nvSpPr>
            <p:cNvPr id="12" name="Text 6">
              <a:extLst>
                <a:ext uri="{FF2B5EF4-FFF2-40B4-BE49-F238E27FC236}">
                  <a16:creationId xmlns:a16="http://schemas.microsoft.com/office/drawing/2014/main" id="{33A6966A-4C90-18C5-DA99-D691DA77624C}"/>
                </a:ext>
              </a:extLst>
            </p:cNvPr>
            <p:cNvSpPr/>
            <p:nvPr/>
          </p:nvSpPr>
          <p:spPr>
            <a:xfrm>
              <a:off x="793790" y="5454134"/>
              <a:ext cx="763202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تحويل المؤسسين إلى واجهات إعلامية للأخبار والمواقف</a:t>
              </a:r>
              <a:endParaRPr lang="en-US" sz="1600" dirty="0"/>
            </a:p>
          </p:txBody>
        </p:sp>
        <p:sp>
          <p:nvSpPr>
            <p:cNvPr id="13" name="Text 7">
              <a:extLst>
                <a:ext uri="{FF2B5EF4-FFF2-40B4-BE49-F238E27FC236}">
                  <a16:creationId xmlns:a16="http://schemas.microsoft.com/office/drawing/2014/main" id="{047029C2-5554-AFD5-05E1-825A313B8AB9}"/>
                </a:ext>
              </a:extLst>
            </p:cNvPr>
            <p:cNvSpPr/>
            <p:nvPr/>
          </p:nvSpPr>
          <p:spPr>
            <a:xfrm>
              <a:off x="793790" y="5841087"/>
              <a:ext cx="763202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إضفاء طابع إنساني يعزز الارتباط العاطفي مع الجمهور</a:t>
              </a:r>
              <a:endParaRPr lang="en-US" sz="1600" dirty="0"/>
            </a:p>
          </p:txBody>
        </p:sp>
      </p:grpSp>
    </p:spTree>
    <p:extLst>
      <p:ext uri="{BB962C8B-B14F-4D97-AF65-F5344CB8AC3E}">
        <p14:creationId xmlns:p14="http://schemas.microsoft.com/office/powerpoint/2010/main" val="3610817352"/>
      </p:ext>
    </p:extLst>
  </p:cSld>
  <p:clrMapOvr>
    <a:masterClrMapping/>
  </p:clrMapOvr>
  <p:transition spd="slow" advTm="82833">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9A5D0-40F3-1B06-E9C9-9BC4A245E14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CC25657-01BB-7F6E-A752-854AF22C1B6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12C4E8-48F8-72AB-BFF1-CC8C9C21C3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C7A5F318-8E1A-CF40-4B57-1DA15CCA7A4B}"/>
              </a:ext>
            </a:extLst>
          </p:cNvPr>
          <p:cNvPicPr>
            <a:picLocks noChangeAspect="1"/>
          </p:cNvPicPr>
          <p:nvPr/>
        </p:nvPicPr>
        <p:blipFill>
          <a:blip r:embed="rId3"/>
          <a:stretch>
            <a:fillRect/>
          </a:stretch>
        </p:blipFill>
        <p:spPr>
          <a:xfrm>
            <a:off x="8731405" y="-146516"/>
            <a:ext cx="3460595" cy="6858000"/>
          </a:xfrm>
          <a:prstGeom prst="rect">
            <a:avLst/>
          </a:prstGeom>
        </p:spPr>
      </p:pic>
      <p:grpSp>
        <p:nvGrpSpPr>
          <p:cNvPr id="14" name="Group 13">
            <a:extLst>
              <a:ext uri="{FF2B5EF4-FFF2-40B4-BE49-F238E27FC236}">
                <a16:creationId xmlns:a16="http://schemas.microsoft.com/office/drawing/2014/main" id="{32FC94DE-673E-2482-B35F-F92FBCD1A6F9}"/>
              </a:ext>
            </a:extLst>
          </p:cNvPr>
          <p:cNvGrpSpPr/>
          <p:nvPr/>
        </p:nvGrpSpPr>
        <p:grpSpPr>
          <a:xfrm>
            <a:off x="771445" y="835779"/>
            <a:ext cx="7439569" cy="5764627"/>
            <a:chOff x="793790" y="1281827"/>
            <a:chExt cx="7556421" cy="6146107"/>
          </a:xfrm>
        </p:grpSpPr>
        <p:sp>
          <p:nvSpPr>
            <p:cNvPr id="3" name="Text 0"/>
            <p:cNvSpPr/>
            <p:nvPr/>
          </p:nvSpPr>
          <p:spPr>
            <a:xfrm>
              <a:off x="809863" y="1281827"/>
              <a:ext cx="7540347"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استراتيجية المحتوى صفري النقرات</a:t>
              </a:r>
              <a:endParaRPr lang="en-US" sz="2800" b="1" dirty="0"/>
            </a:p>
          </p:txBody>
        </p:sp>
        <p:pic>
          <p:nvPicPr>
            <p:cNvPr id="4" name="Image 1" descr="preencoded.png"/>
            <p:cNvPicPr>
              <a:picLocks noChangeAspect="1"/>
            </p:cNvPicPr>
            <p:nvPr/>
          </p:nvPicPr>
          <p:blipFill>
            <a:blip r:embed="rId4"/>
            <a:stretch>
              <a:fillRect/>
            </a:stretch>
          </p:blipFill>
          <p:spPr>
            <a:xfrm>
              <a:off x="7357943" y="2199561"/>
              <a:ext cx="992267" cy="1190744"/>
            </a:xfrm>
            <a:prstGeom prst="rect">
              <a:avLst/>
            </a:prstGeom>
          </p:spPr>
        </p:pic>
        <p:sp>
          <p:nvSpPr>
            <p:cNvPr id="5" name="Text 1"/>
            <p:cNvSpPr/>
            <p:nvPr/>
          </p:nvSpPr>
          <p:spPr>
            <a:xfrm>
              <a:off x="4678680" y="23979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التحدي</a:t>
              </a:r>
              <a:endParaRPr lang="en-US" sz="1950" dirty="0"/>
            </a:p>
          </p:txBody>
        </p:sp>
        <p:sp>
          <p:nvSpPr>
            <p:cNvPr id="6" name="Text 2"/>
            <p:cNvSpPr/>
            <p:nvPr/>
          </p:nvSpPr>
          <p:spPr>
            <a:xfrm>
              <a:off x="793790" y="2827139"/>
              <a:ext cx="63657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منصات التواصل تقلل وصول المنشورات التي تحتوي روابط خارجية</a:t>
              </a:r>
              <a:endParaRPr lang="en-US" sz="1550" dirty="0"/>
            </a:p>
          </p:txBody>
        </p:sp>
        <p:pic>
          <p:nvPicPr>
            <p:cNvPr id="7" name="Image 2" descr="preencoded.png"/>
            <p:cNvPicPr>
              <a:picLocks noChangeAspect="1"/>
            </p:cNvPicPr>
            <p:nvPr/>
          </p:nvPicPr>
          <p:blipFill>
            <a:blip r:embed="rId5"/>
            <a:stretch>
              <a:fillRect/>
            </a:stretch>
          </p:blipFill>
          <p:spPr>
            <a:xfrm>
              <a:off x="7357943" y="3390305"/>
              <a:ext cx="992267" cy="1190744"/>
            </a:xfrm>
            <a:prstGeom prst="rect">
              <a:avLst/>
            </a:prstGeom>
          </p:spPr>
        </p:pic>
        <p:sp>
          <p:nvSpPr>
            <p:cNvPr id="9" name="Text 3"/>
            <p:cNvSpPr/>
            <p:nvPr/>
          </p:nvSpPr>
          <p:spPr>
            <a:xfrm>
              <a:off x="4678680" y="35886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الحل</a:t>
              </a:r>
              <a:endParaRPr lang="en-US" sz="1950" dirty="0"/>
            </a:p>
          </p:txBody>
        </p:sp>
        <p:sp>
          <p:nvSpPr>
            <p:cNvPr id="10" name="Text 4"/>
            <p:cNvSpPr/>
            <p:nvPr/>
          </p:nvSpPr>
          <p:spPr>
            <a:xfrm>
              <a:off x="793790" y="4017883"/>
              <a:ext cx="63657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القيمة الكاملة داخل المنصة دون إجبار الجمهور على المغادرة</a:t>
              </a:r>
              <a:endParaRPr lang="en-US" sz="1550" dirty="0"/>
            </a:p>
          </p:txBody>
        </p:sp>
        <p:pic>
          <p:nvPicPr>
            <p:cNvPr id="11" name="Image 3" descr="preencoded.png"/>
            <p:cNvPicPr>
              <a:picLocks noChangeAspect="1"/>
            </p:cNvPicPr>
            <p:nvPr/>
          </p:nvPicPr>
          <p:blipFill>
            <a:blip r:embed="rId6"/>
            <a:stretch>
              <a:fillRect/>
            </a:stretch>
          </p:blipFill>
          <p:spPr>
            <a:xfrm>
              <a:off x="7357943" y="4581049"/>
              <a:ext cx="992267" cy="1190744"/>
            </a:xfrm>
            <a:prstGeom prst="rect">
              <a:avLst/>
            </a:prstGeom>
          </p:spPr>
        </p:pic>
        <p:sp>
          <p:nvSpPr>
            <p:cNvPr id="12" name="Text 5"/>
            <p:cNvSpPr/>
            <p:nvPr/>
          </p:nvSpPr>
          <p:spPr>
            <a:xfrm>
              <a:off x="4678680" y="477940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النتيجة</a:t>
              </a:r>
              <a:endParaRPr lang="en-US" sz="1950" dirty="0"/>
            </a:p>
          </p:txBody>
        </p:sp>
        <p:sp>
          <p:nvSpPr>
            <p:cNvPr id="13" name="Text 6"/>
            <p:cNvSpPr/>
            <p:nvPr/>
          </p:nvSpPr>
          <p:spPr>
            <a:xfrm>
              <a:off x="793790" y="5208627"/>
              <a:ext cx="63657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كسب التفاعل والوصول العضوي بدلاً من الزيارات التقليدية</a:t>
              </a:r>
              <a:endParaRPr lang="en-US" sz="1550" dirty="0"/>
            </a:p>
          </p:txBody>
        </p:sp>
        <p:sp>
          <p:nvSpPr>
            <p:cNvPr id="15" name="Text 7"/>
            <p:cNvSpPr/>
            <p:nvPr/>
          </p:nvSpPr>
          <p:spPr>
            <a:xfrm>
              <a:off x="793790" y="5995035"/>
              <a:ext cx="7556421" cy="143289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منصات مثل فيسبوك ولينكدإن وتيك توك تفضل المحتوى الذي يبقي المستخدمين داخل التطبيق. الاستراتيجية الناجحة تعني تقديم القصة كاملة أو الفائدة مباشرة في المنشور - سواء كان صورة، فيديو، أو نص طويل - مما يحقق تفاعلاً أعلى ووصولاً أوسع.</a:t>
              </a:r>
              <a:endParaRPr lang="en-US" sz="1600" dirty="0"/>
            </a:p>
          </p:txBody>
        </p:sp>
      </p:grpSp>
    </p:spTree>
    <p:extLst>
      <p:ext uri="{BB962C8B-B14F-4D97-AF65-F5344CB8AC3E}">
        <p14:creationId xmlns:p14="http://schemas.microsoft.com/office/powerpoint/2010/main" val="219335636"/>
      </p:ext>
    </p:extLst>
  </p:cSld>
  <p:clrMapOvr>
    <a:masterClrMapping/>
  </p:clrMapOvr>
  <p:transition spd="slow" advTm="86762">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8BA05-1147-BA3A-7786-1C1E1F887DD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8F113DE-0A3D-7F7D-F354-7482C301C8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367BF8F-D94D-2E10-F92A-1D519FE4B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CF4F38F-9128-8708-03F5-1EC5B03B2C0D}"/>
              </a:ext>
            </a:extLst>
          </p:cNvPr>
          <p:cNvPicPr>
            <a:picLocks noChangeAspect="1"/>
          </p:cNvPicPr>
          <p:nvPr/>
        </p:nvPicPr>
        <p:blipFill>
          <a:blip r:embed="rId3"/>
          <a:stretch>
            <a:fillRect/>
          </a:stretch>
        </p:blipFill>
        <p:spPr>
          <a:xfrm>
            <a:off x="65757" y="1155869"/>
            <a:ext cx="3441032" cy="5161547"/>
          </a:xfrm>
          <a:prstGeom prst="rect">
            <a:avLst/>
          </a:prstGeom>
        </p:spPr>
      </p:pic>
      <p:grpSp>
        <p:nvGrpSpPr>
          <p:cNvPr id="18" name="Group 17">
            <a:extLst>
              <a:ext uri="{FF2B5EF4-FFF2-40B4-BE49-F238E27FC236}">
                <a16:creationId xmlns:a16="http://schemas.microsoft.com/office/drawing/2014/main" id="{D6285A01-0C72-0AD0-E736-A6B80AB652B9}"/>
              </a:ext>
            </a:extLst>
          </p:cNvPr>
          <p:cNvGrpSpPr/>
          <p:nvPr/>
        </p:nvGrpSpPr>
        <p:grpSpPr>
          <a:xfrm>
            <a:off x="3936380" y="617697"/>
            <a:ext cx="7984274" cy="5860047"/>
            <a:chOff x="6250543" y="823793"/>
            <a:chExt cx="7638574" cy="6582014"/>
          </a:xfrm>
        </p:grpSpPr>
        <p:sp>
          <p:nvSpPr>
            <p:cNvPr id="4" name="Text 0"/>
            <p:cNvSpPr/>
            <p:nvPr/>
          </p:nvSpPr>
          <p:spPr>
            <a:xfrm>
              <a:off x="8018978" y="823793"/>
              <a:ext cx="5847278" cy="596860"/>
            </a:xfrm>
            <a:prstGeom prst="rect">
              <a:avLst/>
            </a:prstGeom>
            <a:noFill/>
            <a:ln/>
          </p:spPr>
          <p:txBody>
            <a:bodyPr wrap="none" lIns="0" tIns="0" rIns="0" bIns="0" rtlCol="0" anchor="t"/>
            <a:lstStyle/>
            <a:p>
              <a:pPr marL="0" indent="0" algn="just" rtl="1">
                <a:lnSpc>
                  <a:spcPts val="4700"/>
                </a:lnSpc>
                <a:buNone/>
              </a:pPr>
              <a:r>
                <a:rPr lang="en-US" sz="2400" b="1" dirty="0">
                  <a:solidFill>
                    <a:srgbClr val="403CCF"/>
                  </a:solidFill>
                  <a:latin typeface="Alexandria" pitchFamily="34" charset="0"/>
                  <a:ea typeface="Alexandria" pitchFamily="34" charset="-122"/>
                  <a:cs typeface="Alexandria" pitchFamily="34" charset="-120"/>
                </a:rPr>
                <a:t>التحول في علاقات المؤثرين</a:t>
              </a:r>
              <a:endParaRPr lang="en-US" sz="2400" b="1" dirty="0"/>
            </a:p>
          </p:txBody>
        </p:sp>
        <p:sp>
          <p:nvSpPr>
            <p:cNvPr id="5" name="Text 1"/>
            <p:cNvSpPr/>
            <p:nvPr/>
          </p:nvSpPr>
          <p:spPr>
            <a:xfrm>
              <a:off x="6674729" y="1535191"/>
              <a:ext cx="4493776" cy="477560"/>
            </a:xfrm>
            <a:prstGeom prst="rect">
              <a:avLst/>
            </a:prstGeom>
            <a:noFill/>
            <a:ln/>
          </p:spPr>
          <p:txBody>
            <a:bodyPr wrap="none" lIns="0" tIns="0" rIns="0" bIns="0" rtlCol="0" anchor="t"/>
            <a:lstStyle/>
            <a:p>
              <a:pPr marL="0" indent="0" algn="just" rtl="1">
                <a:lnSpc>
                  <a:spcPts val="3750"/>
                </a:lnSpc>
                <a:buNone/>
              </a:pPr>
              <a:r>
                <a:rPr lang="en-US" sz="2400" b="1" dirty="0">
                  <a:solidFill>
                    <a:srgbClr val="403CCF"/>
                  </a:solidFill>
                  <a:latin typeface="Alexandria" pitchFamily="34" charset="0"/>
                  <a:ea typeface="Alexandria" pitchFamily="34" charset="-122"/>
                  <a:cs typeface="Alexandria" pitchFamily="34" charset="-120"/>
                </a:rPr>
                <a:t>من الوصول إلى الموثوقية</a:t>
              </a:r>
              <a:endParaRPr lang="en-US" sz="2400" b="1" dirty="0"/>
            </a:p>
          </p:txBody>
        </p:sp>
        <p:sp>
          <p:nvSpPr>
            <p:cNvPr id="6" name="Shape 2"/>
            <p:cNvSpPr/>
            <p:nvPr/>
          </p:nvSpPr>
          <p:spPr>
            <a:xfrm>
              <a:off x="10153888" y="2260997"/>
              <a:ext cx="3712369" cy="2063710"/>
            </a:xfrm>
            <a:prstGeom prst="roundRect">
              <a:avLst>
                <a:gd name="adj" fmla="val 5317"/>
              </a:avLst>
            </a:prstGeom>
            <a:solidFill>
              <a:srgbClr val="FBFAFF"/>
            </a:solidFill>
            <a:ln w="22860">
              <a:solidFill>
                <a:srgbClr val="D0CED9"/>
              </a:solidFill>
              <a:prstDash val="solid"/>
            </a:ln>
          </p:spPr>
          <p:txBody>
            <a:bodyPr/>
            <a:lstStyle/>
            <a:p>
              <a:pPr algn="just"/>
              <a:endParaRPr lang="en-US"/>
            </a:p>
          </p:txBody>
        </p:sp>
        <p:pic>
          <p:nvPicPr>
            <p:cNvPr id="7" name="Image 1" descr="preencoded.png"/>
            <p:cNvPicPr>
              <a:picLocks noChangeAspect="1"/>
            </p:cNvPicPr>
            <p:nvPr/>
          </p:nvPicPr>
          <p:blipFill>
            <a:blip r:embed="rId4"/>
            <a:stretch>
              <a:fillRect/>
            </a:stretch>
          </p:blipFill>
          <p:spPr>
            <a:xfrm>
              <a:off x="13797677" y="2260997"/>
              <a:ext cx="91440" cy="2063710"/>
            </a:xfrm>
            <a:prstGeom prst="rect">
              <a:avLst/>
            </a:prstGeom>
          </p:spPr>
        </p:pic>
        <p:sp>
          <p:nvSpPr>
            <p:cNvPr id="9" name="Text 3"/>
            <p:cNvSpPr/>
            <p:nvPr/>
          </p:nvSpPr>
          <p:spPr>
            <a:xfrm>
              <a:off x="10976015" y="2474833"/>
              <a:ext cx="2607826" cy="298490"/>
            </a:xfrm>
            <a:prstGeom prst="rect">
              <a:avLst/>
            </a:prstGeom>
            <a:noFill/>
            <a:ln/>
          </p:spPr>
          <p:txBody>
            <a:bodyPr wrap="none" lIns="0" tIns="0" rIns="0" bIns="0" rtlCol="0" anchor="t"/>
            <a:lstStyle/>
            <a:p>
              <a:pPr marL="0" indent="0" algn="just" rtl="1">
                <a:lnSpc>
                  <a:spcPts val="2350"/>
                </a:lnSpc>
                <a:buNone/>
              </a:pPr>
              <a:r>
                <a:rPr lang="en-US" sz="1850" dirty="0">
                  <a:solidFill>
                    <a:srgbClr val="49495A"/>
                  </a:solidFill>
                  <a:latin typeface="Alexandria" pitchFamily="34" charset="0"/>
                  <a:ea typeface="Alexandria" pitchFamily="34" charset="-122"/>
                  <a:cs typeface="Alexandria" pitchFamily="34" charset="-120"/>
                </a:rPr>
                <a:t>نهاية عصر المؤثرين الكبار</a:t>
              </a:r>
              <a:endParaRPr lang="en-US" sz="1850" dirty="0"/>
            </a:p>
          </p:txBody>
        </p:sp>
        <p:sp>
          <p:nvSpPr>
            <p:cNvPr id="10" name="Text 4"/>
            <p:cNvSpPr/>
            <p:nvPr/>
          </p:nvSpPr>
          <p:spPr>
            <a:xfrm>
              <a:off x="10367724" y="2887861"/>
              <a:ext cx="3216116" cy="1223010"/>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تراجع فعالية المؤثرين ذوي الملايين من المتابعين بسبب انخفاض معدلات التفاعل الحقيقي وفقدان الجمهور للثقة في الإعلانات المباشرة.</a:t>
              </a:r>
              <a:endParaRPr lang="en-US" sz="1500" dirty="0"/>
            </a:p>
          </p:txBody>
        </p:sp>
        <p:sp>
          <p:nvSpPr>
            <p:cNvPr id="11" name="Shape 5"/>
            <p:cNvSpPr/>
            <p:nvPr/>
          </p:nvSpPr>
          <p:spPr>
            <a:xfrm>
              <a:off x="6250543" y="2260997"/>
              <a:ext cx="3712369" cy="2063710"/>
            </a:xfrm>
            <a:prstGeom prst="roundRect">
              <a:avLst>
                <a:gd name="adj" fmla="val 5317"/>
              </a:avLst>
            </a:prstGeom>
            <a:solidFill>
              <a:srgbClr val="FBFAFF"/>
            </a:solidFill>
            <a:ln w="22860">
              <a:solidFill>
                <a:srgbClr val="D0CED9"/>
              </a:solidFill>
              <a:prstDash val="solid"/>
            </a:ln>
          </p:spPr>
          <p:txBody>
            <a:bodyPr/>
            <a:lstStyle/>
            <a:p>
              <a:pPr algn="just"/>
              <a:endParaRPr lang="en-US"/>
            </a:p>
          </p:txBody>
        </p:sp>
        <p:pic>
          <p:nvPicPr>
            <p:cNvPr id="12" name="Image 2" descr="preencoded.png"/>
            <p:cNvPicPr>
              <a:picLocks noChangeAspect="1"/>
            </p:cNvPicPr>
            <p:nvPr/>
          </p:nvPicPr>
          <p:blipFill>
            <a:blip r:embed="rId4"/>
            <a:stretch>
              <a:fillRect/>
            </a:stretch>
          </p:blipFill>
          <p:spPr>
            <a:xfrm>
              <a:off x="9894332" y="2260997"/>
              <a:ext cx="91440" cy="2063710"/>
            </a:xfrm>
            <a:prstGeom prst="rect">
              <a:avLst/>
            </a:prstGeom>
          </p:spPr>
        </p:pic>
        <p:sp>
          <p:nvSpPr>
            <p:cNvPr id="13" name="Text 6"/>
            <p:cNvSpPr/>
            <p:nvPr/>
          </p:nvSpPr>
          <p:spPr>
            <a:xfrm>
              <a:off x="6596420" y="2474833"/>
              <a:ext cx="3084076" cy="298490"/>
            </a:xfrm>
            <a:prstGeom prst="rect">
              <a:avLst/>
            </a:prstGeom>
            <a:noFill/>
            <a:ln/>
          </p:spPr>
          <p:txBody>
            <a:bodyPr wrap="none" lIns="0" tIns="0" rIns="0" bIns="0" rtlCol="0" anchor="t"/>
            <a:lstStyle/>
            <a:p>
              <a:pPr marL="0" indent="0" algn="just" rtl="1">
                <a:lnSpc>
                  <a:spcPts val="2350"/>
                </a:lnSpc>
                <a:buNone/>
              </a:pPr>
              <a:r>
                <a:rPr lang="en-US" sz="1850" dirty="0">
                  <a:solidFill>
                    <a:srgbClr val="49495A"/>
                  </a:solidFill>
                  <a:latin typeface="Alexandria" pitchFamily="34" charset="0"/>
                  <a:ea typeface="Alexandria" pitchFamily="34" charset="-122"/>
                  <a:cs typeface="Alexandria" pitchFamily="34" charset="-120"/>
                </a:rPr>
                <a:t>صعود المؤثرين المتخصصين</a:t>
              </a:r>
              <a:endParaRPr lang="en-US" sz="1850" dirty="0"/>
            </a:p>
          </p:txBody>
        </p:sp>
        <p:sp>
          <p:nvSpPr>
            <p:cNvPr id="14" name="Text 7"/>
            <p:cNvSpPr/>
            <p:nvPr/>
          </p:nvSpPr>
          <p:spPr>
            <a:xfrm>
              <a:off x="6464379" y="2887861"/>
              <a:ext cx="3216116" cy="1223010"/>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المؤثرون الصغار (Micro &amp; Nano) يملكون مجتمعات أصغر لكنها شديدة الولاء والتفاعل، مما يحقق عائداً أفضل على الاستثمار ومصداقية أعلى.</a:t>
              </a:r>
              <a:endParaRPr lang="en-US" sz="1500" dirty="0"/>
            </a:p>
          </p:txBody>
        </p:sp>
        <p:sp>
          <p:nvSpPr>
            <p:cNvPr id="15" name="Shape 8"/>
            <p:cNvSpPr/>
            <p:nvPr/>
          </p:nvSpPr>
          <p:spPr>
            <a:xfrm>
              <a:off x="10153888" y="4515683"/>
              <a:ext cx="3712369" cy="2063710"/>
            </a:xfrm>
            <a:prstGeom prst="roundRect">
              <a:avLst>
                <a:gd name="adj" fmla="val 5317"/>
              </a:avLst>
            </a:prstGeom>
            <a:solidFill>
              <a:srgbClr val="FBFAFF"/>
            </a:solidFill>
            <a:ln w="22860">
              <a:solidFill>
                <a:srgbClr val="D0CED9"/>
              </a:solidFill>
              <a:prstDash val="solid"/>
            </a:ln>
          </p:spPr>
          <p:txBody>
            <a:bodyPr/>
            <a:lstStyle/>
            <a:p>
              <a:pPr algn="just"/>
              <a:endParaRPr lang="en-US"/>
            </a:p>
          </p:txBody>
        </p:sp>
        <p:pic>
          <p:nvPicPr>
            <p:cNvPr id="16" name="Image 3" descr="preencoded.png"/>
            <p:cNvPicPr>
              <a:picLocks noChangeAspect="1"/>
            </p:cNvPicPr>
            <p:nvPr/>
          </p:nvPicPr>
          <p:blipFill>
            <a:blip r:embed="rId4"/>
            <a:stretch>
              <a:fillRect/>
            </a:stretch>
          </p:blipFill>
          <p:spPr>
            <a:xfrm>
              <a:off x="13797677" y="4515683"/>
              <a:ext cx="91440" cy="2063710"/>
            </a:xfrm>
            <a:prstGeom prst="rect">
              <a:avLst/>
            </a:prstGeom>
          </p:spPr>
        </p:pic>
        <p:sp>
          <p:nvSpPr>
            <p:cNvPr id="17" name="Text 9"/>
            <p:cNvSpPr/>
            <p:nvPr/>
          </p:nvSpPr>
          <p:spPr>
            <a:xfrm>
              <a:off x="11195804" y="4729520"/>
              <a:ext cx="2388037" cy="298490"/>
            </a:xfrm>
            <a:prstGeom prst="rect">
              <a:avLst/>
            </a:prstGeom>
            <a:noFill/>
            <a:ln/>
          </p:spPr>
          <p:txBody>
            <a:bodyPr wrap="none" lIns="0" tIns="0" rIns="0" bIns="0" rtlCol="0" anchor="t"/>
            <a:lstStyle/>
            <a:p>
              <a:pPr marL="0" indent="0" algn="just" rtl="1">
                <a:lnSpc>
                  <a:spcPts val="2350"/>
                </a:lnSpc>
                <a:buNone/>
              </a:pPr>
              <a:r>
                <a:rPr lang="en-US" sz="1850" dirty="0">
                  <a:solidFill>
                    <a:srgbClr val="49495A"/>
                  </a:solidFill>
                  <a:latin typeface="Alexandria" pitchFamily="34" charset="0"/>
                  <a:ea typeface="Alexandria" pitchFamily="34" charset="-122"/>
                  <a:cs typeface="Alexandria" pitchFamily="34" charset="-120"/>
                </a:rPr>
                <a:t>الشراكات طويلة الأمد</a:t>
              </a:r>
              <a:endParaRPr lang="en-US" sz="1850" dirty="0"/>
            </a:p>
          </p:txBody>
        </p:sp>
        <p:sp>
          <p:nvSpPr>
            <p:cNvPr id="19" name="Text 10"/>
            <p:cNvSpPr/>
            <p:nvPr/>
          </p:nvSpPr>
          <p:spPr>
            <a:xfrm>
              <a:off x="10367724" y="5142548"/>
              <a:ext cx="3216116" cy="1223010"/>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تحول العلاقات من نموذج "الدفع مقابل المنشور الواحد" إلى شراكات استراتيجية حيث يصبح المؤثر سفيراً حقيقياً للعلامة التجارية.</a:t>
              </a:r>
              <a:endParaRPr lang="en-US" sz="1500" dirty="0"/>
            </a:p>
          </p:txBody>
        </p:sp>
        <p:sp>
          <p:nvSpPr>
            <p:cNvPr id="20" name="Text 11"/>
            <p:cNvSpPr/>
            <p:nvPr/>
          </p:nvSpPr>
          <p:spPr>
            <a:xfrm>
              <a:off x="6250543" y="6794302"/>
              <a:ext cx="7615714" cy="611505"/>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الجمهور اليوم أذكى وأكثر قدرة على كشف المحتوى الإعلاني المدفوع. الأصالة والموثوقية أصبحتا أهم من عدد المتابعين، وهذا يغير قواعد اللعبة بالكامل.</a:t>
              </a:r>
              <a:endParaRPr lang="en-US" sz="1500" dirty="0"/>
            </a:p>
          </p:txBody>
        </p:sp>
      </p:grpSp>
    </p:spTree>
    <p:extLst>
      <p:ext uri="{BB962C8B-B14F-4D97-AF65-F5344CB8AC3E}">
        <p14:creationId xmlns:p14="http://schemas.microsoft.com/office/powerpoint/2010/main" val="4189529275"/>
      </p:ext>
    </p:extLst>
  </p:cSld>
  <p:clrMapOvr>
    <a:masterClrMapping/>
  </p:clrMapOvr>
  <p:transition spd="slow" advTm="91339">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A43E9-11E5-025D-6CD5-EBB8412C599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B06A813-9A9E-92EB-9C7B-30F48EB769D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812903E-864E-31FE-B896-7DAB788ADC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7DD5B57B-D054-E134-7323-E3FDB9B24A0C}"/>
              </a:ext>
            </a:extLst>
          </p:cNvPr>
          <p:cNvPicPr>
            <a:picLocks noChangeAspect="1"/>
          </p:cNvPicPr>
          <p:nvPr/>
        </p:nvPicPr>
        <p:blipFill>
          <a:blip r:embed="rId3"/>
          <a:stretch>
            <a:fillRect/>
          </a:stretch>
        </p:blipFill>
        <p:spPr>
          <a:xfrm>
            <a:off x="-80069" y="1729658"/>
            <a:ext cx="4021299" cy="4021299"/>
          </a:xfrm>
          <a:prstGeom prst="ellipse">
            <a:avLst/>
          </a:prstGeom>
          <a:ln>
            <a:noFill/>
          </a:ln>
          <a:effectLst>
            <a:softEdge rad="112500"/>
          </a:effectLst>
        </p:spPr>
      </p:pic>
      <p:grpSp>
        <p:nvGrpSpPr>
          <p:cNvPr id="11" name="Group 10">
            <a:extLst>
              <a:ext uri="{FF2B5EF4-FFF2-40B4-BE49-F238E27FC236}">
                <a16:creationId xmlns:a16="http://schemas.microsoft.com/office/drawing/2014/main" id="{95A55B5A-0E63-AC65-B9D7-4AE82738FAA0}"/>
              </a:ext>
            </a:extLst>
          </p:cNvPr>
          <p:cNvGrpSpPr/>
          <p:nvPr/>
        </p:nvGrpSpPr>
        <p:grpSpPr>
          <a:xfrm>
            <a:off x="3941230" y="676525"/>
            <a:ext cx="8010168" cy="5791182"/>
            <a:chOff x="5836795" y="928806"/>
            <a:chExt cx="8010168" cy="5209104"/>
          </a:xfrm>
          <a:solidFill>
            <a:schemeClr val="bg1"/>
          </a:solidFill>
        </p:grpSpPr>
        <p:sp>
          <p:nvSpPr>
            <p:cNvPr id="5" name="Text 0"/>
            <p:cNvSpPr/>
            <p:nvPr/>
          </p:nvSpPr>
          <p:spPr>
            <a:xfrm>
              <a:off x="5836795" y="928806"/>
              <a:ext cx="8010168" cy="620078"/>
            </a:xfrm>
            <a:prstGeom prst="rect">
              <a:avLst/>
            </a:prstGeom>
            <a:grpFill/>
            <a:ln/>
          </p:spPr>
          <p:txBody>
            <a:bodyPr wrap="none" lIns="0" tIns="0" rIns="0" bIns="0" rtlCol="0" anchor="t"/>
            <a:lstStyle/>
            <a:p>
              <a:pPr marL="0" indent="0" algn="just" rtl="1">
                <a:lnSpc>
                  <a:spcPct val="150000"/>
                </a:lnSpc>
                <a:buNone/>
              </a:pPr>
              <a:r>
                <a:rPr lang="en-US" sz="2400" b="1" dirty="0">
                  <a:solidFill>
                    <a:srgbClr val="403CCF"/>
                  </a:solidFill>
                  <a:latin typeface="Alexandria" pitchFamily="34" charset="0"/>
                  <a:ea typeface="Alexandria" pitchFamily="34" charset="-122"/>
                  <a:cs typeface="Alexandria" pitchFamily="34" charset="-120"/>
                </a:rPr>
                <a:t>الفيديو القصير كمحرك أساسي للأخبار</a:t>
              </a:r>
              <a:endParaRPr lang="en-US" sz="2400" b="1" dirty="0"/>
            </a:p>
          </p:txBody>
        </p:sp>
        <p:sp>
          <p:nvSpPr>
            <p:cNvPr id="6" name="Text 1"/>
            <p:cNvSpPr/>
            <p:nvPr/>
          </p:nvSpPr>
          <p:spPr>
            <a:xfrm>
              <a:off x="11246406" y="1747242"/>
              <a:ext cx="2597706" cy="310158"/>
            </a:xfrm>
            <a:prstGeom prst="rect">
              <a:avLst/>
            </a:prstGeom>
            <a:grpFill/>
            <a:ln/>
          </p:spPr>
          <p:txBody>
            <a:bodyPr wrap="none" lIns="0" tIns="0" rIns="0" bIns="0" rtlCol="0" anchor="t"/>
            <a:lstStyle/>
            <a:p>
              <a:pPr marL="0" indent="0" algn="just" rtl="1">
                <a:lnSpc>
                  <a:spcPct val="150000"/>
                </a:lnSpc>
                <a:buNone/>
              </a:pPr>
              <a:r>
                <a:rPr lang="en-US" sz="1600" dirty="0">
                  <a:solidFill>
                    <a:srgbClr val="403CCF"/>
                  </a:solidFill>
                  <a:latin typeface="Alexandria" pitchFamily="34" charset="0"/>
                  <a:ea typeface="Alexandria" pitchFamily="34" charset="-122"/>
                  <a:cs typeface="Alexandria" pitchFamily="34" charset="-120"/>
                </a:rPr>
                <a:t>ثورة المحتوى العمودي</a:t>
              </a:r>
              <a:endParaRPr lang="en-US" sz="1600" dirty="0"/>
            </a:p>
          </p:txBody>
        </p:sp>
        <p:sp>
          <p:nvSpPr>
            <p:cNvPr id="7" name="Text 2"/>
            <p:cNvSpPr/>
            <p:nvPr/>
          </p:nvSpPr>
          <p:spPr>
            <a:xfrm>
              <a:off x="6266844" y="2255758"/>
              <a:ext cx="7577268" cy="952619"/>
            </a:xfrm>
            <a:prstGeom prst="rect">
              <a:avLst/>
            </a:prstGeom>
            <a:grp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لم يعد الفيديو القصير مقتصراً على الترفيه والرقص. في 2026، سيصبح الأداة الأولى والأكثر فعالية لنشر البيانات الصحفية، التقارير السنوية، إعلانات المنتجات، وحتى المحتوى التعليمي المتخصص.</a:t>
              </a:r>
              <a:endParaRPr lang="en-US" sz="1600" dirty="0"/>
            </a:p>
          </p:txBody>
        </p:sp>
        <p:sp>
          <p:nvSpPr>
            <p:cNvPr id="9" name="Text 3"/>
            <p:cNvSpPr/>
            <p:nvPr/>
          </p:nvSpPr>
          <p:spPr>
            <a:xfrm>
              <a:off x="6266844" y="3386971"/>
              <a:ext cx="7577268" cy="952619"/>
            </a:xfrm>
            <a:prstGeom prst="rect">
              <a:avLst/>
            </a:prstGeom>
            <a:grp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منصات مثل TikTok وInstagram Reels وYouTube </a:t>
              </a:r>
              <a:r>
                <a:rPr lang="en-US" sz="1600">
                  <a:solidFill>
                    <a:srgbClr val="49495A"/>
                  </a:solidFill>
                  <a:latin typeface="Alexandria" pitchFamily="34" charset="0"/>
                  <a:ea typeface="Alexandria" pitchFamily="34" charset="-122"/>
                  <a:cs typeface="Alexandria" pitchFamily="34" charset="-120"/>
                </a:rPr>
                <a:t>Shorts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تهيمن </a:t>
              </a:r>
              <a:r>
                <a:rPr lang="en-US" sz="1600" dirty="0">
                  <a:solidFill>
                    <a:srgbClr val="49495A"/>
                  </a:solidFill>
                  <a:latin typeface="Alexandria" pitchFamily="34" charset="0"/>
                  <a:ea typeface="Alexandria" pitchFamily="34" charset="-122"/>
                  <a:cs typeface="Alexandria" pitchFamily="34" charset="-120"/>
                </a:rPr>
                <a:t>على استهلاك المحتوى للجيل الجديد. </a:t>
              </a:r>
              <a:r>
                <a:rPr lang="en-US" sz="1600" dirty="0">
                  <a:solidFill>
                    <a:srgbClr val="49495A"/>
                  </a:solidFill>
                  <a:highlight>
                    <a:srgbClr val="E7E0FF"/>
                  </a:highlight>
                  <a:latin typeface="Alexandria" pitchFamily="34" charset="0"/>
                  <a:ea typeface="Alexandria" pitchFamily="34" charset="-122"/>
                  <a:cs typeface="Alexandria" pitchFamily="34" charset="-120"/>
                </a:rPr>
                <a:t>المؤسسات التي لا تملك استراتيجية فيديو عمودية ستكون غائبة تماماً عن شاشات هذا الجيل</a:t>
              </a:r>
              <a:r>
                <a:rPr lang="en-US" sz="1600" dirty="0">
                  <a:solidFill>
                    <a:srgbClr val="49495A"/>
                  </a:solidFill>
                  <a:latin typeface="Alexandria" pitchFamily="34" charset="0"/>
                  <a:ea typeface="Alexandria" pitchFamily="34" charset="-122"/>
                  <a:cs typeface="Alexandria" pitchFamily="34" charset="-120"/>
                </a:rPr>
                <a:t>.</a:t>
              </a:r>
              <a:endParaRPr lang="en-US" sz="1600" dirty="0"/>
            </a:p>
          </p:txBody>
        </p:sp>
        <p:sp>
          <p:nvSpPr>
            <p:cNvPr id="10" name="Text 4"/>
            <p:cNvSpPr/>
            <p:nvPr/>
          </p:nvSpPr>
          <p:spPr>
            <a:xfrm>
              <a:off x="11363206" y="4537948"/>
              <a:ext cx="2480905" cy="310158"/>
            </a:xfrm>
            <a:prstGeom prst="rect">
              <a:avLst/>
            </a:prstGeom>
            <a:grpFill/>
            <a:ln/>
          </p:spPr>
          <p:txBody>
            <a:bodyPr wrap="none" lIns="0" tIns="0" rIns="0" bIns="0" rtlCol="0" anchor="t"/>
            <a:lstStyle/>
            <a:p>
              <a:pPr marL="0" indent="0" algn="just" rtl="1">
                <a:lnSpc>
                  <a:spcPct val="150000"/>
                </a:lnSpc>
                <a:buNone/>
              </a:pPr>
              <a:r>
                <a:rPr lang="en-US" sz="1600" dirty="0">
                  <a:solidFill>
                    <a:srgbClr val="403CCF"/>
                  </a:solidFill>
                  <a:latin typeface="Alexandria" pitchFamily="34" charset="0"/>
                  <a:ea typeface="Alexandria" pitchFamily="34" charset="-122"/>
                  <a:cs typeface="Alexandria" pitchFamily="34" charset="-120"/>
                </a:rPr>
                <a:t>المتطلبات الجديدة</a:t>
              </a:r>
              <a:endParaRPr lang="en-US" sz="1600" dirty="0"/>
            </a:p>
          </p:txBody>
        </p:sp>
        <p:sp>
          <p:nvSpPr>
            <p:cNvPr id="12" name="Text 5"/>
            <p:cNvSpPr/>
            <p:nvPr/>
          </p:nvSpPr>
          <p:spPr>
            <a:xfrm>
              <a:off x="6888480" y="5046464"/>
              <a:ext cx="6955631" cy="317540"/>
            </a:xfrm>
            <a:prstGeom prst="rect">
              <a:avLst/>
            </a:prstGeom>
            <a:grpFill/>
            <a:ln/>
          </p:spPr>
          <p:txBody>
            <a:bodyPr wrap="none" lIns="0" tIns="0" rIns="0" bIns="0" rtlCol="0" anchor="t"/>
            <a:lstStyle/>
            <a:p>
              <a:pPr marL="342900" indent="-342900" algn="just" rtl="1">
                <a:lnSpc>
                  <a:spcPct val="150000"/>
                </a:lnSpc>
                <a:buSzPct val="100000"/>
                <a:buChar char="•"/>
              </a:pPr>
              <a:r>
                <a:rPr lang="en-US" sz="1600" dirty="0">
                  <a:solidFill>
                    <a:srgbClr val="49495A"/>
                  </a:solidFill>
                  <a:latin typeface="Alexandria" pitchFamily="34" charset="0"/>
                  <a:ea typeface="Alexandria" pitchFamily="34" charset="-122"/>
                  <a:cs typeface="Alexandria" pitchFamily="34" charset="-120"/>
                </a:rPr>
                <a:t>إنتاج محتوى فيديو سريع وجذاب خلال أول </a:t>
              </a:r>
              <a:r>
                <a:rPr lang="en-US" sz="1600">
                  <a:solidFill>
                    <a:srgbClr val="49495A"/>
                  </a:solidFill>
                  <a:latin typeface="Alexandria" pitchFamily="34" charset="0"/>
                  <a:ea typeface="Alexandria" pitchFamily="34" charset="-122"/>
                  <a:cs typeface="Alexandria" pitchFamily="34" charset="-120"/>
                </a:rPr>
                <a:t>3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ثوانٍ</a:t>
              </a:r>
              <a:endParaRPr lang="en-US" sz="1600" dirty="0"/>
            </a:p>
          </p:txBody>
        </p:sp>
        <p:sp>
          <p:nvSpPr>
            <p:cNvPr id="13" name="Text 6"/>
            <p:cNvSpPr/>
            <p:nvPr/>
          </p:nvSpPr>
          <p:spPr>
            <a:xfrm>
              <a:off x="6888480" y="5433417"/>
              <a:ext cx="6955631" cy="317540"/>
            </a:xfrm>
            <a:prstGeom prst="rect">
              <a:avLst/>
            </a:prstGeom>
            <a:grpFill/>
            <a:ln/>
          </p:spPr>
          <p:txBody>
            <a:bodyPr wrap="none" lIns="0" tIns="0" rIns="0" bIns="0" rtlCol="0" anchor="t"/>
            <a:lstStyle/>
            <a:p>
              <a:pPr marL="342900" indent="-342900" algn="just" rtl="1">
                <a:lnSpc>
                  <a:spcPct val="150000"/>
                </a:lnSpc>
                <a:buSzPct val="100000"/>
                <a:buChar char="•"/>
              </a:pPr>
              <a:r>
                <a:rPr lang="en-US" sz="1600" dirty="0">
                  <a:solidFill>
                    <a:srgbClr val="49495A"/>
                  </a:solidFill>
                  <a:latin typeface="Alexandria" pitchFamily="34" charset="0"/>
                  <a:ea typeface="Alexandria" pitchFamily="34" charset="-122"/>
                  <a:cs typeface="Alexandria" pitchFamily="34" charset="-120"/>
                </a:rPr>
                <a:t>تكييف الرسائل المعقدة لتناسب تنسيق 15-60 ثانية</a:t>
              </a:r>
              <a:endParaRPr lang="en-US" sz="1600" dirty="0"/>
            </a:p>
          </p:txBody>
        </p:sp>
        <p:sp>
          <p:nvSpPr>
            <p:cNvPr id="14" name="Text 7"/>
            <p:cNvSpPr/>
            <p:nvPr/>
          </p:nvSpPr>
          <p:spPr>
            <a:xfrm>
              <a:off x="6888480" y="5820370"/>
              <a:ext cx="6955631" cy="317540"/>
            </a:xfrm>
            <a:prstGeom prst="rect">
              <a:avLst/>
            </a:prstGeom>
            <a:grpFill/>
            <a:ln/>
          </p:spPr>
          <p:txBody>
            <a:bodyPr wrap="none" lIns="0" tIns="0" rIns="0" bIns="0" rtlCol="0" anchor="t"/>
            <a:lstStyle/>
            <a:p>
              <a:pPr marL="342900" indent="-342900" algn="just" rtl="1">
                <a:lnSpc>
                  <a:spcPct val="150000"/>
                </a:lnSpc>
                <a:buSzPct val="100000"/>
                <a:buChar char="•"/>
              </a:pPr>
              <a:r>
                <a:rPr lang="en-US" sz="1600" dirty="0">
                  <a:solidFill>
                    <a:srgbClr val="49495A"/>
                  </a:solidFill>
                  <a:latin typeface="Alexandria" pitchFamily="34" charset="0"/>
                  <a:ea typeface="Alexandria" pitchFamily="34" charset="-122"/>
                  <a:cs typeface="Alexandria" pitchFamily="34" charset="-120"/>
                </a:rPr>
                <a:t>استخدام الترجمة والنصوص لأن 85% من المشاهدات بدون صوت</a:t>
              </a:r>
              <a:endParaRPr lang="en-US" sz="1600" dirty="0"/>
            </a:p>
          </p:txBody>
        </p:sp>
      </p:grpSp>
    </p:spTree>
    <p:extLst>
      <p:ext uri="{BB962C8B-B14F-4D97-AF65-F5344CB8AC3E}">
        <p14:creationId xmlns:p14="http://schemas.microsoft.com/office/powerpoint/2010/main" val="4240000092"/>
      </p:ext>
    </p:extLst>
  </p:cSld>
  <p:clrMapOvr>
    <a:masterClrMapping/>
  </p:clrMapOvr>
  <p:transition spd="slow" advTm="110076">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B6578-8046-DB2C-9202-1E96E5EFD5E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943F01B-11E8-88B6-3DAF-DD28AAFB0F9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66AFC3-DD8B-15A7-E5C0-23C8CA87E5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2" name="Group 11">
            <a:extLst>
              <a:ext uri="{FF2B5EF4-FFF2-40B4-BE49-F238E27FC236}">
                <a16:creationId xmlns:a16="http://schemas.microsoft.com/office/drawing/2014/main" id="{C94B9C04-B928-F333-B5BE-5EB116D44248}"/>
              </a:ext>
            </a:extLst>
          </p:cNvPr>
          <p:cNvGrpSpPr/>
          <p:nvPr/>
        </p:nvGrpSpPr>
        <p:grpSpPr>
          <a:xfrm>
            <a:off x="180431" y="792851"/>
            <a:ext cx="11606408" cy="5459368"/>
            <a:chOff x="793790" y="1419820"/>
            <a:chExt cx="13042820" cy="5389960"/>
          </a:xfrm>
        </p:grpSpPr>
        <p:sp>
          <p:nvSpPr>
            <p:cNvPr id="2" name="Text 0"/>
            <p:cNvSpPr/>
            <p:nvPr/>
          </p:nvSpPr>
          <p:spPr>
            <a:xfrm>
              <a:off x="6154817" y="1419820"/>
              <a:ext cx="7681793"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المهارات الأساسية للنجاح في 2026</a:t>
              </a:r>
              <a:endParaRPr lang="en-US" sz="2800" b="1" dirty="0"/>
            </a:p>
          </p:txBody>
        </p:sp>
        <p:pic>
          <p:nvPicPr>
            <p:cNvPr id="4" name="Image 0" descr="preencoded.png"/>
            <p:cNvPicPr>
              <a:picLocks noChangeAspect="1"/>
            </p:cNvPicPr>
            <p:nvPr/>
          </p:nvPicPr>
          <p:blipFill>
            <a:blip r:embed="rId3"/>
            <a:stretch>
              <a:fillRect/>
            </a:stretch>
          </p:blipFill>
          <p:spPr>
            <a:xfrm>
              <a:off x="11410950" y="2436733"/>
              <a:ext cx="2425660" cy="2425660"/>
            </a:xfrm>
            <a:prstGeom prst="rect">
              <a:avLst/>
            </a:prstGeom>
          </p:spPr>
        </p:pic>
        <p:sp>
          <p:nvSpPr>
            <p:cNvPr id="5" name="Text 1"/>
            <p:cNvSpPr/>
            <p:nvPr/>
          </p:nvSpPr>
          <p:spPr>
            <a:xfrm>
              <a:off x="11355705" y="511040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المهارات التقنية</a:t>
              </a:r>
              <a:endParaRPr lang="en-US" sz="1950" dirty="0"/>
            </a:p>
          </p:txBody>
        </p:sp>
        <p:sp>
          <p:nvSpPr>
            <p:cNvPr id="6" name="Text 2"/>
            <p:cNvSpPr/>
            <p:nvPr/>
          </p:nvSpPr>
          <p:spPr>
            <a:xfrm>
              <a:off x="9654421" y="5539621"/>
              <a:ext cx="4182189"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فهم عميق لكيفية عمل خوارزميات الذكاء الاصطناعي ونماذج اللغة الكبيرة (LLMs) والقدرة على تحسين المحتوى للمحركات التوليدية.</a:t>
              </a:r>
              <a:endParaRPr lang="en-US" sz="1550" dirty="0"/>
            </a:p>
          </p:txBody>
        </p:sp>
        <p:pic>
          <p:nvPicPr>
            <p:cNvPr id="7" name="Image 1" descr="preencoded.png"/>
            <p:cNvPicPr>
              <a:picLocks noChangeAspect="1"/>
            </p:cNvPicPr>
            <p:nvPr/>
          </p:nvPicPr>
          <p:blipFill>
            <a:blip r:embed="rId4"/>
            <a:stretch>
              <a:fillRect/>
            </a:stretch>
          </p:blipFill>
          <p:spPr>
            <a:xfrm>
              <a:off x="6980753" y="2436733"/>
              <a:ext cx="2425660" cy="2425660"/>
            </a:xfrm>
            <a:prstGeom prst="rect">
              <a:avLst/>
            </a:prstGeom>
          </p:spPr>
        </p:pic>
        <p:sp>
          <p:nvSpPr>
            <p:cNvPr id="9" name="Text 3"/>
            <p:cNvSpPr/>
            <p:nvPr/>
          </p:nvSpPr>
          <p:spPr>
            <a:xfrm>
              <a:off x="6925508" y="511040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المهارات التحليلية</a:t>
              </a:r>
              <a:endParaRPr lang="en-US" sz="1950" dirty="0"/>
            </a:p>
          </p:txBody>
        </p:sp>
        <p:sp>
          <p:nvSpPr>
            <p:cNvPr id="10" name="Text 4"/>
            <p:cNvSpPr/>
            <p:nvPr/>
          </p:nvSpPr>
          <p:spPr>
            <a:xfrm>
              <a:off x="5224105" y="5539621"/>
              <a:ext cx="4182308"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القدرة على قياس وإثبات العائد على الاستثمار (ROI) للعلاقات العامة بالأرقام والبيانات الملموسة، وليس فقط بعدد القصاصات الصحفية التقليدية.</a:t>
              </a:r>
              <a:endParaRPr lang="en-US" sz="1550" dirty="0"/>
            </a:p>
          </p:txBody>
        </p:sp>
        <p:pic>
          <p:nvPicPr>
            <p:cNvPr id="11" name="Image 2" descr="preencoded.png"/>
            <p:cNvPicPr>
              <a:picLocks noChangeAspect="1"/>
            </p:cNvPicPr>
            <p:nvPr/>
          </p:nvPicPr>
          <p:blipFill>
            <a:blip r:embed="rId5"/>
            <a:stretch>
              <a:fillRect/>
            </a:stretch>
          </p:blipFill>
          <p:spPr>
            <a:xfrm>
              <a:off x="2550438" y="2436733"/>
              <a:ext cx="2425660" cy="2425660"/>
            </a:xfrm>
            <a:prstGeom prst="rect">
              <a:avLst/>
            </a:prstGeom>
          </p:spPr>
        </p:pic>
        <p:sp>
          <p:nvSpPr>
            <p:cNvPr id="13" name="Text 5"/>
            <p:cNvSpPr/>
            <p:nvPr/>
          </p:nvSpPr>
          <p:spPr>
            <a:xfrm>
              <a:off x="2495193" y="511040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المهارات الإنسانية</a:t>
              </a:r>
              <a:endParaRPr lang="en-US" sz="1950" dirty="0"/>
            </a:p>
          </p:txBody>
        </p:sp>
        <p:sp>
          <p:nvSpPr>
            <p:cNvPr id="14" name="Text 6"/>
            <p:cNvSpPr/>
            <p:nvPr/>
          </p:nvSpPr>
          <p:spPr>
            <a:xfrm>
              <a:off x="793790" y="5539621"/>
              <a:ext cx="4182308"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السرد القصصي العاطفي الأصيل (Storytelling) الذي لا تستطيع الآلات تقليده بصدق، والقدرة على بناء اتصال إنساني حقيقي مع الجمهور.</a:t>
              </a:r>
              <a:endParaRPr lang="en-US" sz="1550" dirty="0"/>
            </a:p>
          </p:txBody>
        </p:sp>
      </p:grpSp>
    </p:spTree>
    <p:extLst>
      <p:ext uri="{BB962C8B-B14F-4D97-AF65-F5344CB8AC3E}">
        <p14:creationId xmlns:p14="http://schemas.microsoft.com/office/powerpoint/2010/main" val="2062680694"/>
      </p:ext>
    </p:extLst>
  </p:cSld>
  <p:clrMapOvr>
    <a:masterClrMapping/>
  </p:clrMapOvr>
  <p:transition spd="slow" advTm="73707">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ACEC2-AD0E-991A-CBAC-35C889A967F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6BCEE75-BEA6-8687-701F-33695F97D7B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232280-A5A4-D427-2139-650E06C1BD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Image 0" descr="preencoded.png"/>
          <p:cNvPicPr>
            <a:picLocks noChangeAspect="1"/>
          </p:cNvPicPr>
          <p:nvPr/>
        </p:nvPicPr>
        <p:blipFill>
          <a:blip r:embed="rId3"/>
          <a:stretch>
            <a:fillRect/>
          </a:stretch>
        </p:blipFill>
        <p:spPr>
          <a:xfrm>
            <a:off x="0" y="1048479"/>
            <a:ext cx="12191999" cy="1468354"/>
          </a:xfrm>
          <a:prstGeom prst="rect">
            <a:avLst/>
          </a:prstGeom>
        </p:spPr>
      </p:pic>
      <p:grpSp>
        <p:nvGrpSpPr>
          <p:cNvPr id="16" name="Group 15">
            <a:extLst>
              <a:ext uri="{FF2B5EF4-FFF2-40B4-BE49-F238E27FC236}">
                <a16:creationId xmlns:a16="http://schemas.microsoft.com/office/drawing/2014/main" id="{88E172A6-3BB6-42F8-4673-F1663BAD3BF0}"/>
              </a:ext>
            </a:extLst>
          </p:cNvPr>
          <p:cNvGrpSpPr/>
          <p:nvPr/>
        </p:nvGrpSpPr>
        <p:grpSpPr>
          <a:xfrm>
            <a:off x="78059" y="2516833"/>
            <a:ext cx="12021014" cy="4062387"/>
            <a:chOff x="793790" y="3084314"/>
            <a:chExt cx="13042821" cy="4541877"/>
          </a:xfrm>
        </p:grpSpPr>
        <p:sp>
          <p:nvSpPr>
            <p:cNvPr id="4" name="Text 0"/>
            <p:cNvSpPr/>
            <p:nvPr/>
          </p:nvSpPr>
          <p:spPr>
            <a:xfrm>
              <a:off x="6576164" y="3084314"/>
              <a:ext cx="7260446" cy="620078"/>
            </a:xfrm>
            <a:prstGeom prst="rect">
              <a:avLst/>
            </a:prstGeom>
            <a:noFill/>
            <a:ln/>
          </p:spPr>
          <p:txBody>
            <a:bodyPr wrap="none" lIns="0" tIns="0" rIns="0" bIns="0" rtlCol="0" anchor="t"/>
            <a:lstStyle/>
            <a:p>
              <a:pPr marL="0" indent="0" algn="just" rtl="1">
                <a:lnSpc>
                  <a:spcPts val="4850"/>
                </a:lnSpc>
                <a:buNone/>
              </a:pPr>
              <a:r>
                <a:rPr lang="en-US" sz="3900">
                  <a:solidFill>
                    <a:srgbClr val="403CCF"/>
                  </a:solidFill>
                  <a:latin typeface="Alexandria" pitchFamily="34" charset="0"/>
                  <a:ea typeface="Alexandria" pitchFamily="34" charset="-122"/>
                  <a:cs typeface="Alexandria" pitchFamily="34" charset="-120"/>
                </a:rPr>
                <a:t>استعد ل</a:t>
              </a:r>
              <a:r>
                <a:rPr lang="ar-EG" sz="3900">
                  <a:solidFill>
                    <a:srgbClr val="403CCF"/>
                  </a:solidFill>
                  <a:latin typeface="Alexandria" pitchFamily="34" charset="0"/>
                  <a:ea typeface="Alexandria" pitchFamily="34" charset="-122"/>
                  <a:cs typeface="Alexandria" pitchFamily="34" charset="-120"/>
                </a:rPr>
                <a:t>ل</a:t>
              </a:r>
              <a:r>
                <a:rPr lang="en-US" sz="3900">
                  <a:solidFill>
                    <a:srgbClr val="403CCF"/>
                  </a:solidFill>
                  <a:latin typeface="Alexandria" pitchFamily="34" charset="0"/>
                  <a:ea typeface="Alexandria" pitchFamily="34" charset="-122"/>
                  <a:cs typeface="Alexandria" pitchFamily="34" charset="-120"/>
                </a:rPr>
                <a:t>مستقبل بدأ</a:t>
              </a:r>
              <a:r>
                <a:rPr lang="ar-EG" sz="3900">
                  <a:solidFill>
                    <a:srgbClr val="403CCF"/>
                  </a:solidFill>
                  <a:latin typeface="Alexandria" pitchFamily="34" charset="0"/>
                  <a:ea typeface="Alexandria" pitchFamily="34" charset="-122"/>
                  <a:cs typeface="Alexandria" pitchFamily="34" charset="-120"/>
                </a:rPr>
                <a:t>ً من</a:t>
              </a:r>
              <a:r>
                <a:rPr lang="en-US" sz="3900">
                  <a:solidFill>
                    <a:srgbClr val="403CCF"/>
                  </a:solidFill>
                  <a:latin typeface="Alexandria" pitchFamily="34" charset="0"/>
                  <a:ea typeface="Alexandria" pitchFamily="34" charset="-122"/>
                  <a:cs typeface="Alexandria" pitchFamily="34" charset="-120"/>
                </a:rPr>
                <a:t> </a:t>
              </a:r>
              <a:r>
                <a:rPr lang="en-US" sz="3900" dirty="0">
                  <a:solidFill>
                    <a:srgbClr val="403CCF"/>
                  </a:solidFill>
                  <a:latin typeface="Alexandria" pitchFamily="34" charset="0"/>
                  <a:ea typeface="Alexandria" pitchFamily="34" charset="-122"/>
                  <a:cs typeface="Alexandria" pitchFamily="34" charset="-120"/>
                </a:rPr>
                <a:t>اليوم</a:t>
              </a:r>
              <a:endParaRPr lang="en-US" sz="3900" dirty="0"/>
            </a:p>
          </p:txBody>
        </p:sp>
        <p:sp>
          <p:nvSpPr>
            <p:cNvPr id="5" name="Text 1"/>
            <p:cNvSpPr/>
            <p:nvPr/>
          </p:nvSpPr>
          <p:spPr>
            <a:xfrm>
              <a:off x="793790" y="4225290"/>
              <a:ext cx="12745164" cy="317540"/>
            </a:xfrm>
            <a:prstGeom prst="rect">
              <a:avLst/>
            </a:prstGeom>
            <a:noFill/>
            <a:ln/>
          </p:spPr>
          <p:txBody>
            <a:bodyPr wrap="none" lIns="0" tIns="0" rIns="0" bIns="0" rtlCol="0" anchor="t"/>
            <a:lstStyle/>
            <a:p>
              <a:pPr marL="0" indent="0" algn="just" rtl="1">
                <a:lnSpc>
                  <a:spcPts val="2500"/>
                </a:lnSpc>
                <a:buNone/>
              </a:pPr>
              <a:endParaRPr lang="en-US" sz="1600" dirty="0"/>
            </a:p>
          </p:txBody>
        </p:sp>
        <p:sp>
          <p:nvSpPr>
            <p:cNvPr id="6" name="Shape 2"/>
            <p:cNvSpPr/>
            <p:nvPr/>
          </p:nvSpPr>
          <p:spPr>
            <a:xfrm>
              <a:off x="13813750" y="4002048"/>
              <a:ext cx="22860" cy="764024"/>
            </a:xfrm>
            <a:prstGeom prst="rect">
              <a:avLst/>
            </a:prstGeom>
            <a:solidFill>
              <a:srgbClr val="403CCF"/>
            </a:solidFill>
            <a:ln/>
          </p:spPr>
          <p:txBody>
            <a:bodyPr/>
            <a:lstStyle/>
            <a:p>
              <a:pPr algn="just"/>
              <a:endParaRPr lang="en-US"/>
            </a:p>
          </p:txBody>
        </p:sp>
        <p:sp>
          <p:nvSpPr>
            <p:cNvPr id="7" name="Shape 3"/>
            <p:cNvSpPr/>
            <p:nvPr/>
          </p:nvSpPr>
          <p:spPr>
            <a:xfrm>
              <a:off x="9621322" y="4989314"/>
              <a:ext cx="4215289" cy="1778556"/>
            </a:xfrm>
            <a:prstGeom prst="roundRect">
              <a:avLst>
                <a:gd name="adj" fmla="val 1674"/>
              </a:avLst>
            </a:prstGeom>
            <a:solidFill>
              <a:srgbClr val="EAE8F3"/>
            </a:solidFill>
            <a:ln/>
          </p:spPr>
          <p:txBody>
            <a:bodyPr/>
            <a:lstStyle/>
            <a:p>
              <a:pPr algn="just"/>
              <a:endParaRPr lang="en-US"/>
            </a:p>
          </p:txBody>
        </p:sp>
        <p:sp>
          <p:nvSpPr>
            <p:cNvPr id="9" name="Text 4"/>
            <p:cNvSpPr/>
            <p:nvPr/>
          </p:nvSpPr>
          <p:spPr>
            <a:xfrm>
              <a:off x="11157347" y="5187672"/>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ابدأ التحول الرقمي</a:t>
              </a:r>
              <a:endParaRPr lang="en-US" sz="1950" dirty="0"/>
            </a:p>
          </p:txBody>
        </p:sp>
        <p:sp>
          <p:nvSpPr>
            <p:cNvPr id="10" name="Text 5"/>
            <p:cNvSpPr/>
            <p:nvPr/>
          </p:nvSpPr>
          <p:spPr>
            <a:xfrm>
              <a:off x="9819680" y="5616892"/>
              <a:ext cx="381857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استثمر في فهم تقنيات الذكاء الاصطناعي وكيف تؤثر على محتواك وعلامتك التجارية</a:t>
              </a:r>
              <a:endParaRPr lang="en-US" sz="1550" dirty="0"/>
            </a:p>
          </p:txBody>
        </p:sp>
        <p:sp>
          <p:nvSpPr>
            <p:cNvPr id="11" name="Shape 6"/>
            <p:cNvSpPr/>
            <p:nvPr/>
          </p:nvSpPr>
          <p:spPr>
            <a:xfrm>
              <a:off x="5207556" y="4989314"/>
              <a:ext cx="4215408" cy="1778556"/>
            </a:xfrm>
            <a:prstGeom prst="roundRect">
              <a:avLst>
                <a:gd name="adj" fmla="val 1674"/>
              </a:avLst>
            </a:prstGeom>
            <a:solidFill>
              <a:srgbClr val="EAE8F3"/>
            </a:solidFill>
            <a:ln/>
          </p:spPr>
          <p:txBody>
            <a:bodyPr/>
            <a:lstStyle/>
            <a:p>
              <a:pPr algn="just"/>
              <a:endParaRPr lang="en-US"/>
            </a:p>
          </p:txBody>
        </p:sp>
        <p:sp>
          <p:nvSpPr>
            <p:cNvPr id="12" name="Text 7"/>
            <p:cNvSpPr/>
            <p:nvPr/>
          </p:nvSpPr>
          <p:spPr>
            <a:xfrm>
              <a:off x="6743700" y="5187672"/>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طور فريقك</a:t>
              </a:r>
              <a:endParaRPr lang="en-US" sz="1950" dirty="0"/>
            </a:p>
          </p:txBody>
        </p:sp>
        <p:sp>
          <p:nvSpPr>
            <p:cNvPr id="13" name="Text 8"/>
            <p:cNvSpPr/>
            <p:nvPr/>
          </p:nvSpPr>
          <p:spPr>
            <a:xfrm>
              <a:off x="5405914" y="5616892"/>
              <a:ext cx="3818692"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دَرِّب فريقك على المهارات التقنية والتحليلية والإنسانية اللازمة للنجاح في هذا العصر</a:t>
              </a:r>
              <a:endParaRPr lang="en-US" sz="1550" dirty="0"/>
            </a:p>
          </p:txBody>
        </p:sp>
        <p:sp>
          <p:nvSpPr>
            <p:cNvPr id="14" name="Shape 9"/>
            <p:cNvSpPr/>
            <p:nvPr/>
          </p:nvSpPr>
          <p:spPr>
            <a:xfrm>
              <a:off x="793909" y="4989314"/>
              <a:ext cx="4215289" cy="1778556"/>
            </a:xfrm>
            <a:prstGeom prst="roundRect">
              <a:avLst>
                <a:gd name="adj" fmla="val 1674"/>
              </a:avLst>
            </a:prstGeom>
            <a:solidFill>
              <a:srgbClr val="EAE8F3"/>
            </a:solidFill>
            <a:ln/>
          </p:spPr>
          <p:txBody>
            <a:bodyPr/>
            <a:lstStyle/>
            <a:p>
              <a:pPr algn="just"/>
              <a:endParaRPr lang="en-US"/>
            </a:p>
          </p:txBody>
        </p:sp>
        <p:sp>
          <p:nvSpPr>
            <p:cNvPr id="15" name="Text 10"/>
            <p:cNvSpPr/>
            <p:nvPr/>
          </p:nvSpPr>
          <p:spPr>
            <a:xfrm>
              <a:off x="2329934" y="5187672"/>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جرب واقيس</a:t>
              </a:r>
              <a:endParaRPr lang="en-US" sz="1950" dirty="0"/>
            </a:p>
          </p:txBody>
        </p:sp>
        <p:sp>
          <p:nvSpPr>
            <p:cNvPr id="17" name="Text 11"/>
            <p:cNvSpPr/>
            <p:nvPr/>
          </p:nvSpPr>
          <p:spPr>
            <a:xfrm>
              <a:off x="992267" y="5616892"/>
              <a:ext cx="3818573"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ابدأ بتجارب صغيرة </a:t>
              </a:r>
              <a:r>
                <a:rPr lang="en-US" sz="1550">
                  <a:solidFill>
                    <a:srgbClr val="49495A"/>
                  </a:solidFill>
                  <a:latin typeface="Alexandria" pitchFamily="34" charset="0"/>
                  <a:ea typeface="Alexandria" pitchFamily="34" charset="-122"/>
                  <a:cs typeface="Alexandria" pitchFamily="34" charset="-120"/>
                </a:rPr>
                <a:t>في GEO</a:t>
              </a:r>
              <a:r>
                <a:rPr lang="ar-EG" sz="1550">
                  <a:solidFill>
                    <a:srgbClr val="49495A"/>
                  </a:solidFill>
                  <a:latin typeface="Alexandria" pitchFamily="34" charset="0"/>
                  <a:ea typeface="Alexandria" pitchFamily="34" charset="-122"/>
                  <a:cs typeface="Alexandria" pitchFamily="34" charset="-120"/>
                </a:rPr>
                <a:t> </a:t>
              </a:r>
              <a:r>
                <a:rPr lang="en-US" sz="1550">
                  <a:solidFill>
                    <a:srgbClr val="49495A"/>
                  </a:solidFill>
                  <a:latin typeface="Alexandria" pitchFamily="34" charset="0"/>
                  <a:ea typeface="Alexandria" pitchFamily="34" charset="-122"/>
                  <a:cs typeface="Alexandria" pitchFamily="34" charset="-120"/>
                </a:rPr>
                <a:t> </a:t>
              </a:r>
              <a:r>
                <a:rPr lang="en-US" sz="1550" dirty="0">
                  <a:solidFill>
                    <a:srgbClr val="49495A"/>
                  </a:solidFill>
                  <a:latin typeface="Alexandria" pitchFamily="34" charset="0"/>
                  <a:ea typeface="Alexandria" pitchFamily="34" charset="-122"/>
                  <a:cs typeface="Alexandria" pitchFamily="34" charset="-120"/>
                </a:rPr>
                <a:t>والفيديو القصير واستراتيجيات المؤثرين الجدد، ثم قس النتائج بدقة</a:t>
              </a:r>
              <a:endParaRPr lang="en-US" sz="1550" dirty="0"/>
            </a:p>
          </p:txBody>
        </p:sp>
        <p:sp>
          <p:nvSpPr>
            <p:cNvPr id="18" name="Text 12"/>
            <p:cNvSpPr/>
            <p:nvPr/>
          </p:nvSpPr>
          <p:spPr>
            <a:xfrm>
              <a:off x="793790" y="6991112"/>
              <a:ext cx="13042821" cy="635079"/>
            </a:xfrm>
            <a:prstGeom prst="rect">
              <a:avLst/>
            </a:prstGeom>
            <a:noFill/>
            <a:ln/>
          </p:spPr>
          <p:txBody>
            <a:bodyPr wrap="square" lIns="0" tIns="0" rIns="0" bIns="0" rtlCol="0" anchor="t"/>
            <a:lstStyle/>
            <a:p>
              <a:pPr marL="0" indent="0" algn="just" rtl="1">
                <a:lnSpc>
                  <a:spcPts val="2500"/>
                </a:lnSpc>
                <a:buNone/>
              </a:pPr>
              <a:r>
                <a:rPr lang="en-US" sz="1550" b="1" dirty="0">
                  <a:solidFill>
                    <a:srgbClr val="49495A"/>
                  </a:solidFill>
                  <a:latin typeface="Alexandria" pitchFamily="34" charset="0"/>
                  <a:ea typeface="Alexandria" pitchFamily="34" charset="-122"/>
                  <a:cs typeface="Alexandria" pitchFamily="34" charset="-120"/>
                </a:rPr>
                <a:t>المستقبل لمن يستعد له اليوم.</a:t>
              </a:r>
              <a:r>
                <a:rPr lang="en-US" sz="1550" dirty="0">
                  <a:solidFill>
                    <a:srgbClr val="49495A"/>
                  </a:solidFill>
                  <a:latin typeface="Alexandria" pitchFamily="34" charset="0"/>
                  <a:ea typeface="Alexandria" pitchFamily="34" charset="-122"/>
                  <a:cs typeface="Alexandria" pitchFamily="34" charset="-120"/>
                </a:rPr>
                <a:t> التحولات في العلاقات العامة والتسويق الرقمي ليست اختيارية، بل ضرورة استراتيجية للبقاء والتميز في سوق متسارع التغير.</a:t>
              </a:r>
              <a:endParaRPr lang="en-US" sz="1550" dirty="0"/>
            </a:p>
          </p:txBody>
        </p:sp>
      </p:grpSp>
      <p:sp>
        <p:nvSpPr>
          <p:cNvPr id="19" name="TextBox 18">
            <a:extLst>
              <a:ext uri="{FF2B5EF4-FFF2-40B4-BE49-F238E27FC236}">
                <a16:creationId xmlns:a16="http://schemas.microsoft.com/office/drawing/2014/main" id="{EA9A05A4-CA56-9B4E-AB87-045F51B1CA28}"/>
              </a:ext>
            </a:extLst>
          </p:cNvPr>
          <p:cNvSpPr txBox="1"/>
          <p:nvPr/>
        </p:nvSpPr>
        <p:spPr>
          <a:xfrm>
            <a:off x="289932" y="3256156"/>
            <a:ext cx="11597268" cy="706797"/>
          </a:xfrm>
          <a:prstGeom prst="rect">
            <a:avLst/>
          </a:prstGeom>
          <a:noFill/>
        </p:spPr>
        <p:txBody>
          <a:bodyPr wrap="square" rtlCol="0">
            <a:spAutoFit/>
          </a:bodyPr>
          <a:lstStyle/>
          <a:p>
            <a:pPr algn="just" rtl="1">
              <a:lnSpc>
                <a:spcPts val="2500"/>
              </a:lnSpc>
            </a:pPr>
            <a:r>
              <a:rPr lang="en-US">
                <a:solidFill>
                  <a:srgbClr val="49495A"/>
                </a:solidFill>
                <a:latin typeface="Alexandria" pitchFamily="34" charset="0"/>
                <a:ea typeface="Alexandria" pitchFamily="34" charset="-122"/>
                <a:cs typeface="Alexandria" pitchFamily="34" charset="-120"/>
              </a:rPr>
              <a:t>التحولات التي نتحدث عنها ليست رؤية بعيدة، بل هي واقع يتشكل أمامنا الآن</a:t>
            </a:r>
            <a:r>
              <a:rPr lang="ar-EG">
                <a:solidFill>
                  <a:srgbClr val="49495A"/>
                </a:solidFill>
                <a:latin typeface="Alexandria" pitchFamily="34" charset="0"/>
                <a:ea typeface="Alexandria" pitchFamily="34" charset="-122"/>
                <a:cs typeface="Alexandria" pitchFamily="34" charset="-120"/>
              </a:rPr>
              <a:t>،</a:t>
            </a:r>
            <a:r>
              <a:rPr lang="en-US">
                <a:solidFill>
                  <a:srgbClr val="49495A"/>
                </a:solidFill>
                <a:latin typeface="Alexandria" pitchFamily="34" charset="0"/>
                <a:ea typeface="Alexandria" pitchFamily="34" charset="-122"/>
                <a:cs typeface="Alexandria" pitchFamily="34" charset="-120"/>
              </a:rPr>
              <a:t> </a:t>
            </a:r>
            <a:r>
              <a:rPr lang="ar-EG">
                <a:solidFill>
                  <a:srgbClr val="49495A"/>
                </a:solidFill>
                <a:latin typeface="Alexandria" pitchFamily="34" charset="0"/>
                <a:ea typeface="Alexandria" pitchFamily="34" charset="-122"/>
                <a:cs typeface="Alexandria" pitchFamily="34" charset="-120"/>
              </a:rPr>
              <a:t>و</a:t>
            </a:r>
            <a:r>
              <a:rPr lang="en-US">
                <a:solidFill>
                  <a:srgbClr val="49495A"/>
                </a:solidFill>
                <a:latin typeface="Alexandria" pitchFamily="34" charset="0"/>
                <a:ea typeface="Alexandria" pitchFamily="34" charset="-122"/>
                <a:cs typeface="Alexandria" pitchFamily="34" charset="-120"/>
              </a:rPr>
              <a:t>المؤسسات</a:t>
            </a:r>
            <a:r>
              <a:rPr lang="ar-EG">
                <a:solidFill>
                  <a:srgbClr val="49495A"/>
                </a:solidFill>
                <a:latin typeface="Alexandria" pitchFamily="34" charset="0"/>
                <a:ea typeface="Alexandria" pitchFamily="34" charset="-122"/>
                <a:cs typeface="Alexandria" pitchFamily="34" charset="-120"/>
              </a:rPr>
              <a:t> والأفراد</a:t>
            </a:r>
            <a:r>
              <a:rPr lang="en-US">
                <a:solidFill>
                  <a:srgbClr val="49495A"/>
                </a:solidFill>
                <a:latin typeface="Alexandria" pitchFamily="34" charset="0"/>
                <a:ea typeface="Alexandria" pitchFamily="34" charset="-122"/>
                <a:cs typeface="Alexandria" pitchFamily="34" charset="-120"/>
              </a:rPr>
              <a:t> التي تتبنى هذه التغييرات اليوم ستكون قادة السوق غداً.</a:t>
            </a:r>
            <a:endParaRPr lang="en-US" dirty="0"/>
          </a:p>
        </p:txBody>
      </p:sp>
    </p:spTree>
    <p:extLst>
      <p:ext uri="{BB962C8B-B14F-4D97-AF65-F5344CB8AC3E}">
        <p14:creationId xmlns:p14="http://schemas.microsoft.com/office/powerpoint/2010/main" val="3822241073"/>
      </p:ext>
    </p:extLst>
  </p:cSld>
  <p:clrMapOvr>
    <a:masterClrMapping/>
  </p:clrMapOvr>
  <p:transition spd="slow" advTm="133526">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50"/>
    </mc:Choice>
    <mc:Fallback xmlns="">
      <p:transition spd="slow" advTm="545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DC91B9A-601F-453C-9317-5AB5D0A0742B}"/>
</file>

<file path=customXml/itemProps2.xml><?xml version="1.0" encoding="utf-8"?>
<ds:datastoreItem xmlns:ds="http://schemas.openxmlformats.org/officeDocument/2006/customXml" ds:itemID="{6458F5E1-4031-4666-A6E9-48FFA23801DD}"/>
</file>

<file path=customXml/itemProps3.xml><?xml version="1.0" encoding="utf-8"?>
<ds:datastoreItem xmlns:ds="http://schemas.openxmlformats.org/officeDocument/2006/customXml" ds:itemID="{900ADDF7-DCA1-4570-BBB0-1EBD0FD31C04}"/>
</file>

<file path=docProps/app.xml><?xml version="1.0" encoding="utf-8"?>
<Properties xmlns="http://schemas.openxmlformats.org/officeDocument/2006/extended-properties" xmlns:vt="http://schemas.openxmlformats.org/officeDocument/2006/docPropsVTypes">
  <Template/>
  <TotalTime>1039</TotalTime>
  <Words>4078</Words>
  <Application>Microsoft Office PowerPoint</Application>
  <PresentationFormat>Widescreen</PresentationFormat>
  <Paragraphs>396</Paragraphs>
  <Slides>43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53</cp:revision>
  <dcterms:created xsi:type="dcterms:W3CDTF">2023-04-29T09:08:00Z</dcterms:created>
  <dcterms:modified xsi:type="dcterms:W3CDTF">2026-04-15T16:30:52Z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