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sldIdLst>
    <p:sldId id="257" r:id="rId2"/>
    <p:sldId id="462" r:id="rId3"/>
    <p:sldId id="262" r:id="rId4"/>
    <p:sldId id="348" r:id="rId5"/>
    <p:sldId id="579" r:id="rId6"/>
    <p:sldId id="601" r:id="rId7"/>
    <p:sldId id="602" r:id="rId8"/>
    <p:sldId id="603" r:id="rId9"/>
    <p:sldId id="604" r:id="rId10"/>
    <p:sldId id="605" r:id="rId11"/>
    <p:sldId id="606" r:id="rId12"/>
    <p:sldId id="607" r:id="rId13"/>
    <p:sldId id="608" r:id="rId14"/>
    <p:sldId id="609" r:id="rId15"/>
    <p:sldId id="610" r:id="rId16"/>
    <p:sldId id="611" r:id="rId17"/>
    <p:sldId id="612" r:id="rId18"/>
    <p:sldId id="580" r:id="rId19"/>
    <p:sldId id="581" r:id="rId20"/>
    <p:sldId id="583" r:id="rId21"/>
    <p:sldId id="584" r:id="rId22"/>
    <p:sldId id="585" r:id="rId23"/>
    <p:sldId id="586" r:id="rId24"/>
    <p:sldId id="587" r:id="rId25"/>
    <p:sldId id="589" r:id="rId26"/>
    <p:sldId id="588" r:id="rId27"/>
    <p:sldId id="591" r:id="rId28"/>
    <p:sldId id="593" r:id="rId29"/>
    <p:sldId id="594" r:id="rId30"/>
    <p:sldId id="595" r:id="rId31"/>
    <p:sldId id="596" r:id="rId32"/>
    <p:sldId id="597" r:id="rId33"/>
    <p:sldId id="598" r:id="rId34"/>
    <p:sldId id="599" r:id="rId35"/>
    <p:sldId id="590" r:id="rId36"/>
    <p:sldId id="354" r:id="rId37"/>
    <p:sldId id="525" r:id="rId38"/>
    <p:sldId id="526" r:id="rId39"/>
    <p:sldId id="492" r:id="rId40"/>
    <p:sldId id="493" r:id="rId41"/>
    <p:sldId id="494" r:id="rId42"/>
    <p:sldId id="495" r:id="rId43"/>
    <p:sldId id="490" r:id="rId44"/>
    <p:sldId id="491" r:id="rId45"/>
    <p:sldId id="543" r:id="rId46"/>
    <p:sldId id="542" r:id="rId47"/>
    <p:sldId id="466" r:id="rId48"/>
    <p:sldId id="464" r:id="rId49"/>
    <p:sldId id="476" r:id="rId50"/>
    <p:sldId id="479" r:id="rId51"/>
    <p:sldId id="539" r:id="rId52"/>
    <p:sldId id="550" r:id="rId53"/>
    <p:sldId id="483" r:id="rId54"/>
    <p:sldId id="519" r:id="rId55"/>
    <p:sldId id="600" r:id="rId56"/>
    <p:sldId id="551" r:id="rId57"/>
    <p:sldId id="541" r:id="rId58"/>
    <p:sldId id="544" r:id="rId59"/>
    <p:sldId id="545" r:id="rId60"/>
    <p:sldId id="547" r:id="rId61"/>
    <p:sldId id="571" r:id="rId62"/>
    <p:sldId id="481" r:id="rId63"/>
    <p:sldId id="552" r:id="rId64"/>
    <p:sldId id="549" r:id="rId65"/>
    <p:sldId id="553" r:id="rId66"/>
    <p:sldId id="554" r:id="rId67"/>
    <p:sldId id="555" r:id="rId68"/>
    <p:sldId id="556" r:id="rId69"/>
    <p:sldId id="557" r:id="rId70"/>
    <p:sldId id="568" r:id="rId71"/>
    <p:sldId id="569" r:id="rId72"/>
    <p:sldId id="570" r:id="rId73"/>
    <p:sldId id="572" r:id="rId74"/>
    <p:sldId id="573" r:id="rId75"/>
    <p:sldId id="575" r:id="rId76"/>
    <p:sldId id="576" r:id="rId77"/>
    <p:sldId id="577" r:id="rId78"/>
    <p:sldId id="574" r:id="rId79"/>
    <p:sldId id="297" r:id="rId80"/>
    <p:sldId id="260" r:id="rId81"/>
    <p:sldId id="30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4035"/>
    <a:srgbClr val="15BDC9"/>
    <a:srgbClr val="0577BD"/>
    <a:srgbClr val="5BA60A"/>
    <a:srgbClr val="E27908"/>
    <a:srgbClr val="D9D9D9"/>
    <a:srgbClr val="CC2A04"/>
    <a:srgbClr val="0C3A6B"/>
    <a:srgbClr val="33CC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50" d="100"/>
          <a:sy n="50" d="100"/>
        </p:scale>
        <p:origin x="1212" y="12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145C6D-4CAB-4E86-BDB4-49D78ED8ACF4}" type="doc">
      <dgm:prSet loTypeId="urn:microsoft.com/office/officeart/2008/layout/RadialCluster" loCatId="relationship" qsTypeId="urn:microsoft.com/office/officeart/2005/8/quickstyle/simple1" qsCatId="simple" csTypeId="urn:microsoft.com/office/officeart/2005/8/colors/colorful1" csCatId="colorful" phldr="1"/>
      <dgm:spPr/>
      <dgm:t>
        <a:bodyPr/>
        <a:lstStyle/>
        <a:p>
          <a:pPr rtl="1"/>
          <a:endParaRPr lang="ar-SA"/>
        </a:p>
      </dgm:t>
    </dgm:pt>
    <dgm:pt modelId="{680D7A4D-B0DC-4F33-8182-324DDB7EA2F7}">
      <dgm:prSet phldrT="[Text]" custT="1"/>
      <dgm:spPr/>
      <dgm:t>
        <a:bodyPr/>
        <a:lstStyle/>
        <a:p>
          <a:pPr rtl="0"/>
          <a:r>
            <a:rPr lang="en-US" b="1" dirty="0"/>
            <a:t>Success</a:t>
          </a:r>
          <a:endParaRPr lang="ar-SA" b="1" dirty="0"/>
        </a:p>
      </dgm:t>
    </dgm:pt>
    <dgm:pt modelId="{F7420D15-4F9B-4D49-B087-C99DC6A330EB}" type="parTrans" cxnId="{2D3EA6F3-32D0-419F-93B5-8590EA185005}">
      <dgm:prSet/>
      <dgm:spPr/>
      <dgm:t>
        <a:bodyPr/>
        <a:lstStyle/>
        <a:p>
          <a:pPr rtl="1"/>
          <a:endParaRPr lang="ar-SA"/>
        </a:p>
      </dgm:t>
    </dgm:pt>
    <dgm:pt modelId="{EF04F7FA-89B4-4585-AC9B-452A8B3B38C9}" type="sibTrans" cxnId="{2D3EA6F3-32D0-419F-93B5-8590EA185005}">
      <dgm:prSet/>
      <dgm:spPr/>
      <dgm:t>
        <a:bodyPr/>
        <a:lstStyle/>
        <a:p>
          <a:pPr rtl="1"/>
          <a:endParaRPr lang="ar-SA"/>
        </a:p>
      </dgm:t>
    </dgm:pt>
    <dgm:pt modelId="{8FC2D891-B4BF-476F-B468-9CF7C4186796}">
      <dgm:prSet phldrT="[Text]"/>
      <dgm:spPr/>
      <dgm:t>
        <a:bodyPr/>
        <a:lstStyle/>
        <a:p>
          <a:pPr rtl="1"/>
          <a:r>
            <a:rPr lang="en-US" b="1" dirty="0"/>
            <a:t>Strong will</a:t>
          </a:r>
          <a:endParaRPr lang="ar-SA" b="1" dirty="0"/>
        </a:p>
      </dgm:t>
    </dgm:pt>
    <dgm:pt modelId="{5DBA14F4-C844-4475-882F-269A57A10730}" type="parTrans" cxnId="{687D5A14-A004-43AC-B2C6-8E1EE1D1CBC2}">
      <dgm:prSet/>
      <dgm:spPr/>
      <dgm:t>
        <a:bodyPr/>
        <a:lstStyle/>
        <a:p>
          <a:pPr rtl="1"/>
          <a:endParaRPr lang="ar-SA"/>
        </a:p>
      </dgm:t>
    </dgm:pt>
    <dgm:pt modelId="{EDB5E120-9D56-4D8F-860E-7EF72779BF17}" type="sibTrans" cxnId="{687D5A14-A004-43AC-B2C6-8E1EE1D1CBC2}">
      <dgm:prSet/>
      <dgm:spPr/>
      <dgm:t>
        <a:bodyPr/>
        <a:lstStyle/>
        <a:p>
          <a:pPr rtl="1"/>
          <a:endParaRPr lang="ar-SA"/>
        </a:p>
      </dgm:t>
    </dgm:pt>
    <dgm:pt modelId="{CA3EB2F9-EDD3-40F0-AC74-D5FB9AF3BAE8}">
      <dgm:prSet phldrT="[Text]"/>
      <dgm:spPr/>
      <dgm:t>
        <a:bodyPr/>
        <a:lstStyle/>
        <a:p>
          <a:pPr rtl="1"/>
          <a:r>
            <a:rPr lang="en-US" b="1" dirty="0"/>
            <a:t>vision</a:t>
          </a:r>
          <a:endParaRPr lang="ar-SA" b="1" dirty="0"/>
        </a:p>
      </dgm:t>
    </dgm:pt>
    <dgm:pt modelId="{A41766C1-A003-46D9-8798-6EA6E9F66387}" type="parTrans" cxnId="{792F1D1F-AD1B-462A-ABC9-FE4F8BE0AE61}">
      <dgm:prSet/>
      <dgm:spPr/>
      <dgm:t>
        <a:bodyPr/>
        <a:lstStyle/>
        <a:p>
          <a:pPr rtl="1"/>
          <a:endParaRPr lang="ar-SA"/>
        </a:p>
      </dgm:t>
    </dgm:pt>
    <dgm:pt modelId="{6D43F207-8383-4CC7-A22A-4508912CE989}" type="sibTrans" cxnId="{792F1D1F-AD1B-462A-ABC9-FE4F8BE0AE61}">
      <dgm:prSet/>
      <dgm:spPr/>
      <dgm:t>
        <a:bodyPr/>
        <a:lstStyle/>
        <a:p>
          <a:pPr rtl="1"/>
          <a:endParaRPr lang="ar-SA"/>
        </a:p>
      </dgm:t>
    </dgm:pt>
    <dgm:pt modelId="{65C12BC4-F09B-4827-B258-9CD7E16D8DCE}">
      <dgm:prSet phldrT="[Text]"/>
      <dgm:spPr/>
      <dgm:t>
        <a:bodyPr/>
        <a:lstStyle/>
        <a:p>
          <a:pPr rtl="1"/>
          <a:r>
            <a:rPr lang="en-US" b="1" dirty="0"/>
            <a:t>Facing challenges</a:t>
          </a:r>
          <a:endParaRPr lang="ar-SA" b="1" dirty="0"/>
        </a:p>
      </dgm:t>
    </dgm:pt>
    <dgm:pt modelId="{B8D2A610-C4D7-4DB1-B2B9-733910EFC749}" type="parTrans" cxnId="{8466F75D-454E-42AB-B684-C6BEF25BF1EA}">
      <dgm:prSet/>
      <dgm:spPr/>
      <dgm:t>
        <a:bodyPr/>
        <a:lstStyle/>
        <a:p>
          <a:pPr rtl="1"/>
          <a:endParaRPr lang="ar-SA"/>
        </a:p>
      </dgm:t>
    </dgm:pt>
    <dgm:pt modelId="{EF9F5608-05C0-4313-9CAE-1B9FFAF2E30F}" type="sibTrans" cxnId="{8466F75D-454E-42AB-B684-C6BEF25BF1EA}">
      <dgm:prSet/>
      <dgm:spPr/>
      <dgm:t>
        <a:bodyPr/>
        <a:lstStyle/>
        <a:p>
          <a:pPr rtl="1"/>
          <a:endParaRPr lang="ar-SA"/>
        </a:p>
      </dgm:t>
    </dgm:pt>
    <dgm:pt modelId="{158ACDBF-436A-4CF9-88DA-441A9540A477}">
      <dgm:prSet/>
      <dgm:spPr/>
      <dgm:t>
        <a:bodyPr/>
        <a:lstStyle/>
        <a:p>
          <a:pPr rtl="1"/>
          <a:r>
            <a:rPr lang="en-US" b="1" dirty="0"/>
            <a:t>Flexibility</a:t>
          </a:r>
          <a:endParaRPr lang="ar-SA" b="1" dirty="0"/>
        </a:p>
      </dgm:t>
    </dgm:pt>
    <dgm:pt modelId="{A972C093-2202-447B-BE7A-5F536223040B}" type="parTrans" cxnId="{CD8C1689-0FC5-40D6-A19B-8A2F5F59AA2F}">
      <dgm:prSet/>
      <dgm:spPr/>
      <dgm:t>
        <a:bodyPr/>
        <a:lstStyle/>
        <a:p>
          <a:pPr rtl="1"/>
          <a:endParaRPr lang="ar-SA"/>
        </a:p>
      </dgm:t>
    </dgm:pt>
    <dgm:pt modelId="{C478B872-DA9B-4036-AEC3-C8B4E7BB9D8C}" type="sibTrans" cxnId="{CD8C1689-0FC5-40D6-A19B-8A2F5F59AA2F}">
      <dgm:prSet/>
      <dgm:spPr/>
      <dgm:t>
        <a:bodyPr/>
        <a:lstStyle/>
        <a:p>
          <a:pPr rtl="1"/>
          <a:endParaRPr lang="ar-SA"/>
        </a:p>
      </dgm:t>
    </dgm:pt>
    <dgm:pt modelId="{A05DD443-A827-4BD8-84CB-86642D4083A2}" type="pres">
      <dgm:prSet presAssocID="{EB145C6D-4CAB-4E86-BDB4-49D78ED8ACF4}" presName="Name0" presStyleCnt="0">
        <dgm:presLayoutVars>
          <dgm:chMax val="1"/>
          <dgm:chPref val="1"/>
          <dgm:dir/>
          <dgm:animOne val="branch"/>
          <dgm:animLvl val="lvl"/>
        </dgm:presLayoutVars>
      </dgm:prSet>
      <dgm:spPr/>
    </dgm:pt>
    <dgm:pt modelId="{BB8CA50C-E9C3-4D65-99C8-F132666A6142}" type="pres">
      <dgm:prSet presAssocID="{680D7A4D-B0DC-4F33-8182-324DDB7EA2F7}" presName="singleCycle" presStyleCnt="0"/>
      <dgm:spPr/>
    </dgm:pt>
    <dgm:pt modelId="{68CF5F35-3977-4DB2-A4DF-3B8B9F31D87A}" type="pres">
      <dgm:prSet presAssocID="{680D7A4D-B0DC-4F33-8182-324DDB7EA2F7}" presName="singleCenter" presStyleLbl="node1" presStyleIdx="0" presStyleCnt="5" custScaleX="197090" custScaleY="133333">
        <dgm:presLayoutVars>
          <dgm:chMax val="7"/>
          <dgm:chPref val="7"/>
        </dgm:presLayoutVars>
      </dgm:prSet>
      <dgm:spPr/>
    </dgm:pt>
    <dgm:pt modelId="{C6F8CABE-8863-4BEF-AEFF-7654FA8CE702}" type="pres">
      <dgm:prSet presAssocID="{5DBA14F4-C844-4475-882F-269A57A10730}" presName="Name56" presStyleLbl="parChTrans1D2" presStyleIdx="0" presStyleCnt="4"/>
      <dgm:spPr/>
    </dgm:pt>
    <dgm:pt modelId="{777B2728-3AC7-4655-B05F-4555F72F2B86}" type="pres">
      <dgm:prSet presAssocID="{8FC2D891-B4BF-476F-B468-9CF7C4186796}" presName="text0" presStyleLbl="node1" presStyleIdx="1" presStyleCnt="5" custScaleX="243307">
        <dgm:presLayoutVars>
          <dgm:bulletEnabled val="1"/>
        </dgm:presLayoutVars>
      </dgm:prSet>
      <dgm:spPr/>
    </dgm:pt>
    <dgm:pt modelId="{06F4922C-3C86-4205-A4A1-8CB687223FA9}" type="pres">
      <dgm:prSet presAssocID="{A41766C1-A003-46D9-8798-6EA6E9F66387}" presName="Name56" presStyleLbl="parChTrans1D2" presStyleIdx="1" presStyleCnt="4"/>
      <dgm:spPr/>
    </dgm:pt>
    <dgm:pt modelId="{DF2939C2-D3B9-49D4-8255-D01426EF8EAF}" type="pres">
      <dgm:prSet presAssocID="{CA3EB2F9-EDD3-40F0-AC74-D5FB9AF3BAE8}" presName="text0" presStyleLbl="node1" presStyleIdx="2" presStyleCnt="5" custScaleX="194138" custRadScaleRad="144192">
        <dgm:presLayoutVars>
          <dgm:bulletEnabled val="1"/>
        </dgm:presLayoutVars>
      </dgm:prSet>
      <dgm:spPr/>
    </dgm:pt>
    <dgm:pt modelId="{D4FD170E-58DB-4FC6-B0EF-D784F81182EE}" type="pres">
      <dgm:prSet presAssocID="{B8D2A610-C4D7-4DB1-B2B9-733910EFC749}" presName="Name56" presStyleLbl="parChTrans1D2" presStyleIdx="2" presStyleCnt="4"/>
      <dgm:spPr/>
    </dgm:pt>
    <dgm:pt modelId="{9B97A9B8-B295-430C-86A1-079C2AE34B03}" type="pres">
      <dgm:prSet presAssocID="{65C12BC4-F09B-4827-B258-9CD7E16D8DCE}" presName="text0" presStyleLbl="node1" presStyleIdx="3" presStyleCnt="5" custScaleX="219932">
        <dgm:presLayoutVars>
          <dgm:bulletEnabled val="1"/>
        </dgm:presLayoutVars>
      </dgm:prSet>
      <dgm:spPr/>
    </dgm:pt>
    <dgm:pt modelId="{B12C4121-DC05-4F90-8052-3B8B6FCDE887}" type="pres">
      <dgm:prSet presAssocID="{A972C093-2202-447B-BE7A-5F536223040B}" presName="Name56" presStyleLbl="parChTrans1D2" presStyleIdx="3" presStyleCnt="4"/>
      <dgm:spPr/>
    </dgm:pt>
    <dgm:pt modelId="{C243CBC1-64AC-4F06-9573-379AA101D1EF}" type="pres">
      <dgm:prSet presAssocID="{158ACDBF-436A-4CF9-88DA-441A9540A477}" presName="text0" presStyleLbl="node1" presStyleIdx="4" presStyleCnt="5" custScaleX="207720" custRadScaleRad="148505">
        <dgm:presLayoutVars>
          <dgm:bulletEnabled val="1"/>
        </dgm:presLayoutVars>
      </dgm:prSet>
      <dgm:spPr/>
    </dgm:pt>
  </dgm:ptLst>
  <dgm:cxnLst>
    <dgm:cxn modelId="{687D5A14-A004-43AC-B2C6-8E1EE1D1CBC2}" srcId="{680D7A4D-B0DC-4F33-8182-324DDB7EA2F7}" destId="{8FC2D891-B4BF-476F-B468-9CF7C4186796}" srcOrd="0" destOrd="0" parTransId="{5DBA14F4-C844-4475-882F-269A57A10730}" sibTransId="{EDB5E120-9D56-4D8F-860E-7EF72779BF17}"/>
    <dgm:cxn modelId="{1A27591A-08A9-4843-A73F-2F4F056B1BD5}" type="presOf" srcId="{5DBA14F4-C844-4475-882F-269A57A10730}" destId="{C6F8CABE-8863-4BEF-AEFF-7654FA8CE702}" srcOrd="0" destOrd="0" presId="urn:microsoft.com/office/officeart/2008/layout/RadialCluster"/>
    <dgm:cxn modelId="{792F1D1F-AD1B-462A-ABC9-FE4F8BE0AE61}" srcId="{680D7A4D-B0DC-4F33-8182-324DDB7EA2F7}" destId="{CA3EB2F9-EDD3-40F0-AC74-D5FB9AF3BAE8}" srcOrd="1" destOrd="0" parTransId="{A41766C1-A003-46D9-8798-6EA6E9F66387}" sibTransId="{6D43F207-8383-4CC7-A22A-4508912CE989}"/>
    <dgm:cxn modelId="{069CCE2F-44CD-4FCC-BEDD-E4814D933A1A}" type="presOf" srcId="{A972C093-2202-447B-BE7A-5F536223040B}" destId="{B12C4121-DC05-4F90-8052-3B8B6FCDE887}" srcOrd="0" destOrd="0" presId="urn:microsoft.com/office/officeart/2008/layout/RadialCluster"/>
    <dgm:cxn modelId="{88EC635B-7973-45AA-9E4E-88B93FF96B1E}" type="presOf" srcId="{158ACDBF-436A-4CF9-88DA-441A9540A477}" destId="{C243CBC1-64AC-4F06-9573-379AA101D1EF}" srcOrd="0" destOrd="0" presId="urn:microsoft.com/office/officeart/2008/layout/RadialCluster"/>
    <dgm:cxn modelId="{8466F75D-454E-42AB-B684-C6BEF25BF1EA}" srcId="{680D7A4D-B0DC-4F33-8182-324DDB7EA2F7}" destId="{65C12BC4-F09B-4827-B258-9CD7E16D8DCE}" srcOrd="2" destOrd="0" parTransId="{B8D2A610-C4D7-4DB1-B2B9-733910EFC749}" sibTransId="{EF9F5608-05C0-4313-9CAE-1B9FFAF2E30F}"/>
    <dgm:cxn modelId="{84A40845-2F72-4886-943D-5ABB7D06865D}" type="presOf" srcId="{CA3EB2F9-EDD3-40F0-AC74-D5FB9AF3BAE8}" destId="{DF2939C2-D3B9-49D4-8255-D01426EF8EAF}" srcOrd="0" destOrd="0" presId="urn:microsoft.com/office/officeart/2008/layout/RadialCluster"/>
    <dgm:cxn modelId="{05521D6C-6F7E-4D47-B35E-0FFD79AF4F2D}" type="presOf" srcId="{8FC2D891-B4BF-476F-B468-9CF7C4186796}" destId="{777B2728-3AC7-4655-B05F-4555F72F2B86}" srcOrd="0" destOrd="0" presId="urn:microsoft.com/office/officeart/2008/layout/RadialCluster"/>
    <dgm:cxn modelId="{72CFD350-4381-43C5-BEBC-9B9E412DD4E6}" type="presOf" srcId="{B8D2A610-C4D7-4DB1-B2B9-733910EFC749}" destId="{D4FD170E-58DB-4FC6-B0EF-D784F81182EE}" srcOrd="0" destOrd="0" presId="urn:microsoft.com/office/officeart/2008/layout/RadialCluster"/>
    <dgm:cxn modelId="{CD8C1689-0FC5-40D6-A19B-8A2F5F59AA2F}" srcId="{680D7A4D-B0DC-4F33-8182-324DDB7EA2F7}" destId="{158ACDBF-436A-4CF9-88DA-441A9540A477}" srcOrd="3" destOrd="0" parTransId="{A972C093-2202-447B-BE7A-5F536223040B}" sibTransId="{C478B872-DA9B-4036-AEC3-C8B4E7BB9D8C}"/>
    <dgm:cxn modelId="{97CCF2AC-D649-4C0F-839B-DC7C55298BDA}" type="presOf" srcId="{EB145C6D-4CAB-4E86-BDB4-49D78ED8ACF4}" destId="{A05DD443-A827-4BD8-84CB-86642D4083A2}" srcOrd="0" destOrd="0" presId="urn:microsoft.com/office/officeart/2008/layout/RadialCluster"/>
    <dgm:cxn modelId="{1D0E8FB2-257E-4066-A268-FFF69F2589C6}" type="presOf" srcId="{A41766C1-A003-46D9-8798-6EA6E9F66387}" destId="{06F4922C-3C86-4205-A4A1-8CB687223FA9}" srcOrd="0" destOrd="0" presId="urn:microsoft.com/office/officeart/2008/layout/RadialCluster"/>
    <dgm:cxn modelId="{701117ED-75E4-4468-9A6F-79A58456AE24}" type="presOf" srcId="{65C12BC4-F09B-4827-B258-9CD7E16D8DCE}" destId="{9B97A9B8-B295-430C-86A1-079C2AE34B03}" srcOrd="0" destOrd="0" presId="urn:microsoft.com/office/officeart/2008/layout/RadialCluster"/>
    <dgm:cxn modelId="{2D3EA6F3-32D0-419F-93B5-8590EA185005}" srcId="{EB145C6D-4CAB-4E86-BDB4-49D78ED8ACF4}" destId="{680D7A4D-B0DC-4F33-8182-324DDB7EA2F7}" srcOrd="0" destOrd="0" parTransId="{F7420D15-4F9B-4D49-B087-C99DC6A330EB}" sibTransId="{EF04F7FA-89B4-4585-AC9B-452A8B3B38C9}"/>
    <dgm:cxn modelId="{4FF0EEFC-B53A-43F0-8560-28C3B0BA95EA}" type="presOf" srcId="{680D7A4D-B0DC-4F33-8182-324DDB7EA2F7}" destId="{68CF5F35-3977-4DB2-A4DF-3B8B9F31D87A}" srcOrd="0" destOrd="0" presId="urn:microsoft.com/office/officeart/2008/layout/RadialCluster"/>
    <dgm:cxn modelId="{9216BF41-84C8-4495-9057-98AAA10AA8DF}" type="presParOf" srcId="{A05DD443-A827-4BD8-84CB-86642D4083A2}" destId="{BB8CA50C-E9C3-4D65-99C8-F132666A6142}" srcOrd="0" destOrd="0" presId="urn:microsoft.com/office/officeart/2008/layout/RadialCluster"/>
    <dgm:cxn modelId="{D30792FB-BF77-4134-8C59-84B873682F84}" type="presParOf" srcId="{BB8CA50C-E9C3-4D65-99C8-F132666A6142}" destId="{68CF5F35-3977-4DB2-A4DF-3B8B9F31D87A}" srcOrd="0" destOrd="0" presId="urn:microsoft.com/office/officeart/2008/layout/RadialCluster"/>
    <dgm:cxn modelId="{F6FB58DF-1DBC-4433-8ED8-E691FA6EBCC1}" type="presParOf" srcId="{BB8CA50C-E9C3-4D65-99C8-F132666A6142}" destId="{C6F8CABE-8863-4BEF-AEFF-7654FA8CE702}" srcOrd="1" destOrd="0" presId="urn:microsoft.com/office/officeart/2008/layout/RadialCluster"/>
    <dgm:cxn modelId="{6FDA08AF-5DAA-454D-AD99-1A09A76B3ACF}" type="presParOf" srcId="{BB8CA50C-E9C3-4D65-99C8-F132666A6142}" destId="{777B2728-3AC7-4655-B05F-4555F72F2B86}" srcOrd="2" destOrd="0" presId="urn:microsoft.com/office/officeart/2008/layout/RadialCluster"/>
    <dgm:cxn modelId="{4A1030B6-1847-4342-A856-3883DE43BCA0}" type="presParOf" srcId="{BB8CA50C-E9C3-4D65-99C8-F132666A6142}" destId="{06F4922C-3C86-4205-A4A1-8CB687223FA9}" srcOrd="3" destOrd="0" presId="urn:microsoft.com/office/officeart/2008/layout/RadialCluster"/>
    <dgm:cxn modelId="{3CF4DBAC-B43E-49C1-826B-77067CC74830}" type="presParOf" srcId="{BB8CA50C-E9C3-4D65-99C8-F132666A6142}" destId="{DF2939C2-D3B9-49D4-8255-D01426EF8EAF}" srcOrd="4" destOrd="0" presId="urn:microsoft.com/office/officeart/2008/layout/RadialCluster"/>
    <dgm:cxn modelId="{419B224C-2B8D-42F9-8D2D-33260E7EB59D}" type="presParOf" srcId="{BB8CA50C-E9C3-4D65-99C8-F132666A6142}" destId="{D4FD170E-58DB-4FC6-B0EF-D784F81182EE}" srcOrd="5" destOrd="0" presId="urn:microsoft.com/office/officeart/2008/layout/RadialCluster"/>
    <dgm:cxn modelId="{513383BF-BDA6-47B3-97A2-41629E0407B2}" type="presParOf" srcId="{BB8CA50C-E9C3-4D65-99C8-F132666A6142}" destId="{9B97A9B8-B295-430C-86A1-079C2AE34B03}" srcOrd="6" destOrd="0" presId="urn:microsoft.com/office/officeart/2008/layout/RadialCluster"/>
    <dgm:cxn modelId="{801B8971-D12C-4655-A36E-C990200ECBF5}" type="presParOf" srcId="{BB8CA50C-E9C3-4D65-99C8-F132666A6142}" destId="{B12C4121-DC05-4F90-8052-3B8B6FCDE887}" srcOrd="7" destOrd="0" presId="urn:microsoft.com/office/officeart/2008/layout/RadialCluster"/>
    <dgm:cxn modelId="{50C84A3A-4B70-4913-9AAB-7DAAA7C8B449}" type="presParOf" srcId="{BB8CA50C-E9C3-4D65-99C8-F132666A6142}" destId="{C243CBC1-64AC-4F06-9573-379AA101D1EF}" srcOrd="8"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F5F35-3977-4DB2-A4DF-3B8B9F31D87A}">
      <dsp:nvSpPr>
        <dsp:cNvPr id="0" name=""/>
        <dsp:cNvSpPr/>
      </dsp:nvSpPr>
      <dsp:spPr>
        <a:xfrm>
          <a:off x="1905006" y="1166188"/>
          <a:ext cx="2298437" cy="155491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rtl="0">
            <a:lnSpc>
              <a:spcPct val="90000"/>
            </a:lnSpc>
            <a:spcBef>
              <a:spcPct val="0"/>
            </a:spcBef>
            <a:spcAft>
              <a:spcPct val="35000"/>
            </a:spcAft>
            <a:buNone/>
          </a:pPr>
          <a:r>
            <a:rPr lang="en-US" sz="3600" b="1" kern="1200" dirty="0"/>
            <a:t>Success</a:t>
          </a:r>
          <a:endParaRPr lang="ar-SA" sz="3600" b="1" kern="1200" dirty="0"/>
        </a:p>
      </dsp:txBody>
      <dsp:txXfrm>
        <a:off x="1980910" y="1242092"/>
        <a:ext cx="2146629" cy="1403103"/>
      </dsp:txXfrm>
    </dsp:sp>
    <dsp:sp modelId="{C6F8CABE-8863-4BEF-AEFF-7654FA8CE702}">
      <dsp:nvSpPr>
        <dsp:cNvPr id="0" name=""/>
        <dsp:cNvSpPr/>
      </dsp:nvSpPr>
      <dsp:spPr>
        <a:xfrm rot="16200000">
          <a:off x="2861970" y="973933"/>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7B2728-3AC7-4655-B05F-4555F72F2B86}">
      <dsp:nvSpPr>
        <dsp:cNvPr id="0" name=""/>
        <dsp:cNvSpPr/>
      </dsp:nvSpPr>
      <dsp:spPr>
        <a:xfrm>
          <a:off x="2103691" y="334"/>
          <a:ext cx="1901067" cy="78134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rtl="1">
            <a:lnSpc>
              <a:spcPct val="90000"/>
            </a:lnSpc>
            <a:spcBef>
              <a:spcPct val="0"/>
            </a:spcBef>
            <a:spcAft>
              <a:spcPct val="35000"/>
            </a:spcAft>
            <a:buNone/>
          </a:pPr>
          <a:r>
            <a:rPr lang="en-US" sz="2800" b="1" kern="1200" dirty="0"/>
            <a:t>Strong will</a:t>
          </a:r>
          <a:endParaRPr lang="ar-SA" sz="2800" b="1" kern="1200" dirty="0"/>
        </a:p>
      </dsp:txBody>
      <dsp:txXfrm>
        <a:off x="2141833" y="38476"/>
        <a:ext cx="1824783" cy="705061"/>
      </dsp:txXfrm>
    </dsp:sp>
    <dsp:sp modelId="{06F4922C-3C86-4205-A4A1-8CB687223FA9}">
      <dsp:nvSpPr>
        <dsp:cNvPr id="0" name=""/>
        <dsp:cNvSpPr/>
      </dsp:nvSpPr>
      <dsp:spPr>
        <a:xfrm>
          <a:off x="4203444" y="1943644"/>
          <a:ext cx="331117" cy="0"/>
        </a:xfrm>
        <a:custGeom>
          <a:avLst/>
          <a:gdLst/>
          <a:ahLst/>
          <a:cxnLst/>
          <a:rect l="0" t="0" r="0" b="0"/>
          <a:pathLst>
            <a:path>
              <a:moveTo>
                <a:pt x="0" y="0"/>
              </a:moveTo>
              <a:lnTo>
                <a:pt x="331117"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2939C2-D3B9-49D4-8255-D01426EF8EAF}">
      <dsp:nvSpPr>
        <dsp:cNvPr id="0" name=""/>
        <dsp:cNvSpPr/>
      </dsp:nvSpPr>
      <dsp:spPr>
        <a:xfrm>
          <a:off x="4534561" y="1552971"/>
          <a:ext cx="1516887" cy="78134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360" tIns="86360" rIns="86360" bIns="86360" numCol="1" spcCol="1270" anchor="ctr" anchorCtr="0">
          <a:noAutofit/>
        </a:bodyPr>
        <a:lstStyle/>
        <a:p>
          <a:pPr marL="0" lvl="0" indent="0" algn="ctr" defTabSz="1511300" rtl="1">
            <a:lnSpc>
              <a:spcPct val="90000"/>
            </a:lnSpc>
            <a:spcBef>
              <a:spcPct val="0"/>
            </a:spcBef>
            <a:spcAft>
              <a:spcPct val="35000"/>
            </a:spcAft>
            <a:buNone/>
          </a:pPr>
          <a:r>
            <a:rPr lang="en-US" sz="3400" b="1" kern="1200" dirty="0"/>
            <a:t>vision</a:t>
          </a:r>
          <a:endParaRPr lang="ar-SA" sz="3400" b="1" kern="1200" dirty="0"/>
        </a:p>
      </dsp:txBody>
      <dsp:txXfrm>
        <a:off x="4572703" y="1591113"/>
        <a:ext cx="1440603" cy="705061"/>
      </dsp:txXfrm>
    </dsp:sp>
    <dsp:sp modelId="{D4FD170E-58DB-4FC6-B0EF-D784F81182EE}">
      <dsp:nvSpPr>
        <dsp:cNvPr id="0" name=""/>
        <dsp:cNvSpPr/>
      </dsp:nvSpPr>
      <dsp:spPr>
        <a:xfrm rot="5400000">
          <a:off x="2861970" y="2913355"/>
          <a:ext cx="384509" cy="0"/>
        </a:xfrm>
        <a:custGeom>
          <a:avLst/>
          <a:gdLst/>
          <a:ahLst/>
          <a:cxnLst/>
          <a:rect l="0" t="0" r="0" b="0"/>
          <a:pathLst>
            <a:path>
              <a:moveTo>
                <a:pt x="0" y="0"/>
              </a:moveTo>
              <a:lnTo>
                <a:pt x="384509"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97A9B8-B295-430C-86A1-079C2AE34B03}">
      <dsp:nvSpPr>
        <dsp:cNvPr id="0" name=""/>
        <dsp:cNvSpPr/>
      </dsp:nvSpPr>
      <dsp:spPr>
        <a:xfrm>
          <a:off x="2195011" y="3105609"/>
          <a:ext cx="1718427" cy="7813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933450" rtl="1">
            <a:lnSpc>
              <a:spcPct val="90000"/>
            </a:lnSpc>
            <a:spcBef>
              <a:spcPct val="0"/>
            </a:spcBef>
            <a:spcAft>
              <a:spcPct val="35000"/>
            </a:spcAft>
            <a:buNone/>
          </a:pPr>
          <a:r>
            <a:rPr lang="en-US" sz="2100" b="1" kern="1200" dirty="0"/>
            <a:t>Facing challenges</a:t>
          </a:r>
          <a:endParaRPr lang="ar-SA" sz="2100" b="1" kern="1200" dirty="0"/>
        </a:p>
      </dsp:txBody>
      <dsp:txXfrm>
        <a:off x="2233153" y="3143751"/>
        <a:ext cx="1642143" cy="705061"/>
      </dsp:txXfrm>
    </dsp:sp>
    <dsp:sp modelId="{B12C4121-DC05-4F90-8052-3B8B6FCDE887}">
      <dsp:nvSpPr>
        <dsp:cNvPr id="0" name=""/>
        <dsp:cNvSpPr/>
      </dsp:nvSpPr>
      <dsp:spPr>
        <a:xfrm rot="10800000">
          <a:off x="1623010" y="1943644"/>
          <a:ext cx="281996" cy="0"/>
        </a:xfrm>
        <a:custGeom>
          <a:avLst/>
          <a:gdLst/>
          <a:ahLst/>
          <a:cxnLst/>
          <a:rect l="0" t="0" r="0" b="0"/>
          <a:pathLst>
            <a:path>
              <a:moveTo>
                <a:pt x="0" y="0"/>
              </a:moveTo>
              <a:lnTo>
                <a:pt x="28199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43CBC1-64AC-4F06-9573-379AA101D1EF}">
      <dsp:nvSpPr>
        <dsp:cNvPr id="0" name=""/>
        <dsp:cNvSpPr/>
      </dsp:nvSpPr>
      <dsp:spPr>
        <a:xfrm>
          <a:off x="0" y="1552971"/>
          <a:ext cx="1623010" cy="78134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200150" rtl="1">
            <a:lnSpc>
              <a:spcPct val="90000"/>
            </a:lnSpc>
            <a:spcBef>
              <a:spcPct val="0"/>
            </a:spcBef>
            <a:spcAft>
              <a:spcPct val="35000"/>
            </a:spcAft>
            <a:buNone/>
          </a:pPr>
          <a:r>
            <a:rPr lang="en-US" sz="2700" b="1" kern="1200" dirty="0"/>
            <a:t>Flexibility</a:t>
          </a:r>
          <a:endParaRPr lang="ar-SA" sz="2700" b="1" kern="1200" dirty="0"/>
        </a:p>
      </dsp:txBody>
      <dsp:txXfrm>
        <a:off x="38142" y="1591113"/>
        <a:ext cx="1546726" cy="705061"/>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10/26/2023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140472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30</a:t>
            </a:fld>
            <a:endParaRPr lang="en-US"/>
          </a:p>
        </p:txBody>
      </p:sp>
    </p:spTree>
    <p:extLst>
      <p:ext uri="{BB962C8B-B14F-4D97-AF65-F5344CB8AC3E}">
        <p14:creationId xmlns:p14="http://schemas.microsoft.com/office/powerpoint/2010/main" val="3028114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2319151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532345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376966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942514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61</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77</a:t>
            </a:fld>
            <a:endParaRPr lang="en-US" dirty="0"/>
          </a:p>
        </p:txBody>
      </p:sp>
    </p:spTree>
    <p:extLst>
      <p:ext uri="{BB962C8B-B14F-4D97-AF65-F5344CB8AC3E}">
        <p14:creationId xmlns:p14="http://schemas.microsoft.com/office/powerpoint/2010/main" val="409671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10/26/2023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emf"/><Relationship Id="rId7"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0.emf"/><Relationship Id="rId7"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 Id="rId9"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10.emf"/><Relationship Id="rId7"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0.emf"/><Relationship Id="rId7" Type="http://schemas.openxmlformats.org/officeDocument/2006/relationships/image" Target="../media/image16.jpg"/><Relationship Id="rId12"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11" Type="http://schemas.openxmlformats.org/officeDocument/2006/relationships/diagramColors" Target="../diagrams/colors1.xml"/><Relationship Id="rId5" Type="http://schemas.openxmlformats.org/officeDocument/2006/relationships/image" Target="../media/image13.emf"/><Relationship Id="rId10" Type="http://schemas.openxmlformats.org/officeDocument/2006/relationships/diagramQuickStyle" Target="../diagrams/quickStyle1.xml"/><Relationship Id="rId4" Type="http://schemas.openxmlformats.org/officeDocument/2006/relationships/image" Target="../media/image6.emf"/><Relationship Id="rId9"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3.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13.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emf"/><Relationship Id="rId7"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4.png"/><Relationship Id="rId4" Type="http://schemas.openxmlformats.org/officeDocument/2006/relationships/image" Target="../media/image13.emf"/></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5.wdp"/></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13.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7" Type="http://schemas.microsoft.com/office/2007/relationships/hdphoto" Target="../media/hdphoto7.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10.emf"/><Relationship Id="rId7"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13.emf"/><Relationship Id="rId4" Type="http://schemas.openxmlformats.org/officeDocument/2006/relationships/image" Target="../media/image6.emf"/><Relationship Id="rId9" Type="http://schemas.openxmlformats.org/officeDocument/2006/relationships/image" Target="../media/image35.jpeg"/></Relationships>
</file>

<file path=ppt/slides/_rels/slide5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0.png"/><Relationship Id="rId3" Type="http://schemas.openxmlformats.org/officeDocument/2006/relationships/image" Target="../media/image10.emf"/><Relationship Id="rId7" Type="http://schemas.microsoft.com/office/2007/relationships/hdphoto" Target="../media/hdphoto9.wdp"/><Relationship Id="rId12" Type="http://schemas.openxmlformats.org/officeDocument/2006/relationships/customXml" Target="../ink/ink2.xml"/><Relationship Id="rId17" Type="http://schemas.openxmlformats.org/officeDocument/2006/relationships/image" Target="../media/image230.png"/><Relationship Id="rId2" Type="http://schemas.openxmlformats.org/officeDocument/2006/relationships/image" Target="../media/image7.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200.png"/><Relationship Id="rId5" Type="http://schemas.openxmlformats.org/officeDocument/2006/relationships/image" Target="../media/image13.emf"/><Relationship Id="rId15" Type="http://schemas.openxmlformats.org/officeDocument/2006/relationships/image" Target="../media/image220.png"/><Relationship Id="rId4" Type="http://schemas.openxmlformats.org/officeDocument/2006/relationships/image" Target="../media/image6.emf"/><Relationship Id="rId14" Type="http://schemas.openxmlformats.org/officeDocument/2006/relationships/customXml" Target="../ink/ink3.xml"/></Relationships>
</file>

<file path=ppt/slides/_rels/slide5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13.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3.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10.wdp"/><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3.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10.emf"/><Relationship Id="rId4" Type="http://schemas.openxmlformats.org/officeDocument/2006/relationships/image" Target="../media/image13.emf"/></Relationships>
</file>

<file path=ppt/slides/_rels/slide6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65.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image" Target="../media/image7.png"/><Relationship Id="rId7"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6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2.wdp"/></Relationships>
</file>

<file path=ppt/slides/_rels/slide6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6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6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3.wdp"/></Relationships>
</file>

<file path=ppt/slides/_rels/slide7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2.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image" Target="../media/image10.emf"/><Relationship Id="rId7"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13.emf"/><Relationship Id="rId4" Type="http://schemas.openxmlformats.org/officeDocument/2006/relationships/image" Target="../media/image6.emf"/></Relationships>
</file>

<file path=ppt/slides/_rels/slide7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7.png"/></Relationships>
</file>

<file path=ppt/slides/_rels/slide7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0.emf"/></Relationships>
</file>

<file path=ppt/slides/_rels/slide7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13.emf"/></Relationships>
</file>

<file path=ppt/slides/_rels/slide8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8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W4 Lecture – Live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3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3018" y="63136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267765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W4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a:extLst>
              <a:ext uri="{FF2B5EF4-FFF2-40B4-BE49-F238E27FC236}">
                <a16:creationId xmlns:a16="http://schemas.microsoft.com/office/drawing/2014/main" id="{AFF45CC5-9977-E86B-570F-48DB5B6E4511}"/>
              </a:ext>
            </a:extLst>
          </p:cNvPr>
          <p:cNvPicPr>
            <a:picLocks noChangeAspect="1"/>
          </p:cNvPicPr>
          <p:nvPr/>
        </p:nvPicPr>
        <p:blipFill>
          <a:blip r:embed="rId3"/>
          <a:stretch>
            <a:fillRect/>
          </a:stretch>
        </p:blipFill>
        <p:spPr>
          <a:xfrm>
            <a:off x="4459394" y="1385730"/>
            <a:ext cx="221078" cy="2503561"/>
          </a:xfrm>
          <a:prstGeom prst="rect">
            <a:avLst/>
          </a:prstGeom>
        </p:spPr>
      </p:pic>
      <p:pic>
        <p:nvPicPr>
          <p:cNvPr id="6" name="Picture 5">
            <a:extLst>
              <a:ext uri="{FF2B5EF4-FFF2-40B4-BE49-F238E27FC236}">
                <a16:creationId xmlns:a16="http://schemas.microsoft.com/office/drawing/2014/main" id="{6BDD327A-364D-3B84-EA5F-A6686D81B218}"/>
              </a:ext>
            </a:extLst>
          </p:cNvPr>
          <p:cNvPicPr>
            <a:picLocks noChangeAspect="1"/>
          </p:cNvPicPr>
          <p:nvPr/>
        </p:nvPicPr>
        <p:blipFill>
          <a:blip r:embed="rId3"/>
          <a:stretch>
            <a:fillRect/>
          </a:stretch>
        </p:blipFill>
        <p:spPr>
          <a:xfrm>
            <a:off x="11129325" y="1385730"/>
            <a:ext cx="221078" cy="2503561"/>
          </a:xfrm>
          <a:prstGeom prst="rect">
            <a:avLst/>
          </a:prstGeom>
        </p:spPr>
      </p:pic>
      <p:pic>
        <p:nvPicPr>
          <p:cNvPr id="7" name="Picture 6">
            <a:extLst>
              <a:ext uri="{FF2B5EF4-FFF2-40B4-BE49-F238E27FC236}">
                <a16:creationId xmlns:a16="http://schemas.microsoft.com/office/drawing/2014/main" id="{2B49A39E-079A-7BAA-BC73-565EC7E5317C}"/>
              </a:ext>
            </a:extLst>
          </p:cNvPr>
          <p:cNvPicPr>
            <a:picLocks noChangeAspect="1"/>
          </p:cNvPicPr>
          <p:nvPr/>
        </p:nvPicPr>
        <p:blipFill>
          <a:blip r:embed="rId4"/>
          <a:stretch>
            <a:fillRect/>
          </a:stretch>
        </p:blipFill>
        <p:spPr>
          <a:xfrm>
            <a:off x="6377532" y="3570442"/>
            <a:ext cx="3054733" cy="63027"/>
          </a:xfrm>
          <a:prstGeom prst="rect">
            <a:avLst/>
          </a:prstGeom>
        </p:spPr>
      </p:pic>
      <p:sp>
        <p:nvSpPr>
          <p:cNvPr id="8" name="TextBox 7">
            <a:extLst>
              <a:ext uri="{FF2B5EF4-FFF2-40B4-BE49-F238E27FC236}">
                <a16:creationId xmlns:a16="http://schemas.microsoft.com/office/drawing/2014/main" id="{687D26A3-28D3-82C1-5397-B03AED7C8D40}"/>
              </a:ext>
            </a:extLst>
          </p:cNvPr>
          <p:cNvSpPr txBox="1"/>
          <p:nvPr/>
        </p:nvSpPr>
        <p:spPr>
          <a:xfrm>
            <a:off x="4199737" y="2229224"/>
            <a:ext cx="6867728"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pic>
        <p:nvPicPr>
          <p:cNvPr id="5" name="Picture 4" descr="Logo&#10;&#10;Description automatically generated">
            <a:extLst>
              <a:ext uri="{FF2B5EF4-FFF2-40B4-BE49-F238E27FC236}">
                <a16:creationId xmlns:a16="http://schemas.microsoft.com/office/drawing/2014/main" id="{DCF320B8-8B5A-809F-4E3D-751A1A165D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77532" y="4117669"/>
            <a:ext cx="2947745" cy="1942482"/>
          </a:xfrm>
          <a:prstGeom prst="rect">
            <a:avLst/>
          </a:prstGeom>
        </p:spPr>
      </p:pic>
      <p:sp>
        <p:nvSpPr>
          <p:cNvPr id="4" name="TextBox 3">
            <a:extLst>
              <a:ext uri="{FF2B5EF4-FFF2-40B4-BE49-F238E27FC236}">
                <a16:creationId xmlns:a16="http://schemas.microsoft.com/office/drawing/2014/main" id="{A1D19DD8-78B0-D321-5459-D52A227D3A50}"/>
              </a:ext>
            </a:extLst>
          </p:cNvPr>
          <p:cNvSpPr txBox="1"/>
          <p:nvPr/>
        </p:nvSpPr>
        <p:spPr>
          <a:xfrm>
            <a:off x="869379" y="2680198"/>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a:t>
            </a:r>
          </a:p>
        </p:txBody>
      </p:sp>
    </p:spTree>
    <p:extLst>
      <p:ext uri="{BB962C8B-B14F-4D97-AF65-F5344CB8AC3E}">
        <p14:creationId xmlns:p14="http://schemas.microsoft.com/office/powerpoint/2010/main" val="1522828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869379" y="2680198"/>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a:t>
            </a:r>
          </a:p>
        </p:txBody>
      </p:sp>
      <p:sp>
        <p:nvSpPr>
          <p:cNvPr id="8" name="TextBox 7">
            <a:extLst>
              <a:ext uri="{FF2B5EF4-FFF2-40B4-BE49-F238E27FC236}">
                <a16:creationId xmlns:a16="http://schemas.microsoft.com/office/drawing/2014/main" id="{687D26A3-28D3-82C1-5397-B03AED7C8D40}"/>
              </a:ext>
            </a:extLst>
          </p:cNvPr>
          <p:cNvSpPr txBox="1"/>
          <p:nvPr/>
        </p:nvSpPr>
        <p:spPr>
          <a:xfrm>
            <a:off x="6999662" y="2661293"/>
            <a:ext cx="5179893" cy="316317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Entrepreneur: </a:t>
            </a:r>
          </a:p>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Amani </a:t>
            </a:r>
            <a:r>
              <a:rPr lang="en-US" sz="3200" b="1" dirty="0" err="1">
                <a:solidFill>
                  <a:srgbClr val="0A1F61"/>
                </a:solidFill>
                <a:latin typeface="Tajawal ExtraBold" panose="00000800000000000000" pitchFamily="2" charset="-78"/>
                <a:cs typeface="Tajawal ExtraBold" panose="00000800000000000000" pitchFamily="2" charset="-78"/>
              </a:rPr>
              <a:t>ElTunsi</a:t>
            </a:r>
            <a:r>
              <a:rPr lang="en-US" sz="3200" b="1" dirty="0">
                <a:solidFill>
                  <a:srgbClr val="0A1F61"/>
                </a:solidFill>
                <a:latin typeface="Tajawal ExtraBold" panose="00000800000000000000" pitchFamily="2" charset="-78"/>
                <a:cs typeface="Tajawal ExtraBold" panose="00000800000000000000" pitchFamily="2" charset="-78"/>
              </a:rPr>
              <a:t> </a:t>
            </a:r>
            <a:br>
              <a:rPr lang="en-US" sz="3200" b="1" dirty="0">
                <a:solidFill>
                  <a:srgbClr val="0A1F61"/>
                </a:solidFill>
                <a:latin typeface="Tajawal ExtraBold" panose="00000800000000000000" pitchFamily="2" charset="-78"/>
                <a:cs typeface="Tajawal ExtraBold" panose="00000800000000000000" pitchFamily="2" charset="-78"/>
              </a:rPr>
            </a:br>
            <a:r>
              <a:rPr lang="en-US" sz="2400" b="1" dirty="0">
                <a:solidFill>
                  <a:srgbClr val="0A1F61"/>
                </a:solidFill>
                <a:latin typeface="Tajawal ExtraBold" panose="00000800000000000000" pitchFamily="2" charset="-78"/>
                <a:cs typeface="Tajawal ExtraBold" panose="00000800000000000000" pitchFamily="2" charset="-78"/>
              </a:rPr>
              <a:t>The owner of Banat9Bas online radio station and </a:t>
            </a:r>
            <a:r>
              <a:rPr lang="en-US" sz="2400" b="1" dirty="0" err="1">
                <a:solidFill>
                  <a:srgbClr val="0A1F61"/>
                </a:solidFill>
                <a:latin typeface="Tajawal ExtraBold" panose="00000800000000000000" pitchFamily="2" charset="-78"/>
                <a:cs typeface="Tajawal ExtraBold" panose="00000800000000000000" pitchFamily="2" charset="-78"/>
              </a:rPr>
              <a:t>Shababooks</a:t>
            </a:r>
            <a:r>
              <a:rPr lang="en-US" sz="2400" b="1" dirty="0">
                <a:solidFill>
                  <a:srgbClr val="0A1F61"/>
                </a:solidFill>
                <a:latin typeface="Tajawal ExtraBold" panose="00000800000000000000" pitchFamily="2" charset="-78"/>
                <a:cs typeface="Tajawal ExtraBold" panose="00000800000000000000" pitchFamily="2" charset="-78"/>
              </a:rPr>
              <a:t> publishing house</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Case Study</a:t>
            </a:r>
            <a:endParaRPr lang="en-US" b="1" dirty="0">
              <a:solidFill>
                <a:srgbClr val="0A1F61"/>
              </a:solidFill>
            </a:endParaRPr>
          </a:p>
        </p:txBody>
      </p:sp>
      <p:pic>
        <p:nvPicPr>
          <p:cNvPr id="11" name="Picture 2" descr="65448_10150112436824783_516204782_7646820_5507916_a">
            <a:extLst>
              <a:ext uri="{FF2B5EF4-FFF2-40B4-BE49-F238E27FC236}">
                <a16:creationId xmlns:a16="http://schemas.microsoft.com/office/drawing/2014/main" id="{524A0933-64CA-0ACB-25C2-94EB6BD12B5E}"/>
              </a:ext>
            </a:extLst>
          </p:cNvPr>
          <p:cNvPicPr>
            <a:picLocks noChangeAspect="1" noChangeArrowheads="1"/>
          </p:cNvPicPr>
          <p:nvPr/>
        </p:nvPicPr>
        <p:blipFill>
          <a:blip r:embed="rId3" cstate="print"/>
          <a:srcRect/>
          <a:stretch>
            <a:fillRect/>
          </a:stretch>
        </p:blipFill>
        <p:spPr bwMode="auto">
          <a:xfrm>
            <a:off x="4143840" y="1713762"/>
            <a:ext cx="3373241" cy="5058235"/>
          </a:xfrm>
          <a:prstGeom prst="rect">
            <a:avLst/>
          </a:prstGeom>
          <a:noFill/>
          <a:ln w="9525">
            <a:noFill/>
            <a:miter lim="800000"/>
            <a:headEnd/>
            <a:tailEnd/>
          </a:ln>
        </p:spPr>
      </p:pic>
    </p:spTree>
    <p:extLst>
      <p:ext uri="{BB962C8B-B14F-4D97-AF65-F5344CB8AC3E}">
        <p14:creationId xmlns:p14="http://schemas.microsoft.com/office/powerpoint/2010/main" val="393971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163435"/>
            <a:ext cx="9533101" cy="4893647"/>
          </a:xfrm>
          <a:prstGeom prst="rect">
            <a:avLst/>
          </a:prstGeom>
          <a:noFill/>
        </p:spPr>
        <p:txBody>
          <a:bodyPr wrap="square" rtlCol="0">
            <a:spAutoFit/>
          </a:bodyPr>
          <a:lstStyle/>
          <a:p>
            <a:pPr algn="just"/>
            <a:r>
              <a:rPr lang="en-US" sz="1600" b="1" dirty="0">
                <a:solidFill>
                  <a:srgbClr val="C00000"/>
                </a:solidFill>
                <a:latin typeface="Tajawal ExtraBold" panose="00000800000000000000" pitchFamily="2" charset="-78"/>
                <a:cs typeface="Tajawal ExtraBold" panose="00000800000000000000" pitchFamily="2" charset="-78"/>
              </a:rPr>
              <a:t> </a:t>
            </a:r>
            <a:r>
              <a:rPr lang="en-US" sz="3600" b="1" dirty="0">
                <a:solidFill>
                  <a:srgbClr val="C00000"/>
                </a:solidFill>
              </a:rPr>
              <a:t>Background</a:t>
            </a:r>
          </a:p>
          <a:p>
            <a:pPr algn="just"/>
            <a:r>
              <a:rPr lang="en-US" sz="2000" b="1" dirty="0">
                <a:solidFill>
                  <a:srgbClr val="0A1F61"/>
                </a:solidFill>
                <a:latin typeface="Tajawal ExtraBold" panose="00000800000000000000" pitchFamily="2" charset="-78"/>
                <a:cs typeface="Tajawal ExtraBold" panose="00000800000000000000" pitchFamily="2" charset="-78"/>
              </a:rPr>
              <a:t>Amani  </a:t>
            </a:r>
            <a:r>
              <a:rPr lang="en-US" sz="2000" b="1" dirty="0" err="1">
                <a:solidFill>
                  <a:srgbClr val="0A1F61"/>
                </a:solidFill>
                <a:latin typeface="Tajawal ExtraBold" panose="00000800000000000000" pitchFamily="2" charset="-78"/>
                <a:cs typeface="Tajawal ExtraBold" panose="00000800000000000000" pitchFamily="2" charset="-78"/>
              </a:rPr>
              <a:t>ElTunsi</a:t>
            </a:r>
            <a:r>
              <a:rPr lang="en-US" sz="2000" b="1" dirty="0">
                <a:solidFill>
                  <a:srgbClr val="0A1F61"/>
                </a:solidFill>
                <a:latin typeface="Tajawal ExtraBold" panose="00000800000000000000" pitchFamily="2" charset="-78"/>
                <a:cs typeface="Tajawal ExtraBold" panose="00000800000000000000" pitchFamily="2" charset="-78"/>
              </a:rPr>
              <a:t> graduated from computer science in 2004.</a:t>
            </a:r>
          </a:p>
          <a:p>
            <a:pPr algn="just"/>
            <a:r>
              <a:rPr lang="en-US" sz="2000" b="1" dirty="0">
                <a:solidFill>
                  <a:srgbClr val="0A1F61"/>
                </a:solidFill>
                <a:latin typeface="Tajawal ExtraBold" panose="00000800000000000000" pitchFamily="2" charset="-78"/>
                <a:cs typeface="Tajawal ExtraBold" panose="00000800000000000000" pitchFamily="2" charset="-78"/>
              </a:rPr>
              <a:t>She worked in advertisements designing since 2000 (before her graduation).</a:t>
            </a:r>
          </a:p>
          <a:p>
            <a:pPr algn="just"/>
            <a:r>
              <a:rPr lang="en-US" sz="2000" b="1" dirty="0">
                <a:solidFill>
                  <a:srgbClr val="0A1F61"/>
                </a:solidFill>
                <a:latin typeface="Tajawal ExtraBold" panose="00000800000000000000" pitchFamily="2" charset="-78"/>
                <a:cs typeface="Tajawal ExtraBold" panose="00000800000000000000" pitchFamily="2" charset="-78"/>
              </a:rPr>
              <a:t>She said that : "However, I got good grades in my study; I preferred to be designer than programmer. After 2004, I worked as advertisements designer and art director in magazines.“</a:t>
            </a:r>
          </a:p>
          <a:p>
            <a:pPr algn="just"/>
            <a:r>
              <a:rPr lang="en-US" sz="3600" b="1" dirty="0">
                <a:solidFill>
                  <a:srgbClr val="C00000"/>
                </a:solidFill>
              </a:rPr>
              <a:t>The idea</a:t>
            </a:r>
          </a:p>
          <a:p>
            <a:pPr algn="just"/>
            <a:r>
              <a:rPr lang="en-US" sz="2000" b="1" dirty="0">
                <a:solidFill>
                  <a:srgbClr val="0A1F61"/>
                </a:solidFill>
                <a:latin typeface="Tajawal ExtraBold" panose="00000800000000000000" pitchFamily="2" charset="-78"/>
                <a:cs typeface="Tajawal ExtraBold" panose="00000800000000000000" pitchFamily="2" charset="-78"/>
              </a:rPr>
              <a:t> Although the readers of the magazine, that Amani  worked in , were asking the magazine to discuss some issues, the owner ignored it in order to focus on issues that bring ads.</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algn="just"/>
            <a:r>
              <a:rPr lang="en-US" sz="2000" b="1" dirty="0">
                <a:solidFill>
                  <a:srgbClr val="0A1F61"/>
                </a:solidFill>
                <a:latin typeface="Tajawal ExtraBold" panose="00000800000000000000" pitchFamily="2" charset="-78"/>
                <a:cs typeface="Tajawal ExtraBold" panose="00000800000000000000" pitchFamily="2" charset="-78"/>
              </a:rPr>
              <a:t>Because Amani was caring about women issues, when she was listening to international online radio stations, she asked herself : "can I make something to girls in Egypt to be listened in the entire world?"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1378377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163435"/>
            <a:ext cx="9533101" cy="4647426"/>
          </a:xfrm>
          <a:prstGeom prst="rect">
            <a:avLst/>
          </a:prstGeom>
          <a:noFill/>
        </p:spPr>
        <p:txBody>
          <a:bodyPr wrap="square" rtlCol="0">
            <a:spAutoFit/>
          </a:bodyPr>
          <a:lstStyle/>
          <a:p>
            <a:pPr algn="just"/>
            <a:r>
              <a:rPr lang="en-US" sz="1600" b="1" dirty="0">
                <a:solidFill>
                  <a:srgbClr val="C00000"/>
                </a:solidFill>
                <a:latin typeface="Tajawal ExtraBold" panose="00000800000000000000" pitchFamily="2" charset="-78"/>
                <a:cs typeface="Tajawal ExtraBold" panose="00000800000000000000" pitchFamily="2" charset="-78"/>
              </a:rPr>
              <a:t> </a:t>
            </a:r>
            <a:r>
              <a:rPr lang="en-US" sz="3600" b="1" dirty="0">
                <a:solidFill>
                  <a:srgbClr val="C00000"/>
                </a:solidFill>
              </a:rPr>
              <a:t>Banat 9 bas station</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aimed through the station to gather girls to express themselves and their problems. Amani said that: “girls should have the chance to find others who can reply them and suggest solutions. At this time, I felt I want to do something to girls. So, I decided to make online radio station.”</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aimed to target women in Arab countries even who are living outside their country.</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started designing the station's website in May 2004 and called all her friends in the magazine -that she worked at- and they supported the idea.</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launched the station's website in June 2004 and she got 15 thousands visitors and listeners by launching the first program.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Then the famous Egyptian talk show El Bait </a:t>
            </a:r>
            <a:r>
              <a:rPr lang="en-US" sz="2000" b="1" dirty="0" err="1">
                <a:solidFill>
                  <a:srgbClr val="0A1F61"/>
                </a:solidFill>
                <a:latin typeface="Tajawal ExtraBold" panose="00000800000000000000" pitchFamily="2" charset="-78"/>
                <a:cs typeface="Tajawal ExtraBold" panose="00000800000000000000" pitchFamily="2" charset="-78"/>
              </a:rPr>
              <a:t>Baitak</a:t>
            </a:r>
            <a:r>
              <a:rPr lang="en-US" sz="2000" b="1" dirty="0">
                <a:solidFill>
                  <a:srgbClr val="0A1F61"/>
                </a:solidFill>
                <a:latin typeface="Tajawal ExtraBold" panose="00000800000000000000" pitchFamily="2" charset="-78"/>
                <a:cs typeface="Tajawal ExtraBold" panose="00000800000000000000" pitchFamily="2" charset="-78"/>
              </a:rPr>
              <a:t> interviewed the station team; most of the team was Amani’s friends from the magazine that she worked at.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spTree>
    <p:extLst>
      <p:ext uri="{BB962C8B-B14F-4D97-AF65-F5344CB8AC3E}">
        <p14:creationId xmlns:p14="http://schemas.microsoft.com/office/powerpoint/2010/main" val="2835983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303434"/>
            <a:ext cx="9533101" cy="4462760"/>
          </a:xfrm>
          <a:prstGeom prst="rect">
            <a:avLst/>
          </a:prstGeom>
          <a:noFill/>
        </p:spPr>
        <p:txBody>
          <a:bodyPr wrap="square" rtlCol="0">
            <a:spAutoFit/>
          </a:bodyPr>
          <a:lstStyle/>
          <a:p>
            <a:pPr algn="just"/>
            <a:r>
              <a:rPr lang="en-US" sz="3600" b="1" dirty="0">
                <a:solidFill>
                  <a:srgbClr val="C00000"/>
                </a:solidFill>
              </a:rPr>
              <a:t>Challenges</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magazine's owner fired Amani from the magazine after watching her with most of her stuff in El Bait </a:t>
            </a:r>
            <a:r>
              <a:rPr lang="en-US" sz="2000" b="1" dirty="0" err="1">
                <a:solidFill>
                  <a:srgbClr val="0A1F61"/>
                </a:solidFill>
                <a:latin typeface="Tajawal ExtraBold" panose="00000800000000000000" pitchFamily="2" charset="-78"/>
                <a:cs typeface="Tajawal ExtraBold" panose="00000800000000000000" pitchFamily="2" charset="-78"/>
              </a:rPr>
              <a:t>Baitak</a:t>
            </a:r>
            <a:r>
              <a:rPr lang="en-US" sz="2000" b="1" dirty="0">
                <a:solidFill>
                  <a:srgbClr val="0A1F61"/>
                </a:solidFill>
                <a:latin typeface="Tajawal ExtraBold" panose="00000800000000000000" pitchFamily="2" charset="-78"/>
                <a:cs typeface="Tajawal ExtraBold" panose="00000800000000000000" pitchFamily="2" charset="-78"/>
              </a:rPr>
              <a:t> TV show.</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Amani said in sorrow "What happened affected me too much.“</a:t>
            </a:r>
          </a:p>
          <a:p>
            <a:pPr algn="just"/>
            <a:r>
              <a:rPr lang="en-US" sz="2400" b="1" dirty="0">
                <a:solidFill>
                  <a:srgbClr val="C00000"/>
                </a:solidFill>
                <a:cs typeface="Tajawal ExtraBold" panose="00000800000000000000" pitchFamily="2" charset="-78"/>
              </a:rPr>
              <a:t>Financial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took a loan from the bank then sold her car and bought a smaller one.</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2009 , she lost the advertisers due to the global economic crisis happened.</a:t>
            </a:r>
          </a:p>
          <a:p>
            <a:pPr algn="just"/>
            <a:r>
              <a:rPr lang="en-US" sz="2400" b="1" dirty="0">
                <a:solidFill>
                  <a:srgbClr val="C00000"/>
                </a:solidFill>
                <a:cs typeface="Tajawal ExtraBold" panose="00000800000000000000" pitchFamily="2" charset="-78"/>
              </a:rPr>
              <a:t>Technical </a:t>
            </a:r>
            <a:r>
              <a:rPr lang="en-US" sz="2400" b="1" dirty="0">
                <a:solidFill>
                  <a:srgbClr val="C00000"/>
                </a:solidFill>
              </a:rPr>
              <a:t>Challenges</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when the money was finished, the live streaming of the broadcast stopped because, it is expensive. She said: "It was the most dramatic sad moment."</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spTree>
    <p:extLst>
      <p:ext uri="{BB962C8B-B14F-4D97-AF65-F5344CB8AC3E}">
        <p14:creationId xmlns:p14="http://schemas.microsoft.com/office/powerpoint/2010/main" val="856816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303434"/>
            <a:ext cx="9533101" cy="3262432"/>
          </a:xfrm>
          <a:prstGeom prst="rect">
            <a:avLst/>
          </a:prstGeom>
          <a:noFill/>
        </p:spPr>
        <p:txBody>
          <a:bodyPr wrap="square" rtlCol="0">
            <a:spAutoFit/>
          </a:bodyPr>
          <a:lstStyle/>
          <a:p>
            <a:pPr algn="just"/>
            <a:r>
              <a:rPr lang="en-US" sz="3600" b="1" dirty="0">
                <a:solidFill>
                  <a:srgbClr val="C00000"/>
                </a:solidFill>
              </a:rPr>
              <a:t>Turning Point</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meeting with Mostafa Fathy, the managing editor of the magazine that she was fired from, is a turning point in her life.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found that he also was fired from the magazine because, he wrote a book and wanted to publish it.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Because he is creative, he was fired</a:t>
            </a:r>
            <a:r>
              <a:rPr lang="en-US" sz="2000" b="1" dirty="0">
                <a:solidFill>
                  <a:srgbClr val="0A1F61"/>
                </a:solidFill>
                <a:latin typeface="Tajawal ExtraBold" panose="00000800000000000000" pitchFamily="2" charset="-78"/>
                <a:cs typeface="Tajawal ExtraBold" panose="00000800000000000000" pitchFamily="2" charset="-78"/>
              </a:rPr>
              <a:t>," said Amani sarcastically</a:t>
            </a:r>
            <a:r>
              <a:rPr lang="ar-EG"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 </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7" name="Picture 6">
            <a:extLst>
              <a:ext uri="{FF2B5EF4-FFF2-40B4-BE49-F238E27FC236}">
                <a16:creationId xmlns:a16="http://schemas.microsoft.com/office/drawing/2014/main" id="{68A95C14-A0BC-527F-1AA1-F6952FBAD5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9941" y="260858"/>
            <a:ext cx="1080120" cy="1080120"/>
          </a:xfrm>
          <a:prstGeom prst="rect">
            <a:avLst/>
          </a:prstGeom>
        </p:spPr>
      </p:pic>
      <p:pic>
        <p:nvPicPr>
          <p:cNvPr id="11" name="Picture 10" descr="Contented smile cartoon alarm clock">
            <a:extLst>
              <a:ext uri="{FF2B5EF4-FFF2-40B4-BE49-F238E27FC236}">
                <a16:creationId xmlns:a16="http://schemas.microsoft.com/office/drawing/2014/main" id="{EAC688EE-8054-1A64-894B-79793C924E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47413" y="3210287"/>
            <a:ext cx="1259853" cy="1259853"/>
          </a:xfrm>
          <a:prstGeom prst="rect">
            <a:avLst/>
          </a:prstGeom>
        </p:spPr>
      </p:pic>
    </p:spTree>
    <p:extLst>
      <p:ext uri="{BB962C8B-B14F-4D97-AF65-F5344CB8AC3E}">
        <p14:creationId xmlns:p14="http://schemas.microsoft.com/office/powerpoint/2010/main" val="4231813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435026"/>
            <a:ext cx="9533101" cy="4339650"/>
          </a:xfrm>
          <a:prstGeom prst="rect">
            <a:avLst/>
          </a:prstGeom>
          <a:noFill/>
        </p:spPr>
        <p:txBody>
          <a:bodyPr wrap="square" rtlCol="0">
            <a:spAutoFit/>
          </a:bodyPr>
          <a:lstStyle/>
          <a:p>
            <a:pPr algn="just"/>
            <a:r>
              <a:rPr lang="en-US" sz="3600" b="1" dirty="0">
                <a:solidFill>
                  <a:srgbClr val="C00000"/>
                </a:solidFill>
              </a:rPr>
              <a:t>Turning Point</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establish youth book publishing house. She called it </a:t>
            </a:r>
            <a:r>
              <a:rPr lang="en-US" sz="2000" b="1" dirty="0" err="1">
                <a:solidFill>
                  <a:srgbClr val="0A1F61"/>
                </a:solidFill>
                <a:latin typeface="Tajawal ExtraBold" panose="00000800000000000000" pitchFamily="2" charset="-78"/>
                <a:cs typeface="Tajawal ExtraBold" panose="00000800000000000000" pitchFamily="2" charset="-78"/>
              </a:rPr>
              <a:t>ShabaBooks</a:t>
            </a:r>
            <a:r>
              <a:rPr lang="en-US" sz="2000" b="1" dirty="0">
                <a:solidFill>
                  <a:srgbClr val="0A1F61"/>
                </a:solidFill>
                <a:latin typeface="Tajawal ExtraBold" panose="00000800000000000000" pitchFamily="2" charset="-78"/>
                <a:cs typeface="Tajawal ExtraBold" panose="00000800000000000000" pitchFamily="2" charset="-78"/>
              </a:rPr>
              <a:t> , and this is referring to books published by and to youth.</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suffered to find a printing house that accepts to print the book.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After printing it, the bookstores refused to buy the book so; she was disappointed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decided to market the book on the station’s website.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Then, she received many orders and delivered it by herself.</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Many people asked about the book in the bookstores which push book stores to ask for buying it. </a:t>
            </a:r>
          </a:p>
          <a:p>
            <a:pPr marL="342900" indent="-3429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She admired the idea of publishing books because she got money supported her station. </a:t>
            </a:r>
          </a:p>
          <a:p>
            <a:pPr marL="342900" indent="-342900" algn="just">
              <a:buFont typeface="Wingdings" panose="05000000000000000000" pitchFamily="2" charset="2"/>
              <a:buChar char="§"/>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spTree>
    <p:extLst>
      <p:ext uri="{BB962C8B-B14F-4D97-AF65-F5344CB8AC3E}">
        <p14:creationId xmlns:p14="http://schemas.microsoft.com/office/powerpoint/2010/main" val="2372476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646331"/>
          </a:xfrm>
          <a:prstGeom prst="rect">
            <a:avLst/>
          </a:prstGeom>
          <a:noFill/>
        </p:spPr>
        <p:txBody>
          <a:bodyPr wrap="square" rtlCol="0">
            <a:spAutoFit/>
          </a:bodyPr>
          <a:lstStyle/>
          <a:p>
            <a:pPr algn="just"/>
            <a:r>
              <a:rPr lang="en-US" sz="3600" b="1" dirty="0">
                <a:solidFill>
                  <a:srgbClr val="C00000"/>
                </a:solidFill>
              </a:rPr>
              <a:t>Amani wrote two books: </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pic>
        <p:nvPicPr>
          <p:cNvPr id="7" name="Picture 6">
            <a:extLst>
              <a:ext uri="{FF2B5EF4-FFF2-40B4-BE49-F238E27FC236}">
                <a16:creationId xmlns:a16="http://schemas.microsoft.com/office/drawing/2014/main" id="{4A7B88B3-021D-27ED-F713-4613304B95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18012" y="2564904"/>
            <a:ext cx="3317349" cy="2749184"/>
          </a:xfrm>
          <a:prstGeom prst="rect">
            <a:avLst/>
          </a:prstGeom>
        </p:spPr>
      </p:pic>
      <p:pic>
        <p:nvPicPr>
          <p:cNvPr id="11" name="Picture 10">
            <a:extLst>
              <a:ext uri="{FF2B5EF4-FFF2-40B4-BE49-F238E27FC236}">
                <a16:creationId xmlns:a16="http://schemas.microsoft.com/office/drawing/2014/main" id="{D8E918E2-DB2F-0E7B-B934-3F1D7EA6224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30496" y="2624032"/>
            <a:ext cx="2792415" cy="3181232"/>
          </a:xfrm>
          <a:prstGeom prst="rect">
            <a:avLst/>
          </a:prstGeom>
        </p:spPr>
      </p:pic>
      <p:sp>
        <p:nvSpPr>
          <p:cNvPr id="12" name="TextBox 11">
            <a:extLst>
              <a:ext uri="{FF2B5EF4-FFF2-40B4-BE49-F238E27FC236}">
                <a16:creationId xmlns:a16="http://schemas.microsoft.com/office/drawing/2014/main" id="{8EF05207-3797-7BDF-AE6D-8F13F67D0855}"/>
              </a:ext>
            </a:extLst>
          </p:cNvPr>
          <p:cNvSpPr txBox="1"/>
          <p:nvPr/>
        </p:nvSpPr>
        <p:spPr>
          <a:xfrm>
            <a:off x="2655221" y="5314089"/>
            <a:ext cx="2993127" cy="646331"/>
          </a:xfrm>
          <a:prstGeom prst="rect">
            <a:avLst/>
          </a:prstGeom>
          <a:noFill/>
        </p:spPr>
        <p:txBody>
          <a:bodyPr wrap="square" rtlCol="1">
            <a:spAutoFit/>
          </a:bodyPr>
          <a:lstStyle/>
          <a:p>
            <a:pPr algn="ctr" rtl="0"/>
            <a:r>
              <a:rPr lang="en-US" sz="1800" b="1" dirty="0"/>
              <a:t>This book translated into </a:t>
            </a:r>
          </a:p>
          <a:p>
            <a:pPr algn="ctr" rtl="0"/>
            <a:r>
              <a:rPr lang="en-US" sz="1800" b="1" dirty="0"/>
              <a:t>English and German</a:t>
            </a:r>
            <a:endParaRPr lang="ar-SA" sz="1800" b="1" dirty="0"/>
          </a:p>
        </p:txBody>
      </p:sp>
    </p:spTree>
    <p:extLst>
      <p:ext uri="{BB962C8B-B14F-4D97-AF65-F5344CB8AC3E}">
        <p14:creationId xmlns:p14="http://schemas.microsoft.com/office/powerpoint/2010/main" val="1525389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3908762"/>
          </a:xfrm>
          <a:prstGeom prst="rect">
            <a:avLst/>
          </a:prstGeom>
          <a:noFill/>
        </p:spPr>
        <p:txBody>
          <a:bodyPr wrap="square" rtlCol="0">
            <a:spAutoFit/>
          </a:bodyPr>
          <a:lstStyle/>
          <a:p>
            <a:pPr algn="just"/>
            <a:r>
              <a:rPr lang="en-US" sz="3600" b="1" dirty="0">
                <a:solidFill>
                  <a:srgbClr val="C00000"/>
                </a:solidFill>
              </a:rPr>
              <a:t>Awards</a:t>
            </a:r>
          </a:p>
          <a:p>
            <a:pPr marL="457200" indent="-457200" algn="just">
              <a:buFont typeface="Wingdings" panose="05000000000000000000" pitchFamily="2" charset="2"/>
              <a:buChar char="ü"/>
            </a:pPr>
            <a:r>
              <a:rPr lang="en-US" sz="2800" b="1" dirty="0">
                <a:solidFill>
                  <a:srgbClr val="002060"/>
                </a:solidFill>
              </a:rPr>
              <a:t>May 2010, the BMW Foundation Young Leaders Award.</a:t>
            </a:r>
          </a:p>
          <a:p>
            <a:pPr marL="457200" indent="-457200" algn="just">
              <a:buFont typeface="Wingdings" panose="05000000000000000000" pitchFamily="2" charset="2"/>
              <a:buChar char="ü"/>
            </a:pPr>
            <a:r>
              <a:rPr lang="en-US" sz="2800" b="1" dirty="0">
                <a:solidFill>
                  <a:srgbClr val="002060"/>
                </a:solidFill>
              </a:rPr>
              <a:t>Nov. 2010, the designation of the smallest publisher in the Middle East by the European Union.</a:t>
            </a:r>
          </a:p>
          <a:p>
            <a:pPr marL="457200" indent="-457200" algn="just">
              <a:buFont typeface="Wingdings" panose="05000000000000000000" pitchFamily="2" charset="2"/>
              <a:buChar char="ü"/>
            </a:pPr>
            <a:r>
              <a:rPr lang="en-US" sz="2800" b="1" dirty="0">
                <a:solidFill>
                  <a:srgbClr val="002060"/>
                </a:solidFill>
              </a:rPr>
              <a:t>September 2011, World Summit Youth Award (WSYA) under the category of power to women. </a:t>
            </a:r>
          </a:p>
          <a:p>
            <a:pPr lvl="1" algn="just"/>
            <a:r>
              <a:rPr lang="en-US" sz="2400" b="1" dirty="0">
                <a:solidFill>
                  <a:srgbClr val="002060"/>
                </a:solidFill>
              </a:rPr>
              <a:t>Amani said proudly: </a:t>
            </a:r>
            <a:r>
              <a:rPr lang="en-US" sz="2400" b="1" i="1" dirty="0">
                <a:solidFill>
                  <a:srgbClr val="C00000"/>
                </a:solidFill>
              </a:rPr>
              <a:t>"There were 999 people from the world nominated to (WSYA) award and only four were the winners I was one of them."</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spTree>
    <p:extLst>
      <p:ext uri="{BB962C8B-B14F-4D97-AF65-F5344CB8AC3E}">
        <p14:creationId xmlns:p14="http://schemas.microsoft.com/office/powerpoint/2010/main" val="16735681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63945" y="1635471"/>
            <a:ext cx="9533101" cy="1938992"/>
          </a:xfrm>
          <a:prstGeom prst="rect">
            <a:avLst/>
          </a:prstGeom>
          <a:noFill/>
        </p:spPr>
        <p:txBody>
          <a:bodyPr wrap="square" rtlCol="0">
            <a:spAutoFit/>
          </a:bodyPr>
          <a:lstStyle/>
          <a:p>
            <a:pPr algn="just"/>
            <a:r>
              <a:rPr lang="en-US" sz="3600" b="1" dirty="0">
                <a:solidFill>
                  <a:srgbClr val="C00000"/>
                </a:solidFill>
              </a:rPr>
              <a:t> Success</a:t>
            </a:r>
          </a:p>
          <a:p>
            <a:pPr marL="457200" indent="-457200" algn="just">
              <a:buFont typeface="Wingdings" panose="05000000000000000000" pitchFamily="2" charset="2"/>
              <a:buChar char="ü"/>
            </a:pPr>
            <a:r>
              <a:rPr lang="en-US" sz="2800" b="1" dirty="0" err="1">
                <a:solidFill>
                  <a:srgbClr val="002060"/>
                </a:solidFill>
              </a:rPr>
              <a:t>Amany</a:t>
            </a:r>
            <a:r>
              <a:rPr lang="en-US" sz="2800" b="1" dirty="0">
                <a:solidFill>
                  <a:srgbClr val="002060"/>
                </a:solidFill>
              </a:rPr>
              <a:t> </a:t>
            </a:r>
            <a:r>
              <a:rPr lang="en-US" sz="2800" b="1" dirty="0" err="1">
                <a:solidFill>
                  <a:srgbClr val="002060"/>
                </a:solidFill>
              </a:rPr>
              <a:t>ElTunsi</a:t>
            </a:r>
            <a:r>
              <a:rPr lang="en-US" sz="2800" b="1" dirty="0">
                <a:solidFill>
                  <a:srgbClr val="002060"/>
                </a:solidFill>
              </a:rPr>
              <a:t> said that:</a:t>
            </a:r>
          </a:p>
          <a:p>
            <a:pPr algn="just"/>
            <a:r>
              <a:rPr lang="en-US" sz="2800" b="1" i="1" dirty="0">
                <a:solidFill>
                  <a:srgbClr val="C00000"/>
                </a:solidFill>
              </a:rPr>
              <a:t>"I see my success secret lies in my insistence to succeed and hating failure."</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pic>
        <p:nvPicPr>
          <p:cNvPr id="7" name="Content Placeholder 3">
            <a:extLst>
              <a:ext uri="{FF2B5EF4-FFF2-40B4-BE49-F238E27FC236}">
                <a16:creationId xmlns:a16="http://schemas.microsoft.com/office/drawing/2014/main" id="{65EFA2C2-F416-AF24-F556-79889385E4A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9485" y="3060082"/>
            <a:ext cx="3505766" cy="3167861"/>
          </a:xfrm>
          <a:prstGeom prst="rect">
            <a:avLst/>
          </a:prstGeom>
        </p:spPr>
      </p:pic>
    </p:spTree>
    <p:extLst>
      <p:ext uri="{BB962C8B-B14F-4D97-AF65-F5344CB8AC3E}">
        <p14:creationId xmlns:p14="http://schemas.microsoft.com/office/powerpoint/2010/main" val="1425108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874165" y="1210858"/>
            <a:ext cx="9533101" cy="1077218"/>
          </a:xfrm>
          <a:prstGeom prst="rect">
            <a:avLst/>
          </a:prstGeom>
          <a:noFill/>
        </p:spPr>
        <p:txBody>
          <a:bodyPr wrap="square" rtlCol="0">
            <a:spAutoFit/>
          </a:bodyPr>
          <a:lstStyle/>
          <a:p>
            <a:pPr algn="just"/>
            <a:r>
              <a:rPr lang="en-US" sz="3600" b="1" dirty="0">
                <a:solidFill>
                  <a:srgbClr val="C00000"/>
                </a:solidFill>
              </a:rPr>
              <a:t> Conclusion</a:t>
            </a:r>
          </a:p>
          <a:p>
            <a:pPr marL="457200" indent="-457200" algn="just">
              <a:buFont typeface="Wingdings" panose="05000000000000000000" pitchFamily="2" charset="2"/>
              <a:buChar char="ü"/>
            </a:pPr>
            <a:r>
              <a:rPr lang="en-US" sz="2800" b="1" dirty="0">
                <a:solidFill>
                  <a:srgbClr val="002060"/>
                </a:solidFill>
              </a:rPr>
              <a:t>Finally, Amani achieved success:</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CB315B16-E3C6-4208-C3E1-B3C834FB7E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19694" y="308595"/>
            <a:ext cx="3744416" cy="1393755"/>
          </a:xfrm>
          <a:prstGeom prst="rect">
            <a:avLst/>
          </a:prstGeom>
        </p:spPr>
      </p:pic>
      <p:graphicFrame>
        <p:nvGraphicFramePr>
          <p:cNvPr id="11" name="Diagram 10">
            <a:extLst>
              <a:ext uri="{FF2B5EF4-FFF2-40B4-BE49-F238E27FC236}">
                <a16:creationId xmlns:a16="http://schemas.microsoft.com/office/drawing/2014/main" id="{98FB0B71-5644-5FDB-DDAD-11CB1D6DAAEA}"/>
              </a:ext>
            </a:extLst>
          </p:cNvPr>
          <p:cNvGraphicFramePr/>
          <p:nvPr/>
        </p:nvGraphicFramePr>
        <p:xfrm>
          <a:off x="5341656" y="2097588"/>
          <a:ext cx="6055390" cy="388728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33356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10495232" y="175173"/>
            <a:ext cx="1409064" cy="1259853"/>
          </a:xfrm>
          <a:prstGeom prst="rect">
            <a:avLst/>
          </a:prstGeom>
        </p:spPr>
      </p:pic>
      <p:sp>
        <p:nvSpPr>
          <p:cNvPr id="9" name="TextBox 8"/>
          <p:cNvSpPr txBox="1"/>
          <p:nvPr/>
        </p:nvSpPr>
        <p:spPr>
          <a:xfrm>
            <a:off x="1547960" y="1464868"/>
            <a:ext cx="10195133" cy="646331"/>
          </a:xfrm>
          <a:prstGeom prst="rect">
            <a:avLst/>
          </a:prstGeom>
          <a:noFill/>
        </p:spPr>
        <p:txBody>
          <a:bodyPr wrap="square" rtlCol="0">
            <a:spAutoFit/>
          </a:bodyPr>
          <a:lstStyle/>
          <a:p>
            <a:pPr algn="just"/>
            <a:r>
              <a:rPr lang="en-US" sz="3600" b="1" dirty="0">
                <a:solidFill>
                  <a:srgbClr val="C00000"/>
                </a:solidFill>
              </a:rPr>
              <a:t>What’s your expectations about her success now?</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2" name="Picture 11" descr="A picture containing vector graphics&#10;&#10;Description automatically generated">
            <a:extLst>
              <a:ext uri="{FF2B5EF4-FFF2-40B4-BE49-F238E27FC236}">
                <a16:creationId xmlns:a16="http://schemas.microsoft.com/office/drawing/2014/main" id="{FA4B426C-BB41-5598-8049-73A287D07F1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5656" t="2554" r="24776" b="10130"/>
          <a:stretch/>
        </p:blipFill>
        <p:spPr>
          <a:xfrm>
            <a:off x="4949477" y="2161741"/>
            <a:ext cx="2591353" cy="3798510"/>
          </a:xfrm>
          <a:prstGeom prst="rect">
            <a:avLst/>
          </a:prstGeom>
        </p:spPr>
      </p:pic>
    </p:spTree>
    <p:extLst>
      <p:ext uri="{BB962C8B-B14F-4D97-AF65-F5344CB8AC3E}">
        <p14:creationId xmlns:p14="http://schemas.microsoft.com/office/powerpoint/2010/main" val="1774355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68355" y="1332870"/>
            <a:ext cx="4978653" cy="4981640"/>
          </a:xfrm>
          <a:prstGeom prst="rect">
            <a:avLst/>
          </a:prstGeom>
        </p:spPr>
      </p:pic>
    </p:spTree>
    <p:extLst>
      <p:ext uri="{BB962C8B-B14F-4D97-AF65-F5344CB8AC3E}">
        <p14:creationId xmlns:p14="http://schemas.microsoft.com/office/powerpoint/2010/main" val="2592172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96C45E-5570-5E68-F184-64FD1EB6CDCB}"/>
              </a:ext>
            </a:extLst>
          </p:cNvPr>
          <p:cNvGrpSpPr/>
          <p:nvPr/>
        </p:nvGrpSpPr>
        <p:grpSpPr>
          <a:xfrm>
            <a:off x="3811978" y="1374070"/>
            <a:ext cx="5510151" cy="4957471"/>
            <a:chOff x="3811978" y="1374070"/>
            <a:chExt cx="5510151" cy="4957471"/>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1978" y="1374070"/>
              <a:ext cx="5510151" cy="4957471"/>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Tree>
    <p:extLst>
      <p:ext uri="{BB962C8B-B14F-4D97-AF65-F5344CB8AC3E}">
        <p14:creationId xmlns:p14="http://schemas.microsoft.com/office/powerpoint/2010/main" val="42271986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82156" y="375546"/>
            <a:ext cx="492577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Tree>
    <p:extLst>
      <p:ext uri="{BB962C8B-B14F-4D97-AF65-F5344CB8AC3E}">
        <p14:creationId xmlns:p14="http://schemas.microsoft.com/office/powerpoint/2010/main" val="3431972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3797246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46276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you take your dream and make it a reality?</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Start by creating your own personal </a:t>
            </a:r>
            <a:r>
              <a:rPr lang="en-US" sz="2200" b="1" u="sng" dirty="0">
                <a:solidFill>
                  <a:srgbClr val="24A9E1"/>
                </a:solidFill>
                <a:latin typeface="Tajawal ExtraBold" panose="00000800000000000000" pitchFamily="2" charset="-78"/>
                <a:cs typeface="Tajawal ExtraBold" panose="00000800000000000000" pitchFamily="2" charset="-78"/>
              </a:rPr>
              <a:t>vision statement</a:t>
            </a:r>
            <a:r>
              <a:rPr lang="en-US" sz="22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buFont typeface="Wingdings" panose="05000000000000000000" pitchFamily="2" charset="2"/>
              <a:buChar char="§"/>
            </a:pPr>
            <a:r>
              <a:rPr lang="en-US" sz="2200" b="1" dirty="0">
                <a:solidFill>
                  <a:srgbClr val="24A9E1"/>
                </a:solidFill>
                <a:latin typeface="Tajawal ExtraBold" panose="00000800000000000000" pitchFamily="2" charset="-78"/>
                <a:cs typeface="Tajawal ExtraBold" panose="00000800000000000000" pitchFamily="2" charset="-78"/>
              </a:rPr>
              <a:t>Put your dream into words </a:t>
            </a:r>
            <a:r>
              <a:rPr lang="en-US" sz="2200" b="1" dirty="0">
                <a:solidFill>
                  <a:srgbClr val="0A1F61"/>
                </a:solidFill>
                <a:latin typeface="Tajawal ExtraBold" panose="00000800000000000000" pitchFamily="2" charset="-78"/>
                <a:cs typeface="Tajawal ExtraBold" panose="00000800000000000000" pitchFamily="2" charset="-78"/>
              </a:rPr>
              <a:t>that communicate to others a picture of </a:t>
            </a:r>
            <a:r>
              <a:rPr lang="en-US" sz="2200" b="1" dirty="0">
                <a:solidFill>
                  <a:srgbClr val="24A9E1"/>
                </a:solidFill>
                <a:latin typeface="Tajawal ExtraBold" panose="00000800000000000000" pitchFamily="2" charset="-78"/>
                <a:cs typeface="Tajawal ExtraBold" panose="00000800000000000000" pitchFamily="2" charset="-78"/>
              </a:rPr>
              <a:t>what you want to do</a:t>
            </a:r>
            <a:r>
              <a:rPr lang="en-US" sz="2200" b="1" dirty="0">
                <a:solidFill>
                  <a:srgbClr val="0A1F61"/>
                </a:solidFill>
                <a:latin typeface="Tajawal ExtraBold" panose="00000800000000000000" pitchFamily="2" charset="-78"/>
                <a:cs typeface="Tajawal ExtraBold" panose="00000800000000000000" pitchFamily="2" charset="-78"/>
              </a:rPr>
              <a:t>. Organizations have vision statements; and you, as a leader, can have your own vision statement, too.</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Martin Luther King, Jr. said, </a:t>
            </a:r>
            <a:r>
              <a:rPr lang="en-US" sz="2200" b="1" i="1" dirty="0">
                <a:solidFill>
                  <a:srgbClr val="C00000"/>
                </a:solidFill>
                <a:latin typeface="Tajawal ExtraBold" panose="00000800000000000000" pitchFamily="2" charset="-78"/>
                <a:cs typeface="Tajawal ExtraBold" panose="00000800000000000000" pitchFamily="2" charset="-78"/>
              </a:rPr>
              <a:t>"I have a dream that my four little children will one day live in a nation where they will not be judged by the color of their skin but by the content of their character." </a:t>
            </a:r>
            <a:r>
              <a:rPr lang="en-US" sz="2200" b="1" dirty="0">
                <a:solidFill>
                  <a:srgbClr val="0A1F61"/>
                </a:solidFill>
                <a:latin typeface="Tajawal ExtraBold" panose="00000800000000000000" pitchFamily="2" charset="-78"/>
                <a:cs typeface="Tajawal ExtraBold" panose="00000800000000000000" pitchFamily="2" charset="-78"/>
              </a:rPr>
              <a:t>Now that's a vision statement!</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Now it's your turn. Write out a few sentences of how you want some part of your world to be. Your vision statement will remind you of where you want to be going. </a:t>
            </a:r>
          </a:p>
        </p:txBody>
      </p:sp>
    </p:spTree>
    <p:extLst>
      <p:ext uri="{BB962C8B-B14F-4D97-AF65-F5344CB8AC3E}">
        <p14:creationId xmlns:p14="http://schemas.microsoft.com/office/powerpoint/2010/main" val="1806351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155346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 term goals. That is how you carve a real path to your vision.</a:t>
            </a:r>
          </a:p>
          <a:p>
            <a:pPr marL="517525" algn="just">
              <a:lnSpc>
                <a:spcPct val="150000"/>
              </a:lnSpc>
            </a:pPr>
            <a:r>
              <a:rPr lang="en-US" sz="2000" b="1" dirty="0">
                <a:solidFill>
                  <a:srgbClr val="C00000"/>
                </a:solidFill>
                <a:latin typeface="Tajawal ExtraBold" panose="00000800000000000000" pitchFamily="2" charset="-78"/>
                <a:cs typeface="Tajawal ExtraBold" panose="00000800000000000000" pitchFamily="2" charset="-78"/>
              </a:rPr>
              <a:t>For example</a:t>
            </a:r>
            <a:r>
              <a:rPr lang="en-US" sz="2000" b="1" dirty="0">
                <a:solidFill>
                  <a:srgbClr val="0A1F61"/>
                </a:solidFill>
                <a:latin typeface="Tajawal ExtraBold" panose="00000800000000000000" pitchFamily="2" charset="-78"/>
                <a:cs typeface="Tajawal ExtraBold" panose="00000800000000000000" pitchFamily="2" charset="-78"/>
              </a:rPr>
              <a:t>, if your vision is: "</a:t>
            </a:r>
            <a:r>
              <a:rPr lang="en-US" sz="2000" b="1" i="1" dirty="0">
                <a:solidFill>
                  <a:srgbClr val="00B0F0"/>
                </a:solidFill>
                <a:latin typeface="Tajawal ExtraBold" panose="00000800000000000000" pitchFamily="2" charset="-78"/>
                <a:cs typeface="Tajawal ExtraBold" panose="00000800000000000000" pitchFamily="2" charset="-78"/>
              </a:rPr>
              <a:t>To create a community where every person can enjoy city parks in safety</a:t>
            </a:r>
            <a:r>
              <a:rPr lang="en-US" sz="2000" b="1" dirty="0">
                <a:solidFill>
                  <a:srgbClr val="0A1F61"/>
                </a:solidFill>
                <a:latin typeface="Tajawal ExtraBold" panose="00000800000000000000" pitchFamily="2" charset="-78"/>
                <a:cs typeface="Tajawal ExtraBold" panose="00000800000000000000" pitchFamily="2" charset="-78"/>
              </a:rPr>
              <a:t>," then you might set goals like these:</a:t>
            </a:r>
          </a:p>
          <a:p>
            <a:pPr marL="517525"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Long-term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Create more city parks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Reduce crime in city parks</a:t>
            </a:r>
          </a:p>
        </p:txBody>
      </p:sp>
    </p:spTree>
    <p:extLst>
      <p:ext uri="{BB962C8B-B14F-4D97-AF65-F5344CB8AC3E}">
        <p14:creationId xmlns:p14="http://schemas.microsoft.com/office/powerpoint/2010/main" val="2848677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Short-term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Find out where the city parks are, who uses them, and what the crime levels are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good working relationships with community police officers and park officials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Identify what actions might reduce park-related crime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Decide whether it will be preferable to start a new organization or work through existing organizations.</a:t>
            </a:r>
          </a:p>
        </p:txBody>
      </p:sp>
    </p:spTree>
    <p:extLst>
      <p:ext uri="{BB962C8B-B14F-4D97-AF65-F5344CB8AC3E}">
        <p14:creationId xmlns:p14="http://schemas.microsoft.com/office/powerpoint/2010/main" val="1172789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u="sng" dirty="0">
                <a:solidFill>
                  <a:srgbClr val="7030A0"/>
                </a:solidFill>
                <a:latin typeface="Tajawal ExtraBold" panose="00000800000000000000" pitchFamily="2" charset="-78"/>
                <a:cs typeface="Tajawal ExtraBold" panose="00000800000000000000" pitchFamily="2" charset="-78"/>
              </a:rPr>
              <a:t>Think about the individuals in the group</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a:t>
            </a:r>
            <a:r>
              <a:rPr lang="en-US" sz="2000" b="1" dirty="0">
                <a:solidFill>
                  <a:srgbClr val="C00000"/>
                </a:solidFill>
                <a:latin typeface="Tajawal ExtraBold" panose="00000800000000000000" pitchFamily="2" charset="-78"/>
                <a:cs typeface="Tajawal ExtraBold" panose="00000800000000000000" pitchFamily="2" charset="-78"/>
              </a:rPr>
              <a:t>talents are not being well used</a:t>
            </a:r>
            <a:r>
              <a:rPr lang="en-US" sz="2000" b="1" dirty="0">
                <a:solidFill>
                  <a:srgbClr val="0A1F61"/>
                </a:solidFill>
                <a:latin typeface="Tajawal ExtraBold" panose="00000800000000000000" pitchFamily="2" charset="-78"/>
                <a:cs typeface="Tajawal ExtraBold" panose="00000800000000000000" pitchFamily="2" charset="-78"/>
              </a:rPr>
              <a:t>? Is </a:t>
            </a:r>
            <a:r>
              <a:rPr lang="en-US" sz="2000" b="1" dirty="0">
                <a:solidFill>
                  <a:srgbClr val="C00000"/>
                </a:solidFill>
                <a:latin typeface="Tajawal ExtraBold" panose="00000800000000000000" pitchFamily="2" charset="-78"/>
                <a:cs typeface="Tajawal ExtraBold" panose="00000800000000000000" pitchFamily="2" charset="-78"/>
              </a:rPr>
              <a:t>someone acting </a:t>
            </a:r>
            <a:r>
              <a:rPr lang="en-US" sz="2000" b="1" dirty="0">
                <a:solidFill>
                  <a:srgbClr val="0A1F61"/>
                </a:solidFill>
                <a:latin typeface="Tajawal ExtraBold" panose="00000800000000000000" pitchFamily="2" charset="-78"/>
                <a:cs typeface="Tajawal ExtraBold" panose="00000800000000000000" pitchFamily="2" charset="-78"/>
              </a:rPr>
              <a:t>in a way that </a:t>
            </a:r>
            <a:r>
              <a:rPr lang="en-US" sz="2000" b="1" dirty="0">
                <a:solidFill>
                  <a:srgbClr val="C00000"/>
                </a:solidFill>
                <a:latin typeface="Tajawal ExtraBold" panose="00000800000000000000" pitchFamily="2" charset="-78"/>
                <a:cs typeface="Tajawal ExtraBold" panose="00000800000000000000" pitchFamily="2" charset="-78"/>
              </a:rPr>
              <a:t>is divisive or is draining the group of its energy</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a person who needs </a:t>
            </a:r>
            <a:r>
              <a:rPr lang="en-US" sz="2000" b="1" dirty="0">
                <a:solidFill>
                  <a:srgbClr val="0A1F61"/>
                </a:solidFill>
                <a:latin typeface="Tajawal ExtraBold" panose="00000800000000000000" pitchFamily="2" charset="-78"/>
                <a:cs typeface="Tajawal ExtraBold" panose="00000800000000000000" pitchFamily="2" charset="-78"/>
              </a:rPr>
              <a:t>some help </a:t>
            </a:r>
            <a:r>
              <a:rPr lang="en-US" sz="2000" b="1" dirty="0">
                <a:solidFill>
                  <a:srgbClr val="C00000"/>
                </a:solidFill>
                <a:latin typeface="Tajawal ExtraBold" panose="00000800000000000000" pitchFamily="2" charset="-78"/>
                <a:cs typeface="Tajawal ExtraBold" panose="00000800000000000000" pitchFamily="2" charset="-78"/>
              </a:rPr>
              <a:t>learning how to work in a team</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
            </a:pPr>
            <a:r>
              <a:rPr lang="en-US" sz="2000" b="1" u="sng" dirty="0">
                <a:solidFill>
                  <a:srgbClr val="7030A0"/>
                </a:solidFill>
                <a:latin typeface="Tajawal ExtraBold" panose="00000800000000000000" pitchFamily="2" charset="-78"/>
                <a:cs typeface="Tajawal ExtraBold" panose="00000800000000000000" pitchFamily="2" charset="-78"/>
              </a:rPr>
              <a:t>Think about the group as a whole</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a:t>
            </a:r>
            <a:r>
              <a:rPr lang="en-US" sz="2000" b="1" dirty="0">
                <a:solidFill>
                  <a:srgbClr val="C00000"/>
                </a:solidFill>
                <a:latin typeface="Tajawal ExtraBold" panose="00000800000000000000" pitchFamily="2" charset="-78"/>
                <a:cs typeface="Tajawal ExtraBold" panose="00000800000000000000" pitchFamily="2" charset="-78"/>
              </a:rPr>
              <a:t>group cohesive</a:t>
            </a:r>
            <a:r>
              <a:rPr lang="en-US" sz="2000" b="1" dirty="0">
                <a:solidFill>
                  <a:srgbClr val="0A1F61"/>
                </a:solidFill>
                <a:latin typeface="Tajawal ExtraBold" panose="00000800000000000000" pitchFamily="2" charset="-78"/>
                <a:cs typeface="Tajawal ExtraBold" panose="00000800000000000000" pitchFamily="2" charset="-78"/>
              </a:rPr>
              <a:t>? Do people in the group have a </a:t>
            </a:r>
            <a:r>
              <a:rPr lang="en-US" sz="2000" b="1" dirty="0">
                <a:solidFill>
                  <a:srgbClr val="C00000"/>
                </a:solidFill>
                <a:latin typeface="Tajawal ExtraBold" panose="00000800000000000000" pitchFamily="2" charset="-78"/>
                <a:cs typeface="Tajawal ExtraBold" panose="00000800000000000000" pitchFamily="2" charset="-78"/>
              </a:rPr>
              <a:t>shared vision</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trust and </a:t>
            </a:r>
            <a:r>
              <a:rPr lang="en-US" sz="2000" b="1" dirty="0">
                <a:solidFill>
                  <a:srgbClr val="0A1F61"/>
                </a:solidFill>
                <a:latin typeface="Tajawal ExtraBold" panose="00000800000000000000" pitchFamily="2" charset="-78"/>
                <a:cs typeface="Tajawal ExtraBold" panose="00000800000000000000" pitchFamily="2" charset="-78"/>
              </a:rPr>
              <a:t>a sense of mutual </a:t>
            </a:r>
            <a:r>
              <a:rPr lang="en-US" sz="2000" b="1" dirty="0">
                <a:solidFill>
                  <a:srgbClr val="C00000"/>
                </a:solidFill>
                <a:latin typeface="Tajawal ExtraBold" panose="00000800000000000000" pitchFamily="2" charset="-78"/>
                <a:cs typeface="Tajawal ExtraBold" panose="00000800000000000000" pitchFamily="2" charset="-78"/>
              </a:rPr>
              <a:t>support</a:t>
            </a:r>
            <a:r>
              <a:rPr lang="en-US" sz="2000" b="1" dirty="0">
                <a:solidFill>
                  <a:srgbClr val="0A1F61"/>
                </a:solidFill>
                <a:latin typeface="Tajawal ExtraBold" panose="00000800000000000000" pitchFamily="2" charset="-78"/>
                <a:cs typeface="Tajawal ExtraBold" panose="00000800000000000000" pitchFamily="2" charset="-78"/>
              </a:rPr>
              <a:t>? Does the </a:t>
            </a:r>
            <a:r>
              <a:rPr lang="en-US" sz="2000" b="1" dirty="0">
                <a:solidFill>
                  <a:srgbClr val="C00000"/>
                </a:solidFill>
                <a:latin typeface="Tajawal ExtraBold" panose="00000800000000000000" pitchFamily="2" charset="-78"/>
                <a:cs typeface="Tajawal ExtraBold" panose="00000800000000000000" pitchFamily="2" charset="-78"/>
              </a:rPr>
              <a:t>group need some training </a:t>
            </a:r>
            <a:r>
              <a:rPr lang="en-US" sz="2000" b="1" dirty="0">
                <a:solidFill>
                  <a:srgbClr val="0A1F61"/>
                </a:solidFill>
                <a:latin typeface="Tajawal ExtraBold" panose="00000800000000000000" pitchFamily="2" charset="-78"/>
                <a:cs typeface="Tajawal ExtraBold" panose="00000800000000000000" pitchFamily="2" charset="-78"/>
              </a:rPr>
              <a:t>to help it function better? Are there some </a:t>
            </a:r>
            <a:r>
              <a:rPr lang="en-US" sz="2000" b="1" dirty="0">
                <a:solidFill>
                  <a:srgbClr val="C00000"/>
                </a:solidFill>
                <a:latin typeface="Tajawal ExtraBold" panose="00000800000000000000" pitchFamily="2" charset="-78"/>
                <a:cs typeface="Tajawal ExtraBold" panose="00000800000000000000" pitchFamily="2" charset="-78"/>
              </a:rPr>
              <a:t>policies the group needs to strengthen</a:t>
            </a:r>
            <a:r>
              <a:rPr lang="en-US" sz="2000" b="1" dirty="0">
                <a:solidFill>
                  <a:srgbClr val="0A1F61"/>
                </a:solidFill>
                <a:latin typeface="Tajawal ExtraBold" panose="00000800000000000000" pitchFamily="2" charset="-78"/>
                <a:cs typeface="Tajawal ExtraBold" panose="00000800000000000000" pitchFamily="2" charset="-78"/>
              </a:rPr>
              <a:t> it?</a:t>
            </a:r>
          </a:p>
        </p:txBody>
      </p:sp>
    </p:spTree>
    <p:extLst>
      <p:ext uri="{BB962C8B-B14F-4D97-AF65-F5344CB8AC3E}">
        <p14:creationId xmlns:p14="http://schemas.microsoft.com/office/powerpoint/2010/main" val="3203035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indent="-457200" algn="just">
              <a:lnSpc>
                <a:spcPct val="150000"/>
              </a:lnSpc>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Here are </a:t>
            </a:r>
            <a:r>
              <a:rPr lang="en-US" sz="2000" b="1" u="sng" dirty="0">
                <a:solidFill>
                  <a:srgbClr val="C00000"/>
                </a:solidFill>
                <a:latin typeface="Tajawal ExtraBold" panose="00000800000000000000" pitchFamily="2" charset="-78"/>
                <a:cs typeface="Tajawal ExtraBold" panose="00000800000000000000" pitchFamily="2" charset="-78"/>
              </a:rPr>
              <a:t>some steps </a:t>
            </a:r>
            <a:r>
              <a:rPr lang="en-US" sz="2000" b="1" u="sng" dirty="0">
                <a:solidFill>
                  <a:srgbClr val="0A1F61"/>
                </a:solidFill>
                <a:latin typeface="Tajawal ExtraBold" panose="00000800000000000000" pitchFamily="2" charset="-78"/>
                <a:cs typeface="Tajawal ExtraBold" panose="00000800000000000000" pitchFamily="2" charset="-78"/>
              </a:rPr>
              <a:t>you can take: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Find </a:t>
            </a:r>
            <a:r>
              <a:rPr lang="en-US" sz="2000" b="1" dirty="0">
                <a:solidFill>
                  <a:srgbClr val="C00000"/>
                </a:solidFill>
                <a:latin typeface="Tajawal ExtraBold" panose="00000800000000000000" pitchFamily="2" charset="-78"/>
                <a:cs typeface="Tajawal ExtraBold" panose="00000800000000000000" pitchFamily="2" charset="-78"/>
              </a:rPr>
              <a:t>people who have leadership potential</a:t>
            </a:r>
            <a:r>
              <a:rPr lang="en-US" sz="2000" b="1" dirty="0">
                <a:solidFill>
                  <a:srgbClr val="0A1F61"/>
                </a:solidFill>
                <a:latin typeface="Tajawal ExtraBold" panose="00000800000000000000" pitchFamily="2" charset="-78"/>
                <a:cs typeface="Tajawal ExtraBold" panose="00000800000000000000" pitchFamily="2" charset="-78"/>
              </a:rPr>
              <a:t>. There are people all around you who would love to be invited to lead something.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view themselves as leaders</a:t>
            </a:r>
            <a:r>
              <a:rPr lang="en-US" sz="2000" b="1" dirty="0">
                <a:solidFill>
                  <a:srgbClr val="0A1F61"/>
                </a:solidFill>
                <a:latin typeface="Tajawal ExtraBold" panose="00000800000000000000" pitchFamily="2" charset="-78"/>
                <a:cs typeface="Tajawal ExtraBold" panose="00000800000000000000" pitchFamily="2" charset="-78"/>
              </a:rPr>
              <a:t>. You can do this by helping them notice the informal leadership they have already taken in their lives. Are they parents? – that is certainly a leadership position.</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identify the reasons </a:t>
            </a:r>
            <a:r>
              <a:rPr lang="en-US" sz="2000" b="1" dirty="0">
                <a:solidFill>
                  <a:srgbClr val="0A1F61"/>
                </a:solidFill>
                <a:latin typeface="Tajawal ExtraBold" panose="00000800000000000000" pitchFamily="2" charset="-78"/>
                <a:cs typeface="Tajawal ExtraBold" panose="00000800000000000000" pitchFamily="2" charset="-78"/>
              </a:rPr>
              <a:t>they want to lead. </a:t>
            </a:r>
          </a:p>
          <a:p>
            <a:pPr marL="1317625" lvl="1" indent="-342900" algn="just">
              <a:lnSpc>
                <a:spcPct val="150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Listen to people talk about what is important to them and what they wish they could change.</a:t>
            </a:r>
          </a:p>
        </p:txBody>
      </p:sp>
    </p:spTree>
    <p:extLst>
      <p:ext uri="{BB962C8B-B14F-4D97-AF65-F5344CB8AC3E}">
        <p14:creationId xmlns:p14="http://schemas.microsoft.com/office/powerpoint/2010/main" val="677446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Assist people to choose leadership goals </a:t>
            </a:r>
            <a:r>
              <a:rPr lang="en-US" sz="2000" b="1" dirty="0">
                <a:solidFill>
                  <a:srgbClr val="0A1F61"/>
                </a:solidFill>
                <a:latin typeface="Tajawal ExtraBold" panose="00000800000000000000" pitchFamily="2" charset="-78"/>
                <a:cs typeface="Tajawal ExtraBold" panose="00000800000000000000" pitchFamily="2" charset="-78"/>
              </a:rPr>
              <a:t>that are attainable and that will help them build their confidence. Nothing succeeds like success.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while they work to reach their goals</a:t>
            </a:r>
            <a:r>
              <a:rPr lang="en-US" sz="2000" b="1" dirty="0">
                <a:solidFill>
                  <a:srgbClr val="0A1F61"/>
                </a:solidFill>
                <a:latin typeface="Tajawal ExtraBold" panose="00000800000000000000" pitchFamily="2" charset="-78"/>
                <a:cs typeface="Tajawal ExtraBold" panose="00000800000000000000" pitchFamily="2" charset="-78"/>
              </a:rPr>
              <a:t>. Listen to them talk about their successes and their feelings of discouragement; appreciate them and encourage them to keep going.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when they make mistakes</a:t>
            </a:r>
            <a:r>
              <a:rPr lang="en-US" sz="2000" b="1" dirty="0">
                <a:solidFill>
                  <a:srgbClr val="0A1F61"/>
                </a:solidFill>
                <a:latin typeface="Tajawal ExtraBold" panose="00000800000000000000" pitchFamily="2" charset="-78"/>
                <a:cs typeface="Tajawal ExtraBold" panose="00000800000000000000" pitchFamily="2" charset="-78"/>
              </a:rPr>
              <a:t>. Everybody needs help when they make mistakes. Help them get on the right track and encourage them to stick with it.</a:t>
            </a:r>
          </a:p>
          <a:p>
            <a:pPr marL="974725" lvl="1" algn="just">
              <a:lnSpc>
                <a:spcPct val="150000"/>
              </a:lnSpc>
            </a:pPr>
            <a:r>
              <a:rPr lang="en-US" sz="2000" b="1">
                <a:solidFill>
                  <a:srgbClr val="0A1F61"/>
                </a:solidFill>
                <a:latin typeface="Tajawal ExtraBold" panose="00000800000000000000" pitchFamily="2" charset="-78"/>
                <a:cs typeface="Tajawal ExtraBold" panose="00000800000000000000" pitchFamily="2" charset="-78"/>
              </a:rPr>
              <a:t>• </a:t>
            </a:r>
            <a:r>
              <a:rPr lang="en-US" sz="2000" b="1">
                <a:solidFill>
                  <a:srgbClr val="C00000"/>
                </a:solidFill>
                <a:latin typeface="Tajawal ExtraBold" panose="00000800000000000000" pitchFamily="2" charset="-78"/>
                <a:cs typeface="Tajawal ExtraBold" panose="00000800000000000000" pitchFamily="2" charset="-78"/>
              </a:rPr>
              <a:t>Challenge </a:t>
            </a:r>
            <a:r>
              <a:rPr lang="en-US" sz="2000" b="1" dirty="0">
                <a:solidFill>
                  <a:srgbClr val="C00000"/>
                </a:solidFill>
                <a:latin typeface="Tajawal ExtraBold" panose="00000800000000000000" pitchFamily="2" charset="-78"/>
                <a:cs typeface="Tajawal ExtraBold" panose="00000800000000000000" pitchFamily="2" charset="-78"/>
              </a:rPr>
              <a:t>people to take the next step</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070803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close-up of a logo&#10;&#10;Description automatically generated with low confidence">
            <a:extLst>
              <a:ext uri="{FF2B5EF4-FFF2-40B4-BE49-F238E27FC236}">
                <a16:creationId xmlns:a16="http://schemas.microsoft.com/office/drawing/2014/main" id="{55B6AB1C-33D5-92BC-DF9C-5655B9BC3C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5609" y="1597508"/>
            <a:ext cx="5575564" cy="2080003"/>
          </a:xfrm>
          <a:prstGeom prst="rect">
            <a:avLst/>
          </a:prstGeom>
        </p:spPr>
      </p:pic>
    </p:spTree>
    <p:extLst>
      <p:ext uri="{BB962C8B-B14F-4D97-AF65-F5344CB8AC3E}">
        <p14:creationId xmlns:p14="http://schemas.microsoft.com/office/powerpoint/2010/main" val="2074169280"/>
      </p:ext>
    </p:extLst>
  </p:cSld>
  <p:clrMapOvr>
    <a:masterClrMapping/>
  </p:clrMapOvr>
  <mc:AlternateContent xmlns:mc="http://schemas.openxmlformats.org/markup-compatibility/2006" xmlns:p14="http://schemas.microsoft.com/office/powerpoint/2010/main">
    <mc:Choice Requires="p14">
      <p:transition spd="slow" p14:dur="2000" advTm="3878"/>
    </mc:Choice>
    <mc:Fallback xmlns="">
      <p:transition spd="slow" advTm="387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Graphical user interface&#10;&#10;Description automatically generated">
            <a:extLst>
              <a:ext uri="{FF2B5EF4-FFF2-40B4-BE49-F238E27FC236}">
                <a16:creationId xmlns:a16="http://schemas.microsoft.com/office/drawing/2014/main" id="{437341D5-A741-8F76-275A-62EAD61CC89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38602" y="585728"/>
            <a:ext cx="8153397" cy="6271844"/>
          </a:xfrm>
          <a:prstGeom prst="rect">
            <a:avLst/>
          </a:prstGeom>
        </p:spPr>
      </p:pic>
      <p:sp>
        <p:nvSpPr>
          <p:cNvPr id="4" name="TextBox 3">
            <a:extLst>
              <a:ext uri="{FF2B5EF4-FFF2-40B4-BE49-F238E27FC236}">
                <a16:creationId xmlns:a16="http://schemas.microsoft.com/office/drawing/2014/main" id="{35CED158-BC24-B189-8E05-F9766C553660}"/>
              </a:ext>
            </a:extLst>
          </p:cNvPr>
          <p:cNvSpPr txBox="1"/>
          <p:nvPr/>
        </p:nvSpPr>
        <p:spPr>
          <a:xfrm>
            <a:off x="4829377" y="-78422"/>
            <a:ext cx="6677084" cy="1292662"/>
          </a:xfrm>
          <a:prstGeom prst="rect">
            <a:avLst/>
          </a:prstGeom>
          <a:noFill/>
        </p:spPr>
        <p:txBody>
          <a:bodyPr wrap="none" rtlCol="0">
            <a:spAutoFit/>
          </a:bodyPr>
          <a:lstStyle/>
          <a:p>
            <a:r>
              <a:rPr lang="en-US" sz="6000" b="1" dirty="0">
                <a:solidFill>
                  <a:srgbClr val="C00000"/>
                </a:solidFill>
              </a:rPr>
              <a:t>Types of Leadership </a:t>
            </a:r>
          </a:p>
          <a:p>
            <a:endParaRPr lang="en-US" dirty="0"/>
          </a:p>
        </p:txBody>
      </p:sp>
    </p:spTree>
    <p:extLst>
      <p:ext uri="{BB962C8B-B14F-4D97-AF65-F5344CB8AC3E}">
        <p14:creationId xmlns:p14="http://schemas.microsoft.com/office/powerpoint/2010/main" val="240960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29435" y="1407488"/>
            <a:ext cx="221078" cy="2503561"/>
          </a:xfrm>
          <a:prstGeom prst="rect">
            <a:avLst/>
          </a:prstGeom>
        </p:spPr>
      </p:pic>
      <p:pic>
        <p:nvPicPr>
          <p:cNvPr id="3" name="Picture 2"/>
          <p:cNvPicPr>
            <a:picLocks noChangeAspect="1"/>
          </p:cNvPicPr>
          <p:nvPr/>
        </p:nvPicPr>
        <p:blipFill>
          <a:blip r:embed="rId3"/>
          <a:stretch>
            <a:fillRect/>
          </a:stretch>
        </p:blipFill>
        <p:spPr>
          <a:xfrm>
            <a:off x="6395102" y="259624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9556" y="1441082"/>
            <a:ext cx="5009622"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Methods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text, person, hand&#10;&#10;Description automatically generated">
            <a:extLst>
              <a:ext uri="{FF2B5EF4-FFF2-40B4-BE49-F238E27FC236}">
                <a16:creationId xmlns:a16="http://schemas.microsoft.com/office/drawing/2014/main" id="{7DA449C7-1CF7-3CC7-A6F9-61DBBF8AED0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834167" y="2994010"/>
            <a:ext cx="6296237" cy="3382796"/>
          </a:xfrm>
          <a:prstGeom prst="rect">
            <a:avLst/>
          </a:prstGeom>
        </p:spPr>
      </p:pic>
    </p:spTree>
    <p:extLst>
      <p:ext uri="{BB962C8B-B14F-4D97-AF65-F5344CB8AC3E}">
        <p14:creationId xmlns:p14="http://schemas.microsoft.com/office/powerpoint/2010/main" val="1086994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8144" y="1344368"/>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Pure exercise of power.</a:t>
            </a:r>
            <a:r>
              <a:rPr lang="en-US" sz="24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a:t>
            </a:r>
            <a:r>
              <a:rPr lang="en-US" sz="2400" b="1" dirty="0">
                <a:solidFill>
                  <a:srgbClr val="FF0000"/>
                </a:solidFill>
                <a:latin typeface="Tajawal ExtraBold" panose="00000800000000000000" pitchFamily="2" charset="-78"/>
                <a:cs typeface="Tajawal ExtraBold" panose="00000800000000000000" pitchFamily="2" charset="-78"/>
              </a:rPr>
              <a:t>The leader's decisions are not open to question </a:t>
            </a:r>
            <a:r>
              <a:rPr lang="en-US" sz="2400" b="1" dirty="0">
                <a:solidFill>
                  <a:srgbClr val="0A1F61"/>
                </a:solidFill>
                <a:latin typeface="Tajawal ExtraBold" panose="00000800000000000000" pitchFamily="2" charset="-78"/>
                <a:cs typeface="Tajawal ExtraBold" panose="00000800000000000000" pitchFamily="2" charset="-78"/>
              </a:rPr>
              <a:t>or </a:t>
            </a:r>
            <a:r>
              <a:rPr lang="en-US" sz="2400" b="1" dirty="0">
                <a:solidFill>
                  <a:srgbClr val="FF0000"/>
                </a:solidFill>
                <a:latin typeface="Tajawal ExtraBold" panose="00000800000000000000" pitchFamily="2" charset="-78"/>
                <a:cs typeface="Tajawal ExtraBold" panose="00000800000000000000" pitchFamily="2" charset="-78"/>
              </a:rPr>
              <a:t>discussion</a:t>
            </a:r>
            <a:r>
              <a:rPr lang="en-US" sz="2400" b="1" dirty="0">
                <a:solidFill>
                  <a:srgbClr val="0A1F61"/>
                </a:solidFill>
                <a:latin typeface="Tajawal ExtraBold" panose="00000800000000000000" pitchFamily="2" charset="-78"/>
                <a:cs typeface="Tajawal ExtraBold" panose="00000800000000000000" pitchFamily="2" charset="-78"/>
              </a:rPr>
              <a:t>, and no one else gets to make decisions.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Political scheming.</a:t>
            </a:r>
            <a:r>
              <a:rPr lang="ar-EG" sz="2400" b="1" dirty="0">
                <a:solidFill>
                  <a:srgbClr val="C00000"/>
                </a:solidFill>
                <a:latin typeface="Tajawal ExtraBold" panose="00000800000000000000" pitchFamily="2" charset="-78"/>
                <a:cs typeface="Tajawal ExtraBold" panose="00000800000000000000" pitchFamily="2" charset="-78"/>
              </a:rPr>
              <a:t> مكيدة سياسية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The leader plays people off against one another</a:t>
            </a:r>
            <a:r>
              <a:rPr lang="en-US" sz="2400" b="1" dirty="0">
                <a:solidFill>
                  <a:srgbClr val="0A1F61"/>
                </a:solidFill>
                <a:latin typeface="Tajawal ExtraBold" panose="00000800000000000000" pitchFamily="2" charset="-78"/>
                <a:cs typeface="Tajawal ExtraBold" panose="00000800000000000000" pitchFamily="2" charset="-78"/>
              </a:rPr>
              <a:t>, creates factions within the organization, </a:t>
            </a:r>
            <a:r>
              <a:rPr lang="en-US" sz="2400" b="1" dirty="0">
                <a:solidFill>
                  <a:srgbClr val="FF0000"/>
                </a:solidFill>
                <a:latin typeface="Tajawal ExtraBold" panose="00000800000000000000" pitchFamily="2" charset="-78"/>
                <a:cs typeface="Tajawal ExtraBold" panose="00000800000000000000" pitchFamily="2" charset="-78"/>
              </a:rPr>
              <a:t>cultivates "allies" and isolates "enemies," </a:t>
            </a:r>
            <a:r>
              <a:rPr lang="en-US" sz="2400" b="1" dirty="0">
                <a:solidFill>
                  <a:srgbClr val="0A1F61"/>
                </a:solidFill>
                <a:latin typeface="Tajawal ExtraBold" panose="00000800000000000000" pitchFamily="2" charset="-78"/>
                <a:cs typeface="Tajawal ExtraBold" panose="00000800000000000000" pitchFamily="2" charset="-78"/>
              </a:rPr>
              <a:t>and builds up (through favors or overlooking poor performance) personal debt which can be cashed in when needed, in order to manipulate people and events as he wishes.</a:t>
            </a:r>
          </a:p>
        </p:txBody>
      </p:sp>
    </p:spTree>
    <p:extLst>
      <p:ext uri="{BB962C8B-B14F-4D97-AF65-F5344CB8AC3E}">
        <p14:creationId xmlns:p14="http://schemas.microsoft.com/office/powerpoint/2010/main" val="1028569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49277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Using relationships. </a:t>
            </a:r>
            <a:r>
              <a:rPr lang="en-US" sz="2400" b="1" dirty="0">
                <a:solidFill>
                  <a:srgbClr val="0A1F61"/>
                </a:solidFill>
                <a:latin typeface="Tajawal ExtraBold" panose="00000800000000000000" pitchFamily="2" charset="-78"/>
                <a:cs typeface="Tajawal ExtraBold" panose="00000800000000000000" pitchFamily="2" charset="-78"/>
              </a:rPr>
              <a:t>The leader develops strong positive relationships with all or most of the people in the organization, and </a:t>
            </a:r>
            <a:r>
              <a:rPr lang="en-US" sz="2400" b="1" dirty="0">
                <a:solidFill>
                  <a:srgbClr val="FF0000"/>
                </a:solidFill>
                <a:latin typeface="Tajawal ExtraBold" panose="00000800000000000000" pitchFamily="2" charset="-78"/>
                <a:cs typeface="Tajawal ExtraBold" panose="00000800000000000000" pitchFamily="2" charset="-78"/>
              </a:rPr>
              <a:t>uses these relationships to steer people in particular directions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People do what they're asked because of their relationships </a:t>
            </a:r>
            <a:r>
              <a:rPr lang="en-US" sz="2400" b="1" dirty="0">
                <a:solidFill>
                  <a:srgbClr val="0A1F61"/>
                </a:solidFill>
                <a:latin typeface="Tajawal ExtraBold" panose="00000800000000000000" pitchFamily="2" charset="-78"/>
                <a:cs typeface="Tajawal ExtraBold" panose="00000800000000000000" pitchFamily="2" charset="-78"/>
              </a:rPr>
              <a:t>with the leader, rather than for reasons connected to the tasks themselves.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Setting an example.</a:t>
            </a:r>
            <a:r>
              <a:rPr lang="en-US" sz="24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a:t>
            </a:r>
            <a:r>
              <a:rPr lang="en-US" sz="2400" b="1" dirty="0">
                <a:solidFill>
                  <a:srgbClr val="FF0000"/>
                </a:solidFill>
                <a:latin typeface="Tajawal ExtraBold" panose="00000800000000000000" pitchFamily="2" charset="-78"/>
                <a:cs typeface="Tajawal ExtraBold" panose="00000800000000000000" pitchFamily="2" charset="-78"/>
              </a:rPr>
              <a:t>behavior or actions, but the leader will demonstrate them</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expect or imply that others will follow</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98242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Persuasion.</a:t>
            </a:r>
            <a:r>
              <a:rPr lang="en-US" sz="24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Sharing power. </a:t>
            </a:r>
            <a:r>
              <a:rPr lang="en-US" sz="24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236640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412828"/>
            <a:ext cx="10557164"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2366176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Graphical user interface, website&#10;&#10;Description automatically generated with medium confidence">
            <a:extLst>
              <a:ext uri="{FF2B5EF4-FFF2-40B4-BE49-F238E27FC236}">
                <a16:creationId xmlns:a16="http://schemas.microsoft.com/office/drawing/2014/main" id="{9314E486-AC15-EF46-F1CB-7FF44945D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326" y="1385729"/>
            <a:ext cx="4470645" cy="2503561"/>
          </a:xfrm>
          <a:prstGeom prst="rect">
            <a:avLst/>
          </a:prstGeom>
        </p:spPr>
      </p:pic>
    </p:spTree>
    <p:extLst>
      <p:ext uri="{BB962C8B-B14F-4D97-AF65-F5344CB8AC3E}">
        <p14:creationId xmlns:p14="http://schemas.microsoft.com/office/powerpoint/2010/main" val="163277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77013"/>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of the first theories on leadership makes </a:t>
            </a:r>
            <a:r>
              <a:rPr lang="en-US" sz="2400" b="1" dirty="0">
                <a:solidFill>
                  <a:srgbClr val="FF0000"/>
                </a:solidFill>
                <a:latin typeface="Tajawal ExtraBold" panose="00000800000000000000" pitchFamily="2" charset="-78"/>
                <a:cs typeface="Tajawal ExtraBold" panose="00000800000000000000" pitchFamily="2" charset="-78"/>
              </a:rPr>
              <a:t>the assumption </a:t>
            </a:r>
            <a:r>
              <a:rPr lang="en-US" sz="2400" b="1" dirty="0">
                <a:solidFill>
                  <a:srgbClr val="0A1F61"/>
                </a:solidFill>
                <a:latin typeface="Tajawal ExtraBold" panose="00000800000000000000" pitchFamily="2" charset="-78"/>
                <a:cs typeface="Tajawal ExtraBold" panose="00000800000000000000" pitchFamily="2" charset="-78"/>
              </a:rPr>
              <a:t>that </a:t>
            </a:r>
            <a:r>
              <a:rPr lang="en-US" sz="2400" b="1" dirty="0">
                <a:solidFill>
                  <a:srgbClr val="FF0000"/>
                </a:solidFill>
                <a:latin typeface="Tajawal ExtraBold" panose="00000800000000000000" pitchFamily="2" charset="-78"/>
                <a:cs typeface="Tajawal ExtraBold" panose="00000800000000000000" pitchFamily="2" charset="-78"/>
              </a:rPr>
              <a:t>these qualities are inherent</a:t>
            </a:r>
            <a:r>
              <a:rPr lang="en-US" sz="2400" b="1" dirty="0">
                <a:solidFill>
                  <a:srgbClr val="0A1F61"/>
                </a:solidFill>
                <a:latin typeface="Tajawal ExtraBold" panose="00000800000000000000" pitchFamily="2" charset="-78"/>
                <a:cs typeface="Tajawal ExtraBold" panose="00000800000000000000" pitchFamily="2" charset="-78"/>
              </a:rPr>
              <a:t>, which indicates that leaders are born, not created, and cannot be learned. This hypothesis asserts that a leader has certain innate human characteristics, such as:</a:t>
            </a:r>
            <a:endParaRPr lang="en-US" sz="2000" b="1" dirty="0">
              <a:solidFill>
                <a:srgbClr val="0A1F61"/>
              </a:solidFill>
              <a:latin typeface="Tajawal ExtraBold" panose="00000800000000000000" pitchFamily="2" charset="-78"/>
              <a:cs typeface="Tajawal ExtraBold" panose="00000800000000000000" pitchFamily="2" charset="-78"/>
            </a:endParaRP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11" name="Picture 10" descr="Text&#10;&#10;Description automatically generated with low confidence">
            <a:extLst>
              <a:ext uri="{FF2B5EF4-FFF2-40B4-BE49-F238E27FC236}">
                <a16:creationId xmlns:a16="http://schemas.microsoft.com/office/drawing/2014/main" id="{47CAF82B-54A6-F418-40EC-0A5F1AB30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550" y="3277591"/>
            <a:ext cx="6326533" cy="3450836"/>
          </a:xfrm>
          <a:prstGeom prst="rect">
            <a:avLst/>
          </a:prstGeom>
        </p:spPr>
      </p:pic>
      <p:sp>
        <p:nvSpPr>
          <p:cNvPr id="10" name="TextBox 9">
            <a:extLst>
              <a:ext uri="{FF2B5EF4-FFF2-40B4-BE49-F238E27FC236}">
                <a16:creationId xmlns:a16="http://schemas.microsoft.com/office/drawing/2014/main" id="{6B8B09A3-4444-BD3E-D6E8-72079DBF0191}"/>
              </a:ext>
            </a:extLst>
          </p:cNvPr>
          <p:cNvSpPr txBox="1"/>
          <p:nvPr/>
        </p:nvSpPr>
        <p:spPr>
          <a:xfrm>
            <a:off x="4149886" y="3248666"/>
            <a:ext cx="1072730" cy="2812629"/>
          </a:xfrm>
          <a:prstGeom prst="rect">
            <a:avLst/>
          </a:prstGeom>
          <a:noFill/>
        </p:spPr>
        <p:txBody>
          <a:bodyPr wrap="none" rtlCol="0">
            <a:spAutoFit/>
          </a:bodyPr>
          <a:lstStyle/>
          <a:p>
            <a:pPr marL="342900" indent="-342900" algn="r" rtl="1">
              <a:lnSpc>
                <a:spcPct val="150000"/>
              </a:lnSpc>
              <a:buFont typeface="Wingdings" panose="05000000000000000000" pitchFamily="2" charset="2"/>
              <a:buChar char="§"/>
            </a:pPr>
            <a:r>
              <a:rPr lang="ar-EG" sz="2000" b="1" dirty="0"/>
              <a:t>البهجة</a:t>
            </a:r>
            <a:endParaRPr lang="en-US" sz="2000" b="1" dirty="0"/>
          </a:p>
          <a:p>
            <a:pPr marL="342900" indent="-342900" algn="r" rtl="1">
              <a:lnSpc>
                <a:spcPct val="150000"/>
              </a:lnSpc>
              <a:buFont typeface="Wingdings" panose="05000000000000000000" pitchFamily="2" charset="2"/>
              <a:buChar char="§"/>
            </a:pPr>
            <a:r>
              <a:rPr lang="ar-EG" sz="2000" b="1" dirty="0"/>
              <a:t>حاسم</a:t>
            </a:r>
            <a:endParaRPr lang="en-US" sz="2000" b="1" dirty="0"/>
          </a:p>
          <a:p>
            <a:pPr marL="342900" indent="-342900" algn="r" rtl="1">
              <a:lnSpc>
                <a:spcPct val="150000"/>
              </a:lnSpc>
              <a:buFont typeface="Wingdings" panose="05000000000000000000" pitchFamily="2" charset="2"/>
              <a:buChar char="§"/>
            </a:pPr>
            <a:r>
              <a:rPr lang="ar-EG" sz="2000" b="1" dirty="0"/>
              <a:t>حكمة</a:t>
            </a:r>
            <a:endParaRPr lang="en-US" sz="2000" b="1" dirty="0"/>
          </a:p>
          <a:p>
            <a:pPr marL="342900" indent="-342900" algn="r" rtl="1">
              <a:lnSpc>
                <a:spcPct val="150000"/>
              </a:lnSpc>
              <a:buFont typeface="Wingdings" panose="05000000000000000000" pitchFamily="2" charset="2"/>
              <a:buChar char="§"/>
            </a:pPr>
            <a:r>
              <a:rPr lang="ar-EG" sz="2000" b="1" dirty="0"/>
              <a:t>جرأة</a:t>
            </a:r>
            <a:endParaRPr lang="en-US" sz="2000" b="1" dirty="0"/>
          </a:p>
          <a:p>
            <a:pPr marL="342900" indent="-342900" algn="r" rtl="1">
              <a:lnSpc>
                <a:spcPct val="150000"/>
              </a:lnSpc>
              <a:buFont typeface="Wingdings" panose="05000000000000000000" pitchFamily="2" charset="2"/>
              <a:buChar char="§"/>
            </a:pPr>
            <a:r>
              <a:rPr lang="ar-EG" sz="2000" b="1" dirty="0"/>
              <a:t>إصرار</a:t>
            </a:r>
            <a:endParaRPr lang="en-US" sz="2000" b="1" dirty="0"/>
          </a:p>
          <a:p>
            <a:pPr marL="342900" indent="-342900" algn="r" rtl="1">
              <a:lnSpc>
                <a:spcPct val="150000"/>
              </a:lnSpc>
              <a:buFont typeface="Wingdings" panose="05000000000000000000" pitchFamily="2" charset="2"/>
              <a:buChar char="§"/>
            </a:pPr>
            <a:r>
              <a:rPr lang="ar-EG" sz="2000" b="1" dirty="0"/>
              <a:t>جاذبية</a:t>
            </a:r>
            <a:endParaRPr lang="en-US" sz="2000" b="1" dirty="0"/>
          </a:p>
        </p:txBody>
      </p:sp>
    </p:spTree>
    <p:extLst>
      <p:ext uri="{BB962C8B-B14F-4D97-AF65-F5344CB8AC3E}">
        <p14:creationId xmlns:p14="http://schemas.microsoft.com/office/powerpoint/2010/main" val="197114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viewpoint emphasizes the fact that individuals cannot be taught to be effective leaders</a:t>
            </a:r>
            <a:r>
              <a:rPr lang="en-US" sz="2400" b="1" dirty="0">
                <a:solidFill>
                  <a:srgbClr val="0A1F61"/>
                </a:solidFill>
                <a:latin typeface="Tajawal ExtraBold" panose="00000800000000000000" pitchFamily="2" charset="-78"/>
                <a:cs typeface="Tajawal ExtraBold" panose="00000800000000000000" pitchFamily="2" charset="-78"/>
              </a:rPr>
              <a:t>. It's a quality that either you have, or you don't. These abilities come naturally; thus, you cannot learn them or receive training in them. </a:t>
            </a:r>
          </a:p>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the idea holds that these leadership qualities are constant over time and apply to all organizations, regardless of the setting in which these leaders are employed. The idea that exceptional leaders emerge when they are required is another tenet of this leadership ideology.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11827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and differentiated leaders from non-leaders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ar-EG" sz="2200" b="1" dirty="0">
                <a:solidFill>
                  <a:srgbClr val="FF0000"/>
                </a:solidFill>
                <a:latin typeface="Tajawal ExtraBold" panose="00000800000000000000" pitchFamily="2" charset="-78"/>
                <a:cs typeface="Tajawal ExtraBold" panose="00000800000000000000" pitchFamily="2" charset="-78"/>
              </a:rPr>
              <a:t>محدد وحاسم </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a:t>
            </a:r>
            <a:r>
              <a:rPr lang="en-US" sz="2200" b="1" dirty="0">
                <a:solidFill>
                  <a:srgbClr val="FF0000"/>
                </a:solidFill>
                <a:latin typeface="Tajawal ExtraBold" panose="00000800000000000000" pitchFamily="2" charset="-78"/>
                <a:cs typeface="Tajawal ExtraBold" panose="00000800000000000000" pitchFamily="2" charset="-78"/>
              </a:rPr>
              <a:t>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8743"/>
            <a:ext cx="3983328" cy="4889928"/>
          </a:xfrm>
          <a:prstGeom prst="rect">
            <a:avLst/>
          </a:prstGeom>
          <a:noFill/>
        </p:spPr>
        <p:txBody>
          <a:bodyPr wrap="square" rtlCol="0">
            <a:spAutoFit/>
          </a:bodyPr>
          <a:lstStyle/>
          <a:p>
            <a:pPr marL="517525"/>
            <a:r>
              <a:rPr lang="en-US" sz="2800" b="1" dirty="0">
                <a:solidFill>
                  <a:srgbClr val="0A1F61"/>
                </a:solidFill>
                <a:latin typeface="Tajawal ExtraBold" panose="00000800000000000000" pitchFamily="2" charset="-78"/>
                <a:cs typeface="Tajawal ExtraBold" panose="00000800000000000000" pitchFamily="2" charset="-78"/>
              </a:rPr>
              <a:t>Leadership Traits</a:t>
            </a:r>
          </a:p>
          <a:p>
            <a:pPr marL="974725"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Adaptability</a:t>
            </a:r>
          </a:p>
        </p:txBody>
      </p:sp>
      <p:sp>
        <p:nvSpPr>
          <p:cNvPr id="10" name="TextBox 9">
            <a:extLst>
              <a:ext uri="{FF2B5EF4-FFF2-40B4-BE49-F238E27FC236}">
                <a16:creationId xmlns:a16="http://schemas.microsoft.com/office/drawing/2014/main" id="{F493845A-B32B-928B-6FC2-7F7A57A281C0}"/>
              </a:ext>
            </a:extLst>
          </p:cNvPr>
          <p:cNvSpPr txBox="1"/>
          <p:nvPr/>
        </p:nvSpPr>
        <p:spPr>
          <a:xfrm>
            <a:off x="5712031" y="1308743"/>
            <a:ext cx="6360644"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a:p>
            <a:pPr marL="1431925" lvl="1" indent="-457200">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1972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2340" y="395660"/>
            <a:ext cx="471956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from </a:t>
            </a:r>
          </a:p>
          <a:p>
            <a:r>
              <a:rPr lang="en-US" sz="2800" b="1" dirty="0">
                <a:solidFill>
                  <a:schemeClr val="bg1"/>
                </a:solidFill>
                <a:latin typeface="Tajawal Medium" panose="00000600000000000000" pitchFamily="2" charset="-78"/>
                <a:cs typeface="Tajawal Medium" panose="00000600000000000000" pitchFamily="2" charset="-78"/>
              </a:rPr>
              <a:t>the Follower’s Perspective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562258" cy="512524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based on the opinions of individuals who were both followers and leaders. This study collected the views of many thousands of individuals from business and government, participating in university executive development programs (Kouzes and Posner, 2002). </a:t>
            </a:r>
          </a:p>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consensus among these individuals in that they reported that leaders need to be: 1. honest; 2. forward looking; 3. inspiring; 4. competent; 5. fair minded; 6. supportive; </a:t>
            </a:r>
          </a:p>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	7. broad minded; 8. intelligent.</a:t>
            </a:r>
          </a:p>
        </p:txBody>
      </p:sp>
    </p:spTree>
    <p:extLst>
      <p:ext uri="{BB962C8B-B14F-4D97-AF65-F5344CB8AC3E}">
        <p14:creationId xmlns:p14="http://schemas.microsoft.com/office/powerpoint/2010/main" val="3930424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5716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in Summary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348502"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07690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type of leadership theory focuses on a leader’s actions and 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a:t>
            </a:r>
            <a:r>
              <a:rPr lang="en-US" sz="2400" b="1" dirty="0">
                <a:solidFill>
                  <a:srgbClr val="FF0000"/>
                </a:solidFill>
                <a:latin typeface="Tajawal ExtraBold" panose="00000800000000000000" pitchFamily="2" charset="-78"/>
                <a:cs typeface="Tajawal ExtraBold" panose="00000800000000000000" pitchFamily="2" charset="-78"/>
              </a:rPr>
              <a:t>the theory also considers that an individual </a:t>
            </a:r>
            <a:r>
              <a:rPr lang="en-US" sz="2400" b="1" u="sng" dirty="0">
                <a:solidFill>
                  <a:srgbClr val="FF0000"/>
                </a:solidFill>
                <a:latin typeface="Tajawal ExtraBold" panose="00000800000000000000" pitchFamily="2" charset="-78"/>
                <a:cs typeface="Tajawal ExtraBold" panose="00000800000000000000" pitchFamily="2" charset="-78"/>
              </a:rPr>
              <a:t>can learn skills </a:t>
            </a:r>
            <a:r>
              <a:rPr lang="en-US" sz="2400" b="1" dirty="0">
                <a:solidFill>
                  <a:srgbClr val="FF0000"/>
                </a:solidFill>
                <a:latin typeface="Tajawal ExtraBold" panose="00000800000000000000" pitchFamily="2" charset="-78"/>
                <a:cs typeface="Tajawal ExtraBold" panose="00000800000000000000" pitchFamily="2" charset="-78"/>
              </a:rPr>
              <a:t>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ar-EG" sz="2400" b="1" dirty="0">
                <a:solidFill>
                  <a:srgbClr val="C00000"/>
                </a:solidFill>
                <a:latin typeface="Tajawal ExtraBold" panose="00000800000000000000" pitchFamily="2" charset="-78"/>
                <a:cs typeface="Tajawal ExtraBold" panose="00000800000000000000" pitchFamily="2" charset="-78"/>
              </a:rPr>
              <a:t> قائد المعاملات </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One who guides or motivates their followers </a:t>
            </a:r>
            <a:r>
              <a:rPr lang="en-US" sz="2400" b="1" u="sng" dirty="0">
                <a:solidFill>
                  <a:srgbClr val="0A1F61"/>
                </a:solidFill>
                <a:latin typeface="Tajawal ExtraBold" panose="00000800000000000000" pitchFamily="2" charset="-78"/>
                <a:cs typeface="Tajawal ExtraBold" panose="00000800000000000000" pitchFamily="2" charset="-78"/>
              </a:rPr>
              <a:t>in the direction of established goals </a:t>
            </a:r>
            <a:r>
              <a:rPr lang="en-US" sz="2400" b="1" dirty="0">
                <a:solidFill>
                  <a:srgbClr val="0A1F61"/>
                </a:solidFill>
                <a:latin typeface="Tajawal ExtraBold" panose="00000800000000000000" pitchFamily="2" charset="-78"/>
                <a:cs typeface="Tajawal ExtraBold" panose="00000800000000000000" pitchFamily="2" charset="-78"/>
              </a:rPr>
              <a:t>by clarifying </a:t>
            </a:r>
            <a:r>
              <a:rPr lang="en-US" sz="2400" b="1" dirty="0">
                <a:solidFill>
                  <a:srgbClr val="FF0000"/>
                </a:solidFill>
                <a:latin typeface="Tajawal ExtraBold" panose="00000800000000000000" pitchFamily="2" charset="-78"/>
                <a:cs typeface="Tajawal ExtraBold" panose="00000800000000000000" pitchFamily="2" charset="-78"/>
              </a:rPr>
              <a:t>role and task </a:t>
            </a:r>
            <a:r>
              <a:rPr lang="en-US" sz="2400" b="1" dirty="0">
                <a:solidFill>
                  <a:srgbClr val="0A1F61"/>
                </a:solidFill>
                <a:latin typeface="Tajawal ExtraBold" panose="00000800000000000000" pitchFamily="2" charset="-78"/>
                <a:cs typeface="Tajawal ExtraBold" panose="00000800000000000000" pitchFamily="2" charset="-78"/>
              </a:rPr>
              <a:t>requirements.</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a:t>
            </a:r>
            <a:r>
              <a:rPr lang="en-US" sz="2400" b="1" u="sng" dirty="0">
                <a:solidFill>
                  <a:srgbClr val="FF0000"/>
                </a:solidFill>
                <a:latin typeface="Tajawal ExtraBold" panose="00000800000000000000" pitchFamily="2" charset="-78"/>
                <a:cs typeface="Tajawal ExtraBold" panose="00000800000000000000" pitchFamily="2" charset="-78"/>
              </a:rPr>
              <a:t>rewards, punishments</a:t>
            </a:r>
            <a:r>
              <a:rPr lang="en-US" sz="2400" b="1" dirty="0">
                <a:solidFill>
                  <a:srgbClr val="0A1F61"/>
                </a:solidFill>
                <a:latin typeface="Tajawal ExtraBold" panose="00000800000000000000" pitchFamily="2" charset="-78"/>
                <a:cs typeface="Tajawal ExtraBold" panose="00000800000000000000" pitchFamily="2" charset="-78"/>
              </a:rPr>
              <a:t>, exchanges </a:t>
            </a:r>
            <a:r>
              <a:rPr lang="en-US" sz="2400" b="1" dirty="0">
                <a:solidFill>
                  <a:srgbClr val="FF0000"/>
                </a:solidFill>
                <a:latin typeface="Tajawal ExtraBold" panose="00000800000000000000" pitchFamily="2" charset="-78"/>
                <a:cs typeface="Tajawal ExtraBold" panose="00000800000000000000" pitchFamily="2" charset="-78"/>
              </a:rPr>
              <a:t>(economic, emotional, physical) and other such "transactions" are the basis of leadership</a:t>
            </a:r>
            <a:r>
              <a:rPr lang="en-US" sz="2400" b="1" dirty="0">
                <a:solidFill>
                  <a:srgbClr val="0A1F61"/>
                </a:solidFill>
                <a:latin typeface="Tajawal ExtraBold" panose="00000800000000000000" pitchFamily="2" charset="-78"/>
                <a:cs typeface="Tajawal ExtraBold" panose="00000800000000000000" pitchFamily="2" charset="-78"/>
              </a:rPr>
              <a:t>. </a:t>
            </a:r>
          </a:p>
          <a:p>
            <a:pPr marL="1430338" lvl="2" indent="-403225" algn="just">
              <a:lnSpc>
                <a:spcPts val="3200"/>
              </a:lnSpc>
              <a:buFont typeface="Wingdings" panose="05000000000000000000" pitchFamily="2" charset="2"/>
              <a:buChar char="§"/>
            </a:pPr>
            <a:r>
              <a:rPr lang="en-US" sz="2400" b="1" dirty="0">
                <a:solidFill>
                  <a:srgbClr val="00B0F0"/>
                </a:solidFill>
                <a:latin typeface="Tajawal ExtraBold" panose="00000800000000000000" pitchFamily="2" charset="-78"/>
                <a:cs typeface="Tajawal ExtraBold" panose="00000800000000000000" pitchFamily="2" charset="-78"/>
              </a:rPr>
              <a:t>An organization leads by paying you and telling you what you need to do</a:t>
            </a:r>
            <a:r>
              <a:rPr lang="en-US" sz="2400" b="1" dirty="0">
                <a:solidFill>
                  <a:srgbClr val="0A1F61"/>
                </a:solidFill>
                <a:latin typeface="Tajawal ExtraBold" panose="00000800000000000000" pitchFamily="2" charset="-78"/>
                <a:cs typeface="Tajawal ExtraBold" panose="00000800000000000000" pitchFamily="2" charset="-78"/>
              </a:rPr>
              <a:t>; you respond by doing what you need to do efficiently and well, and the organization will prosper.</a:t>
            </a: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ثم يشجع المتابعين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3143938"/>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قائد المعاملات في التحسين أو التطوير على أنه القيام بنفس الشيء بشكل أفضل: منظمة تصل إلى عدد أكبر من الأشخاص ، شركة تحقق أرباحًا أكثر.</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503817"/>
            <a:ext cx="10973059" cy="352865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Often called the </a:t>
            </a:r>
            <a:r>
              <a:rPr lang="en-US" sz="2400" b="1" dirty="0">
                <a:solidFill>
                  <a:srgbClr val="FF0000"/>
                </a:solidFill>
                <a:latin typeface="Tajawal ExtraBold" panose="00000800000000000000" pitchFamily="2" charset="-78"/>
                <a:cs typeface="Tajawal ExtraBold" panose="00000800000000000000" pitchFamily="2" charset="-78"/>
              </a:rPr>
              <a:t>situational leadership theory</a:t>
            </a:r>
            <a:r>
              <a:rPr lang="en-US" sz="2400" b="1" dirty="0">
                <a:solidFill>
                  <a:srgbClr val="0A1F61"/>
                </a:solidFill>
                <a:latin typeface="Tajawal ExtraBold" panose="00000800000000000000" pitchFamily="2" charset="-78"/>
                <a:cs typeface="Tajawal ExtraBold" panose="00000800000000000000" pitchFamily="2" charset="-78"/>
              </a:rPr>
              <a:t>, it is one of the versatile leadership theories that suggest that different leadership styles suit different situations. In these types of leadership theories, 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leadership theory helps leaders become versatile and adapt to different situations easily. It makes their transition from one phase to another easy and also gives them the skills and knowledge required to tackle difficult situations.</a:t>
            </a:r>
          </a:p>
        </p:txBody>
      </p:sp>
      <p:pic>
        <p:nvPicPr>
          <p:cNvPr id="11" name="Picture 10" descr="Diagram&#10;&#10;Description automatically generated">
            <a:extLst>
              <a:ext uri="{FF2B5EF4-FFF2-40B4-BE49-F238E27FC236}">
                <a16:creationId xmlns:a16="http://schemas.microsoft.com/office/drawing/2014/main" id="{8DAFED47-1BBE-6831-0AD7-3CC71AABA05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5268" t="5346" r="6122" b="12059"/>
          <a:stretch/>
        </p:blipFill>
        <p:spPr>
          <a:xfrm>
            <a:off x="7997054" y="4579953"/>
            <a:ext cx="4194945" cy="2193418"/>
          </a:xfrm>
          <a:prstGeom prst="rect">
            <a:avLst/>
          </a:prstGeom>
        </p:spPr>
      </p:pic>
    </p:spTree>
    <p:extLst>
      <p:ext uri="{BB962C8B-B14F-4D97-AF65-F5344CB8AC3E}">
        <p14:creationId xmlns:p14="http://schemas.microsoft.com/office/powerpoint/2010/main" val="424310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02881"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According to the contingency hypothesis, there is no one right way to run an organization</a:t>
            </a:r>
            <a:r>
              <a:rPr lang="en-US" sz="2400" b="1" dirty="0">
                <a:solidFill>
                  <a:srgbClr val="0A1F61"/>
                </a:solidFill>
                <a:latin typeface="Tajawal ExtraBold" panose="00000800000000000000" pitchFamily="2" charset="-78"/>
                <a:cs typeface="Tajawal ExtraBold" panose="00000800000000000000" pitchFamily="2" charset="-78"/>
              </a:rPr>
              <a:t>. Determining the optimal strategy for leading an organization to achieve </a:t>
            </a:r>
            <a:r>
              <a:rPr lang="en-US" sz="2400" b="1" dirty="0">
                <a:solidFill>
                  <a:srgbClr val="FF0000"/>
                </a:solidFill>
                <a:latin typeface="Tajawal ExtraBold" panose="00000800000000000000" pitchFamily="2" charset="-78"/>
                <a:cs typeface="Tajawal ExtraBold" panose="00000800000000000000" pitchFamily="2" charset="-78"/>
              </a:rPr>
              <a:t>depends on both internal and external considerations</a:t>
            </a:r>
            <a:r>
              <a:rPr lang="en-US" sz="2400" b="1" dirty="0">
                <a:solidFill>
                  <a:srgbClr val="0A1F61"/>
                </a:solidFill>
                <a:latin typeface="Tajawal ExtraBold" panose="00000800000000000000" pitchFamily="2" charset="-78"/>
                <a:cs typeface="Tajawal ExtraBold" panose="00000800000000000000" pitchFamily="2" charset="-78"/>
              </a:rPr>
              <a:t>.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this view, situations determine whether or not leaders are effective. No matter how successful a leader is, the idea explains, difficult situations will always arise. </a:t>
            </a:r>
            <a:r>
              <a:rPr lang="en-US" sz="2400" b="1" dirty="0">
                <a:solidFill>
                  <a:srgbClr val="FF0000"/>
                </a:solidFill>
                <a:latin typeface="Tajawal ExtraBold" panose="00000800000000000000" pitchFamily="2" charset="-78"/>
                <a:cs typeface="Tajawal ExtraBold" panose="00000800000000000000" pitchFamily="2" charset="-78"/>
              </a:rPr>
              <a:t>It emphasizes that the leaders are aware that the conditions in combination with their abilities have a role in their achievement</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11199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Environment and routine at work</a:t>
            </a:r>
          </a:p>
        </p:txBody>
      </p:sp>
    </p:spTree>
    <p:extLst>
      <p:ext uri="{BB962C8B-B14F-4D97-AF65-F5344CB8AC3E}">
        <p14:creationId xmlns:p14="http://schemas.microsoft.com/office/powerpoint/2010/main" val="252954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Vision &amp; Articulation</a:t>
            </a:r>
            <a:r>
              <a:rPr lang="ar-EG" sz="2000" b="1" dirty="0">
                <a:solidFill>
                  <a:srgbClr val="0A1F61"/>
                </a:solidFill>
                <a:latin typeface="Tajawal ExtraBold" panose="00000800000000000000" pitchFamily="2" charset="-78"/>
                <a:cs typeface="Tajawal ExtraBold" panose="00000800000000000000" pitchFamily="2" charset="-78"/>
              </a:rPr>
              <a:t> 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
        <p:nvSpPr>
          <p:cNvPr id="12" name="TextBox 11">
            <a:extLst>
              <a:ext uri="{FF2B5EF4-FFF2-40B4-BE49-F238E27FC236}">
                <a16:creationId xmlns:a16="http://schemas.microsoft.com/office/drawing/2014/main" id="{7767DFC2-24D9-5E6F-A9E3-DBF1DB99F875}"/>
              </a:ext>
            </a:extLst>
          </p:cNvPr>
          <p:cNvSpPr txBox="1"/>
          <p:nvPr/>
        </p:nvSpPr>
        <p:spPr>
          <a:xfrm>
            <a:off x="6923043" y="650358"/>
            <a:ext cx="6229350" cy="400110"/>
          </a:xfrm>
          <a:prstGeom prst="rect">
            <a:avLst/>
          </a:prstGeom>
          <a:noFill/>
        </p:spPr>
        <p:txBody>
          <a:bodyPr wrap="square">
            <a:spAutoFit/>
          </a:bodyPr>
          <a:lstStyle/>
          <a:p>
            <a:r>
              <a:rPr lang="en-US" sz="2000" b="1" dirty="0" err="1">
                <a:solidFill>
                  <a:schemeClr val="bg1"/>
                </a:solidFill>
              </a:rPr>
              <a:t>النظريات</a:t>
            </a:r>
            <a:r>
              <a:rPr lang="en-US" sz="2000" b="1" dirty="0">
                <a:solidFill>
                  <a:schemeClr val="bg1"/>
                </a:solidFill>
              </a:rPr>
              <a:t> </a:t>
            </a:r>
            <a:r>
              <a:rPr lang="en-US" sz="2000" b="1" dirty="0" err="1">
                <a:solidFill>
                  <a:schemeClr val="bg1"/>
                </a:solidFill>
              </a:rPr>
              <a:t>الكاريزمية</a:t>
            </a:r>
            <a:r>
              <a:rPr lang="en-US" sz="2000" b="1" dirty="0">
                <a:solidFill>
                  <a:schemeClr val="bg1"/>
                </a:solidFill>
              </a:rPr>
              <a:t> </a:t>
            </a:r>
            <a:r>
              <a:rPr lang="en-US" sz="2000" b="1" dirty="0" err="1">
                <a:solidFill>
                  <a:schemeClr val="bg1"/>
                </a:solidFill>
              </a:rPr>
              <a:t>الجديدة</a:t>
            </a:r>
            <a:endParaRPr lang="en-US" sz="2000" b="1" dirty="0">
              <a:solidFill>
                <a:schemeClr val="bg1"/>
              </a:solidFill>
            </a:endParaRPr>
          </a:p>
        </p:txBody>
      </p:sp>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a:t>
            </a:r>
            <a:r>
              <a:rPr lang="en-US" sz="2000" b="1" dirty="0">
                <a:solidFill>
                  <a:srgbClr val="FF0000"/>
                </a:solidFill>
                <a:latin typeface="Tajawal ExtraBold" panose="00000800000000000000" pitchFamily="2" charset="-78"/>
                <a:cs typeface="Tajawal ExtraBold" panose="00000800000000000000" pitchFamily="2" charset="-78"/>
              </a:rPr>
              <a:t>envisioning</a:t>
            </a:r>
            <a:r>
              <a:rPr lang="ar-EG" sz="2000" b="1" dirty="0">
                <a:solidFill>
                  <a:srgbClr val="FF0000"/>
                </a:solidFill>
                <a:latin typeface="Tajawal ExtraBold" panose="00000800000000000000" pitchFamily="2" charset="-78"/>
                <a:cs typeface="Tajawal ExtraBold" panose="00000800000000000000" pitchFamily="2" charset="-78"/>
              </a:rPr>
              <a:t> تصور</a:t>
            </a:r>
            <a:r>
              <a:rPr lang="en-US" sz="2000" b="1" dirty="0">
                <a:solidFill>
                  <a:srgbClr val="FF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(communication about vision), </a:t>
            </a:r>
            <a:r>
              <a:rPr lang="en-US" sz="2000" b="1" dirty="0">
                <a:solidFill>
                  <a:srgbClr val="FF0000"/>
                </a:solidFill>
                <a:latin typeface="Tajawal ExtraBold" panose="00000800000000000000" pitchFamily="2" charset="-78"/>
                <a:cs typeface="Tajawal ExtraBold" panose="00000800000000000000" pitchFamily="2" charset="-78"/>
              </a:rPr>
              <a:t>energizing</a:t>
            </a:r>
            <a:r>
              <a:rPr lang="ar-EG" sz="2000" b="1" dirty="0">
                <a:solidFill>
                  <a:srgbClr val="FF0000"/>
                </a:solidFill>
                <a:latin typeface="Tajawal ExtraBold" panose="00000800000000000000" pitchFamily="2" charset="-78"/>
                <a:cs typeface="Tajawal ExtraBold" panose="00000800000000000000" pitchFamily="2" charset="-78"/>
              </a:rPr>
              <a:t> تنشيط</a:t>
            </a:r>
            <a:r>
              <a:rPr lang="en-US" sz="2000" b="1" dirty="0">
                <a:solidFill>
                  <a:srgbClr val="0A1F61"/>
                </a:solidFill>
                <a:latin typeface="Tajawal ExtraBold" panose="00000800000000000000" pitchFamily="2" charset="-78"/>
                <a:cs typeface="Tajawal ExtraBold" panose="00000800000000000000" pitchFamily="2" charset="-78"/>
              </a:rPr>
              <a:t> (communication about passion), and </a:t>
            </a:r>
            <a:r>
              <a:rPr lang="en-US" sz="2000" b="1" dirty="0">
                <a:solidFill>
                  <a:srgbClr val="FF0000"/>
                </a:solidFill>
                <a:latin typeface="Tajawal ExtraBold" panose="00000800000000000000" pitchFamily="2" charset="-78"/>
                <a:cs typeface="Tajawal ExtraBold" panose="00000800000000000000" pitchFamily="2" charset="-78"/>
              </a:rPr>
              <a:t>enabling</a:t>
            </a:r>
            <a:r>
              <a:rPr lang="ar-EG" sz="2000" b="1" dirty="0">
                <a:solidFill>
                  <a:srgbClr val="FF0000"/>
                </a:solidFill>
                <a:latin typeface="Tajawal ExtraBold" panose="00000800000000000000" pitchFamily="2" charset="-78"/>
                <a:cs typeface="Tajawal ExtraBold" panose="00000800000000000000" pitchFamily="2" charset="-78"/>
              </a:rPr>
              <a:t> تمكين</a:t>
            </a:r>
            <a:r>
              <a:rPr lang="en-US" sz="2000" b="1" dirty="0">
                <a:solidFill>
                  <a:srgbClr val="0A1F61"/>
                </a:solidFill>
                <a:latin typeface="Tajawal ExtraBold" panose="00000800000000000000" pitchFamily="2" charset="-78"/>
                <a:cs typeface="Tajawal ExtraBold" panose="00000800000000000000" pitchFamily="2" charset="-78"/>
              </a:rPr>
              <a:t>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A1C04DDF-6AEA-E1B7-B6D7-25F1344AA220}"/>
              </a:ext>
            </a:extLst>
          </p:cNvPr>
          <p:cNvSpPr txBox="1"/>
          <p:nvPr/>
        </p:nvSpPr>
        <p:spPr>
          <a:xfrm>
            <a:off x="1348694" y="1234979"/>
            <a:ext cx="10505139" cy="5113644"/>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The Pros and Cons of Being </a:t>
            </a:r>
          </a:p>
          <a:p>
            <a:pPr marL="517525" algn="just"/>
            <a:r>
              <a:rPr lang="en-US" sz="2400" b="1" dirty="0">
                <a:solidFill>
                  <a:srgbClr val="C00000"/>
                </a:solidFill>
                <a:latin typeface="Tajawal ExtraBold" panose="00000800000000000000" pitchFamily="2" charset="-78"/>
                <a:cs typeface="Tajawal ExtraBold" panose="00000800000000000000" pitchFamily="2" charset="-78"/>
              </a:rPr>
              <a:t>a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Builds momentum for sustainable change</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pic>
        <p:nvPicPr>
          <p:cNvPr id="20" name="Picture 19">
            <a:extLst>
              <a:ext uri="{FF2B5EF4-FFF2-40B4-BE49-F238E27FC236}">
                <a16:creationId xmlns:a16="http://schemas.microsoft.com/office/drawing/2014/main" id="{C17DF14B-EF32-247C-91A0-D70926E59B51}"/>
              </a:ext>
            </a:extLst>
          </p:cNvPr>
          <p:cNvPicPr>
            <a:picLocks noChangeAspect="1"/>
          </p:cNvPicPr>
          <p:nvPr/>
        </p:nvPicPr>
        <p:blipFill>
          <a:blip r:embed="rId5"/>
          <a:stretch>
            <a:fillRect/>
          </a:stretch>
        </p:blipFill>
        <p:spPr>
          <a:xfrm>
            <a:off x="2440788" y="6412380"/>
            <a:ext cx="9902229" cy="204838"/>
          </a:xfrm>
          <a:prstGeom prst="rect">
            <a:avLst/>
          </a:prstGeom>
        </p:spPr>
      </p:pic>
      <p:pic>
        <p:nvPicPr>
          <p:cNvPr id="22" name="Picture 21" descr="A group of people in clothing&#10;&#10;Description automatically generated with low confidence">
            <a:extLst>
              <a:ext uri="{FF2B5EF4-FFF2-40B4-BE49-F238E27FC236}">
                <a16:creationId xmlns:a16="http://schemas.microsoft.com/office/drawing/2014/main" id="{E6649852-AFBA-ED6D-CD95-A99E042AE06A}"/>
              </a:ext>
            </a:extLst>
          </p:cNvPr>
          <p:cNvPicPr>
            <a:picLocks noChangeAspect="1"/>
          </p:cNvPicPr>
          <p:nvPr/>
        </p:nvPicPr>
        <p:blipFill>
          <a:blip r:embed="rId6" cstate="print">
            <a:alphaModFix amt="39000"/>
            <a:extLst>
              <a:ext uri="{28A0092B-C50C-407E-A947-70E740481C1C}">
                <a14:useLocalDpi xmlns:a14="http://schemas.microsoft.com/office/drawing/2010/main" val="0"/>
              </a:ext>
            </a:extLst>
          </a:blip>
          <a:stretch>
            <a:fillRect/>
          </a:stretch>
        </p:blipFill>
        <p:spPr>
          <a:xfrm>
            <a:off x="7754987" y="291094"/>
            <a:ext cx="4437013" cy="2329432"/>
          </a:xfrm>
          <a:prstGeom prst="rect">
            <a:avLst/>
          </a:prstGeom>
        </p:spPr>
      </p:pic>
    </p:spTree>
    <p:extLst>
      <p:ext uri="{BB962C8B-B14F-4D97-AF65-F5344CB8AC3E}">
        <p14:creationId xmlns:p14="http://schemas.microsoft.com/office/powerpoint/2010/main" val="90549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Ability to create and articulate a realistic, credible, attractive vision </a:t>
            </a:r>
            <a:r>
              <a:rPr lang="en-US" sz="2400" b="1" dirty="0">
                <a:solidFill>
                  <a:srgbClr val="0A1F61"/>
                </a:solidFill>
                <a:latin typeface="Tajawal ExtraBold" panose="00000800000000000000" pitchFamily="2" charset="-78"/>
                <a:cs typeface="Tajawal ExtraBold" panose="00000800000000000000" pitchFamily="2" charset="-78"/>
              </a:rPr>
              <a:t>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Visions: are inspirational, value-centered, unique, challenging</a:t>
            </a:r>
            <a:r>
              <a:rPr lang="en-US" sz="2400" b="1" dirty="0">
                <a:solidFill>
                  <a:srgbClr val="0A1F61"/>
                </a:solidFill>
                <a:latin typeface="Tajawal ExtraBold" panose="00000800000000000000" pitchFamily="2" charset="-78"/>
                <a:cs typeface="Tajawal ExtraBold" panose="00000800000000000000" pitchFamily="2" charset="-78"/>
              </a:rPr>
              <a:t>, but attainable</a:t>
            </a:r>
            <a:r>
              <a:rPr lang="ar-EG" sz="2400" b="1" dirty="0">
                <a:solidFill>
                  <a:srgbClr val="0A1F61"/>
                </a:solidFill>
                <a:latin typeface="Tajawal ExtraBold" panose="00000800000000000000" pitchFamily="2" charset="-78"/>
                <a:cs typeface="Tajawal ExtraBold" panose="00000800000000000000" pitchFamily="2" charset="-78"/>
              </a:rPr>
              <a:t> ممكن تحقيقها </a:t>
            </a:r>
            <a:r>
              <a:rPr lang="en-US" sz="2400" b="1" dirty="0">
                <a:solidFill>
                  <a:srgbClr val="0A1F61"/>
                </a:solidFill>
                <a:latin typeface="Tajawal ExtraBold" panose="00000800000000000000" pitchFamily="2" charset="-78"/>
                <a:cs typeface="Tajawal ExtraBold" panose="00000800000000000000" pitchFamily="2" charset="-78"/>
              </a:rPr>
              <a:t>, with superior imagery &amp; articulation, offer a view of the future, fit the times &amp; circumstances and can make an organization ―”stand above the crowd”</a:t>
            </a:r>
          </a:p>
        </p:txBody>
      </p:sp>
    </p:spTree>
    <p:extLst>
      <p:ext uri="{BB962C8B-B14F-4D97-AF65-F5344CB8AC3E}">
        <p14:creationId xmlns:p14="http://schemas.microsoft.com/office/powerpoint/2010/main" val="336028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Visionary Leaders Have 3 Common Qualities:</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Icon&#10;&#10;Description automatically generated">
            <a:extLst>
              <a:ext uri="{FF2B5EF4-FFF2-40B4-BE49-F238E27FC236}">
                <a16:creationId xmlns:a16="http://schemas.microsoft.com/office/drawing/2014/main" id="{D7349F40-9552-1FA9-2875-0F5A59046748}"/>
              </a:ext>
            </a:extLst>
          </p:cNvPr>
          <p:cNvPicPr>
            <a:picLocks noChangeAspect="1"/>
          </p:cNvPicPr>
          <p:nvPr/>
        </p:nvPicPr>
        <p:blipFill>
          <a:blip r:embed="rId3">
            <a:alphaModFix amt="70000"/>
            <a:duotone>
              <a:prstClr val="black"/>
              <a:srgbClr val="D9C3A5">
                <a:tint val="50000"/>
                <a:satMod val="180000"/>
              </a:srgbClr>
            </a:duotone>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01040" y="1486669"/>
            <a:ext cx="6709868" cy="2839538"/>
          </a:xfrm>
          <a:prstGeom prst="rect">
            <a:avLst/>
          </a:prstGeom>
        </p:spPr>
      </p:pic>
    </p:spTree>
    <p:extLst>
      <p:ext uri="{BB962C8B-B14F-4D97-AF65-F5344CB8AC3E}">
        <p14:creationId xmlns:p14="http://schemas.microsoft.com/office/powerpoint/2010/main" val="3306774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59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Leaders Take Note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Show empathy to predecessor</a:t>
            </a:r>
            <a:r>
              <a:rPr lang="ar-EG" sz="2400" b="1" dirty="0">
                <a:solidFill>
                  <a:srgbClr val="0A1F61"/>
                </a:solidFill>
                <a:latin typeface="Tajawal ExtraBold" panose="00000800000000000000" pitchFamily="2" charset="-78"/>
                <a:cs typeface="Tajawal ExtraBold" panose="00000800000000000000" pitchFamily="2" charset="-78"/>
              </a:rPr>
              <a:t> السلف </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equilibrium</a:t>
            </a:r>
            <a:r>
              <a:rPr lang="ar-EG" sz="2400" b="1" dirty="0">
                <a:solidFill>
                  <a:srgbClr val="0A1F61"/>
                </a:solidFill>
                <a:latin typeface="Tajawal ExtraBold" panose="00000800000000000000" pitchFamily="2" charset="-78"/>
                <a:cs typeface="Tajawal ExtraBold" panose="00000800000000000000" pitchFamily="2" charset="-78"/>
              </a:rPr>
              <a:t> التوازن الشخصي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7866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003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Seven Basic Principles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current strategy, goals, and challenges. Form hypothesis on operating priorities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priorities with flexibility on implementation….</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spTree>
    <p:extLst>
      <p:ext uri="{BB962C8B-B14F-4D97-AF65-F5344CB8AC3E}">
        <p14:creationId xmlns:p14="http://schemas.microsoft.com/office/powerpoint/2010/main" val="343852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1948" y="1004228"/>
            <a:ext cx="6097978" cy="157075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lnSpc>
                <a:spcPct val="150000"/>
              </a:lnSpc>
            </a:pP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12" name="Picture 11" descr="Diagram&#10;&#10;Description automatically generated">
            <a:extLst>
              <a:ext uri="{FF2B5EF4-FFF2-40B4-BE49-F238E27FC236}">
                <a16:creationId xmlns:a16="http://schemas.microsoft.com/office/drawing/2014/main" id="{57244777-F140-98C4-6F5C-EC0360840E1D}"/>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971948" y="2738820"/>
            <a:ext cx="5822730" cy="3273758"/>
          </a:xfrm>
          <a:prstGeom prst="rect">
            <a:avLst/>
          </a:prstGeom>
        </p:spPr>
      </p:pic>
    </p:spTree>
    <p:extLst>
      <p:ext uri="{BB962C8B-B14F-4D97-AF65-F5344CB8AC3E}">
        <p14:creationId xmlns:p14="http://schemas.microsoft.com/office/powerpoint/2010/main" val="882384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1437181"/>
            <a:ext cx="7132793" cy="169277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3</a:t>
            </a:r>
          </a:p>
          <a:p>
            <a:pPr marL="517525" algn="ctr"/>
            <a:r>
              <a:rPr lang="en-US" sz="3200" b="1" dirty="0">
                <a:solidFill>
                  <a:srgbClr val="C00000"/>
                </a:solidFill>
                <a:cs typeface="Tajawal ExtraBold" panose="00000800000000000000" pitchFamily="2" charset="-78"/>
              </a:rPr>
              <a:t>Do You Have Charismatic Tendencies?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718177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Do You Have Charismatic Tendencies?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1. I worry most about</a:t>
            </a:r>
          </a:p>
          <a:p>
            <a:pPr lvl="4" algn="just"/>
            <a:r>
              <a:rPr lang="en-US" sz="2800" b="1" dirty="0">
                <a:solidFill>
                  <a:srgbClr val="0A1F61"/>
                </a:solidFill>
                <a:cs typeface="Tajawal ExtraBold" panose="00000800000000000000" pitchFamily="2" charset="-78"/>
              </a:rPr>
              <a:t>a. my current competitors.</a:t>
            </a:r>
          </a:p>
          <a:p>
            <a:pPr lvl="4" algn="just"/>
            <a:r>
              <a:rPr lang="en-US" sz="2800" b="1" dirty="0">
                <a:solidFill>
                  <a:srgbClr val="0A1F61"/>
                </a:solidFill>
                <a:cs typeface="Tajawal ExtraBold" panose="00000800000000000000" pitchFamily="2" charset="-78"/>
              </a:rPr>
              <a:t>b. my future competitors.</a:t>
            </a:r>
          </a:p>
          <a:p>
            <a:pPr lvl="2" algn="just"/>
            <a:r>
              <a:rPr lang="en-US" sz="2800" b="1" dirty="0">
                <a:solidFill>
                  <a:srgbClr val="0A1F61"/>
                </a:solidFill>
                <a:cs typeface="Tajawal ExtraBold" panose="00000800000000000000" pitchFamily="2" charset="-78"/>
              </a:rPr>
              <a:t>2. I'm most at ease thinking in</a:t>
            </a:r>
          </a:p>
          <a:p>
            <a:pPr lvl="4" algn="just"/>
            <a:r>
              <a:rPr lang="en-US" sz="2800" b="1" dirty="0">
                <a:solidFill>
                  <a:srgbClr val="0A1F61"/>
                </a:solidFill>
                <a:cs typeface="Tajawal ExtraBold" panose="00000800000000000000" pitchFamily="2" charset="-78"/>
              </a:rPr>
              <a:t>a. generalities</a:t>
            </a:r>
          </a:p>
          <a:p>
            <a:pPr lvl="4" algn="just"/>
            <a:r>
              <a:rPr lang="en-US" sz="2800" b="1" dirty="0">
                <a:solidFill>
                  <a:srgbClr val="0A1F61"/>
                </a:solidFill>
                <a:cs typeface="Tajawal ExtraBold" panose="00000800000000000000" pitchFamily="2" charset="-78"/>
              </a:rPr>
              <a:t>b. specifics.</a:t>
            </a:r>
          </a:p>
          <a:p>
            <a:pPr lvl="2" algn="just"/>
            <a:r>
              <a:rPr lang="en-US" sz="2800" b="1" dirty="0">
                <a:solidFill>
                  <a:srgbClr val="0A1F61"/>
                </a:solidFill>
                <a:cs typeface="Tajawal ExtraBold" panose="00000800000000000000" pitchFamily="2" charset="-78"/>
              </a:rPr>
              <a:t>3. I tend to focus on</a:t>
            </a:r>
          </a:p>
          <a:p>
            <a:pPr lvl="3" algn="just"/>
            <a:r>
              <a:rPr lang="en-US" sz="2800" b="1" dirty="0">
                <a:solidFill>
                  <a:srgbClr val="0A1F61"/>
                </a:solidFill>
                <a:cs typeface="Tajawal ExtraBold" panose="00000800000000000000" pitchFamily="2" charset="-78"/>
              </a:rPr>
              <a:t>a. our missed opportunities.</a:t>
            </a:r>
          </a:p>
          <a:p>
            <a:pPr lvl="3" algn="just"/>
            <a:r>
              <a:rPr lang="en-US" sz="2800" b="1" dirty="0">
                <a:solidFill>
                  <a:srgbClr val="0A1F61"/>
                </a:solidFill>
                <a:cs typeface="Tajawal ExtraBold" panose="00000800000000000000" pitchFamily="2" charset="-78"/>
              </a:rPr>
              <a:t>b. opportunities we've seized.</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4. I prefer to</a:t>
            </a:r>
          </a:p>
          <a:p>
            <a:pPr lvl="4" algn="just"/>
            <a:r>
              <a:rPr lang="en-US" sz="2800" b="1" dirty="0">
                <a:solidFill>
                  <a:srgbClr val="0A1F61"/>
                </a:solidFill>
                <a:cs typeface="Tajawal ExtraBold" panose="00000800000000000000" pitchFamily="2" charset="-78"/>
              </a:rPr>
              <a:t>a. promote traditions that made us great.</a:t>
            </a:r>
          </a:p>
          <a:p>
            <a:pPr lvl="4" algn="just"/>
            <a:r>
              <a:rPr lang="en-US" sz="2800" b="1" dirty="0">
                <a:solidFill>
                  <a:srgbClr val="0A1F61"/>
                </a:solidFill>
                <a:cs typeface="Tajawal ExtraBold" panose="00000800000000000000" pitchFamily="2" charset="-78"/>
              </a:rPr>
              <a:t>b. create new traditions.</a:t>
            </a:r>
          </a:p>
          <a:p>
            <a:pPr lvl="2" algn="just"/>
            <a:r>
              <a:rPr lang="en-US" sz="2800" b="1" dirty="0">
                <a:solidFill>
                  <a:srgbClr val="0A1F61"/>
                </a:solidFill>
                <a:cs typeface="Tajawal ExtraBold" panose="00000800000000000000" pitchFamily="2" charset="-78"/>
              </a:rPr>
              <a:t>5. I like to communicate an ideas via</a:t>
            </a:r>
          </a:p>
          <a:p>
            <a:pPr lvl="4" algn="just"/>
            <a:r>
              <a:rPr lang="en-US" sz="2800" b="1" dirty="0">
                <a:solidFill>
                  <a:srgbClr val="0A1F61"/>
                </a:solidFill>
                <a:cs typeface="Tajawal ExtraBold" panose="00000800000000000000" pitchFamily="2" charset="-78"/>
              </a:rPr>
              <a:t>a. a written report.</a:t>
            </a:r>
          </a:p>
          <a:p>
            <a:pPr lvl="4" algn="just"/>
            <a:r>
              <a:rPr lang="en-US" sz="2800" b="1" dirty="0">
                <a:solidFill>
                  <a:srgbClr val="0A1F61"/>
                </a:solidFill>
                <a:cs typeface="Tajawal ExtraBold" panose="00000800000000000000" pitchFamily="2" charset="-78"/>
              </a:rPr>
              <a:t>b. a one-page chart.</a:t>
            </a:r>
          </a:p>
          <a:p>
            <a:pPr lvl="2" algn="just"/>
            <a:r>
              <a:rPr lang="en-US" sz="2800" b="1" dirty="0">
                <a:solidFill>
                  <a:srgbClr val="0A1F61"/>
                </a:solidFill>
                <a:cs typeface="Tajawal ExtraBold" panose="00000800000000000000" pitchFamily="2" charset="-78"/>
              </a:rPr>
              <a:t>6. I tend to ask,</a:t>
            </a:r>
          </a:p>
          <a:p>
            <a:pPr lvl="4" algn="just"/>
            <a:r>
              <a:rPr lang="en-US" sz="2800" b="1" dirty="0">
                <a:solidFill>
                  <a:srgbClr val="0A1F61"/>
                </a:solidFill>
                <a:cs typeface="Tajawal ExtraBold" panose="00000800000000000000" pitchFamily="2" charset="-78"/>
              </a:rPr>
              <a:t>a. "How can we do this better?"</a:t>
            </a:r>
          </a:p>
          <a:p>
            <a:pPr lvl="4" algn="just"/>
            <a:r>
              <a:rPr lang="en-US" sz="2800" b="1" dirty="0">
                <a:solidFill>
                  <a:srgbClr val="0A1F61"/>
                </a:solidFill>
                <a:cs typeface="Tajawal ExtraBold" panose="00000800000000000000" pitchFamily="2" charset="-78"/>
              </a:rPr>
              <a:t>b. "Why are we doing this?"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70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50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76708" y="1303434"/>
            <a:ext cx="10427749" cy="510909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endParaRPr lang="en-US" sz="1000" b="1" dirty="0">
              <a:solidFill>
                <a:srgbClr val="0A1F61"/>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7. I believe</a:t>
            </a:r>
          </a:p>
          <a:p>
            <a:pPr lvl="4" algn="just"/>
            <a:r>
              <a:rPr lang="en-US" sz="2400" b="1" dirty="0">
                <a:solidFill>
                  <a:srgbClr val="0A1F61"/>
                </a:solidFill>
                <a:cs typeface="Tajawal ExtraBold" panose="00000800000000000000" pitchFamily="2" charset="-78"/>
              </a:rPr>
              <a:t>a. there's always a way to minimize risk.</a:t>
            </a:r>
          </a:p>
          <a:p>
            <a:pPr lvl="4" algn="just"/>
            <a:r>
              <a:rPr lang="en-US" sz="2400" b="1" dirty="0">
                <a:solidFill>
                  <a:srgbClr val="0A1F61"/>
                </a:solidFill>
                <a:cs typeface="Tajawal ExtraBold" panose="00000800000000000000" pitchFamily="2" charset="-78"/>
              </a:rPr>
              <a:t>b. some risks are too great.</a:t>
            </a:r>
          </a:p>
          <a:p>
            <a:pPr lvl="2" algn="just"/>
            <a:r>
              <a:rPr lang="en-US" sz="2400" b="1" dirty="0">
                <a:solidFill>
                  <a:srgbClr val="0A1F61"/>
                </a:solidFill>
                <a:cs typeface="Tajawal ExtraBold" panose="00000800000000000000" pitchFamily="2" charset="-78"/>
              </a:rPr>
              <a:t>8. When I disagree with my boss, I typically</a:t>
            </a:r>
          </a:p>
          <a:p>
            <a:pPr lvl="4" algn="just"/>
            <a:r>
              <a:rPr lang="en-US" sz="2400" b="1" dirty="0">
                <a:solidFill>
                  <a:srgbClr val="0A1F61"/>
                </a:solidFill>
                <a:cs typeface="Tajawal ExtraBold" panose="00000800000000000000" pitchFamily="2" charset="-78"/>
              </a:rPr>
              <a:t>a. coax him/her nicely to alter his/her view.</a:t>
            </a:r>
          </a:p>
          <a:p>
            <a:pPr lvl="4" algn="just"/>
            <a:r>
              <a:rPr lang="en-US" sz="2400" b="1" dirty="0">
                <a:solidFill>
                  <a:srgbClr val="0A1F61"/>
                </a:solidFill>
                <a:cs typeface="Tajawal ExtraBold" panose="00000800000000000000" pitchFamily="2" charset="-78"/>
              </a:rPr>
              <a:t>b. bluntly tell him/her, "You're wrong."</a:t>
            </a:r>
          </a:p>
          <a:p>
            <a:pPr lvl="2" algn="just"/>
            <a:r>
              <a:rPr lang="en-US" sz="2400" b="1" dirty="0">
                <a:solidFill>
                  <a:srgbClr val="0A1F61"/>
                </a:solidFill>
                <a:cs typeface="Tajawal ExtraBold" panose="00000800000000000000" pitchFamily="2" charset="-78"/>
              </a:rPr>
              <a:t>9. I tend to sway people by using</a:t>
            </a:r>
          </a:p>
          <a:p>
            <a:pPr lvl="4" algn="just"/>
            <a:r>
              <a:rPr lang="en-US" sz="2400" b="1" dirty="0">
                <a:solidFill>
                  <a:srgbClr val="0A1F61"/>
                </a:solidFill>
                <a:cs typeface="Tajawal ExtraBold" panose="00000800000000000000" pitchFamily="2" charset="-78"/>
              </a:rPr>
              <a:t>a. emotion.</a:t>
            </a:r>
          </a:p>
          <a:p>
            <a:pPr lvl="4" algn="just"/>
            <a:r>
              <a:rPr lang="en-US" sz="2400" b="1" dirty="0">
                <a:solidFill>
                  <a:srgbClr val="0A1F61"/>
                </a:solidFill>
                <a:cs typeface="Tajawal ExtraBold" panose="00000800000000000000" pitchFamily="2" charset="-78"/>
              </a:rPr>
              <a:t>b. logic.</a:t>
            </a:r>
          </a:p>
          <a:p>
            <a:pPr marL="795338" lvl="4" indent="60325" algn="just"/>
            <a:r>
              <a:rPr lang="en-US" sz="2400" b="1" dirty="0">
                <a:solidFill>
                  <a:srgbClr val="0A1F61"/>
                </a:solidFill>
                <a:cs typeface="Tajawal ExtraBold" panose="00000800000000000000" pitchFamily="2" charset="-78"/>
              </a:rPr>
              <a:t>10. I think this quiz is</a:t>
            </a:r>
          </a:p>
          <a:p>
            <a:pPr lvl="4" algn="just"/>
            <a:r>
              <a:rPr lang="en-US" sz="2400" b="1" dirty="0">
                <a:solidFill>
                  <a:srgbClr val="0A1F61"/>
                </a:solidFill>
                <a:cs typeface="Tajawal ExtraBold" panose="00000800000000000000" pitchFamily="2" charset="-78"/>
              </a:rPr>
              <a:t>a. ridiculous.</a:t>
            </a:r>
          </a:p>
          <a:p>
            <a:pPr lvl="4" algn="just"/>
            <a:r>
              <a:rPr lang="en-US" sz="2400" b="1" dirty="0">
                <a:solidFill>
                  <a:srgbClr val="0A1F61"/>
                </a:solidFill>
                <a:cs typeface="Tajawal ExtraBold" panose="00000800000000000000" pitchFamily="2" charset="-78"/>
              </a:rPr>
              <a:t>b. fascinating.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3191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40164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Do You Have Charismatic Tendencies?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141933" y="1309265"/>
            <a:ext cx="9520127" cy="509825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9EA46E07-EB5F-85BA-5AFD-6FBA1C643C6D}"/>
              </a:ext>
            </a:extLst>
          </p:cNvPr>
          <p:cNvPicPr>
            <a:picLocks noChangeAspect="1"/>
          </p:cNvPicPr>
          <p:nvPr/>
        </p:nvPicPr>
        <p:blipFill>
          <a:blip r:embed="rId5"/>
          <a:stretch>
            <a:fillRect/>
          </a:stretch>
        </p:blipFill>
        <p:spPr>
          <a:xfrm>
            <a:off x="2409096" y="640034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55768"/>
            <a:ext cx="9360742" cy="4893647"/>
          </a:xfrm>
          <a:prstGeom prst="rect">
            <a:avLst/>
          </a:prstGeom>
          <a:noFill/>
        </p:spPr>
        <p:txBody>
          <a:bodyPr wrap="square" rtlCol="0">
            <a:spAutoFit/>
          </a:bodyPr>
          <a:lstStyle/>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6996</TotalTime>
  <Words>5550</Words>
  <Application>Microsoft Office PowerPoint</Application>
  <PresentationFormat>Widescreen</PresentationFormat>
  <Paragraphs>566</Paragraphs>
  <Slides>81</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81</vt:i4>
      </vt:variant>
    </vt:vector>
  </HeadingPairs>
  <TitlesOfParts>
    <vt:vector size="89"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157</cp:revision>
  <dcterms:created xsi:type="dcterms:W3CDTF">2021-08-03T13:03:26Z</dcterms:created>
  <dcterms:modified xsi:type="dcterms:W3CDTF">2023-10-26T17:51:26Z</dcterms:modified>
</cp:coreProperties>
</file>