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7"/>
  </p:notesMasterIdLst>
  <p:sldIdLst>
    <p:sldId id="532" r:id="rId5"/>
    <p:sldId id="533" r:id="rId6"/>
    <p:sldId id="480" r:id="rId7"/>
    <p:sldId id="313" r:id="rId8"/>
    <p:sldId id="496" r:id="rId9"/>
    <p:sldId id="539" r:id="rId10"/>
    <p:sldId id="540" r:id="rId11"/>
    <p:sldId id="276" r:id="rId12"/>
    <p:sldId id="497" r:id="rId13"/>
    <p:sldId id="498" r:id="rId14"/>
    <p:sldId id="499" r:id="rId15"/>
    <p:sldId id="534" r:id="rId16"/>
    <p:sldId id="500" r:id="rId17"/>
    <p:sldId id="519" r:id="rId18"/>
    <p:sldId id="502" r:id="rId19"/>
    <p:sldId id="536" r:id="rId20"/>
    <p:sldId id="538" r:id="rId21"/>
    <p:sldId id="537" r:id="rId22"/>
    <p:sldId id="535" r:id="rId23"/>
    <p:sldId id="503" r:id="rId24"/>
    <p:sldId id="520" r:id="rId25"/>
    <p:sldId id="504" r:id="rId26"/>
    <p:sldId id="505" r:id="rId27"/>
    <p:sldId id="506" r:id="rId28"/>
    <p:sldId id="507" r:id="rId29"/>
    <p:sldId id="509" r:id="rId30"/>
    <p:sldId id="522" r:id="rId31"/>
    <p:sldId id="510" r:id="rId32"/>
    <p:sldId id="512" r:id="rId33"/>
    <p:sldId id="513" r:id="rId34"/>
    <p:sldId id="514" r:id="rId35"/>
    <p:sldId id="515" r:id="rId36"/>
    <p:sldId id="517" r:id="rId37"/>
    <p:sldId id="523" r:id="rId38"/>
    <p:sldId id="524" r:id="rId39"/>
    <p:sldId id="525" r:id="rId40"/>
    <p:sldId id="526" r:id="rId41"/>
    <p:sldId id="527" r:id="rId42"/>
    <p:sldId id="528" r:id="rId43"/>
    <p:sldId id="530" r:id="rId44"/>
    <p:sldId id="53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2"/>
            <p14:sldId id="533"/>
            <p14:sldId id="480"/>
            <p14:sldId id="313"/>
            <p14:sldId id="496"/>
            <p14:sldId id="539"/>
            <p14:sldId id="540"/>
            <p14:sldId id="276"/>
            <p14:sldId id="497"/>
            <p14:sldId id="498"/>
            <p14:sldId id="499"/>
            <p14:sldId id="534"/>
            <p14:sldId id="500"/>
            <p14:sldId id="519"/>
            <p14:sldId id="502"/>
            <p14:sldId id="536"/>
            <p14:sldId id="538"/>
            <p14:sldId id="537"/>
            <p14:sldId id="535"/>
            <p14:sldId id="503"/>
            <p14:sldId id="520"/>
            <p14:sldId id="504"/>
            <p14:sldId id="505"/>
            <p14:sldId id="506"/>
            <p14:sldId id="507"/>
            <p14:sldId id="509"/>
            <p14:sldId id="522"/>
            <p14:sldId id="510"/>
            <p14:sldId id="512"/>
            <p14:sldId id="513"/>
            <p14:sldId id="514"/>
            <p14:sldId id="515"/>
            <p14:sldId id="517"/>
            <p14:sldId id="523"/>
            <p14:sldId id="524"/>
            <p14:sldId id="525"/>
            <p14:sldId id="526"/>
            <p14:sldId id="527"/>
            <p14:sldId id="528"/>
            <p14:sldId id="530"/>
            <p14:sldId id="53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9D152FB-6747-577B-EA7A-1B162035B2A5}" v="126" dt="2024-06-27T01:35:08.0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3699" autoAdjust="0"/>
  </p:normalViewPr>
  <p:slideViewPr>
    <p:cSldViewPr snapToGrid="0">
      <p:cViewPr varScale="1">
        <p:scale>
          <a:sx n="119" d="100"/>
          <a:sy n="119" d="100"/>
        </p:scale>
        <p:origin x="880" y="1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imaa Mansour" userId="S::shimaamansour@midocean.edu.km::f03e7fc3-32df-4d22-8152-7a522396b3e9" providerId="AD" clId="Web-{F9D152FB-6747-577B-EA7A-1B162035B2A5}"/>
    <pc:docChg chg="modSld">
      <pc:chgData name="Shimaa Mansour" userId="S::shimaamansour@midocean.edu.km::f03e7fc3-32df-4d22-8152-7a522396b3e9" providerId="AD" clId="Web-{F9D152FB-6747-577B-EA7A-1B162035B2A5}" dt="2024-06-27T01:35:08.013" v="117" actId="1076"/>
      <pc:docMkLst>
        <pc:docMk/>
      </pc:docMkLst>
      <pc:sldChg chg="modSp">
        <pc:chgData name="Shimaa Mansour" userId="S::shimaamansour@midocean.edu.km::f03e7fc3-32df-4d22-8152-7a522396b3e9" providerId="AD" clId="Web-{F9D152FB-6747-577B-EA7A-1B162035B2A5}" dt="2024-06-27T01:35:08.013" v="117" actId="1076"/>
        <pc:sldMkLst>
          <pc:docMk/>
          <pc:sldMk cId="1472921410" sldId="532"/>
        </pc:sldMkLst>
        <pc:spChg chg="mod">
          <ac:chgData name="Shimaa Mansour" userId="S::shimaamansour@midocean.edu.km::f03e7fc3-32df-4d22-8152-7a522396b3e9" providerId="AD" clId="Web-{F9D152FB-6747-577B-EA7A-1B162035B2A5}" dt="2024-06-27T01:35:08.013" v="117" actId="1076"/>
          <ac:spMkLst>
            <pc:docMk/>
            <pc:sldMk cId="1472921410" sldId="532"/>
            <ac:spMk id="31" creationId="{00000000-0000-0000-0000-000000000000}"/>
          </ac:spMkLst>
        </pc:spChg>
        <pc:spChg chg="mod">
          <ac:chgData name="Shimaa Mansour" userId="S::shimaamansour@midocean.edu.km::f03e7fc3-32df-4d22-8152-7a522396b3e9" providerId="AD" clId="Web-{F9D152FB-6747-577B-EA7A-1B162035B2A5}" dt="2024-06-27T01:35:00.200" v="72" actId="20577"/>
          <ac:spMkLst>
            <pc:docMk/>
            <pc:sldMk cId="1472921410" sldId="532"/>
            <ac:spMk id="46"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484693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756075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39925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468646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47134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jpeg"/><Relationship Id="rId1" Type="http://schemas.openxmlformats.org/officeDocument/2006/relationships/slideLayout" Target="../slideLayouts/slideLayout15.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200342" y="440267"/>
            <a:ext cx="5602191" cy="593255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209838" y="3546411"/>
            <a:ext cx="3681139" cy="400110"/>
          </a:xfrm>
          <a:prstGeom prst="rect">
            <a:avLst/>
          </a:prstGeom>
          <a:noFill/>
        </p:spPr>
        <p:txBody>
          <a:bodyPr wrap="square" rtlCol="0">
            <a:spAutoFit/>
          </a:bodyPr>
          <a:lstStyle/>
          <a:p>
            <a:r>
              <a:rPr lang="en-US" sz="2000" dirty="0">
                <a:latin typeface="Alexandria"/>
                <a:cs typeface="Alexandria" charset="0"/>
              </a:rPr>
              <a:t>Prepared by Dr. Ibrahim Siam </a:t>
            </a:r>
          </a:p>
        </p:txBody>
      </p:sp>
      <p:sp>
        <p:nvSpPr>
          <p:cNvPr id="31" name="TextBox 30"/>
          <p:cNvSpPr txBox="1"/>
          <p:nvPr/>
        </p:nvSpPr>
        <p:spPr>
          <a:xfrm>
            <a:off x="673669" y="2424037"/>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34" name="Rectangle: Rounded Corners 33"/>
          <p:cNvSpPr/>
          <p:nvPr/>
        </p:nvSpPr>
        <p:spPr>
          <a:xfrm>
            <a:off x="1014328" y="5673536"/>
            <a:ext cx="3940460"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2D3956"/>
                </a:solidFill>
                <a:latin typeface="Alexandria"/>
                <a:cs typeface="Tajawal Medium" panose="00000600000000000000" pitchFamily="2" charset="-78"/>
              </a:rPr>
              <a:t>المحاضر</a:t>
            </a:r>
            <a:r>
              <a:rPr lang="ar-SA" sz="2800" b="1" dirty="0" err="1">
                <a:solidFill>
                  <a:srgbClr val="2D3956"/>
                </a:solidFill>
                <a:latin typeface="Alexandria"/>
                <a:cs typeface="Tajawal Medium" panose="00000600000000000000" pitchFamily="2" charset="-78"/>
              </a:rPr>
              <a:t>ة</a:t>
            </a:r>
            <a:r>
              <a:rPr lang="ar-JO" sz="2800" b="1" dirty="0">
                <a:solidFill>
                  <a:srgbClr val="2D3956"/>
                </a:solidFill>
                <a:latin typeface="Alexandria"/>
                <a:cs typeface="Tajawal Medium" panose="00000600000000000000" pitchFamily="2" charset="-78"/>
              </a:rPr>
              <a:t> الرابعة </a:t>
            </a:r>
            <a:endParaRPr lang="en-US" sz="2800" b="1" dirty="0">
              <a:solidFill>
                <a:srgbClr val="2D3956"/>
              </a:solidFill>
              <a:latin typeface="Alexandria"/>
              <a:cs typeface="Tajawal Medium" panose="00000600000000000000" pitchFamily="2" charset="-78"/>
            </a:endParaRPr>
          </a:p>
        </p:txBody>
      </p:sp>
      <p:sp>
        <p:nvSpPr>
          <p:cNvPr id="46" name="TextBox 45"/>
          <p:cNvSpPr txBox="1"/>
          <p:nvPr/>
        </p:nvSpPr>
        <p:spPr>
          <a:xfrm>
            <a:off x="1604747" y="4647040"/>
            <a:ext cx="2199641" cy="707886"/>
          </a:xfrm>
          <a:prstGeom prst="rect">
            <a:avLst/>
          </a:prstGeom>
          <a:noFill/>
        </p:spPr>
        <p:txBody>
          <a:bodyPr wrap="none" rtlCol="0">
            <a:spAutoFit/>
          </a:bodyP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latin typeface="Alexandria"/>
                <a:cs typeface="Alexandria" charset="0"/>
              </a:rPr>
              <a:t>الاتصالات الاستراتيج</a:t>
            </a:r>
            <a:r>
              <a:rPr lang="ar-EG" sz="2000" b="1" dirty="0">
                <a:latin typeface="Alexandria"/>
                <a:cs typeface="Alexandria" charset="0"/>
              </a:rPr>
              <a:t>ية</a:t>
            </a:r>
            <a:endParaRPr lang="en-US" sz="2000" b="1" dirty="0">
              <a:latin typeface="Alexandria"/>
              <a:cs typeface="Alexandria" charset="0"/>
            </a:endParaRPr>
          </a:p>
        </p:txBody>
      </p:sp>
      <p:sp>
        <p:nvSpPr>
          <p:cNvPr id="14" name="Oval 13"/>
          <p:cNvSpPr/>
          <p:nvPr/>
        </p:nvSpPr>
        <p:spPr>
          <a:xfrm>
            <a:off x="6200343" y="812799"/>
            <a:ext cx="5602191" cy="556002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78992" y="515463"/>
            <a:ext cx="2954655" cy="1379622"/>
          </a:xfrm>
          <a:prstGeom prst="rect">
            <a:avLst/>
          </a:prstGeom>
        </p:spPr>
      </p:pic>
    </p:spTree>
    <p:extLst>
      <p:ext uri="{BB962C8B-B14F-4D97-AF65-F5344CB8AC3E}">
        <p14:creationId xmlns:p14="http://schemas.microsoft.com/office/powerpoint/2010/main" val="14729214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3990"/>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568103" y="2900875"/>
            <a:ext cx="4621778" cy="769441"/>
          </a:xfrm>
          <a:prstGeom prst="rect">
            <a:avLst/>
          </a:prstGeom>
          <a:noFill/>
        </p:spPr>
        <p:txBody>
          <a:bodyPr wrap="none" rtlCol="0">
            <a:spAutoFit/>
          </a:bodyPr>
          <a:lstStyle/>
          <a:p>
            <a:r>
              <a:rPr lang="ar-JO" sz="4400" b="1" dirty="0">
                <a:solidFill>
                  <a:srgbClr val="00B0F0"/>
                </a:solidFill>
                <a:latin typeface="Alexandria"/>
                <a:cs typeface="Alexandria" charset="0"/>
              </a:rPr>
              <a:t>الاتصالات الاستراتيج</a:t>
            </a:r>
            <a:r>
              <a:rPr lang="ar-EG" sz="4400" b="1" dirty="0">
                <a:solidFill>
                  <a:srgbClr val="00B0F0"/>
                </a:solidFill>
                <a:latin typeface="Alexandria"/>
                <a:cs typeface="Alexandria" charset="0"/>
              </a:rPr>
              <a:t>ية</a:t>
            </a:r>
            <a:endParaRPr lang="en-US" sz="4400" b="1" dirty="0">
              <a:solidFill>
                <a:srgbClr val="00B0F0"/>
              </a:solidFill>
              <a:latin typeface="Alexandria"/>
              <a:cs typeface="Alexandria" charset="0"/>
            </a:endParaRPr>
          </a:p>
        </p:txBody>
      </p:sp>
      <p:sp>
        <p:nvSpPr>
          <p:cNvPr id="10" name="Rectangle: Rounded Corners 9"/>
          <p:cNvSpPr/>
          <p:nvPr/>
        </p:nvSpPr>
        <p:spPr>
          <a:xfrm>
            <a:off x="6384738" y="3894759"/>
            <a:ext cx="4550831" cy="90779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2D3956"/>
                </a:solidFill>
                <a:latin typeface="Alexandria"/>
                <a:cs typeface="Tajawal Medium" panose="00000600000000000000" pitchFamily="2" charset="-78"/>
              </a:rPr>
              <a:t>PRL633</a:t>
            </a:r>
            <a:endParaRPr lang="ar-JO" sz="2000" b="1" dirty="0">
              <a:solidFill>
                <a:srgbClr val="2D3956"/>
              </a:solidFill>
              <a:latin typeface="Alexandria"/>
              <a:cs typeface="Tajawal Medium" panose="00000600000000000000" pitchFamily="2" charset="-78"/>
            </a:endParaRPr>
          </a:p>
          <a:p>
            <a:pPr algn="ctr"/>
            <a:r>
              <a:rPr lang="ar-JO" sz="2000" b="1" dirty="0">
                <a:solidFill>
                  <a:srgbClr val="00B0F0"/>
                </a:solidFill>
                <a:latin typeface="Alexandria"/>
                <a:cs typeface="Alexandria" charset="0"/>
              </a:rPr>
              <a:t>الاتصالات الاستراتيج</a:t>
            </a:r>
            <a:r>
              <a:rPr lang="ar-EG" sz="2000" b="1" dirty="0">
                <a:solidFill>
                  <a:srgbClr val="00B0F0"/>
                </a:solidFill>
                <a:latin typeface="Alexandria"/>
                <a:cs typeface="Alexandria" charset="0"/>
              </a:rPr>
              <a:t>ية</a:t>
            </a:r>
            <a:endParaRPr lang="en-US" sz="2000" b="1" dirty="0">
              <a:solidFill>
                <a:srgbClr val="00B0F0"/>
              </a:solidFill>
              <a:latin typeface="Alexandria"/>
              <a:cs typeface="Alexandria" charset="0"/>
            </a:endParaRPr>
          </a:p>
        </p:txBody>
      </p:sp>
      <p:sp>
        <p:nvSpPr>
          <p:cNvPr id="12" name="TextBox 11"/>
          <p:cNvSpPr txBox="1"/>
          <p:nvPr/>
        </p:nvSpPr>
        <p:spPr>
          <a:xfrm>
            <a:off x="459186" y="6187539"/>
            <a:ext cx="3459672"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Ibrahim Siam </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solidFill>
                  <a:schemeClr val="bg1"/>
                </a:solidFill>
              </a:rPr>
              <a:t>midocean.edu.km</a:t>
            </a:r>
            <a:endParaRPr lang="en-US" sz="2000" b="1" dirty="0">
              <a:solidFill>
                <a:schemeClr val="bg1"/>
              </a:solidFill>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33">
            <a:extLst>
              <a:ext uri="{FF2B5EF4-FFF2-40B4-BE49-F238E27FC236}">
                <a16:creationId xmlns:a16="http://schemas.microsoft.com/office/drawing/2014/main" id="{15C30772-0DD8-7BE1-E943-20DE696CFBEA}"/>
              </a:ext>
            </a:extLst>
          </p:cNvPr>
          <p:cNvSpPr/>
          <p:nvPr/>
        </p:nvSpPr>
        <p:spPr>
          <a:xfrm>
            <a:off x="6384738" y="5011836"/>
            <a:ext cx="45974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400" b="1" dirty="0">
                <a:solidFill>
                  <a:srgbClr val="2D3956"/>
                </a:solidFill>
                <a:latin typeface="Alexandria"/>
                <a:cs typeface="Tajawal Medium" panose="00000600000000000000" pitchFamily="2" charset="-78"/>
              </a:rPr>
              <a:t>المحاضره الرابعة </a:t>
            </a:r>
            <a:endParaRPr lang="en-US" sz="2400" b="1" dirty="0">
              <a:solidFill>
                <a:srgbClr val="2D3956"/>
              </a:solidFill>
              <a:latin typeface="Alexandria"/>
              <a:cs typeface="Tajawal Medium" panose="00000600000000000000" pitchFamily="2" charset="-78"/>
            </a:endParaRPr>
          </a:p>
        </p:txBody>
      </p:sp>
    </p:spTree>
    <p:extLst>
      <p:ext uri="{BB962C8B-B14F-4D97-AF65-F5344CB8AC3E}">
        <p14:creationId xmlns:p14="http://schemas.microsoft.com/office/powerpoint/2010/main" val="1713492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656893" y="4450185"/>
            <a:ext cx="4240992" cy="400110"/>
          </a:xfrm>
          <a:prstGeom prst="rect">
            <a:avLst/>
          </a:prstGeom>
          <a:noFill/>
        </p:spPr>
        <p:txBody>
          <a:bodyPr wrap="square" rtlCol="0">
            <a:spAutoFit/>
          </a:bodyPr>
          <a:lstStyle/>
          <a:p>
            <a:pPr algn="ctr"/>
            <a:r>
              <a:rPr lang="en-US" sz="2000" b="1" dirty="0">
                <a:latin typeface="Alexandria" charset="0"/>
                <a:cs typeface="Alexandria" charset="0"/>
              </a:rPr>
              <a:t>Prepared by Dr. Ibrahim Siam</a:t>
            </a:r>
          </a:p>
        </p:txBody>
      </p:sp>
      <p:sp>
        <p:nvSpPr>
          <p:cNvPr id="31" name="TextBox 30"/>
          <p:cNvSpPr txBox="1"/>
          <p:nvPr/>
        </p:nvSpPr>
        <p:spPr>
          <a:xfrm>
            <a:off x="474515" y="2489030"/>
            <a:ext cx="460574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Strategic</a:t>
            </a:r>
          </a:p>
          <a:p>
            <a:pPr algn="ctr"/>
            <a:r>
              <a:rPr lang="en-US" sz="4400" b="1" dirty="0">
                <a:solidFill>
                  <a:srgbClr val="00B0F0"/>
                </a:solidFill>
                <a:latin typeface="Alexandria" charset="0"/>
                <a:cs typeface="Alexandria" charset="0"/>
              </a:rPr>
              <a:t> Communication</a:t>
            </a:r>
          </a:p>
        </p:txBody>
      </p:sp>
      <p:sp>
        <p:nvSpPr>
          <p:cNvPr id="34" name="Rectangle: Rounded Corners 33"/>
          <p:cNvSpPr/>
          <p:nvPr/>
        </p:nvSpPr>
        <p:spPr>
          <a:xfrm>
            <a:off x="852878" y="5193033"/>
            <a:ext cx="405148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latin typeface="Alexandria" charset="0"/>
                <a:cs typeface="Alexandria" charset="0"/>
              </a:rPr>
              <a:t> </a:t>
            </a:r>
            <a:r>
              <a:rPr lang="en-US" sz="2400" b="1" dirty="0">
                <a:solidFill>
                  <a:schemeClr val="bg1"/>
                </a:solidFill>
                <a:latin typeface="Alexandria"/>
                <a:cs typeface="Tajawal Medium" panose="00000600000000000000" pitchFamily="2" charset="-78"/>
              </a:rPr>
              <a:t>PRL633</a:t>
            </a:r>
            <a:r>
              <a:rPr lang="en-US" sz="2400" b="1" dirty="0">
                <a:solidFill>
                  <a:schemeClr val="bg1"/>
                </a:solidFill>
                <a:latin typeface="Alexandria" charset="0"/>
                <a:cs typeface="Alexandria" charset="0"/>
              </a:rPr>
              <a:t>     Lecture 4</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68418" y="594803"/>
            <a:ext cx="2954655" cy="1379622"/>
          </a:xfrm>
          <a:prstGeom prst="rect">
            <a:avLst/>
          </a:prstGeom>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85658" y="1705390"/>
            <a:ext cx="5968538" cy="3752227"/>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732464" y="1579433"/>
            <a:ext cx="4113898" cy="461665"/>
          </a:xfrm>
          <a:prstGeom prst="rect">
            <a:avLst/>
          </a:prstGeom>
          <a:noFill/>
        </p:spPr>
        <p:txBody>
          <a:bodyPr wrap="square" rtlCol="0">
            <a:spAutoFit/>
          </a:bodyPr>
          <a:lstStyle/>
          <a:p>
            <a:r>
              <a:rPr lang="ar-QA" sz="2400" dirty="0"/>
              <a:t>العلاقات العامة كعملية اتصالية </a:t>
            </a:r>
            <a:endParaRPr lang="ar-QA" sz="2400" b="1" dirty="0"/>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63505" y="2571573"/>
            <a:ext cx="8417320" cy="3831818"/>
          </a:xfrm>
          <a:prstGeom prst="rect">
            <a:avLst/>
          </a:prstGeom>
          <a:noFill/>
        </p:spPr>
        <p:txBody>
          <a:bodyPr wrap="square" rtlCol="0">
            <a:spAutoFit/>
          </a:bodyPr>
          <a:lstStyle/>
          <a:p>
            <a:pPr algn="r" rtl="1">
              <a:lnSpc>
                <a:spcPct val="150000"/>
              </a:lnSpc>
            </a:pPr>
            <a:r>
              <a:rPr lang="ar-QA" dirty="0"/>
              <a:t>(الاتصال) كلمة مشتقة من أصلها اللاتيني </a:t>
            </a:r>
            <a:r>
              <a:rPr lang="en-US" dirty="0"/>
              <a:t>(</a:t>
            </a:r>
            <a:r>
              <a:rPr lang="en-US" dirty="0" err="1"/>
              <a:t>Communis</a:t>
            </a:r>
            <a:r>
              <a:rPr lang="en-US" dirty="0"/>
              <a:t>)، </a:t>
            </a:r>
            <a:r>
              <a:rPr lang="ar-QA" dirty="0"/>
              <a:t>أي</a:t>
            </a:r>
            <a:r>
              <a:rPr lang="en-US" dirty="0"/>
              <a:t>common)</a:t>
            </a:r>
            <a:r>
              <a:rPr lang="ar-JO" dirty="0"/>
              <a:t>)</a:t>
            </a:r>
            <a:r>
              <a:rPr lang="en-US" dirty="0"/>
              <a:t> </a:t>
            </a:r>
            <a:r>
              <a:rPr lang="ar-QA" dirty="0"/>
              <a:t>ومعناها مشترك فعندما نقوم بعملية (الاتصال) فنحن نحاول ان نقيم (رسالة مشتركة) مع شخص أو جماعة، أي أننا تحاول ان نشترك معا في معلومات او أفكار محددة)</a:t>
            </a:r>
          </a:p>
          <a:p>
            <a:pPr algn="r" rtl="1">
              <a:lnSpc>
                <a:spcPct val="150000"/>
              </a:lnSpc>
            </a:pPr>
            <a:endParaRPr lang="ar-QA" dirty="0"/>
          </a:p>
          <a:p>
            <a:pPr algn="r" rtl="1">
              <a:lnSpc>
                <a:spcPct val="150000"/>
              </a:lnSpc>
            </a:pPr>
            <a:r>
              <a:rPr lang="ar-QA" dirty="0"/>
              <a:t>أن الإنسان يعيش في مجموعات بشرية تتحرك وتتطور وتنمو، وتحركها في ذلك عوامل ومؤثرات متعددة متداخلة وتربطها ببعضها شبكة دقيقة من الصلات هذه الصلات والعلاقات تأخذ صورتها في شكل أفعال وأقوال واتصالات تؤثر في الجماعة وتتأثر بها، ويعرف (الاتصال) بأنه حقيقة أساسية للوجود الإنساني والعملية الاجتماعية، فهو الذي يجعل التفاعل بين الإفراد ممكنا عن طريق نقل وتبادل المعلومات بين إفراد ذلك المجتمع الذي على أساسه يتوحد الفكر وتتفق المفاهيم</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ar-JO" sz="4000" b="1" dirty="0">
                <a:solidFill>
                  <a:schemeClr val="bg1"/>
                </a:solidFill>
                <a:latin typeface="Alexandria" charset="0"/>
                <a:cs typeface="Alexandria" charset="0"/>
              </a:rPr>
              <a:t>04</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r>
              <a:rPr lang="ar-QA" sz="2800" dirty="0"/>
              <a:t>العلاقات العامة كعملية اتصالية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717589" y="1826358"/>
            <a:ext cx="10001791" cy="3785652"/>
          </a:xfrm>
          <a:prstGeom prst="rect">
            <a:avLst/>
          </a:prstGeom>
          <a:noFill/>
        </p:spPr>
        <p:txBody>
          <a:bodyPr wrap="square" rtlCol="0">
            <a:spAutoFit/>
          </a:bodyPr>
          <a:lstStyle/>
          <a:p>
            <a:pPr algn="just" rtl="1"/>
            <a:r>
              <a:rPr lang="ar-QA" sz="2000" dirty="0"/>
              <a:t>الاتصال هو العملية التي تتضمن تبادل الحقائق والأفكار والآراء والمعلومات والاتجاهات بين باستخدام شخص أو أكثر من شخص أو أكثر من صيغة للتعبير بحيث يفهم كل طرف ما يعنيه الطرف الأخر".</a:t>
            </a:r>
            <a:endParaRPr lang="ar-JO" sz="2000" dirty="0"/>
          </a:p>
          <a:p>
            <a:pPr algn="just" rtl="1"/>
            <a:endParaRPr lang="ar-JO" sz="2000" dirty="0"/>
          </a:p>
          <a:p>
            <a:pPr algn="just" rtl="1"/>
            <a:r>
              <a:rPr lang="ar-QA" sz="2000" dirty="0"/>
              <a:t> يعرف الاتصال بأنه عملية يقوم بها شخص ينقل رسالة تحمل المعلومات أو الآراء أو الاتجاهات او المشاعر إلى الآخرين لهدف ما وفي موقف ما عن طريق الرموز، بغض النظر عما يعترضها من تشويش</a:t>
            </a:r>
          </a:p>
          <a:p>
            <a:pPr algn="just" rtl="1"/>
            <a:endParaRPr lang="ar-QA" sz="2000" dirty="0"/>
          </a:p>
          <a:p>
            <a:pPr algn="just" rtl="1"/>
            <a:r>
              <a:rPr lang="ar-QA" sz="2000" dirty="0"/>
              <a:t>وكذلك يعرف الاتصال على انه العملية التي يتبادل اثنان أو أكثر من الأشخاص المعلومات باستخدام مجموعة مشتركة من الرموز.</a:t>
            </a:r>
          </a:p>
          <a:p>
            <a:pPr algn="just" rtl="1"/>
            <a:endParaRPr lang="ar-QA" sz="2000" dirty="0"/>
          </a:p>
          <a:p>
            <a:pPr algn="just" rtl="1"/>
            <a:r>
              <a:rPr lang="ar-QA" sz="2000" dirty="0"/>
              <a:t>ويُعد الاتصال من أهم عناصر العلاقات العامة، بل ان هناك العديد من خبراء العلاقات العامة يعدون العلاقات العامة أساسا لأنها تمثل القدرة على الاتصال وتبادل المعلومات بقصد التأثير في الجماهير داخل المنظمة وخارجها.</a:t>
            </a:r>
            <a:endParaRPr lang="en-US" sz="2000" dirty="0"/>
          </a:p>
          <a:p>
            <a:pPr algn="just" rtl="1"/>
            <a:endParaRPr lang="en-US" sz="2000" dirty="0"/>
          </a:p>
        </p:txBody>
      </p:sp>
    </p:spTree>
    <p:extLst>
      <p:ext uri="{BB962C8B-B14F-4D97-AF65-F5344CB8AC3E}">
        <p14:creationId xmlns:p14="http://schemas.microsoft.com/office/powerpoint/2010/main" val="4930647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068105" y="1631641"/>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QA"/>
              <a:t>بالمسؤولية</a:t>
            </a:r>
            <a:endParaRPr lang="en-US" dirty="0"/>
          </a:p>
        </p:txBody>
      </p:sp>
      <p:sp>
        <p:nvSpPr>
          <p:cNvPr id="3" name="TextBox 2"/>
          <p:cNvSpPr txBox="1"/>
          <p:nvPr/>
        </p:nvSpPr>
        <p:spPr>
          <a:xfrm>
            <a:off x="2949445" y="1016803"/>
            <a:ext cx="4995954" cy="523220"/>
          </a:xfrm>
          <a:prstGeom prst="rect">
            <a:avLst/>
          </a:prstGeom>
          <a:noFill/>
        </p:spPr>
        <p:txBody>
          <a:bodyPr wrap="square" rtlCol="0">
            <a:spAutoFit/>
          </a:bodyPr>
          <a:lstStyle/>
          <a:p>
            <a:r>
              <a:rPr lang="ar-QA" sz="2800" dirty="0"/>
              <a:t>العلاقات العامة كعملية اتصالية </a:t>
            </a:r>
            <a:endParaRPr lang="ar-QA" sz="2800" b="1" dirty="0"/>
          </a:p>
        </p:txBody>
      </p:sp>
      <p:sp>
        <p:nvSpPr>
          <p:cNvPr id="5" name="Rectangle 4"/>
          <p:cNvSpPr/>
          <p:nvPr/>
        </p:nvSpPr>
        <p:spPr>
          <a:xfrm>
            <a:off x="946103" y="492568"/>
            <a:ext cx="1404457" cy="104847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69648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99514" y="86329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p:cNvSpPr txBox="1"/>
          <p:nvPr/>
        </p:nvSpPr>
        <p:spPr>
          <a:xfrm>
            <a:off x="1199514" y="1926142"/>
            <a:ext cx="10298353" cy="4093428"/>
          </a:xfrm>
          <a:prstGeom prst="rect">
            <a:avLst/>
          </a:prstGeom>
          <a:noFill/>
        </p:spPr>
        <p:txBody>
          <a:bodyPr wrap="square" rtlCol="0">
            <a:spAutoFit/>
          </a:bodyPr>
          <a:lstStyle/>
          <a:p>
            <a:pPr algn="just" rtl="1"/>
            <a:r>
              <a:rPr lang="ar-QA" sz="2000" dirty="0"/>
              <a:t>مفهوم الاتصال في العلاقات العامة لا يعني فقط إعلام الناس أو نقل المعلومات والإخبار لهم ولكنه يتجاوز هذه المرحلة إلى مرحلة الاتصال المؤثر الذي يترك أثرا طيبا في نفس المستقبلين له انه يهدف إلى تحسين نظرة الرأي العام نحو المؤسسة، ولن يتحقق ذلك الا إذا كان ما ينقل من اتصال هو شيء مفيد وفعال مؤثر</a:t>
            </a:r>
            <a:endParaRPr lang="en-US" sz="2000" dirty="0"/>
          </a:p>
          <a:p>
            <a:pPr algn="just" rtl="1"/>
            <a:r>
              <a:rPr lang="ar-QA" sz="2000" dirty="0"/>
              <a:t>في إطار العلاقات العامة فإن الاتصال: هو عملية يتم عن طريقها إيصال معلومات او الحصول على معلومات مما يكون من الضروري ان يكون فعالا بقصد أحداث تغير ايجابي في المجتمع، اذ إن الاتصال الضعيف لن يأتي بالنتيجة المرجوة ولن يتحقق الهدف المطلوب، مما يتطلب على مرسل المعلومات معرفة ردود الفعل لدى المستقبل إليه وعدم الاكتفاء بتبليغه بالمعلومات المجردة فقط.</a:t>
            </a:r>
          </a:p>
          <a:p>
            <a:pPr algn="just" rtl="1"/>
            <a:endParaRPr lang="ar-QA" sz="2000" dirty="0"/>
          </a:p>
          <a:p>
            <a:pPr algn="just" rtl="1"/>
            <a:r>
              <a:rPr lang="ar-QA" sz="2000" dirty="0"/>
              <a:t>وتسعى العلاقات العامة عن طريق العملية الاتصالية الى تحقيق مجموعة من الأهداف بالنسبة للجمهورين الداخلي والخارجي، فبالنسبة للجمهور الخارجي تهدف إدارة العلاقات الى تحقيق السمعة الطيبة للمؤسسة وتحسين صورتها الذهنية لدى فئات الجمهور الخارجي كما تعمل على مد هذا الجمهور بالمعلومات الصحيحة لتمكنه من تكوين رأي صحيح حول أنشطة المؤسسة، أما على المستوى الداخلي فهي تسعى إلى تزويد العاملين بالمعلومات والبيانات والإخبار التي ترى الإدارة العليا ضرورة توفرها لديهم</a:t>
            </a:r>
            <a:endParaRPr lang="en-US" sz="2000" dirty="0"/>
          </a:p>
        </p:txBody>
      </p:sp>
    </p:spTree>
    <p:extLst>
      <p:ext uri="{BB962C8B-B14F-4D97-AF65-F5344CB8AC3E}">
        <p14:creationId xmlns:p14="http://schemas.microsoft.com/office/powerpoint/2010/main" val="233417396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658835"/>
          </a:xfrm>
          <a:prstGeom prst="rect">
            <a:avLst/>
          </a:prstGeom>
          <a:noFill/>
        </p:spPr>
        <p:txBody>
          <a:bodyPr wrap="square" rtlCol="0">
            <a:spAutoFit/>
          </a:bodyPr>
          <a:lstStyle/>
          <a:p>
            <a:pPr algn="ctr" rtl="1">
              <a:lnSpc>
                <a:spcPct val="150000"/>
              </a:lnSpc>
            </a:pPr>
            <a:r>
              <a:rPr lang="ar-QA" sz="2800" dirty="0"/>
              <a:t>مكونات عملية الاتصال:</a:t>
            </a:r>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90575" y="2138182"/>
            <a:ext cx="5010849" cy="3434715"/>
          </a:xfrm>
          <a:prstGeom prst="rect">
            <a:avLst/>
          </a:prstGeom>
        </p:spPr>
      </p:pic>
    </p:spTree>
    <p:extLst>
      <p:ext uri="{BB962C8B-B14F-4D97-AF65-F5344CB8AC3E}">
        <p14:creationId xmlns:p14="http://schemas.microsoft.com/office/powerpoint/2010/main" val="98778797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812952" y="1041741"/>
            <a:ext cx="5617976" cy="658835"/>
          </a:xfrm>
          <a:prstGeom prst="rect">
            <a:avLst/>
          </a:prstGeom>
          <a:noFill/>
        </p:spPr>
        <p:txBody>
          <a:bodyPr wrap="square" rtlCol="0">
            <a:spAutoFit/>
          </a:bodyPr>
          <a:lstStyle/>
          <a:p>
            <a:pPr algn="ctr" rtl="1">
              <a:lnSpc>
                <a:spcPct val="150000"/>
              </a:lnSpc>
            </a:pPr>
            <a:r>
              <a:rPr lang="ar-QA" sz="2800" dirty="0"/>
              <a:t>مكونات عملية الاتصال:</a:t>
            </a:r>
          </a:p>
        </p:txBody>
      </p:sp>
      <p:sp>
        <p:nvSpPr>
          <p:cNvPr id="5" name="Rectangle 4"/>
          <p:cNvSpPr/>
          <p:nvPr/>
        </p:nvSpPr>
        <p:spPr>
          <a:xfrm>
            <a:off x="946103" y="651193"/>
            <a:ext cx="1404457" cy="96994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30920" y="807134"/>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079672" y="961131"/>
            <a:ext cx="966228" cy="768350"/>
          </a:xfrm>
          <a:prstGeom prst="rect">
            <a:avLst/>
          </a:prstGeom>
          <a:noFill/>
        </p:spPr>
        <p:txBody>
          <a:bodyPr wrap="square" rtlCol="0">
            <a:spAutoFit/>
          </a:bodyPr>
          <a:lstStyle/>
          <a:p>
            <a:pPr algn="ctr"/>
            <a:r>
              <a:rPr lang="ar-JO"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8" name="TextBox 47"/>
          <p:cNvSpPr txBox="1"/>
          <p:nvPr/>
        </p:nvSpPr>
        <p:spPr>
          <a:xfrm>
            <a:off x="3076832" y="2060395"/>
            <a:ext cx="7873502" cy="4190314"/>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sz="2000" dirty="0"/>
              <a:t>مكونات عملية الاتصال:</a:t>
            </a:r>
          </a:p>
          <a:p>
            <a:pPr algn="r" rtl="1">
              <a:lnSpc>
                <a:spcPct val="150000"/>
              </a:lnSpc>
            </a:pPr>
            <a:r>
              <a:rPr lang="ar-QA" sz="2000" b="1" dirty="0"/>
              <a:t>المرسل: </a:t>
            </a:r>
            <a:r>
              <a:rPr lang="ar-QA" sz="2000" dirty="0"/>
              <a:t>هو مرسل الرسالة محرر صحفي خطيب مذيع رجل العلاقات العامة... الخ</a:t>
            </a:r>
            <a:endParaRPr lang="en-US" sz="2000" dirty="0"/>
          </a:p>
          <a:p>
            <a:pPr algn="r" rtl="1">
              <a:lnSpc>
                <a:spcPct val="150000"/>
              </a:lnSpc>
            </a:pPr>
            <a:r>
              <a:rPr lang="ar-QA" sz="2000" b="1" dirty="0"/>
              <a:t> ترميز الرسالة</a:t>
            </a:r>
            <a:r>
              <a:rPr lang="ar-QA" sz="2000" dirty="0"/>
              <a:t>: وهي عملية تحويل الأفكار التي تدور في عقل المرسل إلى شكل من الكلمات والمعاني التي يمكن فهمها من قبل الآخرين (المستقبل).</a:t>
            </a:r>
            <a:endParaRPr lang="ar-JO" sz="2000" dirty="0"/>
          </a:p>
          <a:p>
            <a:pPr algn="r" rtl="1">
              <a:lnSpc>
                <a:spcPct val="150000"/>
              </a:lnSpc>
            </a:pPr>
            <a:endParaRPr lang="ar-JO" sz="2000" dirty="0"/>
          </a:p>
          <a:p>
            <a:pPr algn="r" rtl="1">
              <a:lnSpc>
                <a:spcPct val="150000"/>
              </a:lnSpc>
            </a:pPr>
            <a:r>
              <a:rPr lang="ar-QA" sz="2000" b="1" dirty="0"/>
              <a:t>الرسالة: </a:t>
            </a:r>
            <a:r>
              <a:rPr lang="ar-QA" sz="2000" dirty="0"/>
              <a:t>وهي الإنتاج الفعلي الملموس الذي نتج عن عملية الترميز التي قام بها المصدر. وبعبارة أخرى هي الفكرة التي صاغها المرسل في عقله ثم أرسلها في شكل يمكن إدراكه من قبل المستقبل. </a:t>
            </a:r>
            <a:br>
              <a:rPr lang="ar-QA" sz="2000" dirty="0"/>
            </a:br>
            <a:endParaRPr lang="en-US" sz="2000" dirty="0">
              <a:latin typeface="Alexandria"/>
              <a:cs typeface="Alexandria"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2412" y="4152680"/>
            <a:ext cx="2466975" cy="1847850"/>
          </a:xfrm>
          <a:prstGeom prst="rect">
            <a:avLst/>
          </a:prstGeom>
        </p:spPr>
      </p:pic>
    </p:spTree>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5369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959341"/>
            <a:ext cx="4769417" cy="658835"/>
          </a:xfrm>
          <a:prstGeom prst="rect">
            <a:avLst/>
          </a:prstGeom>
          <a:noFill/>
        </p:spPr>
        <p:txBody>
          <a:bodyPr wrap="square" rtlCol="0">
            <a:spAutoFit/>
          </a:bodyPr>
          <a:lstStyle/>
          <a:p>
            <a:pPr algn="ctr" rtl="1">
              <a:lnSpc>
                <a:spcPct val="150000"/>
              </a:lnSpc>
            </a:pPr>
            <a:r>
              <a:rPr lang="ar-QA" sz="2800" dirty="0"/>
              <a:t>مكونات عملية الاتصال: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879748"/>
            <a:ext cx="10165107" cy="4202561"/>
          </a:xfrm>
          <a:prstGeom prst="rect">
            <a:avLst/>
          </a:prstGeom>
          <a:noFill/>
        </p:spPr>
        <p:txBody>
          <a:bodyPr wrap="square" rtlCol="0">
            <a:spAutoFit/>
          </a:bodyPr>
          <a:lstStyle/>
          <a:p>
            <a:pPr algn="r" rtl="1">
              <a:lnSpc>
                <a:spcPct val="150000"/>
              </a:lnSpc>
            </a:pPr>
            <a:r>
              <a:rPr lang="ar-QA" b="1" dirty="0"/>
              <a:t>الوسيلة: </a:t>
            </a:r>
            <a:r>
              <a:rPr lang="en-US" dirty="0"/>
              <a:t>(channel)</a:t>
            </a:r>
            <a:r>
              <a:rPr lang="ar-JO" dirty="0"/>
              <a:t> </a:t>
            </a:r>
            <a:r>
              <a:rPr lang="ar-QA" dirty="0"/>
              <a:t>و هي الوسيط الذي يتم عن طريقه نقل الرسالة إلى المستقبل.</a:t>
            </a:r>
            <a:endParaRPr lang="en-US" dirty="0"/>
          </a:p>
          <a:p>
            <a:pPr algn="r" rtl="1">
              <a:lnSpc>
                <a:spcPct val="150000"/>
              </a:lnSpc>
            </a:pPr>
            <a:endParaRPr lang="ar-QA" dirty="0"/>
          </a:p>
          <a:p>
            <a:pPr algn="r" rtl="1">
              <a:lnSpc>
                <a:spcPct val="150000"/>
              </a:lnSpc>
            </a:pPr>
            <a:r>
              <a:rPr lang="ar-QA" b="1" dirty="0"/>
              <a:t>تفسير الرموز</a:t>
            </a:r>
            <a:r>
              <a:rPr lang="ar-QA" dirty="0"/>
              <a:t>: </a:t>
            </a:r>
            <a:r>
              <a:rPr lang="en-US" dirty="0"/>
              <a:t> process of decoding  </a:t>
            </a:r>
            <a:r>
              <a:rPr lang="ar-QA" dirty="0"/>
              <a:t>هي عملية ترجمة الرسائل المشفرة إلى معاني نهائية بالنسبة للمستقبل.</a:t>
            </a:r>
            <a:endParaRPr lang="en-US" dirty="0"/>
          </a:p>
          <a:p>
            <a:pPr algn="r" rtl="1">
              <a:lnSpc>
                <a:spcPct val="150000"/>
              </a:lnSpc>
            </a:pPr>
            <a:endParaRPr lang="ar-QA" dirty="0"/>
          </a:p>
          <a:p>
            <a:pPr algn="r" rtl="1">
              <a:lnSpc>
                <a:spcPct val="150000"/>
              </a:lnSpc>
            </a:pPr>
            <a:r>
              <a:rPr lang="ar-QA" b="1" dirty="0"/>
              <a:t>المستقبل: </a:t>
            </a:r>
            <a:r>
              <a:rPr lang="en-US" b="1" dirty="0"/>
              <a:t> </a:t>
            </a:r>
            <a:r>
              <a:rPr lang="en-US" dirty="0"/>
              <a:t>receiver </a:t>
            </a:r>
            <a:r>
              <a:rPr lang="ar-QA" dirty="0"/>
              <a:t>وهو المستهدف من الرسالة وهدفها النهائي وقد يكون المتلقي فرداً أو جماعة أو منظمة أو حتى عددا كبيراً وغير متجانس من الناس.</a:t>
            </a:r>
            <a:endParaRPr lang="en-US" dirty="0"/>
          </a:p>
          <a:p>
            <a:pPr algn="r" rtl="1">
              <a:lnSpc>
                <a:spcPct val="150000"/>
              </a:lnSpc>
            </a:pPr>
            <a:endParaRPr lang="ar-QA" dirty="0"/>
          </a:p>
          <a:p>
            <a:pPr algn="r" rtl="1">
              <a:lnSpc>
                <a:spcPct val="150000"/>
              </a:lnSpc>
            </a:pPr>
            <a:r>
              <a:rPr lang="ar-QA" b="1" dirty="0"/>
              <a:t>التغذية الراجعة</a:t>
            </a:r>
            <a:r>
              <a:rPr lang="ar-JO" b="1" dirty="0"/>
              <a:t>(</a:t>
            </a:r>
            <a:r>
              <a:rPr lang="en-US" b="1" dirty="0"/>
              <a:t>feedback </a:t>
            </a:r>
            <a:r>
              <a:rPr lang="ar-JO" b="1" dirty="0"/>
              <a:t>) </a:t>
            </a:r>
            <a:r>
              <a:rPr lang="ar-QA" dirty="0"/>
              <a:t>التغذية الراجعة تشير الى استجابات المتلقي التي تشكل أو تغير الرسائل اللاحقة من المصدر. </a:t>
            </a:r>
          </a:p>
          <a:p>
            <a:pPr algn="r" rtl="1">
              <a:lnSpc>
                <a:spcPct val="150000"/>
              </a:lnSpc>
            </a:pPr>
            <a:r>
              <a:rPr lang="ar-QA" dirty="0"/>
              <a:t>التغذية الراجعة تعكس عملية الاتصال فيصبح المصدر متلقياً والمتلقي مصدراً وبذلك يحدث التفاعل في العملية الاتصالية وتصبح عملية أكثر استمرارية. </a:t>
            </a:r>
            <a:endParaRPr lang="en-US" dirty="0"/>
          </a:p>
        </p:txBody>
      </p:sp>
    </p:spTree>
    <p:extLst>
      <p:ext uri="{BB962C8B-B14F-4D97-AF65-F5344CB8AC3E}">
        <p14:creationId xmlns:p14="http://schemas.microsoft.com/office/powerpoint/2010/main" val="78187220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6071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517510" cy="658835"/>
          </a:xfrm>
          <a:prstGeom prst="rect">
            <a:avLst/>
          </a:prstGeom>
          <a:noFill/>
        </p:spPr>
        <p:txBody>
          <a:bodyPr wrap="square" rtlCol="0">
            <a:spAutoFit/>
          </a:bodyPr>
          <a:lstStyle/>
          <a:p>
            <a:pPr algn="ctr" rtl="1">
              <a:lnSpc>
                <a:spcPct val="150000"/>
              </a:lnSpc>
            </a:pPr>
            <a:r>
              <a:rPr lang="ar-QA" sz="2800" dirty="0"/>
              <a:t>مكونات عملية الاتصال: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617280" y="1819698"/>
            <a:ext cx="10592460" cy="4339650"/>
          </a:xfrm>
          <a:prstGeom prst="rect">
            <a:avLst/>
          </a:prstGeom>
          <a:noFill/>
        </p:spPr>
        <p:txBody>
          <a:bodyPr wrap="square" rtlCol="0">
            <a:spAutoFit/>
          </a:bodyPr>
          <a:lstStyle/>
          <a:p>
            <a:pPr algn="r" rtl="1">
              <a:lnSpc>
                <a:spcPct val="150000"/>
              </a:lnSpc>
            </a:pPr>
            <a:r>
              <a:rPr lang="ar-QA" sz="2000" b="1" dirty="0"/>
              <a:t>التشويش (</a:t>
            </a:r>
            <a:r>
              <a:rPr lang="en-US" sz="2000" b="1" dirty="0"/>
              <a:t>the chance for feedback</a:t>
            </a:r>
            <a:r>
              <a:rPr lang="ar-QA" sz="2000" b="1" dirty="0"/>
              <a:t> </a:t>
            </a:r>
            <a:r>
              <a:rPr lang="en-US" sz="2000" b="1" dirty="0"/>
              <a:t>( </a:t>
            </a:r>
            <a:r>
              <a:rPr lang="ar-QA" sz="2000" dirty="0"/>
              <a:t>هـو أي شي يتداخل مع حمل أو نقل الرسالة. وله أشكال عديدة أهمها:</a:t>
            </a:r>
            <a:endParaRPr lang="en-US" sz="2000" dirty="0"/>
          </a:p>
          <a:p>
            <a:pPr marL="342900" indent="-342900" algn="r" rtl="1">
              <a:lnSpc>
                <a:spcPct val="150000"/>
              </a:lnSpc>
              <a:buFont typeface="Arial" panose="020B0604020202020204" pitchFamily="34" charset="0"/>
              <a:buChar char="•"/>
            </a:pPr>
            <a:r>
              <a:rPr lang="ar-QA" sz="2000" dirty="0"/>
              <a:t>تشويش ناتج عن اختلاف في دلالات الألفاظ</a:t>
            </a:r>
            <a:r>
              <a:rPr lang="en-US" sz="2000" dirty="0"/>
              <a:t> (semantic)</a:t>
            </a:r>
          </a:p>
          <a:p>
            <a:pPr marL="342900" indent="-342900" algn="r" rtl="1">
              <a:lnSpc>
                <a:spcPct val="150000"/>
              </a:lnSpc>
              <a:buFont typeface="Arial" panose="020B0604020202020204" pitchFamily="34" charset="0"/>
              <a:buChar char="•"/>
            </a:pPr>
            <a:r>
              <a:rPr lang="ar-QA" sz="2000" dirty="0"/>
              <a:t>تشويش ناتج عن خلل ميكانيكي فني في أجهزة الإرسال والاستقبال </a:t>
            </a:r>
            <a:r>
              <a:rPr lang="en-US" sz="2000" dirty="0"/>
              <a:t>(mechanical)</a:t>
            </a:r>
          </a:p>
          <a:p>
            <a:pPr marL="342900" indent="-342900" algn="r" rtl="1">
              <a:lnSpc>
                <a:spcPct val="150000"/>
              </a:lnSpc>
              <a:buFont typeface="Arial" panose="020B0604020202020204" pitchFamily="34" charset="0"/>
              <a:buChar char="•"/>
            </a:pPr>
            <a:r>
              <a:rPr lang="ar-QA" sz="2000" dirty="0"/>
              <a:t>تشويش ناتج عن البيئة المحيطة بالمرسل أو المستقبل أثناء عملية الاتصال </a:t>
            </a:r>
            <a:r>
              <a:rPr lang="en-US" sz="2000" dirty="0"/>
              <a:t>(environmental)</a:t>
            </a:r>
          </a:p>
          <a:p>
            <a:pPr marL="342900" indent="-342900" algn="r" rtl="1">
              <a:lnSpc>
                <a:spcPct val="150000"/>
              </a:lnSpc>
              <a:buFont typeface="Arial" panose="020B0604020202020204" pitchFamily="34" charset="0"/>
              <a:buChar char="•"/>
            </a:pPr>
            <a:r>
              <a:rPr lang="ar-QA" sz="2000" dirty="0"/>
              <a:t>كل طرف من مكونات عملية الاتصال يؤثر على نجاح وفعالية عملية الاتصال بالقدر الذي يتطلبه مدى وضوح الرسالة ومناسبتها له. كما تؤثر على "المستقبل" ثقافته. قيمه الاجتماعية. استعداده النفسي وقدراته العقلية وبيئته التي يعيش فيها.</a:t>
            </a:r>
            <a:endParaRPr lang="ar-JO" sz="2000" dirty="0"/>
          </a:p>
          <a:p>
            <a:pPr marL="342900" indent="-342900" algn="r" rtl="1">
              <a:lnSpc>
                <a:spcPct val="150000"/>
              </a:lnSpc>
              <a:buFont typeface="Arial" panose="020B0604020202020204" pitchFamily="34" charset="0"/>
              <a:buChar char="•"/>
            </a:pPr>
            <a:endParaRPr lang="ar-JO" sz="2000" dirty="0"/>
          </a:p>
          <a:p>
            <a:pPr marL="342900" indent="-342900" algn="r" rtl="1">
              <a:lnSpc>
                <a:spcPct val="150000"/>
              </a:lnSpc>
              <a:buFont typeface="Arial" panose="020B0604020202020204" pitchFamily="34" charset="0"/>
              <a:buChar char="•"/>
            </a:pPr>
            <a:r>
              <a:rPr lang="ar-QA" sz="2000" b="1" dirty="0"/>
              <a:t>كل طرف من مكونات عملية الاتصال يؤثر على نجاح وفعالية عملية الاتصال بالقدر الذي يتطلبه مدى وضوح الرسالة ومناسبتها له. كما تؤثر على "المستقبل" ثقافته. قيمه الاجتماعية. استعداده النفسي وقدراته العقلية وبيئته التي يعيش فيها</a:t>
            </a:r>
            <a:r>
              <a:rPr lang="ar-QA" sz="2400" dirty="0"/>
              <a:t>. </a:t>
            </a:r>
            <a:endParaRPr lang="ar-JO" sz="2000" b="1" dirty="0">
              <a:latin typeface="Alexandria"/>
            </a:endParaRPr>
          </a:p>
        </p:txBody>
      </p:sp>
    </p:spTree>
    <p:extLst>
      <p:ext uri="{BB962C8B-B14F-4D97-AF65-F5344CB8AC3E}">
        <p14:creationId xmlns:p14="http://schemas.microsoft.com/office/powerpoint/2010/main" val="420170581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a:r>
              <a:rPr lang="ar-QA" sz="2800" dirty="0"/>
              <a:t>أهمية الاتصال في العلاقات العامة: </a:t>
            </a:r>
            <a:endParaRPr lang="ar-QA" sz="2800" b="1"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496996"/>
          </a:xfrm>
          <a:prstGeom prst="rect">
            <a:avLst/>
          </a:prstGeom>
          <a:noFill/>
        </p:spPr>
        <p:txBody>
          <a:bodyPr wrap="square" rtlCol="0">
            <a:spAutoFit/>
          </a:bodyPr>
          <a:lstStyle/>
          <a:p>
            <a:pPr algn="ctr" rtl="1">
              <a:lnSpc>
                <a:spcPct val="150000"/>
              </a:lnSpc>
            </a:pPr>
            <a:endParaRPr lang="en-US" sz="2000" dirty="0">
              <a:latin typeface="Alexandria"/>
              <a:cs typeface="Alexandria" charset="0"/>
            </a:endParaRPr>
          </a:p>
        </p:txBody>
      </p:sp>
      <p:sp>
        <p:nvSpPr>
          <p:cNvPr id="2" name="TextBox 1"/>
          <p:cNvSpPr txBox="1"/>
          <p:nvPr/>
        </p:nvSpPr>
        <p:spPr>
          <a:xfrm>
            <a:off x="2063269" y="2159709"/>
            <a:ext cx="9146471" cy="2862322"/>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QA" sz="2000" dirty="0"/>
              <a:t>يعتبر خطوة</a:t>
            </a:r>
            <a:r>
              <a:rPr lang="en-US" sz="2000" dirty="0"/>
              <a:t> </a:t>
            </a:r>
            <a:r>
              <a:rPr lang="ar-QA" sz="2000" dirty="0"/>
              <a:t>التنفيذ</a:t>
            </a:r>
            <a:r>
              <a:rPr lang="en-US" sz="2000" dirty="0"/>
              <a:t> </a:t>
            </a:r>
            <a:r>
              <a:rPr lang="ar-QA" sz="2000" dirty="0"/>
              <a:t>الهامة.</a:t>
            </a:r>
            <a:endParaRPr lang="en-US" sz="2000" dirty="0"/>
          </a:p>
          <a:p>
            <a:pPr marL="285750" indent="-285750" algn="r" rtl="1">
              <a:lnSpc>
                <a:spcPct val="150000"/>
              </a:lnSpc>
              <a:buFont typeface="Arial" panose="020B0604020202020204" pitchFamily="34" charset="0"/>
              <a:buChar char="•"/>
            </a:pPr>
            <a:r>
              <a:rPr lang="ar-QA" sz="2000" dirty="0"/>
              <a:t>الأداة التي تساعد على تحقيق أهداف العلاقات العامة.</a:t>
            </a:r>
            <a:endParaRPr lang="en-US" sz="2000" dirty="0"/>
          </a:p>
          <a:p>
            <a:pPr marL="285750" indent="-285750" algn="r" rtl="1">
              <a:lnSpc>
                <a:spcPct val="150000"/>
              </a:lnSpc>
              <a:buFont typeface="Arial" panose="020B0604020202020204" pitchFamily="34" charset="0"/>
              <a:buChar char="•"/>
            </a:pPr>
            <a:r>
              <a:rPr lang="ar-QA" sz="2000" dirty="0"/>
              <a:t>يقوم بدور إبلاغ وإقناع أو تحفيز لنشاط تقوم به المنظمة وتوضيح وشرح ما</a:t>
            </a:r>
            <a:r>
              <a:rPr lang="ar-SA" sz="2000" dirty="0"/>
              <a:t>ه</a:t>
            </a:r>
            <a:r>
              <a:rPr lang="ar-QA" sz="2000" dirty="0"/>
              <a:t>ية المنظمة وسياستها وأهدافها للجماهير المختلفة.</a:t>
            </a:r>
            <a:endParaRPr lang="en-US" sz="2000" dirty="0"/>
          </a:p>
          <a:p>
            <a:pPr marL="285750" indent="-285750" algn="r" rtl="1">
              <a:lnSpc>
                <a:spcPct val="150000"/>
              </a:lnSpc>
              <a:buFont typeface="Arial" panose="020B0604020202020204" pitchFamily="34" charset="0"/>
              <a:buChar char="•"/>
            </a:pPr>
            <a:r>
              <a:rPr lang="ar-QA" sz="2000" dirty="0"/>
              <a:t>يعكس أو يقيس آراء الجماهير في المنظمة وأنشطتها وبرامجها المختلفة.</a:t>
            </a:r>
            <a:endParaRPr lang="en-US" sz="2000" dirty="0"/>
          </a:p>
          <a:p>
            <a:pPr marL="285750" indent="-285750" algn="r" rtl="1">
              <a:lnSpc>
                <a:spcPct val="150000"/>
              </a:lnSpc>
              <a:buFont typeface="Arial" panose="020B0604020202020204" pitchFamily="34" charset="0"/>
              <a:buChar char="•"/>
            </a:pPr>
            <a:r>
              <a:rPr lang="ar-QA" sz="2000" dirty="0"/>
              <a:t>حلقة الوصل بين المنظمة وجماهيرها. </a:t>
            </a:r>
            <a:endParaRPr lang="en-US" sz="2000" dirty="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8331" y="4435286"/>
            <a:ext cx="3343275" cy="1371600"/>
          </a:xfrm>
          <a:prstGeom prst="rect">
            <a:avLst/>
          </a:prstGeom>
        </p:spPr>
      </p:pic>
    </p:spTree>
    <p:extLst>
      <p:ext uri="{BB962C8B-B14F-4D97-AF65-F5344CB8AC3E}">
        <p14:creationId xmlns:p14="http://schemas.microsoft.com/office/powerpoint/2010/main" val="10091917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710450" cy="523220"/>
          </a:xfrm>
          <a:prstGeom prst="rect">
            <a:avLst/>
          </a:prstGeom>
          <a:noFill/>
        </p:spPr>
        <p:txBody>
          <a:bodyPr wrap="square" rtlCol="0">
            <a:spAutoFit/>
          </a:bodyPr>
          <a:lstStyle/>
          <a:p>
            <a:pPr algn="ctr" rtl="1"/>
            <a:r>
              <a:rPr lang="ar-QA" sz="2800" b="1" dirty="0"/>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837540" y="1984943"/>
            <a:ext cx="10372200" cy="4093428"/>
          </a:xfrm>
          <a:prstGeom prst="rect">
            <a:avLst/>
          </a:prstGeom>
          <a:noFill/>
        </p:spPr>
        <p:txBody>
          <a:bodyPr wrap="square" rtlCol="0">
            <a:spAutoFit/>
          </a:bodyPr>
          <a:lstStyle/>
          <a:p>
            <a:pPr algn="ctr" rtl="1"/>
            <a:r>
              <a:rPr lang="ar-QA" sz="2000" dirty="0"/>
              <a:t>يتحدد نوع الاتصال بناء على عدد الأشخاص الذين يشتركون فيه. وتبعاً لذلك فإن هناك خمسة أنواع من الاتصال الاتصال الذاتي - والاتصال الشخصي - والاتصال الجمعي والاتصال الجماهيري-</a:t>
            </a:r>
          </a:p>
          <a:p>
            <a:pPr algn="r" rtl="1"/>
            <a:endParaRPr lang="ar-JO" sz="2000" dirty="0"/>
          </a:p>
          <a:p>
            <a:pPr algn="r" rtl="1"/>
            <a:r>
              <a:rPr lang="ar-QA" sz="2000" b="1" dirty="0"/>
              <a:t>1- الاتصال الذاتي </a:t>
            </a:r>
            <a:r>
              <a:rPr lang="en-US" sz="2000" b="1" dirty="0"/>
              <a:t>Intrapersonal Communication ) :</a:t>
            </a:r>
            <a:r>
              <a:rPr lang="ar-JO" sz="2000" dirty="0"/>
              <a:t>)</a:t>
            </a:r>
          </a:p>
          <a:p>
            <a:pPr algn="r" rtl="1"/>
            <a:r>
              <a:rPr lang="ar-JO" sz="2000" dirty="0"/>
              <a:t> </a:t>
            </a:r>
            <a:r>
              <a:rPr lang="ar-QA" sz="2000" dirty="0"/>
              <a:t>هذا النوع من الاتصال يحدث لكل منا حينما نتحدث . مع أنفسنا. ويتعلق بالأفكار والمشاعر والمظهر العام - كما نراه ونحس به وبما أن الاتصال يتركز في داخل الإنسان وحده، فإنه هو المرسل والمستقبل في الوقت نفسه. وتتكون الرسالة من الأفكار والمشاعر.</a:t>
            </a:r>
            <a:endParaRPr lang="ar-JO" sz="2000" dirty="0"/>
          </a:p>
          <a:p>
            <a:pPr algn="just" rtl="1">
              <a:lnSpc>
                <a:spcPct val="150000"/>
              </a:lnSpc>
            </a:pPr>
            <a:r>
              <a:rPr lang="ar-QA" sz="2000" b="1" dirty="0"/>
              <a:t>2- الاتصال الشخصي </a:t>
            </a:r>
            <a:r>
              <a:rPr lang="en-US" sz="2000" b="1" dirty="0"/>
              <a:t>( Interpersonal Communication ) </a:t>
            </a:r>
            <a:r>
              <a:rPr lang="ar-JO" sz="2000" b="1" dirty="0"/>
              <a:t>:</a:t>
            </a:r>
          </a:p>
          <a:p>
            <a:pPr algn="just" rtl="1">
              <a:lnSpc>
                <a:spcPct val="150000"/>
              </a:lnSpc>
            </a:pPr>
            <a:r>
              <a:rPr lang="ar-QA" sz="2000" dirty="0"/>
              <a:t>يحدث الاتصال الشخصي حينما يتصل اثنان أو أكثر مع بعضهم البعض عادة في جو غير</a:t>
            </a:r>
            <a:r>
              <a:rPr lang="ar-JO" sz="2000" dirty="0"/>
              <a:t> رسمي</a:t>
            </a:r>
            <a:r>
              <a:rPr lang="ar-QA" sz="2000" dirty="0"/>
              <a:t> لتبادل المعلومات ولحل المشكلات ولتحديد التصورات عن النفس والآخرين. ويشمل الاتصال الثنائي </a:t>
            </a:r>
            <a:r>
              <a:rPr lang="en-US" sz="2000" dirty="0"/>
              <a:t>( dyadic) </a:t>
            </a:r>
            <a:r>
              <a:rPr lang="ar-QA" sz="2000" dirty="0"/>
              <a:t>عادة المحادثة بين شخصين كما يحصل بين الأصدقاء.</a:t>
            </a:r>
            <a:endParaRPr lang="ar-JO" sz="2000" dirty="0"/>
          </a:p>
        </p:txBody>
      </p:sp>
    </p:spTree>
    <p:extLst>
      <p:ext uri="{BB962C8B-B14F-4D97-AF65-F5344CB8AC3E}">
        <p14:creationId xmlns:p14="http://schemas.microsoft.com/office/powerpoint/2010/main" val="41868077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91830" cy="523220"/>
          </a:xfrm>
          <a:prstGeom prst="rect">
            <a:avLst/>
          </a:prstGeom>
          <a:noFill/>
        </p:spPr>
        <p:txBody>
          <a:bodyPr wrap="square" rtlCol="0">
            <a:spAutoFit/>
          </a:bodyPr>
          <a:lstStyle/>
          <a:p>
            <a:pPr algn="ctr" rtl="1"/>
            <a:r>
              <a:rPr lang="ar-QA" sz="2800" b="1" dirty="0"/>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58018" y="1814442"/>
            <a:ext cx="9589985" cy="4202561"/>
          </a:xfrm>
          <a:prstGeom prst="rect">
            <a:avLst/>
          </a:prstGeom>
          <a:noFill/>
        </p:spPr>
        <p:txBody>
          <a:bodyPr wrap="square" rtlCol="0">
            <a:spAutoFit/>
          </a:bodyPr>
          <a:lstStyle/>
          <a:p>
            <a:pPr algn="just" rtl="1">
              <a:lnSpc>
                <a:spcPct val="150000"/>
              </a:lnSpc>
            </a:pPr>
            <a:endParaRPr lang="ar-JO" dirty="0"/>
          </a:p>
          <a:p>
            <a:pPr algn="just" rtl="1">
              <a:lnSpc>
                <a:spcPct val="150000"/>
              </a:lnSpc>
            </a:pPr>
            <a:r>
              <a:rPr lang="ar-QA" b="1" dirty="0"/>
              <a:t> 3- الاتصال الجم</a:t>
            </a:r>
            <a:r>
              <a:rPr lang="ar-JO" b="1" dirty="0"/>
              <a:t>ا</a:t>
            </a:r>
            <a:r>
              <a:rPr lang="ar-QA" b="1" dirty="0"/>
              <a:t>عي </a:t>
            </a:r>
            <a:r>
              <a:rPr lang="en-US" b="1" dirty="0"/>
              <a:t> :(Group Communication )</a:t>
            </a:r>
          </a:p>
          <a:p>
            <a:pPr algn="just" rtl="1">
              <a:lnSpc>
                <a:spcPct val="150000"/>
              </a:lnSpc>
            </a:pPr>
            <a:endParaRPr lang="en-US" dirty="0"/>
          </a:p>
          <a:p>
            <a:pPr algn="just" rtl="1">
              <a:lnSpc>
                <a:spcPct val="150000"/>
              </a:lnSpc>
            </a:pPr>
            <a:r>
              <a:rPr lang="ar-QA" dirty="0"/>
              <a:t>في الاتصال الجم</a:t>
            </a:r>
            <a:r>
              <a:rPr lang="ar-JO" dirty="0"/>
              <a:t>ا</a:t>
            </a:r>
            <a:r>
              <a:rPr lang="ar-QA" dirty="0"/>
              <a:t>عي تنتقل الرسالة من شخص واحد (المتحدث) إلى عدد من الأفراد يستمعون، وهو ما نسميه بالمحاضرة أو الحديث العام أو الخطبة أو الكلمة العامة. ويحدث هذا عادة من خلال المحاضرات الدينية أو التوجيهية أو التجمعات الجماهيرية أو المظاهرات السياسية وكلمات الترحيب والتأبين، والحديث في الأماكن العامة إلى عدد قليل أو كثير من الناس.</a:t>
            </a:r>
            <a:endParaRPr lang="ar-JO" dirty="0"/>
          </a:p>
          <a:p>
            <a:pPr algn="just" rtl="1">
              <a:lnSpc>
                <a:spcPct val="150000"/>
              </a:lnSpc>
            </a:pPr>
            <a:br>
              <a:rPr lang="en-US" dirty="0"/>
            </a:br>
            <a:r>
              <a:rPr lang="ar-QA" dirty="0"/>
              <a:t>وعادة ما يتميز الاتصال الجمعي بالصبغة الرسمية والالتزام بقواعد اللغة ووضوح الصوت. ولا يمكن غالباً للمستمعين أن يقاطعوا المتحدث، وإنما يمكنهم التعبير عن موافقتهم أو عدم موافقتهم </a:t>
            </a:r>
            <a:r>
              <a:rPr lang="ar-JO" dirty="0"/>
              <a:t>(</a:t>
            </a:r>
            <a:r>
              <a:rPr lang="ar-QA" dirty="0"/>
              <a:t> بالتصفيق أو هز الرأس، أو بالمقابل بالإعراض عنه أو إصدار أصوات تعبر عن عدم الرضا عن حديثه ).</a:t>
            </a:r>
            <a:endParaRPr lang="en-US" dirty="0"/>
          </a:p>
        </p:txBody>
      </p:sp>
    </p:spTree>
    <p:extLst>
      <p:ext uri="{BB962C8B-B14F-4D97-AF65-F5344CB8AC3E}">
        <p14:creationId xmlns:p14="http://schemas.microsoft.com/office/powerpoint/2010/main" val="24124487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1016702"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964863" cy="523220"/>
          </a:xfrm>
          <a:prstGeom prst="rect">
            <a:avLst/>
          </a:prstGeom>
          <a:noFill/>
        </p:spPr>
        <p:txBody>
          <a:bodyPr wrap="square" rtlCol="0">
            <a:spAutoFit/>
          </a:bodyPr>
          <a:lstStyle/>
          <a:p>
            <a:pPr algn="ctr" rtl="1"/>
            <a:r>
              <a:rPr lang="ar-QA" sz="2800" b="1" dirty="0"/>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53149" y="1729924"/>
            <a:ext cx="10378842" cy="4154984"/>
          </a:xfrm>
          <a:prstGeom prst="rect">
            <a:avLst/>
          </a:prstGeom>
          <a:noFill/>
        </p:spPr>
        <p:txBody>
          <a:bodyPr wrap="square" rtlCol="0">
            <a:spAutoFit/>
          </a:bodyPr>
          <a:lstStyle/>
          <a:p>
            <a:pPr marL="285750" indent="-285750" algn="just" rtl="1">
              <a:lnSpc>
                <a:spcPct val="150000"/>
              </a:lnSpc>
              <a:buFontTx/>
              <a:buChar char="-"/>
            </a:pPr>
            <a:r>
              <a:rPr lang="ar-QA" sz="2000" b="1" dirty="0"/>
              <a:t>الاتصال الجماهيري </a:t>
            </a:r>
            <a:r>
              <a:rPr lang="en-US" sz="2000" b="1" dirty="0"/>
              <a:t>Mass Media Communication ) </a:t>
            </a:r>
            <a:r>
              <a:rPr lang="ar-JO" sz="2000" b="1" dirty="0"/>
              <a:t>):</a:t>
            </a:r>
          </a:p>
          <a:p>
            <a:pPr algn="just" rtl="1">
              <a:lnSpc>
                <a:spcPct val="150000"/>
              </a:lnSpc>
            </a:pPr>
            <a:r>
              <a:rPr lang="ar-QA" sz="2000" dirty="0"/>
              <a:t>يحدث الاتصال الجماهيري من خلال الوسائل الإعلامية كالإذاعة والتلفاز والأفلام والأشرطة المسموعة والإنترنت والصحف والمجلات والكتب. وتشمل وسائل الاتصال الجماهيري كذلك وسائط الاتصال المتعددة كالأقراص المضغوطة والأقراص المرئية. وهذا يعني أن الرسالة يقصد بها الوصول إلى عدد غير محدود من الناس. ورغم كثرة استخدامنا لوسائل الاتصال الجماهيري إلا أن فرص التفاعل بين المرسل والمستقبل قليلة أو منعدمة في أكثر الأحيان.</a:t>
            </a:r>
          </a:p>
          <a:p>
            <a:pPr algn="just" rtl="1">
              <a:lnSpc>
                <a:spcPct val="150000"/>
              </a:lnSpc>
            </a:pPr>
            <a:r>
              <a:rPr lang="ar-QA" sz="2000" dirty="0"/>
              <a:t>ولقد مكنت الوسائل الإلكترونية الحديثة، مثل آلات التصوير الرقمية ووسائل البريد الإلكتروني والهاتف المرئي ونحوها التواصل بين الناس على نطاق واسع متجاوزة الحدود الجغرافية والسياسية وموصلة بين الثقافات المختلفة.</a:t>
            </a:r>
          </a:p>
          <a:p>
            <a:pPr algn="just">
              <a:lnSpc>
                <a:spcPct val="150000"/>
              </a:lnSpc>
            </a:pPr>
            <a:br>
              <a:rPr lang="ar-QA" dirty="0"/>
            </a:br>
            <a:endParaRPr lang="en-US" b="1" dirty="0">
              <a:latin typeface="Alexandria"/>
              <a:cs typeface="Alexandria" charset="0"/>
            </a:endParaRPr>
          </a:p>
        </p:txBody>
      </p:sp>
    </p:spTree>
    <p:extLst>
      <p:ext uri="{BB962C8B-B14F-4D97-AF65-F5344CB8AC3E}">
        <p14:creationId xmlns:p14="http://schemas.microsoft.com/office/powerpoint/2010/main" val="9443442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499318" cy="523220"/>
          </a:xfrm>
          <a:prstGeom prst="rect">
            <a:avLst/>
          </a:prstGeom>
          <a:noFill/>
        </p:spPr>
        <p:txBody>
          <a:bodyPr wrap="square" rtlCol="0">
            <a:spAutoFit/>
          </a:bodyPr>
          <a:lstStyle/>
          <a:p>
            <a:pPr algn="ctr" rtl="1"/>
            <a:r>
              <a:rPr lang="ar-QA" sz="2800" b="1" dirty="0"/>
              <a:t>أنواع الاتصـال</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316736" y="1993392"/>
            <a:ext cx="9820656" cy="3787062"/>
          </a:xfrm>
          <a:prstGeom prst="rect">
            <a:avLst/>
          </a:prstGeom>
          <a:noFill/>
        </p:spPr>
        <p:txBody>
          <a:bodyPr wrap="square" rtlCol="0">
            <a:spAutoFit/>
          </a:bodyPr>
          <a:lstStyle/>
          <a:p>
            <a:pPr algn="just" rtl="1">
              <a:lnSpc>
                <a:spcPct val="150000"/>
              </a:lnSpc>
            </a:pPr>
            <a:r>
              <a:rPr lang="ar-QA" b="1" dirty="0"/>
              <a:t>-5- الاتصال الثقافي </a:t>
            </a:r>
            <a:r>
              <a:rPr lang="en-US" b="1" dirty="0"/>
              <a:t>Intercultural Communication ) :</a:t>
            </a:r>
            <a:r>
              <a:rPr lang="ar-JO" b="1" dirty="0"/>
              <a:t>)</a:t>
            </a:r>
          </a:p>
          <a:p>
            <a:pPr algn="just" rtl="1">
              <a:lnSpc>
                <a:spcPct val="150000"/>
              </a:lnSpc>
            </a:pPr>
            <a:r>
              <a:rPr lang="ar-QA" dirty="0"/>
              <a:t>الثقافة هي مجموع القيم والعادات والرموز اللفظية وغير اللفظية التي يشترك فيها مجموعة من الناس وتتفاوت الثقافات فيما بينها في هذه القيم والعادات والرموز حسب تاريخ الشعوب وأوضاعها الاجتماعية والاقتصادية والسياسية، كما أن الثقافة الواحدة قـد يكون بها أكثر من ثقافة صغرى. يشترك العرب مثلاً في ثقافة واحدة واسعة، ولكن كل بلد عربي  له ثقافة مميزة، كما أن كل بلد قد يكون به أكثر من ثقافة صغرى تتميز بها عن بقية الثقافات الموجودة في ذلك البلد، وذلك رغم اشتراك هذه الثقافات في أمور جامعة ووجود اختلافات تكبر أو تصغر بينها.</a:t>
            </a:r>
            <a:endParaRPr lang="ar-JO" dirty="0"/>
          </a:p>
          <a:p>
            <a:pPr algn="just" rtl="1">
              <a:lnSpc>
                <a:spcPct val="150000"/>
              </a:lnSpc>
            </a:pPr>
            <a:endParaRPr lang="ar-JO" dirty="0"/>
          </a:p>
          <a:p>
            <a:pPr algn="just" rtl="1">
              <a:lnSpc>
                <a:spcPct val="150000"/>
              </a:lnSpc>
            </a:pPr>
            <a:r>
              <a:rPr lang="ar-QA" dirty="0"/>
              <a:t>ويحدث الاتصال الثقافي حينما يتصل شخص أو أكثر من ثقافة معينة بشخص أو أكثر من ثقافة أخرى. وحينئذ لابد أن  يعي المتصل اختلاف العادات والقيم والأعراف وطرق  التصرف المناسب وإذا غاب هذا الوعي، فإنه سينتج عن الاتصال قدر من سوء الفهم</a:t>
            </a:r>
            <a:endParaRPr lang="en-US" dirty="0"/>
          </a:p>
        </p:txBody>
      </p:sp>
    </p:spTree>
    <p:extLst>
      <p:ext uri="{BB962C8B-B14F-4D97-AF65-F5344CB8AC3E}">
        <p14:creationId xmlns:p14="http://schemas.microsoft.com/office/powerpoint/2010/main" val="120107885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048493" cy="523220"/>
          </a:xfrm>
          <a:prstGeom prst="rect">
            <a:avLst/>
          </a:prstGeom>
          <a:noFill/>
        </p:spPr>
        <p:txBody>
          <a:bodyPr wrap="square" rtlCol="0">
            <a:spAutoFit/>
          </a:bodyPr>
          <a:lstStyle/>
          <a:p>
            <a:pPr algn="ctr"/>
            <a:r>
              <a:rPr lang="ar-QA" sz="2800" dirty="0"/>
              <a:t>مساعدة المؤسسات في بناء علاقتها مع جماهيرها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1277904" y="2334893"/>
            <a:ext cx="9491472" cy="2812629"/>
          </a:xfrm>
          <a:prstGeom prst="rect">
            <a:avLst/>
          </a:prstGeom>
          <a:noFill/>
        </p:spPr>
        <p:txBody>
          <a:bodyPr wrap="square" rtlCol="0">
            <a:spAutoFit/>
          </a:bodyPr>
          <a:lstStyle/>
          <a:p>
            <a:pPr algn="just" rtl="1">
              <a:lnSpc>
                <a:spcPct val="150000"/>
              </a:lnSpc>
            </a:pPr>
            <a:r>
              <a:rPr lang="ar-QA" sz="2000" dirty="0"/>
              <a:t>ساهمت الإمكانيات التفاعلية التي توفرها الانترنت لممارسي العلاقات العامة في بناء علاقات شخصية وعلاقات حوار مع جمهور المنظمة مما يتطلب من ممارسي العلاقات العامة ضرورة التعرف على اهتمامات الجماهير المختلفة. وتحديد خصائصهم وأسلوب تفكيرهم والدوافع التي تفسر سلوكم فالقدرة على الاتصال بشكل مباشر ومستمر مع الجمهور يعزز من بناء علاقات ايجابية كما يتحتم على ممارسي العلاقات العامة الالتزام بالسلوك الأخلاقي فالسرعة وال</a:t>
            </a:r>
            <a:r>
              <a:rPr lang="ar-SA" sz="2000" dirty="0"/>
              <a:t>ص</a:t>
            </a:r>
            <a:r>
              <a:rPr lang="ar-QA" sz="2000" dirty="0"/>
              <a:t>دى الواسع الذي تصل إليه الرسائل اليوم يعني أن أي سلوك غير أخلاقي سوف ينتشر بسرعة وفي نطاق واسع. مما سيضعف من مصداقية المؤسسة نحو الجمهور. </a:t>
            </a:r>
            <a:endParaRPr lang="en-US" sz="2000" dirty="0"/>
          </a:p>
        </p:txBody>
      </p:sp>
    </p:spTree>
    <p:extLst>
      <p:ext uri="{BB962C8B-B14F-4D97-AF65-F5344CB8AC3E}">
        <p14:creationId xmlns:p14="http://schemas.microsoft.com/office/powerpoint/2010/main" val="6161623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6346311" cy="523220"/>
          </a:xfrm>
          <a:prstGeom prst="rect">
            <a:avLst/>
          </a:prstGeom>
          <a:noFill/>
        </p:spPr>
        <p:txBody>
          <a:bodyPr wrap="square" rtlCol="0">
            <a:spAutoFit/>
          </a:bodyPr>
          <a:lstStyle/>
          <a:p>
            <a:pPr algn="ctr"/>
            <a:r>
              <a:rPr lang="ar-QA" sz="2800" dirty="0"/>
              <a:t>الإستراتيجية الإعلامية </a:t>
            </a:r>
            <a:endParaRPr lang="en-US" sz="2800" b="1" dirty="0">
              <a:latin typeface="Alexandria"/>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Rectangle 1"/>
          <p:cNvSpPr/>
          <p:nvPr/>
        </p:nvSpPr>
        <p:spPr>
          <a:xfrm>
            <a:off x="1350498" y="2074524"/>
            <a:ext cx="9605526" cy="3785652"/>
          </a:xfrm>
          <a:prstGeom prst="rect">
            <a:avLst/>
          </a:prstGeom>
        </p:spPr>
        <p:txBody>
          <a:bodyPr wrap="square">
            <a:spAutoFit/>
          </a:bodyPr>
          <a:lstStyle/>
          <a:p>
            <a:pPr marL="285750" indent="-285750" algn="just" rtl="1">
              <a:lnSpc>
                <a:spcPct val="200000"/>
              </a:lnSpc>
              <a:buFont typeface="Arial" panose="020B0604020202020204" pitchFamily="34" charset="0"/>
              <a:buChar char="•"/>
            </a:pPr>
            <a:r>
              <a:rPr lang="ar-QA" sz="2000" dirty="0"/>
              <a:t>تعرف الإستراتيجية بأنها خطة عامة تضعها المنظمة بشكل واضح ومحددة للآهداف طويلة وقصيرة المدى وتهدف الإستراتيجية لإحلال سلسلة من الأف</a:t>
            </a:r>
            <a:r>
              <a:rPr lang="ar-SA" sz="2000" dirty="0"/>
              <a:t>ع</a:t>
            </a:r>
            <a:r>
              <a:rPr lang="ar-QA" sz="2000" dirty="0"/>
              <a:t>ال وتوزيع الموارد المهمة لتحمل مسئولية تنفيذ تلك الأهداف. </a:t>
            </a:r>
            <a:endParaRPr lang="ar-JO" sz="2000" dirty="0"/>
          </a:p>
          <a:p>
            <a:pPr marL="342900" indent="-342900" algn="just" rtl="1">
              <a:lnSpc>
                <a:spcPct val="200000"/>
              </a:lnSpc>
              <a:buFont typeface="Arial" panose="020B0604020202020204" pitchFamily="34" charset="0"/>
              <a:buChar char="•"/>
            </a:pPr>
            <a:r>
              <a:rPr lang="ar-QA" sz="2000" dirty="0"/>
              <a:t>وتعرف الإستراتجية الإعلامية بأنها هي الأطر أو السياسات العامة التي تحكم سير الخطة الاتصالية والتي تؤثر في القرارات الاتصالية وتحدد بشكل عام أفضل الطرق لتحقيق الأهداف كما أنها تحليل وتقييم لمختلف البدائل الاتصالية التي تحقق أهداف المنظمة ورسالتها ومن ثم اختيار هذه البدائل في ضوء التصميم الشامل الذي تضعه الإدارة العليا لإدارة المنظمة ككل. </a:t>
            </a:r>
            <a:endParaRPr lang="ar-QA" sz="2000" dirty="0">
              <a:effectLst/>
              <a:latin typeface="Alexandria"/>
            </a:endParaRPr>
          </a:p>
        </p:txBody>
      </p:sp>
    </p:spTree>
    <p:extLst>
      <p:ext uri="{BB962C8B-B14F-4D97-AF65-F5344CB8AC3E}">
        <p14:creationId xmlns:p14="http://schemas.microsoft.com/office/powerpoint/2010/main" val="40804300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1" y="814194"/>
            <a:ext cx="4866389" cy="523220"/>
          </a:xfrm>
          <a:prstGeom prst="rect">
            <a:avLst/>
          </a:prstGeom>
          <a:noFill/>
        </p:spPr>
        <p:txBody>
          <a:bodyPr wrap="square" rtlCol="0">
            <a:spAutoFit/>
          </a:bodyPr>
          <a:lstStyle/>
          <a:p>
            <a:pPr algn="ctr" rtl="1"/>
            <a:r>
              <a:rPr lang="ar-QA" sz="2800" dirty="0"/>
              <a:t>الإستراتيجية الإعلامية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091256" y="1806509"/>
            <a:ext cx="9864768" cy="369332"/>
          </a:xfrm>
          <a:prstGeom prst="rect">
            <a:avLst/>
          </a:prstGeom>
          <a:noFill/>
        </p:spPr>
        <p:txBody>
          <a:bodyPr wrap="square" rtlCol="0">
            <a:spAutoFit/>
          </a:bodyPr>
          <a:lstStyle/>
          <a:p>
            <a:pPr algn="ctr" rtl="1"/>
            <a:endParaRPr lang="en-US" b="1" u="sng" dirty="0"/>
          </a:p>
        </p:txBody>
      </p:sp>
      <p:sp>
        <p:nvSpPr>
          <p:cNvPr id="2" name="TextBox 1"/>
          <p:cNvSpPr txBox="1"/>
          <p:nvPr/>
        </p:nvSpPr>
        <p:spPr>
          <a:xfrm>
            <a:off x="8090746" y="1774974"/>
            <a:ext cx="3401674" cy="400110"/>
          </a:xfrm>
          <a:prstGeom prst="rect">
            <a:avLst/>
          </a:prstGeom>
          <a:noFill/>
        </p:spPr>
        <p:txBody>
          <a:bodyPr wrap="square" rtlCol="0">
            <a:spAutoFit/>
          </a:bodyPr>
          <a:lstStyle/>
          <a:p>
            <a:pPr rtl="1"/>
            <a:endParaRPr lang="ar-QA" sz="2000" dirty="0"/>
          </a:p>
        </p:txBody>
      </p:sp>
      <p:sp>
        <p:nvSpPr>
          <p:cNvPr id="8" name="TextBox 7"/>
          <p:cNvSpPr txBox="1"/>
          <p:nvPr/>
        </p:nvSpPr>
        <p:spPr>
          <a:xfrm>
            <a:off x="1817783" y="1975029"/>
            <a:ext cx="9375229" cy="3416320"/>
          </a:xfrm>
          <a:prstGeom prst="rect">
            <a:avLst/>
          </a:prstGeom>
          <a:noFill/>
        </p:spPr>
        <p:txBody>
          <a:bodyPr wrap="square" rtlCol="0">
            <a:spAutoFit/>
          </a:bodyPr>
          <a:lstStyle/>
          <a:p>
            <a:pPr algn="just" rtl="1">
              <a:lnSpc>
                <a:spcPct val="150000"/>
              </a:lnSpc>
            </a:pPr>
            <a:r>
              <a:rPr lang="ar-QA" dirty="0"/>
              <a:t>الإستراتيجية الإعلامية هي الخطة التي ترشد المنظمة للتفاعل مع الإعلام. كما أنها تساعد على صناعة رسالة متماسكة ومنظمة, وإعداد الإستراتجية يعني أن المنظمة لن تتعامل بآلية رد الفعل -وهو الملحوظ في الإعلام عندما يحتم الحدث أو ظروف التعليق من جانبها. وتساعد الإستراتيجية الإعلامية في بناء رسالتك وصورتك العامة وعلاقاتك مع الإعلام وفقاً لرغباتك. لذا عندما تريد إطلاق حملة أو الاستجابة ,لوقف سيكون لديك قاعدة اجتماعية تبني عليها. </a:t>
            </a:r>
            <a:endParaRPr lang="ar-JO" dirty="0"/>
          </a:p>
          <a:p>
            <a:pPr algn="just" rtl="1">
              <a:lnSpc>
                <a:spcPct val="150000"/>
              </a:lnSpc>
            </a:pPr>
            <a:endParaRPr lang="ar-JO" dirty="0"/>
          </a:p>
          <a:p>
            <a:pPr algn="just" rtl="1">
              <a:lnSpc>
                <a:spcPct val="150000"/>
              </a:lnSpc>
            </a:pPr>
            <a:r>
              <a:rPr lang="ar-QA" b="1" dirty="0"/>
              <a:t>ويعرف التكتيك </a:t>
            </a:r>
            <a:r>
              <a:rPr lang="ar-QA" dirty="0"/>
              <a:t>بأنه مجموعة القرارات الفرعية والمرحلية التي تتخذ لتنفيذ الخطة العامة. كما أنه القرارات والأفعال التي تتخذ لبناء إستراتيجية فعالة وموائمة للواقع. وذلك من خلال تحديد الوسائل الفعالة لإحلال الاستراتيجيات. </a:t>
            </a:r>
            <a:br>
              <a:rPr lang="ar-QA" dirty="0"/>
            </a:br>
            <a:endParaRPr lang="en-US" dirty="0"/>
          </a:p>
        </p:txBody>
      </p:sp>
    </p:spTree>
    <p:extLst>
      <p:ext uri="{BB962C8B-B14F-4D97-AF65-F5344CB8AC3E}">
        <p14:creationId xmlns:p14="http://schemas.microsoft.com/office/powerpoint/2010/main" val="339737197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4152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710451"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3" name="TextBox 12"/>
          <p:cNvSpPr txBox="1"/>
          <p:nvPr/>
        </p:nvSpPr>
        <p:spPr>
          <a:xfrm>
            <a:off x="1288203" y="2154908"/>
            <a:ext cx="9864768" cy="4204356"/>
          </a:xfrm>
          <a:prstGeom prst="rect">
            <a:avLst/>
          </a:prstGeom>
          <a:noFill/>
        </p:spPr>
        <p:txBody>
          <a:bodyPr wrap="square" rtlCol="0">
            <a:spAutoFit/>
          </a:bodyPr>
          <a:lstStyle/>
          <a:p>
            <a:pPr algn="just" rtl="1">
              <a:lnSpc>
                <a:spcPct val="150000"/>
              </a:lnSpc>
            </a:pPr>
            <a:r>
              <a:rPr lang="ar-QA" dirty="0"/>
              <a:t>-</a:t>
            </a:r>
            <a:r>
              <a:rPr lang="ar-QA" b="1" dirty="0"/>
              <a:t>1- حدد الهدف العام أو المهمة الخاصة بمنظمتك</a:t>
            </a:r>
            <a:r>
              <a:rPr lang="ar-QA" dirty="0"/>
              <a:t> أو حملتك تكون جهود التواصل أكثر نجاحاً وتركيزاً عندما تبنى على الهدف العام لمنظمتك ويتم تطويرها بناء على الأهداف الجزئية ومع وضع التحديات في الحسبان. كنتيجة لذلك من المهم البدء بتكوين فكرة واضحة عن حملتك أو منظمتك وما الذي تحاول أن تفعله أو تحققه</a:t>
            </a:r>
            <a:endParaRPr lang="ar-JO" dirty="0"/>
          </a:p>
          <a:p>
            <a:pPr algn="just" rtl="1">
              <a:lnSpc>
                <a:spcPct val="150000"/>
              </a:lnSpc>
            </a:pPr>
            <a:r>
              <a:rPr lang="ar-QA" b="1" dirty="0"/>
              <a:t>2- حدد الشركاء الأساسيين لتطوير إستراتبجيتك الإعلامية من الذي ينبغي أن يحضر</a:t>
            </a:r>
          </a:p>
          <a:p>
            <a:pPr algn="just" rtl="1">
              <a:lnSpc>
                <a:spcPct val="150000"/>
              </a:lnSpc>
            </a:pPr>
            <a:r>
              <a:rPr lang="ar-QA" dirty="0"/>
              <a:t>على الطاولة حين تطور إستراتيجيتك الإعلامية ؟ حدد قائمة بالأشخاص الأساسيين - داخل منظمتك وخارجها الذين يجب أن يكون لهم صوت في عملية تحديد كيف سيتم تقديم الحملة للجمهور العام على سبيل المثال: ضم المتأثرين بالموقف الذي تشن حملة من أجله</a:t>
            </a:r>
          </a:p>
          <a:p>
            <a:pPr algn="just" rtl="1">
              <a:lnSpc>
                <a:spcPct val="150000"/>
              </a:lnSpc>
            </a:pPr>
            <a:endParaRPr lang="ar-QA" dirty="0"/>
          </a:p>
          <a:p>
            <a:pPr algn="just" rtl="1">
              <a:lnSpc>
                <a:spcPct val="150000"/>
              </a:lnSpc>
            </a:pPr>
            <a:r>
              <a:rPr lang="ar-QA" dirty="0"/>
              <a:t> ضع في اعتبارك ما إذا كان لمنظمتك موارد بشرية لإعداد وتطبيق الإستراتيجية الإعلامية بنفسها، أو ما إذا كنت ستحضر مستشاراً إعلاميا لتسهيل وتقديم إرشادات حول هذه العملية.</a:t>
            </a:r>
            <a:endParaRPr lang="ar-JO" dirty="0">
              <a:latin typeface="Alexandria"/>
            </a:endParaRPr>
          </a:p>
          <a:p>
            <a:pPr algn="just" rtl="1">
              <a:lnSpc>
                <a:spcPct val="150000"/>
              </a:lnSpc>
            </a:pPr>
            <a:endParaRPr lang="en-US" dirty="0">
              <a:latin typeface="Alexandria"/>
            </a:endParaRPr>
          </a:p>
        </p:txBody>
      </p:sp>
    </p:spTree>
    <p:extLst>
      <p:ext uri="{BB962C8B-B14F-4D97-AF65-F5344CB8AC3E}">
        <p14:creationId xmlns:p14="http://schemas.microsoft.com/office/powerpoint/2010/main" val="13333030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70104" y="1977998"/>
            <a:ext cx="10171167" cy="388433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b="1" dirty="0"/>
              <a:t>3- حدد الأهداف الجزئية لإستراتيجيتك الإعلامية </a:t>
            </a:r>
            <a:endParaRPr lang="ar-JO" b="1" dirty="0"/>
          </a:p>
          <a:p>
            <a:pPr algn="just" rtl="1">
              <a:lnSpc>
                <a:spcPct val="200000"/>
              </a:lnSpc>
            </a:pPr>
            <a:r>
              <a:rPr lang="ar-QA" dirty="0"/>
              <a:t>بمجرد تحديد الأهداف العامة لحملتك والمشاركين الأساسيين لإستراتيجيتك الإعلامية، الخطوة التالية هي تقديم المشاركين سوياً والتفكير في لماذا وكيف يمكن أن يكون إشراك الإعلام مفيداً للوصول إلى أهدافك. على سبيل المثال، هل هناك متخذ قرار محدد أو شريحة من الرأي العام ترغب في التأثير عليها هناك طريقة جيدة للقيام بذلك وهي تحديد مجموعة من النتائج التي ترغب في رؤيتها بعد تعاونك مع الإعلام. يجب </a:t>
            </a:r>
            <a:r>
              <a:rPr lang="ar-JO" dirty="0"/>
              <a:t>ان </a:t>
            </a:r>
            <a:r>
              <a:rPr lang="ar-QA" dirty="0"/>
              <a:t>تكون هذه الأهداف محددة وقابلة للقياس وواقعية</a:t>
            </a:r>
            <a:r>
              <a:rPr lang="ar-JO" dirty="0"/>
              <a:t> مرتبطة بتوقيتات محدد على سبيل المثال، زيادة زوار الموقع بنسبة 20% هذا العام.</a:t>
            </a:r>
          </a:p>
          <a:p>
            <a:pPr algn="just" rtl="1">
              <a:lnSpc>
                <a:spcPct val="200000"/>
              </a:lnSpc>
            </a:pPr>
            <a:endParaRPr lang="ar-JO" dirty="0"/>
          </a:p>
        </p:txBody>
      </p:sp>
    </p:spTree>
    <p:extLst>
      <p:ext uri="{BB962C8B-B14F-4D97-AF65-F5344CB8AC3E}">
        <p14:creationId xmlns:p14="http://schemas.microsoft.com/office/powerpoint/2010/main" val="18721750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87445" y="2119576"/>
            <a:ext cx="9864768" cy="3728585"/>
          </a:xfrm>
          <a:prstGeom prst="rect">
            <a:avLst/>
          </a:prstGeom>
          <a:noFill/>
        </p:spPr>
        <p:txBody>
          <a:bodyPr wrap="square" rtlCol="0">
            <a:spAutoFit/>
          </a:bodyPr>
          <a:lstStyle/>
          <a:p>
            <a:pPr algn="just" rtl="1">
              <a:lnSpc>
                <a:spcPct val="150000"/>
              </a:lnSpc>
            </a:pPr>
            <a:r>
              <a:rPr lang="ar-JO" sz="2000" dirty="0"/>
              <a:t>4</a:t>
            </a:r>
            <a:r>
              <a:rPr lang="ar-JO" sz="2000" b="1" dirty="0"/>
              <a:t>- تحديد الجمهور المستهدف</a:t>
            </a:r>
            <a:endParaRPr lang="ar-JO" sz="2000" dirty="0"/>
          </a:p>
          <a:p>
            <a:pPr algn="just" rtl="1">
              <a:lnSpc>
                <a:spcPct val="150000"/>
              </a:lnSpc>
            </a:pPr>
            <a:r>
              <a:rPr lang="ar-JO" sz="2000" dirty="0"/>
              <a:t> الذي ترغب في التأثر على سلوكه من اجل تحقيق أهدافك :</a:t>
            </a:r>
          </a:p>
          <a:p>
            <a:pPr marL="285750" indent="-285750" algn="just" rtl="1">
              <a:lnSpc>
                <a:spcPct val="150000"/>
              </a:lnSpc>
              <a:buFont typeface="Arial" panose="020B0604020202020204" pitchFamily="34" charset="0"/>
              <a:buChar char="•"/>
            </a:pPr>
            <a:r>
              <a:rPr lang="ar-QA" sz="2000" dirty="0"/>
              <a:t>هل تبحث عن إجابة أو رد فعل من جهة أو مجموعة محددة.</a:t>
            </a:r>
            <a:endParaRPr lang="ar-JO" sz="2000" dirty="0"/>
          </a:p>
          <a:p>
            <a:pPr marL="285750" indent="-285750" algn="just" rtl="1">
              <a:lnSpc>
                <a:spcPct val="150000"/>
              </a:lnSpc>
              <a:buFont typeface="Arial" panose="020B0604020202020204" pitchFamily="34" charset="0"/>
              <a:buChar char="•"/>
            </a:pPr>
            <a:r>
              <a:rPr lang="ar-JO" sz="2000" dirty="0"/>
              <a:t>هل سيكون الأمر أكثر فاعلية للتعاون مع شخصيات أساسية أو مجموعات مباشرة ؟ أم سيكون الأكثر فاعلية هو خلق رأي عام داعم حول القضية والضغط بتلك الطريقة.</a:t>
            </a:r>
          </a:p>
          <a:p>
            <a:pPr marL="285750" indent="-285750" algn="just" rtl="1">
              <a:lnSpc>
                <a:spcPct val="150000"/>
              </a:lnSpc>
              <a:buFont typeface="Arial" panose="020B0604020202020204" pitchFamily="34" charset="0"/>
              <a:buChar char="•"/>
            </a:pPr>
            <a:r>
              <a:rPr lang="ar-JO" sz="2000" dirty="0"/>
              <a:t>هل هذا الجمهور المستهدف مستعد لسماع رسالتك التي تود إيصالها؟ وما هي</a:t>
            </a:r>
          </a:p>
          <a:p>
            <a:pPr marL="285750" indent="-285750" algn="just" rtl="1">
              <a:lnSpc>
                <a:spcPct val="150000"/>
              </a:lnSpc>
              <a:buFont typeface="Arial" panose="020B0604020202020204" pitchFamily="34" charset="0"/>
              <a:buChar char="•"/>
            </a:pPr>
            <a:r>
              <a:rPr lang="ar-JO" sz="2000" dirty="0"/>
              <a:t>بعض العوائق أو المخاوف التي قد تتسبب في مشكلات في الوصول لهذا الجمهور ؟ </a:t>
            </a:r>
          </a:p>
          <a:p>
            <a:pPr marL="285750" indent="-285750" algn="just" rtl="1">
              <a:lnSpc>
                <a:spcPct val="150000"/>
              </a:lnSpc>
              <a:buFont typeface="Arial" panose="020B0604020202020204" pitchFamily="34" charset="0"/>
              <a:buChar char="•"/>
            </a:pPr>
            <a:endParaRPr lang="ar-JO" sz="2000" dirty="0"/>
          </a:p>
        </p:txBody>
      </p:sp>
    </p:spTree>
    <p:extLst>
      <p:ext uri="{BB962C8B-B14F-4D97-AF65-F5344CB8AC3E}">
        <p14:creationId xmlns:p14="http://schemas.microsoft.com/office/powerpoint/2010/main" val="55663926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sp>
        <p:nvSpPr>
          <p:cNvPr id="3" name="TextBox 2"/>
          <p:cNvSpPr txBox="1"/>
          <p:nvPr/>
        </p:nvSpPr>
        <p:spPr>
          <a:xfrm>
            <a:off x="2687962" y="814194"/>
            <a:ext cx="6280202"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476922" y="2434740"/>
            <a:ext cx="9435241" cy="3330335"/>
          </a:xfrm>
          <a:prstGeom prst="rect">
            <a:avLst/>
          </a:prstGeom>
          <a:noFill/>
        </p:spPr>
        <p:txBody>
          <a:bodyPr wrap="square" rtlCol="0">
            <a:spAutoFit/>
          </a:bodyPr>
          <a:lstStyle/>
          <a:p>
            <a:pPr algn="just" rtl="1">
              <a:lnSpc>
                <a:spcPct val="200000"/>
              </a:lnSpc>
            </a:pPr>
            <a:r>
              <a:rPr lang="ar-JO" b="1" dirty="0"/>
              <a:t>5-</a:t>
            </a:r>
            <a:r>
              <a:rPr lang="ar-QA" b="1" dirty="0"/>
              <a:t>وضع الجمهور المستهدف في الاعتبار وتحديد القضايا الرئيسية للإستراتيجية الإعلامية.</a:t>
            </a:r>
            <a:endParaRPr lang="ar-JO" dirty="0"/>
          </a:p>
          <a:p>
            <a:pPr marL="285750" indent="-285750" algn="just" rtl="1">
              <a:lnSpc>
                <a:spcPct val="200000"/>
              </a:lnSpc>
              <a:buFont typeface="Arial" panose="020B0604020202020204" pitchFamily="34" charset="0"/>
              <a:buChar char="•"/>
            </a:pPr>
            <a:r>
              <a:rPr lang="ar-JO" dirty="0"/>
              <a:t>ما الصورة العامة التي تريد إيصالها. </a:t>
            </a:r>
          </a:p>
          <a:p>
            <a:pPr marL="285750" indent="-285750" algn="just" rtl="1">
              <a:lnSpc>
                <a:spcPct val="200000"/>
              </a:lnSpc>
              <a:buFont typeface="Arial" panose="020B0604020202020204" pitchFamily="34" charset="0"/>
              <a:buChar char="•"/>
            </a:pPr>
            <a:r>
              <a:rPr lang="ar-QA" dirty="0"/>
              <a:t>ما هي الرسائل الأساسية التي سيكون لها تأثير على الجمهور </a:t>
            </a:r>
          </a:p>
          <a:p>
            <a:pPr algn="ctr" rtl="1">
              <a:lnSpc>
                <a:spcPct val="200000"/>
              </a:lnSpc>
            </a:pPr>
            <a:r>
              <a:rPr lang="ar-QA" dirty="0"/>
              <a:t>إحدى الطرق الجيدة للوصول إلى الإجابات هي بناء رسالتك على اهتماماتهم الأساسية وأن تبدو كمحاولة لتحقيقها وليس فرض شئ ما </a:t>
            </a:r>
          </a:p>
          <a:p>
            <a:pPr algn="ctr" rtl="1">
              <a:lnSpc>
                <a:spcPct val="200000"/>
              </a:lnSpc>
            </a:pPr>
            <a:r>
              <a:rPr lang="ar-QA" dirty="0"/>
              <a:t>كما يجب أن تحدد العوائق التي يمكن أن تحول دون الوصول للأهداف. </a:t>
            </a:r>
            <a:endParaRPr lang="ar-JO" dirty="0"/>
          </a:p>
        </p:txBody>
      </p:sp>
    </p:spTree>
    <p:extLst>
      <p:ext uri="{BB962C8B-B14F-4D97-AF65-F5344CB8AC3E}">
        <p14:creationId xmlns:p14="http://schemas.microsoft.com/office/powerpoint/2010/main" val="1967927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1655586"/>
            <a:ext cx="9964493" cy="4574970"/>
          </a:xfrm>
          <a:prstGeom prst="rect">
            <a:avLst/>
          </a:prstGeom>
          <a:noFill/>
        </p:spPr>
        <p:txBody>
          <a:bodyPr wrap="square" rtlCol="0">
            <a:spAutoFit/>
          </a:bodyPr>
          <a:lstStyle/>
          <a:p>
            <a:pPr algn="just" rtl="1">
              <a:lnSpc>
                <a:spcPct val="150000"/>
              </a:lnSpc>
            </a:pPr>
            <a:r>
              <a:rPr lang="ar-QA" b="1" dirty="0"/>
              <a:t>6</a:t>
            </a:r>
            <a:r>
              <a:rPr lang="ar-JO" b="1" dirty="0"/>
              <a:t>-</a:t>
            </a:r>
            <a:r>
              <a:rPr lang="ar-QA" b="1" dirty="0"/>
              <a:t>حدد الطريقة الأفضل للوصول إلى الجمهور المستهدف:</a:t>
            </a:r>
            <a:endParaRPr lang="ar-JO" b="1" dirty="0"/>
          </a:p>
          <a:p>
            <a:pPr algn="just" rtl="1">
              <a:lnSpc>
                <a:spcPct val="150000"/>
              </a:lnSpc>
            </a:pPr>
            <a:endParaRPr lang="ar-JO" dirty="0"/>
          </a:p>
          <a:p>
            <a:pPr marL="342900" indent="-342900" algn="just" rtl="1">
              <a:lnSpc>
                <a:spcPct val="150000"/>
              </a:lnSpc>
              <a:buFont typeface="Arial" panose="020B0604020202020204" pitchFamily="34" charset="0"/>
              <a:buChar char="•"/>
            </a:pPr>
            <a:r>
              <a:rPr lang="ar-QA" dirty="0"/>
              <a:t>من أين تستمد هذه المجموعة من الناس الأخبار والمعلومات ؟</a:t>
            </a:r>
            <a:endParaRPr lang="ar-JO" dirty="0"/>
          </a:p>
          <a:p>
            <a:pPr marL="342900" indent="-342900" algn="just" rtl="1">
              <a:lnSpc>
                <a:spcPct val="150000"/>
              </a:lnSpc>
              <a:buFont typeface="Arial" panose="020B0604020202020204" pitchFamily="34" charset="0"/>
              <a:buChar char="•"/>
            </a:pPr>
            <a:r>
              <a:rPr lang="ar-QA" dirty="0"/>
              <a:t>ماهو التكتيك الأنسب لنشر حملتك ورسالتك. </a:t>
            </a:r>
            <a:endParaRPr lang="ar-JO" dirty="0"/>
          </a:p>
          <a:p>
            <a:pPr marL="342900" indent="-342900" algn="just" rtl="1">
              <a:lnSpc>
                <a:spcPct val="150000"/>
              </a:lnSpc>
              <a:buFont typeface="Arial" panose="020B0604020202020204" pitchFamily="34" charset="0"/>
              <a:buChar char="•"/>
            </a:pPr>
            <a:r>
              <a:rPr lang="ar-QA" dirty="0"/>
              <a:t>من الذي سينقل الرسالة بمصداقية أمام الجمهور. </a:t>
            </a:r>
            <a:endParaRPr lang="ar-JO" dirty="0"/>
          </a:p>
          <a:p>
            <a:pPr marL="342900" indent="-342900" algn="just" rtl="1">
              <a:lnSpc>
                <a:spcPct val="150000"/>
              </a:lnSpc>
              <a:buFont typeface="Arial" panose="020B0604020202020204" pitchFamily="34" charset="0"/>
              <a:buChar char="•"/>
            </a:pPr>
            <a:r>
              <a:rPr lang="ar-QA" dirty="0"/>
              <a:t>أي وسائل الإعلام المناسبة في نقل الرسالة. بهدف التأثير على سلوك الجمهور المستهدف</a:t>
            </a:r>
            <a:r>
              <a:rPr lang="ar-QA" sz="2000" dirty="0"/>
              <a:t>.</a:t>
            </a:r>
            <a:endParaRPr lang="ar-JO" sz="2000" dirty="0"/>
          </a:p>
          <a:p>
            <a:pPr marL="342900" indent="-342900" algn="just" rtl="1">
              <a:lnSpc>
                <a:spcPct val="150000"/>
              </a:lnSpc>
              <a:buFont typeface="Arial" panose="020B0604020202020204" pitchFamily="34" charset="0"/>
              <a:buChar char="•"/>
            </a:pPr>
            <a:endParaRPr lang="ar-JO" sz="2000" dirty="0"/>
          </a:p>
          <a:p>
            <a:pPr marL="342900" indent="-342900" algn="just" rtl="1">
              <a:buFont typeface="Arial" panose="020B0604020202020204" pitchFamily="34" charset="0"/>
              <a:buChar char="•"/>
            </a:pPr>
            <a:r>
              <a:rPr lang="ar-QA" sz="2000" b="1" dirty="0"/>
              <a:t>7</a:t>
            </a:r>
            <a:r>
              <a:rPr lang="ar-JO" sz="2000" b="1" dirty="0"/>
              <a:t> - </a:t>
            </a:r>
            <a:r>
              <a:rPr lang="ar-QA" sz="2000" b="1" dirty="0"/>
              <a:t>كيف ستقيم مدى تقدم حملتك</a:t>
            </a:r>
            <a:endParaRPr lang="ar-JO" sz="2000" b="1" dirty="0"/>
          </a:p>
          <a:p>
            <a:pPr marL="342900" indent="-342900" algn="just" rtl="1">
              <a:buFont typeface="Arial" panose="020B0604020202020204" pitchFamily="34" charset="0"/>
              <a:buChar char="•"/>
            </a:pPr>
            <a:endParaRPr lang="ar-JO" sz="2000" dirty="0"/>
          </a:p>
          <a:p>
            <a:pPr marL="342900" indent="-342900" algn="just" rtl="1">
              <a:lnSpc>
                <a:spcPct val="150000"/>
              </a:lnSpc>
              <a:buFont typeface="Arial" panose="020B0604020202020204" pitchFamily="34" charset="0"/>
              <a:buChar char="•"/>
            </a:pPr>
            <a:r>
              <a:rPr lang="ar-QA" sz="2000" dirty="0"/>
              <a:t>قياس التقدم هام جداً لتقييم النجاح وبناء إستراتيجية فعالة طويلة المدى. وعلي الرغم من ذلك يجب التركيز على العملية والنتائج في الوقت نفسه. باعتبار ان لكل منهما دروساً هامة يمكن الاستفادة منها. </a:t>
            </a:r>
            <a:endParaRPr lang="ar-JO" sz="2000" dirty="0"/>
          </a:p>
        </p:txBody>
      </p:sp>
    </p:spTree>
    <p:extLst>
      <p:ext uri="{BB962C8B-B14F-4D97-AF65-F5344CB8AC3E}">
        <p14:creationId xmlns:p14="http://schemas.microsoft.com/office/powerpoint/2010/main" val="220483692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3902032" cy="523220"/>
          </a:xfrm>
          <a:prstGeom prst="rect">
            <a:avLst/>
          </a:prstGeom>
          <a:noFill/>
        </p:spPr>
        <p:txBody>
          <a:bodyPr wrap="square" rtlCol="0">
            <a:spAutoFit/>
          </a:bodyPr>
          <a:lstStyle/>
          <a:p>
            <a:pPr rtl="1"/>
            <a:r>
              <a:rPr lang="ar-QA" sz="2800" dirty="0"/>
              <a:t>خطوات بناء إستراتيجية إعلامية: </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968331" y="1904191"/>
            <a:ext cx="9950901" cy="4401205"/>
          </a:xfrm>
          <a:prstGeom prst="rect">
            <a:avLst/>
          </a:prstGeom>
          <a:noFill/>
        </p:spPr>
        <p:txBody>
          <a:bodyPr wrap="square" rtlCol="0">
            <a:spAutoFit/>
          </a:bodyPr>
          <a:lstStyle/>
          <a:p>
            <a:pPr algn="just" rtl="1">
              <a:lnSpc>
                <a:spcPct val="150000"/>
              </a:lnSpc>
            </a:pPr>
            <a:r>
              <a:rPr lang="ar-JO" sz="2000" b="1" dirty="0"/>
              <a:t>8</a:t>
            </a:r>
            <a:r>
              <a:rPr lang="ar-QA" sz="2000" b="1" dirty="0"/>
              <a:t>- بناء قائمة اتصال الإعلامية :</a:t>
            </a:r>
          </a:p>
          <a:p>
            <a:pPr algn="just" rtl="1">
              <a:lnSpc>
                <a:spcPct val="150000"/>
              </a:lnSpc>
            </a:pPr>
            <a:endParaRPr lang="ar-JO" sz="2000" b="1" dirty="0"/>
          </a:p>
          <a:p>
            <a:pPr algn="just" rtl="1">
              <a:lnSpc>
                <a:spcPct val="150000"/>
              </a:lnSpc>
            </a:pPr>
            <a:r>
              <a:rPr lang="ar-QA" sz="2000" dirty="0"/>
              <a:t> إذا كانت منظمتك تعد إستراتيجية إعلامية للمرة الأولى، فلابد وأن تبدأ بناء قائمة اتصال إعلامية فالإعلام يقوم بالأساس على المصادر والعلاقات إرسال البيانات الصحفية لوسائل الإعلام بشكل عام يمكن أن تنفع لكنها ليست فعالة كما هو الحال لدى استهداف أشخاص يعرفون منظمتك ويعجبون بها ويدعمونها، ويمكن البدء بالتالي:</a:t>
            </a:r>
            <a:endParaRPr lang="ar-JO" sz="2000" dirty="0"/>
          </a:p>
          <a:p>
            <a:pPr algn="just" rtl="1">
              <a:lnSpc>
                <a:spcPct val="150000"/>
              </a:lnSpc>
            </a:pPr>
            <a:endParaRPr lang="ar-JO" sz="2000" dirty="0"/>
          </a:p>
          <a:p>
            <a:pPr marL="342900" indent="-342900" algn="r" rtl="1">
              <a:buFont typeface="Arial" panose="020B0604020202020204" pitchFamily="34" charset="0"/>
              <a:buChar char="•"/>
            </a:pPr>
            <a:r>
              <a:rPr lang="ar-QA" sz="2000" dirty="0"/>
              <a:t>تأكد من التوجه للأشخاص المناسبين داخل الوسيلة الإعلامية.</a:t>
            </a:r>
            <a:endParaRPr lang="ar-JO" sz="2000" dirty="0"/>
          </a:p>
          <a:p>
            <a:pPr marL="342900" indent="-342900" algn="r" rtl="1">
              <a:buFont typeface="Arial" panose="020B0604020202020204" pitchFamily="34" charset="0"/>
              <a:buChar char="•"/>
            </a:pPr>
            <a:endParaRPr lang="ar-QA" sz="2000" dirty="0"/>
          </a:p>
          <a:p>
            <a:pPr marL="342900" indent="-342900" algn="r" rtl="1">
              <a:buFont typeface="Arial" panose="020B0604020202020204" pitchFamily="34" charset="0"/>
              <a:buChar char="•"/>
            </a:pPr>
            <a:r>
              <a:rPr lang="ar-QA" sz="2000" dirty="0"/>
              <a:t>تواصل مع شخصيات إعلامية مهمه او معروفه  وقد بنفسك الحديث وتجاذب أطراف الحديث بـشـكل عـام</a:t>
            </a:r>
          </a:p>
          <a:p>
            <a:br>
              <a:rPr lang="ar-QA" sz="2000" dirty="0"/>
            </a:br>
            <a:endParaRPr lang="ar-JO" sz="2000" dirty="0"/>
          </a:p>
        </p:txBody>
      </p:sp>
    </p:spTree>
    <p:extLst>
      <p:ext uri="{BB962C8B-B14F-4D97-AF65-F5344CB8AC3E}">
        <p14:creationId xmlns:p14="http://schemas.microsoft.com/office/powerpoint/2010/main" val="423375992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4616221" cy="523220"/>
          </a:xfrm>
          <a:prstGeom prst="rect">
            <a:avLst/>
          </a:prstGeom>
          <a:noFill/>
        </p:spPr>
        <p:txBody>
          <a:bodyPr wrap="square" rtlCol="0">
            <a:spAutoFit/>
          </a:bodyPr>
          <a:lstStyle/>
          <a:p>
            <a:pPr algn="ct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852337" y="1814442"/>
            <a:ext cx="10310963" cy="3849937"/>
          </a:xfrm>
          <a:prstGeom prst="rect">
            <a:avLst/>
          </a:prstGeom>
          <a:noFill/>
        </p:spPr>
        <p:txBody>
          <a:bodyPr wrap="square" rtlCol="0">
            <a:spAutoFit/>
          </a:bodyPr>
          <a:lstStyle/>
          <a:p>
            <a:pPr marL="285750" indent="-285750" algn="r" rtl="1">
              <a:buFont typeface="Arial" panose="020B0604020202020204" pitchFamily="34" charset="0"/>
              <a:buChar char="•"/>
            </a:pPr>
            <a:r>
              <a:rPr lang="ar-QA" dirty="0"/>
              <a:t>وبعد استكمال الخطوات السابقة سيكون توجيه التساؤلات مفيداً في تحديد ما إذا كان الاختيار الأمثل لتركيز الإستراتيجية الإعلامية على وسائل الإعلام الرئيسية او التقليدية مثل الصحف والتلفزيون والراديو أم الانتزنت ووسائل الإعلام الاجتماعية أم الإعلانات مدفوعة الأجر أو مزيج من الجميع.</a:t>
            </a:r>
          </a:p>
          <a:p>
            <a:pPr marL="285750" indent="-285750" algn="r" rtl="1">
              <a:buFont typeface="Arial" panose="020B0604020202020204" pitchFamily="34" charset="0"/>
              <a:buChar char="•"/>
            </a:pPr>
            <a:endParaRPr lang="ar-JO" dirty="0"/>
          </a:p>
          <a:p>
            <a:pPr marL="285750" indent="-285750" algn="r" rtl="1">
              <a:buFont typeface="Arial" panose="020B0604020202020204" pitchFamily="34" charset="0"/>
              <a:buChar char="•"/>
            </a:pPr>
            <a:r>
              <a:rPr lang="ar-QA" dirty="0"/>
              <a:t> وبمجرد تحديد نوع الوسيلة الإعلامية التي ستركز عليها يمكنك البدء في النظر إلى تكتيكات أكثر تحديداً للتفاعل مع هذه الوسيلة.</a:t>
            </a:r>
            <a:endParaRPr lang="ar-JO" dirty="0"/>
          </a:p>
          <a:p>
            <a:pPr algn="r" rtl="1"/>
            <a:endParaRPr lang="ar-JO" dirty="0"/>
          </a:p>
          <a:p>
            <a:pPr marL="285750" indent="-285750" algn="just" rtl="1">
              <a:lnSpc>
                <a:spcPct val="150000"/>
              </a:lnSpc>
              <a:buFont typeface="Arial" panose="020B0604020202020204" pitchFamily="34" charset="0"/>
              <a:buChar char="•"/>
            </a:pPr>
            <a:r>
              <a:rPr lang="ar-QA" dirty="0"/>
              <a:t>بعد تحديد المشكلة تحديداً دقيقاً من خلال جمع المعلومات، والبحوث التي أجريت، يصبح لدى ممارسي العلاقات العامة الأساس الذي يبنى عليه أنشطته في ضوء الإمكانات المتاحة لتحقيق أهداف معينة، </a:t>
            </a:r>
          </a:p>
          <a:p>
            <a:pPr algn="ctr" rtl="1">
              <a:lnSpc>
                <a:spcPct val="150000"/>
              </a:lnSpc>
            </a:pPr>
            <a:r>
              <a:rPr lang="ar-QA" dirty="0"/>
              <a:t>لهذا نستطيع أن نقول أن التخطيط وهو الخطوة الثانية في عملية العلاقات العامة - هو ذلك النشاط العقلي الذي يوجه لاختيار أمثل استخدام ممكن لمجموعة الطاقات المتاحة لتحقيق أغراض معينة في فترة زمنية محددة ومن هذا نتبين أن المتغيرات الأساسية التي تحكم عملية التخطيط هي: الأغراض أو الأهداف، والموارد أو الإمكانات والوقت المتاح للتنفيذ أو المحدد له.</a:t>
            </a:r>
          </a:p>
        </p:txBody>
      </p:sp>
    </p:spTree>
    <p:extLst>
      <p:ext uri="{BB962C8B-B14F-4D97-AF65-F5344CB8AC3E}">
        <p14:creationId xmlns:p14="http://schemas.microsoft.com/office/powerpoint/2010/main" val="13891254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82252" y="1770792"/>
            <a:ext cx="10304975" cy="4247317"/>
          </a:xfrm>
          <a:prstGeom prst="rect">
            <a:avLst/>
          </a:prstGeom>
          <a:noFill/>
        </p:spPr>
        <p:txBody>
          <a:bodyPr wrap="square" rtlCol="0">
            <a:spAutoFit/>
          </a:bodyPr>
          <a:lstStyle/>
          <a:p>
            <a:pPr algn="just" rtl="1">
              <a:lnSpc>
                <a:spcPct val="150000"/>
              </a:lnSpc>
            </a:pPr>
            <a:r>
              <a:rPr lang="ar-QA" dirty="0"/>
              <a:t>ويحقق التخطيط لأنشطة العلاقات العامة المزايا التالية:</a:t>
            </a:r>
            <a:endParaRPr lang="ar-JO" dirty="0"/>
          </a:p>
          <a:p>
            <a:pPr algn="just" rtl="1">
              <a:lnSpc>
                <a:spcPct val="150000"/>
              </a:lnSpc>
            </a:pPr>
            <a:endParaRPr lang="ar-JO" dirty="0"/>
          </a:p>
          <a:p>
            <a:pPr algn="just" rtl="1">
              <a:lnSpc>
                <a:spcPct val="150000"/>
              </a:lnSpc>
            </a:pPr>
            <a:r>
              <a:rPr lang="ar-QA" dirty="0"/>
              <a:t>1- تنفيذ برامج متكاملة توجه من خلالها جميع الجهود المتاحة لانجاز أهداف</a:t>
            </a:r>
            <a:r>
              <a:rPr lang="ar-JO" dirty="0"/>
              <a:t> محددة</a:t>
            </a:r>
          </a:p>
          <a:p>
            <a:pPr algn="just" rtl="1">
              <a:lnSpc>
                <a:spcPct val="150000"/>
              </a:lnSpc>
            </a:pPr>
            <a:r>
              <a:rPr lang="ar-JO" dirty="0"/>
              <a:t>2-كسب تاييد </a:t>
            </a:r>
            <a:r>
              <a:rPr lang="ar-QA" dirty="0"/>
              <a:t>الإدارة لهذه الأنشطة وزيادة مشاركتها فيها. </a:t>
            </a:r>
            <a:endParaRPr lang="ar-JO" dirty="0"/>
          </a:p>
          <a:p>
            <a:pPr algn="just" rtl="1">
              <a:lnSpc>
                <a:spcPct val="150000"/>
              </a:lnSpc>
            </a:pPr>
            <a:r>
              <a:rPr lang="ar-JO" dirty="0"/>
              <a:t>3-</a:t>
            </a:r>
            <a:r>
              <a:rPr lang="ar-QA" dirty="0"/>
              <a:t>التأكيد على الجانب الايجابي بدلا من الجانب الدفاعي في ممارسة العلاقات </a:t>
            </a:r>
            <a:r>
              <a:rPr lang="ar-JO" dirty="0"/>
              <a:t>العامة</a:t>
            </a:r>
          </a:p>
          <a:p>
            <a:pPr algn="just" rtl="1">
              <a:lnSpc>
                <a:spcPct val="150000"/>
              </a:lnSpc>
            </a:pPr>
            <a:r>
              <a:rPr lang="ar-JO" dirty="0"/>
              <a:t>4-حسن اختيار الموضوعات والأوقات الملائمة بالإضافة إلى اختيار الأساليب الأكثر فاعلية في التنفيذ. </a:t>
            </a:r>
          </a:p>
          <a:p>
            <a:pPr algn="just" rtl="1">
              <a:lnSpc>
                <a:spcPct val="150000"/>
              </a:lnSpc>
            </a:pPr>
            <a:r>
              <a:rPr lang="ar-JO" dirty="0"/>
              <a:t>5- </a:t>
            </a:r>
            <a:r>
              <a:rPr lang="ar-QA" dirty="0"/>
              <a:t>تحقيق أمثل استخدام ممكن لوسائل الإعلام المتاحة في الوصول إلى الجماهير المستهدفة.</a:t>
            </a:r>
            <a:endParaRPr lang="ar-JO" dirty="0"/>
          </a:p>
          <a:p>
            <a:pPr algn="just" rtl="1">
              <a:lnSpc>
                <a:spcPct val="150000"/>
              </a:lnSpc>
            </a:pPr>
            <a:endParaRPr lang="ar-JO" dirty="0"/>
          </a:p>
          <a:p>
            <a:pPr algn="just" rtl="1">
              <a:lnSpc>
                <a:spcPct val="150000"/>
              </a:lnSpc>
            </a:pPr>
            <a:r>
              <a:rPr lang="ar-QA" dirty="0"/>
              <a:t>- ورغم هذه المزايا التي يحققها التخطيط فإن هناك بعض العقبات التي تحول دون تمسك بعض المؤسسات بهذه الوظيفة الأساسية في ممارسة أنشطة العلاقات العامة. وتبدو هذه العقبات بصفة أساسية في العناصر التالية:-</a:t>
            </a:r>
          </a:p>
        </p:txBody>
      </p:sp>
    </p:spTree>
    <p:extLst>
      <p:ext uri="{BB962C8B-B14F-4D97-AF65-F5344CB8AC3E}">
        <p14:creationId xmlns:p14="http://schemas.microsoft.com/office/powerpoint/2010/main" val="289496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516924" cy="523220"/>
          </a:xfrm>
          <a:prstGeom prst="rect">
            <a:avLst/>
          </a:prstGeom>
          <a:noFill/>
        </p:spPr>
        <p:txBody>
          <a:bodyPr wrap="square" rtlCol="0">
            <a:spAutoFit/>
          </a:bodyPr>
          <a:lstStyle/>
          <a:p>
            <a:pPr algn="ctr"/>
            <a:r>
              <a:rPr lang="ar-QA" sz="2800" dirty="0"/>
              <a:t>عقبات</a:t>
            </a:r>
            <a:r>
              <a:rPr lang="ar-JO" sz="2800" dirty="0"/>
              <a:t> </a:t>
            </a: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40685" y="2210593"/>
            <a:ext cx="9965910" cy="3226461"/>
          </a:xfrm>
          <a:prstGeom prst="rect">
            <a:avLst/>
          </a:prstGeom>
          <a:noFill/>
        </p:spPr>
        <p:txBody>
          <a:bodyPr wrap="square" rtlCol="0">
            <a:spAutoFit/>
          </a:bodyPr>
          <a:lstStyle/>
          <a:p>
            <a:pPr algn="ctr" rtl="1">
              <a:lnSpc>
                <a:spcPct val="150000"/>
              </a:lnSpc>
            </a:pPr>
            <a:r>
              <a:rPr lang="ar-QA" sz="2000" dirty="0"/>
              <a:t>ورغم هذه المزايا التي يحققها التخطيط فإن هناك بعض العقبات التي تحول دون تمسك بعض المؤسسات بهذه الوظيفة الأساسية في ممارسة أنشطة العلاقات العامة وتبدو هذه العقبات بصفة أساسية في العناصر التالية:-</a:t>
            </a:r>
            <a:endParaRPr lang="ar-JO" sz="2000" dirty="0"/>
          </a:p>
          <a:p>
            <a:pPr marL="285750" indent="-285750" algn="just">
              <a:lnSpc>
                <a:spcPct val="150000"/>
              </a:lnSpc>
              <a:buFontTx/>
              <a:buChar char="-"/>
            </a:pPr>
            <a:endParaRPr lang="ar-JO" sz="2000" dirty="0"/>
          </a:p>
          <a:p>
            <a:pPr marL="285750" indent="-285750" algn="just" rtl="1">
              <a:lnSpc>
                <a:spcPct val="150000"/>
              </a:lnSpc>
              <a:buFont typeface="Arial" panose="020B0604020202020204" pitchFamily="34" charset="0"/>
              <a:buChar char="•"/>
            </a:pPr>
            <a:r>
              <a:rPr lang="ar-QA" sz="2000" dirty="0"/>
              <a:t>عدم اعتراف الإدارة في بعض المؤسسات بإمكانية الأخذ بالتخطيط في ممارسة أنشطة العلاقات العامة.</a:t>
            </a:r>
            <a:endParaRPr lang="ar-JO" sz="2000" dirty="0"/>
          </a:p>
          <a:p>
            <a:pPr marL="285750" indent="-285750" algn="just" rtl="1">
              <a:lnSpc>
                <a:spcPct val="150000"/>
              </a:lnSpc>
              <a:buFont typeface="Arial" panose="020B0604020202020204" pitchFamily="34" charset="0"/>
              <a:buChar char="•"/>
            </a:pPr>
            <a:r>
              <a:rPr lang="ar-QA" sz="2000" dirty="0"/>
              <a:t>افتقار إدارات العلاقات العامة في بعض المؤسسات إلى الموافقة الصريحة على الأهداف التي تضعها والتي تتطلب تنفيذ أنشطة محددة بإمكانات وطاقات معينة في مدى زمني محدد. </a:t>
            </a:r>
            <a:endParaRPr lang="ar-JO" sz="2000" dirty="0"/>
          </a:p>
          <a:p>
            <a:pPr algn="just" rtl="1">
              <a:lnSpc>
                <a:spcPct val="150000"/>
              </a:lnSpc>
            </a:pPr>
            <a:endParaRPr lang="ar-JO" dirty="0"/>
          </a:p>
        </p:txBody>
      </p:sp>
    </p:spTree>
    <p:extLst>
      <p:ext uri="{BB962C8B-B14F-4D97-AF65-F5344CB8AC3E}">
        <p14:creationId xmlns:p14="http://schemas.microsoft.com/office/powerpoint/2010/main" val="379622388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72787" y="781337"/>
            <a:ext cx="6166693" cy="523220"/>
          </a:xfrm>
          <a:prstGeom prst="rect">
            <a:avLst/>
          </a:prstGeom>
          <a:noFill/>
        </p:spPr>
        <p:txBody>
          <a:bodyPr wrap="square" rtlCol="0">
            <a:spAutoFit/>
          </a:bodyPr>
          <a:lstStyle/>
          <a:p>
            <a:pPr algn="ct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174913" y="2219149"/>
            <a:ext cx="9654604" cy="3780458"/>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QA" dirty="0"/>
              <a:t>شعور بعض رجال العلاقات العامة بافتقارهم إلى الوقت الذي يضيع تحت ضغط العمل اليومي بمشكلاته المتجددة. </a:t>
            </a:r>
            <a:endParaRPr lang="ar-JO" dirty="0"/>
          </a:p>
          <a:p>
            <a:pPr marL="285750" indent="-285750" algn="r" rtl="1">
              <a:lnSpc>
                <a:spcPct val="150000"/>
              </a:lnSpc>
              <a:buFont typeface="Arial" panose="020B0604020202020204" pitchFamily="34" charset="0"/>
              <a:buChar char="•"/>
            </a:pPr>
            <a:endParaRPr lang="ar-JO" dirty="0"/>
          </a:p>
          <a:p>
            <a:pPr marL="285750" indent="-285750" algn="r" rtl="1">
              <a:lnSpc>
                <a:spcPct val="150000"/>
              </a:lnSpc>
              <a:buFont typeface="Arial" panose="020B0604020202020204" pitchFamily="34" charset="0"/>
              <a:buChar char="•"/>
            </a:pPr>
            <a:r>
              <a:rPr lang="ar-QA" dirty="0"/>
              <a:t>الإحباط الذي يتعرض له ممارسي العلاقات العامة داخل المؤسسة نفسها خلال محاولتهم لتبادل الجهود والتنسيق مع الإدارات الفرعية. </a:t>
            </a:r>
            <a:endParaRPr lang="ar-JO" dirty="0"/>
          </a:p>
          <a:p>
            <a:pPr marL="285750" indent="-285750" algn="r" rtl="1">
              <a:lnSpc>
                <a:spcPct val="150000"/>
              </a:lnSpc>
              <a:buFont typeface="Arial" panose="020B0604020202020204" pitchFamily="34" charset="0"/>
              <a:buChar char="•"/>
            </a:pPr>
            <a:endParaRPr lang="ar-JO" dirty="0"/>
          </a:p>
          <a:p>
            <a:pPr marL="285750" indent="-285750" algn="r" rtl="1">
              <a:lnSpc>
                <a:spcPct val="150000"/>
              </a:lnSpc>
              <a:buFont typeface="Arial" panose="020B0604020202020204" pitchFamily="34" charset="0"/>
              <a:buChar char="•"/>
            </a:pPr>
            <a:r>
              <a:rPr lang="ar-QA" dirty="0"/>
              <a:t>نظرة بعض رجال العلاقات العامة للنشر باعتباره الهدف النهائي والقيمة الفعلية لنشاط العلاقات العامة. </a:t>
            </a:r>
            <a:endParaRPr lang="ar-JO" dirty="0"/>
          </a:p>
          <a:p>
            <a:pPr marL="285750" indent="-285750" algn="r" rtl="1">
              <a:lnSpc>
                <a:spcPct val="150000"/>
              </a:lnSpc>
              <a:buFont typeface="Arial" panose="020B0604020202020204" pitchFamily="34" charset="0"/>
              <a:buChar char="•"/>
            </a:pPr>
            <a:endParaRPr lang="ar-JO" dirty="0"/>
          </a:p>
          <a:p>
            <a:pPr marL="285750" indent="-285750" algn="r" rtl="1">
              <a:lnSpc>
                <a:spcPct val="150000"/>
              </a:lnSpc>
              <a:buFont typeface="Arial" panose="020B0604020202020204" pitchFamily="34" charset="0"/>
              <a:buChar char="•"/>
            </a:pPr>
            <a:r>
              <a:rPr lang="ar-QA" dirty="0"/>
              <a:t>عمليات التخفيض المستمر لميزانيات العلاقات العامة بدعوى "ترشيد الإنفاق" أو تخفيض المصروفات ودون إدراك لدور العلاقات العامة بمفهومها الصحيح في ترشيد الإنفاق وزيادة الإنتاج“.</a:t>
            </a:r>
            <a:endParaRPr lang="ar-JO" dirty="0"/>
          </a:p>
        </p:txBody>
      </p:sp>
    </p:spTree>
    <p:extLst>
      <p:ext uri="{BB962C8B-B14F-4D97-AF65-F5344CB8AC3E}">
        <p14:creationId xmlns:p14="http://schemas.microsoft.com/office/powerpoint/2010/main" val="23486115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2"/>
            <a:ext cx="10812720" cy="486692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دور التخطيط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40847" y="1718445"/>
            <a:ext cx="10565585" cy="4662815"/>
          </a:xfrm>
          <a:prstGeom prst="rect">
            <a:avLst/>
          </a:prstGeom>
          <a:noFill/>
        </p:spPr>
        <p:txBody>
          <a:bodyPr wrap="square" rtlCol="0">
            <a:spAutoFit/>
          </a:bodyPr>
          <a:lstStyle/>
          <a:p>
            <a:pPr algn="just" rtl="1">
              <a:lnSpc>
                <a:spcPct val="150000"/>
              </a:lnSpc>
            </a:pPr>
            <a:r>
              <a:rPr lang="ar-QA" dirty="0"/>
              <a:t>يشمل التفكير الاستراتيجي ‏</a:t>
            </a:r>
            <a:r>
              <a:rPr lang="ar-JO" dirty="0"/>
              <a:t>التنبؤ </a:t>
            </a:r>
            <a:r>
              <a:rPr lang="ar-QA" dirty="0"/>
              <a:t>بالحالة المرغوب فيها مستقبلياً وتحديد القوى الفاعلة التي تساعد المنظمات في تحقيق ذلك .</a:t>
            </a:r>
          </a:p>
          <a:p>
            <a:pPr algn="just" rtl="1">
              <a:lnSpc>
                <a:spcPct val="150000"/>
              </a:lnSpc>
            </a:pPr>
            <a:r>
              <a:rPr lang="ar-QA" dirty="0"/>
              <a:t>عملية التفكير الإستراتيجية تواجه صعوبات ومشكلات عديدة؛ مثل سوء الفهم عن المنظمة ونشاطها وقد يحدث ما هو أسواً من ذلك حين توجه البرامج إلى جماهير غير مستهدفة وتتجاهل الجماهير الأكثر فعالية في التأثير على نشاط المنظمة. </a:t>
            </a:r>
            <a:endParaRPr lang="en-US" dirty="0"/>
          </a:p>
          <a:p>
            <a:pPr algn="just" rtl="1">
              <a:lnSpc>
                <a:spcPct val="150000"/>
              </a:lnSpc>
            </a:pPr>
            <a:endParaRPr lang="en-US" dirty="0"/>
          </a:p>
          <a:p>
            <a:pPr algn="just" rtl="1">
              <a:lnSpc>
                <a:spcPct val="150000"/>
              </a:lnSpc>
            </a:pPr>
            <a:r>
              <a:rPr lang="ar-QA" dirty="0"/>
              <a:t>وتسعي إدارة العلاقات العامة إلى التكامل في عملية التخطيط الاستراتيجي لتنسق مع خطط المنظمة الإستراتيجية أي أنها تستوعب الأهداف الإستراتيجية للمنظمة ثم تعيد تشكيلها في إطار العلاقات العامة وبمعنى آخر إن كان التخطيط الاستراتيجي هو تحديد الأغراض والأهداف طويلة المدى للمنظمة ككل وتبني الأساليب التي تحقق هذه الأهداف. وتوفير الموارد اللازمة لذلك, ‏</a:t>
            </a:r>
            <a:r>
              <a:rPr lang="ar-JO" dirty="0"/>
              <a:t> فان </a:t>
            </a:r>
            <a:r>
              <a:rPr lang="ar-QA" dirty="0"/>
              <a:t>العلاقات العامة كجزء من هذه المنظمة عليها أن تضع تفكيراً استراتيجياً يتناسب مع الأغراض العامة للمنظمة.</a:t>
            </a:r>
            <a:endParaRPr lang="ar-JO" dirty="0"/>
          </a:p>
          <a:p>
            <a:pPr algn="just" rtl="1">
              <a:lnSpc>
                <a:spcPct val="150000"/>
              </a:lnSpc>
            </a:pPr>
            <a:endParaRPr lang="ar-JO" dirty="0"/>
          </a:p>
          <a:p>
            <a:pPr algn="just" rtl="1">
              <a:lnSpc>
                <a:spcPct val="150000"/>
              </a:lnSpc>
            </a:pPr>
            <a:r>
              <a:rPr lang="ar-QA" dirty="0"/>
              <a:t> فقبل تنظيم أنشطة العلاقات العامة فإن أهدافها وإستراتيجيتها يجب أن توضع بدقة وبكل وضوح في ضوء البيئة الاجتماعية التي تعمل خلالها المنظمة وهذه بدورها يمكنها خلق أهداف تفيد المنظمة ومن ثم تصبح أعمال العلاقات العامة أكثر فعالية. </a:t>
            </a:r>
            <a:endParaRPr lang="ar-JO" b="1" dirty="0">
              <a:latin typeface="Alexandria" charset="0"/>
              <a:cs typeface="Alexandria" charset="0"/>
            </a:endParaRPr>
          </a:p>
        </p:txBody>
      </p:sp>
    </p:spTree>
    <p:extLst>
      <p:ext uri="{BB962C8B-B14F-4D97-AF65-F5344CB8AC3E}">
        <p14:creationId xmlns:p14="http://schemas.microsoft.com/office/powerpoint/2010/main" val="3006736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دور التخطيط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306019" y="2275884"/>
            <a:ext cx="9435241" cy="837409"/>
          </a:xfrm>
          <a:prstGeom prst="rect">
            <a:avLst/>
          </a:prstGeom>
          <a:noFill/>
        </p:spPr>
        <p:txBody>
          <a:bodyPr wrap="square" rtlCol="0">
            <a:spAutoFit/>
          </a:bodyPr>
          <a:lstStyle/>
          <a:p>
            <a:pPr algn="r" rtl="1"/>
            <a:r>
              <a:rPr lang="ar-QA" dirty="0"/>
              <a:t>ويوضح الشكل التالي طبيعة التخطيط الاستراتيجي في إدارة العلاقات العامة. مفهوم التخطيط الاستراتيجي للعلاقات العامة: </a:t>
            </a:r>
            <a:endParaRPr lang="ar-JO" dirty="0"/>
          </a:p>
          <a:p>
            <a:pPr marL="285750" indent="-285750" algn="just" rtl="1">
              <a:lnSpc>
                <a:spcPct val="200000"/>
              </a:lnSpc>
              <a:buFont typeface="Arial" panose="020B0604020202020204" pitchFamily="34" charset="0"/>
              <a:buChar char="•"/>
            </a:pPr>
            <a:endParaRPr lang="ar-JO" b="1" dirty="0">
              <a:latin typeface="Alexandria" charset="0"/>
              <a:cs typeface="Alexandria" charset="0"/>
            </a:endParaRPr>
          </a:p>
        </p:txBody>
      </p:sp>
      <p:pic>
        <p:nvPicPr>
          <p:cNvPr id="2" name="Picture 1"/>
          <p:cNvPicPr>
            <a:picLocks noChangeAspect="1"/>
          </p:cNvPicPr>
          <p:nvPr/>
        </p:nvPicPr>
        <p:blipFill>
          <a:blip r:embed="rId3"/>
          <a:stretch>
            <a:fillRect/>
          </a:stretch>
        </p:blipFill>
        <p:spPr>
          <a:xfrm>
            <a:off x="3595573" y="3524345"/>
            <a:ext cx="4295775" cy="1905000"/>
          </a:xfrm>
          <a:prstGeom prst="rect">
            <a:avLst/>
          </a:prstGeom>
        </p:spPr>
      </p:pic>
    </p:spTree>
    <p:extLst>
      <p:ext uri="{BB962C8B-B14F-4D97-AF65-F5344CB8AC3E}">
        <p14:creationId xmlns:p14="http://schemas.microsoft.com/office/powerpoint/2010/main" val="26471051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744233" y="757459"/>
            <a:ext cx="4754238" cy="523220"/>
          </a:xfrm>
          <a:prstGeom prst="rect">
            <a:avLst/>
          </a:prstGeom>
          <a:noFill/>
        </p:spPr>
        <p:txBody>
          <a:bodyPr wrap="square" rtlCol="0">
            <a:spAutoFit/>
          </a:bodyPr>
          <a:lstStyle/>
          <a:p>
            <a:pPr algn="ctr"/>
            <a:r>
              <a:rPr lang="ar-QA" sz="2800" dirty="0"/>
              <a:t>دور التخطيط الاستراتيجي:</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062681" y="1909291"/>
            <a:ext cx="10237379" cy="2308324"/>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التخطيط الاستراتيجي للعلاقات العامة هو العملية التي تتم من خلالها تحديد المهمات، الرسالة والرؤية الشاملة للعلاقات العامة، والغايات الرئيسية لها وأهدافها والإطار الذي ستمارس أنشطتها على أساسه وتنمية أكبر عدد ممكن من بدائل المزيج الاتصالي والإعلامي إلى تحقيق هذه المهمات والأهداف والتقييم والمفاضلة بينها لاختيار أكثرها تحقيقاً للأهداف بكفاءة عالية وتصميم المزيج الاتصالي والإعلامي المناسب، وتهيئة أفضل الظروف الملائمة لتنفيذ البرنامج الاتصالي والإعلامي المخطط ومتابعته</a:t>
            </a:r>
            <a:r>
              <a:rPr lang="ar-JO" dirty="0"/>
              <a:t> و تقويمه</a:t>
            </a:r>
            <a:endParaRPr lang="ar-QA" dirty="0"/>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95249" y="4489383"/>
            <a:ext cx="3297967" cy="1730090"/>
          </a:xfrm>
          <a:prstGeom prst="rect">
            <a:avLst/>
          </a:prstGeom>
        </p:spPr>
      </p:pic>
    </p:spTree>
    <p:extLst>
      <p:ext uri="{BB962C8B-B14F-4D97-AF65-F5344CB8AC3E}">
        <p14:creationId xmlns:p14="http://schemas.microsoft.com/office/powerpoint/2010/main" val="367652087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1" y="814194"/>
            <a:ext cx="5200115" cy="523220"/>
          </a:xfrm>
          <a:prstGeom prst="rect">
            <a:avLst/>
          </a:prstGeom>
          <a:noFill/>
        </p:spPr>
        <p:txBody>
          <a:bodyPr wrap="square" rtlCol="0">
            <a:spAutoFit/>
          </a:bodyPr>
          <a:lstStyle/>
          <a:p>
            <a:pPr algn="ctr"/>
            <a:r>
              <a:rPr lang="ar-QA" sz="2800" dirty="0"/>
              <a:t>مزايا التخطيط الاستراتيجي للعلاقات العامة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29725" y="1947043"/>
            <a:ext cx="10587829" cy="3780458"/>
          </a:xfrm>
          <a:prstGeom prst="rect">
            <a:avLst/>
          </a:prstGeom>
          <a:noFill/>
        </p:spPr>
        <p:txBody>
          <a:bodyPr wrap="square" rtlCol="0">
            <a:spAutoFit/>
          </a:bodyPr>
          <a:lstStyle/>
          <a:p>
            <a:pPr marL="285750" indent="-285750" algn="just" rtl="1">
              <a:lnSpc>
                <a:spcPct val="150000"/>
              </a:lnSpc>
              <a:buFont typeface="Arial" panose="020B0604020202020204" pitchFamily="34" charset="0"/>
              <a:buChar char="•"/>
            </a:pPr>
            <a:r>
              <a:rPr lang="ar-QA" dirty="0"/>
              <a:t>مساعدة المنشأة على التعرف على البيئة التي تعمل فيها والكشف عن الفرص الجذابة المتاحة أمامها والقيود والتهديدات التي تؤثر على عملها. </a:t>
            </a:r>
            <a:endParaRPr lang="ar-JO" dirty="0"/>
          </a:p>
          <a:p>
            <a:pPr marL="285750" indent="-285750" algn="just" rtl="1">
              <a:lnSpc>
                <a:spcPct val="150000"/>
              </a:lnSpc>
              <a:buFont typeface="Arial" panose="020B0604020202020204" pitchFamily="34" charset="0"/>
              <a:buChar char="•"/>
            </a:pPr>
            <a:r>
              <a:rPr lang="ar-QA" dirty="0"/>
              <a:t>تحقيق التوازن بين المنشأة والبيئة التي تعمل فيها. </a:t>
            </a:r>
            <a:endParaRPr lang="ar-JO" dirty="0"/>
          </a:p>
          <a:p>
            <a:pPr marL="285750" indent="-285750" algn="just" rtl="1">
              <a:lnSpc>
                <a:spcPct val="150000"/>
              </a:lnSpc>
              <a:buFont typeface="Arial" panose="020B0604020202020204" pitchFamily="34" charset="0"/>
              <a:buChar char="•"/>
            </a:pPr>
            <a:r>
              <a:rPr lang="ar-QA" dirty="0"/>
              <a:t>مساعدة المنظمة على تحديد المجتمع وتحليل خصائص الذي تعمل فيه في الماضي والحاضر والمستقبل. </a:t>
            </a:r>
            <a:endParaRPr lang="ar-JO" dirty="0"/>
          </a:p>
          <a:p>
            <a:pPr marL="285750" indent="-285750" algn="just" rtl="1">
              <a:lnSpc>
                <a:spcPct val="150000"/>
              </a:lnSpc>
              <a:buFont typeface="Arial" panose="020B0604020202020204" pitchFamily="34" charset="0"/>
              <a:buChar char="•"/>
            </a:pPr>
            <a:r>
              <a:rPr lang="ar-JO" dirty="0"/>
              <a:t>مساعدة مسئولي العلاقات العامة والإعلام على التنبؤ بالمستقبل والكشف عن المشكلات المحتمل حدوثها مما يتيح لهم الفرصة للاستعداد لمواجهتها. </a:t>
            </a:r>
          </a:p>
          <a:p>
            <a:pPr marL="285750" indent="-285750" algn="just" rtl="1">
              <a:lnSpc>
                <a:spcPct val="150000"/>
              </a:lnSpc>
              <a:buFont typeface="Arial" panose="020B0604020202020204" pitchFamily="34" charset="0"/>
              <a:buChar char="•"/>
            </a:pPr>
            <a:r>
              <a:rPr lang="ar-QA" dirty="0"/>
              <a:t>مساعدة مسئوليٍ العلاقات العامة والإعلام على التعرف على الآثار المستقبلية لأنشطتهم الحالية. </a:t>
            </a:r>
            <a:endParaRPr lang="ar-JO" dirty="0"/>
          </a:p>
          <a:p>
            <a:pPr marL="285750" indent="-285750" algn="just" rtl="1">
              <a:lnSpc>
                <a:spcPct val="150000"/>
              </a:lnSpc>
              <a:buFont typeface="Arial" panose="020B0604020202020204" pitchFamily="34" charset="0"/>
              <a:buChar char="•"/>
            </a:pPr>
            <a:r>
              <a:rPr lang="ar-QA" dirty="0"/>
              <a:t>مساعدة الإدارة على تحديد وتحليل مواطن القوة والضعف في المنظمة بالمقارنة ‏</a:t>
            </a:r>
            <a:r>
              <a:rPr lang="ar-JO" dirty="0"/>
              <a:t>بما </a:t>
            </a:r>
            <a:r>
              <a:rPr lang="ar-QA" dirty="0"/>
              <a:t>فيها وبتوقعات المجتمح منها. </a:t>
            </a:r>
            <a:endParaRPr lang="ar-JO" dirty="0"/>
          </a:p>
          <a:p>
            <a:pPr marL="285750" indent="-285750" algn="just" rtl="1">
              <a:lnSpc>
                <a:spcPct val="150000"/>
              </a:lnSpc>
              <a:buFont typeface="Arial" panose="020B0604020202020204" pitchFamily="34" charset="0"/>
              <a:buChar char="•"/>
            </a:pPr>
            <a:endParaRPr lang="ar-JO" dirty="0"/>
          </a:p>
          <a:p>
            <a:pPr marL="285750" indent="-285750" algn="just" rtl="1">
              <a:lnSpc>
                <a:spcPct val="150000"/>
              </a:lnSpc>
              <a:buFont typeface="Arial" panose="020B0604020202020204" pitchFamily="34" charset="0"/>
              <a:buChar char="•"/>
            </a:pPr>
            <a:endParaRPr lang="ar-JO" dirty="0"/>
          </a:p>
        </p:txBody>
      </p:sp>
    </p:spTree>
    <p:extLst>
      <p:ext uri="{BB962C8B-B14F-4D97-AF65-F5344CB8AC3E}">
        <p14:creationId xmlns:p14="http://schemas.microsoft.com/office/powerpoint/2010/main" val="19197570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5111980" cy="523220"/>
          </a:xfrm>
          <a:prstGeom prst="rect">
            <a:avLst/>
          </a:prstGeom>
          <a:noFill/>
        </p:spPr>
        <p:txBody>
          <a:bodyPr wrap="square" rtlCol="0">
            <a:spAutoFit/>
          </a:bodyPr>
          <a:lstStyle/>
          <a:p>
            <a:pPr algn="ctr"/>
            <a:r>
              <a:rPr lang="ar-QA" sz="2800" dirty="0"/>
              <a:t>مزايا التخطيط الاستراتيجي للعلاقات العامة</a:t>
            </a: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63219" y="1922792"/>
            <a:ext cx="9435241" cy="3884333"/>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مساعدة المنشأة على قياس وتحليل وتقييم الفرص الممتاحة لها واختيار أنسبها</a:t>
            </a:r>
            <a:r>
              <a:rPr lang="ar-JO" dirty="0"/>
              <a:t> </a:t>
            </a:r>
            <a:r>
              <a:rPr lang="ar-QA" dirty="0"/>
              <a:t>وتحديد أهداف أكثر واقعية. </a:t>
            </a:r>
            <a:endParaRPr lang="ar-JO" dirty="0"/>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r>
              <a:rPr lang="ar-QA" dirty="0"/>
              <a:t>تحقيق التكامل والارتباط بين أنشطة وعمليات العلاقات العامة والإعلام وبينها وبين الأنشطة والعمليات الأخرى بالمنظمة من جهة أخرى. </a:t>
            </a:r>
            <a:endParaRPr lang="ar-JO" dirty="0"/>
          </a:p>
          <a:p>
            <a:pPr marL="285750" indent="-285750" algn="just" rtl="1">
              <a:lnSpc>
                <a:spcPct val="200000"/>
              </a:lnSpc>
              <a:buFont typeface="Arial" panose="020B0604020202020204" pitchFamily="34" charset="0"/>
              <a:buChar char="•"/>
            </a:pPr>
            <a:endParaRPr lang="ar-JO" dirty="0"/>
          </a:p>
          <a:p>
            <a:pPr marL="285750" indent="-285750" algn="just" rtl="1">
              <a:lnSpc>
                <a:spcPct val="200000"/>
              </a:lnSpc>
              <a:buFont typeface="Arial" panose="020B0604020202020204" pitchFamily="34" charset="0"/>
              <a:buChar char="•"/>
            </a:pPr>
            <a:r>
              <a:rPr lang="ar-QA" dirty="0"/>
              <a:t>تسهيل مهمة الرقابة على أنشطة العلاقات العامة والإعلام والتخلص من وحدات الأعمال سيئة الأداء أو تطويرها. </a:t>
            </a:r>
            <a:endParaRPr lang="ar-JO" dirty="0"/>
          </a:p>
          <a:p>
            <a:pPr algn="just" rtl="1">
              <a:lnSpc>
                <a:spcPct val="200000"/>
              </a:lnSpc>
            </a:pPr>
            <a:endParaRPr lang="ar-JO" dirty="0"/>
          </a:p>
        </p:txBody>
      </p:sp>
    </p:spTree>
    <p:extLst>
      <p:ext uri="{BB962C8B-B14F-4D97-AF65-F5344CB8AC3E}">
        <p14:creationId xmlns:p14="http://schemas.microsoft.com/office/powerpoint/2010/main" val="10549110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81355" y="1444076"/>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التخطيط الاستراتيجي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6417881" y="3145974"/>
            <a:ext cx="4256999" cy="2862322"/>
          </a:xfrm>
          <a:prstGeom prst="rect">
            <a:avLst/>
          </a:prstGeom>
          <a:noFill/>
        </p:spPr>
        <p:txBody>
          <a:bodyPr wrap="square" rtlCol="0">
            <a:spAutoFit/>
          </a:bodyPr>
          <a:lstStyle/>
          <a:p>
            <a:pPr marL="342900" indent="-342900" algn="r" rtl="1">
              <a:lnSpc>
                <a:spcPct val="200000"/>
              </a:lnSpc>
              <a:buFont typeface="+mj-lt"/>
              <a:buAutoNum type="arabicPeriod"/>
            </a:pPr>
            <a:r>
              <a:rPr lang="ar-QA" dirty="0"/>
              <a:t> تحديد أهداف الاتصال.</a:t>
            </a:r>
            <a:r>
              <a:rPr lang="ar-JO" dirty="0"/>
              <a:t> </a:t>
            </a:r>
          </a:p>
          <a:p>
            <a:pPr marL="342900" indent="-342900" algn="r" rtl="1">
              <a:lnSpc>
                <a:spcPct val="200000"/>
              </a:lnSpc>
              <a:buFont typeface="+mj-lt"/>
              <a:buAutoNum type="arabicPeriod"/>
            </a:pPr>
            <a:r>
              <a:rPr lang="ar-QA" dirty="0"/>
              <a:t>تحديد الجماهير النوعية المطلوب الوصول لها </a:t>
            </a:r>
            <a:endParaRPr lang="ar-JO" dirty="0"/>
          </a:p>
          <a:p>
            <a:pPr marL="342900" indent="-342900" algn="r" rtl="1">
              <a:lnSpc>
                <a:spcPct val="200000"/>
              </a:lnSpc>
              <a:buFont typeface="+mj-lt"/>
              <a:buAutoNum type="arabicPeriod"/>
            </a:pPr>
            <a:r>
              <a:rPr lang="ar-JO" dirty="0"/>
              <a:t>تصور اهداف الجمهور</a:t>
            </a:r>
          </a:p>
          <a:p>
            <a:pPr marL="342900" indent="-342900" algn="r" rtl="1">
              <a:lnSpc>
                <a:spcPct val="200000"/>
              </a:lnSpc>
              <a:buFont typeface="+mj-lt"/>
              <a:buAutoNum type="arabicPeriod"/>
            </a:pPr>
            <a:r>
              <a:rPr lang="ar-QA" dirty="0"/>
              <a:t>اختيار وسائل الإعلام</a:t>
            </a:r>
            <a:endParaRPr lang="ar-JO" dirty="0"/>
          </a:p>
          <a:p>
            <a:pPr marL="342900" indent="-342900" algn="r" rtl="1">
              <a:lnSpc>
                <a:spcPct val="200000"/>
              </a:lnSpc>
              <a:buFont typeface="+mj-lt"/>
              <a:buAutoNum type="arabicPeriod"/>
            </a:pPr>
            <a:r>
              <a:rPr lang="ar-JO" dirty="0"/>
              <a:t> تصور أهداف حارس البوابة في وسائل الإعلام</a:t>
            </a:r>
          </a:p>
        </p:txBody>
      </p:sp>
      <p:sp>
        <p:nvSpPr>
          <p:cNvPr id="8" name="TextBox 7"/>
          <p:cNvSpPr txBox="1"/>
          <p:nvPr/>
        </p:nvSpPr>
        <p:spPr>
          <a:xfrm>
            <a:off x="1226687" y="3233061"/>
            <a:ext cx="4572000" cy="2862322"/>
          </a:xfrm>
          <a:prstGeom prst="rect">
            <a:avLst/>
          </a:prstGeom>
          <a:noFill/>
        </p:spPr>
        <p:txBody>
          <a:bodyPr wrap="square" rtlCol="0">
            <a:spAutoFit/>
          </a:bodyPr>
          <a:lstStyle/>
          <a:p>
            <a:pPr algn="r" rtl="1">
              <a:lnSpc>
                <a:spcPct val="200000"/>
              </a:lnSpc>
            </a:pPr>
            <a:r>
              <a:rPr lang="ar-JO" dirty="0"/>
              <a:t>6.  </a:t>
            </a:r>
            <a:r>
              <a:rPr lang="ar-QA" dirty="0"/>
              <a:t>تحديد مصادر المعلومات المتاحة</a:t>
            </a:r>
            <a:r>
              <a:rPr lang="ar-JO" dirty="0"/>
              <a:t>.</a:t>
            </a:r>
          </a:p>
          <a:p>
            <a:pPr algn="r" rtl="1">
              <a:lnSpc>
                <a:spcPct val="200000"/>
              </a:lnSpc>
            </a:pPr>
            <a:r>
              <a:rPr lang="ar-JO" dirty="0"/>
              <a:t>7.  </a:t>
            </a:r>
            <a:r>
              <a:rPr lang="ar-QA" dirty="0"/>
              <a:t>اختیار استراتيجيات الاتصال</a:t>
            </a:r>
            <a:endParaRPr lang="ar-JO" dirty="0"/>
          </a:p>
          <a:p>
            <a:pPr algn="r" rtl="1">
              <a:lnSpc>
                <a:spcPct val="200000"/>
              </a:lnSpc>
            </a:pPr>
            <a:r>
              <a:rPr lang="ar-JO" dirty="0"/>
              <a:t>8.  </a:t>
            </a:r>
            <a:r>
              <a:rPr lang="ar-QA" dirty="0"/>
              <a:t>تحديد بنية الرسالة من حيث التأثي</a:t>
            </a:r>
            <a:r>
              <a:rPr lang="ar-JO" dirty="0"/>
              <a:t>ر</a:t>
            </a:r>
          </a:p>
          <a:p>
            <a:pPr algn="r" rtl="1">
              <a:lnSpc>
                <a:spcPct val="200000"/>
              </a:lnSpc>
            </a:pPr>
            <a:r>
              <a:rPr lang="ar-JO" dirty="0"/>
              <a:t>9.   التأثير غير اللفظي لعناصر الرسالة من حيث الاستعانة          بالصور والرسوم والرموز</a:t>
            </a:r>
            <a:endParaRPr lang="en-US" dirty="0"/>
          </a:p>
        </p:txBody>
      </p:sp>
      <p:sp>
        <p:nvSpPr>
          <p:cNvPr id="11" name="TextBox 10"/>
          <p:cNvSpPr txBox="1"/>
          <p:nvPr/>
        </p:nvSpPr>
        <p:spPr>
          <a:xfrm>
            <a:off x="1239639" y="2066950"/>
            <a:ext cx="9435241" cy="566950"/>
          </a:xfrm>
          <a:prstGeom prst="rect">
            <a:avLst/>
          </a:prstGeom>
          <a:noFill/>
        </p:spPr>
        <p:txBody>
          <a:bodyPr wrap="square" rtlCol="0">
            <a:spAutoFit/>
          </a:bodyPr>
          <a:lstStyle/>
          <a:p>
            <a:pPr algn="r" rtl="1">
              <a:lnSpc>
                <a:spcPct val="200000"/>
              </a:lnSpc>
            </a:pPr>
            <a:r>
              <a:rPr lang="ar-QA" b="1" dirty="0"/>
              <a:t>وحدد كل من </a:t>
            </a:r>
            <a:r>
              <a:rPr lang="ar-JO" b="1" dirty="0"/>
              <a:t>  </a:t>
            </a:r>
            <a:r>
              <a:rPr lang="en-US" b="1" dirty="0" err="1"/>
              <a:t>Aager</a:t>
            </a:r>
            <a:r>
              <a:rPr lang="en-US" b="1" dirty="0"/>
              <a:t> &amp; </a:t>
            </a:r>
            <a:r>
              <a:rPr lang="en-US" b="1" dirty="0" err="1"/>
              <a:t>Aller</a:t>
            </a:r>
            <a:r>
              <a:rPr lang="en-US" b="1" dirty="0"/>
              <a:t> </a:t>
            </a:r>
            <a:r>
              <a:rPr lang="ar-JO" b="1" dirty="0"/>
              <a:t>  </a:t>
            </a:r>
            <a:r>
              <a:rPr lang="ar-QA" b="1" dirty="0"/>
              <a:t>تسعة خطوات أساسية تساهم في نجاح الخطة</a:t>
            </a:r>
            <a:r>
              <a:rPr lang="ar-JO" b="1" dirty="0"/>
              <a:t> الإستراتيجية من حيث التخطيط بالأهداف:</a:t>
            </a:r>
          </a:p>
        </p:txBody>
      </p:sp>
    </p:spTree>
    <p:extLst>
      <p:ext uri="{BB962C8B-B14F-4D97-AF65-F5344CB8AC3E}">
        <p14:creationId xmlns:p14="http://schemas.microsoft.com/office/powerpoint/2010/main" val="27438771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التخطيط الاستراتيجي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729049" y="1814442"/>
            <a:ext cx="10565027" cy="4524315"/>
          </a:xfrm>
          <a:prstGeom prst="rect">
            <a:avLst/>
          </a:prstGeom>
          <a:noFill/>
        </p:spPr>
        <p:txBody>
          <a:bodyPr wrap="square" rtlCol="0">
            <a:spAutoFit/>
          </a:bodyPr>
          <a:lstStyle/>
          <a:p>
            <a:pPr algn="just" rtl="1">
              <a:lnSpc>
                <a:spcPct val="200000"/>
              </a:lnSpc>
            </a:pPr>
            <a:r>
              <a:rPr lang="ar-JO" dirty="0"/>
              <a:t>. </a:t>
            </a:r>
            <a:r>
              <a:rPr lang="ar-JO" b="1" dirty="0"/>
              <a:t>ترابط التخطيط الاستراتيجي للعلاقات العامة مع التخطيط الاستراتيجي للمنظمة ككل</a:t>
            </a:r>
            <a:endParaRPr lang="ar-JO" dirty="0"/>
          </a:p>
          <a:p>
            <a:pPr algn="just" rtl="1"/>
            <a:r>
              <a:rPr lang="ar-QA" dirty="0"/>
              <a:t>من الطبيعي أن يكون هناك تكامل بين عملية التخطيط الاستراتيجي على مستوى المنظمة ككل والتخطيط الاستراتيجي للعلاقات العامة كنشاط من أنشطة المنظمة، فمخرجات أنشطة العلاقات العامة تتأثر إلى درجة كبيرة بالمدخلات المرتبطة بالمنظمة والمتمثلة في أهداف المنظمة وسياساتها والمتغيرات البيئية والداخلية لها، ويمكن تلخيص مدخلات التخطيط الاستراتيجي للعلاقات العامة في النقاط التالية:</a:t>
            </a:r>
          </a:p>
          <a:p>
            <a:pPr algn="just"/>
            <a:endParaRPr lang="ar-JO" dirty="0"/>
          </a:p>
          <a:p>
            <a:pPr marL="285750" indent="-285750" algn="just" rtl="1">
              <a:buFont typeface="Arial" panose="020B0604020202020204" pitchFamily="34" charset="0"/>
              <a:buChar char="•"/>
            </a:pPr>
            <a:r>
              <a:rPr lang="ar-QA" dirty="0"/>
              <a:t>أهداف المنظمة وسياستها</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المعلومات المتعلقة بتحديد الجمهور المستهدف والوسائل الإعلامية. وأساليب الاتصال. والرسائل والموضوعات التي تستهدف إحداث تأثير مقصود لتحقيق أهداف محددة. </a:t>
            </a:r>
            <a:endParaRPr lang="ar-JO" dirty="0"/>
          </a:p>
          <a:p>
            <a:pPr marL="285750" indent="-285750" algn="just" rtl="1">
              <a:buFont typeface="Arial" panose="020B0604020202020204" pitchFamily="34" charset="0"/>
              <a:buChar char="•"/>
            </a:pPr>
            <a:endParaRPr lang="ar-JO" dirty="0"/>
          </a:p>
          <a:p>
            <a:pPr marL="285750" indent="-285750" algn="just" rtl="1">
              <a:buFont typeface="Arial" panose="020B0604020202020204" pitchFamily="34" charset="0"/>
              <a:buChar char="•"/>
            </a:pPr>
            <a:r>
              <a:rPr lang="ar-QA" dirty="0"/>
              <a:t>الموقف الحالي للمنظمة والعوامل والتغيرات المؤثرة عليه. </a:t>
            </a:r>
            <a:endParaRPr lang="ar-JO" dirty="0"/>
          </a:p>
          <a:p>
            <a:pPr marL="285750" indent="-285750" algn="just" rtl="1">
              <a:buFont typeface="Arial" panose="020B0604020202020204" pitchFamily="34" charset="0"/>
              <a:buChar char="•"/>
            </a:pPr>
            <a:endParaRPr lang="ar-JO" dirty="0"/>
          </a:p>
          <a:p>
            <a:pPr marL="285750" indent="-285750" algn="r" rtl="1">
              <a:buFont typeface="Arial" panose="020B0604020202020204" pitchFamily="34" charset="0"/>
              <a:buChar char="•"/>
            </a:pPr>
            <a:r>
              <a:rPr lang="ar-QA" dirty="0"/>
              <a:t>عمليات التنسيق بين الإدارات المختلفة بالمنظمة لتحقيق أهدافها الإستراتجية. </a:t>
            </a:r>
            <a:br>
              <a:rPr lang="ar-QA" dirty="0"/>
            </a:br>
            <a:endParaRPr lang="ar-JO" dirty="0"/>
          </a:p>
          <a:p>
            <a:pPr marL="285750" indent="-285750" algn="just" rtl="1">
              <a:buFont typeface="Arial" panose="020B0604020202020204" pitchFamily="34" charset="0"/>
              <a:buChar char="•"/>
            </a:pPr>
            <a:endParaRPr lang="ar-JO" dirty="0"/>
          </a:p>
        </p:txBody>
      </p:sp>
    </p:spTree>
    <p:extLst>
      <p:ext uri="{BB962C8B-B14F-4D97-AF65-F5344CB8AC3E}">
        <p14:creationId xmlns:p14="http://schemas.microsoft.com/office/powerpoint/2010/main" val="5263008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4754238" cy="523220"/>
          </a:xfrm>
          <a:prstGeom prst="rect">
            <a:avLst/>
          </a:prstGeom>
          <a:noFill/>
        </p:spPr>
        <p:txBody>
          <a:bodyPr wrap="square" rtlCol="0">
            <a:spAutoFit/>
          </a:bodyPr>
          <a:lstStyle/>
          <a:p>
            <a:pPr algn="ctr"/>
            <a:r>
              <a:rPr lang="ar-QA" sz="2800" dirty="0"/>
              <a:t>التخطيط الاستراتبجي للعلاقات العامة </a:t>
            </a:r>
            <a:endParaRPr lang="ar-JO" sz="2800" dirty="0"/>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11" name="TextBox 10"/>
          <p:cNvSpPr txBox="1"/>
          <p:nvPr/>
        </p:nvSpPr>
        <p:spPr>
          <a:xfrm>
            <a:off x="1518159" y="2275884"/>
            <a:ext cx="9435241" cy="2949525"/>
          </a:xfrm>
          <a:prstGeom prst="rect">
            <a:avLst/>
          </a:prstGeom>
          <a:noFill/>
        </p:spPr>
        <p:txBody>
          <a:bodyPr wrap="square" rtlCol="0">
            <a:spAutoFit/>
          </a:bodyPr>
          <a:lstStyle/>
          <a:p>
            <a:pPr algn="just" rtl="1">
              <a:lnSpc>
                <a:spcPct val="150000"/>
              </a:lnSpc>
            </a:pPr>
            <a:r>
              <a:rPr lang="ar-QA" dirty="0"/>
              <a:t>وبعد تحليل هذه المدخلات تكون النتيجة مخرجات النشاط" والتي تتكون من أهداف وسياسات العلاقات العامة والميزانية المخصصة لها، والوقت اللازم لتنفيذها، ثم تترجم هذه الخطة الشاملة إلى برامج وخطط جزئية محددة، وتترجم البرامج إلى أنشطة تفصيلية، وتجرى عمليات المتابعة والتقييم لهذه الأنشطة للتعرف على رد فعل الجماهير الداخلية إزاء السياسات والخطط التي تنفذها المنظمة.</a:t>
            </a:r>
            <a:endParaRPr lang="ar-JO" dirty="0"/>
          </a:p>
          <a:p>
            <a:pPr algn="just" rtl="1">
              <a:lnSpc>
                <a:spcPct val="150000"/>
              </a:lnSpc>
            </a:pPr>
            <a:endParaRPr lang="ar-QA" dirty="0"/>
          </a:p>
          <a:p>
            <a:pPr algn="just">
              <a:lnSpc>
                <a:spcPct val="150000"/>
              </a:lnSpc>
            </a:pPr>
            <a:br>
              <a:rPr lang="ar-QA" dirty="0"/>
            </a:br>
            <a:endParaRPr lang="ar-QA"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18159" y="4000361"/>
            <a:ext cx="3771900" cy="1863409"/>
          </a:xfrm>
          <a:prstGeom prst="rect">
            <a:avLst/>
          </a:prstGeom>
        </p:spPr>
      </p:pic>
    </p:spTree>
    <p:extLst>
      <p:ext uri="{BB962C8B-B14F-4D97-AF65-F5344CB8AC3E}">
        <p14:creationId xmlns:p14="http://schemas.microsoft.com/office/powerpoint/2010/main" val="1480208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مكونات التخطيط الاستراتيجي: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559348" y="1999768"/>
            <a:ext cx="9435241" cy="3330399"/>
          </a:xfrm>
          <a:prstGeom prst="rect">
            <a:avLst/>
          </a:prstGeom>
          <a:noFill/>
        </p:spPr>
        <p:txBody>
          <a:bodyPr wrap="square" rtlCol="0">
            <a:spAutoFit/>
          </a:bodyPr>
          <a:lstStyle/>
          <a:p>
            <a:pPr marL="285750" indent="-285750" algn="just" rtl="1">
              <a:lnSpc>
                <a:spcPct val="200000"/>
              </a:lnSpc>
              <a:buFont typeface="Arial" panose="020B0604020202020204" pitchFamily="34" charset="0"/>
              <a:buChar char="•"/>
            </a:pPr>
            <a:r>
              <a:rPr lang="ar-QA" dirty="0"/>
              <a:t>لاشك أن أهمية التخطيط - خاصة الاستراتيجي - لنشاط العلاقات العامـة قد ازداد بدرجة كبيرة نتيجة للازدياد الكبير في الأنشطة الاقتصادية والاجتماعية، وتنوع الجماهير التي تتعامل معها المنظمة والرغبة في تزويد هذه الجماهير بكميات ونوعيات من المعلومات التي تتمشى مع الاتجاهات الايجابية والمحابية للمنظمة، في ضوء المعرفة المتكاملة باتجاهات الجماهير نحو المنظمة والمعلومات المتوافرة لديها عنها، كما أن تنظيم إيصال المعلومات الكافية إلى الجماهير يستلزم ضرورة عمل دراسات مستمرة عن وسائل الاتصال والإعلام المتاحة حتى يمكن لإدارة العلاقات العامة أن تتعرف على خصائصها وتختار ما يناسبها لنقل الرسائل الملائمة إلى النوعيات المتعددة من الجماهير،</a:t>
            </a:r>
          </a:p>
        </p:txBody>
      </p:sp>
    </p:spTree>
    <p:extLst>
      <p:ext uri="{BB962C8B-B14F-4D97-AF65-F5344CB8AC3E}">
        <p14:creationId xmlns:p14="http://schemas.microsoft.com/office/powerpoint/2010/main" val="1551962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مكونات التخطيط الاستراتيجي: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48" name="TextBox 47"/>
          <p:cNvSpPr txBox="1"/>
          <p:nvPr/>
        </p:nvSpPr>
        <p:spPr>
          <a:xfrm>
            <a:off x="1705233" y="1696076"/>
            <a:ext cx="9328456" cy="4370427"/>
          </a:xfrm>
          <a:prstGeom prst="rect">
            <a:avLst/>
          </a:prstGeom>
          <a:noFill/>
        </p:spPr>
        <p:txBody>
          <a:bodyPr wrap="square" rtlCol="0">
            <a:spAutoFit/>
          </a:bodyPr>
          <a:lstStyle/>
          <a:p>
            <a:pPr algn="r"/>
            <a:r>
              <a:rPr lang="ar-JO" sz="2000" b="1" dirty="0">
                <a:latin typeface="Alexandria" charset="0"/>
                <a:cs typeface="Alexandria" charset="0"/>
              </a:rPr>
              <a:t>وتجيب عملية التخطيط الاستراتيجي للعلاقات العامة على الأسئلة التالية:</a:t>
            </a:r>
          </a:p>
          <a:p>
            <a:pPr algn="r"/>
            <a:endParaRPr lang="ar-JO" sz="2000" b="1" dirty="0">
              <a:latin typeface="Alexandria" charset="0"/>
              <a:cs typeface="Alexandria" charset="0"/>
            </a:endParaRPr>
          </a:p>
          <a:p>
            <a:pPr marL="342900" indent="-342900" algn="r" rtl="1">
              <a:buFont typeface="+mj-lt"/>
              <a:buAutoNum type="arabicPeriod"/>
            </a:pPr>
            <a:r>
              <a:rPr lang="ar-JO" sz="2000" dirty="0">
                <a:latin typeface="Alexandria" charset="0"/>
                <a:cs typeface="Alexandria" charset="0"/>
              </a:rPr>
              <a:t>أين نحن الآن ؟ والي أين ! يجب أن نذهب ؟</a:t>
            </a:r>
          </a:p>
          <a:p>
            <a:pPr marL="342900" indent="-342900" algn="r" rtl="1">
              <a:buFont typeface="+mj-lt"/>
              <a:buAutoNum type="arabicPeriod"/>
            </a:pPr>
            <a:endParaRPr lang="ar-JO" sz="2000" dirty="0">
              <a:latin typeface="Alexandria" charset="0"/>
              <a:cs typeface="Alexandria" charset="0"/>
            </a:endParaRPr>
          </a:p>
          <a:p>
            <a:pPr marL="342900" indent="-342900" algn="r" rtl="1">
              <a:buFont typeface="+mj-lt"/>
              <a:buAutoNum type="arabicPeriod"/>
            </a:pPr>
            <a:r>
              <a:rPr lang="ar-JO" sz="2000" dirty="0">
                <a:latin typeface="Alexandria" charset="0"/>
                <a:cs typeface="Alexandria" charset="0"/>
              </a:rPr>
              <a:t> ما الذي نسعى إلى تحقيقه مستقبلاً ؟</a:t>
            </a:r>
          </a:p>
          <a:p>
            <a:pPr marL="342900" indent="-342900" algn="r" rtl="1">
              <a:buFont typeface="+mj-lt"/>
              <a:buAutoNum type="arabicPeriod"/>
            </a:pPr>
            <a:endParaRPr lang="ar-JO" sz="2000" dirty="0">
              <a:latin typeface="Alexandria" charset="0"/>
              <a:cs typeface="Alexandria" charset="0"/>
            </a:endParaRPr>
          </a:p>
          <a:p>
            <a:pPr marL="342900" indent="-342900" algn="r" rtl="1">
              <a:buFont typeface="+mj-lt"/>
              <a:buAutoNum type="arabicPeriod"/>
            </a:pPr>
            <a:r>
              <a:rPr lang="ar-JO" sz="2000" dirty="0">
                <a:latin typeface="Alexandria" charset="0"/>
                <a:cs typeface="Alexandria" charset="0"/>
              </a:rPr>
              <a:t>ما هي الفئات الجماهيرية التي يجب أن نتصل بها ؟ وما هي الاحتياجات المعرفية والإعلامية لها ؟</a:t>
            </a:r>
          </a:p>
          <a:p>
            <a:pPr marL="342900" indent="-342900" algn="r" rtl="1">
              <a:buFont typeface="+mj-lt"/>
              <a:buAutoNum type="arabicPeriod"/>
            </a:pPr>
            <a:endParaRPr lang="ar-JO" sz="2000" dirty="0">
              <a:latin typeface="Alexandria" charset="0"/>
              <a:cs typeface="Alexandria" charset="0"/>
            </a:endParaRPr>
          </a:p>
          <a:p>
            <a:pPr marL="342900" indent="-342900" algn="r" rtl="1">
              <a:buFont typeface="+mj-lt"/>
              <a:buAutoNum type="arabicPeriod"/>
            </a:pPr>
            <a:r>
              <a:rPr lang="ar-QA" sz="2000" dirty="0"/>
              <a:t>كيف تصل إلى ما نسعى؟ </a:t>
            </a:r>
            <a:endParaRPr lang="ar-JO" sz="2000" dirty="0"/>
          </a:p>
          <a:p>
            <a:pPr marL="342900" indent="-342900" algn="r" rtl="1">
              <a:buFont typeface="+mj-lt"/>
              <a:buAutoNum type="arabicPeriod"/>
            </a:pPr>
            <a:endParaRPr lang="ar-JO" sz="2000" dirty="0">
              <a:latin typeface="Alexandria" charset="0"/>
              <a:cs typeface="Alexandria" charset="0"/>
            </a:endParaRPr>
          </a:p>
          <a:p>
            <a:pPr marL="342900" indent="-342900" algn="r" rtl="1">
              <a:buFont typeface="+mj-lt"/>
              <a:buAutoNum type="arabicPeriod"/>
            </a:pPr>
            <a:r>
              <a:rPr lang="ar-QA" sz="2000" dirty="0"/>
              <a:t>ما هي الخطوات التي يمكن أن نقوم باتخاذها خلال العام </a:t>
            </a:r>
            <a:r>
              <a:rPr lang="ar-JO" sz="2000" dirty="0"/>
              <a:t>؟</a:t>
            </a:r>
          </a:p>
          <a:p>
            <a:pPr marL="342900" indent="-342900" algn="r" rtl="1">
              <a:buFont typeface="+mj-lt"/>
              <a:buAutoNum type="arabicPeriod"/>
            </a:pPr>
            <a:endParaRPr lang="ar-JO" sz="2000" dirty="0">
              <a:latin typeface="Alexandria" charset="0"/>
              <a:cs typeface="Alexandria" charset="0"/>
            </a:endParaRPr>
          </a:p>
          <a:p>
            <a:pPr marL="342900" indent="-342900" algn="r" rtl="1">
              <a:buFont typeface="+mj-lt"/>
              <a:buAutoNum type="arabicPeriod"/>
            </a:pPr>
            <a:r>
              <a:rPr lang="ar-QA" sz="2000" dirty="0"/>
              <a:t>كيف نعمل الآن؟ وهل قمنا بتحقيق الأهداف المرسومة ؟ </a:t>
            </a:r>
            <a:endParaRPr lang="ar-JO" sz="2000" dirty="0">
              <a:latin typeface="Alexandria" charset="0"/>
              <a:cs typeface="Alexandria" charset="0"/>
            </a:endParaRPr>
          </a:p>
          <a:p>
            <a:pPr marL="342900" indent="-342900" algn="r" rtl="1">
              <a:buFont typeface="+mj-lt"/>
              <a:buAutoNum type="arabicPeriod"/>
            </a:pPr>
            <a:endParaRPr lang="ar-JO" b="1" dirty="0">
              <a:latin typeface="Alexandria" charset="0"/>
              <a:cs typeface="Alexandria" charset="0"/>
            </a:endParaRPr>
          </a:p>
        </p:txBody>
      </p:sp>
    </p:spTree>
    <p:extLst>
      <p:ext uri="{BB962C8B-B14F-4D97-AF65-F5344CB8AC3E}">
        <p14:creationId xmlns:p14="http://schemas.microsoft.com/office/powerpoint/2010/main" val="38570540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687962" y="814194"/>
            <a:ext cx="6048492" cy="523220"/>
          </a:xfrm>
          <a:prstGeom prst="rect">
            <a:avLst/>
          </a:prstGeom>
          <a:noFill/>
        </p:spPr>
        <p:txBody>
          <a:bodyPr wrap="square" rtlCol="0">
            <a:spAutoFit/>
          </a:bodyPr>
          <a:lstStyle/>
          <a:p>
            <a:pPr algn="ctr"/>
            <a:r>
              <a:rPr lang="ar-QA" sz="2800" dirty="0"/>
              <a:t>مكونات التخطيط الاستراتيجي: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1333041" y="1850834"/>
            <a:ext cx="9886894" cy="4524315"/>
          </a:xfrm>
          <a:prstGeom prst="rect">
            <a:avLst/>
          </a:prstGeom>
          <a:noFill/>
        </p:spPr>
        <p:txBody>
          <a:bodyPr wrap="square" rtlCol="0">
            <a:spAutoFit/>
          </a:bodyPr>
          <a:lstStyle/>
          <a:p>
            <a:pPr algn="ctr" rtl="1"/>
            <a:r>
              <a:rPr lang="ar-QA" dirty="0"/>
              <a:t>وبناء على ذلك تتحدد مكونات التخطيط الاستراتيجي للعلاقات العامة والاتصال في</a:t>
            </a:r>
            <a:r>
              <a:rPr lang="ar-JO" dirty="0"/>
              <a:t> </a:t>
            </a:r>
            <a:r>
              <a:rPr lang="ar-QA" dirty="0"/>
              <a:t>كالاتي:-</a:t>
            </a:r>
            <a:endParaRPr lang="ar-JO" dirty="0"/>
          </a:p>
          <a:p>
            <a:pPr algn="r" rtl="1"/>
            <a:endParaRPr lang="ar-JO" dirty="0"/>
          </a:p>
          <a:p>
            <a:pPr algn="r" rtl="1"/>
            <a:r>
              <a:rPr lang="ar-JO" dirty="0"/>
              <a:t>1-  تشخيص الموقف الحالي وتحليله إلى 4عناصره الداخلية والخارجية ومراجعته وتقيمه.</a:t>
            </a:r>
          </a:p>
          <a:p>
            <a:pPr algn="r" rtl="1"/>
            <a:endParaRPr lang="ar-JO" dirty="0"/>
          </a:p>
          <a:p>
            <a:pPr algn="r" rtl="1"/>
            <a:r>
              <a:rPr lang="ar-JO" dirty="0"/>
              <a:t> 2-  جمع البيانات الضرورية وتحليلها.</a:t>
            </a:r>
          </a:p>
          <a:p>
            <a:pPr algn="r" rtl="1"/>
            <a:endParaRPr lang="ar-JO" dirty="0"/>
          </a:p>
          <a:p>
            <a:pPr algn="r" rtl="1"/>
            <a:r>
              <a:rPr lang="ar-JO" dirty="0"/>
              <a:t> 3-  تحليل الفرص والتهديدات وأوجه القوة والضعف التي تواجه العلاقات العامة.</a:t>
            </a:r>
          </a:p>
          <a:p>
            <a:pPr algn="r" rtl="1"/>
            <a:endParaRPr lang="ar-JO" dirty="0"/>
          </a:p>
          <a:p>
            <a:pPr algn="r" rtl="1"/>
            <a:r>
              <a:rPr lang="ar-JO" dirty="0"/>
              <a:t> 4-  تحديد الأهداف الإجمالية للبرنامج.</a:t>
            </a:r>
          </a:p>
          <a:p>
            <a:pPr algn="r" rtl="1"/>
            <a:endParaRPr lang="ar-JO" dirty="0"/>
          </a:p>
          <a:p>
            <a:pPr algn="r" rtl="1"/>
            <a:r>
              <a:rPr lang="ar-JO" dirty="0"/>
              <a:t> 5-  تحديد الأهداف التفصيلية لكل فئة جماهيرية.</a:t>
            </a:r>
          </a:p>
          <a:p>
            <a:pPr algn="r" rtl="1"/>
            <a:endParaRPr lang="ar-JO" dirty="0"/>
          </a:p>
          <a:p>
            <a:pPr algn="r" rtl="1"/>
            <a:r>
              <a:rPr lang="ar-JO" dirty="0"/>
              <a:t> 6-  تحديد إستراتيجية البرنامج.</a:t>
            </a:r>
          </a:p>
          <a:p>
            <a:pPr algn="r" rtl="1"/>
            <a:endParaRPr lang="ar-JO" dirty="0"/>
          </a:p>
          <a:p>
            <a:pPr algn="r" rtl="1"/>
            <a:r>
              <a:rPr lang="ar-JO" dirty="0"/>
              <a:t> 7-  تحديد إستراتيجية الاتصال: </a:t>
            </a:r>
          </a:p>
          <a:p>
            <a:pPr algn="r" rtl="1"/>
            <a:endParaRPr lang="ar-JO" dirty="0"/>
          </a:p>
        </p:txBody>
      </p:sp>
      <p:sp>
        <p:nvSpPr>
          <p:cNvPr id="11" name="TextBox 10"/>
          <p:cNvSpPr txBox="1"/>
          <p:nvPr/>
        </p:nvSpPr>
        <p:spPr>
          <a:xfrm>
            <a:off x="363510" y="2275884"/>
            <a:ext cx="4018556" cy="3970318"/>
          </a:xfrm>
          <a:prstGeom prst="rect">
            <a:avLst/>
          </a:prstGeom>
          <a:noFill/>
        </p:spPr>
        <p:txBody>
          <a:bodyPr wrap="square" rtlCol="0">
            <a:spAutoFit/>
          </a:bodyPr>
          <a:lstStyle/>
          <a:p>
            <a:pPr algn="just" rtl="1">
              <a:lnSpc>
                <a:spcPct val="200000"/>
              </a:lnSpc>
            </a:pPr>
            <a:r>
              <a:rPr lang="ar-QA" dirty="0"/>
              <a:t>8</a:t>
            </a:r>
            <a:r>
              <a:rPr lang="ar-JO" dirty="0"/>
              <a:t>-   </a:t>
            </a:r>
            <a:r>
              <a:rPr lang="ar-QA" dirty="0"/>
              <a:t>إستراتيجية الرسائل الإعلامية.</a:t>
            </a:r>
          </a:p>
          <a:p>
            <a:pPr algn="just" rtl="1">
              <a:lnSpc>
                <a:spcPct val="200000"/>
              </a:lnSpc>
            </a:pPr>
            <a:r>
              <a:rPr lang="ar-QA" dirty="0"/>
              <a:t> </a:t>
            </a:r>
            <a:r>
              <a:rPr lang="ar-JO" dirty="0"/>
              <a:t>9-   </a:t>
            </a:r>
            <a:r>
              <a:rPr lang="ar-QA" dirty="0"/>
              <a:t>إستراتيجية الوسائل الإعلامية.</a:t>
            </a:r>
          </a:p>
          <a:p>
            <a:pPr algn="just" rtl="1">
              <a:lnSpc>
                <a:spcPct val="200000"/>
              </a:lnSpc>
            </a:pPr>
            <a:r>
              <a:rPr lang="ar-QA" dirty="0"/>
              <a:t> </a:t>
            </a:r>
            <a:r>
              <a:rPr lang="ar-JO" dirty="0"/>
              <a:t>10- </a:t>
            </a:r>
            <a:r>
              <a:rPr lang="ar-QA" dirty="0"/>
              <a:t>التقييم المسبق للبرنامج الاتصالي والإعلامي.</a:t>
            </a:r>
          </a:p>
          <a:p>
            <a:pPr algn="just" rtl="1">
              <a:lnSpc>
                <a:spcPct val="200000"/>
              </a:lnSpc>
            </a:pPr>
            <a:r>
              <a:rPr lang="ar-QA" dirty="0"/>
              <a:t> 1</a:t>
            </a:r>
            <a:r>
              <a:rPr lang="ar-JO" dirty="0"/>
              <a:t>1- </a:t>
            </a:r>
            <a:r>
              <a:rPr lang="ar-QA" dirty="0"/>
              <a:t>وضع الخطط التنفيذية للبرنامج:</a:t>
            </a:r>
          </a:p>
          <a:p>
            <a:pPr algn="just" rtl="1">
              <a:lnSpc>
                <a:spcPct val="200000"/>
              </a:lnSpc>
            </a:pPr>
            <a:r>
              <a:rPr lang="ar-QA" dirty="0"/>
              <a:t> </a:t>
            </a:r>
            <a:r>
              <a:rPr lang="ar-JO" dirty="0"/>
              <a:t>1</a:t>
            </a:r>
            <a:r>
              <a:rPr lang="ar-QA" dirty="0"/>
              <a:t>2</a:t>
            </a:r>
            <a:r>
              <a:rPr lang="ar-JO" dirty="0"/>
              <a:t>- </a:t>
            </a:r>
            <a:r>
              <a:rPr lang="ar-QA" dirty="0"/>
              <a:t>تحديد المسئوليات التنفيذية.</a:t>
            </a:r>
          </a:p>
          <a:p>
            <a:pPr algn="just" rtl="1">
              <a:lnSpc>
                <a:spcPct val="200000"/>
              </a:lnSpc>
            </a:pPr>
            <a:r>
              <a:rPr lang="ar-QA" dirty="0"/>
              <a:t> </a:t>
            </a:r>
            <a:r>
              <a:rPr lang="ar-JO" dirty="0"/>
              <a:t>1</a:t>
            </a:r>
            <a:r>
              <a:rPr lang="ar-QA" dirty="0"/>
              <a:t>3</a:t>
            </a:r>
            <a:r>
              <a:rPr lang="ar-JO" dirty="0"/>
              <a:t>- </a:t>
            </a:r>
            <a:r>
              <a:rPr lang="ar-QA" dirty="0"/>
              <a:t>الجدولة الزمنية لتنفيذ البرنامج.</a:t>
            </a:r>
          </a:p>
          <a:p>
            <a:pPr algn="just" rtl="1">
              <a:lnSpc>
                <a:spcPct val="200000"/>
              </a:lnSpc>
            </a:pPr>
            <a:r>
              <a:rPr lang="ar-QA" dirty="0"/>
              <a:t> </a:t>
            </a:r>
            <a:r>
              <a:rPr lang="ar-JO" dirty="0"/>
              <a:t>14- </a:t>
            </a:r>
            <a:r>
              <a:rPr lang="ar-QA" dirty="0"/>
              <a:t>الميزانية المقترحة.</a:t>
            </a:r>
          </a:p>
        </p:txBody>
      </p:sp>
    </p:spTree>
    <p:extLst>
      <p:ext uri="{BB962C8B-B14F-4D97-AF65-F5344CB8AC3E}">
        <p14:creationId xmlns:p14="http://schemas.microsoft.com/office/powerpoint/2010/main" val="13343445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407085" y="814194"/>
            <a:ext cx="6780194" cy="523220"/>
          </a:xfrm>
          <a:prstGeom prst="rect">
            <a:avLst/>
          </a:prstGeom>
          <a:noFill/>
        </p:spPr>
        <p:txBody>
          <a:bodyPr wrap="square" rtlCol="0">
            <a:spAutoFit/>
          </a:bodyPr>
          <a:lstStyle/>
          <a:p>
            <a:pPr algn="ctr"/>
            <a:r>
              <a:rPr lang="ar-QA" sz="2800" dirty="0"/>
              <a:t>عناصر الخطة الإستراتيجية والتكتيكية للاتصال والإعلام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4</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2" name="TextBox 1"/>
          <p:cNvSpPr txBox="1"/>
          <p:nvPr/>
        </p:nvSpPr>
        <p:spPr>
          <a:xfrm>
            <a:off x="790832" y="1850834"/>
            <a:ext cx="10478529" cy="4201150"/>
          </a:xfrm>
          <a:prstGeom prst="rect">
            <a:avLst/>
          </a:prstGeom>
          <a:noFill/>
        </p:spPr>
        <p:txBody>
          <a:bodyPr wrap="square" rtlCol="0">
            <a:spAutoFit/>
          </a:bodyPr>
          <a:lstStyle/>
          <a:p>
            <a:pPr algn="just" rtl="1">
              <a:lnSpc>
                <a:spcPct val="150000"/>
              </a:lnSpc>
            </a:pPr>
            <a:r>
              <a:rPr lang="ar-JO" sz="2000" b="1" dirty="0"/>
              <a:t>1- </a:t>
            </a:r>
            <a:r>
              <a:rPr lang="ar-QA" sz="2000" b="1" dirty="0"/>
              <a:t>تحديد الأهداف الاتصالية:</a:t>
            </a:r>
            <a:endParaRPr lang="ar-JO" sz="2000" b="1" dirty="0"/>
          </a:p>
          <a:p>
            <a:pPr algn="just" rtl="1">
              <a:lnSpc>
                <a:spcPct val="150000"/>
              </a:lnSpc>
            </a:pPr>
            <a:r>
              <a:rPr lang="ar-QA" sz="2000" dirty="0"/>
              <a:t>يعتبر تحديد الأهداف الخطوة الأساسية في المزيج الاتصالي، ولذلك فمن الضروري أن يتم تحديد مجموعة الأهداف التي ترغب إدارة العلاقات العامة في تحقيقها وفقاً لأهداف البرنامج الاتصالي، ويؤدي تحديد الأهداف بدقة إلى تحقيق مهمة الاتصال، ومن ثم التركيز على طبيعة ونطاق المهمة التي ستقوم العلاقات العامة بالقيام بها، وحصر الجهود اللازمة لتحقيق تلك الأهداف.</a:t>
            </a:r>
            <a:endParaRPr lang="ar-JO" sz="2000" dirty="0"/>
          </a:p>
          <a:p>
            <a:pPr algn="just" rtl="1">
              <a:lnSpc>
                <a:spcPct val="150000"/>
              </a:lnSpc>
            </a:pPr>
            <a:endParaRPr lang="ar-JO" sz="2000" dirty="0"/>
          </a:p>
          <a:p>
            <a:pPr algn="just" rtl="1">
              <a:lnSpc>
                <a:spcPct val="150000"/>
              </a:lnSpc>
            </a:pPr>
            <a:r>
              <a:rPr lang="ar-QA" sz="2000" b="1" dirty="0"/>
              <a:t>2</a:t>
            </a:r>
            <a:r>
              <a:rPr lang="ar-JO" sz="2000" b="1" dirty="0"/>
              <a:t>- </a:t>
            </a:r>
            <a:r>
              <a:rPr lang="ar-QA" sz="2000" b="1" dirty="0"/>
              <a:t>تحديد إستراتيجيات الاتصال: </a:t>
            </a:r>
            <a:endParaRPr lang="ar-JO" sz="2000" b="1" dirty="0"/>
          </a:p>
          <a:p>
            <a:pPr algn="r" rtl="1">
              <a:lnSpc>
                <a:spcPct val="150000"/>
              </a:lnSpc>
            </a:pPr>
            <a:r>
              <a:rPr lang="ar-QA" sz="2000" dirty="0"/>
              <a:t>توجد في مجال الاتصال عدة استراتيجيات يمكن للقائم بالاتصال إتباعها طبقاً للظروف الموضوعية لكل موقف أو كل حالة على حدة ويمكن لخبير العلاقات العامة أن ينتقي منها الاستراتيجية الملائمة التي تتناسب مع الموقف. </a:t>
            </a:r>
            <a:br>
              <a:rPr lang="ar-QA" dirty="0"/>
            </a:br>
            <a:r>
              <a:rPr lang="ar-QA" dirty="0"/>
              <a:t> </a:t>
            </a:r>
            <a:endParaRPr lang="en-US" dirty="0"/>
          </a:p>
        </p:txBody>
      </p:sp>
    </p:spTree>
    <p:extLst>
      <p:ext uri="{BB962C8B-B14F-4D97-AF65-F5344CB8AC3E}">
        <p14:creationId xmlns:p14="http://schemas.microsoft.com/office/powerpoint/2010/main" val="170433818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4333"/>
            <a:ext cx="10812720" cy="47782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814194"/>
            <a:ext cx="6595836" cy="523220"/>
          </a:xfrm>
          <a:prstGeom prst="rect">
            <a:avLst/>
          </a:prstGeom>
          <a:noFill/>
        </p:spPr>
        <p:txBody>
          <a:bodyPr wrap="square" rtlCol="0">
            <a:spAutoFit/>
          </a:bodyPr>
          <a:lstStyle/>
          <a:p>
            <a:pPr algn="ctr"/>
            <a:r>
              <a:rPr lang="ar-QA" sz="2800" dirty="0"/>
              <a:t>عناصر الخطة الإستراتيجية والتكتيكية للاتصال والإعلام </a:t>
            </a:r>
            <a:endParaRPr lang="en-US" sz="2800" b="1" dirty="0">
              <a:latin typeface="Alexandria" charset="0"/>
              <a:cs typeface="Alexandria" charset="0"/>
            </a:endParaRPr>
          </a:p>
        </p:txBody>
      </p:sp>
      <p:sp>
        <p:nvSpPr>
          <p:cNvPr id="5" name="Rectangle 4"/>
          <p:cNvSpPr/>
          <p:nvPr/>
        </p:nvSpPr>
        <p:spPr>
          <a:xfrm>
            <a:off x="968331" y="575863"/>
            <a:ext cx="1404457" cy="96566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635519"/>
            <a:ext cx="1034822" cy="645160"/>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p:cNvSpPr txBox="1"/>
          <p:nvPr/>
        </p:nvSpPr>
        <p:spPr>
          <a:xfrm>
            <a:off x="1187445" y="8691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a:t>
            </a:r>
            <a:r>
              <a:rPr lang="ar-JO" sz="4400" b="1" dirty="0">
                <a:solidFill>
                  <a:schemeClr val="bg1"/>
                </a:solidFill>
                <a:latin typeface="Alexandria" charset="0"/>
                <a:cs typeface="Alexandria" charset="0"/>
              </a:rPr>
              <a:t>1</a:t>
            </a:r>
            <a:endParaRPr lang="en-US" sz="4400" b="1" dirty="0">
              <a:solidFill>
                <a:schemeClr val="bg1"/>
              </a:solidFill>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87279" y="419927"/>
            <a:ext cx="2305141" cy="1076343"/>
          </a:xfrm>
          <a:prstGeom prst="rect">
            <a:avLst/>
          </a:prstGeom>
        </p:spPr>
      </p:pic>
      <p:sp>
        <p:nvSpPr>
          <p:cNvPr id="8" name="TextBox 7"/>
          <p:cNvSpPr txBox="1"/>
          <p:nvPr/>
        </p:nvSpPr>
        <p:spPr>
          <a:xfrm>
            <a:off x="968331" y="1817783"/>
            <a:ext cx="10078610" cy="4247317"/>
          </a:xfrm>
          <a:prstGeom prst="rect">
            <a:avLst/>
          </a:prstGeom>
          <a:noFill/>
        </p:spPr>
        <p:txBody>
          <a:bodyPr wrap="square" rtlCol="0">
            <a:spAutoFit/>
          </a:bodyPr>
          <a:lstStyle/>
          <a:p>
            <a:pPr algn="r" rtl="1"/>
            <a:r>
              <a:rPr lang="ar-QA" b="1" dirty="0"/>
              <a:t>3</a:t>
            </a:r>
            <a:r>
              <a:rPr lang="ar-JO" b="1" dirty="0"/>
              <a:t>- </a:t>
            </a:r>
            <a:r>
              <a:rPr lang="ar-QA" b="1" dirty="0"/>
              <a:t>الجوانب التنفيذية والإجرائية وتتمثل في النقاط التالية:</a:t>
            </a:r>
            <a:endParaRPr lang="ar-JO" b="1" dirty="0"/>
          </a:p>
          <a:p>
            <a:pPr algn="r" rtl="1"/>
            <a:r>
              <a:rPr lang="ar-JO" dirty="0"/>
              <a:t> </a:t>
            </a:r>
          </a:p>
          <a:p>
            <a:pPr algn="r" rtl="1"/>
            <a:r>
              <a:rPr lang="ar-JO" dirty="0"/>
              <a:t>- </a:t>
            </a:r>
            <a:r>
              <a:rPr lang="ar-QA" dirty="0"/>
              <a:t>تحديد الرسالة الاتصالية التي ستوجه إلى كل فئة من فئات الجمهور المستهدف.</a:t>
            </a:r>
            <a:endParaRPr lang="ar-JO" dirty="0"/>
          </a:p>
          <a:p>
            <a:pPr algn="r" rtl="1"/>
            <a:endParaRPr lang="ar-JO" dirty="0"/>
          </a:p>
          <a:p>
            <a:pPr algn="r" rtl="1"/>
            <a:r>
              <a:rPr lang="ar-JO" dirty="0"/>
              <a:t>- رسم برنامج زمني لتحقيق الأهداف المحددة باستخدام الوسائل والأساليب الاتصالية التي تم اختيارها.</a:t>
            </a:r>
          </a:p>
          <a:p>
            <a:pPr algn="r" rtl="1"/>
            <a:endParaRPr lang="ar-JO" dirty="0"/>
          </a:p>
          <a:p>
            <a:pPr algn="r" rtl="1"/>
            <a:r>
              <a:rPr lang="ar-JO" dirty="0"/>
              <a:t>- ت</a:t>
            </a:r>
            <a:r>
              <a:rPr lang="ar-QA" dirty="0"/>
              <a:t>حديد المخصصات المالية المطلوبة لانجاز كل نشاط اتصالي حسب الأهدا</a:t>
            </a:r>
            <a:r>
              <a:rPr lang="ar-JO" dirty="0"/>
              <a:t>ف المرسومة و المحددة مسبقا</a:t>
            </a:r>
          </a:p>
          <a:p>
            <a:pPr algn="r" rtl="1"/>
            <a:endParaRPr lang="ar-JO" dirty="0"/>
          </a:p>
          <a:p>
            <a:pPr algn="r" rtl="1"/>
            <a:r>
              <a:rPr lang="ar-QA" b="1" dirty="0"/>
              <a:t>4</a:t>
            </a:r>
            <a:r>
              <a:rPr lang="ar-JO" b="1" dirty="0"/>
              <a:t>-</a:t>
            </a:r>
            <a:r>
              <a:rPr lang="ar-QA" b="1" dirty="0"/>
              <a:t>التقييم المرحلي والشامل للبرنامج ويشمل:</a:t>
            </a:r>
            <a:endParaRPr lang="ar-JO" b="1" dirty="0"/>
          </a:p>
          <a:p>
            <a:pPr algn="r" rtl="1"/>
            <a:endParaRPr lang="ar-JO" dirty="0"/>
          </a:p>
          <a:p>
            <a:pPr marL="285750" indent="-285750" algn="r" rtl="1">
              <a:buFontTx/>
              <a:buChar char="-"/>
            </a:pPr>
            <a:r>
              <a:rPr lang="ar-QA" dirty="0"/>
              <a:t>متابعة البحث بهدف التعرف على مدى نجاح البرنامج الاتصالي ونواحي القوة أو</a:t>
            </a:r>
            <a:r>
              <a:rPr lang="ar-JO" dirty="0"/>
              <a:t> الضعف فيه</a:t>
            </a:r>
          </a:p>
          <a:p>
            <a:pPr marL="285750" indent="-285750" algn="r" rtl="1">
              <a:buFontTx/>
              <a:buChar char="-"/>
            </a:pPr>
            <a:endParaRPr lang="ar-JO" dirty="0"/>
          </a:p>
          <a:p>
            <a:pPr marL="285750" indent="-285750" algn="r" rtl="1">
              <a:buFontTx/>
              <a:buChar char="-"/>
            </a:pPr>
            <a:r>
              <a:rPr lang="ar-QA" dirty="0"/>
              <a:t>التعديل المستمر في مسار البرنامج كلما اقتضى الأمر بما بتوافق مع الاتجاه</a:t>
            </a:r>
            <a:r>
              <a:rPr lang="ar-JO" dirty="0"/>
              <a:t>ات </a:t>
            </a:r>
            <a:r>
              <a:rPr lang="ar-QA" dirty="0"/>
              <a:t>الايجابية المستهدفة من وضعه</a:t>
            </a:r>
            <a:r>
              <a:rPr lang="ar-JO" dirty="0"/>
              <a:t> .</a:t>
            </a:r>
          </a:p>
          <a:p>
            <a:pPr marL="285750" indent="-285750" algn="r" rtl="1">
              <a:buFontTx/>
              <a:buChar char="-"/>
            </a:pPr>
            <a:endParaRPr lang="ar-JO" dirty="0"/>
          </a:p>
          <a:p>
            <a:pPr marL="285750" indent="-285750" algn="r" rtl="1">
              <a:buFontTx/>
              <a:buChar char="-"/>
            </a:pPr>
            <a:endParaRPr lang="en-US" dirty="0"/>
          </a:p>
        </p:txBody>
      </p:sp>
    </p:spTree>
    <p:extLst>
      <p:ext uri="{BB962C8B-B14F-4D97-AF65-F5344CB8AC3E}">
        <p14:creationId xmlns:p14="http://schemas.microsoft.com/office/powerpoint/2010/main" val="87488720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646187" y="309361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purl.org/dc/terms/"/>
    <ds:schemaRef ds:uri="688354b5-287c-4cda-825e-1d7935aea40e"/>
    <ds:schemaRef ds:uri="aca13214-df29-4e3c-a050-857c0bf7bd8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FB9BECE0-C0B0-401D-B79E-532E648A537B}"/>
</file>

<file path=docProps/app.xml><?xml version="1.0" encoding="utf-8"?>
<Properties xmlns="http://schemas.openxmlformats.org/officeDocument/2006/extended-properties" xmlns:vt="http://schemas.openxmlformats.org/officeDocument/2006/docPropsVTypes">
  <TotalTime>20207</TotalTime>
  <Words>4227</Words>
  <Application>Microsoft Macintosh PowerPoint</Application>
  <PresentationFormat>Widescreen</PresentationFormat>
  <Paragraphs>397</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 Dr ibrahim siam </cp:lastModifiedBy>
  <cp:revision>168</cp:revision>
  <dcterms:created xsi:type="dcterms:W3CDTF">2023-04-29T09:08:00Z</dcterms:created>
  <dcterms:modified xsi:type="dcterms:W3CDTF">2026-06-20T15:11:56Z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