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313" r:id="rId4"/>
    <p:sldId id="481" r:id="rId5"/>
    <p:sldId id="495" r:id="rId6"/>
    <p:sldId id="494" r:id="rId7"/>
    <p:sldId id="493" r:id="rId8"/>
    <p:sldId id="492" r:id="rId9"/>
    <p:sldId id="491" r:id="rId10"/>
    <p:sldId id="490" r:id="rId11"/>
    <p:sldId id="489" r:id="rId12"/>
    <p:sldId id="488" r:id="rId13"/>
    <p:sldId id="487" r:id="rId14"/>
    <p:sldId id="486" r:id="rId15"/>
    <p:sldId id="485" r:id="rId16"/>
    <p:sldId id="484" r:id="rId17"/>
    <p:sldId id="483" r:id="rId18"/>
    <p:sldId id="482" r:id="rId19"/>
    <p:sldId id="499" r:id="rId20"/>
    <p:sldId id="498" r:id="rId21"/>
    <p:sldId id="497" r:id="rId22"/>
    <p:sldId id="496" r:id="rId23"/>
    <p:sldId id="504" r:id="rId24"/>
    <p:sldId id="503" r:id="rId25"/>
    <p:sldId id="502" r:id="rId26"/>
    <p:sldId id="501" r:id="rId27"/>
    <p:sldId id="500" r:id="rId28"/>
    <p:sldId id="509" r:id="rId29"/>
    <p:sldId id="508" r:id="rId30"/>
    <p:sldId id="507" r:id="rId31"/>
    <p:sldId id="506" r:id="rId32"/>
    <p:sldId id="512" r:id="rId33"/>
    <p:sldId id="513" r:id="rId34"/>
    <p:sldId id="505" r:id="rId35"/>
    <p:sldId id="511" r:id="rId36"/>
    <p:sldId id="510" r:id="rId37"/>
    <p:sldId id="515" r:id="rId38"/>
    <p:sldId id="514" r:id="rId39"/>
    <p:sldId id="519" r:id="rId40"/>
    <p:sldId id="518" r:id="rId41"/>
    <p:sldId id="517" r:id="rId42"/>
    <p:sldId id="516" r:id="rId43"/>
    <p:sldId id="52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74F"/>
    <a:srgbClr val="FDE300"/>
    <a:srgbClr val="0065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0" autoAdjust="0"/>
    <p:restoredTop sz="94604" autoAdjust="0"/>
  </p:normalViewPr>
  <p:slideViewPr>
    <p:cSldViewPr snapToGrid="0">
      <p:cViewPr varScale="1">
        <p:scale>
          <a:sx n="106" d="100"/>
          <a:sy n="106" d="100"/>
        </p:scale>
        <p:origin x="4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D11EDF-787B-472D-A6C8-42601B225FA7}" type="datetimeFigureOut">
              <a:rPr lang="en-GB" smtClean="0"/>
              <a:t>11/07/2026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C3BF1-ED60-4D10-BF29-E5162CB20AD3}" type="slidenum">
              <a:rPr lang="en-GB" smtClean="0"/>
              <a:t>‹#›</a:t>
            </a:fld>
            <a:endParaRPr lang="en-GB"/>
          </a:p>
        </p:txBody>
      </p:sp>
    </p:spTree>
    <p:extLst>
      <p:ext uri="{BB962C8B-B14F-4D97-AF65-F5344CB8AC3E}">
        <p14:creationId xmlns:p14="http://schemas.microsoft.com/office/powerpoint/2010/main" val="861029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1B4B6-DFF7-1058-42F2-D007FB638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3786A-A9AA-5174-FF49-FDFD4C3A8C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27C5736-2DE8-2816-1B9D-D648E0A45D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93CEE3-1A8A-7104-15F4-DC32627C167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91482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20FE2-4B24-4495-FD22-88CDCDF362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000531-C11D-EE63-8D9B-B2E365CD71A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D24098A-9AFD-72D0-4DE9-7AC0D79EB1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6B73C0-747D-5C1E-46A2-1CB4E446BF8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16120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EB3AF-F960-8F59-7A9D-7E08BB3999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5480F3-F5EF-CC6E-C002-F8C86A46310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F3460DF-7954-2A33-E01D-4CBE0B570C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6AA009-75EF-C52D-FCB1-BE3DD97B4E0E}"/>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06498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6B2C5-4109-3566-4067-003AF8BD43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C44119-B23E-7AA2-14FB-3718F1F406A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4A01A2A-E55F-BE6F-CDAF-BA4FF0667C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94C614-88F0-97FE-942D-905E47B16689}"/>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87962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8B986-AC68-B415-AB78-D569AE981A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4F9FA4-ED43-CCF6-2DF7-B170BC050DA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2E50FDA-A0F9-E462-528E-427EE3D41E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CF5ABC-D668-7B6C-1D16-47AEB10A7AD8}"/>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77588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3C1F2-F267-C80A-9BCF-8EC84F8FC3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C891C8-4EC7-20A3-FBCA-CD5E0B41514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849F28E-CBD8-4B10-CE53-01883835CF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5AC844-8BA2-C05B-20F3-3902AF304051}"/>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73340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98C640-0055-0FC1-0335-AA1E8DB4C9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75A9E8-3634-91B9-6CA4-2E6E560D425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4066AD7-4920-8707-084A-F8C7941CC7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26DAC5-BF39-D3C7-212E-EBEBEBF3AA2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052776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35CE2B-510F-3524-F991-3C514FE3D0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F1F612-E8B3-4987-C639-B170D9EE372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5985BB1-0C70-35FC-6CA6-FC6F34F964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DD1A26-499D-9E32-4F10-35B9331CDAB4}"/>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07176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5E4A2-419B-4E14-DEF8-FD0615E9CC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6CEF88-0A7B-404F-E2E3-277C0BB474D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1CED287-BBAA-922A-8891-E45DB5C8F0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5B8129-6743-1CA5-AB29-F3164E9E2D56}"/>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554454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E479A-2040-424E-AB2C-AE23AF81D5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C190C8-B35B-4357-F1A7-1DDB303D79B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81586DC-C2AB-37D0-588B-5686756D89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6D51BD-39E8-21EF-16A3-9F042387DB01}"/>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212883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4C1C2B-418F-4585-946A-B1B1F3E47F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279E3C-1E24-EFD0-A1E7-345322DE9E5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A7CC384-09B0-47AF-D688-898A1D1B5A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58C835-ABD4-EC22-C490-06B58BB570E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675036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A4CF57-B7BE-DF4B-7797-17B5783C6A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CBBC56-54A5-BB98-4DF1-D28B81F01D6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B6F4209-66E6-1DAC-4350-DB51193449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00E131-7902-473F-02F4-CB3D5B2199C1}"/>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973130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05AC3-1FBD-D6D5-E2AB-EC24FA86EF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6C01C1-762C-A33B-4575-78C325A7D7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BD23B4D-ACB6-3D3A-935F-A319B6107D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0DBE69-5C98-8B5A-3865-A8E0A63AD8E9}"/>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817410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25FFF-3A1F-0E20-D5E7-0248567DB0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9B3843-B5F5-FA86-7B39-5BFA26B7C1F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9EB724E-8C82-91E1-82ED-B5B70681CD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60BDFA-2505-1EFC-FE8D-4A31492825A1}"/>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48768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8C7D2-6C6D-B008-8F2A-47CA7E7F75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57234F-58F9-B37F-6FA5-FDCE22BBF67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64983E0-2752-4A6A-0117-6EB005BE70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6D563E7-2BB5-F4F2-3493-6B1E247D2B19}"/>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218453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21359-1581-0920-B4B5-3F7E405C8D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6FBD06-C166-1611-63BE-4EDC63FC597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2886FC6-2CB7-FCB7-090F-187B6CBDB6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75E202B-417F-65B4-7D59-3C639D57D1CC}"/>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34749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17F91-BA21-1086-6683-526DB73353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18E02C-A2C0-EB49-098B-B7B812A043E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6A710A8-C552-5B51-0F7F-24CEA7868D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9F1A53-FA80-0D30-EA1F-765BB136C588}"/>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889552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D6EE6-7789-AA0F-D206-F2531D5F30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97B21C-4BD2-CFCC-D977-125480D1F87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599E28D-4E9A-7BFA-3FA8-CB3BFCFDC6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1259DE-C102-0500-90F3-6901EA0B845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432171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DB698B-23A2-D0E0-E338-3DD03746FC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438E82-65EE-1F8D-F561-AB282DF79F6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A411CA8-1F0F-9AB6-D749-88BC123EA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FBB063-B80E-8201-94D3-F999C381C0E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630440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52D80-95CD-02CE-14EF-673DF1FA04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FEAC09-8E56-768D-3745-9301AA9316B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3F58F6A-BD1F-CC36-B101-F46D3E114C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50C11D-022E-9E10-19CC-91E2DB58BFB8}"/>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095319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80BC9-AA78-8ED4-68D6-5EF40AAA23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54D0F-1FD3-DCE8-2235-AC465F8AA7E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F6E0E83-69BB-1C70-EA71-99C6A96479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B23BC8-25EE-D63B-0485-91451893BB68}"/>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580217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8100A-7BF2-F667-AB3A-916CF9C198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A72DB6-051D-4A00-AD47-DF08805A961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34C36BF-DAC9-3EB6-BC7F-4F8951378A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C6F64F-FAE1-E79C-A62C-B1DA10D69D10}"/>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020973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E326E-DB25-F840-AE45-01BA1198D7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221A8A-E2F4-B7A5-F587-82894C39850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CBB4223-2317-6555-D4E5-15577123F9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AA0CF4-575E-A1E7-9E23-7A418F695819}"/>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92744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80E52-B17C-2767-8B66-5111AD62B2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452829-A6FA-83EE-A34E-1EB7BA43D4B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8EDC679-70CB-2405-044F-9CDAF2D9CA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E72561-D944-6B8E-69F3-D42D1EB8ED4D}"/>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135458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0A4BF-5ABC-A27E-2A39-1EE143C0D2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1F8945-71BD-91A1-39AF-60A051A8AE1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093507D-F0BA-28CD-A494-71FA99CA2A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A21F24-76EE-315A-75A6-0C655F9AEDDF}"/>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053218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5E257D-A2F4-CEA1-BB9A-2FDFC77E70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07A14D-9CFF-C4F5-5BFB-6AE9D4C8AB6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7960DA5-1319-127E-572F-5F7EB1EFDD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A4EFE6-AA5A-1495-D45E-5DADD73082C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387791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EAC9AB-7B18-FDCD-79A9-3C6CEF0052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826CBB-9463-99E9-B63C-F0B1BCBE21C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6CEEB29-5F46-85B3-EE97-9C8AE9DD3A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1283E6-AA60-05B1-ED3A-B40C1D14E17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7692830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812D8-838F-DC74-3345-5242F370D1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F0EA14-9606-1460-D28D-0A3E8D12421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19E31DF-365B-7ACA-DD92-60DC0616FF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E93AEC-7672-DFCD-0DD6-0F370E6EE46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222524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D3B96-4FB6-C5B1-1658-A9A1FE64EB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C419BE-B948-4C60-EC8A-A3E6B49DEC9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FB875C-07DA-768C-38CE-D77D90A5A5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7FF964-FE8B-44B8-94E7-5276C9B9B62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5114124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3E458-10A9-05CF-30C7-484BA5EE17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7930D9-629E-016A-C23E-B5CCD9BEF6C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C59D701-BB83-C17E-9B8D-1273723023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BD4854-DD89-2EED-FF32-2EE4615A620A}"/>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498273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1CA63-CDDB-C822-4699-E2BE715240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1D8D8E-797A-9B3E-AABE-8828CB2FFA2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43D059B-14CB-D21C-0877-FFA4548E2E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7EAE21-A979-F31E-070D-91E59DD51B0F}"/>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3067874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79401-656E-DE9B-0254-35D1518A3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DE9E1F-8F8D-03E7-DD24-FCE6B4E6069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783C6BE-D2D9-BD2C-4A24-1999BE21A0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1EFC593-B49B-6D85-2641-4FDCB7B1AC4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341353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217F7-2B82-B907-0571-684898C7ED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26DFC8-EFED-5302-484A-066E89755D2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1975025-5784-845D-6D6F-8D020D6CE7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660B85-0FA0-5322-1275-C72ADF89441C}"/>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120571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0F869-DC8A-29D1-94E0-0FC08DFC34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D17FFD-7F1F-5E80-FBC3-3BEFF374ED1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C7BAF5E-0406-2C13-393D-833FC9F873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55A311-8B3F-52E4-746E-BFC55508210E}"/>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742591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D1CD3-AE03-22E2-71C4-BEA088F015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1140A6-C01D-F86A-E623-2D7EA2E9583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7BB384B-ED82-ED1C-293B-534533B20F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4366BE-FD0A-1949-E9FA-04FCDD837D86}"/>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174920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AC97D-704A-0C13-914D-2163AEF01E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131F18-3C39-6FA0-3B5B-FA1FABE8A43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8CDE2F9-0BF7-B4A5-B776-7C7250E728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ED3FB9-34C1-5D06-083B-A543EAB0111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83162409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42BAB-EF58-B171-7C60-08FD247602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C2828C-DDA6-C341-645F-98DB9082DDC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A8322CF-EA0F-71CA-4C23-499E1181A6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901E2B-CB27-DB8F-07AE-D791BFFF7997}"/>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1650929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9C652-8AAD-2248-5699-9FB870284B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8A6CE-72F7-E742-42B3-33FA080AEFD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07A1E08-ADBC-E3DD-88BA-D5A5540CF4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CEF7E3-819E-43C6-7379-F4743CC9BA1A}"/>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665367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B1BB1-0E82-314D-D061-B7EB94E2DD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BD9610-C37B-021D-867F-4008D8AB133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0079B84-376F-EC6A-A6CB-C9CBE565CB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0A4FA4-DFA2-84D1-5286-C735D07F01DD}"/>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5779427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47328-17B4-D1DF-9A28-F516A6E6DD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9D991E-0B60-AD6D-58F5-8012CF47892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0313A28-354E-A52F-7970-B95E2A4490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D1EBFB-FD3F-04D2-3ABC-708A56CEE5CC}"/>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063012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0F313-211E-5305-770C-F3FA454C73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907B00-2C59-DFD0-0E40-A3BE4BFFE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34527-1502-6387-F5EE-80303461B576}"/>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57A10B1C-F7F0-EE5D-0810-AF9F3C8711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FFAA3-1941-255F-DAAC-CB2FB246F9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835683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DF06C-2633-2651-8C82-CAACAB5999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6D95FB-1C71-5986-6605-7E3A20F38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0D073-5B63-D27E-EDE6-0C96E3F84EFF}"/>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3AA2333B-B745-2FE7-520D-5CC3A8E74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FE154B-2853-2D88-B761-12D236A4372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0010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BB285-A8EA-0F9E-ECD0-349B64C917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B78FBA-863E-954A-A901-ED5C7B4CC8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0E6820-5D2E-CB93-7C60-76FFEB677B8B}"/>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B8BCD184-04A8-6110-A33F-64A41CD95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900C9D-2E18-5C5E-4437-254533437071}"/>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579661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F3A33-5623-E4D1-914C-C07D6A41B2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FA3CE8-9D72-C853-9A93-DE7D16DAE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C8CF2E-7B2F-C762-980E-749EF14A59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6EFEAA-CD5F-2139-40EA-A31E543454D1}"/>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6" name="Footer Placeholder 5">
            <a:extLst>
              <a:ext uri="{FF2B5EF4-FFF2-40B4-BE49-F238E27FC236}">
                <a16:creationId xmlns:a16="http://schemas.microsoft.com/office/drawing/2014/main" id="{BCEED94C-5D59-FF76-5549-5EFDF1DFE5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96ECF-8A87-B83F-2DB6-5C23832C42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5103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4C96-79BC-7D8F-D427-FCAB04566F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F01B7D-1D5F-12DC-A597-153ADDB0A8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9BD84B-5256-9362-5BD5-8CBC73E7C5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10E53B-1C32-0798-C35E-A2F510005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53CD99-F666-D491-9689-0ED02B679D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115039-82A4-83A3-12D2-3426DDF68C0B}"/>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8" name="Footer Placeholder 7">
            <a:extLst>
              <a:ext uri="{FF2B5EF4-FFF2-40B4-BE49-F238E27FC236}">
                <a16:creationId xmlns:a16="http://schemas.microsoft.com/office/drawing/2014/main" id="{99CC7C13-51D5-D45F-E85B-B29C74485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30C0A9-F540-0E18-F18E-2A4535A6545D}"/>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19841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671B-ED70-454C-7203-5BE8318004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4D225E-A0F2-4CFB-43EA-D0CB06ADE851}"/>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4" name="Footer Placeholder 3">
            <a:extLst>
              <a:ext uri="{FF2B5EF4-FFF2-40B4-BE49-F238E27FC236}">
                <a16:creationId xmlns:a16="http://schemas.microsoft.com/office/drawing/2014/main" id="{EAD49351-E8EC-4220-9BEC-EBFA30654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57711-FCB6-D689-9670-50E9D92377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267621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11D7B2-0768-961F-F080-FFCDAFA5940C}"/>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3" name="Footer Placeholder 2">
            <a:extLst>
              <a:ext uri="{FF2B5EF4-FFF2-40B4-BE49-F238E27FC236}">
                <a16:creationId xmlns:a16="http://schemas.microsoft.com/office/drawing/2014/main" id="{13D81EFE-DD9F-3169-A374-438BB7A6815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916F96-6890-0EC8-A889-2D89A67150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896409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F2A7-4DE8-EAEC-DB54-732B20E042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C86A95-4C86-76D2-B2CC-56FD0BBB10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C2F10-D215-1507-7459-FC864F3A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F45E67-59F3-6511-24AF-42A85253E700}"/>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6" name="Footer Placeholder 5">
            <a:extLst>
              <a:ext uri="{FF2B5EF4-FFF2-40B4-BE49-F238E27FC236}">
                <a16:creationId xmlns:a16="http://schemas.microsoft.com/office/drawing/2014/main" id="{A0BDB2CF-C063-AE11-0119-6A7C9DFDB8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B1BB05-9246-96FC-AE14-0E0AB0EE55C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958629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90BFD-D39D-0645-BAB6-DB6631D166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69A9FF-8F89-C2BD-02C3-40654B15CB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8E0A51-A3FC-352D-2B82-CF9104DD1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4077A2-F5FC-F79D-A291-8BA7CB6E8E66}"/>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6" name="Footer Placeholder 5">
            <a:extLst>
              <a:ext uri="{FF2B5EF4-FFF2-40B4-BE49-F238E27FC236}">
                <a16:creationId xmlns:a16="http://schemas.microsoft.com/office/drawing/2014/main" id="{19ED1547-4027-56B7-4B40-85C9972721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46F7B-982E-2EC3-CA39-BBC48984DBB2}"/>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72780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ECD8-A26F-BED6-4675-763956A8C4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C81875-06B3-FC51-576B-2A5A497D5A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9B28D-688C-3826-CCFC-34D1033D28C4}"/>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934795AB-2888-99EF-3D64-36900E520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43B660-5037-DB8F-22A7-5D83824693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113212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92923-9A3E-7733-689A-958582A306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2AA82-4281-E908-C4CE-A2C3D2A4AA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72EF7-CF72-271B-1405-C35B40AF0C6E}"/>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9109C79B-7429-C216-D4FB-94FB84453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5539AB-02F2-77B3-5812-75623E8262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03767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88054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969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274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34727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F9B0D9-8CD7-E5B2-6566-913155589C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6A85-BF39-4C84-C87F-53ACBD4258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661D3-4B39-8933-D889-9F063AF0B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5C0AE640-EADA-BEFC-7384-C43C4708F5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A612AC-E84F-4BD5-6EDF-28257E03D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E61E5-5DDE-4CAB-9FA3-E2B572E3D55D}" type="slidenum">
              <a:rPr lang="en-GB" smtClean="0"/>
              <a:t>‹#›</a:t>
            </a:fld>
            <a:endParaRPr lang="en-GB"/>
          </a:p>
        </p:txBody>
      </p:sp>
    </p:spTree>
    <p:extLst>
      <p:ext uri="{BB962C8B-B14F-4D97-AF65-F5344CB8AC3E}">
        <p14:creationId xmlns:p14="http://schemas.microsoft.com/office/powerpoint/2010/main" val="1549659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1.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2.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3.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5.jpe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16.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7.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8.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9.jpe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20.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21.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22.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23.jpe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24.jpe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25.jpe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26.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27.jpe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28.jpe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29.jpe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30.jpe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31.jpe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32.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33.jpe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34.jpe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35.jpe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36.jpe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37.jpe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38.jpe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39.jpe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40.jpe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41.jpe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42.jpe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42.jpe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42.jpe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14.xml"/><Relationship Id="rId5" Type="http://schemas.openxmlformats.org/officeDocument/2006/relationships/image" Target="../media/image43.pn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14.xml"/><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jpeg"/><Relationship Id="rId1" Type="http://schemas.openxmlformats.org/officeDocument/2006/relationships/slideLayout" Target="../slideLayouts/slideLayout15.xml"/><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8" y="3265743"/>
            <a:ext cx="5216525" cy="398780"/>
          </a:xfrm>
          <a:prstGeom prst="rect">
            <a:avLst/>
          </a:prstGeom>
          <a:noFill/>
        </p:spPr>
        <p:txBody>
          <a:bodyPr wrap="square" rtlCol="0">
            <a:spAutoFit/>
          </a:bodyPr>
          <a:lstStyle/>
          <a:p>
            <a:r>
              <a:rPr lang="ar-SA" sz="2000" dirty="0">
                <a:latin typeface="Alexandria" charset="0"/>
                <a:cs typeface="Alexandria" charset="0"/>
              </a:rPr>
              <a:t>د. سارا الودعاني</a:t>
            </a:r>
            <a:endParaRPr lang="en-US" sz="2000" dirty="0">
              <a:latin typeface="Alexandria" charset="0"/>
              <a:cs typeface="Alexandria" charset="0"/>
            </a:endParaRPr>
          </a:p>
        </p:txBody>
      </p:sp>
      <p:sp>
        <p:nvSpPr>
          <p:cNvPr id="31" name="TextBox 30"/>
          <p:cNvSpPr txBox="1"/>
          <p:nvPr/>
        </p:nvSpPr>
        <p:spPr>
          <a:xfrm>
            <a:off x="673668" y="2424037"/>
            <a:ext cx="4626119" cy="769441"/>
          </a:xfrm>
          <a:prstGeom prst="rect">
            <a:avLst/>
          </a:prstGeom>
          <a:noFill/>
        </p:spPr>
        <p:txBody>
          <a:bodyPr wrap="square" rtlCol="0">
            <a:spAutoFit/>
          </a:bodyPr>
          <a:lstStyle/>
          <a:p>
            <a:r>
              <a:rPr lang="ar-SA" sz="4400" b="1" dirty="0">
                <a:solidFill>
                  <a:srgbClr val="00B0F0"/>
                </a:solidFill>
                <a:latin typeface="Alexandria" charset="0"/>
                <a:cs typeface="Alexandria" charset="0"/>
              </a:rPr>
              <a:t>مبادئ التسويق</a:t>
            </a:r>
          </a:p>
        </p:txBody>
      </p:sp>
      <p:sp>
        <p:nvSpPr>
          <p:cNvPr id="34" name="Rectangle: Rounded Corners 33"/>
          <p:cNvSpPr/>
          <p:nvPr/>
        </p:nvSpPr>
        <p:spPr>
          <a:xfrm>
            <a:off x="402196" y="47966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07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E0280F2-244B-0137-E707-153B34CD1F1A}"/>
              </a:ext>
            </a:extLst>
          </p:cNvPr>
          <p:cNvSpPr txBox="1"/>
          <p:nvPr/>
        </p:nvSpPr>
        <p:spPr>
          <a:xfrm>
            <a:off x="673668" y="3695241"/>
            <a:ext cx="7189236" cy="369332"/>
          </a:xfrm>
          <a:prstGeom prst="rect">
            <a:avLst/>
          </a:prstGeom>
          <a:noFill/>
        </p:spPr>
        <p:txBody>
          <a:bodyPr wrap="square">
            <a:spAutoFit/>
          </a:bodyPr>
          <a:lstStyle/>
          <a:p>
            <a:r>
              <a:rPr lang="en-US" dirty="0"/>
              <a:t>MGM204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110273" y="-58058"/>
            <a:ext cx="8048065" cy="4926423"/>
          </a:xfrm>
        </p:spPr>
      </p:pic>
      <p:sp>
        <p:nvSpPr>
          <p:cNvPr id="9" name="TextBox 8"/>
          <p:cNvSpPr txBox="1"/>
          <p:nvPr/>
        </p:nvSpPr>
        <p:spPr>
          <a:xfrm>
            <a:off x="670669" y="2801712"/>
            <a:ext cx="3041217"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مبادئ التسويق</a:t>
            </a:r>
          </a:p>
        </p:txBody>
      </p:sp>
      <p:sp>
        <p:nvSpPr>
          <p:cNvPr id="10" name="Rectangle: Rounded Corners 9"/>
          <p:cNvSpPr/>
          <p:nvPr/>
        </p:nvSpPr>
        <p:spPr>
          <a:xfrm>
            <a:off x="33663" y="3599113"/>
            <a:ext cx="5316936" cy="87809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tx1"/>
                </a:solidFill>
                <a:latin typeface="Alexandria" charset="0"/>
                <a:cs typeface="Alexandria" charset="0"/>
              </a:rPr>
              <a:t>الفصل السابع : قناة التسويق والتوزيع </a:t>
            </a:r>
            <a:endParaRPr lang="en-US" sz="2400" b="1" dirty="0">
              <a:solidFill>
                <a:schemeClr val="tx1"/>
              </a:solidFill>
              <a:latin typeface="Alexandria" charset="0"/>
              <a:cs typeface="Alexandria" charset="0"/>
            </a:endParaRPr>
          </a:p>
        </p:txBody>
      </p:sp>
      <p:sp>
        <p:nvSpPr>
          <p:cNvPr id="11" name="TextBox 10"/>
          <p:cNvSpPr txBox="1"/>
          <p:nvPr/>
        </p:nvSpPr>
        <p:spPr>
          <a:xfrm>
            <a:off x="1710762" y="4667300"/>
            <a:ext cx="1175322" cy="400110"/>
          </a:xfrm>
          <a:prstGeom prst="rect">
            <a:avLst/>
          </a:prstGeom>
          <a:noFill/>
        </p:spPr>
        <p:txBody>
          <a:bodyPr wrap="none" rtlCol="0">
            <a:spAutoFit/>
          </a:bodyPr>
          <a:lstStyle/>
          <a:p>
            <a:r>
              <a:rPr lang="en-US" sz="2000" dirty="0">
                <a:latin typeface="Alexandria" charset="0"/>
                <a:cs typeface="Alexandria" charset="0"/>
              </a:rPr>
              <a:t>MGM204</a:t>
            </a:r>
          </a:p>
        </p:txBody>
      </p:sp>
      <p:sp>
        <p:nvSpPr>
          <p:cNvPr id="12" name="TextBox 11"/>
          <p:cNvSpPr txBox="1"/>
          <p:nvPr/>
        </p:nvSpPr>
        <p:spPr>
          <a:xfrm>
            <a:off x="1268654" y="6196628"/>
            <a:ext cx="4886463" cy="521970"/>
          </a:xfrm>
          <a:prstGeom prst="rect">
            <a:avLst/>
          </a:prstGeom>
          <a:noFill/>
        </p:spPr>
        <p:txBody>
          <a:bodyPr wrap="square" rtlCol="0">
            <a:spAutoFit/>
          </a:bodyPr>
          <a:lstStyle/>
          <a:p>
            <a:r>
              <a:rPr lang="ar-SA" sz="2800" b="1" dirty="0">
                <a:solidFill>
                  <a:srgbClr val="00B0F0"/>
                </a:solidFill>
                <a:latin typeface="Alexandria" charset="0"/>
                <a:cs typeface="Alexandria" charset="0"/>
              </a:rPr>
              <a:t>د. سارا الودعاني</a:t>
            </a:r>
            <a:endParaRPr lang="en-US" sz="28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AFF851C8-F351-B20A-390D-08FD64C69326}"/>
              </a:ext>
            </a:extLst>
          </p:cNvPr>
          <p:cNvPicPr>
            <a:picLocks noChangeAspect="1"/>
          </p:cNvPicPr>
          <p:nvPr/>
        </p:nvPicPr>
        <p:blipFill>
          <a:blip r:embed="rId5"/>
          <a:stretch>
            <a:fillRect/>
          </a:stretch>
        </p:blipFill>
        <p:spPr>
          <a:xfrm>
            <a:off x="240933" y="-58058"/>
            <a:ext cx="2956816" cy="13839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01FA45-8E03-7923-59C2-6198AD93605A}"/>
              </a:ext>
            </a:extLst>
          </p:cNvPr>
          <p:cNvPicPr>
            <a:picLocks noChangeAspect="1"/>
          </p:cNvPicPr>
          <p:nvPr/>
        </p:nvPicPr>
        <p:blipFill>
          <a:blip r:embed="rId3"/>
          <a:stretch>
            <a:fillRect/>
          </a:stretch>
        </p:blipFill>
        <p:spPr>
          <a:xfrm>
            <a:off x="-1" y="0"/>
            <a:ext cx="12192001" cy="6858000"/>
          </a:xfrm>
          <a:prstGeom prst="rect">
            <a:avLst/>
          </a:prstGeom>
        </p:spPr>
      </p:pic>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209722" y="1112223"/>
            <a:ext cx="3630730" cy="523220"/>
          </a:xfrm>
          <a:prstGeom prst="rect">
            <a:avLst/>
          </a:prstGeom>
          <a:noFill/>
        </p:spPr>
        <p:txBody>
          <a:bodyPr wrap="square" rtlCol="0">
            <a:spAutoFit/>
          </a:bodyPr>
          <a:lstStyle/>
          <a:p>
            <a:r>
              <a:rPr lang="ar-SA" sz="2800" b="1" dirty="0">
                <a:latin typeface="Alexandria" charset="0"/>
                <a:cs typeface="Alexandria" charset="0"/>
              </a:rPr>
              <a:t>محاور المحاضرة السابع :</a:t>
            </a:r>
            <a:endParaRPr lang="en-US" sz="2800" b="1" dirty="0">
              <a:latin typeface="Alexandria" charset="0"/>
              <a:cs typeface="Alexandria" charset="0"/>
            </a:endParaRPr>
          </a:p>
        </p:txBody>
      </p:sp>
      <p:sp>
        <p:nvSpPr>
          <p:cNvPr id="28" name="Rectangle 27"/>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1554557"/>
            <a:ext cx="8517418" cy="5324535"/>
          </a:xfrm>
          <a:prstGeom prst="rect">
            <a:avLst/>
          </a:prstGeom>
          <a:noFill/>
        </p:spPr>
        <p:txBody>
          <a:bodyPr wrap="square" rtlCol="0">
            <a:spAutoFit/>
          </a:bodyPr>
          <a:lstStyle/>
          <a:p>
            <a:pPr marL="457200" indent="-457200" algn="just" rtl="1">
              <a:lnSpc>
                <a:spcPct val="150000"/>
              </a:lnSpc>
              <a:buFont typeface="Wingdings" panose="05000000000000000000" pitchFamily="2" charset="2"/>
              <a:buChar char="v"/>
            </a:pPr>
            <a:r>
              <a:rPr lang="en-US" sz="2000" b="1" dirty="0" err="1"/>
              <a:t>يتناول</a:t>
            </a:r>
            <a:r>
              <a:rPr lang="en-US" sz="2000" b="1" dirty="0"/>
              <a:t> </a:t>
            </a:r>
            <a:r>
              <a:rPr lang="en-US" sz="2000" b="1" dirty="0" err="1"/>
              <a:t>هذا</a:t>
            </a:r>
            <a:r>
              <a:rPr lang="en-US" sz="2000" b="1" dirty="0"/>
              <a:t> </a:t>
            </a:r>
            <a:r>
              <a:rPr lang="en-US" sz="2000" b="1" dirty="0" err="1"/>
              <a:t>الفصل</a:t>
            </a:r>
            <a:r>
              <a:rPr lang="en-US" sz="2000" b="1" dirty="0"/>
              <a:t> </a:t>
            </a:r>
            <a:r>
              <a:rPr lang="en-US" sz="2000" b="1" dirty="0" err="1"/>
              <a:t>الموضوعات</a:t>
            </a:r>
            <a:r>
              <a:rPr lang="en-US" sz="2000" b="1" dirty="0"/>
              <a:t> </a:t>
            </a:r>
            <a:r>
              <a:rPr lang="en-US" sz="2000" b="1" dirty="0" err="1"/>
              <a:t>الرئيسة</a:t>
            </a:r>
            <a:r>
              <a:rPr lang="en-US" sz="2000" b="1" dirty="0"/>
              <a:t> </a:t>
            </a:r>
            <a:r>
              <a:rPr lang="en-US" sz="2000" b="1" dirty="0" err="1"/>
              <a:t>الآتية</a:t>
            </a:r>
            <a:r>
              <a:rPr lang="en-US" sz="2000" b="1" dirty="0"/>
              <a:t>:</a:t>
            </a:r>
          </a:p>
          <a:p>
            <a:pPr marL="457200" indent="-457200" algn="just" rtl="1">
              <a:lnSpc>
                <a:spcPct val="150000"/>
              </a:lnSpc>
              <a:buFont typeface="+mj-lt"/>
              <a:buAutoNum type="arabicPeriod"/>
            </a:pPr>
            <a:r>
              <a:rPr lang="ar-SA" sz="2000" b="1" dirty="0">
                <a:cs typeface="+mj-cs"/>
              </a:rPr>
              <a:t>طبيعة وأهمية قنوات التسويق</a:t>
            </a:r>
            <a:endParaRPr lang="en-US" sz="2000" b="1" dirty="0">
              <a:cs typeface="+mj-cs"/>
            </a:endParaRPr>
          </a:p>
          <a:p>
            <a:pPr marL="457200" indent="-457200" algn="just" rtl="1">
              <a:lnSpc>
                <a:spcPct val="150000"/>
              </a:lnSpc>
              <a:buFont typeface="+mj-lt"/>
              <a:buAutoNum type="arabicPeriod"/>
            </a:pPr>
            <a:r>
              <a:rPr lang="ar-SA" sz="2000" b="1" dirty="0">
                <a:cs typeface="+mj-cs"/>
              </a:rPr>
              <a:t>مستويات قنوات التسويق</a:t>
            </a:r>
            <a:endParaRPr lang="en-US" sz="2000" b="1" dirty="0">
              <a:cs typeface="+mj-cs"/>
            </a:endParaRPr>
          </a:p>
          <a:p>
            <a:pPr marL="457200" indent="-457200" algn="just" rtl="1">
              <a:lnSpc>
                <a:spcPct val="150000"/>
              </a:lnSpc>
              <a:buFont typeface="+mj-lt"/>
              <a:buAutoNum type="arabicPeriod"/>
            </a:pPr>
            <a:r>
              <a:rPr lang="ar-SA" sz="2000" b="1" dirty="0">
                <a:cs typeface="+mj-cs"/>
              </a:rPr>
              <a:t>قرارات تصميم قنوات التسويق</a:t>
            </a:r>
            <a:endParaRPr lang="en-US" sz="2000" b="1" dirty="0">
              <a:cs typeface="+mj-cs"/>
            </a:endParaRPr>
          </a:p>
          <a:p>
            <a:pPr marL="457200" indent="-457200" algn="just" rtl="1">
              <a:lnSpc>
                <a:spcPct val="150000"/>
              </a:lnSpc>
              <a:buFont typeface="+mj-lt"/>
              <a:buAutoNum type="arabicPeriod"/>
            </a:pPr>
            <a:r>
              <a:rPr lang="ar-SA" sz="2000" b="1" dirty="0">
                <a:cs typeface="+mj-cs"/>
              </a:rPr>
              <a:t>البيع بالتجزئة </a:t>
            </a:r>
            <a:endParaRPr lang="en-US" sz="2000" b="1" dirty="0">
              <a:cs typeface="+mj-cs"/>
            </a:endParaRPr>
          </a:p>
          <a:p>
            <a:pPr marL="457200" indent="-457200" algn="just" rtl="1">
              <a:lnSpc>
                <a:spcPct val="150000"/>
              </a:lnSpc>
              <a:buFont typeface="+mj-lt"/>
              <a:buAutoNum type="arabicPeriod"/>
            </a:pPr>
            <a:r>
              <a:rPr lang="ar-SA" sz="2000" b="1" dirty="0">
                <a:cs typeface="+mj-cs"/>
              </a:rPr>
              <a:t>البيع بالجملة </a:t>
            </a:r>
            <a:endParaRPr lang="en-US" sz="2000" b="1" dirty="0">
              <a:cs typeface="+mj-cs"/>
            </a:endParaRPr>
          </a:p>
          <a:p>
            <a:pPr marL="457200" indent="-457200" algn="just" rtl="1">
              <a:lnSpc>
                <a:spcPct val="150000"/>
              </a:lnSpc>
              <a:buFont typeface="+mj-lt"/>
              <a:buAutoNum type="arabicPeriod"/>
            </a:pPr>
            <a:endParaRPr lang="en-US" sz="2000" b="1" dirty="0">
              <a:cs typeface="+mj-cs"/>
            </a:endParaRPr>
          </a:p>
          <a:p>
            <a:pPr algn="just" rtl="1">
              <a:lnSpc>
                <a:spcPct val="150000"/>
              </a:lnSpc>
            </a:pPr>
            <a:r>
              <a:rPr lang="ar-SA" sz="2000" b="1" dirty="0">
                <a:cs typeface="+mj-cs"/>
              </a:rPr>
              <a:t>هدف الفصل:</a:t>
            </a:r>
          </a:p>
          <a:p>
            <a:pPr algn="just" rtl="1"/>
            <a:r>
              <a:rPr lang="ar-SA" sz="2000" b="1" dirty="0">
                <a:cs typeface="+mj-cs"/>
              </a:rPr>
              <a:t>تهدف هذه المحاضرة إلى تعريف الطلبة بمفهوم قنوات التسويق وأهميتها في إيصال المنتجات والخدمات إلى الأسواق المستهدفة، مع توضيح مستويات قنوات التسويق وآلية تصميمها واختيارها بما يتوافق مع أهداف المنظمة واحتياجات العملاء، بالإضافة إلى بيان دور الوسطاء التسويقيين في إضافة القيمة وتحقيق كفاءة التوزيع، والتمييز بين البيع بالتجزئة والبيع بالجملة من حيث المفهوم والوظائف والدور الذي يؤديه كل منهما في النظام التسويقي.</a:t>
            </a:r>
          </a:p>
        </p:txBody>
      </p:sp>
      <p:sp>
        <p:nvSpPr>
          <p:cNvPr id="32" name="Rectangle 31"/>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F6D6B-C3E3-B402-A228-846A99901F3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F138A15-52C0-ECA9-2CC2-20634F6F833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11F4194-1DDF-3FFF-A95F-589B382E93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A59ADA7-BC1C-168E-4082-D3622A5EE0D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1C975F5-8299-ACA1-64C8-B17E2E3E417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D5EA96E-2F65-6123-65C9-7314E18F2D4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2D158872-3CC4-59AC-8197-AF8EE93626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8F2B171B-3A14-10C6-0CCF-42906E67929B}"/>
              </a:ext>
            </a:extLst>
          </p:cNvPr>
          <p:cNvSpPr txBox="1"/>
          <p:nvPr/>
        </p:nvSpPr>
        <p:spPr>
          <a:xfrm>
            <a:off x="1790952" y="1043642"/>
            <a:ext cx="9377127" cy="5864554"/>
          </a:xfrm>
          <a:prstGeom prst="rect">
            <a:avLst/>
          </a:prstGeom>
          <a:noFill/>
        </p:spPr>
        <p:txBody>
          <a:bodyPr wrap="square">
            <a:spAutoFit/>
          </a:bodyPr>
          <a:lstStyle/>
          <a:p>
            <a:pPr algn="just" rtl="1">
              <a:lnSpc>
                <a:spcPct val="150000"/>
              </a:lnSpc>
            </a:pPr>
            <a:r>
              <a:rPr lang="ar-SA" b="1" dirty="0">
                <a:solidFill>
                  <a:srgbClr val="00B0F0"/>
                </a:solidFill>
              </a:rPr>
              <a:t>طبيعة وأهمية قنوات التسويق</a:t>
            </a:r>
          </a:p>
          <a:p>
            <a:pPr algn="just" rtl="1">
              <a:lnSpc>
                <a:spcPct val="150000"/>
              </a:lnSpc>
            </a:pPr>
            <a:r>
              <a:rPr lang="ar-SA" dirty="0">
                <a:solidFill>
                  <a:srgbClr val="00B0F0"/>
                </a:solidFill>
              </a:rPr>
              <a:t>قناة التسويق (قناة التوزيع)</a:t>
            </a:r>
          </a:p>
          <a:p>
            <a:pPr algn="just" rtl="1">
              <a:lnSpc>
                <a:spcPct val="150000"/>
              </a:lnSpc>
            </a:pPr>
            <a:r>
              <a:rPr lang="ar-SA" dirty="0"/>
              <a:t>هي مجموعة من المؤسسات أو الأطراف المستقلة والمتعاونة التي تعمل معًا لإتاحة المنتج أو الخدمة للمستهلك النهائي أو للمستخدم الصناعي في المكان والوقت المناسبين.</a:t>
            </a:r>
          </a:p>
          <a:p>
            <a:pPr algn="just" rtl="1">
              <a:lnSpc>
                <a:spcPct val="150000"/>
              </a:lnSpc>
            </a:pPr>
            <a:endParaRPr lang="ar-SA" dirty="0"/>
          </a:p>
          <a:p>
            <a:pPr algn="just" rtl="1">
              <a:lnSpc>
                <a:spcPct val="150000"/>
              </a:lnSpc>
            </a:pPr>
            <a:r>
              <a:rPr lang="ar-SA" dirty="0">
                <a:solidFill>
                  <a:srgbClr val="00B0F0"/>
                </a:solidFill>
              </a:rPr>
              <a:t>كيف تضيف قنوات التسويق قيمة؟</a:t>
            </a:r>
          </a:p>
          <a:p>
            <a:pPr algn="just" rtl="1">
              <a:lnSpc>
                <a:spcPct val="150000"/>
              </a:lnSpc>
            </a:pPr>
            <a:r>
              <a:rPr lang="ar-SA" dirty="0"/>
              <a:t>يعتمد المنتجون على الوسطاء التسويقيين لأنهم يحققون كفاءة أعلى في إيصال المنتجات إلى الأسواق المستهدفة. ويعود ذلك إلى ما يمتلكه الوسطاء من:</a:t>
            </a:r>
          </a:p>
          <a:p>
            <a:pPr marL="285750" indent="-285750" algn="just" rtl="1">
              <a:lnSpc>
                <a:spcPct val="150000"/>
              </a:lnSpc>
              <a:buFont typeface="Arial" panose="020B0604020202020204" pitchFamily="34" charset="0"/>
              <a:buChar char="•"/>
            </a:pPr>
            <a:r>
              <a:rPr lang="ar-SA" dirty="0"/>
              <a:t>شبكة واسعة من العلاقات مع الأسواق والعملاء.</a:t>
            </a:r>
          </a:p>
          <a:p>
            <a:pPr marL="285750" indent="-285750" algn="just" rtl="1">
              <a:lnSpc>
                <a:spcPct val="150000"/>
              </a:lnSpc>
              <a:buFont typeface="Arial" panose="020B0604020202020204" pitchFamily="34" charset="0"/>
              <a:buChar char="•"/>
            </a:pPr>
            <a:r>
              <a:rPr lang="ar-SA" dirty="0"/>
              <a:t>خبرات متخصصة في التوزيع والتسويق.</a:t>
            </a:r>
          </a:p>
          <a:p>
            <a:pPr marL="285750" indent="-285750" algn="just" rtl="1">
              <a:lnSpc>
                <a:spcPct val="150000"/>
              </a:lnSpc>
              <a:buFont typeface="Arial" panose="020B0604020202020204" pitchFamily="34" charset="0"/>
              <a:buChar char="•"/>
            </a:pPr>
            <a:r>
              <a:rPr lang="ar-SA" dirty="0"/>
              <a:t>اقتصاديات الحجم التي تخفض تكاليف التوزيع.</a:t>
            </a:r>
          </a:p>
          <a:p>
            <a:pPr marL="285750" indent="-285750" algn="just" rtl="1">
              <a:lnSpc>
                <a:spcPct val="150000"/>
              </a:lnSpc>
              <a:buFont typeface="Arial" panose="020B0604020202020204" pitchFamily="34" charset="0"/>
              <a:buChar char="•"/>
            </a:pPr>
            <a:r>
              <a:rPr lang="ar-SA" dirty="0"/>
              <a:t>قدرة أكبر على الوصول إلى العملاء مقارنةً بقيام المنتج بجميع المهام بنفسه.</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تساعد قنوات التسويق الشركات على الوصول إلى العملاء بكفاءة أكبر، مع تقليل الوقت والتكاليف وتحسين مستوى الخدمة.</a:t>
            </a:r>
            <a:endParaRPr lang="en-US" dirty="0"/>
          </a:p>
        </p:txBody>
      </p:sp>
      <p:pic>
        <p:nvPicPr>
          <p:cNvPr id="9" name="Picture 8">
            <a:extLst>
              <a:ext uri="{FF2B5EF4-FFF2-40B4-BE49-F238E27FC236}">
                <a16:creationId xmlns:a16="http://schemas.microsoft.com/office/drawing/2014/main" id="{3B6A2A49-2FBE-F498-538B-1B566962450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16976" y="4227843"/>
            <a:ext cx="4450686" cy="2046710"/>
          </a:xfrm>
          <a:prstGeom prst="rect">
            <a:avLst/>
          </a:prstGeom>
        </p:spPr>
      </p:pic>
    </p:spTree>
    <p:extLst>
      <p:ext uri="{BB962C8B-B14F-4D97-AF65-F5344CB8AC3E}">
        <p14:creationId xmlns:p14="http://schemas.microsoft.com/office/powerpoint/2010/main" val="3995337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51F5E-C55C-34A7-2372-72FD32D8BC13}"/>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25F3F35-00D0-7E57-0060-D328773454AD}"/>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3B47A834-7C6B-9FC8-B4BA-73C2DDE0F1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96D2010-3408-B6BE-F386-22BF7F267A7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31E0750-B9F3-EFE8-E616-E2585D5AAB6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90AB67C-E87B-01C6-18BD-59A7B7A5BE6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9EE015D5-C6CD-1934-86B1-056662B8E50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9234556-B5E8-64E9-84A2-36937AC5434D}"/>
              </a:ext>
            </a:extLst>
          </p:cNvPr>
          <p:cNvSpPr txBox="1"/>
          <p:nvPr/>
        </p:nvSpPr>
        <p:spPr>
          <a:xfrm>
            <a:off x="2489703" y="1260555"/>
            <a:ext cx="8788651" cy="5449056"/>
          </a:xfrm>
          <a:prstGeom prst="rect">
            <a:avLst/>
          </a:prstGeom>
          <a:noFill/>
        </p:spPr>
        <p:txBody>
          <a:bodyPr wrap="square">
            <a:spAutoFit/>
          </a:bodyPr>
          <a:lstStyle/>
          <a:p>
            <a:pPr algn="ctr" rtl="1">
              <a:lnSpc>
                <a:spcPct val="150000"/>
              </a:lnSpc>
            </a:pPr>
            <a:r>
              <a:rPr lang="ar-SA" b="1" dirty="0">
                <a:solidFill>
                  <a:srgbClr val="00B0F0"/>
                </a:solidFill>
              </a:rPr>
              <a:t>إضافة القيمة من خلال التوزيع</a:t>
            </a:r>
          </a:p>
          <a:p>
            <a:pPr algn="just" rtl="1">
              <a:lnSpc>
                <a:spcPct val="150000"/>
              </a:lnSpc>
            </a:pPr>
            <a:r>
              <a:rPr lang="ar-SA" dirty="0">
                <a:solidFill>
                  <a:srgbClr val="00B0F0"/>
                </a:solidFill>
              </a:rPr>
              <a:t>كيف يضيف الوسطاء قيمة للمنتجين؟</a:t>
            </a:r>
          </a:p>
          <a:p>
            <a:pPr algn="just" rtl="1">
              <a:lnSpc>
                <a:spcPct val="150000"/>
              </a:lnSpc>
            </a:pPr>
            <a:r>
              <a:rPr lang="ar-SA" dirty="0"/>
              <a:t>يسهم الوسطاء في زيادة قيمة المنتج من خلال امتلاكهم خبرات ومهارات متخصصة في مجالات قد لا تتوافر لدى المنتج، مما يساعد على تحسين كفاءة عملية التوزيع.</a:t>
            </a:r>
          </a:p>
          <a:p>
            <a:pPr algn="just" rtl="1">
              <a:lnSpc>
                <a:spcPct val="150000"/>
              </a:lnSpc>
            </a:pPr>
            <a:endParaRPr lang="ar-SA" dirty="0"/>
          </a:p>
          <a:p>
            <a:pPr algn="just" rtl="1">
              <a:lnSpc>
                <a:spcPct val="150000"/>
              </a:lnSpc>
            </a:pPr>
            <a:r>
              <a:rPr lang="ar-SA" dirty="0"/>
              <a:t>كما يقوم الوسطاء بعدد من الأنشطة التسويقية المهمة، مثل:</a:t>
            </a:r>
          </a:p>
          <a:p>
            <a:pPr marL="285750" indent="-285750" algn="just" rtl="1">
              <a:lnSpc>
                <a:spcPct val="150000"/>
              </a:lnSpc>
              <a:buFont typeface="Arial" panose="020B0604020202020204" pitchFamily="34" charset="0"/>
              <a:buChar char="•"/>
            </a:pPr>
            <a:r>
              <a:rPr lang="ar-SA" dirty="0"/>
              <a:t>عرض المنتجات بطريقة جذابة داخل منافذ البيع.</a:t>
            </a:r>
          </a:p>
          <a:p>
            <a:pPr marL="285750" indent="-285750" algn="just" rtl="1">
              <a:lnSpc>
                <a:spcPct val="150000"/>
              </a:lnSpc>
              <a:buFont typeface="Arial" panose="020B0604020202020204" pitchFamily="34" charset="0"/>
              <a:buChar char="•"/>
            </a:pPr>
            <a:r>
              <a:rPr lang="ar-SA" dirty="0"/>
              <a:t>تنظيم وترتيب المنتجات بما يسهل على العميل الاختيار.</a:t>
            </a:r>
          </a:p>
          <a:p>
            <a:pPr marL="285750" indent="-285750" algn="just" rtl="1">
              <a:lnSpc>
                <a:spcPct val="150000"/>
              </a:lnSpc>
              <a:buFont typeface="Arial" panose="020B0604020202020204" pitchFamily="34" charset="0"/>
              <a:buChar char="•"/>
            </a:pPr>
            <a:r>
              <a:rPr lang="ar-SA" dirty="0"/>
              <a:t>توفير أماكن بيع مناسبة وسهلة الوصول.</a:t>
            </a:r>
          </a:p>
          <a:p>
            <a:pPr marL="285750" indent="-285750" algn="just" rtl="1">
              <a:lnSpc>
                <a:spcPct val="150000"/>
              </a:lnSpc>
              <a:buFont typeface="Arial" panose="020B0604020202020204" pitchFamily="34" charset="0"/>
              <a:buChar char="•"/>
            </a:pPr>
            <a:r>
              <a:rPr lang="ar-SA" dirty="0"/>
              <a:t>إتاحة ساعات عمل مرنة تلائم احتياجات العملاء.</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لا يقتصر دور الوسيط على نقل المنتج فقط، بل يضيف قيمة حقيقية من خلال تحسين تجربة التسوق وزيادة سهولة وصول العملاء إلى المنتجات.</a:t>
            </a:r>
            <a:endParaRPr lang="en-US" dirty="0"/>
          </a:p>
        </p:txBody>
      </p:sp>
      <p:pic>
        <p:nvPicPr>
          <p:cNvPr id="5" name="Picture 4">
            <a:extLst>
              <a:ext uri="{FF2B5EF4-FFF2-40B4-BE49-F238E27FC236}">
                <a16:creationId xmlns:a16="http://schemas.microsoft.com/office/drawing/2014/main" id="{0915BE15-4CF1-87C8-4AF8-8EEAE89911C8}"/>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58888" y="2710758"/>
            <a:ext cx="3762879" cy="3008969"/>
          </a:xfrm>
          <a:prstGeom prst="rect">
            <a:avLst/>
          </a:prstGeom>
        </p:spPr>
      </p:pic>
    </p:spTree>
    <p:extLst>
      <p:ext uri="{BB962C8B-B14F-4D97-AF65-F5344CB8AC3E}">
        <p14:creationId xmlns:p14="http://schemas.microsoft.com/office/powerpoint/2010/main" val="4160850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AD7F4-6507-B7FA-C8B2-3535AAFB945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4A5F8A6-534C-C992-BA64-032CD13A9052}"/>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42C1F78-4A3A-0E25-A74F-2FDC9C2337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2CD889E-FA3D-3364-9F6A-47C0A65E0D4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FCC16A2-7B10-FD4D-2E31-787F5A677F3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1FB1703-8B5C-41D1-E6DA-AED2E9FF4C9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EC0D593C-5362-C4AB-44CA-4076B60CA7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D1522EA-84C5-B708-702F-A7D2BAF51ABE}"/>
              </a:ext>
            </a:extLst>
          </p:cNvPr>
          <p:cNvSpPr txBox="1"/>
          <p:nvPr/>
        </p:nvSpPr>
        <p:spPr>
          <a:xfrm>
            <a:off x="2100404" y="1260555"/>
            <a:ext cx="9105522" cy="5449056"/>
          </a:xfrm>
          <a:prstGeom prst="rect">
            <a:avLst/>
          </a:prstGeom>
          <a:noFill/>
        </p:spPr>
        <p:txBody>
          <a:bodyPr wrap="square">
            <a:spAutoFit/>
          </a:bodyPr>
          <a:lstStyle/>
          <a:p>
            <a:pPr algn="ctr" rtl="1">
              <a:lnSpc>
                <a:spcPct val="150000"/>
              </a:lnSpc>
            </a:pPr>
            <a:r>
              <a:rPr lang="ar-SA" b="1" dirty="0">
                <a:solidFill>
                  <a:srgbClr val="00B0F0"/>
                </a:solidFill>
              </a:rPr>
              <a:t>أهمية قنوات التسويق </a:t>
            </a:r>
          </a:p>
          <a:p>
            <a:pPr marL="285750" indent="-285750" algn="just" rtl="1">
              <a:lnSpc>
                <a:spcPct val="150000"/>
              </a:lnSpc>
              <a:buFont typeface="Wingdings" panose="05000000000000000000" pitchFamily="2" charset="2"/>
              <a:buChar char="q"/>
            </a:pPr>
            <a:r>
              <a:rPr lang="ar-SA" dirty="0">
                <a:solidFill>
                  <a:srgbClr val="00B0F0"/>
                </a:solidFill>
              </a:rPr>
              <a:t>تقليل عدد المعاملات والجهد المبذول</a:t>
            </a:r>
          </a:p>
          <a:p>
            <a:pPr algn="just" rtl="1">
              <a:lnSpc>
                <a:spcPct val="150000"/>
              </a:lnSpc>
            </a:pPr>
            <a:r>
              <a:rPr lang="ar-SA" dirty="0"/>
              <a:t>تسهم قنوات التسويق في تقليل عدد الاتصالات والمعاملات بين المنتجين والمستهلكين، مما يؤدي إلى تبسيط عملية التبادل وزيادة كفاءتها.</a:t>
            </a:r>
          </a:p>
          <a:p>
            <a:pPr algn="just" rtl="1">
              <a:lnSpc>
                <a:spcPct val="150000"/>
              </a:lnSpc>
            </a:pPr>
            <a:endParaRPr lang="ar-SA" dirty="0"/>
          </a:p>
          <a:p>
            <a:pPr algn="just" rtl="1">
              <a:lnSpc>
                <a:spcPct val="150000"/>
              </a:lnSpc>
            </a:pPr>
            <a:r>
              <a:rPr lang="ar-SA" dirty="0"/>
              <a:t>فعند وجود وسيط تسويقي، لا يحتاج كل منتج إلى التعامل المباشر مع كل مستهلك، بل يتولى الوسيط هذه المهمة، الأمر الذي يسهم في:</a:t>
            </a:r>
          </a:p>
          <a:p>
            <a:pPr marL="285750" indent="-285750" algn="just" rtl="1">
              <a:lnSpc>
                <a:spcPct val="150000"/>
              </a:lnSpc>
              <a:buFont typeface="Arial" panose="020B0604020202020204" pitchFamily="34" charset="0"/>
              <a:buChar char="•"/>
            </a:pPr>
            <a:r>
              <a:rPr lang="ar-SA" dirty="0"/>
              <a:t>تقليل الوقت والجهد.</a:t>
            </a:r>
          </a:p>
          <a:p>
            <a:pPr marL="285750" indent="-285750" algn="just" rtl="1">
              <a:lnSpc>
                <a:spcPct val="150000"/>
              </a:lnSpc>
              <a:buFont typeface="Arial" panose="020B0604020202020204" pitchFamily="34" charset="0"/>
              <a:buChar char="•"/>
            </a:pPr>
            <a:r>
              <a:rPr lang="ar-SA" dirty="0"/>
              <a:t>خفض تكاليف التوزيع.</a:t>
            </a:r>
          </a:p>
          <a:p>
            <a:pPr marL="285750" indent="-285750" algn="just" rtl="1">
              <a:lnSpc>
                <a:spcPct val="150000"/>
              </a:lnSpc>
              <a:buFont typeface="Arial" panose="020B0604020202020204" pitchFamily="34" charset="0"/>
              <a:buChar char="•"/>
            </a:pPr>
            <a:r>
              <a:rPr lang="ar-SA" dirty="0"/>
              <a:t>تسهيل وصول المنتجات إلى الأسواق المستهدفة.</a:t>
            </a:r>
          </a:p>
          <a:p>
            <a:pPr marL="285750" indent="-285750" algn="just" rtl="1">
              <a:lnSpc>
                <a:spcPct val="150000"/>
              </a:lnSpc>
              <a:buFont typeface="Arial" panose="020B0604020202020204" pitchFamily="34" charset="0"/>
              <a:buChar char="•"/>
            </a:pPr>
            <a:r>
              <a:rPr lang="ar-SA" dirty="0"/>
              <a:t>رفع كفاءة عملية التبادل بين المنتجين والعملاء.</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وجود الوسيط يقلل عدد العلاقات المباشرة ويجعل عملية التوزيع أكثر كفاءة.</a:t>
            </a:r>
            <a:endParaRPr lang="en-US" dirty="0"/>
          </a:p>
        </p:txBody>
      </p:sp>
      <p:pic>
        <p:nvPicPr>
          <p:cNvPr id="5" name="Picture 4">
            <a:extLst>
              <a:ext uri="{FF2B5EF4-FFF2-40B4-BE49-F238E27FC236}">
                <a16:creationId xmlns:a16="http://schemas.microsoft.com/office/drawing/2014/main" id="{DA756B2A-83E2-7355-A6D3-3A4E5FC9FA4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60723" y="3985083"/>
            <a:ext cx="3259361" cy="2608530"/>
          </a:xfrm>
          <a:prstGeom prst="rect">
            <a:avLst/>
          </a:prstGeom>
        </p:spPr>
      </p:pic>
    </p:spTree>
    <p:extLst>
      <p:ext uri="{BB962C8B-B14F-4D97-AF65-F5344CB8AC3E}">
        <p14:creationId xmlns:p14="http://schemas.microsoft.com/office/powerpoint/2010/main" val="910089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0B86D-7949-F9A8-D45B-E5F3E0F3525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ED0B822-0907-DCA1-A2C9-EDB720C4998D}"/>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A9F6540-2B06-0B52-15DA-641CB6A9342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B9AE8F7-9793-A975-63A6-674334B2299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335ABF8-3556-7C76-2C25-0E1CE22CAA4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7F4E2CE-0B5C-6C95-AE0D-DF9394D598E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A8501093-C5D9-FBC8-17D5-0DB8BDEA6D2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BADD632-5DF6-20CE-44A7-48CC8B0AAEBD}"/>
              </a:ext>
            </a:extLst>
          </p:cNvPr>
          <p:cNvSpPr txBox="1"/>
          <p:nvPr/>
        </p:nvSpPr>
        <p:spPr>
          <a:xfrm>
            <a:off x="2606204" y="899652"/>
            <a:ext cx="8770544" cy="5864554"/>
          </a:xfrm>
          <a:prstGeom prst="rect">
            <a:avLst/>
          </a:prstGeom>
          <a:noFill/>
        </p:spPr>
        <p:txBody>
          <a:bodyPr wrap="square">
            <a:spAutoFit/>
          </a:bodyPr>
          <a:lstStyle/>
          <a:p>
            <a:pPr algn="ctr" rtl="1">
              <a:lnSpc>
                <a:spcPct val="150000"/>
              </a:lnSpc>
            </a:pPr>
            <a:r>
              <a:rPr lang="ar-SA" b="1" dirty="0">
                <a:solidFill>
                  <a:srgbClr val="00B0F0"/>
                </a:solidFill>
              </a:rPr>
              <a:t>تابع أهمية قنوات التسويق </a:t>
            </a:r>
          </a:p>
          <a:p>
            <a:pPr algn="ctr" rtl="1">
              <a:lnSpc>
                <a:spcPct val="150000"/>
              </a:lnSpc>
            </a:pPr>
            <a:endParaRPr lang="ar-SA" b="1" dirty="0">
              <a:solidFill>
                <a:srgbClr val="00B0F0"/>
              </a:solidFill>
            </a:endParaRPr>
          </a:p>
          <a:p>
            <a:pPr marL="285750" indent="-285750" algn="just" rtl="1">
              <a:lnSpc>
                <a:spcPct val="150000"/>
              </a:lnSpc>
              <a:buFont typeface="Wingdings" panose="05000000000000000000" pitchFamily="2" charset="2"/>
              <a:buChar char="q"/>
            </a:pPr>
            <a:r>
              <a:rPr lang="ar-SA" dirty="0">
                <a:solidFill>
                  <a:srgbClr val="00B0F0"/>
                </a:solidFill>
              </a:rPr>
              <a:t>ملائمة احتياجات المنتجين والمستهلكين</a:t>
            </a:r>
          </a:p>
          <a:p>
            <a:pPr algn="just" rtl="1">
              <a:lnSpc>
                <a:spcPct val="150000"/>
              </a:lnSpc>
            </a:pPr>
            <a:r>
              <a:rPr lang="ar-SA" dirty="0"/>
              <a:t>يقوم الوسطاء التسويقيون بتحويل الكميات والتشكيلات التي ينتجها المصنعون إلى ما يتناسب مع احتياجات المستهلكين.</a:t>
            </a:r>
          </a:p>
          <a:p>
            <a:pPr algn="just" rtl="1">
              <a:lnSpc>
                <a:spcPct val="150000"/>
              </a:lnSpc>
            </a:pPr>
            <a:r>
              <a:rPr lang="ar-SA" dirty="0"/>
              <a:t>فعادةً ما ينتج المصنعون كميات كبيرة من عدد محدود من المنتجات، بينما يفضل المستهلكون شراء كميات صغيرة من تشكيلة واسعة من المنتجات.</a:t>
            </a:r>
          </a:p>
          <a:p>
            <a:pPr algn="just" rtl="1">
              <a:lnSpc>
                <a:spcPct val="150000"/>
              </a:lnSpc>
            </a:pPr>
            <a:endParaRPr lang="ar-SA" dirty="0"/>
          </a:p>
          <a:p>
            <a:pPr algn="just" rtl="1">
              <a:lnSpc>
                <a:spcPct val="150000"/>
              </a:lnSpc>
            </a:pPr>
            <a:r>
              <a:rPr lang="ar-SA" dirty="0"/>
              <a:t>ولذلك يقوم الوسطاء بما يلي:</a:t>
            </a:r>
          </a:p>
          <a:p>
            <a:pPr marL="285750" indent="-285750" algn="just" rtl="1">
              <a:lnSpc>
                <a:spcPct val="150000"/>
              </a:lnSpc>
              <a:buFont typeface="Arial" panose="020B0604020202020204" pitchFamily="34" charset="0"/>
              <a:buChar char="•"/>
            </a:pPr>
            <a:r>
              <a:rPr lang="ar-SA" dirty="0"/>
              <a:t>شراء المنتجات بكميات كبيرة من المنتجين.</a:t>
            </a:r>
          </a:p>
          <a:p>
            <a:pPr marL="285750" indent="-285750" algn="just" rtl="1">
              <a:lnSpc>
                <a:spcPct val="150000"/>
              </a:lnSpc>
              <a:buFont typeface="Arial" panose="020B0604020202020204" pitchFamily="34" charset="0"/>
              <a:buChar char="•"/>
            </a:pPr>
            <a:r>
              <a:rPr lang="ar-SA" dirty="0"/>
              <a:t>تجميع المنتجات من عدة موردين.</a:t>
            </a:r>
          </a:p>
          <a:p>
            <a:pPr marL="285750" indent="-285750" algn="just" rtl="1">
              <a:lnSpc>
                <a:spcPct val="150000"/>
              </a:lnSpc>
              <a:buFont typeface="Arial" panose="020B0604020202020204" pitchFamily="34" charset="0"/>
              <a:buChar char="•"/>
            </a:pPr>
            <a:r>
              <a:rPr lang="ar-SA" dirty="0"/>
              <a:t>تقسيمها إلى كميات أصغر.</a:t>
            </a:r>
          </a:p>
          <a:p>
            <a:pPr marL="285750" indent="-285750" algn="just" rtl="1">
              <a:lnSpc>
                <a:spcPct val="150000"/>
              </a:lnSpc>
              <a:buFont typeface="Arial" panose="020B0604020202020204" pitchFamily="34" charset="0"/>
              <a:buChar char="•"/>
            </a:pPr>
            <a:r>
              <a:rPr lang="ar-SA" dirty="0"/>
              <a:t>توفير تشكيلة متنوعة تلبي احتياجات العملاء.</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يحقق الوسطاء التوافق بين طريقة إنتاج الشركات وطريقة شراء المستهلكين.</a:t>
            </a:r>
            <a:endParaRPr lang="en-US" dirty="0"/>
          </a:p>
        </p:txBody>
      </p:sp>
      <p:pic>
        <p:nvPicPr>
          <p:cNvPr id="5" name="Picture 4">
            <a:extLst>
              <a:ext uri="{FF2B5EF4-FFF2-40B4-BE49-F238E27FC236}">
                <a16:creationId xmlns:a16="http://schemas.microsoft.com/office/drawing/2014/main" id="{47112841-542E-30B5-0B77-DB8CA7AE1A2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16460" y="3305353"/>
            <a:ext cx="3924612" cy="3266331"/>
          </a:xfrm>
          <a:prstGeom prst="rect">
            <a:avLst/>
          </a:prstGeom>
        </p:spPr>
      </p:pic>
    </p:spTree>
    <p:extLst>
      <p:ext uri="{BB962C8B-B14F-4D97-AF65-F5344CB8AC3E}">
        <p14:creationId xmlns:p14="http://schemas.microsoft.com/office/powerpoint/2010/main" val="2628232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0D185D-999E-0189-81C0-E8E319FE9B7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4E21C87-88A7-3309-D826-AA67D591EAB1}"/>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114E9219-3840-DDE9-F022-D36D54E41C1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06BA694-A804-04B7-4905-262D01AE528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502623B-0B81-2571-282C-4D679907A1A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4F4A717-A65D-F1B5-F7FB-EF92AD38F2C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2863437D-E053-0ABF-DEE7-72D49CDD6F4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C4F9DFD1-C766-FF00-D3EE-386651767A00}"/>
              </a:ext>
            </a:extLst>
          </p:cNvPr>
          <p:cNvSpPr txBox="1"/>
          <p:nvPr/>
        </p:nvSpPr>
        <p:spPr>
          <a:xfrm>
            <a:off x="2638687" y="1260555"/>
            <a:ext cx="8779597" cy="5449056"/>
          </a:xfrm>
          <a:prstGeom prst="rect">
            <a:avLst/>
          </a:prstGeom>
          <a:noFill/>
        </p:spPr>
        <p:txBody>
          <a:bodyPr wrap="square">
            <a:spAutoFit/>
          </a:bodyPr>
          <a:lstStyle/>
          <a:p>
            <a:pPr algn="ctr" rtl="1">
              <a:lnSpc>
                <a:spcPct val="150000"/>
              </a:lnSpc>
            </a:pPr>
            <a:r>
              <a:rPr lang="ar-SA" b="1" dirty="0">
                <a:solidFill>
                  <a:srgbClr val="00B0F0"/>
                </a:solidFill>
              </a:rPr>
              <a:t>تابع أهمية قنوات التسويق </a:t>
            </a:r>
          </a:p>
          <a:p>
            <a:pPr marL="285750" indent="-285750" algn="just" rtl="1">
              <a:lnSpc>
                <a:spcPct val="150000"/>
              </a:lnSpc>
              <a:buFont typeface="Wingdings" panose="05000000000000000000" pitchFamily="2" charset="2"/>
              <a:buChar char="q"/>
            </a:pPr>
            <a:r>
              <a:rPr lang="ar-SA" dirty="0">
                <a:solidFill>
                  <a:srgbClr val="00B0F0"/>
                </a:solidFill>
              </a:rPr>
              <a:t>دور قنوات التسويق في توفير القيمة للعملاء</a:t>
            </a:r>
          </a:p>
          <a:p>
            <a:pPr algn="just" rtl="1">
              <a:lnSpc>
                <a:spcPct val="150000"/>
              </a:lnSpc>
            </a:pPr>
            <a:r>
              <a:rPr lang="ar-SA" dirty="0"/>
              <a:t>تضيف قنوات التسويق قيمة للمنتجات والخدمات من خلال تسهيل وصولها إلى المستهلك، وذلك عبر تقليل الفجوات بين المنتج والعميل، ويتم ذلك من خلال:</a:t>
            </a:r>
          </a:p>
          <a:p>
            <a:pPr marL="285750" indent="-285750" algn="just" rtl="1">
              <a:lnSpc>
                <a:spcPct val="150000"/>
              </a:lnSpc>
              <a:buFont typeface="Wingdings" panose="05000000000000000000" pitchFamily="2" charset="2"/>
              <a:buChar char="Ø"/>
            </a:pPr>
            <a:endParaRPr lang="ar-SA" dirty="0"/>
          </a:p>
          <a:p>
            <a:pPr marL="285750" indent="-285750" algn="just" rtl="1">
              <a:lnSpc>
                <a:spcPct val="150000"/>
              </a:lnSpc>
              <a:buFont typeface="Wingdings" panose="05000000000000000000" pitchFamily="2" charset="2"/>
              <a:buChar char="Ø"/>
            </a:pPr>
            <a:r>
              <a:rPr lang="ar-SA" b="1" dirty="0"/>
              <a:t>توفير المنتج في المكان المناسب: </a:t>
            </a:r>
            <a:r>
              <a:rPr lang="ar-SA" dirty="0"/>
              <a:t>بحيث يستطيع العميل الحصول عليه بسهولة من المتجر أو المنفذ الذي يفضله، دون الحاجة إلى البحث عنه في أماكن بعيدة.</a:t>
            </a:r>
          </a:p>
          <a:p>
            <a:pPr marL="285750" indent="-285750" algn="just" rtl="1">
              <a:lnSpc>
                <a:spcPct val="150000"/>
              </a:lnSpc>
              <a:buFont typeface="Wingdings" panose="05000000000000000000" pitchFamily="2" charset="2"/>
              <a:buChar char="Ø"/>
            </a:pPr>
            <a:r>
              <a:rPr lang="ar-SA" b="1" dirty="0"/>
              <a:t>توفير المنتج في الوقت المناسب: </a:t>
            </a:r>
            <a:r>
              <a:rPr lang="ar-SA" dirty="0"/>
              <a:t>بحيث يكون المنتج متاحًا عند حاجة العميل إليه، مما يوفر عليه الوقت والجهد.</a:t>
            </a:r>
          </a:p>
          <a:p>
            <a:pPr marL="285750" indent="-285750" algn="just" rtl="1">
              <a:lnSpc>
                <a:spcPct val="150000"/>
              </a:lnSpc>
              <a:buFont typeface="Wingdings" panose="05000000000000000000" pitchFamily="2" charset="2"/>
              <a:buChar char="Ø"/>
            </a:pPr>
            <a:r>
              <a:rPr lang="ar-SA" b="1" dirty="0"/>
              <a:t>تسهيل انتقال ملكية المنتج: </a:t>
            </a:r>
            <a:r>
              <a:rPr lang="ar-SA" dirty="0"/>
              <a:t>من خلال إتمام عمليات البيع والدفع والتسليم بطريقة منظمة وسهلة، ليصبح المنتج في حيازة العميل بسرعة ويسر.</a:t>
            </a:r>
          </a:p>
          <a:p>
            <a:pPr algn="just" rtl="1">
              <a:lnSpc>
                <a:spcPct val="150000"/>
              </a:lnSpc>
            </a:pPr>
            <a:endParaRPr lang="ar-SA" dirty="0"/>
          </a:p>
          <a:p>
            <a:pPr algn="just" rtl="1">
              <a:lnSpc>
                <a:spcPct val="150000"/>
              </a:lnSpc>
            </a:pPr>
            <a:r>
              <a:rPr lang="ar-SA" dirty="0"/>
              <a:t>وبذلك تسهم قنوات التسويق في تحسين تجربة الشراء، وزيادة رضا العملاء، وضمان وصول المنتجات والخدمات إلى المستهلكين بكفاءة.</a:t>
            </a:r>
            <a:endParaRPr lang="en-US" dirty="0"/>
          </a:p>
        </p:txBody>
      </p:sp>
      <p:pic>
        <p:nvPicPr>
          <p:cNvPr id="7" name="Picture 6">
            <a:extLst>
              <a:ext uri="{FF2B5EF4-FFF2-40B4-BE49-F238E27FC236}">
                <a16:creationId xmlns:a16="http://schemas.microsoft.com/office/drawing/2014/main" id="{1495A91B-95FE-1809-B983-527994BD3360}"/>
              </a:ext>
            </a:extLst>
          </p:cNvPr>
          <p:cNvPicPr>
            <a:picLocks noChangeAspect="1"/>
          </p:cNvPicPr>
          <p:nvPr/>
        </p:nvPicPr>
        <p:blipFill>
          <a:blip r:embed="rId5"/>
          <a:stretch>
            <a:fillRect/>
          </a:stretch>
        </p:blipFill>
        <p:spPr>
          <a:xfrm>
            <a:off x="-81481" y="5207449"/>
            <a:ext cx="2648138" cy="1601615"/>
          </a:xfrm>
          <a:prstGeom prst="rect">
            <a:avLst/>
          </a:prstGeom>
        </p:spPr>
      </p:pic>
    </p:spTree>
    <p:extLst>
      <p:ext uri="{BB962C8B-B14F-4D97-AF65-F5344CB8AC3E}">
        <p14:creationId xmlns:p14="http://schemas.microsoft.com/office/powerpoint/2010/main" val="147541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77409-1A97-598F-7694-4CD7CA121E0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80D064F-4684-C792-A10C-C01CDB69DDA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B756B01-4190-3431-0D61-1BEE9AC2C5B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7716E02-CE7C-23CF-82CB-00C1A709EB8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7D02E33-787F-3F10-2D71-5464D423766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456EE1F-8584-C441-F887-986AEA2014C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46791090-FBE5-6DAC-96FC-CB37E7E3D9A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5A2B7FFB-379C-8177-978C-E5ED63102D44}"/>
              </a:ext>
            </a:extLst>
          </p:cNvPr>
          <p:cNvSpPr txBox="1"/>
          <p:nvPr/>
        </p:nvSpPr>
        <p:spPr>
          <a:xfrm>
            <a:off x="2317689" y="686005"/>
            <a:ext cx="9010062" cy="6280053"/>
          </a:xfrm>
          <a:prstGeom prst="rect">
            <a:avLst/>
          </a:prstGeom>
          <a:noFill/>
        </p:spPr>
        <p:txBody>
          <a:bodyPr wrap="square">
            <a:spAutoFit/>
          </a:bodyPr>
          <a:lstStyle/>
          <a:p>
            <a:pPr algn="ctr" rtl="1">
              <a:lnSpc>
                <a:spcPct val="150000"/>
              </a:lnSpc>
            </a:pPr>
            <a:r>
              <a:rPr lang="ar-SA" b="1" dirty="0">
                <a:solidFill>
                  <a:srgbClr val="00B0F0"/>
                </a:solidFill>
              </a:rPr>
              <a:t>الوظائف الرئيسة لقنوات التسويق</a:t>
            </a:r>
          </a:p>
          <a:p>
            <a:pPr algn="just" rtl="1">
              <a:lnSpc>
                <a:spcPct val="150000"/>
              </a:lnSpc>
            </a:pPr>
            <a:r>
              <a:rPr lang="ar-SA" dirty="0"/>
              <a:t>تؤدي قنوات التسويق مجموعة من الوظائف الأساسية التي تسهم في إيصال المنتجات والخدمات إلى العملاء بكفاءة، وتشمل ما يلي:</a:t>
            </a:r>
          </a:p>
          <a:p>
            <a:pPr algn="just" rtl="1">
              <a:lnSpc>
                <a:spcPct val="150000"/>
              </a:lnSpc>
            </a:pPr>
            <a:endParaRPr lang="ar-SA" dirty="0"/>
          </a:p>
          <a:p>
            <a:pPr marL="285750" indent="-285750" algn="just" rtl="1">
              <a:lnSpc>
                <a:spcPct val="150000"/>
              </a:lnSpc>
              <a:buFont typeface="Wingdings" panose="05000000000000000000" pitchFamily="2" charset="2"/>
              <a:buChar char="Ø"/>
            </a:pPr>
            <a:r>
              <a:rPr lang="ar-SA" b="1" dirty="0"/>
              <a:t>جمع المعلومات: </a:t>
            </a:r>
            <a:r>
              <a:rPr lang="ar-SA" dirty="0"/>
              <a:t>جمع وتحليل المعلومات المتعلقة بالعملاء والمنافسين والسوق لدعم التخطيط واتخاذ القرارات التسويقية.</a:t>
            </a:r>
          </a:p>
          <a:p>
            <a:pPr marL="285750" indent="-285750" algn="just" rtl="1">
              <a:lnSpc>
                <a:spcPct val="150000"/>
              </a:lnSpc>
              <a:buFont typeface="Wingdings" panose="05000000000000000000" pitchFamily="2" charset="2"/>
              <a:buChar char="Ø"/>
            </a:pPr>
            <a:r>
              <a:rPr lang="ar-SA" b="1" dirty="0"/>
              <a:t>الترويج للمنتج: </a:t>
            </a:r>
            <a:r>
              <a:rPr lang="ar-SA" dirty="0"/>
              <a:t>تعريف العملاء بالمنتجات والخدمات وإقناعهم بشرائها من خلال الأنشطة والوسائل الترويجية المختلفة.</a:t>
            </a:r>
          </a:p>
          <a:p>
            <a:pPr marL="285750" indent="-285750" algn="just" rtl="1">
              <a:lnSpc>
                <a:spcPct val="150000"/>
              </a:lnSpc>
              <a:buFont typeface="Wingdings" panose="05000000000000000000" pitchFamily="2" charset="2"/>
              <a:buChar char="Ø"/>
            </a:pPr>
            <a:r>
              <a:rPr lang="ar-SA" b="1" dirty="0"/>
              <a:t>التواصل مع العملاء: </a:t>
            </a:r>
            <a:r>
              <a:rPr lang="ar-SA" dirty="0"/>
              <a:t>البحث عن العملاء الحاليين والمحتملين والتواصل معهم لبناء علاقات تسويقية فعالة.</a:t>
            </a:r>
          </a:p>
          <a:p>
            <a:pPr marL="285750" indent="-285750" algn="just" rtl="1">
              <a:lnSpc>
                <a:spcPct val="150000"/>
              </a:lnSpc>
              <a:buFont typeface="Wingdings" panose="05000000000000000000" pitchFamily="2" charset="2"/>
              <a:buChar char="Ø"/>
            </a:pPr>
            <a:r>
              <a:rPr lang="ar-SA" b="1" dirty="0"/>
              <a:t>ملائمة المنتج مع احتياجات العملاء: </a:t>
            </a:r>
            <a:r>
              <a:rPr lang="ar-SA" dirty="0"/>
              <a:t>تجهيز المنتجات بما يتناسب مع احتياجات العملاء، ويشمل ذلك فرز المنتجات وتجميعها وتعبئتها وتغليفها.</a:t>
            </a:r>
          </a:p>
          <a:p>
            <a:pPr marL="285750" indent="-285750" algn="just" rtl="1">
              <a:lnSpc>
                <a:spcPct val="150000"/>
              </a:lnSpc>
              <a:buFont typeface="Wingdings" panose="05000000000000000000" pitchFamily="2" charset="2"/>
              <a:buChar char="Ø"/>
            </a:pPr>
            <a:r>
              <a:rPr lang="ar-SA" b="1" dirty="0"/>
              <a:t>التفاوض</a:t>
            </a:r>
            <a:r>
              <a:rPr lang="ar-SA" dirty="0"/>
              <a:t>: التوصل إلى اتفاق بين البائع والمشتري بشأن السعر وشروط البيع بما يضمن إتمام عملية التبادل.</a:t>
            </a:r>
          </a:p>
          <a:p>
            <a:pPr marL="285750" indent="-285750" algn="just" rtl="1">
              <a:lnSpc>
                <a:spcPct val="150000"/>
              </a:lnSpc>
              <a:buFont typeface="Wingdings" panose="05000000000000000000" pitchFamily="2" charset="2"/>
              <a:buChar char="Ø"/>
            </a:pPr>
            <a:r>
              <a:rPr lang="ar-SA" b="1" dirty="0"/>
              <a:t>نقل وتخزين المنتجات: </a:t>
            </a:r>
            <a:r>
              <a:rPr lang="ar-SA" dirty="0"/>
              <a:t>نقل المنتجات وتخزينها وإدارتها لضمان وصولها إلى العملاء في الوقت والمكان المناسبين.</a:t>
            </a:r>
          </a:p>
          <a:p>
            <a:pPr marL="285750" indent="-285750" algn="just" rtl="1">
              <a:lnSpc>
                <a:spcPct val="150000"/>
              </a:lnSpc>
              <a:buFont typeface="Wingdings" panose="05000000000000000000" pitchFamily="2" charset="2"/>
              <a:buChar char="Ø"/>
            </a:pPr>
            <a:r>
              <a:rPr lang="ar-SA" b="1" dirty="0"/>
              <a:t>توفير التمويل: </a:t>
            </a:r>
            <a:r>
              <a:rPr lang="ar-SA" dirty="0"/>
              <a:t>توفير الموارد المالية اللازمة لتنفيذ أنشطة الشراء والتخزين والنقل والتوزيع.</a:t>
            </a:r>
          </a:p>
          <a:p>
            <a:pPr marL="285750" indent="-285750" algn="just" rtl="1">
              <a:lnSpc>
                <a:spcPct val="150000"/>
              </a:lnSpc>
              <a:buFont typeface="Wingdings" panose="05000000000000000000" pitchFamily="2" charset="2"/>
              <a:buChar char="Ø"/>
            </a:pPr>
            <a:r>
              <a:rPr lang="ar-SA" b="1" dirty="0"/>
              <a:t>تحمل المخاطر: </a:t>
            </a:r>
            <a:r>
              <a:rPr lang="ar-SA" dirty="0"/>
              <a:t>تحمل المخاطر المرتبطة بعمليات التوزيع، مثل تلف المنتجات أو انخفاض الطلب أو تأخر عمليات النقل.</a:t>
            </a:r>
            <a:endParaRPr lang="en-US" dirty="0"/>
          </a:p>
        </p:txBody>
      </p:sp>
      <p:pic>
        <p:nvPicPr>
          <p:cNvPr id="7" name="Picture 6" descr="صورة منشور القصة">
            <a:extLst>
              <a:ext uri="{FF2B5EF4-FFF2-40B4-BE49-F238E27FC236}">
                <a16:creationId xmlns:a16="http://schemas.microsoft.com/office/drawing/2014/main" id="{E043F2E9-FD98-C10A-D4FE-DB46BB629C53}"/>
              </a:ext>
            </a:extLst>
          </p:cNvPr>
          <p:cNvPicPr>
            <a:picLocks noChangeAspect="1"/>
          </p:cNvPicPr>
          <p:nvPr/>
        </p:nvPicPr>
        <p:blipFill>
          <a:blip r:embed="rId5"/>
          <a:stretch>
            <a:fillRect/>
          </a:stretch>
        </p:blipFill>
        <p:spPr>
          <a:xfrm>
            <a:off x="245448" y="4583588"/>
            <a:ext cx="2411241" cy="1607494"/>
          </a:xfrm>
          <a:prstGeom prst="rect">
            <a:avLst/>
          </a:prstGeom>
        </p:spPr>
      </p:pic>
    </p:spTree>
    <p:extLst>
      <p:ext uri="{BB962C8B-B14F-4D97-AF65-F5344CB8AC3E}">
        <p14:creationId xmlns:p14="http://schemas.microsoft.com/office/powerpoint/2010/main" val="2210333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31A452-B5CA-63F0-7036-31BDF9F77AB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1251181-6088-F7DC-8C7D-4EB15480E95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4C48570-1D28-8576-255F-9A274B54C8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6056542-9954-BEC7-202F-75904ADF3EA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54E90CB-FA1F-D1D0-57B1-AFE7AC3DD41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A7D9A3F-E63B-379A-EFBE-3CDED20E036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B70DCC2B-C4BA-65E7-0517-8D9DA86255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088F1B8-6C27-36C1-4674-C21ECCA29F9C}"/>
              </a:ext>
            </a:extLst>
          </p:cNvPr>
          <p:cNvSpPr txBox="1"/>
          <p:nvPr/>
        </p:nvSpPr>
        <p:spPr>
          <a:xfrm>
            <a:off x="2225518" y="1395549"/>
            <a:ext cx="9129287" cy="4618059"/>
          </a:xfrm>
          <a:prstGeom prst="rect">
            <a:avLst/>
          </a:prstGeom>
          <a:noFill/>
        </p:spPr>
        <p:txBody>
          <a:bodyPr wrap="square">
            <a:spAutoFit/>
          </a:bodyPr>
          <a:lstStyle/>
          <a:p>
            <a:pPr algn="just" rtl="1">
              <a:lnSpc>
                <a:spcPct val="150000"/>
              </a:lnSpc>
            </a:pPr>
            <a:r>
              <a:rPr lang="ar-SA" b="1" dirty="0">
                <a:solidFill>
                  <a:srgbClr val="00B0F0"/>
                </a:solidFill>
              </a:rPr>
              <a:t>القاعدة الذهبية للتوزيع</a:t>
            </a:r>
          </a:p>
          <a:p>
            <a:pPr algn="just" rtl="1">
              <a:lnSpc>
                <a:spcPct val="150000"/>
              </a:lnSpc>
            </a:pPr>
            <a:r>
              <a:rPr lang="ar-SA" b="1" dirty="0"/>
              <a:t>القاعدة الذهبية في قنوات التسويق</a:t>
            </a:r>
          </a:p>
          <a:p>
            <a:pPr algn="just" rtl="1">
              <a:lnSpc>
                <a:spcPct val="150000"/>
              </a:lnSpc>
            </a:pPr>
            <a:r>
              <a:rPr lang="ar-SA" dirty="0"/>
              <a:t>تنص القاعدة الذهبية في قنوات التسويق على أن:</a:t>
            </a:r>
          </a:p>
          <a:p>
            <a:pPr algn="just" rtl="1">
              <a:lnSpc>
                <a:spcPct val="150000"/>
              </a:lnSpc>
            </a:pPr>
            <a:r>
              <a:rPr lang="ar-SA" b="1" dirty="0"/>
              <a:t>يمكن الاستغناء عن أحد الوسطاء، ولكن لا يمكن الاستغناء عن الوظائف التي يؤديها.</a:t>
            </a:r>
          </a:p>
          <a:p>
            <a:pPr algn="just" rtl="1">
              <a:lnSpc>
                <a:spcPct val="150000"/>
              </a:lnSpc>
            </a:pPr>
            <a:endParaRPr lang="ar-SA" dirty="0"/>
          </a:p>
          <a:p>
            <a:pPr algn="just" rtl="1">
              <a:lnSpc>
                <a:spcPct val="150000"/>
              </a:lnSpc>
            </a:pPr>
            <a:r>
              <a:rPr lang="ar-SA" dirty="0"/>
              <a:t>فإذا قررت المنظمة تقليل عدد الوسطاء أو إلغاء أحدهم، فإن وظائفه الأساسية مثل التخزين، والنقل، والتفاوض، وخدمة العملاء لا تختفي، بل تنتقل إلى عضو آخر في قناة التسويق، مثل المنتج أو تاجر التجزئة أو حتى المستهلك.</a:t>
            </a:r>
          </a:p>
          <a:p>
            <a:pPr algn="just" rtl="1">
              <a:lnSpc>
                <a:spcPct val="150000"/>
              </a:lnSpc>
            </a:pPr>
            <a:endParaRPr lang="ar-SA" dirty="0"/>
          </a:p>
          <a:p>
            <a:pPr algn="just" rtl="1">
              <a:lnSpc>
                <a:spcPct val="150000"/>
              </a:lnSpc>
            </a:pPr>
            <a:r>
              <a:rPr lang="ar-SA" dirty="0"/>
              <a:t>وبالتالي، فإن نجاح قناة التسويق يعتمد على تنفيذ جميع وظائفها الأساسية بغض النظر عن الجهة التي تقوم بها.</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يمكن تغيير هيكل قناة التسويق، لكن لا يمكن إلغاء الوظائف الأساسية اللازمة لإيصال المنتج إلى المستهلك بكفاءة.</a:t>
            </a:r>
            <a:endParaRPr lang="en-US" dirty="0"/>
          </a:p>
        </p:txBody>
      </p:sp>
      <p:pic>
        <p:nvPicPr>
          <p:cNvPr id="5" name="Picture 4">
            <a:extLst>
              <a:ext uri="{FF2B5EF4-FFF2-40B4-BE49-F238E27FC236}">
                <a16:creationId xmlns:a16="http://schemas.microsoft.com/office/drawing/2014/main" id="{557A1381-D129-27A1-B4FC-0A52667F58E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22584" y="4257631"/>
            <a:ext cx="2234105" cy="1602133"/>
          </a:xfrm>
          <a:prstGeom prst="rect">
            <a:avLst/>
          </a:prstGeom>
        </p:spPr>
      </p:pic>
    </p:spTree>
    <p:extLst>
      <p:ext uri="{BB962C8B-B14F-4D97-AF65-F5344CB8AC3E}">
        <p14:creationId xmlns:p14="http://schemas.microsoft.com/office/powerpoint/2010/main" val="4130185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24129-7386-0773-ACE5-7BC800C3DC3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1C98E905-2C4D-F1D3-9E58-FA87A920A587}"/>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16DB48A-0EE6-6FE0-C631-4744D08F318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BD6ED9B-2BCB-7D5C-9ED1-96F21CBC594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36FA64C-EC95-1DAC-1B9E-B8B31C01152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6A46C7E-756A-AF64-28E9-F6A708511DD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B5A58C34-29B4-E2CF-EBEB-DDC45BFED3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C2EE2DE-4731-F3FB-7831-7D4E0316F52C}"/>
              </a:ext>
            </a:extLst>
          </p:cNvPr>
          <p:cNvSpPr txBox="1"/>
          <p:nvPr/>
        </p:nvSpPr>
        <p:spPr>
          <a:xfrm>
            <a:off x="3105339" y="1141192"/>
            <a:ext cx="8312945" cy="5449056"/>
          </a:xfrm>
          <a:prstGeom prst="rect">
            <a:avLst/>
          </a:prstGeom>
          <a:noFill/>
        </p:spPr>
        <p:txBody>
          <a:bodyPr wrap="square">
            <a:spAutoFit/>
          </a:bodyPr>
          <a:lstStyle/>
          <a:p>
            <a:pPr algn="just" rtl="1">
              <a:lnSpc>
                <a:spcPct val="150000"/>
              </a:lnSpc>
            </a:pPr>
            <a:r>
              <a:rPr lang="ar-SA" b="1" dirty="0">
                <a:solidFill>
                  <a:srgbClr val="00B0F0"/>
                </a:solidFill>
              </a:rPr>
              <a:t>مستويات قنوات التسويق</a:t>
            </a:r>
          </a:p>
          <a:p>
            <a:pPr algn="just" rtl="1">
              <a:lnSpc>
                <a:spcPct val="150000"/>
              </a:lnSpc>
            </a:pPr>
            <a:r>
              <a:rPr lang="ar-SA" dirty="0">
                <a:solidFill>
                  <a:srgbClr val="00B0F0"/>
                </a:solidFill>
              </a:rPr>
              <a:t>مستوى قناة التسويق</a:t>
            </a:r>
          </a:p>
          <a:p>
            <a:pPr algn="just" rtl="1">
              <a:lnSpc>
                <a:spcPct val="150000"/>
              </a:lnSpc>
            </a:pPr>
            <a:r>
              <a:rPr lang="ar-SA" dirty="0"/>
              <a:t>يقصد بمستوى قناة التسويق كل وسيط يشارك في إيصال المنتج من المنتج إلى المستهلك النهائي، ويسهم في تنفيذ جزء من أعمال التوزيع حتى يصل المنتج إلى العميل.</a:t>
            </a:r>
          </a:p>
          <a:p>
            <a:pPr algn="just" rtl="1">
              <a:lnSpc>
                <a:spcPct val="150000"/>
              </a:lnSpc>
            </a:pPr>
            <a:r>
              <a:rPr lang="ar-SA" dirty="0"/>
              <a:t>وتنقسم قنوات التسويق إلى نوعين رئيسين:</a:t>
            </a:r>
          </a:p>
          <a:p>
            <a:pPr algn="just" rtl="1">
              <a:lnSpc>
                <a:spcPct val="150000"/>
              </a:lnSpc>
            </a:pPr>
            <a:endParaRPr lang="ar-SA" dirty="0"/>
          </a:p>
          <a:p>
            <a:pPr algn="just" rtl="1">
              <a:lnSpc>
                <a:spcPct val="150000"/>
              </a:lnSpc>
            </a:pPr>
            <a:r>
              <a:rPr lang="ar-SA" b="1" dirty="0"/>
              <a:t>أولًا: قناة التسويق المباشرة: </a:t>
            </a:r>
            <a:r>
              <a:rPr lang="ar-SA" dirty="0"/>
              <a:t>هي القناة التي يبيع فيها المنتج منتجاته أو خدماته مباشرةً للمستهلك النهائي دون الاستعانة بأي وسيط.</a:t>
            </a:r>
          </a:p>
          <a:p>
            <a:pPr marL="285750" indent="-285750" algn="just" rtl="1">
              <a:lnSpc>
                <a:spcPct val="150000"/>
              </a:lnSpc>
              <a:buFont typeface="Wingdings" panose="05000000000000000000" pitchFamily="2" charset="2"/>
              <a:buChar char="v"/>
            </a:pPr>
            <a:r>
              <a:rPr lang="ar-SA" dirty="0"/>
              <a:t>مثال: بيع المزارع منتجاته مباشرةً للمستهلك، أو بيع الشركة منتجاتها عبر متجرها الإلكتروني.</a:t>
            </a:r>
          </a:p>
          <a:p>
            <a:pPr marL="285750" indent="-285750" algn="just" rtl="1">
              <a:lnSpc>
                <a:spcPct val="150000"/>
              </a:lnSpc>
              <a:buFont typeface="Wingdings" panose="05000000000000000000" pitchFamily="2" charset="2"/>
              <a:buChar char="v"/>
            </a:pPr>
            <a:endParaRPr lang="ar-SA" dirty="0"/>
          </a:p>
          <a:p>
            <a:pPr algn="just" rtl="1">
              <a:lnSpc>
                <a:spcPct val="150000"/>
              </a:lnSpc>
            </a:pPr>
            <a:r>
              <a:rPr lang="ar-SA" b="1" dirty="0"/>
              <a:t>ثانيًا: قناة التسويق غير المباشرة: </a:t>
            </a:r>
            <a:r>
              <a:rPr lang="ar-SA" dirty="0"/>
              <a:t>هي</a:t>
            </a:r>
            <a:r>
              <a:rPr lang="ar-SA" b="1" dirty="0"/>
              <a:t> </a:t>
            </a:r>
            <a:r>
              <a:rPr lang="ar-SA" dirty="0"/>
              <a:t>القناة التي يتم فيها الاستعانة بوسيط واحد أو أكثر للمساعدة في إيصال المنتج إلى المستهلك، مثل تاجر الجملة أو تاجر التجزئة.</a:t>
            </a:r>
          </a:p>
          <a:p>
            <a:pPr marL="285750" indent="-285750" algn="just" rtl="1">
              <a:lnSpc>
                <a:spcPct val="150000"/>
              </a:lnSpc>
              <a:buFont typeface="Wingdings" panose="05000000000000000000" pitchFamily="2" charset="2"/>
              <a:buChar char="v"/>
            </a:pPr>
            <a:r>
              <a:rPr lang="ar-SA" dirty="0"/>
              <a:t>مثال: تبيع شركة الأغذية منتجاتها إلى تاجر جملة، ثم إلى متجر تجزئة، ومنه إلى المستهلك.</a:t>
            </a:r>
            <a:endParaRPr lang="en-US" dirty="0"/>
          </a:p>
        </p:txBody>
      </p:sp>
      <p:pic>
        <p:nvPicPr>
          <p:cNvPr id="5" name="Picture 4">
            <a:extLst>
              <a:ext uri="{FF2B5EF4-FFF2-40B4-BE49-F238E27FC236}">
                <a16:creationId xmlns:a16="http://schemas.microsoft.com/office/drawing/2014/main" id="{62F6F08E-2788-6534-7F45-19790C3C9288}"/>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09270" y="3753313"/>
            <a:ext cx="2996069" cy="2996069"/>
          </a:xfrm>
          <a:prstGeom prst="rect">
            <a:avLst/>
          </a:prstGeom>
        </p:spPr>
      </p:pic>
    </p:spTree>
    <p:extLst>
      <p:ext uri="{BB962C8B-B14F-4D97-AF65-F5344CB8AC3E}">
        <p14:creationId xmlns:p14="http://schemas.microsoft.com/office/powerpoint/2010/main" val="3096102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B4E9F-F78F-8493-DF85-E8A50D75C75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147D238-442B-AFD0-68B5-A3C2CEDC6C2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FBF7FB4-814A-ADCB-E98F-05F92B2E658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77AF2B7-BBE0-F2B0-101C-31AA622D793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7251B5C-9614-7813-230D-2AEEA1EA2F4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4A0D819-1CC9-D762-C82D-C733FDB001E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95A1E8B5-D9E0-520C-987B-A631F9764AF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07BF80D-6F3D-BC69-4CD4-26A5D8227B7C}"/>
              </a:ext>
            </a:extLst>
          </p:cNvPr>
          <p:cNvSpPr txBox="1"/>
          <p:nvPr/>
        </p:nvSpPr>
        <p:spPr>
          <a:xfrm>
            <a:off x="895476" y="944860"/>
            <a:ext cx="10585261" cy="5864554"/>
          </a:xfrm>
          <a:prstGeom prst="rect">
            <a:avLst/>
          </a:prstGeom>
          <a:noFill/>
        </p:spPr>
        <p:txBody>
          <a:bodyPr wrap="square">
            <a:spAutoFit/>
          </a:bodyPr>
          <a:lstStyle/>
          <a:p>
            <a:pPr algn="ctr" rtl="1">
              <a:lnSpc>
                <a:spcPct val="150000"/>
              </a:lnSpc>
            </a:pPr>
            <a:r>
              <a:rPr lang="ar-SA" b="1" dirty="0">
                <a:solidFill>
                  <a:srgbClr val="00B0F0"/>
                </a:solidFill>
              </a:rPr>
              <a:t>قنوات التسويق للمنتجات الاستهلاكية</a:t>
            </a:r>
          </a:p>
          <a:p>
            <a:pPr algn="just" rtl="1">
              <a:lnSpc>
                <a:spcPct val="150000"/>
              </a:lnSpc>
            </a:pPr>
            <a:r>
              <a:rPr lang="ar-SA" dirty="0">
                <a:solidFill>
                  <a:srgbClr val="00B0F0"/>
                </a:solidFill>
              </a:rPr>
              <a:t>قنوات تسويق المنتجات الاستهلاكية</a:t>
            </a:r>
          </a:p>
          <a:p>
            <a:pPr algn="just" rtl="1">
              <a:lnSpc>
                <a:spcPct val="150000"/>
              </a:lnSpc>
            </a:pPr>
            <a:r>
              <a:rPr lang="ar-SA" dirty="0"/>
              <a:t>تختلف قنوات التسويق للمنتجات الاستهلاكية باختلاف عدد الوسطاء المشاركين في إيصال المنتج إلى المستهلك النهائي، ويمكن أن تكون على النحو الآتي:</a:t>
            </a:r>
          </a:p>
          <a:p>
            <a:pPr marL="285750" indent="-285750" algn="just" rtl="1">
              <a:lnSpc>
                <a:spcPct val="150000"/>
              </a:lnSpc>
              <a:buFont typeface="Wingdings" panose="05000000000000000000" pitchFamily="2" charset="2"/>
              <a:buChar char="Ø"/>
            </a:pPr>
            <a:r>
              <a:rPr lang="ar-SA" b="1" dirty="0"/>
              <a:t>القناة المباشرة</a:t>
            </a:r>
          </a:p>
          <a:p>
            <a:pPr algn="just" rtl="1">
              <a:lnSpc>
                <a:spcPct val="150000"/>
              </a:lnSpc>
            </a:pPr>
            <a:r>
              <a:rPr lang="ar-SA" dirty="0"/>
              <a:t>يبيع المنتج منتجاته مباشرةً للمستهلك النهائي دون الاستعانة بأي وسيط.</a:t>
            </a:r>
          </a:p>
          <a:p>
            <a:pPr marL="285750" indent="-285750" algn="just" rtl="1">
              <a:lnSpc>
                <a:spcPct val="150000"/>
              </a:lnSpc>
              <a:buFont typeface="Wingdings" panose="05000000000000000000" pitchFamily="2" charset="2"/>
              <a:buChar char="Ø"/>
            </a:pPr>
            <a:r>
              <a:rPr lang="ar-SA" b="1" dirty="0"/>
              <a:t>القناة التي تضم وسيطًا واحدًا </a:t>
            </a:r>
          </a:p>
          <a:p>
            <a:pPr algn="just" rtl="1">
              <a:lnSpc>
                <a:spcPct val="150000"/>
              </a:lnSpc>
            </a:pPr>
            <a:r>
              <a:rPr lang="ar-SA" dirty="0"/>
              <a:t>يتم بيع المنتج إلى تاجر التجزئة، ثم ينتقل إلى المستهلك النهائي.</a:t>
            </a:r>
          </a:p>
          <a:p>
            <a:pPr marL="285750" indent="-285750" algn="just" rtl="1">
              <a:lnSpc>
                <a:spcPct val="150000"/>
              </a:lnSpc>
              <a:buFont typeface="Wingdings" panose="05000000000000000000" pitchFamily="2" charset="2"/>
              <a:buChar char="Ø"/>
            </a:pPr>
            <a:r>
              <a:rPr lang="ar-SA" b="1" dirty="0"/>
              <a:t>القناة التي تضم وسيطين</a:t>
            </a:r>
          </a:p>
          <a:p>
            <a:pPr algn="just" rtl="1">
              <a:lnSpc>
                <a:spcPct val="150000"/>
              </a:lnSpc>
            </a:pPr>
            <a:r>
              <a:rPr lang="ar-SA" dirty="0"/>
              <a:t>يبيع المنتج إلى تاجر الجملة، ثم إلى تاجر التجزئة، وأخيرًا إلى المستهلك.</a:t>
            </a:r>
          </a:p>
          <a:p>
            <a:pPr marL="285750" indent="-285750" algn="just" rtl="1">
              <a:lnSpc>
                <a:spcPct val="150000"/>
              </a:lnSpc>
              <a:buFont typeface="Wingdings" panose="05000000000000000000" pitchFamily="2" charset="2"/>
              <a:buChar char="Ø"/>
            </a:pPr>
            <a:r>
              <a:rPr lang="ar-SA" b="1" dirty="0"/>
              <a:t>القناة التي تضم ثلاثة وسطاء</a:t>
            </a:r>
          </a:p>
          <a:p>
            <a:pPr algn="just" rtl="1">
              <a:lnSpc>
                <a:spcPct val="150000"/>
              </a:lnSpc>
            </a:pPr>
            <a:r>
              <a:rPr lang="ar-SA" dirty="0"/>
              <a:t>يشارك الوكيل أو الممثل التجاري مع تاجر الجملة وتاجر التجزئة في إيصال المنتج إلى المستهلك النهائي.</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يعتمد اختيار قناة التسويق على طبيعة المنتج وخصائص السوق واحتياجات العملاء، وكلما زاد عدد الوسطاء زادت مستويات قناة التسويق.</a:t>
            </a:r>
            <a:endParaRPr lang="en-US" dirty="0"/>
          </a:p>
        </p:txBody>
      </p:sp>
      <p:pic>
        <p:nvPicPr>
          <p:cNvPr id="5" name="Picture 4">
            <a:extLst>
              <a:ext uri="{FF2B5EF4-FFF2-40B4-BE49-F238E27FC236}">
                <a16:creationId xmlns:a16="http://schemas.microsoft.com/office/drawing/2014/main" id="{AF130C05-7787-2560-D7FA-273976E4025D}"/>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91435" y="4397912"/>
            <a:ext cx="3336251" cy="1876641"/>
          </a:xfrm>
          <a:prstGeom prst="rect">
            <a:avLst/>
          </a:prstGeom>
        </p:spPr>
      </p:pic>
    </p:spTree>
    <p:extLst>
      <p:ext uri="{BB962C8B-B14F-4D97-AF65-F5344CB8AC3E}">
        <p14:creationId xmlns:p14="http://schemas.microsoft.com/office/powerpoint/2010/main" val="254888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6FA77-3AA6-F46A-D5F5-02BBE39F858C}"/>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F21E1FB-50F4-6E04-8485-AB8B9CD50C5B}"/>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B3929C8-AD20-776D-8389-21AC3BE0EC0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33828A4-7C0D-8637-4223-904BA34A06A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577313D-F0E4-F00A-351B-26D95538008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ADEEBF-A6B5-1B5F-AA75-7878BFE6E2A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87C48920-7DA4-5320-7447-73F2E1AF8D9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EA56C90-F20A-E85E-D5DD-7061F4291548}"/>
              </a:ext>
            </a:extLst>
          </p:cNvPr>
          <p:cNvSpPr txBox="1"/>
          <p:nvPr/>
        </p:nvSpPr>
        <p:spPr>
          <a:xfrm>
            <a:off x="2417276" y="1260555"/>
            <a:ext cx="8779597" cy="4618059"/>
          </a:xfrm>
          <a:prstGeom prst="rect">
            <a:avLst/>
          </a:prstGeom>
          <a:noFill/>
        </p:spPr>
        <p:txBody>
          <a:bodyPr wrap="square">
            <a:spAutoFit/>
          </a:bodyPr>
          <a:lstStyle/>
          <a:p>
            <a:pPr algn="ctr" rtl="1">
              <a:lnSpc>
                <a:spcPct val="150000"/>
              </a:lnSpc>
            </a:pPr>
            <a:r>
              <a:rPr lang="ar-SA" b="1" dirty="0">
                <a:solidFill>
                  <a:srgbClr val="00B0F0"/>
                </a:solidFill>
              </a:rPr>
              <a:t>قنوات تسويق الأعمال</a:t>
            </a:r>
          </a:p>
          <a:p>
            <a:pPr algn="just" rtl="1">
              <a:lnSpc>
                <a:spcPct val="150000"/>
              </a:lnSpc>
            </a:pPr>
            <a:r>
              <a:rPr lang="ar-SA" dirty="0">
                <a:solidFill>
                  <a:srgbClr val="00B0F0"/>
                </a:solidFill>
              </a:rPr>
              <a:t>قنوات تسويق الأعمال</a:t>
            </a:r>
          </a:p>
          <a:p>
            <a:pPr algn="just" rtl="1">
              <a:lnSpc>
                <a:spcPct val="150000"/>
              </a:lnSpc>
            </a:pPr>
            <a:r>
              <a:rPr lang="ar-SA" dirty="0"/>
              <a:t>تختلف قنوات تسويق الأعمال عن قنوات المنتجات الاستهلاكية؛ لأن المنتجات تُسوَّق إلى منظمات وشركات وليس إلى المستهلك النهائي.</a:t>
            </a:r>
          </a:p>
          <a:p>
            <a:pPr algn="just" rtl="1">
              <a:lnSpc>
                <a:spcPct val="150000"/>
              </a:lnSpc>
            </a:pPr>
            <a:endParaRPr lang="ar-SA" dirty="0"/>
          </a:p>
          <a:p>
            <a:pPr algn="just" rtl="1">
              <a:lnSpc>
                <a:spcPct val="150000"/>
              </a:lnSpc>
            </a:pPr>
            <a:r>
              <a:rPr lang="ar-SA" dirty="0">
                <a:solidFill>
                  <a:srgbClr val="00B0F0"/>
                </a:solidFill>
              </a:rPr>
              <a:t>وتأخذ قنوات تسويق الأعمال عدة صور، منها:</a:t>
            </a:r>
          </a:p>
          <a:p>
            <a:pPr marL="285750" indent="-285750" algn="just" rtl="1">
              <a:lnSpc>
                <a:spcPct val="150000"/>
              </a:lnSpc>
              <a:buFont typeface="Arial" panose="020B0604020202020204" pitchFamily="34" charset="0"/>
              <a:buChar char="•"/>
            </a:pPr>
            <a:r>
              <a:rPr lang="ar-SA" dirty="0"/>
              <a:t>البيع المباشر من المنتج إلى العميل الصناعي أو التجاري.</a:t>
            </a:r>
          </a:p>
          <a:p>
            <a:pPr marL="285750" indent="-285750" algn="just" rtl="1">
              <a:lnSpc>
                <a:spcPct val="150000"/>
              </a:lnSpc>
              <a:buFont typeface="Arial" panose="020B0604020202020204" pitchFamily="34" charset="0"/>
              <a:buChar char="•"/>
            </a:pPr>
            <a:r>
              <a:rPr lang="ar-SA" dirty="0"/>
              <a:t>البيع من خلال موزع صناعي يتولى إيصال المنتجات إلى العملاء.</a:t>
            </a:r>
          </a:p>
          <a:p>
            <a:pPr marL="285750" indent="-285750" algn="just" rtl="1">
              <a:lnSpc>
                <a:spcPct val="150000"/>
              </a:lnSpc>
              <a:buFont typeface="Arial" panose="020B0604020202020204" pitchFamily="34" charset="0"/>
              <a:buChar char="•"/>
            </a:pPr>
            <a:r>
              <a:rPr lang="ar-SA" dirty="0"/>
              <a:t>البيع عبر ممثل أو وكيل ثم موزع صناعي قبل وصول المنتج إلى العميل.</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يتم اختيار قناة تسويق الأعمال وفقًا لطبيعة المنتج الصناعي، وحجم الطلب، ومستوى الخدمات المطلوبة من العملاء.</a:t>
            </a:r>
            <a:endParaRPr lang="en-US" dirty="0"/>
          </a:p>
        </p:txBody>
      </p:sp>
      <p:pic>
        <p:nvPicPr>
          <p:cNvPr id="5" name="Picture 4">
            <a:extLst>
              <a:ext uri="{FF2B5EF4-FFF2-40B4-BE49-F238E27FC236}">
                <a16:creationId xmlns:a16="http://schemas.microsoft.com/office/drawing/2014/main" id="{883CF4C2-2676-7116-926C-DC595591503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88559" y="2491792"/>
            <a:ext cx="3004786" cy="3004786"/>
          </a:xfrm>
          <a:prstGeom prst="rect">
            <a:avLst/>
          </a:prstGeom>
        </p:spPr>
      </p:pic>
    </p:spTree>
    <p:extLst>
      <p:ext uri="{BB962C8B-B14F-4D97-AF65-F5344CB8AC3E}">
        <p14:creationId xmlns:p14="http://schemas.microsoft.com/office/powerpoint/2010/main" val="201666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38CA5-301A-D04B-433C-6A9B51701D9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1BBC19D-B90E-F2FE-70FC-807BE8807E6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81D9964-01E5-1C33-AD36-9B8B3D3AD6E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11DAF37-50E6-39C2-DC87-6A198714FE0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9B271F5-3FC2-D450-49F6-2FAC34B2D90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9C2088D-DBCB-6981-1E09-475E6BE1F19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761F682E-E957-58FC-E932-1AB3DCABE5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9A55504-0BA9-206F-39EB-DEE6F5631EBE}"/>
              </a:ext>
            </a:extLst>
          </p:cNvPr>
          <p:cNvSpPr txBox="1"/>
          <p:nvPr/>
        </p:nvSpPr>
        <p:spPr>
          <a:xfrm>
            <a:off x="2656689" y="1459812"/>
            <a:ext cx="8467756" cy="5033557"/>
          </a:xfrm>
          <a:prstGeom prst="rect">
            <a:avLst/>
          </a:prstGeom>
          <a:noFill/>
        </p:spPr>
        <p:txBody>
          <a:bodyPr wrap="square">
            <a:spAutoFit/>
          </a:bodyPr>
          <a:lstStyle/>
          <a:p>
            <a:pPr algn="ctr" rtl="1">
              <a:lnSpc>
                <a:spcPct val="150000"/>
              </a:lnSpc>
            </a:pPr>
            <a:endParaRPr lang="ar-SA" b="1" dirty="0">
              <a:solidFill>
                <a:srgbClr val="00B0F0"/>
              </a:solidFill>
            </a:endParaRPr>
          </a:p>
          <a:p>
            <a:pPr algn="ctr" rtl="1">
              <a:lnSpc>
                <a:spcPct val="150000"/>
              </a:lnSpc>
            </a:pPr>
            <a:r>
              <a:rPr lang="ar-SA" sz="2000" b="1" dirty="0">
                <a:solidFill>
                  <a:srgbClr val="00B0F0"/>
                </a:solidFill>
              </a:rPr>
              <a:t>قرارات تصميم قنوات التسويق</a:t>
            </a:r>
          </a:p>
          <a:p>
            <a:pPr algn="ctr" rtl="1">
              <a:lnSpc>
                <a:spcPct val="150000"/>
              </a:lnSpc>
            </a:pPr>
            <a:endParaRPr lang="ar-SA" b="1" dirty="0">
              <a:solidFill>
                <a:srgbClr val="00B0F0"/>
              </a:solidFill>
            </a:endParaRPr>
          </a:p>
          <a:p>
            <a:pPr algn="just" rtl="1">
              <a:lnSpc>
                <a:spcPct val="150000"/>
              </a:lnSpc>
            </a:pPr>
            <a:r>
              <a:rPr lang="ar-SA" b="1" dirty="0">
                <a:solidFill>
                  <a:srgbClr val="00B0F0"/>
                </a:solidFill>
              </a:rPr>
              <a:t>تصميم قنوات التسويق</a:t>
            </a:r>
          </a:p>
          <a:p>
            <a:pPr algn="just" rtl="1">
              <a:lnSpc>
                <a:spcPct val="150000"/>
              </a:lnSpc>
            </a:pPr>
            <a:r>
              <a:rPr lang="ar-SA" dirty="0"/>
              <a:t>يقصد بتصميم قنوات التسويق اختيار القناة المناسبة لإيصال المنتجات والخدمات إلى العملاء بأعلى مستوى من الكفاءة، وذلك من خلال مجموعة من الخطوات المتتابعة، وهي:</a:t>
            </a:r>
          </a:p>
          <a:p>
            <a:pPr marL="285750" indent="-285750" algn="just" rtl="1">
              <a:lnSpc>
                <a:spcPct val="150000"/>
              </a:lnSpc>
              <a:buFont typeface="Arial" panose="020B0604020202020204" pitchFamily="34" charset="0"/>
              <a:buChar char="•"/>
            </a:pPr>
            <a:r>
              <a:rPr lang="ar-SA" dirty="0"/>
              <a:t>تحليل احتياجات العملاء.</a:t>
            </a:r>
          </a:p>
          <a:p>
            <a:pPr marL="285750" indent="-285750" algn="just" rtl="1">
              <a:lnSpc>
                <a:spcPct val="150000"/>
              </a:lnSpc>
              <a:buFont typeface="Arial" panose="020B0604020202020204" pitchFamily="34" charset="0"/>
              <a:buChar char="•"/>
            </a:pPr>
            <a:r>
              <a:rPr lang="ar-SA" dirty="0"/>
              <a:t>تحديد أهداف القناة.</a:t>
            </a:r>
          </a:p>
          <a:p>
            <a:pPr marL="285750" indent="-285750" algn="just" rtl="1">
              <a:lnSpc>
                <a:spcPct val="150000"/>
              </a:lnSpc>
              <a:buFont typeface="Arial" panose="020B0604020202020204" pitchFamily="34" charset="0"/>
              <a:buChar char="•"/>
            </a:pPr>
            <a:r>
              <a:rPr lang="ar-SA" dirty="0"/>
              <a:t>تحديد البدائل المتاحة.</a:t>
            </a:r>
          </a:p>
          <a:p>
            <a:pPr marL="285750" indent="-285750" algn="just" rtl="1">
              <a:lnSpc>
                <a:spcPct val="150000"/>
              </a:lnSpc>
              <a:buFont typeface="Arial" panose="020B0604020202020204" pitchFamily="34" charset="0"/>
              <a:buChar char="•"/>
            </a:pPr>
            <a:r>
              <a:rPr lang="ar-SA" dirty="0"/>
              <a:t>تقييم البدائل واختيار الأنسب.</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يهدف تصميم قناة التسويق إلى اختيار القناة التي تحقق أفضل توازن بين رضا العملاء وتحقيق أهداف المنظمة.</a:t>
            </a:r>
            <a:endParaRPr lang="en-US" dirty="0"/>
          </a:p>
        </p:txBody>
      </p:sp>
      <p:pic>
        <p:nvPicPr>
          <p:cNvPr id="5" name="Picture 4">
            <a:extLst>
              <a:ext uri="{FF2B5EF4-FFF2-40B4-BE49-F238E27FC236}">
                <a16:creationId xmlns:a16="http://schemas.microsoft.com/office/drawing/2014/main" id="{EA1D949D-C506-99A8-D373-F73566D185D6}"/>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018" y="3702867"/>
            <a:ext cx="3709724" cy="2363941"/>
          </a:xfrm>
          <a:prstGeom prst="rect">
            <a:avLst/>
          </a:prstGeom>
        </p:spPr>
      </p:pic>
    </p:spTree>
    <p:extLst>
      <p:ext uri="{BB962C8B-B14F-4D97-AF65-F5344CB8AC3E}">
        <p14:creationId xmlns:p14="http://schemas.microsoft.com/office/powerpoint/2010/main" val="28495200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B6463-3024-FB88-440C-3D3970CEDBD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062451D-A236-2FBD-675D-F0978A571622}"/>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350C604-BCD0-EAAE-57CB-3AEE8164660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73764AE-9E23-D04A-AE50-0E79F564FF4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630E84A-85AE-51C6-867D-120E9A2DC8E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D74AAE5-F44E-87CE-4BE2-BD13DB88602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8C643B3A-435B-9CF6-6C60-A828DF62DF0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2F58A52-927D-E053-9983-56FDEE0E2E4F}"/>
              </a:ext>
            </a:extLst>
          </p:cNvPr>
          <p:cNvSpPr txBox="1"/>
          <p:nvPr/>
        </p:nvSpPr>
        <p:spPr>
          <a:xfrm>
            <a:off x="2426328" y="944860"/>
            <a:ext cx="8852025" cy="5587555"/>
          </a:xfrm>
          <a:prstGeom prst="rect">
            <a:avLst/>
          </a:prstGeom>
          <a:noFill/>
        </p:spPr>
        <p:txBody>
          <a:bodyPr wrap="square">
            <a:spAutoFit/>
          </a:bodyPr>
          <a:lstStyle/>
          <a:p>
            <a:pPr algn="ctr" rtl="1">
              <a:lnSpc>
                <a:spcPct val="150000"/>
              </a:lnSpc>
            </a:pPr>
            <a:endParaRPr lang="ar-SA" b="1" dirty="0">
              <a:solidFill>
                <a:srgbClr val="00B0F0"/>
              </a:solidFill>
            </a:endParaRPr>
          </a:p>
          <a:p>
            <a:pPr algn="ctr" rtl="1">
              <a:lnSpc>
                <a:spcPct val="150000"/>
              </a:lnSpc>
            </a:pPr>
            <a:r>
              <a:rPr lang="ar-SA" sz="2400" b="1" dirty="0">
                <a:solidFill>
                  <a:srgbClr val="00B0F0"/>
                </a:solidFill>
              </a:rPr>
              <a:t>تحليل احتياجات العملاء</a:t>
            </a:r>
          </a:p>
          <a:p>
            <a:pPr algn="ctr" rtl="1">
              <a:lnSpc>
                <a:spcPct val="150000"/>
              </a:lnSpc>
            </a:pPr>
            <a:endParaRPr lang="ar-SA" b="1" dirty="0">
              <a:solidFill>
                <a:srgbClr val="00B0F0"/>
              </a:solidFill>
            </a:endParaRPr>
          </a:p>
          <a:p>
            <a:pPr algn="just" rtl="1">
              <a:lnSpc>
                <a:spcPct val="150000"/>
              </a:lnSpc>
            </a:pPr>
            <a:r>
              <a:rPr lang="ar-SA" b="1" dirty="0">
                <a:solidFill>
                  <a:srgbClr val="00B0F0"/>
                </a:solidFill>
              </a:rPr>
              <a:t>تحليل احتياجات العملاء</a:t>
            </a:r>
          </a:p>
          <a:p>
            <a:pPr algn="just" rtl="1">
              <a:lnSpc>
                <a:spcPct val="150000"/>
              </a:lnSpc>
            </a:pPr>
            <a:r>
              <a:rPr lang="ar-SA" dirty="0"/>
              <a:t>تبدأ عملية تصميم قناة التسويق بدراسة احتياجات العملاء وتوقعاتهم من القناة، ومن أهم الجوانب التي يتم تحليلها:</a:t>
            </a:r>
          </a:p>
          <a:p>
            <a:pPr algn="just" rtl="1">
              <a:lnSpc>
                <a:spcPct val="150000"/>
              </a:lnSpc>
            </a:pPr>
            <a:r>
              <a:rPr lang="ar-SA" dirty="0"/>
              <a:t>المكان الذي يفضل العميل الشراء منه.</a:t>
            </a:r>
          </a:p>
          <a:p>
            <a:pPr marL="285750" indent="-285750" algn="just" rtl="1">
              <a:lnSpc>
                <a:spcPct val="150000"/>
              </a:lnSpc>
              <a:buFont typeface="Arial" panose="020B0604020202020204" pitchFamily="34" charset="0"/>
              <a:buChar char="•"/>
            </a:pPr>
            <a:r>
              <a:rPr lang="ar-SA" dirty="0"/>
              <a:t>طريقة الشراء المناسبة، سواء من المتجر أو عبر الوسائل الإلكترونية.</a:t>
            </a:r>
          </a:p>
          <a:p>
            <a:pPr marL="285750" indent="-285750" algn="just" rtl="1">
              <a:lnSpc>
                <a:spcPct val="150000"/>
              </a:lnSpc>
              <a:buFont typeface="Arial" panose="020B0604020202020204" pitchFamily="34" charset="0"/>
              <a:buChar char="•"/>
            </a:pPr>
            <a:r>
              <a:rPr lang="ar-SA" dirty="0"/>
              <a:t>مستوى تنوع المنتجات الذي يتوقعه العميل.</a:t>
            </a:r>
          </a:p>
          <a:p>
            <a:pPr marL="285750" indent="-285750" algn="just" rtl="1">
              <a:lnSpc>
                <a:spcPct val="150000"/>
              </a:lnSpc>
              <a:buFont typeface="Arial" panose="020B0604020202020204" pitchFamily="34" charset="0"/>
              <a:buChar char="•"/>
            </a:pPr>
            <a:r>
              <a:rPr lang="ar-SA" dirty="0"/>
              <a:t>الخدمات التي يرغب في الحصول عليها، مثل التوصيل أو التركيب أو خدمات ما بعد البيع.</a:t>
            </a:r>
          </a:p>
          <a:p>
            <a:pPr marL="285750" indent="-285750" algn="just" rtl="1">
              <a:lnSpc>
                <a:spcPct val="150000"/>
              </a:lnSpc>
              <a:buFont typeface="Arial" panose="020B0604020202020204" pitchFamily="34" charset="0"/>
              <a:buChar char="•"/>
            </a:pPr>
            <a:r>
              <a:rPr lang="ar-SA" dirty="0"/>
              <a:t>كما ينبغي على المنظمة تحقيق توازن بين مستوى الخدمة الذي يريده العملاء والتكاليف اللازمة لتقديم هذه الخدمة.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كلما زاد مستوى الخدمة المقدمة، ارتفعت تكلفة تقديمها؛ لذلك تسعى المنظمة إلى تحقيق التوازن بين رضا العملاء والتكلفة.</a:t>
            </a:r>
            <a:endParaRPr lang="en-US" dirty="0"/>
          </a:p>
        </p:txBody>
      </p:sp>
      <p:pic>
        <p:nvPicPr>
          <p:cNvPr id="5" name="Picture 4" descr="صورة منشور القصة">
            <a:extLst>
              <a:ext uri="{FF2B5EF4-FFF2-40B4-BE49-F238E27FC236}">
                <a16:creationId xmlns:a16="http://schemas.microsoft.com/office/drawing/2014/main" id="{7A74D041-9522-3C15-7810-82A433E273A3}"/>
              </a:ext>
            </a:extLst>
          </p:cNvPr>
          <p:cNvPicPr>
            <a:picLocks noChangeAspect="1"/>
          </p:cNvPicPr>
          <p:nvPr/>
        </p:nvPicPr>
        <p:blipFill>
          <a:blip r:embed="rId5"/>
          <a:stretch>
            <a:fillRect/>
          </a:stretch>
        </p:blipFill>
        <p:spPr>
          <a:xfrm>
            <a:off x="125710" y="4687505"/>
            <a:ext cx="2300618" cy="1533745"/>
          </a:xfrm>
          <a:prstGeom prst="rect">
            <a:avLst/>
          </a:prstGeom>
        </p:spPr>
      </p:pic>
    </p:spTree>
    <p:extLst>
      <p:ext uri="{BB962C8B-B14F-4D97-AF65-F5344CB8AC3E}">
        <p14:creationId xmlns:p14="http://schemas.microsoft.com/office/powerpoint/2010/main" val="9826657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B548E-66D9-5DEF-DE7D-0C2C9003212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5F1E0B0-9D5E-C567-50A9-9EB2F00A3C3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975EDAB-957B-9318-8FB1-4B31E4CC58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E834703-77C6-BDE2-58A3-45FAB0A5C2A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DD4AE11-609F-58C0-E22C-239AF4DAFC2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584FBD0-5197-8EC6-C669-02A760679EF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D4EDDD71-9FCB-E601-A3E0-2778E1E21D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D2E3CF5-5247-CBA9-74FD-364E41C62C70}"/>
              </a:ext>
            </a:extLst>
          </p:cNvPr>
          <p:cNvSpPr txBox="1"/>
          <p:nvPr/>
        </p:nvSpPr>
        <p:spPr>
          <a:xfrm>
            <a:off x="2930298" y="1063661"/>
            <a:ext cx="8245444" cy="5726055"/>
          </a:xfrm>
          <a:prstGeom prst="rect">
            <a:avLst/>
          </a:prstGeom>
          <a:noFill/>
        </p:spPr>
        <p:txBody>
          <a:bodyPr wrap="square">
            <a:spAutoFit/>
          </a:bodyPr>
          <a:lstStyle/>
          <a:p>
            <a:pPr algn="ctr" rtl="1">
              <a:lnSpc>
                <a:spcPct val="150000"/>
              </a:lnSpc>
            </a:pPr>
            <a:r>
              <a:rPr lang="ar-SA" sz="2400" b="1" dirty="0">
                <a:solidFill>
                  <a:srgbClr val="00B0F0"/>
                </a:solidFill>
              </a:rPr>
              <a:t>تحديد أهداف القناة</a:t>
            </a:r>
          </a:p>
          <a:p>
            <a:pPr algn="just" rtl="1">
              <a:lnSpc>
                <a:spcPct val="150000"/>
              </a:lnSpc>
            </a:pPr>
            <a:endParaRPr lang="ar-SA" sz="2000" b="1" dirty="0">
              <a:solidFill>
                <a:srgbClr val="00B0F0"/>
              </a:solidFill>
            </a:endParaRPr>
          </a:p>
          <a:p>
            <a:pPr algn="just" rtl="1">
              <a:lnSpc>
                <a:spcPct val="150000"/>
              </a:lnSpc>
            </a:pPr>
            <a:r>
              <a:rPr lang="ar-SA" sz="2000" dirty="0">
                <a:solidFill>
                  <a:srgbClr val="00B0F0"/>
                </a:solidFill>
              </a:rPr>
              <a:t>تحديد أهداف قناة التسويق</a:t>
            </a:r>
          </a:p>
          <a:p>
            <a:pPr algn="just" rtl="1">
              <a:lnSpc>
                <a:spcPct val="150000"/>
              </a:lnSpc>
            </a:pPr>
            <a:r>
              <a:rPr lang="ar-SA" sz="2000" dirty="0"/>
              <a:t>بعد التعرف على احتياجات العملاء، تحدد المنظمة أهداف قناة التسويق بما يتناسب مع مستوى الخدمة المطلوب.</a:t>
            </a:r>
          </a:p>
          <a:p>
            <a:pPr algn="just" rtl="1">
              <a:lnSpc>
                <a:spcPct val="150000"/>
              </a:lnSpc>
            </a:pPr>
            <a:r>
              <a:rPr lang="ar-SA" sz="2000" dirty="0"/>
              <a:t>وتتأثر هذه الأهداف بعدة عوامل، أهمها:</a:t>
            </a:r>
          </a:p>
          <a:p>
            <a:pPr marL="285750" indent="-285750" algn="just" rtl="1">
              <a:lnSpc>
                <a:spcPct val="150000"/>
              </a:lnSpc>
              <a:buFont typeface="Arial" panose="020B0604020202020204" pitchFamily="34" charset="0"/>
              <a:buChar char="•"/>
            </a:pPr>
            <a:r>
              <a:rPr lang="ar-SA" sz="2000" dirty="0"/>
              <a:t>طبيعة المنظمة ومنتجاتها.</a:t>
            </a:r>
          </a:p>
          <a:p>
            <a:pPr marL="285750" indent="-285750" algn="just" rtl="1">
              <a:lnSpc>
                <a:spcPct val="150000"/>
              </a:lnSpc>
              <a:buFont typeface="Arial" panose="020B0604020202020204" pitchFamily="34" charset="0"/>
              <a:buChar char="•"/>
            </a:pPr>
            <a:r>
              <a:rPr lang="ar-SA" sz="2000" dirty="0"/>
              <a:t>طبيعة الوسطاء المتاحين.</a:t>
            </a:r>
          </a:p>
          <a:p>
            <a:pPr marL="285750" indent="-285750" algn="just" rtl="1">
              <a:lnSpc>
                <a:spcPct val="150000"/>
              </a:lnSpc>
              <a:buFont typeface="Arial" panose="020B0604020202020204" pitchFamily="34" charset="0"/>
              <a:buChar char="•"/>
            </a:pPr>
            <a:r>
              <a:rPr lang="ar-SA" sz="2000" dirty="0"/>
              <a:t>المنافسون في السوق.</a:t>
            </a:r>
          </a:p>
          <a:p>
            <a:pPr marL="285750" indent="-285750" algn="just" rtl="1">
              <a:lnSpc>
                <a:spcPct val="150000"/>
              </a:lnSpc>
              <a:buFont typeface="Arial" panose="020B0604020202020204" pitchFamily="34" charset="0"/>
              <a:buChar char="•"/>
            </a:pPr>
            <a:r>
              <a:rPr lang="ar-SA" sz="2000" dirty="0"/>
              <a:t>الظروف الاقتصادية والقانونية والبيئية.</a:t>
            </a:r>
          </a:p>
          <a:p>
            <a:pPr algn="just" rtl="1">
              <a:lnSpc>
                <a:spcPct val="150000"/>
              </a:lnSpc>
            </a:pPr>
            <a:endParaRPr lang="ar-SA" sz="2000" dirty="0"/>
          </a:p>
          <a:p>
            <a:pPr marL="285750" indent="-285750" algn="just" rtl="1">
              <a:lnSpc>
                <a:spcPct val="150000"/>
              </a:lnSpc>
              <a:buFont typeface="Wingdings" panose="05000000000000000000" pitchFamily="2" charset="2"/>
              <a:buChar char="ü"/>
            </a:pPr>
            <a:r>
              <a:rPr lang="ar-SA" sz="2000" dirty="0"/>
              <a:t>يجب أن تتوافق أهداف قناة التسويق مع احتياجات العملاء وإمكانات المنظمة وظروف السوق.</a:t>
            </a:r>
            <a:endParaRPr lang="en-US" sz="2000" dirty="0"/>
          </a:p>
        </p:txBody>
      </p:sp>
      <p:pic>
        <p:nvPicPr>
          <p:cNvPr id="5" name="Picture 4">
            <a:extLst>
              <a:ext uri="{FF2B5EF4-FFF2-40B4-BE49-F238E27FC236}">
                <a16:creationId xmlns:a16="http://schemas.microsoft.com/office/drawing/2014/main" id="{B73A8EBB-6718-6A47-B511-86F7EFC16096}"/>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016258" y="3400592"/>
            <a:ext cx="3095802" cy="2578433"/>
          </a:xfrm>
          <a:prstGeom prst="rect">
            <a:avLst/>
          </a:prstGeom>
        </p:spPr>
      </p:pic>
    </p:spTree>
    <p:extLst>
      <p:ext uri="{BB962C8B-B14F-4D97-AF65-F5344CB8AC3E}">
        <p14:creationId xmlns:p14="http://schemas.microsoft.com/office/powerpoint/2010/main" val="6820240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E898C-7C25-CE20-055B-C7D1B21AE75E}"/>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A8BDF97-A46E-78B5-216E-9BE0DA41A57F}"/>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16F0DBD-75A6-7A48-0F43-F94EF307749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25B6819-834E-129C-3E6E-A10E83BE6BF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AD976EC-E243-65E8-E806-E2B5D3A7833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58359FA-7F81-53FE-4F02-1509B62B8CE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285DDFCD-8462-83FE-9FA7-F6BCB60868D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14EFA8D-40E9-0886-B3EB-41FA1CA96E2F}"/>
              </a:ext>
            </a:extLst>
          </p:cNvPr>
          <p:cNvSpPr txBox="1"/>
          <p:nvPr/>
        </p:nvSpPr>
        <p:spPr>
          <a:xfrm>
            <a:off x="2082297" y="1516112"/>
            <a:ext cx="8842972" cy="5033557"/>
          </a:xfrm>
          <a:prstGeom prst="rect">
            <a:avLst/>
          </a:prstGeom>
          <a:noFill/>
        </p:spPr>
        <p:txBody>
          <a:bodyPr wrap="square">
            <a:spAutoFit/>
          </a:bodyPr>
          <a:lstStyle/>
          <a:p>
            <a:pPr algn="ctr" rtl="1">
              <a:lnSpc>
                <a:spcPct val="150000"/>
              </a:lnSpc>
            </a:pPr>
            <a:r>
              <a:rPr lang="ar-SA" b="1" dirty="0">
                <a:solidFill>
                  <a:srgbClr val="00B0F0"/>
                </a:solidFill>
              </a:rPr>
              <a:t>تحديد البدائل المتاحة</a:t>
            </a:r>
          </a:p>
          <a:p>
            <a:pPr algn="just" rtl="1">
              <a:lnSpc>
                <a:spcPct val="150000"/>
              </a:lnSpc>
            </a:pPr>
            <a:r>
              <a:rPr lang="ar-SA" b="1" dirty="0">
                <a:solidFill>
                  <a:srgbClr val="00B0F0"/>
                </a:solidFill>
              </a:rPr>
              <a:t>تحديد بدائل قناة التسويق</a:t>
            </a:r>
          </a:p>
          <a:p>
            <a:pPr algn="just" rtl="1">
              <a:lnSpc>
                <a:spcPct val="150000"/>
              </a:lnSpc>
            </a:pPr>
            <a:r>
              <a:rPr lang="ar-SA" dirty="0"/>
              <a:t>بعد تحديد أهداف قناة التسويق، تبدأ المنظمة في دراسة البدائل المتاحة لاختيار القناة الأنسب لإيصال منتجاتها إلى العملاء. ويعتمد الاختيار على ثلاثة عناصر رئيسة:</a:t>
            </a:r>
          </a:p>
          <a:p>
            <a:pPr marL="285750" indent="-285750" algn="just" rtl="1">
              <a:lnSpc>
                <a:spcPct val="150000"/>
              </a:lnSpc>
              <a:buFont typeface="Wingdings" panose="05000000000000000000" pitchFamily="2" charset="2"/>
              <a:buChar char="q"/>
            </a:pPr>
            <a:r>
              <a:rPr lang="ar-SA" dirty="0">
                <a:solidFill>
                  <a:srgbClr val="00B0F0"/>
                </a:solidFill>
              </a:rPr>
              <a:t>أنواع الوسطاء</a:t>
            </a:r>
          </a:p>
          <a:p>
            <a:pPr algn="just" rtl="1">
              <a:lnSpc>
                <a:spcPct val="150000"/>
              </a:lnSpc>
            </a:pPr>
            <a:r>
              <a:rPr lang="ar-SA" dirty="0"/>
              <a:t>تحديد الجهات التي يمكنها المشاركة في توزيع المنتج، مثل الوكلاء أو تجار الجملة أو تجار التجزئة.</a:t>
            </a:r>
          </a:p>
          <a:p>
            <a:pPr marL="285750" indent="-285750" algn="just" rtl="1">
              <a:lnSpc>
                <a:spcPct val="150000"/>
              </a:lnSpc>
              <a:buFont typeface="Wingdings" panose="05000000000000000000" pitchFamily="2" charset="2"/>
              <a:buChar char="q"/>
            </a:pPr>
            <a:r>
              <a:rPr lang="ar-SA" dirty="0">
                <a:solidFill>
                  <a:srgbClr val="00B0F0"/>
                </a:solidFill>
              </a:rPr>
              <a:t>عدد الوسطاء</a:t>
            </a:r>
          </a:p>
          <a:p>
            <a:pPr algn="just" rtl="1">
              <a:lnSpc>
                <a:spcPct val="150000"/>
              </a:lnSpc>
            </a:pPr>
            <a:r>
              <a:rPr lang="ar-SA" dirty="0"/>
              <a:t>تحديد العدد المناسب من الوسطاء الذين سيشاركون في توزيع المنتج، بما يتوافق مع طبيعة المنتج والسوق المستهدف.3</a:t>
            </a:r>
          </a:p>
          <a:p>
            <a:pPr marL="285750" indent="-285750" algn="just" rtl="1">
              <a:lnSpc>
                <a:spcPct val="150000"/>
              </a:lnSpc>
              <a:buFont typeface="Wingdings" panose="05000000000000000000" pitchFamily="2" charset="2"/>
              <a:buChar char="q"/>
            </a:pPr>
            <a:r>
              <a:rPr lang="ar-SA" dirty="0">
                <a:solidFill>
                  <a:srgbClr val="00B0F0"/>
                </a:solidFill>
              </a:rPr>
              <a:t>مسؤوليات أعضاء القناة</a:t>
            </a:r>
          </a:p>
          <a:p>
            <a:pPr algn="just" rtl="1">
              <a:lnSpc>
                <a:spcPct val="150000"/>
              </a:lnSpc>
            </a:pPr>
            <a:r>
              <a:rPr lang="ar-SA" dirty="0"/>
              <a:t>تحديد المهام والواجبات التي يؤديها كل عضو داخل قناة التسويق لضمان سير العمل بكفاءة.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يساعد تقييم هذه البدائل المنظمة على اختيار قناة التسويق التي تحقق أفضل مستوى من الخدمة بأقل تكلفة ممكنة.</a:t>
            </a:r>
            <a:endParaRPr lang="en-US" dirty="0"/>
          </a:p>
        </p:txBody>
      </p:sp>
    </p:spTree>
    <p:extLst>
      <p:ext uri="{BB962C8B-B14F-4D97-AF65-F5344CB8AC3E}">
        <p14:creationId xmlns:p14="http://schemas.microsoft.com/office/powerpoint/2010/main" val="29022036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D96F4-69E1-7EE3-B5A8-D90C3F755433}"/>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0CB2F85-33CF-502F-18A2-0B62C61CB92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93D2D5C-0D71-22AF-0855-58C6A81A03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5D7532C-12B6-97EC-6819-F8609AED6FD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B8F0239-645E-67E2-DA0A-481024D0759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9CA7B11-94FA-B941-EB2F-285F5B87F12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A2CF78FC-A1AA-671D-E364-098696CB33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BF5686D6-0E43-5108-F119-97F95DBCA9F7}"/>
              </a:ext>
            </a:extLst>
          </p:cNvPr>
          <p:cNvSpPr txBox="1"/>
          <p:nvPr/>
        </p:nvSpPr>
        <p:spPr>
          <a:xfrm>
            <a:off x="2453489" y="1445050"/>
            <a:ext cx="8200176" cy="5120954"/>
          </a:xfrm>
          <a:prstGeom prst="rect">
            <a:avLst/>
          </a:prstGeom>
          <a:noFill/>
        </p:spPr>
        <p:txBody>
          <a:bodyPr wrap="square">
            <a:spAutoFit/>
          </a:bodyPr>
          <a:lstStyle/>
          <a:p>
            <a:pPr algn="just" rtl="1">
              <a:lnSpc>
                <a:spcPct val="150000"/>
              </a:lnSpc>
            </a:pPr>
            <a:r>
              <a:rPr lang="ar-SA" sz="2000" b="1" dirty="0">
                <a:solidFill>
                  <a:srgbClr val="00B0F0"/>
                </a:solidFill>
              </a:rPr>
              <a:t>أنواع الوسطاء</a:t>
            </a:r>
          </a:p>
          <a:p>
            <a:pPr algn="just" rtl="1">
              <a:lnSpc>
                <a:spcPct val="150000"/>
              </a:lnSpc>
            </a:pPr>
            <a:r>
              <a:rPr lang="ar-SA" sz="2000" dirty="0"/>
              <a:t>عند تصميم قناة التسويق، تختار المنظمة الوسطاء القادرين على إيصال منتجاتها إلى العملاء بكفاءة. ويختلف نوع الوسيط باختلاف طبيعة المنتج والسوق المستهدف.</a:t>
            </a:r>
          </a:p>
          <a:p>
            <a:pPr algn="just" rtl="1">
              <a:lnSpc>
                <a:spcPct val="150000"/>
              </a:lnSpc>
            </a:pPr>
            <a:endParaRPr lang="ar-SA" sz="2000" dirty="0"/>
          </a:p>
          <a:p>
            <a:pPr algn="just" rtl="1">
              <a:lnSpc>
                <a:spcPct val="150000"/>
              </a:lnSpc>
            </a:pPr>
            <a:r>
              <a:rPr lang="ar-SA" sz="2000" b="1" dirty="0">
                <a:solidFill>
                  <a:srgbClr val="00B0F0"/>
                </a:solidFill>
              </a:rPr>
              <a:t>ومن أكثر الوسطاء استخدامًا:</a:t>
            </a:r>
          </a:p>
          <a:p>
            <a:pPr marL="285750" indent="-285750" algn="just" rtl="1">
              <a:lnSpc>
                <a:spcPct val="150000"/>
              </a:lnSpc>
              <a:buFont typeface="Wingdings" panose="05000000000000000000" pitchFamily="2" charset="2"/>
              <a:buChar char="q"/>
            </a:pPr>
            <a:r>
              <a:rPr lang="ar-SA" sz="2000" dirty="0">
                <a:solidFill>
                  <a:srgbClr val="00B0F0"/>
                </a:solidFill>
              </a:rPr>
              <a:t>الوكيل أو الممثل التجاري: </a:t>
            </a:r>
            <a:r>
              <a:rPr lang="ar-SA" sz="2000" dirty="0"/>
              <a:t>يعمل على تمثيل المنتج والتفاوض مع العملاء دون أن يمتلك المنتجات.</a:t>
            </a:r>
          </a:p>
          <a:p>
            <a:pPr marL="285750" indent="-285750" algn="just" rtl="1">
              <a:lnSpc>
                <a:spcPct val="150000"/>
              </a:lnSpc>
              <a:buFont typeface="Wingdings" panose="05000000000000000000" pitchFamily="2" charset="2"/>
              <a:buChar char="q"/>
            </a:pPr>
            <a:endParaRPr lang="ar-SA" sz="2000" dirty="0"/>
          </a:p>
          <a:p>
            <a:pPr marL="285750" indent="-285750" algn="just" rtl="1">
              <a:lnSpc>
                <a:spcPct val="150000"/>
              </a:lnSpc>
              <a:buFont typeface="Wingdings" panose="05000000000000000000" pitchFamily="2" charset="2"/>
              <a:buChar char="q"/>
            </a:pPr>
            <a:r>
              <a:rPr lang="ar-SA" sz="2000" dirty="0">
                <a:solidFill>
                  <a:srgbClr val="00B0F0"/>
                </a:solidFill>
              </a:rPr>
              <a:t>تاجر الجملة: </a:t>
            </a:r>
            <a:r>
              <a:rPr lang="ar-SA" sz="2000" dirty="0"/>
              <a:t>يشتري المنتجات بكميات كبيرة من المنتج ويبيعها لتجار التجزئة أو المؤسسات.</a:t>
            </a:r>
          </a:p>
          <a:p>
            <a:pPr marL="285750" indent="-285750" algn="just" rtl="1">
              <a:lnSpc>
                <a:spcPct val="150000"/>
              </a:lnSpc>
              <a:buFont typeface="Wingdings" panose="05000000000000000000" pitchFamily="2" charset="2"/>
              <a:buChar char="q"/>
            </a:pPr>
            <a:endParaRPr lang="ar-SA" sz="2000" dirty="0"/>
          </a:p>
          <a:p>
            <a:pPr marL="285750" indent="-285750" algn="just" rtl="1">
              <a:lnSpc>
                <a:spcPct val="150000"/>
              </a:lnSpc>
              <a:buFont typeface="Wingdings" panose="05000000000000000000" pitchFamily="2" charset="2"/>
              <a:buChar char="q"/>
            </a:pPr>
            <a:r>
              <a:rPr lang="ar-SA" sz="2000" dirty="0">
                <a:solidFill>
                  <a:srgbClr val="00B0F0"/>
                </a:solidFill>
              </a:rPr>
              <a:t>تاجر التجزئة: </a:t>
            </a:r>
            <a:r>
              <a:rPr lang="ar-SA" sz="2000" dirty="0"/>
              <a:t>يبيع المنتجات مباشرةً للمستهلك النهائي.</a:t>
            </a:r>
            <a:endParaRPr lang="en-US" sz="2000" dirty="0"/>
          </a:p>
        </p:txBody>
      </p:sp>
      <p:pic>
        <p:nvPicPr>
          <p:cNvPr id="5" name="Picture 4">
            <a:extLst>
              <a:ext uri="{FF2B5EF4-FFF2-40B4-BE49-F238E27FC236}">
                <a16:creationId xmlns:a16="http://schemas.microsoft.com/office/drawing/2014/main" id="{0E17A78B-DAAF-DF54-9A9E-8B0654933F46}"/>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60098" y="4134713"/>
            <a:ext cx="2556473" cy="2556473"/>
          </a:xfrm>
          <a:prstGeom prst="rect">
            <a:avLst/>
          </a:prstGeom>
        </p:spPr>
      </p:pic>
    </p:spTree>
    <p:extLst>
      <p:ext uri="{BB962C8B-B14F-4D97-AF65-F5344CB8AC3E}">
        <p14:creationId xmlns:p14="http://schemas.microsoft.com/office/powerpoint/2010/main" val="2262246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9E577-AA8B-2998-2066-3170ECEEA24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0126530-5B8E-3010-BA8B-28212FC66E2B}"/>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BCCB9F7-D8E9-7E82-A54F-9F0CE5D7C7B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6B19763-4047-3009-741C-E670ECA8A0A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4027B06-2ECB-56D3-7C8A-26AF83D411FB}"/>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60425BE-811A-94FC-974F-8DD20222D23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4683E9B0-AC09-6987-2EE3-6A0AC39BD8B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5DB5C73-2C7B-0966-3E4F-F42BC610539A}"/>
              </a:ext>
            </a:extLst>
          </p:cNvPr>
          <p:cNvSpPr txBox="1"/>
          <p:nvPr/>
        </p:nvSpPr>
        <p:spPr>
          <a:xfrm>
            <a:off x="2218099" y="1079854"/>
            <a:ext cx="8814617" cy="5541389"/>
          </a:xfrm>
          <a:prstGeom prst="rect">
            <a:avLst/>
          </a:prstGeom>
          <a:noFill/>
        </p:spPr>
        <p:txBody>
          <a:bodyPr wrap="square">
            <a:spAutoFit/>
          </a:bodyPr>
          <a:lstStyle/>
          <a:p>
            <a:pPr algn="ctr" rtl="1">
              <a:lnSpc>
                <a:spcPct val="150000"/>
              </a:lnSpc>
            </a:pPr>
            <a:r>
              <a:rPr lang="ar-SA" sz="2000" b="1" dirty="0">
                <a:solidFill>
                  <a:srgbClr val="00B0F0"/>
                </a:solidFill>
              </a:rPr>
              <a:t>عدد الوسطاء</a:t>
            </a:r>
          </a:p>
          <a:p>
            <a:pPr algn="just" rtl="1">
              <a:lnSpc>
                <a:spcPct val="150000"/>
              </a:lnSpc>
            </a:pPr>
            <a:endParaRPr lang="ar-SA" dirty="0"/>
          </a:p>
          <a:p>
            <a:pPr algn="just" rtl="1">
              <a:lnSpc>
                <a:spcPct val="150000"/>
              </a:lnSpc>
            </a:pPr>
            <a:r>
              <a:rPr lang="ar-SA" sz="2000" b="1" dirty="0">
                <a:solidFill>
                  <a:srgbClr val="00B0F0"/>
                </a:solidFill>
              </a:rPr>
              <a:t>اختيار عدد الوسطاء</a:t>
            </a:r>
          </a:p>
          <a:p>
            <a:pPr algn="just" rtl="1">
              <a:lnSpc>
                <a:spcPct val="150000"/>
              </a:lnSpc>
            </a:pPr>
            <a:r>
              <a:rPr lang="ar-SA" dirty="0"/>
              <a:t>تحدد المنظمة عدد الوسطاء المشاركين في توزيع منتجاتها وفقًا لاستراتيجية التوزيع المناسبة، وتشمل:</a:t>
            </a:r>
          </a:p>
          <a:p>
            <a:pPr marL="285750" indent="-285750" algn="just" rtl="1">
              <a:lnSpc>
                <a:spcPct val="150000"/>
              </a:lnSpc>
              <a:buFont typeface="Wingdings" panose="05000000000000000000" pitchFamily="2" charset="2"/>
              <a:buChar char="q"/>
            </a:pPr>
            <a:r>
              <a:rPr lang="ar-SA" b="1" dirty="0">
                <a:solidFill>
                  <a:srgbClr val="00B0F0"/>
                </a:solidFill>
              </a:rPr>
              <a:t>التوزيع المكثف</a:t>
            </a:r>
          </a:p>
          <a:p>
            <a:pPr algn="just" rtl="1">
              <a:lnSpc>
                <a:spcPct val="150000"/>
              </a:lnSpc>
            </a:pPr>
            <a:r>
              <a:rPr lang="ar-SA" dirty="0"/>
              <a:t>توفير المنتج في أكبر عدد ممكن من منافذ البيع، ويستخدم عادةً للسلع التي يشتريها المستهلك بشكل متكرر، مثل الأغذية والمشروبات.</a:t>
            </a:r>
          </a:p>
          <a:p>
            <a:pPr marL="285750" indent="-285750" algn="just" rtl="1">
              <a:lnSpc>
                <a:spcPct val="150000"/>
              </a:lnSpc>
              <a:buFont typeface="Wingdings" panose="05000000000000000000" pitchFamily="2" charset="2"/>
              <a:buChar char="q"/>
            </a:pPr>
            <a:r>
              <a:rPr lang="ar-SA" b="1" dirty="0">
                <a:solidFill>
                  <a:srgbClr val="00B0F0"/>
                </a:solidFill>
              </a:rPr>
              <a:t>التوزيع الانتقائي</a:t>
            </a:r>
          </a:p>
          <a:p>
            <a:pPr algn="just" rtl="1">
              <a:lnSpc>
                <a:spcPct val="150000"/>
              </a:lnSpc>
            </a:pPr>
            <a:r>
              <a:rPr lang="ar-SA" dirty="0"/>
              <a:t>اختيار عدد محدود من الوسطاء الذين تتوافر لديهم الخبرة والإمكانات المناسبة لبيع المنتج، ويستخدم مع المنتجات التي تحتاج إلى مقارنة قبل الشراء، مثل الأجهزة المنزلية.</a:t>
            </a:r>
          </a:p>
          <a:p>
            <a:pPr marL="285750" indent="-285750" algn="just" rtl="1">
              <a:lnSpc>
                <a:spcPct val="150000"/>
              </a:lnSpc>
              <a:buFont typeface="Wingdings" panose="05000000000000000000" pitchFamily="2" charset="2"/>
              <a:buChar char="q"/>
            </a:pPr>
            <a:r>
              <a:rPr lang="ar-SA" b="1" dirty="0">
                <a:solidFill>
                  <a:srgbClr val="00B0F0"/>
                </a:solidFill>
              </a:rPr>
              <a:t>التوزيع الحصر</a:t>
            </a:r>
          </a:p>
          <a:p>
            <a:pPr algn="just" rtl="1">
              <a:lnSpc>
                <a:spcPct val="150000"/>
              </a:lnSpc>
            </a:pPr>
            <a:r>
              <a:rPr lang="ar-SA" dirty="0"/>
              <a:t>يمنح حق بيع المنتج لوسيط واحد أو لعدد محدود جدًا من الوسطاء داخل منطقة محددة، ويستخدم غالبًا مع المنتجات الفاخرة أو ذات القيمة المرتفعة.</a:t>
            </a:r>
            <a:endParaRPr lang="en-US" dirty="0"/>
          </a:p>
        </p:txBody>
      </p:sp>
      <p:pic>
        <p:nvPicPr>
          <p:cNvPr id="5" name="Picture 4" descr="صورة منشور القصة">
            <a:extLst>
              <a:ext uri="{FF2B5EF4-FFF2-40B4-BE49-F238E27FC236}">
                <a16:creationId xmlns:a16="http://schemas.microsoft.com/office/drawing/2014/main" id="{DBC05B99-6A1B-13A3-4B72-15867DAA3B43}"/>
              </a:ext>
            </a:extLst>
          </p:cNvPr>
          <p:cNvPicPr>
            <a:picLocks noChangeAspect="1"/>
          </p:cNvPicPr>
          <p:nvPr/>
        </p:nvPicPr>
        <p:blipFill>
          <a:blip r:embed="rId5"/>
          <a:stretch>
            <a:fillRect/>
          </a:stretch>
        </p:blipFill>
        <p:spPr>
          <a:xfrm>
            <a:off x="105937" y="4644429"/>
            <a:ext cx="2100280" cy="2100280"/>
          </a:xfrm>
          <a:prstGeom prst="rect">
            <a:avLst/>
          </a:prstGeom>
        </p:spPr>
      </p:pic>
    </p:spTree>
    <p:extLst>
      <p:ext uri="{BB962C8B-B14F-4D97-AF65-F5344CB8AC3E}">
        <p14:creationId xmlns:p14="http://schemas.microsoft.com/office/powerpoint/2010/main" val="1518761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BDF4B-C5B7-8D83-0F20-CD973A914759}"/>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C7B6AD7-011E-428C-AA89-28D574A660C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979EDDD-8C17-A070-1E8F-2D7E327A7FD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6F771B1-184E-B526-5752-1B4B933ECE3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D17EF39-4C06-38FE-C925-39801339B79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61DF51E-808D-7409-BACA-80C3287BFE3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08F8BE39-ACF2-28C8-1101-44986CA192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AC5FE5E-BA25-D66B-5C3A-2E8F8F22CB23}"/>
              </a:ext>
            </a:extLst>
          </p:cNvPr>
          <p:cNvSpPr txBox="1"/>
          <p:nvPr/>
        </p:nvSpPr>
        <p:spPr>
          <a:xfrm>
            <a:off x="1879098" y="1044313"/>
            <a:ext cx="9359019" cy="5449056"/>
          </a:xfrm>
          <a:prstGeom prst="rect">
            <a:avLst/>
          </a:prstGeom>
          <a:noFill/>
        </p:spPr>
        <p:txBody>
          <a:bodyPr wrap="square">
            <a:spAutoFit/>
          </a:bodyPr>
          <a:lstStyle/>
          <a:p>
            <a:pPr algn="ctr" rtl="1">
              <a:lnSpc>
                <a:spcPct val="150000"/>
              </a:lnSpc>
            </a:pPr>
            <a:r>
              <a:rPr lang="ar-SA" sz="2000" b="1" dirty="0">
                <a:solidFill>
                  <a:srgbClr val="00B0F0"/>
                </a:solidFill>
              </a:rPr>
              <a:t>مسؤوليات أعضاء القناة</a:t>
            </a:r>
          </a:p>
          <a:p>
            <a:pPr algn="ctr" rtl="1">
              <a:lnSpc>
                <a:spcPct val="150000"/>
              </a:lnSpc>
            </a:pPr>
            <a:endParaRPr lang="ar-SA" b="1" dirty="0">
              <a:solidFill>
                <a:srgbClr val="00B0F0"/>
              </a:solidFill>
            </a:endParaRPr>
          </a:p>
          <a:p>
            <a:pPr algn="just" rtl="1">
              <a:lnSpc>
                <a:spcPct val="150000"/>
              </a:lnSpc>
            </a:pPr>
            <a:r>
              <a:rPr lang="ar-SA" b="1" dirty="0">
                <a:solidFill>
                  <a:srgbClr val="00B0F0"/>
                </a:solidFill>
              </a:rPr>
              <a:t>مسؤوليات أعضاء قناة التسويق</a:t>
            </a:r>
          </a:p>
          <a:p>
            <a:pPr algn="just" rtl="1">
              <a:lnSpc>
                <a:spcPct val="150000"/>
              </a:lnSpc>
            </a:pPr>
            <a:r>
              <a:rPr lang="ar-SA" dirty="0"/>
              <a:t>لضمان نجاح قناة التسويق، يجب تحديد مسؤوليات كل عضو فيها بصورة واضحة، بحيث يعرف كل طرف دوره وحقوقه والتزاماته.</a:t>
            </a:r>
          </a:p>
          <a:p>
            <a:pPr algn="just" rtl="1">
              <a:lnSpc>
                <a:spcPct val="150000"/>
              </a:lnSpc>
            </a:pPr>
            <a:r>
              <a:rPr lang="ar-SA" dirty="0">
                <a:solidFill>
                  <a:srgbClr val="00B0F0"/>
                </a:solidFill>
              </a:rPr>
              <a:t>ويشمل ذلك:</a:t>
            </a:r>
          </a:p>
          <a:p>
            <a:pPr marL="285750" indent="-285750" algn="just" rtl="1">
              <a:lnSpc>
                <a:spcPct val="150000"/>
              </a:lnSpc>
              <a:buFont typeface="Arial" panose="020B0604020202020204" pitchFamily="34" charset="0"/>
              <a:buChar char="•"/>
            </a:pPr>
            <a:r>
              <a:rPr lang="ar-SA" dirty="0"/>
              <a:t>تحديد مسؤوليات كل عضو داخل القناة.</a:t>
            </a:r>
          </a:p>
          <a:p>
            <a:pPr marL="285750" indent="-285750" algn="just" rtl="1">
              <a:lnSpc>
                <a:spcPct val="150000"/>
              </a:lnSpc>
              <a:buFont typeface="Arial" panose="020B0604020202020204" pitchFamily="34" charset="0"/>
              <a:buChar char="•"/>
            </a:pPr>
            <a:r>
              <a:rPr lang="ar-SA" dirty="0"/>
              <a:t>الاتفاق على سياسات الأسعار والخصومات.</a:t>
            </a:r>
          </a:p>
          <a:p>
            <a:pPr marL="285750" indent="-285750" algn="just" rtl="1">
              <a:lnSpc>
                <a:spcPct val="150000"/>
              </a:lnSpc>
              <a:buFont typeface="Arial" panose="020B0604020202020204" pitchFamily="34" charset="0"/>
              <a:buChar char="•"/>
            </a:pPr>
            <a:r>
              <a:rPr lang="ar-SA" dirty="0"/>
              <a:t>تحديد شروط البيع وآلية تنفيذها.</a:t>
            </a:r>
          </a:p>
          <a:p>
            <a:pPr marL="285750" indent="-285750" algn="just" rtl="1">
              <a:lnSpc>
                <a:spcPct val="150000"/>
              </a:lnSpc>
              <a:buFont typeface="Arial" panose="020B0604020202020204" pitchFamily="34" charset="0"/>
              <a:buChar char="•"/>
            </a:pPr>
            <a:r>
              <a:rPr lang="ar-SA" dirty="0"/>
              <a:t>تحديد المناطق الجغرافية التي يعمل فيها كل وسيط.</a:t>
            </a:r>
          </a:p>
          <a:p>
            <a:pPr marL="285750" indent="-285750" algn="just" rtl="1">
              <a:lnSpc>
                <a:spcPct val="150000"/>
              </a:lnSpc>
              <a:buFont typeface="Arial" panose="020B0604020202020204" pitchFamily="34" charset="0"/>
              <a:buChar char="•"/>
            </a:pPr>
            <a:r>
              <a:rPr lang="ar-SA" dirty="0"/>
              <a:t>توضيح الخدمات التي يقدمها كل عضو، مثل التخزين أو النقل أو خدمة العملاء.</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يساعد هذا التنظيم على تعزيز التعاون بين أعضاء القناة، وتقليل النزاعات، وتحسين كفاءة توزيع المنتجات.</a:t>
            </a:r>
            <a:endParaRPr lang="en-US" dirty="0"/>
          </a:p>
        </p:txBody>
      </p:sp>
      <p:pic>
        <p:nvPicPr>
          <p:cNvPr id="5" name="Picture 4">
            <a:extLst>
              <a:ext uri="{FF2B5EF4-FFF2-40B4-BE49-F238E27FC236}">
                <a16:creationId xmlns:a16="http://schemas.microsoft.com/office/drawing/2014/main" id="{665B85AD-D5D4-BEF8-87CA-0D6C57C4BFE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44443" y="4616453"/>
            <a:ext cx="2851842" cy="1976369"/>
          </a:xfrm>
          <a:prstGeom prst="rect">
            <a:avLst/>
          </a:prstGeom>
        </p:spPr>
      </p:pic>
    </p:spTree>
    <p:extLst>
      <p:ext uri="{BB962C8B-B14F-4D97-AF65-F5344CB8AC3E}">
        <p14:creationId xmlns:p14="http://schemas.microsoft.com/office/powerpoint/2010/main" val="37936666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1F824-CF9A-AED8-B1A5-1160E0E6E55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55F7BF3-D3A3-CB1F-F7A2-BA0CE655ADB8}"/>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71F6A2D-0EBC-0A51-527C-DA0771404D0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1C848F1-29BA-B997-BB3C-5C607BE6C19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0705C07-E700-3F19-D442-E5310CECCF3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2F51C09-32DA-4EDC-B8C5-9F0645D9065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65890123-399E-D7ED-CBC2-05F2D4E3479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C8EF9941-E3FE-87A6-CC81-15EE3A4DB870}"/>
              </a:ext>
            </a:extLst>
          </p:cNvPr>
          <p:cNvSpPr txBox="1"/>
          <p:nvPr/>
        </p:nvSpPr>
        <p:spPr>
          <a:xfrm>
            <a:off x="1814034" y="550596"/>
            <a:ext cx="9624126" cy="6280053"/>
          </a:xfrm>
          <a:prstGeom prst="rect">
            <a:avLst/>
          </a:prstGeom>
          <a:noFill/>
        </p:spPr>
        <p:txBody>
          <a:bodyPr wrap="square">
            <a:spAutoFit/>
          </a:bodyPr>
          <a:lstStyle/>
          <a:p>
            <a:pPr algn="ctr" rtl="1">
              <a:lnSpc>
                <a:spcPct val="150000"/>
              </a:lnSpc>
            </a:pPr>
            <a:r>
              <a:rPr lang="ar-SA" sz="2000" b="1" dirty="0">
                <a:solidFill>
                  <a:srgbClr val="00B0F0"/>
                </a:solidFill>
              </a:rPr>
              <a:t>تقييم بدائل قنوات التسويق</a:t>
            </a:r>
          </a:p>
          <a:p>
            <a:pPr algn="just" rtl="1">
              <a:lnSpc>
                <a:spcPct val="150000"/>
              </a:lnSpc>
            </a:pPr>
            <a:r>
              <a:rPr lang="ar-SA" b="1" dirty="0">
                <a:solidFill>
                  <a:srgbClr val="00B0F0"/>
                </a:solidFill>
              </a:rPr>
              <a:t>تقييم بدائل قنوات التسويق</a:t>
            </a:r>
          </a:p>
          <a:p>
            <a:pPr algn="just" rtl="1">
              <a:lnSpc>
                <a:spcPct val="150000"/>
              </a:lnSpc>
            </a:pPr>
            <a:r>
              <a:rPr lang="ar-SA" dirty="0"/>
              <a:t>بعد تحديد البدائل المناسبة، تقوم المنظمة بتقييم كل بديل لاختيار قناة التسويق الأكثر قدرة على تحقيق أهدافها. ويعتمد التقييم على ثلاثة معايير رئيسة:</a:t>
            </a:r>
          </a:p>
          <a:p>
            <a:pPr marL="285750" indent="-285750" algn="just" rtl="1">
              <a:lnSpc>
                <a:spcPct val="150000"/>
              </a:lnSpc>
              <a:buFont typeface="Wingdings" panose="05000000000000000000" pitchFamily="2" charset="2"/>
              <a:buChar char="q"/>
            </a:pPr>
            <a:r>
              <a:rPr lang="ar-SA" b="1" dirty="0">
                <a:solidFill>
                  <a:srgbClr val="00B0F0"/>
                </a:solidFill>
              </a:rPr>
              <a:t> المعيار الاقتصادي</a:t>
            </a:r>
          </a:p>
          <a:p>
            <a:pPr algn="just" rtl="1">
              <a:lnSpc>
                <a:spcPct val="150000"/>
              </a:lnSpc>
            </a:pPr>
            <a:r>
              <a:rPr lang="ar-SA" dirty="0"/>
              <a:t>تُقارن المنظمة بين البدائل من حيث حجم المبيعات المتوقعة، وتكاليف التوزيع، والعائد المتوقع، بهدف اختيار القناة التي تحقق أفضل ربحية بأقل تكلفة ممكنة.</a:t>
            </a:r>
          </a:p>
          <a:p>
            <a:pPr marL="285750" indent="-285750" algn="just" rtl="1">
              <a:lnSpc>
                <a:spcPct val="150000"/>
              </a:lnSpc>
              <a:buFont typeface="Wingdings" panose="05000000000000000000" pitchFamily="2" charset="2"/>
              <a:buChar char="q"/>
            </a:pPr>
            <a:r>
              <a:rPr lang="ar-SA" b="1" dirty="0">
                <a:solidFill>
                  <a:srgbClr val="00B0F0"/>
                </a:solidFill>
              </a:rPr>
              <a:t> مستوى السيطرة</a:t>
            </a:r>
          </a:p>
          <a:p>
            <a:pPr algn="just" rtl="1">
              <a:lnSpc>
                <a:spcPct val="150000"/>
              </a:lnSpc>
            </a:pPr>
            <a:r>
              <a:rPr lang="ar-SA" dirty="0"/>
              <a:t>تحدد المنظمة مدى قدرتها على الإشراف على أنشطة التوزيع والتسويق عند الاستعانة بالوسطاء، مثل طريقة عرض المنتجات، ومستوى الخدمة المقدمة للعملاء، والمحافظة على صورة العلامة التجارية.</a:t>
            </a:r>
          </a:p>
          <a:p>
            <a:pPr marL="285750" indent="-285750" algn="just" rtl="1">
              <a:lnSpc>
                <a:spcPct val="150000"/>
              </a:lnSpc>
              <a:buFont typeface="Wingdings" panose="05000000000000000000" pitchFamily="2" charset="2"/>
              <a:buChar char="q"/>
            </a:pPr>
            <a:r>
              <a:rPr lang="ar-SA" b="1" dirty="0">
                <a:solidFill>
                  <a:srgbClr val="00B0F0"/>
                </a:solidFill>
              </a:rPr>
              <a:t>القدرة على التكيف</a:t>
            </a:r>
          </a:p>
          <a:p>
            <a:pPr algn="just" rtl="1">
              <a:lnSpc>
                <a:spcPct val="150000"/>
              </a:lnSpc>
            </a:pPr>
            <a:r>
              <a:rPr lang="ar-SA" dirty="0"/>
              <a:t>تُقيَّم القناة من حيث مرونتها وقدرتها على التكيف مع التغيرات في السوق، مثل تغير احتياجات العملاء أو ظهور تقنيات وأساليب توزيع جديدة.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تختار المنظمة قناة التسويق التي تحقق أفضل توازن بين الربحية، وإمكانية السيطرة، والمرونة في مواجهة التغيرات المستقبلية.</a:t>
            </a:r>
            <a:endParaRPr lang="en-US" dirty="0"/>
          </a:p>
        </p:txBody>
      </p:sp>
      <p:pic>
        <p:nvPicPr>
          <p:cNvPr id="5" name="Picture 4">
            <a:extLst>
              <a:ext uri="{FF2B5EF4-FFF2-40B4-BE49-F238E27FC236}">
                <a16:creationId xmlns:a16="http://schemas.microsoft.com/office/drawing/2014/main" id="{B7FE7434-78E9-2C5B-EFD6-2186012B4462}"/>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28623" y="5548908"/>
            <a:ext cx="1863140" cy="1320675"/>
          </a:xfrm>
          <a:prstGeom prst="rect">
            <a:avLst/>
          </a:prstGeom>
        </p:spPr>
      </p:pic>
    </p:spTree>
    <p:extLst>
      <p:ext uri="{BB962C8B-B14F-4D97-AF65-F5344CB8AC3E}">
        <p14:creationId xmlns:p14="http://schemas.microsoft.com/office/powerpoint/2010/main" val="1894697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0A5E1-527E-DC4B-6953-E5A91B5C5F6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2042764-E74D-45C7-64F9-D3060F87E638}"/>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2F24F7E-429E-66B1-7740-CA71B3E011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96A8399-AEF3-E1FF-5B6B-53D7639DD41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93447E1-B973-FAD8-9477-51C07A62C9E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C1E3B14-37C7-43F1-892D-5371474CE4F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438083C0-F42B-9480-2FB5-AB5432151FB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5B60B81-2F24-81BA-6B3A-A6FDD7EDAE0F}"/>
              </a:ext>
            </a:extLst>
          </p:cNvPr>
          <p:cNvSpPr txBox="1"/>
          <p:nvPr/>
        </p:nvSpPr>
        <p:spPr>
          <a:xfrm>
            <a:off x="1923953" y="836564"/>
            <a:ext cx="9404287" cy="5864554"/>
          </a:xfrm>
          <a:prstGeom prst="rect">
            <a:avLst/>
          </a:prstGeom>
          <a:noFill/>
        </p:spPr>
        <p:txBody>
          <a:bodyPr wrap="square">
            <a:spAutoFit/>
          </a:bodyPr>
          <a:lstStyle/>
          <a:p>
            <a:pPr algn="ctr" rtl="1">
              <a:lnSpc>
                <a:spcPct val="150000"/>
              </a:lnSpc>
            </a:pPr>
            <a:r>
              <a:rPr lang="ar-SA" b="1" dirty="0">
                <a:solidFill>
                  <a:srgbClr val="00B0F0"/>
                </a:solidFill>
              </a:rPr>
              <a:t>البيع بالتجزئة</a:t>
            </a:r>
          </a:p>
          <a:p>
            <a:pPr algn="just" rtl="1">
              <a:lnSpc>
                <a:spcPct val="150000"/>
              </a:lnSpc>
            </a:pPr>
            <a:r>
              <a:rPr lang="ar-SA" dirty="0">
                <a:solidFill>
                  <a:srgbClr val="00B0F0"/>
                </a:solidFill>
              </a:rPr>
              <a:t>مفهوم البيع بالتجزئة</a:t>
            </a:r>
          </a:p>
          <a:p>
            <a:pPr algn="just" rtl="1">
              <a:lnSpc>
                <a:spcPct val="150000"/>
              </a:lnSpc>
            </a:pPr>
            <a:r>
              <a:rPr lang="ar-SA" dirty="0"/>
              <a:t>يقصد بالبيع بالتجزئة جميع الأنشطة التي تتعلق ببيع المنتجات أو الخدمات مباشرةً إلى المستهلك النهائي لاستخدامه الشخصي أو العائلي، وليس بغرض إعادة البيع.</a:t>
            </a:r>
          </a:p>
          <a:p>
            <a:pPr algn="just" rtl="1">
              <a:lnSpc>
                <a:spcPct val="150000"/>
              </a:lnSpc>
            </a:pPr>
            <a:endParaRPr lang="ar-SA" dirty="0"/>
          </a:p>
          <a:p>
            <a:pPr algn="just" rtl="1">
              <a:lnSpc>
                <a:spcPct val="150000"/>
              </a:lnSpc>
            </a:pPr>
            <a:r>
              <a:rPr lang="ar-SA" dirty="0"/>
              <a:t>أما تاجر التجزئة فهو المنشأة التي تعتمد معظم إيراداتها على بيع المنتجات أو الخدمات مباشرةً للمستهلك النهائي.</a:t>
            </a:r>
          </a:p>
          <a:p>
            <a:pPr algn="just" rtl="1">
              <a:lnSpc>
                <a:spcPct val="150000"/>
              </a:lnSpc>
            </a:pPr>
            <a:r>
              <a:rPr lang="ar-SA" dirty="0"/>
              <a:t>ويؤدي البيع بالتجزئة دورًا مهمًا في النظام التسويقي من خلال:</a:t>
            </a:r>
          </a:p>
          <a:p>
            <a:pPr marL="285750" indent="-285750" algn="just" rtl="1">
              <a:lnSpc>
                <a:spcPct val="150000"/>
              </a:lnSpc>
              <a:buFont typeface="Arial" panose="020B0604020202020204" pitchFamily="34" charset="0"/>
              <a:buChar char="•"/>
            </a:pPr>
            <a:r>
              <a:rPr lang="ar-SA" dirty="0"/>
              <a:t>إتاحة المنتجات للمستهلك في المكان والوقت المناسبين.</a:t>
            </a:r>
          </a:p>
          <a:p>
            <a:pPr marL="285750" indent="-285750" algn="just" rtl="1">
              <a:lnSpc>
                <a:spcPct val="150000"/>
              </a:lnSpc>
              <a:buFont typeface="Arial" panose="020B0604020202020204" pitchFamily="34" charset="0"/>
              <a:buChar char="•"/>
            </a:pPr>
            <a:r>
              <a:rPr lang="ar-SA" dirty="0"/>
              <a:t>توفير تشكيلة متنوعة من المنتجات لتلبية احتياجات العملاء.</a:t>
            </a:r>
          </a:p>
          <a:p>
            <a:pPr marL="285750" indent="-285750" algn="just" rtl="1">
              <a:lnSpc>
                <a:spcPct val="150000"/>
              </a:lnSpc>
              <a:buFont typeface="Arial" panose="020B0604020202020204" pitchFamily="34" charset="0"/>
              <a:buChar char="•"/>
            </a:pPr>
            <a:r>
              <a:rPr lang="ar-SA" dirty="0"/>
              <a:t>تسهيل عملية الشراء من خلال تقديم الخدمات المناسبة.</a:t>
            </a:r>
          </a:p>
          <a:p>
            <a:pPr marL="285750" indent="-285750" algn="just" rtl="1">
              <a:lnSpc>
                <a:spcPct val="150000"/>
              </a:lnSpc>
              <a:buFont typeface="Arial" panose="020B0604020202020204" pitchFamily="34" charset="0"/>
              <a:buChar char="•"/>
            </a:pPr>
            <a:r>
              <a:rPr lang="ar-SA" dirty="0"/>
              <a:t>تمثيل الحلقة الأخيرة التي تربط المنتج بالمستهلك.</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يُعد البيع بالتجزئة المرحلة الأخيرة في قناة التسويق، وهو المسؤول عن إيصال المنتج إلى المستهلك النهائي وتقديم تجربة شراء مناسبة.</a:t>
            </a:r>
            <a:endParaRPr lang="en-US" dirty="0"/>
          </a:p>
        </p:txBody>
      </p:sp>
      <p:pic>
        <p:nvPicPr>
          <p:cNvPr id="5" name="Picture 4">
            <a:extLst>
              <a:ext uri="{FF2B5EF4-FFF2-40B4-BE49-F238E27FC236}">
                <a16:creationId xmlns:a16="http://schemas.microsoft.com/office/drawing/2014/main" id="{6EC43E04-F85C-AD80-9F70-04352ABAD9BD}"/>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69311" y="3154907"/>
            <a:ext cx="2643281" cy="2643281"/>
          </a:xfrm>
          <a:prstGeom prst="rect">
            <a:avLst/>
          </a:prstGeom>
        </p:spPr>
      </p:pic>
    </p:spTree>
    <p:extLst>
      <p:ext uri="{BB962C8B-B14F-4D97-AF65-F5344CB8AC3E}">
        <p14:creationId xmlns:p14="http://schemas.microsoft.com/office/powerpoint/2010/main" val="33701439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F44ED-629E-F6B9-761B-05D40F8EB1F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2D7EF01-2BCE-5E57-7B37-0DC27C30B579}"/>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30A7526-B69C-4A6A-C15C-53947738C7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7C32A81-4E54-2771-902C-BDA053BEE14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A0E4B88-C291-1BE0-749C-DAAD1DFE84B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C882FEE-48EF-9D9B-C0BA-9A525BA6EC7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5DBDB60B-BD86-27A7-E308-571506A27A2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93BB560-459B-C9B7-B76C-369A9FB97C08}"/>
              </a:ext>
            </a:extLst>
          </p:cNvPr>
          <p:cNvSpPr txBox="1"/>
          <p:nvPr/>
        </p:nvSpPr>
        <p:spPr>
          <a:xfrm>
            <a:off x="2236206" y="992619"/>
            <a:ext cx="9304698" cy="5449056"/>
          </a:xfrm>
          <a:prstGeom prst="rect">
            <a:avLst/>
          </a:prstGeom>
          <a:noFill/>
        </p:spPr>
        <p:txBody>
          <a:bodyPr wrap="square">
            <a:spAutoFit/>
          </a:bodyPr>
          <a:lstStyle/>
          <a:p>
            <a:pPr algn="ctr" rtl="1">
              <a:lnSpc>
                <a:spcPct val="150000"/>
              </a:lnSpc>
            </a:pPr>
            <a:r>
              <a:rPr lang="ar-SA" b="1" dirty="0">
                <a:solidFill>
                  <a:srgbClr val="00B0F0"/>
                </a:solidFill>
              </a:rPr>
              <a:t>الوظائف الرئيسة لتاجر التجزئة</a:t>
            </a:r>
          </a:p>
          <a:p>
            <a:pPr algn="just" rtl="1">
              <a:lnSpc>
                <a:spcPct val="150000"/>
              </a:lnSpc>
            </a:pPr>
            <a:r>
              <a:rPr lang="ar-SA" dirty="0">
                <a:solidFill>
                  <a:srgbClr val="00B0F0"/>
                </a:solidFill>
              </a:rPr>
              <a:t>الوظائف الرئيسة لتاجر التجزئة</a:t>
            </a:r>
          </a:p>
          <a:p>
            <a:pPr algn="just" rtl="1">
              <a:lnSpc>
                <a:spcPct val="150000"/>
              </a:lnSpc>
            </a:pPr>
            <a:r>
              <a:rPr lang="ar-SA" dirty="0"/>
              <a:t>يقوم تاجر التجزئة بعدد من الوظائف التي تضيف قيمة لكلٍ من المنتج والمستهلك، ومن أبرزها:</a:t>
            </a:r>
          </a:p>
          <a:p>
            <a:pPr marL="285750" indent="-285750" algn="just" rtl="1">
              <a:lnSpc>
                <a:spcPct val="150000"/>
              </a:lnSpc>
              <a:buFont typeface="Arial" panose="020B0604020202020204" pitchFamily="34" charset="0"/>
              <a:buChar char="•"/>
            </a:pPr>
            <a:r>
              <a:rPr lang="ar-SA" dirty="0"/>
              <a:t>توفير تشكيلة متنوعة من المنتجات لتلبية احتياجات العملاء في مكان واحد.</a:t>
            </a:r>
          </a:p>
          <a:p>
            <a:pPr marL="285750" indent="-285750" algn="just" rtl="1">
              <a:lnSpc>
                <a:spcPct val="150000"/>
              </a:lnSpc>
              <a:buFont typeface="Arial" panose="020B0604020202020204" pitchFamily="34" charset="0"/>
              <a:buChar char="•"/>
            </a:pPr>
            <a:r>
              <a:rPr lang="ar-SA" dirty="0"/>
              <a:t>عرض المنتجات بطريقة تسهّل على العملاء المقارنة والاختيار.</a:t>
            </a:r>
          </a:p>
          <a:p>
            <a:pPr marL="285750" indent="-285750" algn="just" rtl="1">
              <a:lnSpc>
                <a:spcPct val="150000"/>
              </a:lnSpc>
              <a:buFont typeface="Arial" panose="020B0604020202020204" pitchFamily="34" charset="0"/>
              <a:buChar char="•"/>
            </a:pPr>
            <a:r>
              <a:rPr lang="ar-SA" dirty="0"/>
              <a:t>الترويج للمنتجات وتشجيع العملاء على اتخاذ قرار الشراء.</a:t>
            </a:r>
          </a:p>
          <a:p>
            <a:pPr marL="285750" indent="-285750" algn="just" rtl="1">
              <a:lnSpc>
                <a:spcPct val="150000"/>
              </a:lnSpc>
              <a:buFont typeface="Arial" panose="020B0604020202020204" pitchFamily="34" charset="0"/>
              <a:buChar char="•"/>
            </a:pPr>
            <a:r>
              <a:rPr lang="ar-SA" dirty="0"/>
              <a:t>تقديم خدمات قبل البيع وبعده، مثل تقديم المعلومات، والاستبدال، والصيانة عند الحاجة.</a:t>
            </a:r>
          </a:p>
          <a:p>
            <a:pPr marL="285750" indent="-285750" algn="just" rtl="1">
              <a:lnSpc>
                <a:spcPct val="150000"/>
              </a:lnSpc>
              <a:buFont typeface="Arial" panose="020B0604020202020204" pitchFamily="34" charset="0"/>
              <a:buChar char="•"/>
            </a:pPr>
            <a:r>
              <a:rPr lang="ar-SA" dirty="0"/>
              <a:t>تخزين المنتجات والمحافظة على توافرها بشكل مستمر.</a:t>
            </a:r>
          </a:p>
          <a:p>
            <a:pPr marL="285750" indent="-285750" algn="just" rtl="1">
              <a:lnSpc>
                <a:spcPct val="150000"/>
              </a:lnSpc>
              <a:buFont typeface="Arial" panose="020B0604020202020204" pitchFamily="34" charset="0"/>
              <a:buChar char="•"/>
            </a:pPr>
            <a:r>
              <a:rPr lang="ar-SA" dirty="0"/>
              <a:t>نقل آراء العملاء وملاحظاتهم إلى المنتج للمساهمة في تطوير المنتجات.</a:t>
            </a:r>
          </a:p>
          <a:p>
            <a:pPr marL="285750" indent="-285750" algn="just" rtl="1">
              <a:lnSpc>
                <a:spcPct val="150000"/>
              </a:lnSpc>
              <a:buFont typeface="Arial" panose="020B0604020202020204" pitchFamily="34" charset="0"/>
              <a:buChar char="•"/>
            </a:pPr>
            <a:r>
              <a:rPr lang="ar-SA" dirty="0"/>
              <a:t>تحمل جزء من مخاطر التخزين وتغير الطلب على المنتجات.</a:t>
            </a:r>
          </a:p>
          <a:p>
            <a:pPr marL="285750" indent="-285750" algn="just" rtl="1">
              <a:lnSpc>
                <a:spcPct val="150000"/>
              </a:lnSpc>
              <a:buFont typeface="Arial" panose="020B0604020202020204" pitchFamily="34" charset="0"/>
              <a:buChar char="•"/>
            </a:pPr>
            <a:r>
              <a:rPr lang="ar-SA" dirty="0"/>
              <a:t>توفير المنتجات في المكان والوقت المناسبين بما يحقق راحة العملاء.</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يسهم تاجر التجزئة في تحسين تجربة العميل، وزيادة رضا المستهلك، وتعزيز كفاءة وصول المنتجات إلى الأسواق.</a:t>
            </a:r>
            <a:endParaRPr lang="en-US" dirty="0"/>
          </a:p>
        </p:txBody>
      </p:sp>
      <p:pic>
        <p:nvPicPr>
          <p:cNvPr id="5" name="Picture 4">
            <a:extLst>
              <a:ext uri="{FF2B5EF4-FFF2-40B4-BE49-F238E27FC236}">
                <a16:creationId xmlns:a16="http://schemas.microsoft.com/office/drawing/2014/main" id="{0A69DFDF-4A0F-C1CC-76B3-CFC8921DACCD}"/>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65900" y="3187634"/>
            <a:ext cx="2601740" cy="2601740"/>
          </a:xfrm>
          <a:prstGeom prst="rect">
            <a:avLst/>
          </a:prstGeom>
        </p:spPr>
      </p:pic>
    </p:spTree>
    <p:extLst>
      <p:ext uri="{BB962C8B-B14F-4D97-AF65-F5344CB8AC3E}">
        <p14:creationId xmlns:p14="http://schemas.microsoft.com/office/powerpoint/2010/main" val="26617470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37D6BE-DB4E-E20C-F6FD-33EEB62D651C}"/>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D7B0D81-88BA-1175-9B76-2C7B2F854920}"/>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FFF7022C-65A7-618B-7AD3-5575766D9A0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AACFA59-63D9-BEBC-C198-41DE575B33E6}"/>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D240CD7-6403-732B-352C-3FAFE2959FD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3AD67C5-03BB-1427-EC32-75D526F90D5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9F8B8F2D-6262-75DD-8C69-212A591D17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FEE87E4-0F3A-E772-C7FF-60ECC34A2EC0}"/>
              </a:ext>
            </a:extLst>
          </p:cNvPr>
          <p:cNvSpPr txBox="1"/>
          <p:nvPr/>
        </p:nvSpPr>
        <p:spPr>
          <a:xfrm>
            <a:off x="2695333" y="813481"/>
            <a:ext cx="8722951" cy="5910721"/>
          </a:xfrm>
          <a:prstGeom prst="rect">
            <a:avLst/>
          </a:prstGeom>
          <a:noFill/>
        </p:spPr>
        <p:txBody>
          <a:bodyPr wrap="square">
            <a:spAutoFit/>
          </a:bodyPr>
          <a:lstStyle/>
          <a:p>
            <a:pPr algn="ctr" rtl="1">
              <a:lnSpc>
                <a:spcPct val="150000"/>
              </a:lnSpc>
            </a:pPr>
            <a:r>
              <a:rPr lang="ar-SA" sz="2000" b="1" dirty="0">
                <a:solidFill>
                  <a:srgbClr val="00B0F0"/>
                </a:solidFill>
              </a:rPr>
              <a:t>تصنيف تجار التجزئة</a:t>
            </a:r>
          </a:p>
          <a:p>
            <a:pPr algn="just" rtl="1">
              <a:lnSpc>
                <a:spcPct val="150000"/>
              </a:lnSpc>
            </a:pPr>
            <a:r>
              <a:rPr lang="ar-SA" dirty="0">
                <a:solidFill>
                  <a:srgbClr val="00B0F0"/>
                </a:solidFill>
              </a:rPr>
              <a:t>تصنيف تجار التجزئة</a:t>
            </a:r>
          </a:p>
          <a:p>
            <a:pPr algn="just" rtl="1">
              <a:lnSpc>
                <a:spcPct val="150000"/>
              </a:lnSpc>
            </a:pPr>
            <a:r>
              <a:rPr lang="ar-SA" dirty="0"/>
              <a:t>يمكن تصنيف متاجر التجزئة وفق مجموعة من الخصائص التي تساعد على التمييز بينها، وتشمل:</a:t>
            </a:r>
          </a:p>
          <a:p>
            <a:pPr marL="285750" indent="-285750" algn="just" rtl="1">
              <a:lnSpc>
                <a:spcPct val="150000"/>
              </a:lnSpc>
              <a:buFont typeface="Wingdings" panose="05000000000000000000" pitchFamily="2" charset="2"/>
              <a:buChar char="q"/>
            </a:pPr>
            <a:r>
              <a:rPr lang="ar-SA" dirty="0">
                <a:solidFill>
                  <a:srgbClr val="00B0F0"/>
                </a:solidFill>
              </a:rPr>
              <a:t>مستوى الخدمة المقدمة</a:t>
            </a:r>
          </a:p>
          <a:p>
            <a:pPr algn="just" rtl="1">
              <a:lnSpc>
                <a:spcPct val="150000"/>
              </a:lnSpc>
            </a:pPr>
            <a:r>
              <a:rPr lang="ar-SA" dirty="0"/>
              <a:t>يختلف مستوى الخدمة التي يحصل عليها العميل من متجر إلى آخر، ويؤثر ذلك في تجربة الشراء وتكاليف التشغيل.</a:t>
            </a:r>
          </a:p>
          <a:p>
            <a:pPr marL="285750" indent="-285750" algn="just" rtl="1">
              <a:lnSpc>
                <a:spcPct val="150000"/>
              </a:lnSpc>
              <a:buFont typeface="Wingdings" panose="05000000000000000000" pitchFamily="2" charset="2"/>
              <a:buChar char="q"/>
            </a:pPr>
            <a:r>
              <a:rPr lang="ar-SA" dirty="0">
                <a:solidFill>
                  <a:srgbClr val="00B0F0"/>
                </a:solidFill>
              </a:rPr>
              <a:t>طبيعة وتنوع المنتجات</a:t>
            </a:r>
          </a:p>
          <a:p>
            <a:pPr algn="just" rtl="1">
              <a:lnSpc>
                <a:spcPct val="150000"/>
              </a:lnSpc>
            </a:pPr>
            <a:r>
              <a:rPr lang="ar-SA" dirty="0"/>
              <a:t>تختلف المتاجر في عدد فئات المنتجات التي تقدمها، ومدى التخصص أو التنوع في هذه المنتجات.</a:t>
            </a:r>
          </a:p>
          <a:p>
            <a:pPr marL="285750" indent="-285750" algn="just" rtl="1">
              <a:lnSpc>
                <a:spcPct val="150000"/>
              </a:lnSpc>
              <a:buFont typeface="Wingdings" panose="05000000000000000000" pitchFamily="2" charset="2"/>
              <a:buChar char="q"/>
            </a:pPr>
            <a:r>
              <a:rPr lang="ar-SA" dirty="0">
                <a:solidFill>
                  <a:srgbClr val="00B0F0"/>
                </a:solidFill>
              </a:rPr>
              <a:t> مستوى الأسعار</a:t>
            </a:r>
          </a:p>
          <a:p>
            <a:pPr algn="just" rtl="1">
              <a:lnSpc>
                <a:spcPct val="150000"/>
              </a:lnSpc>
            </a:pPr>
            <a:r>
              <a:rPr lang="ar-SA" dirty="0"/>
              <a:t>تعتمد بعض المتاجر على الأسعار المنخفضة، بينما تركز أخرى على تقديم خدمات إضافية مقابل أسعار أعلى.</a:t>
            </a:r>
          </a:p>
          <a:p>
            <a:pPr marL="285750" indent="-285750" algn="just" rtl="1">
              <a:lnSpc>
                <a:spcPct val="150000"/>
              </a:lnSpc>
              <a:buFont typeface="Wingdings" panose="05000000000000000000" pitchFamily="2" charset="2"/>
              <a:buChar char="q"/>
            </a:pPr>
            <a:r>
              <a:rPr lang="ar-SA" dirty="0">
                <a:solidFill>
                  <a:srgbClr val="00B0F0"/>
                </a:solidFill>
              </a:rPr>
              <a:t> أسلوب التنظيم والإدارة</a:t>
            </a:r>
          </a:p>
          <a:p>
            <a:pPr algn="just" rtl="1">
              <a:lnSpc>
                <a:spcPct val="150000"/>
              </a:lnSpc>
            </a:pPr>
            <a:r>
              <a:rPr lang="ar-SA" dirty="0"/>
              <a:t>تختلف المتاجر في طريقة إدارتها وتنظيم أعمالها، مثل المتاجر المستقلة أو المتاجر التابعة لسلاسل تجارية.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يساعد هذا التصنيف على فهم الاختلاف بين متاجر التجزئة واختيار النوع الذي يتناسب مع طبيعة المنتج واحتياجات السوق.</a:t>
            </a:r>
            <a:endParaRPr lang="en-US" dirty="0"/>
          </a:p>
        </p:txBody>
      </p:sp>
      <p:pic>
        <p:nvPicPr>
          <p:cNvPr id="5" name="Picture 4">
            <a:extLst>
              <a:ext uri="{FF2B5EF4-FFF2-40B4-BE49-F238E27FC236}">
                <a16:creationId xmlns:a16="http://schemas.microsoft.com/office/drawing/2014/main" id="{9D96CE50-02F1-3FAD-060F-7B179CAF1E6D}"/>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00757" y="3628543"/>
            <a:ext cx="2248088" cy="2248088"/>
          </a:xfrm>
          <a:prstGeom prst="rect">
            <a:avLst/>
          </a:prstGeom>
        </p:spPr>
      </p:pic>
    </p:spTree>
    <p:extLst>
      <p:ext uri="{BB962C8B-B14F-4D97-AF65-F5344CB8AC3E}">
        <p14:creationId xmlns:p14="http://schemas.microsoft.com/office/powerpoint/2010/main" val="10935057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8F5B1B-8234-461E-FB5F-FC20FFE61A4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8C769F6-81D0-A769-CA42-72CA8D80D1D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AF37FAC-F2EC-5C53-A421-8E3E22AB07C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4F7B6B6-82A2-AD76-3D6C-A4460360826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4F72418-96BB-6A3F-5B5B-33C09435808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EF4C668-B518-559F-A618-84AB2CA3CE8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CD861653-38E2-0994-3508-3820CCE61A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EED1AF90-3F14-C0B4-C67B-21AD3EA9A2AC}"/>
              </a:ext>
            </a:extLst>
          </p:cNvPr>
          <p:cNvSpPr txBox="1"/>
          <p:nvPr/>
        </p:nvSpPr>
        <p:spPr>
          <a:xfrm>
            <a:off x="2242847" y="944860"/>
            <a:ext cx="9175437" cy="5449056"/>
          </a:xfrm>
          <a:prstGeom prst="rect">
            <a:avLst/>
          </a:prstGeom>
          <a:noFill/>
        </p:spPr>
        <p:txBody>
          <a:bodyPr wrap="square">
            <a:spAutoFit/>
          </a:bodyPr>
          <a:lstStyle/>
          <a:p>
            <a:pPr algn="ctr" rtl="1">
              <a:lnSpc>
                <a:spcPct val="150000"/>
              </a:lnSpc>
            </a:pPr>
            <a:r>
              <a:rPr lang="ar-SA" b="1" dirty="0">
                <a:solidFill>
                  <a:srgbClr val="00B0F0"/>
                </a:solidFill>
              </a:rPr>
              <a:t>أنواع تجار التجزئة حسب مستوى الخدمة</a:t>
            </a:r>
          </a:p>
          <a:p>
            <a:pPr algn="ctr" rtl="1">
              <a:lnSpc>
                <a:spcPct val="150000"/>
              </a:lnSpc>
            </a:pPr>
            <a:endParaRPr lang="ar-SA" b="1" dirty="0">
              <a:solidFill>
                <a:srgbClr val="00B0F0"/>
              </a:solidFill>
            </a:endParaRPr>
          </a:p>
          <a:p>
            <a:pPr algn="just" rtl="1">
              <a:lnSpc>
                <a:spcPct val="150000"/>
              </a:lnSpc>
            </a:pPr>
            <a:r>
              <a:rPr lang="ar-SA" dirty="0">
                <a:solidFill>
                  <a:srgbClr val="00B0F0"/>
                </a:solidFill>
              </a:rPr>
              <a:t>تصنيف متاجر التجزئة حسب مستوى الخدمة</a:t>
            </a:r>
          </a:p>
          <a:p>
            <a:pPr marL="285750" indent="-285750" algn="just" rtl="1">
              <a:lnSpc>
                <a:spcPct val="150000"/>
              </a:lnSpc>
              <a:buFont typeface="Wingdings" panose="05000000000000000000" pitchFamily="2" charset="2"/>
              <a:buChar char="q"/>
            </a:pPr>
            <a:r>
              <a:rPr lang="ar-SA" dirty="0">
                <a:solidFill>
                  <a:srgbClr val="00B0F0"/>
                </a:solidFill>
              </a:rPr>
              <a:t>متاجر الخدمة الذاتية</a:t>
            </a:r>
          </a:p>
          <a:p>
            <a:pPr algn="just" rtl="1">
              <a:lnSpc>
                <a:spcPct val="150000"/>
              </a:lnSpc>
            </a:pPr>
            <a:r>
              <a:rPr lang="ar-SA" dirty="0"/>
              <a:t>يعتمد العميل على نفسه في اختيار المنتجات وإتمام عملية الشراء، ويتميز هذا النوع بانخفاض التكاليف والأسعار، ويستخدم غالبًا في محلات السوبرماركت.</a:t>
            </a:r>
          </a:p>
          <a:p>
            <a:pPr marL="285750" indent="-285750" algn="just" rtl="1">
              <a:lnSpc>
                <a:spcPct val="150000"/>
              </a:lnSpc>
              <a:buFont typeface="Wingdings" panose="05000000000000000000" pitchFamily="2" charset="2"/>
              <a:buChar char="q"/>
            </a:pPr>
            <a:r>
              <a:rPr lang="ar-SA" dirty="0">
                <a:solidFill>
                  <a:srgbClr val="00B0F0"/>
                </a:solidFill>
              </a:rPr>
              <a:t>متاجر الخدمة المحدودة</a:t>
            </a:r>
          </a:p>
          <a:p>
            <a:pPr algn="just" rtl="1">
              <a:lnSpc>
                <a:spcPct val="150000"/>
              </a:lnSpc>
            </a:pPr>
            <a:r>
              <a:rPr lang="ar-SA" dirty="0"/>
              <a:t>توفر قدرًا من المساعدة للعملاء، خاصة عند شراء المنتجات التي تحتاج إلى معلومات أو مقارنة قبل اتخاذ قرار الشراء.</a:t>
            </a:r>
          </a:p>
          <a:p>
            <a:pPr marL="285750" indent="-285750" algn="just" rtl="1">
              <a:lnSpc>
                <a:spcPct val="150000"/>
              </a:lnSpc>
              <a:buFont typeface="Wingdings" panose="05000000000000000000" pitchFamily="2" charset="2"/>
              <a:buChar char="q"/>
            </a:pPr>
            <a:r>
              <a:rPr lang="ar-SA" dirty="0">
                <a:solidFill>
                  <a:srgbClr val="00B0F0"/>
                </a:solidFill>
              </a:rPr>
              <a:t>متاجر الخدمة الكاملة</a:t>
            </a:r>
          </a:p>
          <a:p>
            <a:pPr algn="just" rtl="1">
              <a:lnSpc>
                <a:spcPct val="150000"/>
              </a:lnSpc>
            </a:pPr>
            <a:r>
              <a:rPr lang="ar-SA" dirty="0"/>
              <a:t>تقدم خدمات متكاملة للعملاء طوال عملية الشراء، مثل الاستشارة، والتوصيل، وخدمات ما بعد البيع، ولذلك تكون تكاليف التشغيل وأسعار المنتجات أعلى.</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كلما ارتفع مستوى الخدمة التي يقدمها المتجر، ارتفعت تكلفة التشغيل، وانعكس ذلك غالبًا على أسعار المنتجات.</a:t>
            </a:r>
            <a:endParaRPr lang="en-US" dirty="0"/>
          </a:p>
        </p:txBody>
      </p:sp>
      <p:pic>
        <p:nvPicPr>
          <p:cNvPr id="5" name="Picture 4">
            <a:extLst>
              <a:ext uri="{FF2B5EF4-FFF2-40B4-BE49-F238E27FC236}">
                <a16:creationId xmlns:a16="http://schemas.microsoft.com/office/drawing/2014/main" id="{0287F9A9-3004-04B0-00F9-0C407ABACEC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12916" y="5058698"/>
            <a:ext cx="2997200" cy="1993900"/>
          </a:xfrm>
          <a:prstGeom prst="rect">
            <a:avLst/>
          </a:prstGeom>
        </p:spPr>
      </p:pic>
    </p:spTree>
    <p:extLst>
      <p:ext uri="{BB962C8B-B14F-4D97-AF65-F5344CB8AC3E}">
        <p14:creationId xmlns:p14="http://schemas.microsoft.com/office/powerpoint/2010/main" val="2492118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48D45-BE3F-E128-5C61-F94917F0472C}"/>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52EC5EB-3FB8-4C21-7AD5-2BEC8C77EB3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2A33E99-B1CA-7949-6AAE-E7852E4F51F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74B6D13-BC73-A624-E049-F8C0815948F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1D4AF4B-C7D0-79B3-DEE3-AF25F576FF4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115DFAD-D5C1-C9AE-9057-B8A6F6D70FE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F6E321DB-C717-A406-27CA-E13DA04B68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25221CE-93E6-1396-AFE6-2B14EA0B8EDD}"/>
              </a:ext>
            </a:extLst>
          </p:cNvPr>
          <p:cNvSpPr txBox="1"/>
          <p:nvPr/>
        </p:nvSpPr>
        <p:spPr>
          <a:xfrm>
            <a:off x="2575312" y="709022"/>
            <a:ext cx="8842972" cy="5033557"/>
          </a:xfrm>
          <a:prstGeom prst="rect">
            <a:avLst/>
          </a:prstGeom>
          <a:noFill/>
        </p:spPr>
        <p:txBody>
          <a:bodyPr wrap="square">
            <a:spAutoFit/>
          </a:bodyPr>
          <a:lstStyle/>
          <a:p>
            <a:pPr algn="ctr" rtl="1">
              <a:lnSpc>
                <a:spcPct val="150000"/>
              </a:lnSpc>
            </a:pPr>
            <a:r>
              <a:rPr lang="ar-SA" b="1" dirty="0">
                <a:solidFill>
                  <a:srgbClr val="00B0F0"/>
                </a:solidFill>
              </a:rPr>
              <a:t>أنواع تجار التجزئة حسب طبيعة المنتجات</a:t>
            </a:r>
          </a:p>
          <a:p>
            <a:pPr algn="ctr" rtl="1">
              <a:lnSpc>
                <a:spcPct val="150000"/>
              </a:lnSpc>
            </a:pPr>
            <a:endParaRPr lang="ar-SA" b="1" dirty="0">
              <a:solidFill>
                <a:srgbClr val="00B0F0"/>
              </a:solidFill>
            </a:endParaRPr>
          </a:p>
          <a:p>
            <a:pPr algn="just" rtl="1">
              <a:lnSpc>
                <a:spcPct val="150000"/>
              </a:lnSpc>
            </a:pPr>
            <a:r>
              <a:rPr lang="ar-SA" dirty="0">
                <a:solidFill>
                  <a:srgbClr val="00B0F0"/>
                </a:solidFill>
              </a:rPr>
              <a:t>تصنيف متاجر التجزئة حسب طبيعة المنتجات</a:t>
            </a:r>
          </a:p>
          <a:p>
            <a:pPr marL="285750" indent="-285750" algn="just" rtl="1">
              <a:lnSpc>
                <a:spcPct val="150000"/>
              </a:lnSpc>
              <a:buFont typeface="Wingdings" panose="05000000000000000000" pitchFamily="2" charset="2"/>
              <a:buChar char="q"/>
            </a:pPr>
            <a:r>
              <a:rPr lang="ar-SA" dirty="0">
                <a:solidFill>
                  <a:srgbClr val="00B0F0"/>
                </a:solidFill>
              </a:rPr>
              <a:t>المتجر المتخصص</a:t>
            </a:r>
          </a:p>
          <a:p>
            <a:pPr algn="just" rtl="1">
              <a:lnSpc>
                <a:spcPct val="150000"/>
              </a:lnSpc>
            </a:pPr>
            <a:r>
              <a:rPr lang="ar-SA" dirty="0"/>
              <a:t>يركز على فئة محددة من المنتجات، مع توفير تشكيلة واسعة داخل هذه الفئة، مثل متاجر العطور أو مستحضرات التجميل.</a:t>
            </a:r>
          </a:p>
          <a:p>
            <a:pPr marL="285750" indent="-285750" algn="just" rtl="1">
              <a:lnSpc>
                <a:spcPct val="150000"/>
              </a:lnSpc>
              <a:buFont typeface="Wingdings" panose="05000000000000000000" pitchFamily="2" charset="2"/>
              <a:buChar char="q"/>
            </a:pPr>
            <a:r>
              <a:rPr lang="ar-SA" dirty="0">
                <a:solidFill>
                  <a:srgbClr val="00B0F0"/>
                </a:solidFill>
              </a:rPr>
              <a:t>المتجر متعدد الأقسام</a:t>
            </a:r>
          </a:p>
          <a:p>
            <a:pPr algn="just" rtl="1">
              <a:lnSpc>
                <a:spcPct val="150000"/>
              </a:lnSpc>
            </a:pPr>
            <a:r>
              <a:rPr lang="ar-SA" dirty="0"/>
              <a:t>يضم عدة أقسام، ويختص كل قسم بنوع معين من المنتجات، مثل الملابس، والأجهزة المنزلية، ومستحضرات التجميل.</a:t>
            </a:r>
          </a:p>
          <a:p>
            <a:pPr marL="285750" indent="-285750" algn="just" rtl="1">
              <a:lnSpc>
                <a:spcPct val="150000"/>
              </a:lnSpc>
              <a:buFont typeface="Wingdings" panose="05000000000000000000" pitchFamily="2" charset="2"/>
              <a:buChar char="q"/>
            </a:pPr>
            <a:r>
              <a:rPr lang="ar-SA" dirty="0">
                <a:solidFill>
                  <a:srgbClr val="00B0F0"/>
                </a:solidFill>
              </a:rPr>
              <a:t>السوبرماركت</a:t>
            </a:r>
          </a:p>
          <a:p>
            <a:pPr algn="just" rtl="1">
              <a:lnSpc>
                <a:spcPct val="150000"/>
              </a:lnSpc>
            </a:pPr>
            <a:r>
              <a:rPr lang="ar-SA" dirty="0"/>
              <a:t>متجر كبير يعتمد غالبًا على الخدمة الذاتية، ويوفر مجموعة واسعة من المنتجات الغذائية والمنزلية بأسعار تنافسية.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err="1"/>
              <a:t>ةيختلف</a:t>
            </a:r>
            <a:r>
              <a:rPr lang="ar-SA" dirty="0"/>
              <a:t> نوع متجر التجزئة باختلاف نطاق المنتجات التي يقدمها، والفئة المستهدفة من العملاء.</a:t>
            </a:r>
            <a:endParaRPr lang="en-US" dirty="0"/>
          </a:p>
        </p:txBody>
      </p:sp>
      <p:pic>
        <p:nvPicPr>
          <p:cNvPr id="5" name="Picture 4" descr="صورة منشور القصة">
            <a:extLst>
              <a:ext uri="{FF2B5EF4-FFF2-40B4-BE49-F238E27FC236}">
                <a16:creationId xmlns:a16="http://schemas.microsoft.com/office/drawing/2014/main" id="{D20BD70A-E483-465A-E201-1AAEC3954FDC}"/>
              </a:ext>
            </a:extLst>
          </p:cNvPr>
          <p:cNvPicPr>
            <a:picLocks noChangeAspect="1"/>
          </p:cNvPicPr>
          <p:nvPr/>
        </p:nvPicPr>
        <p:blipFill>
          <a:blip r:embed="rId5"/>
          <a:stretch>
            <a:fillRect/>
          </a:stretch>
        </p:blipFill>
        <p:spPr>
          <a:xfrm>
            <a:off x="109028" y="3983969"/>
            <a:ext cx="3007463" cy="2725665"/>
          </a:xfrm>
          <a:prstGeom prst="rect">
            <a:avLst/>
          </a:prstGeom>
        </p:spPr>
      </p:pic>
    </p:spTree>
    <p:extLst>
      <p:ext uri="{BB962C8B-B14F-4D97-AF65-F5344CB8AC3E}">
        <p14:creationId xmlns:p14="http://schemas.microsoft.com/office/powerpoint/2010/main" val="27375609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9E4AC-CB5B-342B-CC55-1B90627A140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608D4B4-408D-E1D2-711C-00713AEFF36B}"/>
              </a:ext>
            </a:extLst>
          </p:cNvPr>
          <p:cNvPicPr>
            <a:picLocks noChangeAspect="1"/>
          </p:cNvPicPr>
          <p:nvPr/>
        </p:nvPicPr>
        <p:blipFill>
          <a:blip r:embed="rId3"/>
          <a:srcRect t="15597"/>
          <a:stretch>
            <a:fillRect/>
          </a:stretch>
        </p:blipFill>
        <p:spPr>
          <a:xfrm>
            <a:off x="-135802" y="0"/>
            <a:ext cx="12192001" cy="6962547"/>
          </a:xfrm>
          <a:prstGeom prst="rect">
            <a:avLst/>
          </a:prstGeom>
        </p:spPr>
      </p:pic>
      <p:sp>
        <p:nvSpPr>
          <p:cNvPr id="2" name="Right Triangle 1">
            <a:extLst>
              <a:ext uri="{FF2B5EF4-FFF2-40B4-BE49-F238E27FC236}">
                <a16:creationId xmlns:a16="http://schemas.microsoft.com/office/drawing/2014/main" id="{354F7600-1874-0318-E8E1-6F5401EE15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126A134-295D-7285-E227-21F8D945A61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AA437CA-77D2-3B2E-3FDD-A0C9638B5F4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ED1EDDA-93C6-A617-759D-CE0B3D3801F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65156E1F-F485-98A3-748B-156D5EEDEB4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C866661-75B4-C723-2158-ADF77FA5D6BF}"/>
              </a:ext>
            </a:extLst>
          </p:cNvPr>
          <p:cNvSpPr txBox="1"/>
          <p:nvPr/>
        </p:nvSpPr>
        <p:spPr>
          <a:xfrm>
            <a:off x="2140746" y="720936"/>
            <a:ext cx="9277538" cy="5125890"/>
          </a:xfrm>
          <a:prstGeom prst="rect">
            <a:avLst/>
          </a:prstGeom>
          <a:noFill/>
        </p:spPr>
        <p:txBody>
          <a:bodyPr wrap="square">
            <a:spAutoFit/>
          </a:bodyPr>
          <a:lstStyle/>
          <a:p>
            <a:pPr algn="ctr" rtl="1">
              <a:lnSpc>
                <a:spcPct val="150000"/>
              </a:lnSpc>
            </a:pPr>
            <a:r>
              <a:rPr lang="ar-SA" sz="2000" b="1" dirty="0">
                <a:solidFill>
                  <a:srgbClr val="00B0F0"/>
                </a:solidFill>
              </a:rPr>
              <a:t>أنواع أخرى من متاجر التجزئة</a:t>
            </a:r>
          </a:p>
          <a:p>
            <a:pPr algn="ctr" rtl="1">
              <a:lnSpc>
                <a:spcPct val="150000"/>
              </a:lnSpc>
            </a:pPr>
            <a:endParaRPr lang="ar-SA" sz="2000" b="1" dirty="0">
              <a:solidFill>
                <a:srgbClr val="00B0F0"/>
              </a:solidFill>
            </a:endParaRPr>
          </a:p>
          <a:p>
            <a:pPr algn="just" rtl="1">
              <a:lnSpc>
                <a:spcPct val="150000"/>
              </a:lnSpc>
            </a:pPr>
            <a:r>
              <a:rPr lang="ar-SA" dirty="0">
                <a:solidFill>
                  <a:srgbClr val="00B0F0"/>
                </a:solidFill>
              </a:rPr>
              <a:t>أنواع أخرى من متاجر التجزئة</a:t>
            </a:r>
          </a:p>
          <a:p>
            <a:pPr marL="285750" indent="-285750" algn="just" rtl="1">
              <a:lnSpc>
                <a:spcPct val="150000"/>
              </a:lnSpc>
              <a:buFont typeface="Wingdings" panose="05000000000000000000" pitchFamily="2" charset="2"/>
              <a:buChar char="q"/>
            </a:pPr>
            <a:r>
              <a:rPr lang="ar-SA" dirty="0">
                <a:solidFill>
                  <a:srgbClr val="00B0F0"/>
                </a:solidFill>
              </a:rPr>
              <a:t>المتجر القريب</a:t>
            </a:r>
          </a:p>
          <a:p>
            <a:pPr algn="just" rtl="1">
              <a:lnSpc>
                <a:spcPct val="150000"/>
              </a:lnSpc>
            </a:pPr>
            <a:r>
              <a:rPr lang="ar-SA" dirty="0"/>
              <a:t>متجر صغير يقع بالقرب من المناطق السكنية، ويتميز بسهولة الوصول إليه وتوفير المنتجات الأساسية التي يحتاجها المستهلك بصورة متكررة.</a:t>
            </a:r>
          </a:p>
          <a:p>
            <a:pPr marL="285750" indent="-285750" algn="just" rtl="1">
              <a:lnSpc>
                <a:spcPct val="150000"/>
              </a:lnSpc>
              <a:buFont typeface="Wingdings" panose="05000000000000000000" pitchFamily="2" charset="2"/>
              <a:buChar char="q"/>
            </a:pPr>
            <a:r>
              <a:rPr lang="ar-SA" dirty="0">
                <a:solidFill>
                  <a:srgbClr val="00B0F0"/>
                </a:solidFill>
              </a:rPr>
              <a:t>المتجر الكبير</a:t>
            </a:r>
          </a:p>
          <a:p>
            <a:pPr algn="just" rtl="1">
              <a:lnSpc>
                <a:spcPct val="150000"/>
              </a:lnSpc>
            </a:pPr>
            <a:r>
              <a:rPr lang="ar-SA" dirty="0"/>
              <a:t>متجر واسع يقدم تشكيلة كبيرة من المنتجات الغذائية وغير الغذائية، إضافة إلى بعض الخدمات، بما يوفر تجربة تسوق متكاملة.</a:t>
            </a:r>
          </a:p>
          <a:p>
            <a:pPr marL="285750" indent="-285750" algn="just" rtl="1">
              <a:lnSpc>
                <a:spcPct val="150000"/>
              </a:lnSpc>
              <a:buFont typeface="Wingdings" panose="05000000000000000000" pitchFamily="2" charset="2"/>
              <a:buChar char="q"/>
            </a:pPr>
            <a:r>
              <a:rPr lang="ar-SA" dirty="0">
                <a:solidFill>
                  <a:srgbClr val="00B0F0"/>
                </a:solidFill>
              </a:rPr>
              <a:t>متاجر الخدمات</a:t>
            </a:r>
          </a:p>
          <a:p>
            <a:pPr algn="just" rtl="1">
              <a:lnSpc>
                <a:spcPct val="150000"/>
              </a:lnSpc>
            </a:pPr>
            <a:r>
              <a:rPr lang="ar-SA" dirty="0"/>
              <a:t>منشآت يكون نشاطها الرئيس تقديم الخدمات بدلاً من السلع، مثل الفنادق، والبنوك، وشركات الطيران، والجامعات.</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شمل البيع بالتجزئة بيع السلع وتقديم الخدمات، طالما أنها تُقدم مباشرةً للمستهلك النهائي.</a:t>
            </a:r>
            <a:endParaRPr lang="en-US" dirty="0"/>
          </a:p>
        </p:txBody>
      </p:sp>
      <p:pic>
        <p:nvPicPr>
          <p:cNvPr id="5" name="Picture 4">
            <a:extLst>
              <a:ext uri="{FF2B5EF4-FFF2-40B4-BE49-F238E27FC236}">
                <a16:creationId xmlns:a16="http://schemas.microsoft.com/office/drawing/2014/main" id="{5E253D06-914E-C637-6C43-3DAFDE360F36}"/>
              </a:ext>
              <a:ext uri="{C183D7F6-B498-43B3-948B-1728B52AA6E4}">
                <adec:decorative xmlns:adec="http://schemas.microsoft.com/office/drawing/2017/decorative" val="1"/>
              </a:ext>
            </a:extLst>
          </p:cNvPr>
          <p:cNvPicPr>
            <a:picLocks noChangeAspect="1"/>
          </p:cNvPicPr>
          <p:nvPr/>
        </p:nvPicPr>
        <p:blipFill>
          <a:blip r:embed="rId5"/>
          <a:srcRect t="17359"/>
          <a:stretch>
            <a:fillRect/>
          </a:stretch>
        </p:blipFill>
        <p:spPr>
          <a:xfrm>
            <a:off x="0" y="4264183"/>
            <a:ext cx="3051017" cy="2521390"/>
          </a:xfrm>
          <a:prstGeom prst="rect">
            <a:avLst/>
          </a:prstGeom>
        </p:spPr>
      </p:pic>
    </p:spTree>
    <p:extLst>
      <p:ext uri="{BB962C8B-B14F-4D97-AF65-F5344CB8AC3E}">
        <p14:creationId xmlns:p14="http://schemas.microsoft.com/office/powerpoint/2010/main" val="39929929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A2781-C460-E843-35BE-5EAADFB2BD5A}"/>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4C4C3B8-DFEC-7C77-8A5A-43E737E7CA2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9FE1ABE-B5F3-244A-48B1-09780FAF1B9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FA4B489-9F93-E004-DC23-7CE2F46B3C6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ABE4CE7-7C6D-C495-2665-31DA288BADE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1353161-BD83-9648-CB3E-F4DD5F6FF9D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07191390-1057-2D1A-A945-30A2E1454F7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968CC7D8-00CC-10C8-9418-8D44C16DC6E6}"/>
              </a:ext>
            </a:extLst>
          </p:cNvPr>
          <p:cNvSpPr txBox="1"/>
          <p:nvPr/>
        </p:nvSpPr>
        <p:spPr>
          <a:xfrm>
            <a:off x="2364303" y="656548"/>
            <a:ext cx="8523588" cy="5541389"/>
          </a:xfrm>
          <a:prstGeom prst="rect">
            <a:avLst/>
          </a:prstGeom>
          <a:noFill/>
        </p:spPr>
        <p:txBody>
          <a:bodyPr wrap="square">
            <a:spAutoFit/>
          </a:bodyPr>
          <a:lstStyle/>
          <a:p>
            <a:pPr algn="ctr" rtl="1">
              <a:lnSpc>
                <a:spcPct val="150000"/>
              </a:lnSpc>
            </a:pPr>
            <a:r>
              <a:rPr lang="ar-SA" sz="2000" b="1" dirty="0">
                <a:solidFill>
                  <a:srgbClr val="00B0F0"/>
                </a:solidFill>
              </a:rPr>
              <a:t>تصنيف تجار التجزئة حسب الأسعار</a:t>
            </a:r>
          </a:p>
          <a:p>
            <a:pPr algn="ctr" rtl="1">
              <a:lnSpc>
                <a:spcPct val="150000"/>
              </a:lnSpc>
            </a:pPr>
            <a:endParaRPr lang="ar-SA" sz="2000" b="1" dirty="0">
              <a:solidFill>
                <a:srgbClr val="00B0F0"/>
              </a:solidFill>
            </a:endParaRPr>
          </a:p>
          <a:p>
            <a:pPr algn="just" rtl="1">
              <a:lnSpc>
                <a:spcPct val="150000"/>
              </a:lnSpc>
            </a:pPr>
            <a:r>
              <a:rPr lang="ar-SA" dirty="0">
                <a:solidFill>
                  <a:srgbClr val="00B0F0"/>
                </a:solidFill>
              </a:rPr>
              <a:t>تصنيف متاجر التجزئة حسب الأسعار</a:t>
            </a:r>
          </a:p>
          <a:p>
            <a:pPr marL="285750" indent="-285750" algn="just" rtl="1">
              <a:lnSpc>
                <a:spcPct val="150000"/>
              </a:lnSpc>
              <a:buFont typeface="Wingdings" panose="05000000000000000000" pitchFamily="2" charset="2"/>
              <a:buChar char="q"/>
            </a:pPr>
            <a:r>
              <a:rPr lang="ar-SA" dirty="0">
                <a:solidFill>
                  <a:srgbClr val="00B0F0"/>
                </a:solidFill>
              </a:rPr>
              <a:t>متاجر الخصم</a:t>
            </a:r>
          </a:p>
          <a:p>
            <a:pPr algn="just" rtl="1">
              <a:lnSpc>
                <a:spcPct val="150000"/>
              </a:lnSpc>
            </a:pPr>
            <a:r>
              <a:rPr lang="ar-SA" dirty="0"/>
              <a:t>تعتمد على بيع المنتجات بأسعار منخفضة من خلال تقليل هامش الربح والاعتماد على حجم مبيعات مرتفع، مع المحافظة على جودة المنتجات.</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dirty="0">
                <a:solidFill>
                  <a:srgbClr val="00B0F0"/>
                </a:solidFill>
              </a:rPr>
              <a:t>متاجر الأسعار المخفضة</a:t>
            </a:r>
          </a:p>
          <a:p>
            <a:pPr algn="just" rtl="1">
              <a:lnSpc>
                <a:spcPct val="150000"/>
              </a:lnSpc>
            </a:pPr>
            <a:r>
              <a:rPr lang="ar-SA" dirty="0"/>
              <a:t>تبيع المنتجات بأسعار أقل من المعتاد نتيجة شراء الفائض أو الموديلات السابقة أو المنتجات بأسعار شراء منخفضة، ثم إعادة بيعها بأسعار تنافسية.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يعتمد هذا النوع من المتاجر على تقديم قيمة سعرية مرتفعة للمستهلك، مع تحقيق الأرباح من خلال زيادة حجم المبيعات وكفاءة إدارة التكاليف.</a:t>
            </a:r>
            <a:endParaRPr lang="en-US" dirty="0"/>
          </a:p>
        </p:txBody>
      </p:sp>
      <p:pic>
        <p:nvPicPr>
          <p:cNvPr id="5" name="Picture 4">
            <a:extLst>
              <a:ext uri="{FF2B5EF4-FFF2-40B4-BE49-F238E27FC236}">
                <a16:creationId xmlns:a16="http://schemas.microsoft.com/office/drawing/2014/main" id="{2A8BF700-547F-8284-D5FA-FCC8673D863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0" y="4486670"/>
            <a:ext cx="2364303" cy="2364303"/>
          </a:xfrm>
          <a:prstGeom prst="rect">
            <a:avLst/>
          </a:prstGeom>
        </p:spPr>
      </p:pic>
    </p:spTree>
    <p:extLst>
      <p:ext uri="{BB962C8B-B14F-4D97-AF65-F5344CB8AC3E}">
        <p14:creationId xmlns:p14="http://schemas.microsoft.com/office/powerpoint/2010/main" val="259739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FB50B-184A-4D6C-3BC3-A5A68F6D84E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8784B07-4037-7FDF-C8F3-F96DBA0345EC}"/>
              </a:ext>
            </a:extLst>
          </p:cNvPr>
          <p:cNvPicPr>
            <a:picLocks noChangeAspect="1"/>
          </p:cNvPicPr>
          <p:nvPr/>
        </p:nvPicPr>
        <p:blipFill>
          <a:blip r:embed="rId3"/>
          <a:srcRect t="15597"/>
          <a:stretch>
            <a:fillRect/>
          </a:stretch>
        </p:blipFill>
        <p:spPr>
          <a:xfrm>
            <a:off x="-1" y="-52274"/>
            <a:ext cx="12192001" cy="6962547"/>
          </a:xfrm>
          <a:prstGeom prst="rect">
            <a:avLst/>
          </a:prstGeom>
        </p:spPr>
      </p:pic>
      <p:sp>
        <p:nvSpPr>
          <p:cNvPr id="2" name="Right Triangle 1">
            <a:extLst>
              <a:ext uri="{FF2B5EF4-FFF2-40B4-BE49-F238E27FC236}">
                <a16:creationId xmlns:a16="http://schemas.microsoft.com/office/drawing/2014/main" id="{F9B29DC2-D9BA-2334-0F4F-C092DF978B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A977BC9-660F-1B36-BB3A-F02EC4D4A6F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6AB8E90-D6C9-AFA6-84CD-F367AF78923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165D6CC-E517-45B2-A5B9-98B1521638E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2C2B0B2F-36DD-0CB1-F62E-A7536A1691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3A19651-3C3B-8FF1-9050-01F870A1907A}"/>
              </a:ext>
            </a:extLst>
          </p:cNvPr>
          <p:cNvSpPr txBox="1"/>
          <p:nvPr/>
        </p:nvSpPr>
        <p:spPr>
          <a:xfrm>
            <a:off x="1399969" y="668927"/>
            <a:ext cx="10219095" cy="5864554"/>
          </a:xfrm>
          <a:prstGeom prst="rect">
            <a:avLst/>
          </a:prstGeom>
          <a:noFill/>
        </p:spPr>
        <p:txBody>
          <a:bodyPr wrap="square">
            <a:spAutoFit/>
          </a:bodyPr>
          <a:lstStyle/>
          <a:p>
            <a:pPr algn="ctr" rtl="1">
              <a:lnSpc>
                <a:spcPct val="150000"/>
              </a:lnSpc>
            </a:pPr>
            <a:r>
              <a:rPr lang="ar-SA" b="1" dirty="0">
                <a:solidFill>
                  <a:srgbClr val="00B0F0"/>
                </a:solidFill>
              </a:rPr>
              <a:t>أنواع متاجر التجزئة حسب النهج التنظيمي</a:t>
            </a:r>
          </a:p>
          <a:p>
            <a:pPr algn="just" rtl="1">
              <a:lnSpc>
                <a:spcPct val="150000"/>
              </a:lnSpc>
            </a:pPr>
            <a:r>
              <a:rPr lang="ar-SA" dirty="0">
                <a:solidFill>
                  <a:srgbClr val="00B0F0"/>
                </a:solidFill>
              </a:rPr>
              <a:t>تصنيف متاجر التجزئة حسب النهج التنظيمي</a:t>
            </a:r>
          </a:p>
          <a:p>
            <a:pPr algn="just" rtl="1">
              <a:lnSpc>
                <a:spcPct val="150000"/>
              </a:lnSpc>
            </a:pPr>
            <a:r>
              <a:rPr lang="ar-SA" dirty="0"/>
              <a:t>لا يقتصر اختلاف متاجر التجزئة على نوع المنتجات أو مستوى الخدمة، بل يختلف أيضًا في طريقة الملكية والإدارة والتنظيم. ولذلك تصنف متاجر التجزئة وفق النهج التنظيمي إلى عدة أشكال، يختلف كل منها في أسلوب إدارة الفروع، وطريقة التعاون بين الأعضاء، وآلية اتخاذ القرارات.</a:t>
            </a:r>
          </a:p>
          <a:p>
            <a:pPr algn="just" rtl="1">
              <a:lnSpc>
                <a:spcPct val="150000"/>
              </a:lnSpc>
            </a:pPr>
            <a:r>
              <a:rPr lang="ar-SA" dirty="0"/>
              <a:t>وتشمل أهم هذه الأشكال:</a:t>
            </a:r>
          </a:p>
          <a:p>
            <a:pPr marL="285750" indent="-285750" algn="just" rtl="1">
              <a:lnSpc>
                <a:spcPct val="150000"/>
              </a:lnSpc>
              <a:buFont typeface="Arial" panose="020B0604020202020204" pitchFamily="34" charset="0"/>
              <a:buChar char="•"/>
            </a:pPr>
            <a:r>
              <a:rPr lang="ar-SA" dirty="0"/>
              <a:t>سلسلة الشركات.</a:t>
            </a:r>
          </a:p>
          <a:p>
            <a:pPr marL="285750" indent="-285750" algn="just" rtl="1">
              <a:lnSpc>
                <a:spcPct val="150000"/>
              </a:lnSpc>
              <a:buFont typeface="Arial" panose="020B0604020202020204" pitchFamily="34" charset="0"/>
              <a:buChar char="•"/>
            </a:pPr>
            <a:r>
              <a:rPr lang="ar-SA" dirty="0"/>
              <a:t>السلسلة التطوعية.</a:t>
            </a:r>
          </a:p>
          <a:p>
            <a:pPr marL="285750" indent="-285750" algn="just" rtl="1">
              <a:lnSpc>
                <a:spcPct val="150000"/>
              </a:lnSpc>
              <a:buFont typeface="Arial" panose="020B0604020202020204" pitchFamily="34" charset="0"/>
              <a:buChar char="•"/>
            </a:pPr>
            <a:r>
              <a:rPr lang="ar-SA" dirty="0"/>
              <a:t>التعاونية لمتاجر التجزئة.</a:t>
            </a:r>
          </a:p>
          <a:p>
            <a:pPr marL="285750" indent="-285750" algn="just" rtl="1">
              <a:lnSpc>
                <a:spcPct val="150000"/>
              </a:lnSpc>
              <a:buFont typeface="Arial" panose="020B0604020202020204" pitchFamily="34" charset="0"/>
              <a:buChar char="•"/>
            </a:pPr>
            <a:r>
              <a:rPr lang="ar-SA" dirty="0"/>
              <a:t>منظمة الامتياز التجاري.</a:t>
            </a:r>
          </a:p>
          <a:p>
            <a:pPr algn="just" rtl="1">
              <a:lnSpc>
                <a:spcPct val="150000"/>
              </a:lnSpc>
            </a:pPr>
            <a:endParaRPr lang="ar-SA" dirty="0"/>
          </a:p>
          <a:p>
            <a:pPr algn="just" rtl="1">
              <a:lnSpc>
                <a:spcPct val="150000"/>
              </a:lnSpc>
            </a:pPr>
            <a:r>
              <a:rPr lang="ar-SA" dirty="0"/>
              <a:t>ويهدف كل نموذج إلى تحقيق كفاءة أكبر في عمليات الشراء والتوزيع والتسويق، مع تعزيز القدرة على المنافسة وتقديم قيمة أفضل للعملاء.</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يعتمد اختيار الشكل التنظيمي على أهداف المنظمة، وطبيعة السوق، ومستوى التعاون أو السيطرة الذي ترغب في تحقيقه.</a:t>
            </a:r>
            <a:endParaRPr lang="en-US" dirty="0"/>
          </a:p>
        </p:txBody>
      </p:sp>
      <p:pic>
        <p:nvPicPr>
          <p:cNvPr id="5" name="Picture 4" descr="صورة منشور القصة">
            <a:extLst>
              <a:ext uri="{FF2B5EF4-FFF2-40B4-BE49-F238E27FC236}">
                <a16:creationId xmlns:a16="http://schemas.microsoft.com/office/drawing/2014/main" id="{46ED51F9-5A84-2AA6-9C49-D84DFEDD88E0}"/>
              </a:ext>
            </a:extLst>
          </p:cNvPr>
          <p:cNvPicPr>
            <a:picLocks noChangeAspect="1"/>
          </p:cNvPicPr>
          <p:nvPr/>
        </p:nvPicPr>
        <p:blipFill>
          <a:blip r:embed="rId5"/>
          <a:stretch>
            <a:fillRect/>
          </a:stretch>
        </p:blipFill>
        <p:spPr>
          <a:xfrm>
            <a:off x="895476" y="2375477"/>
            <a:ext cx="2683221" cy="2683221"/>
          </a:xfrm>
          <a:prstGeom prst="rect">
            <a:avLst/>
          </a:prstGeom>
        </p:spPr>
      </p:pic>
    </p:spTree>
    <p:extLst>
      <p:ext uri="{BB962C8B-B14F-4D97-AF65-F5344CB8AC3E}">
        <p14:creationId xmlns:p14="http://schemas.microsoft.com/office/powerpoint/2010/main" val="22502974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9F7E5-0C43-60D8-8E33-8845F3B8796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07FA66B-7A39-6556-9A6B-450843126B0F}"/>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A9D0E42-FFD5-58A4-42C8-52BA635521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C43FF8B-C5C3-0F14-7AE2-8545A9BA63E6}"/>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AE6A891-E8CF-4400-9D06-92BF86D3430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8D0859E-CB06-DDBD-871F-6C116EB7CD9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47F2A84A-93C1-3076-1328-77343E3C08C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BEB465A-33C3-143A-D3BB-0D75B2CE52F0}"/>
              </a:ext>
            </a:extLst>
          </p:cNvPr>
          <p:cNvSpPr txBox="1"/>
          <p:nvPr/>
        </p:nvSpPr>
        <p:spPr>
          <a:xfrm>
            <a:off x="1095468" y="690020"/>
            <a:ext cx="10239692" cy="6218497"/>
          </a:xfrm>
          <a:prstGeom prst="rect">
            <a:avLst/>
          </a:prstGeom>
          <a:noFill/>
        </p:spPr>
        <p:txBody>
          <a:bodyPr wrap="square">
            <a:spAutoFit/>
          </a:bodyPr>
          <a:lstStyle/>
          <a:p>
            <a:pPr algn="ctr" rtl="1"/>
            <a:r>
              <a:rPr lang="ar-SA" sz="2000" b="1" dirty="0">
                <a:solidFill>
                  <a:srgbClr val="00B0F0"/>
                </a:solidFill>
              </a:rPr>
              <a:t>سلسلة الشركات </a:t>
            </a:r>
          </a:p>
          <a:p>
            <a:pPr algn="ctr" rtl="1">
              <a:lnSpc>
                <a:spcPct val="150000"/>
              </a:lnSpc>
            </a:pPr>
            <a:endParaRPr lang="ar-SA" sz="2000" b="1" dirty="0">
              <a:solidFill>
                <a:srgbClr val="00B0F0"/>
              </a:solidFill>
            </a:endParaRPr>
          </a:p>
          <a:p>
            <a:pPr algn="just" rtl="1">
              <a:lnSpc>
                <a:spcPct val="150000"/>
              </a:lnSpc>
            </a:pPr>
            <a:r>
              <a:rPr lang="ar-SA" dirty="0"/>
              <a:t>سلسلة الشركات: هي مجموعة من متاجر التجزئة تمتلكها جهة واحدة، وتدار جميع فروعها بإدارة مركزية موحدة. وتطبق هذه الفروع السياسات نفسها في الشراء، والتسعير، والترويج، وإدارة المخزون، بما يحقق مستوى موحدًا من الأداء والخدمة.</a:t>
            </a:r>
          </a:p>
          <a:p>
            <a:pPr algn="just" rtl="1">
              <a:lnSpc>
                <a:spcPct val="150000"/>
              </a:lnSpc>
            </a:pPr>
            <a:endParaRPr lang="ar-SA" dirty="0"/>
          </a:p>
          <a:p>
            <a:pPr algn="just" rtl="1">
              <a:lnSpc>
                <a:spcPct val="150000"/>
              </a:lnSpc>
            </a:pPr>
            <a:r>
              <a:rPr lang="ar-SA" dirty="0">
                <a:solidFill>
                  <a:srgbClr val="00B0F0"/>
                </a:solidFill>
              </a:rPr>
              <a:t>وتتميز سلاسل الشركات بما يأتي:</a:t>
            </a:r>
          </a:p>
          <a:p>
            <a:pPr marL="285750" indent="-285750" algn="just" rtl="1">
              <a:lnSpc>
                <a:spcPct val="150000"/>
              </a:lnSpc>
              <a:buFont typeface="Arial" panose="020B0604020202020204" pitchFamily="34" charset="0"/>
              <a:buChar char="•"/>
            </a:pPr>
            <a:r>
              <a:rPr lang="ar-SA" dirty="0"/>
              <a:t>توحيد سياسات العمل والإدارة في جميع الفروع.</a:t>
            </a:r>
          </a:p>
          <a:p>
            <a:pPr marL="285750" indent="-285750" algn="just" rtl="1">
              <a:lnSpc>
                <a:spcPct val="150000"/>
              </a:lnSpc>
              <a:buFont typeface="Arial" panose="020B0604020202020204" pitchFamily="34" charset="0"/>
              <a:buChar char="•"/>
            </a:pPr>
            <a:r>
              <a:rPr lang="ar-SA" dirty="0"/>
              <a:t>شراء المنتجات بكميات كبيرة، مما يؤدي إلى خفض تكاليف الشراء.</a:t>
            </a:r>
          </a:p>
          <a:p>
            <a:pPr marL="285750" indent="-285750" algn="just" rtl="1">
              <a:lnSpc>
                <a:spcPct val="150000"/>
              </a:lnSpc>
              <a:buFont typeface="Arial" panose="020B0604020202020204" pitchFamily="34" charset="0"/>
              <a:buChar char="•"/>
            </a:pPr>
            <a:r>
              <a:rPr lang="ar-SA" dirty="0"/>
              <a:t>زيادة القوة التفاوضية مع الموردين للحصول على أسعار وشروط أفضل.</a:t>
            </a:r>
          </a:p>
          <a:p>
            <a:pPr marL="285750" indent="-285750" algn="just" rtl="1">
              <a:lnSpc>
                <a:spcPct val="150000"/>
              </a:lnSpc>
              <a:buFont typeface="Arial" panose="020B0604020202020204" pitchFamily="34" charset="0"/>
              <a:buChar char="•"/>
            </a:pPr>
            <a:r>
              <a:rPr lang="ar-SA" dirty="0"/>
              <a:t>تقديم مستوى موحد من الجودة والخدمة في جميع الفروع.</a:t>
            </a:r>
          </a:p>
          <a:p>
            <a:pPr marL="285750" indent="-285750" algn="just" rtl="1">
              <a:lnSpc>
                <a:spcPct val="150000"/>
              </a:lnSpc>
              <a:buFont typeface="Arial" panose="020B0604020202020204" pitchFamily="34" charset="0"/>
              <a:buChar char="•"/>
            </a:pPr>
            <a:r>
              <a:rPr lang="ar-SA" dirty="0"/>
              <a:t>سرعة تنفيذ القرارات والسياسات الإدارية.</a:t>
            </a:r>
          </a:p>
          <a:p>
            <a:pPr marL="285750" indent="-285750" algn="just" rtl="1">
              <a:lnSpc>
                <a:spcPct val="150000"/>
              </a:lnSpc>
              <a:buFont typeface="Arial" panose="020B0604020202020204" pitchFamily="34" charset="0"/>
              <a:buChar char="•"/>
            </a:pPr>
            <a:endParaRPr lang="ar-SA" dirty="0"/>
          </a:p>
          <a:p>
            <a:pPr algn="just" rtl="1">
              <a:lnSpc>
                <a:spcPct val="150000"/>
              </a:lnSpc>
            </a:pPr>
            <a:r>
              <a:rPr lang="ar-SA" dirty="0"/>
              <a:t>ولهذا تنتشر سلاسل الشركات في متاجر الأقسام، والمتاجر الغذائية، ومتاجر الخصم، والصيدليات، والمطاعم.</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تحقق سلاسل الشركات وفورات الحجم، وتساعد على خفض التكاليف، والمحافظة على هوية موحدة للعلامة التجارية في جميع الفروع.</a:t>
            </a:r>
            <a:endParaRPr lang="en-US" dirty="0"/>
          </a:p>
        </p:txBody>
      </p:sp>
      <p:pic>
        <p:nvPicPr>
          <p:cNvPr id="5" name="Picture 4">
            <a:extLst>
              <a:ext uri="{FF2B5EF4-FFF2-40B4-BE49-F238E27FC236}">
                <a16:creationId xmlns:a16="http://schemas.microsoft.com/office/drawing/2014/main" id="{002B0278-E8DF-B635-5390-2364119F06CA}"/>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012344" y="2485812"/>
            <a:ext cx="2905031" cy="2905031"/>
          </a:xfrm>
          <a:prstGeom prst="rect">
            <a:avLst/>
          </a:prstGeom>
        </p:spPr>
      </p:pic>
    </p:spTree>
    <p:extLst>
      <p:ext uri="{BB962C8B-B14F-4D97-AF65-F5344CB8AC3E}">
        <p14:creationId xmlns:p14="http://schemas.microsoft.com/office/powerpoint/2010/main" val="10113638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99821-A7D7-8176-598F-25CA25F19B6A}"/>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A1CF647-527C-DDCD-61F9-3A0E355F1B0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EB4EA67-2C92-FF49-7DFF-81E8FD6256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1C47E59-CB9D-5034-FF88-7523F6C8696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3CE1387-A5AF-1B34-0982-3211AD7F6C3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14A49D4-B562-5617-5D3D-4BEE9266D7D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74361B43-68FB-D42F-D048-7EC599612E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E54C1959-687F-1A27-FD0F-730395FCF18A}"/>
              </a:ext>
            </a:extLst>
          </p:cNvPr>
          <p:cNvSpPr txBox="1"/>
          <p:nvPr/>
        </p:nvSpPr>
        <p:spPr>
          <a:xfrm>
            <a:off x="3053512" y="1024264"/>
            <a:ext cx="8364772" cy="5910721"/>
          </a:xfrm>
          <a:prstGeom prst="rect">
            <a:avLst/>
          </a:prstGeom>
          <a:noFill/>
        </p:spPr>
        <p:txBody>
          <a:bodyPr wrap="square">
            <a:spAutoFit/>
          </a:bodyPr>
          <a:lstStyle/>
          <a:p>
            <a:pPr algn="ctr" rtl="1">
              <a:lnSpc>
                <a:spcPct val="150000"/>
              </a:lnSpc>
            </a:pPr>
            <a:r>
              <a:rPr lang="ar-SA" sz="2000" b="1" dirty="0">
                <a:solidFill>
                  <a:srgbClr val="00B0F0"/>
                </a:solidFill>
              </a:rPr>
              <a:t>السلسلة التطوعية </a:t>
            </a:r>
          </a:p>
          <a:p>
            <a:pPr algn="just" rtl="1">
              <a:lnSpc>
                <a:spcPct val="150000"/>
              </a:lnSpc>
            </a:pPr>
            <a:r>
              <a:rPr lang="ar-SA" dirty="0"/>
              <a:t>السلسلة التطوعية: هي مجموعة من متاجر التجزئة المستقلة تتعاون مع تاجر جملة، بحيث يقوم تاجر الجملة بتنظيم عمليات الشراء والتسويق الجماعي، بينما يحتفظ كل متجر باستقلاله في الإدارة.</a:t>
            </a:r>
          </a:p>
          <a:p>
            <a:pPr algn="just" rtl="1">
              <a:lnSpc>
                <a:spcPct val="150000"/>
              </a:lnSpc>
            </a:pPr>
            <a:endParaRPr lang="ar-SA" dirty="0"/>
          </a:p>
          <a:p>
            <a:pPr algn="just" rtl="1">
              <a:lnSpc>
                <a:spcPct val="150000"/>
              </a:lnSpc>
            </a:pPr>
            <a:r>
              <a:rPr lang="ar-SA" dirty="0"/>
              <a:t>ويحقق هذا التعاون العديد من الفوائد، مثل:</a:t>
            </a:r>
          </a:p>
          <a:p>
            <a:pPr marL="285750" indent="-285750" algn="just" rtl="1">
              <a:lnSpc>
                <a:spcPct val="150000"/>
              </a:lnSpc>
              <a:buFont typeface="Arial" panose="020B0604020202020204" pitchFamily="34" charset="0"/>
              <a:buChar char="•"/>
            </a:pPr>
            <a:r>
              <a:rPr lang="ar-SA" dirty="0"/>
              <a:t>شراء المنتجات بكميات كبيرة والحصول على أسعار أقل.</a:t>
            </a:r>
          </a:p>
          <a:p>
            <a:pPr marL="285750" indent="-285750" algn="just" rtl="1">
              <a:lnSpc>
                <a:spcPct val="150000"/>
              </a:lnSpc>
              <a:buFont typeface="Arial" panose="020B0604020202020204" pitchFamily="34" charset="0"/>
              <a:buChar char="•"/>
            </a:pPr>
            <a:r>
              <a:rPr lang="ar-SA" dirty="0"/>
              <a:t>تخفيض تكاليف الشراء والتخزين.</a:t>
            </a:r>
          </a:p>
          <a:p>
            <a:pPr marL="285750" indent="-285750" algn="just" rtl="1">
              <a:lnSpc>
                <a:spcPct val="150000"/>
              </a:lnSpc>
              <a:buFont typeface="Arial" panose="020B0604020202020204" pitchFamily="34" charset="0"/>
              <a:buChar char="•"/>
            </a:pPr>
            <a:r>
              <a:rPr lang="ar-SA" dirty="0"/>
              <a:t>تنفيذ حملات ترويج مشتركة.</a:t>
            </a:r>
          </a:p>
          <a:p>
            <a:pPr marL="285750" indent="-285750" algn="just" rtl="1">
              <a:lnSpc>
                <a:spcPct val="150000"/>
              </a:lnSpc>
              <a:buFont typeface="Arial" panose="020B0604020202020204" pitchFamily="34" charset="0"/>
              <a:buChar char="•"/>
            </a:pPr>
            <a:r>
              <a:rPr lang="ar-SA" dirty="0"/>
              <a:t>تحسين القدرة على منافسة سلاسل المتاجر الكبيرة.</a:t>
            </a:r>
          </a:p>
          <a:p>
            <a:pPr marL="285750" indent="-285750" algn="just" rtl="1">
              <a:lnSpc>
                <a:spcPct val="150000"/>
              </a:lnSpc>
              <a:buFont typeface="Arial" panose="020B0604020202020204" pitchFamily="34" charset="0"/>
              <a:buChar char="•"/>
            </a:pPr>
            <a:r>
              <a:rPr lang="ar-SA" dirty="0"/>
              <a:t>الاستفادة من خبرة تاجر الجملة في إدارة المشتريات.</a:t>
            </a:r>
          </a:p>
          <a:p>
            <a:pPr algn="just" rtl="1">
              <a:lnSpc>
                <a:spcPct val="150000"/>
              </a:lnSpc>
            </a:pPr>
            <a:r>
              <a:rPr lang="ar-SA" dirty="0"/>
              <a:t>ويظل كل متجر مستقلًا في ملكيته وإدارته، لكنه يستفيد من مزايا العمل الجماعي.</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تساعد السلسلة التطوعية المتاجر الصغيرة على تحقيق مزايا اقتصادية يصعب الوصول إليها عند العمل بشكل منفرد.</a:t>
            </a:r>
            <a:endParaRPr lang="en-US" dirty="0"/>
          </a:p>
        </p:txBody>
      </p:sp>
      <p:pic>
        <p:nvPicPr>
          <p:cNvPr id="5" name="Picture 4" descr="صورة منشور القصة">
            <a:extLst>
              <a:ext uri="{FF2B5EF4-FFF2-40B4-BE49-F238E27FC236}">
                <a16:creationId xmlns:a16="http://schemas.microsoft.com/office/drawing/2014/main" id="{27944202-BC0B-476E-C116-354A43716EBD}"/>
              </a:ext>
            </a:extLst>
          </p:cNvPr>
          <p:cNvPicPr>
            <a:picLocks noChangeAspect="1"/>
          </p:cNvPicPr>
          <p:nvPr/>
        </p:nvPicPr>
        <p:blipFill>
          <a:blip r:embed="rId5"/>
          <a:stretch>
            <a:fillRect/>
          </a:stretch>
        </p:blipFill>
        <p:spPr>
          <a:xfrm>
            <a:off x="914264" y="2542460"/>
            <a:ext cx="3015936" cy="3015936"/>
          </a:xfrm>
          <a:prstGeom prst="rect">
            <a:avLst/>
          </a:prstGeom>
        </p:spPr>
      </p:pic>
    </p:spTree>
    <p:extLst>
      <p:ext uri="{BB962C8B-B14F-4D97-AF65-F5344CB8AC3E}">
        <p14:creationId xmlns:p14="http://schemas.microsoft.com/office/powerpoint/2010/main" val="1564444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6E648-F7CB-D719-E702-B963293D73D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842D0EE-DA88-652F-827F-65B256DE6440}"/>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C3B8350F-F0E5-7B80-928F-0A611DA828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9D94D9A-6BBC-C34C-ABF0-150702B5B22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04CEB6A-A1B7-D808-F0CE-32A99972C8F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4834CA4-F4AA-65BD-A490-FAB36B0E51B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D4DC5891-FF23-FC75-B05E-47678B6FF3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BB8643A0-C75F-134E-450D-983256D0D99B}"/>
              </a:ext>
            </a:extLst>
          </p:cNvPr>
          <p:cNvSpPr txBox="1"/>
          <p:nvPr/>
        </p:nvSpPr>
        <p:spPr>
          <a:xfrm>
            <a:off x="3053512" y="899652"/>
            <a:ext cx="8364772" cy="5956887"/>
          </a:xfrm>
          <a:prstGeom prst="rect">
            <a:avLst/>
          </a:prstGeom>
          <a:noFill/>
        </p:spPr>
        <p:txBody>
          <a:bodyPr wrap="square">
            <a:spAutoFit/>
          </a:bodyPr>
          <a:lstStyle/>
          <a:p>
            <a:pPr algn="ctr" rtl="1">
              <a:lnSpc>
                <a:spcPct val="150000"/>
              </a:lnSpc>
            </a:pPr>
            <a:r>
              <a:rPr lang="ar-SA" sz="2000" b="1" dirty="0">
                <a:solidFill>
                  <a:srgbClr val="00B0F0"/>
                </a:solidFill>
              </a:rPr>
              <a:t>التعاونية لمتاجر التجزئة </a:t>
            </a:r>
          </a:p>
          <a:p>
            <a:pPr algn="ctr" rtl="1">
              <a:lnSpc>
                <a:spcPct val="150000"/>
              </a:lnSpc>
            </a:pPr>
            <a:endParaRPr lang="ar-SA" sz="2000" b="1" dirty="0">
              <a:solidFill>
                <a:srgbClr val="00B0F0"/>
              </a:solidFill>
            </a:endParaRPr>
          </a:p>
          <a:p>
            <a:pPr algn="just" rtl="1">
              <a:lnSpc>
                <a:spcPct val="150000"/>
              </a:lnSpc>
            </a:pPr>
            <a:r>
              <a:rPr lang="ar-SA" dirty="0"/>
              <a:t>التعاونية لمتاجر التجزئة: هي منظمة ينشئها عدد من تجار التجزئة المستقلين، ويتعاونون من خلالها لتنفيذ بعض الأنشطة بصورة مشتركة، مثل شراء المنتجات، والتخزين، والترويج.</a:t>
            </a:r>
          </a:p>
          <a:p>
            <a:pPr algn="just" rtl="1">
              <a:lnSpc>
                <a:spcPct val="150000"/>
              </a:lnSpc>
            </a:pPr>
            <a:r>
              <a:rPr lang="ar-SA" dirty="0"/>
              <a:t>وتهدف التعاونية إلى:</a:t>
            </a:r>
          </a:p>
          <a:p>
            <a:pPr marL="285750" indent="-285750" algn="just" rtl="1">
              <a:lnSpc>
                <a:spcPct val="150000"/>
              </a:lnSpc>
              <a:buFont typeface="Arial" panose="020B0604020202020204" pitchFamily="34" charset="0"/>
              <a:buChar char="•"/>
            </a:pPr>
            <a:r>
              <a:rPr lang="ar-SA" dirty="0"/>
              <a:t>زيادة القوة الشرائية للأعضاء.</a:t>
            </a:r>
          </a:p>
          <a:p>
            <a:pPr marL="285750" indent="-285750" algn="just" rtl="1">
              <a:lnSpc>
                <a:spcPct val="150000"/>
              </a:lnSpc>
              <a:buFont typeface="Arial" panose="020B0604020202020204" pitchFamily="34" charset="0"/>
              <a:buChar char="•"/>
            </a:pPr>
            <a:r>
              <a:rPr lang="ar-SA" dirty="0"/>
              <a:t>تخفيض تكاليف شراء المنتجات.</a:t>
            </a:r>
          </a:p>
          <a:p>
            <a:pPr marL="285750" indent="-285750" algn="just" rtl="1">
              <a:lnSpc>
                <a:spcPct val="150000"/>
              </a:lnSpc>
              <a:buFont typeface="Arial" panose="020B0604020202020204" pitchFamily="34" charset="0"/>
              <a:buChar char="•"/>
            </a:pPr>
            <a:r>
              <a:rPr lang="ar-SA" dirty="0"/>
              <a:t>تنفيذ حملات إعلانية وترويجية مشتركة.</a:t>
            </a:r>
          </a:p>
          <a:p>
            <a:pPr marL="285750" indent="-285750" algn="just" rtl="1">
              <a:lnSpc>
                <a:spcPct val="150000"/>
              </a:lnSpc>
              <a:buFont typeface="Arial" panose="020B0604020202020204" pitchFamily="34" charset="0"/>
              <a:buChar char="•"/>
            </a:pPr>
            <a:r>
              <a:rPr lang="ar-SA" dirty="0"/>
              <a:t>تحسين القدرة على المنافسة في السوق.</a:t>
            </a:r>
          </a:p>
          <a:p>
            <a:pPr marL="285750" indent="-285750" algn="just" rtl="1">
              <a:lnSpc>
                <a:spcPct val="150000"/>
              </a:lnSpc>
              <a:buFont typeface="Arial" panose="020B0604020202020204" pitchFamily="34" charset="0"/>
              <a:buChar char="•"/>
            </a:pPr>
            <a:r>
              <a:rPr lang="ar-SA" dirty="0"/>
              <a:t>تبادل الخبرات والمعلومات بين الأعضاء.</a:t>
            </a:r>
          </a:p>
          <a:p>
            <a:pPr algn="just" rtl="1">
              <a:lnSpc>
                <a:spcPct val="150000"/>
              </a:lnSpc>
            </a:pPr>
            <a:r>
              <a:rPr lang="ar-SA" dirty="0"/>
              <a:t>وتختلف هذه التعاونية عن السلسلة التطوعية في أن متاجر التجزئة هي التي تنشئ المنظمة وتديرها بنفسها، وليس تاجر الجملة.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يعتمد نجاح التعاونية على تعاون جميع الأعضاء لتحقيق مصالح مشتركة مع احتفاظ كل متجر باستقلاله.</a:t>
            </a:r>
            <a:endParaRPr lang="en-US" dirty="0"/>
          </a:p>
        </p:txBody>
      </p:sp>
      <p:pic>
        <p:nvPicPr>
          <p:cNvPr id="5" name="Picture 4">
            <a:extLst>
              <a:ext uri="{FF2B5EF4-FFF2-40B4-BE49-F238E27FC236}">
                <a16:creationId xmlns:a16="http://schemas.microsoft.com/office/drawing/2014/main" id="{59D2697E-5FD3-336C-A239-4E50E3B63D5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186003" y="2935280"/>
            <a:ext cx="3107483" cy="1885629"/>
          </a:xfrm>
          <a:prstGeom prst="rect">
            <a:avLst/>
          </a:prstGeom>
        </p:spPr>
      </p:pic>
    </p:spTree>
    <p:extLst>
      <p:ext uri="{BB962C8B-B14F-4D97-AF65-F5344CB8AC3E}">
        <p14:creationId xmlns:p14="http://schemas.microsoft.com/office/powerpoint/2010/main" val="12478166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F49F2-2305-616C-F3F8-0808396058E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565801B-AEA1-4B9D-AA51-F30FF9F08E4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8F5A9C2-8820-048A-EE69-268F75B44E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38C13C-14B4-D112-8AE0-A1083981261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27A1ADF-2389-CF81-163A-4848EC7524A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9A14531-3215-F67C-2D81-6125B9BD370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3A60FEE1-9EE3-E0E6-D8F4-44F825AC89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267AC4F-D61F-A814-E555-806C623ADED7}"/>
              </a:ext>
            </a:extLst>
          </p:cNvPr>
          <p:cNvSpPr txBox="1"/>
          <p:nvPr/>
        </p:nvSpPr>
        <p:spPr>
          <a:xfrm>
            <a:off x="2656689" y="629166"/>
            <a:ext cx="8917364" cy="6326219"/>
          </a:xfrm>
          <a:prstGeom prst="rect">
            <a:avLst/>
          </a:prstGeom>
          <a:noFill/>
        </p:spPr>
        <p:txBody>
          <a:bodyPr wrap="square">
            <a:spAutoFit/>
          </a:bodyPr>
          <a:lstStyle/>
          <a:p>
            <a:pPr algn="ctr" rtl="1">
              <a:lnSpc>
                <a:spcPct val="150000"/>
              </a:lnSpc>
            </a:pPr>
            <a:r>
              <a:rPr lang="ar-SA" sz="2000" b="1" dirty="0">
                <a:solidFill>
                  <a:srgbClr val="00B0F0"/>
                </a:solidFill>
              </a:rPr>
              <a:t>منظمة الامتياز التجاري </a:t>
            </a:r>
          </a:p>
          <a:p>
            <a:pPr algn="r" rtl="1">
              <a:lnSpc>
                <a:spcPct val="150000"/>
              </a:lnSpc>
            </a:pPr>
            <a:r>
              <a:rPr lang="ar-SA" dirty="0"/>
              <a:t>منظمة الامتياز التجار: ي هو اتفاق يمنح بموجبه مالك العلامة التجارية أو النظام التجاري الحق لمستثمر مستقل في تشغيل مشروع يحمل الاسم التجاري نفسه، مقابل الالتزام بالمعايير والسياسات التي يحددها مانح الامتياز.</a:t>
            </a:r>
          </a:p>
          <a:p>
            <a:pPr algn="r" rtl="1">
              <a:lnSpc>
                <a:spcPct val="150000"/>
              </a:lnSpc>
            </a:pPr>
            <a:endParaRPr lang="ar-SA" dirty="0"/>
          </a:p>
          <a:p>
            <a:pPr algn="r" rtl="1">
              <a:lnSpc>
                <a:spcPct val="150000"/>
              </a:lnSpc>
            </a:pPr>
            <a:r>
              <a:rPr lang="ar-SA" dirty="0">
                <a:solidFill>
                  <a:srgbClr val="00B0F0"/>
                </a:solidFill>
              </a:rPr>
              <a:t>ويشمل نظام الامتياز عادةً:</a:t>
            </a:r>
          </a:p>
          <a:p>
            <a:pPr marL="285750" indent="-285750" algn="r" rtl="1">
              <a:lnSpc>
                <a:spcPct val="150000"/>
              </a:lnSpc>
              <a:buFont typeface="Arial" panose="020B0604020202020204" pitchFamily="34" charset="0"/>
              <a:buChar char="•"/>
            </a:pPr>
            <a:r>
              <a:rPr lang="ar-SA" dirty="0"/>
              <a:t>استخدام الاسم والعلامة التجارية.</a:t>
            </a:r>
          </a:p>
          <a:p>
            <a:pPr marL="285750" indent="-285750" algn="r" rtl="1">
              <a:lnSpc>
                <a:spcPct val="150000"/>
              </a:lnSpc>
              <a:buFont typeface="Arial" panose="020B0604020202020204" pitchFamily="34" charset="0"/>
              <a:buChar char="•"/>
            </a:pPr>
            <a:r>
              <a:rPr lang="ar-SA" dirty="0"/>
              <a:t>تطبيق نظام تشغيل موحد.</a:t>
            </a:r>
          </a:p>
          <a:p>
            <a:pPr marL="285750" indent="-285750" algn="r" rtl="1">
              <a:lnSpc>
                <a:spcPct val="150000"/>
              </a:lnSpc>
              <a:buFont typeface="Arial" panose="020B0604020202020204" pitchFamily="34" charset="0"/>
              <a:buChar char="•"/>
            </a:pPr>
            <a:r>
              <a:rPr lang="ar-SA" dirty="0"/>
              <a:t>الحصول على التدريب والدعم الفني والإداري.</a:t>
            </a:r>
          </a:p>
          <a:p>
            <a:pPr marL="285750" indent="-285750" algn="r" rtl="1">
              <a:lnSpc>
                <a:spcPct val="150000"/>
              </a:lnSpc>
              <a:buFont typeface="Arial" panose="020B0604020202020204" pitchFamily="34" charset="0"/>
              <a:buChar char="•"/>
            </a:pPr>
            <a:r>
              <a:rPr lang="ar-SA" dirty="0"/>
              <a:t>الالتزام بمعايير الجودة والخدمة.</a:t>
            </a:r>
          </a:p>
          <a:p>
            <a:pPr marL="285750" indent="-285750" algn="r" rtl="1">
              <a:lnSpc>
                <a:spcPct val="150000"/>
              </a:lnSpc>
              <a:buFont typeface="Arial" panose="020B0604020202020204" pitchFamily="34" charset="0"/>
              <a:buChar char="•"/>
            </a:pPr>
            <a:r>
              <a:rPr lang="ar-SA" dirty="0"/>
              <a:t>دفع الرسوم أو المقابل المالي المتفق عليه.</a:t>
            </a:r>
          </a:p>
          <a:p>
            <a:pPr marL="285750" indent="-285750" algn="r" rtl="1">
              <a:lnSpc>
                <a:spcPct val="150000"/>
              </a:lnSpc>
              <a:buFont typeface="Arial" panose="020B0604020202020204" pitchFamily="34" charset="0"/>
              <a:buChar char="•"/>
            </a:pPr>
            <a:endParaRPr lang="ar-SA" dirty="0"/>
          </a:p>
          <a:p>
            <a:pPr algn="r" rtl="1">
              <a:lnSpc>
                <a:spcPct val="150000"/>
              </a:lnSpc>
            </a:pPr>
            <a:r>
              <a:rPr lang="ar-SA" dirty="0"/>
              <a:t>ويساعد هذا النظام على انتشار العلامة التجارية بسرعة، مع المحافظة على مستوى موحد من الجودة والخدمة.</a:t>
            </a:r>
          </a:p>
          <a:p>
            <a:pPr algn="r" rtl="1">
              <a:lnSpc>
                <a:spcPct val="150000"/>
              </a:lnSpc>
            </a:pPr>
            <a:endParaRPr lang="ar-SA" dirty="0"/>
          </a:p>
          <a:p>
            <a:pPr marL="285750" indent="-285750" algn="r" rtl="1">
              <a:lnSpc>
                <a:spcPct val="150000"/>
              </a:lnSpc>
              <a:buFont typeface="Wingdings" panose="05000000000000000000" pitchFamily="2" charset="2"/>
              <a:buChar char="ü"/>
            </a:pPr>
            <a:r>
              <a:rPr lang="ar-SA" dirty="0"/>
              <a:t>يحقق الامتياز التجاري منفعة للطرفين؛ إذ يتوسع مالك العلامة التجارية في الأسواق، بينما يستفيد المستثمر من العمل تحت علامة تجارية معروفة ونظام عمل مجرب.</a:t>
            </a:r>
            <a:endParaRPr lang="en-US" dirty="0"/>
          </a:p>
        </p:txBody>
      </p:sp>
      <p:pic>
        <p:nvPicPr>
          <p:cNvPr id="5" name="Picture 4">
            <a:extLst>
              <a:ext uri="{FF2B5EF4-FFF2-40B4-BE49-F238E27FC236}">
                <a16:creationId xmlns:a16="http://schemas.microsoft.com/office/drawing/2014/main" id="{F8943749-1230-E07C-BD52-D6F76E2C197D}"/>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95476" y="2584280"/>
            <a:ext cx="2947984" cy="2819811"/>
          </a:xfrm>
          <a:prstGeom prst="rect">
            <a:avLst/>
          </a:prstGeom>
        </p:spPr>
      </p:pic>
    </p:spTree>
    <p:extLst>
      <p:ext uri="{BB962C8B-B14F-4D97-AF65-F5344CB8AC3E}">
        <p14:creationId xmlns:p14="http://schemas.microsoft.com/office/powerpoint/2010/main" val="7420049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E093C-707E-AFD8-4F9A-C3A207BA6A53}"/>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3F3DEBB-E0C8-7D6C-477C-9BA1B5CBB60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38D88715-6A3E-AE4D-1BDC-1E4A0168F0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DB404CA-967B-DC2F-2FF3-57FD76578BE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F5A283A-3EDF-5DE1-62BB-F7180E45D2A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A59A848-79E3-B940-4D6F-167D5115C65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3CF6BE65-F71F-3C35-3C2D-8F047ACA157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9BF3C052-91BA-AA7A-2EED-61E144D6930C}"/>
              </a:ext>
            </a:extLst>
          </p:cNvPr>
          <p:cNvSpPr txBox="1"/>
          <p:nvPr/>
        </p:nvSpPr>
        <p:spPr>
          <a:xfrm>
            <a:off x="2702061" y="628815"/>
            <a:ext cx="8716223" cy="6280053"/>
          </a:xfrm>
          <a:prstGeom prst="rect">
            <a:avLst/>
          </a:prstGeom>
          <a:noFill/>
        </p:spPr>
        <p:txBody>
          <a:bodyPr wrap="square">
            <a:spAutoFit/>
          </a:bodyPr>
          <a:lstStyle/>
          <a:p>
            <a:pPr algn="ctr" rtl="1">
              <a:lnSpc>
                <a:spcPct val="150000"/>
              </a:lnSpc>
            </a:pPr>
            <a:r>
              <a:rPr lang="ar-SA" b="1" dirty="0">
                <a:solidFill>
                  <a:srgbClr val="00B0F0"/>
                </a:solidFill>
              </a:rPr>
              <a:t>أمثلة على الامتياز التجاري</a:t>
            </a:r>
          </a:p>
          <a:p>
            <a:pPr algn="just" rtl="1">
              <a:lnSpc>
                <a:spcPct val="150000"/>
              </a:lnSpc>
            </a:pPr>
            <a:r>
              <a:rPr lang="ar-SA" dirty="0"/>
              <a:t>تعد المطاعم والمقاهي العالمية من أكثر القطاعات استخدامًا لنظام الامتياز التجاري، حيث تمنح الشركات حق تشغيل فروعها لمستثمرين مستقلين يلتزمون بالمعايير نفسها.</a:t>
            </a:r>
          </a:p>
          <a:p>
            <a:pPr algn="just" rtl="1">
              <a:lnSpc>
                <a:spcPct val="150000"/>
              </a:lnSpc>
            </a:pPr>
            <a:r>
              <a:rPr lang="ar-SA" dirty="0"/>
              <a:t>ومن الأمثلة:</a:t>
            </a:r>
          </a:p>
          <a:p>
            <a:pPr marL="285750" indent="-285750" algn="just" rtl="1">
              <a:lnSpc>
                <a:spcPct val="150000"/>
              </a:lnSpc>
              <a:buFont typeface="Arial" panose="020B0604020202020204" pitchFamily="34" charset="0"/>
              <a:buChar char="•"/>
            </a:pPr>
            <a:r>
              <a:rPr lang="ar-SA" dirty="0"/>
              <a:t>ماكدونالدز.</a:t>
            </a:r>
          </a:p>
          <a:p>
            <a:pPr marL="285750" indent="-285750" algn="just" rtl="1">
              <a:lnSpc>
                <a:spcPct val="150000"/>
              </a:lnSpc>
              <a:buFont typeface="Arial" panose="020B0604020202020204" pitchFamily="34" charset="0"/>
              <a:buChar char="•"/>
            </a:pPr>
            <a:r>
              <a:rPr lang="ar-SA" dirty="0"/>
              <a:t>دانكن.</a:t>
            </a:r>
          </a:p>
          <a:p>
            <a:pPr marL="285750" indent="-285750" algn="just" rtl="1">
              <a:lnSpc>
                <a:spcPct val="150000"/>
              </a:lnSpc>
              <a:buFont typeface="Arial" panose="020B0604020202020204" pitchFamily="34" charset="0"/>
              <a:buChar char="•"/>
            </a:pPr>
            <a:r>
              <a:rPr lang="ar-SA" dirty="0"/>
              <a:t>صب واي.</a:t>
            </a:r>
          </a:p>
          <a:p>
            <a:pPr algn="just" rtl="1">
              <a:lnSpc>
                <a:spcPct val="150000"/>
              </a:lnSpc>
            </a:pPr>
            <a:r>
              <a:rPr lang="ar-SA" dirty="0"/>
              <a:t>وتلتزم جميع الفروع بما يلي:</a:t>
            </a:r>
          </a:p>
          <a:p>
            <a:pPr algn="just" rtl="1">
              <a:lnSpc>
                <a:spcPct val="150000"/>
              </a:lnSpc>
            </a:pPr>
            <a:r>
              <a:rPr lang="ar-SA" dirty="0"/>
              <a:t>تقديم المنتجات بالمواصفات نفسها.</a:t>
            </a:r>
          </a:p>
          <a:p>
            <a:pPr algn="just" rtl="1">
              <a:lnSpc>
                <a:spcPct val="150000"/>
              </a:lnSpc>
            </a:pPr>
            <a:r>
              <a:rPr lang="ar-SA" dirty="0"/>
              <a:t>استخدام الهوية البصرية نفسها.</a:t>
            </a:r>
          </a:p>
          <a:p>
            <a:pPr algn="just" rtl="1">
              <a:lnSpc>
                <a:spcPct val="150000"/>
              </a:lnSpc>
            </a:pPr>
            <a:r>
              <a:rPr lang="ar-SA" dirty="0"/>
              <a:t>تطبيق إجراءات التشغيل نفسها.</a:t>
            </a:r>
          </a:p>
          <a:p>
            <a:pPr algn="just" rtl="1">
              <a:lnSpc>
                <a:spcPct val="150000"/>
              </a:lnSpc>
            </a:pPr>
            <a:r>
              <a:rPr lang="ar-SA" dirty="0"/>
              <a:t>المحافظة على مستوى موحد من الجودة والخدمة.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يساعد نظام الامتياز التجاري على انتشار العلامة التجارية في أسواق متعددة مع الحفاظ على تجربة متجانسة للعملاء.</a:t>
            </a:r>
            <a:endParaRPr lang="en-US" dirty="0"/>
          </a:p>
        </p:txBody>
      </p:sp>
      <p:pic>
        <p:nvPicPr>
          <p:cNvPr id="5" name="Picture 4">
            <a:extLst>
              <a:ext uri="{FF2B5EF4-FFF2-40B4-BE49-F238E27FC236}">
                <a16:creationId xmlns:a16="http://schemas.microsoft.com/office/drawing/2014/main" id="{7917C326-A28A-36BA-CF3E-B14CE9B4F355}"/>
              </a:ext>
              <a:ext uri="{C183D7F6-B498-43B3-948B-1728B52AA6E4}">
                <adec:decorative xmlns:adec="http://schemas.microsoft.com/office/drawing/2017/decorative" val="1"/>
              </a:ext>
            </a:extLst>
          </p:cNvPr>
          <p:cNvPicPr>
            <a:picLocks noChangeAspect="1"/>
          </p:cNvPicPr>
          <p:nvPr/>
        </p:nvPicPr>
        <p:blipFill>
          <a:blip r:embed="rId5"/>
          <a:srcRect t="13100" b="24442"/>
          <a:stretch>
            <a:fillRect/>
          </a:stretch>
        </p:blipFill>
        <p:spPr>
          <a:xfrm>
            <a:off x="-120480" y="2357166"/>
            <a:ext cx="5241957" cy="3274039"/>
          </a:xfrm>
          <a:prstGeom prst="rect">
            <a:avLst/>
          </a:prstGeom>
        </p:spPr>
      </p:pic>
    </p:spTree>
    <p:extLst>
      <p:ext uri="{BB962C8B-B14F-4D97-AF65-F5344CB8AC3E}">
        <p14:creationId xmlns:p14="http://schemas.microsoft.com/office/powerpoint/2010/main" val="42756978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4A566-265F-F6C7-1F67-4F0461F2DB6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0171B18-16BD-EDB1-2F43-4BD26A466BA1}"/>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C41C299-20D6-AD9E-EABE-EB46713E8A6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9ADCD61-8C7E-DAA4-C61A-33AEC85644C3}"/>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BEA17A9-50E1-D16E-9174-F68800639D3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362EDDD-6DA8-58AC-1CA7-44F162AA921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48F4A71A-892E-3885-8351-26A3FA3A2A4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91E40F97-A1F3-F72A-B8CB-EB31DFE5C902}"/>
              </a:ext>
            </a:extLst>
          </p:cNvPr>
          <p:cNvSpPr txBox="1"/>
          <p:nvPr/>
        </p:nvSpPr>
        <p:spPr>
          <a:xfrm>
            <a:off x="3715766" y="628815"/>
            <a:ext cx="7754107" cy="6280053"/>
          </a:xfrm>
          <a:prstGeom prst="rect">
            <a:avLst/>
          </a:prstGeom>
          <a:noFill/>
        </p:spPr>
        <p:txBody>
          <a:bodyPr wrap="square">
            <a:spAutoFit/>
          </a:bodyPr>
          <a:lstStyle/>
          <a:p>
            <a:pPr algn="ctr" rtl="1">
              <a:lnSpc>
                <a:spcPct val="150000"/>
              </a:lnSpc>
            </a:pPr>
            <a:r>
              <a:rPr lang="ar-SA" b="1" dirty="0">
                <a:solidFill>
                  <a:srgbClr val="00B0F0"/>
                </a:solidFill>
              </a:rPr>
              <a:t>الأشكال الحديثة للبيع بالتجزئة</a:t>
            </a:r>
          </a:p>
          <a:p>
            <a:pPr algn="just" rtl="1">
              <a:lnSpc>
                <a:spcPct val="150000"/>
              </a:lnSpc>
            </a:pPr>
            <a:r>
              <a:rPr lang="ar-SA" dirty="0"/>
              <a:t>أدى التطور التقني وتغير سلوك المستهلك إلى ظهور أساليب جديدة للبيع بالتجزئة تعتمد على التقنيات الرقمية، وتهدف إلى تحسين تجربة التسوق وزيادة سرعة وكفاءة الخدمة.</a:t>
            </a:r>
          </a:p>
          <a:p>
            <a:pPr algn="just" rtl="1">
              <a:lnSpc>
                <a:spcPct val="150000"/>
              </a:lnSpc>
            </a:pPr>
            <a:endParaRPr lang="ar-SA" dirty="0"/>
          </a:p>
          <a:p>
            <a:pPr algn="just" rtl="1">
              <a:lnSpc>
                <a:spcPct val="150000"/>
              </a:lnSpc>
            </a:pPr>
            <a:r>
              <a:rPr lang="ar-SA" dirty="0">
                <a:solidFill>
                  <a:srgbClr val="00B0F0"/>
                </a:solidFill>
              </a:rPr>
              <a:t>ومن أبرز هذه الأشكال:</a:t>
            </a:r>
          </a:p>
          <a:p>
            <a:pPr marL="285750" indent="-285750" algn="just" rtl="1">
              <a:lnSpc>
                <a:spcPct val="150000"/>
              </a:lnSpc>
              <a:buFont typeface="Arial" panose="020B0604020202020204" pitchFamily="34" charset="0"/>
              <a:buChar char="•"/>
            </a:pPr>
            <a:r>
              <a:rPr lang="ar-SA" dirty="0"/>
              <a:t>المتاجر الذكية التي تعتمد على التقنيات الرقمية.</a:t>
            </a:r>
          </a:p>
          <a:p>
            <a:pPr marL="285750" indent="-285750" algn="just" rtl="1">
              <a:lnSpc>
                <a:spcPct val="150000"/>
              </a:lnSpc>
              <a:buFont typeface="Arial" panose="020B0604020202020204" pitchFamily="34" charset="0"/>
              <a:buChar char="•"/>
            </a:pPr>
            <a:r>
              <a:rPr lang="ar-SA" dirty="0"/>
              <a:t>أنظمة الدفع الذاتي والدفع الإلكتروني.</a:t>
            </a:r>
          </a:p>
          <a:p>
            <a:pPr marL="285750" indent="-285750" algn="just" rtl="1">
              <a:lnSpc>
                <a:spcPct val="150000"/>
              </a:lnSpc>
              <a:buFont typeface="Arial" panose="020B0604020202020204" pitchFamily="34" charset="0"/>
              <a:buChar char="•"/>
            </a:pPr>
            <a:r>
              <a:rPr lang="ar-SA" dirty="0"/>
              <a:t>البيع بالتجزئة عبر الإنترنت والتطبيقات الذكية.</a:t>
            </a:r>
          </a:p>
          <a:p>
            <a:pPr marL="285750" indent="-285750" algn="just" rtl="1">
              <a:lnSpc>
                <a:spcPct val="150000"/>
              </a:lnSpc>
              <a:buFont typeface="Arial" panose="020B0604020202020204" pitchFamily="34" charset="0"/>
              <a:buChar char="•"/>
            </a:pPr>
            <a:r>
              <a:rPr lang="ar-SA" dirty="0"/>
              <a:t>الدمج بين المتاجر التقليدية والمنصات الإلكترونية لتقديم تجربة تسوق متكاملة.</a:t>
            </a:r>
          </a:p>
          <a:p>
            <a:pPr marL="285750" indent="-285750" algn="just" rtl="1">
              <a:lnSpc>
                <a:spcPct val="150000"/>
              </a:lnSpc>
              <a:buFont typeface="Arial" panose="020B0604020202020204" pitchFamily="34" charset="0"/>
              <a:buChar char="•"/>
            </a:pPr>
            <a:endParaRPr lang="ar-SA" dirty="0">
              <a:solidFill>
                <a:srgbClr val="00B0F0"/>
              </a:solidFill>
            </a:endParaRPr>
          </a:p>
          <a:p>
            <a:pPr algn="just" rtl="1">
              <a:lnSpc>
                <a:spcPct val="150000"/>
              </a:lnSpc>
            </a:pPr>
            <a:r>
              <a:rPr lang="ar-SA" dirty="0">
                <a:solidFill>
                  <a:srgbClr val="00B0F0"/>
                </a:solidFill>
              </a:rPr>
              <a:t>وتسهم هذه الأساليب في:</a:t>
            </a:r>
          </a:p>
          <a:p>
            <a:pPr marL="285750" indent="-285750" algn="just" rtl="1">
              <a:lnSpc>
                <a:spcPct val="150000"/>
              </a:lnSpc>
              <a:buFont typeface="Arial" panose="020B0604020202020204" pitchFamily="34" charset="0"/>
              <a:buChar char="•"/>
            </a:pPr>
            <a:r>
              <a:rPr lang="ar-SA" dirty="0"/>
              <a:t>تقليل وقت الشراء.</a:t>
            </a:r>
          </a:p>
          <a:p>
            <a:pPr marL="285750" indent="-285750" algn="just" rtl="1">
              <a:lnSpc>
                <a:spcPct val="150000"/>
              </a:lnSpc>
              <a:buFont typeface="Arial" panose="020B0604020202020204" pitchFamily="34" charset="0"/>
              <a:buChar char="•"/>
            </a:pPr>
            <a:r>
              <a:rPr lang="ar-SA" dirty="0"/>
              <a:t>تسهيل الوصول إلى المنتجات.</a:t>
            </a:r>
          </a:p>
          <a:p>
            <a:pPr marL="285750" indent="-285750" algn="just" rtl="1">
              <a:lnSpc>
                <a:spcPct val="150000"/>
              </a:lnSpc>
              <a:buFont typeface="Arial" panose="020B0604020202020204" pitchFamily="34" charset="0"/>
              <a:buChar char="•"/>
            </a:pPr>
            <a:r>
              <a:rPr lang="ar-SA" dirty="0"/>
              <a:t>تحسين جودة الخدمة.</a:t>
            </a:r>
          </a:p>
          <a:p>
            <a:pPr marL="285750" indent="-285750" algn="just" rtl="1">
              <a:lnSpc>
                <a:spcPct val="150000"/>
              </a:lnSpc>
              <a:buFont typeface="Arial" panose="020B0604020202020204" pitchFamily="34" charset="0"/>
              <a:buChar char="•"/>
            </a:pPr>
            <a:r>
              <a:rPr lang="ar-SA" dirty="0"/>
              <a:t>زيادة رضا العملاء.</a:t>
            </a:r>
            <a:endParaRPr lang="en-US" dirty="0"/>
          </a:p>
        </p:txBody>
      </p:sp>
      <p:pic>
        <p:nvPicPr>
          <p:cNvPr id="5" name="Picture 4">
            <a:extLst>
              <a:ext uri="{FF2B5EF4-FFF2-40B4-BE49-F238E27FC236}">
                <a16:creationId xmlns:a16="http://schemas.microsoft.com/office/drawing/2014/main" id="{A187A4AA-0905-04D8-8BA6-002B142A6D1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51548" y="2428822"/>
            <a:ext cx="4425667" cy="4425667"/>
          </a:xfrm>
          <a:prstGeom prst="rect">
            <a:avLst/>
          </a:prstGeom>
        </p:spPr>
      </p:pic>
    </p:spTree>
    <p:extLst>
      <p:ext uri="{BB962C8B-B14F-4D97-AF65-F5344CB8AC3E}">
        <p14:creationId xmlns:p14="http://schemas.microsoft.com/office/powerpoint/2010/main" val="1258310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FF0CD-A875-9FEA-8E95-ED5944911EE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FFB67BE-02D9-4E32-BF10-A9BB574F057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0E398B1-17A6-6FAE-5624-B3828160B8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3CFE70C-D2B5-755C-D8E6-5A2FBAFDB81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7EEFD6D-A17F-A880-CE70-2621BF5A8D2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8399605-3A5E-CD1B-34DC-768D3C5FD48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0D39565E-0B7D-869B-45AA-5E57DF86863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30AE18B-1176-B644-A516-21D8E296D005}"/>
              </a:ext>
            </a:extLst>
          </p:cNvPr>
          <p:cNvSpPr txBox="1"/>
          <p:nvPr/>
        </p:nvSpPr>
        <p:spPr>
          <a:xfrm>
            <a:off x="2525917" y="1137395"/>
            <a:ext cx="8643795" cy="5541389"/>
          </a:xfrm>
          <a:prstGeom prst="rect">
            <a:avLst/>
          </a:prstGeom>
          <a:noFill/>
        </p:spPr>
        <p:txBody>
          <a:bodyPr wrap="square">
            <a:spAutoFit/>
          </a:bodyPr>
          <a:lstStyle/>
          <a:p>
            <a:pPr algn="ctr" rtl="1">
              <a:lnSpc>
                <a:spcPct val="150000"/>
              </a:lnSpc>
            </a:pPr>
            <a:r>
              <a:rPr lang="ar-SA" sz="2000" b="1" dirty="0">
                <a:solidFill>
                  <a:srgbClr val="00B0F0"/>
                </a:solidFill>
              </a:rPr>
              <a:t>البيع بالجملة</a:t>
            </a:r>
          </a:p>
          <a:p>
            <a:pPr marL="342900" indent="-342900" algn="ctr" rtl="1">
              <a:lnSpc>
                <a:spcPct val="150000"/>
              </a:lnSpc>
              <a:buFont typeface="Wingdings" panose="05000000000000000000" pitchFamily="2" charset="2"/>
              <a:buChar char="q"/>
            </a:pPr>
            <a:endParaRPr lang="ar-SA" sz="2000" b="1" dirty="0">
              <a:solidFill>
                <a:srgbClr val="00B0F0"/>
              </a:solidFill>
            </a:endParaRPr>
          </a:p>
          <a:p>
            <a:pPr marL="285750" indent="-285750" algn="just" rtl="1">
              <a:lnSpc>
                <a:spcPct val="150000"/>
              </a:lnSpc>
              <a:buFont typeface="Wingdings" panose="05000000000000000000" pitchFamily="2" charset="2"/>
              <a:buChar char="q"/>
            </a:pPr>
            <a:r>
              <a:rPr lang="ar-SA" dirty="0"/>
              <a:t>البيع بالجملة: يقصد بالبيع بالجملة جميع الأنشطة التي تتعلق ببيع السلع والخدمات إلى الجهات التي تشتريها بغرض إعادة بيعها أو استخدامها في أعمالها التجارية، وليس للاستخدام الشخصي.</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أما تاجر الجملة: فهو منشأة يكون نشاطها الأساسي شراء المنتجات بكميات كبيرة من المنتجين أو الموردين، ثم إعادة بيعها إلى تجار التجزئة أو الشركات أو المؤسسات بكميات تتناسب مع احتياجاتهم.</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ويؤدي تاجر الجملة دورًا محوريًا في قناة التسويق؛ إذ يربط بين المنتجين والعملاء التجاريين، ويساعد على تقليل تكاليف التوزيع، وتسريع وصول المنتجات إلى الأسواق، وضمان توافرها في الوقت والمكان المناسبين.</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يخدم البيع بالجملة المنشآت التجارية، بينما يخدم البيع بالتجزئة المستهلك النهائي، ويعد تاجر الجملة حلقة أساسية في تحسين كفاءة توزيع المنتجات.</a:t>
            </a:r>
            <a:endParaRPr lang="en-US" dirty="0"/>
          </a:p>
        </p:txBody>
      </p:sp>
      <p:pic>
        <p:nvPicPr>
          <p:cNvPr id="5" name="Picture 4" descr="صورة منشور القصة">
            <a:extLst>
              <a:ext uri="{FF2B5EF4-FFF2-40B4-BE49-F238E27FC236}">
                <a16:creationId xmlns:a16="http://schemas.microsoft.com/office/drawing/2014/main" id="{F7E7DD71-7232-8045-7C1B-71A152025C93}"/>
              </a:ext>
            </a:extLst>
          </p:cNvPr>
          <p:cNvPicPr>
            <a:picLocks noChangeAspect="1"/>
          </p:cNvPicPr>
          <p:nvPr/>
        </p:nvPicPr>
        <p:blipFill>
          <a:blip r:embed="rId5"/>
          <a:stretch>
            <a:fillRect/>
          </a:stretch>
        </p:blipFill>
        <p:spPr>
          <a:xfrm>
            <a:off x="351548" y="4523068"/>
            <a:ext cx="2131291" cy="2012403"/>
          </a:xfrm>
          <a:prstGeom prst="rect">
            <a:avLst/>
          </a:prstGeom>
        </p:spPr>
      </p:pic>
    </p:spTree>
    <p:extLst>
      <p:ext uri="{BB962C8B-B14F-4D97-AF65-F5344CB8AC3E}">
        <p14:creationId xmlns:p14="http://schemas.microsoft.com/office/powerpoint/2010/main" val="41642932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D4E5B-CCF5-FAA7-E0EE-21BE5AE18A6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1C347FB-6F77-4046-3E1D-0345112BACC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C783105-9B40-D2BA-DE0B-4E6754F217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AC3C987-D36B-AC22-BB27-E799C9674BE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9ECCD09-65D7-BD97-F04C-182FBE36510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1225956-0711-635B-C3AE-BFC60331549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C1D6741B-9F1F-6D58-C57F-F45650622D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4BD8A01-F977-39E1-93F0-85DA6328FD85}"/>
              </a:ext>
            </a:extLst>
          </p:cNvPr>
          <p:cNvSpPr txBox="1"/>
          <p:nvPr/>
        </p:nvSpPr>
        <p:spPr>
          <a:xfrm>
            <a:off x="1812431" y="1202160"/>
            <a:ext cx="9627332" cy="5449056"/>
          </a:xfrm>
          <a:prstGeom prst="rect">
            <a:avLst/>
          </a:prstGeom>
          <a:noFill/>
        </p:spPr>
        <p:txBody>
          <a:bodyPr wrap="square">
            <a:spAutoFit/>
          </a:bodyPr>
          <a:lstStyle/>
          <a:p>
            <a:pPr algn="ctr" rtl="1">
              <a:lnSpc>
                <a:spcPct val="150000"/>
              </a:lnSpc>
            </a:pPr>
            <a:r>
              <a:rPr lang="ar-SA" sz="2000" b="1" dirty="0">
                <a:solidFill>
                  <a:srgbClr val="00B0F0"/>
                </a:solidFill>
              </a:rPr>
              <a:t>وظائف تاجر الجملة</a:t>
            </a:r>
          </a:p>
          <a:p>
            <a:pPr algn="just" rtl="1">
              <a:lnSpc>
                <a:spcPct val="150000"/>
              </a:lnSpc>
            </a:pPr>
            <a:r>
              <a:rPr lang="ar-SA" dirty="0"/>
              <a:t>لا يقتصر دور تاجر الجملة على شراء المنتجات وإعادة بيعها، بل يقدم مجموعة من الخدمات التي تضيف قيمة لكل من المنتجين والعملاء التجاريين، وتسهم في تحسين كفاءة قناة التسويق.</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b="1" dirty="0">
                <a:solidFill>
                  <a:srgbClr val="00B0F0"/>
                </a:solidFill>
              </a:rPr>
              <a:t>البيع والترويج</a:t>
            </a:r>
          </a:p>
          <a:p>
            <a:pPr algn="just" rtl="1">
              <a:lnSpc>
                <a:spcPct val="150000"/>
              </a:lnSpc>
            </a:pPr>
            <a:r>
              <a:rPr lang="ar-SA" dirty="0"/>
              <a:t>يساعد المنتجين في الوصول إلى عدد كبير من العملاء التجاريين، وخاصة المتاجر الصغيرة التي يصعب على المنتج التعامل معها بشكل مباشر. كما يستخدم خبرته وعلاقاته في السوق للتعريف بالمنتجات وتشجيع العملاء على شرائها، مما يسهم في زيادة انتشارها.</a:t>
            </a:r>
          </a:p>
          <a:p>
            <a:pPr marL="285750" indent="-285750" algn="just" rtl="1">
              <a:lnSpc>
                <a:spcPct val="150000"/>
              </a:lnSpc>
              <a:buFont typeface="Wingdings" panose="05000000000000000000" pitchFamily="2" charset="2"/>
              <a:buChar char="q"/>
            </a:pPr>
            <a:r>
              <a:rPr lang="ar-SA" b="1" dirty="0">
                <a:solidFill>
                  <a:srgbClr val="00B0F0"/>
                </a:solidFill>
              </a:rPr>
              <a:t> الشراء وبناء التشكيلة</a:t>
            </a:r>
          </a:p>
          <a:p>
            <a:pPr algn="just" rtl="1">
              <a:lnSpc>
                <a:spcPct val="150000"/>
              </a:lnSpc>
            </a:pPr>
            <a:r>
              <a:rPr lang="ar-SA" dirty="0"/>
              <a:t>يقوم بشراء منتجات من عدة شركات، ثم يجمعها في تشكيلة متنوعة تناسب احتياجات عملائه. وهذا يوفر على تجار التجزئة الوقت والجهد، لأنهم يستطيعون الحصول على احتياجاتهم من مورد واحد بدلاً من التعامل مع عدد كبير من المنتجين.</a:t>
            </a:r>
          </a:p>
          <a:p>
            <a:pPr marL="285750" indent="-285750" algn="just" rtl="1">
              <a:lnSpc>
                <a:spcPct val="150000"/>
              </a:lnSpc>
              <a:buFont typeface="Wingdings" panose="05000000000000000000" pitchFamily="2" charset="2"/>
              <a:buChar char="q"/>
            </a:pPr>
            <a:r>
              <a:rPr lang="ar-SA" b="1" dirty="0">
                <a:solidFill>
                  <a:srgbClr val="00B0F0"/>
                </a:solidFill>
              </a:rPr>
              <a:t> تقسيم الكميات</a:t>
            </a:r>
          </a:p>
          <a:p>
            <a:pPr algn="just" rtl="1">
              <a:lnSpc>
                <a:spcPct val="150000"/>
              </a:lnSpc>
            </a:pPr>
            <a:r>
              <a:rPr lang="ar-SA" dirty="0"/>
              <a:t>يشتري تاجر الجملة المنتجات بكميات كبيرة من المنتجين، ثم يعيد تقسيمها إلى كميات أصغر تناسب احتياجات تجار التجزئة. وتساعد هذه الوظيفة على تخفيض تكلفة الشراء، وتقليل حجم المخزون الذي يحتاج إليه العميل.</a:t>
            </a:r>
            <a:endParaRPr lang="en-US" dirty="0"/>
          </a:p>
        </p:txBody>
      </p:sp>
      <p:pic>
        <p:nvPicPr>
          <p:cNvPr id="5" name="Picture 4" descr="صورة منشور القصة">
            <a:extLst>
              <a:ext uri="{FF2B5EF4-FFF2-40B4-BE49-F238E27FC236}">
                <a16:creationId xmlns:a16="http://schemas.microsoft.com/office/drawing/2014/main" id="{0CCBE80E-4CD1-1685-79C7-907598C18556}"/>
              </a:ext>
            </a:extLst>
          </p:cNvPr>
          <p:cNvPicPr>
            <a:picLocks noChangeAspect="1"/>
          </p:cNvPicPr>
          <p:nvPr/>
        </p:nvPicPr>
        <p:blipFill>
          <a:blip r:embed="rId5"/>
          <a:stretch>
            <a:fillRect/>
          </a:stretch>
        </p:blipFill>
        <p:spPr>
          <a:xfrm>
            <a:off x="21479" y="3296305"/>
            <a:ext cx="1790952" cy="3558184"/>
          </a:xfrm>
          <a:prstGeom prst="rect">
            <a:avLst/>
          </a:prstGeom>
        </p:spPr>
      </p:pic>
    </p:spTree>
    <p:extLst>
      <p:ext uri="{BB962C8B-B14F-4D97-AF65-F5344CB8AC3E}">
        <p14:creationId xmlns:p14="http://schemas.microsoft.com/office/powerpoint/2010/main" val="5999599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A511C-3D4E-85F6-BFB3-40A322C5B1D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4E173BDF-0EDE-41F7-FB73-E7B8B561635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C8EEB79-163A-1CD9-F5F6-B83E920C5FB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69FAF8A-6003-C395-0B6C-570BC3FBDC9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1696355-3AA2-7975-A84A-5E960CDFCCFB}"/>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D2319B0-9FC9-AFA1-3659-4F01EDF37D0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C5615F96-E459-1FB5-2EEF-A9D9B5CAC7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5B7C40C-7363-C490-B78C-71D2396E4A63}"/>
              </a:ext>
            </a:extLst>
          </p:cNvPr>
          <p:cNvSpPr txBox="1"/>
          <p:nvPr/>
        </p:nvSpPr>
        <p:spPr>
          <a:xfrm>
            <a:off x="2218099" y="583447"/>
            <a:ext cx="9200185" cy="5864554"/>
          </a:xfrm>
          <a:prstGeom prst="rect">
            <a:avLst/>
          </a:prstGeom>
          <a:noFill/>
        </p:spPr>
        <p:txBody>
          <a:bodyPr wrap="square">
            <a:spAutoFit/>
          </a:bodyPr>
          <a:lstStyle/>
          <a:p>
            <a:pPr algn="just" rtl="1">
              <a:lnSpc>
                <a:spcPct val="150000"/>
              </a:lnSpc>
            </a:pPr>
            <a:endParaRPr lang="ar-SA" dirty="0">
              <a:solidFill>
                <a:srgbClr val="00B0F0"/>
              </a:solidFill>
            </a:endParaRPr>
          </a:p>
          <a:p>
            <a:pPr algn="ctr" rtl="1">
              <a:lnSpc>
                <a:spcPct val="150000"/>
              </a:lnSpc>
            </a:pPr>
            <a:r>
              <a:rPr lang="ar-SA" b="1" dirty="0">
                <a:solidFill>
                  <a:srgbClr val="00B0F0"/>
                </a:solidFill>
              </a:rPr>
              <a:t>وظائف تاجر الجملة</a:t>
            </a:r>
          </a:p>
          <a:p>
            <a:pPr algn="just" rtl="1">
              <a:lnSpc>
                <a:spcPct val="150000"/>
              </a:lnSpc>
            </a:pPr>
            <a:endParaRPr lang="ar-SA" dirty="0">
              <a:solidFill>
                <a:srgbClr val="00B0F0"/>
              </a:solidFill>
            </a:endParaRPr>
          </a:p>
          <a:p>
            <a:pPr marL="285750" indent="-285750" algn="just" rtl="1">
              <a:lnSpc>
                <a:spcPct val="150000"/>
              </a:lnSpc>
              <a:buFont typeface="Wingdings" panose="05000000000000000000" pitchFamily="2" charset="2"/>
              <a:buChar char="q"/>
            </a:pPr>
            <a:r>
              <a:rPr lang="ar-SA" b="1" dirty="0">
                <a:solidFill>
                  <a:srgbClr val="00B0F0"/>
                </a:solidFill>
              </a:rPr>
              <a:t>التخزين</a:t>
            </a:r>
          </a:p>
          <a:p>
            <a:pPr algn="just" rtl="1">
              <a:lnSpc>
                <a:spcPct val="150000"/>
              </a:lnSpc>
            </a:pPr>
            <a:r>
              <a:rPr lang="ar-SA" dirty="0"/>
              <a:t>يوفر مستودعات لتخزين المنتجات والمحافظة عليها حتى وقت الطلب، مما يضمن استمرار توافر السلع في الأسواق، ويخفف من أعباء التخزين عن المنتجين والعملاء، ويقلل من احتمالية نقص المنتجات.</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b="1" dirty="0">
                <a:solidFill>
                  <a:srgbClr val="00B0F0"/>
                </a:solidFill>
              </a:rPr>
              <a:t> النقل</a:t>
            </a:r>
          </a:p>
          <a:p>
            <a:pPr algn="just" rtl="1">
              <a:lnSpc>
                <a:spcPct val="150000"/>
              </a:lnSpc>
            </a:pPr>
            <a:r>
              <a:rPr lang="ar-SA" dirty="0"/>
              <a:t>يقوم بنقل المنتجات إلى العملاء التجاريين بسرعة وكفاءة، لامتلاكه وسائل نقل مناسبة وقربه من الأسواق المستهدفة، مما يقلل مدة وصول المنتجات ويضمن توفرها في الوقت المناسب.</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b="1" dirty="0">
                <a:solidFill>
                  <a:srgbClr val="00B0F0"/>
                </a:solidFill>
              </a:rPr>
              <a:t>التمويل</a:t>
            </a:r>
          </a:p>
          <a:p>
            <a:pPr algn="just" rtl="1">
              <a:lnSpc>
                <a:spcPct val="150000"/>
              </a:lnSpc>
            </a:pPr>
            <a:r>
              <a:rPr lang="ar-SA" dirty="0"/>
              <a:t>يقدم تسهيلات في السداد لبعض العملاء التجاريين من خلال البيع بالائتمان، كما يدعم الموردين بالشراء المبكر والالتزام بسداد مستحقاتهم في مواعيدها، مما يساعد على استقرار العمليات التجارية.</a:t>
            </a:r>
            <a:endParaRPr lang="en-US" dirty="0"/>
          </a:p>
        </p:txBody>
      </p:sp>
      <p:pic>
        <p:nvPicPr>
          <p:cNvPr id="7" name="Picture 6" descr="صورة منشور القصة">
            <a:extLst>
              <a:ext uri="{FF2B5EF4-FFF2-40B4-BE49-F238E27FC236}">
                <a16:creationId xmlns:a16="http://schemas.microsoft.com/office/drawing/2014/main" id="{0B050758-9751-A63B-97FF-50456DF0D075}"/>
              </a:ext>
            </a:extLst>
          </p:cNvPr>
          <p:cNvPicPr>
            <a:picLocks noChangeAspect="1"/>
          </p:cNvPicPr>
          <p:nvPr/>
        </p:nvPicPr>
        <p:blipFill>
          <a:blip r:embed="rId5"/>
          <a:stretch>
            <a:fillRect/>
          </a:stretch>
        </p:blipFill>
        <p:spPr>
          <a:xfrm>
            <a:off x="21479" y="3296305"/>
            <a:ext cx="1790952" cy="3558184"/>
          </a:xfrm>
          <a:prstGeom prst="rect">
            <a:avLst/>
          </a:prstGeom>
        </p:spPr>
      </p:pic>
    </p:spTree>
    <p:extLst>
      <p:ext uri="{BB962C8B-B14F-4D97-AF65-F5344CB8AC3E}">
        <p14:creationId xmlns:p14="http://schemas.microsoft.com/office/powerpoint/2010/main" val="1753008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473AC-7FEC-F13C-E946-03610B6576B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29CC929F-A5A7-E419-92ED-F8CA578A4BD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E52A2FF-BD7C-7E59-574D-2E576A78013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7D32690-892B-EDF5-974C-BC06B671CC0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8931388-527D-44B7-92D0-75E0BCFDA2C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CE20FDC-5791-9CF3-197A-8D5A3CACF84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BA4C4105-978E-A893-79D5-0D3C6D315B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7BE2C94-BC82-C816-4037-600CFD826024}"/>
              </a:ext>
            </a:extLst>
          </p:cNvPr>
          <p:cNvSpPr txBox="1"/>
          <p:nvPr/>
        </p:nvSpPr>
        <p:spPr>
          <a:xfrm>
            <a:off x="2448564" y="1044313"/>
            <a:ext cx="8969720" cy="5449056"/>
          </a:xfrm>
          <a:prstGeom prst="rect">
            <a:avLst/>
          </a:prstGeom>
          <a:noFill/>
        </p:spPr>
        <p:txBody>
          <a:bodyPr wrap="square">
            <a:spAutoFit/>
          </a:bodyPr>
          <a:lstStyle/>
          <a:p>
            <a:pPr algn="ctr" rtl="1">
              <a:lnSpc>
                <a:spcPct val="150000"/>
              </a:lnSpc>
            </a:pPr>
            <a:r>
              <a:rPr lang="ar-SA" sz="2000" b="1" dirty="0">
                <a:solidFill>
                  <a:srgbClr val="00B0F0"/>
                </a:solidFill>
              </a:rPr>
              <a:t>وظائف تاجر الجملة</a:t>
            </a:r>
          </a:p>
          <a:p>
            <a:pPr algn="just" rtl="1">
              <a:lnSpc>
                <a:spcPct val="150000"/>
              </a:lnSpc>
            </a:pPr>
            <a:endParaRPr lang="ar-SA" dirty="0">
              <a:solidFill>
                <a:srgbClr val="00B0F0"/>
              </a:solidFill>
            </a:endParaRPr>
          </a:p>
          <a:p>
            <a:pPr marL="285750" indent="-285750" algn="just" rtl="1">
              <a:lnSpc>
                <a:spcPct val="150000"/>
              </a:lnSpc>
              <a:buFont typeface="Wingdings" panose="05000000000000000000" pitchFamily="2" charset="2"/>
              <a:buChar char="q"/>
            </a:pPr>
            <a:r>
              <a:rPr lang="ar-SA" dirty="0">
                <a:solidFill>
                  <a:srgbClr val="00B0F0"/>
                </a:solidFill>
              </a:rPr>
              <a:t>تحمل المخاطر</a:t>
            </a:r>
          </a:p>
          <a:p>
            <a:pPr algn="just" rtl="1">
              <a:lnSpc>
                <a:spcPct val="150000"/>
              </a:lnSpc>
            </a:pPr>
            <a:r>
              <a:rPr lang="ar-SA" dirty="0"/>
              <a:t>يتحمل جزءًا من المخاطر المرتبطة بامتلاك المنتجات، مثل التلف، أو السرقة، أو انخفاض الطلب، أو تقادم المخزون، وبذلك يخفف جزءًا من هذه المخاطر عن المنتجين.</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dirty="0">
                <a:solidFill>
                  <a:srgbClr val="00B0F0"/>
                </a:solidFill>
              </a:rPr>
              <a:t> توفير معلومات السوق</a:t>
            </a:r>
          </a:p>
          <a:p>
            <a:pPr algn="just" rtl="1">
              <a:lnSpc>
                <a:spcPct val="150000"/>
              </a:lnSpc>
            </a:pPr>
            <a:r>
              <a:rPr lang="ar-SA" dirty="0"/>
              <a:t>يجمع معلومات عن احتياجات العملاء، والمنافسين، والمنتجات الجديدة، وتغيرات الأسعار، ثم ينقلها إلى المنتجين والعملاء، مما يساعدهم على اتخاذ قرارات تسويقية أكثر فعالية.</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dirty="0">
                <a:solidFill>
                  <a:srgbClr val="00B0F0"/>
                </a:solidFill>
              </a:rPr>
              <a:t>الخدمات الإدارية والاستشارية</a:t>
            </a:r>
          </a:p>
          <a:p>
            <a:pPr algn="just" rtl="1">
              <a:lnSpc>
                <a:spcPct val="150000"/>
              </a:lnSpc>
            </a:pPr>
            <a:r>
              <a:rPr lang="ar-SA" dirty="0"/>
              <a:t>يقدم بعض الخدمات الإدارية لعملائه، مثل المساعدة في تنظيم المتاجر، وتحسين أساليب عرض المنتجات، وإدارة المخزون، وتدريب العاملين، مما يسهم في رفع كفاءة أعمالهم وزيادة المبيعات.</a:t>
            </a:r>
            <a:endParaRPr lang="en-US" dirty="0"/>
          </a:p>
        </p:txBody>
      </p:sp>
      <p:pic>
        <p:nvPicPr>
          <p:cNvPr id="7" name="Picture 6" descr="صورة منشور القصة">
            <a:extLst>
              <a:ext uri="{FF2B5EF4-FFF2-40B4-BE49-F238E27FC236}">
                <a16:creationId xmlns:a16="http://schemas.microsoft.com/office/drawing/2014/main" id="{C7781A3D-A7B5-1DEA-FAF7-89F09610E6B6}"/>
              </a:ext>
            </a:extLst>
          </p:cNvPr>
          <p:cNvPicPr>
            <a:picLocks noChangeAspect="1"/>
          </p:cNvPicPr>
          <p:nvPr/>
        </p:nvPicPr>
        <p:blipFill>
          <a:blip r:embed="rId5"/>
          <a:stretch>
            <a:fillRect/>
          </a:stretch>
        </p:blipFill>
        <p:spPr>
          <a:xfrm>
            <a:off x="21479" y="3296305"/>
            <a:ext cx="1790952" cy="3558184"/>
          </a:xfrm>
          <a:prstGeom prst="rect">
            <a:avLst/>
          </a:prstGeom>
        </p:spPr>
      </p:pic>
    </p:spTree>
    <p:extLst>
      <p:ext uri="{BB962C8B-B14F-4D97-AF65-F5344CB8AC3E}">
        <p14:creationId xmlns:p14="http://schemas.microsoft.com/office/powerpoint/2010/main" val="40018231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C4A739-CB37-6B07-7D29-B15A397EBDDC}"/>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1CE3763-1EE2-06A9-98D4-AC54EBED13F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44AF040-7422-5636-055B-9D5DEC01DC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BBF4C09-C8E1-287D-B0B9-D0162E185453}"/>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90F661B-9FDC-5F3C-A965-EC631BF4E2F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F612994-14E7-E6C5-EF1E-D5C2E15A3EB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BE4CEBEC-E3DA-39F3-F16E-287961C280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327895A-B270-6C67-26C8-9952F646E972}"/>
              </a:ext>
            </a:extLst>
          </p:cNvPr>
          <p:cNvSpPr txBox="1"/>
          <p:nvPr/>
        </p:nvSpPr>
        <p:spPr>
          <a:xfrm>
            <a:off x="1007719" y="682495"/>
            <a:ext cx="10410565" cy="6280053"/>
          </a:xfrm>
          <a:prstGeom prst="rect">
            <a:avLst/>
          </a:prstGeom>
          <a:noFill/>
        </p:spPr>
        <p:txBody>
          <a:bodyPr wrap="square">
            <a:spAutoFit/>
          </a:bodyPr>
          <a:lstStyle/>
          <a:p>
            <a:pPr algn="ctr" rtl="1">
              <a:lnSpc>
                <a:spcPct val="150000"/>
              </a:lnSpc>
            </a:pPr>
            <a:r>
              <a:rPr lang="ar-SA" b="1" dirty="0">
                <a:solidFill>
                  <a:srgbClr val="00B0F0"/>
                </a:solidFill>
              </a:rPr>
              <a:t>أنواع تجار الجملة</a:t>
            </a:r>
          </a:p>
          <a:p>
            <a:pPr algn="just" rtl="1">
              <a:lnSpc>
                <a:spcPct val="150000"/>
              </a:lnSpc>
            </a:pPr>
            <a:r>
              <a:rPr lang="ar-SA" dirty="0"/>
              <a:t>وفقًا لكوتلر، لا يعمل جميع تجار الجملة بالطريقة نفسها؛ لذلك يمكن تصنيفهم إلى ثلاثة أنواع رئيسية تختلف في طبيعة عملها، ومدى امتلاكها للمنتجات، والخدمات التي تقدمها داخل قناة التسويق.</a:t>
            </a:r>
          </a:p>
          <a:p>
            <a:pPr algn="just" rtl="1">
              <a:lnSpc>
                <a:spcPct val="150000"/>
              </a:lnSpc>
            </a:pPr>
            <a:r>
              <a:rPr lang="ar-SA" dirty="0"/>
              <a:t>ويعتمد اختيار النوع المناسب على عدة عوامل، مثل:</a:t>
            </a:r>
          </a:p>
          <a:p>
            <a:pPr marL="285750" indent="-285750" algn="just" rtl="1">
              <a:lnSpc>
                <a:spcPct val="150000"/>
              </a:lnSpc>
              <a:buFont typeface="Arial" panose="020B0604020202020204" pitchFamily="34" charset="0"/>
              <a:buChar char="•"/>
            </a:pPr>
            <a:r>
              <a:rPr lang="ar-SA" dirty="0"/>
              <a:t>طبيعة المنتج.</a:t>
            </a:r>
          </a:p>
          <a:p>
            <a:pPr marL="285750" indent="-285750" algn="just" rtl="1">
              <a:lnSpc>
                <a:spcPct val="150000"/>
              </a:lnSpc>
              <a:buFont typeface="Arial" panose="020B0604020202020204" pitchFamily="34" charset="0"/>
              <a:buChar char="•"/>
            </a:pPr>
            <a:r>
              <a:rPr lang="ar-SA" dirty="0"/>
              <a:t>حجم السوق المستهدف.</a:t>
            </a:r>
          </a:p>
          <a:p>
            <a:pPr marL="285750" indent="-285750" algn="just" rtl="1">
              <a:lnSpc>
                <a:spcPct val="150000"/>
              </a:lnSpc>
              <a:buFont typeface="Arial" panose="020B0604020202020204" pitchFamily="34" charset="0"/>
              <a:buChar char="•"/>
            </a:pPr>
            <a:r>
              <a:rPr lang="ar-SA" dirty="0"/>
              <a:t>مستوى الخدمات المطلوبة.</a:t>
            </a:r>
          </a:p>
          <a:p>
            <a:pPr marL="285750" indent="-285750" algn="just" rtl="1">
              <a:lnSpc>
                <a:spcPct val="150000"/>
              </a:lnSpc>
              <a:buFont typeface="Arial" panose="020B0604020202020204" pitchFamily="34" charset="0"/>
              <a:buChar char="•"/>
            </a:pPr>
            <a:r>
              <a:rPr lang="ar-SA" dirty="0"/>
              <a:t>درجة السيطرة التي ترغب الشركة في الاحتفاظ بها على عمليات البيع والتوزيع.</a:t>
            </a:r>
          </a:p>
          <a:p>
            <a:pPr algn="just" rtl="1">
              <a:lnSpc>
                <a:spcPct val="150000"/>
              </a:lnSpc>
            </a:pPr>
            <a:r>
              <a:rPr lang="ar-SA" dirty="0">
                <a:solidFill>
                  <a:srgbClr val="00B0F0"/>
                </a:solidFill>
              </a:rPr>
              <a:t>وتتمثل الأنواع الرئيسة لتجار الجملة فيما يلي:</a:t>
            </a:r>
          </a:p>
          <a:p>
            <a:pPr marL="285750" indent="-285750" algn="just" rtl="1">
              <a:lnSpc>
                <a:spcPct val="150000"/>
              </a:lnSpc>
              <a:buFont typeface="Wingdings" panose="05000000000000000000" pitchFamily="2" charset="2"/>
              <a:buChar char="q"/>
            </a:pPr>
            <a:r>
              <a:rPr lang="ar-SA" b="1" dirty="0"/>
              <a:t>  تجار الجملة</a:t>
            </a:r>
            <a:r>
              <a:rPr lang="ar-SA" dirty="0"/>
              <a:t> : التجار يشترون المنتجات ويمتلكونها ثم يعيدون بيعها لتحقيق الربح.</a:t>
            </a:r>
          </a:p>
          <a:p>
            <a:pPr marL="285750" indent="-285750" algn="just" rtl="1">
              <a:lnSpc>
                <a:spcPct val="150000"/>
              </a:lnSpc>
              <a:buFont typeface="Wingdings" panose="05000000000000000000" pitchFamily="2" charset="2"/>
              <a:buChar char="q"/>
            </a:pPr>
            <a:r>
              <a:rPr lang="ar-SA" b="1" dirty="0"/>
              <a:t> الوسطاء والوكلاء: </a:t>
            </a:r>
            <a:r>
              <a:rPr lang="ar-SA" dirty="0"/>
              <a:t>يساعدون في إتمام عمليات البيع والشراء بين المنتجين والعملاء، دون امتلاك المنتجات.</a:t>
            </a:r>
          </a:p>
          <a:p>
            <a:pPr marL="285750" indent="-285750" algn="just" rtl="1">
              <a:lnSpc>
                <a:spcPct val="150000"/>
              </a:lnSpc>
              <a:buFont typeface="Wingdings" panose="05000000000000000000" pitchFamily="2" charset="2"/>
              <a:buChar char="q"/>
            </a:pPr>
            <a:r>
              <a:rPr lang="ar-SA" b="1" dirty="0"/>
              <a:t>فروع ومكاتب المنتجين أو تجار التجزئة:</a:t>
            </a:r>
            <a:r>
              <a:rPr lang="ar-SA" dirty="0"/>
              <a:t> تتولى الشركات بنفسها تنفيذ عمليات البيع بالجملة من خلال فروع أو مكاتب تابعة لها، دون الاعتماد على تجار الجملة المستقلين.</a:t>
            </a:r>
          </a:p>
          <a:p>
            <a:pPr algn="just" rtl="1">
              <a:lnSpc>
                <a:spcPct val="150000"/>
              </a:lnSpc>
            </a:pPr>
            <a:r>
              <a:rPr lang="ar-SA" dirty="0"/>
              <a:t>وتختلف هذه الأنواع في مستوى المسؤولية والخدمات التي تقدمها، إلا أنها جميعًا تهدف إلى تسهيل انتقال المنتجات داخل قناة التوزيع، وخفض التكاليف، وتحسين مستوى الخدمة.</a:t>
            </a:r>
            <a:endParaRPr lang="en-US" dirty="0"/>
          </a:p>
        </p:txBody>
      </p:sp>
    </p:spTree>
    <p:extLst>
      <p:ext uri="{BB962C8B-B14F-4D97-AF65-F5344CB8AC3E}">
        <p14:creationId xmlns:p14="http://schemas.microsoft.com/office/powerpoint/2010/main" val="546144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8D7675-2D28-A2DD-AECC-4C24283FE19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47A94E18-9FDE-74FF-58B8-647E86C67B80}"/>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17846C9-2EC7-5744-0E35-61A0E3E81D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BB865D7-6868-0B2F-71F8-50F49003E6C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7B15EB9-66B7-0BD0-FF2A-97DD4606985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ECBB9F0-D38A-7A2E-5E73-458D5F9BE97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7AFB2841-DC5A-1162-9FA1-C203B687F28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C7E955F-1CF2-7AED-BBEF-9B199AB1B2CE}"/>
              </a:ext>
            </a:extLst>
          </p:cNvPr>
          <p:cNvSpPr txBox="1"/>
          <p:nvPr/>
        </p:nvSpPr>
        <p:spPr>
          <a:xfrm>
            <a:off x="3360047" y="1260555"/>
            <a:ext cx="7982892" cy="5449056"/>
          </a:xfrm>
          <a:prstGeom prst="rect">
            <a:avLst/>
          </a:prstGeom>
          <a:noFill/>
        </p:spPr>
        <p:txBody>
          <a:bodyPr wrap="square">
            <a:spAutoFit/>
          </a:bodyPr>
          <a:lstStyle/>
          <a:p>
            <a:pPr algn="ctr" rtl="1">
              <a:lnSpc>
                <a:spcPct val="150000"/>
              </a:lnSpc>
            </a:pPr>
            <a:r>
              <a:rPr lang="ar-SA" b="1" dirty="0">
                <a:solidFill>
                  <a:srgbClr val="00B0F0"/>
                </a:solidFill>
              </a:rPr>
              <a:t>الأنواع الرئيسة لتجار الجملة</a:t>
            </a:r>
          </a:p>
          <a:p>
            <a:pPr algn="ctr" rtl="1">
              <a:lnSpc>
                <a:spcPct val="150000"/>
              </a:lnSpc>
            </a:pPr>
            <a:endParaRPr lang="ar-SA" b="1" dirty="0">
              <a:solidFill>
                <a:srgbClr val="00B0F0"/>
              </a:solidFill>
            </a:endParaRPr>
          </a:p>
          <a:p>
            <a:pPr marL="285750" indent="-285750" algn="just" rtl="1">
              <a:lnSpc>
                <a:spcPct val="150000"/>
              </a:lnSpc>
              <a:buFont typeface="Wingdings" panose="05000000000000000000" pitchFamily="2" charset="2"/>
              <a:buChar char="q"/>
            </a:pPr>
            <a:r>
              <a:rPr lang="ar-SA" b="1" dirty="0">
                <a:solidFill>
                  <a:srgbClr val="00B0F0"/>
                </a:solidFill>
              </a:rPr>
              <a:t>أولًا: تاجر الجملة </a:t>
            </a:r>
          </a:p>
          <a:p>
            <a:pPr algn="just" rtl="1">
              <a:lnSpc>
                <a:spcPct val="150000"/>
              </a:lnSpc>
            </a:pPr>
            <a:r>
              <a:rPr lang="ar-SA" dirty="0"/>
              <a:t>التاجر يعد أكثر أنواع تجار الجملة انتشارًا، وهو منشأة مستقلة تقوم بشراء المنتجات وامتلاكها ثم إعادة بيعها إلى تجار التجزئة أو المؤسسات التجارية.</a:t>
            </a:r>
          </a:p>
          <a:p>
            <a:pPr algn="just" rtl="1">
              <a:lnSpc>
                <a:spcPct val="150000"/>
              </a:lnSpc>
            </a:pPr>
            <a:r>
              <a:rPr lang="ar-SA" b="1" dirty="0">
                <a:solidFill>
                  <a:srgbClr val="00B0F0"/>
                </a:solidFill>
              </a:rPr>
              <a:t>ولا يقتصر دوره على البيع فقط، بل يتحمل مسؤولية:</a:t>
            </a:r>
          </a:p>
          <a:p>
            <a:pPr marL="285750" indent="-285750" algn="just" rtl="1">
              <a:lnSpc>
                <a:spcPct val="150000"/>
              </a:lnSpc>
              <a:buFont typeface="Arial" panose="020B0604020202020204" pitchFamily="34" charset="0"/>
              <a:buChar char="•"/>
            </a:pPr>
            <a:r>
              <a:rPr lang="ar-SA" dirty="0"/>
              <a:t>تخزين المنتجات.</a:t>
            </a:r>
          </a:p>
          <a:p>
            <a:pPr marL="285750" indent="-285750" algn="just" rtl="1">
              <a:lnSpc>
                <a:spcPct val="150000"/>
              </a:lnSpc>
              <a:buFont typeface="Arial" panose="020B0604020202020204" pitchFamily="34" charset="0"/>
              <a:buChar char="•"/>
            </a:pPr>
            <a:r>
              <a:rPr lang="ar-SA" dirty="0"/>
              <a:t>نقلها إلى العملاء.</a:t>
            </a:r>
          </a:p>
          <a:p>
            <a:pPr marL="285750" indent="-285750" algn="just" rtl="1">
              <a:lnSpc>
                <a:spcPct val="150000"/>
              </a:lnSpc>
              <a:buFont typeface="Arial" panose="020B0604020202020204" pitchFamily="34" charset="0"/>
              <a:buChar char="•"/>
            </a:pPr>
            <a:r>
              <a:rPr lang="ar-SA" dirty="0"/>
              <a:t>تمويل عمليات الشراء.</a:t>
            </a:r>
          </a:p>
          <a:p>
            <a:pPr marL="285750" indent="-285750" algn="just" rtl="1">
              <a:lnSpc>
                <a:spcPct val="150000"/>
              </a:lnSpc>
              <a:buFont typeface="Arial" panose="020B0604020202020204" pitchFamily="34" charset="0"/>
              <a:buChar char="•"/>
            </a:pPr>
            <a:r>
              <a:rPr lang="ar-SA" dirty="0"/>
              <a:t>تحمل مخاطر التلف أو انخفاض الطلب أو تقادم المخزون.</a:t>
            </a:r>
          </a:p>
          <a:p>
            <a:pPr marL="285750" indent="-285750" algn="just" rtl="1">
              <a:lnSpc>
                <a:spcPct val="150000"/>
              </a:lnSpc>
              <a:buFont typeface="Arial" panose="020B0604020202020204" pitchFamily="34" charset="0"/>
              <a:buChar char="•"/>
            </a:pPr>
            <a:endParaRPr lang="ar-SA" dirty="0"/>
          </a:p>
          <a:p>
            <a:pPr algn="just" rtl="1">
              <a:lnSpc>
                <a:spcPct val="150000"/>
              </a:lnSpc>
            </a:pPr>
            <a:r>
              <a:rPr lang="ar-SA" dirty="0"/>
              <a:t>ولذلك يقدم قيمة كبيرة للمنتجين من خلال تخفيف أعباء التوزيع، وللعملاء من خلال توفير المنتجات بالكميات المناسبة وفي الوقت المناسب.</a:t>
            </a:r>
            <a:endParaRPr lang="en-US" dirty="0"/>
          </a:p>
        </p:txBody>
      </p:sp>
      <p:pic>
        <p:nvPicPr>
          <p:cNvPr id="7" name="Picture 6">
            <a:extLst>
              <a:ext uri="{FF2B5EF4-FFF2-40B4-BE49-F238E27FC236}">
                <a16:creationId xmlns:a16="http://schemas.microsoft.com/office/drawing/2014/main" id="{20A0A0A8-AEA2-6852-D4C2-B0B40961F4AC}"/>
              </a:ext>
            </a:extLst>
          </p:cNvPr>
          <p:cNvPicPr>
            <a:picLocks noChangeAspect="1"/>
          </p:cNvPicPr>
          <p:nvPr/>
        </p:nvPicPr>
        <p:blipFill>
          <a:blip r:embed="rId5"/>
          <a:srcRect l="12031"/>
          <a:stretch>
            <a:fillRect/>
          </a:stretch>
        </p:blipFill>
        <p:spPr>
          <a:xfrm>
            <a:off x="213110" y="3113888"/>
            <a:ext cx="3743256" cy="2834617"/>
          </a:xfrm>
          <a:prstGeom prst="rect">
            <a:avLst/>
          </a:prstGeom>
        </p:spPr>
      </p:pic>
    </p:spTree>
    <p:extLst>
      <p:ext uri="{BB962C8B-B14F-4D97-AF65-F5344CB8AC3E}">
        <p14:creationId xmlns:p14="http://schemas.microsoft.com/office/powerpoint/2010/main" val="9144549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13D4B-704B-E8CA-AD47-1A9386A2FB3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2CAA010-ADA3-E2A8-BE14-B8E8E5066509}"/>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E1761E9-D925-4D46-2843-B8E33C78B2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9E6A91E-52F4-DC50-2024-F6EE5DBD4056}"/>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7A615D1-2DC0-83E4-C042-90EF7E19C5AB}"/>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1489619-3E09-46B7-A443-D6EA8D0BF8B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C945496F-CB36-B52C-7614-EF995D53AD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A9694FB-649E-AD44-8B0D-D77FB4159C6E}"/>
              </a:ext>
            </a:extLst>
          </p:cNvPr>
          <p:cNvSpPr txBox="1"/>
          <p:nvPr/>
        </p:nvSpPr>
        <p:spPr>
          <a:xfrm>
            <a:off x="2435382" y="1461172"/>
            <a:ext cx="8868302" cy="2540567"/>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b="1" dirty="0">
                <a:solidFill>
                  <a:srgbClr val="00B0F0"/>
                </a:solidFill>
              </a:rPr>
              <a:t>ثانيًا: الوسيط </a:t>
            </a:r>
          </a:p>
          <a:p>
            <a:pPr algn="just" rtl="1">
              <a:lnSpc>
                <a:spcPct val="150000"/>
              </a:lnSpc>
            </a:pPr>
            <a:r>
              <a:rPr lang="ar-SA" dirty="0"/>
              <a:t>يعمل الوسيط على تقريب البائع من المشتري وإيجاد فرص البيع المناسبة، ثم يساعد الطرفين في التفاوض حتى يتم الاتفاق وإتمام الصفقة.</a:t>
            </a:r>
          </a:p>
          <a:p>
            <a:pPr algn="just" rtl="1">
              <a:lnSpc>
                <a:spcPct val="150000"/>
              </a:lnSpc>
            </a:pPr>
            <a:r>
              <a:rPr lang="ar-SA" dirty="0"/>
              <a:t>ولا يمتلك المنتجات، ولا يتحمل مسؤولية تخزينها أو نقلها، وإنما يحصل على عمولة مقابل نجاحه في إتمام عملية البيع.</a:t>
            </a:r>
          </a:p>
          <a:p>
            <a:pPr algn="just" rtl="1">
              <a:lnSpc>
                <a:spcPct val="150000"/>
              </a:lnSpc>
            </a:pPr>
            <a:r>
              <a:rPr lang="ar-SA" dirty="0"/>
              <a:t>ويكثر استخدام الوسطاء في الأسواق التي تحتاج إلى سرعة في إتمام الصفقات أو في المنتجات التي تتغير أسعارها باستمرار.</a:t>
            </a:r>
            <a:endParaRPr lang="en-US" dirty="0"/>
          </a:p>
        </p:txBody>
      </p:sp>
      <p:sp>
        <p:nvSpPr>
          <p:cNvPr id="7" name="TextBox 6">
            <a:extLst>
              <a:ext uri="{FF2B5EF4-FFF2-40B4-BE49-F238E27FC236}">
                <a16:creationId xmlns:a16="http://schemas.microsoft.com/office/drawing/2014/main" id="{AAEDDB59-AF8C-439B-C16D-D14E3F910A2C}"/>
              </a:ext>
            </a:extLst>
          </p:cNvPr>
          <p:cNvSpPr txBox="1"/>
          <p:nvPr/>
        </p:nvSpPr>
        <p:spPr>
          <a:xfrm>
            <a:off x="2272419" y="4317433"/>
            <a:ext cx="9031265" cy="2540567"/>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b="1" dirty="0">
                <a:solidFill>
                  <a:srgbClr val="00B0F0"/>
                </a:solidFill>
              </a:rPr>
              <a:t>ثالثًا: الوكيل</a:t>
            </a:r>
          </a:p>
          <a:p>
            <a:pPr algn="just" rtl="1">
              <a:lnSpc>
                <a:spcPct val="150000"/>
              </a:lnSpc>
            </a:pPr>
            <a:r>
              <a:rPr lang="ar-SA" dirty="0"/>
              <a:t>يمثل الوكيل المنتج أو المشتري بصورة مستمرة أو طويلة الأجل، ويتولى تنفيذ عمليات البيع أو الشراء نيابة عنه وفق اتفاق مسبق.</a:t>
            </a:r>
          </a:p>
          <a:p>
            <a:pPr algn="just" rtl="1">
              <a:lnSpc>
                <a:spcPct val="150000"/>
              </a:lnSpc>
            </a:pPr>
            <a:r>
              <a:rPr lang="ar-SA" dirty="0"/>
              <a:t>وعلى خلاف الوسيط، فإن علاقة الوكيل بالعميل تكون عادة مستمرة وليست مرتبطة بصفقة واحدة فقط، كما أنه لا يمتلك المنتجات، وإنما يمثل الطرف الذي يعمل لصالحه.</a:t>
            </a:r>
          </a:p>
          <a:p>
            <a:pPr algn="just" rtl="1">
              <a:lnSpc>
                <a:spcPct val="150000"/>
              </a:lnSpc>
            </a:pPr>
            <a:r>
              <a:rPr lang="ar-SA" dirty="0"/>
              <a:t>ويستخدم المنتجون الوكلاء غالبًا عند دخول أسواق جديدة أو عندما لا تكون لديهم فروع أو فرق مبيعات في تلك الأسواق.</a:t>
            </a:r>
            <a:endParaRPr lang="en-US" dirty="0"/>
          </a:p>
        </p:txBody>
      </p:sp>
      <p:sp>
        <p:nvSpPr>
          <p:cNvPr id="9" name="TextBox 8">
            <a:extLst>
              <a:ext uri="{FF2B5EF4-FFF2-40B4-BE49-F238E27FC236}">
                <a16:creationId xmlns:a16="http://schemas.microsoft.com/office/drawing/2014/main" id="{5FF5FFFA-264C-790B-4880-DFD0D0C23E75}"/>
              </a:ext>
            </a:extLst>
          </p:cNvPr>
          <p:cNvSpPr txBox="1"/>
          <p:nvPr/>
        </p:nvSpPr>
        <p:spPr>
          <a:xfrm>
            <a:off x="5269116" y="868369"/>
            <a:ext cx="2704503" cy="369332"/>
          </a:xfrm>
          <a:prstGeom prst="rect">
            <a:avLst/>
          </a:prstGeom>
          <a:noFill/>
        </p:spPr>
        <p:txBody>
          <a:bodyPr wrap="square">
            <a:spAutoFit/>
          </a:bodyPr>
          <a:lstStyle/>
          <a:p>
            <a:pPr algn="r" rtl="1"/>
            <a:r>
              <a:rPr lang="ar-SA" b="1" dirty="0">
                <a:solidFill>
                  <a:srgbClr val="00B0F0"/>
                </a:solidFill>
              </a:rPr>
              <a:t>تابع الأنواع الرئيسة لتجار الجملة</a:t>
            </a:r>
          </a:p>
        </p:txBody>
      </p:sp>
    </p:spTree>
    <p:extLst>
      <p:ext uri="{BB962C8B-B14F-4D97-AF65-F5344CB8AC3E}">
        <p14:creationId xmlns:p14="http://schemas.microsoft.com/office/powerpoint/2010/main" val="23549486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52067-F4AB-0105-BD13-41002BE275DA}"/>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F8AA697-F167-0874-E875-B109F88F600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9FEDA82-0E55-C747-311D-DC642D182A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065E342-3A18-CCE6-60C6-FA0069336FF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7320BEE-FDA9-2B8C-B310-C4D5B00909D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5731312-2E2B-40F3-37F5-867FD8C3BF6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07</a:t>
            </a:r>
          </a:p>
        </p:txBody>
      </p:sp>
      <p:pic>
        <p:nvPicPr>
          <p:cNvPr id="6" name="Graphic 21">
            <a:extLst>
              <a:ext uri="{FF2B5EF4-FFF2-40B4-BE49-F238E27FC236}">
                <a16:creationId xmlns:a16="http://schemas.microsoft.com/office/drawing/2014/main" id="{81F1964E-53D1-E6B5-475A-F09E47C3E1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4" name="Picture 3">
            <a:extLst>
              <a:ext uri="{FF2B5EF4-FFF2-40B4-BE49-F238E27FC236}">
                <a16:creationId xmlns:a16="http://schemas.microsoft.com/office/drawing/2014/main" id="{7D0A96B8-F68F-39C2-9A17-DDB1F54768AE}"/>
              </a:ext>
            </a:extLst>
          </p:cNvPr>
          <p:cNvPicPr>
            <a:picLocks noChangeAspect="1"/>
          </p:cNvPicPr>
          <p:nvPr/>
        </p:nvPicPr>
        <p:blipFill>
          <a:blip r:embed="rId5"/>
          <a:stretch>
            <a:fillRect/>
          </a:stretch>
        </p:blipFill>
        <p:spPr>
          <a:xfrm>
            <a:off x="5451514" y="858846"/>
            <a:ext cx="2755631" cy="487722"/>
          </a:xfrm>
          <a:prstGeom prst="rect">
            <a:avLst/>
          </a:prstGeom>
        </p:spPr>
      </p:pic>
      <p:sp>
        <p:nvSpPr>
          <p:cNvPr id="7" name="TextBox 6">
            <a:extLst>
              <a:ext uri="{FF2B5EF4-FFF2-40B4-BE49-F238E27FC236}">
                <a16:creationId xmlns:a16="http://schemas.microsoft.com/office/drawing/2014/main" id="{F3077889-A6B5-545E-9B37-1FBB64351B9E}"/>
              </a:ext>
            </a:extLst>
          </p:cNvPr>
          <p:cNvSpPr txBox="1"/>
          <p:nvPr/>
        </p:nvSpPr>
        <p:spPr>
          <a:xfrm>
            <a:off x="2743200" y="1360007"/>
            <a:ext cx="8770544" cy="5449056"/>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b="1" dirty="0">
                <a:solidFill>
                  <a:srgbClr val="00B0F0"/>
                </a:solidFill>
              </a:rPr>
              <a:t>رابعًا: فروع ومكاتب المنتجين أو تجار التجزئة</a:t>
            </a:r>
          </a:p>
          <a:p>
            <a:pPr algn="just" rtl="1">
              <a:lnSpc>
                <a:spcPct val="150000"/>
              </a:lnSpc>
            </a:pPr>
            <a:r>
              <a:rPr lang="ar-SA" dirty="0"/>
              <a:t>قد تختار بعض الشركات عدم الاعتماد على تجار الجملة المستقلين، فتقوم بإنشاء فروع أو مكاتب خاصة بها تتولى عمليات البيع بالجملة مباشرة.</a:t>
            </a:r>
          </a:p>
          <a:p>
            <a:pPr algn="just" rtl="1">
              <a:lnSpc>
                <a:spcPct val="150000"/>
              </a:lnSpc>
            </a:pPr>
            <a:endParaRPr lang="ar-SA" dirty="0"/>
          </a:p>
          <a:p>
            <a:pPr algn="just" rtl="1">
              <a:lnSpc>
                <a:spcPct val="150000"/>
              </a:lnSpc>
            </a:pPr>
            <a:r>
              <a:rPr lang="ar-SA" dirty="0">
                <a:solidFill>
                  <a:srgbClr val="00B0F0"/>
                </a:solidFill>
              </a:rPr>
              <a:t>ويساعد هذا الأسلوب الشركة على:</a:t>
            </a:r>
          </a:p>
          <a:p>
            <a:pPr marL="285750" indent="-285750" algn="just" rtl="1">
              <a:lnSpc>
                <a:spcPct val="150000"/>
              </a:lnSpc>
              <a:buFont typeface="Arial" panose="020B0604020202020204" pitchFamily="34" charset="0"/>
              <a:buChar char="•"/>
            </a:pPr>
            <a:r>
              <a:rPr lang="ar-SA" dirty="0"/>
              <a:t>زيادة السيطرة على عمليات البيع والتوزيع.</a:t>
            </a:r>
          </a:p>
          <a:p>
            <a:pPr marL="285750" indent="-285750" algn="just" rtl="1">
              <a:lnSpc>
                <a:spcPct val="150000"/>
              </a:lnSpc>
              <a:buFont typeface="Arial" panose="020B0604020202020204" pitchFamily="34" charset="0"/>
              <a:buChar char="•"/>
            </a:pPr>
            <a:r>
              <a:rPr lang="ar-SA" dirty="0"/>
              <a:t>تحسين خدمة العملاء.</a:t>
            </a:r>
          </a:p>
          <a:p>
            <a:pPr marL="285750" indent="-285750" algn="just" rtl="1">
              <a:lnSpc>
                <a:spcPct val="150000"/>
              </a:lnSpc>
              <a:buFont typeface="Arial" panose="020B0604020202020204" pitchFamily="34" charset="0"/>
              <a:buChar char="•"/>
            </a:pPr>
            <a:r>
              <a:rPr lang="ar-SA" dirty="0"/>
              <a:t>جمع معلومات مباشرة عن السوق.</a:t>
            </a:r>
          </a:p>
          <a:p>
            <a:pPr marL="285750" indent="-285750" algn="just" rtl="1">
              <a:lnSpc>
                <a:spcPct val="150000"/>
              </a:lnSpc>
              <a:buFont typeface="Arial" panose="020B0604020202020204" pitchFamily="34" charset="0"/>
              <a:buChar char="•"/>
            </a:pPr>
            <a:r>
              <a:rPr lang="ar-SA" dirty="0"/>
              <a:t>بناء علاقات أقوى مع العملاء التجاريين.</a:t>
            </a:r>
          </a:p>
          <a:p>
            <a:pPr marL="285750" indent="-285750" algn="just" rtl="1">
              <a:lnSpc>
                <a:spcPct val="150000"/>
              </a:lnSpc>
              <a:buFont typeface="Arial" panose="020B0604020202020204" pitchFamily="34" charset="0"/>
              <a:buChar char="•"/>
            </a:pPr>
            <a:r>
              <a:rPr lang="ar-SA" dirty="0"/>
              <a:t>الاستجابة السريعة لتغيرات السوق.</a:t>
            </a:r>
          </a:p>
          <a:p>
            <a:pPr marL="285750" indent="-285750" algn="just" rtl="1">
              <a:lnSpc>
                <a:spcPct val="150000"/>
              </a:lnSpc>
              <a:buFont typeface="Arial" panose="020B0604020202020204" pitchFamily="34" charset="0"/>
              <a:buChar char="•"/>
            </a:pPr>
            <a:endParaRPr lang="ar-SA" dirty="0"/>
          </a:p>
          <a:p>
            <a:pPr algn="just" rtl="1">
              <a:lnSpc>
                <a:spcPct val="150000"/>
              </a:lnSpc>
            </a:pPr>
            <a:r>
              <a:rPr lang="ar-SA" dirty="0"/>
              <a:t>ورغم أن هذا الأسلوب يمنح الشركة سيطرة أكبر، إلا أنه يحتاج إلى استثمارات وتكاليف تشغيلية أعلى مقارنة بالاعتماد على تجار الجملة المستقلين.</a:t>
            </a:r>
            <a:endParaRPr lang="en-US" dirty="0"/>
          </a:p>
        </p:txBody>
      </p:sp>
      <p:pic>
        <p:nvPicPr>
          <p:cNvPr id="8" name="Picture 7" descr="صورة منشور القصة">
            <a:extLst>
              <a:ext uri="{FF2B5EF4-FFF2-40B4-BE49-F238E27FC236}">
                <a16:creationId xmlns:a16="http://schemas.microsoft.com/office/drawing/2014/main" id="{9A79E1D0-5128-816F-472B-07C0EC25DE47}"/>
              </a:ext>
            </a:extLst>
          </p:cNvPr>
          <p:cNvPicPr>
            <a:picLocks noChangeAspect="1"/>
          </p:cNvPicPr>
          <p:nvPr/>
        </p:nvPicPr>
        <p:blipFill>
          <a:blip r:embed="rId6"/>
          <a:stretch>
            <a:fillRect/>
          </a:stretch>
        </p:blipFill>
        <p:spPr>
          <a:xfrm>
            <a:off x="678256" y="3355447"/>
            <a:ext cx="3912795" cy="2608530"/>
          </a:xfrm>
          <a:prstGeom prst="rect">
            <a:avLst/>
          </a:prstGeom>
        </p:spPr>
      </p:pic>
    </p:spTree>
    <p:extLst>
      <p:ext uri="{BB962C8B-B14F-4D97-AF65-F5344CB8AC3E}">
        <p14:creationId xmlns:p14="http://schemas.microsoft.com/office/powerpoint/2010/main" val="15994616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994" y="118359"/>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25333</TotalTime>
  <Words>4676</Words>
  <Application>Microsoft Office PowerPoint</Application>
  <PresentationFormat>Widescreen</PresentationFormat>
  <Paragraphs>594</Paragraphs>
  <Slides>44</Slides>
  <Notes>43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AlaaEldmrat</dc:creator>
  <cp:lastModifiedBy>mohammade Aasem Rajoub</cp:lastModifiedBy>
  <cp:revision>40</cp:revision>
  <dcterms:created xsi:type="dcterms:W3CDTF">2026-05-24T14:35:12Z</dcterms:created>
  <dcterms:modified xsi:type="dcterms:W3CDTF">2026-07-12T12:11:20Z</dcterms:modified>
</cp:coreProperties>
</file>