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497" r:id="rId12"/>
    <p:sldId id="3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3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ek Alkholy" userId="b8ea5062cb0c2681" providerId="LiveId" clId="{874C250B-E191-494E-95E1-E25C726C02FA}"/>
    <pc:docChg chg="modSld">
      <pc:chgData name="Malek Alkholy" userId="b8ea5062cb0c2681" providerId="LiveId" clId="{874C250B-E191-494E-95E1-E25C726C02FA}" dt="2025-05-30T14:07:42.941" v="8" actId="20577"/>
      <pc:docMkLst>
        <pc:docMk/>
      </pc:docMkLst>
      <pc:sldChg chg="modSp mod">
        <pc:chgData name="Malek Alkholy" userId="b8ea5062cb0c2681" providerId="LiveId" clId="{874C250B-E191-494E-95E1-E25C726C02FA}" dt="2025-05-30T14:07:42.941" v="8" actId="20577"/>
        <pc:sldMkLst>
          <pc:docMk/>
          <pc:sldMk cId="0" sldId="306"/>
        </pc:sldMkLst>
        <pc:spChg chg="mod">
          <ac:chgData name="Malek Alkholy" userId="b8ea5062cb0c2681" providerId="LiveId" clId="{874C250B-E191-494E-95E1-E25C726C02FA}" dt="2025-05-30T14:07:42.941" v="8" actId="20577"/>
          <ac:spMkLst>
            <pc:docMk/>
            <pc:sldMk cId="0" sldId="306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Ahmed </a:t>
            </a:r>
            <a:r>
              <a:rPr lang="en-US" sz="2000" dirty="0" err="1">
                <a:latin typeface="Alexandria" charset="0"/>
                <a:cs typeface="Alexandria" charset="0"/>
              </a:rPr>
              <a:t>Elkhouly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3688" y="2251504"/>
            <a:ext cx="5674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ماجستير القانون الرقمي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42549" y="5843657"/>
            <a:ext cx="3516608" cy="8784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7908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LAW 623</a:t>
            </a:r>
          </a:p>
          <a:p>
            <a:r>
              <a:rPr lang="ar-EG" sz="2000" dirty="0">
                <a:latin typeface="Alexandria" charset="0"/>
                <a:cs typeface="Alexandria" charset="0"/>
              </a:rPr>
              <a:t>قانون الأعمال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09187" y="2785710"/>
            <a:ext cx="603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ماجستير القانون الرقمي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204155" y="3446556"/>
            <a:ext cx="3682677" cy="1183804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Lecture 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7908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LAW </a:t>
            </a:r>
            <a:r>
              <a:rPr lang="ar-EG" sz="2000" dirty="0">
                <a:latin typeface="Alexandria" charset="0"/>
                <a:cs typeface="Alexandria" charset="0"/>
              </a:rPr>
              <a:t>623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ar-EG" sz="2000" dirty="0">
                <a:latin typeface="Alexandria" charset="0"/>
                <a:cs typeface="Alexandria" charset="0"/>
              </a:rPr>
              <a:t>قانون الأعمال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4" y="6213971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Ahmed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Elkhouly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770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1-التعريف بالمحاضر .                    2-مضمون المقرر </a:t>
            </a: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3-أهداف المقرر .</a:t>
            </a: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4-استراتيجية الدراسة 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 5-المراجع الموصى بها .                   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30139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محاور المحاضرة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التعريف بالمحاضر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306701"/>
            <a:ext cx="8417320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محاضر القانون بعدد من الجامعات المصرية و الدولية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حاصل على درجة الدكتوراه من كلية الحقوق جامعة القاهرة بتقدير امتياز مع التوصية بتبادل الرسالة مع الجامعات المصرية و الأجنبية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ودرجة الماجستير من كلية القانون و الاقتصاد بجامعة شرق لندن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ودرجة الماجستير من كلية الحقوق جامعة الاسكندرية .</a:t>
            </a: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-</a:t>
            </a:r>
            <a:r>
              <a:rPr lang="en-US" sz="1600" dirty="0">
                <a:latin typeface="Alexandria" charset="0"/>
                <a:cs typeface="Alexandria" charset="0"/>
              </a:rPr>
              <a:t>    </a:t>
            </a:r>
            <a:r>
              <a:rPr lang="ar-EG" sz="1600" dirty="0">
                <a:latin typeface="Alexandria" charset="0"/>
                <a:cs typeface="Alexandria" charset="0"/>
              </a:rPr>
              <a:t>نشر العديد من الأبحاث بمجلات القانون  .</a:t>
            </a: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-</a:t>
            </a:r>
            <a:r>
              <a:rPr lang="en-US" sz="1600" dirty="0">
                <a:latin typeface="Alexandria" charset="0"/>
                <a:cs typeface="Alexandria" charset="0"/>
              </a:rPr>
              <a:t>    </a:t>
            </a:r>
            <a:r>
              <a:rPr lang="ar-EG" sz="1600" dirty="0">
                <a:latin typeface="Alexandria" charset="0"/>
                <a:cs typeface="Alexandria" charset="0"/>
              </a:rPr>
              <a:t>شارك في العديد من المؤتمرات والورش القانونية التي نظمتها المنظمة الدولية للهجرة ، واليونيسيف ، ومكتب الأمم المتحدة المعني بالمخدرات و الجريمة .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8C5FA3-D525-D28A-B8EA-BB5A0542A1B2}"/>
              </a:ext>
            </a:extLst>
          </p:cNvPr>
          <p:cNvSpPr/>
          <p:nvPr/>
        </p:nvSpPr>
        <p:spPr>
          <a:xfrm>
            <a:off x="3670820" y="110894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77071" y="607892"/>
            <a:ext cx="55886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pPr algn="ctr"/>
            <a:r>
              <a:rPr lang="ar-EG" sz="2800" b="1" dirty="0">
                <a:latin typeface="Alexandria" charset="0"/>
                <a:cs typeface="Alexandria" charset="0"/>
              </a:rPr>
              <a:t>مضمون المقرر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5D39247-C7A5-77FF-4A85-84BA780DB9F3}"/>
              </a:ext>
            </a:extLst>
          </p:cNvPr>
          <p:cNvSpPr/>
          <p:nvPr/>
        </p:nvSpPr>
        <p:spPr>
          <a:xfrm>
            <a:off x="1262101" y="942158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8CE6AEE-EF23-5464-121E-A1B2C9C1C4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30168"/>
              </p:ext>
            </p:extLst>
          </p:nvPr>
        </p:nvGraphicFramePr>
        <p:xfrm>
          <a:off x="840137" y="1927464"/>
          <a:ext cx="10089762" cy="388647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3623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27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6474">
                <a:tc>
                  <a:txBody>
                    <a:bodyPr/>
                    <a:lstStyle/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التعريف بهوية قانون الأعمال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أنواع الأعمال التجارية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اكتساب صفة التاجر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التزام التاجر بمسك الدفاتر التجارية</a:t>
                      </a:r>
                      <a:endParaRPr lang="en-US" sz="1400" dirty="0">
                        <a:effectLst/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آثار القيد في السجل التجاري والتزاماته</a:t>
                      </a:r>
                      <a:endParaRPr lang="en-US" sz="1400" dirty="0">
                        <a:effectLst/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EG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أنواع الشركات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الأركان العامة لعقود الشركة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الأركان الشكلية لعقد الشركة</a:t>
                      </a:r>
                      <a:r>
                        <a:rPr lang="ar-EG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اكتساب الشركة للشخصية الاعتبارية</a:t>
                      </a:r>
                      <a:r>
                        <a:rPr lang="ar-EG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  <a:endParaRPr lang="en-US" sz="1400" dirty="0">
                        <a:effectLst/>
                        <a:latin typeface="Alexandria" pitchFamily="2" charset="-78"/>
                        <a:cs typeface="Alexandria" pitchFamily="2" charset="-78"/>
                      </a:endParaRPr>
                    </a:p>
                    <a:p>
                      <a:pPr marL="0" marR="0" algn="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ما هية التجارة الإلكترونية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أنواع العقود الإلكترونية وكيفية إثبات عقودها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الحماية الجنائية لمواقع التجارة الإلكترونية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الحماية الجنائية للمستهلك في مجال التجارة الإلكترونية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المسئولية الجنائية لمقدمي خدمات الإنترنت الوسيطة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الحماية الجنائية للتوقيع الإلكتروني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حماية أسماء حقول التجارة علي شبكة الإنترنت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 </a:t>
                      </a:r>
                    </a:p>
                    <a:p>
                      <a:pPr marL="342900" marR="0" lvl="0" indent="-342900" algn="r" rtl="1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الاختصاص القضائي الدولي في منازعات التجارة الدولية</a:t>
                      </a:r>
                      <a:r>
                        <a:rPr lang="en-US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.</a:t>
                      </a:r>
                    </a:p>
                    <a:p>
                      <a:pPr marL="342900" marR="0" lvl="0" indent="-342900" algn="just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akkal Majalla" panose="02000000000000000000" pitchFamily="2" charset="-78"/>
                        <a:buChar char="-"/>
                      </a:pPr>
                      <a:r>
                        <a:rPr lang="ar-SA" sz="140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الاختصاص التحكيمي في منازعات التجارة الإلكترونية.</a:t>
                      </a:r>
                      <a:endParaRPr lang="en-US" sz="1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65188" y="1468531"/>
            <a:ext cx="84173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يؤثر القانون الرقمي على العالم التجاري من نواح كثيرة. 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يقدم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هذ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ا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المقرر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للطلاب مجموعة من القضايا القانونية التي تؤثر على الأعمال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؛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و يتحقق ذلك من خلال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تعريف الطلاب بمفاهيم ومبادئ قانون الأعمال الأساسية. ويركز على الحقوق والمسئوليات القانونية للأفراد والش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ر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كات في التجارة والأعمال. 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ويتعين الوقوف على تعريف التاجر و التزاماته الرئيسية ، ثم تقسيم أنواع الشركات التجارية .</a:t>
            </a: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و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تحديد المسائل القانونية ذات الصلة بإنشاء الأعمال التجارية الإلكترونية وتشغيله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ا كالعقود الالكترونية ،  و التوقيع الالكتروني و مسئولية مقدمي خدمات الانترنت .</a:t>
            </a:r>
          </a:p>
          <a:p>
            <a:pPr algn="r" rtl="1">
              <a:lnSpc>
                <a:spcPct val="150000"/>
              </a:lnSpc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وقد باتت الشركات على اختلاف أنواعها وأحجامها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، وحتى العلامات التجاريّة الكبيرة، قادرةً على تدشين متاجر إلكترونيّة لبيع منتجاتها وخدماتها ولذلك سوف نتعرض ل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لمخاطر التي تتعرض لها من خلال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جرائم التجارة الإلكترونية .</a:t>
            </a:r>
            <a:endParaRPr lang="en-US" sz="1600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  <a:p>
            <a:pPr algn="r"/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/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/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E258DB-4EAA-3436-3B3E-51BCACD0B49B}"/>
              </a:ext>
            </a:extLst>
          </p:cNvPr>
          <p:cNvSpPr txBox="1"/>
          <p:nvPr/>
        </p:nvSpPr>
        <p:spPr>
          <a:xfrm>
            <a:off x="3383316" y="160427"/>
            <a:ext cx="55886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أهداف المقرر</a:t>
            </a:r>
            <a:r>
              <a:rPr lang="ar-EG" sz="2800" b="1" dirty="0">
                <a:solidFill>
                  <a:srgbClr val="2D3956"/>
                </a:solidFill>
                <a:latin typeface="Tajawal ExtraBold" panose="00000800000000000000" pitchFamily="2" charset="-78"/>
              </a:rPr>
              <a:t> :</a:t>
            </a:r>
            <a:endParaRPr lang="ar-EG" sz="2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B9372E-F18B-0A56-3507-CF0D98D4F0FB}"/>
              </a:ext>
            </a:extLst>
          </p:cNvPr>
          <p:cNvSpPr/>
          <p:nvPr/>
        </p:nvSpPr>
        <p:spPr>
          <a:xfrm>
            <a:off x="6862422" y="4142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2619" y="1117436"/>
            <a:ext cx="5656827" cy="4694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847469" y="1390456"/>
            <a:ext cx="5194710" cy="4023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نظام المحاضرات الخاصة بالمقرر ينقسم الى قسمين ؛ محاضرات مسجلة يتم رفعها كل اسبوع على المنصة التعليمية، وحلقات نقاشية لمدة ساعة أسبوعيا.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يتم تقديم المقرر عن طريق شرح مبسط للمصطلحات و المفاهيم القانونية المتعلقة </a:t>
            </a:r>
            <a:r>
              <a:rPr lang="ar-EG" sz="1600">
                <a:latin typeface="Alexandria" charset="0"/>
                <a:cs typeface="Alexandria" charset="0"/>
              </a:rPr>
              <a:t>بقانون الأعمال </a:t>
            </a:r>
            <a:r>
              <a:rPr lang="ar-EG" sz="1600" dirty="0">
                <a:latin typeface="Alexandria" charset="0"/>
                <a:cs typeface="Alexandria" charset="0"/>
              </a:rPr>
              <a:t>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وتعتمد الدراسة على منهجين ؛ التحليلي و المقارن 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درجات المقرر هي 100 درجة 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يعتمد التقييم على اختبار اسبوعي ؛ والذي يكون متاح للطلبة على المنصة التعليمية ، و يكون في صورة أسئلة غير مقالية، و يتم عقد اختبار نهائي.</a:t>
            </a:r>
            <a:endParaRPr lang="en-US" sz="1400" dirty="0">
              <a:latin typeface="Alexandria" charset="0"/>
              <a:cs typeface="Alexandria" charset="0"/>
            </a:endParaRP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17169" y="3999250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dirty="0">
                <a:solidFill>
                  <a:srgbClr val="8E5A6D"/>
                </a:solidFill>
                <a:cs typeface="Segoe UI Light" panose="020B0502040204020203" pitchFamily="34" charset="0"/>
              </a:rPr>
              <a:t>-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استراتيجية الدراسة </a:t>
            </a:r>
            <a:r>
              <a:rPr lang="ar-EG" sz="2400" dirty="0">
                <a:solidFill>
                  <a:srgbClr val="8E5A6D"/>
                </a:solidFill>
                <a:cs typeface="Segoe UI Light" panose="020B0502040204020203" pitchFamily="34" charset="0"/>
              </a:rPr>
              <a:t>.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A03805-F573-6B77-4ED5-3A5D9C4CDF36}"/>
              </a:ext>
            </a:extLst>
          </p:cNvPr>
          <p:cNvSpPr/>
          <p:nvPr/>
        </p:nvSpPr>
        <p:spPr>
          <a:xfrm>
            <a:off x="5994911" y="3517966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333001" y="1232619"/>
            <a:ext cx="10830507" cy="51802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26641" y="1463468"/>
            <a:ext cx="10243226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endParaRPr lang="en-US" sz="1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د. محمد الهادي المكنوزي، محاضرات تطبيقية في قانون الأعمال، الكتاب الأول و الثاني، منشورات فريق البحث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في تحديث القانون و العدالة بكلية العلوم القانونية، والإقتصادية، و الإجتماعية، السويسي، الرباط ، 2013.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د.هدي حامد قشقوش، الحماية الجنائية للتجارة الإلكترونية عبر الأنترنت، دار النهضة العربية، القاهرة، سنة 2000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 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د.حسين الماحي و د. علاء التميمي ، الشركات التجارية .</a:t>
            </a:r>
          </a:p>
          <a:p>
            <a:pPr algn="r" rtl="1">
              <a:lnSpc>
                <a:spcPct val="150000"/>
              </a:lnSpc>
            </a:pP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د.مصطفى البنداري ، الشركات التجارية ، دار النهضة العربية .</a:t>
            </a:r>
          </a:p>
          <a:p>
            <a:pPr algn="r" rtl="1">
              <a:lnSpc>
                <a:spcPct val="150000"/>
              </a:lnSpc>
            </a:pP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د. عبدالرحمن السيد قرمان ، مبادئ القانون التجاري 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/>
            <a:endParaRPr lang="en-US" sz="16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E258DB-4EAA-3436-3B3E-51BCACD0B49B}"/>
              </a:ext>
            </a:extLst>
          </p:cNvPr>
          <p:cNvSpPr txBox="1"/>
          <p:nvPr/>
        </p:nvSpPr>
        <p:spPr>
          <a:xfrm>
            <a:off x="2822730" y="-184540"/>
            <a:ext cx="558863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endParaRPr lang="en-US" sz="2400" b="1" dirty="0">
              <a:latin typeface="Alexandria" charset="0"/>
              <a:cs typeface="Alexandria" charset="0"/>
            </a:endParaRPr>
          </a:p>
          <a:p>
            <a:r>
              <a:rPr lang="ar-EG" sz="2400" b="1" dirty="0">
                <a:latin typeface="Alexandria" charset="0"/>
                <a:cs typeface="Alexandria" charset="0"/>
              </a:rPr>
              <a:t>بعض المراجع الموصى بها:</a:t>
            </a:r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ar-EG" sz="2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D8D722-0960-2C95-3D5F-A27A9FA56EDA}"/>
              </a:ext>
            </a:extLst>
          </p:cNvPr>
          <p:cNvSpPr/>
          <p:nvPr/>
        </p:nvSpPr>
        <p:spPr>
          <a:xfrm>
            <a:off x="7098016" y="39282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8497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688354b5-287c-4cda-825e-1d7935aea40e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aca13214-df29-4e3c-a050-857c0bf7bd8e"/>
  </ds:schemaRefs>
</ds:datastoreItem>
</file>

<file path=customXml/itemProps2.xml><?xml version="1.0" encoding="utf-8"?>
<ds:datastoreItem xmlns:ds="http://schemas.openxmlformats.org/officeDocument/2006/customXml" ds:itemID="{EACAFC38-A4C1-4721-A4C6-E524D90D5AE8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567</Words>
  <Application>Microsoft Office PowerPoint</Application>
  <PresentationFormat>Widescreen</PresentationFormat>
  <Paragraphs>87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Alexandria</vt:lpstr>
      <vt:lpstr>Arial</vt:lpstr>
      <vt:lpstr>Calibri</vt:lpstr>
      <vt:lpstr>Calibri Light</vt:lpstr>
      <vt:lpstr>Roboto Light</vt:lpstr>
      <vt:lpstr>Sakkal Majalla</vt:lpstr>
      <vt:lpstr>Segoe UI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Malek Alkholy</cp:lastModifiedBy>
  <cp:revision>22</cp:revision>
  <dcterms:created xsi:type="dcterms:W3CDTF">2023-04-29T09:08:00Z</dcterms:created>
  <dcterms:modified xsi:type="dcterms:W3CDTF">2025-05-30T14:07:46Z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