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8"/>
  </p:notesMasterIdLst>
  <p:sldIdLst>
    <p:sldId id="480" r:id="rId2"/>
    <p:sldId id="483" r:id="rId3"/>
    <p:sldId id="482" r:id="rId4"/>
    <p:sldId id="484" r:id="rId5"/>
    <p:sldId id="277" r:id="rId6"/>
    <p:sldId id="485" r:id="rId7"/>
    <p:sldId id="486" r:id="rId8"/>
    <p:sldId id="487" r:id="rId9"/>
    <p:sldId id="488" r:id="rId10"/>
    <p:sldId id="508" r:id="rId11"/>
    <p:sldId id="509" r:id="rId12"/>
    <p:sldId id="489" r:id="rId13"/>
    <p:sldId id="490" r:id="rId14"/>
    <p:sldId id="491" r:id="rId15"/>
    <p:sldId id="492" r:id="rId16"/>
    <p:sldId id="506" r:id="rId17"/>
    <p:sldId id="507" r:id="rId18"/>
    <p:sldId id="493" r:id="rId19"/>
    <p:sldId id="510" r:id="rId20"/>
    <p:sldId id="511" r:id="rId21"/>
    <p:sldId id="523" r:id="rId22"/>
    <p:sldId id="513" r:id="rId23"/>
    <p:sldId id="514" r:id="rId24"/>
    <p:sldId id="515" r:id="rId25"/>
    <p:sldId id="516" r:id="rId26"/>
    <p:sldId id="517" r:id="rId27"/>
    <p:sldId id="500" r:id="rId28"/>
    <p:sldId id="501" r:id="rId29"/>
    <p:sldId id="524" r:id="rId30"/>
    <p:sldId id="497" r:id="rId31"/>
    <p:sldId id="498" r:id="rId32"/>
    <p:sldId id="502" r:id="rId33"/>
    <p:sldId id="503" r:id="rId34"/>
    <p:sldId id="504" r:id="rId35"/>
    <p:sldId id="505" r:id="rId36"/>
    <p:sldId id="349"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7"/>
  </p:normalViewPr>
  <p:slideViewPr>
    <p:cSldViewPr>
      <p:cViewPr varScale="1">
        <p:scale>
          <a:sx n="96" d="100"/>
          <a:sy n="96" d="100"/>
        </p:scale>
        <p:origin x="1888" y="17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25/02/2026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kissflow.com/project/project-deliverables/"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kissflow.com/project/project-management-dashboard/"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kissflow.com/project/basics-of-project-scheduling/"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clickup.com/blog/workflow-examples/"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04"/>
    </mc:Choice>
    <mc:Fallback xmlns="">
      <p:transition spd="slow" advTm="71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5818031" y="4461985"/>
            <a:ext cx="2390783"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Executing the project</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072"/>
    </mc:Choice>
    <mc:Fallback xmlns="">
      <p:transition spd="slow" advTm="150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565942"/>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execution phase and all related activities that have been carried out to be able to make well and approved deliverables.</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endParaRPr lang="en-US" sz="3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96"/>
    </mc:Choice>
    <mc:Fallback xmlns="">
      <p:transition spd="slow" advTm="32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Introduction</a:t>
            </a:r>
          </a:p>
          <a:p>
            <a:pPr marL="342900" indent="-342900">
              <a:buFont typeface="Arial" panose="020B0604020202020204" pitchFamily="34" charset="0"/>
              <a:buChar char="•"/>
            </a:pPr>
            <a:r>
              <a:rPr lang="en-US" sz="2000" b="0" i="0" u="none" strike="noStrike" dirty="0">
                <a:solidFill>
                  <a:srgbClr val="1D2B36"/>
                </a:solidFill>
                <a:effectLst/>
              </a:rPr>
              <a:t>What is project execution?</a:t>
            </a:r>
          </a:p>
          <a:p>
            <a:pPr marL="342900" indent="-342900">
              <a:buFont typeface="Arial" panose="020B0604020202020204" pitchFamily="34" charset="0"/>
              <a:buChar char="•"/>
            </a:pPr>
            <a:r>
              <a:rPr lang="en-US" sz="2000" b="0" i="0" u="none" strike="noStrike" dirty="0">
                <a:solidFill>
                  <a:srgbClr val="1D2B36"/>
                </a:solidFill>
                <a:effectLst/>
              </a:rPr>
              <a:t>What happens during the execution phase?</a:t>
            </a:r>
            <a:endParaRPr lang="en-US" sz="2000" dirty="0">
              <a:solidFill>
                <a:srgbClr val="1D2B36"/>
              </a:solidFill>
            </a:endParaRPr>
          </a:p>
          <a:p>
            <a:pPr marL="342900" indent="-342900">
              <a:buFont typeface="Arial" panose="020B0604020202020204" pitchFamily="34" charset="0"/>
              <a:buChar char="•"/>
            </a:pPr>
            <a:r>
              <a:rPr lang="en-US" sz="2000" dirty="0">
                <a:solidFill>
                  <a:srgbClr val="1D2B36"/>
                </a:solidFill>
              </a:rPr>
              <a:t>What challenges are you likely to face?</a:t>
            </a:r>
          </a:p>
          <a:p>
            <a:pPr marL="342900" indent="-342900">
              <a:buFont typeface="Arial" panose="020B0604020202020204" pitchFamily="34" charset="0"/>
              <a:buChar char="•"/>
            </a:pPr>
            <a:r>
              <a:rPr lang="en-US" sz="2000" dirty="0">
                <a:solidFill>
                  <a:srgbClr val="1D2B36"/>
                </a:solidFill>
              </a:rPr>
              <a:t>What’s produced during the execution phase?</a:t>
            </a:r>
          </a:p>
          <a:p>
            <a:pPr marL="342900" indent="-342900">
              <a:buFont typeface="Arial" panose="020B0604020202020204" pitchFamily="34" charset="0"/>
              <a:buChar char="•"/>
            </a:pPr>
            <a:r>
              <a:rPr lang="en-US" sz="2000" dirty="0">
                <a:solidFill>
                  <a:srgbClr val="1D2B36"/>
                </a:solidFill>
              </a:rPr>
              <a:t>What Are Project Execution Gaps</a:t>
            </a:r>
          </a:p>
          <a:p>
            <a:pPr marL="342900" indent="-342900">
              <a:buFont typeface="Arial" panose="020B0604020202020204" pitchFamily="34" charset="0"/>
              <a:buChar char="•"/>
            </a:pPr>
            <a:r>
              <a:rPr lang="en-US" sz="2000" dirty="0">
                <a:solidFill>
                  <a:srgbClr val="1D2B36"/>
                </a:solidFill>
              </a:rPr>
              <a:t>Strategies for successful project execution</a:t>
            </a:r>
          </a:p>
          <a:p>
            <a:pPr marL="342900" indent="-342900">
              <a:buFont typeface="Arial" panose="020B0604020202020204" pitchFamily="34" charset="0"/>
              <a:buChar char="•"/>
            </a:pPr>
            <a:r>
              <a:rPr lang="en-US" sz="2000" dirty="0">
                <a:solidFill>
                  <a:srgbClr val="1D2B36"/>
                </a:solidFill>
              </a:rPr>
              <a:t>Bonus Point – Ensure the quality of output and deliverables with stakeholder</a:t>
            </a:r>
          </a:p>
          <a:p>
            <a:pPr marL="342900" indent="-342900">
              <a:buFont typeface="Arial" panose="020B0604020202020204" pitchFamily="34" charset="0"/>
              <a:buChar char="•"/>
            </a:pPr>
            <a:r>
              <a:rPr lang="en-US" sz="2000" dirty="0">
                <a:solidFill>
                  <a:srgbClr val="1D2B36"/>
                </a:solidFill>
              </a:rPr>
              <a:t>How a project management software tool can help execute projects</a:t>
            </a:r>
            <a:endParaRPr lang="en-US" altLang="en-US" sz="1050" dirty="0">
              <a:latin typeface="+mj-lt"/>
            </a:endParaRPr>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5088"/>
    </mc:Choice>
    <mc:Fallback xmlns="">
      <p:transition spd="slow" advTm="8508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lgn="ctr">
              <a:buNone/>
            </a:pPr>
            <a:r>
              <a:rPr lang="en-US" sz="2800" b="0" i="0" u="none" strike="noStrike" dirty="0">
                <a:solidFill>
                  <a:srgbClr val="1D2B36"/>
                </a:solidFill>
                <a:effectLst/>
                <a:latin typeface="+mj-lt"/>
                <a:cs typeface="Calibri" panose="020F0502020204030204" pitchFamily="34" charset="0"/>
              </a:rPr>
              <a:t>You’ve done the difficult “figuring out” part; you know what needs to be done, who’s going to do it, and when it needs to be done. You now have the predefined steps that will help your team actualize your plans.</a:t>
            </a:r>
          </a:p>
          <a:p>
            <a:endParaRPr lang="en-EG" dirty="0"/>
          </a:p>
        </p:txBody>
      </p:sp>
    </p:spTree>
    <p:extLst>
      <p:ext uri="{BB962C8B-B14F-4D97-AF65-F5344CB8AC3E}">
        <p14:creationId xmlns:p14="http://schemas.microsoft.com/office/powerpoint/2010/main" val="4066473857"/>
      </p:ext>
    </p:extLst>
  </p:cSld>
  <p:clrMapOvr>
    <a:masterClrMapping/>
  </p:clrMapOvr>
  <mc:AlternateContent xmlns:mc="http://schemas.openxmlformats.org/markup-compatibility/2006" xmlns:p14="http://schemas.microsoft.com/office/powerpoint/2010/main">
    <mc:Choice Requires="p14">
      <p:transition spd="slow" p14:dur="2000" advTm="34368"/>
    </mc:Choice>
    <mc:Fallback xmlns="">
      <p:transition spd="slow" advTm="343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is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b="0" u="none" strike="noStrike" dirty="0">
                <a:effectLst/>
                <a:latin typeface="+mj-lt"/>
                <a:cs typeface="Calibri" panose="020F0502020204030204" pitchFamily="34" charset="0"/>
              </a:rPr>
              <a:t>The project execution phase is usually the </a:t>
            </a:r>
            <a:r>
              <a:rPr lang="en-US" b="0" u="sng" strike="noStrike" dirty="0">
                <a:effectLst/>
                <a:latin typeface="+mj-lt"/>
                <a:cs typeface="Calibri" panose="020F0502020204030204" pitchFamily="34" charset="0"/>
              </a:rPr>
              <a:t>longest phase </a:t>
            </a:r>
            <a:r>
              <a:rPr lang="en-US" b="0" u="none" strike="noStrike" dirty="0">
                <a:effectLst/>
                <a:latin typeface="+mj-lt"/>
                <a:cs typeface="Calibri" panose="020F0502020204030204" pitchFamily="34" charset="0"/>
              </a:rPr>
              <a:t>in the project life cycle; and the most demanding. In the project execution phase:</a:t>
            </a:r>
          </a:p>
          <a:p>
            <a:pPr lvl="1" algn="just"/>
            <a:r>
              <a:rPr lang="en-US" b="0" i="0" u="none" strike="noStrike" dirty="0">
                <a:solidFill>
                  <a:srgbClr val="1D2B36"/>
                </a:solidFill>
                <a:effectLst/>
                <a:latin typeface="Graphik Web Regular"/>
              </a:rPr>
              <a:t>Your team </a:t>
            </a:r>
            <a:r>
              <a:rPr lang="en-US" b="0" i="0" u="sng" strike="noStrike" dirty="0">
                <a:solidFill>
                  <a:srgbClr val="1D2B36"/>
                </a:solidFill>
                <a:effectLst/>
                <a:latin typeface="Graphik Web Regular"/>
              </a:rPr>
              <a:t>carries out all the planned activities</a:t>
            </a:r>
            <a:r>
              <a:rPr lang="en-US" b="0" i="0" u="none" strike="noStrike" dirty="0">
                <a:solidFill>
                  <a:srgbClr val="1D2B36"/>
                </a:solidFill>
                <a:effectLst/>
                <a:latin typeface="Graphik Web Regular"/>
              </a:rPr>
              <a:t>, constructs deliverables, and presents them to </a:t>
            </a:r>
            <a:r>
              <a:rPr lang="en-US" b="0" i="0" u="none" strike="noStrike" dirty="0">
                <a:effectLst/>
                <a:latin typeface="Graphik Web Regular"/>
              </a:rPr>
              <a:t>project stakeholders</a:t>
            </a:r>
          </a:p>
          <a:p>
            <a:pPr lvl="1" algn="just"/>
            <a:r>
              <a:rPr lang="en-US" b="0" i="0" u="none" strike="noStrike" dirty="0">
                <a:effectLst/>
                <a:latin typeface="Graphik Web Regular"/>
              </a:rPr>
              <a:t>Your focus, as a project manager changes to </a:t>
            </a:r>
            <a:r>
              <a:rPr lang="en-US" b="0" i="0" u="sng" strike="noStrike" dirty="0">
                <a:effectLst/>
                <a:latin typeface="Graphik Web Regular"/>
              </a:rPr>
              <a:t>performing and supervising </a:t>
            </a:r>
            <a:r>
              <a:rPr lang="en-US" b="0" i="0" u="none" strike="noStrike" dirty="0">
                <a:effectLst/>
                <a:latin typeface="Graphik Web Regular"/>
              </a:rPr>
              <a:t>all activities to create deliverables as outlined in the project plan</a:t>
            </a:r>
          </a:p>
          <a:p>
            <a:pPr lvl="1" algn="just"/>
            <a:r>
              <a:rPr lang="en-US" b="0" i="0" u="none" strike="noStrike" dirty="0">
                <a:effectLst/>
                <a:latin typeface="Graphik Web Regular"/>
              </a:rPr>
              <a:t>You’ll need to </a:t>
            </a:r>
            <a:r>
              <a:rPr lang="en-US" b="0" i="0" u="sng" strike="noStrike" dirty="0">
                <a:effectLst/>
                <a:latin typeface="Graphik Web Regular"/>
              </a:rPr>
              <a:t>continuously track the project’s progress </a:t>
            </a:r>
            <a:r>
              <a:rPr lang="en-US" b="0" i="0" u="none" strike="noStrike" dirty="0">
                <a:effectLst/>
                <a:latin typeface="Graphik Web Regular"/>
              </a:rPr>
              <a:t>and ensure that the milestones and deliverables stick to the project schedule</a:t>
            </a:r>
          </a:p>
          <a:p>
            <a:pPr lvl="1" algn="just"/>
            <a:r>
              <a:rPr lang="en-US" b="0" i="0" u="none" strike="noStrike" dirty="0">
                <a:effectLst/>
                <a:latin typeface="Graphik Web Regular"/>
              </a:rPr>
              <a:t>You need to step back a bit and let your team carry out the project plan</a:t>
            </a:r>
          </a:p>
          <a:p>
            <a:endParaRPr lang="en-EG" dirty="0">
              <a:latin typeface="+mj-lt"/>
              <a:cs typeface="Calibri" panose="020F0502020204030204" pitchFamily="34" charset="0"/>
            </a:endParaRPr>
          </a:p>
        </p:txBody>
      </p:sp>
    </p:spTree>
    <p:extLst>
      <p:ext uri="{BB962C8B-B14F-4D97-AF65-F5344CB8AC3E}">
        <p14:creationId xmlns:p14="http://schemas.microsoft.com/office/powerpoint/2010/main" val="3043803626"/>
      </p:ext>
    </p:extLst>
  </p:cSld>
  <p:clrMapOvr>
    <a:masterClrMapping/>
  </p:clrMapOvr>
  <mc:AlternateContent xmlns:mc="http://schemas.openxmlformats.org/markup-compatibility/2006" xmlns:p14="http://schemas.microsoft.com/office/powerpoint/2010/main">
    <mc:Choice Requires="p14">
      <p:transition spd="slow" p14:dur="2000" advTm="108064"/>
    </mc:Choice>
    <mc:Fallback xmlns="">
      <p:transition spd="slow" advTm="1080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is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dirty="0">
                <a:latin typeface="+mj-lt"/>
                <a:cs typeface="Calibri" panose="020F0502020204030204" pitchFamily="34" charset="0"/>
              </a:rPr>
              <a:t>In project management, there might be hiccups along the way but if you catch them early on, it’s easy to course-correct. For this reason, the execution stage always happens in concurrence with the next phase–project controlling and monitoring</a:t>
            </a:r>
          </a:p>
          <a:p>
            <a:pPr algn="just"/>
            <a:r>
              <a:rPr lang="en-US" dirty="0">
                <a:latin typeface="+mj-lt"/>
                <a:cs typeface="Calibri" panose="020F0502020204030204" pitchFamily="34" charset="0"/>
              </a:rPr>
              <a:t>Most of the activities during the execution phase will be </a:t>
            </a:r>
            <a:r>
              <a:rPr lang="en-US" u="sng" dirty="0">
                <a:latin typeface="+mj-lt"/>
                <a:cs typeface="Calibri" panose="020F0502020204030204" pitchFamily="34" charset="0"/>
              </a:rPr>
              <a:t>handled by your project team</a:t>
            </a:r>
            <a:r>
              <a:rPr lang="en-US" dirty="0">
                <a:latin typeface="+mj-lt"/>
                <a:cs typeface="Calibri" panose="020F0502020204030204" pitchFamily="34" charset="0"/>
              </a:rPr>
              <a:t>. It’s a fine line to tread because you need to give your team enough autonomy while taking care that everything goes according to plan.</a:t>
            </a:r>
          </a:p>
          <a:p>
            <a:pPr algn="just"/>
            <a:r>
              <a:rPr lang="en-US" dirty="0">
                <a:latin typeface="+mj-lt"/>
                <a:cs typeface="Calibri" panose="020F0502020204030204" pitchFamily="34" charset="0"/>
              </a:rPr>
              <a:t>In essence, the </a:t>
            </a:r>
            <a:r>
              <a:rPr lang="en-US" u="sng" dirty="0">
                <a:latin typeface="+mj-lt"/>
                <a:cs typeface="Calibri" panose="020F0502020204030204" pitchFamily="34" charset="0"/>
              </a:rPr>
              <a:t>project manager </a:t>
            </a:r>
            <a:r>
              <a:rPr lang="en-US" dirty="0">
                <a:latin typeface="+mj-lt"/>
                <a:cs typeface="Calibri" panose="020F0502020204030204" pitchFamily="34" charset="0"/>
              </a:rPr>
              <a:t>has three main objectives during the execution phase:</a:t>
            </a:r>
          </a:p>
          <a:p>
            <a:pPr lvl="1" algn="just"/>
            <a:r>
              <a:rPr lang="en-US" dirty="0">
                <a:latin typeface="+mj-lt"/>
                <a:cs typeface="Calibri" panose="020F0502020204030204" pitchFamily="34" charset="0"/>
              </a:rPr>
              <a:t>Managing people</a:t>
            </a:r>
          </a:p>
          <a:p>
            <a:pPr lvl="1" algn="just"/>
            <a:r>
              <a:rPr lang="en-US" dirty="0">
                <a:latin typeface="+mj-lt"/>
                <a:cs typeface="Calibri" panose="020F0502020204030204" pitchFamily="34" charset="0"/>
              </a:rPr>
              <a:t>Managing processes</a:t>
            </a:r>
          </a:p>
          <a:p>
            <a:pPr lvl="1" algn="just"/>
            <a:r>
              <a:rPr lang="en-US" dirty="0">
                <a:latin typeface="+mj-lt"/>
                <a:cs typeface="Calibri" panose="020F0502020204030204" pitchFamily="34" charset="0"/>
              </a:rPr>
              <a:t>Managing communication</a:t>
            </a:r>
          </a:p>
        </p:txBody>
      </p:sp>
    </p:spTree>
    <p:extLst>
      <p:ext uri="{BB962C8B-B14F-4D97-AF65-F5344CB8AC3E}">
        <p14:creationId xmlns:p14="http://schemas.microsoft.com/office/powerpoint/2010/main" val="48924990"/>
      </p:ext>
    </p:extLst>
  </p:cSld>
  <p:clrMapOvr>
    <a:masterClrMapping/>
  </p:clrMapOvr>
  <mc:AlternateContent xmlns:mc="http://schemas.openxmlformats.org/markup-compatibility/2006" xmlns:p14="http://schemas.microsoft.com/office/powerpoint/2010/main">
    <mc:Choice Requires="p14">
      <p:transition spd="slow" p14:dur="2000" advTm="130103"/>
    </mc:Choice>
    <mc:Fallback xmlns="">
      <p:transition spd="slow" advTm="1301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is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The benefits of a well-executed The project are threefold:</a:t>
            </a:r>
          </a:p>
          <a:p>
            <a:pPr lvl="1" algn="just"/>
            <a:r>
              <a:rPr lang="en-US" sz="2100" dirty="0">
                <a:latin typeface="+mj-lt"/>
                <a:cs typeface="Calibri" panose="020F0502020204030204" pitchFamily="34" charset="0"/>
              </a:rPr>
              <a:t>project can be completed on time and budget</a:t>
            </a:r>
          </a:p>
          <a:p>
            <a:pPr lvl="1" algn="just"/>
            <a:r>
              <a:rPr lang="en-US" sz="2100" dirty="0">
                <a:latin typeface="+mj-lt"/>
                <a:cs typeface="Calibri" panose="020F0502020204030204" pitchFamily="34" charset="0"/>
              </a:rPr>
              <a:t>Team morale can be maintained</a:t>
            </a:r>
          </a:p>
          <a:p>
            <a:pPr lvl="1" algn="just"/>
            <a:r>
              <a:rPr lang="en-US" sz="2100" dirty="0">
                <a:latin typeface="+mj-lt"/>
                <a:cs typeface="Calibri" panose="020F0502020204030204" pitchFamily="34" charset="0"/>
              </a:rPr>
              <a:t>Stakeholders are satisfied with overall project progress</a:t>
            </a:r>
          </a:p>
        </p:txBody>
      </p:sp>
    </p:spTree>
    <p:extLst>
      <p:ext uri="{BB962C8B-B14F-4D97-AF65-F5344CB8AC3E}">
        <p14:creationId xmlns:p14="http://schemas.microsoft.com/office/powerpoint/2010/main" val="2134772270"/>
      </p:ext>
    </p:extLst>
  </p:cSld>
  <p:clrMapOvr>
    <a:masterClrMapping/>
  </p:clrMapOvr>
  <mc:AlternateContent xmlns:mc="http://schemas.openxmlformats.org/markup-compatibility/2006" xmlns:p14="http://schemas.microsoft.com/office/powerpoint/2010/main">
    <mc:Choice Requires="p14">
      <p:transition spd="slow" p14:dur="2000" advTm="137792"/>
    </mc:Choice>
    <mc:Fallback xmlns="">
      <p:transition spd="slow" advTm="1377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b="0" i="0" u="none" strike="noStrike" dirty="0">
                <a:solidFill>
                  <a:srgbClr val="1D2B36"/>
                </a:solidFill>
                <a:effectLst/>
              </a:rPr>
              <a:t>What happens during the execution phase?</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u="sng" dirty="0">
                <a:latin typeface="+mj-lt"/>
                <a:cs typeface="Calibri" panose="020F0502020204030204" pitchFamily="34" charset="0"/>
              </a:rPr>
              <a:t>Task assignment</a:t>
            </a:r>
            <a:r>
              <a:rPr lang="en-US" dirty="0">
                <a:latin typeface="+mj-lt"/>
                <a:cs typeface="Calibri" panose="020F0502020204030204" pitchFamily="34" charset="0"/>
              </a:rPr>
              <a:t>: The project manager assigns specific tasks to team members based on their skills and expertise.</a:t>
            </a:r>
          </a:p>
          <a:p>
            <a:pPr algn="just"/>
            <a:r>
              <a:rPr lang="en-US" u="sng" dirty="0">
                <a:latin typeface="+mj-lt"/>
                <a:cs typeface="Calibri" panose="020F0502020204030204" pitchFamily="34" charset="0"/>
              </a:rPr>
              <a:t>Work implementation</a:t>
            </a:r>
            <a:r>
              <a:rPr lang="en-US" dirty="0">
                <a:latin typeface="+mj-lt"/>
                <a:cs typeface="Calibri" panose="020F0502020204030204" pitchFamily="34" charset="0"/>
              </a:rPr>
              <a:t>: Team members carry out their assigned tasks, following the project plan and timeline.</a:t>
            </a:r>
          </a:p>
          <a:p>
            <a:pPr algn="just"/>
            <a:r>
              <a:rPr lang="en-US" u="sng" dirty="0">
                <a:latin typeface="+mj-lt"/>
                <a:cs typeface="Calibri" panose="020F0502020204030204" pitchFamily="34" charset="0"/>
              </a:rPr>
              <a:t>Progress tracking</a:t>
            </a:r>
            <a:r>
              <a:rPr lang="en-US" dirty="0">
                <a:latin typeface="+mj-lt"/>
                <a:cs typeface="Calibri" panose="020F0502020204030204" pitchFamily="34" charset="0"/>
              </a:rPr>
              <a:t>: The project manager monitors the progress of each task, ensuring that work is being completed as planned.</a:t>
            </a:r>
          </a:p>
          <a:p>
            <a:pPr algn="just"/>
            <a:r>
              <a:rPr lang="en-US" u="sng" dirty="0">
                <a:latin typeface="+mj-lt"/>
                <a:cs typeface="Calibri" panose="020F0502020204030204" pitchFamily="34" charset="0"/>
              </a:rPr>
              <a:t>Communication and collaboration</a:t>
            </a:r>
            <a:r>
              <a:rPr lang="en-US" dirty="0">
                <a:latin typeface="+mj-lt"/>
                <a:cs typeface="Calibri" panose="020F0502020204030204" pitchFamily="34" charset="0"/>
              </a:rPr>
              <a:t>: Team members communicate regularly to share updates, address challenges, and coordinate efforts.</a:t>
            </a:r>
          </a:p>
          <a:p>
            <a:pPr algn="just"/>
            <a:r>
              <a:rPr lang="en-US" u="sng" dirty="0">
                <a:latin typeface="+mj-lt"/>
                <a:cs typeface="Calibri" panose="020F0502020204030204" pitchFamily="34" charset="0"/>
              </a:rPr>
              <a:t>Quality control</a:t>
            </a:r>
            <a:r>
              <a:rPr lang="en-US" dirty="0">
                <a:latin typeface="+mj-lt"/>
                <a:cs typeface="Calibri" panose="020F0502020204030204" pitchFamily="34" charset="0"/>
              </a:rPr>
              <a:t>: Quality assurance processes are implemented to ensure that project deliverables meet the desired standards.</a:t>
            </a:r>
          </a:p>
          <a:p>
            <a:endParaRPr lang="en-EG" dirty="0"/>
          </a:p>
        </p:txBody>
      </p:sp>
    </p:spTree>
    <p:extLst>
      <p:ext uri="{BB962C8B-B14F-4D97-AF65-F5344CB8AC3E}">
        <p14:creationId xmlns:p14="http://schemas.microsoft.com/office/powerpoint/2010/main" val="2830994137"/>
      </p:ext>
    </p:extLst>
  </p:cSld>
  <p:clrMapOvr>
    <a:masterClrMapping/>
  </p:clrMapOvr>
  <mc:AlternateContent xmlns:mc="http://schemas.openxmlformats.org/markup-compatibility/2006" xmlns:p14="http://schemas.microsoft.com/office/powerpoint/2010/main">
    <mc:Choice Requires="p14">
      <p:transition spd="slow" p14:dur="2000" advTm="316736"/>
    </mc:Choice>
    <mc:Fallback xmlns="">
      <p:transition spd="slow" advTm="31673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happens during the execution phase?</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u="sng" dirty="0">
                <a:latin typeface="+mj-lt"/>
                <a:cs typeface="Calibri" panose="020F0502020204030204" pitchFamily="34" charset="0"/>
              </a:rPr>
              <a:t>Risk management</a:t>
            </a:r>
            <a:r>
              <a:rPr lang="en-US" dirty="0">
                <a:latin typeface="+mj-lt"/>
                <a:cs typeface="Calibri" panose="020F0502020204030204" pitchFamily="34" charset="0"/>
              </a:rPr>
              <a:t>: The project team identifies and addresses potential risks that may arise during execution to minimize their impact.</a:t>
            </a:r>
          </a:p>
          <a:p>
            <a:pPr algn="just"/>
            <a:r>
              <a:rPr lang="en-US" u="sng" dirty="0">
                <a:latin typeface="+mj-lt"/>
                <a:cs typeface="Calibri" panose="020F0502020204030204" pitchFamily="34" charset="0"/>
              </a:rPr>
              <a:t>Resource management</a:t>
            </a:r>
            <a:r>
              <a:rPr lang="en-US" dirty="0">
                <a:latin typeface="+mj-lt"/>
                <a:cs typeface="Calibri" panose="020F0502020204030204" pitchFamily="34" charset="0"/>
              </a:rPr>
              <a:t>: The project manager ensures that necessary resources, such as equipment, materials, and personnel, are available and effectively utilized.</a:t>
            </a:r>
          </a:p>
          <a:p>
            <a:pPr algn="just"/>
            <a:r>
              <a:rPr lang="en-US" u="sng" dirty="0">
                <a:latin typeface="+mj-lt"/>
                <a:cs typeface="Calibri" panose="020F0502020204030204" pitchFamily="34" charset="0"/>
              </a:rPr>
              <a:t>Stakeholder engagement</a:t>
            </a:r>
            <a:r>
              <a:rPr lang="en-US" dirty="0">
                <a:latin typeface="+mj-lt"/>
                <a:cs typeface="Calibri" panose="020F0502020204030204" pitchFamily="34" charset="0"/>
              </a:rPr>
              <a:t>: The project team maintains regular communication with stakeholders, keeping them informed and addressing any concerns.</a:t>
            </a:r>
          </a:p>
          <a:p>
            <a:pPr algn="just"/>
            <a:r>
              <a:rPr lang="en-US" u="sng" dirty="0">
                <a:latin typeface="+mj-lt"/>
                <a:cs typeface="Calibri" panose="020F0502020204030204" pitchFamily="34" charset="0"/>
              </a:rPr>
              <a:t>Change management</a:t>
            </a:r>
            <a:r>
              <a:rPr lang="en-US" dirty="0">
                <a:latin typeface="+mj-lt"/>
                <a:cs typeface="Calibri" panose="020F0502020204030204" pitchFamily="34" charset="0"/>
              </a:rPr>
              <a:t>: If changes to the project scope or requirements occur, they are documented, assessed, and managed according to established procedures.</a:t>
            </a:r>
          </a:p>
          <a:p>
            <a:endParaRPr lang="en-EG" dirty="0"/>
          </a:p>
        </p:txBody>
      </p:sp>
    </p:spTree>
    <p:extLst>
      <p:ext uri="{BB962C8B-B14F-4D97-AF65-F5344CB8AC3E}">
        <p14:creationId xmlns:p14="http://schemas.microsoft.com/office/powerpoint/2010/main" val="2673107605"/>
      </p:ext>
    </p:extLst>
  </p:cSld>
  <p:clrMapOvr>
    <a:masterClrMapping/>
  </p:clrMapOvr>
  <mc:AlternateContent xmlns:mc="http://schemas.openxmlformats.org/markup-compatibility/2006" xmlns:p14="http://schemas.microsoft.com/office/powerpoint/2010/main">
    <mc:Choice Requires="p14">
      <p:transition spd="slow" p14:dur="2000" advTm="400672"/>
    </mc:Choice>
    <mc:Fallback xmlns="">
      <p:transition spd="slow" advTm="4006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happens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u="sng" dirty="0">
                <a:latin typeface="+mj-lt"/>
                <a:cs typeface="Calibri" panose="020F0502020204030204" pitchFamily="34" charset="0"/>
              </a:rPr>
              <a:t>Documentation and reporting</a:t>
            </a:r>
            <a:r>
              <a:rPr lang="en-US" dirty="0">
                <a:latin typeface="+mj-lt"/>
                <a:cs typeface="Calibri" panose="020F0502020204030204" pitchFamily="34" charset="0"/>
              </a:rPr>
              <a:t>: Progress, milestones, and any issues encountered are documented and reported to relevant stakeholders.</a:t>
            </a:r>
          </a:p>
          <a:p>
            <a:pPr algn="just"/>
            <a:r>
              <a:rPr lang="en-US" u="sng" dirty="0">
                <a:latin typeface="+mj-lt"/>
                <a:cs typeface="Calibri" panose="020F0502020204030204" pitchFamily="34" charset="0"/>
              </a:rPr>
              <a:t>Issue resolution</a:t>
            </a:r>
            <a:r>
              <a:rPr lang="en-US" dirty="0">
                <a:latin typeface="+mj-lt"/>
                <a:cs typeface="Calibri" panose="020F0502020204030204" pitchFamily="34" charset="0"/>
              </a:rPr>
              <a:t>: The project team identifies and resolves any issues or conflicts that arise during execution, ensuring smooth project progress.</a:t>
            </a:r>
          </a:p>
          <a:p>
            <a:pPr algn="just"/>
            <a:r>
              <a:rPr lang="en-US" u="sng" dirty="0">
                <a:latin typeface="+mj-lt"/>
                <a:cs typeface="Calibri" panose="020F0502020204030204" pitchFamily="34" charset="0"/>
              </a:rPr>
              <a:t>Continuous monitoring and adjustment</a:t>
            </a:r>
            <a:r>
              <a:rPr lang="en-US" dirty="0">
                <a:latin typeface="+mj-lt"/>
                <a:cs typeface="Calibri" panose="020F0502020204030204" pitchFamily="34" charset="0"/>
              </a:rPr>
              <a:t>: The project manager continuously monitors the project’s progress, making adjustments as necessary to keep it on track.</a:t>
            </a:r>
          </a:p>
          <a:p>
            <a:endParaRPr lang="en-EG" dirty="0"/>
          </a:p>
        </p:txBody>
      </p:sp>
    </p:spTree>
    <p:extLst>
      <p:ext uri="{BB962C8B-B14F-4D97-AF65-F5344CB8AC3E}">
        <p14:creationId xmlns:p14="http://schemas.microsoft.com/office/powerpoint/2010/main" val="1048461050"/>
      </p:ext>
    </p:extLst>
  </p:cSld>
  <p:clrMapOvr>
    <a:masterClrMapping/>
  </p:clrMapOvr>
  <mc:AlternateContent xmlns:mc="http://schemas.openxmlformats.org/markup-compatibility/2006" xmlns:p14="http://schemas.microsoft.com/office/powerpoint/2010/main">
    <mc:Choice Requires="p14">
      <p:transition spd="slow" p14:dur="2000" advTm="238720"/>
    </mc:Choice>
    <mc:Fallback xmlns="">
      <p:transition spd="slow" advTm="2387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challenges are you likely to face?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In one of his project management books, Filling Execution Gaps, Todd Williams identifies six gaps that companies need to close to ensure project success.</a:t>
            </a:r>
          </a:p>
          <a:p>
            <a:pPr lvl="1" algn="just"/>
            <a:r>
              <a:rPr lang="en-US" dirty="0">
                <a:latin typeface="+mj-lt"/>
                <a:cs typeface="Calibri" panose="020F0502020204030204" pitchFamily="34" charset="0"/>
              </a:rPr>
              <a:t>A lack of common understanding</a:t>
            </a:r>
          </a:p>
          <a:p>
            <a:pPr lvl="1" algn="just"/>
            <a:r>
              <a:rPr lang="en-US" dirty="0">
                <a:latin typeface="+mj-lt"/>
                <a:cs typeface="Calibri" panose="020F0502020204030204" pitchFamily="34" charset="0"/>
              </a:rPr>
              <a:t>Uninvolved sponsors</a:t>
            </a:r>
          </a:p>
          <a:p>
            <a:pPr lvl="1" algn="just"/>
            <a:r>
              <a:rPr lang="en-US" dirty="0">
                <a:latin typeface="+mj-lt"/>
                <a:cs typeface="Calibri" panose="020F0502020204030204" pitchFamily="34" charset="0"/>
              </a:rPr>
              <a:t>Misalignment with strategic project objectives and goals</a:t>
            </a:r>
          </a:p>
          <a:p>
            <a:pPr lvl="1" algn="just"/>
            <a:r>
              <a:rPr lang="en-US" dirty="0">
                <a:latin typeface="+mj-lt"/>
                <a:cs typeface="Calibri" panose="020F0502020204030204" pitchFamily="34" charset="0"/>
              </a:rPr>
              <a:t>Poor change management processes</a:t>
            </a:r>
          </a:p>
          <a:p>
            <a:pPr lvl="1" algn="just"/>
            <a:r>
              <a:rPr lang="en-US" dirty="0">
                <a:latin typeface="+mj-lt"/>
                <a:cs typeface="Calibri" panose="020F0502020204030204" pitchFamily="34" charset="0"/>
              </a:rPr>
              <a:t>Ineffective corporate governance</a:t>
            </a:r>
          </a:p>
          <a:p>
            <a:pPr lvl="1" algn="just"/>
            <a:r>
              <a:rPr lang="en-US" dirty="0">
                <a:latin typeface="+mj-lt"/>
                <a:cs typeface="Calibri" panose="020F0502020204030204" pitchFamily="34" charset="0"/>
              </a:rPr>
              <a:t>Poor leadership</a:t>
            </a:r>
          </a:p>
          <a:p>
            <a:endParaRPr lang="en-EG" dirty="0"/>
          </a:p>
        </p:txBody>
      </p:sp>
    </p:spTree>
    <p:extLst>
      <p:ext uri="{BB962C8B-B14F-4D97-AF65-F5344CB8AC3E}">
        <p14:creationId xmlns:p14="http://schemas.microsoft.com/office/powerpoint/2010/main" val="3704956265"/>
      </p:ext>
    </p:extLst>
  </p:cSld>
  <p:clrMapOvr>
    <a:masterClrMapping/>
  </p:clrMapOvr>
  <mc:AlternateContent xmlns:mc="http://schemas.openxmlformats.org/markup-compatibility/2006" xmlns:p14="http://schemas.microsoft.com/office/powerpoint/2010/main">
    <mc:Choice Requires="p14">
      <p:transition spd="slow" p14:dur="2000" advTm="538080"/>
    </mc:Choice>
    <mc:Fallback xmlns="">
      <p:transition spd="slow" advTm="5380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solidFill>
                  <a:srgbClr val="1D2B36"/>
                </a:solidFill>
              </a:rPr>
              <a:t>What’s produced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The execution phase is where all the action happens, and the plans start materializing. There will be changes to the scope and the documentation will change as a result.</a:t>
            </a:r>
          </a:p>
          <a:p>
            <a:pPr lvl="1" algn="just"/>
            <a:r>
              <a:rPr lang="en-US" sz="2100" dirty="0">
                <a:latin typeface="+mj-lt"/>
                <a:cs typeface="Calibri" panose="020F0502020204030204" pitchFamily="34" charset="0"/>
              </a:rPr>
              <a:t>Project deliverables</a:t>
            </a:r>
          </a:p>
          <a:p>
            <a:pPr lvl="1" algn="just"/>
            <a:r>
              <a:rPr lang="en-US" sz="2100" dirty="0">
                <a:latin typeface="+mj-lt"/>
                <a:cs typeface="Calibri" panose="020F0502020204030204" pitchFamily="34" charset="0"/>
              </a:rPr>
              <a:t>Change requests</a:t>
            </a:r>
          </a:p>
          <a:p>
            <a:pPr lvl="1" algn="just"/>
            <a:r>
              <a:rPr lang="en-US" sz="2100" dirty="0">
                <a:latin typeface="+mj-lt"/>
                <a:cs typeface="Calibri" panose="020F0502020204030204" pitchFamily="34" charset="0"/>
              </a:rPr>
              <a:t>Performance data</a:t>
            </a:r>
          </a:p>
          <a:p>
            <a:pPr lvl="1" algn="just"/>
            <a:r>
              <a:rPr lang="en-US" sz="2100" dirty="0">
                <a:latin typeface="+mj-lt"/>
                <a:cs typeface="Calibri" panose="020F0502020204030204" pitchFamily="34" charset="0"/>
              </a:rPr>
              <a:t>Issue log</a:t>
            </a:r>
          </a:p>
          <a:p>
            <a:pPr lvl="1" algn="just"/>
            <a:r>
              <a:rPr lang="en-US" sz="2100" dirty="0">
                <a:latin typeface="+mj-lt"/>
                <a:cs typeface="Calibri" panose="020F0502020204030204" pitchFamily="34" charset="0"/>
              </a:rPr>
              <a:t>Documentation updates</a:t>
            </a:r>
          </a:p>
        </p:txBody>
      </p:sp>
    </p:spTree>
    <p:extLst>
      <p:ext uri="{BB962C8B-B14F-4D97-AF65-F5344CB8AC3E}">
        <p14:creationId xmlns:p14="http://schemas.microsoft.com/office/powerpoint/2010/main" val="2684122512"/>
      </p:ext>
    </p:extLst>
  </p:cSld>
  <p:clrMapOvr>
    <a:masterClrMapping/>
  </p:clrMapOvr>
  <mc:AlternateContent xmlns:mc="http://schemas.openxmlformats.org/markup-compatibility/2006" xmlns:p14="http://schemas.microsoft.com/office/powerpoint/2010/main">
    <mc:Choice Requires="p14">
      <p:transition spd="slow" p14:dur="2000" advTm="364128"/>
    </mc:Choice>
    <mc:Fallback xmlns="">
      <p:transition spd="slow" advTm="3641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What’s produced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b="1" dirty="0">
                <a:latin typeface="+mj-lt"/>
                <a:cs typeface="Calibri" panose="020F0502020204030204" pitchFamily="34" charset="0"/>
              </a:rPr>
              <a:t>Project deliverables</a:t>
            </a:r>
          </a:p>
          <a:p>
            <a:pPr algn="just"/>
            <a:r>
              <a:rPr lang="en-US" dirty="0">
                <a:latin typeface="+mj-lt"/>
                <a:cs typeface="Calibri" panose="020F0502020204030204" pitchFamily="34" charset="0"/>
                <a:hlinkClick r:id="rId3">
                  <a:extLst>
                    <a:ext uri="{A12FA001-AC4F-418D-AE19-62706E023703}">
                      <ahyp:hlinkClr xmlns:ahyp="http://schemas.microsoft.com/office/drawing/2018/hyperlinkcolor" val="tx"/>
                    </a:ext>
                  </a:extLst>
                </a:hlinkClick>
              </a:rPr>
              <a:t>Project deliverables</a:t>
            </a:r>
            <a:r>
              <a:rPr lang="en-US" dirty="0">
                <a:latin typeface="+mj-lt"/>
                <a:cs typeface="Calibri" panose="020F0502020204030204" pitchFamily="34" charset="0"/>
              </a:rPr>
              <a:t> are the tangible outputs of the project. They need to be reviewed, tested, and meet the acceptance criteria given by the clients.</a:t>
            </a:r>
          </a:p>
          <a:p>
            <a:pPr marL="0" indent="0" algn="just">
              <a:buNone/>
            </a:pPr>
            <a:r>
              <a:rPr lang="en-US" b="1" dirty="0">
                <a:latin typeface="+mj-lt"/>
                <a:cs typeface="Calibri" panose="020F0502020204030204" pitchFamily="34" charset="0"/>
              </a:rPr>
              <a:t>Change requests</a:t>
            </a:r>
          </a:p>
          <a:p>
            <a:pPr algn="just"/>
            <a:r>
              <a:rPr lang="en-US" dirty="0">
                <a:latin typeface="+mj-lt"/>
                <a:cs typeface="Calibri" panose="020F0502020204030204" pitchFamily="34" charset="0"/>
              </a:rPr>
              <a:t>When client expectations change or there’s a disconnect between the team’s understanding of the client’s requirements, scope changes happen. These are documented in the change requests, which are then reviewed and approved.</a:t>
            </a:r>
          </a:p>
          <a:p>
            <a:endParaRPr lang="en-EG" dirty="0"/>
          </a:p>
        </p:txBody>
      </p:sp>
    </p:spTree>
    <p:extLst>
      <p:ext uri="{BB962C8B-B14F-4D97-AF65-F5344CB8AC3E}">
        <p14:creationId xmlns:p14="http://schemas.microsoft.com/office/powerpoint/2010/main" val="923997891"/>
      </p:ext>
    </p:extLst>
  </p:cSld>
  <p:clrMapOvr>
    <a:masterClrMapping/>
  </p:clrMapOvr>
  <mc:AlternateContent xmlns:mc="http://schemas.openxmlformats.org/markup-compatibility/2006" xmlns:p14="http://schemas.microsoft.com/office/powerpoint/2010/main">
    <mc:Choice Requires="p14">
      <p:transition spd="slow" p14:dur="2000" advTm="34752"/>
    </mc:Choice>
    <mc:Fallback xmlns="">
      <p:transition spd="slow" advTm="3475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What’s produced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Performance data</a:t>
            </a:r>
          </a:p>
          <a:p>
            <a:pPr algn="just"/>
            <a:r>
              <a:rPr lang="en-US" dirty="0">
                <a:latin typeface="+mj-lt"/>
                <a:cs typeface="Calibri" panose="020F0502020204030204" pitchFamily="34" charset="0"/>
              </a:rPr>
              <a:t>The execution stage produces a lot of data points that you can use to optimize your team’s performance. You can find where your team is spending most of their time with the help of the </a:t>
            </a:r>
            <a:r>
              <a:rPr lang="en-US" dirty="0">
                <a:latin typeface="+mj-lt"/>
                <a:cs typeface="Calibri" panose="020F0502020204030204" pitchFamily="34" charset="0"/>
                <a:hlinkClick r:id="rId3">
                  <a:extLst>
                    <a:ext uri="{A12FA001-AC4F-418D-AE19-62706E023703}">
                      <ahyp:hlinkClr xmlns:ahyp="http://schemas.microsoft.com/office/drawing/2018/hyperlinkcolor" val="tx"/>
                    </a:ext>
                  </a:extLst>
                </a:hlinkClick>
              </a:rPr>
              <a:t>project dashboard</a:t>
            </a:r>
            <a:r>
              <a:rPr lang="en-US" dirty="0">
                <a:latin typeface="+mj-lt"/>
                <a:cs typeface="Calibri" panose="020F0502020204030204" pitchFamily="34" charset="0"/>
              </a:rPr>
              <a:t> and how you can cut down on time and costs.</a:t>
            </a:r>
          </a:p>
          <a:p>
            <a:pPr marL="0" indent="0" algn="just">
              <a:buNone/>
            </a:pPr>
            <a:r>
              <a:rPr lang="en-US" b="1" dirty="0">
                <a:latin typeface="+mj-lt"/>
                <a:cs typeface="Calibri" panose="020F0502020204030204" pitchFamily="34" charset="0"/>
              </a:rPr>
              <a:t>Issue log</a:t>
            </a:r>
          </a:p>
          <a:p>
            <a:pPr algn="just"/>
            <a:r>
              <a:rPr lang="en-US" dirty="0">
                <a:latin typeface="+mj-lt"/>
                <a:cs typeface="Calibri" panose="020F0502020204030204" pitchFamily="34" charset="0"/>
              </a:rPr>
              <a:t>Whenever there are bugs, issues, or defects, you document them in the issue log. This will help you get back to the issues and fix them.</a:t>
            </a:r>
          </a:p>
          <a:p>
            <a:pPr marL="0" indent="0" algn="just">
              <a:buNone/>
            </a:pPr>
            <a:r>
              <a:rPr lang="en-US" b="1" dirty="0">
                <a:latin typeface="+mj-lt"/>
                <a:cs typeface="Calibri" panose="020F0502020204030204" pitchFamily="34" charset="0"/>
              </a:rPr>
              <a:t>Documentation updates</a:t>
            </a:r>
          </a:p>
          <a:p>
            <a:pPr algn="just"/>
            <a:r>
              <a:rPr lang="en-US" dirty="0">
                <a:latin typeface="+mj-lt"/>
                <a:cs typeface="Calibri" panose="020F0502020204030204" pitchFamily="34" charset="0"/>
              </a:rPr>
              <a:t>Any changes to the documents created during the planning phase like the project scope and </a:t>
            </a:r>
            <a:r>
              <a:rPr lang="en-US" dirty="0">
                <a:latin typeface="+mj-lt"/>
                <a:cs typeface="Calibri" panose="020F0502020204030204" pitchFamily="34" charset="0"/>
                <a:hlinkClick r:id="rId4">
                  <a:extLst>
                    <a:ext uri="{A12FA001-AC4F-418D-AE19-62706E023703}">
                      <ahyp:hlinkClr xmlns:ahyp="http://schemas.microsoft.com/office/drawing/2018/hyperlinkcolor" val="tx"/>
                    </a:ext>
                  </a:extLst>
                </a:hlinkClick>
              </a:rPr>
              <a:t>project schedule</a:t>
            </a:r>
            <a:r>
              <a:rPr lang="en-US" dirty="0">
                <a:latin typeface="+mj-lt"/>
                <a:cs typeface="Calibri" panose="020F0502020204030204" pitchFamily="34" charset="0"/>
              </a:rPr>
              <a:t> will be documented.</a:t>
            </a:r>
          </a:p>
          <a:p>
            <a:endParaRPr lang="en-EG" dirty="0"/>
          </a:p>
        </p:txBody>
      </p:sp>
    </p:spTree>
    <p:extLst>
      <p:ext uri="{BB962C8B-B14F-4D97-AF65-F5344CB8AC3E}">
        <p14:creationId xmlns:p14="http://schemas.microsoft.com/office/powerpoint/2010/main" val="3711523462"/>
      </p:ext>
    </p:extLst>
  </p:cSld>
  <p:clrMapOvr>
    <a:masterClrMapping/>
  </p:clrMapOvr>
  <mc:AlternateContent xmlns:mc="http://schemas.openxmlformats.org/markup-compatibility/2006" xmlns:p14="http://schemas.microsoft.com/office/powerpoint/2010/main">
    <mc:Choice Requires="p14">
      <p:transition spd="slow" p14:dur="2000" advTm="45888"/>
    </mc:Choice>
    <mc:Fallback xmlns="">
      <p:transition spd="slow" advTm="458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Are Project Execution Gaps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Also known as </a:t>
            </a:r>
            <a:r>
              <a:rPr lang="en-US" u="sng" dirty="0">
                <a:latin typeface="+mj-lt"/>
                <a:cs typeface="Calibri" panose="020F0502020204030204" pitchFamily="34" charset="0"/>
              </a:rPr>
              <a:t>strategy gaps</a:t>
            </a:r>
            <a:r>
              <a:rPr lang="en-US" dirty="0">
                <a:latin typeface="+mj-lt"/>
                <a:cs typeface="Calibri" panose="020F0502020204030204" pitchFamily="34" charset="0"/>
              </a:rPr>
              <a:t>, project execution gaps happen when the project plan you created doesn’t go as expected. </a:t>
            </a:r>
          </a:p>
          <a:p>
            <a:pPr algn="just"/>
            <a:r>
              <a:rPr lang="en-US" dirty="0">
                <a:latin typeface="+mj-lt"/>
                <a:cs typeface="Calibri" panose="020F0502020204030204" pitchFamily="34" charset="0"/>
              </a:rPr>
              <a:t>Whether your project paused due to </a:t>
            </a:r>
            <a:r>
              <a:rPr lang="en-US" u="sng" dirty="0">
                <a:latin typeface="+mj-lt"/>
                <a:cs typeface="Calibri" panose="020F0502020204030204" pitchFamily="34" charset="0"/>
              </a:rPr>
              <a:t>lack of clarity, shrinking timelines, diminished resources, or changing goals</a:t>
            </a:r>
            <a:r>
              <a:rPr lang="en-US" dirty="0">
                <a:latin typeface="+mj-lt"/>
                <a:cs typeface="Calibri" panose="020F0502020204030204" pitchFamily="34" charset="0"/>
              </a:rPr>
              <a:t>—they’re all considered project execution gaps.</a:t>
            </a:r>
          </a:p>
          <a:p>
            <a:pPr algn="just"/>
            <a:r>
              <a:rPr lang="en-US" dirty="0">
                <a:latin typeface="+mj-lt"/>
                <a:cs typeface="Calibri" panose="020F0502020204030204" pitchFamily="34" charset="0"/>
              </a:rPr>
              <a:t>While lack of resources is to blame for most gaps—budget, materials, and bandwidth included—there are a </a:t>
            </a:r>
            <a:r>
              <a:rPr lang="en-US" u="sng" dirty="0">
                <a:latin typeface="+mj-lt"/>
                <a:cs typeface="Calibri" panose="020F0502020204030204" pitchFamily="34" charset="0"/>
              </a:rPr>
              <a:t>few other key obstacles </a:t>
            </a:r>
            <a:r>
              <a:rPr lang="en-US" dirty="0">
                <a:latin typeface="+mj-lt"/>
                <a:cs typeface="Calibri" panose="020F0502020204030204" pitchFamily="34" charset="0"/>
              </a:rPr>
              <a:t>to be aware of ahead of the project execution phase:</a:t>
            </a:r>
          </a:p>
          <a:p>
            <a:pPr lvl="1" algn="just"/>
            <a:r>
              <a:rPr lang="en-US" dirty="0">
                <a:latin typeface="+mj-lt"/>
                <a:cs typeface="Calibri" panose="020F0502020204030204" pitchFamily="34" charset="0"/>
              </a:rPr>
              <a:t>Lack of support or buy-in from higher-ups or stakeholders</a:t>
            </a:r>
          </a:p>
          <a:p>
            <a:pPr lvl="1" algn="just"/>
            <a:r>
              <a:rPr lang="en-US" dirty="0">
                <a:latin typeface="+mj-lt"/>
                <a:cs typeface="Calibri" panose="020F0502020204030204" pitchFamily="34" charset="0"/>
              </a:rPr>
              <a:t>Unrealistic timelines</a:t>
            </a:r>
          </a:p>
          <a:p>
            <a:pPr lvl="1" algn="just"/>
            <a:r>
              <a:rPr lang="en-US" dirty="0">
                <a:latin typeface="+mj-lt"/>
                <a:cs typeface="Calibri" panose="020F0502020204030204" pitchFamily="34" charset="0"/>
              </a:rPr>
              <a:t>An undefined project vision</a:t>
            </a:r>
          </a:p>
          <a:p>
            <a:pPr lvl="1" algn="just"/>
            <a:r>
              <a:rPr lang="en-US" dirty="0">
                <a:latin typeface="+mj-lt"/>
                <a:cs typeface="Calibri" panose="020F0502020204030204" pitchFamily="34" charset="0"/>
              </a:rPr>
              <a:t>Lack of prioritization which leads to bottlenecks</a:t>
            </a:r>
          </a:p>
          <a:p>
            <a:endParaRPr lang="en-EG" dirty="0"/>
          </a:p>
        </p:txBody>
      </p:sp>
    </p:spTree>
    <p:extLst>
      <p:ext uri="{BB962C8B-B14F-4D97-AF65-F5344CB8AC3E}">
        <p14:creationId xmlns:p14="http://schemas.microsoft.com/office/powerpoint/2010/main" val="673331168"/>
      </p:ext>
    </p:extLst>
  </p:cSld>
  <p:clrMapOvr>
    <a:masterClrMapping/>
  </p:clrMapOvr>
  <mc:AlternateContent xmlns:mc="http://schemas.openxmlformats.org/markup-compatibility/2006" xmlns:p14="http://schemas.microsoft.com/office/powerpoint/2010/main">
    <mc:Choice Requires="p14">
      <p:transition spd="slow" p14:dur="2000" advTm="320960"/>
    </mc:Choice>
    <mc:Fallback xmlns="">
      <p:transition spd="slow" advTm="3209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Are Project Execution Gaps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As a project manager, it can be </a:t>
            </a:r>
            <a:r>
              <a:rPr lang="en-US" u="sng" dirty="0">
                <a:latin typeface="+mj-lt"/>
                <a:cs typeface="Calibri" panose="020F0502020204030204" pitchFamily="34" charset="0"/>
              </a:rPr>
              <a:t>difficult</a:t>
            </a:r>
            <a:r>
              <a:rPr lang="en-US" dirty="0">
                <a:latin typeface="+mj-lt"/>
                <a:cs typeface="Calibri" panose="020F0502020204030204" pitchFamily="34" charset="0"/>
              </a:rPr>
              <a:t> to strike the balance between overseeing project execution to </a:t>
            </a:r>
            <a:r>
              <a:rPr lang="en-US" u="sng" dirty="0">
                <a:latin typeface="+mj-lt"/>
                <a:cs typeface="Calibri" panose="020F0502020204030204" pitchFamily="34" charset="0"/>
              </a:rPr>
              <a:t>avoid gaps without micromanaging your team</a:t>
            </a:r>
            <a:r>
              <a:rPr lang="en-US" dirty="0">
                <a:latin typeface="+mj-lt"/>
                <a:cs typeface="Calibri" panose="020F0502020204030204" pitchFamily="34" charset="0"/>
              </a:rPr>
              <a:t> or hovering over their </a:t>
            </a:r>
            <a:r>
              <a:rPr lang="en-US" dirty="0">
                <a:latin typeface="+mj-lt"/>
                <a:cs typeface="Calibri" panose="020F0502020204030204" pitchFamily="34" charset="0"/>
                <a:hlinkClick r:id="rId3">
                  <a:extLst>
                    <a:ext uri="{A12FA001-AC4F-418D-AE19-62706E023703}">
                      <ahyp:hlinkClr xmlns:ahyp="http://schemas.microsoft.com/office/drawing/2018/hyperlinkcolor" val="tx"/>
                    </a:ext>
                  </a:extLst>
                </a:hlinkClick>
              </a:rPr>
              <a:t>workflows</a:t>
            </a:r>
            <a:r>
              <a:rPr lang="en-US" dirty="0">
                <a:latin typeface="+mj-lt"/>
                <a:cs typeface="Calibri" panose="020F0502020204030204" pitchFamily="34" charset="0"/>
              </a:rPr>
              <a:t>. This is ultimately </a:t>
            </a:r>
            <a:r>
              <a:rPr lang="en-US" u="sng" dirty="0">
                <a:latin typeface="+mj-lt"/>
                <a:cs typeface="Calibri" panose="020F0502020204030204" pitchFamily="34" charset="0"/>
              </a:rPr>
              <a:t>unproductive</a:t>
            </a:r>
            <a:r>
              <a:rPr lang="en-US" dirty="0">
                <a:latin typeface="+mj-lt"/>
                <a:cs typeface="Calibri" panose="020F0502020204030204" pitchFamily="34" charset="0"/>
              </a:rPr>
              <a:t> because it sends the message that </a:t>
            </a:r>
            <a:r>
              <a:rPr lang="en-US" u="sng" dirty="0">
                <a:latin typeface="+mj-lt"/>
                <a:cs typeface="Calibri" panose="020F0502020204030204" pitchFamily="34" charset="0"/>
              </a:rPr>
              <a:t>members aren’t trusted </a:t>
            </a:r>
            <a:r>
              <a:rPr lang="en-US" dirty="0">
                <a:latin typeface="+mj-lt"/>
                <a:cs typeface="Calibri" panose="020F0502020204030204" pitchFamily="34" charset="0"/>
              </a:rPr>
              <a:t>to manage their work and simply put, it’s </a:t>
            </a:r>
            <a:r>
              <a:rPr lang="en-US" u="sng" dirty="0">
                <a:latin typeface="+mj-lt"/>
                <a:cs typeface="Calibri" panose="020F0502020204030204" pitchFamily="34" charset="0"/>
              </a:rPr>
              <a:t>not good for morale. </a:t>
            </a:r>
            <a:endParaRPr lang="en-EG" u="sng" dirty="0">
              <a:latin typeface="+mj-lt"/>
              <a:cs typeface="Calibri" panose="020F0502020204030204" pitchFamily="34" charset="0"/>
            </a:endParaRPr>
          </a:p>
        </p:txBody>
      </p:sp>
    </p:spTree>
    <p:extLst>
      <p:ext uri="{BB962C8B-B14F-4D97-AF65-F5344CB8AC3E}">
        <p14:creationId xmlns:p14="http://schemas.microsoft.com/office/powerpoint/2010/main" val="3450185348"/>
      </p:ext>
    </p:extLst>
  </p:cSld>
  <p:clrMapOvr>
    <a:masterClrMapping/>
  </p:clrMapOvr>
  <mc:AlternateContent xmlns:mc="http://schemas.openxmlformats.org/markup-compatibility/2006" xmlns:p14="http://schemas.microsoft.com/office/powerpoint/2010/main">
    <mc:Choice Requires="p14">
      <p:transition spd="slow" p14:dur="2000" advTm="135488"/>
    </mc:Choice>
    <mc:Fallback xmlns="">
      <p:transition spd="slow" advTm="1354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The surveyed executive leaders said that only </a:t>
            </a:r>
            <a:r>
              <a:rPr lang="en-US" u="sng" dirty="0">
                <a:latin typeface="+mj-lt"/>
                <a:cs typeface="Calibri" panose="020F0502020204030204" pitchFamily="34" charset="0"/>
              </a:rPr>
              <a:t>60 percent </a:t>
            </a:r>
            <a:r>
              <a:rPr lang="en-US" dirty="0">
                <a:latin typeface="+mj-lt"/>
                <a:cs typeface="Calibri" panose="020F0502020204030204" pitchFamily="34" charset="0"/>
              </a:rPr>
              <a:t>of their project management strategies met goals. There’s a huge gap between the plan and the day-to-day implementation.</a:t>
            </a:r>
          </a:p>
          <a:p>
            <a:pPr algn="just"/>
            <a:r>
              <a:rPr lang="en-US" dirty="0">
                <a:latin typeface="+mj-lt"/>
                <a:cs typeface="Calibri" panose="020F0502020204030204" pitchFamily="34" charset="0"/>
              </a:rPr>
              <a:t>Here are some strategies for a project execution plan:</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1096503740"/>
      </p:ext>
    </p:extLst>
  </p:cSld>
  <p:clrMapOvr>
    <a:masterClrMapping/>
  </p:clrMapOvr>
  <mc:AlternateContent xmlns:mc="http://schemas.openxmlformats.org/markup-compatibility/2006" xmlns:p14="http://schemas.microsoft.com/office/powerpoint/2010/main">
    <mc:Choice Requires="p14">
      <p:transition spd="slow" p14:dur="2000" advTm="64832"/>
    </mc:Choice>
    <mc:Fallback xmlns="">
      <p:transition spd="slow" advTm="648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a:t>
            </a:r>
            <a:r>
              <a:rPr lang="en-US" b="0" i="0" u="none" strike="noStrike" dirty="0">
                <a:solidFill>
                  <a:srgbClr val="1D2B36"/>
                </a:solidFill>
                <a:effectLst/>
              </a:rPr>
              <a:t>trategies for successful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fontScale="77500" lnSpcReduction="20000"/>
          </a:bodyPr>
          <a:lstStyle/>
          <a:p>
            <a:pPr marL="0" indent="0">
              <a:lnSpc>
                <a:spcPct val="110000"/>
              </a:lnSpc>
              <a:buNone/>
            </a:pPr>
            <a:r>
              <a:rPr lang="en-US" sz="2300" dirty="0">
                <a:latin typeface="+mj-lt"/>
                <a:cs typeface="Calibri" panose="020F0502020204030204" pitchFamily="34" charset="0"/>
              </a:rPr>
              <a:t>1. Utilize project management software</a:t>
            </a:r>
          </a:p>
          <a:p>
            <a:pPr marL="0" indent="0">
              <a:lnSpc>
                <a:spcPct val="110000"/>
              </a:lnSpc>
              <a:buNone/>
            </a:pPr>
            <a:r>
              <a:rPr lang="en-US" sz="2300" dirty="0">
                <a:latin typeface="+mj-lt"/>
                <a:cs typeface="Calibri" panose="020F0502020204030204" pitchFamily="34" charset="0"/>
              </a:rPr>
              <a:t>2. Use project planning and project execution templates</a:t>
            </a:r>
          </a:p>
          <a:p>
            <a:pPr marL="0" indent="0">
              <a:lnSpc>
                <a:spcPct val="110000"/>
              </a:lnSpc>
              <a:buNone/>
            </a:pPr>
            <a:r>
              <a:rPr lang="en-US" sz="2300" dirty="0">
                <a:latin typeface="+mj-lt"/>
                <a:cs typeface="Calibri" panose="020F0502020204030204" pitchFamily="34" charset="0"/>
              </a:rPr>
              <a:t>3. Align on project execution goals</a:t>
            </a:r>
          </a:p>
          <a:p>
            <a:pPr marL="0" indent="0">
              <a:lnSpc>
                <a:spcPct val="110000"/>
              </a:lnSpc>
              <a:buNone/>
            </a:pPr>
            <a:r>
              <a:rPr lang="en-US" sz="2300" dirty="0">
                <a:latin typeface="+mj-lt"/>
                <a:cs typeface="Calibri" panose="020F0502020204030204" pitchFamily="34" charset="0"/>
              </a:rPr>
              <a:t>4. Be innovative</a:t>
            </a:r>
          </a:p>
          <a:p>
            <a:pPr marL="0" indent="0">
              <a:lnSpc>
                <a:spcPct val="110000"/>
              </a:lnSpc>
              <a:buNone/>
            </a:pPr>
            <a:r>
              <a:rPr lang="en-US" sz="2300" dirty="0">
                <a:latin typeface="+mj-lt"/>
                <a:cs typeface="Calibri" panose="020F0502020204030204" pitchFamily="34" charset="0"/>
              </a:rPr>
              <a:t>5. Delegate tasks for project execution</a:t>
            </a:r>
          </a:p>
          <a:p>
            <a:pPr marL="0" indent="0">
              <a:lnSpc>
                <a:spcPct val="110000"/>
              </a:lnSpc>
              <a:buNone/>
            </a:pPr>
            <a:r>
              <a:rPr lang="en-US" sz="2300" dirty="0">
                <a:latin typeface="+mj-lt"/>
                <a:cs typeface="Calibri" panose="020F0502020204030204" pitchFamily="34" charset="0"/>
              </a:rPr>
              <a:t>6. Encourage team collaboration</a:t>
            </a:r>
          </a:p>
          <a:p>
            <a:pPr marL="0" indent="0">
              <a:lnSpc>
                <a:spcPct val="110000"/>
              </a:lnSpc>
              <a:buNone/>
            </a:pPr>
            <a:r>
              <a:rPr lang="en-US" sz="2300" dirty="0">
                <a:latin typeface="+mj-lt"/>
                <a:cs typeface="Calibri" panose="020F0502020204030204" pitchFamily="34" charset="0"/>
              </a:rPr>
              <a:t>7. Identify task dependencies</a:t>
            </a:r>
          </a:p>
          <a:p>
            <a:pPr marL="0" indent="0">
              <a:lnSpc>
                <a:spcPct val="110000"/>
              </a:lnSpc>
              <a:buNone/>
            </a:pPr>
            <a:r>
              <a:rPr lang="en-US" sz="2300" dirty="0">
                <a:latin typeface="+mj-lt"/>
                <a:cs typeface="Calibri" panose="020F0502020204030204" pitchFamily="34" charset="0"/>
              </a:rPr>
              <a:t>8. Measure progress regularly</a:t>
            </a:r>
          </a:p>
          <a:p>
            <a:pPr marL="0" indent="0">
              <a:lnSpc>
                <a:spcPct val="110000"/>
              </a:lnSpc>
              <a:buNone/>
            </a:pPr>
            <a:r>
              <a:rPr lang="en-US" sz="2300" dirty="0">
                <a:latin typeface="+mj-lt"/>
                <a:cs typeface="Calibri" panose="020F0502020204030204" pitchFamily="34" charset="0"/>
              </a:rPr>
              <a:t>9. Review deliverables with stakeholders </a:t>
            </a:r>
          </a:p>
          <a:p>
            <a:pPr marL="0" indent="0">
              <a:lnSpc>
                <a:spcPct val="110000"/>
              </a:lnSpc>
              <a:buNone/>
            </a:pPr>
            <a:r>
              <a:rPr lang="en-US" sz="2300" dirty="0">
                <a:latin typeface="+mj-lt"/>
                <a:cs typeface="Calibri" panose="020F0502020204030204" pitchFamily="34" charset="0"/>
              </a:rPr>
              <a:t>10. Empower your team to make decisions</a:t>
            </a:r>
          </a:p>
          <a:p>
            <a:pPr marL="0" indent="0">
              <a:lnSpc>
                <a:spcPct val="110000"/>
              </a:lnSpc>
              <a:buNone/>
            </a:pPr>
            <a:r>
              <a:rPr lang="en-US" sz="2300" dirty="0">
                <a:latin typeface="+mj-lt"/>
                <a:cs typeface="Calibri" panose="020F0502020204030204" pitchFamily="34" charset="0"/>
              </a:rPr>
              <a:t>11. Be open to new ideas</a:t>
            </a:r>
          </a:p>
          <a:p>
            <a:pPr marL="0" indent="0">
              <a:lnSpc>
                <a:spcPct val="110000"/>
              </a:lnSpc>
              <a:buNone/>
            </a:pPr>
            <a:r>
              <a:rPr lang="en-US" sz="2300" dirty="0">
                <a:latin typeface="+mj-lt"/>
                <a:cs typeface="Calibri" panose="020F0502020204030204" pitchFamily="34" charset="0"/>
              </a:rPr>
              <a:t>12. Control the scope</a:t>
            </a:r>
          </a:p>
          <a:p>
            <a:endParaRPr lang="en-US" b="1" i="0" u="none" strike="noStrike" dirty="0">
              <a:solidFill>
                <a:srgbClr val="292D34"/>
              </a:solidFill>
              <a:effectLst/>
              <a:latin typeface="-apple-system"/>
            </a:endParaRPr>
          </a:p>
          <a:p>
            <a:endParaRPr lang="en-US" b="1" i="0" u="none" strike="noStrike" dirty="0">
              <a:solidFill>
                <a:srgbClr val="292D34"/>
              </a:solidFill>
              <a:effectLst/>
              <a:latin typeface="-apple-system"/>
            </a:endParaRPr>
          </a:p>
          <a:p>
            <a:endParaRPr lang="en-EG" dirty="0"/>
          </a:p>
        </p:txBody>
      </p:sp>
    </p:spTree>
    <p:extLst>
      <p:ext uri="{BB962C8B-B14F-4D97-AF65-F5344CB8AC3E}">
        <p14:creationId xmlns:p14="http://schemas.microsoft.com/office/powerpoint/2010/main" val="3938092603"/>
      </p:ext>
    </p:extLst>
  </p:cSld>
  <p:clrMapOvr>
    <a:masterClrMapping/>
  </p:clrMapOvr>
  <mc:AlternateContent xmlns:mc="http://schemas.openxmlformats.org/markup-compatibility/2006" xmlns:p14="http://schemas.microsoft.com/office/powerpoint/2010/main">
    <mc:Choice Requires="p14">
      <p:transition spd="slow" p14:dur="2000" advTm="57216"/>
    </mc:Choice>
    <mc:Fallback xmlns="">
      <p:transition spd="slow" advTm="572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fontScale="92500"/>
          </a:bodyPr>
          <a:lstStyle/>
          <a:p>
            <a:pPr marL="0" indent="0">
              <a:lnSpc>
                <a:spcPct val="100000"/>
              </a:lnSpc>
              <a:buNone/>
            </a:pPr>
            <a:r>
              <a:rPr lang="en-US" b="1" dirty="0">
                <a:latin typeface="+mj-lt"/>
                <a:cs typeface="Calibri" panose="020F0502020204030204" pitchFamily="34" charset="0"/>
              </a:rPr>
              <a:t>1. Utilize project management software</a:t>
            </a:r>
          </a:p>
          <a:p>
            <a:pPr algn="just">
              <a:lnSpc>
                <a:spcPct val="100000"/>
              </a:lnSpc>
            </a:pPr>
            <a:r>
              <a:rPr lang="en-US" dirty="0">
                <a:latin typeface="+mj-lt"/>
                <a:cs typeface="Calibri" panose="020F0502020204030204" pitchFamily="34" charset="0"/>
              </a:rPr>
              <a:t>If you’re on the fence about whether project management software is necessary to effectively execute projects—it is. </a:t>
            </a:r>
          </a:p>
          <a:p>
            <a:pPr algn="just">
              <a:lnSpc>
                <a:spcPct val="100000"/>
              </a:lnSpc>
            </a:pPr>
            <a:r>
              <a:rPr lang="en-US" dirty="0">
                <a:latin typeface="+mj-lt"/>
                <a:cs typeface="Calibri" panose="020F0502020204030204" pitchFamily="34" charset="0"/>
              </a:rPr>
              <a:t>Especially if you spend a significant amount of time connecting with stakeholders, working with cross-functional teams, or managing multiple projects at a time, these tools will help bring full project transparency to everyone involved without having to send a single email.  </a:t>
            </a:r>
          </a:p>
          <a:p>
            <a:pPr algn="just">
              <a:lnSpc>
                <a:spcPct val="100000"/>
              </a:lnSpc>
            </a:pPr>
            <a:r>
              <a:rPr lang="en-US" dirty="0">
                <a:latin typeface="+mj-lt"/>
                <a:cs typeface="Calibri" panose="020F0502020204030204" pitchFamily="34" charset="0"/>
              </a:rPr>
              <a:t>Project management software is essential for even seasoned project managers to oversee time, workloads, projects, and TBH, their sanity in the most productive way possible. These tools are designed to eliminate busy work and streamline project planning processes through workflow automation, task dependencies, drag-and-drop interfaces, and more</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3635795425"/>
      </p:ext>
    </p:extLst>
  </p:cSld>
  <p:clrMapOvr>
    <a:masterClrMapping/>
  </p:clrMapOvr>
  <mc:AlternateContent xmlns:mc="http://schemas.openxmlformats.org/markup-compatibility/2006" xmlns:p14="http://schemas.microsoft.com/office/powerpoint/2010/main">
    <mc:Choice Requires="p14">
      <p:transition spd="slow" p14:dur="2000" advTm="118816"/>
    </mc:Choice>
    <mc:Fallback xmlns="">
      <p:transition spd="slow" advTm="1188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a:xfrm>
            <a:off x="467544" y="1888965"/>
            <a:ext cx="7886700" cy="4351338"/>
          </a:xfrm>
        </p:spPr>
        <p:txBody>
          <a:bodyPr>
            <a:normAutofit/>
          </a:bodyPr>
          <a:lstStyle/>
          <a:p>
            <a:pPr marL="0" indent="0">
              <a:buNone/>
            </a:pPr>
            <a:r>
              <a:rPr lang="en-US" b="1" dirty="0">
                <a:latin typeface="+mj-lt"/>
                <a:cs typeface="Calibri" panose="020F0502020204030204" pitchFamily="34" charset="0"/>
              </a:rPr>
              <a:t>2. Use project planning and project execution templates</a:t>
            </a:r>
          </a:p>
          <a:p>
            <a:pPr algn="just"/>
            <a:r>
              <a:rPr lang="en-US" dirty="0">
                <a:latin typeface="+mj-lt"/>
                <a:cs typeface="Calibri" panose="020F0502020204030204" pitchFamily="34" charset="0"/>
              </a:rPr>
              <a:t>You can find a template for anything these days.</a:t>
            </a:r>
          </a:p>
          <a:p>
            <a:pPr algn="just"/>
            <a:r>
              <a:rPr lang="en-US" dirty="0">
                <a:latin typeface="+mj-lt"/>
                <a:cs typeface="Calibri" panose="020F0502020204030204" pitchFamily="34" charset="0"/>
              </a:rPr>
              <a:t>Seriously! It’s no secret that every powerful project management tool comes with a robust set of features to adopt. Ultimately, these features will be your best friend. But in the moment? Learning a new tool can be a process in and of itself. Templates curb this issue with a pre-built and customizable framework to kickstart your project execution process in the most productive ways possible. </a:t>
            </a:r>
          </a:p>
          <a:p>
            <a:pPr marL="0" indent="0">
              <a:buNone/>
            </a:pPr>
            <a:endParaRPr lang="en-US" b="1" i="0" u="none" strike="noStrike" dirty="0">
              <a:solidFill>
                <a:srgbClr val="292D34"/>
              </a:solidFill>
              <a:effectLst/>
              <a:latin typeface="-apple-system"/>
            </a:endParaRPr>
          </a:p>
        </p:txBody>
      </p:sp>
    </p:spTree>
    <p:extLst>
      <p:ext uri="{BB962C8B-B14F-4D97-AF65-F5344CB8AC3E}">
        <p14:creationId xmlns:p14="http://schemas.microsoft.com/office/powerpoint/2010/main" val="3901153199"/>
      </p:ext>
    </p:extLst>
  </p:cSld>
  <p:clrMapOvr>
    <a:masterClrMapping/>
  </p:clrMapOvr>
  <mc:AlternateContent xmlns:mc="http://schemas.openxmlformats.org/markup-compatibility/2006" xmlns:p14="http://schemas.microsoft.com/office/powerpoint/2010/main">
    <mc:Choice Requires="p14">
      <p:transition spd="slow" p14:dur="2000" advTm="84896"/>
    </mc:Choice>
    <mc:Fallback xmlns="">
      <p:transition spd="slow" advTm="8489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3. Align on project execution goals</a:t>
            </a:r>
          </a:p>
          <a:p>
            <a:pPr algn="just"/>
            <a:r>
              <a:rPr lang="en-US" dirty="0">
                <a:latin typeface="+mj-lt"/>
                <a:cs typeface="Calibri" panose="020F0502020204030204" pitchFamily="34" charset="0"/>
              </a:rPr>
              <a:t>This isn’t just about agreeing on the final project deliverables, it’s about knowing how the project ties into your organization’s long-term vision. </a:t>
            </a:r>
          </a:p>
          <a:p>
            <a:pPr algn="just"/>
            <a:r>
              <a:rPr lang="en-US" dirty="0">
                <a:latin typeface="+mj-lt"/>
                <a:cs typeface="Calibri" panose="020F0502020204030204" pitchFamily="34" charset="0"/>
              </a:rPr>
              <a:t>Understanding the “why” behind your project will keep the project team aligned on the overall strategy and make sure the right tasks are prioritized. Clear communication starts by getting on the same page about things before execution starts.</a:t>
            </a:r>
          </a:p>
          <a:p>
            <a:pPr algn="just"/>
            <a:r>
              <a:rPr lang="en-US" dirty="0">
                <a:latin typeface="+mj-lt"/>
                <a:cs typeface="Calibri" panose="020F0502020204030204" pitchFamily="34" charset="0"/>
              </a:rPr>
              <a:t>Project kickoff meetings, SMART goal-setting, and progress updates are great for promoting transparency and confidence across the team when it comes to reaching short and long-term goals. Plus, it reinforces collaboration in every stage of your project by ensuring each team member isn’t stuck in their own silo's day in and day out. </a:t>
            </a:r>
          </a:p>
          <a:p>
            <a:endParaRPr lang="en-EG" dirty="0"/>
          </a:p>
        </p:txBody>
      </p:sp>
    </p:spTree>
    <p:extLst>
      <p:ext uri="{BB962C8B-B14F-4D97-AF65-F5344CB8AC3E}">
        <p14:creationId xmlns:p14="http://schemas.microsoft.com/office/powerpoint/2010/main" val="3251829698"/>
      </p:ext>
    </p:extLst>
  </p:cSld>
  <p:clrMapOvr>
    <a:masterClrMapping/>
  </p:clrMapOvr>
  <mc:AlternateContent xmlns:mc="http://schemas.openxmlformats.org/markup-compatibility/2006" xmlns:p14="http://schemas.microsoft.com/office/powerpoint/2010/main">
    <mc:Choice Requires="p14">
      <p:transition spd="slow" p14:dur="2000" advTm="56352"/>
    </mc:Choice>
    <mc:Fallback xmlns="">
      <p:transition spd="slow" advTm="563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lnSpcReduction="10000"/>
          </a:bodyPr>
          <a:lstStyle/>
          <a:p>
            <a:pPr marL="0" indent="0">
              <a:lnSpc>
                <a:spcPct val="100000"/>
              </a:lnSpc>
              <a:buNone/>
            </a:pPr>
            <a:r>
              <a:rPr lang="en-US" b="1" dirty="0">
                <a:latin typeface="+mj-lt"/>
                <a:cs typeface="Calibri" panose="020F0502020204030204" pitchFamily="34" charset="0"/>
              </a:rPr>
              <a:t>4. Be innovative</a:t>
            </a:r>
          </a:p>
          <a:p>
            <a:pPr algn="just">
              <a:lnSpc>
                <a:spcPct val="100000"/>
              </a:lnSpc>
            </a:pPr>
            <a:r>
              <a:rPr lang="en-US" dirty="0">
                <a:latin typeface="+mj-lt"/>
                <a:cs typeface="Calibri" panose="020F0502020204030204" pitchFamily="34" charset="0"/>
              </a:rPr>
              <a:t>When it comes to new ideas, there are never too many cooks in the kitchen—it’s critical as a project manager to empower members to share their thoughts. </a:t>
            </a:r>
          </a:p>
          <a:p>
            <a:pPr algn="just">
              <a:lnSpc>
                <a:spcPct val="100000"/>
              </a:lnSpc>
            </a:pPr>
            <a:r>
              <a:rPr lang="en-US" dirty="0">
                <a:latin typeface="+mj-lt"/>
                <a:cs typeface="Calibri" panose="020F0502020204030204" pitchFamily="34" charset="0"/>
              </a:rPr>
              <a:t>Your team members are the ones in the thick of it—navigating the roadmap, following the timeline, and delivering on their promises. They know what they’re talking about!</a:t>
            </a:r>
          </a:p>
          <a:p>
            <a:pPr algn="just">
              <a:lnSpc>
                <a:spcPct val="100000"/>
              </a:lnSpc>
            </a:pPr>
            <a:r>
              <a:rPr lang="en-US" dirty="0">
                <a:latin typeface="+mj-lt"/>
                <a:cs typeface="Calibri" panose="020F0502020204030204" pitchFamily="34" charset="0"/>
              </a:rPr>
              <a:t>Entering the execution phase, you might feel hesitant to welcome new ideas out of fear of jeopardizing the strategy you’ve just created. But pivoting is a natural part of the project process. You and your team share the same outcomes, and it will go far with them to know that they have the power to voice their thoughts, suggestions, and potential concerns while there’s still time to do something about it.</a:t>
            </a:r>
          </a:p>
          <a:p>
            <a:endParaRPr lang="en-EG" dirty="0"/>
          </a:p>
        </p:txBody>
      </p:sp>
    </p:spTree>
    <p:extLst>
      <p:ext uri="{BB962C8B-B14F-4D97-AF65-F5344CB8AC3E}">
        <p14:creationId xmlns:p14="http://schemas.microsoft.com/office/powerpoint/2010/main" val="1835158139"/>
      </p:ext>
    </p:extLst>
  </p:cSld>
  <p:clrMapOvr>
    <a:masterClrMapping/>
  </p:clrMapOvr>
  <mc:AlternateContent xmlns:mc="http://schemas.openxmlformats.org/markup-compatibility/2006" xmlns:p14="http://schemas.microsoft.com/office/powerpoint/2010/main">
    <mc:Choice Requires="p14">
      <p:transition spd="slow" p14:dur="2000" advTm="113888"/>
    </mc:Choice>
    <mc:Fallback xmlns="">
      <p:transition spd="slow" advTm="1138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5. Delegate tasks for project execution</a:t>
            </a:r>
          </a:p>
          <a:p>
            <a:pPr algn="just"/>
            <a:r>
              <a:rPr lang="en-US" dirty="0">
                <a:latin typeface="+mj-lt"/>
                <a:cs typeface="Calibri" panose="020F0502020204030204" pitchFamily="34" charset="0"/>
              </a:rPr>
              <a:t>Contrary to popular belief, project managers should not carry the weight of the world on their shoulders. They have enough to worry about as it is, and as a leader on the project, delegating tasks to other members will foster growth and confidence by sharing ownership across the team. </a:t>
            </a:r>
          </a:p>
          <a:p>
            <a:pPr algn="just"/>
            <a:r>
              <a:rPr lang="en-US" dirty="0">
                <a:latin typeface="+mj-lt"/>
                <a:cs typeface="Calibri" panose="020F0502020204030204" pitchFamily="34" charset="0"/>
              </a:rPr>
              <a:t>By splitting even small responsibilities, project managers have more time to understand the big picture of things including the project’s progress, team workloads, and status.  </a:t>
            </a:r>
          </a:p>
        </p:txBody>
      </p:sp>
    </p:spTree>
    <p:extLst>
      <p:ext uri="{BB962C8B-B14F-4D97-AF65-F5344CB8AC3E}">
        <p14:creationId xmlns:p14="http://schemas.microsoft.com/office/powerpoint/2010/main" val="1784044985"/>
      </p:ext>
    </p:extLst>
  </p:cSld>
  <p:clrMapOvr>
    <a:masterClrMapping/>
  </p:clrMapOvr>
  <mc:AlternateContent xmlns:mc="http://schemas.openxmlformats.org/markup-compatibility/2006" xmlns:p14="http://schemas.microsoft.com/office/powerpoint/2010/main">
    <mc:Choice Requires="p14">
      <p:transition spd="slow" p14:dur="2000" advTm="37920"/>
    </mc:Choice>
    <mc:Fallback xmlns="">
      <p:transition spd="slow" advTm="3792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6. Encourage team collaboration</a:t>
            </a:r>
          </a:p>
          <a:p>
            <a:pPr algn="just"/>
            <a:r>
              <a:rPr lang="en-US" dirty="0">
                <a:latin typeface="+mj-lt"/>
                <a:cs typeface="Calibri" panose="020F0502020204030204" pitchFamily="34" charset="0"/>
              </a:rPr>
              <a:t>It’s a project manager’s responsibility to keep everyone in the loop from other team members to stakeholders.</a:t>
            </a:r>
          </a:p>
          <a:p>
            <a:pPr algn="just"/>
            <a:r>
              <a:rPr lang="en-US" dirty="0">
                <a:latin typeface="+mj-lt"/>
                <a:cs typeface="Calibri" panose="020F0502020204030204" pitchFamily="34" charset="0"/>
              </a:rPr>
              <a:t>Constructive and open discourse is another way that project management software can help managers save time and be more efficient in their days, but it doesn’t always have to be reserved for meetings and emails. Keep your project’s status fully transparent by giving your key players access to view, comment, or even edit high-level reports or progress docs as you see fit.</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2943686041"/>
      </p:ext>
    </p:extLst>
  </p:cSld>
  <p:clrMapOvr>
    <a:masterClrMapping/>
  </p:clrMapOvr>
  <mc:AlternateContent xmlns:mc="http://schemas.openxmlformats.org/markup-compatibility/2006" xmlns:p14="http://schemas.microsoft.com/office/powerpoint/2010/main">
    <mc:Choice Requires="p14">
      <p:transition spd="slow" p14:dur="2000" advTm="40992"/>
    </mc:Choice>
    <mc:Fallback xmlns="">
      <p:transition spd="slow" advTm="4099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7. Identify task dependencies</a:t>
            </a:r>
          </a:p>
          <a:p>
            <a:pPr algn="just"/>
            <a:r>
              <a:rPr lang="en-US" dirty="0">
                <a:latin typeface="+mj-lt"/>
                <a:cs typeface="Calibri" panose="020F0502020204030204" pitchFamily="34" charset="0"/>
              </a:rPr>
              <a:t>Knowing which tasks must be completed in a specific order helps projects stay on track and resources properly allocated. Considering that most strategy gaps come down to a lack of resource management on some level, staying on top of your task dependencies, milestones, and the critical path can sometimes be the difference between whether a project makes it through the execution phase at all.     </a:t>
            </a:r>
          </a:p>
          <a:p>
            <a:endParaRPr lang="en-EG" dirty="0"/>
          </a:p>
        </p:txBody>
      </p:sp>
    </p:spTree>
    <p:extLst>
      <p:ext uri="{BB962C8B-B14F-4D97-AF65-F5344CB8AC3E}">
        <p14:creationId xmlns:p14="http://schemas.microsoft.com/office/powerpoint/2010/main" val="3344699256"/>
      </p:ext>
    </p:extLst>
  </p:cSld>
  <p:clrMapOvr>
    <a:masterClrMapping/>
  </p:clrMapOvr>
  <mc:AlternateContent xmlns:mc="http://schemas.openxmlformats.org/markup-compatibility/2006" xmlns:p14="http://schemas.microsoft.com/office/powerpoint/2010/main">
    <mc:Choice Requires="p14">
      <p:transition spd="slow" p14:dur="2000" advTm="119328"/>
    </mc:Choice>
    <mc:Fallback xmlns="">
      <p:transition spd="slow" advTm="1193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8. Measure progress regularly</a:t>
            </a:r>
          </a:p>
          <a:p>
            <a:pPr algn="just"/>
            <a:r>
              <a:rPr lang="en-US" dirty="0">
                <a:latin typeface="+mj-lt"/>
                <a:cs typeface="Calibri" panose="020F0502020204030204" pitchFamily="34" charset="0"/>
              </a:rPr>
              <a:t>There’s no way to know if you’re staying on track if you aren’t measuring the project’s progress. Your project planning process included setting measurable goals and project KPIs (key performance indicators). This is where all the effort you put into documentation comes in handy.</a:t>
            </a:r>
          </a:p>
          <a:p>
            <a:pPr algn="just"/>
            <a:r>
              <a:rPr lang="en-US" dirty="0">
                <a:latin typeface="+mj-lt"/>
                <a:cs typeface="Calibri" panose="020F0502020204030204" pitchFamily="34" charset="0"/>
              </a:rPr>
              <a:t>During the execution phase, risks may materialize. By continuously assessing the risks, you equip your team with contingencies to build a project risk management strategy and keep the project from failure.</a:t>
            </a:r>
          </a:p>
          <a:p>
            <a:endParaRPr lang="en-EG" dirty="0"/>
          </a:p>
        </p:txBody>
      </p:sp>
    </p:spTree>
    <p:extLst>
      <p:ext uri="{BB962C8B-B14F-4D97-AF65-F5344CB8AC3E}">
        <p14:creationId xmlns:p14="http://schemas.microsoft.com/office/powerpoint/2010/main" val="1920162218"/>
      </p:ext>
    </p:extLst>
  </p:cSld>
  <p:clrMapOvr>
    <a:masterClrMapping/>
  </p:clrMapOvr>
  <mc:AlternateContent xmlns:mc="http://schemas.openxmlformats.org/markup-compatibility/2006" xmlns:p14="http://schemas.microsoft.com/office/powerpoint/2010/main">
    <mc:Choice Requires="p14">
      <p:transition spd="slow" p14:dur="2000" advTm="41888"/>
    </mc:Choice>
    <mc:Fallback xmlns="">
      <p:transition spd="slow" advTm="418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pic>
        <p:nvPicPr>
          <p:cNvPr id="1026" name="Picture 2" descr="metrics in executing a project">
            <a:extLst>
              <a:ext uri="{FF2B5EF4-FFF2-40B4-BE49-F238E27FC236}">
                <a16:creationId xmlns:a16="http://schemas.microsoft.com/office/drawing/2014/main" id="{36F01DDC-FA87-83EE-1608-63D8CDC22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01" y="1650701"/>
            <a:ext cx="8220197" cy="4665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672651"/>
      </p:ext>
    </p:extLst>
  </p:cSld>
  <p:clrMapOvr>
    <a:masterClrMapping/>
  </p:clrMapOvr>
  <mc:AlternateContent xmlns:mc="http://schemas.openxmlformats.org/markup-compatibility/2006" xmlns:p14="http://schemas.microsoft.com/office/powerpoint/2010/main">
    <mc:Choice Requires="p14">
      <p:transition spd="slow" p14:dur="2000" advTm="39584"/>
    </mc:Choice>
    <mc:Fallback xmlns="">
      <p:transition spd="slow" advTm="395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9. Review deliverables with stakeholders </a:t>
            </a:r>
          </a:p>
          <a:p>
            <a:r>
              <a:rPr lang="en-US" dirty="0">
                <a:latin typeface="+mj-lt"/>
                <a:cs typeface="Calibri" panose="020F0502020204030204" pitchFamily="34" charset="0"/>
              </a:rPr>
              <a:t>Following any of these strategies lead to better time management and increased productivity while avoiding execution gaps in project management. So, what should you do with the new-found time you’ve saved? Use it to make sure key stakeholders are happy every step of the way!</a:t>
            </a:r>
          </a:p>
          <a:p>
            <a:r>
              <a:rPr lang="en-US" dirty="0">
                <a:latin typeface="+mj-lt"/>
                <a:cs typeface="Calibri" panose="020F0502020204030204" pitchFamily="34" charset="0"/>
              </a:rPr>
              <a:t>While it may not always be necessary or possible, reviewing the project deliverables with stakeholders throughout the execution phase ensures they’ll be happy when the project is said and done. Plus, it makes you look good!</a:t>
            </a:r>
          </a:p>
          <a:p>
            <a:r>
              <a:rPr lang="en-US" dirty="0">
                <a:latin typeface="+mj-lt"/>
                <a:cs typeface="Calibri" panose="020F0502020204030204" pitchFamily="34" charset="0"/>
              </a:rPr>
              <a:t>Especially if you’re working with new clients, this gesture fosters stronger stakeholder relationships and reassures your team that they’re moving in the right direction. </a:t>
            </a:r>
          </a:p>
          <a:p>
            <a:endParaRPr lang="en-EG" dirty="0"/>
          </a:p>
        </p:txBody>
      </p:sp>
    </p:spTree>
    <p:extLst>
      <p:ext uri="{BB962C8B-B14F-4D97-AF65-F5344CB8AC3E}">
        <p14:creationId xmlns:p14="http://schemas.microsoft.com/office/powerpoint/2010/main" val="3742340706"/>
      </p:ext>
    </p:extLst>
  </p:cSld>
  <p:clrMapOvr>
    <a:masterClrMapping/>
  </p:clrMapOvr>
  <mc:AlternateContent xmlns:mc="http://schemas.openxmlformats.org/markup-compatibility/2006" xmlns:p14="http://schemas.microsoft.com/office/powerpoint/2010/main">
    <mc:Choice Requires="p14">
      <p:transition spd="slow" p14:dur="2000" advTm="67808"/>
    </mc:Choice>
    <mc:Fallback xmlns="">
      <p:transition spd="slow" advTm="678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10. Empower your team to make decisions</a:t>
            </a:r>
          </a:p>
          <a:p>
            <a:r>
              <a:rPr lang="en-US" dirty="0">
                <a:latin typeface="+mj-lt"/>
                <a:cs typeface="Calibri" panose="020F0502020204030204" pitchFamily="34" charset="0"/>
              </a:rPr>
              <a:t>An empowering environment is a sufficient motivator for team members that encourages them to go above and beyond. Give them enough authority to make decisions and take the necessary steps to fulfill the plan.</a:t>
            </a:r>
          </a:p>
          <a:p>
            <a:endParaRPr lang="en-EG" dirty="0"/>
          </a:p>
        </p:txBody>
      </p:sp>
    </p:spTree>
    <p:extLst>
      <p:ext uri="{BB962C8B-B14F-4D97-AF65-F5344CB8AC3E}">
        <p14:creationId xmlns:p14="http://schemas.microsoft.com/office/powerpoint/2010/main" val="3136237616"/>
      </p:ext>
    </p:extLst>
  </p:cSld>
  <p:clrMapOvr>
    <a:masterClrMapping/>
  </p:clrMapOvr>
  <mc:AlternateContent xmlns:mc="http://schemas.openxmlformats.org/markup-compatibility/2006" xmlns:p14="http://schemas.microsoft.com/office/powerpoint/2010/main">
    <mc:Choice Requires="p14">
      <p:transition spd="slow" p14:dur="2000" advTm="45984"/>
    </mc:Choice>
    <mc:Fallback xmlns="">
      <p:transition spd="slow" advTm="459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lgn="l">
              <a:buNone/>
            </a:pPr>
            <a:r>
              <a:rPr lang="en-US" b="1" i="0" u="none" strike="noStrike" dirty="0">
                <a:solidFill>
                  <a:srgbClr val="1D2B36"/>
                </a:solidFill>
                <a:effectLst/>
                <a:latin typeface="+mj-lt"/>
                <a:cs typeface="Calibri" panose="020F0502020204030204" pitchFamily="34" charset="0"/>
              </a:rPr>
              <a:t>11. Be open to new ideas</a:t>
            </a:r>
          </a:p>
          <a:p>
            <a:pPr algn="just"/>
            <a:r>
              <a:rPr lang="en-US" b="0" i="0" u="none" strike="noStrike" dirty="0">
                <a:solidFill>
                  <a:srgbClr val="1D2B36"/>
                </a:solidFill>
                <a:effectLst/>
                <a:latin typeface="+mj-lt"/>
                <a:cs typeface="Calibri" panose="020F0502020204030204" pitchFamily="34" charset="0"/>
              </a:rPr>
              <a:t>It’s good practice to involve the team in making some decisions. Even if they suggest a different approach than what you had in mind, appreciate their input, and be flexible enough to accept better suggestions. This will serve as a good motivator and make the team feel valued and their contributions acknowledged.</a:t>
            </a:r>
          </a:p>
          <a:p>
            <a:endParaRPr lang="en-EG" dirty="0"/>
          </a:p>
        </p:txBody>
      </p:sp>
    </p:spTree>
    <p:extLst>
      <p:ext uri="{BB962C8B-B14F-4D97-AF65-F5344CB8AC3E}">
        <p14:creationId xmlns:p14="http://schemas.microsoft.com/office/powerpoint/2010/main" val="4280298645"/>
      </p:ext>
    </p:extLst>
  </p:cSld>
  <p:clrMapOvr>
    <a:masterClrMapping/>
  </p:clrMapOvr>
  <mc:AlternateContent xmlns:mc="http://schemas.openxmlformats.org/markup-compatibility/2006" xmlns:p14="http://schemas.microsoft.com/office/powerpoint/2010/main">
    <mc:Choice Requires="p14">
      <p:transition spd="slow" p14:dur="2000" advTm="99328"/>
    </mc:Choice>
    <mc:Fallback xmlns="">
      <p:transition spd="slow" advTm="9932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12. Control the scope</a:t>
            </a:r>
          </a:p>
          <a:p>
            <a:pPr algn="just"/>
            <a:r>
              <a:rPr lang="en-US" dirty="0">
                <a:latin typeface="+mj-lt"/>
                <a:cs typeface="Calibri" panose="020F0502020204030204" pitchFamily="34" charset="0"/>
              </a:rPr>
              <a:t>Almost every project suffers from a nasty monster called Scope Creep. It is when the project slowly grows out of your control and beyond the project’s original scope.</a:t>
            </a:r>
          </a:p>
          <a:p>
            <a:pPr algn="just"/>
            <a:r>
              <a:rPr lang="en-US" dirty="0">
                <a:latin typeface="+mj-lt"/>
                <a:cs typeface="Calibri" panose="020F0502020204030204" pitchFamily="34" charset="0"/>
              </a:rPr>
              <a:t>Now, you cannot and should not avoid all change requests. Most projects require you to iterate and adapt to change. Market conditions, client needs, organizational priorities can change and you need to deal with them.</a:t>
            </a:r>
          </a:p>
          <a:p>
            <a:endParaRPr lang="en-EG" dirty="0"/>
          </a:p>
        </p:txBody>
      </p:sp>
    </p:spTree>
    <p:extLst>
      <p:ext uri="{BB962C8B-B14F-4D97-AF65-F5344CB8AC3E}">
        <p14:creationId xmlns:p14="http://schemas.microsoft.com/office/powerpoint/2010/main" val="3790976423"/>
      </p:ext>
    </p:extLst>
  </p:cSld>
  <p:clrMapOvr>
    <a:masterClrMapping/>
  </p:clrMapOvr>
  <mc:AlternateContent xmlns:mc="http://schemas.openxmlformats.org/markup-compatibility/2006" xmlns:p14="http://schemas.microsoft.com/office/powerpoint/2010/main">
    <mc:Choice Requires="p14">
      <p:transition spd="slow" p14:dur="2000" advTm="72192"/>
    </mc:Choice>
    <mc:Fallback xmlns="">
      <p:transition spd="slow" advTm="7219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solidFill>
                  <a:srgbClr val="1D2B36"/>
                </a:solidFill>
              </a:rPr>
              <a:t>Bonus Point – Ensure the quality of output and deliverables with stakeholder</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No matter how flawless your team is, there isn’t a project that’s devoid of defects. It’s always a good practice to make sure that you’ve translated the client’s expectations into the deliverable. Test those deliverables and see if they meet the acceptance criteria.</a:t>
            </a:r>
          </a:p>
          <a:p>
            <a:pPr algn="just"/>
            <a:r>
              <a:rPr lang="en-US" dirty="0">
                <a:latin typeface="+mj-lt"/>
                <a:cs typeface="Calibri" panose="020F0502020204030204" pitchFamily="34" charset="0"/>
              </a:rPr>
              <a:t>Once you have the deliverables ready, you’d </a:t>
            </a:r>
            <a:r>
              <a:rPr lang="en-US" u="sng" dirty="0">
                <a:latin typeface="+mj-lt"/>
                <a:cs typeface="Calibri" panose="020F0502020204030204" pitchFamily="34" charset="0"/>
              </a:rPr>
              <a:t>schedule a formal phase review with all key stakeholders</a:t>
            </a:r>
            <a:r>
              <a:rPr lang="en-US" dirty="0">
                <a:latin typeface="+mj-lt"/>
                <a:cs typeface="Calibri" panose="020F0502020204030204" pitchFamily="34" charset="0"/>
              </a:rPr>
              <a:t>. All deliverables are reviewed, accepted, and approved. If there are any passable issues, they are documented along with their resolution plan and all relevant plans and documents are updated accordingly. Once you have the green light from the stakeholders, you officially proceed to the next phase – the project closure phase.</a:t>
            </a:r>
          </a:p>
        </p:txBody>
      </p:sp>
    </p:spTree>
    <p:extLst>
      <p:ext uri="{BB962C8B-B14F-4D97-AF65-F5344CB8AC3E}">
        <p14:creationId xmlns:p14="http://schemas.microsoft.com/office/powerpoint/2010/main" val="3841517627"/>
      </p:ext>
    </p:extLst>
  </p:cSld>
  <p:clrMapOvr>
    <a:masterClrMapping/>
  </p:clrMapOvr>
  <mc:AlternateContent xmlns:mc="http://schemas.openxmlformats.org/markup-compatibility/2006" xmlns:p14="http://schemas.microsoft.com/office/powerpoint/2010/main">
    <mc:Choice Requires="p14">
      <p:transition spd="slow" p14:dur="2000" advTm="147424"/>
    </mc:Choice>
    <mc:Fallback xmlns="">
      <p:transition spd="slow" advTm="14742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solidFill>
                  <a:srgbClr val="1D2B36"/>
                </a:solidFill>
              </a:rPr>
              <a:t>How a project management software tool can help execute projects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An entirely manual or spreadsheet-based approach can prove to be a stumbling block during project execution. What will serve your team’s needs during the frenetic execution phase is a cloud-based project management tool that aids collaboration while also being highly intuitive to use.</a:t>
            </a:r>
          </a:p>
          <a:p>
            <a:pPr marL="0" indent="0">
              <a:buNone/>
            </a:pPr>
            <a:br>
              <a:rPr lang="en-US" dirty="0"/>
            </a:br>
            <a:endParaRPr lang="en-EG" dirty="0"/>
          </a:p>
        </p:txBody>
      </p:sp>
    </p:spTree>
    <p:extLst>
      <p:ext uri="{BB962C8B-B14F-4D97-AF65-F5344CB8AC3E}">
        <p14:creationId xmlns:p14="http://schemas.microsoft.com/office/powerpoint/2010/main" val="1529562567"/>
      </p:ext>
    </p:extLst>
  </p:cSld>
  <p:clrMapOvr>
    <a:masterClrMapping/>
  </p:clrMapOvr>
  <mc:AlternateContent xmlns:mc="http://schemas.openxmlformats.org/markup-compatibility/2006" xmlns:p14="http://schemas.microsoft.com/office/powerpoint/2010/main">
    <mc:Choice Requires="p14">
      <p:transition spd="slow" p14:dur="2000" advTm="65472"/>
    </mc:Choice>
    <mc:Fallback xmlns="">
      <p:transition spd="slow" advTm="654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How a project management software tool can help execute projects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b="0" i="0" u="none" strike="noStrike" dirty="0">
                <a:solidFill>
                  <a:srgbClr val="1D2B36"/>
                </a:solidFill>
                <a:effectLst/>
                <a:latin typeface="+mj-lt"/>
                <a:cs typeface="Calibri" panose="020F0502020204030204" pitchFamily="34" charset="0"/>
              </a:rPr>
              <a:t>P</a:t>
            </a:r>
            <a:r>
              <a:rPr lang="en-US" dirty="0">
                <a:latin typeface="+mj-lt"/>
                <a:cs typeface="Calibri" panose="020F0502020204030204" pitchFamily="34" charset="0"/>
              </a:rPr>
              <a:t>roject management software that provides total visibility into all the work that goes into a productive execution phase while also being extremely simple for every team member to use. Some notable features of the Project software are</a:t>
            </a:r>
          </a:p>
          <a:p>
            <a:pPr algn="just"/>
            <a:r>
              <a:rPr lang="en-US" dirty="0">
                <a:latin typeface="+mj-lt"/>
                <a:cs typeface="Calibri" panose="020F0502020204030204" pitchFamily="34" charset="0"/>
              </a:rPr>
              <a:t>List, Kanban, and matrix views</a:t>
            </a:r>
          </a:p>
          <a:p>
            <a:pPr algn="just"/>
            <a:r>
              <a:rPr lang="en-US" dirty="0">
                <a:latin typeface="+mj-lt"/>
                <a:cs typeface="Calibri" panose="020F0502020204030204" pitchFamily="34" charset="0"/>
              </a:rPr>
              <a:t>On Hold, In-Progress, and Done states</a:t>
            </a:r>
          </a:p>
          <a:p>
            <a:pPr algn="just"/>
            <a:r>
              <a:rPr lang="en-US" dirty="0">
                <a:latin typeface="+mj-lt"/>
                <a:cs typeface="Calibri" panose="020F0502020204030204" pitchFamily="34" charset="0"/>
              </a:rPr>
              <a:t>Powerful data-based reports</a:t>
            </a:r>
          </a:p>
          <a:p>
            <a:pPr algn="just"/>
            <a:r>
              <a:rPr lang="en-US" dirty="0">
                <a:latin typeface="+mj-lt"/>
                <a:cs typeface="Calibri" panose="020F0502020204030204" pitchFamily="34" charset="0"/>
              </a:rPr>
              <a:t>Automated reminders for when deadlines approach</a:t>
            </a:r>
          </a:p>
          <a:p>
            <a:endParaRPr lang="en-EG" dirty="0"/>
          </a:p>
        </p:txBody>
      </p:sp>
    </p:spTree>
    <p:extLst>
      <p:ext uri="{BB962C8B-B14F-4D97-AF65-F5344CB8AC3E}">
        <p14:creationId xmlns:p14="http://schemas.microsoft.com/office/powerpoint/2010/main" val="3085873989"/>
      </p:ext>
    </p:extLst>
  </p:cSld>
  <p:clrMapOvr>
    <a:masterClrMapping/>
  </p:clrMapOvr>
  <mc:AlternateContent xmlns:mc="http://schemas.openxmlformats.org/markup-compatibility/2006" xmlns:p14="http://schemas.microsoft.com/office/powerpoint/2010/main">
    <mc:Choice Requires="p14">
      <p:transition spd="slow" p14:dur="2000" advTm="92416"/>
    </mc:Choice>
    <mc:Fallback xmlns="">
      <p:transition spd="slow" advTm="924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184"/>
    </mc:Choice>
    <mc:Fallback xmlns="">
      <p:transition spd="slow" advTm="5718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065B6C-7353-42F1-962E-4898C3888FE1}"/>
</file>

<file path=customXml/itemProps2.xml><?xml version="1.0" encoding="utf-8"?>
<ds:datastoreItem xmlns:ds="http://schemas.openxmlformats.org/officeDocument/2006/customXml" ds:itemID="{F220B18F-2A80-418D-9CF2-31BF1C9654F7}"/>
</file>

<file path=customXml/itemProps3.xml><?xml version="1.0" encoding="utf-8"?>
<ds:datastoreItem xmlns:ds="http://schemas.openxmlformats.org/officeDocument/2006/customXml" ds:itemID="{5E069C4B-6D72-487F-A540-02933EA7DD78}"/>
</file>

<file path=docProps/app.xml><?xml version="1.0" encoding="utf-8"?>
<Properties xmlns="http://schemas.openxmlformats.org/officeDocument/2006/extended-properties" xmlns:vt="http://schemas.openxmlformats.org/officeDocument/2006/docPropsVTypes">
  <Template/>
  <TotalTime>860</TotalTime>
  <Words>2775</Words>
  <Application>Microsoft Macintosh PowerPoint</Application>
  <PresentationFormat>On-screen Show (4:3)</PresentationFormat>
  <Paragraphs>179</Paragraphs>
  <Slides>36</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-apple-system</vt:lpstr>
      <vt:lpstr>Alexandria</vt:lpstr>
      <vt:lpstr>Arial</vt:lpstr>
      <vt:lpstr>Book Antiqua</vt:lpstr>
      <vt:lpstr>Calibri</vt:lpstr>
      <vt:lpstr>Calibri Light</vt:lpstr>
      <vt:lpstr>Graphik Web Regular</vt:lpstr>
      <vt:lpstr>Roboto Light</vt:lpstr>
      <vt:lpstr>Office Theme</vt:lpstr>
      <vt:lpstr>PowerPoint Presentation</vt:lpstr>
      <vt:lpstr>PowerPoint Presentation</vt:lpstr>
      <vt:lpstr>PowerPoint Presentation</vt:lpstr>
      <vt:lpstr>PowerPoint Presentation</vt:lpstr>
      <vt:lpstr>Introduction</vt:lpstr>
      <vt:lpstr>What is project execution?</vt:lpstr>
      <vt:lpstr>What is project execution?</vt:lpstr>
      <vt:lpstr>What is project execution?</vt:lpstr>
      <vt:lpstr>What happens during the execution phase?</vt:lpstr>
      <vt:lpstr>What happens during the execution phase?</vt:lpstr>
      <vt:lpstr>What happens during the execution phase?</vt:lpstr>
      <vt:lpstr>What challenges are you likely to face?</vt:lpstr>
      <vt:lpstr>What’s produced during the execution phase?</vt:lpstr>
      <vt:lpstr>What’s produced during the execution phase?</vt:lpstr>
      <vt:lpstr>What’s produced during the execution phase?</vt:lpstr>
      <vt:lpstr>What Are Project Execution Gaps</vt:lpstr>
      <vt:lpstr>What Are Project Execution Gaps</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Bonus Point – Ensure the quality of output and deliverables with stakeholder</vt:lpstr>
      <vt:lpstr>How a project management software tool can help execute projects</vt:lpstr>
      <vt:lpstr>How a project management software tool can help execute projects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69</cp:revision>
  <dcterms:created xsi:type="dcterms:W3CDTF">2017-02-18T05:24:50Z</dcterms:created>
  <dcterms:modified xsi:type="dcterms:W3CDTF">2026-02-25T14:40:56Z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