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26" r:id="rId2"/>
    <p:sldId id="453" r:id="rId3"/>
    <p:sldId id="327" r:id="rId4"/>
    <p:sldId id="408" r:id="rId5"/>
    <p:sldId id="430" r:id="rId6"/>
    <p:sldId id="431" r:id="rId7"/>
    <p:sldId id="432" r:id="rId8"/>
    <p:sldId id="454" r:id="rId9"/>
    <p:sldId id="409" r:id="rId10"/>
    <p:sldId id="433" r:id="rId11"/>
    <p:sldId id="434" r:id="rId12"/>
    <p:sldId id="455" r:id="rId13"/>
    <p:sldId id="435" r:id="rId14"/>
    <p:sldId id="436" r:id="rId15"/>
    <p:sldId id="437" r:id="rId16"/>
    <p:sldId id="438" r:id="rId17"/>
    <p:sldId id="448" r:id="rId18"/>
    <p:sldId id="439" r:id="rId19"/>
    <p:sldId id="313" r:id="rId20"/>
    <p:sldId id="441" r:id="rId21"/>
    <p:sldId id="440" r:id="rId22"/>
    <p:sldId id="320" r:id="rId23"/>
    <p:sldId id="449" r:id="rId24"/>
    <p:sldId id="323" r:id="rId25"/>
    <p:sldId id="442" r:id="rId26"/>
    <p:sldId id="443" r:id="rId27"/>
    <p:sldId id="368" r:id="rId28"/>
    <p:sldId id="336" r:id="rId29"/>
    <p:sldId id="456" r:id="rId30"/>
    <p:sldId id="444" r:id="rId31"/>
    <p:sldId id="450" r:id="rId32"/>
    <p:sldId id="343" r:id="rId33"/>
    <p:sldId id="344" r:id="rId34"/>
    <p:sldId id="345" r:id="rId35"/>
    <p:sldId id="346" r:id="rId36"/>
    <p:sldId id="348" r:id="rId37"/>
    <p:sldId id="451" r:id="rId38"/>
    <p:sldId id="352" r:id="rId39"/>
    <p:sldId id="321" r:id="rId40"/>
    <p:sldId id="36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309" autoAdjust="0"/>
    <p:restoredTop sz="93690" autoAdjust="0"/>
  </p:normalViewPr>
  <p:slideViewPr>
    <p:cSldViewPr snapToGrid="0">
      <p:cViewPr varScale="1">
        <p:scale>
          <a:sx n="66" d="100"/>
          <a:sy n="66" d="100"/>
        </p:scale>
        <p:origin x="38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8D5B3D-07E9-4BAA-B2ED-13213259C72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zh-CN" altLang="en-US"/>
        </a:p>
      </dgm:t>
    </dgm:pt>
    <dgm:pt modelId="{8682496E-C3C3-4F50-89F1-FE2800E87893}">
      <dgm:prSet phldrT="[文本]" custT="1"/>
      <dgm:spPr>
        <a:solidFill>
          <a:srgbClr val="BEE9EE"/>
        </a:solidFill>
      </dgm:spPr>
      <dgm:t>
        <a:bodyPr/>
        <a:lstStyle/>
        <a:p>
          <a:r>
            <a:rPr sz="1400" b="0" u="none" dirty="0">
              <a:solidFill>
                <a:schemeClr val="tx1"/>
              </a:solidFill>
            </a:rPr>
            <a:t>HBase scenarios</a:t>
          </a:r>
          <a:endParaRPr lang="zh-CN" altLang="en-US" sz="1400" dirty="0">
            <a:solidFill>
              <a:schemeClr val="tx1"/>
            </a:solidFill>
          </a:endParaRPr>
        </a:p>
      </dgm:t>
    </dgm:pt>
    <dgm:pt modelId="{D51F9F20-F9DA-4C65-8378-F39F67291624}" type="parTrans" cxnId="{3B66A2CD-E815-4940-AB38-3549FB8E2082}">
      <dgm:prSet/>
      <dgm:spPr/>
      <dgm:t>
        <a:bodyPr/>
        <a:lstStyle/>
        <a:p>
          <a:endParaRPr lang="zh-CN" altLang="en-US" sz="1400"/>
        </a:p>
      </dgm:t>
    </dgm:pt>
    <dgm:pt modelId="{AC853D57-9B0F-4264-B5B7-F20FD6A4EF04}" type="sibTrans" cxnId="{3B66A2CD-E815-4940-AB38-3549FB8E2082}">
      <dgm:prSet/>
      <dgm:spPr/>
      <dgm:t>
        <a:bodyPr/>
        <a:lstStyle/>
        <a:p>
          <a:endParaRPr lang="zh-CN" altLang="en-US" sz="1400"/>
        </a:p>
      </dgm:t>
    </dgm:pt>
    <dgm:pt modelId="{A1730F0D-F638-450A-B973-5CFD0705D6CD}">
      <dgm:prSet phldrT="[文本]" custT="1"/>
      <dgm:spPr>
        <a:solidFill>
          <a:srgbClr val="94DAE2"/>
        </a:solidFill>
      </dgm:spPr>
      <dgm:t>
        <a:bodyPr/>
        <a:lstStyle/>
        <a:p>
          <a:r>
            <a:rPr sz="1400" b="0" u="none" dirty="0">
              <a:solidFill>
                <a:schemeClr val="tx1"/>
              </a:solidFill>
            </a:rPr>
            <a:t>Data storage</a:t>
          </a:r>
          <a:endParaRPr lang="zh-CN" altLang="en-US" sz="1400" dirty="0">
            <a:solidFill>
              <a:schemeClr val="tx1"/>
            </a:solidFill>
          </a:endParaRPr>
        </a:p>
      </dgm:t>
    </dgm:pt>
    <dgm:pt modelId="{0E485422-5964-418F-A6FC-6517E81D0A25}" type="parTrans" cxnId="{A718C4D7-EBCB-4C19-A25F-06364A5644B4}">
      <dgm:prSet custT="1"/>
      <dgm:spPr>
        <a:solidFill>
          <a:srgbClr val="BEE9EE"/>
        </a:solidFill>
      </dgm:spPr>
      <dgm:t>
        <a:bodyPr/>
        <a:lstStyle/>
        <a:p>
          <a:endParaRPr lang="zh-CN" altLang="en-US" sz="1400">
            <a:solidFill>
              <a:schemeClr val="tx1"/>
            </a:solidFill>
          </a:endParaRPr>
        </a:p>
      </dgm:t>
    </dgm:pt>
    <dgm:pt modelId="{643EB054-4D02-4DE2-9C60-E39048FA9327}" type="sibTrans" cxnId="{A718C4D7-EBCB-4C19-A25F-06364A5644B4}">
      <dgm:prSet/>
      <dgm:spPr/>
      <dgm:t>
        <a:bodyPr/>
        <a:lstStyle/>
        <a:p>
          <a:endParaRPr lang="zh-CN" altLang="en-US" sz="1400"/>
        </a:p>
      </dgm:t>
    </dgm:pt>
    <dgm:pt modelId="{63C22A9F-2EBB-4EDC-BF50-DE5BA9A1B729}">
      <dgm:prSet phldrT="[文本]" custT="1"/>
      <dgm:spPr>
        <a:solidFill>
          <a:srgbClr val="94DAE2"/>
        </a:solidFill>
      </dgm:spPr>
      <dgm:t>
        <a:bodyPr/>
        <a:lstStyle/>
        <a:p>
          <a:r>
            <a:rPr sz="1400" b="0" u="none" dirty="0">
              <a:solidFill>
                <a:schemeClr val="tx1"/>
              </a:solidFill>
            </a:rPr>
            <a:t>Cube analysis</a:t>
          </a:r>
          <a:endParaRPr lang="zh-CN" altLang="en-US" sz="1400" dirty="0">
            <a:solidFill>
              <a:schemeClr val="tx1"/>
            </a:solidFill>
          </a:endParaRPr>
        </a:p>
      </dgm:t>
    </dgm:pt>
    <dgm:pt modelId="{682DD2E3-9FF7-4C5D-856F-96FDBEEDF4D0}" type="parTrans" cxnId="{4DDE5D79-3F3A-4565-A5DA-9E26C15626DE}">
      <dgm:prSet custT="1"/>
      <dgm:spPr>
        <a:solidFill>
          <a:srgbClr val="BEE9EE"/>
        </a:solidFill>
      </dgm:spPr>
      <dgm:t>
        <a:bodyPr/>
        <a:lstStyle/>
        <a:p>
          <a:endParaRPr lang="zh-CN" altLang="en-US" sz="1400">
            <a:solidFill>
              <a:schemeClr val="tx1"/>
            </a:solidFill>
          </a:endParaRPr>
        </a:p>
      </dgm:t>
    </dgm:pt>
    <dgm:pt modelId="{8D8B01A1-0674-4183-9BB5-53E0E1CB9334}" type="sibTrans" cxnId="{4DDE5D79-3F3A-4565-A5DA-9E26C15626DE}">
      <dgm:prSet/>
      <dgm:spPr/>
      <dgm:t>
        <a:bodyPr/>
        <a:lstStyle/>
        <a:p>
          <a:endParaRPr lang="zh-CN" altLang="en-US" sz="1400"/>
        </a:p>
      </dgm:t>
    </dgm:pt>
    <dgm:pt modelId="{F4C1CCDF-38DA-4071-A5BD-0167AA1C52B6}">
      <dgm:prSet phldrT="[文本]" custT="1"/>
      <dgm:spPr>
        <a:solidFill>
          <a:srgbClr val="94DAE2"/>
        </a:solidFill>
      </dgm:spPr>
      <dgm:t>
        <a:bodyPr/>
        <a:lstStyle/>
        <a:p>
          <a:r>
            <a:rPr sz="1400" b="0" u="none" dirty="0">
              <a:solidFill>
                <a:schemeClr val="tx1"/>
              </a:solidFill>
            </a:rPr>
            <a:t>NewSQL</a:t>
          </a:r>
          <a:endParaRPr lang="zh-CN" altLang="en-US" sz="1400" dirty="0">
            <a:solidFill>
              <a:schemeClr val="tx1"/>
            </a:solidFill>
          </a:endParaRPr>
        </a:p>
      </dgm:t>
    </dgm:pt>
    <dgm:pt modelId="{4C0A1DBA-9B10-4B63-BA6F-CBCEE36DB73A}" type="parTrans" cxnId="{54E3CA2D-F37A-459B-9475-3873037656C4}">
      <dgm:prSet custT="1"/>
      <dgm:spPr>
        <a:solidFill>
          <a:srgbClr val="BEE9EE"/>
        </a:solidFill>
      </dgm:spPr>
      <dgm:t>
        <a:bodyPr/>
        <a:lstStyle/>
        <a:p>
          <a:endParaRPr lang="zh-CN" altLang="en-US" sz="1400">
            <a:solidFill>
              <a:schemeClr val="tx1"/>
            </a:solidFill>
          </a:endParaRPr>
        </a:p>
      </dgm:t>
    </dgm:pt>
    <dgm:pt modelId="{92E1C149-6F67-44DF-8EBD-E8C70259FF41}" type="sibTrans" cxnId="{54E3CA2D-F37A-459B-9475-3873037656C4}">
      <dgm:prSet/>
      <dgm:spPr/>
      <dgm:t>
        <a:bodyPr/>
        <a:lstStyle/>
        <a:p>
          <a:endParaRPr lang="zh-CN" altLang="en-US" sz="1400"/>
        </a:p>
      </dgm:t>
    </dgm:pt>
    <dgm:pt modelId="{081571B8-634E-4EEF-BE20-D6CB3CAEA6C1}">
      <dgm:prSet phldrT="[文本]" custT="1"/>
      <dgm:spPr>
        <a:solidFill>
          <a:srgbClr val="94DAE2"/>
        </a:solidFill>
      </dgm:spPr>
      <dgm:t>
        <a:bodyPr/>
        <a:lstStyle/>
        <a:p>
          <a:r>
            <a:rPr sz="1400" b="0" u="none" dirty="0">
              <a:solidFill>
                <a:schemeClr val="tx1"/>
              </a:solidFill>
            </a:rPr>
            <a:t>Feeds</a:t>
          </a:r>
          <a:endParaRPr lang="zh-CN" altLang="en-US" sz="1400" dirty="0">
            <a:solidFill>
              <a:schemeClr val="tx1"/>
            </a:solidFill>
          </a:endParaRPr>
        </a:p>
      </dgm:t>
    </dgm:pt>
    <dgm:pt modelId="{7FE0003F-DBEF-411D-A738-1A965E66A8C9}" type="parTrans" cxnId="{F1BA9B3E-6C34-4B66-A167-B4AE3465D5AA}">
      <dgm:prSet custT="1"/>
      <dgm:spPr>
        <a:solidFill>
          <a:srgbClr val="BEE9EE"/>
        </a:solidFill>
      </dgm:spPr>
      <dgm:t>
        <a:bodyPr/>
        <a:lstStyle/>
        <a:p>
          <a:endParaRPr lang="zh-CN" altLang="en-US" sz="1400">
            <a:solidFill>
              <a:schemeClr val="tx1"/>
            </a:solidFill>
          </a:endParaRPr>
        </a:p>
      </dgm:t>
    </dgm:pt>
    <dgm:pt modelId="{5B6A6B7B-B7BF-48A2-9F48-C12EEF7613E7}" type="sibTrans" cxnId="{F1BA9B3E-6C34-4B66-A167-B4AE3465D5AA}">
      <dgm:prSet/>
      <dgm:spPr/>
      <dgm:t>
        <a:bodyPr/>
        <a:lstStyle/>
        <a:p>
          <a:endParaRPr lang="zh-CN" altLang="en-US" sz="1400"/>
        </a:p>
      </dgm:t>
    </dgm:pt>
    <dgm:pt modelId="{8E6C801C-3359-429C-9E4D-D23CE87EAD85}">
      <dgm:prSet phldrT="[文本]"/>
      <dgm:spPr>
        <a:solidFill>
          <a:srgbClr val="FFC000"/>
        </a:solidFill>
      </dgm:spPr>
      <dgm:t>
        <a:bodyPr/>
        <a:lstStyle/>
        <a:p>
          <a:endParaRPr lang="zh-CN" altLang="en-US" sz="1400" dirty="0">
            <a:solidFill>
              <a:schemeClr val="tx1"/>
            </a:solidFill>
          </a:endParaRPr>
        </a:p>
      </dgm:t>
    </dgm:pt>
    <dgm:pt modelId="{F00AA067-1167-42FD-A3C7-78B6DF22324E}" type="parTrans" cxnId="{D1794EDB-D915-4D66-A280-42F1B1AE758B}">
      <dgm:prSet/>
      <dgm:spPr>
        <a:solidFill>
          <a:srgbClr val="FFC000"/>
        </a:solidFill>
      </dgm:spPr>
      <dgm:t>
        <a:bodyPr/>
        <a:lstStyle/>
        <a:p>
          <a:endParaRPr lang="zh-CN" altLang="en-US" sz="1400">
            <a:solidFill>
              <a:schemeClr val="tx1"/>
            </a:solidFill>
          </a:endParaRPr>
        </a:p>
      </dgm:t>
    </dgm:pt>
    <dgm:pt modelId="{1EAD6FE3-BED6-4B6F-A578-DD6586D60665}" type="sibTrans" cxnId="{D1794EDB-D915-4D66-A280-42F1B1AE758B}">
      <dgm:prSet/>
      <dgm:spPr/>
      <dgm:t>
        <a:bodyPr/>
        <a:lstStyle/>
        <a:p>
          <a:endParaRPr lang="zh-CN" altLang="en-US" sz="1400"/>
        </a:p>
      </dgm:t>
    </dgm:pt>
    <dgm:pt modelId="{6134B189-B96A-4B56-8E49-1A2522F5815F}">
      <dgm:prSet phldrT="[文本]" custT="1"/>
      <dgm:spPr>
        <a:solidFill>
          <a:srgbClr val="94DAE2"/>
        </a:solidFill>
      </dgm:spPr>
      <dgm:t>
        <a:bodyPr/>
        <a:lstStyle/>
        <a:p>
          <a:r>
            <a:rPr sz="1400" b="0" u="none" dirty="0">
              <a:solidFill>
                <a:schemeClr val="tx1"/>
              </a:solidFill>
            </a:rPr>
            <a:t>Message/Order storage</a:t>
          </a:r>
          <a:endParaRPr lang="zh-CN" altLang="en-US" sz="1400" dirty="0">
            <a:solidFill>
              <a:schemeClr val="tx1"/>
            </a:solidFill>
          </a:endParaRPr>
        </a:p>
      </dgm:t>
    </dgm:pt>
    <dgm:pt modelId="{11A148F5-2C8F-490C-AB94-A04EF155E594}" type="parTrans" cxnId="{B2C45ABB-7B2D-49A1-BBE8-CE48756BA5EC}">
      <dgm:prSet custT="1"/>
      <dgm:spPr>
        <a:solidFill>
          <a:srgbClr val="BEE9EE"/>
        </a:solidFill>
      </dgm:spPr>
      <dgm:t>
        <a:bodyPr/>
        <a:lstStyle/>
        <a:p>
          <a:endParaRPr lang="zh-CN" altLang="en-US" sz="1400">
            <a:solidFill>
              <a:schemeClr val="tx1"/>
            </a:solidFill>
          </a:endParaRPr>
        </a:p>
      </dgm:t>
    </dgm:pt>
    <dgm:pt modelId="{47D86B29-A915-4CA9-A35A-0827E32E8DC7}" type="sibTrans" cxnId="{B2C45ABB-7B2D-49A1-BBE8-CE48756BA5EC}">
      <dgm:prSet/>
      <dgm:spPr/>
      <dgm:t>
        <a:bodyPr/>
        <a:lstStyle/>
        <a:p>
          <a:endParaRPr lang="zh-CN" altLang="en-US" sz="1400"/>
        </a:p>
      </dgm:t>
    </dgm:pt>
    <dgm:pt modelId="{03D4EEB0-376E-4BEF-900A-1671E11C4BE4}">
      <dgm:prSet phldrT="[文本]" custT="1"/>
      <dgm:spPr>
        <a:solidFill>
          <a:srgbClr val="94DAE2"/>
        </a:solidFill>
      </dgm:spPr>
      <dgm:t>
        <a:bodyPr/>
        <a:lstStyle/>
        <a:p>
          <a:r>
            <a:rPr sz="1400" b="0" u="none" dirty="0">
              <a:solidFill>
                <a:schemeClr val="tx1"/>
              </a:solidFill>
            </a:rPr>
            <a:t>Meteorological data</a:t>
          </a:r>
          <a:endParaRPr lang="zh-CN" altLang="en-US" sz="1400" dirty="0">
            <a:solidFill>
              <a:schemeClr val="tx1"/>
            </a:solidFill>
          </a:endParaRPr>
        </a:p>
      </dgm:t>
    </dgm:pt>
    <dgm:pt modelId="{C21A4D01-CF85-4334-9DA6-CDF8FB800375}" type="parTrans" cxnId="{B2C39649-555C-41E3-B4F9-AEB14541C103}">
      <dgm:prSet custT="1"/>
      <dgm:spPr>
        <a:solidFill>
          <a:srgbClr val="BEE9EE"/>
        </a:solidFill>
      </dgm:spPr>
      <dgm:t>
        <a:bodyPr/>
        <a:lstStyle/>
        <a:p>
          <a:endParaRPr lang="zh-CN" altLang="en-US" sz="1400">
            <a:solidFill>
              <a:schemeClr val="tx1"/>
            </a:solidFill>
          </a:endParaRPr>
        </a:p>
      </dgm:t>
    </dgm:pt>
    <dgm:pt modelId="{372DD1DB-74B2-4612-B1ED-F1A7A345BDA6}" type="sibTrans" cxnId="{B2C39649-555C-41E3-B4F9-AEB14541C103}">
      <dgm:prSet/>
      <dgm:spPr/>
      <dgm:t>
        <a:bodyPr/>
        <a:lstStyle/>
        <a:p>
          <a:endParaRPr lang="zh-CN" altLang="en-US" sz="1400"/>
        </a:p>
      </dgm:t>
    </dgm:pt>
    <dgm:pt modelId="{FA102AF7-832A-4CCF-B185-594D351E7B94}">
      <dgm:prSet phldrT="[文本]" custT="1"/>
      <dgm:spPr>
        <a:solidFill>
          <a:srgbClr val="94DAE2"/>
        </a:solidFill>
      </dgm:spPr>
      <dgm:t>
        <a:bodyPr/>
        <a:lstStyle/>
        <a:p>
          <a:r>
            <a:rPr sz="1400" b="0" u="none" dirty="0">
              <a:solidFill>
                <a:schemeClr val="tx1"/>
              </a:solidFill>
            </a:rPr>
            <a:t>Time series data</a:t>
          </a:r>
          <a:endParaRPr lang="zh-CN" altLang="en-US" sz="1400" dirty="0">
            <a:solidFill>
              <a:schemeClr val="tx1"/>
            </a:solidFill>
          </a:endParaRPr>
        </a:p>
      </dgm:t>
    </dgm:pt>
    <dgm:pt modelId="{62E00519-88C0-4B79-9950-09E545C279E5}" type="parTrans" cxnId="{71742959-EB2B-4BE1-8E74-FA800EAC7609}">
      <dgm:prSet custT="1"/>
      <dgm:spPr>
        <a:solidFill>
          <a:srgbClr val="BEE9EE"/>
        </a:solidFill>
      </dgm:spPr>
      <dgm:t>
        <a:bodyPr/>
        <a:lstStyle/>
        <a:p>
          <a:endParaRPr lang="zh-CN" altLang="en-US" sz="1400">
            <a:solidFill>
              <a:schemeClr val="tx1"/>
            </a:solidFill>
          </a:endParaRPr>
        </a:p>
      </dgm:t>
    </dgm:pt>
    <dgm:pt modelId="{C51A9F34-6455-4D0B-8437-AA70D3903E96}" type="sibTrans" cxnId="{71742959-EB2B-4BE1-8E74-FA800EAC7609}">
      <dgm:prSet/>
      <dgm:spPr/>
      <dgm:t>
        <a:bodyPr/>
        <a:lstStyle/>
        <a:p>
          <a:endParaRPr lang="zh-CN" altLang="en-US" sz="1400"/>
        </a:p>
      </dgm:t>
    </dgm:pt>
    <dgm:pt modelId="{9E6B0E96-D4EB-4AE9-AC31-6C7FDC83A0F3}">
      <dgm:prSet phldrT="[文本]" custT="1"/>
      <dgm:spPr>
        <a:solidFill>
          <a:srgbClr val="94DAE2"/>
        </a:solidFill>
      </dgm:spPr>
      <dgm:t>
        <a:bodyPr/>
        <a:lstStyle/>
        <a:p>
          <a:r>
            <a:rPr sz="1400" b="0" u="none" dirty="0">
              <a:solidFill>
                <a:schemeClr val="tx1"/>
              </a:solidFill>
            </a:rPr>
            <a:t>User profile</a:t>
          </a:r>
          <a:endParaRPr lang="zh-CN" altLang="en-US" sz="1400" dirty="0">
            <a:solidFill>
              <a:schemeClr val="tx1"/>
            </a:solidFill>
          </a:endParaRPr>
        </a:p>
      </dgm:t>
    </dgm:pt>
    <dgm:pt modelId="{3B412FCC-602E-480E-BCEA-A96A4B25C056}" type="parTrans" cxnId="{05F86AA6-D3C8-402B-8D8E-2AC3A0F985D8}">
      <dgm:prSet custT="1"/>
      <dgm:spPr>
        <a:solidFill>
          <a:srgbClr val="BEE9EE"/>
        </a:solidFill>
      </dgm:spPr>
      <dgm:t>
        <a:bodyPr/>
        <a:lstStyle/>
        <a:p>
          <a:endParaRPr lang="zh-CN" altLang="en-US" sz="1400"/>
        </a:p>
      </dgm:t>
    </dgm:pt>
    <dgm:pt modelId="{E684921F-B8A0-4563-9B22-D49D7919C11D}" type="sibTrans" cxnId="{05F86AA6-D3C8-402B-8D8E-2AC3A0F985D8}">
      <dgm:prSet/>
      <dgm:spPr/>
      <dgm:t>
        <a:bodyPr/>
        <a:lstStyle/>
        <a:p>
          <a:endParaRPr lang="zh-CN" altLang="en-US" sz="1400"/>
        </a:p>
      </dgm:t>
    </dgm:pt>
    <dgm:pt modelId="{F5DFDA0E-77A1-4692-A77E-CB1B5B64B558}" type="pres">
      <dgm:prSet presAssocID="{028D5B3D-07E9-4BAA-B2ED-13213259C728}" presName="Name0" presStyleCnt="0">
        <dgm:presLayoutVars>
          <dgm:chMax val="1"/>
          <dgm:dir/>
          <dgm:animLvl val="ctr"/>
          <dgm:resizeHandles val="exact"/>
        </dgm:presLayoutVars>
      </dgm:prSet>
      <dgm:spPr/>
    </dgm:pt>
    <dgm:pt modelId="{52E5E12A-82FC-4338-83BD-9E0FC390E765}" type="pres">
      <dgm:prSet presAssocID="{8682496E-C3C3-4F50-89F1-FE2800E87893}" presName="centerShape" presStyleLbl="node0" presStyleIdx="0" presStyleCnt="1"/>
      <dgm:spPr/>
    </dgm:pt>
    <dgm:pt modelId="{0B8CD490-74DE-44FB-A0FB-46C1229F14F0}" type="pres">
      <dgm:prSet presAssocID="{0E485422-5964-418F-A6FC-6517E81D0A25}" presName="parTrans" presStyleLbl="sibTrans2D1" presStyleIdx="0" presStyleCnt="8"/>
      <dgm:spPr/>
    </dgm:pt>
    <dgm:pt modelId="{62491849-7F11-4DB9-97AB-193C593C0CC0}" type="pres">
      <dgm:prSet presAssocID="{0E485422-5964-418F-A6FC-6517E81D0A25}" presName="connectorText" presStyleLbl="sibTrans2D1" presStyleIdx="0" presStyleCnt="8"/>
      <dgm:spPr/>
    </dgm:pt>
    <dgm:pt modelId="{03A967C3-9F67-4C34-B9AD-DF03C73AD286}" type="pres">
      <dgm:prSet presAssocID="{A1730F0D-F638-450A-B973-5CFD0705D6CD}" presName="node" presStyleLbl="node1" presStyleIdx="0" presStyleCnt="8" custScaleX="176537" custScaleY="85597" custRadScaleRad="98816" custRadScaleInc="-11908">
        <dgm:presLayoutVars>
          <dgm:bulletEnabled val="1"/>
        </dgm:presLayoutVars>
      </dgm:prSet>
      <dgm:spPr/>
    </dgm:pt>
    <dgm:pt modelId="{688FE399-739E-4EC2-B371-8850AE049EC2}" type="pres">
      <dgm:prSet presAssocID="{62E00519-88C0-4B79-9950-09E545C279E5}" presName="parTrans" presStyleLbl="sibTrans2D1" presStyleIdx="1" presStyleCnt="8"/>
      <dgm:spPr/>
    </dgm:pt>
    <dgm:pt modelId="{A8FF3CA7-C174-46A1-B3CF-F8258E925BD4}" type="pres">
      <dgm:prSet presAssocID="{62E00519-88C0-4B79-9950-09E545C279E5}" presName="connectorText" presStyleLbl="sibTrans2D1" presStyleIdx="1" presStyleCnt="8"/>
      <dgm:spPr/>
    </dgm:pt>
    <dgm:pt modelId="{B6701198-7B54-4A9A-BF84-A84A8955006C}" type="pres">
      <dgm:prSet presAssocID="{FA102AF7-832A-4CCF-B185-594D351E7B94}" presName="node" presStyleLbl="node1" presStyleIdx="1" presStyleCnt="8" custScaleX="168616" custScaleY="71286" custRadScaleRad="171459" custRadScaleInc="43032">
        <dgm:presLayoutVars>
          <dgm:bulletEnabled val="1"/>
        </dgm:presLayoutVars>
      </dgm:prSet>
      <dgm:spPr/>
    </dgm:pt>
    <dgm:pt modelId="{1497D6C2-233A-49DD-8E60-DABC58227B1F}" type="pres">
      <dgm:prSet presAssocID="{C21A4D01-CF85-4334-9DA6-CDF8FB800375}" presName="parTrans" presStyleLbl="sibTrans2D1" presStyleIdx="2" presStyleCnt="8"/>
      <dgm:spPr/>
    </dgm:pt>
    <dgm:pt modelId="{29EAFF7F-77F3-45AC-8ADD-3DB6AE4332B9}" type="pres">
      <dgm:prSet presAssocID="{C21A4D01-CF85-4334-9DA6-CDF8FB800375}" presName="connectorText" presStyleLbl="sibTrans2D1" presStyleIdx="2" presStyleCnt="8"/>
      <dgm:spPr/>
    </dgm:pt>
    <dgm:pt modelId="{A1DAEDF0-472A-4E35-821C-A0026A384BD5}" type="pres">
      <dgm:prSet presAssocID="{03D4EEB0-376E-4BEF-900A-1671E11C4BE4}" presName="node" presStyleLbl="node1" presStyleIdx="2" presStyleCnt="8" custScaleX="177745" custScaleY="80097" custRadScaleRad="144595" custRadScaleInc="-20434">
        <dgm:presLayoutVars>
          <dgm:bulletEnabled val="1"/>
        </dgm:presLayoutVars>
      </dgm:prSet>
      <dgm:spPr/>
    </dgm:pt>
    <dgm:pt modelId="{B03D0C31-BEE0-4E62-87BD-D3EA014105C6}" type="pres">
      <dgm:prSet presAssocID="{682DD2E3-9FF7-4C5D-856F-96FDBEEDF4D0}" presName="parTrans" presStyleLbl="sibTrans2D1" presStyleIdx="3" presStyleCnt="8"/>
      <dgm:spPr/>
    </dgm:pt>
    <dgm:pt modelId="{FEA6FE55-2867-40D1-AF1D-560B8C7AEF6C}" type="pres">
      <dgm:prSet presAssocID="{682DD2E3-9FF7-4C5D-856F-96FDBEEDF4D0}" presName="connectorText" presStyleLbl="sibTrans2D1" presStyleIdx="3" presStyleCnt="8"/>
      <dgm:spPr/>
    </dgm:pt>
    <dgm:pt modelId="{6B3B9B7D-8004-4BE5-8FF5-255EA4A1BD7F}" type="pres">
      <dgm:prSet presAssocID="{63C22A9F-2EBB-4EDC-BF50-DE5BA9A1B729}" presName="node" presStyleLbl="node1" presStyleIdx="3" presStyleCnt="8" custScaleX="182094" custScaleY="71341" custRadScaleRad="168036" custRadScaleInc="-66323">
        <dgm:presLayoutVars>
          <dgm:bulletEnabled val="1"/>
        </dgm:presLayoutVars>
      </dgm:prSet>
      <dgm:spPr/>
    </dgm:pt>
    <dgm:pt modelId="{AC1CD792-B05F-44EB-8F6E-58A1EA811F8A}" type="pres">
      <dgm:prSet presAssocID="{4C0A1DBA-9B10-4B63-BA6F-CBCEE36DB73A}" presName="parTrans" presStyleLbl="sibTrans2D1" presStyleIdx="4" presStyleCnt="8"/>
      <dgm:spPr/>
    </dgm:pt>
    <dgm:pt modelId="{CA523593-3C47-4EFD-929B-883FA7247420}" type="pres">
      <dgm:prSet presAssocID="{4C0A1DBA-9B10-4B63-BA6F-CBCEE36DB73A}" presName="connectorText" presStyleLbl="sibTrans2D1" presStyleIdx="4" presStyleCnt="8"/>
      <dgm:spPr/>
    </dgm:pt>
    <dgm:pt modelId="{440E4CBB-BCB9-482C-A3B6-FEB22D56FD5A}" type="pres">
      <dgm:prSet presAssocID="{F4C1CCDF-38DA-4071-A5BD-0167AA1C52B6}" presName="node" presStyleLbl="node1" presStyleIdx="4" presStyleCnt="8" custScaleX="183578" custScaleY="84950" custRadScaleRad="97198" custRadScaleInc="-13174">
        <dgm:presLayoutVars>
          <dgm:bulletEnabled val="1"/>
        </dgm:presLayoutVars>
      </dgm:prSet>
      <dgm:spPr/>
    </dgm:pt>
    <dgm:pt modelId="{823ED4A4-4FF6-4060-BD7C-F39DD9F3F254}" type="pres">
      <dgm:prSet presAssocID="{7FE0003F-DBEF-411D-A738-1A965E66A8C9}" presName="parTrans" presStyleLbl="sibTrans2D1" presStyleIdx="5" presStyleCnt="8"/>
      <dgm:spPr/>
    </dgm:pt>
    <dgm:pt modelId="{6AADBFAD-9AA3-482A-AE05-FE31B7F6874C}" type="pres">
      <dgm:prSet presAssocID="{7FE0003F-DBEF-411D-A738-1A965E66A8C9}" presName="connectorText" presStyleLbl="sibTrans2D1" presStyleIdx="5" presStyleCnt="8"/>
      <dgm:spPr/>
    </dgm:pt>
    <dgm:pt modelId="{E0049E72-58F6-4868-A7FD-EA0CBEAD7D60}" type="pres">
      <dgm:prSet presAssocID="{081571B8-634E-4EEF-BE20-D6CB3CAEA6C1}" presName="node" presStyleLbl="node1" presStyleIdx="5" presStyleCnt="8" custScaleX="214640" custScaleY="99793" custRadScaleRad="159551" custRadScaleInc="60792">
        <dgm:presLayoutVars>
          <dgm:bulletEnabled val="1"/>
        </dgm:presLayoutVars>
      </dgm:prSet>
      <dgm:spPr/>
    </dgm:pt>
    <dgm:pt modelId="{362A4D52-F956-4C27-B8C4-26B7CD63F86B}" type="pres">
      <dgm:prSet presAssocID="{11A148F5-2C8F-490C-AB94-A04EF155E594}" presName="parTrans" presStyleLbl="sibTrans2D1" presStyleIdx="6" presStyleCnt="8"/>
      <dgm:spPr/>
    </dgm:pt>
    <dgm:pt modelId="{AA13BB0E-2002-41E9-822E-083FA59C7A39}" type="pres">
      <dgm:prSet presAssocID="{11A148F5-2C8F-490C-AB94-A04EF155E594}" presName="connectorText" presStyleLbl="sibTrans2D1" presStyleIdx="6" presStyleCnt="8"/>
      <dgm:spPr/>
    </dgm:pt>
    <dgm:pt modelId="{5E91FF57-13D8-4ECD-8460-BA8FF1D22B2C}" type="pres">
      <dgm:prSet presAssocID="{6134B189-B96A-4B56-8E49-1A2522F5815F}" presName="node" presStyleLbl="node1" presStyleIdx="6" presStyleCnt="8" custScaleX="194164" custScaleY="97537" custRadScaleRad="146183" custRadScaleInc="-892">
        <dgm:presLayoutVars>
          <dgm:bulletEnabled val="1"/>
        </dgm:presLayoutVars>
      </dgm:prSet>
      <dgm:spPr/>
    </dgm:pt>
    <dgm:pt modelId="{B5ABC617-D75B-4B1B-B3C9-B8C04987B790}" type="pres">
      <dgm:prSet presAssocID="{3B412FCC-602E-480E-BCEA-A96A4B25C056}" presName="parTrans" presStyleLbl="sibTrans2D1" presStyleIdx="7" presStyleCnt="8"/>
      <dgm:spPr/>
    </dgm:pt>
    <dgm:pt modelId="{9BE90C09-EE6C-4A27-B3F6-B5954DCE86BD}" type="pres">
      <dgm:prSet presAssocID="{3B412FCC-602E-480E-BCEA-A96A4B25C056}" presName="connectorText" presStyleLbl="sibTrans2D1" presStyleIdx="7" presStyleCnt="8"/>
      <dgm:spPr/>
    </dgm:pt>
    <dgm:pt modelId="{A25C95E2-3B8E-4D6F-A84A-C7F272394CBB}" type="pres">
      <dgm:prSet presAssocID="{9E6B0E96-D4EB-4AE9-AC31-6C7FDC83A0F3}" presName="node" presStyleLbl="node1" presStyleIdx="7" presStyleCnt="8" custScaleX="192962" custScaleY="87994" custRadScaleRad="169804" custRadScaleInc="-43726">
        <dgm:presLayoutVars>
          <dgm:bulletEnabled val="1"/>
        </dgm:presLayoutVars>
      </dgm:prSet>
      <dgm:spPr/>
    </dgm:pt>
  </dgm:ptLst>
  <dgm:cxnLst>
    <dgm:cxn modelId="{C1959614-F131-4DCE-887D-92D19BB09F9C}" type="presOf" srcId="{C21A4D01-CF85-4334-9DA6-CDF8FB800375}" destId="{29EAFF7F-77F3-45AC-8ADD-3DB6AE4332B9}" srcOrd="1" destOrd="0" presId="urn:microsoft.com/office/officeart/2005/8/layout/radial5"/>
    <dgm:cxn modelId="{76E8F71E-A7AB-4AAF-8262-661E1AE613BA}" type="presOf" srcId="{62E00519-88C0-4B79-9950-09E545C279E5}" destId="{A8FF3CA7-C174-46A1-B3CF-F8258E925BD4}" srcOrd="1" destOrd="0" presId="urn:microsoft.com/office/officeart/2005/8/layout/radial5"/>
    <dgm:cxn modelId="{A85F8B29-DBE6-42FC-A0C0-CC8BB1B7B242}" type="presOf" srcId="{9E6B0E96-D4EB-4AE9-AC31-6C7FDC83A0F3}" destId="{A25C95E2-3B8E-4D6F-A84A-C7F272394CBB}" srcOrd="0" destOrd="0" presId="urn:microsoft.com/office/officeart/2005/8/layout/radial5"/>
    <dgm:cxn modelId="{54E3CA2D-F37A-459B-9475-3873037656C4}" srcId="{8682496E-C3C3-4F50-89F1-FE2800E87893}" destId="{F4C1CCDF-38DA-4071-A5BD-0167AA1C52B6}" srcOrd="4" destOrd="0" parTransId="{4C0A1DBA-9B10-4B63-BA6F-CBCEE36DB73A}" sibTransId="{92E1C149-6F67-44DF-8EBD-E8C70259FF41}"/>
    <dgm:cxn modelId="{ACBDF134-7F86-465B-9067-69708CA1C36B}" type="presOf" srcId="{11A148F5-2C8F-490C-AB94-A04EF155E594}" destId="{362A4D52-F956-4C27-B8C4-26B7CD63F86B}" srcOrd="0" destOrd="0" presId="urn:microsoft.com/office/officeart/2005/8/layout/radial5"/>
    <dgm:cxn modelId="{4641AE35-9CA6-46FD-B0A5-06196356D0FE}" type="presOf" srcId="{081571B8-634E-4EEF-BE20-D6CB3CAEA6C1}" destId="{E0049E72-58F6-4868-A7FD-EA0CBEAD7D60}" srcOrd="0" destOrd="0" presId="urn:microsoft.com/office/officeart/2005/8/layout/radial5"/>
    <dgm:cxn modelId="{F1BA9B3E-6C34-4B66-A167-B4AE3465D5AA}" srcId="{8682496E-C3C3-4F50-89F1-FE2800E87893}" destId="{081571B8-634E-4EEF-BE20-D6CB3CAEA6C1}" srcOrd="5" destOrd="0" parTransId="{7FE0003F-DBEF-411D-A738-1A965E66A8C9}" sibTransId="{5B6A6B7B-B7BF-48A2-9F48-C12EEF7613E7}"/>
    <dgm:cxn modelId="{7718BE3E-0FD7-49ED-B2B6-084B9685B77A}" type="presOf" srcId="{0E485422-5964-418F-A6FC-6517E81D0A25}" destId="{62491849-7F11-4DB9-97AB-193C593C0CC0}" srcOrd="1" destOrd="0" presId="urn:microsoft.com/office/officeart/2005/8/layout/radial5"/>
    <dgm:cxn modelId="{E5D1D75D-801A-4B14-939D-037F8C3862D0}" type="presOf" srcId="{C21A4D01-CF85-4334-9DA6-CDF8FB800375}" destId="{1497D6C2-233A-49DD-8E60-DABC58227B1F}" srcOrd="0" destOrd="0" presId="urn:microsoft.com/office/officeart/2005/8/layout/radial5"/>
    <dgm:cxn modelId="{8C63C760-1A71-4E0E-B8D6-3507D3E2F436}" type="presOf" srcId="{682DD2E3-9FF7-4C5D-856F-96FDBEEDF4D0}" destId="{FEA6FE55-2867-40D1-AF1D-560B8C7AEF6C}" srcOrd="1" destOrd="0" presId="urn:microsoft.com/office/officeart/2005/8/layout/radial5"/>
    <dgm:cxn modelId="{76D7B463-FB48-46CA-A61E-935DDEF1B74A}" type="presOf" srcId="{028D5B3D-07E9-4BAA-B2ED-13213259C728}" destId="{F5DFDA0E-77A1-4692-A77E-CB1B5B64B558}" srcOrd="0" destOrd="0" presId="urn:microsoft.com/office/officeart/2005/8/layout/radial5"/>
    <dgm:cxn modelId="{D94A3C67-9D57-42E7-84A3-0DC6FD014500}" type="presOf" srcId="{63C22A9F-2EBB-4EDC-BF50-DE5BA9A1B729}" destId="{6B3B9B7D-8004-4BE5-8FF5-255EA4A1BD7F}" srcOrd="0" destOrd="0" presId="urn:microsoft.com/office/officeart/2005/8/layout/radial5"/>
    <dgm:cxn modelId="{B2C39649-555C-41E3-B4F9-AEB14541C103}" srcId="{8682496E-C3C3-4F50-89F1-FE2800E87893}" destId="{03D4EEB0-376E-4BEF-900A-1671E11C4BE4}" srcOrd="2" destOrd="0" parTransId="{C21A4D01-CF85-4334-9DA6-CDF8FB800375}" sibTransId="{372DD1DB-74B2-4612-B1ED-F1A7A345BDA6}"/>
    <dgm:cxn modelId="{D454AE4F-3C3A-4480-B930-0E82D1C88B84}" type="presOf" srcId="{6134B189-B96A-4B56-8E49-1A2522F5815F}" destId="{5E91FF57-13D8-4ECD-8460-BA8FF1D22B2C}" srcOrd="0" destOrd="0" presId="urn:microsoft.com/office/officeart/2005/8/layout/radial5"/>
    <dgm:cxn modelId="{71742959-EB2B-4BE1-8E74-FA800EAC7609}" srcId="{8682496E-C3C3-4F50-89F1-FE2800E87893}" destId="{FA102AF7-832A-4CCF-B185-594D351E7B94}" srcOrd="1" destOrd="0" parTransId="{62E00519-88C0-4B79-9950-09E545C279E5}" sibTransId="{C51A9F34-6455-4D0B-8437-AA70D3903E96}"/>
    <dgm:cxn modelId="{4DDE5D79-3F3A-4565-A5DA-9E26C15626DE}" srcId="{8682496E-C3C3-4F50-89F1-FE2800E87893}" destId="{63C22A9F-2EBB-4EDC-BF50-DE5BA9A1B729}" srcOrd="3" destOrd="0" parTransId="{682DD2E3-9FF7-4C5D-856F-96FDBEEDF4D0}" sibTransId="{8D8B01A1-0674-4183-9BB5-53E0E1CB9334}"/>
    <dgm:cxn modelId="{AB3B8087-A1CB-46EB-92AE-4EB7491A064B}" type="presOf" srcId="{3B412FCC-602E-480E-BCEA-A96A4B25C056}" destId="{B5ABC617-D75B-4B1B-B3C9-B8C04987B790}" srcOrd="0" destOrd="0" presId="urn:microsoft.com/office/officeart/2005/8/layout/radial5"/>
    <dgm:cxn modelId="{0A021298-3BA8-4978-9C8E-2222E250145B}" type="presOf" srcId="{F4C1CCDF-38DA-4071-A5BD-0167AA1C52B6}" destId="{440E4CBB-BCB9-482C-A3B6-FEB22D56FD5A}" srcOrd="0" destOrd="0" presId="urn:microsoft.com/office/officeart/2005/8/layout/radial5"/>
    <dgm:cxn modelId="{B2E86D9C-3D72-4D2D-BE58-2EE4FF18F3CD}" type="presOf" srcId="{03D4EEB0-376E-4BEF-900A-1671E11C4BE4}" destId="{A1DAEDF0-472A-4E35-821C-A0026A384BD5}" srcOrd="0" destOrd="0" presId="urn:microsoft.com/office/officeart/2005/8/layout/radial5"/>
    <dgm:cxn modelId="{2475C1A5-CFA8-40E2-90E7-9D6FC3C68B6D}" type="presOf" srcId="{7FE0003F-DBEF-411D-A738-1A965E66A8C9}" destId="{6AADBFAD-9AA3-482A-AE05-FE31B7F6874C}" srcOrd="1" destOrd="0" presId="urn:microsoft.com/office/officeart/2005/8/layout/radial5"/>
    <dgm:cxn modelId="{05F86AA6-D3C8-402B-8D8E-2AC3A0F985D8}" srcId="{8682496E-C3C3-4F50-89F1-FE2800E87893}" destId="{9E6B0E96-D4EB-4AE9-AC31-6C7FDC83A0F3}" srcOrd="7" destOrd="0" parTransId="{3B412FCC-602E-480E-BCEA-A96A4B25C056}" sibTransId="{E684921F-B8A0-4563-9B22-D49D7919C11D}"/>
    <dgm:cxn modelId="{D10725AB-88F5-4C12-9BC5-2E81F952F434}" type="presOf" srcId="{FA102AF7-832A-4CCF-B185-594D351E7B94}" destId="{B6701198-7B54-4A9A-BF84-A84A8955006C}" srcOrd="0" destOrd="0" presId="urn:microsoft.com/office/officeart/2005/8/layout/radial5"/>
    <dgm:cxn modelId="{751253AE-27F2-49D4-97FA-359A2124739A}" type="presOf" srcId="{0E485422-5964-418F-A6FC-6517E81D0A25}" destId="{0B8CD490-74DE-44FB-A0FB-46C1229F14F0}" srcOrd="0" destOrd="0" presId="urn:microsoft.com/office/officeart/2005/8/layout/radial5"/>
    <dgm:cxn modelId="{9DD723B6-88E7-4951-9CC3-65EA70AB36B8}" type="presOf" srcId="{4C0A1DBA-9B10-4B63-BA6F-CBCEE36DB73A}" destId="{CA523593-3C47-4EFD-929B-883FA7247420}" srcOrd="1" destOrd="0" presId="urn:microsoft.com/office/officeart/2005/8/layout/radial5"/>
    <dgm:cxn modelId="{B2C45ABB-7B2D-49A1-BBE8-CE48756BA5EC}" srcId="{8682496E-C3C3-4F50-89F1-FE2800E87893}" destId="{6134B189-B96A-4B56-8E49-1A2522F5815F}" srcOrd="6" destOrd="0" parTransId="{11A148F5-2C8F-490C-AB94-A04EF155E594}" sibTransId="{47D86B29-A915-4CA9-A35A-0827E32E8DC7}"/>
    <dgm:cxn modelId="{630C2FBD-1E59-4926-A64B-B870746CF944}" type="presOf" srcId="{8682496E-C3C3-4F50-89F1-FE2800E87893}" destId="{52E5E12A-82FC-4338-83BD-9E0FC390E765}" srcOrd="0" destOrd="0" presId="urn:microsoft.com/office/officeart/2005/8/layout/radial5"/>
    <dgm:cxn modelId="{AF3EEACA-C50F-47DC-8311-3F238D60CF80}" type="presOf" srcId="{62E00519-88C0-4B79-9950-09E545C279E5}" destId="{688FE399-739E-4EC2-B371-8850AE049EC2}" srcOrd="0" destOrd="0" presId="urn:microsoft.com/office/officeart/2005/8/layout/radial5"/>
    <dgm:cxn modelId="{3B66A2CD-E815-4940-AB38-3549FB8E2082}" srcId="{028D5B3D-07E9-4BAA-B2ED-13213259C728}" destId="{8682496E-C3C3-4F50-89F1-FE2800E87893}" srcOrd="0" destOrd="0" parTransId="{D51F9F20-F9DA-4C65-8378-F39F67291624}" sibTransId="{AC853D57-9B0F-4264-B5B7-F20FD6A4EF04}"/>
    <dgm:cxn modelId="{A718C4D7-EBCB-4C19-A25F-06364A5644B4}" srcId="{8682496E-C3C3-4F50-89F1-FE2800E87893}" destId="{A1730F0D-F638-450A-B973-5CFD0705D6CD}" srcOrd="0" destOrd="0" parTransId="{0E485422-5964-418F-A6FC-6517E81D0A25}" sibTransId="{643EB054-4D02-4DE2-9C60-E39048FA9327}"/>
    <dgm:cxn modelId="{D1794EDB-D915-4D66-A280-42F1B1AE758B}" srcId="{028D5B3D-07E9-4BAA-B2ED-13213259C728}" destId="{8E6C801C-3359-429C-9E4D-D23CE87EAD85}" srcOrd="1" destOrd="0" parTransId="{F00AA067-1167-42FD-A3C7-78B6DF22324E}" sibTransId="{1EAD6FE3-BED6-4B6F-A578-DD6586D60665}"/>
    <dgm:cxn modelId="{1DFD7AE1-738D-4DA8-9AF0-890BA33D778C}" type="presOf" srcId="{A1730F0D-F638-450A-B973-5CFD0705D6CD}" destId="{03A967C3-9F67-4C34-B9AD-DF03C73AD286}" srcOrd="0" destOrd="0" presId="urn:microsoft.com/office/officeart/2005/8/layout/radial5"/>
    <dgm:cxn modelId="{7F47CFE7-CEE8-400A-8335-E09959206C46}" type="presOf" srcId="{4C0A1DBA-9B10-4B63-BA6F-CBCEE36DB73A}" destId="{AC1CD792-B05F-44EB-8F6E-58A1EA811F8A}" srcOrd="0" destOrd="0" presId="urn:microsoft.com/office/officeart/2005/8/layout/radial5"/>
    <dgm:cxn modelId="{037E66E8-CF83-40AE-90D0-6CAD2A7BABC5}" type="presOf" srcId="{3B412FCC-602E-480E-BCEA-A96A4B25C056}" destId="{9BE90C09-EE6C-4A27-B3F6-B5954DCE86BD}" srcOrd="1" destOrd="0" presId="urn:microsoft.com/office/officeart/2005/8/layout/radial5"/>
    <dgm:cxn modelId="{EDFF66EC-EFDC-4CA1-BAB5-A9674548541E}" type="presOf" srcId="{682DD2E3-9FF7-4C5D-856F-96FDBEEDF4D0}" destId="{B03D0C31-BEE0-4E62-87BD-D3EA014105C6}" srcOrd="0" destOrd="0" presId="urn:microsoft.com/office/officeart/2005/8/layout/radial5"/>
    <dgm:cxn modelId="{92FC6CEC-9856-4E1D-8820-A6770A2EAE5B}" type="presOf" srcId="{7FE0003F-DBEF-411D-A738-1A965E66A8C9}" destId="{823ED4A4-4FF6-4060-BD7C-F39DD9F3F254}" srcOrd="0" destOrd="0" presId="urn:microsoft.com/office/officeart/2005/8/layout/radial5"/>
    <dgm:cxn modelId="{62E36DF0-0862-4FD0-B2EA-BEE80422EB28}" type="presOf" srcId="{11A148F5-2C8F-490C-AB94-A04EF155E594}" destId="{AA13BB0E-2002-41E9-822E-083FA59C7A39}" srcOrd="1" destOrd="0" presId="urn:microsoft.com/office/officeart/2005/8/layout/radial5"/>
    <dgm:cxn modelId="{20183D74-9471-4A59-9DE7-6EFAC6BE9A42}" type="presParOf" srcId="{F5DFDA0E-77A1-4692-A77E-CB1B5B64B558}" destId="{52E5E12A-82FC-4338-83BD-9E0FC390E765}" srcOrd="0" destOrd="0" presId="urn:microsoft.com/office/officeart/2005/8/layout/radial5"/>
    <dgm:cxn modelId="{D094ECF2-5227-41BE-AD82-BFD52E2510A9}" type="presParOf" srcId="{F5DFDA0E-77A1-4692-A77E-CB1B5B64B558}" destId="{0B8CD490-74DE-44FB-A0FB-46C1229F14F0}" srcOrd="1" destOrd="0" presId="urn:microsoft.com/office/officeart/2005/8/layout/radial5"/>
    <dgm:cxn modelId="{88F652CC-F868-4541-8953-ED19E2613189}" type="presParOf" srcId="{0B8CD490-74DE-44FB-A0FB-46C1229F14F0}" destId="{62491849-7F11-4DB9-97AB-193C593C0CC0}" srcOrd="0" destOrd="0" presId="urn:microsoft.com/office/officeart/2005/8/layout/radial5"/>
    <dgm:cxn modelId="{E0B57BE9-563F-42E3-878B-96F468E9A9E7}" type="presParOf" srcId="{F5DFDA0E-77A1-4692-A77E-CB1B5B64B558}" destId="{03A967C3-9F67-4C34-B9AD-DF03C73AD286}" srcOrd="2" destOrd="0" presId="urn:microsoft.com/office/officeart/2005/8/layout/radial5"/>
    <dgm:cxn modelId="{46B2B516-ABDA-49DE-95D6-ECD5C30A9756}" type="presParOf" srcId="{F5DFDA0E-77A1-4692-A77E-CB1B5B64B558}" destId="{688FE399-739E-4EC2-B371-8850AE049EC2}" srcOrd="3" destOrd="0" presId="urn:microsoft.com/office/officeart/2005/8/layout/radial5"/>
    <dgm:cxn modelId="{8E0C2C02-8FE0-473B-ABF1-DABE5DA50AAC}" type="presParOf" srcId="{688FE399-739E-4EC2-B371-8850AE049EC2}" destId="{A8FF3CA7-C174-46A1-B3CF-F8258E925BD4}" srcOrd="0" destOrd="0" presId="urn:microsoft.com/office/officeart/2005/8/layout/radial5"/>
    <dgm:cxn modelId="{CDAEFA76-EE7D-44E9-BC5B-D93C31F8FB8A}" type="presParOf" srcId="{F5DFDA0E-77A1-4692-A77E-CB1B5B64B558}" destId="{B6701198-7B54-4A9A-BF84-A84A8955006C}" srcOrd="4" destOrd="0" presId="urn:microsoft.com/office/officeart/2005/8/layout/radial5"/>
    <dgm:cxn modelId="{8C01488E-615E-43C4-9422-EC38820AF90C}" type="presParOf" srcId="{F5DFDA0E-77A1-4692-A77E-CB1B5B64B558}" destId="{1497D6C2-233A-49DD-8E60-DABC58227B1F}" srcOrd="5" destOrd="0" presId="urn:microsoft.com/office/officeart/2005/8/layout/radial5"/>
    <dgm:cxn modelId="{9F1A693B-07EF-464C-A113-65FEFF8B4FB2}" type="presParOf" srcId="{1497D6C2-233A-49DD-8E60-DABC58227B1F}" destId="{29EAFF7F-77F3-45AC-8ADD-3DB6AE4332B9}" srcOrd="0" destOrd="0" presId="urn:microsoft.com/office/officeart/2005/8/layout/radial5"/>
    <dgm:cxn modelId="{6E327929-1BE3-4030-8A9E-92400D09802F}" type="presParOf" srcId="{F5DFDA0E-77A1-4692-A77E-CB1B5B64B558}" destId="{A1DAEDF0-472A-4E35-821C-A0026A384BD5}" srcOrd="6" destOrd="0" presId="urn:microsoft.com/office/officeart/2005/8/layout/radial5"/>
    <dgm:cxn modelId="{0B64B0C5-5832-45E6-85FC-9C6ECBDFC0D5}" type="presParOf" srcId="{F5DFDA0E-77A1-4692-A77E-CB1B5B64B558}" destId="{B03D0C31-BEE0-4E62-87BD-D3EA014105C6}" srcOrd="7" destOrd="0" presId="urn:microsoft.com/office/officeart/2005/8/layout/radial5"/>
    <dgm:cxn modelId="{29678CE2-BCDB-4141-A264-D021891F29E2}" type="presParOf" srcId="{B03D0C31-BEE0-4E62-87BD-D3EA014105C6}" destId="{FEA6FE55-2867-40D1-AF1D-560B8C7AEF6C}" srcOrd="0" destOrd="0" presId="urn:microsoft.com/office/officeart/2005/8/layout/radial5"/>
    <dgm:cxn modelId="{C9B5832E-7787-4000-92F0-869422B655AD}" type="presParOf" srcId="{F5DFDA0E-77A1-4692-A77E-CB1B5B64B558}" destId="{6B3B9B7D-8004-4BE5-8FF5-255EA4A1BD7F}" srcOrd="8" destOrd="0" presId="urn:microsoft.com/office/officeart/2005/8/layout/radial5"/>
    <dgm:cxn modelId="{17676F01-DD18-4870-B70A-64258FB90403}" type="presParOf" srcId="{F5DFDA0E-77A1-4692-A77E-CB1B5B64B558}" destId="{AC1CD792-B05F-44EB-8F6E-58A1EA811F8A}" srcOrd="9" destOrd="0" presId="urn:microsoft.com/office/officeart/2005/8/layout/radial5"/>
    <dgm:cxn modelId="{1291AC10-A0FD-45FC-B150-FA055497FB4B}" type="presParOf" srcId="{AC1CD792-B05F-44EB-8F6E-58A1EA811F8A}" destId="{CA523593-3C47-4EFD-929B-883FA7247420}" srcOrd="0" destOrd="0" presId="urn:microsoft.com/office/officeart/2005/8/layout/radial5"/>
    <dgm:cxn modelId="{7172C868-B15E-46F4-830A-913E7D49D0AF}" type="presParOf" srcId="{F5DFDA0E-77A1-4692-A77E-CB1B5B64B558}" destId="{440E4CBB-BCB9-482C-A3B6-FEB22D56FD5A}" srcOrd="10" destOrd="0" presId="urn:microsoft.com/office/officeart/2005/8/layout/radial5"/>
    <dgm:cxn modelId="{E764E053-82AC-4B2D-A5D9-C05659E05F53}" type="presParOf" srcId="{F5DFDA0E-77A1-4692-A77E-CB1B5B64B558}" destId="{823ED4A4-4FF6-4060-BD7C-F39DD9F3F254}" srcOrd="11" destOrd="0" presId="urn:microsoft.com/office/officeart/2005/8/layout/radial5"/>
    <dgm:cxn modelId="{97E04CE7-85AB-4423-B429-E60A03C73A18}" type="presParOf" srcId="{823ED4A4-4FF6-4060-BD7C-F39DD9F3F254}" destId="{6AADBFAD-9AA3-482A-AE05-FE31B7F6874C}" srcOrd="0" destOrd="0" presId="urn:microsoft.com/office/officeart/2005/8/layout/radial5"/>
    <dgm:cxn modelId="{80E873C9-20CB-4A51-99E0-FF974AB2FFDF}" type="presParOf" srcId="{F5DFDA0E-77A1-4692-A77E-CB1B5B64B558}" destId="{E0049E72-58F6-4868-A7FD-EA0CBEAD7D60}" srcOrd="12" destOrd="0" presId="urn:microsoft.com/office/officeart/2005/8/layout/radial5"/>
    <dgm:cxn modelId="{13A13D6D-2267-4EE7-A997-C81A85D5203D}" type="presParOf" srcId="{F5DFDA0E-77A1-4692-A77E-CB1B5B64B558}" destId="{362A4D52-F956-4C27-B8C4-26B7CD63F86B}" srcOrd="13" destOrd="0" presId="urn:microsoft.com/office/officeart/2005/8/layout/radial5"/>
    <dgm:cxn modelId="{A8B9EADF-108C-45AF-AE62-C0D9801943F3}" type="presParOf" srcId="{362A4D52-F956-4C27-B8C4-26B7CD63F86B}" destId="{AA13BB0E-2002-41E9-822E-083FA59C7A39}" srcOrd="0" destOrd="0" presId="urn:microsoft.com/office/officeart/2005/8/layout/radial5"/>
    <dgm:cxn modelId="{DDA6C399-4096-491B-80EF-4FFDC1009D9C}" type="presParOf" srcId="{F5DFDA0E-77A1-4692-A77E-CB1B5B64B558}" destId="{5E91FF57-13D8-4ECD-8460-BA8FF1D22B2C}" srcOrd="14" destOrd="0" presId="urn:microsoft.com/office/officeart/2005/8/layout/radial5"/>
    <dgm:cxn modelId="{A78B90D2-DFDD-402D-8BD6-C15EEBAB01E1}" type="presParOf" srcId="{F5DFDA0E-77A1-4692-A77E-CB1B5B64B558}" destId="{B5ABC617-D75B-4B1B-B3C9-B8C04987B790}" srcOrd="15" destOrd="0" presId="urn:microsoft.com/office/officeart/2005/8/layout/radial5"/>
    <dgm:cxn modelId="{3226FA15-D669-40D3-ADFB-C075A6A451AD}" type="presParOf" srcId="{B5ABC617-D75B-4B1B-B3C9-B8C04987B790}" destId="{9BE90C09-EE6C-4A27-B3F6-B5954DCE86BD}" srcOrd="0" destOrd="0" presId="urn:microsoft.com/office/officeart/2005/8/layout/radial5"/>
    <dgm:cxn modelId="{A85F3974-936B-4265-B22C-4A3D976B01B0}" type="presParOf" srcId="{F5DFDA0E-77A1-4692-A77E-CB1B5B64B558}" destId="{A25C95E2-3B8E-4D6F-A84A-C7F272394CBB}" srcOrd="16" destOrd="0" presId="urn:microsoft.com/office/officeart/2005/8/layout/radial5"/>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E5E12A-82FC-4338-83BD-9E0FC390E765}">
      <dsp:nvSpPr>
        <dsp:cNvPr id="0" name=""/>
        <dsp:cNvSpPr/>
      </dsp:nvSpPr>
      <dsp:spPr>
        <a:xfrm>
          <a:off x="3359094" y="1811623"/>
          <a:ext cx="1220595" cy="1220595"/>
        </a:xfrm>
        <a:prstGeom prst="ellipse">
          <a:avLst/>
        </a:prstGeom>
        <a:solidFill>
          <a:srgbClr val="BEE9E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sz="1400" b="0" u="none" kern="1200" dirty="0">
              <a:solidFill>
                <a:schemeClr val="tx1"/>
              </a:solidFill>
            </a:rPr>
            <a:t>HBase scenarios</a:t>
          </a:r>
          <a:endParaRPr lang="zh-CN" altLang="en-US" sz="1400" kern="1200" dirty="0">
            <a:solidFill>
              <a:schemeClr val="tx1"/>
            </a:solidFill>
          </a:endParaRPr>
        </a:p>
      </dsp:txBody>
      <dsp:txXfrm>
        <a:off x="3537846" y="1990375"/>
        <a:ext cx="863091" cy="863091"/>
      </dsp:txXfrm>
    </dsp:sp>
    <dsp:sp modelId="{0B8CD490-74DE-44FB-A0FB-46C1229F14F0}">
      <dsp:nvSpPr>
        <dsp:cNvPr id="0" name=""/>
        <dsp:cNvSpPr/>
      </dsp:nvSpPr>
      <dsp:spPr>
        <a:xfrm rot="16039242">
          <a:off x="3721235" y="1234913"/>
          <a:ext cx="404636" cy="415002"/>
        </a:xfrm>
        <a:prstGeom prst="rightArrow">
          <a:avLst>
            <a:gd name="adj1" fmla="val 60000"/>
            <a:gd name="adj2" fmla="val 50000"/>
          </a:avLst>
        </a:prstGeom>
        <a:solidFill>
          <a:srgbClr val="BEE9EE"/>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solidFill>
              <a:schemeClr val="tx1"/>
            </a:solidFill>
          </a:endParaRPr>
        </a:p>
      </dsp:txBody>
      <dsp:txXfrm rot="10800000">
        <a:off x="3784768" y="1378542"/>
        <a:ext cx="283245" cy="249002"/>
      </dsp:txXfrm>
    </dsp:sp>
    <dsp:sp modelId="{03A967C3-9F67-4C34-B9AD-DF03C73AD286}">
      <dsp:nvSpPr>
        <dsp:cNvPr id="0" name=""/>
        <dsp:cNvSpPr/>
      </dsp:nvSpPr>
      <dsp:spPr>
        <a:xfrm>
          <a:off x="2913517" y="109466"/>
          <a:ext cx="1939321" cy="940313"/>
        </a:xfrm>
        <a:prstGeom prst="ellipse">
          <a:avLst/>
        </a:prstGeom>
        <a:solidFill>
          <a:srgbClr val="94DAE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sz="1400" b="0" u="none" kern="1200" dirty="0">
              <a:solidFill>
                <a:schemeClr val="tx1"/>
              </a:solidFill>
            </a:rPr>
            <a:t>Data storage</a:t>
          </a:r>
          <a:endParaRPr lang="zh-CN" altLang="en-US" sz="1400" kern="1200" dirty="0">
            <a:solidFill>
              <a:schemeClr val="tx1"/>
            </a:solidFill>
          </a:endParaRPr>
        </a:p>
      </dsp:txBody>
      <dsp:txXfrm>
        <a:off x="3197524" y="247172"/>
        <a:ext cx="1371307" cy="664901"/>
      </dsp:txXfrm>
    </dsp:sp>
    <dsp:sp modelId="{688FE399-739E-4EC2-B371-8850AE049EC2}">
      <dsp:nvSpPr>
        <dsp:cNvPr id="0" name=""/>
        <dsp:cNvSpPr/>
      </dsp:nvSpPr>
      <dsp:spPr>
        <a:xfrm rot="19480932">
          <a:off x="4729922" y="1298528"/>
          <a:ext cx="1064354" cy="415002"/>
        </a:xfrm>
        <a:prstGeom prst="rightArrow">
          <a:avLst>
            <a:gd name="adj1" fmla="val 60000"/>
            <a:gd name="adj2" fmla="val 50000"/>
          </a:avLst>
        </a:prstGeom>
        <a:solidFill>
          <a:srgbClr val="BEE9EE"/>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solidFill>
              <a:schemeClr val="tx1"/>
            </a:solidFill>
          </a:endParaRPr>
        </a:p>
      </dsp:txBody>
      <dsp:txXfrm>
        <a:off x="4741379" y="1417516"/>
        <a:ext cx="939853" cy="249002"/>
      </dsp:txXfrm>
    </dsp:sp>
    <dsp:sp modelId="{B6701198-7B54-4A9A-BF84-A84A8955006C}">
      <dsp:nvSpPr>
        <dsp:cNvPr id="0" name=""/>
        <dsp:cNvSpPr/>
      </dsp:nvSpPr>
      <dsp:spPr>
        <a:xfrm>
          <a:off x="5654411" y="180338"/>
          <a:ext cx="1852306" cy="783102"/>
        </a:xfrm>
        <a:prstGeom prst="ellipse">
          <a:avLst/>
        </a:prstGeom>
        <a:solidFill>
          <a:srgbClr val="94DAE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sz="1400" b="0" u="none" kern="1200" dirty="0">
              <a:solidFill>
                <a:schemeClr val="tx1"/>
              </a:solidFill>
            </a:rPr>
            <a:t>Time series data</a:t>
          </a:r>
          <a:endParaRPr lang="zh-CN" altLang="en-US" sz="1400" kern="1200" dirty="0">
            <a:solidFill>
              <a:schemeClr val="tx1"/>
            </a:solidFill>
          </a:endParaRPr>
        </a:p>
      </dsp:txBody>
      <dsp:txXfrm>
        <a:off x="5925675" y="295021"/>
        <a:ext cx="1309778" cy="553736"/>
      </dsp:txXfrm>
    </dsp:sp>
    <dsp:sp modelId="{1497D6C2-233A-49DD-8E60-DABC58227B1F}">
      <dsp:nvSpPr>
        <dsp:cNvPr id="0" name=""/>
        <dsp:cNvSpPr/>
      </dsp:nvSpPr>
      <dsp:spPr>
        <a:xfrm rot="21324141">
          <a:off x="4823300" y="2121793"/>
          <a:ext cx="595839" cy="415002"/>
        </a:xfrm>
        <a:prstGeom prst="rightArrow">
          <a:avLst>
            <a:gd name="adj1" fmla="val 60000"/>
            <a:gd name="adj2" fmla="val 50000"/>
          </a:avLst>
        </a:prstGeom>
        <a:solidFill>
          <a:srgbClr val="BEE9EE"/>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solidFill>
              <a:schemeClr val="tx1"/>
            </a:solidFill>
          </a:endParaRPr>
        </a:p>
      </dsp:txBody>
      <dsp:txXfrm>
        <a:off x="4823500" y="2209783"/>
        <a:ext cx="471338" cy="249002"/>
      </dsp:txXfrm>
    </dsp:sp>
    <dsp:sp modelId="{A1DAEDF0-472A-4E35-821C-A0026A384BD5}">
      <dsp:nvSpPr>
        <dsp:cNvPr id="0" name=""/>
        <dsp:cNvSpPr/>
      </dsp:nvSpPr>
      <dsp:spPr>
        <a:xfrm>
          <a:off x="5683149" y="1765648"/>
          <a:ext cx="1952592" cy="879894"/>
        </a:xfrm>
        <a:prstGeom prst="ellipse">
          <a:avLst/>
        </a:prstGeom>
        <a:solidFill>
          <a:srgbClr val="94DAE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sz="1400" b="0" u="none" kern="1200" dirty="0">
              <a:solidFill>
                <a:schemeClr val="tx1"/>
              </a:solidFill>
            </a:rPr>
            <a:t>Meteorological data</a:t>
          </a:r>
          <a:endParaRPr lang="zh-CN" altLang="en-US" sz="1400" kern="1200" dirty="0">
            <a:solidFill>
              <a:schemeClr val="tx1"/>
            </a:solidFill>
          </a:endParaRPr>
        </a:p>
      </dsp:txBody>
      <dsp:txXfrm>
        <a:off x="5969099" y="1894505"/>
        <a:ext cx="1380692" cy="622180"/>
      </dsp:txXfrm>
    </dsp:sp>
    <dsp:sp modelId="{B03D0C31-BEE0-4E62-87BD-D3EA014105C6}">
      <dsp:nvSpPr>
        <dsp:cNvPr id="0" name=""/>
        <dsp:cNvSpPr/>
      </dsp:nvSpPr>
      <dsp:spPr>
        <a:xfrm rot="1804639">
          <a:off x="4788080" y="2976840"/>
          <a:ext cx="995514" cy="415002"/>
        </a:xfrm>
        <a:prstGeom prst="rightArrow">
          <a:avLst>
            <a:gd name="adj1" fmla="val 60000"/>
            <a:gd name="adj2" fmla="val 50000"/>
          </a:avLst>
        </a:prstGeom>
        <a:solidFill>
          <a:srgbClr val="BEE9EE"/>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solidFill>
              <a:schemeClr val="tx1"/>
            </a:solidFill>
          </a:endParaRPr>
        </a:p>
      </dsp:txBody>
      <dsp:txXfrm>
        <a:off x="4796462" y="3028642"/>
        <a:ext cx="871013" cy="249002"/>
      </dsp:txXfrm>
    </dsp:sp>
    <dsp:sp modelId="{6B3B9B7D-8004-4BE5-8FF5-255EA4A1BD7F}">
      <dsp:nvSpPr>
        <dsp:cNvPr id="0" name=""/>
        <dsp:cNvSpPr/>
      </dsp:nvSpPr>
      <dsp:spPr>
        <a:xfrm>
          <a:off x="5683156" y="3601853"/>
          <a:ext cx="2000367" cy="783706"/>
        </a:xfrm>
        <a:prstGeom prst="ellipse">
          <a:avLst/>
        </a:prstGeom>
        <a:solidFill>
          <a:srgbClr val="94DAE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sz="1400" b="0" u="none" kern="1200" dirty="0">
              <a:solidFill>
                <a:schemeClr val="tx1"/>
              </a:solidFill>
            </a:rPr>
            <a:t>Cube analysis</a:t>
          </a:r>
          <a:endParaRPr lang="zh-CN" altLang="en-US" sz="1400" kern="1200" dirty="0">
            <a:solidFill>
              <a:schemeClr val="tx1"/>
            </a:solidFill>
          </a:endParaRPr>
        </a:p>
      </dsp:txBody>
      <dsp:txXfrm>
        <a:off x="5976103" y="3716624"/>
        <a:ext cx="1414473" cy="554164"/>
      </dsp:txXfrm>
    </dsp:sp>
    <dsp:sp modelId="{AC1CD792-B05F-44EB-8F6E-58A1EA811F8A}">
      <dsp:nvSpPr>
        <dsp:cNvPr id="0" name=""/>
        <dsp:cNvSpPr/>
      </dsp:nvSpPr>
      <dsp:spPr>
        <a:xfrm rot="5222151">
          <a:off x="3824196" y="3180733"/>
          <a:ext cx="390463" cy="415002"/>
        </a:xfrm>
        <a:prstGeom prst="rightArrow">
          <a:avLst>
            <a:gd name="adj1" fmla="val 60000"/>
            <a:gd name="adj2" fmla="val 50000"/>
          </a:avLst>
        </a:prstGeom>
        <a:solidFill>
          <a:srgbClr val="BEE9EE"/>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solidFill>
              <a:schemeClr val="tx1"/>
            </a:solidFill>
          </a:endParaRPr>
        </a:p>
      </dsp:txBody>
      <dsp:txXfrm>
        <a:off x="3879737" y="3205242"/>
        <a:ext cx="273324" cy="249002"/>
      </dsp:txXfrm>
    </dsp:sp>
    <dsp:sp modelId="{440E4CBB-BCB9-482C-A3B6-FEB22D56FD5A}">
      <dsp:nvSpPr>
        <dsp:cNvPr id="0" name=""/>
        <dsp:cNvSpPr/>
      </dsp:nvSpPr>
      <dsp:spPr>
        <a:xfrm>
          <a:off x="3054866" y="3767005"/>
          <a:ext cx="2016669" cy="933205"/>
        </a:xfrm>
        <a:prstGeom prst="ellipse">
          <a:avLst/>
        </a:prstGeom>
        <a:solidFill>
          <a:srgbClr val="94DAE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sz="1400" b="0" u="none" kern="1200" dirty="0">
              <a:solidFill>
                <a:schemeClr val="tx1"/>
              </a:solidFill>
            </a:rPr>
            <a:t>NewSQL</a:t>
          </a:r>
          <a:endParaRPr lang="zh-CN" altLang="en-US" sz="1400" kern="1200" dirty="0">
            <a:solidFill>
              <a:schemeClr val="tx1"/>
            </a:solidFill>
          </a:endParaRPr>
        </a:p>
      </dsp:txBody>
      <dsp:txXfrm>
        <a:off x="3350200" y="3903670"/>
        <a:ext cx="1426001" cy="659875"/>
      </dsp:txXfrm>
    </dsp:sp>
    <dsp:sp modelId="{823ED4A4-4FF6-4060-BD7C-F39DD9F3F254}">
      <dsp:nvSpPr>
        <dsp:cNvPr id="0" name=""/>
        <dsp:cNvSpPr/>
      </dsp:nvSpPr>
      <dsp:spPr>
        <a:xfrm rot="8920692">
          <a:off x="2408871" y="2917360"/>
          <a:ext cx="810753" cy="415002"/>
        </a:xfrm>
        <a:prstGeom prst="rightArrow">
          <a:avLst>
            <a:gd name="adj1" fmla="val 60000"/>
            <a:gd name="adj2" fmla="val 50000"/>
          </a:avLst>
        </a:prstGeom>
        <a:solidFill>
          <a:srgbClr val="BEE9EE"/>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solidFill>
              <a:schemeClr val="tx1"/>
            </a:solidFill>
          </a:endParaRPr>
        </a:p>
      </dsp:txBody>
      <dsp:txXfrm rot="10800000">
        <a:off x="2524300" y="2967999"/>
        <a:ext cx="686252" cy="249002"/>
      </dsp:txXfrm>
    </dsp:sp>
    <dsp:sp modelId="{E0049E72-58F6-4868-A7FD-EA0CBEAD7D60}">
      <dsp:nvSpPr>
        <dsp:cNvPr id="0" name=""/>
        <dsp:cNvSpPr/>
      </dsp:nvSpPr>
      <dsp:spPr>
        <a:xfrm>
          <a:off x="246557" y="3421823"/>
          <a:ext cx="2357896" cy="1096261"/>
        </a:xfrm>
        <a:prstGeom prst="ellipse">
          <a:avLst/>
        </a:prstGeom>
        <a:solidFill>
          <a:srgbClr val="94DAE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sz="1400" b="0" u="none" kern="1200" dirty="0">
              <a:solidFill>
                <a:schemeClr val="tx1"/>
              </a:solidFill>
            </a:rPr>
            <a:t>Feeds</a:t>
          </a:r>
          <a:endParaRPr lang="zh-CN" altLang="en-US" sz="1400" kern="1200" dirty="0">
            <a:solidFill>
              <a:schemeClr val="tx1"/>
            </a:solidFill>
          </a:endParaRPr>
        </a:p>
      </dsp:txBody>
      <dsp:txXfrm>
        <a:off x="591863" y="3582367"/>
        <a:ext cx="1667284" cy="775173"/>
      </dsp:txXfrm>
    </dsp:sp>
    <dsp:sp modelId="{362A4D52-F956-4C27-B8C4-26B7CD63F86B}">
      <dsp:nvSpPr>
        <dsp:cNvPr id="0" name=""/>
        <dsp:cNvSpPr/>
      </dsp:nvSpPr>
      <dsp:spPr>
        <a:xfrm rot="10787958">
          <a:off x="2570387" y="2218344"/>
          <a:ext cx="557357" cy="415002"/>
        </a:xfrm>
        <a:prstGeom prst="rightArrow">
          <a:avLst>
            <a:gd name="adj1" fmla="val 60000"/>
            <a:gd name="adj2" fmla="val 50000"/>
          </a:avLst>
        </a:prstGeom>
        <a:solidFill>
          <a:srgbClr val="BEE9EE"/>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solidFill>
              <a:schemeClr val="tx1"/>
            </a:solidFill>
          </a:endParaRPr>
        </a:p>
      </dsp:txBody>
      <dsp:txXfrm rot="10800000">
        <a:off x="2694888" y="2301126"/>
        <a:ext cx="432856" cy="249002"/>
      </dsp:txXfrm>
    </dsp:sp>
    <dsp:sp modelId="{5E91FF57-13D8-4ECD-8460-BA8FF1D22B2C}">
      <dsp:nvSpPr>
        <dsp:cNvPr id="0" name=""/>
        <dsp:cNvSpPr/>
      </dsp:nvSpPr>
      <dsp:spPr>
        <a:xfrm>
          <a:off x="174551" y="1895738"/>
          <a:ext cx="2132960" cy="1071478"/>
        </a:xfrm>
        <a:prstGeom prst="ellipse">
          <a:avLst/>
        </a:prstGeom>
        <a:solidFill>
          <a:srgbClr val="94DAE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sz="1400" b="0" u="none" kern="1200" dirty="0">
              <a:solidFill>
                <a:schemeClr val="tx1"/>
              </a:solidFill>
            </a:rPr>
            <a:t>Message/Order storage</a:t>
          </a:r>
          <a:endParaRPr lang="zh-CN" altLang="en-US" sz="1400" kern="1200" dirty="0">
            <a:solidFill>
              <a:schemeClr val="tx1"/>
            </a:solidFill>
          </a:endParaRPr>
        </a:p>
      </dsp:txBody>
      <dsp:txXfrm>
        <a:off x="486916" y="2052652"/>
        <a:ext cx="1508230" cy="757650"/>
      </dsp:txXfrm>
    </dsp:sp>
    <dsp:sp modelId="{B5ABC617-D75B-4B1B-B3C9-B8C04987B790}">
      <dsp:nvSpPr>
        <dsp:cNvPr id="0" name=""/>
        <dsp:cNvSpPr/>
      </dsp:nvSpPr>
      <dsp:spPr>
        <a:xfrm rot="12909699">
          <a:off x="2243753" y="1345011"/>
          <a:ext cx="982841" cy="415002"/>
        </a:xfrm>
        <a:prstGeom prst="rightArrow">
          <a:avLst>
            <a:gd name="adj1" fmla="val 60000"/>
            <a:gd name="adj2" fmla="val 50000"/>
          </a:avLst>
        </a:prstGeom>
        <a:solidFill>
          <a:srgbClr val="BEE9EE"/>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p>
      </dsp:txBody>
      <dsp:txXfrm rot="10800000">
        <a:off x="2356895" y="1463860"/>
        <a:ext cx="858340" cy="249002"/>
      </dsp:txXfrm>
    </dsp:sp>
    <dsp:sp modelId="{A25C95E2-3B8E-4D6F-A84A-C7F272394CBB}">
      <dsp:nvSpPr>
        <dsp:cNvPr id="0" name=""/>
        <dsp:cNvSpPr/>
      </dsp:nvSpPr>
      <dsp:spPr>
        <a:xfrm>
          <a:off x="318561" y="113478"/>
          <a:ext cx="2119756" cy="966645"/>
        </a:xfrm>
        <a:prstGeom prst="ellipse">
          <a:avLst/>
        </a:prstGeom>
        <a:solidFill>
          <a:srgbClr val="94DAE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sz="1400" b="0" u="none" kern="1200" dirty="0">
              <a:solidFill>
                <a:schemeClr val="tx1"/>
              </a:solidFill>
            </a:rPr>
            <a:t>User profile</a:t>
          </a:r>
          <a:endParaRPr lang="zh-CN" altLang="en-US" sz="1400" kern="1200" dirty="0">
            <a:solidFill>
              <a:schemeClr val="tx1"/>
            </a:solidFill>
          </a:endParaRPr>
        </a:p>
      </dsp:txBody>
      <dsp:txXfrm>
        <a:off x="628992" y="255040"/>
        <a:ext cx="1498894" cy="683521"/>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8/15/2023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dirty="0"/>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3234709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a:t>
            </a:fld>
            <a:endParaRPr lang="en-US" dirty="0"/>
          </a:p>
        </p:txBody>
      </p:sp>
    </p:spTree>
    <p:extLst>
      <p:ext uri="{BB962C8B-B14F-4D97-AF65-F5344CB8AC3E}">
        <p14:creationId xmlns:p14="http://schemas.microsoft.com/office/powerpoint/2010/main" val="39982505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a:t>
            </a:fld>
            <a:endParaRPr lang="en-US" dirty="0"/>
          </a:p>
        </p:txBody>
      </p:sp>
    </p:spTree>
    <p:extLst>
      <p:ext uri="{BB962C8B-B14F-4D97-AF65-F5344CB8AC3E}">
        <p14:creationId xmlns:p14="http://schemas.microsoft.com/office/powerpoint/2010/main" val="18767089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a:t>
            </a:fld>
            <a:endParaRPr lang="en-US" dirty="0"/>
          </a:p>
        </p:txBody>
      </p:sp>
    </p:spTree>
    <p:extLst>
      <p:ext uri="{BB962C8B-B14F-4D97-AF65-F5344CB8AC3E}">
        <p14:creationId xmlns:p14="http://schemas.microsoft.com/office/powerpoint/2010/main" val="32986903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a:t>
            </a:fld>
            <a:endParaRPr lang="en-US" dirty="0"/>
          </a:p>
        </p:txBody>
      </p:sp>
    </p:spTree>
    <p:extLst>
      <p:ext uri="{BB962C8B-B14F-4D97-AF65-F5344CB8AC3E}">
        <p14:creationId xmlns:p14="http://schemas.microsoft.com/office/powerpoint/2010/main" val="557926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7</a:t>
            </a:fld>
            <a:endParaRPr lang="en-US" dirty="0"/>
          </a:p>
        </p:txBody>
      </p:sp>
    </p:spTree>
    <p:extLst>
      <p:ext uri="{BB962C8B-B14F-4D97-AF65-F5344CB8AC3E}">
        <p14:creationId xmlns:p14="http://schemas.microsoft.com/office/powerpoint/2010/main" val="28338293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16291766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9</a:t>
            </a:fld>
            <a:endParaRPr lang="en-US" dirty="0"/>
          </a:p>
        </p:txBody>
      </p:sp>
    </p:spTree>
    <p:extLst>
      <p:ext uri="{BB962C8B-B14F-4D97-AF65-F5344CB8AC3E}">
        <p14:creationId xmlns:p14="http://schemas.microsoft.com/office/powerpoint/2010/main" val="3543301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10</a:t>
            </a:fld>
            <a:endParaRPr lang="en-US" dirty="0"/>
          </a:p>
        </p:txBody>
      </p:sp>
    </p:spTree>
    <p:extLst>
      <p:ext uri="{BB962C8B-B14F-4D97-AF65-F5344CB8AC3E}">
        <p14:creationId xmlns:p14="http://schemas.microsoft.com/office/powerpoint/2010/main" val="268315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11</a:t>
            </a:fld>
            <a:endParaRPr lang="en-US" dirty="0"/>
          </a:p>
        </p:txBody>
      </p:sp>
    </p:spTree>
    <p:extLst>
      <p:ext uri="{BB962C8B-B14F-4D97-AF65-F5344CB8AC3E}">
        <p14:creationId xmlns:p14="http://schemas.microsoft.com/office/powerpoint/2010/main" val="37726075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14007322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13</a:t>
            </a:fld>
            <a:endParaRPr lang="en-US" dirty="0"/>
          </a:p>
        </p:txBody>
      </p:sp>
    </p:spTree>
    <p:extLst>
      <p:ext uri="{BB962C8B-B14F-4D97-AF65-F5344CB8AC3E}">
        <p14:creationId xmlns:p14="http://schemas.microsoft.com/office/powerpoint/2010/main" val="36317059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14</a:t>
            </a:fld>
            <a:endParaRPr lang="en-US" dirty="0"/>
          </a:p>
        </p:txBody>
      </p:sp>
    </p:spTree>
    <p:extLst>
      <p:ext uri="{BB962C8B-B14F-4D97-AF65-F5344CB8AC3E}">
        <p14:creationId xmlns:p14="http://schemas.microsoft.com/office/powerpoint/2010/main" val="12001291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15</a:t>
            </a:fld>
            <a:endParaRPr lang="en-US" dirty="0"/>
          </a:p>
        </p:txBody>
      </p:sp>
    </p:spTree>
    <p:extLst>
      <p:ext uri="{BB962C8B-B14F-4D97-AF65-F5344CB8AC3E}">
        <p14:creationId xmlns:p14="http://schemas.microsoft.com/office/powerpoint/2010/main" val="1791198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16</a:t>
            </a:fld>
            <a:endParaRPr lang="en-US" dirty="0"/>
          </a:p>
        </p:txBody>
      </p:sp>
    </p:spTree>
    <p:extLst>
      <p:ext uri="{BB962C8B-B14F-4D97-AF65-F5344CB8AC3E}">
        <p14:creationId xmlns:p14="http://schemas.microsoft.com/office/powerpoint/2010/main" val="4995708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2929086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18</a:t>
            </a:fld>
            <a:endParaRPr lang="en-US" dirty="0"/>
          </a:p>
        </p:txBody>
      </p:sp>
    </p:spTree>
    <p:extLst>
      <p:ext uri="{BB962C8B-B14F-4D97-AF65-F5344CB8AC3E}">
        <p14:creationId xmlns:p14="http://schemas.microsoft.com/office/powerpoint/2010/main" val="20003391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endParaRPr lang="en-US" altLang="zh-CN" dirty="0">
              <a:latin typeface="Huawei Sans" panose="020C0503030203020204" pitchFamily="34" charset="0"/>
            </a:endParaRPr>
          </a:p>
        </p:txBody>
      </p:sp>
      <p:sp>
        <p:nvSpPr>
          <p:cNvPr id="5" name="幻灯片图像占位符 4"/>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25766615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20</a:t>
            </a:fld>
            <a:endParaRPr lang="en-US" dirty="0"/>
          </a:p>
        </p:txBody>
      </p:sp>
    </p:spTree>
    <p:extLst>
      <p:ext uri="{BB962C8B-B14F-4D97-AF65-F5344CB8AC3E}">
        <p14:creationId xmlns:p14="http://schemas.microsoft.com/office/powerpoint/2010/main" val="35173835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21</a:t>
            </a:fld>
            <a:endParaRPr lang="en-US" dirty="0"/>
          </a:p>
        </p:txBody>
      </p:sp>
    </p:spTree>
    <p:extLst>
      <p:ext uri="{BB962C8B-B14F-4D97-AF65-F5344CB8AC3E}">
        <p14:creationId xmlns:p14="http://schemas.microsoft.com/office/powerpoint/2010/main" val="33500749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25769105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24425555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10115889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25</a:t>
            </a:fld>
            <a:endParaRPr lang="en-US" dirty="0"/>
          </a:p>
        </p:txBody>
      </p:sp>
    </p:spTree>
    <p:extLst>
      <p:ext uri="{BB962C8B-B14F-4D97-AF65-F5344CB8AC3E}">
        <p14:creationId xmlns:p14="http://schemas.microsoft.com/office/powerpoint/2010/main" val="42301975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26</a:t>
            </a:fld>
            <a:endParaRPr lang="en-US" dirty="0"/>
          </a:p>
        </p:txBody>
      </p:sp>
    </p:spTree>
    <p:extLst>
      <p:ext uri="{BB962C8B-B14F-4D97-AF65-F5344CB8AC3E}">
        <p14:creationId xmlns:p14="http://schemas.microsoft.com/office/powerpoint/2010/main" val="25170073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42614399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17729085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20416331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41834341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41494117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p:txBody>
      </p:sp>
      <p:sp>
        <p:nvSpPr>
          <p:cNvPr id="5" name="幻灯片图像占位符 4"/>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37677984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33354670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a:p>
            <a:endParaRPr lang="zh-CN" altLang="en-US" dirty="0">
              <a:latin typeface="Huawei Sans" panose="020C0503030203020204" pitchFamily="34" charset="0"/>
            </a:endParaRPr>
          </a:p>
        </p:txBody>
      </p:sp>
      <p:sp>
        <p:nvSpPr>
          <p:cNvPr id="5" name="幻灯片图像占位符 4"/>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17119971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endParaRPr lang="en-US" altLang="zh-CN"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2180618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25186660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25432880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2210619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3033969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8/15/2023</a:t>
            </a:fld>
            <a:endParaRPr lang="en-US" dirty="0"/>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5#目录">
    <p:bg>
      <p:bgPr>
        <a:solidFill>
          <a:srgbClr val="EBEBEB"/>
        </a:solidFill>
        <a:effectLst/>
      </p:bgPr>
    </p:bg>
    <p:spTree>
      <p:nvGrpSpPr>
        <p:cNvPr id="1" name=""/>
        <p:cNvGrpSpPr/>
        <p:nvPr/>
      </p:nvGrpSpPr>
      <p:grpSpPr>
        <a:xfrm>
          <a:off x="0" y="0"/>
          <a:ext cx="0" cy="0"/>
          <a:chOff x="0" y="0"/>
          <a:chExt cx="0" cy="0"/>
        </a:xfrm>
      </p:grpSpPr>
      <p:sp>
        <p:nvSpPr>
          <p:cNvPr id="29" name="文本占位符 6"/>
          <p:cNvSpPr>
            <a:spLocks noGrp="1"/>
          </p:cNvSpPr>
          <p:nvPr>
            <p:ph type="body" sz="quarter" idx="10" hasCustomPrompt="1"/>
          </p:nvPr>
        </p:nvSpPr>
        <p:spPr>
          <a:xfrm>
            <a:off x="1019175" y="1844675"/>
            <a:ext cx="10153650" cy="4068811"/>
          </a:xfrm>
          <a:prstGeom prst="rect">
            <a:avLst/>
          </a:prstGeom>
        </p:spPr>
        <p:txBody>
          <a:bodyPr/>
          <a:lstStyle>
            <a:lvl1pPr marL="457017" marR="0" indent="-457017" algn="just" defTabSz="801367" rtl="0" eaLnBrk="1" fontAlgn="ctr" latinLnBrk="0" hangingPunct="1">
              <a:lnSpc>
                <a:spcPct val="140000"/>
              </a:lnSpc>
              <a:spcBef>
                <a:spcPct val="30000"/>
              </a:spcBef>
              <a:spcAft>
                <a:spcPct val="0"/>
              </a:spcAft>
              <a:buClrTx/>
              <a:buSzPct val="100000"/>
              <a:buFont typeface="+mj-lt"/>
              <a:buAutoNum type="arabicPeriod"/>
              <a:tabLst/>
              <a:defRPr baseline="0">
                <a:latin typeface="Huawei Sans" panose="020C0503030203020204" pitchFamily="34" charset="0"/>
                <a:ea typeface="方正兰亭黑简体" panose="02000000000000000000" pitchFamily="2" charset="-122"/>
                <a:cs typeface="Huawei Sans" panose="020C0503030203020204" pitchFamily="34" charset="0"/>
              </a:defRPr>
            </a:lvl1pPr>
            <a:lvl2pPr fontAlgn="ctr">
              <a:buClrTx/>
              <a:buSzPct val="100000"/>
              <a:buFont typeface="Huawei Sans" panose="020C0503030203020204" pitchFamily="34" charset="0"/>
              <a:buChar char="▫"/>
              <a:defRPr baseline="0">
                <a:latin typeface="Huawei Sans" panose="020C0503030203020204" pitchFamily="34" charset="0"/>
                <a:ea typeface="方正兰亭黑简体" panose="02000000000000000000" pitchFamily="2" charset="-122"/>
              </a:defRPr>
            </a:lvl2pPr>
            <a:lvl3pPr>
              <a:defRPr/>
            </a:lvl3pPr>
            <a:lvl5pPr>
              <a:buNone/>
              <a:defRPr/>
            </a:lvl5pPr>
          </a:lstStyle>
          <a:p>
            <a:pPr marL="457200" indent="-457200">
              <a:buSzPct val="100000"/>
              <a:buFont typeface="+mj-lt"/>
              <a:buAutoNum type="arabicPeriod"/>
            </a:pPr>
            <a:r>
              <a:rPr lang="zh-CN" altLang="en-US" dirty="0"/>
              <a:t>一级目录一</a:t>
            </a:r>
            <a:endParaRPr lang="en-US" altLang="zh-CN" dirty="0"/>
          </a:p>
          <a:p>
            <a:pPr marL="653788" lvl="1" indent="-457017">
              <a:buSzPct val="100000"/>
              <a:buFont typeface="+mj-lt"/>
              <a:buAutoNum type="arabicPeriod"/>
            </a:pPr>
            <a:endParaRPr lang="en-US" altLang="zh-CN" dirty="0"/>
          </a:p>
          <a:p>
            <a:pPr marL="457200" indent="-457200">
              <a:buSzPct val="100000"/>
              <a:buFont typeface="+mj-lt"/>
              <a:buAutoNum type="arabicPeriod"/>
            </a:pPr>
            <a:r>
              <a:rPr lang="zh-CN" altLang="en-US" dirty="0"/>
              <a:t>一级目录二</a:t>
            </a:r>
            <a:endParaRPr lang="en-US" altLang="zh-CN" dirty="0"/>
          </a:p>
          <a:p>
            <a:pPr marL="457200" indent="-457200">
              <a:buSzPct val="100000"/>
              <a:buFont typeface="+mj-lt"/>
              <a:buAutoNum type="arabicPeriod"/>
            </a:pPr>
            <a:r>
              <a:rPr lang="zh-CN" altLang="en-US" dirty="0"/>
              <a:t>一级目录三</a:t>
            </a:r>
            <a:endParaRPr lang="en-US" altLang="zh-CN" dirty="0"/>
          </a:p>
          <a:p>
            <a:pPr marL="457200" indent="-457200">
              <a:buSzPct val="100000"/>
              <a:buFont typeface="+mj-lt"/>
              <a:buAutoNum type="arabicPeriod"/>
            </a:pPr>
            <a:r>
              <a:rPr lang="zh-CN" altLang="en-US" dirty="0"/>
              <a:t>一级目录四</a:t>
            </a:r>
            <a:endParaRPr lang="en-US" altLang="zh-CN" dirty="0"/>
          </a:p>
          <a:p>
            <a:endParaRPr lang="zh-CN" altLang="en-US" dirty="0"/>
          </a:p>
        </p:txBody>
      </p:sp>
      <p:cxnSp>
        <p:nvCxnSpPr>
          <p:cNvPr id="28" name="直线连接符 14">
            <a:extLst>
              <a:ext uri="{FF2B5EF4-FFF2-40B4-BE49-F238E27FC236}">
                <a16:creationId xmlns:a16="http://schemas.microsoft.com/office/drawing/2014/main" id="{C79E9F57-49BC-DC4A-B843-36D48051C848}"/>
              </a:ext>
            </a:extLst>
          </p:cNvPr>
          <p:cNvCxnSpPr>
            <a:cxnSpLocks/>
          </p:cNvCxnSpPr>
          <p:nvPr userDrawn="1"/>
        </p:nvCxnSpPr>
        <p:spPr>
          <a:xfrm flipH="1">
            <a:off x="1029917" y="1349255"/>
            <a:ext cx="2016000" cy="0"/>
          </a:xfrm>
          <a:prstGeom prst="line">
            <a:avLst/>
          </a:prstGeom>
          <a:ln w="28575">
            <a:solidFill>
              <a:srgbClr val="C7000B"/>
            </a:solidFill>
          </a:ln>
          <a:effectLst/>
        </p:spPr>
        <p:style>
          <a:lnRef idx="2">
            <a:schemeClr val="accent1"/>
          </a:lnRef>
          <a:fillRef idx="0">
            <a:schemeClr val="accent1"/>
          </a:fillRef>
          <a:effectRef idx="1">
            <a:schemeClr val="accent1"/>
          </a:effectRef>
          <a:fontRef idx="minor">
            <a:schemeClr val="tx1"/>
          </a:fontRef>
        </p:style>
      </p:cxnSp>
      <p:sp>
        <p:nvSpPr>
          <p:cNvPr id="30" name="文本框 16">
            <a:extLst>
              <a:ext uri="{FF2B5EF4-FFF2-40B4-BE49-F238E27FC236}">
                <a16:creationId xmlns:a16="http://schemas.microsoft.com/office/drawing/2014/main" id="{568EC886-2612-1F43-AB51-21A76A078357}"/>
              </a:ext>
            </a:extLst>
          </p:cNvPr>
          <p:cNvSpPr txBox="1"/>
          <p:nvPr userDrawn="1"/>
        </p:nvSpPr>
        <p:spPr>
          <a:xfrm>
            <a:off x="918916" y="630373"/>
            <a:ext cx="2252540" cy="707886"/>
          </a:xfrm>
          <a:prstGeom prst="rect">
            <a:avLst/>
          </a:prstGeom>
          <a:noFill/>
        </p:spPr>
        <p:txBody>
          <a:bodyPr wrap="none" rtlCol="0">
            <a:spAutoFit/>
          </a:bodyPr>
          <a:lstStyle>
            <a:defPPr>
              <a:defRPr lang="en-US"/>
            </a:defPPr>
            <a:lvl1pPr defTabSz="1001223" eaLnBrk="0" fontAlgn="ctr" hangingPunct="0">
              <a:defRPr sz="3640" b="0" baseline="0">
                <a:solidFill>
                  <a:schemeClr val="tx1">
                    <a:lumMod val="75000"/>
                    <a:lumOff val="25000"/>
                  </a:schemeClr>
                </a:solidFill>
                <a:latin typeface="Huawei Sans" panose="020C0503030203020204" pitchFamily="34" charset="0"/>
                <a:ea typeface="方正兰亭黑简体" panose="02000000000000000000" pitchFamily="2" charset="-122"/>
                <a:cs typeface="Huawei Sans" panose="020C0503030203020204" pitchFamily="34" charset="0"/>
              </a:defRPr>
            </a:lvl1pPr>
          </a:lstStyle>
          <a:p>
            <a:pPr algn="l" defTabSz="1001624" eaLnBrk="0" fontAlgn="ctr" hangingPunct="0"/>
            <a:r>
              <a:rPr lang="en-US" altLang="zh-CN" sz="4000" b="0" kern="1200" baseline="0" dirty="0">
                <a:solidFill>
                  <a:srgbClr val="404040"/>
                </a:solidFill>
                <a:latin typeface="Huawei Sans" panose="020C0503030203020204" pitchFamily="34" charset="0"/>
                <a:ea typeface="方正兰亭黑简体" panose="02000000000000000000" pitchFamily="2" charset="-122"/>
                <a:cs typeface="Huawei Sans" panose="020C0503030203020204" pitchFamily="34" charset="0"/>
              </a:rPr>
              <a:t>Contents</a:t>
            </a:r>
          </a:p>
        </p:txBody>
      </p:sp>
    </p:spTree>
    <p:extLst>
      <p:ext uri="{BB962C8B-B14F-4D97-AF65-F5344CB8AC3E}">
        <p14:creationId xmlns:p14="http://schemas.microsoft.com/office/powerpoint/2010/main" val="1393678260"/>
      </p:ext>
    </p:extLst>
  </p:cSld>
  <p:clrMapOvr>
    <a:masterClrMapping/>
  </p:clrMapOvr>
  <p:extLst>
    <p:ext uri="{DCECCB84-F9BA-43D5-87BE-67443E8EF086}">
      <p15:sldGuideLst xmlns:p15="http://schemas.microsoft.com/office/powerpoint/2012/main">
        <p15:guide id="1" pos="642">
          <p15:clr>
            <a:srgbClr val="FBAE40"/>
          </p15:clr>
        </p15:guide>
        <p15:guide id="2" pos="7038">
          <p15:clr>
            <a:srgbClr val="FBAE40"/>
          </p15:clr>
        </p15:guide>
        <p15:guide id="3" orient="horz" pos="1162">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455612" y="447468"/>
            <a:ext cx="1129347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9" name="文本占位符 6"/>
          <p:cNvSpPr>
            <a:spLocks noGrp="1"/>
          </p:cNvSpPr>
          <p:nvPr>
            <p:ph type="body" sz="quarter" idx="10" hasCustomPrompt="1"/>
          </p:nvPr>
        </p:nvSpPr>
        <p:spPr>
          <a:xfrm>
            <a:off x="455612" y="1052514"/>
            <a:ext cx="1129347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785144745"/>
      </p:ext>
    </p:extLst>
  </p:cSld>
  <p:clrMapOvr>
    <a:masterClrMapping/>
  </p:clrMapOvr>
  <p:extLst>
    <p:ext uri="{DCECCB84-F9BA-43D5-87BE-67443E8EF086}">
      <p15:sldGuideLst xmlns:p15="http://schemas.microsoft.com/office/powerpoint/2012/main">
        <p15:guide id="1" orient="horz" pos="595">
          <p15:clr>
            <a:srgbClr val="FBAE40"/>
          </p15:clr>
        </p15:guide>
        <p15:guide id="2" orient="horz" pos="66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455613" y="447468"/>
            <a:ext cx="11293475"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1787711705"/>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12#本章总结">
    <p:spTree>
      <p:nvGrpSpPr>
        <p:cNvPr id="1" name=""/>
        <p:cNvGrpSpPr/>
        <p:nvPr/>
      </p:nvGrpSpPr>
      <p:grpSpPr>
        <a:xfrm>
          <a:off x="0" y="0"/>
          <a:ext cx="0" cy="0"/>
          <a:chOff x="0" y="0"/>
          <a:chExt cx="0" cy="0"/>
        </a:xfrm>
      </p:grpSpPr>
      <p:sp>
        <p:nvSpPr>
          <p:cNvPr id="10" name="内容占位符 6"/>
          <p:cNvSpPr>
            <a:spLocks noGrp="1"/>
          </p:cNvSpPr>
          <p:nvPr>
            <p:ph sz="quarter" idx="10" hasCustomPrompt="1"/>
          </p:nvPr>
        </p:nvSpPr>
        <p:spPr>
          <a:xfrm>
            <a:off x="1019175" y="1844675"/>
            <a:ext cx="10153650" cy="4082880"/>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vl2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2pPr>
            <a:lvl3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3pPr>
            <a:lvl4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4pPr>
            <a:lvl5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5pPr>
          </a:lstStyle>
          <a:p>
            <a:pPr lvl="0"/>
            <a:r>
              <a:rPr lang="en-US" altLang="zh-CN" dirty="0"/>
              <a:t>Click to edit</a:t>
            </a:r>
            <a:endParaRPr lang="zh-CN" altLang="en-US" dirty="0"/>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cxnSp>
        <p:nvCxnSpPr>
          <p:cNvPr id="9" name="直线连接符 14">
            <a:extLst>
              <a:ext uri="{FF2B5EF4-FFF2-40B4-BE49-F238E27FC236}">
                <a16:creationId xmlns:a16="http://schemas.microsoft.com/office/drawing/2014/main" id="{C79E9F57-49BC-DC4A-B843-36D48051C848}"/>
              </a:ext>
            </a:extLst>
          </p:cNvPr>
          <p:cNvCxnSpPr>
            <a:cxnSpLocks/>
          </p:cNvCxnSpPr>
          <p:nvPr userDrawn="1"/>
        </p:nvCxnSpPr>
        <p:spPr>
          <a:xfrm flipH="1">
            <a:off x="1029917" y="1349255"/>
            <a:ext cx="2196000" cy="0"/>
          </a:xfrm>
          <a:prstGeom prst="line">
            <a:avLst/>
          </a:prstGeom>
          <a:ln w="28575">
            <a:solidFill>
              <a:srgbClr val="C7000B"/>
            </a:solidFill>
          </a:ln>
          <a:effectLst/>
        </p:spPr>
        <p:style>
          <a:lnRef idx="2">
            <a:schemeClr val="accent1"/>
          </a:lnRef>
          <a:fillRef idx="0">
            <a:schemeClr val="accent1"/>
          </a:fillRef>
          <a:effectRef idx="1">
            <a:schemeClr val="accent1"/>
          </a:effectRef>
          <a:fontRef idx="minor">
            <a:schemeClr val="tx1"/>
          </a:fontRef>
        </p:style>
      </p:cxnSp>
      <p:sp>
        <p:nvSpPr>
          <p:cNvPr id="11" name="文本框 16">
            <a:extLst>
              <a:ext uri="{FF2B5EF4-FFF2-40B4-BE49-F238E27FC236}">
                <a16:creationId xmlns:a16="http://schemas.microsoft.com/office/drawing/2014/main" id="{568EC886-2612-1F43-AB51-21A76A078357}"/>
              </a:ext>
            </a:extLst>
          </p:cNvPr>
          <p:cNvSpPr txBox="1"/>
          <p:nvPr userDrawn="1"/>
        </p:nvSpPr>
        <p:spPr>
          <a:xfrm>
            <a:off x="918916" y="630373"/>
            <a:ext cx="2417650" cy="707886"/>
          </a:xfrm>
          <a:prstGeom prst="rect">
            <a:avLst/>
          </a:prstGeom>
          <a:noFill/>
        </p:spPr>
        <p:txBody>
          <a:bodyPr wrap="none" rtlCol="0">
            <a:spAutoFit/>
          </a:bodyPr>
          <a:lstStyle/>
          <a:p>
            <a:pPr algn="l" defTabSz="1001624" rtl="0" eaLnBrk="0" fontAlgn="ctr" hangingPunct="0">
              <a:spcBef>
                <a:spcPct val="0"/>
              </a:spcBef>
              <a:spcAft>
                <a:spcPct val="0"/>
              </a:spcAft>
            </a:pPr>
            <a:r>
              <a:rPr lang="en-US" altLang="zh-CN" sz="4000" b="0" kern="1200" baseline="0" dirty="0">
                <a:solidFill>
                  <a:srgbClr val="404040"/>
                </a:solidFill>
                <a:latin typeface="Huawei Sans" panose="020C0503030203020204" pitchFamily="34" charset="0"/>
                <a:ea typeface="方正兰亭黑简体" panose="02000000000000000000" pitchFamily="2" charset="-122"/>
                <a:cs typeface="Huawei Sans" panose="020C0503030203020204" pitchFamily="34" charset="0"/>
              </a:rPr>
              <a:t>Summary</a:t>
            </a:r>
          </a:p>
        </p:txBody>
      </p:sp>
    </p:spTree>
    <p:extLst>
      <p:ext uri="{BB962C8B-B14F-4D97-AF65-F5344CB8AC3E}">
        <p14:creationId xmlns:p14="http://schemas.microsoft.com/office/powerpoint/2010/main" val="22687335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8/15/2023</a:t>
            </a:fld>
            <a:endParaRPr lang="en-US" dirty="0"/>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dirty="0"/>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6.xml"/><Relationship Id="rId5" Type="http://schemas.openxmlformats.org/officeDocument/2006/relationships/image" Target="../media/image7.sv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25056" y="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1756646" y="2997361"/>
            <a:ext cx="11170918" cy="1046440"/>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 HCIA Big Data</a:t>
            </a:r>
          </a:p>
          <a:p>
            <a:r>
              <a:rPr lang="en-US" altLang="zh-CN" sz="3100" b="1" dirty="0">
                <a:solidFill>
                  <a:schemeClr val="bg1"/>
                </a:solidFill>
                <a:latin typeface="Times New Roman" panose="02020603050405020304" pitchFamily="18" charset="0"/>
                <a:cs typeface="Times New Roman" panose="02020603050405020304" pitchFamily="18" charset="0"/>
              </a:rPr>
              <a:t> </a:t>
            </a:r>
            <a:r>
              <a:rPr lang="en-US" sz="3100" b="1" dirty="0">
                <a:solidFill>
                  <a:schemeClr val="bg1"/>
                </a:solidFill>
                <a:latin typeface="Times New Roman" panose="02020603050405020304" pitchFamily="18" charset="0"/>
                <a:cs typeface="Times New Roman" panose="02020603050405020304" pitchFamily="18" charset="0"/>
              </a:rPr>
              <a:t>HBase</a:t>
            </a:r>
            <a:r>
              <a:rPr lang="en-US" altLang="zh-CN" sz="3100" b="1" dirty="0">
                <a:solidFill>
                  <a:schemeClr val="bg1"/>
                </a:solidFill>
                <a:latin typeface="Times New Roman" panose="02020603050405020304" pitchFamily="18" charset="0"/>
                <a:cs typeface="Times New Roman" panose="02020603050405020304" pitchFamily="18" charset="0"/>
              </a:rPr>
              <a:t> — </a:t>
            </a:r>
            <a:r>
              <a:rPr lang="en-US" sz="3100" b="1" dirty="0">
                <a:solidFill>
                  <a:schemeClr val="bg1"/>
                </a:solidFill>
                <a:latin typeface="Times New Roman" panose="02020603050405020304" pitchFamily="18" charset="0"/>
                <a:cs typeface="Times New Roman" panose="02020603050405020304" pitchFamily="18" charset="0"/>
              </a:rPr>
              <a:t>Distributed Database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36307" y="4689762"/>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605143" y="4080033"/>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Eng. Hagar Muhammed</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35245"/>
            <a:ext cx="3763405" cy="268350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b="1" dirty="0"/>
              <a:t>Types of Databases</a:t>
            </a:r>
          </a:p>
          <a:p>
            <a:r>
              <a:rPr lang="en-US" dirty="0">
                <a:solidFill>
                  <a:schemeClr val="bg1">
                    <a:lumMod val="50000"/>
                  </a:schemeClr>
                </a:solidFill>
              </a:rPr>
              <a:t>HBase Overview</a:t>
            </a:r>
          </a:p>
          <a:p>
            <a:pPr algn="l"/>
            <a:r>
              <a:rPr lang="en-US" dirty="0">
                <a:solidFill>
                  <a:schemeClr val="bg1">
                    <a:lumMod val="50000"/>
                  </a:schemeClr>
                </a:solidFill>
              </a:rPr>
              <a:t>Storage Mechanism in HBase</a:t>
            </a:r>
          </a:p>
          <a:p>
            <a:r>
              <a:rPr lang="en-US" dirty="0">
                <a:solidFill>
                  <a:schemeClr val="bg1">
                    <a:lumMod val="50000"/>
                  </a:schemeClr>
                </a:solidFill>
              </a:rPr>
              <a:t>Features of HBase</a:t>
            </a:r>
            <a:endParaRPr dirty="0">
              <a:solidFill>
                <a:schemeClr val="bg1">
                  <a:lumMod val="50000"/>
                </a:schemeClr>
              </a:solidFill>
            </a:endParaRPr>
          </a:p>
          <a:p>
            <a:pPr algn="l"/>
            <a:r>
              <a:rPr lang="en-US" dirty="0">
                <a:solidFill>
                  <a:schemeClr val="bg1">
                    <a:lumMod val="50000"/>
                  </a:schemeClr>
                </a:solidFill>
              </a:rPr>
              <a:t>HBase Performance Tuning</a:t>
            </a:r>
          </a:p>
          <a:p>
            <a:r>
              <a:rPr lang="en-US" b="0" u="none" dirty="0">
                <a:solidFill>
                  <a:schemeClr val="bg1">
                    <a:lumMod val="50000"/>
                  </a:schemeClr>
                </a:solidFill>
                <a:latin typeface="Huawei Sans" panose="020C0503030203020204" pitchFamily="34" charset="0"/>
              </a:rPr>
              <a:t>Common Shell Commands of HBase</a:t>
            </a:r>
            <a:endParaRPr lang="en-US" altLang="zh-CN" dirty="0">
              <a:solidFill>
                <a:schemeClr val="bg1">
                  <a:lumMod val="50000"/>
                </a:schemeClr>
              </a:solidFill>
              <a:latin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3432359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182979" y="1165843"/>
            <a:ext cx="12009021" cy="2000548"/>
          </a:xfrm>
          <a:prstGeom prst="rect">
            <a:avLst/>
          </a:prstGeom>
          <a:noFill/>
        </p:spPr>
        <p:txBody>
          <a:bodyPr wrap="square">
            <a:spAutoFit/>
          </a:bodyPr>
          <a:lstStyle/>
          <a:p>
            <a:r>
              <a:rPr lang="en-US" sz="2800" b="1" dirty="0">
                <a:solidFill>
                  <a:srgbClr val="784658"/>
                </a:solidFill>
                <a:latin typeface="Huawei Sans" panose="020C0503030203020204" pitchFamily="34" charset="0"/>
              </a:rPr>
              <a:t>Hierarchical Databases</a:t>
            </a:r>
            <a:r>
              <a:rPr lang="en-US" sz="2800" b="0" i="0" dirty="0">
                <a:solidFill>
                  <a:srgbClr val="273239"/>
                </a:solidFill>
                <a:effectLst/>
                <a:latin typeface="Nunito" panose="020B0604020202020204" pitchFamily="2" charset="0"/>
              </a:rPr>
              <a:t> </a:t>
            </a:r>
          </a:p>
          <a:p>
            <a:r>
              <a:rPr lang="en-US" sz="2400" b="0" i="0" dirty="0">
                <a:solidFill>
                  <a:srgbClr val="273239"/>
                </a:solidFill>
                <a:effectLst/>
                <a:latin typeface="Nunito" panose="020B0604020202020204" pitchFamily="2" charset="0"/>
              </a:rPr>
              <a:t>Just as in any hierarchy, this database follows the progression of data being categorized in ranks or levels, wherein data is categorized based on a common point of linkage. As a result, two entities of data will be lower in rank and the commonality would assume a higher rank. Refer to the diagram below</a:t>
            </a:r>
            <a:r>
              <a:rPr lang="en-US" sz="2000" b="0" i="0" dirty="0">
                <a:solidFill>
                  <a:srgbClr val="273239"/>
                </a:solidFill>
                <a:effectLst/>
                <a:latin typeface="Nunito" panose="020B0604020202020204" pitchFamily="2" charset="0"/>
              </a:rPr>
              <a:t>: </a:t>
            </a:r>
            <a:endParaRPr lang="en-US" sz="2000" dirty="0"/>
          </a:p>
        </p:txBody>
      </p:sp>
      <p:pic>
        <p:nvPicPr>
          <p:cNvPr id="7" name="Picture 6">
            <a:extLst>
              <a:ext uri="{FF2B5EF4-FFF2-40B4-BE49-F238E27FC236}">
                <a16:creationId xmlns:a16="http://schemas.microsoft.com/office/drawing/2014/main" id="{C52E1C49-BA41-4225-B5A4-6D2764384642}"/>
              </a:ext>
            </a:extLst>
          </p:cNvPr>
          <p:cNvPicPr>
            <a:picLocks noChangeAspect="1"/>
          </p:cNvPicPr>
          <p:nvPr/>
        </p:nvPicPr>
        <p:blipFill>
          <a:blip r:embed="rId6"/>
          <a:stretch>
            <a:fillRect/>
          </a:stretch>
        </p:blipFill>
        <p:spPr>
          <a:xfrm>
            <a:off x="504263" y="3214642"/>
            <a:ext cx="10982424" cy="3143412"/>
          </a:xfrm>
          <a:prstGeom prst="rect">
            <a:avLst/>
          </a:prstGeom>
        </p:spPr>
      </p:pic>
    </p:spTree>
    <p:extLst>
      <p:ext uri="{BB962C8B-B14F-4D97-AF65-F5344CB8AC3E}">
        <p14:creationId xmlns:p14="http://schemas.microsoft.com/office/powerpoint/2010/main" val="4050197568"/>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23908"/>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b="1" dirty="0">
              <a:solidFill>
                <a:srgbClr val="784658"/>
              </a:solidFill>
              <a:latin typeface="Huawei Sans" panose="020C0503030203020204" pitchFamily="34" charset="0"/>
            </a:endParaRPr>
          </a:p>
          <a:p>
            <a:endParaRPr lang="en-US" sz="24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182979" y="1165843"/>
            <a:ext cx="11988882" cy="1754326"/>
          </a:xfrm>
          <a:prstGeom prst="rect">
            <a:avLst/>
          </a:prstGeom>
          <a:noFill/>
        </p:spPr>
        <p:txBody>
          <a:bodyPr wrap="square">
            <a:spAutoFit/>
          </a:bodyPr>
          <a:lstStyle/>
          <a:p>
            <a:r>
              <a:rPr lang="en-US" sz="2800" b="1" dirty="0">
                <a:solidFill>
                  <a:srgbClr val="784658"/>
                </a:solidFill>
                <a:latin typeface="Huawei Sans" panose="020C0503030203020204" pitchFamily="34" charset="0"/>
              </a:rPr>
              <a:t>Network Databases : </a:t>
            </a:r>
            <a:br>
              <a:rPr lang="en-US" sz="2800" b="1" dirty="0">
                <a:solidFill>
                  <a:srgbClr val="784658"/>
                </a:solidFill>
                <a:latin typeface="Huawei Sans" panose="020C0503030203020204" pitchFamily="34" charset="0"/>
              </a:rPr>
            </a:br>
            <a:r>
              <a:rPr lang="en-US" sz="2000" dirty="0">
                <a:solidFill>
                  <a:srgbClr val="273239"/>
                </a:solidFill>
                <a:latin typeface="Nunito" panose="020B0604020202020204" pitchFamily="2" charset="0"/>
              </a:rPr>
              <a:t>A network database is a hierarchical database, but with a major tweak. The child records are given the freedom to associate with multiple parent records. As a result, a network or net of database files linked with multiple threads is observed. Notice how the Student, Faculty, and Resources elements each have two-parent records, which are Departments and Clubs. </a:t>
            </a:r>
          </a:p>
        </p:txBody>
      </p:sp>
      <p:pic>
        <p:nvPicPr>
          <p:cNvPr id="7" name="Picture 6">
            <a:extLst>
              <a:ext uri="{FF2B5EF4-FFF2-40B4-BE49-F238E27FC236}">
                <a16:creationId xmlns:a16="http://schemas.microsoft.com/office/drawing/2014/main" id="{ED024075-42C9-4010-9577-14EAD0C147F3}"/>
              </a:ext>
            </a:extLst>
          </p:cNvPr>
          <p:cNvPicPr>
            <a:picLocks noChangeAspect="1"/>
          </p:cNvPicPr>
          <p:nvPr/>
        </p:nvPicPr>
        <p:blipFill>
          <a:blip r:embed="rId6"/>
          <a:stretch>
            <a:fillRect/>
          </a:stretch>
        </p:blipFill>
        <p:spPr>
          <a:xfrm>
            <a:off x="504263" y="3040619"/>
            <a:ext cx="11402188" cy="3317435"/>
          </a:xfrm>
          <a:prstGeom prst="rect">
            <a:avLst/>
          </a:prstGeom>
        </p:spPr>
      </p:pic>
    </p:spTree>
    <p:extLst>
      <p:ext uri="{BB962C8B-B14F-4D97-AF65-F5344CB8AC3E}">
        <p14:creationId xmlns:p14="http://schemas.microsoft.com/office/powerpoint/2010/main" val="3859949976"/>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23908"/>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b="1" dirty="0">
              <a:solidFill>
                <a:srgbClr val="784658"/>
              </a:solidFill>
              <a:latin typeface="Huawei Sans" panose="020C0503030203020204" pitchFamily="34" charset="0"/>
            </a:endParaRPr>
          </a:p>
          <a:p>
            <a:endParaRPr lang="en-US" sz="24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182979" y="1165843"/>
            <a:ext cx="11988882" cy="2062103"/>
          </a:xfrm>
          <a:prstGeom prst="rect">
            <a:avLst/>
          </a:prstGeom>
          <a:noFill/>
        </p:spPr>
        <p:txBody>
          <a:bodyPr wrap="square">
            <a:spAutoFit/>
          </a:bodyPr>
          <a:lstStyle/>
          <a:p>
            <a:r>
              <a:rPr lang="en-US" sz="2800" b="1" dirty="0">
                <a:solidFill>
                  <a:srgbClr val="784658"/>
                </a:solidFill>
                <a:latin typeface="Huawei Sans" panose="020C0503030203020204" pitchFamily="34" charset="0"/>
              </a:rPr>
              <a:t>Object-Oriented Databases : </a:t>
            </a:r>
            <a:br>
              <a:rPr lang="en-US" sz="2800" b="1" dirty="0">
                <a:solidFill>
                  <a:srgbClr val="784658"/>
                </a:solidFill>
                <a:latin typeface="Huawei Sans" panose="020C0503030203020204" pitchFamily="34" charset="0"/>
              </a:rPr>
            </a:br>
            <a:r>
              <a:rPr lang="en-US" sz="2000" dirty="0">
                <a:solidFill>
                  <a:srgbClr val="273239"/>
                </a:solidFill>
                <a:latin typeface="Nunito" panose="020B0604020202020204" pitchFamily="2" charset="0"/>
              </a:rPr>
              <a:t>Those familiar with the Object-Oriented Programming Paradigm would be able to relate to this model of databases easily. Information stored in a database is capable of being represented as an object which response as an instance of the database model. Therefore, the object can be referenced and called without any difficulty. As a result, the workload on the database is substantially reduced. </a:t>
            </a:r>
            <a:br>
              <a:rPr lang="en-US" sz="2000" dirty="0">
                <a:solidFill>
                  <a:srgbClr val="273239"/>
                </a:solidFill>
                <a:latin typeface="Nunito" panose="020B0604020202020204" pitchFamily="2" charset="0"/>
              </a:rPr>
            </a:br>
            <a:r>
              <a:rPr lang="en-US" sz="2000" dirty="0">
                <a:solidFill>
                  <a:srgbClr val="273239"/>
                </a:solidFill>
                <a:latin typeface="Nunito" panose="020B0604020202020204" pitchFamily="2" charset="0"/>
              </a:rPr>
              <a:t> </a:t>
            </a:r>
          </a:p>
        </p:txBody>
      </p:sp>
      <p:pic>
        <p:nvPicPr>
          <p:cNvPr id="4" name="Picture 3">
            <a:extLst>
              <a:ext uri="{FF2B5EF4-FFF2-40B4-BE49-F238E27FC236}">
                <a16:creationId xmlns:a16="http://schemas.microsoft.com/office/drawing/2014/main" id="{159F1F91-AC76-4FB3-BD5C-66D3A70DFC13}"/>
              </a:ext>
            </a:extLst>
          </p:cNvPr>
          <p:cNvPicPr>
            <a:picLocks noChangeAspect="1"/>
          </p:cNvPicPr>
          <p:nvPr/>
        </p:nvPicPr>
        <p:blipFill rotWithShape="1">
          <a:blip r:embed="rId6"/>
          <a:srcRect l="3899" t="6815" r="7856" b="7039"/>
          <a:stretch/>
        </p:blipFill>
        <p:spPr>
          <a:xfrm>
            <a:off x="1039528" y="3128210"/>
            <a:ext cx="9991251" cy="3117755"/>
          </a:xfrm>
          <a:prstGeom prst="rect">
            <a:avLst/>
          </a:prstGeom>
        </p:spPr>
      </p:pic>
    </p:spTree>
    <p:extLst>
      <p:ext uri="{BB962C8B-B14F-4D97-AF65-F5344CB8AC3E}">
        <p14:creationId xmlns:p14="http://schemas.microsoft.com/office/powerpoint/2010/main" val="3354151216"/>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23908"/>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b="1" dirty="0">
              <a:solidFill>
                <a:srgbClr val="784658"/>
              </a:solidFill>
              <a:latin typeface="Huawei Sans" panose="020C0503030203020204" pitchFamily="34" charset="0"/>
            </a:endParaRPr>
          </a:p>
          <a:p>
            <a:endParaRPr lang="en-US" sz="24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203118" y="1021917"/>
            <a:ext cx="11988882" cy="1754326"/>
          </a:xfrm>
          <a:prstGeom prst="rect">
            <a:avLst/>
          </a:prstGeom>
          <a:noFill/>
        </p:spPr>
        <p:txBody>
          <a:bodyPr wrap="square">
            <a:spAutoFit/>
          </a:bodyPr>
          <a:lstStyle/>
          <a:p>
            <a:r>
              <a:rPr lang="en-US" sz="2800" b="1" dirty="0">
                <a:solidFill>
                  <a:srgbClr val="784658"/>
                </a:solidFill>
                <a:latin typeface="Huawei Sans" panose="020C0503030203020204" pitchFamily="34" charset="0"/>
              </a:rPr>
              <a:t> Relational Database: </a:t>
            </a:r>
            <a:br>
              <a:rPr lang="en-US" sz="2800" b="1" dirty="0">
                <a:solidFill>
                  <a:srgbClr val="784658"/>
                </a:solidFill>
                <a:latin typeface="Huawei Sans" panose="020C0503030203020204" pitchFamily="34" charset="0"/>
              </a:rPr>
            </a:br>
            <a:r>
              <a:rPr lang="en-US" sz="2000" b="0" i="0" dirty="0">
                <a:solidFill>
                  <a:srgbClr val="273239"/>
                </a:solidFill>
                <a:effectLst/>
                <a:latin typeface="Nunito" panose="020B0604020202020204" pitchFamily="2" charset="0"/>
              </a:rPr>
              <a:t>Considered the most mature of all databases, these databases lead in the production line along with their management systems. In this database, every piece of information has a relationship with every other piece of information. This is on account of every data value in the database having a unique identity in the form of a record. </a:t>
            </a:r>
            <a:endParaRPr lang="en-US" sz="2000" dirty="0">
              <a:solidFill>
                <a:srgbClr val="273239"/>
              </a:solidFill>
              <a:latin typeface="Nunito" panose="020B0604020202020204" pitchFamily="2" charset="0"/>
            </a:endParaRPr>
          </a:p>
        </p:txBody>
      </p:sp>
      <p:pic>
        <p:nvPicPr>
          <p:cNvPr id="7" name="Picture 6">
            <a:extLst>
              <a:ext uri="{FF2B5EF4-FFF2-40B4-BE49-F238E27FC236}">
                <a16:creationId xmlns:a16="http://schemas.microsoft.com/office/drawing/2014/main" id="{C1CCB162-FA23-4EE5-BA8D-02A09B829E3B}"/>
              </a:ext>
            </a:extLst>
          </p:cNvPr>
          <p:cNvPicPr>
            <a:picLocks noChangeAspect="1"/>
          </p:cNvPicPr>
          <p:nvPr/>
        </p:nvPicPr>
        <p:blipFill rotWithShape="1">
          <a:blip r:embed="rId6"/>
          <a:srcRect l="1542" t="1732" r="11200" b="7304"/>
          <a:stretch/>
        </p:blipFill>
        <p:spPr>
          <a:xfrm>
            <a:off x="2675724" y="2746986"/>
            <a:ext cx="9127070" cy="3850106"/>
          </a:xfrm>
          <a:prstGeom prst="rect">
            <a:avLst/>
          </a:prstGeom>
        </p:spPr>
      </p:pic>
    </p:spTree>
    <p:extLst>
      <p:ext uri="{BB962C8B-B14F-4D97-AF65-F5344CB8AC3E}">
        <p14:creationId xmlns:p14="http://schemas.microsoft.com/office/powerpoint/2010/main" val="1242646886"/>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23908"/>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b="1" dirty="0">
              <a:solidFill>
                <a:srgbClr val="784658"/>
              </a:solidFill>
              <a:latin typeface="Huawei Sans" panose="020C0503030203020204" pitchFamily="34" charset="0"/>
            </a:endParaRPr>
          </a:p>
          <a:p>
            <a:endParaRPr lang="en-US" sz="24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182979" y="1745685"/>
            <a:ext cx="11988882" cy="2677656"/>
          </a:xfrm>
          <a:prstGeom prst="rect">
            <a:avLst/>
          </a:prstGeom>
          <a:noFill/>
        </p:spPr>
        <p:txBody>
          <a:bodyPr wrap="square">
            <a:spAutoFit/>
          </a:bodyPr>
          <a:lstStyle/>
          <a:p>
            <a:pPr algn="l"/>
            <a:r>
              <a:rPr lang="en-US" sz="2000" b="1" i="0" dirty="0">
                <a:solidFill>
                  <a:srgbClr val="273239"/>
                </a:solidFill>
                <a:effectLst/>
                <a:latin typeface="Nunito" panose="020B0604020202020204" pitchFamily="2" charset="0"/>
              </a:rPr>
              <a:t> </a:t>
            </a:r>
            <a:r>
              <a:rPr lang="en-US" sz="2800" b="1" i="0" dirty="0">
                <a:solidFill>
                  <a:srgbClr val="784658"/>
                </a:solidFill>
                <a:effectLst/>
                <a:latin typeface="Huawei Sans" panose="020C0503030203020204" pitchFamily="34" charset="0"/>
              </a:rPr>
              <a:t>Column Based</a:t>
            </a:r>
            <a:r>
              <a:rPr lang="en-US" sz="2800" b="1" dirty="0">
                <a:solidFill>
                  <a:srgbClr val="784658"/>
                </a:solidFill>
                <a:latin typeface="Huawei Sans" panose="020C0503030203020204" pitchFamily="34" charset="0"/>
              </a:rPr>
              <a:t> Databases : </a:t>
            </a:r>
            <a:br>
              <a:rPr lang="en-US" sz="2800" b="1" dirty="0">
                <a:solidFill>
                  <a:srgbClr val="784658"/>
                </a:solidFill>
                <a:latin typeface="Huawei Sans" panose="020C0503030203020204" pitchFamily="34" charset="0"/>
              </a:rPr>
            </a:br>
            <a:r>
              <a:rPr lang="en-US" sz="2000" b="0" i="0" dirty="0">
                <a:solidFill>
                  <a:srgbClr val="202122"/>
                </a:solidFill>
                <a:effectLst/>
                <a:latin typeface="Arial" panose="020B0604020202020204" pitchFamily="34" charset="0"/>
              </a:rPr>
              <a:t>A </a:t>
            </a:r>
            <a:r>
              <a:rPr lang="en-US" sz="2000" b="1" i="0" dirty="0">
                <a:solidFill>
                  <a:srgbClr val="202122"/>
                </a:solidFill>
                <a:effectLst/>
                <a:latin typeface="Arial" panose="020B0604020202020204" pitchFamily="34" charset="0"/>
              </a:rPr>
              <a:t>column-oriented DBMS</a:t>
            </a:r>
            <a:r>
              <a:rPr lang="en-US" sz="2000" b="0" i="0" dirty="0">
                <a:solidFill>
                  <a:srgbClr val="202122"/>
                </a:solidFill>
                <a:effectLst/>
                <a:latin typeface="Arial" panose="020B0604020202020204" pitchFamily="34" charset="0"/>
              </a:rPr>
              <a:t> or </a:t>
            </a:r>
            <a:r>
              <a:rPr lang="en-US" sz="2000" b="1" i="0" dirty="0">
                <a:solidFill>
                  <a:srgbClr val="202122"/>
                </a:solidFill>
                <a:effectLst/>
                <a:latin typeface="Arial" panose="020B0604020202020204" pitchFamily="34" charset="0"/>
              </a:rPr>
              <a:t>columnar DBMS</a:t>
            </a:r>
            <a:r>
              <a:rPr lang="en-US" sz="2000" b="0" i="0" dirty="0">
                <a:solidFill>
                  <a:srgbClr val="202122"/>
                </a:solidFill>
                <a:effectLst/>
                <a:latin typeface="Arial" panose="020B0604020202020204" pitchFamily="34" charset="0"/>
              </a:rPr>
              <a:t> is a </a:t>
            </a:r>
            <a:r>
              <a:rPr lang="en-US" sz="2000" dirty="0">
                <a:solidFill>
                  <a:srgbClr val="202122"/>
                </a:solidFill>
                <a:latin typeface="Arial" panose="020B0604020202020204" pitchFamily="34" charset="0"/>
              </a:rPr>
              <a:t>database management systems</a:t>
            </a:r>
            <a:r>
              <a:rPr lang="en-US" sz="2000" b="0" i="0" dirty="0">
                <a:solidFill>
                  <a:srgbClr val="202122"/>
                </a:solidFill>
                <a:effectLst/>
                <a:latin typeface="Arial" panose="020B0604020202020204" pitchFamily="34" charset="0"/>
              </a:rPr>
              <a:t>(DBMS) that stores data tables by </a:t>
            </a:r>
            <a:r>
              <a:rPr lang="en-US" sz="2000" b="0" i="0" u="none" strike="noStrike" dirty="0">
                <a:effectLst/>
                <a:latin typeface="Arial" panose="020B0604020202020204" pitchFamily="34" charset="0"/>
              </a:rPr>
              <a:t>column</a:t>
            </a:r>
            <a:r>
              <a:rPr lang="en-US" sz="2000" b="0" i="0" dirty="0">
                <a:solidFill>
                  <a:srgbClr val="202122"/>
                </a:solidFill>
                <a:effectLst/>
                <a:latin typeface="Arial" panose="020B0604020202020204" pitchFamily="34" charset="0"/>
              </a:rPr>
              <a:t> rather than by row. Benefits include more efficient access to data when only querying a subset of columns (by eliminating the need to read columns that are not relevant), and more options for data compression. However, they are typically less efficient for inserting new data.</a:t>
            </a:r>
          </a:p>
          <a:p>
            <a:pPr algn="l"/>
            <a:r>
              <a:rPr lang="en-US" sz="2000" b="0" i="0" dirty="0">
                <a:solidFill>
                  <a:srgbClr val="202122"/>
                </a:solidFill>
                <a:effectLst/>
                <a:latin typeface="Arial" panose="020B0604020202020204" pitchFamily="34" charset="0"/>
              </a:rPr>
              <a:t>Practical use of a column store versus a row store differs little in the </a:t>
            </a:r>
            <a:r>
              <a:rPr lang="en-US" sz="2000" b="0" i="0" u="none" strike="noStrike" dirty="0">
                <a:effectLst/>
                <a:latin typeface="Arial" panose="020B0604020202020204" pitchFamily="34" charset="0"/>
              </a:rPr>
              <a:t>relational</a:t>
            </a:r>
            <a:r>
              <a:rPr lang="en-US" sz="2000" b="0" i="0" u="none" strike="noStrike" dirty="0">
                <a:solidFill>
                  <a:srgbClr val="3366CC"/>
                </a:solidFill>
                <a:effectLst/>
                <a:latin typeface="Arial" panose="020B0604020202020204" pitchFamily="34" charset="0"/>
              </a:rPr>
              <a:t> </a:t>
            </a:r>
            <a:r>
              <a:rPr lang="en-US" sz="2000" b="0" i="0" u="none" strike="noStrike" dirty="0">
                <a:effectLst/>
                <a:latin typeface="Arial" panose="020B0604020202020204" pitchFamily="34" charset="0"/>
              </a:rPr>
              <a:t>Database</a:t>
            </a:r>
            <a:r>
              <a:rPr lang="en-US" sz="2000" b="0" i="0" u="none" strike="noStrike" dirty="0">
                <a:solidFill>
                  <a:srgbClr val="3366CC"/>
                </a:solidFill>
                <a:effectLst/>
                <a:latin typeface="Arial" panose="020B0604020202020204" pitchFamily="34" charset="0"/>
              </a:rPr>
              <a:t> </a:t>
            </a:r>
            <a:r>
              <a:rPr lang="en-US" sz="2000" b="0" i="0" dirty="0">
                <a:solidFill>
                  <a:srgbClr val="202122"/>
                </a:solidFill>
                <a:effectLst/>
                <a:latin typeface="Arial" panose="020B0604020202020204" pitchFamily="34" charset="0"/>
              </a:rPr>
              <a:t>world. Both columnar and row databases can use traditional database query languages like SQL to load data and perform queries</a:t>
            </a:r>
            <a:endParaRPr lang="en-US" sz="2000" dirty="0">
              <a:solidFill>
                <a:srgbClr val="273239"/>
              </a:solidFill>
              <a:latin typeface="Nunito" panose="020B0604020202020204" pitchFamily="2" charset="0"/>
            </a:endParaRPr>
          </a:p>
        </p:txBody>
      </p:sp>
    </p:spTree>
    <p:extLst>
      <p:ext uri="{BB962C8B-B14F-4D97-AF65-F5344CB8AC3E}">
        <p14:creationId xmlns:p14="http://schemas.microsoft.com/office/powerpoint/2010/main" val="350844623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Types of Databases</a:t>
            </a:r>
          </a:p>
          <a:p>
            <a:r>
              <a:rPr lang="en-US" b="1" dirty="0"/>
              <a:t>HBase Overview</a:t>
            </a:r>
          </a:p>
          <a:p>
            <a:pPr algn="l"/>
            <a:r>
              <a:rPr lang="en-US" dirty="0">
                <a:solidFill>
                  <a:schemeClr val="bg1">
                    <a:lumMod val="50000"/>
                  </a:schemeClr>
                </a:solidFill>
              </a:rPr>
              <a:t>Storage Mechanism in HBase</a:t>
            </a:r>
          </a:p>
          <a:p>
            <a:r>
              <a:rPr lang="en-US" dirty="0">
                <a:solidFill>
                  <a:schemeClr val="bg1">
                    <a:lumMod val="50000"/>
                  </a:schemeClr>
                </a:solidFill>
              </a:rPr>
              <a:t>Features of HBase</a:t>
            </a:r>
            <a:endParaRPr dirty="0">
              <a:solidFill>
                <a:schemeClr val="bg1">
                  <a:lumMod val="50000"/>
                </a:schemeClr>
              </a:solidFill>
            </a:endParaRPr>
          </a:p>
          <a:p>
            <a:pPr algn="l"/>
            <a:r>
              <a:rPr lang="en-US" dirty="0">
                <a:solidFill>
                  <a:schemeClr val="bg1">
                    <a:lumMod val="50000"/>
                  </a:schemeClr>
                </a:solidFill>
              </a:rPr>
              <a:t>HBase Performance Tuning</a:t>
            </a:r>
          </a:p>
          <a:p>
            <a:r>
              <a:rPr lang="en-US" b="0" u="none" dirty="0">
                <a:solidFill>
                  <a:schemeClr val="bg1">
                    <a:lumMod val="50000"/>
                  </a:schemeClr>
                </a:solidFill>
                <a:latin typeface="Huawei Sans" panose="020C0503030203020204" pitchFamily="34" charset="0"/>
              </a:rPr>
              <a:t>Common Shell Commands of HBase</a:t>
            </a:r>
            <a:endParaRPr lang="en-US" altLang="zh-CN" dirty="0">
              <a:solidFill>
                <a:schemeClr val="bg1">
                  <a:lumMod val="50000"/>
                </a:schemeClr>
              </a:solidFill>
              <a:latin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1912935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589300" y="1309584"/>
            <a:ext cx="6034000" cy="584775"/>
          </a:xfrm>
          <a:prstGeom prst="rect">
            <a:avLst/>
          </a:prstGeom>
          <a:noFill/>
        </p:spPr>
        <p:txBody>
          <a:bodyPr wrap="square" rtlCol="0">
            <a:spAutoFit/>
          </a:bodyPr>
          <a:lstStyle/>
          <a:p>
            <a:r>
              <a:rPr lang="en-US" sz="3200" b="1" dirty="0">
                <a:solidFill>
                  <a:srgbClr val="784658"/>
                </a:solidFill>
                <a:latin typeface="Huawei Sans" panose="020C0503030203020204" pitchFamily="34" charset="0"/>
              </a:rPr>
              <a:t>HBase </a:t>
            </a:r>
            <a:r>
              <a:rPr lang="en-US" sz="2800" b="1" dirty="0">
                <a:solidFill>
                  <a:srgbClr val="784658"/>
                </a:solidFill>
                <a:latin typeface="Huawei Sans" panose="020C0503030203020204" pitchFamily="34" charset="0"/>
              </a:rPr>
              <a:t>Overview</a:t>
            </a:r>
            <a:endParaRPr lang="en-US" sz="2800" b="1" dirty="0">
              <a:solidFill>
                <a:srgbClr val="784658"/>
              </a:solidFill>
            </a:endParaRPr>
          </a:p>
        </p:txBody>
      </p:sp>
      <p:sp>
        <p:nvSpPr>
          <p:cNvPr id="14" name="TextBox 13">
            <a:extLst>
              <a:ext uri="{FF2B5EF4-FFF2-40B4-BE49-F238E27FC236}">
                <a16:creationId xmlns:a16="http://schemas.microsoft.com/office/drawing/2014/main" id="{407EEB42-6610-456E-92D1-66FE97F284BE}"/>
              </a:ext>
            </a:extLst>
          </p:cNvPr>
          <p:cNvSpPr txBox="1"/>
          <p:nvPr/>
        </p:nvSpPr>
        <p:spPr>
          <a:xfrm>
            <a:off x="98301" y="2272578"/>
            <a:ext cx="11995398" cy="1938992"/>
          </a:xfrm>
          <a:prstGeom prst="rect">
            <a:avLst/>
          </a:prstGeom>
          <a:noFill/>
        </p:spPr>
        <p:txBody>
          <a:bodyPr wrap="square">
            <a:spAutoFit/>
          </a:bodyPr>
          <a:lstStyle/>
          <a:p>
            <a:pPr algn="just"/>
            <a:r>
              <a:rPr lang="en-US" sz="2000" b="0" i="0" dirty="0">
                <a:solidFill>
                  <a:srgbClr val="000000"/>
                </a:solidFill>
                <a:effectLst/>
                <a:latin typeface="Nunito" panose="020B0604020202020204" pitchFamily="2" charset="0"/>
              </a:rPr>
              <a:t>HBase is a distributed column-oriented database built on top of the Hadoop file system. It is an open-source project and is horizontally scalable.</a:t>
            </a:r>
          </a:p>
          <a:p>
            <a:pPr algn="just"/>
            <a:r>
              <a:rPr lang="en-US" sz="2000" b="0" i="0" dirty="0">
                <a:solidFill>
                  <a:srgbClr val="000000"/>
                </a:solidFill>
                <a:effectLst/>
                <a:latin typeface="Nunito" panose="020B0604020202020204" pitchFamily="2" charset="0"/>
              </a:rPr>
              <a:t>HBase is a data model provide quick random access to huge amounts of structured data. It leverages the fault tolerance provided by the Hadoop File System (HDFS).</a:t>
            </a:r>
          </a:p>
          <a:p>
            <a:pPr algn="just"/>
            <a:r>
              <a:rPr lang="en-US" sz="2000" b="0" i="0" dirty="0">
                <a:solidFill>
                  <a:srgbClr val="000000"/>
                </a:solidFill>
                <a:effectLst/>
                <a:latin typeface="Nunito" panose="020B0604020202020204" pitchFamily="2" charset="0"/>
              </a:rPr>
              <a:t>It is a part of the Hadoop ecosystem that provides random real-time read/write access to data in the Hadoop File System.</a:t>
            </a:r>
          </a:p>
        </p:txBody>
      </p:sp>
    </p:spTree>
    <p:extLst>
      <p:ext uri="{BB962C8B-B14F-4D97-AF65-F5344CB8AC3E}">
        <p14:creationId xmlns:p14="http://schemas.microsoft.com/office/powerpoint/2010/main" val="543009748"/>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589300" y="1292940"/>
            <a:ext cx="6034000" cy="1508105"/>
          </a:xfrm>
          <a:prstGeom prst="rect">
            <a:avLst/>
          </a:prstGeom>
          <a:noFill/>
        </p:spPr>
        <p:txBody>
          <a:bodyPr wrap="square" rtlCol="0">
            <a:spAutoFit/>
          </a:bodyPr>
          <a:lstStyle/>
          <a:p>
            <a:r>
              <a:rPr lang="en-US" sz="3200" b="1" dirty="0">
                <a:solidFill>
                  <a:srgbClr val="784658"/>
                </a:solidFill>
                <a:latin typeface="Huawei Sans" panose="020C0503030203020204" pitchFamily="34" charset="0"/>
              </a:rPr>
              <a:t>Hbase Overview</a:t>
            </a:r>
          </a:p>
          <a:p>
            <a:endParaRPr lang="en-US" sz="3200" b="1" dirty="0">
              <a:solidFill>
                <a:srgbClr val="784658"/>
              </a:solidFill>
              <a:latin typeface="Huawei Sans" panose="020C0503030203020204" pitchFamily="34" charset="0"/>
            </a:endParaRPr>
          </a:p>
          <a:p>
            <a:endParaRPr lang="en-US" sz="2800" b="1" dirty="0">
              <a:solidFill>
                <a:srgbClr val="784658"/>
              </a:solidFill>
            </a:endParaRPr>
          </a:p>
        </p:txBody>
      </p:sp>
      <p:sp>
        <p:nvSpPr>
          <p:cNvPr id="14" name="TextBox 13">
            <a:extLst>
              <a:ext uri="{FF2B5EF4-FFF2-40B4-BE49-F238E27FC236}">
                <a16:creationId xmlns:a16="http://schemas.microsoft.com/office/drawing/2014/main" id="{407EEB42-6610-456E-92D1-66FE97F284BE}"/>
              </a:ext>
            </a:extLst>
          </p:cNvPr>
          <p:cNvSpPr txBox="1"/>
          <p:nvPr/>
        </p:nvSpPr>
        <p:spPr>
          <a:xfrm>
            <a:off x="98301" y="2272578"/>
            <a:ext cx="11995398" cy="1323439"/>
          </a:xfrm>
          <a:prstGeom prst="rect">
            <a:avLst/>
          </a:prstGeom>
          <a:noFill/>
        </p:spPr>
        <p:txBody>
          <a:bodyPr wrap="square">
            <a:spAutoFit/>
          </a:bodyPr>
          <a:lstStyle/>
          <a:p>
            <a:pPr algn="just"/>
            <a:r>
              <a:rPr lang="en-US" sz="2000" b="0" i="0" dirty="0">
                <a:solidFill>
                  <a:srgbClr val="000000"/>
                </a:solidFill>
                <a:effectLst/>
                <a:latin typeface="Nunito" panose="020B0604020202020204" pitchFamily="2" charset="0"/>
              </a:rPr>
              <a:t>The user can store the data in HDFS either directly or through HBase. Data consumer reads/accesses the data in HDFS randomly using HBase. HBase sits on top of the Hadoop File System and provides read and write access.</a:t>
            </a:r>
          </a:p>
          <a:p>
            <a:pPr algn="just"/>
            <a:endParaRPr lang="en-US" sz="2000" b="0" i="0" dirty="0">
              <a:solidFill>
                <a:srgbClr val="000000"/>
              </a:solidFill>
              <a:effectLst/>
              <a:latin typeface="Nunito" panose="020B0604020202020204" pitchFamily="2" charset="0"/>
            </a:endParaRPr>
          </a:p>
        </p:txBody>
      </p:sp>
      <p:pic>
        <p:nvPicPr>
          <p:cNvPr id="4" name="Picture 3">
            <a:extLst>
              <a:ext uri="{FF2B5EF4-FFF2-40B4-BE49-F238E27FC236}">
                <a16:creationId xmlns:a16="http://schemas.microsoft.com/office/drawing/2014/main" id="{969E8048-CED7-492C-A105-CEE8F2BD71AF}"/>
              </a:ext>
            </a:extLst>
          </p:cNvPr>
          <p:cNvPicPr>
            <a:picLocks noChangeAspect="1"/>
          </p:cNvPicPr>
          <p:nvPr/>
        </p:nvPicPr>
        <p:blipFill>
          <a:blip r:embed="rId6"/>
          <a:stretch>
            <a:fillRect/>
          </a:stretch>
        </p:blipFill>
        <p:spPr>
          <a:xfrm>
            <a:off x="2175309" y="3670230"/>
            <a:ext cx="8104472" cy="2687824"/>
          </a:xfrm>
          <a:prstGeom prst="rect">
            <a:avLst/>
          </a:prstGeom>
        </p:spPr>
      </p:pic>
    </p:spTree>
    <p:extLst>
      <p:ext uri="{BB962C8B-B14F-4D97-AF65-F5344CB8AC3E}">
        <p14:creationId xmlns:p14="http://schemas.microsoft.com/office/powerpoint/2010/main" val="3278021450"/>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pic>
        <p:nvPicPr>
          <p:cNvPr id="7" name="Picture 6">
            <a:extLst>
              <a:ext uri="{FF2B5EF4-FFF2-40B4-BE49-F238E27FC236}">
                <a16:creationId xmlns:a16="http://schemas.microsoft.com/office/drawing/2014/main" id="{0CD30FC0-66F5-4537-A46F-AFB7E1D57371}"/>
              </a:ext>
            </a:extLst>
          </p:cNvPr>
          <p:cNvPicPr>
            <a:picLocks noChangeAspect="1"/>
          </p:cNvPicPr>
          <p:nvPr/>
        </p:nvPicPr>
        <p:blipFill>
          <a:blip r:embed="rId6"/>
          <a:stretch>
            <a:fillRect/>
          </a:stretch>
        </p:blipFill>
        <p:spPr>
          <a:xfrm>
            <a:off x="1403659" y="818146"/>
            <a:ext cx="10319911" cy="5322771"/>
          </a:xfrm>
          <a:prstGeom prst="rect">
            <a:avLst/>
          </a:prstGeom>
        </p:spPr>
      </p:pic>
      <p:pic>
        <p:nvPicPr>
          <p:cNvPr id="3" name="Picture 2">
            <a:extLst>
              <a:ext uri="{FF2B5EF4-FFF2-40B4-BE49-F238E27FC236}">
                <a16:creationId xmlns:a16="http://schemas.microsoft.com/office/drawing/2014/main" id="{CA17873D-A51F-4988-ACAF-86A3D6DD9A06}"/>
              </a:ext>
            </a:extLst>
          </p:cNvPr>
          <p:cNvPicPr>
            <a:picLocks noChangeAspect="1"/>
          </p:cNvPicPr>
          <p:nvPr/>
        </p:nvPicPr>
        <p:blipFill>
          <a:blip r:embed="rId7"/>
          <a:stretch>
            <a:fillRect/>
          </a:stretch>
        </p:blipFill>
        <p:spPr>
          <a:xfrm>
            <a:off x="1403659" y="4719146"/>
            <a:ext cx="10399135" cy="1421772"/>
          </a:xfrm>
          <a:prstGeom prst="rect">
            <a:avLst/>
          </a:prstGeom>
        </p:spPr>
      </p:pic>
    </p:spTree>
    <p:extLst>
      <p:ext uri="{BB962C8B-B14F-4D97-AF65-F5344CB8AC3E}">
        <p14:creationId xmlns:p14="http://schemas.microsoft.com/office/powerpoint/2010/main" val="210562809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Types of Databases</a:t>
            </a:r>
          </a:p>
          <a:p>
            <a:r>
              <a:rPr lang="en-US" dirty="0">
                <a:solidFill>
                  <a:schemeClr val="bg1">
                    <a:lumMod val="50000"/>
                  </a:schemeClr>
                </a:solidFill>
              </a:rPr>
              <a:t>HBase Overview</a:t>
            </a:r>
          </a:p>
          <a:p>
            <a:pPr algn="l"/>
            <a:r>
              <a:rPr lang="en-US" b="1" dirty="0"/>
              <a:t>Storage Mechanism in HBase</a:t>
            </a:r>
          </a:p>
          <a:p>
            <a:pPr algn="l"/>
            <a:r>
              <a:rPr lang="en-US" dirty="0">
                <a:solidFill>
                  <a:schemeClr val="bg1">
                    <a:lumMod val="50000"/>
                  </a:schemeClr>
                </a:solidFill>
              </a:rPr>
              <a:t>Features of HBase</a:t>
            </a:r>
            <a:endParaRPr dirty="0">
              <a:solidFill>
                <a:schemeClr val="bg1">
                  <a:lumMod val="50000"/>
                </a:schemeClr>
              </a:solidFill>
            </a:endParaRPr>
          </a:p>
          <a:p>
            <a:pPr algn="l"/>
            <a:r>
              <a:rPr lang="en-US" dirty="0">
                <a:solidFill>
                  <a:schemeClr val="bg1">
                    <a:lumMod val="50000"/>
                  </a:schemeClr>
                </a:solidFill>
              </a:rPr>
              <a:t>HBase Performance Tuning</a:t>
            </a:r>
          </a:p>
          <a:p>
            <a:r>
              <a:rPr lang="en-US" b="0" u="none" dirty="0">
                <a:solidFill>
                  <a:schemeClr val="bg1">
                    <a:lumMod val="50000"/>
                  </a:schemeClr>
                </a:solidFill>
                <a:latin typeface="Huawei Sans" panose="020C0503030203020204" pitchFamily="34" charset="0"/>
              </a:rPr>
              <a:t>Common Shell Commands of HBase</a:t>
            </a:r>
            <a:endParaRPr lang="en-US" altLang="zh-CN" dirty="0">
              <a:solidFill>
                <a:schemeClr val="bg1">
                  <a:lumMod val="50000"/>
                </a:schemeClr>
              </a:solidFill>
              <a:latin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1259034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550799" y="1305323"/>
            <a:ext cx="6034000" cy="1508105"/>
          </a:xfrm>
          <a:prstGeom prst="rect">
            <a:avLst/>
          </a:prstGeom>
          <a:noFill/>
        </p:spPr>
        <p:txBody>
          <a:bodyPr wrap="square" rtlCol="0">
            <a:spAutoFit/>
          </a:bodyPr>
          <a:lstStyle/>
          <a:p>
            <a:pPr algn="l"/>
            <a:r>
              <a:rPr lang="en-US" sz="3200" b="1" dirty="0">
                <a:solidFill>
                  <a:srgbClr val="784658"/>
                </a:solidFill>
                <a:latin typeface="Huawei Sans" panose="020C0503030203020204" pitchFamily="34" charset="0"/>
              </a:rPr>
              <a:t>Storage Mechanism in HBase</a:t>
            </a:r>
          </a:p>
          <a:p>
            <a:br>
              <a:rPr lang="en-US" sz="3200" dirty="0"/>
            </a:br>
            <a:endParaRPr lang="en-US" sz="2800" b="1" dirty="0">
              <a:solidFill>
                <a:srgbClr val="784658"/>
              </a:solidFill>
            </a:endParaRPr>
          </a:p>
        </p:txBody>
      </p:sp>
      <p:sp>
        <p:nvSpPr>
          <p:cNvPr id="14" name="TextBox 13">
            <a:extLst>
              <a:ext uri="{FF2B5EF4-FFF2-40B4-BE49-F238E27FC236}">
                <a16:creationId xmlns:a16="http://schemas.microsoft.com/office/drawing/2014/main" id="{407EEB42-6610-456E-92D1-66FE97F284BE}"/>
              </a:ext>
            </a:extLst>
          </p:cNvPr>
          <p:cNvSpPr txBox="1"/>
          <p:nvPr/>
        </p:nvSpPr>
        <p:spPr>
          <a:xfrm>
            <a:off x="98301" y="2712548"/>
            <a:ext cx="11995398" cy="1323439"/>
          </a:xfrm>
          <a:prstGeom prst="rect">
            <a:avLst/>
          </a:prstGeom>
          <a:noFill/>
        </p:spPr>
        <p:txBody>
          <a:bodyPr wrap="square">
            <a:spAutoFit/>
          </a:bodyPr>
          <a:lstStyle/>
          <a:p>
            <a:pPr algn="just"/>
            <a:r>
              <a:rPr lang="en-US" sz="2000" b="0" i="0" dirty="0">
                <a:solidFill>
                  <a:srgbClr val="000000"/>
                </a:solidFill>
                <a:effectLst/>
                <a:latin typeface="Nunito" panose="020B0604020202020204" pitchFamily="2" charset="0"/>
              </a:rPr>
              <a:t>HBase is a </a:t>
            </a:r>
            <a:r>
              <a:rPr lang="en-US" sz="2000" b="1" i="0" dirty="0">
                <a:solidFill>
                  <a:srgbClr val="000000"/>
                </a:solidFill>
                <a:effectLst/>
                <a:latin typeface="Nunito" panose="020B0604020202020204" pitchFamily="2" charset="0"/>
              </a:rPr>
              <a:t>column-oriented database</a:t>
            </a:r>
            <a:r>
              <a:rPr lang="en-US" sz="2000" b="0" i="0" dirty="0">
                <a:solidFill>
                  <a:srgbClr val="000000"/>
                </a:solidFill>
                <a:effectLst/>
                <a:latin typeface="Nunito" panose="020B0604020202020204" pitchFamily="2" charset="0"/>
              </a:rPr>
              <a:t> and the tables in it are sorted by row. The table schema defines only column families, which are the key value pairs. A table have multiple column families and each column family can have any number of columns. Subsequent column values are stored on the disk. Each cell value of the table has a timestamp. </a:t>
            </a:r>
          </a:p>
        </p:txBody>
      </p:sp>
    </p:spTree>
    <p:extLst>
      <p:ext uri="{BB962C8B-B14F-4D97-AF65-F5344CB8AC3E}">
        <p14:creationId xmlns:p14="http://schemas.microsoft.com/office/powerpoint/2010/main" val="3931674471"/>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589300" y="1292940"/>
            <a:ext cx="6034000" cy="1508105"/>
          </a:xfrm>
          <a:prstGeom prst="rect">
            <a:avLst/>
          </a:prstGeom>
          <a:noFill/>
        </p:spPr>
        <p:txBody>
          <a:bodyPr wrap="square" rtlCol="0">
            <a:spAutoFit/>
          </a:bodyPr>
          <a:lstStyle/>
          <a:p>
            <a:pPr algn="l"/>
            <a:r>
              <a:rPr lang="en-US" sz="3200" b="1" dirty="0">
                <a:solidFill>
                  <a:srgbClr val="784658"/>
                </a:solidFill>
                <a:latin typeface="Huawei Sans" panose="020C0503030203020204" pitchFamily="34" charset="0"/>
              </a:rPr>
              <a:t>Storage Mechanism in HBase</a:t>
            </a:r>
          </a:p>
          <a:p>
            <a:br>
              <a:rPr lang="en-US" sz="3200" dirty="0"/>
            </a:br>
            <a:endParaRPr lang="en-US" sz="2800" b="1" dirty="0">
              <a:solidFill>
                <a:srgbClr val="784658"/>
              </a:solidFill>
            </a:endParaRPr>
          </a:p>
        </p:txBody>
      </p:sp>
      <p:pic>
        <p:nvPicPr>
          <p:cNvPr id="4" name="Picture 3">
            <a:extLst>
              <a:ext uri="{FF2B5EF4-FFF2-40B4-BE49-F238E27FC236}">
                <a16:creationId xmlns:a16="http://schemas.microsoft.com/office/drawing/2014/main" id="{2C3DDE18-3066-4D90-A29D-8D9D04D5ED32}"/>
              </a:ext>
            </a:extLst>
          </p:cNvPr>
          <p:cNvPicPr>
            <a:picLocks noChangeAspect="1"/>
          </p:cNvPicPr>
          <p:nvPr/>
        </p:nvPicPr>
        <p:blipFill>
          <a:blip r:embed="rId6"/>
          <a:stretch>
            <a:fillRect/>
          </a:stretch>
        </p:blipFill>
        <p:spPr>
          <a:xfrm>
            <a:off x="1355628" y="1864457"/>
            <a:ext cx="6285393" cy="3549441"/>
          </a:xfrm>
          <a:prstGeom prst="rect">
            <a:avLst/>
          </a:prstGeom>
        </p:spPr>
      </p:pic>
      <p:sp>
        <p:nvSpPr>
          <p:cNvPr id="14" name="TextBox 13">
            <a:extLst>
              <a:ext uri="{FF2B5EF4-FFF2-40B4-BE49-F238E27FC236}">
                <a16:creationId xmlns:a16="http://schemas.microsoft.com/office/drawing/2014/main" id="{D03C257E-968D-4217-8EC7-7CA2135BDAEC}"/>
              </a:ext>
            </a:extLst>
          </p:cNvPr>
          <p:cNvSpPr txBox="1"/>
          <p:nvPr/>
        </p:nvSpPr>
        <p:spPr>
          <a:xfrm>
            <a:off x="7788372" y="3039012"/>
            <a:ext cx="6096000" cy="1200329"/>
          </a:xfrm>
          <a:prstGeom prst="rect">
            <a:avLst/>
          </a:prstGeom>
          <a:noFill/>
        </p:spPr>
        <p:txBody>
          <a:bodyPr wrap="square">
            <a:spAutoFit/>
          </a:bodyPr>
          <a:lstStyle/>
          <a:p>
            <a:pPr algn="l">
              <a:buFont typeface="Arial" panose="020B0604020202020204" pitchFamily="34" charset="0"/>
              <a:buChar char="•"/>
            </a:pPr>
            <a:r>
              <a:rPr lang="en-US" sz="1800" b="0" i="0" dirty="0">
                <a:solidFill>
                  <a:srgbClr val="000000"/>
                </a:solidFill>
                <a:effectLst/>
                <a:latin typeface="Nunito" panose="020B0604020202020204" pitchFamily="2" charset="0"/>
              </a:rPr>
              <a:t>Table is a collection of rows.</a:t>
            </a:r>
          </a:p>
          <a:p>
            <a:pPr algn="l">
              <a:buFont typeface="Arial" panose="020B0604020202020204" pitchFamily="34" charset="0"/>
              <a:buChar char="•"/>
            </a:pPr>
            <a:r>
              <a:rPr lang="en-US" sz="1800" b="0" i="0" dirty="0">
                <a:solidFill>
                  <a:srgbClr val="000000"/>
                </a:solidFill>
                <a:effectLst/>
                <a:latin typeface="Nunito" panose="020B0604020202020204" pitchFamily="2" charset="0"/>
              </a:rPr>
              <a:t>Row is a collection of column families.</a:t>
            </a:r>
          </a:p>
          <a:p>
            <a:pPr algn="l">
              <a:buFont typeface="Arial" panose="020B0604020202020204" pitchFamily="34" charset="0"/>
              <a:buChar char="•"/>
            </a:pPr>
            <a:r>
              <a:rPr lang="en-US" sz="1800" b="0" i="0" dirty="0">
                <a:solidFill>
                  <a:srgbClr val="000000"/>
                </a:solidFill>
                <a:effectLst/>
                <a:latin typeface="Nunito" panose="020B0604020202020204" pitchFamily="2" charset="0"/>
              </a:rPr>
              <a:t>Column family is a collection of columns.</a:t>
            </a:r>
          </a:p>
          <a:p>
            <a:pPr algn="l">
              <a:buFont typeface="Arial" panose="020B0604020202020204" pitchFamily="34" charset="0"/>
              <a:buChar char="•"/>
            </a:pPr>
            <a:r>
              <a:rPr lang="en-US" sz="1800" b="0" i="0" dirty="0">
                <a:solidFill>
                  <a:srgbClr val="000000"/>
                </a:solidFill>
                <a:effectLst/>
                <a:latin typeface="Nunito" panose="020B0604020202020204" pitchFamily="2" charset="0"/>
              </a:rPr>
              <a:t>Column is a collection of key value pairs.</a:t>
            </a:r>
          </a:p>
        </p:txBody>
      </p:sp>
    </p:spTree>
    <p:extLst>
      <p:ext uri="{BB962C8B-B14F-4D97-AF65-F5344CB8AC3E}">
        <p14:creationId xmlns:p14="http://schemas.microsoft.com/office/powerpoint/2010/main" val="351517424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1221387" y="1052249"/>
            <a:ext cx="6034000" cy="1077218"/>
          </a:xfrm>
          <a:prstGeom prst="rect">
            <a:avLst/>
          </a:prstGeom>
          <a:noFill/>
        </p:spPr>
        <p:txBody>
          <a:bodyPr wrap="square" rtlCol="0">
            <a:spAutoFit/>
          </a:bodyPr>
          <a:lstStyle/>
          <a:p>
            <a:pPr algn="l"/>
            <a:r>
              <a:rPr lang="en-US" sz="3600" b="1" u="none" dirty="0">
                <a:solidFill>
                  <a:srgbClr val="784658"/>
                </a:solidFill>
                <a:latin typeface="Huawei Sans" panose="020C0503030203020204" pitchFamily="34" charset="0"/>
              </a:rPr>
              <a:t>HBase Table Structure</a:t>
            </a:r>
            <a:br>
              <a:rPr lang="en-US" sz="3200" dirty="0"/>
            </a:br>
            <a:endParaRPr lang="en-US" sz="2800" b="1" dirty="0">
              <a:solidFill>
                <a:srgbClr val="784658"/>
              </a:solidFill>
            </a:endParaRPr>
          </a:p>
        </p:txBody>
      </p:sp>
      <p:pic>
        <p:nvPicPr>
          <p:cNvPr id="7" name="Picture 6">
            <a:extLst>
              <a:ext uri="{FF2B5EF4-FFF2-40B4-BE49-F238E27FC236}">
                <a16:creationId xmlns:a16="http://schemas.microsoft.com/office/drawing/2014/main" id="{CB99B547-BF1F-4159-9CE8-8F6FDC4ACD08}"/>
              </a:ext>
            </a:extLst>
          </p:cNvPr>
          <p:cNvPicPr>
            <a:picLocks noChangeAspect="1"/>
          </p:cNvPicPr>
          <p:nvPr/>
        </p:nvPicPr>
        <p:blipFill>
          <a:blip r:embed="rId6"/>
          <a:stretch>
            <a:fillRect/>
          </a:stretch>
        </p:blipFill>
        <p:spPr>
          <a:xfrm>
            <a:off x="292002" y="2237450"/>
            <a:ext cx="10940680" cy="3441877"/>
          </a:xfrm>
          <a:prstGeom prst="rect">
            <a:avLst/>
          </a:prstGeom>
        </p:spPr>
      </p:pic>
    </p:spTree>
    <p:extLst>
      <p:ext uri="{BB962C8B-B14F-4D97-AF65-F5344CB8AC3E}">
        <p14:creationId xmlns:p14="http://schemas.microsoft.com/office/powerpoint/2010/main" val="236893948"/>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1221387" y="1052249"/>
            <a:ext cx="8538630" cy="954107"/>
          </a:xfrm>
          <a:prstGeom prst="rect">
            <a:avLst/>
          </a:prstGeom>
          <a:noFill/>
        </p:spPr>
        <p:txBody>
          <a:bodyPr wrap="square" rtlCol="0">
            <a:spAutoFit/>
          </a:bodyPr>
          <a:lstStyle/>
          <a:p>
            <a:r>
              <a:rPr lang="en-US" sz="2800" b="1" i="0" dirty="0">
                <a:solidFill>
                  <a:srgbClr val="784658"/>
                </a:solidFill>
                <a:effectLst/>
                <a:latin typeface="Heebo" pitchFamily="2" charset="-79"/>
                <a:cs typeface="Heebo" pitchFamily="2" charset="-79"/>
              </a:rPr>
              <a:t>Column Oriented and Row Oriented</a:t>
            </a:r>
            <a:br>
              <a:rPr lang="en-US" sz="3200" dirty="0"/>
            </a:br>
            <a:endParaRPr lang="en-US" sz="2800" b="1" dirty="0">
              <a:solidFill>
                <a:srgbClr val="784658"/>
              </a:solidFill>
            </a:endParaRPr>
          </a:p>
        </p:txBody>
      </p:sp>
      <p:pic>
        <p:nvPicPr>
          <p:cNvPr id="4" name="Picture 3">
            <a:extLst>
              <a:ext uri="{FF2B5EF4-FFF2-40B4-BE49-F238E27FC236}">
                <a16:creationId xmlns:a16="http://schemas.microsoft.com/office/drawing/2014/main" id="{D5983F81-95E0-4EA7-A258-16714F07D30A}"/>
              </a:ext>
            </a:extLst>
          </p:cNvPr>
          <p:cNvPicPr>
            <a:picLocks noChangeAspect="1"/>
          </p:cNvPicPr>
          <p:nvPr/>
        </p:nvPicPr>
        <p:blipFill>
          <a:blip r:embed="rId6"/>
          <a:stretch>
            <a:fillRect/>
          </a:stretch>
        </p:blipFill>
        <p:spPr>
          <a:xfrm>
            <a:off x="596784" y="2006356"/>
            <a:ext cx="10998432" cy="3614645"/>
          </a:xfrm>
          <a:prstGeom prst="rect">
            <a:avLst/>
          </a:prstGeom>
        </p:spPr>
      </p:pic>
    </p:spTree>
    <p:extLst>
      <p:ext uri="{BB962C8B-B14F-4D97-AF65-F5344CB8AC3E}">
        <p14:creationId xmlns:p14="http://schemas.microsoft.com/office/powerpoint/2010/main" val="1339001930"/>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Types of Databases</a:t>
            </a:r>
          </a:p>
          <a:p>
            <a:r>
              <a:rPr lang="en-US" dirty="0">
                <a:solidFill>
                  <a:schemeClr val="bg1">
                    <a:lumMod val="50000"/>
                  </a:schemeClr>
                </a:solidFill>
              </a:rPr>
              <a:t>HBase Overview</a:t>
            </a:r>
          </a:p>
          <a:p>
            <a:pPr algn="l"/>
            <a:r>
              <a:rPr lang="en-US" dirty="0">
                <a:solidFill>
                  <a:schemeClr val="bg1">
                    <a:lumMod val="50000"/>
                  </a:schemeClr>
                </a:solidFill>
              </a:rPr>
              <a:t>Storage Mechanism in HBase</a:t>
            </a:r>
          </a:p>
          <a:p>
            <a:r>
              <a:rPr lang="en-US" b="1" dirty="0"/>
              <a:t>Features of HBase</a:t>
            </a:r>
            <a:endParaRPr b="1" dirty="0"/>
          </a:p>
          <a:p>
            <a:pPr algn="l"/>
            <a:r>
              <a:rPr lang="en-US" dirty="0">
                <a:solidFill>
                  <a:schemeClr val="bg1">
                    <a:lumMod val="50000"/>
                  </a:schemeClr>
                </a:solidFill>
              </a:rPr>
              <a:t>HBase Performance Tuning</a:t>
            </a:r>
          </a:p>
          <a:p>
            <a:r>
              <a:rPr lang="en-US" b="0" u="none" dirty="0">
                <a:solidFill>
                  <a:schemeClr val="bg1">
                    <a:lumMod val="50000"/>
                  </a:schemeClr>
                </a:solidFill>
                <a:latin typeface="Huawei Sans" panose="020C0503030203020204" pitchFamily="34" charset="0"/>
              </a:rPr>
              <a:t>Common Shell Commands of HBase</a:t>
            </a:r>
            <a:endParaRPr lang="en-US" altLang="zh-CN" dirty="0">
              <a:solidFill>
                <a:schemeClr val="bg1">
                  <a:lumMod val="50000"/>
                </a:schemeClr>
              </a:solidFill>
              <a:latin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560781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1352915" y="1069132"/>
            <a:ext cx="10242301" cy="954107"/>
          </a:xfrm>
          <a:prstGeom prst="rect">
            <a:avLst/>
          </a:prstGeom>
          <a:noFill/>
        </p:spPr>
        <p:txBody>
          <a:bodyPr wrap="square" rtlCol="0">
            <a:spAutoFit/>
          </a:bodyPr>
          <a:lstStyle/>
          <a:p>
            <a:pPr algn="l"/>
            <a:r>
              <a:rPr lang="en-US" sz="2800" b="1" i="0" dirty="0">
                <a:solidFill>
                  <a:srgbClr val="784658"/>
                </a:solidFill>
                <a:effectLst/>
                <a:latin typeface="Heebo" pitchFamily="2" charset="-79"/>
                <a:cs typeface="Heebo" pitchFamily="2" charset="-79"/>
              </a:rPr>
              <a:t>Features of HBase</a:t>
            </a:r>
          </a:p>
          <a:p>
            <a:endParaRPr lang="en-US" sz="2800" b="1" dirty="0">
              <a:solidFill>
                <a:srgbClr val="784658"/>
              </a:solidFill>
            </a:endParaRPr>
          </a:p>
        </p:txBody>
      </p:sp>
      <p:sp>
        <p:nvSpPr>
          <p:cNvPr id="14" name="TextBox 13">
            <a:extLst>
              <a:ext uri="{FF2B5EF4-FFF2-40B4-BE49-F238E27FC236}">
                <a16:creationId xmlns:a16="http://schemas.microsoft.com/office/drawing/2014/main" id="{9BD814C8-8581-46BA-B886-02BAB3E75E51}"/>
              </a:ext>
            </a:extLst>
          </p:cNvPr>
          <p:cNvSpPr txBox="1"/>
          <p:nvPr/>
        </p:nvSpPr>
        <p:spPr>
          <a:xfrm>
            <a:off x="981777" y="2184738"/>
            <a:ext cx="8164629" cy="3247043"/>
          </a:xfrm>
          <a:prstGeom prst="rect">
            <a:avLst/>
          </a:prstGeom>
          <a:noFill/>
        </p:spPr>
        <p:txBody>
          <a:bodyPr wrap="square">
            <a:spAutoFit/>
          </a:bodyPr>
          <a:lstStyle/>
          <a:p>
            <a:pPr algn="l">
              <a:buFont typeface="Arial" panose="020B0604020202020204" pitchFamily="34" charset="0"/>
              <a:buChar char="•"/>
            </a:pPr>
            <a:r>
              <a:rPr lang="en-US" sz="2400" b="0" i="0" dirty="0">
                <a:solidFill>
                  <a:srgbClr val="000000"/>
                </a:solidFill>
                <a:effectLst/>
                <a:latin typeface="Nunito" panose="020B0604020202020204" pitchFamily="2" charset="0"/>
              </a:rPr>
              <a:t>HBase is linearly scalable.</a:t>
            </a:r>
          </a:p>
          <a:p>
            <a:pPr algn="l"/>
            <a:endParaRPr lang="en-US" sz="700" b="0" i="0" dirty="0">
              <a:solidFill>
                <a:srgbClr val="000000"/>
              </a:solidFill>
              <a:effectLst/>
              <a:latin typeface="Nunito" panose="020B0604020202020204" pitchFamily="2" charset="0"/>
            </a:endParaRPr>
          </a:p>
          <a:p>
            <a:pPr algn="l">
              <a:buFont typeface="Arial" panose="020B0604020202020204" pitchFamily="34" charset="0"/>
              <a:buChar char="•"/>
            </a:pPr>
            <a:r>
              <a:rPr lang="en-US" sz="2400" b="0" i="0" dirty="0">
                <a:solidFill>
                  <a:srgbClr val="000000"/>
                </a:solidFill>
                <a:effectLst/>
                <a:latin typeface="Nunito" panose="020B0604020202020204" pitchFamily="2" charset="0"/>
              </a:rPr>
              <a:t>It has automatic failure support.</a:t>
            </a:r>
          </a:p>
          <a:p>
            <a:pPr algn="l">
              <a:buFont typeface="Arial" panose="020B0604020202020204" pitchFamily="34" charset="0"/>
              <a:buChar char="•"/>
            </a:pPr>
            <a:endParaRPr lang="en-US" sz="700" b="0" i="0" dirty="0">
              <a:solidFill>
                <a:srgbClr val="000000"/>
              </a:solidFill>
              <a:effectLst/>
              <a:latin typeface="Nunito" panose="020B0604020202020204" pitchFamily="2" charset="0"/>
            </a:endParaRPr>
          </a:p>
          <a:p>
            <a:pPr algn="l">
              <a:buFont typeface="Arial" panose="020B0604020202020204" pitchFamily="34" charset="0"/>
              <a:buChar char="•"/>
            </a:pPr>
            <a:r>
              <a:rPr lang="en-US" sz="2400" b="0" i="0" dirty="0">
                <a:solidFill>
                  <a:srgbClr val="000000"/>
                </a:solidFill>
                <a:effectLst/>
                <a:latin typeface="Nunito" panose="020B0604020202020204" pitchFamily="2" charset="0"/>
              </a:rPr>
              <a:t>It provides consistent read and writes.</a:t>
            </a:r>
          </a:p>
          <a:p>
            <a:pPr algn="l">
              <a:buFont typeface="Arial" panose="020B0604020202020204" pitchFamily="34" charset="0"/>
              <a:buChar char="•"/>
            </a:pPr>
            <a:endParaRPr lang="en-US" sz="700" b="0" i="0" dirty="0">
              <a:solidFill>
                <a:srgbClr val="000000"/>
              </a:solidFill>
              <a:effectLst/>
              <a:latin typeface="Nunito" panose="020B0604020202020204" pitchFamily="2" charset="0"/>
            </a:endParaRPr>
          </a:p>
          <a:p>
            <a:pPr algn="l">
              <a:buFont typeface="Arial" panose="020B0604020202020204" pitchFamily="34" charset="0"/>
              <a:buChar char="•"/>
            </a:pPr>
            <a:r>
              <a:rPr lang="en-US" sz="2400" b="0" i="0" dirty="0">
                <a:solidFill>
                  <a:srgbClr val="000000"/>
                </a:solidFill>
                <a:effectLst/>
                <a:latin typeface="Nunito" panose="020B0604020202020204" pitchFamily="2" charset="0"/>
              </a:rPr>
              <a:t>It integrates with Hadoop, both as a source and a destination.</a:t>
            </a:r>
          </a:p>
          <a:p>
            <a:pPr algn="l">
              <a:buFont typeface="Arial" panose="020B0604020202020204" pitchFamily="34" charset="0"/>
              <a:buChar char="•"/>
            </a:pPr>
            <a:endParaRPr lang="en-US" sz="700" b="0" i="0" dirty="0">
              <a:solidFill>
                <a:srgbClr val="000000"/>
              </a:solidFill>
              <a:effectLst/>
              <a:latin typeface="Nunito" panose="020B0604020202020204" pitchFamily="2" charset="0"/>
            </a:endParaRPr>
          </a:p>
          <a:p>
            <a:pPr algn="l">
              <a:buFont typeface="Arial" panose="020B0604020202020204" pitchFamily="34" charset="0"/>
              <a:buChar char="•"/>
            </a:pPr>
            <a:r>
              <a:rPr lang="en-US" sz="2400" b="0" i="0" dirty="0">
                <a:solidFill>
                  <a:srgbClr val="000000"/>
                </a:solidFill>
                <a:effectLst/>
                <a:latin typeface="Nunito" panose="020B0604020202020204" pitchFamily="2" charset="0"/>
              </a:rPr>
              <a:t>It has easy java API for client.</a:t>
            </a:r>
          </a:p>
          <a:p>
            <a:pPr algn="l">
              <a:buFont typeface="Arial" panose="020B0604020202020204" pitchFamily="34" charset="0"/>
              <a:buChar char="•"/>
            </a:pPr>
            <a:endParaRPr lang="en-US" sz="700" b="0" i="0" dirty="0">
              <a:solidFill>
                <a:srgbClr val="000000"/>
              </a:solidFill>
              <a:effectLst/>
              <a:latin typeface="Nunito" panose="020B0604020202020204" pitchFamily="2" charset="0"/>
            </a:endParaRPr>
          </a:p>
          <a:p>
            <a:pPr algn="l">
              <a:buFont typeface="Arial" panose="020B0604020202020204" pitchFamily="34" charset="0"/>
              <a:buChar char="•"/>
            </a:pPr>
            <a:r>
              <a:rPr lang="en-US" sz="2400" b="0" i="0" dirty="0">
                <a:solidFill>
                  <a:srgbClr val="000000"/>
                </a:solidFill>
                <a:effectLst/>
                <a:latin typeface="Nunito" panose="020B0604020202020204" pitchFamily="2" charset="0"/>
              </a:rPr>
              <a:t>It provides data replication across clusters.</a:t>
            </a:r>
          </a:p>
        </p:txBody>
      </p:sp>
    </p:spTree>
    <p:extLst>
      <p:ext uri="{BB962C8B-B14F-4D97-AF65-F5344CB8AC3E}">
        <p14:creationId xmlns:p14="http://schemas.microsoft.com/office/powerpoint/2010/main" val="1516808217"/>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en-US" b="0" u="none" dirty="0">
                <a:latin typeface="Huawei Sans" panose="020C0503030203020204" pitchFamily="34" charset="0"/>
              </a:rPr>
              <a:t>Use Cases </a:t>
            </a:r>
            <a:r>
              <a:rPr b="0" u="none" dirty="0">
                <a:latin typeface="Huawei Sans" panose="020C0503030203020204" pitchFamily="34" charset="0"/>
              </a:rPr>
              <a:t>of HBase</a:t>
            </a:r>
            <a:endParaRPr lang="zh-CN" altLang="en-US" dirty="0">
              <a:latin typeface="Huawei Sans" panose="020C0503030203020204" pitchFamily="34" charset="0"/>
            </a:endParaRPr>
          </a:p>
        </p:txBody>
      </p:sp>
      <p:graphicFrame>
        <p:nvGraphicFramePr>
          <p:cNvPr id="8" name="图示 7"/>
          <p:cNvGraphicFramePr/>
          <p:nvPr/>
        </p:nvGraphicFramePr>
        <p:xfrm>
          <a:off x="2190458" y="1237009"/>
          <a:ext cx="7848599" cy="4840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435396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1352915" y="1069132"/>
            <a:ext cx="10242301" cy="954107"/>
          </a:xfrm>
          <a:prstGeom prst="rect">
            <a:avLst/>
          </a:prstGeom>
          <a:noFill/>
        </p:spPr>
        <p:txBody>
          <a:bodyPr wrap="square" rtlCol="0">
            <a:spAutoFit/>
          </a:bodyPr>
          <a:lstStyle/>
          <a:p>
            <a:pPr algn="l"/>
            <a:r>
              <a:rPr lang="en-US" sz="2800" b="1" dirty="0">
                <a:solidFill>
                  <a:srgbClr val="784658"/>
                </a:solidFill>
                <a:latin typeface="Heebo" pitchFamily="2" charset="-79"/>
                <a:cs typeface="Heebo" pitchFamily="2" charset="-79"/>
              </a:rPr>
              <a:t>Where to use HBase</a:t>
            </a:r>
            <a:endParaRPr lang="en-US" sz="2800" b="1" i="0" dirty="0">
              <a:solidFill>
                <a:srgbClr val="784658"/>
              </a:solidFill>
              <a:effectLst/>
              <a:latin typeface="Heebo" pitchFamily="2" charset="-79"/>
              <a:cs typeface="Heebo" pitchFamily="2" charset="-79"/>
            </a:endParaRPr>
          </a:p>
          <a:p>
            <a:endParaRPr lang="en-US" sz="2800" b="1" dirty="0">
              <a:solidFill>
                <a:srgbClr val="784658"/>
              </a:solidFill>
            </a:endParaRPr>
          </a:p>
        </p:txBody>
      </p:sp>
      <p:sp>
        <p:nvSpPr>
          <p:cNvPr id="14" name="TextBox 13">
            <a:extLst>
              <a:ext uri="{FF2B5EF4-FFF2-40B4-BE49-F238E27FC236}">
                <a16:creationId xmlns:a16="http://schemas.microsoft.com/office/drawing/2014/main" id="{9BD814C8-8581-46BA-B886-02BAB3E75E51}"/>
              </a:ext>
            </a:extLst>
          </p:cNvPr>
          <p:cNvSpPr txBox="1"/>
          <p:nvPr/>
        </p:nvSpPr>
        <p:spPr>
          <a:xfrm>
            <a:off x="981777" y="2184738"/>
            <a:ext cx="10320632" cy="2308324"/>
          </a:xfrm>
          <a:prstGeom prst="rect">
            <a:avLst/>
          </a:prstGeom>
          <a:noFill/>
        </p:spPr>
        <p:txBody>
          <a:bodyPr wrap="square">
            <a:spAutoFit/>
          </a:bodyPr>
          <a:lstStyle/>
          <a:p>
            <a:pPr algn="just">
              <a:buFont typeface="Arial" panose="020B0604020202020204" pitchFamily="34" charset="0"/>
              <a:buChar char="•"/>
            </a:pPr>
            <a:r>
              <a:rPr lang="en-US" sz="2400" b="0" i="0" dirty="0">
                <a:solidFill>
                  <a:srgbClr val="000000"/>
                </a:solidFill>
                <a:effectLst/>
                <a:latin typeface="Nunito" panose="020B0604020202020204" pitchFamily="2" charset="0"/>
              </a:rPr>
              <a:t>Apache HBase is used to have random, real-time read/write access to Big Data.</a:t>
            </a:r>
          </a:p>
          <a:p>
            <a:pPr algn="just">
              <a:buFont typeface="Arial" panose="020B0604020202020204" pitchFamily="34" charset="0"/>
              <a:buChar char="•"/>
            </a:pPr>
            <a:r>
              <a:rPr lang="en-US" sz="2400" b="0" i="0" dirty="0">
                <a:solidFill>
                  <a:srgbClr val="000000"/>
                </a:solidFill>
                <a:effectLst/>
                <a:latin typeface="Nunito" panose="020B0604020202020204" pitchFamily="2" charset="0"/>
              </a:rPr>
              <a:t>It hosts very large tables on top of clusters of commodity hardware.</a:t>
            </a:r>
          </a:p>
          <a:p>
            <a:pPr algn="just">
              <a:buFont typeface="Arial" panose="020B0604020202020204" pitchFamily="34" charset="0"/>
              <a:buChar char="•"/>
            </a:pPr>
            <a:r>
              <a:rPr lang="en-US" sz="2400" b="0" i="0" dirty="0">
                <a:solidFill>
                  <a:srgbClr val="000000"/>
                </a:solidFill>
                <a:effectLst/>
                <a:latin typeface="Nunito" panose="020B0604020202020204" pitchFamily="2" charset="0"/>
              </a:rPr>
              <a:t>Apache HBase is a non-relational database modeled after Google's Bigtable. Bigtable acts up on Google File System, likewise Apache HBase works on top of Hadoop and HDFS.</a:t>
            </a:r>
          </a:p>
        </p:txBody>
      </p:sp>
    </p:spTree>
    <p:extLst>
      <p:ext uri="{BB962C8B-B14F-4D97-AF65-F5344CB8AC3E}">
        <p14:creationId xmlns:p14="http://schemas.microsoft.com/office/powerpoint/2010/main" val="4023236296"/>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1526311" y="1042227"/>
            <a:ext cx="8538630" cy="1877437"/>
          </a:xfrm>
          <a:prstGeom prst="rect">
            <a:avLst/>
          </a:prstGeom>
          <a:noFill/>
        </p:spPr>
        <p:txBody>
          <a:bodyPr wrap="square" rtlCol="0">
            <a:spAutoFit/>
          </a:bodyPr>
          <a:lstStyle/>
          <a:p>
            <a:pPr algn="l"/>
            <a:r>
              <a:rPr lang="en-US" sz="2800" b="1" i="0" dirty="0">
                <a:solidFill>
                  <a:srgbClr val="784658"/>
                </a:solidFill>
                <a:effectLst/>
                <a:latin typeface="Heebo" pitchFamily="2" charset="-79"/>
                <a:cs typeface="Heebo" pitchFamily="2" charset="-79"/>
              </a:rPr>
              <a:t>HBase and RDBMS</a:t>
            </a:r>
          </a:p>
          <a:p>
            <a:br>
              <a:rPr lang="en-US" sz="2800" dirty="0"/>
            </a:br>
            <a:br>
              <a:rPr lang="en-US" sz="3200" dirty="0"/>
            </a:br>
            <a:endParaRPr lang="en-US" sz="2800" b="1" dirty="0">
              <a:solidFill>
                <a:srgbClr val="784658"/>
              </a:solidFill>
            </a:endParaRPr>
          </a:p>
        </p:txBody>
      </p:sp>
      <p:pic>
        <p:nvPicPr>
          <p:cNvPr id="7" name="Picture 6">
            <a:extLst>
              <a:ext uri="{FF2B5EF4-FFF2-40B4-BE49-F238E27FC236}">
                <a16:creationId xmlns:a16="http://schemas.microsoft.com/office/drawing/2014/main" id="{83B13B8F-B31F-45DE-90BF-E133B3A443B7}"/>
              </a:ext>
            </a:extLst>
          </p:cNvPr>
          <p:cNvPicPr>
            <a:picLocks noChangeAspect="1"/>
          </p:cNvPicPr>
          <p:nvPr/>
        </p:nvPicPr>
        <p:blipFill>
          <a:blip r:embed="rId6"/>
          <a:stretch>
            <a:fillRect/>
          </a:stretch>
        </p:blipFill>
        <p:spPr>
          <a:xfrm>
            <a:off x="442762" y="1501541"/>
            <a:ext cx="11267542" cy="4552750"/>
          </a:xfrm>
          <a:prstGeom prst="rect">
            <a:avLst/>
          </a:prstGeom>
        </p:spPr>
      </p:pic>
    </p:spTree>
    <p:extLst>
      <p:ext uri="{BB962C8B-B14F-4D97-AF65-F5344CB8AC3E}">
        <p14:creationId xmlns:p14="http://schemas.microsoft.com/office/powerpoint/2010/main" val="257017740"/>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24749" y="447468"/>
            <a:ext cx="10224338" cy="497095"/>
          </a:xfrm>
        </p:spPr>
        <p:txBody>
          <a:bodyPr>
            <a:noAutofit/>
          </a:bodyPr>
          <a:lstStyle/>
          <a:p>
            <a:r>
              <a:rPr lang="zh-CN" altLang="en-US" sz="2400" b="1" dirty="0">
                <a:solidFill>
                  <a:srgbClr val="784658"/>
                </a:solidFill>
                <a:latin typeface="Heebo" pitchFamily="2" charset="-79"/>
                <a:ea typeface="+mn-ea"/>
                <a:cs typeface="Heebo" pitchFamily="2" charset="-79"/>
              </a:rPr>
              <a:t>Row- and Column-</a:t>
            </a:r>
            <a:r>
              <a:rPr lang="en-US" altLang="zh-CN" sz="2400" b="1" dirty="0">
                <a:solidFill>
                  <a:srgbClr val="784658"/>
                </a:solidFill>
                <a:latin typeface="Heebo" pitchFamily="2" charset="-79"/>
                <a:ea typeface="+mn-ea"/>
                <a:cs typeface="Heebo" pitchFamily="2" charset="-79"/>
              </a:rPr>
              <a:t>oriented</a:t>
            </a:r>
            <a:r>
              <a:rPr lang="zh-CN" altLang="en-US" sz="2400" b="1" dirty="0">
                <a:solidFill>
                  <a:srgbClr val="784658"/>
                </a:solidFill>
                <a:latin typeface="Heebo" pitchFamily="2" charset="-79"/>
                <a:ea typeface="+mn-ea"/>
                <a:cs typeface="Heebo" pitchFamily="2" charset="-79"/>
              </a:rPr>
              <a:t> Storage</a:t>
            </a:r>
            <a:endParaRPr lang="zh-CN" altLang="en-US" sz="2400" b="1" dirty="0">
              <a:solidFill>
                <a:srgbClr val="784658"/>
              </a:solidFill>
              <a:latin typeface="Heebo" pitchFamily="2" charset="-79"/>
              <a:ea typeface="+mn-ea"/>
              <a:cs typeface="Heebo" pitchFamily="2" charset="-79"/>
              <a:sym typeface="Microsoft YaHei" panose="020B0503020204020204" pitchFamily="34" charset="-122"/>
            </a:endParaRPr>
          </a:p>
        </p:txBody>
      </p:sp>
      <p:sp>
        <p:nvSpPr>
          <p:cNvPr id="3" name="文本占位符 2"/>
          <p:cNvSpPr>
            <a:spLocks noGrp="1"/>
          </p:cNvSpPr>
          <p:nvPr>
            <p:ph type="body" sz="quarter" idx="10"/>
          </p:nvPr>
        </p:nvSpPr>
        <p:spPr/>
        <p:txBody>
          <a:bodyPr>
            <a:noAutofit/>
          </a:bodyPr>
          <a:lstStyle/>
          <a:p>
            <a:pPr>
              <a:lnSpc>
                <a:spcPct val="120000"/>
              </a:lnSpc>
            </a:pPr>
            <a:r>
              <a:rPr sz="2000" b="0" u="none" dirty="0">
                <a:latin typeface="Huawei Sans" panose="020C0503030203020204" pitchFamily="34" charset="0"/>
                <a:cs typeface="Arial" panose="020B0604020202020204" pitchFamily="34" charset="0"/>
              </a:rPr>
              <a:t>Row-</a:t>
            </a:r>
            <a:r>
              <a:rPr lang="en-US" altLang="zh-CN" sz="2000" dirty="0">
                <a:latin typeface="Huawei Sans" panose="020C0503030203020204" pitchFamily="34" charset="0"/>
                <a:cs typeface="Arial" panose="020B0604020202020204" pitchFamily="34" charset="0"/>
              </a:rPr>
              <a:t>oriented</a:t>
            </a:r>
            <a:r>
              <a:rPr sz="2000" b="0" u="none" dirty="0">
                <a:latin typeface="Huawei Sans" panose="020C0503030203020204" pitchFamily="34" charset="0"/>
                <a:cs typeface="Arial" panose="020B0604020202020204" pitchFamily="34" charset="0"/>
              </a:rPr>
              <a:t> storage refers to data stored by rows in an underlying file system. Generally, a fixed amount of space is allocated to each row.</a:t>
            </a:r>
            <a:endParaRPr lang="en-US" altLang="zh-CN" sz="2000" dirty="0">
              <a:latin typeface="Huawei Sans" panose="020C0503030203020204" pitchFamily="34" charset="0"/>
              <a:cs typeface="Arial" panose="020B0604020202020204" pitchFamily="34" charset="0"/>
              <a:sym typeface="Microsoft YaHei" panose="020B0503020204020204" pitchFamily="34" charset="-122"/>
            </a:endParaRPr>
          </a:p>
          <a:p>
            <a:pPr lvl="1">
              <a:lnSpc>
                <a:spcPct val="120000"/>
              </a:lnSpc>
            </a:pPr>
            <a:r>
              <a:rPr sz="1800" b="0" u="none" dirty="0">
                <a:latin typeface="Huawei Sans" panose="020C0503030203020204" pitchFamily="34" charset="0"/>
                <a:cs typeface="Arial" panose="020B0604020202020204" pitchFamily="34" charset="0"/>
              </a:rPr>
              <a:t>Advantages: Data can be added, modified, or read by row.</a:t>
            </a:r>
            <a:endParaRPr lang="en-US" altLang="zh-CN" sz="1800" dirty="0">
              <a:latin typeface="Huawei Sans" panose="020C0503030203020204" pitchFamily="34" charset="0"/>
              <a:cs typeface="Arial" panose="020B0604020202020204" pitchFamily="34" charset="0"/>
              <a:sym typeface="Microsoft YaHei" panose="020B0503020204020204" pitchFamily="34" charset="-122"/>
            </a:endParaRPr>
          </a:p>
          <a:p>
            <a:pPr lvl="1">
              <a:lnSpc>
                <a:spcPct val="120000"/>
              </a:lnSpc>
            </a:pPr>
            <a:r>
              <a:rPr sz="1800" b="0" u="none" dirty="0">
                <a:latin typeface="Huawei Sans" panose="020C0503030203020204" pitchFamily="34" charset="0"/>
                <a:cs typeface="Arial" panose="020B0604020202020204" pitchFamily="34" charset="0"/>
              </a:rPr>
              <a:t>Disadvantage: Some unnecessary data is obtained when a column is queried.</a:t>
            </a:r>
            <a:endParaRPr lang="en-US" altLang="zh-CN" sz="1800" dirty="0">
              <a:latin typeface="Huawei Sans" panose="020C0503030203020204" pitchFamily="34" charset="0"/>
              <a:cs typeface="Arial" panose="020B0604020202020204" pitchFamily="34" charset="0"/>
              <a:sym typeface="Microsoft YaHei" panose="020B0503020204020204" pitchFamily="34" charset="-122"/>
            </a:endParaRPr>
          </a:p>
          <a:p>
            <a:pPr>
              <a:lnSpc>
                <a:spcPct val="120000"/>
              </a:lnSpc>
            </a:pPr>
            <a:r>
              <a:rPr sz="2000" b="0" u="none" dirty="0">
                <a:latin typeface="Huawei Sans" panose="020C0503030203020204" pitchFamily="34" charset="0"/>
                <a:cs typeface="Arial" panose="020B0604020202020204" pitchFamily="34" charset="0"/>
              </a:rPr>
              <a:t>Column-</a:t>
            </a:r>
            <a:r>
              <a:rPr lang="en-US" altLang="zh-CN" sz="2000" dirty="0">
                <a:latin typeface="Huawei Sans" panose="020C0503030203020204" pitchFamily="34" charset="0"/>
                <a:cs typeface="Arial" panose="020B0604020202020204" pitchFamily="34" charset="0"/>
              </a:rPr>
              <a:t>oriented</a:t>
            </a:r>
            <a:r>
              <a:rPr sz="2000" b="0" u="none" dirty="0">
                <a:latin typeface="Huawei Sans" panose="020C0503030203020204" pitchFamily="34" charset="0"/>
                <a:cs typeface="Arial" panose="020B0604020202020204" pitchFamily="34" charset="0"/>
              </a:rPr>
              <a:t> storage refers to data stored by columns in an underlying file system.</a:t>
            </a:r>
          </a:p>
          <a:p>
            <a:pPr lvl="1">
              <a:lnSpc>
                <a:spcPct val="120000"/>
              </a:lnSpc>
            </a:pPr>
            <a:r>
              <a:rPr sz="1800" b="0" u="none" dirty="0">
                <a:latin typeface="Huawei Sans" panose="020C0503030203020204" pitchFamily="34" charset="0"/>
                <a:cs typeface="Arial" panose="020B0604020202020204" pitchFamily="34" charset="0"/>
              </a:rPr>
              <a:t>Advantage: Data can be read or calculated by column.</a:t>
            </a:r>
            <a:endParaRPr lang="en-US" altLang="zh-CN" sz="1800" dirty="0">
              <a:latin typeface="Huawei Sans" panose="020C0503030203020204" pitchFamily="34" charset="0"/>
              <a:cs typeface="Arial" panose="020B0604020202020204" pitchFamily="34" charset="0"/>
              <a:sym typeface="Microsoft YaHei" panose="020B0503020204020204" pitchFamily="34" charset="-122"/>
            </a:endParaRPr>
          </a:p>
          <a:p>
            <a:pPr lvl="1">
              <a:lnSpc>
                <a:spcPct val="120000"/>
              </a:lnSpc>
            </a:pPr>
            <a:r>
              <a:rPr sz="1800" b="0" u="none" dirty="0">
                <a:latin typeface="Huawei Sans" panose="020C0503030203020204" pitchFamily="34" charset="0"/>
                <a:cs typeface="Arial" panose="020B0604020202020204" pitchFamily="34" charset="0"/>
              </a:rPr>
              <a:t>Disadvantage: When a row is read, multiple I/O operations may be required.</a:t>
            </a:r>
          </a:p>
          <a:p>
            <a:pPr lvl="1">
              <a:lnSpc>
                <a:spcPct val="120000"/>
              </a:lnSpc>
            </a:pPr>
            <a:endParaRPr lang="zh-CN" altLang="en-US" sz="1800" dirty="0">
              <a:latin typeface="Huawei Sans" panose="020C0503030203020204" pitchFamily="34" charset="0"/>
              <a:cs typeface="Arial" panose="020B0604020202020204" pitchFamily="34" charset="0"/>
              <a:sym typeface="Microsoft YaHei" panose="020B0503020204020204" pitchFamily="34" charset="-122"/>
            </a:endParaRPr>
          </a:p>
        </p:txBody>
      </p:sp>
      <p:sp>
        <p:nvSpPr>
          <p:cNvPr id="36" name="文本框 35">
            <a:extLst>
              <a:ext uri="{FF2B5EF4-FFF2-40B4-BE49-F238E27FC236}">
                <a16:creationId xmlns:a16="http://schemas.microsoft.com/office/drawing/2014/main" id="{03402B8A-1419-4F2E-84C2-68BE6F564F51}"/>
              </a:ext>
            </a:extLst>
          </p:cNvPr>
          <p:cNvSpPr txBox="1"/>
          <p:nvPr/>
        </p:nvSpPr>
        <p:spPr>
          <a:xfrm>
            <a:off x="609470" y="4123628"/>
            <a:ext cx="1170996" cy="646331"/>
          </a:xfrm>
          <a:prstGeom prst="rect">
            <a:avLst/>
          </a:prstGeom>
          <a:noFill/>
        </p:spPr>
        <p:txBody>
          <a:bodyPr wrap="square" rtlCol="0">
            <a:noAutofit/>
          </a:bodyPr>
          <a:lstStyle/>
          <a:p>
            <a:r>
              <a:rPr sz="1600" b="0" u="none" dirty="0">
                <a:latin typeface="Huawei Sans" panose="020C0503030203020204" pitchFamily="34" charset="0"/>
              </a:rPr>
              <a:t>Row-</a:t>
            </a:r>
            <a:r>
              <a:rPr lang="en-US" altLang="zh-CN" sz="1600" b="0" u="none" dirty="0">
                <a:latin typeface="Huawei Sans" panose="020C0503030203020204" pitchFamily="34" charset="0"/>
              </a:rPr>
              <a:t>oriented</a:t>
            </a:r>
            <a:r>
              <a:rPr sz="1600" b="0" u="none" dirty="0">
                <a:latin typeface="Huawei Sans" panose="020C0503030203020204" pitchFamily="34" charset="0"/>
              </a:rPr>
              <a:t> storage</a:t>
            </a:r>
          </a:p>
        </p:txBody>
      </p:sp>
      <p:grpSp>
        <p:nvGrpSpPr>
          <p:cNvPr id="37" name="组合 6">
            <a:extLst>
              <a:ext uri="{FF2B5EF4-FFF2-40B4-BE49-F238E27FC236}">
                <a16:creationId xmlns:a16="http://schemas.microsoft.com/office/drawing/2014/main" id="{8B2C051D-EF26-4892-BEE5-9909F9326552}"/>
              </a:ext>
            </a:extLst>
          </p:cNvPr>
          <p:cNvGrpSpPr/>
          <p:nvPr/>
        </p:nvGrpSpPr>
        <p:grpSpPr>
          <a:xfrm>
            <a:off x="1993111" y="4325731"/>
            <a:ext cx="3004911" cy="310966"/>
            <a:chOff x="478654" y="773274"/>
            <a:chExt cx="3373266" cy="358316"/>
          </a:xfrm>
          <a:solidFill>
            <a:srgbClr val="FFC000"/>
          </a:solidFill>
        </p:grpSpPr>
        <p:sp>
          <p:nvSpPr>
            <p:cNvPr id="38" name="矩形 37">
              <a:extLst>
                <a:ext uri="{FF2B5EF4-FFF2-40B4-BE49-F238E27FC236}">
                  <a16:creationId xmlns:a16="http://schemas.microsoft.com/office/drawing/2014/main" id="{88219318-A9E5-421B-8C95-2DD2EEE1ABDF}"/>
                </a:ext>
              </a:extLst>
            </p:cNvPr>
            <p:cNvSpPr/>
            <p:nvPr/>
          </p:nvSpPr>
          <p:spPr bwMode="auto">
            <a:xfrm>
              <a:off x="478654" y="773274"/>
              <a:ext cx="504056" cy="358316"/>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algn="ctr" fontAlgn="base">
                <a:spcBef>
                  <a:spcPct val="0"/>
                </a:spcBef>
                <a:spcAft>
                  <a:spcPct val="0"/>
                </a:spcAft>
                <a:buClr>
                  <a:srgbClr val="CC9900"/>
                </a:buClr>
              </a:pPr>
              <a:r>
                <a:rPr sz="1600" b="1" u="none" dirty="0">
                  <a:solidFill>
                    <a:schemeClr val="bg1"/>
                  </a:solidFill>
                  <a:latin typeface="Huawei Sans" panose="020C0503030203020204" pitchFamily="34" charset="0"/>
                </a:rPr>
                <a:t>ID</a:t>
              </a:r>
              <a:endParaRPr lang="zh-CN" altLang="en-US" sz="1600" b="1" dirty="0">
                <a:solidFill>
                  <a:schemeClr val="bg1"/>
                </a:solidFill>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39" name="矩形 38">
              <a:extLst>
                <a:ext uri="{FF2B5EF4-FFF2-40B4-BE49-F238E27FC236}">
                  <a16:creationId xmlns:a16="http://schemas.microsoft.com/office/drawing/2014/main" id="{484F74E0-7742-462A-98F6-4FBA63CD57D4}"/>
                </a:ext>
              </a:extLst>
            </p:cNvPr>
            <p:cNvSpPr/>
            <p:nvPr/>
          </p:nvSpPr>
          <p:spPr bwMode="auto">
            <a:xfrm>
              <a:off x="971600" y="773274"/>
              <a:ext cx="864096" cy="358316"/>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algn="ctr" fontAlgn="base">
                <a:spcBef>
                  <a:spcPct val="0"/>
                </a:spcBef>
                <a:spcAft>
                  <a:spcPct val="0"/>
                </a:spcAft>
                <a:buClr>
                  <a:srgbClr val="CC9900"/>
                </a:buClr>
              </a:pPr>
              <a:r>
                <a:rPr sz="1600" b="1" u="none" dirty="0">
                  <a:solidFill>
                    <a:schemeClr val="bg1"/>
                  </a:solidFill>
                  <a:latin typeface="Huawei Sans" panose="020C0503030203020204" pitchFamily="34" charset="0"/>
                </a:rPr>
                <a:t>Name</a:t>
              </a:r>
              <a:endParaRPr lang="zh-CN" altLang="en-US" sz="1600" b="1" dirty="0">
                <a:solidFill>
                  <a:schemeClr val="bg1"/>
                </a:solidFill>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40" name="矩形 39">
              <a:extLst>
                <a:ext uri="{FF2B5EF4-FFF2-40B4-BE49-F238E27FC236}">
                  <a16:creationId xmlns:a16="http://schemas.microsoft.com/office/drawing/2014/main" id="{6CD9BF34-A55F-4A52-B03A-033F1A4B845A}"/>
                </a:ext>
              </a:extLst>
            </p:cNvPr>
            <p:cNvSpPr/>
            <p:nvPr/>
          </p:nvSpPr>
          <p:spPr bwMode="auto">
            <a:xfrm>
              <a:off x="2771800" y="773274"/>
              <a:ext cx="1080120" cy="358316"/>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algn="ctr" fontAlgn="base">
                <a:spcBef>
                  <a:spcPct val="0"/>
                </a:spcBef>
                <a:spcAft>
                  <a:spcPct val="0"/>
                </a:spcAft>
                <a:buClr>
                  <a:srgbClr val="CC9900"/>
                </a:buClr>
              </a:pPr>
              <a:r>
                <a:rPr sz="1600" b="1" u="none" dirty="0">
                  <a:solidFill>
                    <a:schemeClr val="bg1"/>
                  </a:solidFill>
                  <a:latin typeface="Huawei Sans" panose="020C0503030203020204" pitchFamily="34" charset="0"/>
                </a:rPr>
                <a:t>Address</a:t>
              </a:r>
              <a:endParaRPr lang="zh-CN" altLang="en-US" sz="1600" b="1" dirty="0">
                <a:solidFill>
                  <a:schemeClr val="bg1"/>
                </a:solidFill>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41" name="矩形 40">
              <a:extLst>
                <a:ext uri="{FF2B5EF4-FFF2-40B4-BE49-F238E27FC236}">
                  <a16:creationId xmlns:a16="http://schemas.microsoft.com/office/drawing/2014/main" id="{53E3E954-E5FE-40A7-B3DD-EEB406855BF3}"/>
                </a:ext>
              </a:extLst>
            </p:cNvPr>
            <p:cNvSpPr/>
            <p:nvPr/>
          </p:nvSpPr>
          <p:spPr bwMode="auto">
            <a:xfrm>
              <a:off x="1835696" y="773274"/>
              <a:ext cx="936104" cy="358316"/>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algn="ctr" fontAlgn="base">
                <a:spcBef>
                  <a:spcPct val="0"/>
                </a:spcBef>
                <a:spcAft>
                  <a:spcPct val="0"/>
                </a:spcAft>
                <a:buClr>
                  <a:srgbClr val="CC9900"/>
                </a:buClr>
              </a:pPr>
              <a:r>
                <a:rPr sz="1600" b="1" u="none" dirty="0">
                  <a:solidFill>
                    <a:schemeClr val="bg1"/>
                  </a:solidFill>
                  <a:latin typeface="Huawei Sans" panose="020C0503030203020204" pitchFamily="34" charset="0"/>
                </a:rPr>
                <a:t>Phone</a:t>
              </a:r>
              <a:endParaRPr lang="zh-CN" altLang="en-US" sz="1600" b="1" dirty="0">
                <a:solidFill>
                  <a:schemeClr val="bg1"/>
                </a:solidFill>
                <a:latin typeface="Huawei Sans" panose="020C0503030203020204" pitchFamily="34" charset="0"/>
                <a:ea typeface="Microsoft YaHei" panose="020B0503020204020204" pitchFamily="34" charset="-122"/>
                <a:sym typeface="Microsoft YaHei" panose="020B0503020204020204" pitchFamily="34" charset="-122"/>
              </a:endParaRPr>
            </a:p>
          </p:txBody>
        </p:sp>
      </p:grpSp>
      <p:grpSp>
        <p:nvGrpSpPr>
          <p:cNvPr id="42" name="组合 11">
            <a:extLst>
              <a:ext uri="{FF2B5EF4-FFF2-40B4-BE49-F238E27FC236}">
                <a16:creationId xmlns:a16="http://schemas.microsoft.com/office/drawing/2014/main" id="{B842FED9-82F0-49EF-9A26-1FC35F0B7A5E}"/>
              </a:ext>
            </a:extLst>
          </p:cNvPr>
          <p:cNvGrpSpPr/>
          <p:nvPr/>
        </p:nvGrpSpPr>
        <p:grpSpPr>
          <a:xfrm>
            <a:off x="1956135" y="4943911"/>
            <a:ext cx="2986056" cy="249973"/>
            <a:chOff x="499825" y="843556"/>
            <a:chExt cx="3352095" cy="288034"/>
          </a:xfrm>
          <a:solidFill>
            <a:srgbClr val="30B5C5"/>
          </a:solidFill>
        </p:grpSpPr>
        <p:sp>
          <p:nvSpPr>
            <p:cNvPr id="43" name="矩形 42">
              <a:extLst>
                <a:ext uri="{FF2B5EF4-FFF2-40B4-BE49-F238E27FC236}">
                  <a16:creationId xmlns:a16="http://schemas.microsoft.com/office/drawing/2014/main" id="{4118C6A5-67BC-4E73-9AFB-49456D473D82}"/>
                </a:ext>
              </a:extLst>
            </p:cNvPr>
            <p:cNvSpPr/>
            <p:nvPr/>
          </p:nvSpPr>
          <p:spPr bwMode="auto">
            <a:xfrm>
              <a:off x="499825" y="843556"/>
              <a:ext cx="504056"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44" name="矩形 43">
              <a:extLst>
                <a:ext uri="{FF2B5EF4-FFF2-40B4-BE49-F238E27FC236}">
                  <a16:creationId xmlns:a16="http://schemas.microsoft.com/office/drawing/2014/main" id="{5F6CE22D-3749-477C-B3A6-290A429560B4}"/>
                </a:ext>
              </a:extLst>
            </p:cNvPr>
            <p:cNvSpPr/>
            <p:nvPr/>
          </p:nvSpPr>
          <p:spPr bwMode="auto">
            <a:xfrm>
              <a:off x="971600" y="843558"/>
              <a:ext cx="864096"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45" name="矩形 44">
              <a:extLst>
                <a:ext uri="{FF2B5EF4-FFF2-40B4-BE49-F238E27FC236}">
                  <a16:creationId xmlns:a16="http://schemas.microsoft.com/office/drawing/2014/main" id="{FC9477BD-CAF9-4F78-8EC7-129F069AEB05}"/>
                </a:ext>
              </a:extLst>
            </p:cNvPr>
            <p:cNvSpPr/>
            <p:nvPr/>
          </p:nvSpPr>
          <p:spPr bwMode="auto">
            <a:xfrm>
              <a:off x="2771800" y="843558"/>
              <a:ext cx="1080120"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46" name="矩形 45">
              <a:extLst>
                <a:ext uri="{FF2B5EF4-FFF2-40B4-BE49-F238E27FC236}">
                  <a16:creationId xmlns:a16="http://schemas.microsoft.com/office/drawing/2014/main" id="{F069EF8A-91BB-4143-84CC-E0B724A79E3C}"/>
                </a:ext>
              </a:extLst>
            </p:cNvPr>
            <p:cNvSpPr/>
            <p:nvPr/>
          </p:nvSpPr>
          <p:spPr bwMode="auto">
            <a:xfrm>
              <a:off x="1835696" y="843558"/>
              <a:ext cx="936104"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grpSp>
      <p:grpSp>
        <p:nvGrpSpPr>
          <p:cNvPr id="47" name="组合 16">
            <a:extLst>
              <a:ext uri="{FF2B5EF4-FFF2-40B4-BE49-F238E27FC236}">
                <a16:creationId xmlns:a16="http://schemas.microsoft.com/office/drawing/2014/main" id="{6DAD2A86-B0B9-4458-9153-2A2FA965A897}"/>
              </a:ext>
            </a:extLst>
          </p:cNvPr>
          <p:cNvGrpSpPr/>
          <p:nvPr/>
        </p:nvGrpSpPr>
        <p:grpSpPr>
          <a:xfrm>
            <a:off x="2121084" y="5150323"/>
            <a:ext cx="3014808" cy="249970"/>
            <a:chOff x="467544" y="843558"/>
            <a:chExt cx="3384376" cy="288032"/>
          </a:xfrm>
          <a:solidFill>
            <a:srgbClr val="30B5C5"/>
          </a:solidFill>
        </p:grpSpPr>
        <p:sp>
          <p:nvSpPr>
            <p:cNvPr id="48" name="矩形 47">
              <a:extLst>
                <a:ext uri="{FF2B5EF4-FFF2-40B4-BE49-F238E27FC236}">
                  <a16:creationId xmlns:a16="http://schemas.microsoft.com/office/drawing/2014/main" id="{74172E4B-E586-4544-BD74-11169E4025A0}"/>
                </a:ext>
              </a:extLst>
            </p:cNvPr>
            <p:cNvSpPr/>
            <p:nvPr/>
          </p:nvSpPr>
          <p:spPr bwMode="auto">
            <a:xfrm>
              <a:off x="467544" y="843558"/>
              <a:ext cx="504056"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49" name="矩形 48">
              <a:extLst>
                <a:ext uri="{FF2B5EF4-FFF2-40B4-BE49-F238E27FC236}">
                  <a16:creationId xmlns:a16="http://schemas.microsoft.com/office/drawing/2014/main" id="{6D3C3E3E-C6B6-4B2E-A201-A5B96B18E215}"/>
                </a:ext>
              </a:extLst>
            </p:cNvPr>
            <p:cNvSpPr/>
            <p:nvPr/>
          </p:nvSpPr>
          <p:spPr bwMode="auto">
            <a:xfrm>
              <a:off x="971600" y="843558"/>
              <a:ext cx="864096"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50" name="矩形 49">
              <a:extLst>
                <a:ext uri="{FF2B5EF4-FFF2-40B4-BE49-F238E27FC236}">
                  <a16:creationId xmlns:a16="http://schemas.microsoft.com/office/drawing/2014/main" id="{833D3402-35C0-4511-8373-157CEA278A85}"/>
                </a:ext>
              </a:extLst>
            </p:cNvPr>
            <p:cNvSpPr/>
            <p:nvPr/>
          </p:nvSpPr>
          <p:spPr bwMode="auto">
            <a:xfrm>
              <a:off x="2771800" y="843558"/>
              <a:ext cx="1080120"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51" name="矩形 50">
              <a:extLst>
                <a:ext uri="{FF2B5EF4-FFF2-40B4-BE49-F238E27FC236}">
                  <a16:creationId xmlns:a16="http://schemas.microsoft.com/office/drawing/2014/main" id="{DE5300F1-4DED-421E-A00E-33205C163982}"/>
                </a:ext>
              </a:extLst>
            </p:cNvPr>
            <p:cNvSpPr/>
            <p:nvPr/>
          </p:nvSpPr>
          <p:spPr bwMode="auto">
            <a:xfrm>
              <a:off x="1835696" y="843558"/>
              <a:ext cx="936104"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grpSp>
      <p:grpSp>
        <p:nvGrpSpPr>
          <p:cNvPr id="52" name="组合 21">
            <a:extLst>
              <a:ext uri="{FF2B5EF4-FFF2-40B4-BE49-F238E27FC236}">
                <a16:creationId xmlns:a16="http://schemas.microsoft.com/office/drawing/2014/main" id="{61ECE3C5-A761-4C48-A95F-2F86B1A40FE4}"/>
              </a:ext>
            </a:extLst>
          </p:cNvPr>
          <p:cNvGrpSpPr/>
          <p:nvPr/>
        </p:nvGrpSpPr>
        <p:grpSpPr>
          <a:xfrm>
            <a:off x="2321048" y="5356734"/>
            <a:ext cx="3014808" cy="249970"/>
            <a:chOff x="467544" y="843558"/>
            <a:chExt cx="3384376" cy="288032"/>
          </a:xfrm>
          <a:solidFill>
            <a:srgbClr val="30B5C5"/>
          </a:solidFill>
        </p:grpSpPr>
        <p:sp>
          <p:nvSpPr>
            <p:cNvPr id="53" name="矩形 52">
              <a:extLst>
                <a:ext uri="{FF2B5EF4-FFF2-40B4-BE49-F238E27FC236}">
                  <a16:creationId xmlns:a16="http://schemas.microsoft.com/office/drawing/2014/main" id="{5925CD58-850F-42CA-81DB-899CE9D1A272}"/>
                </a:ext>
              </a:extLst>
            </p:cNvPr>
            <p:cNvSpPr/>
            <p:nvPr/>
          </p:nvSpPr>
          <p:spPr bwMode="auto">
            <a:xfrm>
              <a:off x="467544" y="843558"/>
              <a:ext cx="504056"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54" name="矩形 53">
              <a:extLst>
                <a:ext uri="{FF2B5EF4-FFF2-40B4-BE49-F238E27FC236}">
                  <a16:creationId xmlns:a16="http://schemas.microsoft.com/office/drawing/2014/main" id="{E82EE83D-F7F9-4260-AD63-113A2FECE56D}"/>
                </a:ext>
              </a:extLst>
            </p:cNvPr>
            <p:cNvSpPr/>
            <p:nvPr/>
          </p:nvSpPr>
          <p:spPr bwMode="auto">
            <a:xfrm>
              <a:off x="971600" y="843558"/>
              <a:ext cx="864096"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55" name="矩形 54">
              <a:extLst>
                <a:ext uri="{FF2B5EF4-FFF2-40B4-BE49-F238E27FC236}">
                  <a16:creationId xmlns:a16="http://schemas.microsoft.com/office/drawing/2014/main" id="{2D893722-A432-4608-869A-8450BB6C7699}"/>
                </a:ext>
              </a:extLst>
            </p:cNvPr>
            <p:cNvSpPr/>
            <p:nvPr/>
          </p:nvSpPr>
          <p:spPr bwMode="auto">
            <a:xfrm>
              <a:off x="2771800" y="843558"/>
              <a:ext cx="1080120"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56" name="矩形 55">
              <a:extLst>
                <a:ext uri="{FF2B5EF4-FFF2-40B4-BE49-F238E27FC236}">
                  <a16:creationId xmlns:a16="http://schemas.microsoft.com/office/drawing/2014/main" id="{A3939946-5144-427B-BE4D-559583C37851}"/>
                </a:ext>
              </a:extLst>
            </p:cNvPr>
            <p:cNvSpPr/>
            <p:nvPr/>
          </p:nvSpPr>
          <p:spPr bwMode="auto">
            <a:xfrm>
              <a:off x="1835696" y="843558"/>
              <a:ext cx="936104"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grpSp>
      <p:grpSp>
        <p:nvGrpSpPr>
          <p:cNvPr id="57" name="组合 26">
            <a:extLst>
              <a:ext uri="{FF2B5EF4-FFF2-40B4-BE49-F238E27FC236}">
                <a16:creationId xmlns:a16="http://schemas.microsoft.com/office/drawing/2014/main" id="{EE52EE35-37CD-4878-9E0B-DE15BED00E0E}"/>
              </a:ext>
            </a:extLst>
          </p:cNvPr>
          <p:cNvGrpSpPr/>
          <p:nvPr/>
        </p:nvGrpSpPr>
        <p:grpSpPr>
          <a:xfrm>
            <a:off x="2521012" y="5563145"/>
            <a:ext cx="3014808" cy="249970"/>
            <a:chOff x="467544" y="843558"/>
            <a:chExt cx="3384376" cy="288032"/>
          </a:xfrm>
          <a:solidFill>
            <a:srgbClr val="30B5C5"/>
          </a:solidFill>
        </p:grpSpPr>
        <p:sp>
          <p:nvSpPr>
            <p:cNvPr id="58" name="矩形 57">
              <a:extLst>
                <a:ext uri="{FF2B5EF4-FFF2-40B4-BE49-F238E27FC236}">
                  <a16:creationId xmlns:a16="http://schemas.microsoft.com/office/drawing/2014/main" id="{E9D82FB0-51AE-42B0-9C63-D7507543441F}"/>
                </a:ext>
              </a:extLst>
            </p:cNvPr>
            <p:cNvSpPr/>
            <p:nvPr/>
          </p:nvSpPr>
          <p:spPr bwMode="auto">
            <a:xfrm>
              <a:off x="467544" y="843558"/>
              <a:ext cx="504056"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59" name="矩形 58">
              <a:extLst>
                <a:ext uri="{FF2B5EF4-FFF2-40B4-BE49-F238E27FC236}">
                  <a16:creationId xmlns:a16="http://schemas.microsoft.com/office/drawing/2014/main" id="{5B5E8EEF-0C49-474C-B99D-301C9DA3B41E}"/>
                </a:ext>
              </a:extLst>
            </p:cNvPr>
            <p:cNvSpPr/>
            <p:nvPr/>
          </p:nvSpPr>
          <p:spPr bwMode="auto">
            <a:xfrm>
              <a:off x="971600" y="843558"/>
              <a:ext cx="864096"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60" name="矩形 59">
              <a:extLst>
                <a:ext uri="{FF2B5EF4-FFF2-40B4-BE49-F238E27FC236}">
                  <a16:creationId xmlns:a16="http://schemas.microsoft.com/office/drawing/2014/main" id="{218B44C7-3F83-473D-8C1D-9973F39BB01B}"/>
                </a:ext>
              </a:extLst>
            </p:cNvPr>
            <p:cNvSpPr/>
            <p:nvPr/>
          </p:nvSpPr>
          <p:spPr bwMode="auto">
            <a:xfrm>
              <a:off x="2771800" y="843558"/>
              <a:ext cx="1080120"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61" name="矩形 60">
              <a:extLst>
                <a:ext uri="{FF2B5EF4-FFF2-40B4-BE49-F238E27FC236}">
                  <a16:creationId xmlns:a16="http://schemas.microsoft.com/office/drawing/2014/main" id="{668A8754-9204-4577-B2E8-6E98278D26DE}"/>
                </a:ext>
              </a:extLst>
            </p:cNvPr>
            <p:cNvSpPr/>
            <p:nvPr/>
          </p:nvSpPr>
          <p:spPr bwMode="auto">
            <a:xfrm>
              <a:off x="1835696" y="843558"/>
              <a:ext cx="936104" cy="288032"/>
            </a:xfrm>
            <a:prstGeom prst="rect">
              <a:avLst/>
            </a:prstGeom>
            <a:grp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grpSp>
      <p:sp>
        <p:nvSpPr>
          <p:cNvPr id="67" name="矩形 66">
            <a:extLst>
              <a:ext uri="{FF2B5EF4-FFF2-40B4-BE49-F238E27FC236}">
                <a16:creationId xmlns:a16="http://schemas.microsoft.com/office/drawing/2014/main" id="{C0386EBE-68D3-48B4-A1DD-D62CCC80617E}"/>
              </a:ext>
            </a:extLst>
          </p:cNvPr>
          <p:cNvSpPr/>
          <p:nvPr/>
        </p:nvSpPr>
        <p:spPr bwMode="auto">
          <a:xfrm>
            <a:off x="1652599" y="4215364"/>
            <a:ext cx="4174329" cy="1745688"/>
          </a:xfrm>
          <a:prstGeom prst="rect">
            <a:avLst/>
          </a:prstGeom>
          <a:noFill/>
          <a:ln>
            <a:solidFill>
              <a:schemeClr val="tx1"/>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buFont typeface="Wingdings" pitchFamily="2" charset="2"/>
              <a:buChar char="n"/>
            </a:pPr>
            <a:endParaRPr lang="zh-CN" altLang="en-US">
              <a:ln w="12700">
                <a:solidFill>
                  <a:schemeClr val="tx1"/>
                </a:solidFill>
              </a:ln>
              <a:solidFill>
                <a:schemeClr val="bg1">
                  <a:lumMod val="85000"/>
                </a:schemeClr>
              </a:solidFill>
              <a:latin typeface="Huawei Sans" panose="020C0503030203020204" pitchFamily="34" charset="0"/>
              <a:ea typeface="Microsoft YaHei" panose="020B0503020204020204" pitchFamily="34" charset="-122"/>
              <a:sym typeface="Microsoft YaHei" panose="020B0503020204020204" pitchFamily="34" charset="-122"/>
            </a:endParaRPr>
          </a:p>
        </p:txBody>
      </p:sp>
      <p:grpSp>
        <p:nvGrpSpPr>
          <p:cNvPr id="68" name="组合 67">
            <a:extLst>
              <a:ext uri="{FF2B5EF4-FFF2-40B4-BE49-F238E27FC236}">
                <a16:creationId xmlns:a16="http://schemas.microsoft.com/office/drawing/2014/main" id="{4F372F1F-1DAB-4170-8B79-4E2FDAE182A2}"/>
              </a:ext>
            </a:extLst>
          </p:cNvPr>
          <p:cNvGrpSpPr/>
          <p:nvPr/>
        </p:nvGrpSpPr>
        <p:grpSpPr>
          <a:xfrm>
            <a:off x="7096804" y="4215366"/>
            <a:ext cx="4611065" cy="1745689"/>
            <a:chOff x="5917999" y="4132768"/>
            <a:chExt cx="5878514" cy="2172868"/>
          </a:xfrm>
        </p:grpSpPr>
        <p:grpSp>
          <p:nvGrpSpPr>
            <p:cNvPr id="69" name="组合 36">
              <a:extLst>
                <a:ext uri="{FF2B5EF4-FFF2-40B4-BE49-F238E27FC236}">
                  <a16:creationId xmlns:a16="http://schemas.microsoft.com/office/drawing/2014/main" id="{79BDB1C8-3ACC-4878-8FEE-B7F0EF059588}"/>
                </a:ext>
              </a:extLst>
            </p:cNvPr>
            <p:cNvGrpSpPr/>
            <p:nvPr/>
          </p:nvGrpSpPr>
          <p:grpSpPr>
            <a:xfrm>
              <a:off x="6180433" y="4552661"/>
              <a:ext cx="5075393" cy="379322"/>
              <a:chOff x="4499992" y="843558"/>
              <a:chExt cx="4104456" cy="288032"/>
            </a:xfrm>
            <a:solidFill>
              <a:srgbClr val="FFC000"/>
            </a:solidFill>
          </p:grpSpPr>
          <p:sp>
            <p:nvSpPr>
              <p:cNvPr id="111" name="矩形 110">
                <a:extLst>
                  <a:ext uri="{FF2B5EF4-FFF2-40B4-BE49-F238E27FC236}">
                    <a16:creationId xmlns:a16="http://schemas.microsoft.com/office/drawing/2014/main" id="{6E7E2AC2-021E-4A59-B7CF-253F47560DB4}"/>
                  </a:ext>
                </a:extLst>
              </p:cNvPr>
              <p:cNvSpPr/>
              <p:nvPr/>
            </p:nvSpPr>
            <p:spPr bwMode="auto">
              <a:xfrm>
                <a:off x="4499992" y="843558"/>
                <a:ext cx="504056" cy="288032"/>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algn="ctr" fontAlgn="base">
                  <a:spcBef>
                    <a:spcPct val="0"/>
                  </a:spcBef>
                  <a:spcAft>
                    <a:spcPct val="0"/>
                  </a:spcAft>
                  <a:buClr>
                    <a:srgbClr val="CC9900"/>
                  </a:buClr>
                </a:pPr>
                <a:r>
                  <a:rPr sz="1600" b="1" u="none" dirty="0">
                    <a:solidFill>
                      <a:schemeClr val="bg1"/>
                    </a:solidFill>
                    <a:latin typeface="Huawei Sans" panose="020C0503030203020204" pitchFamily="34" charset="0"/>
                  </a:rPr>
                  <a:t>ID</a:t>
                </a:r>
                <a:endParaRPr lang="zh-CN" altLang="en-US" sz="1600" b="1" dirty="0">
                  <a:solidFill>
                    <a:schemeClr val="bg1"/>
                  </a:solidFill>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112" name="矩形 111">
                <a:extLst>
                  <a:ext uri="{FF2B5EF4-FFF2-40B4-BE49-F238E27FC236}">
                    <a16:creationId xmlns:a16="http://schemas.microsoft.com/office/drawing/2014/main" id="{7FAD119B-15D4-4605-8525-8A45685A7FAE}"/>
                  </a:ext>
                </a:extLst>
              </p:cNvPr>
              <p:cNvSpPr/>
              <p:nvPr/>
            </p:nvSpPr>
            <p:spPr bwMode="auto">
              <a:xfrm>
                <a:off x="5292080" y="843558"/>
                <a:ext cx="864096" cy="288032"/>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algn="ctr" fontAlgn="base">
                  <a:spcBef>
                    <a:spcPct val="0"/>
                  </a:spcBef>
                  <a:spcAft>
                    <a:spcPct val="0"/>
                  </a:spcAft>
                  <a:buClr>
                    <a:srgbClr val="CC9900"/>
                  </a:buClr>
                </a:pPr>
                <a:r>
                  <a:rPr sz="1600" b="1" u="none" dirty="0">
                    <a:solidFill>
                      <a:schemeClr val="bg1"/>
                    </a:solidFill>
                    <a:latin typeface="Huawei Sans" panose="020C0503030203020204" pitchFamily="34" charset="0"/>
                  </a:rPr>
                  <a:t>Name</a:t>
                </a:r>
                <a:endParaRPr lang="zh-CN" altLang="en-US" sz="1600" b="1" dirty="0">
                  <a:solidFill>
                    <a:schemeClr val="bg1"/>
                  </a:solidFill>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113" name="矩形 112">
                <a:extLst>
                  <a:ext uri="{FF2B5EF4-FFF2-40B4-BE49-F238E27FC236}">
                    <a16:creationId xmlns:a16="http://schemas.microsoft.com/office/drawing/2014/main" id="{99AD1978-9750-4A96-A91E-C5DCC4BC1E67}"/>
                  </a:ext>
                </a:extLst>
              </p:cNvPr>
              <p:cNvSpPr/>
              <p:nvPr/>
            </p:nvSpPr>
            <p:spPr bwMode="auto">
              <a:xfrm>
                <a:off x="7524328" y="843558"/>
                <a:ext cx="1080120" cy="288032"/>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algn="ctr" fontAlgn="base">
                  <a:spcBef>
                    <a:spcPct val="0"/>
                  </a:spcBef>
                  <a:spcAft>
                    <a:spcPct val="0"/>
                  </a:spcAft>
                  <a:buClr>
                    <a:srgbClr val="CC9900"/>
                  </a:buClr>
                </a:pPr>
                <a:r>
                  <a:rPr sz="1600" b="1" u="none" dirty="0">
                    <a:solidFill>
                      <a:schemeClr val="bg1"/>
                    </a:solidFill>
                    <a:latin typeface="Huawei Sans" panose="020C0503030203020204" pitchFamily="34" charset="0"/>
                  </a:rPr>
                  <a:t>Address</a:t>
                </a:r>
                <a:endParaRPr lang="zh-CN" altLang="en-US" sz="1600" b="1" dirty="0">
                  <a:solidFill>
                    <a:schemeClr val="bg1"/>
                  </a:solidFill>
                  <a:latin typeface="Huawei Sans" panose="020C0503030203020204" pitchFamily="34" charset="0"/>
                  <a:ea typeface="Microsoft YaHei" panose="020B0503020204020204" pitchFamily="34" charset="-122"/>
                  <a:sym typeface="Microsoft YaHei" panose="020B0503020204020204" pitchFamily="34" charset="-122"/>
                </a:endParaRPr>
              </a:p>
            </p:txBody>
          </p:sp>
          <p:sp>
            <p:nvSpPr>
              <p:cNvPr id="114" name="矩形 113">
                <a:extLst>
                  <a:ext uri="{FF2B5EF4-FFF2-40B4-BE49-F238E27FC236}">
                    <a16:creationId xmlns:a16="http://schemas.microsoft.com/office/drawing/2014/main" id="{71B7783A-8D04-4E74-BC1C-69AB8DEC75CC}"/>
                  </a:ext>
                </a:extLst>
              </p:cNvPr>
              <p:cNvSpPr/>
              <p:nvPr/>
            </p:nvSpPr>
            <p:spPr bwMode="auto">
              <a:xfrm>
                <a:off x="6372200" y="843558"/>
                <a:ext cx="936104" cy="288032"/>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algn="ctr" fontAlgn="base">
                  <a:spcBef>
                    <a:spcPct val="0"/>
                  </a:spcBef>
                  <a:spcAft>
                    <a:spcPct val="0"/>
                  </a:spcAft>
                  <a:buClr>
                    <a:srgbClr val="CC9900"/>
                  </a:buClr>
                </a:pPr>
                <a:r>
                  <a:rPr sz="1600" b="1" u="none" dirty="0">
                    <a:solidFill>
                      <a:schemeClr val="bg1"/>
                    </a:solidFill>
                    <a:latin typeface="Huawei Sans" panose="020C0503030203020204" pitchFamily="34" charset="0"/>
                  </a:rPr>
                  <a:t>Phone</a:t>
                </a:r>
                <a:endParaRPr lang="zh-CN" altLang="en-US" sz="1600" b="1" dirty="0">
                  <a:solidFill>
                    <a:schemeClr val="bg1"/>
                  </a:solidFill>
                  <a:latin typeface="Huawei Sans" panose="020C0503030203020204" pitchFamily="34" charset="0"/>
                  <a:ea typeface="Microsoft YaHei" panose="020B0503020204020204" pitchFamily="34" charset="-122"/>
                  <a:sym typeface="Microsoft YaHei" panose="020B0503020204020204" pitchFamily="34" charset="-122"/>
                </a:endParaRPr>
              </a:p>
            </p:txBody>
          </p:sp>
        </p:grpSp>
        <p:sp>
          <p:nvSpPr>
            <p:cNvPr id="70" name="矩形 69">
              <a:extLst>
                <a:ext uri="{FF2B5EF4-FFF2-40B4-BE49-F238E27FC236}">
                  <a16:creationId xmlns:a16="http://schemas.microsoft.com/office/drawing/2014/main" id="{70E32F96-0713-49E9-89BD-FB3C2DEB600C}"/>
                </a:ext>
              </a:extLst>
            </p:cNvPr>
            <p:cNvSpPr/>
            <p:nvPr/>
          </p:nvSpPr>
          <p:spPr bwMode="auto">
            <a:xfrm>
              <a:off x="5917999" y="4132768"/>
              <a:ext cx="5878514" cy="2172868"/>
            </a:xfrm>
            <a:prstGeom prst="rect">
              <a:avLst/>
            </a:prstGeom>
            <a:noFill/>
            <a:ln>
              <a:solidFill>
                <a:schemeClr val="tx1"/>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buFont typeface="Wingdings" pitchFamily="2" charset="2"/>
                <a:buChar char="n"/>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grpSp>
          <p:nvGrpSpPr>
            <p:cNvPr id="71" name="组合 70">
              <a:extLst>
                <a:ext uri="{FF2B5EF4-FFF2-40B4-BE49-F238E27FC236}">
                  <a16:creationId xmlns:a16="http://schemas.microsoft.com/office/drawing/2014/main" id="{F5395071-B8DE-4BA9-9ECE-B1A4AE2FECE1}"/>
                </a:ext>
              </a:extLst>
            </p:cNvPr>
            <p:cNvGrpSpPr/>
            <p:nvPr/>
          </p:nvGrpSpPr>
          <p:grpSpPr>
            <a:xfrm>
              <a:off x="6117308" y="5104969"/>
              <a:ext cx="1000635" cy="402262"/>
              <a:chOff x="3799804" y="4610854"/>
              <a:chExt cx="673114" cy="402262"/>
            </a:xfrm>
          </p:grpSpPr>
          <p:sp>
            <p:nvSpPr>
              <p:cNvPr id="107" name="矩形 106">
                <a:extLst>
                  <a:ext uri="{FF2B5EF4-FFF2-40B4-BE49-F238E27FC236}">
                    <a16:creationId xmlns:a16="http://schemas.microsoft.com/office/drawing/2014/main" id="{E6A02EDF-79B6-41B3-B75D-1653527229FF}"/>
                  </a:ext>
                </a:extLst>
              </p:cNvPr>
              <p:cNvSpPr/>
              <p:nvPr/>
            </p:nvSpPr>
            <p:spPr bwMode="auto">
              <a:xfrm>
                <a:off x="3845331" y="4633794"/>
                <a:ext cx="572176" cy="319838"/>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cxnSp>
            <p:nvCxnSpPr>
              <p:cNvPr id="108" name="直接连接符 107">
                <a:extLst>
                  <a:ext uri="{FF2B5EF4-FFF2-40B4-BE49-F238E27FC236}">
                    <a16:creationId xmlns:a16="http://schemas.microsoft.com/office/drawing/2014/main" id="{4BDC1F59-401F-4F92-A63C-F2B741DFE189}"/>
                  </a:ext>
                </a:extLst>
              </p:cNvPr>
              <p:cNvCxnSpPr/>
              <p:nvPr/>
            </p:nvCxnSpPr>
            <p:spPr>
              <a:xfrm>
                <a:off x="4079790" y="4633794"/>
                <a:ext cx="0" cy="379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文本框 108">
                <a:extLst>
                  <a:ext uri="{FF2B5EF4-FFF2-40B4-BE49-F238E27FC236}">
                    <a16:creationId xmlns:a16="http://schemas.microsoft.com/office/drawing/2014/main" id="{9E017267-CCC1-42AF-AE1D-0E1318A7AA1E}"/>
                  </a:ext>
                </a:extLst>
              </p:cNvPr>
              <p:cNvSpPr txBox="1"/>
              <p:nvPr/>
            </p:nvSpPr>
            <p:spPr>
              <a:xfrm>
                <a:off x="3799804" y="4610854"/>
                <a:ext cx="377986" cy="344782"/>
              </a:xfrm>
              <a:prstGeom prst="rect">
                <a:avLst/>
              </a:prstGeom>
              <a:noFill/>
            </p:spPr>
            <p:txBody>
              <a:bodyPr wrap="square" rtlCol="0">
                <a:noAutofit/>
              </a:bodyPr>
              <a:lstStyle/>
              <a:p>
                <a:r>
                  <a:rPr sz="1200" b="0" u="none" dirty="0">
                    <a:latin typeface="Huawei Sans" panose="020C0503030203020204" pitchFamily="34" charset="0"/>
                  </a:rPr>
                  <a:t>K1</a:t>
                </a:r>
                <a:endParaRPr lang="zh-CN" altLang="en-US" sz="1200" dirty="0">
                  <a:latin typeface="Huawei Sans" panose="020C0503030203020204" pitchFamily="34" charset="0"/>
                </a:endParaRPr>
              </a:p>
            </p:txBody>
          </p:sp>
          <p:sp>
            <p:nvSpPr>
              <p:cNvPr id="110" name="文本框 109">
                <a:extLst>
                  <a:ext uri="{FF2B5EF4-FFF2-40B4-BE49-F238E27FC236}">
                    <a16:creationId xmlns:a16="http://schemas.microsoft.com/office/drawing/2014/main" id="{AD462E94-8F30-4B79-A530-6F7A92FC7514}"/>
                  </a:ext>
                </a:extLst>
              </p:cNvPr>
              <p:cNvSpPr txBox="1"/>
              <p:nvPr/>
            </p:nvSpPr>
            <p:spPr>
              <a:xfrm>
                <a:off x="4086086" y="4624262"/>
                <a:ext cx="386832" cy="344782"/>
              </a:xfrm>
              <a:prstGeom prst="rect">
                <a:avLst/>
              </a:prstGeom>
              <a:noFill/>
            </p:spPr>
            <p:txBody>
              <a:bodyPr wrap="square" rtlCol="0">
                <a:noAutofit/>
              </a:bodyPr>
              <a:lstStyle/>
              <a:p>
                <a:r>
                  <a:rPr sz="1200" b="0" u="none" dirty="0">
                    <a:latin typeface="Huawei Sans" panose="020C0503030203020204" pitchFamily="34" charset="0"/>
                  </a:rPr>
                  <a:t>V1</a:t>
                </a:r>
                <a:endParaRPr lang="zh-CN" altLang="en-US" sz="1200" dirty="0">
                  <a:latin typeface="Huawei Sans" panose="020C0503030203020204" pitchFamily="34" charset="0"/>
                </a:endParaRPr>
              </a:p>
            </p:txBody>
          </p:sp>
        </p:grpSp>
        <p:grpSp>
          <p:nvGrpSpPr>
            <p:cNvPr id="72" name="组合 71">
              <a:extLst>
                <a:ext uri="{FF2B5EF4-FFF2-40B4-BE49-F238E27FC236}">
                  <a16:creationId xmlns:a16="http://schemas.microsoft.com/office/drawing/2014/main" id="{47A77506-A2BC-4B22-B84B-6DF695E09A2E}"/>
                </a:ext>
              </a:extLst>
            </p:cNvPr>
            <p:cNvGrpSpPr/>
            <p:nvPr/>
          </p:nvGrpSpPr>
          <p:grpSpPr>
            <a:xfrm>
              <a:off x="7284178" y="5127909"/>
              <a:ext cx="797127" cy="379322"/>
              <a:chOff x="3845332" y="4633794"/>
              <a:chExt cx="536217" cy="379322"/>
            </a:xfrm>
          </p:grpSpPr>
          <p:sp>
            <p:nvSpPr>
              <p:cNvPr id="103" name="矩形 102">
                <a:extLst>
                  <a:ext uri="{FF2B5EF4-FFF2-40B4-BE49-F238E27FC236}">
                    <a16:creationId xmlns:a16="http://schemas.microsoft.com/office/drawing/2014/main" id="{902014D2-C2EC-4218-9872-1DE7893E293F}"/>
                  </a:ext>
                </a:extLst>
              </p:cNvPr>
              <p:cNvSpPr/>
              <p:nvPr/>
            </p:nvSpPr>
            <p:spPr bwMode="auto">
              <a:xfrm>
                <a:off x="3845332" y="4633794"/>
                <a:ext cx="512176" cy="379322"/>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cxnSp>
            <p:nvCxnSpPr>
              <p:cNvPr id="104" name="直接连接符 103">
                <a:extLst>
                  <a:ext uri="{FF2B5EF4-FFF2-40B4-BE49-F238E27FC236}">
                    <a16:creationId xmlns:a16="http://schemas.microsoft.com/office/drawing/2014/main" id="{3CD425AA-8D23-4A21-93AB-0BD34BF5DA21}"/>
                  </a:ext>
                </a:extLst>
              </p:cNvPr>
              <p:cNvCxnSpPr/>
              <p:nvPr/>
            </p:nvCxnSpPr>
            <p:spPr>
              <a:xfrm>
                <a:off x="4079790" y="4633794"/>
                <a:ext cx="0" cy="379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文本框 104">
                <a:extLst>
                  <a:ext uri="{FF2B5EF4-FFF2-40B4-BE49-F238E27FC236}">
                    <a16:creationId xmlns:a16="http://schemas.microsoft.com/office/drawing/2014/main" id="{FC6BCC3B-60E7-4988-AF99-E794A1C5BC1D}"/>
                  </a:ext>
                </a:extLst>
              </p:cNvPr>
              <p:cNvSpPr txBox="1"/>
              <p:nvPr/>
            </p:nvSpPr>
            <p:spPr>
              <a:xfrm>
                <a:off x="3845332" y="4644640"/>
                <a:ext cx="377986" cy="344782"/>
              </a:xfrm>
              <a:prstGeom prst="rect">
                <a:avLst/>
              </a:prstGeom>
              <a:noFill/>
            </p:spPr>
            <p:txBody>
              <a:bodyPr wrap="square" rtlCol="0">
                <a:noAutofit/>
              </a:bodyPr>
              <a:lstStyle/>
              <a:p>
                <a:r>
                  <a:rPr sz="1200" b="0" u="none" dirty="0">
                    <a:latin typeface="Huawei Sans" panose="020C0503030203020204" pitchFamily="34" charset="0"/>
                  </a:rPr>
                  <a:t>K2</a:t>
                </a:r>
                <a:endParaRPr lang="zh-CN" altLang="en-US" sz="1200" dirty="0">
                  <a:latin typeface="Huawei Sans" panose="020C0503030203020204" pitchFamily="34" charset="0"/>
                </a:endParaRPr>
              </a:p>
            </p:txBody>
          </p:sp>
          <p:sp>
            <p:nvSpPr>
              <p:cNvPr id="106" name="文本框 105">
                <a:extLst>
                  <a:ext uri="{FF2B5EF4-FFF2-40B4-BE49-F238E27FC236}">
                    <a16:creationId xmlns:a16="http://schemas.microsoft.com/office/drawing/2014/main" id="{60BDB854-1EAA-499B-A47F-42B84019AFA4}"/>
                  </a:ext>
                </a:extLst>
              </p:cNvPr>
              <p:cNvSpPr txBox="1"/>
              <p:nvPr/>
            </p:nvSpPr>
            <p:spPr>
              <a:xfrm>
                <a:off x="4065088" y="4646071"/>
                <a:ext cx="316461" cy="344782"/>
              </a:xfrm>
              <a:prstGeom prst="rect">
                <a:avLst/>
              </a:prstGeom>
              <a:noFill/>
            </p:spPr>
            <p:txBody>
              <a:bodyPr wrap="none" rtlCol="0">
                <a:noAutofit/>
              </a:bodyPr>
              <a:lstStyle/>
              <a:p>
                <a:r>
                  <a:rPr sz="1200" b="0" u="none" dirty="0">
                    <a:latin typeface="Huawei Sans" panose="020C0503030203020204" pitchFamily="34" charset="0"/>
                  </a:rPr>
                  <a:t>V2</a:t>
                </a:r>
                <a:endParaRPr lang="zh-CN" altLang="en-US" sz="1200" dirty="0">
                  <a:latin typeface="Huawei Sans" panose="020C0503030203020204" pitchFamily="34" charset="0"/>
                </a:endParaRPr>
              </a:p>
            </p:txBody>
          </p:sp>
        </p:grpSp>
        <p:grpSp>
          <p:nvGrpSpPr>
            <p:cNvPr id="73" name="组合 72">
              <a:extLst>
                <a:ext uri="{FF2B5EF4-FFF2-40B4-BE49-F238E27FC236}">
                  <a16:creationId xmlns:a16="http://schemas.microsoft.com/office/drawing/2014/main" id="{C8031236-91B9-48D3-A8E7-4C234B1B9706}"/>
                </a:ext>
              </a:extLst>
            </p:cNvPr>
            <p:cNvGrpSpPr/>
            <p:nvPr/>
          </p:nvGrpSpPr>
          <p:grpSpPr>
            <a:xfrm>
              <a:off x="8637958" y="5137607"/>
              <a:ext cx="797126" cy="387035"/>
              <a:chOff x="3832884" y="4626081"/>
              <a:chExt cx="536217" cy="387035"/>
            </a:xfrm>
          </p:grpSpPr>
          <p:sp>
            <p:nvSpPr>
              <p:cNvPr id="99" name="矩形 98">
                <a:extLst>
                  <a:ext uri="{FF2B5EF4-FFF2-40B4-BE49-F238E27FC236}">
                    <a16:creationId xmlns:a16="http://schemas.microsoft.com/office/drawing/2014/main" id="{94FC49C3-1570-40D6-BF6C-97B9960B56D2}"/>
                  </a:ext>
                </a:extLst>
              </p:cNvPr>
              <p:cNvSpPr/>
              <p:nvPr/>
            </p:nvSpPr>
            <p:spPr bwMode="auto">
              <a:xfrm>
                <a:off x="3845332" y="4633794"/>
                <a:ext cx="512176" cy="379322"/>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cxnSp>
            <p:nvCxnSpPr>
              <p:cNvPr id="100" name="直接连接符 99">
                <a:extLst>
                  <a:ext uri="{FF2B5EF4-FFF2-40B4-BE49-F238E27FC236}">
                    <a16:creationId xmlns:a16="http://schemas.microsoft.com/office/drawing/2014/main" id="{68429E10-2F07-40B0-9226-B9E8EBFEACFF}"/>
                  </a:ext>
                </a:extLst>
              </p:cNvPr>
              <p:cNvCxnSpPr/>
              <p:nvPr/>
            </p:nvCxnSpPr>
            <p:spPr>
              <a:xfrm>
                <a:off x="4079790" y="4633794"/>
                <a:ext cx="0" cy="379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文本框 100">
                <a:extLst>
                  <a:ext uri="{FF2B5EF4-FFF2-40B4-BE49-F238E27FC236}">
                    <a16:creationId xmlns:a16="http://schemas.microsoft.com/office/drawing/2014/main" id="{10DDD12E-2446-4891-9817-EA9F7ECAF6FE}"/>
                  </a:ext>
                </a:extLst>
              </p:cNvPr>
              <p:cNvSpPr txBox="1"/>
              <p:nvPr/>
            </p:nvSpPr>
            <p:spPr>
              <a:xfrm>
                <a:off x="3832884" y="4634578"/>
                <a:ext cx="377986" cy="344781"/>
              </a:xfrm>
              <a:prstGeom prst="rect">
                <a:avLst/>
              </a:prstGeom>
              <a:noFill/>
            </p:spPr>
            <p:txBody>
              <a:bodyPr wrap="square" rtlCol="0">
                <a:noAutofit/>
              </a:bodyPr>
              <a:lstStyle/>
              <a:p>
                <a:r>
                  <a:rPr sz="1200" b="0" u="none" dirty="0">
                    <a:latin typeface="Huawei Sans" panose="020C0503030203020204" pitchFamily="34" charset="0"/>
                  </a:rPr>
                  <a:t>K3</a:t>
                </a:r>
                <a:endParaRPr lang="zh-CN" altLang="en-US" sz="1200" dirty="0">
                  <a:latin typeface="Huawei Sans" panose="020C0503030203020204" pitchFamily="34" charset="0"/>
                </a:endParaRPr>
              </a:p>
            </p:txBody>
          </p:sp>
          <p:sp>
            <p:nvSpPr>
              <p:cNvPr id="102" name="文本框 101">
                <a:extLst>
                  <a:ext uri="{FF2B5EF4-FFF2-40B4-BE49-F238E27FC236}">
                    <a16:creationId xmlns:a16="http://schemas.microsoft.com/office/drawing/2014/main" id="{531975BD-AE2E-45F8-B30F-DB81323B71E9}"/>
                  </a:ext>
                </a:extLst>
              </p:cNvPr>
              <p:cNvSpPr txBox="1"/>
              <p:nvPr/>
            </p:nvSpPr>
            <p:spPr>
              <a:xfrm>
                <a:off x="4052640" y="4626081"/>
                <a:ext cx="316461" cy="344781"/>
              </a:xfrm>
              <a:prstGeom prst="rect">
                <a:avLst/>
              </a:prstGeom>
              <a:noFill/>
            </p:spPr>
            <p:txBody>
              <a:bodyPr wrap="none" rtlCol="0">
                <a:noAutofit/>
              </a:bodyPr>
              <a:lstStyle/>
              <a:p>
                <a:r>
                  <a:rPr sz="1200" b="0" u="none" dirty="0">
                    <a:latin typeface="Huawei Sans" panose="020C0503030203020204" pitchFamily="34" charset="0"/>
                  </a:rPr>
                  <a:t>V3</a:t>
                </a:r>
                <a:endParaRPr lang="zh-CN" altLang="en-US" sz="1200" dirty="0">
                  <a:latin typeface="Huawei Sans" panose="020C0503030203020204" pitchFamily="34" charset="0"/>
                </a:endParaRPr>
              </a:p>
            </p:txBody>
          </p:sp>
        </p:grpSp>
        <p:grpSp>
          <p:nvGrpSpPr>
            <p:cNvPr id="74" name="组合 73">
              <a:extLst>
                <a:ext uri="{FF2B5EF4-FFF2-40B4-BE49-F238E27FC236}">
                  <a16:creationId xmlns:a16="http://schemas.microsoft.com/office/drawing/2014/main" id="{27032E01-A95F-425D-9D7A-6A9F95FAB4E6}"/>
                </a:ext>
              </a:extLst>
            </p:cNvPr>
            <p:cNvGrpSpPr/>
            <p:nvPr/>
          </p:nvGrpSpPr>
          <p:grpSpPr>
            <a:xfrm>
              <a:off x="10107330" y="5155929"/>
              <a:ext cx="910206" cy="379977"/>
              <a:chOff x="3783967" y="4633139"/>
              <a:chExt cx="612284" cy="379977"/>
            </a:xfrm>
          </p:grpSpPr>
          <p:sp>
            <p:nvSpPr>
              <p:cNvPr id="95" name="矩形 94">
                <a:extLst>
                  <a:ext uri="{FF2B5EF4-FFF2-40B4-BE49-F238E27FC236}">
                    <a16:creationId xmlns:a16="http://schemas.microsoft.com/office/drawing/2014/main" id="{A94700A3-7298-4A79-93BE-0006E98863CD}"/>
                  </a:ext>
                </a:extLst>
              </p:cNvPr>
              <p:cNvSpPr/>
              <p:nvPr/>
            </p:nvSpPr>
            <p:spPr bwMode="auto">
              <a:xfrm>
                <a:off x="3845332" y="4633794"/>
                <a:ext cx="512176" cy="379322"/>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cxnSp>
            <p:nvCxnSpPr>
              <p:cNvPr id="96" name="直接连接符 95">
                <a:extLst>
                  <a:ext uri="{FF2B5EF4-FFF2-40B4-BE49-F238E27FC236}">
                    <a16:creationId xmlns:a16="http://schemas.microsoft.com/office/drawing/2014/main" id="{DB8DE7DC-AE93-4ECD-BE96-B02100EAC444}"/>
                  </a:ext>
                </a:extLst>
              </p:cNvPr>
              <p:cNvCxnSpPr/>
              <p:nvPr/>
            </p:nvCxnSpPr>
            <p:spPr>
              <a:xfrm>
                <a:off x="4079790" y="4633794"/>
                <a:ext cx="0" cy="379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7" name="文本框 96">
                <a:extLst>
                  <a:ext uri="{FF2B5EF4-FFF2-40B4-BE49-F238E27FC236}">
                    <a16:creationId xmlns:a16="http://schemas.microsoft.com/office/drawing/2014/main" id="{955F2D0E-A419-40FF-B341-183C9F1D1FAE}"/>
                  </a:ext>
                </a:extLst>
              </p:cNvPr>
              <p:cNvSpPr txBox="1"/>
              <p:nvPr/>
            </p:nvSpPr>
            <p:spPr>
              <a:xfrm>
                <a:off x="3783967" y="4633139"/>
                <a:ext cx="377986" cy="344781"/>
              </a:xfrm>
              <a:prstGeom prst="rect">
                <a:avLst/>
              </a:prstGeom>
              <a:noFill/>
            </p:spPr>
            <p:txBody>
              <a:bodyPr wrap="square" rtlCol="0">
                <a:noAutofit/>
              </a:bodyPr>
              <a:lstStyle/>
              <a:p>
                <a:r>
                  <a:rPr sz="1200" b="0" u="none" dirty="0">
                    <a:latin typeface="Huawei Sans" panose="020C0503030203020204" pitchFamily="34" charset="0"/>
                  </a:rPr>
                  <a:t>K4</a:t>
                </a:r>
                <a:endParaRPr lang="zh-CN" altLang="en-US" sz="1200" dirty="0">
                  <a:latin typeface="Huawei Sans" panose="020C0503030203020204" pitchFamily="34" charset="0"/>
                </a:endParaRPr>
              </a:p>
            </p:txBody>
          </p:sp>
          <p:sp>
            <p:nvSpPr>
              <p:cNvPr id="98" name="文本框 97">
                <a:extLst>
                  <a:ext uri="{FF2B5EF4-FFF2-40B4-BE49-F238E27FC236}">
                    <a16:creationId xmlns:a16="http://schemas.microsoft.com/office/drawing/2014/main" id="{2199975F-7872-4DA6-8FF2-CC223AC745B9}"/>
                  </a:ext>
                </a:extLst>
              </p:cNvPr>
              <p:cNvSpPr txBox="1"/>
              <p:nvPr/>
            </p:nvSpPr>
            <p:spPr>
              <a:xfrm>
                <a:off x="4079790" y="4643784"/>
                <a:ext cx="316461" cy="344781"/>
              </a:xfrm>
              <a:prstGeom prst="rect">
                <a:avLst/>
              </a:prstGeom>
              <a:noFill/>
            </p:spPr>
            <p:txBody>
              <a:bodyPr wrap="none" rtlCol="0">
                <a:noAutofit/>
              </a:bodyPr>
              <a:lstStyle/>
              <a:p>
                <a:r>
                  <a:rPr sz="1200" b="0" u="none" dirty="0">
                    <a:latin typeface="Huawei Sans" panose="020C0503030203020204" pitchFamily="34" charset="0"/>
                  </a:rPr>
                  <a:t>V4</a:t>
                </a:r>
                <a:endParaRPr lang="zh-CN" altLang="en-US" sz="1200" dirty="0">
                  <a:latin typeface="Huawei Sans" panose="020C0503030203020204" pitchFamily="34" charset="0"/>
                </a:endParaRPr>
              </a:p>
            </p:txBody>
          </p:sp>
        </p:grpSp>
        <p:grpSp>
          <p:nvGrpSpPr>
            <p:cNvPr id="75" name="组合 74">
              <a:extLst>
                <a:ext uri="{FF2B5EF4-FFF2-40B4-BE49-F238E27FC236}">
                  <a16:creationId xmlns:a16="http://schemas.microsoft.com/office/drawing/2014/main" id="{EF057230-6610-450A-AF84-5E377E80C564}"/>
                </a:ext>
              </a:extLst>
            </p:cNvPr>
            <p:cNvGrpSpPr/>
            <p:nvPr/>
          </p:nvGrpSpPr>
          <p:grpSpPr>
            <a:xfrm>
              <a:off x="6227265" y="5434644"/>
              <a:ext cx="945719" cy="373297"/>
              <a:chOff x="3775766" y="4604100"/>
              <a:chExt cx="636172" cy="373297"/>
            </a:xfrm>
          </p:grpSpPr>
          <p:sp>
            <p:nvSpPr>
              <p:cNvPr id="91" name="矩形 90">
                <a:extLst>
                  <a:ext uri="{FF2B5EF4-FFF2-40B4-BE49-F238E27FC236}">
                    <a16:creationId xmlns:a16="http://schemas.microsoft.com/office/drawing/2014/main" id="{FF33B54E-72FF-4079-A5D6-33879CEDDB19}"/>
                  </a:ext>
                </a:extLst>
              </p:cNvPr>
              <p:cNvSpPr/>
              <p:nvPr/>
            </p:nvSpPr>
            <p:spPr bwMode="auto">
              <a:xfrm>
                <a:off x="3816573" y="4604100"/>
                <a:ext cx="557808" cy="346019"/>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cxnSp>
            <p:nvCxnSpPr>
              <p:cNvPr id="92" name="直接连接符 91">
                <a:extLst>
                  <a:ext uri="{FF2B5EF4-FFF2-40B4-BE49-F238E27FC236}">
                    <a16:creationId xmlns:a16="http://schemas.microsoft.com/office/drawing/2014/main" id="{698E6CFB-A9B0-47A3-A389-462F50FF50F0}"/>
                  </a:ext>
                </a:extLst>
              </p:cNvPr>
              <p:cNvCxnSpPr>
                <a:stCxn id="91" idx="0"/>
                <a:endCxn id="91" idx="2"/>
              </p:cNvCxnSpPr>
              <p:nvPr/>
            </p:nvCxnSpPr>
            <p:spPr>
              <a:xfrm>
                <a:off x="4095477" y="4604100"/>
                <a:ext cx="0" cy="3460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3" name="文本框 92">
                <a:extLst>
                  <a:ext uri="{FF2B5EF4-FFF2-40B4-BE49-F238E27FC236}">
                    <a16:creationId xmlns:a16="http://schemas.microsoft.com/office/drawing/2014/main" id="{86E11F80-CCB9-42A6-A505-02946EFD53D9}"/>
                  </a:ext>
                </a:extLst>
              </p:cNvPr>
              <p:cNvSpPr txBox="1"/>
              <p:nvPr/>
            </p:nvSpPr>
            <p:spPr>
              <a:xfrm>
                <a:off x="3775766" y="4632615"/>
                <a:ext cx="377983" cy="344782"/>
              </a:xfrm>
              <a:prstGeom prst="rect">
                <a:avLst/>
              </a:prstGeom>
              <a:noFill/>
            </p:spPr>
            <p:txBody>
              <a:bodyPr wrap="square" rtlCol="0">
                <a:noAutofit/>
              </a:bodyPr>
              <a:lstStyle/>
              <a:p>
                <a:r>
                  <a:rPr sz="1200" b="0" u="none" dirty="0">
                    <a:latin typeface="Huawei Sans" panose="020C0503030203020204" pitchFamily="34" charset="0"/>
                  </a:rPr>
                  <a:t>K5</a:t>
                </a:r>
                <a:endParaRPr lang="zh-CN" altLang="en-US" sz="1200" dirty="0">
                  <a:latin typeface="Huawei Sans" panose="020C0503030203020204" pitchFamily="34" charset="0"/>
                </a:endParaRPr>
              </a:p>
            </p:txBody>
          </p:sp>
          <p:sp>
            <p:nvSpPr>
              <p:cNvPr id="94" name="文本框 93">
                <a:extLst>
                  <a:ext uri="{FF2B5EF4-FFF2-40B4-BE49-F238E27FC236}">
                    <a16:creationId xmlns:a16="http://schemas.microsoft.com/office/drawing/2014/main" id="{E33BF3E0-5B67-4D28-B680-E0EF0CA6878A}"/>
                  </a:ext>
                </a:extLst>
              </p:cNvPr>
              <p:cNvSpPr txBox="1"/>
              <p:nvPr/>
            </p:nvSpPr>
            <p:spPr>
              <a:xfrm>
                <a:off x="4095477" y="4626601"/>
                <a:ext cx="316461" cy="344782"/>
              </a:xfrm>
              <a:prstGeom prst="rect">
                <a:avLst/>
              </a:prstGeom>
              <a:noFill/>
            </p:spPr>
            <p:txBody>
              <a:bodyPr wrap="none" rtlCol="0">
                <a:noAutofit/>
              </a:bodyPr>
              <a:lstStyle/>
              <a:p>
                <a:r>
                  <a:rPr sz="1200" b="0" u="none" dirty="0">
                    <a:latin typeface="Huawei Sans" panose="020C0503030203020204" pitchFamily="34" charset="0"/>
                  </a:rPr>
                  <a:t>V5</a:t>
                </a:r>
                <a:endParaRPr lang="zh-CN" altLang="en-US" sz="1200" dirty="0">
                  <a:latin typeface="Huawei Sans" panose="020C0503030203020204" pitchFamily="34" charset="0"/>
                </a:endParaRPr>
              </a:p>
            </p:txBody>
          </p:sp>
        </p:grpSp>
        <p:grpSp>
          <p:nvGrpSpPr>
            <p:cNvPr id="76" name="组合 75">
              <a:extLst>
                <a:ext uri="{FF2B5EF4-FFF2-40B4-BE49-F238E27FC236}">
                  <a16:creationId xmlns:a16="http://schemas.microsoft.com/office/drawing/2014/main" id="{5B4AFC39-2ED1-472C-A4FB-A045BFD31E8E}"/>
                </a:ext>
              </a:extLst>
            </p:cNvPr>
            <p:cNvGrpSpPr/>
            <p:nvPr/>
          </p:nvGrpSpPr>
          <p:grpSpPr>
            <a:xfrm>
              <a:off x="7329906" y="5443940"/>
              <a:ext cx="839768" cy="401552"/>
              <a:chOff x="3793721" y="4633794"/>
              <a:chExt cx="564903" cy="401552"/>
            </a:xfrm>
          </p:grpSpPr>
          <p:sp>
            <p:nvSpPr>
              <p:cNvPr id="87" name="矩形 86">
                <a:extLst>
                  <a:ext uri="{FF2B5EF4-FFF2-40B4-BE49-F238E27FC236}">
                    <a16:creationId xmlns:a16="http://schemas.microsoft.com/office/drawing/2014/main" id="{90A56A9A-118C-497B-A551-33B8746EFB54}"/>
                  </a:ext>
                </a:extLst>
              </p:cNvPr>
              <p:cNvSpPr/>
              <p:nvPr/>
            </p:nvSpPr>
            <p:spPr bwMode="auto">
              <a:xfrm>
                <a:off x="3845332" y="4633794"/>
                <a:ext cx="512176" cy="379322"/>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cxnSp>
            <p:nvCxnSpPr>
              <p:cNvPr id="88" name="直接连接符 87">
                <a:extLst>
                  <a:ext uri="{FF2B5EF4-FFF2-40B4-BE49-F238E27FC236}">
                    <a16:creationId xmlns:a16="http://schemas.microsoft.com/office/drawing/2014/main" id="{91DA230E-D292-4DFB-AD7F-FA7328E0616B}"/>
                  </a:ext>
                </a:extLst>
              </p:cNvPr>
              <p:cNvCxnSpPr/>
              <p:nvPr/>
            </p:nvCxnSpPr>
            <p:spPr>
              <a:xfrm>
                <a:off x="4079790" y="4633794"/>
                <a:ext cx="0" cy="379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9" name="文本框 88">
                <a:extLst>
                  <a:ext uri="{FF2B5EF4-FFF2-40B4-BE49-F238E27FC236}">
                    <a16:creationId xmlns:a16="http://schemas.microsoft.com/office/drawing/2014/main" id="{78462403-3759-4AD5-B541-84656538D72D}"/>
                  </a:ext>
                </a:extLst>
              </p:cNvPr>
              <p:cNvSpPr txBox="1"/>
              <p:nvPr/>
            </p:nvSpPr>
            <p:spPr>
              <a:xfrm>
                <a:off x="3793721" y="4679910"/>
                <a:ext cx="377986" cy="344782"/>
              </a:xfrm>
              <a:prstGeom prst="rect">
                <a:avLst/>
              </a:prstGeom>
              <a:noFill/>
            </p:spPr>
            <p:txBody>
              <a:bodyPr wrap="square" rtlCol="0">
                <a:noAutofit/>
              </a:bodyPr>
              <a:lstStyle/>
              <a:p>
                <a:r>
                  <a:rPr sz="1200" b="0" u="none" dirty="0">
                    <a:latin typeface="Huawei Sans" panose="020C0503030203020204" pitchFamily="34" charset="0"/>
                  </a:rPr>
                  <a:t>K6</a:t>
                </a:r>
                <a:endParaRPr lang="zh-CN" altLang="en-US" sz="1200" dirty="0">
                  <a:latin typeface="Huawei Sans" panose="020C0503030203020204" pitchFamily="34" charset="0"/>
                </a:endParaRPr>
              </a:p>
            </p:txBody>
          </p:sp>
          <p:sp>
            <p:nvSpPr>
              <p:cNvPr id="90" name="文本框 89">
                <a:extLst>
                  <a:ext uri="{FF2B5EF4-FFF2-40B4-BE49-F238E27FC236}">
                    <a16:creationId xmlns:a16="http://schemas.microsoft.com/office/drawing/2014/main" id="{CA0DC4B6-D597-46C0-93A5-A67814E29225}"/>
                  </a:ext>
                </a:extLst>
              </p:cNvPr>
              <p:cNvSpPr txBox="1"/>
              <p:nvPr/>
            </p:nvSpPr>
            <p:spPr>
              <a:xfrm>
                <a:off x="4042162" y="4690564"/>
                <a:ext cx="316462" cy="344782"/>
              </a:xfrm>
              <a:prstGeom prst="rect">
                <a:avLst/>
              </a:prstGeom>
              <a:noFill/>
            </p:spPr>
            <p:txBody>
              <a:bodyPr wrap="none" rtlCol="0">
                <a:noAutofit/>
              </a:bodyPr>
              <a:lstStyle/>
              <a:p>
                <a:r>
                  <a:rPr sz="1200" b="0" u="none" dirty="0">
                    <a:latin typeface="Huawei Sans" panose="020C0503030203020204" pitchFamily="34" charset="0"/>
                  </a:rPr>
                  <a:t>V6</a:t>
                </a:r>
                <a:endParaRPr lang="zh-CN" altLang="en-US" sz="1200" dirty="0">
                  <a:latin typeface="Huawei Sans" panose="020C0503030203020204" pitchFamily="34" charset="0"/>
                </a:endParaRPr>
              </a:p>
            </p:txBody>
          </p:sp>
        </p:grpSp>
        <p:grpSp>
          <p:nvGrpSpPr>
            <p:cNvPr id="77" name="组合 76">
              <a:extLst>
                <a:ext uri="{FF2B5EF4-FFF2-40B4-BE49-F238E27FC236}">
                  <a16:creationId xmlns:a16="http://schemas.microsoft.com/office/drawing/2014/main" id="{319CCFE8-9D7F-4247-9E5E-5AFDA6CD18D3}"/>
                </a:ext>
              </a:extLst>
            </p:cNvPr>
            <p:cNvGrpSpPr/>
            <p:nvPr/>
          </p:nvGrpSpPr>
          <p:grpSpPr>
            <a:xfrm>
              <a:off x="8656475" y="5447747"/>
              <a:ext cx="878086" cy="383403"/>
              <a:chOff x="3792365" y="4633794"/>
              <a:chExt cx="590678" cy="383403"/>
            </a:xfrm>
          </p:grpSpPr>
          <p:sp>
            <p:nvSpPr>
              <p:cNvPr id="83" name="矩形 82">
                <a:extLst>
                  <a:ext uri="{FF2B5EF4-FFF2-40B4-BE49-F238E27FC236}">
                    <a16:creationId xmlns:a16="http://schemas.microsoft.com/office/drawing/2014/main" id="{F9F1BC74-FE2E-4E37-89CD-416E1568E314}"/>
                  </a:ext>
                </a:extLst>
              </p:cNvPr>
              <p:cNvSpPr/>
              <p:nvPr/>
            </p:nvSpPr>
            <p:spPr bwMode="auto">
              <a:xfrm>
                <a:off x="3845333" y="4633794"/>
                <a:ext cx="512176" cy="379321"/>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cxnSp>
            <p:nvCxnSpPr>
              <p:cNvPr id="84" name="直接连接符 83">
                <a:extLst>
                  <a:ext uri="{FF2B5EF4-FFF2-40B4-BE49-F238E27FC236}">
                    <a16:creationId xmlns:a16="http://schemas.microsoft.com/office/drawing/2014/main" id="{C12916E9-34A9-4C03-97D4-BCC1B946D8F4}"/>
                  </a:ext>
                </a:extLst>
              </p:cNvPr>
              <p:cNvCxnSpPr/>
              <p:nvPr/>
            </p:nvCxnSpPr>
            <p:spPr>
              <a:xfrm>
                <a:off x="4079790" y="4633794"/>
                <a:ext cx="0" cy="379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文本框 84">
                <a:extLst>
                  <a:ext uri="{FF2B5EF4-FFF2-40B4-BE49-F238E27FC236}">
                    <a16:creationId xmlns:a16="http://schemas.microsoft.com/office/drawing/2014/main" id="{442180D1-13F6-4363-883B-5F5EA5A39EF5}"/>
                  </a:ext>
                </a:extLst>
              </p:cNvPr>
              <p:cNvSpPr txBox="1"/>
              <p:nvPr/>
            </p:nvSpPr>
            <p:spPr>
              <a:xfrm>
                <a:off x="3792365" y="4672415"/>
                <a:ext cx="377986" cy="344782"/>
              </a:xfrm>
              <a:prstGeom prst="rect">
                <a:avLst/>
              </a:prstGeom>
              <a:noFill/>
            </p:spPr>
            <p:txBody>
              <a:bodyPr wrap="square" rtlCol="0">
                <a:noAutofit/>
              </a:bodyPr>
              <a:lstStyle/>
              <a:p>
                <a:r>
                  <a:rPr sz="1200" b="0" u="none" dirty="0">
                    <a:latin typeface="Huawei Sans" panose="020C0503030203020204" pitchFamily="34" charset="0"/>
                  </a:rPr>
                  <a:t>K7</a:t>
                </a:r>
                <a:endParaRPr lang="zh-CN" altLang="en-US" sz="1200" dirty="0">
                  <a:latin typeface="Huawei Sans" panose="020C0503030203020204" pitchFamily="34" charset="0"/>
                </a:endParaRPr>
              </a:p>
            </p:txBody>
          </p:sp>
          <p:sp>
            <p:nvSpPr>
              <p:cNvPr id="86" name="文本框 85">
                <a:extLst>
                  <a:ext uri="{FF2B5EF4-FFF2-40B4-BE49-F238E27FC236}">
                    <a16:creationId xmlns:a16="http://schemas.microsoft.com/office/drawing/2014/main" id="{B21250F0-1E2D-4907-A37C-54B3401A7CA1}"/>
                  </a:ext>
                </a:extLst>
              </p:cNvPr>
              <p:cNvSpPr txBox="1"/>
              <p:nvPr/>
            </p:nvSpPr>
            <p:spPr>
              <a:xfrm>
                <a:off x="4048569" y="4669583"/>
                <a:ext cx="334474" cy="344782"/>
              </a:xfrm>
              <a:prstGeom prst="rect">
                <a:avLst/>
              </a:prstGeom>
              <a:noFill/>
            </p:spPr>
            <p:txBody>
              <a:bodyPr wrap="square" rtlCol="0">
                <a:noAutofit/>
              </a:bodyPr>
              <a:lstStyle/>
              <a:p>
                <a:r>
                  <a:rPr sz="1200" b="0" u="none" dirty="0">
                    <a:latin typeface="Huawei Sans" panose="020C0503030203020204" pitchFamily="34" charset="0"/>
                  </a:rPr>
                  <a:t>V7</a:t>
                </a:r>
                <a:endParaRPr lang="zh-CN" altLang="en-US" sz="1200" dirty="0">
                  <a:latin typeface="Huawei Sans" panose="020C0503030203020204" pitchFamily="34" charset="0"/>
                </a:endParaRPr>
              </a:p>
            </p:txBody>
          </p:sp>
        </p:grpSp>
        <p:grpSp>
          <p:nvGrpSpPr>
            <p:cNvPr id="78" name="组合 77">
              <a:extLst>
                <a:ext uri="{FF2B5EF4-FFF2-40B4-BE49-F238E27FC236}">
                  <a16:creationId xmlns:a16="http://schemas.microsoft.com/office/drawing/2014/main" id="{F0504733-BABC-483C-AA70-580C9D53932C}"/>
                </a:ext>
              </a:extLst>
            </p:cNvPr>
            <p:cNvGrpSpPr/>
            <p:nvPr/>
          </p:nvGrpSpPr>
          <p:grpSpPr>
            <a:xfrm>
              <a:off x="10253361" y="5474965"/>
              <a:ext cx="886312" cy="379322"/>
              <a:chOff x="3800040" y="4633794"/>
              <a:chExt cx="596211" cy="379322"/>
            </a:xfrm>
          </p:grpSpPr>
          <p:sp>
            <p:nvSpPr>
              <p:cNvPr id="79" name="矩形 78">
                <a:extLst>
                  <a:ext uri="{FF2B5EF4-FFF2-40B4-BE49-F238E27FC236}">
                    <a16:creationId xmlns:a16="http://schemas.microsoft.com/office/drawing/2014/main" id="{65A8E3CC-1801-4B17-A324-885F2952FA8B}"/>
                  </a:ext>
                </a:extLst>
              </p:cNvPr>
              <p:cNvSpPr/>
              <p:nvPr/>
            </p:nvSpPr>
            <p:spPr bwMode="auto">
              <a:xfrm>
                <a:off x="3845332" y="4633794"/>
                <a:ext cx="512176" cy="379322"/>
              </a:xfrm>
              <a:prstGeom prst="rect">
                <a:avLst/>
              </a:prstGeom>
              <a:solidFill>
                <a:srgbClr val="30B5C5"/>
              </a:solidFill>
              <a:ln>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buClr>
                    <a:srgbClr val="CC9900"/>
                  </a:buClr>
                </a:pPr>
                <a:endParaRPr lang="zh-CN" altLang="en-US">
                  <a:latin typeface="Huawei Sans" panose="020C0503030203020204" pitchFamily="34" charset="0"/>
                  <a:ea typeface="Microsoft YaHei" panose="020B0503020204020204" pitchFamily="34" charset="-122"/>
                  <a:sym typeface="Microsoft YaHei" panose="020B0503020204020204" pitchFamily="34" charset="-122"/>
                </a:endParaRPr>
              </a:p>
            </p:txBody>
          </p:sp>
          <p:cxnSp>
            <p:nvCxnSpPr>
              <p:cNvPr id="80" name="直接连接符 79">
                <a:extLst>
                  <a:ext uri="{FF2B5EF4-FFF2-40B4-BE49-F238E27FC236}">
                    <a16:creationId xmlns:a16="http://schemas.microsoft.com/office/drawing/2014/main" id="{1AD9987B-E2AE-4761-B508-17A5EE2CEEE5}"/>
                  </a:ext>
                </a:extLst>
              </p:cNvPr>
              <p:cNvCxnSpPr/>
              <p:nvPr/>
            </p:nvCxnSpPr>
            <p:spPr>
              <a:xfrm>
                <a:off x="4079790" y="4633794"/>
                <a:ext cx="0" cy="37932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1" name="文本框 80">
                <a:extLst>
                  <a:ext uri="{FF2B5EF4-FFF2-40B4-BE49-F238E27FC236}">
                    <a16:creationId xmlns:a16="http://schemas.microsoft.com/office/drawing/2014/main" id="{9F704FF2-0CFD-4FCB-88A7-CCA92EB3B91A}"/>
                  </a:ext>
                </a:extLst>
              </p:cNvPr>
              <p:cNvSpPr txBox="1"/>
              <p:nvPr/>
            </p:nvSpPr>
            <p:spPr>
              <a:xfrm>
                <a:off x="3800040" y="4666059"/>
                <a:ext cx="377986" cy="344782"/>
              </a:xfrm>
              <a:prstGeom prst="rect">
                <a:avLst/>
              </a:prstGeom>
              <a:noFill/>
            </p:spPr>
            <p:txBody>
              <a:bodyPr wrap="square" rtlCol="0">
                <a:noAutofit/>
              </a:bodyPr>
              <a:lstStyle/>
              <a:p>
                <a:r>
                  <a:rPr sz="1200" b="0" u="none" dirty="0">
                    <a:latin typeface="Huawei Sans" panose="020C0503030203020204" pitchFamily="34" charset="0"/>
                  </a:rPr>
                  <a:t>K8</a:t>
                </a:r>
                <a:endParaRPr lang="zh-CN" altLang="en-US" sz="1200" dirty="0">
                  <a:latin typeface="Huawei Sans" panose="020C0503030203020204" pitchFamily="34" charset="0"/>
                </a:endParaRPr>
              </a:p>
            </p:txBody>
          </p:sp>
          <p:sp>
            <p:nvSpPr>
              <p:cNvPr id="82" name="文本框 81">
                <a:extLst>
                  <a:ext uri="{FF2B5EF4-FFF2-40B4-BE49-F238E27FC236}">
                    <a16:creationId xmlns:a16="http://schemas.microsoft.com/office/drawing/2014/main" id="{E735F40E-FE80-45F0-B672-5338B81B058A}"/>
                  </a:ext>
                </a:extLst>
              </p:cNvPr>
              <p:cNvSpPr txBox="1"/>
              <p:nvPr/>
            </p:nvSpPr>
            <p:spPr>
              <a:xfrm>
                <a:off x="4079790" y="4656698"/>
                <a:ext cx="316461" cy="344783"/>
              </a:xfrm>
              <a:prstGeom prst="rect">
                <a:avLst/>
              </a:prstGeom>
              <a:noFill/>
            </p:spPr>
            <p:txBody>
              <a:bodyPr wrap="none" rtlCol="0">
                <a:noAutofit/>
              </a:bodyPr>
              <a:lstStyle/>
              <a:p>
                <a:r>
                  <a:rPr sz="1200" b="0" u="none" dirty="0">
                    <a:latin typeface="Huawei Sans" panose="020C0503030203020204" pitchFamily="34" charset="0"/>
                  </a:rPr>
                  <a:t>V8</a:t>
                </a:r>
                <a:endParaRPr lang="zh-CN" altLang="en-US" sz="1200" dirty="0">
                  <a:latin typeface="Huawei Sans" panose="020C0503030203020204" pitchFamily="34" charset="0"/>
                </a:endParaRPr>
              </a:p>
            </p:txBody>
          </p:sp>
        </p:grpSp>
      </p:grpSp>
      <p:sp>
        <p:nvSpPr>
          <p:cNvPr id="116" name="文本框 115">
            <a:extLst>
              <a:ext uri="{FF2B5EF4-FFF2-40B4-BE49-F238E27FC236}">
                <a16:creationId xmlns:a16="http://schemas.microsoft.com/office/drawing/2014/main" id="{03402B8A-1419-4F2E-84C2-68BE6F564F51}"/>
              </a:ext>
            </a:extLst>
          </p:cNvPr>
          <p:cNvSpPr txBox="1"/>
          <p:nvPr/>
        </p:nvSpPr>
        <p:spPr>
          <a:xfrm>
            <a:off x="5995521" y="5144480"/>
            <a:ext cx="1287219" cy="923330"/>
          </a:xfrm>
          <a:prstGeom prst="rect">
            <a:avLst/>
          </a:prstGeom>
          <a:noFill/>
        </p:spPr>
        <p:txBody>
          <a:bodyPr wrap="square" rtlCol="0">
            <a:noAutofit/>
          </a:bodyPr>
          <a:lstStyle/>
          <a:p>
            <a:r>
              <a:rPr sz="1600" b="0" u="none" dirty="0">
                <a:latin typeface="Huawei Sans" panose="020C0503030203020204" pitchFamily="34" charset="0"/>
              </a:rPr>
              <a:t>Column-</a:t>
            </a:r>
            <a:r>
              <a:rPr lang="en-US" altLang="zh-CN" sz="1600" dirty="0">
                <a:latin typeface="Huawei Sans" panose="020C0503030203020204" pitchFamily="34" charset="0"/>
              </a:rPr>
              <a:t> oriented </a:t>
            </a:r>
            <a:r>
              <a:rPr sz="1600" b="0" u="none" dirty="0">
                <a:latin typeface="Huawei Sans" panose="020C0503030203020204" pitchFamily="34" charset="0"/>
              </a:rPr>
              <a:t>storage</a:t>
            </a:r>
          </a:p>
        </p:txBody>
      </p:sp>
      <p:sp>
        <p:nvSpPr>
          <p:cNvPr id="4" name="右箭头 3"/>
          <p:cNvSpPr/>
          <p:nvPr/>
        </p:nvSpPr>
        <p:spPr>
          <a:xfrm>
            <a:off x="6105004" y="4894728"/>
            <a:ext cx="882316" cy="324850"/>
          </a:xfrm>
          <a:prstGeom prst="rightArrow">
            <a:avLst/>
          </a:prstGeom>
          <a:solidFill>
            <a:srgbClr val="BEE9EE"/>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118" name="右箭头 117"/>
          <p:cNvSpPr/>
          <p:nvPr/>
        </p:nvSpPr>
        <p:spPr>
          <a:xfrm>
            <a:off x="642433" y="4932346"/>
            <a:ext cx="882316" cy="261538"/>
          </a:xfrm>
          <a:prstGeom prst="rightArrow">
            <a:avLst/>
          </a:prstGeom>
          <a:solidFill>
            <a:srgbClr val="BEE9EE"/>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pic>
        <p:nvPicPr>
          <p:cNvPr id="115" name="Picture 114">
            <a:extLst>
              <a:ext uri="{FF2B5EF4-FFF2-40B4-BE49-F238E27FC236}">
                <a16:creationId xmlns:a16="http://schemas.microsoft.com/office/drawing/2014/main" id="{8DF52709-C306-4368-9D34-0279609BE0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117" name="Graphic 116">
            <a:extLst>
              <a:ext uri="{FF2B5EF4-FFF2-40B4-BE49-F238E27FC236}">
                <a16:creationId xmlns:a16="http://schemas.microsoft.com/office/drawing/2014/main" id="{6B8A757E-ADB4-451D-B355-67CDFE16779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119" name="Rectangle 118">
            <a:extLst>
              <a:ext uri="{FF2B5EF4-FFF2-40B4-BE49-F238E27FC236}">
                <a16:creationId xmlns:a16="http://schemas.microsoft.com/office/drawing/2014/main" id="{FE2AB646-C3D9-4358-8030-E479F63B8171}"/>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20" name="TextBox 119">
            <a:extLst>
              <a:ext uri="{FF2B5EF4-FFF2-40B4-BE49-F238E27FC236}">
                <a16:creationId xmlns:a16="http://schemas.microsoft.com/office/drawing/2014/main" id="{135996AB-0DFB-44C4-ABBD-5AB9125582F6}"/>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1" name="TextBox 120">
            <a:extLst>
              <a:ext uri="{FF2B5EF4-FFF2-40B4-BE49-F238E27FC236}">
                <a16:creationId xmlns:a16="http://schemas.microsoft.com/office/drawing/2014/main" id="{BF1169A3-0FE7-414D-A57A-1527D532CE2F}"/>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93345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755512" y="1177768"/>
            <a:ext cx="10153650" cy="5405912"/>
          </a:xfrm>
        </p:spPr>
        <p:txBody>
          <a:bodyPr>
            <a:noAutofit/>
          </a:bodyPr>
          <a:lstStyle/>
          <a:p>
            <a:r>
              <a:rPr lang="en-US" dirty="0">
                <a:solidFill>
                  <a:schemeClr val="bg1">
                    <a:lumMod val="50000"/>
                  </a:schemeClr>
                </a:solidFill>
              </a:rPr>
              <a:t>Types of Databases</a:t>
            </a:r>
          </a:p>
          <a:p>
            <a:r>
              <a:rPr lang="en-US" dirty="0">
                <a:solidFill>
                  <a:schemeClr val="bg1">
                    <a:lumMod val="50000"/>
                  </a:schemeClr>
                </a:solidFill>
              </a:rPr>
              <a:t>HBase Overview</a:t>
            </a:r>
          </a:p>
          <a:p>
            <a:pPr algn="l"/>
            <a:r>
              <a:rPr lang="en-US" dirty="0">
                <a:solidFill>
                  <a:schemeClr val="bg1">
                    <a:lumMod val="50000"/>
                  </a:schemeClr>
                </a:solidFill>
              </a:rPr>
              <a:t>Storage Mechanism in HBase</a:t>
            </a:r>
          </a:p>
          <a:p>
            <a:r>
              <a:rPr lang="en-US" dirty="0">
                <a:solidFill>
                  <a:schemeClr val="bg1">
                    <a:lumMod val="50000"/>
                  </a:schemeClr>
                </a:solidFill>
              </a:rPr>
              <a:t>Features of HBase</a:t>
            </a:r>
            <a:endParaRPr dirty="0">
              <a:solidFill>
                <a:schemeClr val="bg1">
                  <a:lumMod val="50000"/>
                </a:schemeClr>
              </a:solidFill>
            </a:endParaRPr>
          </a:p>
          <a:p>
            <a:pPr algn="l"/>
            <a:r>
              <a:rPr lang="en-US" b="1" dirty="0"/>
              <a:t>HBase Architecture</a:t>
            </a:r>
          </a:p>
          <a:p>
            <a:pPr algn="l"/>
            <a:r>
              <a:rPr lang="en-US" dirty="0">
                <a:solidFill>
                  <a:schemeClr val="bg1">
                    <a:lumMod val="50000"/>
                  </a:schemeClr>
                </a:solidFill>
              </a:rPr>
              <a:t>HBase Performance Tuning</a:t>
            </a:r>
          </a:p>
          <a:p>
            <a:pPr algn="l"/>
            <a:r>
              <a:rPr lang="en-US" dirty="0">
                <a:solidFill>
                  <a:schemeClr val="bg1">
                    <a:lumMod val="50000"/>
                  </a:schemeClr>
                </a:solidFill>
              </a:rPr>
              <a:t>Hbase shell commands</a:t>
            </a:r>
          </a:p>
          <a:p>
            <a:pPr algn="l"/>
            <a:endParaRPr lang="en-US" dirty="0">
              <a:solidFill>
                <a:schemeClr val="bg1">
                  <a:lumMod val="50000"/>
                </a:schemeClr>
              </a:solidFill>
            </a:endParaRPr>
          </a:p>
          <a:p>
            <a:pPr algn="l"/>
            <a:endParaRPr lang="en-US" dirty="0">
              <a:solidFill>
                <a:schemeClr val="bg1">
                  <a:lumMod val="50000"/>
                </a:schemeClr>
              </a:solidFill>
            </a:endParaRPr>
          </a:p>
          <a:p>
            <a:pPr algn="l"/>
            <a:endParaRPr lang="en-US" dirty="0">
              <a:solidFill>
                <a:schemeClr val="bg1">
                  <a:lumMod val="50000"/>
                </a:schemeClr>
              </a:solidFill>
            </a:endParaRPr>
          </a:p>
          <a:p>
            <a:pPr algn="l"/>
            <a:endParaRPr lang="en-US" altLang="zh-CN" dirty="0">
              <a:latin typeface="Huawei Sans" panose="020C0503030203020204" pitchFamily="34" charset="0"/>
            </a:endParaRPr>
          </a:p>
          <a:p>
            <a:pPr algn="l"/>
            <a:endParaRPr lang="en-US" b="1" dirty="0"/>
          </a:p>
          <a:p>
            <a:pPr marL="0" indent="0">
              <a:buNone/>
            </a:pPr>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2101" y="6477802"/>
            <a:ext cx="2167470" cy="380198"/>
          </a:xfrm>
          <a:prstGeom prst="rect">
            <a:avLst/>
          </a:prstGeom>
        </p:spPr>
      </p:pic>
    </p:spTree>
    <p:extLst>
      <p:ext uri="{BB962C8B-B14F-4D97-AF65-F5344CB8AC3E}">
        <p14:creationId xmlns:p14="http://schemas.microsoft.com/office/powerpoint/2010/main" val="35782007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25323" y="570392"/>
            <a:ext cx="11293475" cy="497095"/>
          </a:xfrm>
        </p:spPr>
        <p:txBody>
          <a:bodyPr>
            <a:noAutofit/>
          </a:bodyPr>
          <a:lstStyle/>
          <a:p>
            <a:r>
              <a:rPr sz="2400" b="1" dirty="0">
                <a:solidFill>
                  <a:srgbClr val="784658"/>
                </a:solidFill>
                <a:latin typeface="Heebo" pitchFamily="2" charset="-79"/>
                <a:ea typeface="+mn-ea"/>
                <a:cs typeface="Heebo" pitchFamily="2" charset="-79"/>
              </a:rPr>
              <a:t>HBase Architecture</a:t>
            </a:r>
            <a:endParaRPr lang="zh-CN" altLang="en-US" sz="2400" b="1" dirty="0">
              <a:solidFill>
                <a:srgbClr val="784658"/>
              </a:solidFill>
              <a:latin typeface="Heebo" pitchFamily="2" charset="-79"/>
              <a:ea typeface="+mn-ea"/>
              <a:cs typeface="Heebo" pitchFamily="2" charset="-79"/>
              <a:sym typeface="Microsoft YaHei" panose="020B0503020204020204" pitchFamily="34" charset="-122"/>
            </a:endParaRPr>
          </a:p>
        </p:txBody>
      </p:sp>
      <p:sp>
        <p:nvSpPr>
          <p:cNvPr id="6" name="圆角矩形 5"/>
          <p:cNvSpPr/>
          <p:nvPr/>
        </p:nvSpPr>
        <p:spPr bwMode="auto">
          <a:xfrm>
            <a:off x="1997217" y="1414432"/>
            <a:ext cx="879170" cy="454286"/>
          </a:xfrm>
          <a:prstGeom prst="roundRect">
            <a:avLst>
              <a:gd name="adj" fmla="val 8529"/>
            </a:avLst>
          </a:prstGeom>
          <a:solidFill>
            <a:srgbClr val="30B5C5"/>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7" name="圆角矩形 6"/>
          <p:cNvSpPr/>
          <p:nvPr/>
        </p:nvSpPr>
        <p:spPr bwMode="auto">
          <a:xfrm>
            <a:off x="5584958" y="1414432"/>
            <a:ext cx="1529646" cy="454286"/>
          </a:xfrm>
          <a:prstGeom prst="roundRect">
            <a:avLst>
              <a:gd name="adj" fmla="val 8529"/>
            </a:avLst>
          </a:prstGeom>
          <a:solidFill>
            <a:srgbClr val="62B230"/>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2400" b="1">
              <a:solidFill>
                <a:srgbClr val="505050"/>
              </a:solidFill>
              <a:latin typeface="Huawei Sans" panose="020C0503030203020204" pitchFamily="34" charset="0"/>
              <a:cs typeface="+mn-ea"/>
              <a:sym typeface="+mn-lt"/>
            </a:endParaRPr>
          </a:p>
        </p:txBody>
      </p:sp>
      <p:sp>
        <p:nvSpPr>
          <p:cNvPr id="8" name="云形 7"/>
          <p:cNvSpPr/>
          <p:nvPr/>
        </p:nvSpPr>
        <p:spPr bwMode="auto">
          <a:xfrm>
            <a:off x="3520428" y="1198121"/>
            <a:ext cx="1420489" cy="941770"/>
          </a:xfrm>
          <a:prstGeom prst="cloud">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600" b="1">
              <a:solidFill>
                <a:prstClr val="white"/>
              </a:solidFill>
              <a:latin typeface="Huawei Sans" panose="020C0503030203020204" pitchFamily="34" charset="0"/>
              <a:cs typeface="+mn-ea"/>
              <a:sym typeface="+mn-lt"/>
            </a:endParaRPr>
          </a:p>
        </p:txBody>
      </p:sp>
      <p:sp>
        <p:nvSpPr>
          <p:cNvPr id="9" name="文本框 8"/>
          <p:cNvSpPr txBox="1"/>
          <p:nvPr/>
        </p:nvSpPr>
        <p:spPr bwMode="auto">
          <a:xfrm>
            <a:off x="2055414" y="1483380"/>
            <a:ext cx="806245" cy="377947"/>
          </a:xfrm>
          <a:prstGeom prst="rect">
            <a:avLst/>
          </a:prstGeom>
          <a:noFill/>
          <a:ln w="9525">
            <a:noFill/>
            <a:miter lim="800000"/>
            <a:headEnd/>
            <a:tailEnd/>
          </a:ln>
        </p:spPr>
        <p:txBody>
          <a:bodyPr wrap="none" lIns="99980" tIns="49986" rIns="99980" bIns="49986" rtlCol="0">
            <a:noAutofit/>
          </a:bodyPr>
          <a:lstStyle/>
          <a:p>
            <a:pPr algn="ctr" defTabSz="1001549" eaLnBrk="0" hangingPunct="0"/>
            <a:r>
              <a:rPr b="1" u="none" dirty="0">
                <a:solidFill>
                  <a:prstClr val="white"/>
                </a:solidFill>
                <a:latin typeface="Huawei Sans" panose="020C0503030203020204" pitchFamily="34" charset="0"/>
              </a:rPr>
              <a:t>Client</a:t>
            </a:r>
            <a:endParaRPr lang="zh-CN" altLang="en-US" b="1" dirty="0">
              <a:solidFill>
                <a:prstClr val="white"/>
              </a:solidFill>
              <a:latin typeface="Huawei Sans" panose="020C0503030203020204" pitchFamily="34" charset="0"/>
              <a:cs typeface="+mn-ea"/>
              <a:sym typeface="+mn-lt"/>
            </a:endParaRPr>
          </a:p>
        </p:txBody>
      </p:sp>
      <p:sp>
        <p:nvSpPr>
          <p:cNvPr id="10" name="文本框 9"/>
          <p:cNvSpPr txBox="1"/>
          <p:nvPr/>
        </p:nvSpPr>
        <p:spPr bwMode="auto">
          <a:xfrm>
            <a:off x="3627975" y="1519299"/>
            <a:ext cx="1205394" cy="347170"/>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600" b="1" u="none" dirty="0">
                <a:solidFill>
                  <a:prstClr val="white"/>
                </a:solidFill>
                <a:latin typeface="Huawei Sans" panose="020C0503030203020204" pitchFamily="34" charset="0"/>
              </a:rPr>
              <a:t>ZooKeeper</a:t>
            </a:r>
            <a:endParaRPr lang="zh-CN" altLang="en-US" sz="1600" b="1" dirty="0">
              <a:solidFill>
                <a:prstClr val="white"/>
              </a:solidFill>
              <a:latin typeface="Huawei Sans" panose="020C0503030203020204" pitchFamily="34" charset="0"/>
              <a:cs typeface="+mn-ea"/>
              <a:sym typeface="+mn-lt"/>
            </a:endParaRPr>
          </a:p>
        </p:txBody>
      </p:sp>
      <p:sp>
        <p:nvSpPr>
          <p:cNvPr id="11" name="文本框 10"/>
          <p:cNvSpPr txBox="1"/>
          <p:nvPr/>
        </p:nvSpPr>
        <p:spPr bwMode="auto">
          <a:xfrm>
            <a:off x="5787200" y="1463553"/>
            <a:ext cx="1109212" cy="377947"/>
          </a:xfrm>
          <a:prstGeom prst="rect">
            <a:avLst/>
          </a:prstGeom>
          <a:noFill/>
          <a:ln w="9525">
            <a:noFill/>
            <a:miter lim="800000"/>
            <a:headEnd/>
            <a:tailEnd/>
          </a:ln>
        </p:spPr>
        <p:txBody>
          <a:bodyPr wrap="none" lIns="99980" tIns="49986" rIns="99980" bIns="49986" rtlCol="0">
            <a:noAutofit/>
          </a:bodyPr>
          <a:lstStyle/>
          <a:p>
            <a:pPr algn="ctr" defTabSz="1001549" eaLnBrk="0" hangingPunct="0"/>
            <a:r>
              <a:rPr b="1" u="none" dirty="0">
                <a:solidFill>
                  <a:prstClr val="white"/>
                </a:solidFill>
                <a:latin typeface="Huawei Sans" panose="020C0503030203020204" pitchFamily="34" charset="0"/>
              </a:rPr>
              <a:t>HMaster</a:t>
            </a:r>
            <a:endParaRPr lang="zh-CN" altLang="en-US" b="1" dirty="0">
              <a:solidFill>
                <a:prstClr val="white"/>
              </a:solidFill>
              <a:latin typeface="Huawei Sans" panose="020C0503030203020204" pitchFamily="34" charset="0"/>
              <a:cs typeface="+mn-ea"/>
              <a:sym typeface="+mn-lt"/>
            </a:endParaRPr>
          </a:p>
        </p:txBody>
      </p:sp>
      <p:cxnSp>
        <p:nvCxnSpPr>
          <p:cNvPr id="12" name="直接箭头连接符 11"/>
          <p:cNvCxnSpPr/>
          <p:nvPr/>
        </p:nvCxnSpPr>
        <p:spPr bwMode="auto">
          <a:xfrm flipH="1">
            <a:off x="5046408" y="1641576"/>
            <a:ext cx="510504" cy="0"/>
          </a:xfrm>
          <a:prstGeom prst="straightConnector1">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3" name="直接箭头连接符 12"/>
          <p:cNvCxnSpPr/>
          <p:nvPr/>
        </p:nvCxnSpPr>
        <p:spPr bwMode="auto">
          <a:xfrm rot="16200000" flipH="1">
            <a:off x="5786112" y="2116642"/>
            <a:ext cx="444920" cy="0"/>
          </a:xfrm>
          <a:prstGeom prst="straightConnector1">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4" name="直接箭头连接符 13"/>
          <p:cNvCxnSpPr/>
          <p:nvPr/>
        </p:nvCxnSpPr>
        <p:spPr bwMode="auto">
          <a:xfrm rot="16200000" flipH="1">
            <a:off x="2330128" y="2116642"/>
            <a:ext cx="444920" cy="0"/>
          </a:xfrm>
          <a:prstGeom prst="straightConnector1">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5" name="直接箭头连接符 14"/>
          <p:cNvCxnSpPr/>
          <p:nvPr/>
        </p:nvCxnSpPr>
        <p:spPr bwMode="auto">
          <a:xfrm>
            <a:off x="2905939" y="1641576"/>
            <a:ext cx="510504" cy="0"/>
          </a:xfrm>
          <a:prstGeom prst="straightConnector1">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6" name="直接箭头连接符 15"/>
          <p:cNvCxnSpPr/>
          <p:nvPr/>
        </p:nvCxnSpPr>
        <p:spPr bwMode="auto">
          <a:xfrm rot="16200000" flipH="1">
            <a:off x="6460769" y="2115077"/>
            <a:ext cx="444920" cy="0"/>
          </a:xfrm>
          <a:prstGeom prst="straightConnector1">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sp>
        <p:nvSpPr>
          <p:cNvPr id="17" name="圆角矩形 16"/>
          <p:cNvSpPr/>
          <p:nvPr/>
        </p:nvSpPr>
        <p:spPr bwMode="auto">
          <a:xfrm>
            <a:off x="1858547" y="2335558"/>
            <a:ext cx="4297487" cy="1489137"/>
          </a:xfrm>
          <a:prstGeom prst="roundRect">
            <a:avLst>
              <a:gd name="adj" fmla="val 3413"/>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 name="圆角矩形 17"/>
          <p:cNvSpPr/>
          <p:nvPr/>
        </p:nvSpPr>
        <p:spPr bwMode="auto">
          <a:xfrm>
            <a:off x="2415179" y="2633384"/>
            <a:ext cx="3357671" cy="1129840"/>
          </a:xfrm>
          <a:prstGeom prst="roundRect">
            <a:avLst>
              <a:gd name="adj" fmla="val 2628"/>
            </a:avLst>
          </a:prstGeom>
          <a:solidFill>
            <a:schemeClr val="bg1"/>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 name="圆角矩形 18"/>
          <p:cNvSpPr/>
          <p:nvPr/>
        </p:nvSpPr>
        <p:spPr bwMode="auto">
          <a:xfrm>
            <a:off x="1963839" y="2633383"/>
            <a:ext cx="340374" cy="1129840"/>
          </a:xfrm>
          <a:prstGeom prst="roundRect">
            <a:avLst>
              <a:gd name="adj" fmla="val 8529"/>
            </a:avLst>
          </a:prstGeom>
          <a:solidFill>
            <a:srgbClr val="F28944"/>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20" name="圆角矩形 19"/>
          <p:cNvSpPr/>
          <p:nvPr/>
        </p:nvSpPr>
        <p:spPr bwMode="auto">
          <a:xfrm>
            <a:off x="2496202" y="2871646"/>
            <a:ext cx="1715415" cy="832959"/>
          </a:xfrm>
          <a:prstGeom prst="roundRect">
            <a:avLst>
              <a:gd name="adj" fmla="val 525"/>
            </a:avLst>
          </a:prstGeom>
          <a:solidFill>
            <a:schemeClr val="bg1">
              <a:lumMod val="9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21" name="圆角矩形 20"/>
          <p:cNvSpPr/>
          <p:nvPr/>
        </p:nvSpPr>
        <p:spPr bwMode="auto">
          <a:xfrm>
            <a:off x="4270948" y="2871646"/>
            <a:ext cx="1263670" cy="832959"/>
          </a:xfrm>
          <a:prstGeom prst="roundRect">
            <a:avLst>
              <a:gd name="adj" fmla="val 2287"/>
            </a:avLst>
          </a:prstGeom>
          <a:solidFill>
            <a:schemeClr val="bg1">
              <a:lumMod val="9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dirty="0">
              <a:solidFill>
                <a:srgbClr val="505050"/>
              </a:solidFill>
              <a:latin typeface="Huawei Sans" panose="020C0503030203020204" pitchFamily="34" charset="0"/>
              <a:cs typeface="+mn-ea"/>
              <a:sym typeface="+mn-lt"/>
            </a:endParaRPr>
          </a:p>
        </p:txBody>
      </p:sp>
      <p:sp>
        <p:nvSpPr>
          <p:cNvPr id="22" name="圆角矩形 21"/>
          <p:cNvSpPr/>
          <p:nvPr/>
        </p:nvSpPr>
        <p:spPr bwMode="auto">
          <a:xfrm>
            <a:off x="3362126" y="2917706"/>
            <a:ext cx="795462" cy="199446"/>
          </a:xfrm>
          <a:prstGeom prst="roundRect">
            <a:avLst>
              <a:gd name="adj" fmla="val 50000"/>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23" name="圆角矩形 22"/>
          <p:cNvSpPr/>
          <p:nvPr/>
        </p:nvSpPr>
        <p:spPr bwMode="auto">
          <a:xfrm>
            <a:off x="4696125" y="2917706"/>
            <a:ext cx="795462" cy="199446"/>
          </a:xfrm>
          <a:prstGeom prst="roundRect">
            <a:avLst>
              <a:gd name="adj" fmla="val 50000"/>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24" name="文本框 23"/>
          <p:cNvSpPr txBox="1"/>
          <p:nvPr/>
        </p:nvSpPr>
        <p:spPr bwMode="auto">
          <a:xfrm>
            <a:off x="1800850" y="2337627"/>
            <a:ext cx="1408974"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srgbClr val="505050"/>
                </a:solidFill>
                <a:latin typeface="Huawei Sans" panose="020C0503030203020204" pitchFamily="34" charset="0"/>
              </a:rPr>
              <a:t>HRegionServer</a:t>
            </a:r>
            <a:endParaRPr lang="zh-CN" altLang="en-US" sz="1400" b="1" dirty="0">
              <a:solidFill>
                <a:srgbClr val="505050"/>
              </a:solidFill>
              <a:latin typeface="Huawei Sans" panose="020C0503030203020204" pitchFamily="34" charset="0"/>
              <a:cs typeface="+mn-ea"/>
              <a:sym typeface="+mn-lt"/>
            </a:endParaRPr>
          </a:p>
        </p:txBody>
      </p:sp>
      <p:sp>
        <p:nvSpPr>
          <p:cNvPr id="25" name="文本框 24"/>
          <p:cNvSpPr txBox="1"/>
          <p:nvPr/>
        </p:nvSpPr>
        <p:spPr bwMode="auto">
          <a:xfrm>
            <a:off x="2471405" y="2616493"/>
            <a:ext cx="801436"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HRegion</a:t>
            </a:r>
            <a:endParaRPr lang="zh-CN" altLang="en-US" sz="1200" b="1" dirty="0">
              <a:solidFill>
                <a:srgbClr val="505050"/>
              </a:solidFill>
              <a:latin typeface="Huawei Sans" panose="020C0503030203020204" pitchFamily="34" charset="0"/>
              <a:cs typeface="+mn-ea"/>
              <a:sym typeface="+mn-lt"/>
            </a:endParaRPr>
          </a:p>
        </p:txBody>
      </p:sp>
      <p:sp>
        <p:nvSpPr>
          <p:cNvPr id="26" name="文本框 25"/>
          <p:cNvSpPr txBox="1"/>
          <p:nvPr/>
        </p:nvSpPr>
        <p:spPr bwMode="auto">
          <a:xfrm>
            <a:off x="2630401" y="2875955"/>
            <a:ext cx="56739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Store</a:t>
            </a:r>
            <a:endParaRPr lang="zh-CN" altLang="en-US" sz="1200" b="1" dirty="0">
              <a:solidFill>
                <a:srgbClr val="505050"/>
              </a:solidFill>
              <a:latin typeface="Huawei Sans" panose="020C0503030203020204" pitchFamily="34" charset="0"/>
              <a:cs typeface="+mn-ea"/>
              <a:sym typeface="+mn-lt"/>
            </a:endParaRPr>
          </a:p>
        </p:txBody>
      </p:sp>
      <p:sp>
        <p:nvSpPr>
          <p:cNvPr id="27" name="文本框 26"/>
          <p:cNvSpPr txBox="1"/>
          <p:nvPr/>
        </p:nvSpPr>
        <p:spPr bwMode="auto">
          <a:xfrm>
            <a:off x="3294502" y="2882031"/>
            <a:ext cx="931279"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MemStore</a:t>
            </a:r>
            <a:endParaRPr lang="zh-CN" altLang="en-US" sz="1200" b="1" dirty="0">
              <a:solidFill>
                <a:srgbClr val="505050"/>
              </a:solidFill>
              <a:latin typeface="Huawei Sans" panose="020C0503030203020204" pitchFamily="34" charset="0"/>
              <a:cs typeface="+mn-ea"/>
              <a:sym typeface="+mn-lt"/>
            </a:endParaRPr>
          </a:p>
        </p:txBody>
      </p:sp>
      <p:sp>
        <p:nvSpPr>
          <p:cNvPr id="28" name="文本框 27"/>
          <p:cNvSpPr txBox="1"/>
          <p:nvPr/>
        </p:nvSpPr>
        <p:spPr bwMode="auto">
          <a:xfrm>
            <a:off x="4626581" y="2882031"/>
            <a:ext cx="931279"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MemStore</a:t>
            </a:r>
            <a:endParaRPr lang="zh-CN" altLang="en-US" sz="1200" b="1" dirty="0">
              <a:solidFill>
                <a:srgbClr val="505050"/>
              </a:solidFill>
              <a:latin typeface="Huawei Sans" panose="020C0503030203020204" pitchFamily="34" charset="0"/>
              <a:cs typeface="+mn-ea"/>
              <a:sym typeface="+mn-lt"/>
            </a:endParaRPr>
          </a:p>
        </p:txBody>
      </p:sp>
      <p:sp>
        <p:nvSpPr>
          <p:cNvPr id="29" name="文本框 28"/>
          <p:cNvSpPr txBox="1"/>
          <p:nvPr/>
        </p:nvSpPr>
        <p:spPr bwMode="auto">
          <a:xfrm>
            <a:off x="4206730" y="2861322"/>
            <a:ext cx="56739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Store</a:t>
            </a:r>
            <a:endParaRPr lang="zh-CN" altLang="en-US" sz="1200" b="1" dirty="0">
              <a:solidFill>
                <a:srgbClr val="505050"/>
              </a:solidFill>
              <a:latin typeface="Huawei Sans" panose="020C0503030203020204" pitchFamily="34" charset="0"/>
              <a:cs typeface="+mn-ea"/>
              <a:sym typeface="+mn-lt"/>
            </a:endParaRPr>
          </a:p>
        </p:txBody>
      </p:sp>
      <p:sp>
        <p:nvSpPr>
          <p:cNvPr id="30" name="圆角矩形 29"/>
          <p:cNvSpPr/>
          <p:nvPr/>
        </p:nvSpPr>
        <p:spPr bwMode="auto">
          <a:xfrm>
            <a:off x="2571450" y="3171795"/>
            <a:ext cx="667322" cy="454286"/>
          </a:xfrm>
          <a:prstGeom prst="roundRect">
            <a:avLst>
              <a:gd name="adj" fmla="val 8529"/>
            </a:avLst>
          </a:prstGeom>
          <a:solidFill>
            <a:srgbClr val="F28944"/>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31" name="文本框 30"/>
          <p:cNvSpPr txBox="1"/>
          <p:nvPr/>
        </p:nvSpPr>
        <p:spPr bwMode="auto">
          <a:xfrm>
            <a:off x="2507053" y="3145776"/>
            <a:ext cx="81265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prstClr val="white"/>
                </a:solidFill>
                <a:latin typeface="Huawei Sans" panose="020C0503030203020204" pitchFamily="34" charset="0"/>
              </a:rPr>
              <a:t>StoreFile</a:t>
            </a:r>
            <a:endParaRPr lang="zh-CN" altLang="en-US" sz="1200" b="1" dirty="0">
              <a:solidFill>
                <a:prstClr val="white"/>
              </a:solidFill>
              <a:latin typeface="Huawei Sans" panose="020C0503030203020204" pitchFamily="34" charset="0"/>
              <a:cs typeface="+mn-ea"/>
              <a:sym typeface="+mn-lt"/>
            </a:endParaRPr>
          </a:p>
        </p:txBody>
      </p:sp>
      <p:sp>
        <p:nvSpPr>
          <p:cNvPr id="32" name="矩形 31"/>
          <p:cNvSpPr/>
          <p:nvPr/>
        </p:nvSpPr>
        <p:spPr bwMode="auto">
          <a:xfrm>
            <a:off x="2675941" y="3391018"/>
            <a:ext cx="468015" cy="18273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33" name="圆角矩形 32"/>
          <p:cNvSpPr/>
          <p:nvPr/>
        </p:nvSpPr>
        <p:spPr bwMode="auto">
          <a:xfrm>
            <a:off x="3290088" y="3172880"/>
            <a:ext cx="667322" cy="454286"/>
          </a:xfrm>
          <a:prstGeom prst="roundRect">
            <a:avLst>
              <a:gd name="adj" fmla="val 8529"/>
            </a:avLst>
          </a:prstGeom>
          <a:solidFill>
            <a:srgbClr val="F28944"/>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34" name="文本框 33"/>
          <p:cNvSpPr txBox="1"/>
          <p:nvPr/>
        </p:nvSpPr>
        <p:spPr bwMode="auto">
          <a:xfrm>
            <a:off x="3222861" y="3146861"/>
            <a:ext cx="81265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prstClr val="white"/>
                </a:solidFill>
                <a:latin typeface="Huawei Sans" panose="020C0503030203020204" pitchFamily="34" charset="0"/>
              </a:rPr>
              <a:t>StoreFile</a:t>
            </a:r>
            <a:endParaRPr lang="zh-CN" altLang="en-US" sz="1200" b="1" dirty="0">
              <a:solidFill>
                <a:prstClr val="white"/>
              </a:solidFill>
              <a:latin typeface="Huawei Sans" panose="020C0503030203020204" pitchFamily="34" charset="0"/>
              <a:cs typeface="+mn-ea"/>
              <a:sym typeface="+mn-lt"/>
            </a:endParaRPr>
          </a:p>
        </p:txBody>
      </p:sp>
      <p:sp>
        <p:nvSpPr>
          <p:cNvPr id="35" name="矩形 34"/>
          <p:cNvSpPr/>
          <p:nvPr/>
        </p:nvSpPr>
        <p:spPr bwMode="auto">
          <a:xfrm>
            <a:off x="3384637" y="3386813"/>
            <a:ext cx="468015" cy="18273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36" name="文本框 35"/>
          <p:cNvSpPr txBox="1"/>
          <p:nvPr/>
        </p:nvSpPr>
        <p:spPr bwMode="auto">
          <a:xfrm>
            <a:off x="3919940" y="3146369"/>
            <a:ext cx="30771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a:t>
            </a:r>
            <a:endParaRPr lang="zh-CN" altLang="en-US" sz="1200" b="1" dirty="0">
              <a:solidFill>
                <a:srgbClr val="505050"/>
              </a:solidFill>
              <a:latin typeface="Huawei Sans" panose="020C0503030203020204" pitchFamily="34" charset="0"/>
              <a:cs typeface="+mn-ea"/>
              <a:sym typeface="+mn-lt"/>
            </a:endParaRPr>
          </a:p>
        </p:txBody>
      </p:sp>
      <p:sp>
        <p:nvSpPr>
          <p:cNvPr id="37" name="文本框 36"/>
          <p:cNvSpPr txBox="1"/>
          <p:nvPr/>
        </p:nvSpPr>
        <p:spPr bwMode="auto">
          <a:xfrm>
            <a:off x="5048576" y="3146369"/>
            <a:ext cx="30771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a:t>
            </a:r>
            <a:endParaRPr lang="zh-CN" altLang="en-US" sz="1200" b="1" dirty="0">
              <a:solidFill>
                <a:srgbClr val="505050"/>
              </a:solidFill>
              <a:latin typeface="Huawei Sans" panose="020C0503030203020204" pitchFamily="34" charset="0"/>
              <a:cs typeface="+mn-ea"/>
              <a:sym typeface="+mn-lt"/>
            </a:endParaRPr>
          </a:p>
        </p:txBody>
      </p:sp>
      <p:sp>
        <p:nvSpPr>
          <p:cNvPr id="38" name="圆角矩形 37"/>
          <p:cNvSpPr/>
          <p:nvPr/>
        </p:nvSpPr>
        <p:spPr bwMode="auto">
          <a:xfrm>
            <a:off x="4349965" y="3172880"/>
            <a:ext cx="667322" cy="454286"/>
          </a:xfrm>
          <a:prstGeom prst="roundRect">
            <a:avLst>
              <a:gd name="adj" fmla="val 8529"/>
            </a:avLst>
          </a:prstGeom>
          <a:solidFill>
            <a:srgbClr val="F28944"/>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39" name="文本框 38"/>
          <p:cNvSpPr txBox="1"/>
          <p:nvPr/>
        </p:nvSpPr>
        <p:spPr bwMode="auto">
          <a:xfrm>
            <a:off x="4265362" y="3146861"/>
            <a:ext cx="81265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prstClr val="white"/>
                </a:solidFill>
                <a:latin typeface="Huawei Sans" panose="020C0503030203020204" pitchFamily="34" charset="0"/>
              </a:rPr>
              <a:t>StoreFile</a:t>
            </a:r>
            <a:endParaRPr lang="zh-CN" altLang="en-US" sz="1200" b="1" dirty="0">
              <a:solidFill>
                <a:prstClr val="white"/>
              </a:solidFill>
              <a:latin typeface="Huawei Sans" panose="020C0503030203020204" pitchFamily="34" charset="0"/>
              <a:cs typeface="+mn-ea"/>
              <a:sym typeface="+mn-lt"/>
            </a:endParaRPr>
          </a:p>
        </p:txBody>
      </p:sp>
      <p:sp>
        <p:nvSpPr>
          <p:cNvPr id="40" name="矩形 39"/>
          <p:cNvSpPr/>
          <p:nvPr/>
        </p:nvSpPr>
        <p:spPr bwMode="auto">
          <a:xfrm>
            <a:off x="4444514" y="3386813"/>
            <a:ext cx="468015" cy="18273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41" name="文本框 40"/>
          <p:cNvSpPr txBox="1"/>
          <p:nvPr/>
        </p:nvSpPr>
        <p:spPr bwMode="auto">
          <a:xfrm>
            <a:off x="5509087" y="3146369"/>
            <a:ext cx="30771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a:t>
            </a:r>
            <a:endParaRPr lang="zh-CN" altLang="en-US" sz="1200" b="1" dirty="0">
              <a:solidFill>
                <a:srgbClr val="505050"/>
              </a:solidFill>
              <a:latin typeface="Huawei Sans" panose="020C0503030203020204" pitchFamily="34" charset="0"/>
              <a:cs typeface="+mn-ea"/>
              <a:sym typeface="+mn-lt"/>
            </a:endParaRPr>
          </a:p>
        </p:txBody>
      </p:sp>
      <p:sp>
        <p:nvSpPr>
          <p:cNvPr id="42" name="文本框 41"/>
          <p:cNvSpPr txBox="1"/>
          <p:nvPr/>
        </p:nvSpPr>
        <p:spPr bwMode="auto">
          <a:xfrm rot="16200000">
            <a:off x="1831221" y="3008848"/>
            <a:ext cx="636327"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prstClr val="white"/>
                </a:solidFill>
                <a:latin typeface="Huawei Sans" panose="020C0503030203020204" pitchFamily="34" charset="0"/>
              </a:rPr>
              <a:t>HLog</a:t>
            </a:r>
            <a:endParaRPr lang="zh-CN" altLang="en-US" sz="1400" b="1" dirty="0">
              <a:solidFill>
                <a:prstClr val="white"/>
              </a:solidFill>
              <a:latin typeface="Huawei Sans" panose="020C0503030203020204" pitchFamily="34" charset="0"/>
              <a:cs typeface="+mn-ea"/>
              <a:sym typeface="+mn-lt"/>
            </a:endParaRPr>
          </a:p>
        </p:txBody>
      </p:sp>
      <p:sp>
        <p:nvSpPr>
          <p:cNvPr id="43" name="文本框 42"/>
          <p:cNvSpPr txBox="1"/>
          <p:nvPr/>
        </p:nvSpPr>
        <p:spPr bwMode="auto">
          <a:xfrm rot="16200000">
            <a:off x="1289622" y="2906540"/>
            <a:ext cx="790215" cy="347170"/>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600" b="1" u="none" dirty="0">
                <a:solidFill>
                  <a:srgbClr val="505050"/>
                </a:solidFill>
                <a:latin typeface="Huawei Sans" panose="020C0503030203020204" pitchFamily="34" charset="0"/>
              </a:rPr>
              <a:t>HBase</a:t>
            </a:r>
            <a:endParaRPr lang="zh-CN" altLang="en-US" sz="1600" b="1" dirty="0">
              <a:solidFill>
                <a:srgbClr val="505050"/>
              </a:solidFill>
              <a:latin typeface="Huawei Sans" panose="020C0503030203020204" pitchFamily="34" charset="0"/>
              <a:cs typeface="+mn-ea"/>
              <a:sym typeface="+mn-lt"/>
            </a:endParaRPr>
          </a:p>
        </p:txBody>
      </p:sp>
      <p:sp>
        <p:nvSpPr>
          <p:cNvPr id="44" name="圆角矩形 43"/>
          <p:cNvSpPr/>
          <p:nvPr/>
        </p:nvSpPr>
        <p:spPr bwMode="auto">
          <a:xfrm>
            <a:off x="1750679" y="3977105"/>
            <a:ext cx="4405354" cy="344170"/>
          </a:xfrm>
          <a:prstGeom prst="roundRect">
            <a:avLst>
              <a:gd name="adj" fmla="val 8529"/>
            </a:avLst>
          </a:prstGeom>
          <a:solidFill>
            <a:srgbClr val="30B5C5"/>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nvGrpSpPr>
          <p:cNvPr id="45" name="组合 44"/>
          <p:cNvGrpSpPr/>
          <p:nvPr/>
        </p:nvGrpSpPr>
        <p:grpSpPr>
          <a:xfrm>
            <a:off x="1850245" y="4074105"/>
            <a:ext cx="3152967" cy="142031"/>
            <a:chOff x="1024394" y="3968284"/>
            <a:chExt cx="2668109" cy="120190"/>
          </a:xfrm>
        </p:grpSpPr>
        <p:grpSp>
          <p:nvGrpSpPr>
            <p:cNvPr id="176" name="组合 175"/>
            <p:cNvGrpSpPr/>
            <p:nvPr/>
          </p:nvGrpSpPr>
          <p:grpSpPr>
            <a:xfrm>
              <a:off x="1024394" y="3968284"/>
              <a:ext cx="812691" cy="120190"/>
              <a:chOff x="2675695" y="4727917"/>
              <a:chExt cx="757400" cy="100372"/>
            </a:xfrm>
          </p:grpSpPr>
          <p:sp>
            <p:nvSpPr>
              <p:cNvPr id="193" name="矩形 192"/>
              <p:cNvSpPr/>
              <p:nvPr/>
            </p:nvSpPr>
            <p:spPr bwMode="auto">
              <a:xfrm>
                <a:off x="2675695"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4" name="矩形 193"/>
              <p:cNvSpPr/>
              <p:nvPr/>
            </p:nvSpPr>
            <p:spPr bwMode="auto">
              <a:xfrm>
                <a:off x="2783707"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5" name="矩形 194"/>
              <p:cNvSpPr/>
              <p:nvPr/>
            </p:nvSpPr>
            <p:spPr bwMode="auto">
              <a:xfrm>
                <a:off x="2891721"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6" name="矩形 195"/>
              <p:cNvSpPr/>
              <p:nvPr/>
            </p:nvSpPr>
            <p:spPr bwMode="auto">
              <a:xfrm>
                <a:off x="299973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7" name="矩形 196"/>
              <p:cNvSpPr/>
              <p:nvPr/>
            </p:nvSpPr>
            <p:spPr bwMode="auto">
              <a:xfrm>
                <a:off x="3108314"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8" name="矩形 197"/>
              <p:cNvSpPr/>
              <p:nvPr/>
            </p:nvSpPr>
            <p:spPr bwMode="auto">
              <a:xfrm>
                <a:off x="3216326"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9" name="矩形 198"/>
              <p:cNvSpPr/>
              <p:nvPr/>
            </p:nvSpPr>
            <p:spPr bwMode="auto">
              <a:xfrm>
                <a:off x="332508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nvGrpSpPr>
            <p:cNvPr id="177" name="组合 176"/>
            <p:cNvGrpSpPr/>
            <p:nvPr/>
          </p:nvGrpSpPr>
          <p:grpSpPr>
            <a:xfrm>
              <a:off x="1904972" y="3968284"/>
              <a:ext cx="906952" cy="120190"/>
              <a:chOff x="2675695" y="4727917"/>
              <a:chExt cx="757400" cy="100372"/>
            </a:xfrm>
          </p:grpSpPr>
          <p:sp>
            <p:nvSpPr>
              <p:cNvPr id="186" name="矩形 185"/>
              <p:cNvSpPr/>
              <p:nvPr/>
            </p:nvSpPr>
            <p:spPr bwMode="auto">
              <a:xfrm>
                <a:off x="2675695"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7" name="矩形 186"/>
              <p:cNvSpPr/>
              <p:nvPr/>
            </p:nvSpPr>
            <p:spPr bwMode="auto">
              <a:xfrm>
                <a:off x="2783707"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8" name="矩形 187"/>
              <p:cNvSpPr/>
              <p:nvPr/>
            </p:nvSpPr>
            <p:spPr bwMode="auto">
              <a:xfrm>
                <a:off x="2891721"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9" name="矩形 188"/>
              <p:cNvSpPr/>
              <p:nvPr/>
            </p:nvSpPr>
            <p:spPr bwMode="auto">
              <a:xfrm>
                <a:off x="299973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0" name="矩形 189"/>
              <p:cNvSpPr/>
              <p:nvPr/>
            </p:nvSpPr>
            <p:spPr bwMode="auto">
              <a:xfrm>
                <a:off x="3108314"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1" name="矩形 190"/>
              <p:cNvSpPr/>
              <p:nvPr/>
            </p:nvSpPr>
            <p:spPr bwMode="auto">
              <a:xfrm>
                <a:off x="3216326"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92" name="矩形 191"/>
              <p:cNvSpPr/>
              <p:nvPr/>
            </p:nvSpPr>
            <p:spPr bwMode="auto">
              <a:xfrm>
                <a:off x="332508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nvGrpSpPr>
            <p:cNvPr id="178" name="组合 177"/>
            <p:cNvGrpSpPr/>
            <p:nvPr/>
          </p:nvGrpSpPr>
          <p:grpSpPr>
            <a:xfrm>
              <a:off x="2879812" y="3968284"/>
              <a:ext cx="812691" cy="120190"/>
              <a:chOff x="2675695" y="4727917"/>
              <a:chExt cx="757400" cy="100372"/>
            </a:xfrm>
          </p:grpSpPr>
          <p:sp>
            <p:nvSpPr>
              <p:cNvPr id="179" name="矩形 178"/>
              <p:cNvSpPr/>
              <p:nvPr/>
            </p:nvSpPr>
            <p:spPr bwMode="auto">
              <a:xfrm>
                <a:off x="2675695"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0" name="矩形 179"/>
              <p:cNvSpPr/>
              <p:nvPr/>
            </p:nvSpPr>
            <p:spPr bwMode="auto">
              <a:xfrm>
                <a:off x="2783707"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1" name="矩形 180"/>
              <p:cNvSpPr/>
              <p:nvPr/>
            </p:nvSpPr>
            <p:spPr bwMode="auto">
              <a:xfrm>
                <a:off x="2891721"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2" name="矩形 181"/>
              <p:cNvSpPr/>
              <p:nvPr/>
            </p:nvSpPr>
            <p:spPr bwMode="auto">
              <a:xfrm>
                <a:off x="299973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3" name="矩形 182"/>
              <p:cNvSpPr/>
              <p:nvPr/>
            </p:nvSpPr>
            <p:spPr bwMode="auto">
              <a:xfrm>
                <a:off x="3108314"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4" name="矩形 183"/>
              <p:cNvSpPr/>
              <p:nvPr/>
            </p:nvSpPr>
            <p:spPr bwMode="auto">
              <a:xfrm>
                <a:off x="3216326"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85" name="矩形 184"/>
              <p:cNvSpPr/>
              <p:nvPr/>
            </p:nvSpPr>
            <p:spPr bwMode="auto">
              <a:xfrm>
                <a:off x="332508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sp>
        <p:nvSpPr>
          <p:cNvPr id="46" name="文本框 45"/>
          <p:cNvSpPr txBox="1"/>
          <p:nvPr/>
        </p:nvSpPr>
        <p:spPr bwMode="auto">
          <a:xfrm>
            <a:off x="4988313" y="4013773"/>
            <a:ext cx="1173333"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prstClr val="white"/>
                </a:solidFill>
                <a:latin typeface="Huawei Sans" panose="020C0503030203020204" pitchFamily="34" charset="0"/>
              </a:rPr>
              <a:t>...DFS Client</a:t>
            </a:r>
            <a:endParaRPr lang="zh-CN" altLang="en-US" sz="1400" b="1" dirty="0">
              <a:solidFill>
                <a:prstClr val="white"/>
              </a:solidFill>
              <a:latin typeface="Huawei Sans" panose="020C0503030203020204" pitchFamily="34" charset="0"/>
              <a:cs typeface="+mn-ea"/>
              <a:sym typeface="+mn-lt"/>
            </a:endParaRPr>
          </a:p>
        </p:txBody>
      </p:sp>
      <p:sp>
        <p:nvSpPr>
          <p:cNvPr id="47" name="圆角矩形 46"/>
          <p:cNvSpPr/>
          <p:nvPr/>
        </p:nvSpPr>
        <p:spPr bwMode="auto">
          <a:xfrm>
            <a:off x="1713852" y="4726889"/>
            <a:ext cx="1242470" cy="1199525"/>
          </a:xfrm>
          <a:prstGeom prst="roundRect">
            <a:avLst>
              <a:gd name="adj" fmla="val 2177"/>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nvGrpSpPr>
          <p:cNvPr id="48" name="组合 47"/>
          <p:cNvGrpSpPr/>
          <p:nvPr/>
        </p:nvGrpSpPr>
        <p:grpSpPr>
          <a:xfrm>
            <a:off x="1852061" y="4836876"/>
            <a:ext cx="966052" cy="302696"/>
            <a:chOff x="995776" y="4478192"/>
            <a:chExt cx="817494" cy="256148"/>
          </a:xfrm>
        </p:grpSpPr>
        <p:sp>
          <p:nvSpPr>
            <p:cNvPr id="173" name="矩形 172"/>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74" name="矩形 173"/>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75" name="矩形 174"/>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nvGrpSpPr>
          <p:cNvPr id="49" name="组合 48"/>
          <p:cNvGrpSpPr/>
          <p:nvPr/>
        </p:nvGrpSpPr>
        <p:grpSpPr>
          <a:xfrm>
            <a:off x="1852061" y="5208929"/>
            <a:ext cx="966052" cy="302696"/>
            <a:chOff x="995776" y="4478192"/>
            <a:chExt cx="817494" cy="256148"/>
          </a:xfrm>
        </p:grpSpPr>
        <p:sp>
          <p:nvSpPr>
            <p:cNvPr id="170" name="矩形 169"/>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71" name="矩形 170"/>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72" name="矩形 171"/>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sp>
        <p:nvSpPr>
          <p:cNvPr id="50" name="文本框 49"/>
          <p:cNvSpPr txBox="1"/>
          <p:nvPr/>
        </p:nvSpPr>
        <p:spPr bwMode="auto">
          <a:xfrm>
            <a:off x="1817349" y="5570898"/>
            <a:ext cx="1035474"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srgbClr val="505050"/>
                </a:solidFill>
                <a:latin typeface="Huawei Sans" panose="020C0503030203020204" pitchFamily="34" charset="0"/>
              </a:rPr>
              <a:t>DataNode</a:t>
            </a:r>
            <a:endParaRPr lang="zh-CN" altLang="en-US" sz="1400" b="1" dirty="0">
              <a:solidFill>
                <a:srgbClr val="505050"/>
              </a:solidFill>
              <a:latin typeface="Huawei Sans" panose="020C0503030203020204" pitchFamily="34" charset="0"/>
              <a:cs typeface="+mn-ea"/>
              <a:sym typeface="+mn-lt"/>
            </a:endParaRPr>
          </a:p>
        </p:txBody>
      </p:sp>
      <p:sp>
        <p:nvSpPr>
          <p:cNvPr id="51" name="圆角矩形 50"/>
          <p:cNvSpPr/>
          <p:nvPr/>
        </p:nvSpPr>
        <p:spPr bwMode="auto">
          <a:xfrm>
            <a:off x="3331868" y="4726889"/>
            <a:ext cx="1242470" cy="1199525"/>
          </a:xfrm>
          <a:prstGeom prst="roundRect">
            <a:avLst>
              <a:gd name="adj" fmla="val 3765"/>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nvGrpSpPr>
          <p:cNvPr id="52" name="组合 51"/>
          <p:cNvGrpSpPr/>
          <p:nvPr/>
        </p:nvGrpSpPr>
        <p:grpSpPr>
          <a:xfrm>
            <a:off x="3470076" y="4836876"/>
            <a:ext cx="966052" cy="302696"/>
            <a:chOff x="995776" y="4478192"/>
            <a:chExt cx="817494" cy="256148"/>
          </a:xfrm>
        </p:grpSpPr>
        <p:sp>
          <p:nvSpPr>
            <p:cNvPr id="167" name="矩形 166"/>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68" name="矩形 167"/>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69" name="矩形 168"/>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nvGrpSpPr>
          <p:cNvPr id="53" name="组合 52"/>
          <p:cNvGrpSpPr/>
          <p:nvPr/>
        </p:nvGrpSpPr>
        <p:grpSpPr>
          <a:xfrm>
            <a:off x="3470076" y="5208929"/>
            <a:ext cx="966052" cy="302696"/>
            <a:chOff x="995776" y="4478192"/>
            <a:chExt cx="817494" cy="256148"/>
          </a:xfrm>
        </p:grpSpPr>
        <p:sp>
          <p:nvSpPr>
            <p:cNvPr id="164" name="矩形 163"/>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65" name="矩形 164"/>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66" name="矩形 165"/>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sp>
        <p:nvSpPr>
          <p:cNvPr id="54" name="文本框 53"/>
          <p:cNvSpPr txBox="1"/>
          <p:nvPr/>
        </p:nvSpPr>
        <p:spPr bwMode="auto">
          <a:xfrm>
            <a:off x="3435365" y="5570898"/>
            <a:ext cx="1035474"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srgbClr val="505050"/>
                </a:solidFill>
                <a:latin typeface="Huawei Sans" panose="020C0503030203020204" pitchFamily="34" charset="0"/>
              </a:rPr>
              <a:t>DataNode</a:t>
            </a:r>
            <a:endParaRPr lang="zh-CN" altLang="en-US" sz="1400" b="1" dirty="0">
              <a:solidFill>
                <a:srgbClr val="505050"/>
              </a:solidFill>
              <a:latin typeface="Huawei Sans" panose="020C0503030203020204" pitchFamily="34" charset="0"/>
              <a:cs typeface="+mn-ea"/>
              <a:sym typeface="+mn-lt"/>
            </a:endParaRPr>
          </a:p>
        </p:txBody>
      </p:sp>
      <p:sp>
        <p:nvSpPr>
          <p:cNvPr id="55" name="圆角矩形 54"/>
          <p:cNvSpPr/>
          <p:nvPr/>
        </p:nvSpPr>
        <p:spPr bwMode="auto">
          <a:xfrm>
            <a:off x="4949884" y="4726889"/>
            <a:ext cx="1242470" cy="1199525"/>
          </a:xfrm>
          <a:prstGeom prst="roundRect">
            <a:avLst>
              <a:gd name="adj" fmla="val 3765"/>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nvGrpSpPr>
          <p:cNvPr id="56" name="组合 55"/>
          <p:cNvGrpSpPr/>
          <p:nvPr/>
        </p:nvGrpSpPr>
        <p:grpSpPr>
          <a:xfrm>
            <a:off x="5088092" y="4836876"/>
            <a:ext cx="966052" cy="302696"/>
            <a:chOff x="995776" y="4478192"/>
            <a:chExt cx="817494" cy="256148"/>
          </a:xfrm>
        </p:grpSpPr>
        <p:sp>
          <p:nvSpPr>
            <p:cNvPr id="161" name="矩形 160"/>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62" name="矩形 161"/>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63" name="矩形 162"/>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nvGrpSpPr>
          <p:cNvPr id="57" name="组合 56"/>
          <p:cNvGrpSpPr/>
          <p:nvPr/>
        </p:nvGrpSpPr>
        <p:grpSpPr>
          <a:xfrm>
            <a:off x="5088092" y="5208929"/>
            <a:ext cx="966052" cy="302696"/>
            <a:chOff x="995776" y="4478192"/>
            <a:chExt cx="817494" cy="256148"/>
          </a:xfrm>
        </p:grpSpPr>
        <p:sp>
          <p:nvSpPr>
            <p:cNvPr id="158" name="矩形 157"/>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59" name="矩形 158"/>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60" name="矩形 159"/>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sp>
        <p:nvSpPr>
          <p:cNvPr id="58" name="文本框 57"/>
          <p:cNvSpPr txBox="1"/>
          <p:nvPr/>
        </p:nvSpPr>
        <p:spPr bwMode="auto">
          <a:xfrm>
            <a:off x="5053381" y="5570898"/>
            <a:ext cx="1035475"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srgbClr val="505050"/>
                </a:solidFill>
                <a:latin typeface="Huawei Sans" panose="020C0503030203020204" pitchFamily="34" charset="0"/>
              </a:rPr>
              <a:t>DataNode</a:t>
            </a:r>
            <a:endParaRPr lang="zh-CN" altLang="en-US" sz="1400" b="1" dirty="0">
              <a:solidFill>
                <a:srgbClr val="505050"/>
              </a:solidFill>
              <a:latin typeface="Huawei Sans" panose="020C0503030203020204" pitchFamily="34" charset="0"/>
              <a:cs typeface="+mn-ea"/>
              <a:sym typeface="+mn-lt"/>
            </a:endParaRPr>
          </a:p>
        </p:txBody>
      </p:sp>
      <p:sp>
        <p:nvSpPr>
          <p:cNvPr id="59" name="圆角矩形 58"/>
          <p:cNvSpPr/>
          <p:nvPr/>
        </p:nvSpPr>
        <p:spPr bwMode="auto">
          <a:xfrm>
            <a:off x="6567900" y="4726889"/>
            <a:ext cx="1242470" cy="1199525"/>
          </a:xfrm>
          <a:prstGeom prst="roundRect">
            <a:avLst>
              <a:gd name="adj" fmla="val 3765"/>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nvGrpSpPr>
          <p:cNvPr id="60" name="组合 59"/>
          <p:cNvGrpSpPr/>
          <p:nvPr/>
        </p:nvGrpSpPr>
        <p:grpSpPr>
          <a:xfrm>
            <a:off x="6706108" y="4836876"/>
            <a:ext cx="966052" cy="302696"/>
            <a:chOff x="995776" y="4478192"/>
            <a:chExt cx="817494" cy="256148"/>
          </a:xfrm>
        </p:grpSpPr>
        <p:sp>
          <p:nvSpPr>
            <p:cNvPr id="155" name="矩形 154"/>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56" name="矩形 155"/>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57" name="矩形 156"/>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nvGrpSpPr>
          <p:cNvPr id="61" name="组合 60"/>
          <p:cNvGrpSpPr/>
          <p:nvPr/>
        </p:nvGrpSpPr>
        <p:grpSpPr>
          <a:xfrm>
            <a:off x="6706108" y="5208929"/>
            <a:ext cx="966052" cy="302696"/>
            <a:chOff x="995776" y="4478192"/>
            <a:chExt cx="817494" cy="256148"/>
          </a:xfrm>
        </p:grpSpPr>
        <p:sp>
          <p:nvSpPr>
            <p:cNvPr id="152" name="矩形 151"/>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53" name="矩形 152"/>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54" name="矩形 153"/>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sp>
        <p:nvSpPr>
          <p:cNvPr id="62" name="文本框 61"/>
          <p:cNvSpPr txBox="1"/>
          <p:nvPr/>
        </p:nvSpPr>
        <p:spPr bwMode="auto">
          <a:xfrm>
            <a:off x="6671397" y="5570898"/>
            <a:ext cx="1035475"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srgbClr val="505050"/>
                </a:solidFill>
                <a:latin typeface="Huawei Sans" panose="020C0503030203020204" pitchFamily="34" charset="0"/>
              </a:rPr>
              <a:t>DataNode</a:t>
            </a:r>
            <a:endParaRPr lang="zh-CN" altLang="en-US" sz="1400" b="1" dirty="0">
              <a:solidFill>
                <a:srgbClr val="505050"/>
              </a:solidFill>
              <a:latin typeface="Huawei Sans" panose="020C0503030203020204" pitchFamily="34" charset="0"/>
              <a:cs typeface="+mn-ea"/>
              <a:sym typeface="+mn-lt"/>
            </a:endParaRPr>
          </a:p>
        </p:txBody>
      </p:sp>
      <p:sp>
        <p:nvSpPr>
          <p:cNvPr id="63" name="圆角矩形 62"/>
          <p:cNvSpPr/>
          <p:nvPr/>
        </p:nvSpPr>
        <p:spPr bwMode="auto">
          <a:xfrm>
            <a:off x="8185916" y="4726889"/>
            <a:ext cx="1242470" cy="1199525"/>
          </a:xfrm>
          <a:prstGeom prst="roundRect">
            <a:avLst>
              <a:gd name="adj" fmla="val 2971"/>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nvGrpSpPr>
          <p:cNvPr id="64" name="组合 63"/>
          <p:cNvGrpSpPr/>
          <p:nvPr/>
        </p:nvGrpSpPr>
        <p:grpSpPr>
          <a:xfrm>
            <a:off x="8324124" y="4836876"/>
            <a:ext cx="966052" cy="302696"/>
            <a:chOff x="995776" y="4478192"/>
            <a:chExt cx="817494" cy="256148"/>
          </a:xfrm>
        </p:grpSpPr>
        <p:sp>
          <p:nvSpPr>
            <p:cNvPr id="149" name="矩形 148"/>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50" name="矩形 149"/>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51" name="矩形 150"/>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nvGrpSpPr>
          <p:cNvPr id="65" name="组合 64"/>
          <p:cNvGrpSpPr/>
          <p:nvPr/>
        </p:nvGrpSpPr>
        <p:grpSpPr>
          <a:xfrm>
            <a:off x="8324124" y="5208929"/>
            <a:ext cx="966052" cy="302696"/>
            <a:chOff x="995776" y="4478192"/>
            <a:chExt cx="817494" cy="256148"/>
          </a:xfrm>
        </p:grpSpPr>
        <p:sp>
          <p:nvSpPr>
            <p:cNvPr id="146" name="矩形 145"/>
            <p:cNvSpPr/>
            <p:nvPr/>
          </p:nvSpPr>
          <p:spPr bwMode="auto">
            <a:xfrm>
              <a:off x="995776"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47" name="矩形 146"/>
            <p:cNvSpPr/>
            <p:nvPr/>
          </p:nvSpPr>
          <p:spPr bwMode="auto">
            <a:xfrm>
              <a:off x="1281023"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48" name="矩形 147"/>
            <p:cNvSpPr/>
            <p:nvPr/>
          </p:nvSpPr>
          <p:spPr bwMode="auto">
            <a:xfrm>
              <a:off x="1566270" y="4478192"/>
              <a:ext cx="247000" cy="2561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sp>
        <p:nvSpPr>
          <p:cNvPr id="66" name="文本框 65"/>
          <p:cNvSpPr txBox="1"/>
          <p:nvPr/>
        </p:nvSpPr>
        <p:spPr bwMode="auto">
          <a:xfrm>
            <a:off x="8289413" y="5570898"/>
            <a:ext cx="1035475"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srgbClr val="505050"/>
                </a:solidFill>
                <a:latin typeface="Huawei Sans" panose="020C0503030203020204" pitchFamily="34" charset="0"/>
              </a:rPr>
              <a:t>DataNode</a:t>
            </a:r>
            <a:endParaRPr lang="zh-CN" altLang="en-US" sz="1400" b="1" dirty="0">
              <a:solidFill>
                <a:srgbClr val="505050"/>
              </a:solidFill>
              <a:latin typeface="Huawei Sans" panose="020C0503030203020204" pitchFamily="34" charset="0"/>
              <a:cs typeface="+mn-ea"/>
              <a:sym typeface="+mn-lt"/>
            </a:endParaRPr>
          </a:p>
        </p:txBody>
      </p:sp>
      <p:sp>
        <p:nvSpPr>
          <p:cNvPr id="67" name="文本框 66"/>
          <p:cNvSpPr txBox="1"/>
          <p:nvPr/>
        </p:nvSpPr>
        <p:spPr bwMode="auto">
          <a:xfrm>
            <a:off x="9635702" y="5185171"/>
            <a:ext cx="30771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a:t>
            </a:r>
            <a:endParaRPr lang="zh-CN" altLang="en-US" sz="1200" b="1" dirty="0">
              <a:solidFill>
                <a:srgbClr val="505050"/>
              </a:solidFill>
              <a:latin typeface="Huawei Sans" panose="020C0503030203020204" pitchFamily="34" charset="0"/>
              <a:cs typeface="+mn-ea"/>
              <a:sym typeface="+mn-lt"/>
            </a:endParaRPr>
          </a:p>
        </p:txBody>
      </p:sp>
      <p:cxnSp>
        <p:nvCxnSpPr>
          <p:cNvPr id="68" name="直接连接符 67"/>
          <p:cNvCxnSpPr/>
          <p:nvPr/>
        </p:nvCxnSpPr>
        <p:spPr bwMode="auto">
          <a:xfrm>
            <a:off x="1329693" y="4510105"/>
            <a:ext cx="9898854" cy="0"/>
          </a:xfrm>
          <a:prstGeom prst="line">
            <a:avLst/>
          </a:prstGeom>
          <a:solidFill>
            <a:schemeClr val="accent1"/>
          </a:solidFill>
          <a:ln w="28575" cap="flat" cmpd="sng" algn="ctr">
            <a:solidFill>
              <a:srgbClr val="505050"/>
            </a:solidFill>
            <a:prstDash val="dash"/>
            <a:round/>
            <a:headEnd type="none" w="med" len="med"/>
            <a:tailEnd type="none" w="med" len="med"/>
          </a:ln>
          <a:effectLst/>
        </p:spPr>
      </p:cxnSp>
      <p:sp>
        <p:nvSpPr>
          <p:cNvPr id="69" name="圆角矩形 68"/>
          <p:cNvSpPr/>
          <p:nvPr/>
        </p:nvSpPr>
        <p:spPr bwMode="auto">
          <a:xfrm>
            <a:off x="6555067" y="2335558"/>
            <a:ext cx="4297487" cy="1489137"/>
          </a:xfrm>
          <a:prstGeom prst="roundRect">
            <a:avLst>
              <a:gd name="adj" fmla="val 2773"/>
            </a:avLst>
          </a:prstGeom>
          <a:solidFill>
            <a:schemeClr val="bg1">
              <a:lumMod val="8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70" name="圆角矩形 69"/>
          <p:cNvSpPr/>
          <p:nvPr/>
        </p:nvSpPr>
        <p:spPr bwMode="auto">
          <a:xfrm>
            <a:off x="7111699" y="2633384"/>
            <a:ext cx="3357671" cy="1129840"/>
          </a:xfrm>
          <a:prstGeom prst="roundRect">
            <a:avLst>
              <a:gd name="adj" fmla="val 3471"/>
            </a:avLst>
          </a:prstGeom>
          <a:solidFill>
            <a:schemeClr val="bg1"/>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71" name="圆角矩形 70"/>
          <p:cNvSpPr/>
          <p:nvPr/>
        </p:nvSpPr>
        <p:spPr bwMode="auto">
          <a:xfrm>
            <a:off x="6660359" y="2633383"/>
            <a:ext cx="340374" cy="1129840"/>
          </a:xfrm>
          <a:prstGeom prst="roundRect">
            <a:avLst>
              <a:gd name="adj" fmla="val 8529"/>
            </a:avLst>
          </a:prstGeom>
          <a:solidFill>
            <a:srgbClr val="F28944"/>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72" name="圆角矩形 71"/>
          <p:cNvSpPr/>
          <p:nvPr/>
        </p:nvSpPr>
        <p:spPr bwMode="auto">
          <a:xfrm>
            <a:off x="7192723" y="2871646"/>
            <a:ext cx="1715415" cy="832959"/>
          </a:xfrm>
          <a:prstGeom prst="roundRect">
            <a:avLst>
              <a:gd name="adj" fmla="val 3955"/>
            </a:avLst>
          </a:prstGeom>
          <a:solidFill>
            <a:schemeClr val="bg1">
              <a:lumMod val="9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73" name="圆角矩形 72"/>
          <p:cNvSpPr/>
          <p:nvPr/>
        </p:nvSpPr>
        <p:spPr bwMode="auto">
          <a:xfrm>
            <a:off x="8967469" y="2871646"/>
            <a:ext cx="1263670" cy="832959"/>
          </a:xfrm>
          <a:prstGeom prst="roundRect">
            <a:avLst>
              <a:gd name="adj" fmla="val 3955"/>
            </a:avLst>
          </a:prstGeom>
          <a:solidFill>
            <a:schemeClr val="bg1">
              <a:lumMod val="95000"/>
            </a:schemeClr>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74" name="圆角矩形 73"/>
          <p:cNvSpPr/>
          <p:nvPr/>
        </p:nvSpPr>
        <p:spPr bwMode="auto">
          <a:xfrm>
            <a:off x="8058646" y="2917706"/>
            <a:ext cx="795462" cy="199446"/>
          </a:xfrm>
          <a:prstGeom prst="roundRect">
            <a:avLst>
              <a:gd name="adj" fmla="val 50000"/>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75" name="圆角矩形 74"/>
          <p:cNvSpPr/>
          <p:nvPr/>
        </p:nvSpPr>
        <p:spPr bwMode="auto">
          <a:xfrm>
            <a:off x="9392646" y="2917706"/>
            <a:ext cx="795462" cy="199446"/>
          </a:xfrm>
          <a:prstGeom prst="roundRect">
            <a:avLst>
              <a:gd name="adj" fmla="val 50000"/>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76" name="文本框 75"/>
          <p:cNvSpPr txBox="1"/>
          <p:nvPr/>
        </p:nvSpPr>
        <p:spPr bwMode="auto">
          <a:xfrm>
            <a:off x="6497370" y="2337627"/>
            <a:ext cx="1408974"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srgbClr val="505050"/>
                </a:solidFill>
                <a:latin typeface="Huawei Sans" panose="020C0503030203020204" pitchFamily="34" charset="0"/>
              </a:rPr>
              <a:t>HRegionServer</a:t>
            </a:r>
            <a:endParaRPr lang="zh-CN" altLang="en-US" sz="1400" b="1" dirty="0">
              <a:solidFill>
                <a:srgbClr val="505050"/>
              </a:solidFill>
              <a:latin typeface="Huawei Sans" panose="020C0503030203020204" pitchFamily="34" charset="0"/>
              <a:cs typeface="+mn-ea"/>
              <a:sym typeface="+mn-lt"/>
            </a:endParaRPr>
          </a:p>
        </p:txBody>
      </p:sp>
      <p:sp>
        <p:nvSpPr>
          <p:cNvPr id="77" name="文本框 76"/>
          <p:cNvSpPr txBox="1"/>
          <p:nvPr/>
        </p:nvSpPr>
        <p:spPr bwMode="auto">
          <a:xfrm>
            <a:off x="7167925" y="2616493"/>
            <a:ext cx="801436"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HRegion</a:t>
            </a:r>
            <a:endParaRPr lang="zh-CN" altLang="en-US" sz="1200" b="1" dirty="0">
              <a:solidFill>
                <a:srgbClr val="505050"/>
              </a:solidFill>
              <a:latin typeface="Huawei Sans" panose="020C0503030203020204" pitchFamily="34" charset="0"/>
              <a:cs typeface="+mn-ea"/>
              <a:sym typeface="+mn-lt"/>
            </a:endParaRPr>
          </a:p>
        </p:txBody>
      </p:sp>
      <p:sp>
        <p:nvSpPr>
          <p:cNvPr id="78" name="文本框 77"/>
          <p:cNvSpPr txBox="1"/>
          <p:nvPr/>
        </p:nvSpPr>
        <p:spPr bwMode="auto">
          <a:xfrm>
            <a:off x="7326921" y="2875955"/>
            <a:ext cx="56739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Store</a:t>
            </a:r>
            <a:endParaRPr lang="zh-CN" altLang="en-US" sz="1200" b="1" dirty="0">
              <a:solidFill>
                <a:srgbClr val="505050"/>
              </a:solidFill>
              <a:latin typeface="Huawei Sans" panose="020C0503030203020204" pitchFamily="34" charset="0"/>
              <a:cs typeface="+mn-ea"/>
              <a:sym typeface="+mn-lt"/>
            </a:endParaRPr>
          </a:p>
        </p:txBody>
      </p:sp>
      <p:sp>
        <p:nvSpPr>
          <p:cNvPr id="79" name="文本框 78"/>
          <p:cNvSpPr txBox="1"/>
          <p:nvPr/>
        </p:nvSpPr>
        <p:spPr bwMode="auto">
          <a:xfrm>
            <a:off x="7972960" y="2890493"/>
            <a:ext cx="931279"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MemStore</a:t>
            </a:r>
            <a:endParaRPr lang="zh-CN" altLang="en-US" sz="1200" b="1" dirty="0">
              <a:solidFill>
                <a:srgbClr val="505050"/>
              </a:solidFill>
              <a:latin typeface="Huawei Sans" panose="020C0503030203020204" pitchFamily="34" charset="0"/>
              <a:cs typeface="+mn-ea"/>
              <a:sym typeface="+mn-lt"/>
            </a:endParaRPr>
          </a:p>
        </p:txBody>
      </p:sp>
      <p:sp>
        <p:nvSpPr>
          <p:cNvPr id="80" name="文本框 79"/>
          <p:cNvSpPr txBox="1"/>
          <p:nvPr/>
        </p:nvSpPr>
        <p:spPr bwMode="auto">
          <a:xfrm>
            <a:off x="9323102" y="2882031"/>
            <a:ext cx="931279"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MemStore</a:t>
            </a:r>
            <a:endParaRPr lang="zh-CN" altLang="en-US" sz="1200" b="1" dirty="0">
              <a:solidFill>
                <a:srgbClr val="505050"/>
              </a:solidFill>
              <a:latin typeface="Huawei Sans" panose="020C0503030203020204" pitchFamily="34" charset="0"/>
              <a:cs typeface="+mn-ea"/>
              <a:sym typeface="+mn-lt"/>
            </a:endParaRPr>
          </a:p>
        </p:txBody>
      </p:sp>
      <p:sp>
        <p:nvSpPr>
          <p:cNvPr id="81" name="文本框 80"/>
          <p:cNvSpPr txBox="1"/>
          <p:nvPr/>
        </p:nvSpPr>
        <p:spPr bwMode="auto">
          <a:xfrm>
            <a:off x="8903250" y="2861322"/>
            <a:ext cx="56739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Store</a:t>
            </a:r>
            <a:endParaRPr lang="zh-CN" altLang="en-US" sz="1200" b="1" dirty="0">
              <a:solidFill>
                <a:srgbClr val="505050"/>
              </a:solidFill>
              <a:latin typeface="Huawei Sans" panose="020C0503030203020204" pitchFamily="34" charset="0"/>
              <a:cs typeface="+mn-ea"/>
              <a:sym typeface="+mn-lt"/>
            </a:endParaRPr>
          </a:p>
        </p:txBody>
      </p:sp>
      <p:sp>
        <p:nvSpPr>
          <p:cNvPr id="82" name="圆角矩形 81"/>
          <p:cNvSpPr/>
          <p:nvPr/>
        </p:nvSpPr>
        <p:spPr bwMode="auto">
          <a:xfrm>
            <a:off x="7267971" y="3171795"/>
            <a:ext cx="667322" cy="454286"/>
          </a:xfrm>
          <a:prstGeom prst="roundRect">
            <a:avLst>
              <a:gd name="adj" fmla="val 8529"/>
            </a:avLst>
          </a:prstGeom>
          <a:solidFill>
            <a:srgbClr val="F28944"/>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83" name="文本框 82"/>
          <p:cNvSpPr txBox="1"/>
          <p:nvPr/>
        </p:nvSpPr>
        <p:spPr bwMode="auto">
          <a:xfrm>
            <a:off x="7203573" y="3145776"/>
            <a:ext cx="81265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prstClr val="white"/>
                </a:solidFill>
                <a:latin typeface="Huawei Sans" panose="020C0503030203020204" pitchFamily="34" charset="0"/>
              </a:rPr>
              <a:t>StoreFile</a:t>
            </a:r>
            <a:endParaRPr lang="zh-CN" altLang="en-US" sz="1200" b="1" dirty="0">
              <a:solidFill>
                <a:prstClr val="white"/>
              </a:solidFill>
              <a:latin typeface="Huawei Sans" panose="020C0503030203020204" pitchFamily="34" charset="0"/>
              <a:cs typeface="+mn-ea"/>
              <a:sym typeface="+mn-lt"/>
            </a:endParaRPr>
          </a:p>
        </p:txBody>
      </p:sp>
      <p:sp>
        <p:nvSpPr>
          <p:cNvPr id="84" name="矩形 83"/>
          <p:cNvSpPr/>
          <p:nvPr/>
        </p:nvSpPr>
        <p:spPr bwMode="auto">
          <a:xfrm>
            <a:off x="7372461" y="3391018"/>
            <a:ext cx="468015" cy="18273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85" name="圆角矩形 84"/>
          <p:cNvSpPr/>
          <p:nvPr/>
        </p:nvSpPr>
        <p:spPr bwMode="auto">
          <a:xfrm>
            <a:off x="8041537" y="3172880"/>
            <a:ext cx="667322" cy="454286"/>
          </a:xfrm>
          <a:prstGeom prst="roundRect">
            <a:avLst>
              <a:gd name="adj" fmla="val 8529"/>
            </a:avLst>
          </a:prstGeom>
          <a:solidFill>
            <a:srgbClr val="F28944"/>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86" name="文本框 85"/>
          <p:cNvSpPr txBox="1"/>
          <p:nvPr/>
        </p:nvSpPr>
        <p:spPr bwMode="auto">
          <a:xfrm>
            <a:off x="7972635" y="3146861"/>
            <a:ext cx="81265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prstClr val="white"/>
                </a:solidFill>
                <a:latin typeface="Huawei Sans" panose="020C0503030203020204" pitchFamily="34" charset="0"/>
              </a:rPr>
              <a:t>StoreFile</a:t>
            </a:r>
            <a:endParaRPr lang="zh-CN" altLang="en-US" sz="1200" b="1" dirty="0">
              <a:solidFill>
                <a:prstClr val="white"/>
              </a:solidFill>
              <a:latin typeface="Huawei Sans" panose="020C0503030203020204" pitchFamily="34" charset="0"/>
              <a:cs typeface="+mn-ea"/>
              <a:sym typeface="+mn-lt"/>
            </a:endParaRPr>
          </a:p>
        </p:txBody>
      </p:sp>
      <p:sp>
        <p:nvSpPr>
          <p:cNvPr id="87" name="矩形 86"/>
          <p:cNvSpPr/>
          <p:nvPr/>
        </p:nvSpPr>
        <p:spPr bwMode="auto">
          <a:xfrm>
            <a:off x="8081157" y="3386813"/>
            <a:ext cx="468015" cy="18273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88" name="文本框 87"/>
          <p:cNvSpPr txBox="1"/>
          <p:nvPr/>
        </p:nvSpPr>
        <p:spPr bwMode="auto">
          <a:xfrm>
            <a:off x="8616460" y="3146369"/>
            <a:ext cx="30771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a:t>
            </a:r>
            <a:endParaRPr lang="zh-CN" altLang="en-US" sz="1200" b="1" dirty="0">
              <a:solidFill>
                <a:srgbClr val="505050"/>
              </a:solidFill>
              <a:latin typeface="Huawei Sans" panose="020C0503030203020204" pitchFamily="34" charset="0"/>
              <a:cs typeface="+mn-ea"/>
              <a:sym typeface="+mn-lt"/>
            </a:endParaRPr>
          </a:p>
        </p:txBody>
      </p:sp>
      <p:sp>
        <p:nvSpPr>
          <p:cNvPr id="89" name="文本框 88"/>
          <p:cNvSpPr txBox="1"/>
          <p:nvPr/>
        </p:nvSpPr>
        <p:spPr bwMode="auto">
          <a:xfrm>
            <a:off x="9745096" y="3146369"/>
            <a:ext cx="30771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a:t>
            </a:r>
            <a:endParaRPr lang="zh-CN" altLang="en-US" sz="1200" b="1" dirty="0">
              <a:solidFill>
                <a:srgbClr val="505050"/>
              </a:solidFill>
              <a:latin typeface="Huawei Sans" panose="020C0503030203020204" pitchFamily="34" charset="0"/>
              <a:cs typeface="+mn-ea"/>
              <a:sym typeface="+mn-lt"/>
            </a:endParaRPr>
          </a:p>
        </p:txBody>
      </p:sp>
      <p:sp>
        <p:nvSpPr>
          <p:cNvPr id="90" name="圆角矩形 89"/>
          <p:cNvSpPr/>
          <p:nvPr/>
        </p:nvSpPr>
        <p:spPr bwMode="auto">
          <a:xfrm>
            <a:off x="9046486" y="3172880"/>
            <a:ext cx="667322" cy="454286"/>
          </a:xfrm>
          <a:prstGeom prst="roundRect">
            <a:avLst>
              <a:gd name="adj" fmla="val 8529"/>
            </a:avLst>
          </a:prstGeom>
          <a:solidFill>
            <a:srgbClr val="F28944"/>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91" name="文本框 90"/>
          <p:cNvSpPr txBox="1"/>
          <p:nvPr/>
        </p:nvSpPr>
        <p:spPr bwMode="auto">
          <a:xfrm>
            <a:off x="8961882" y="3146861"/>
            <a:ext cx="812657"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prstClr val="white"/>
                </a:solidFill>
                <a:latin typeface="Huawei Sans" panose="020C0503030203020204" pitchFamily="34" charset="0"/>
              </a:rPr>
              <a:t>StoreFile</a:t>
            </a:r>
            <a:endParaRPr lang="zh-CN" altLang="en-US" sz="1200" b="1" dirty="0">
              <a:solidFill>
                <a:prstClr val="white"/>
              </a:solidFill>
              <a:latin typeface="Huawei Sans" panose="020C0503030203020204" pitchFamily="34" charset="0"/>
              <a:cs typeface="+mn-ea"/>
              <a:sym typeface="+mn-lt"/>
            </a:endParaRPr>
          </a:p>
        </p:txBody>
      </p:sp>
      <p:sp>
        <p:nvSpPr>
          <p:cNvPr id="92" name="矩形 91"/>
          <p:cNvSpPr/>
          <p:nvPr/>
        </p:nvSpPr>
        <p:spPr bwMode="auto">
          <a:xfrm>
            <a:off x="9141034" y="3386813"/>
            <a:ext cx="468015" cy="18273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prstClr val="white"/>
              </a:solidFill>
              <a:latin typeface="Huawei Sans" panose="020C0503030203020204" pitchFamily="34" charset="0"/>
              <a:cs typeface="+mn-ea"/>
              <a:sym typeface="+mn-lt"/>
            </a:endParaRPr>
          </a:p>
        </p:txBody>
      </p:sp>
      <p:sp>
        <p:nvSpPr>
          <p:cNvPr id="93" name="文本框 92"/>
          <p:cNvSpPr txBox="1"/>
          <p:nvPr/>
        </p:nvSpPr>
        <p:spPr bwMode="auto">
          <a:xfrm>
            <a:off x="10205608" y="3146369"/>
            <a:ext cx="30771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a:t>
            </a:r>
            <a:endParaRPr lang="zh-CN" altLang="en-US" sz="1200" b="1" dirty="0">
              <a:solidFill>
                <a:srgbClr val="505050"/>
              </a:solidFill>
              <a:latin typeface="Huawei Sans" panose="020C0503030203020204" pitchFamily="34" charset="0"/>
              <a:cs typeface="+mn-ea"/>
              <a:sym typeface="+mn-lt"/>
            </a:endParaRPr>
          </a:p>
        </p:txBody>
      </p:sp>
      <p:sp>
        <p:nvSpPr>
          <p:cNvPr id="94" name="文本框 93"/>
          <p:cNvSpPr txBox="1"/>
          <p:nvPr/>
        </p:nvSpPr>
        <p:spPr bwMode="auto">
          <a:xfrm rot="16200000">
            <a:off x="6518382" y="3040108"/>
            <a:ext cx="636327"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prstClr val="white"/>
                </a:solidFill>
                <a:latin typeface="Huawei Sans" panose="020C0503030203020204" pitchFamily="34" charset="0"/>
              </a:rPr>
              <a:t>HLog</a:t>
            </a:r>
            <a:endParaRPr lang="zh-CN" altLang="en-US" sz="1400" b="1" dirty="0">
              <a:solidFill>
                <a:prstClr val="white"/>
              </a:solidFill>
              <a:latin typeface="Huawei Sans" panose="020C0503030203020204" pitchFamily="34" charset="0"/>
              <a:cs typeface="+mn-ea"/>
              <a:sym typeface="+mn-lt"/>
            </a:endParaRPr>
          </a:p>
        </p:txBody>
      </p:sp>
      <p:sp>
        <p:nvSpPr>
          <p:cNvPr id="95" name="圆角矩形 94"/>
          <p:cNvSpPr/>
          <p:nvPr/>
        </p:nvSpPr>
        <p:spPr bwMode="auto">
          <a:xfrm>
            <a:off x="6447200" y="3977105"/>
            <a:ext cx="4405354" cy="344170"/>
          </a:xfrm>
          <a:prstGeom prst="roundRect">
            <a:avLst>
              <a:gd name="adj" fmla="val 8529"/>
            </a:avLst>
          </a:prstGeom>
          <a:solidFill>
            <a:srgbClr val="30B5C5"/>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nvGrpSpPr>
          <p:cNvPr id="96" name="组合 95"/>
          <p:cNvGrpSpPr/>
          <p:nvPr/>
        </p:nvGrpSpPr>
        <p:grpSpPr>
          <a:xfrm>
            <a:off x="6546766" y="4074105"/>
            <a:ext cx="3152967" cy="142031"/>
            <a:chOff x="1024394" y="3968284"/>
            <a:chExt cx="2668109" cy="120190"/>
          </a:xfrm>
        </p:grpSpPr>
        <p:grpSp>
          <p:nvGrpSpPr>
            <p:cNvPr id="122" name="组合 121"/>
            <p:cNvGrpSpPr/>
            <p:nvPr/>
          </p:nvGrpSpPr>
          <p:grpSpPr>
            <a:xfrm>
              <a:off x="1024394" y="3968284"/>
              <a:ext cx="812691" cy="120190"/>
              <a:chOff x="2675695" y="4727917"/>
              <a:chExt cx="757400" cy="100372"/>
            </a:xfrm>
          </p:grpSpPr>
          <p:sp>
            <p:nvSpPr>
              <p:cNvPr id="139" name="矩形 138"/>
              <p:cNvSpPr/>
              <p:nvPr/>
            </p:nvSpPr>
            <p:spPr bwMode="auto">
              <a:xfrm>
                <a:off x="2675695"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40" name="矩形 139"/>
              <p:cNvSpPr/>
              <p:nvPr/>
            </p:nvSpPr>
            <p:spPr bwMode="auto">
              <a:xfrm>
                <a:off x="2783707"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41" name="矩形 140"/>
              <p:cNvSpPr/>
              <p:nvPr/>
            </p:nvSpPr>
            <p:spPr bwMode="auto">
              <a:xfrm>
                <a:off x="2891721"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42" name="矩形 141"/>
              <p:cNvSpPr/>
              <p:nvPr/>
            </p:nvSpPr>
            <p:spPr bwMode="auto">
              <a:xfrm>
                <a:off x="299973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43" name="矩形 142"/>
              <p:cNvSpPr/>
              <p:nvPr/>
            </p:nvSpPr>
            <p:spPr bwMode="auto">
              <a:xfrm>
                <a:off x="3108314"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44" name="矩形 143"/>
              <p:cNvSpPr/>
              <p:nvPr/>
            </p:nvSpPr>
            <p:spPr bwMode="auto">
              <a:xfrm>
                <a:off x="3216326"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45" name="矩形 144"/>
              <p:cNvSpPr/>
              <p:nvPr/>
            </p:nvSpPr>
            <p:spPr bwMode="auto">
              <a:xfrm>
                <a:off x="332508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nvGrpSpPr>
            <p:cNvPr id="123" name="组合 122"/>
            <p:cNvGrpSpPr/>
            <p:nvPr/>
          </p:nvGrpSpPr>
          <p:grpSpPr>
            <a:xfrm>
              <a:off x="1904972" y="3968284"/>
              <a:ext cx="906952" cy="120190"/>
              <a:chOff x="2675695" y="4727917"/>
              <a:chExt cx="757400" cy="100372"/>
            </a:xfrm>
          </p:grpSpPr>
          <p:sp>
            <p:nvSpPr>
              <p:cNvPr id="132" name="矩形 131"/>
              <p:cNvSpPr/>
              <p:nvPr/>
            </p:nvSpPr>
            <p:spPr bwMode="auto">
              <a:xfrm>
                <a:off x="2675695"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33" name="矩形 132"/>
              <p:cNvSpPr/>
              <p:nvPr/>
            </p:nvSpPr>
            <p:spPr bwMode="auto">
              <a:xfrm>
                <a:off x="2783707"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34" name="矩形 133"/>
              <p:cNvSpPr/>
              <p:nvPr/>
            </p:nvSpPr>
            <p:spPr bwMode="auto">
              <a:xfrm>
                <a:off x="2891721"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35" name="矩形 134"/>
              <p:cNvSpPr/>
              <p:nvPr/>
            </p:nvSpPr>
            <p:spPr bwMode="auto">
              <a:xfrm>
                <a:off x="299973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36" name="矩形 135"/>
              <p:cNvSpPr/>
              <p:nvPr/>
            </p:nvSpPr>
            <p:spPr bwMode="auto">
              <a:xfrm>
                <a:off x="3108314"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37" name="矩形 136"/>
              <p:cNvSpPr/>
              <p:nvPr/>
            </p:nvSpPr>
            <p:spPr bwMode="auto">
              <a:xfrm>
                <a:off x="3216326"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38" name="矩形 137"/>
              <p:cNvSpPr/>
              <p:nvPr/>
            </p:nvSpPr>
            <p:spPr bwMode="auto">
              <a:xfrm>
                <a:off x="332508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nvGrpSpPr>
            <p:cNvPr id="124" name="组合 123"/>
            <p:cNvGrpSpPr/>
            <p:nvPr/>
          </p:nvGrpSpPr>
          <p:grpSpPr>
            <a:xfrm>
              <a:off x="2879812" y="3968284"/>
              <a:ext cx="812691" cy="120190"/>
              <a:chOff x="2675695" y="4727917"/>
              <a:chExt cx="757400" cy="100372"/>
            </a:xfrm>
          </p:grpSpPr>
          <p:sp>
            <p:nvSpPr>
              <p:cNvPr id="125" name="矩形 124"/>
              <p:cNvSpPr/>
              <p:nvPr/>
            </p:nvSpPr>
            <p:spPr bwMode="auto">
              <a:xfrm>
                <a:off x="2675695"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26" name="矩形 125"/>
              <p:cNvSpPr/>
              <p:nvPr/>
            </p:nvSpPr>
            <p:spPr bwMode="auto">
              <a:xfrm>
                <a:off x="2783707"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27" name="矩形 126"/>
              <p:cNvSpPr/>
              <p:nvPr/>
            </p:nvSpPr>
            <p:spPr bwMode="auto">
              <a:xfrm>
                <a:off x="2891721"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28" name="矩形 127"/>
              <p:cNvSpPr/>
              <p:nvPr/>
            </p:nvSpPr>
            <p:spPr bwMode="auto">
              <a:xfrm>
                <a:off x="299973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29" name="矩形 128"/>
              <p:cNvSpPr/>
              <p:nvPr/>
            </p:nvSpPr>
            <p:spPr bwMode="auto">
              <a:xfrm>
                <a:off x="3108314"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30" name="矩形 129"/>
              <p:cNvSpPr/>
              <p:nvPr/>
            </p:nvSpPr>
            <p:spPr bwMode="auto">
              <a:xfrm>
                <a:off x="3216326"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sp>
            <p:nvSpPr>
              <p:cNvPr id="131" name="矩形 130"/>
              <p:cNvSpPr/>
              <p:nvPr/>
            </p:nvSpPr>
            <p:spPr bwMode="auto">
              <a:xfrm>
                <a:off x="3325083" y="4727917"/>
                <a:ext cx="108012" cy="100372"/>
              </a:xfrm>
              <a:prstGeom prst="rect">
                <a:avLst/>
              </a:prstGeom>
              <a:solidFill>
                <a:schemeClr val="bg1"/>
              </a:solidFill>
              <a:ln w="9525" cap="flat" cmpd="sng" algn="ctr">
                <a:solidFill>
                  <a:srgbClr val="0096D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sz="1200" b="1">
                  <a:solidFill>
                    <a:srgbClr val="505050"/>
                  </a:solidFill>
                  <a:latin typeface="Huawei Sans" panose="020C0503030203020204" pitchFamily="34" charset="0"/>
                  <a:cs typeface="+mn-ea"/>
                  <a:sym typeface="+mn-lt"/>
                </a:endParaRPr>
              </a:p>
            </p:txBody>
          </p:sp>
        </p:grpSp>
      </p:grpSp>
      <p:sp>
        <p:nvSpPr>
          <p:cNvPr id="97" name="文本框 96"/>
          <p:cNvSpPr txBox="1"/>
          <p:nvPr/>
        </p:nvSpPr>
        <p:spPr bwMode="auto">
          <a:xfrm>
            <a:off x="9684833" y="4013773"/>
            <a:ext cx="1173333" cy="316392"/>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400" b="1" u="none" dirty="0">
                <a:solidFill>
                  <a:prstClr val="white"/>
                </a:solidFill>
                <a:latin typeface="Huawei Sans" panose="020C0503030203020204" pitchFamily="34" charset="0"/>
              </a:rPr>
              <a:t>...DFS Client</a:t>
            </a:r>
            <a:endParaRPr lang="zh-CN" altLang="en-US" sz="1400" b="1" dirty="0">
              <a:solidFill>
                <a:prstClr val="white"/>
              </a:solidFill>
              <a:latin typeface="Huawei Sans" panose="020C0503030203020204" pitchFamily="34" charset="0"/>
              <a:cs typeface="+mn-ea"/>
              <a:sym typeface="+mn-lt"/>
            </a:endParaRPr>
          </a:p>
        </p:txBody>
      </p:sp>
      <p:cxnSp>
        <p:nvCxnSpPr>
          <p:cNvPr id="98" name="肘形连接符 97"/>
          <p:cNvCxnSpPr>
            <a:endCxn id="139" idx="1"/>
          </p:cNvCxnSpPr>
          <p:nvPr/>
        </p:nvCxnSpPr>
        <p:spPr bwMode="auto">
          <a:xfrm rot="16200000" flipH="1">
            <a:off x="5279386" y="2877741"/>
            <a:ext cx="2252504" cy="282255"/>
          </a:xfrm>
          <a:prstGeom prst="bentConnector2">
            <a:avLst/>
          </a:prstGeom>
          <a:solidFill>
            <a:schemeClr val="accent1"/>
          </a:solidFill>
          <a:ln w="28575" cap="flat" cmpd="sng" algn="ctr">
            <a:solidFill>
              <a:schemeClr val="tx1">
                <a:lumMod val="65000"/>
                <a:lumOff val="35000"/>
              </a:schemeClr>
            </a:solidFill>
            <a:prstDash val="sysDash"/>
            <a:round/>
            <a:headEnd type="none" w="med" len="med"/>
            <a:tailEnd type="triangle" w="lg" len="lg"/>
          </a:ln>
          <a:effectLst/>
        </p:spPr>
      </p:cxnSp>
      <p:cxnSp>
        <p:nvCxnSpPr>
          <p:cNvPr id="99" name="直接箭头连接符 98"/>
          <p:cNvCxnSpPr/>
          <p:nvPr/>
        </p:nvCxnSpPr>
        <p:spPr bwMode="auto">
          <a:xfrm rot="16200000" flipH="1">
            <a:off x="1903592" y="3914998"/>
            <a:ext cx="297795" cy="0"/>
          </a:xfrm>
          <a:prstGeom prst="straightConnector1">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00" name="肘形连接符 99"/>
          <p:cNvCxnSpPr>
            <a:endCxn id="189" idx="0"/>
          </p:cNvCxnSpPr>
          <p:nvPr/>
        </p:nvCxnSpPr>
        <p:spPr bwMode="auto">
          <a:xfrm rot="16200000" flipH="1">
            <a:off x="2930348" y="3578653"/>
            <a:ext cx="473998" cy="516907"/>
          </a:xfrm>
          <a:prstGeom prst="bentConnector3">
            <a:avLst>
              <a:gd name="adj1" fmla="val 50000"/>
            </a:avLst>
          </a:prstGeom>
          <a:solidFill>
            <a:schemeClr val="accent1"/>
          </a:solidFill>
          <a:ln w="28575" cap="flat" cmpd="sng" algn="ctr">
            <a:solidFill>
              <a:schemeClr val="tx1">
                <a:lumMod val="65000"/>
                <a:lumOff val="35000"/>
              </a:schemeClr>
            </a:solidFill>
            <a:prstDash val="solid"/>
            <a:round/>
            <a:headEnd type="none" w="med" len="med"/>
            <a:tailEnd type="triangle"/>
          </a:ln>
          <a:effectLst/>
        </p:spPr>
      </p:cxnSp>
      <p:cxnSp>
        <p:nvCxnSpPr>
          <p:cNvPr id="101" name="肘形连接符 100"/>
          <p:cNvCxnSpPr>
            <a:stCxn id="33" idx="2"/>
            <a:endCxn id="182" idx="0"/>
          </p:cNvCxnSpPr>
          <p:nvPr/>
        </p:nvCxnSpPr>
        <p:spPr bwMode="auto">
          <a:xfrm rot="16200000" flipH="1">
            <a:off x="3849502" y="3401412"/>
            <a:ext cx="446938" cy="898444"/>
          </a:xfrm>
          <a:prstGeom prst="bentConnector3">
            <a:avLst>
              <a:gd name="adj1" fmla="val 56908"/>
            </a:avLst>
          </a:prstGeom>
          <a:solidFill>
            <a:schemeClr val="accent1"/>
          </a:solidFill>
          <a:ln w="28575" cap="flat" cmpd="sng" algn="ctr">
            <a:solidFill>
              <a:schemeClr val="tx1">
                <a:lumMod val="65000"/>
                <a:lumOff val="35000"/>
              </a:schemeClr>
            </a:solidFill>
            <a:prstDash val="solid"/>
            <a:round/>
            <a:headEnd type="none" w="med" len="med"/>
            <a:tailEnd type="triangle"/>
          </a:ln>
          <a:effectLst/>
        </p:spPr>
      </p:cxnSp>
      <p:cxnSp>
        <p:nvCxnSpPr>
          <p:cNvPr id="102" name="直接箭头连接符 101"/>
          <p:cNvCxnSpPr/>
          <p:nvPr/>
        </p:nvCxnSpPr>
        <p:spPr bwMode="auto">
          <a:xfrm rot="16200000" flipH="1">
            <a:off x="6549507" y="3909288"/>
            <a:ext cx="297795" cy="0"/>
          </a:xfrm>
          <a:prstGeom prst="straightConnector1">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03" name="肘形连接符 102"/>
          <p:cNvCxnSpPr/>
          <p:nvPr/>
        </p:nvCxnSpPr>
        <p:spPr bwMode="auto">
          <a:xfrm rot="16200000" flipH="1">
            <a:off x="7594540" y="3637575"/>
            <a:ext cx="459959" cy="443352"/>
          </a:xfrm>
          <a:prstGeom prst="bentConnector3">
            <a:avLst>
              <a:gd name="adj1" fmla="val 55507"/>
            </a:avLst>
          </a:prstGeom>
          <a:solidFill>
            <a:schemeClr val="accent1"/>
          </a:solidFill>
          <a:ln w="28575" cap="flat" cmpd="sng" algn="ctr">
            <a:solidFill>
              <a:schemeClr val="tx1">
                <a:lumMod val="65000"/>
                <a:lumOff val="35000"/>
              </a:schemeClr>
            </a:solidFill>
            <a:prstDash val="solid"/>
            <a:round/>
            <a:headEnd type="none" w="med" len="med"/>
            <a:tailEnd type="triangle"/>
          </a:ln>
          <a:effectLst/>
        </p:spPr>
      </p:cxnSp>
      <p:cxnSp>
        <p:nvCxnSpPr>
          <p:cNvPr id="104" name="肘形连接符 103"/>
          <p:cNvCxnSpPr/>
          <p:nvPr/>
        </p:nvCxnSpPr>
        <p:spPr bwMode="auto">
          <a:xfrm rot="16200000" flipH="1">
            <a:off x="8508772" y="3435849"/>
            <a:ext cx="446938" cy="829570"/>
          </a:xfrm>
          <a:prstGeom prst="bentConnector3">
            <a:avLst>
              <a:gd name="adj1" fmla="val 57555"/>
            </a:avLst>
          </a:prstGeom>
          <a:solidFill>
            <a:schemeClr val="accent1"/>
          </a:solidFill>
          <a:ln w="28575" cap="flat" cmpd="sng" algn="ctr">
            <a:solidFill>
              <a:schemeClr val="tx1">
                <a:lumMod val="65000"/>
                <a:lumOff val="35000"/>
              </a:schemeClr>
            </a:solidFill>
            <a:prstDash val="solid"/>
            <a:round/>
            <a:headEnd type="none" w="med" len="med"/>
            <a:tailEnd type="triangle"/>
          </a:ln>
          <a:effectLst/>
        </p:spPr>
      </p:cxnSp>
      <p:sp>
        <p:nvSpPr>
          <p:cNvPr id="105" name="文本框 104"/>
          <p:cNvSpPr txBox="1"/>
          <p:nvPr/>
        </p:nvSpPr>
        <p:spPr bwMode="auto">
          <a:xfrm>
            <a:off x="5794056" y="3154965"/>
            <a:ext cx="30771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a:t>
            </a:r>
            <a:endParaRPr lang="zh-CN" altLang="en-US" sz="1200" b="1" dirty="0">
              <a:solidFill>
                <a:srgbClr val="505050"/>
              </a:solidFill>
              <a:latin typeface="Huawei Sans" panose="020C0503030203020204" pitchFamily="34" charset="0"/>
              <a:cs typeface="+mn-ea"/>
              <a:sym typeface="+mn-lt"/>
            </a:endParaRPr>
          </a:p>
        </p:txBody>
      </p:sp>
      <p:sp>
        <p:nvSpPr>
          <p:cNvPr id="106" name="文本框 105"/>
          <p:cNvSpPr txBox="1"/>
          <p:nvPr/>
        </p:nvSpPr>
        <p:spPr bwMode="auto">
          <a:xfrm>
            <a:off x="10483362" y="3154965"/>
            <a:ext cx="30771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a:t>
            </a:r>
            <a:endParaRPr lang="zh-CN" altLang="en-US" sz="1200" b="1" dirty="0">
              <a:solidFill>
                <a:srgbClr val="505050"/>
              </a:solidFill>
              <a:latin typeface="Huawei Sans" panose="020C0503030203020204" pitchFamily="34" charset="0"/>
              <a:cs typeface="+mn-ea"/>
              <a:sym typeface="+mn-lt"/>
            </a:endParaRPr>
          </a:p>
        </p:txBody>
      </p:sp>
      <p:sp>
        <p:nvSpPr>
          <p:cNvPr id="107" name="文本框 106"/>
          <p:cNvSpPr txBox="1"/>
          <p:nvPr/>
        </p:nvSpPr>
        <p:spPr bwMode="auto">
          <a:xfrm rot="16200000">
            <a:off x="1178429" y="5099988"/>
            <a:ext cx="724492" cy="347170"/>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600" b="1" u="none" dirty="0">
                <a:solidFill>
                  <a:srgbClr val="505050"/>
                </a:solidFill>
                <a:latin typeface="Huawei Sans" panose="020C0503030203020204" pitchFamily="34" charset="0"/>
              </a:rPr>
              <a:t>HDFS</a:t>
            </a:r>
            <a:endParaRPr lang="zh-CN" altLang="en-US" sz="1600" b="1" dirty="0">
              <a:solidFill>
                <a:srgbClr val="505050"/>
              </a:solidFill>
              <a:latin typeface="Huawei Sans" panose="020C0503030203020204" pitchFamily="34" charset="0"/>
              <a:cs typeface="+mn-ea"/>
              <a:sym typeface="+mn-lt"/>
            </a:endParaRPr>
          </a:p>
        </p:txBody>
      </p:sp>
      <p:cxnSp>
        <p:nvCxnSpPr>
          <p:cNvPr id="108" name="直接箭头连接符 107"/>
          <p:cNvCxnSpPr/>
          <p:nvPr/>
        </p:nvCxnSpPr>
        <p:spPr bwMode="auto">
          <a:xfrm rot="16200000" flipH="1">
            <a:off x="1614707" y="4632546"/>
            <a:ext cx="850841" cy="0"/>
          </a:xfrm>
          <a:prstGeom prst="straightConnector1">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09" name="肘形连接符 108"/>
          <p:cNvCxnSpPr/>
          <p:nvPr/>
        </p:nvCxnSpPr>
        <p:spPr bwMode="auto">
          <a:xfrm rot="5400000">
            <a:off x="1841634" y="4726640"/>
            <a:ext cx="1233719" cy="212710"/>
          </a:xfrm>
          <a:prstGeom prst="bentConnector3">
            <a:avLst>
              <a:gd name="adj1" fmla="val 33964"/>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10" name="肘形连接符 109"/>
          <p:cNvCxnSpPr/>
          <p:nvPr/>
        </p:nvCxnSpPr>
        <p:spPr bwMode="auto">
          <a:xfrm rot="16200000" flipH="1">
            <a:off x="2507580" y="4331262"/>
            <a:ext cx="1215603" cy="982961"/>
          </a:xfrm>
          <a:prstGeom prst="bentConnector3">
            <a:avLst>
              <a:gd name="adj1" fmla="val 33796"/>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11" name="肘形连接符 110"/>
          <p:cNvCxnSpPr/>
          <p:nvPr/>
        </p:nvCxnSpPr>
        <p:spPr bwMode="auto">
          <a:xfrm rot="16200000" flipH="1">
            <a:off x="3066921" y="3271606"/>
            <a:ext cx="1215603" cy="3105569"/>
          </a:xfrm>
          <a:prstGeom prst="bentConnector3">
            <a:avLst>
              <a:gd name="adj1" fmla="val 19907"/>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12" name="肘形连接符 111"/>
          <p:cNvCxnSpPr/>
          <p:nvPr/>
        </p:nvCxnSpPr>
        <p:spPr bwMode="auto">
          <a:xfrm rot="5400000">
            <a:off x="5799290" y="3976525"/>
            <a:ext cx="1233719" cy="1701682"/>
          </a:xfrm>
          <a:prstGeom prst="bentConnector3">
            <a:avLst>
              <a:gd name="adj1" fmla="val 34034"/>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13" name="肘形连接符 112"/>
          <p:cNvCxnSpPr/>
          <p:nvPr/>
        </p:nvCxnSpPr>
        <p:spPr bwMode="auto">
          <a:xfrm rot="16200000" flipH="1">
            <a:off x="7609191" y="3902199"/>
            <a:ext cx="1212448" cy="1829308"/>
          </a:xfrm>
          <a:prstGeom prst="bentConnector3">
            <a:avLst>
              <a:gd name="adj1" fmla="val 34930"/>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14" name="肘形连接符 113"/>
          <p:cNvCxnSpPr>
            <a:stCxn id="134" idx="2"/>
          </p:cNvCxnSpPr>
          <p:nvPr/>
        </p:nvCxnSpPr>
        <p:spPr bwMode="auto">
          <a:xfrm rot="5400000">
            <a:off x="7166482" y="4253375"/>
            <a:ext cx="840235" cy="765758"/>
          </a:xfrm>
          <a:prstGeom prst="bentConnector3">
            <a:avLst>
              <a:gd name="adj1" fmla="val 54688"/>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cxnSp>
        <p:nvCxnSpPr>
          <p:cNvPr id="115" name="肘形连接符 114"/>
          <p:cNvCxnSpPr/>
          <p:nvPr/>
        </p:nvCxnSpPr>
        <p:spPr bwMode="auto">
          <a:xfrm rot="16200000" flipH="1">
            <a:off x="7627074" y="4587609"/>
            <a:ext cx="1212448" cy="467962"/>
          </a:xfrm>
          <a:prstGeom prst="bentConnector3">
            <a:avLst>
              <a:gd name="adj1" fmla="val 37931"/>
            </a:avLst>
          </a:prstGeom>
          <a:solidFill>
            <a:schemeClr val="accent1"/>
          </a:solidFill>
          <a:ln w="28575" cap="flat" cmpd="sng" algn="ctr">
            <a:solidFill>
              <a:schemeClr val="tx1">
                <a:lumMod val="65000"/>
                <a:lumOff val="35000"/>
              </a:schemeClr>
            </a:solidFill>
            <a:prstDash val="solid"/>
            <a:round/>
            <a:headEnd type="none" w="med" len="med"/>
            <a:tailEnd type="triangle" w="lg" len="lg"/>
          </a:ln>
          <a:effectLst/>
        </p:spPr>
      </p:cxnSp>
      <p:sp>
        <p:nvSpPr>
          <p:cNvPr id="116" name="文本框 115"/>
          <p:cNvSpPr txBox="1"/>
          <p:nvPr/>
        </p:nvSpPr>
        <p:spPr bwMode="auto">
          <a:xfrm>
            <a:off x="2626797" y="3364337"/>
            <a:ext cx="56419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HFile</a:t>
            </a:r>
            <a:endParaRPr lang="zh-CN" altLang="en-US" sz="1200" b="1" dirty="0">
              <a:solidFill>
                <a:srgbClr val="505050"/>
              </a:solidFill>
              <a:latin typeface="Huawei Sans" panose="020C0503030203020204" pitchFamily="34" charset="0"/>
              <a:cs typeface="+mn-ea"/>
              <a:sym typeface="+mn-lt"/>
            </a:endParaRPr>
          </a:p>
        </p:txBody>
      </p:sp>
      <p:sp>
        <p:nvSpPr>
          <p:cNvPr id="117" name="文本框 116"/>
          <p:cNvSpPr txBox="1"/>
          <p:nvPr/>
        </p:nvSpPr>
        <p:spPr bwMode="auto">
          <a:xfrm>
            <a:off x="3359492" y="3360132"/>
            <a:ext cx="56419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HFile</a:t>
            </a:r>
            <a:endParaRPr lang="zh-CN" altLang="en-US" sz="1200" b="1" dirty="0">
              <a:solidFill>
                <a:srgbClr val="505050"/>
              </a:solidFill>
              <a:latin typeface="Huawei Sans" panose="020C0503030203020204" pitchFamily="34" charset="0"/>
              <a:cs typeface="+mn-ea"/>
              <a:sym typeface="+mn-lt"/>
            </a:endParaRPr>
          </a:p>
        </p:txBody>
      </p:sp>
      <p:sp>
        <p:nvSpPr>
          <p:cNvPr id="118" name="文本框 117"/>
          <p:cNvSpPr txBox="1"/>
          <p:nvPr/>
        </p:nvSpPr>
        <p:spPr bwMode="auto">
          <a:xfrm>
            <a:off x="4395371" y="3360132"/>
            <a:ext cx="56419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HFile</a:t>
            </a:r>
            <a:endParaRPr lang="zh-CN" altLang="en-US" sz="1200" b="1" dirty="0">
              <a:solidFill>
                <a:srgbClr val="505050"/>
              </a:solidFill>
              <a:latin typeface="Huawei Sans" panose="020C0503030203020204" pitchFamily="34" charset="0"/>
              <a:cs typeface="+mn-ea"/>
              <a:sym typeface="+mn-lt"/>
            </a:endParaRPr>
          </a:p>
        </p:txBody>
      </p:sp>
      <p:sp>
        <p:nvSpPr>
          <p:cNvPr id="119" name="文本框 118"/>
          <p:cNvSpPr txBox="1"/>
          <p:nvPr/>
        </p:nvSpPr>
        <p:spPr bwMode="auto">
          <a:xfrm>
            <a:off x="7323318" y="3354813"/>
            <a:ext cx="56419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HFile</a:t>
            </a:r>
            <a:endParaRPr lang="zh-CN" altLang="en-US" sz="1200" b="1" dirty="0">
              <a:solidFill>
                <a:srgbClr val="505050"/>
              </a:solidFill>
              <a:latin typeface="Huawei Sans" panose="020C0503030203020204" pitchFamily="34" charset="0"/>
              <a:cs typeface="+mn-ea"/>
              <a:sym typeface="+mn-lt"/>
            </a:endParaRPr>
          </a:p>
        </p:txBody>
      </p:sp>
      <p:sp>
        <p:nvSpPr>
          <p:cNvPr id="120" name="文本框 119"/>
          <p:cNvSpPr txBox="1"/>
          <p:nvPr/>
        </p:nvSpPr>
        <p:spPr bwMode="auto">
          <a:xfrm>
            <a:off x="8042028" y="3337490"/>
            <a:ext cx="56419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HFile</a:t>
            </a:r>
            <a:endParaRPr lang="zh-CN" altLang="en-US" sz="1200" b="1" dirty="0">
              <a:solidFill>
                <a:srgbClr val="505050"/>
              </a:solidFill>
              <a:latin typeface="Huawei Sans" panose="020C0503030203020204" pitchFamily="34" charset="0"/>
              <a:cs typeface="+mn-ea"/>
              <a:sym typeface="+mn-lt"/>
            </a:endParaRPr>
          </a:p>
        </p:txBody>
      </p:sp>
      <p:sp>
        <p:nvSpPr>
          <p:cNvPr id="121" name="文本框 120"/>
          <p:cNvSpPr txBox="1"/>
          <p:nvPr/>
        </p:nvSpPr>
        <p:spPr bwMode="auto">
          <a:xfrm>
            <a:off x="9091891" y="3350608"/>
            <a:ext cx="564191" cy="285614"/>
          </a:xfrm>
          <a:prstGeom prst="rect">
            <a:avLst/>
          </a:prstGeom>
          <a:noFill/>
          <a:ln w="9525">
            <a:noFill/>
            <a:miter lim="800000"/>
            <a:headEnd/>
            <a:tailEnd/>
          </a:ln>
        </p:spPr>
        <p:txBody>
          <a:bodyPr wrap="none" lIns="99980" tIns="49986" rIns="99980" bIns="49986" rtlCol="0">
            <a:noAutofit/>
          </a:bodyPr>
          <a:lstStyle/>
          <a:p>
            <a:pPr algn="ctr" defTabSz="1001549" eaLnBrk="0" hangingPunct="0"/>
            <a:r>
              <a:rPr sz="1200" b="1" u="none" dirty="0">
                <a:solidFill>
                  <a:srgbClr val="505050"/>
                </a:solidFill>
                <a:latin typeface="Huawei Sans" panose="020C0503030203020204" pitchFamily="34" charset="0"/>
              </a:rPr>
              <a:t>HFile</a:t>
            </a:r>
            <a:endParaRPr lang="zh-CN" altLang="en-US" sz="1200" b="1" dirty="0">
              <a:solidFill>
                <a:srgbClr val="505050"/>
              </a:solidFill>
              <a:latin typeface="Huawei Sans" panose="020C0503030203020204" pitchFamily="34" charset="0"/>
              <a:cs typeface="+mn-ea"/>
              <a:sym typeface="+mn-lt"/>
            </a:endParaRPr>
          </a:p>
        </p:txBody>
      </p:sp>
      <p:pic>
        <p:nvPicPr>
          <p:cNvPr id="200" name="Picture 199">
            <a:extLst>
              <a:ext uri="{FF2B5EF4-FFF2-40B4-BE49-F238E27FC236}">
                <a16:creationId xmlns:a16="http://schemas.microsoft.com/office/drawing/2014/main" id="{896070EB-79FB-4C67-9C3A-A8C48AA237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201" name="Graphic 200">
            <a:extLst>
              <a:ext uri="{FF2B5EF4-FFF2-40B4-BE49-F238E27FC236}">
                <a16:creationId xmlns:a16="http://schemas.microsoft.com/office/drawing/2014/main" id="{9FA5BF1F-C3F9-4E70-99CE-D880B7398ED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202" name="Rectangle 201">
            <a:extLst>
              <a:ext uri="{FF2B5EF4-FFF2-40B4-BE49-F238E27FC236}">
                <a16:creationId xmlns:a16="http://schemas.microsoft.com/office/drawing/2014/main" id="{E883B1CB-09A7-45A2-9D7E-6823E3BE6074}"/>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3" name="TextBox 202">
            <a:extLst>
              <a:ext uri="{FF2B5EF4-FFF2-40B4-BE49-F238E27FC236}">
                <a16:creationId xmlns:a16="http://schemas.microsoft.com/office/drawing/2014/main" id="{EF2FC135-1BB1-4F07-9B50-4A042A280665}"/>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204" name="TextBox 203">
            <a:extLst>
              <a:ext uri="{FF2B5EF4-FFF2-40B4-BE49-F238E27FC236}">
                <a16:creationId xmlns:a16="http://schemas.microsoft.com/office/drawing/2014/main" id="{AE0F1BE6-9765-471B-8EFF-D212DA98A6FB}"/>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18295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36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98C82B2-0BAA-45B6-B652-6181ED305246}"/>
              </a:ext>
            </a:extLst>
          </p:cNvPr>
          <p:cNvSpPr txBox="1"/>
          <p:nvPr/>
        </p:nvSpPr>
        <p:spPr>
          <a:xfrm>
            <a:off x="616016" y="1336493"/>
            <a:ext cx="8530389" cy="3954929"/>
          </a:xfrm>
          <a:prstGeom prst="rect">
            <a:avLst/>
          </a:prstGeom>
          <a:noFill/>
        </p:spPr>
        <p:txBody>
          <a:bodyPr wrap="square">
            <a:spAutoFit/>
          </a:bodyPr>
          <a:lstStyle/>
          <a:p>
            <a:pPr algn="l"/>
            <a:r>
              <a:rPr lang="en-US" sz="2800" b="1" i="0" dirty="0" err="1">
                <a:solidFill>
                  <a:srgbClr val="784658"/>
                </a:solidFill>
                <a:effectLst/>
                <a:latin typeface="Heebo" pitchFamily="2" charset="-79"/>
                <a:cs typeface="Heebo" pitchFamily="2" charset="-79"/>
              </a:rPr>
              <a:t>HMaster</a:t>
            </a:r>
            <a:endParaRPr lang="ar-EG" sz="2000" b="1" i="0" dirty="0">
              <a:solidFill>
                <a:srgbClr val="784658"/>
              </a:solidFill>
              <a:effectLst/>
              <a:latin typeface="Heebo" pitchFamily="2" charset="-79"/>
              <a:cs typeface="Heebo" pitchFamily="2" charset="-79"/>
            </a:endParaRPr>
          </a:p>
          <a:p>
            <a:pPr algn="l"/>
            <a:endParaRPr lang="en-US" sz="700" b="0" i="0" dirty="0">
              <a:solidFill>
                <a:srgbClr val="000000"/>
              </a:solidFill>
              <a:effectLst/>
              <a:latin typeface="Heebo" pitchFamily="2" charset="-79"/>
              <a:cs typeface="Heebo" pitchFamily="2" charset="-79"/>
            </a:endParaRPr>
          </a:p>
          <a:p>
            <a:pPr algn="just"/>
            <a:r>
              <a:rPr lang="en-US" sz="2400" b="0" i="0" dirty="0">
                <a:solidFill>
                  <a:srgbClr val="000000"/>
                </a:solidFill>
                <a:effectLst/>
                <a:latin typeface="Nunito" panose="020B0604020202020204" pitchFamily="2" charset="0"/>
              </a:rPr>
              <a:t>Assigns regions to the region servers and takes the help of Apache ZooKeeper for this task.</a:t>
            </a:r>
          </a:p>
          <a:p>
            <a:pPr algn="just">
              <a:buFont typeface="Arial" panose="020B0604020202020204" pitchFamily="34" charset="0"/>
              <a:buChar char="•"/>
            </a:pPr>
            <a:r>
              <a:rPr lang="en-US" sz="2400" b="0" i="0" dirty="0">
                <a:solidFill>
                  <a:srgbClr val="000000"/>
                </a:solidFill>
                <a:effectLst/>
                <a:latin typeface="Nunito" panose="020B0604020202020204" pitchFamily="2" charset="0"/>
              </a:rPr>
              <a:t>Handles load balancing of the regions across region servers. It unloads the busy servers and shifts the regions to less occupied servers.</a:t>
            </a:r>
          </a:p>
          <a:p>
            <a:pPr algn="just">
              <a:buFont typeface="Arial" panose="020B0604020202020204" pitchFamily="34" charset="0"/>
              <a:buChar char="•"/>
            </a:pPr>
            <a:r>
              <a:rPr lang="en-US" sz="2400" b="0" i="0" dirty="0">
                <a:solidFill>
                  <a:srgbClr val="000000"/>
                </a:solidFill>
                <a:effectLst/>
                <a:latin typeface="Nunito" panose="020B0604020202020204" pitchFamily="2" charset="0"/>
              </a:rPr>
              <a:t>Maintains the state of the cluster by negotiating the load balancing.</a:t>
            </a:r>
          </a:p>
          <a:p>
            <a:pPr algn="just">
              <a:buFont typeface="Arial" panose="020B0604020202020204" pitchFamily="34" charset="0"/>
              <a:buChar char="•"/>
            </a:pPr>
            <a:r>
              <a:rPr lang="en-US" sz="2400" b="0" i="0" dirty="0">
                <a:solidFill>
                  <a:srgbClr val="000000"/>
                </a:solidFill>
                <a:effectLst/>
                <a:latin typeface="Nunito" panose="020B0604020202020204" pitchFamily="2" charset="0"/>
              </a:rPr>
              <a:t>Is responsible for schema changes and other metadata operations such as creation of tables and column families.</a:t>
            </a:r>
          </a:p>
        </p:txBody>
      </p:sp>
    </p:spTree>
    <p:extLst>
      <p:ext uri="{BB962C8B-B14F-4D97-AF65-F5344CB8AC3E}">
        <p14:creationId xmlns:p14="http://schemas.microsoft.com/office/powerpoint/2010/main" val="259114508"/>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36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98C82B2-0BAA-45B6-B652-6181ED305246}"/>
              </a:ext>
            </a:extLst>
          </p:cNvPr>
          <p:cNvSpPr txBox="1"/>
          <p:nvPr/>
        </p:nvSpPr>
        <p:spPr>
          <a:xfrm>
            <a:off x="616016" y="1745685"/>
            <a:ext cx="8530389" cy="2416046"/>
          </a:xfrm>
          <a:prstGeom prst="rect">
            <a:avLst/>
          </a:prstGeom>
          <a:noFill/>
        </p:spPr>
        <p:txBody>
          <a:bodyPr wrap="square">
            <a:spAutoFit/>
          </a:bodyPr>
          <a:lstStyle/>
          <a:p>
            <a:pPr algn="l"/>
            <a:r>
              <a:rPr lang="en-US" sz="2800" b="1" i="0" dirty="0">
                <a:solidFill>
                  <a:srgbClr val="784658"/>
                </a:solidFill>
                <a:effectLst/>
                <a:latin typeface="Heebo" pitchFamily="2" charset="-79"/>
                <a:cs typeface="Heebo" pitchFamily="2" charset="-79"/>
              </a:rPr>
              <a:t>RegionServer</a:t>
            </a:r>
            <a:endParaRPr lang="ar-EG" sz="2000" b="1" i="0" dirty="0">
              <a:solidFill>
                <a:srgbClr val="784658"/>
              </a:solidFill>
              <a:effectLst/>
              <a:latin typeface="Heebo" pitchFamily="2" charset="-79"/>
              <a:cs typeface="Heebo" pitchFamily="2" charset="-79"/>
            </a:endParaRPr>
          </a:p>
          <a:p>
            <a:pPr algn="l"/>
            <a:endParaRPr lang="en-US" sz="700" b="0" i="0" dirty="0">
              <a:solidFill>
                <a:srgbClr val="000000"/>
              </a:solidFill>
              <a:effectLst/>
              <a:latin typeface="Heebo" pitchFamily="2" charset="-79"/>
              <a:cs typeface="Heebo" pitchFamily="2" charset="-79"/>
            </a:endParaRPr>
          </a:p>
          <a:p>
            <a:pPr algn="just"/>
            <a:endParaRPr lang="en-US" sz="2000" b="0" i="0" dirty="0">
              <a:solidFill>
                <a:srgbClr val="000000"/>
              </a:solidFill>
              <a:effectLst/>
              <a:latin typeface="Nunito" panose="020B0604020202020204" pitchFamily="2" charset="0"/>
            </a:endParaRPr>
          </a:p>
          <a:p>
            <a:pPr algn="l">
              <a:buFont typeface="Arial" panose="020B0604020202020204" pitchFamily="34" charset="0"/>
              <a:buChar char="•"/>
            </a:pPr>
            <a:r>
              <a:rPr lang="en-US" sz="2400" b="0" i="0" dirty="0">
                <a:solidFill>
                  <a:srgbClr val="000000"/>
                </a:solidFill>
                <a:effectLst/>
                <a:latin typeface="Nunito" panose="020B0604020202020204" pitchFamily="2" charset="0"/>
              </a:rPr>
              <a:t>Communicate with the client and handle data-related operations.</a:t>
            </a:r>
          </a:p>
          <a:p>
            <a:pPr algn="l">
              <a:buFont typeface="Arial" panose="020B0604020202020204" pitchFamily="34" charset="0"/>
              <a:buChar char="•"/>
            </a:pPr>
            <a:r>
              <a:rPr lang="en-US" sz="2400" b="0" i="0" dirty="0">
                <a:solidFill>
                  <a:srgbClr val="000000"/>
                </a:solidFill>
                <a:effectLst/>
                <a:latin typeface="Nunito" panose="020B0604020202020204" pitchFamily="2" charset="0"/>
              </a:rPr>
              <a:t>Handle read and write requests for all the regions under it.</a:t>
            </a:r>
          </a:p>
          <a:p>
            <a:pPr algn="l">
              <a:buFont typeface="Arial" panose="020B0604020202020204" pitchFamily="34" charset="0"/>
              <a:buChar char="•"/>
            </a:pPr>
            <a:r>
              <a:rPr lang="en-US" sz="2400" b="0" i="0" dirty="0">
                <a:solidFill>
                  <a:srgbClr val="000000"/>
                </a:solidFill>
                <a:effectLst/>
                <a:latin typeface="Nunito" panose="020B0604020202020204" pitchFamily="2" charset="0"/>
              </a:rPr>
              <a:t>Decide the size of the region</a:t>
            </a:r>
            <a:endParaRPr lang="en-US" sz="2000" b="0" i="0" dirty="0">
              <a:solidFill>
                <a:srgbClr val="000000"/>
              </a:solidFill>
              <a:effectLst/>
              <a:latin typeface="Nunito" panose="020B0604020202020204" pitchFamily="2" charset="0"/>
            </a:endParaRPr>
          </a:p>
        </p:txBody>
      </p:sp>
    </p:spTree>
    <p:extLst>
      <p:ext uri="{BB962C8B-B14F-4D97-AF65-F5344CB8AC3E}">
        <p14:creationId xmlns:p14="http://schemas.microsoft.com/office/powerpoint/2010/main" val="3258770261"/>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55628" y="516018"/>
            <a:ext cx="11293475" cy="497095"/>
          </a:xfrm>
        </p:spPr>
        <p:txBody>
          <a:bodyPr>
            <a:noAutofit/>
          </a:bodyPr>
          <a:lstStyle/>
          <a:p>
            <a:r>
              <a:rPr lang="zh-CN" altLang="en-US" sz="3200" b="1" dirty="0">
                <a:solidFill>
                  <a:srgbClr val="784658"/>
                </a:solidFill>
                <a:latin typeface="Heebo" pitchFamily="2" charset="-79"/>
                <a:cs typeface="Heebo" pitchFamily="2" charset="-79"/>
              </a:rPr>
              <a:t>Data Read and Write Process</a:t>
            </a:r>
          </a:p>
        </p:txBody>
      </p:sp>
      <p:sp>
        <p:nvSpPr>
          <p:cNvPr id="3" name="文本占位符 2"/>
          <p:cNvSpPr>
            <a:spLocks noGrp="1"/>
          </p:cNvSpPr>
          <p:nvPr>
            <p:ph type="body" sz="quarter" idx="10"/>
          </p:nvPr>
        </p:nvSpPr>
        <p:spPr/>
        <p:txBody>
          <a:bodyPr>
            <a:noAutofit/>
          </a:bodyPr>
          <a:lstStyle/>
          <a:p>
            <a:pPr algn="l"/>
            <a:r>
              <a:rPr b="0" u="none" dirty="0">
                <a:latin typeface="Huawei Sans" panose="020C0503030203020204" pitchFamily="34" charset="0"/>
              </a:rPr>
              <a:t>When you write data, it is allocated to the corresponding HRegionServer for execution.</a:t>
            </a:r>
            <a:endParaRPr lang="zh-CN" altLang="en-US" dirty="0">
              <a:latin typeface="Huawei Sans" panose="020C0503030203020204" pitchFamily="34" charset="0"/>
            </a:endParaRPr>
          </a:p>
          <a:p>
            <a:pPr algn="l"/>
            <a:r>
              <a:rPr b="0" u="none" dirty="0">
                <a:latin typeface="Huawei Sans" panose="020C0503030203020204" pitchFamily="34" charset="0"/>
              </a:rPr>
              <a:t>Your data is first written to HLog, then to MemStore, and finally to disks to generate a StoreFile.</a:t>
            </a:r>
            <a:endParaRPr lang="zh-CN" altLang="en-US" dirty="0">
              <a:latin typeface="Huawei Sans" panose="020C0503030203020204" pitchFamily="34" charset="0"/>
            </a:endParaRPr>
          </a:p>
          <a:p>
            <a:pPr algn="l"/>
            <a:r>
              <a:rPr b="0" u="none" dirty="0">
                <a:latin typeface="Huawei Sans" panose="020C0503030203020204" pitchFamily="34" charset="0"/>
              </a:rPr>
              <a:t>The </a:t>
            </a:r>
            <a:r>
              <a:rPr b="1" u="none" dirty="0">
                <a:latin typeface="Huawei Sans" panose="020C0503030203020204" pitchFamily="34" charset="0"/>
              </a:rPr>
              <a:t>commit()</a:t>
            </a:r>
            <a:r>
              <a:rPr b="0" u="none" dirty="0">
                <a:latin typeface="Huawei Sans" panose="020C0503030203020204" pitchFamily="34" charset="0"/>
              </a:rPr>
              <a:t> invocation returns the data to the client only after the operation is written to HLog.</a:t>
            </a:r>
            <a:endParaRPr lang="zh-CN" altLang="en-US" dirty="0">
              <a:latin typeface="Huawei Sans" panose="020C0503030203020204" pitchFamily="34" charset="0"/>
            </a:endParaRPr>
          </a:p>
          <a:p>
            <a:pPr algn="l"/>
            <a:r>
              <a:rPr b="0" u="none" dirty="0">
                <a:latin typeface="Huawei Sans" panose="020C0503030203020204" pitchFamily="34" charset="0"/>
              </a:rPr>
              <a:t>When you read data, the HRegionServer first accesses the MemStore cache. If the MemStore cache cannot be found, the HRegionServer searches StoreFile on the disk.</a:t>
            </a:r>
            <a:endParaRPr lang="zh-CN" altLang="en-US" dirty="0">
              <a:latin typeface="Huawei Sans" panose="020C0503030203020204" pitchFamily="34" charset="0"/>
            </a:endParaRPr>
          </a:p>
          <a:p>
            <a:pPr algn="l"/>
            <a:endParaRPr lang="zh-CN" altLang="en-US" dirty="0">
              <a:latin typeface="Huawei Sans" panose="020C0503030203020204" pitchFamily="34" charset="0"/>
            </a:endParaRPr>
          </a:p>
        </p:txBody>
      </p:sp>
      <p:pic>
        <p:nvPicPr>
          <p:cNvPr id="4" name="Picture 3">
            <a:extLst>
              <a:ext uri="{FF2B5EF4-FFF2-40B4-BE49-F238E27FC236}">
                <a16:creationId xmlns:a16="http://schemas.microsoft.com/office/drawing/2014/main" id="{8D975A25-930A-4D64-B250-AB0C759DA74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70230D78-8E57-4350-B679-66A4A27E899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6" name="Rectangle 5">
            <a:extLst>
              <a:ext uri="{FF2B5EF4-FFF2-40B4-BE49-F238E27FC236}">
                <a16:creationId xmlns:a16="http://schemas.microsoft.com/office/drawing/2014/main" id="{5E6025C5-30FE-48E9-B9C3-CAEC606F3A9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AE4B2BCA-06B4-4628-9EF7-5F23104A1A27}"/>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1BC03E0B-56EB-4B9E-B90D-55C1B666B2D2}"/>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88319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01923" y="1342689"/>
            <a:ext cx="11293475" cy="497095"/>
          </a:xfrm>
        </p:spPr>
        <p:txBody>
          <a:bodyPr>
            <a:noAutofit/>
          </a:bodyPr>
          <a:lstStyle/>
          <a:p>
            <a:r>
              <a:rPr sz="3200" b="1" dirty="0">
                <a:solidFill>
                  <a:srgbClr val="784658"/>
                </a:solidFill>
                <a:latin typeface="Heebo" pitchFamily="2" charset="-79"/>
                <a:cs typeface="Heebo" pitchFamily="2" charset="-79"/>
              </a:rPr>
              <a:t>Cache Refreshing</a:t>
            </a:r>
            <a:endParaRPr lang="zh-CN" altLang="en-US" sz="3200" b="1" dirty="0">
              <a:solidFill>
                <a:srgbClr val="784658"/>
              </a:solidFill>
              <a:latin typeface="Heebo" pitchFamily="2" charset="-79"/>
              <a:cs typeface="Heebo" pitchFamily="2" charset="-79"/>
            </a:endParaRPr>
          </a:p>
        </p:txBody>
      </p:sp>
      <p:sp>
        <p:nvSpPr>
          <p:cNvPr id="3" name="文本占位符 2"/>
          <p:cNvSpPr>
            <a:spLocks noGrp="1"/>
          </p:cNvSpPr>
          <p:nvPr>
            <p:ph type="body" sz="quarter" idx="10"/>
          </p:nvPr>
        </p:nvSpPr>
        <p:spPr>
          <a:xfrm>
            <a:off x="455612" y="1982958"/>
            <a:ext cx="11293476" cy="4875042"/>
          </a:xfrm>
        </p:spPr>
        <p:txBody>
          <a:bodyPr>
            <a:noAutofit/>
          </a:bodyPr>
          <a:lstStyle/>
          <a:p>
            <a:r>
              <a:rPr b="0" u="none" dirty="0">
                <a:latin typeface="Huawei Sans" panose="020C0503030203020204" pitchFamily="34" charset="0"/>
              </a:rPr>
              <a:t>The system periodically writes the content in the MemStore cache to the StoreFile file on the disk, clears the cache, and writes a tag in the HLog.</a:t>
            </a:r>
            <a:endParaRPr lang="zh-CN" altLang="en-US" dirty="0">
              <a:latin typeface="Huawei Sans" panose="020C0503030203020204" pitchFamily="34" charset="0"/>
            </a:endParaRPr>
          </a:p>
          <a:p>
            <a:r>
              <a:rPr b="0" u="none" dirty="0">
                <a:latin typeface="Huawei Sans" panose="020C0503030203020204" pitchFamily="34" charset="0"/>
              </a:rPr>
              <a:t>A new StoreFile file is generated each time data is written. Therefore, each Store contains multiple StoreFile files.</a:t>
            </a:r>
            <a:endParaRPr lang="zh-CN" altLang="en-US" dirty="0">
              <a:latin typeface="Huawei Sans" panose="020C0503030203020204" pitchFamily="34" charset="0"/>
            </a:endParaRPr>
          </a:p>
          <a:p>
            <a:pPr marL="0" indent="0">
              <a:buNone/>
            </a:pPr>
            <a:endParaRPr b="0" u="none" dirty="0">
              <a:latin typeface="Huawei Sans" panose="020C0503030203020204" pitchFamily="34" charset="0"/>
            </a:endParaRPr>
          </a:p>
        </p:txBody>
      </p:sp>
      <p:pic>
        <p:nvPicPr>
          <p:cNvPr id="4" name="Picture 3">
            <a:extLst>
              <a:ext uri="{FF2B5EF4-FFF2-40B4-BE49-F238E27FC236}">
                <a16:creationId xmlns:a16="http://schemas.microsoft.com/office/drawing/2014/main" id="{1FDE904D-C770-4C80-9240-7B862E5D4B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7947AB63-DEB1-4522-BC03-4730BF7534C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6" name="Rectangle 5">
            <a:extLst>
              <a:ext uri="{FF2B5EF4-FFF2-40B4-BE49-F238E27FC236}">
                <a16:creationId xmlns:a16="http://schemas.microsoft.com/office/drawing/2014/main" id="{4921CE64-1244-4138-A0A5-05BF2B9D9B43}"/>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E0871CCC-CEC2-4949-ABD2-D68D192BCFE0}"/>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6DE95B5F-98DA-4785-9D61-7006731FF9A0}"/>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00390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49262" y="1448757"/>
            <a:ext cx="11293475" cy="497095"/>
          </a:xfrm>
        </p:spPr>
        <p:txBody>
          <a:bodyPr>
            <a:noAutofit/>
          </a:bodyPr>
          <a:lstStyle/>
          <a:p>
            <a:r>
              <a:rPr sz="3200" b="1" dirty="0">
                <a:solidFill>
                  <a:srgbClr val="784658"/>
                </a:solidFill>
                <a:latin typeface="Heebo" pitchFamily="2" charset="-79"/>
                <a:cs typeface="Heebo" pitchFamily="2" charset="-79"/>
              </a:rPr>
              <a:t>Cache Refreshing</a:t>
            </a:r>
            <a:endParaRPr lang="zh-CN" altLang="en-US" sz="3200" b="1" dirty="0">
              <a:solidFill>
                <a:srgbClr val="784658"/>
              </a:solidFill>
              <a:latin typeface="Heebo" pitchFamily="2" charset="-79"/>
              <a:cs typeface="Heebo" pitchFamily="2" charset="-79"/>
            </a:endParaRPr>
          </a:p>
        </p:txBody>
      </p:sp>
      <p:sp>
        <p:nvSpPr>
          <p:cNvPr id="3" name="文本占位符 2"/>
          <p:cNvSpPr>
            <a:spLocks noGrp="1"/>
          </p:cNvSpPr>
          <p:nvPr>
            <p:ph type="body" sz="quarter" idx="10"/>
          </p:nvPr>
        </p:nvSpPr>
        <p:spPr>
          <a:xfrm>
            <a:off x="292001" y="2166939"/>
            <a:ext cx="11293476" cy="4875042"/>
          </a:xfrm>
        </p:spPr>
        <p:txBody>
          <a:bodyPr>
            <a:noAutofit/>
          </a:bodyPr>
          <a:lstStyle/>
          <a:p>
            <a:r>
              <a:rPr b="0" u="none" dirty="0">
                <a:latin typeface="Huawei Sans" panose="020C0503030203020204" pitchFamily="34" charset="0"/>
              </a:rPr>
              <a:t>Each HRegionServer has its own HLog file. Each time the HRegionServer is started, the HLog file is checked to determine whether a new write operation is performed after the latest cache refresh operation. If an update is detected, the HLog file is written to MemStore and then StoreFile to provide services for users.</a:t>
            </a:r>
          </a:p>
        </p:txBody>
      </p:sp>
      <p:pic>
        <p:nvPicPr>
          <p:cNvPr id="4" name="Picture 3">
            <a:extLst>
              <a:ext uri="{FF2B5EF4-FFF2-40B4-BE49-F238E27FC236}">
                <a16:creationId xmlns:a16="http://schemas.microsoft.com/office/drawing/2014/main" id="{1FDE904D-C770-4C80-9240-7B862E5D4B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7947AB63-DEB1-4522-BC03-4730BF7534C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6" name="Rectangle 5">
            <a:extLst>
              <a:ext uri="{FF2B5EF4-FFF2-40B4-BE49-F238E27FC236}">
                <a16:creationId xmlns:a16="http://schemas.microsoft.com/office/drawing/2014/main" id="{4921CE64-1244-4138-A0A5-05BF2B9D9B43}"/>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E0871CCC-CEC2-4949-ABD2-D68D192BCFE0}"/>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6DE95B5F-98DA-4785-9D61-7006731FF9A0}"/>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63753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sz="quarter" idx="10"/>
          </p:nvPr>
        </p:nvSpPr>
        <p:spPr>
          <a:xfrm>
            <a:off x="182979" y="744472"/>
            <a:ext cx="11293476" cy="4875042"/>
          </a:xfrm>
        </p:spPr>
        <p:txBody>
          <a:bodyPr>
            <a:noAutofit/>
          </a:bodyPr>
          <a:lstStyle/>
          <a:p>
            <a:pPr marL="0" indent="0" algn="l">
              <a:buNone/>
            </a:pPr>
            <a:endParaRPr lang="ar-EG" sz="3200" b="1" i="0" dirty="0">
              <a:solidFill>
                <a:srgbClr val="784658"/>
              </a:solidFill>
              <a:effectLst/>
              <a:latin typeface="Heebo" pitchFamily="2" charset="-79"/>
              <a:cs typeface="Heebo" pitchFamily="2" charset="-79"/>
            </a:endParaRPr>
          </a:p>
          <a:p>
            <a:pPr marL="0" indent="0" algn="l">
              <a:buNone/>
            </a:pPr>
            <a:r>
              <a:rPr lang="en-US" sz="3200" b="1" i="0" dirty="0">
                <a:solidFill>
                  <a:srgbClr val="784658"/>
                </a:solidFill>
                <a:effectLst/>
                <a:latin typeface="Heebo" pitchFamily="2" charset="-79"/>
                <a:cs typeface="Heebo" pitchFamily="2" charset="-79"/>
              </a:rPr>
              <a:t>Zookeeper</a:t>
            </a:r>
            <a:endParaRPr lang="ar-EG" sz="3200" b="1" i="0" dirty="0">
              <a:solidFill>
                <a:srgbClr val="784658"/>
              </a:solidFill>
              <a:effectLst/>
              <a:latin typeface="Heebo" pitchFamily="2" charset="-79"/>
              <a:cs typeface="Heebo" pitchFamily="2" charset="-79"/>
            </a:endParaRPr>
          </a:p>
          <a:p>
            <a:pPr algn="just">
              <a:buFont typeface="Arial" panose="020B0604020202020204" pitchFamily="34" charset="0"/>
              <a:buChar char="•"/>
            </a:pPr>
            <a:r>
              <a:rPr lang="en-US" sz="2400" b="0" i="0" dirty="0">
                <a:solidFill>
                  <a:srgbClr val="000000"/>
                </a:solidFill>
                <a:effectLst/>
                <a:latin typeface="Nunito" panose="020B0604020202020204" pitchFamily="2" charset="0"/>
              </a:rPr>
              <a:t>Zookeeper is an open-source project .</a:t>
            </a:r>
          </a:p>
          <a:p>
            <a:pPr algn="just">
              <a:buFont typeface="Arial" panose="020B0604020202020204" pitchFamily="34" charset="0"/>
              <a:buChar char="•"/>
            </a:pPr>
            <a:r>
              <a:rPr lang="en-US" sz="2400" b="0" i="0" dirty="0">
                <a:solidFill>
                  <a:srgbClr val="000000"/>
                </a:solidFill>
                <a:effectLst/>
                <a:latin typeface="Nunito" panose="020B0604020202020204" pitchFamily="2" charset="0"/>
              </a:rPr>
              <a:t>Zookeeper has ephemeral nodes representing different region servers. Master servers use these nodes to discover available servers.</a:t>
            </a:r>
          </a:p>
          <a:p>
            <a:pPr algn="just">
              <a:buFont typeface="Arial" panose="020B0604020202020204" pitchFamily="34" charset="0"/>
              <a:buChar char="•"/>
            </a:pPr>
            <a:r>
              <a:rPr lang="en-US" sz="2400" b="0" i="0" dirty="0">
                <a:solidFill>
                  <a:srgbClr val="000000"/>
                </a:solidFill>
                <a:effectLst/>
                <a:latin typeface="Nunito" panose="020B0604020202020204" pitchFamily="2" charset="0"/>
              </a:rPr>
              <a:t>In addition to availability, the nodes are also used to track server failures or network partitions.</a:t>
            </a:r>
          </a:p>
          <a:p>
            <a:pPr algn="just">
              <a:buFont typeface="Arial" panose="020B0604020202020204" pitchFamily="34" charset="0"/>
              <a:buChar char="•"/>
            </a:pPr>
            <a:r>
              <a:rPr lang="en-US" sz="2400" b="0" i="0" dirty="0">
                <a:solidFill>
                  <a:srgbClr val="000000"/>
                </a:solidFill>
                <a:effectLst/>
                <a:latin typeface="Nunito" panose="020B0604020202020204" pitchFamily="2" charset="0"/>
              </a:rPr>
              <a:t>Clients communicate with region servers via zookeeper.</a:t>
            </a:r>
          </a:p>
        </p:txBody>
      </p:sp>
      <p:pic>
        <p:nvPicPr>
          <p:cNvPr id="4" name="Picture 3">
            <a:extLst>
              <a:ext uri="{FF2B5EF4-FFF2-40B4-BE49-F238E27FC236}">
                <a16:creationId xmlns:a16="http://schemas.microsoft.com/office/drawing/2014/main" id="{BD082AD6-DF77-4CFD-94F5-5C44F2FB38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D30AC30D-AFF5-4F05-B5A9-01BEEB0FF9F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6" name="Rectangle 5">
            <a:extLst>
              <a:ext uri="{FF2B5EF4-FFF2-40B4-BE49-F238E27FC236}">
                <a16:creationId xmlns:a16="http://schemas.microsoft.com/office/drawing/2014/main" id="{31CC2825-DD40-450C-84E4-AC8F32B42355}"/>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3FD03913-0517-4EEE-8B99-5D03301E6659}"/>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A7038F6C-60E8-4AAD-A6BE-03E1A791675C}"/>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320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755512" y="1177768"/>
            <a:ext cx="10153650" cy="5405912"/>
          </a:xfrm>
        </p:spPr>
        <p:txBody>
          <a:bodyPr>
            <a:noAutofit/>
          </a:bodyPr>
          <a:lstStyle/>
          <a:p>
            <a:r>
              <a:rPr lang="en-US" dirty="0">
                <a:solidFill>
                  <a:schemeClr val="bg1">
                    <a:lumMod val="50000"/>
                  </a:schemeClr>
                </a:solidFill>
              </a:rPr>
              <a:t>Types of Databases</a:t>
            </a:r>
          </a:p>
          <a:p>
            <a:r>
              <a:rPr lang="en-US" dirty="0">
                <a:solidFill>
                  <a:schemeClr val="bg1">
                    <a:lumMod val="50000"/>
                  </a:schemeClr>
                </a:solidFill>
              </a:rPr>
              <a:t>HBase Overview</a:t>
            </a:r>
          </a:p>
          <a:p>
            <a:pPr algn="l"/>
            <a:r>
              <a:rPr lang="en-US" dirty="0">
                <a:solidFill>
                  <a:schemeClr val="bg1">
                    <a:lumMod val="50000"/>
                  </a:schemeClr>
                </a:solidFill>
              </a:rPr>
              <a:t>Storage Mechanism in HBase</a:t>
            </a:r>
          </a:p>
          <a:p>
            <a:r>
              <a:rPr lang="en-US" dirty="0">
                <a:solidFill>
                  <a:schemeClr val="bg1">
                    <a:lumMod val="50000"/>
                  </a:schemeClr>
                </a:solidFill>
              </a:rPr>
              <a:t>Features of HBase</a:t>
            </a:r>
            <a:endParaRPr dirty="0">
              <a:solidFill>
                <a:schemeClr val="bg1">
                  <a:lumMod val="50000"/>
                </a:schemeClr>
              </a:solidFill>
            </a:endParaRPr>
          </a:p>
          <a:p>
            <a:pPr algn="l"/>
            <a:r>
              <a:rPr lang="en-US" dirty="0">
                <a:solidFill>
                  <a:schemeClr val="bg1">
                    <a:lumMod val="50000"/>
                  </a:schemeClr>
                </a:solidFill>
              </a:rPr>
              <a:t>HBase Architecture</a:t>
            </a:r>
          </a:p>
          <a:p>
            <a:pPr algn="l"/>
            <a:r>
              <a:rPr lang="en-US" b="1" dirty="0"/>
              <a:t>HBase Performance Tuning</a:t>
            </a:r>
          </a:p>
          <a:p>
            <a:pPr algn="l"/>
            <a:r>
              <a:rPr lang="en-US" dirty="0">
                <a:solidFill>
                  <a:schemeClr val="bg1">
                    <a:lumMod val="50000"/>
                  </a:schemeClr>
                </a:solidFill>
              </a:rPr>
              <a:t>Hbase shell commands</a:t>
            </a:r>
          </a:p>
          <a:p>
            <a:pPr algn="l"/>
            <a:endParaRPr lang="en-US" dirty="0">
              <a:solidFill>
                <a:schemeClr val="bg1">
                  <a:lumMod val="50000"/>
                </a:schemeClr>
              </a:solidFill>
            </a:endParaRPr>
          </a:p>
          <a:p>
            <a:pPr algn="l"/>
            <a:endParaRPr lang="en-US" dirty="0">
              <a:solidFill>
                <a:schemeClr val="bg1">
                  <a:lumMod val="50000"/>
                </a:schemeClr>
              </a:solidFill>
            </a:endParaRPr>
          </a:p>
          <a:p>
            <a:pPr algn="l"/>
            <a:endParaRPr lang="en-US" dirty="0">
              <a:solidFill>
                <a:schemeClr val="bg1">
                  <a:lumMod val="50000"/>
                </a:schemeClr>
              </a:solidFill>
            </a:endParaRPr>
          </a:p>
          <a:p>
            <a:pPr algn="l"/>
            <a:endParaRPr lang="en-US" altLang="zh-CN" dirty="0">
              <a:latin typeface="Huawei Sans" panose="020C0503030203020204" pitchFamily="34" charset="0"/>
            </a:endParaRPr>
          </a:p>
          <a:p>
            <a:pPr algn="l"/>
            <a:endParaRPr lang="en-US" b="1" dirty="0"/>
          </a:p>
          <a:p>
            <a:pPr marL="0" indent="0">
              <a:buNone/>
            </a:pPr>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2101" y="6477802"/>
            <a:ext cx="2167470" cy="380198"/>
          </a:xfrm>
          <a:prstGeom prst="rect">
            <a:avLst/>
          </a:prstGeom>
        </p:spPr>
      </p:pic>
    </p:spTree>
    <p:extLst>
      <p:ext uri="{BB962C8B-B14F-4D97-AF65-F5344CB8AC3E}">
        <p14:creationId xmlns:p14="http://schemas.microsoft.com/office/powerpoint/2010/main" val="32027108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55628" y="457717"/>
            <a:ext cx="11293475" cy="497095"/>
          </a:xfrm>
        </p:spPr>
        <p:txBody>
          <a:bodyPr>
            <a:noAutofit/>
          </a:bodyPr>
          <a:lstStyle/>
          <a:p>
            <a:r>
              <a:rPr sz="3200" b="1" dirty="0">
                <a:solidFill>
                  <a:srgbClr val="784658"/>
                </a:solidFill>
                <a:latin typeface="Heebo" pitchFamily="2" charset="-79"/>
                <a:cs typeface="Heebo" pitchFamily="2" charset="-79"/>
              </a:rPr>
              <a:t>Compaction</a:t>
            </a:r>
            <a:endParaRPr lang="zh-CN" altLang="en-US" sz="3200" b="1" dirty="0">
              <a:solidFill>
                <a:srgbClr val="784658"/>
              </a:solidFill>
              <a:latin typeface="Heebo" pitchFamily="2" charset="-79"/>
              <a:cs typeface="Heebo" pitchFamily="2" charset="-79"/>
            </a:endParaRPr>
          </a:p>
        </p:txBody>
      </p:sp>
      <p:sp>
        <p:nvSpPr>
          <p:cNvPr id="3" name="文本占位符 2"/>
          <p:cNvSpPr>
            <a:spLocks noGrp="1"/>
          </p:cNvSpPr>
          <p:nvPr>
            <p:ph type="body" sz="quarter" idx="10"/>
          </p:nvPr>
        </p:nvSpPr>
        <p:spPr/>
        <p:txBody>
          <a:bodyPr>
            <a:noAutofit/>
          </a:bodyPr>
          <a:lstStyle/>
          <a:p>
            <a:r>
              <a:rPr lang="en-US" dirty="0"/>
              <a:t>R</a:t>
            </a:r>
            <a:r>
              <a:rPr b="0" u="none" dirty="0">
                <a:latin typeface="Huawei Sans" panose="020C0503030203020204" pitchFamily="34" charset="0"/>
              </a:rPr>
              <a:t>ead latency </a:t>
            </a:r>
            <a:r>
              <a:rPr lang="en-US" b="0" u="none" dirty="0">
                <a:latin typeface="Huawei Sans" panose="020C0503030203020204" pitchFamily="34" charset="0"/>
              </a:rPr>
              <a:t>lengthens</a:t>
            </a:r>
            <a:r>
              <a:rPr b="0" u="none" dirty="0">
                <a:latin typeface="Huawei Sans" panose="020C0503030203020204" pitchFamily="34" charset="0"/>
              </a:rPr>
              <a:t> as the number of HFiles increases.</a:t>
            </a:r>
          </a:p>
          <a:p>
            <a:r>
              <a:rPr b="0" u="none" dirty="0">
                <a:latin typeface="Huawei Sans" panose="020C0503030203020204" pitchFamily="34" charset="0"/>
              </a:rPr>
              <a:t>Compaction reduces the number of small files (HFiles) in the same column family of the same region to improve read performance.</a:t>
            </a:r>
            <a:endParaRPr lang="en-US" altLang="zh-CN" dirty="0">
              <a:latin typeface="Huawei Sans" panose="020C0503030203020204" pitchFamily="34" charset="0"/>
            </a:endParaRPr>
          </a:p>
          <a:p>
            <a:r>
              <a:rPr b="0" u="none" dirty="0">
                <a:latin typeface="Huawei Sans" panose="020C0503030203020204" pitchFamily="34" charset="0"/>
              </a:rPr>
              <a:t>Compaction is classified into minor compaction and major compaction.</a:t>
            </a:r>
            <a:endParaRPr lang="en-US" altLang="zh-CN" dirty="0">
              <a:latin typeface="Huawei Sans" panose="020C0503030203020204" pitchFamily="34" charset="0"/>
            </a:endParaRPr>
          </a:p>
          <a:p>
            <a:pPr lvl="1"/>
            <a:r>
              <a:rPr b="0" u="none" dirty="0">
                <a:latin typeface="Huawei Sans" panose="020C0503030203020204" pitchFamily="34" charset="0"/>
              </a:rPr>
              <a:t>Minor compaction: small-scale compaction. There are limits on the minimum and maximum number of files. Typically, small files in a continuous time range are merged.</a:t>
            </a:r>
            <a:endParaRPr lang="en-US" altLang="zh-CN" dirty="0">
              <a:latin typeface="Huawei Sans" panose="020C0503030203020204" pitchFamily="34" charset="0"/>
            </a:endParaRPr>
          </a:p>
          <a:p>
            <a:pPr lvl="1"/>
            <a:r>
              <a:rPr b="0" u="none" dirty="0">
                <a:latin typeface="Huawei Sans" panose="020C0503030203020204" pitchFamily="34" charset="0"/>
              </a:rPr>
              <a:t>Major compaction: all HFile files under the ColumnFamily of the region.</a:t>
            </a:r>
            <a:endParaRPr lang="en-US" altLang="zh-CN" dirty="0">
              <a:latin typeface="Huawei Sans" panose="020C0503030203020204" pitchFamily="34" charset="0"/>
            </a:endParaRPr>
          </a:p>
          <a:p>
            <a:pPr lvl="1"/>
            <a:r>
              <a:rPr b="0" u="none" dirty="0">
                <a:latin typeface="Huawei Sans" panose="020C0503030203020204" pitchFamily="34" charset="0"/>
              </a:rPr>
              <a:t>Minor compaction complies with a certain algorithm when selecting files.</a:t>
            </a:r>
          </a:p>
        </p:txBody>
      </p:sp>
      <p:pic>
        <p:nvPicPr>
          <p:cNvPr id="4" name="Picture 3">
            <a:extLst>
              <a:ext uri="{FF2B5EF4-FFF2-40B4-BE49-F238E27FC236}">
                <a16:creationId xmlns:a16="http://schemas.microsoft.com/office/drawing/2014/main" id="{8717E953-A503-45FF-A61C-B667282929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12D4EEBF-B6BA-4319-B057-72F7B1BF2A4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6" name="Rectangle 5">
            <a:extLst>
              <a:ext uri="{FF2B5EF4-FFF2-40B4-BE49-F238E27FC236}">
                <a16:creationId xmlns:a16="http://schemas.microsoft.com/office/drawing/2014/main" id="{0D2F257E-676A-407C-84C6-5741B60D8393}"/>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06299BD6-D141-4CB6-9131-316B3676B779}"/>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6E965811-DFA7-4CEE-8DB6-BDE020C92028}"/>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74120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54716" y="445265"/>
            <a:ext cx="11293475" cy="497095"/>
          </a:xfrm>
        </p:spPr>
        <p:txBody>
          <a:bodyPr>
            <a:noAutofit/>
          </a:bodyPr>
          <a:lstStyle/>
          <a:p>
            <a:r>
              <a:rPr lang="zh-CN" altLang="en-US" sz="3200" b="1" dirty="0">
                <a:solidFill>
                  <a:srgbClr val="784658"/>
                </a:solidFill>
                <a:latin typeface="Heebo" pitchFamily="2" charset="-79"/>
                <a:ea typeface="方正兰亭黑简体" panose="02000000000000000000" pitchFamily="2" charset="-122"/>
                <a:cs typeface="Heebo" pitchFamily="2" charset="-79"/>
              </a:rPr>
              <a:t>Compaction</a:t>
            </a:r>
          </a:p>
        </p:txBody>
      </p:sp>
      <p:grpSp>
        <p:nvGrpSpPr>
          <p:cNvPr id="4" name="组合 3"/>
          <p:cNvGrpSpPr/>
          <p:nvPr/>
        </p:nvGrpSpPr>
        <p:grpSpPr>
          <a:xfrm>
            <a:off x="2065285" y="1497724"/>
            <a:ext cx="7944142" cy="4199528"/>
            <a:chOff x="1280904" y="1952836"/>
            <a:chExt cx="6226070" cy="3060340"/>
          </a:xfrm>
        </p:grpSpPr>
        <p:sp>
          <p:nvSpPr>
            <p:cNvPr id="5" name="矩形 4"/>
            <p:cNvSpPr/>
            <p:nvPr/>
          </p:nvSpPr>
          <p:spPr bwMode="auto">
            <a:xfrm>
              <a:off x="1360646" y="4408964"/>
              <a:ext cx="6146328" cy="604212"/>
            </a:xfrm>
            <a:prstGeom prst="rect">
              <a:avLst/>
            </a:prstGeom>
            <a:solidFill>
              <a:srgbClr val="F8F8F8"/>
            </a:solidFill>
            <a:ln w="9525">
              <a:solidFill>
                <a:schemeClr val="bg2"/>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endParaRPr lang="zh-CN" altLang="en-US" sz="1600">
                <a:solidFill>
                  <a:prstClr val="black"/>
                </a:solidFill>
                <a:latin typeface="Huawei Sans" panose="020C0503030203020204" pitchFamily="34" charset="0"/>
              </a:endParaRPr>
            </a:p>
          </p:txBody>
        </p:sp>
        <p:sp>
          <p:nvSpPr>
            <p:cNvPr id="6" name="矩形 5"/>
            <p:cNvSpPr/>
            <p:nvPr/>
          </p:nvSpPr>
          <p:spPr bwMode="auto">
            <a:xfrm>
              <a:off x="1360646" y="3592557"/>
              <a:ext cx="6146328" cy="604212"/>
            </a:xfrm>
            <a:prstGeom prst="rect">
              <a:avLst/>
            </a:prstGeom>
            <a:solidFill>
              <a:srgbClr val="F8F8F8"/>
            </a:solidFill>
            <a:ln w="9525">
              <a:solidFill>
                <a:schemeClr val="bg2"/>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endParaRPr lang="zh-CN" altLang="en-US" sz="1600">
                <a:solidFill>
                  <a:prstClr val="black"/>
                </a:solidFill>
                <a:latin typeface="Huawei Sans" panose="020C0503030203020204" pitchFamily="34" charset="0"/>
              </a:endParaRPr>
            </a:p>
          </p:txBody>
        </p:sp>
        <p:sp>
          <p:nvSpPr>
            <p:cNvPr id="7" name="矩形 6"/>
            <p:cNvSpPr/>
            <p:nvPr/>
          </p:nvSpPr>
          <p:spPr bwMode="auto">
            <a:xfrm>
              <a:off x="1360646" y="2729498"/>
              <a:ext cx="6146328" cy="604212"/>
            </a:xfrm>
            <a:prstGeom prst="rect">
              <a:avLst/>
            </a:prstGeom>
            <a:solidFill>
              <a:srgbClr val="F8F8F8"/>
            </a:solidFill>
            <a:ln w="9525">
              <a:solidFill>
                <a:schemeClr val="bg2"/>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endParaRPr lang="zh-CN" altLang="en-US" sz="1600">
                <a:solidFill>
                  <a:prstClr val="black"/>
                </a:solidFill>
                <a:latin typeface="Huawei Sans" panose="020C0503030203020204" pitchFamily="34" charset="0"/>
              </a:endParaRPr>
            </a:p>
          </p:txBody>
        </p:sp>
        <p:sp>
          <p:nvSpPr>
            <p:cNvPr id="8" name="圆角矩形 7"/>
            <p:cNvSpPr/>
            <p:nvPr/>
          </p:nvSpPr>
          <p:spPr bwMode="auto">
            <a:xfrm>
              <a:off x="1546711" y="2822801"/>
              <a:ext cx="1159175"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9" name="圆角矩形 8"/>
            <p:cNvSpPr/>
            <p:nvPr/>
          </p:nvSpPr>
          <p:spPr bwMode="auto">
            <a:xfrm>
              <a:off x="2769426" y="2822801"/>
              <a:ext cx="754812"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10" name="圆角矩形 9"/>
            <p:cNvSpPr/>
            <p:nvPr/>
          </p:nvSpPr>
          <p:spPr bwMode="auto">
            <a:xfrm>
              <a:off x="3593430" y="2822801"/>
              <a:ext cx="727854"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11" name="圆角矩形 10"/>
            <p:cNvSpPr/>
            <p:nvPr/>
          </p:nvSpPr>
          <p:spPr bwMode="auto">
            <a:xfrm>
              <a:off x="4390852" y="2822801"/>
              <a:ext cx="620024"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12" name="圆角矩形 11"/>
            <p:cNvSpPr/>
            <p:nvPr/>
          </p:nvSpPr>
          <p:spPr bwMode="auto">
            <a:xfrm>
              <a:off x="5081952" y="2822801"/>
              <a:ext cx="620024"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13" name="圆角矩形 12"/>
            <p:cNvSpPr/>
            <p:nvPr/>
          </p:nvSpPr>
          <p:spPr bwMode="auto">
            <a:xfrm>
              <a:off x="5773051" y="2822801"/>
              <a:ext cx="620024"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14" name="圆角矩形 13"/>
            <p:cNvSpPr/>
            <p:nvPr/>
          </p:nvSpPr>
          <p:spPr bwMode="auto">
            <a:xfrm>
              <a:off x="6464151" y="2822801"/>
              <a:ext cx="620024"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15" name="矩形 14"/>
            <p:cNvSpPr/>
            <p:nvPr/>
          </p:nvSpPr>
          <p:spPr bwMode="auto">
            <a:xfrm>
              <a:off x="3194717" y="2099697"/>
              <a:ext cx="1725285" cy="427984"/>
            </a:xfrm>
            <a:prstGeom prst="rect">
              <a:avLst/>
            </a:prstGeom>
            <a:solidFill>
              <a:srgbClr val="AFD89C"/>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MemStore</a:t>
              </a:r>
              <a:endParaRPr lang="zh-CN" altLang="en-US" sz="1600" dirty="0">
                <a:solidFill>
                  <a:prstClr val="black"/>
                </a:solidFill>
                <a:latin typeface="Huawei Sans" panose="020C0503030203020204" pitchFamily="34" charset="0"/>
              </a:endParaRPr>
            </a:p>
          </p:txBody>
        </p:sp>
        <p:sp>
          <p:nvSpPr>
            <p:cNvPr id="16" name="椭圆 15"/>
            <p:cNvSpPr/>
            <p:nvPr/>
          </p:nvSpPr>
          <p:spPr bwMode="auto">
            <a:xfrm>
              <a:off x="1280904" y="2129011"/>
              <a:ext cx="512194" cy="402808"/>
            </a:xfrm>
            <a:prstGeom prst="ellipse">
              <a:avLst/>
            </a:prstGeom>
            <a:solidFill>
              <a:srgbClr val="FDE397"/>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put</a:t>
              </a:r>
              <a:endParaRPr lang="zh-CN" altLang="en-US" sz="1600" dirty="0">
                <a:solidFill>
                  <a:prstClr val="black"/>
                </a:solidFill>
                <a:latin typeface="Huawei Sans" panose="020C0503030203020204" pitchFamily="34" charset="0"/>
              </a:endParaRPr>
            </a:p>
          </p:txBody>
        </p:sp>
        <p:cxnSp>
          <p:nvCxnSpPr>
            <p:cNvPr id="17" name="直接箭头连接符 16"/>
            <p:cNvCxnSpPr>
              <a:stCxn id="16" idx="6"/>
              <a:endCxn id="15" idx="1"/>
            </p:cNvCxnSpPr>
            <p:nvPr/>
          </p:nvCxnSpPr>
          <p:spPr bwMode="auto">
            <a:xfrm flipV="1">
              <a:off x="1793098" y="2313689"/>
              <a:ext cx="1401619" cy="16726"/>
            </a:xfrm>
            <a:prstGeom prst="straightConnector1">
              <a:avLst/>
            </a:prstGeom>
            <a:noFill/>
            <a:ln w="25400" cap="flat" cmpd="sng" algn="ctr">
              <a:solidFill>
                <a:schemeClr val="tx1"/>
              </a:solidFill>
              <a:prstDash val="solid"/>
              <a:round/>
              <a:headEnd type="none" w="med" len="med"/>
              <a:tailEnd type="arrow"/>
            </a:ln>
            <a:effectLst/>
          </p:spPr>
        </p:cxnSp>
        <p:cxnSp>
          <p:nvCxnSpPr>
            <p:cNvPr id="18" name="直接箭头连接符 17"/>
            <p:cNvCxnSpPr>
              <a:stCxn id="15" idx="2"/>
              <a:endCxn id="7" idx="0"/>
            </p:cNvCxnSpPr>
            <p:nvPr/>
          </p:nvCxnSpPr>
          <p:spPr bwMode="auto">
            <a:xfrm>
              <a:off x="4057360" y="2527681"/>
              <a:ext cx="376450" cy="201817"/>
            </a:xfrm>
            <a:prstGeom prst="straightConnector1">
              <a:avLst/>
            </a:prstGeom>
            <a:noFill/>
            <a:ln w="25400" cap="flat" cmpd="sng" algn="ctr">
              <a:solidFill>
                <a:schemeClr val="tx1"/>
              </a:solidFill>
              <a:prstDash val="solid"/>
              <a:round/>
              <a:headEnd type="none" w="med" len="med"/>
              <a:tailEnd type="arrow"/>
            </a:ln>
            <a:effectLst/>
          </p:spPr>
        </p:cxnSp>
        <p:sp>
          <p:nvSpPr>
            <p:cNvPr id="19" name="圆角矩形 18"/>
            <p:cNvSpPr/>
            <p:nvPr/>
          </p:nvSpPr>
          <p:spPr bwMode="auto">
            <a:xfrm>
              <a:off x="1546710" y="3685860"/>
              <a:ext cx="4205383"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20" name="圆角矩形 19"/>
            <p:cNvSpPr/>
            <p:nvPr/>
          </p:nvSpPr>
          <p:spPr bwMode="auto">
            <a:xfrm>
              <a:off x="5773051" y="3685860"/>
              <a:ext cx="620024"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21" name="圆角矩形 20"/>
            <p:cNvSpPr/>
            <p:nvPr/>
          </p:nvSpPr>
          <p:spPr bwMode="auto">
            <a:xfrm>
              <a:off x="6464151" y="3685860"/>
              <a:ext cx="620024"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sp>
          <p:nvSpPr>
            <p:cNvPr id="22" name="圆角矩形 21"/>
            <p:cNvSpPr/>
            <p:nvPr/>
          </p:nvSpPr>
          <p:spPr bwMode="auto">
            <a:xfrm>
              <a:off x="1546710" y="4517066"/>
              <a:ext cx="5634134" cy="402808"/>
            </a:xfrm>
            <a:prstGeom prst="roundRect">
              <a:avLst/>
            </a:prstGeom>
            <a:solidFill>
              <a:srgbClr val="BEE9EE"/>
            </a:solidFill>
            <a:ln w="9525">
              <a:solidFill>
                <a:schemeClr val="tx1"/>
              </a:solid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HFile</a:t>
              </a:r>
              <a:endParaRPr lang="zh-CN" altLang="en-US" sz="1600" dirty="0">
                <a:solidFill>
                  <a:prstClr val="black"/>
                </a:solidFill>
                <a:latin typeface="Huawei Sans" panose="020C0503030203020204" pitchFamily="34" charset="0"/>
              </a:endParaRPr>
            </a:p>
          </p:txBody>
        </p:sp>
        <p:cxnSp>
          <p:nvCxnSpPr>
            <p:cNvPr id="23" name="直接箭头连接符 22"/>
            <p:cNvCxnSpPr>
              <a:stCxn id="7" idx="2"/>
              <a:endCxn id="6" idx="0"/>
            </p:cNvCxnSpPr>
            <p:nvPr/>
          </p:nvCxnSpPr>
          <p:spPr bwMode="auto">
            <a:xfrm>
              <a:off x="4433810" y="3333710"/>
              <a:ext cx="0" cy="258847"/>
            </a:xfrm>
            <a:prstGeom prst="straightConnector1">
              <a:avLst/>
            </a:prstGeom>
            <a:noFill/>
            <a:ln w="25400" cap="flat" cmpd="sng" algn="ctr">
              <a:solidFill>
                <a:schemeClr val="tx1"/>
              </a:solidFill>
              <a:prstDash val="solid"/>
              <a:round/>
              <a:headEnd type="none" w="med" len="med"/>
              <a:tailEnd type="arrow"/>
            </a:ln>
            <a:effectLst/>
          </p:spPr>
        </p:cxnSp>
        <p:cxnSp>
          <p:nvCxnSpPr>
            <p:cNvPr id="24" name="直接箭头连接符 23"/>
            <p:cNvCxnSpPr>
              <a:stCxn id="6" idx="2"/>
              <a:endCxn id="5" idx="0"/>
            </p:cNvCxnSpPr>
            <p:nvPr/>
          </p:nvCxnSpPr>
          <p:spPr bwMode="auto">
            <a:xfrm>
              <a:off x="4433810" y="4196769"/>
              <a:ext cx="0" cy="212195"/>
            </a:xfrm>
            <a:prstGeom prst="straightConnector1">
              <a:avLst/>
            </a:prstGeom>
            <a:noFill/>
            <a:ln w="25400" cap="flat" cmpd="sng" algn="ctr">
              <a:solidFill>
                <a:schemeClr val="tx1"/>
              </a:solidFill>
              <a:prstDash val="solid"/>
              <a:round/>
              <a:headEnd type="none" w="med" len="med"/>
              <a:tailEnd type="arrow"/>
            </a:ln>
            <a:effectLst/>
          </p:spPr>
        </p:cxnSp>
        <p:sp>
          <p:nvSpPr>
            <p:cNvPr id="25" name="圆角矩形 24"/>
            <p:cNvSpPr/>
            <p:nvPr/>
          </p:nvSpPr>
          <p:spPr bwMode="auto">
            <a:xfrm>
              <a:off x="4470594" y="3382623"/>
              <a:ext cx="1671370" cy="151054"/>
            </a:xfrm>
            <a:prstGeom prst="roundRect">
              <a:avLst/>
            </a:prstGeom>
            <a:solidFill>
              <a:srgbClr val="F8F8F8"/>
            </a:solidFill>
            <a:ln w="9525">
              <a:no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Minor Compaction</a:t>
              </a:r>
              <a:endParaRPr lang="zh-CN" altLang="en-US" sz="1600" dirty="0">
                <a:solidFill>
                  <a:prstClr val="black"/>
                </a:solidFill>
                <a:latin typeface="Huawei Sans" panose="020C0503030203020204" pitchFamily="34" charset="0"/>
              </a:endParaRPr>
            </a:p>
          </p:txBody>
        </p:sp>
        <p:sp>
          <p:nvSpPr>
            <p:cNvPr id="26" name="圆角矩形 25"/>
            <p:cNvSpPr/>
            <p:nvPr/>
          </p:nvSpPr>
          <p:spPr bwMode="auto">
            <a:xfrm>
              <a:off x="4539606" y="4227997"/>
              <a:ext cx="1671370" cy="151054"/>
            </a:xfrm>
            <a:prstGeom prst="roundRect">
              <a:avLst/>
            </a:prstGeom>
            <a:solidFill>
              <a:srgbClr val="F8F8F8"/>
            </a:solidFill>
            <a:ln w="9525">
              <a:no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Major Compaction</a:t>
              </a:r>
              <a:endParaRPr lang="zh-CN" altLang="en-US" sz="1600" dirty="0">
                <a:solidFill>
                  <a:prstClr val="black"/>
                </a:solidFill>
                <a:latin typeface="Huawei Sans" panose="020C0503030203020204" pitchFamily="34" charset="0"/>
              </a:endParaRPr>
            </a:p>
          </p:txBody>
        </p:sp>
        <p:sp>
          <p:nvSpPr>
            <p:cNvPr id="27" name="圆角矩形 26"/>
            <p:cNvSpPr/>
            <p:nvPr/>
          </p:nvSpPr>
          <p:spPr bwMode="auto">
            <a:xfrm>
              <a:off x="4433354" y="2569446"/>
              <a:ext cx="727854" cy="125878"/>
            </a:xfrm>
            <a:prstGeom prst="roundRect">
              <a:avLst/>
            </a:prstGeom>
            <a:solidFill>
              <a:srgbClr val="F8F8F8"/>
            </a:solidFill>
            <a:ln w="9525">
              <a:no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Flush</a:t>
              </a:r>
              <a:endParaRPr lang="zh-CN" altLang="en-US" sz="1600" dirty="0">
                <a:solidFill>
                  <a:prstClr val="black"/>
                </a:solidFill>
                <a:latin typeface="Huawei Sans" panose="020C0503030203020204" pitchFamily="34" charset="0"/>
              </a:endParaRPr>
            </a:p>
          </p:txBody>
        </p:sp>
        <p:sp>
          <p:nvSpPr>
            <p:cNvPr id="28" name="圆角矩形 27"/>
            <p:cNvSpPr/>
            <p:nvPr/>
          </p:nvSpPr>
          <p:spPr bwMode="auto">
            <a:xfrm>
              <a:off x="2147400" y="1952836"/>
              <a:ext cx="727854" cy="252028"/>
            </a:xfrm>
            <a:prstGeom prst="roundRect">
              <a:avLst/>
            </a:prstGeom>
            <a:solidFill>
              <a:srgbClr val="F8F8F8"/>
            </a:solidFill>
            <a:ln w="9525">
              <a:noFill/>
              <a:round/>
              <a:headEnd/>
              <a:tailEnd/>
            </a:ln>
          </p:spPr>
          <p:txBody>
            <a:bodyPr wrap="none" lIns="64273" tIns="0" rIns="64273" bIns="32137" rtlCol="0" anchor="ctr">
              <a:noAutofit/>
            </a:bodyPr>
            <a:lstStyle/>
            <a:p>
              <a:pPr algn="ctr">
                <a:lnSpc>
                  <a:spcPct val="150000"/>
                </a:lnSpc>
                <a:spcBef>
                  <a:spcPct val="20000"/>
                </a:spcBef>
                <a:buClr>
                  <a:prstClr val="black"/>
                </a:buClr>
                <a:buFont typeface="Wingdings" pitchFamily="2" charset="2"/>
                <a:buNone/>
              </a:pPr>
              <a:r>
                <a:rPr sz="1600" b="0" u="none" dirty="0">
                  <a:solidFill>
                    <a:prstClr val="black"/>
                  </a:solidFill>
                  <a:latin typeface="Huawei Sans" panose="020C0503030203020204" pitchFamily="34" charset="0"/>
                </a:rPr>
                <a:t>Write</a:t>
              </a:r>
              <a:endParaRPr lang="zh-CN" altLang="en-US" sz="1600" dirty="0">
                <a:solidFill>
                  <a:prstClr val="black"/>
                </a:solidFill>
                <a:latin typeface="Huawei Sans" panose="020C0503030203020204" pitchFamily="34" charset="0"/>
              </a:endParaRPr>
            </a:p>
          </p:txBody>
        </p:sp>
      </p:grpSp>
      <p:pic>
        <p:nvPicPr>
          <p:cNvPr id="29" name="Picture 28">
            <a:extLst>
              <a:ext uri="{FF2B5EF4-FFF2-40B4-BE49-F238E27FC236}">
                <a16:creationId xmlns:a16="http://schemas.microsoft.com/office/drawing/2014/main" id="{8E12DFDB-AC53-4D4D-BE01-B0C5A57D0F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30" name="Graphic 29">
            <a:extLst>
              <a:ext uri="{FF2B5EF4-FFF2-40B4-BE49-F238E27FC236}">
                <a16:creationId xmlns:a16="http://schemas.microsoft.com/office/drawing/2014/main" id="{AE1BBB65-65F9-4C72-96DD-455AF06E4BB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31" name="Rectangle 30">
            <a:extLst>
              <a:ext uri="{FF2B5EF4-FFF2-40B4-BE49-F238E27FC236}">
                <a16:creationId xmlns:a16="http://schemas.microsoft.com/office/drawing/2014/main" id="{53890ED8-2A3A-453F-8C55-E3D083C8725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32" name="TextBox 31">
            <a:extLst>
              <a:ext uri="{FF2B5EF4-FFF2-40B4-BE49-F238E27FC236}">
                <a16:creationId xmlns:a16="http://schemas.microsoft.com/office/drawing/2014/main" id="{2F8E4965-3FE9-428C-AF7E-87E6772B3F5A}"/>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33" name="TextBox 32">
            <a:extLst>
              <a:ext uri="{FF2B5EF4-FFF2-40B4-BE49-F238E27FC236}">
                <a16:creationId xmlns:a16="http://schemas.microsoft.com/office/drawing/2014/main" id="{13E39E2F-F855-46BD-9578-B7688A1C08A7}"/>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6741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99311" y="494712"/>
            <a:ext cx="11293475" cy="497095"/>
          </a:xfrm>
        </p:spPr>
        <p:txBody>
          <a:bodyPr>
            <a:noAutofit/>
          </a:bodyPr>
          <a:lstStyle/>
          <a:p>
            <a:r>
              <a:rPr lang="zh-CN" altLang="en-US" sz="3200" b="1" dirty="0">
                <a:solidFill>
                  <a:srgbClr val="784658"/>
                </a:solidFill>
                <a:latin typeface="Heebo" pitchFamily="2" charset="-79"/>
                <a:cs typeface="Heebo" pitchFamily="2" charset="-79"/>
              </a:rPr>
              <a:t>OpenScanner</a:t>
            </a:r>
          </a:p>
        </p:txBody>
      </p:sp>
      <p:sp>
        <p:nvSpPr>
          <p:cNvPr id="3" name="文本占位符 2"/>
          <p:cNvSpPr>
            <a:spLocks noGrp="1"/>
          </p:cNvSpPr>
          <p:nvPr>
            <p:ph type="body" sz="quarter" idx="10"/>
          </p:nvPr>
        </p:nvSpPr>
        <p:spPr/>
        <p:txBody>
          <a:bodyPr>
            <a:noAutofit/>
          </a:bodyPr>
          <a:lstStyle/>
          <a:p>
            <a:r>
              <a:rPr b="0" u="none" dirty="0">
                <a:solidFill>
                  <a:schemeClr val="tx1">
                    <a:lumMod val="85000"/>
                    <a:lumOff val="15000"/>
                  </a:schemeClr>
                </a:solidFill>
                <a:latin typeface="Huawei Sans" panose="020C0503030203020204" pitchFamily="34" charset="0"/>
              </a:rPr>
              <a:t>In the OpenScanner process, two different scanners are created to read HFile and MemStore data.</a:t>
            </a:r>
            <a:endParaRPr lang="en-US" altLang="zh-CN" sz="1800" dirty="0">
              <a:solidFill>
                <a:schemeClr val="tx1">
                  <a:lumMod val="85000"/>
                  <a:lumOff val="15000"/>
                </a:schemeClr>
              </a:solidFill>
              <a:latin typeface="Huawei Sans" panose="020C0503030203020204" pitchFamily="34" charset="0"/>
            </a:endParaRPr>
          </a:p>
          <a:p>
            <a:pPr lvl="1"/>
            <a:r>
              <a:rPr b="0" u="none" dirty="0">
                <a:solidFill>
                  <a:schemeClr val="tx1">
                    <a:lumMod val="85000"/>
                    <a:lumOff val="15000"/>
                  </a:schemeClr>
                </a:solidFill>
                <a:latin typeface="Huawei Sans" panose="020C0503030203020204" pitchFamily="34" charset="0"/>
              </a:rPr>
              <a:t>The scanner corresponding to HFile is StoreFileScanner.</a:t>
            </a:r>
            <a:endParaRPr lang="en-US" altLang="zh-CN" dirty="0">
              <a:solidFill>
                <a:schemeClr val="tx1">
                  <a:lumMod val="85000"/>
                  <a:lumOff val="15000"/>
                </a:schemeClr>
              </a:solidFill>
              <a:latin typeface="Huawei Sans" panose="020C0503030203020204" pitchFamily="34" charset="0"/>
            </a:endParaRPr>
          </a:p>
          <a:p>
            <a:pPr lvl="1"/>
            <a:r>
              <a:rPr b="0" u="none" dirty="0">
                <a:solidFill>
                  <a:schemeClr val="tx1">
                    <a:lumMod val="85000"/>
                    <a:lumOff val="15000"/>
                  </a:schemeClr>
                </a:solidFill>
                <a:latin typeface="Huawei Sans" panose="020C0503030203020204" pitchFamily="34" charset="0"/>
              </a:rPr>
              <a:t>The scanner corresponding to MemStore is MemStoreScanner.</a:t>
            </a:r>
            <a:endParaRPr lang="en-US" altLang="zh-CN" dirty="0">
              <a:solidFill>
                <a:schemeClr val="tx1">
                  <a:lumMod val="85000"/>
                  <a:lumOff val="15000"/>
                </a:schemeClr>
              </a:solidFill>
              <a:latin typeface="Huawei Sans" panose="020C0503030203020204" pitchFamily="34" charset="0"/>
            </a:endParaRPr>
          </a:p>
          <a:p>
            <a:pPr lvl="1"/>
            <a:endParaRPr lang="zh-CN" altLang="en-US" dirty="0">
              <a:latin typeface="Huawei Sans" panose="020C0503030203020204" pitchFamily="34" charset="0"/>
            </a:endParaRPr>
          </a:p>
        </p:txBody>
      </p:sp>
      <p:pic>
        <p:nvPicPr>
          <p:cNvPr id="4" name="Picture 5" descr="C:\Users\b00178450\Desktop\HBase-漫画形象\绿色表.png"/>
          <p:cNvPicPr>
            <a:picLocks noChangeAspect="1" noChangeArrowheads="1"/>
          </p:cNvPicPr>
          <p:nvPr/>
        </p:nvPicPr>
        <p:blipFill>
          <a:blip r:embed="rId3" cstate="print">
            <a:duotone>
              <a:prstClr val="black"/>
              <a:srgbClr val="BEE9EE">
                <a:tint val="45000"/>
                <a:satMod val="400000"/>
              </a:srgbClr>
            </a:duotone>
          </a:blip>
          <a:srcRect/>
          <a:stretch>
            <a:fillRect/>
          </a:stretch>
        </p:blipFill>
        <p:spPr bwMode="auto">
          <a:xfrm>
            <a:off x="3686457" y="3593667"/>
            <a:ext cx="1692188" cy="1586993"/>
          </a:xfrm>
          <a:prstGeom prst="rect">
            <a:avLst/>
          </a:prstGeom>
          <a:noFill/>
        </p:spPr>
      </p:pic>
      <p:sp>
        <p:nvSpPr>
          <p:cNvPr id="5" name="TextBox 21"/>
          <p:cNvSpPr txBox="1"/>
          <p:nvPr/>
        </p:nvSpPr>
        <p:spPr>
          <a:xfrm>
            <a:off x="4117953" y="4233273"/>
            <a:ext cx="1008111" cy="338554"/>
          </a:xfrm>
          <a:prstGeom prst="rect">
            <a:avLst/>
          </a:prstGeom>
          <a:noFill/>
        </p:spPr>
        <p:txBody>
          <a:bodyPr wrap="square" rtlCol="0">
            <a:noAutofit/>
          </a:bodyPr>
          <a:lstStyle/>
          <a:p>
            <a:r>
              <a:rPr sz="1600" b="1" u="none" dirty="0">
                <a:solidFill>
                  <a:srgbClr val="C00000"/>
                </a:solidFill>
                <a:latin typeface="Huawei Sans" panose="020C0503030203020204" pitchFamily="34" charset="0"/>
              </a:rPr>
              <a:t>Region</a:t>
            </a:r>
            <a:endParaRPr lang="zh-CN" altLang="en-US" sz="1600" b="1" dirty="0">
              <a:solidFill>
                <a:srgbClr val="C00000"/>
              </a:solidFill>
              <a:latin typeface="Huawei Sans" panose="020C0503030203020204" pitchFamily="34" charset="0"/>
            </a:endParaRPr>
          </a:p>
        </p:txBody>
      </p:sp>
      <p:sp>
        <p:nvSpPr>
          <p:cNvPr id="6" name="圆角矩形 5"/>
          <p:cNvSpPr/>
          <p:nvPr/>
        </p:nvSpPr>
        <p:spPr bwMode="auto">
          <a:xfrm>
            <a:off x="6232531" y="3240156"/>
            <a:ext cx="2190756" cy="952363"/>
          </a:xfrm>
          <a:prstGeom prst="roundRect">
            <a:avLst/>
          </a:prstGeom>
          <a:solidFill>
            <a:srgbClr val="BEE9EE"/>
          </a:solidFill>
          <a:ln>
            <a:noFill/>
          </a:ln>
          <a:effectLst/>
        </p:spPr>
        <p:txBody>
          <a:bodyPr vert="horz" wrap="square" lIns="91440" tIns="45720" rIns="91440" bIns="45720" numCol="1" rtlCol="0" anchor="t" anchorCtr="0" compatLnSpc="1">
            <a:prstTxWarp prst="textNoShape">
              <a:avLst/>
            </a:prstTxWarp>
            <a:noAutofit/>
          </a:bodyPr>
          <a:lstStyle/>
          <a:p>
            <a:pPr>
              <a:buClr>
                <a:srgbClr val="CC9900"/>
              </a:buClr>
            </a:pPr>
            <a:r>
              <a:rPr sz="1400" b="0" u="none" dirty="0">
                <a:solidFill>
                  <a:srgbClr val="44546A"/>
                </a:solidFill>
                <a:latin typeface="Huawei Sans" panose="020C0503030203020204" pitchFamily="34" charset="0"/>
              </a:rPr>
              <a:t>  </a:t>
            </a:r>
            <a:r>
              <a:rPr sz="1400" b="0" u="none" dirty="0">
                <a:solidFill>
                  <a:srgbClr val="C00000"/>
                </a:solidFill>
                <a:latin typeface="Huawei Sans" panose="020C0503030203020204" pitchFamily="34" charset="0"/>
              </a:rPr>
              <a:t>ColumnFamily-1</a:t>
            </a:r>
          </a:p>
          <a:p>
            <a:pPr>
              <a:buClr>
                <a:srgbClr val="CC9900"/>
              </a:buClr>
            </a:pPr>
            <a:r>
              <a:rPr sz="1400" b="0" u="none" dirty="0">
                <a:solidFill>
                  <a:prstClr val="black"/>
                </a:solidFill>
                <a:latin typeface="Huawei Sans" panose="020C0503030203020204" pitchFamily="34" charset="0"/>
              </a:rPr>
              <a:t>MemStore</a:t>
            </a:r>
            <a:endParaRPr lang="en-US" altLang="zh-CN" sz="1400" dirty="0">
              <a:solidFill>
                <a:prstClr val="black"/>
              </a:solidFill>
              <a:latin typeface="Huawei Sans" panose="020C0503030203020204" pitchFamily="34" charset="0"/>
            </a:endParaRPr>
          </a:p>
          <a:p>
            <a:pPr lvl="1">
              <a:buClr>
                <a:srgbClr val="CC9900"/>
              </a:buClr>
            </a:pPr>
            <a:r>
              <a:rPr sz="1400" b="0" u="none" dirty="0">
                <a:solidFill>
                  <a:prstClr val="black"/>
                </a:solidFill>
                <a:latin typeface="Huawei Sans" panose="020C0503030203020204" pitchFamily="34" charset="0"/>
              </a:rPr>
              <a:t>HFile-11</a:t>
            </a:r>
          </a:p>
          <a:p>
            <a:pPr lvl="1">
              <a:buClr>
                <a:srgbClr val="CC9900"/>
              </a:buClr>
            </a:pPr>
            <a:r>
              <a:rPr sz="1400" b="0" u="none" dirty="0">
                <a:solidFill>
                  <a:prstClr val="black"/>
                </a:solidFill>
                <a:latin typeface="Huawei Sans" panose="020C0503030203020204" pitchFamily="34" charset="0"/>
              </a:rPr>
              <a:t>HFile-12</a:t>
            </a:r>
          </a:p>
          <a:p>
            <a:pPr>
              <a:buClr>
                <a:srgbClr val="CC9900"/>
              </a:buClr>
            </a:pPr>
            <a:endParaRPr lang="zh-CN" altLang="en-US" sz="1400" dirty="0">
              <a:solidFill>
                <a:prstClr val="black"/>
              </a:solidFill>
              <a:latin typeface="Huawei Sans" panose="020C0503030203020204" pitchFamily="34" charset="0"/>
            </a:endParaRPr>
          </a:p>
        </p:txBody>
      </p:sp>
      <p:sp>
        <p:nvSpPr>
          <p:cNvPr id="7" name="圆角矩形 6"/>
          <p:cNvSpPr/>
          <p:nvPr/>
        </p:nvSpPr>
        <p:spPr bwMode="auto">
          <a:xfrm>
            <a:off x="7310322" y="4431833"/>
            <a:ext cx="2016224" cy="1069351"/>
          </a:xfrm>
          <a:prstGeom prst="roundRect">
            <a:avLst/>
          </a:prstGeom>
          <a:solidFill>
            <a:srgbClr val="BEE9EE"/>
          </a:solidFill>
          <a:ln>
            <a:noFill/>
          </a:ln>
          <a:effectLst/>
        </p:spPr>
        <p:txBody>
          <a:bodyPr vert="horz" wrap="square" lIns="91440" tIns="45720" rIns="91440" bIns="45720" numCol="1" rtlCol="0" anchor="t" anchorCtr="0" compatLnSpc="1">
            <a:prstTxWarp prst="textNoShape">
              <a:avLst/>
            </a:prstTxWarp>
            <a:noAutofit/>
          </a:bodyPr>
          <a:lstStyle/>
          <a:p>
            <a:pPr>
              <a:buClr>
                <a:srgbClr val="CC9900"/>
              </a:buClr>
            </a:pPr>
            <a:r>
              <a:rPr sz="1400" b="0" u="none" dirty="0">
                <a:solidFill>
                  <a:srgbClr val="44546A"/>
                </a:solidFill>
                <a:latin typeface="Huawei Sans" panose="020C0503030203020204" pitchFamily="34" charset="0"/>
              </a:rPr>
              <a:t>  </a:t>
            </a:r>
            <a:r>
              <a:rPr sz="1400" b="0" u="none" dirty="0">
                <a:solidFill>
                  <a:srgbClr val="C00000"/>
                </a:solidFill>
                <a:latin typeface="Huawei Sans" panose="020C0503030203020204" pitchFamily="34" charset="0"/>
              </a:rPr>
              <a:t>ColumnFamily-2</a:t>
            </a:r>
          </a:p>
          <a:p>
            <a:pPr>
              <a:buClr>
                <a:srgbClr val="CC9900"/>
              </a:buClr>
            </a:pPr>
            <a:r>
              <a:rPr sz="1400" b="0" u="none" dirty="0">
                <a:solidFill>
                  <a:prstClr val="black"/>
                </a:solidFill>
                <a:latin typeface="Huawei Sans" panose="020C0503030203020204" pitchFamily="34" charset="0"/>
              </a:rPr>
              <a:t>MemStore</a:t>
            </a:r>
            <a:endParaRPr lang="en-US" altLang="zh-CN" sz="1400" dirty="0">
              <a:solidFill>
                <a:prstClr val="black"/>
              </a:solidFill>
              <a:latin typeface="Huawei Sans" panose="020C0503030203020204" pitchFamily="34" charset="0"/>
            </a:endParaRPr>
          </a:p>
          <a:p>
            <a:pPr lvl="1">
              <a:buClr>
                <a:srgbClr val="CC9900"/>
              </a:buClr>
            </a:pPr>
            <a:r>
              <a:rPr sz="1400" b="0" u="none" dirty="0">
                <a:solidFill>
                  <a:prstClr val="black"/>
                </a:solidFill>
                <a:latin typeface="Huawei Sans" panose="020C0503030203020204" pitchFamily="34" charset="0"/>
              </a:rPr>
              <a:t>HFile-21</a:t>
            </a:r>
          </a:p>
          <a:p>
            <a:pPr lvl="1">
              <a:buClr>
                <a:srgbClr val="CC9900"/>
              </a:buClr>
            </a:pPr>
            <a:r>
              <a:rPr sz="1400" b="0" u="none" dirty="0">
                <a:solidFill>
                  <a:prstClr val="black"/>
                </a:solidFill>
                <a:latin typeface="Huawei Sans" panose="020C0503030203020204" pitchFamily="34" charset="0"/>
              </a:rPr>
              <a:t>HFile-22</a:t>
            </a:r>
          </a:p>
        </p:txBody>
      </p:sp>
      <p:cxnSp>
        <p:nvCxnSpPr>
          <p:cNvPr id="8" name="直接箭头连接符 7"/>
          <p:cNvCxnSpPr>
            <a:stCxn id="4" idx="3"/>
            <a:endCxn id="6" idx="1"/>
          </p:cNvCxnSpPr>
          <p:nvPr/>
        </p:nvCxnSpPr>
        <p:spPr bwMode="auto">
          <a:xfrm flipV="1">
            <a:off x="5378645" y="3716337"/>
            <a:ext cx="853886" cy="670826"/>
          </a:xfrm>
          <a:prstGeom prst="straightConnector1">
            <a:avLst/>
          </a:prstGeom>
          <a:noFill/>
          <a:ln w="19050">
            <a:solidFill>
              <a:srgbClr val="30B5C5"/>
            </a:solidFill>
            <a:headEnd type="none"/>
            <a:tailEnd type="stealth" w="lg" len="lg"/>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cxnSp>
      <p:cxnSp>
        <p:nvCxnSpPr>
          <p:cNvPr id="12" name="直接箭头连接符 11"/>
          <p:cNvCxnSpPr>
            <a:stCxn id="4" idx="3"/>
            <a:endCxn id="7" idx="1"/>
          </p:cNvCxnSpPr>
          <p:nvPr/>
        </p:nvCxnSpPr>
        <p:spPr bwMode="auto">
          <a:xfrm>
            <a:off x="5378646" y="4387164"/>
            <a:ext cx="1931677" cy="579345"/>
          </a:xfrm>
          <a:prstGeom prst="straightConnector1">
            <a:avLst/>
          </a:prstGeom>
          <a:noFill/>
          <a:ln w="19050">
            <a:solidFill>
              <a:srgbClr val="30B5C5"/>
            </a:solidFill>
            <a:headEnd type="none"/>
            <a:tailEnd type="stealth" w="lg" len="lg"/>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cxnSp>
      <p:pic>
        <p:nvPicPr>
          <p:cNvPr id="10" name="Picture 9">
            <a:extLst>
              <a:ext uri="{FF2B5EF4-FFF2-40B4-BE49-F238E27FC236}">
                <a16:creationId xmlns:a16="http://schemas.microsoft.com/office/drawing/2014/main" id="{1BE2CB6A-1678-4DAC-BD75-A7DA94CCB0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11" name="Graphic 10">
            <a:extLst>
              <a:ext uri="{FF2B5EF4-FFF2-40B4-BE49-F238E27FC236}">
                <a16:creationId xmlns:a16="http://schemas.microsoft.com/office/drawing/2014/main" id="{4CCFB7D0-564C-4F6D-9ADE-7E982A21671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2979" y="6358054"/>
            <a:ext cx="2090144" cy="353721"/>
          </a:xfrm>
          <a:prstGeom prst="rect">
            <a:avLst/>
          </a:prstGeom>
        </p:spPr>
      </p:pic>
      <p:sp>
        <p:nvSpPr>
          <p:cNvPr id="13" name="Rectangle 12">
            <a:extLst>
              <a:ext uri="{FF2B5EF4-FFF2-40B4-BE49-F238E27FC236}">
                <a16:creationId xmlns:a16="http://schemas.microsoft.com/office/drawing/2014/main" id="{6E321D88-9600-4BB7-826C-E91A31C44E80}"/>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4" name="TextBox 13">
            <a:extLst>
              <a:ext uri="{FF2B5EF4-FFF2-40B4-BE49-F238E27FC236}">
                <a16:creationId xmlns:a16="http://schemas.microsoft.com/office/drawing/2014/main" id="{EB2C23C8-11EC-4E2B-A15C-E6A13817CA1D}"/>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5" name="TextBox 14">
            <a:extLst>
              <a:ext uri="{FF2B5EF4-FFF2-40B4-BE49-F238E27FC236}">
                <a16:creationId xmlns:a16="http://schemas.microsoft.com/office/drawing/2014/main" id="{B0349F8F-D77D-482A-9180-E78CAE2626CE}"/>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82383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68328" y="582615"/>
            <a:ext cx="10380759" cy="361948"/>
          </a:xfrm>
        </p:spPr>
        <p:txBody>
          <a:bodyPr>
            <a:noAutofit/>
          </a:bodyPr>
          <a:lstStyle/>
          <a:p>
            <a:r>
              <a:rPr lang="zh-CN" altLang="en-US" sz="3200" b="1" dirty="0">
                <a:solidFill>
                  <a:srgbClr val="784658"/>
                </a:solidFill>
                <a:latin typeface="Heebo" pitchFamily="2" charset="-79"/>
                <a:cs typeface="Heebo" pitchFamily="2" charset="-79"/>
              </a:rPr>
              <a:t>BloomFilter</a:t>
            </a:r>
          </a:p>
        </p:txBody>
      </p:sp>
      <p:sp>
        <p:nvSpPr>
          <p:cNvPr id="3" name="文本占位符 2"/>
          <p:cNvSpPr>
            <a:spLocks noGrp="1"/>
          </p:cNvSpPr>
          <p:nvPr>
            <p:ph type="body" sz="quarter" idx="10"/>
          </p:nvPr>
        </p:nvSpPr>
        <p:spPr/>
        <p:txBody>
          <a:bodyPr>
            <a:noAutofit/>
          </a:bodyPr>
          <a:lstStyle/>
          <a:p>
            <a:r>
              <a:rPr b="0" u="none" dirty="0">
                <a:latin typeface="Huawei Sans" panose="020C0503030203020204" pitchFamily="34" charset="0"/>
              </a:rPr>
              <a:t>BloomFilter optimizes random read scenarios, that is, the </a:t>
            </a:r>
            <a:r>
              <a:rPr b="1" u="none" dirty="0">
                <a:latin typeface="Huawei Sans" panose="020C0503030203020204" pitchFamily="34" charset="0"/>
              </a:rPr>
              <a:t>Get</a:t>
            </a:r>
            <a:r>
              <a:rPr b="0" u="none" dirty="0">
                <a:latin typeface="Huawei Sans" panose="020C0503030203020204" pitchFamily="34" charset="0"/>
              </a:rPr>
              <a:t> scenario. It can be used to quickly determine whether a user data record exists in a large dataset (most data in the dataset cannot be loaded to the memory).</a:t>
            </a:r>
            <a:endParaRPr lang="en-US" altLang="zh-CN" dirty="0">
              <a:latin typeface="Huawei Sans" panose="020C0503030203020204" pitchFamily="34" charset="0"/>
            </a:endParaRPr>
          </a:p>
          <a:p>
            <a:r>
              <a:rPr b="0" u="none" dirty="0">
                <a:latin typeface="Huawei Sans" panose="020C0503030203020204" pitchFamily="34" charset="0"/>
              </a:rPr>
              <a:t>BloomFilter </a:t>
            </a:r>
            <a:r>
              <a:rPr lang="en-US" b="0" u="none" dirty="0">
                <a:latin typeface="Huawei Sans" panose="020C0503030203020204" pitchFamily="34" charset="0"/>
              </a:rPr>
              <a:t>can misjudge </a:t>
            </a:r>
            <a:r>
              <a:rPr b="0" u="none" dirty="0">
                <a:latin typeface="Huawei Sans" panose="020C0503030203020204" pitchFamily="34" charset="0"/>
              </a:rPr>
              <a:t>whether a data record exists. However, the judgment result of "The subscriber data XXXX does not exist." is reliable.</a:t>
            </a:r>
            <a:endParaRPr lang="en-US" altLang="zh-CN" dirty="0">
              <a:latin typeface="Huawei Sans" panose="020C0503030203020204" pitchFamily="34" charset="0"/>
            </a:endParaRPr>
          </a:p>
          <a:p>
            <a:r>
              <a:rPr b="0" u="none" dirty="0">
                <a:latin typeface="Huawei Sans" panose="020C0503030203020204" pitchFamily="34" charset="0"/>
              </a:rPr>
              <a:t>HBase BloomFilter data is stored in HFiles.</a:t>
            </a:r>
            <a:endParaRPr lang="zh-CN" altLang="en-US" dirty="0">
              <a:latin typeface="Huawei Sans" panose="020C0503030203020204" pitchFamily="34" charset="0"/>
            </a:endParaRPr>
          </a:p>
        </p:txBody>
      </p:sp>
      <p:pic>
        <p:nvPicPr>
          <p:cNvPr id="4" name="Picture 3">
            <a:extLst>
              <a:ext uri="{FF2B5EF4-FFF2-40B4-BE49-F238E27FC236}">
                <a16:creationId xmlns:a16="http://schemas.microsoft.com/office/drawing/2014/main" id="{C21D93F9-15D2-4892-BB23-B6822D2F97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0E11CB15-6E3E-487E-8B83-82EE29A1273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6" name="Rectangle 5">
            <a:extLst>
              <a:ext uri="{FF2B5EF4-FFF2-40B4-BE49-F238E27FC236}">
                <a16:creationId xmlns:a16="http://schemas.microsoft.com/office/drawing/2014/main" id="{1A95D21F-F1D1-41EB-A161-783D2104722D}"/>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D6187B80-5C62-4087-9C9A-CA0E056E5DCE}"/>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5AA3B457-C0DB-49B2-A74A-470634209254}"/>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4032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766425" y="1155669"/>
            <a:ext cx="10151515" cy="440066"/>
          </a:xfrm>
        </p:spPr>
        <p:txBody>
          <a:bodyPr>
            <a:noAutofit/>
          </a:bodyPr>
          <a:lstStyle/>
          <a:p>
            <a:r>
              <a:rPr lang="zh-CN" altLang="en-US" sz="3200" b="1" dirty="0">
                <a:solidFill>
                  <a:srgbClr val="784658"/>
                </a:solidFill>
                <a:latin typeface="Heebo" pitchFamily="2" charset="-79"/>
                <a:cs typeface="Heebo" pitchFamily="2" charset="-79"/>
              </a:rPr>
              <a:t>Row Key</a:t>
            </a:r>
          </a:p>
        </p:txBody>
      </p:sp>
      <p:sp>
        <p:nvSpPr>
          <p:cNvPr id="4" name="文本占位符 3"/>
          <p:cNvSpPr>
            <a:spLocks noGrp="1"/>
          </p:cNvSpPr>
          <p:nvPr>
            <p:ph type="body" sz="quarter" idx="10"/>
          </p:nvPr>
        </p:nvSpPr>
        <p:spPr>
          <a:xfrm>
            <a:off x="455611" y="1738897"/>
            <a:ext cx="11293476" cy="4875042"/>
          </a:xfrm>
        </p:spPr>
        <p:txBody>
          <a:bodyPr>
            <a:noAutofit/>
          </a:bodyPr>
          <a:lstStyle/>
          <a:p>
            <a:pPr>
              <a:lnSpc>
                <a:spcPct val="125000"/>
              </a:lnSpc>
            </a:pPr>
            <a:r>
              <a:rPr sz="2000" b="0" u="none" dirty="0">
                <a:latin typeface="Huawei Sans" panose="020C0503030203020204" pitchFamily="34" charset="0"/>
              </a:rPr>
              <a:t>Row keys are stored in alphabetical order. Therefore, when designing row keys, you need to fully utilize the sorting feature to store frequently read data together and store recently accessed data together.</a:t>
            </a:r>
          </a:p>
          <a:p>
            <a:pPr>
              <a:lnSpc>
                <a:spcPct val="125000"/>
              </a:lnSpc>
            </a:pPr>
            <a:r>
              <a:rPr sz="2000" b="0" u="none" dirty="0">
                <a:latin typeface="Huawei Sans" panose="020C0503030203020204" pitchFamily="34" charset="0"/>
              </a:rPr>
              <a:t>For example, if data recently written to the HBase table is most likely to be accessed, you can use the timestamp as a part of the row key. Because the data is sorted in alphabetical order, you can use </a:t>
            </a:r>
            <a:r>
              <a:rPr sz="2000" b="1" u="none" dirty="0">
                <a:latin typeface="Huawei Sans" panose="020C0503030203020204" pitchFamily="34" charset="0"/>
              </a:rPr>
              <a:t>Long.MAX_VALUE - timestamp</a:t>
            </a:r>
            <a:r>
              <a:rPr sz="2000" b="0" u="none" dirty="0">
                <a:latin typeface="Huawei Sans" panose="020C0503030203020204" pitchFamily="34" charset="0"/>
              </a:rPr>
              <a:t> as the row key. </a:t>
            </a:r>
          </a:p>
          <a:p>
            <a:pPr marL="0" indent="0">
              <a:lnSpc>
                <a:spcPct val="125000"/>
              </a:lnSpc>
              <a:buNone/>
            </a:pPr>
            <a:endParaRPr sz="1800" b="0" u="none" dirty="0">
              <a:latin typeface="Huawei Sans" panose="020C0503030203020204" pitchFamily="34" charset="0"/>
            </a:endParaRPr>
          </a:p>
        </p:txBody>
      </p:sp>
      <p:pic>
        <p:nvPicPr>
          <p:cNvPr id="5" name="Picture 4">
            <a:extLst>
              <a:ext uri="{FF2B5EF4-FFF2-40B4-BE49-F238E27FC236}">
                <a16:creationId xmlns:a16="http://schemas.microsoft.com/office/drawing/2014/main" id="{F1FE871D-1A27-4470-BEA3-34CB415FCF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517CD225-C191-4301-B6D3-DCDA1023C1D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7" name="Rectangle 6">
            <a:extLst>
              <a:ext uri="{FF2B5EF4-FFF2-40B4-BE49-F238E27FC236}">
                <a16:creationId xmlns:a16="http://schemas.microsoft.com/office/drawing/2014/main" id="{3B2575A2-0F33-40C4-A76B-462B6525F586}"/>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8" name="TextBox 7">
            <a:extLst>
              <a:ext uri="{FF2B5EF4-FFF2-40B4-BE49-F238E27FC236}">
                <a16:creationId xmlns:a16="http://schemas.microsoft.com/office/drawing/2014/main" id="{D5670878-CC1A-4627-A978-36165421FB52}"/>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1D4E528-934C-4C10-945A-C5101A6A8BDB}"/>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0888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755512" y="1177768"/>
            <a:ext cx="10153650" cy="5405912"/>
          </a:xfrm>
        </p:spPr>
        <p:txBody>
          <a:bodyPr>
            <a:noAutofit/>
          </a:bodyPr>
          <a:lstStyle/>
          <a:p>
            <a:r>
              <a:rPr lang="en-US" dirty="0">
                <a:solidFill>
                  <a:schemeClr val="bg1">
                    <a:lumMod val="50000"/>
                  </a:schemeClr>
                </a:solidFill>
              </a:rPr>
              <a:t>Types of Databases</a:t>
            </a:r>
          </a:p>
          <a:p>
            <a:r>
              <a:rPr lang="en-US" dirty="0">
                <a:solidFill>
                  <a:schemeClr val="bg1">
                    <a:lumMod val="50000"/>
                  </a:schemeClr>
                </a:solidFill>
              </a:rPr>
              <a:t>HBase Overview</a:t>
            </a:r>
          </a:p>
          <a:p>
            <a:pPr algn="l"/>
            <a:r>
              <a:rPr lang="en-US" dirty="0">
                <a:solidFill>
                  <a:schemeClr val="bg1">
                    <a:lumMod val="50000"/>
                  </a:schemeClr>
                </a:solidFill>
              </a:rPr>
              <a:t>Storage Mechanism in HBase</a:t>
            </a:r>
          </a:p>
          <a:p>
            <a:r>
              <a:rPr lang="en-US" dirty="0">
                <a:solidFill>
                  <a:schemeClr val="bg1">
                    <a:lumMod val="50000"/>
                  </a:schemeClr>
                </a:solidFill>
              </a:rPr>
              <a:t>Features of HBase</a:t>
            </a:r>
            <a:endParaRPr dirty="0">
              <a:solidFill>
                <a:schemeClr val="bg1">
                  <a:lumMod val="50000"/>
                </a:schemeClr>
              </a:solidFill>
            </a:endParaRPr>
          </a:p>
          <a:p>
            <a:pPr algn="l"/>
            <a:r>
              <a:rPr lang="en-US" dirty="0">
                <a:solidFill>
                  <a:schemeClr val="bg1">
                    <a:lumMod val="50000"/>
                  </a:schemeClr>
                </a:solidFill>
              </a:rPr>
              <a:t>HBase Architecture</a:t>
            </a:r>
          </a:p>
          <a:p>
            <a:pPr algn="l"/>
            <a:r>
              <a:rPr lang="en-US" dirty="0">
                <a:solidFill>
                  <a:schemeClr val="bg1">
                    <a:lumMod val="50000"/>
                  </a:schemeClr>
                </a:solidFill>
              </a:rPr>
              <a:t>HBase Performance Tuning</a:t>
            </a:r>
          </a:p>
          <a:p>
            <a:pPr algn="l"/>
            <a:r>
              <a:rPr lang="en-US" b="1" dirty="0"/>
              <a:t>Hbase shell commands</a:t>
            </a:r>
          </a:p>
          <a:p>
            <a:pPr algn="l"/>
            <a:endParaRPr lang="en-US" dirty="0">
              <a:solidFill>
                <a:schemeClr val="bg1">
                  <a:lumMod val="50000"/>
                </a:schemeClr>
              </a:solidFill>
            </a:endParaRPr>
          </a:p>
          <a:p>
            <a:pPr algn="l"/>
            <a:endParaRPr lang="en-US" dirty="0">
              <a:solidFill>
                <a:schemeClr val="bg1">
                  <a:lumMod val="50000"/>
                </a:schemeClr>
              </a:solidFill>
            </a:endParaRPr>
          </a:p>
          <a:p>
            <a:pPr algn="l"/>
            <a:endParaRPr lang="en-US" dirty="0">
              <a:solidFill>
                <a:schemeClr val="bg1">
                  <a:lumMod val="50000"/>
                </a:schemeClr>
              </a:solidFill>
            </a:endParaRPr>
          </a:p>
          <a:p>
            <a:pPr algn="l"/>
            <a:endParaRPr lang="en-US" altLang="zh-CN" dirty="0">
              <a:latin typeface="Huawei Sans" panose="020C0503030203020204" pitchFamily="34" charset="0"/>
            </a:endParaRPr>
          </a:p>
          <a:p>
            <a:pPr algn="l"/>
            <a:endParaRPr lang="en-US" b="1" dirty="0"/>
          </a:p>
          <a:p>
            <a:pPr marL="0" indent="0">
              <a:buNone/>
            </a:pPr>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2101" y="6477802"/>
            <a:ext cx="2167470" cy="380198"/>
          </a:xfrm>
          <a:prstGeom prst="rect">
            <a:avLst/>
          </a:prstGeom>
        </p:spPr>
      </p:pic>
    </p:spTree>
    <p:extLst>
      <p:ext uri="{BB962C8B-B14F-4D97-AF65-F5344CB8AC3E}">
        <p14:creationId xmlns:p14="http://schemas.microsoft.com/office/powerpoint/2010/main" val="26592548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55628" y="575691"/>
            <a:ext cx="11293475" cy="497095"/>
          </a:xfrm>
        </p:spPr>
        <p:txBody>
          <a:bodyPr>
            <a:noAutofit/>
          </a:bodyPr>
          <a:lstStyle/>
          <a:p>
            <a:r>
              <a:rPr lang="zh-CN" altLang="en-US" sz="3200" b="1" dirty="0">
                <a:solidFill>
                  <a:srgbClr val="784658"/>
                </a:solidFill>
                <a:latin typeface="Heebo" pitchFamily="2" charset="-79"/>
                <a:cs typeface="Heebo" pitchFamily="2" charset="-79"/>
              </a:rPr>
              <a:t>Common Shell Commands of HBase</a:t>
            </a:r>
          </a:p>
        </p:txBody>
      </p:sp>
      <p:sp>
        <p:nvSpPr>
          <p:cNvPr id="3" name="文本占位符 2"/>
          <p:cNvSpPr>
            <a:spLocks noGrp="1"/>
          </p:cNvSpPr>
          <p:nvPr>
            <p:ph type="body" sz="quarter" idx="10"/>
          </p:nvPr>
        </p:nvSpPr>
        <p:spPr/>
        <p:txBody>
          <a:bodyPr>
            <a:noAutofit/>
          </a:bodyPr>
          <a:lstStyle/>
          <a:p>
            <a:r>
              <a:rPr b="1" u="none" dirty="0">
                <a:latin typeface="Huawei Sans" panose="020C0503030203020204" pitchFamily="34" charset="0"/>
              </a:rPr>
              <a:t>create</a:t>
            </a:r>
            <a:r>
              <a:rPr b="0" u="none" dirty="0">
                <a:latin typeface="Huawei Sans" panose="020C0503030203020204" pitchFamily="34" charset="0"/>
              </a:rPr>
              <a:t>: creates a table.</a:t>
            </a:r>
          </a:p>
          <a:p>
            <a:r>
              <a:rPr b="1" u="none" dirty="0">
                <a:latin typeface="Huawei Sans" panose="020C0503030203020204" pitchFamily="34" charset="0"/>
              </a:rPr>
              <a:t>list</a:t>
            </a:r>
            <a:r>
              <a:rPr b="0" u="none" dirty="0">
                <a:latin typeface="Huawei Sans" panose="020C0503030203020204" pitchFamily="34" charset="0"/>
              </a:rPr>
              <a:t>: lists all tables in HBase.</a:t>
            </a:r>
          </a:p>
          <a:p>
            <a:r>
              <a:rPr b="1" u="none" dirty="0">
                <a:latin typeface="Huawei Sans" panose="020C0503030203020204" pitchFamily="34" charset="0"/>
              </a:rPr>
              <a:t>put</a:t>
            </a:r>
            <a:r>
              <a:rPr b="0" u="none" dirty="0">
                <a:latin typeface="Huawei Sans" panose="020C0503030203020204" pitchFamily="34" charset="0"/>
              </a:rPr>
              <a:t>: adds data to a specified cell in a table, row, or column.</a:t>
            </a:r>
          </a:p>
          <a:p>
            <a:r>
              <a:rPr b="1" u="none" dirty="0">
                <a:latin typeface="Huawei Sans" panose="020C0503030203020204" pitchFamily="34" charset="0"/>
              </a:rPr>
              <a:t>scan</a:t>
            </a:r>
            <a:r>
              <a:rPr b="0" u="none" dirty="0">
                <a:latin typeface="Huawei Sans" panose="020C0503030203020204" pitchFamily="34" charset="0"/>
              </a:rPr>
              <a:t>: browses information about a table.</a:t>
            </a:r>
          </a:p>
          <a:p>
            <a:r>
              <a:rPr b="1" u="none" dirty="0">
                <a:latin typeface="Huawei Sans" panose="020C0503030203020204" pitchFamily="34" charset="0"/>
              </a:rPr>
              <a:t>get</a:t>
            </a:r>
            <a:r>
              <a:rPr b="0" u="none" dirty="0">
                <a:latin typeface="Huawei Sans" panose="020C0503030203020204" pitchFamily="34" charset="0"/>
              </a:rPr>
              <a:t>: obtains the value of a cell based on the table name, row, column, timestamp, time range, and version number.</a:t>
            </a:r>
          </a:p>
          <a:p>
            <a:r>
              <a:rPr b="1" u="none" dirty="0">
                <a:latin typeface="Huawei Sans" panose="020C0503030203020204" pitchFamily="34" charset="0"/>
              </a:rPr>
              <a:t>enable/disable</a:t>
            </a:r>
            <a:r>
              <a:rPr b="0" u="none" dirty="0">
                <a:latin typeface="Huawei Sans" panose="020C0503030203020204" pitchFamily="34" charset="0"/>
              </a:rPr>
              <a:t>: enables or disables a table.</a:t>
            </a:r>
          </a:p>
          <a:p>
            <a:r>
              <a:rPr b="1" u="none" dirty="0">
                <a:latin typeface="Huawei Sans" panose="020C0503030203020204" pitchFamily="34" charset="0"/>
              </a:rPr>
              <a:t>drop</a:t>
            </a:r>
            <a:r>
              <a:rPr b="0" u="none" dirty="0">
                <a:latin typeface="Huawei Sans" panose="020C0503030203020204" pitchFamily="34" charset="0"/>
              </a:rPr>
              <a:t>: deletes a table.</a:t>
            </a:r>
          </a:p>
          <a:p>
            <a:endParaRPr lang="zh-CN" altLang="en-US" dirty="0">
              <a:latin typeface="Huawei Sans" panose="020C0503030203020204" pitchFamily="34" charset="0"/>
            </a:endParaRPr>
          </a:p>
        </p:txBody>
      </p:sp>
      <p:pic>
        <p:nvPicPr>
          <p:cNvPr id="4" name="Picture 3">
            <a:extLst>
              <a:ext uri="{FF2B5EF4-FFF2-40B4-BE49-F238E27FC236}">
                <a16:creationId xmlns:a16="http://schemas.microsoft.com/office/drawing/2014/main" id="{B7B74487-C2A4-4EB0-9012-799A23A9E1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2F60CDEA-CC77-452E-9007-AE9C20C6319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6" name="Rectangle 5">
            <a:extLst>
              <a:ext uri="{FF2B5EF4-FFF2-40B4-BE49-F238E27FC236}">
                <a16:creationId xmlns:a16="http://schemas.microsoft.com/office/drawing/2014/main" id="{774BCDAA-864F-4A68-9582-DFCB54503ED9}"/>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34756DC0-8443-4F13-918D-07169EDF62CF}"/>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84ED4D69-8D52-4007-AEA7-565A6D2E8B51}"/>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05</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1412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8233992-08B0-4DD9-AD94-371B09F2CD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726" y="-411440"/>
            <a:ext cx="1632198" cy="1529835"/>
          </a:xfrm>
          <a:prstGeom prst="rect">
            <a:avLst/>
          </a:prstGeom>
        </p:spPr>
      </p:pic>
      <p:pic>
        <p:nvPicPr>
          <p:cNvPr id="5" name="Graphic 4">
            <a:extLst>
              <a:ext uri="{FF2B5EF4-FFF2-40B4-BE49-F238E27FC236}">
                <a16:creationId xmlns:a16="http://schemas.microsoft.com/office/drawing/2014/main" id="{F223F434-7FEE-4BA9-8953-E5A8E07AF4C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167554"/>
            <a:ext cx="2090144" cy="353721"/>
          </a:xfrm>
          <a:prstGeom prst="rect">
            <a:avLst/>
          </a:prstGeom>
        </p:spPr>
      </p:pic>
      <p:sp>
        <p:nvSpPr>
          <p:cNvPr id="7" name="TextBox 6">
            <a:extLst>
              <a:ext uri="{FF2B5EF4-FFF2-40B4-BE49-F238E27FC236}">
                <a16:creationId xmlns:a16="http://schemas.microsoft.com/office/drawing/2014/main" id="{5C19CDA9-742D-4DF7-BFDD-5FEE2CCFE986}"/>
              </a:ext>
            </a:extLst>
          </p:cNvPr>
          <p:cNvSpPr txBox="1"/>
          <p:nvPr/>
        </p:nvSpPr>
        <p:spPr>
          <a:xfrm>
            <a:off x="431054" y="53561"/>
            <a:ext cx="917148"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4" name="TextBox 13">
            <a:extLst>
              <a:ext uri="{FF2B5EF4-FFF2-40B4-BE49-F238E27FC236}">
                <a16:creationId xmlns:a16="http://schemas.microsoft.com/office/drawing/2014/main" id="{325D9333-65C7-4DA8-85AB-5B516FC526F5}"/>
              </a:ext>
            </a:extLst>
          </p:cNvPr>
          <p:cNvSpPr txBox="1"/>
          <p:nvPr/>
        </p:nvSpPr>
        <p:spPr>
          <a:xfrm>
            <a:off x="0" y="1697790"/>
            <a:ext cx="11666482" cy="2677656"/>
          </a:xfrm>
          <a:prstGeom prst="rect">
            <a:avLst/>
          </a:prstGeom>
          <a:noFill/>
        </p:spPr>
        <p:txBody>
          <a:bodyPr wrap="square">
            <a:spAutoFit/>
          </a:bodyPr>
          <a:lstStyle/>
          <a:p>
            <a:pPr algn="l"/>
            <a:r>
              <a:rPr lang="en-US" sz="2400" b="0" i="0" dirty="0">
                <a:solidFill>
                  <a:srgbClr val="374151"/>
                </a:solidFill>
                <a:effectLst/>
                <a:latin typeface="Söhne"/>
              </a:rPr>
              <a:t>HBase is a distributed, scalable, and column-oriented database system that is part of the larger Apache Hadoop ecosystem. Designed for managing and storing massive amounts of data.</a:t>
            </a:r>
          </a:p>
          <a:p>
            <a:pPr algn="l"/>
            <a:r>
              <a:rPr lang="en-US" sz="2400" b="0" i="0" dirty="0">
                <a:solidFill>
                  <a:srgbClr val="374151"/>
                </a:solidFill>
                <a:effectLst/>
                <a:latin typeface="Söhne"/>
              </a:rPr>
              <a:t>Key features of HBase include its horizontal scalability, allowing it to handle datasets by distributing data across multiple servers.</a:t>
            </a:r>
            <a:r>
              <a:rPr lang="ar-EG" sz="2400" b="0" i="0" dirty="0">
                <a:solidFill>
                  <a:srgbClr val="374151"/>
                </a:solidFill>
                <a:effectLst/>
                <a:latin typeface="Söhne"/>
              </a:rPr>
              <a:t> </a:t>
            </a:r>
            <a:r>
              <a:rPr lang="en-US" sz="2400" b="0" i="0" dirty="0">
                <a:solidFill>
                  <a:srgbClr val="374151"/>
                </a:solidFill>
                <a:effectLst/>
                <a:latin typeface="Söhne"/>
              </a:rPr>
              <a:t>HBase also offers impressive speed and performance, making it suitable for real-time or near-real-time applications. Its flexibility enables easy modifications to the schema and data, catering to evolving requirements.</a:t>
            </a:r>
          </a:p>
        </p:txBody>
      </p:sp>
    </p:spTree>
    <p:extLst>
      <p:ext uri="{BB962C8B-B14F-4D97-AF65-F5344CB8AC3E}">
        <p14:creationId xmlns:p14="http://schemas.microsoft.com/office/powerpoint/2010/main" val="3902867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B14C62-EC2A-4769-90FE-4AA5DFBF10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88378" y="-399531"/>
            <a:ext cx="2687769" cy="1800993"/>
          </a:xfrm>
          <a:prstGeom prst="rect">
            <a:avLst/>
          </a:prstGeom>
        </p:spPr>
      </p:pic>
      <p:pic>
        <p:nvPicPr>
          <p:cNvPr id="7" name="Graphic 6">
            <a:extLst>
              <a:ext uri="{FF2B5EF4-FFF2-40B4-BE49-F238E27FC236}">
                <a16:creationId xmlns:a16="http://schemas.microsoft.com/office/drawing/2014/main" id="{99942CB6-AF5A-47F4-ACE7-5EFA7708806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5929" y="5976537"/>
            <a:ext cx="2167470" cy="591661"/>
          </a:xfrm>
          <a:prstGeom prst="rect">
            <a:avLst/>
          </a:prstGeom>
        </p:spPr>
      </p:pic>
      <p:pic>
        <p:nvPicPr>
          <p:cNvPr id="17" name="Content Placeholder 16">
            <a:extLst>
              <a:ext uri="{FF2B5EF4-FFF2-40B4-BE49-F238E27FC236}">
                <a16:creationId xmlns:a16="http://schemas.microsoft.com/office/drawing/2014/main" id="{58195726-B3F6-4959-8007-1C4DF7026109}"/>
              </a:ext>
            </a:extLst>
          </p:cNvPr>
          <p:cNvPicPr>
            <a:picLocks noGrp="1" noChangeAspect="1"/>
          </p:cNvPicPr>
          <p:nvPr>
            <p:ph idx="1"/>
          </p:nvPr>
        </p:nvPicPr>
        <p:blipFill>
          <a:blip r:embed="rId5"/>
          <a:stretch>
            <a:fillRect/>
          </a:stretch>
        </p:blipFill>
        <p:spPr>
          <a:xfrm>
            <a:off x="1942272" y="1516965"/>
            <a:ext cx="8307455" cy="3093091"/>
          </a:xfrm>
        </p:spPr>
      </p:pic>
    </p:spTree>
    <p:extLst>
      <p:ext uri="{BB962C8B-B14F-4D97-AF65-F5344CB8AC3E}">
        <p14:creationId xmlns:p14="http://schemas.microsoft.com/office/powerpoint/2010/main" val="34134349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14715</TotalTime>
  <Words>2202</Words>
  <Application>Microsoft Office PowerPoint</Application>
  <PresentationFormat>Widescreen</PresentationFormat>
  <Paragraphs>381</Paragraphs>
  <Slides>40</Slides>
  <Notes>39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Calibri</vt:lpstr>
      <vt:lpstr>Calibri Light</vt:lpstr>
      <vt:lpstr>Heebo</vt:lpstr>
      <vt:lpstr>Huawei Sans</vt:lpstr>
      <vt:lpstr>Nunito</vt:lpstr>
      <vt:lpstr>Söhne</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Use Cases of HBase</vt:lpstr>
      <vt:lpstr>PowerPoint Presentation</vt:lpstr>
      <vt:lpstr>PowerPoint Presentation</vt:lpstr>
      <vt:lpstr>Row- and Column-oriented Storage</vt:lpstr>
      <vt:lpstr>PowerPoint Presentation</vt:lpstr>
      <vt:lpstr>HBase Architecture</vt:lpstr>
      <vt:lpstr>PowerPoint Presentation</vt:lpstr>
      <vt:lpstr>PowerPoint Presentation</vt:lpstr>
      <vt:lpstr>Data Read and Write Process</vt:lpstr>
      <vt:lpstr>Cache Refreshing</vt:lpstr>
      <vt:lpstr>Cache Refreshing</vt:lpstr>
      <vt:lpstr>PowerPoint Presentation</vt:lpstr>
      <vt:lpstr>PowerPoint Presentation</vt:lpstr>
      <vt:lpstr>Compaction</vt:lpstr>
      <vt:lpstr>Compaction</vt:lpstr>
      <vt:lpstr>OpenScanner</vt:lpstr>
      <vt:lpstr>BloomFilter</vt:lpstr>
      <vt:lpstr>Row Key</vt:lpstr>
      <vt:lpstr>PowerPoint Presentation</vt:lpstr>
      <vt:lpstr>Common Shell Commands of HBase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65</cp:revision>
  <dcterms:created xsi:type="dcterms:W3CDTF">2023-05-27T09:20:30Z</dcterms:created>
  <dcterms:modified xsi:type="dcterms:W3CDTF">2023-08-16T11:11:36Z</dcterms:modified>
</cp:coreProperties>
</file>