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bookmarkIdSeed="3">
  <p:sldMasterIdLst>
    <p:sldMasterId id="2147483648" r:id="rId1"/>
  </p:sldMasterIdLst>
  <p:sldIdLst>
    <p:sldId id="256" r:id="rId2"/>
    <p:sldId id="273" r:id="rId3"/>
    <p:sldId id="267" r:id="rId4"/>
    <p:sldId id="260" r:id="rId5"/>
    <p:sldId id="282" r:id="rId6"/>
    <p:sldId id="270" r:id="rId7"/>
    <p:sldId id="272" r:id="rId8"/>
    <p:sldId id="275" r:id="rId9"/>
    <p:sldId id="288" r:id="rId10"/>
    <p:sldId id="284" r:id="rId11"/>
    <p:sldId id="286" r:id="rId12"/>
    <p:sldId id="289" r:id="rId13"/>
    <p:sldId id="280" r:id="rId14"/>
    <p:sldId id="290" r:id="rId15"/>
    <p:sldId id="276" r:id="rId16"/>
    <p:sldId id="274" r:id="rId17"/>
    <p:sldId id="278" r:id="rId18"/>
    <p:sldId id="283" r:id="rId19"/>
    <p:sldId id="265" r:id="rId20"/>
  </p:sldIdLst>
  <p:sldSz cx="18288000" cy="10287000"/>
  <p:notesSz cx="6858000" cy="9144000"/>
  <p:embeddedFontLst>
    <p:embeddedFont>
      <p:font typeface="Playfair Display Bold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5" d="100"/>
          <a:sy n="45" d="100"/>
        </p:scale>
        <p:origin x="81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plos.org/plosone/article?id=10.1371/journal.pone.0309430" TargetMode="External"/><Relationship Id="rId3" Type="http://schemas.openxmlformats.org/officeDocument/2006/relationships/hyperlink" Target="https://doi.org/10.1038/s41598-025-08954-8" TargetMode="External"/><Relationship Id="rId7" Type="http://schemas.openxmlformats.org/officeDocument/2006/relationships/hyperlink" Target="https://doi.org/10.3390/app14135599" TargetMode="External"/><Relationship Id="rId2" Type="http://schemas.openxmlformats.org/officeDocument/2006/relationships/hyperlink" Target="https://doi.org/10.1038/s41598-025-89230-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dpi.com/1424-8220/22/3/799" TargetMode="External"/><Relationship Id="rId5" Type="http://schemas.openxmlformats.org/officeDocument/2006/relationships/hyperlink" Target="https://www.mdpi.com/2075-4418/11/5/811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s://www.mdpi.com/2072-6694/15/7/2179" TargetMode="External"/><Relationship Id="rId9" Type="http://schemas.openxmlformats.org/officeDocument/2006/relationships/hyperlink" Target="https://link.springer.com/article/10.1007/s44196-024-00599-1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20B971D-9F90-27E8-A53C-01DE05846E8D}"/>
              </a:ext>
            </a:extLst>
          </p:cNvPr>
          <p:cNvSpPr txBox="1"/>
          <p:nvPr/>
        </p:nvSpPr>
        <p:spPr>
          <a:xfrm>
            <a:off x="2286000" y="2844533"/>
            <a:ext cx="13716000" cy="6576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Hybrid Deep Learning Model for Multiclass Skin Cancer Classification</a:t>
            </a:r>
            <a:r>
              <a:rPr lang="ar-EG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ConvNeXtV2 and Separable Self-Attention Mechanisms</a:t>
            </a:r>
            <a:endParaRPr lang="ar-EG" sz="40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br>
              <a:rPr lang="en-US" sz="33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3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Researcher: Mishaal Mishaan Al-Otaibi</a:t>
            </a:r>
            <a:endParaRPr lang="ar-EG" sz="33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sz="33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Supervisor : DR. Hager Saleh</a:t>
            </a:r>
            <a:endParaRPr lang="ar-EG" sz="33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sz="33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College of Informatics — Midocean University</a:t>
            </a:r>
            <a:endParaRPr lang="ar-EG" sz="3300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sz="33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Year: 2025</a:t>
            </a:r>
          </a:p>
        </p:txBody>
      </p:sp>
      <p:grpSp>
        <p:nvGrpSpPr>
          <p:cNvPr id="6" name="Group 3">
            <a:extLst>
              <a:ext uri="{FF2B5EF4-FFF2-40B4-BE49-F238E27FC236}">
                <a16:creationId xmlns:a16="http://schemas.microsoft.com/office/drawing/2014/main" id="{65675B08-6442-A2F5-AEC4-4111C69292B0}"/>
              </a:ext>
            </a:extLst>
          </p:cNvPr>
          <p:cNvGrpSpPr/>
          <p:nvPr/>
        </p:nvGrpSpPr>
        <p:grpSpPr>
          <a:xfrm>
            <a:off x="0" y="2989194"/>
            <a:ext cx="360589" cy="7297806"/>
            <a:chOff x="0" y="0"/>
            <a:chExt cx="94970" cy="1922056"/>
          </a:xfrm>
        </p:grpSpPr>
        <p:sp>
          <p:nvSpPr>
            <p:cNvPr id="7" name="Freeform 4">
              <a:extLst>
                <a:ext uri="{FF2B5EF4-FFF2-40B4-BE49-F238E27FC236}">
                  <a16:creationId xmlns:a16="http://schemas.microsoft.com/office/drawing/2014/main" id="{5F508ABB-D479-0457-C4CE-96B6D0F8766C}"/>
                </a:ext>
              </a:extLst>
            </p:cNvPr>
            <p:cNvSpPr/>
            <p:nvPr/>
          </p:nvSpPr>
          <p:spPr>
            <a:xfrm>
              <a:off x="0" y="0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8" name="TextBox 5">
              <a:extLst>
                <a:ext uri="{FF2B5EF4-FFF2-40B4-BE49-F238E27FC236}">
                  <a16:creationId xmlns:a16="http://schemas.microsoft.com/office/drawing/2014/main" id="{7FE14F5B-6B69-958E-66BE-B0157703712B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10" name="Group 3">
            <a:extLst>
              <a:ext uri="{FF2B5EF4-FFF2-40B4-BE49-F238E27FC236}">
                <a16:creationId xmlns:a16="http://schemas.microsoft.com/office/drawing/2014/main" id="{2D521E7D-3EF0-B98B-A047-B5AB23FFD7BC}"/>
              </a:ext>
            </a:extLst>
          </p:cNvPr>
          <p:cNvGrpSpPr/>
          <p:nvPr/>
        </p:nvGrpSpPr>
        <p:grpSpPr>
          <a:xfrm>
            <a:off x="17914591" y="-3464"/>
            <a:ext cx="360589" cy="7297806"/>
            <a:chOff x="0" y="0"/>
            <a:chExt cx="94970" cy="1922056"/>
          </a:xfrm>
        </p:grpSpPr>
        <p:sp>
          <p:nvSpPr>
            <p:cNvPr id="12" name="Freeform 4">
              <a:extLst>
                <a:ext uri="{FF2B5EF4-FFF2-40B4-BE49-F238E27FC236}">
                  <a16:creationId xmlns:a16="http://schemas.microsoft.com/office/drawing/2014/main" id="{F4A40D36-CEFD-2C48-0788-85A4A278E92D}"/>
                </a:ext>
              </a:extLst>
            </p:cNvPr>
            <p:cNvSpPr/>
            <p:nvPr/>
          </p:nvSpPr>
          <p:spPr>
            <a:xfrm>
              <a:off x="0" y="0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13" name="TextBox 5">
              <a:extLst>
                <a:ext uri="{FF2B5EF4-FFF2-40B4-BE49-F238E27FC236}">
                  <a16:creationId xmlns:a16="http://schemas.microsoft.com/office/drawing/2014/main" id="{91B79274-79C3-223C-840C-2816545CF0C4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EE3C3B76-45D3-91F7-2091-BCFFB223725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6446" y="0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C1C322-D554-D112-8B90-AE4665F18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>
            <a:extLst>
              <a:ext uri="{FF2B5EF4-FFF2-40B4-BE49-F238E27FC236}">
                <a16:creationId xmlns:a16="http://schemas.microsoft.com/office/drawing/2014/main" id="{4BC78597-37EC-34C9-290D-482CABD01E5D}"/>
              </a:ext>
            </a:extLst>
          </p:cNvPr>
          <p:cNvGrpSpPr/>
          <p:nvPr/>
        </p:nvGrpSpPr>
        <p:grpSpPr>
          <a:xfrm>
            <a:off x="0" y="3176724"/>
            <a:ext cx="361950" cy="3383783"/>
            <a:chOff x="0" y="0"/>
            <a:chExt cx="95328" cy="891202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3FB99AB6-A493-614C-DE2F-F674A7514117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5166330D-8C1C-6B6B-7CDC-0E818F85D653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FFA84143-BAF0-3BD1-CD54-AC71A99CA569}"/>
              </a:ext>
            </a:extLst>
          </p:cNvPr>
          <p:cNvGrpSpPr/>
          <p:nvPr/>
        </p:nvGrpSpPr>
        <p:grpSpPr>
          <a:xfrm>
            <a:off x="17926050" y="3176724"/>
            <a:ext cx="361950" cy="3383783"/>
            <a:chOff x="0" y="0"/>
            <a:chExt cx="95328" cy="891202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2B2FE85C-A095-05CB-8DAE-E2F846FAC8F0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BB4CB815-F497-7712-B640-0D8771A68324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4E16E0E8-2076-3B5F-F519-A9A43D48E67B}"/>
              </a:ext>
            </a:extLst>
          </p:cNvPr>
          <p:cNvSpPr txBox="1"/>
          <p:nvPr/>
        </p:nvSpPr>
        <p:spPr>
          <a:xfrm>
            <a:off x="7391400" y="687499"/>
            <a:ext cx="4678176" cy="856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419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</a:rPr>
              <a:t>Introduction</a:t>
            </a:r>
            <a:endParaRPr lang="en-US" sz="4400" b="1" dirty="0">
              <a:solidFill>
                <a:schemeClr val="accent1">
                  <a:lumMod val="50000"/>
                </a:schemeClr>
              </a:solidFill>
              <a:latin typeface="Playfair Display Bold"/>
              <a:ea typeface="Playfair Display Bold"/>
              <a:cs typeface="Playfair Display Bold"/>
              <a:sym typeface="Playfair Display Bold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92C50E-3052-7B52-81E2-CE118969148E}"/>
              </a:ext>
            </a:extLst>
          </p:cNvPr>
          <p:cNvSpPr txBox="1"/>
          <p:nvPr/>
        </p:nvSpPr>
        <p:spPr>
          <a:xfrm>
            <a:off x="1295400" y="3026764"/>
            <a:ext cx="14478000" cy="59910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Skin cancer is among the most common and deadly cancers worldwide.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Early detection dramatically improves survival, but manual diagnosis is difficult due to visual similarity between lesions.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AI and deep learning now enable highly accurate automated diagnosis from </a:t>
            </a: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dermoscopic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images.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This research proposes a hybrid deep learning architecture combining CNNs (ConvNeXtV2) and separable self-attention to enhance accuracy and efficiency.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CF9309C-4FE9-233A-44D7-54CC1ACDCE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2134" y="-5164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141651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EC06C3-9FF5-CB69-149A-F7862C952B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29B5684F-7E92-F2A0-9B09-B554A31C6464}"/>
              </a:ext>
            </a:extLst>
          </p:cNvPr>
          <p:cNvGrpSpPr/>
          <p:nvPr/>
        </p:nvGrpSpPr>
        <p:grpSpPr>
          <a:xfrm>
            <a:off x="0" y="2989194"/>
            <a:ext cx="360589" cy="7297806"/>
            <a:chOff x="0" y="0"/>
            <a:chExt cx="94970" cy="1922056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CF59E1C2-0AE7-EA74-2078-A26D0B2A400A}"/>
                </a:ext>
              </a:extLst>
            </p:cNvPr>
            <p:cNvSpPr/>
            <p:nvPr/>
          </p:nvSpPr>
          <p:spPr>
            <a:xfrm>
              <a:off x="0" y="0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E7719D5D-3B2A-9B02-FF32-C2C135A77F4D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7E6C911F-523A-64E7-E144-5D37D3CEECC3}"/>
              </a:ext>
            </a:extLst>
          </p:cNvPr>
          <p:cNvGrpSpPr/>
          <p:nvPr/>
        </p:nvGrpSpPr>
        <p:grpSpPr>
          <a:xfrm>
            <a:off x="17989949" y="0"/>
            <a:ext cx="298051" cy="6987263"/>
            <a:chOff x="0" y="0"/>
            <a:chExt cx="78499" cy="1840267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24047E9F-B74B-7F09-47C4-331FB44AB9AC}"/>
                </a:ext>
              </a:extLst>
            </p:cNvPr>
            <p:cNvSpPr/>
            <p:nvPr/>
          </p:nvSpPr>
          <p:spPr>
            <a:xfrm>
              <a:off x="0" y="0"/>
              <a:ext cx="78499" cy="1840267"/>
            </a:xfrm>
            <a:custGeom>
              <a:avLst/>
              <a:gdLst/>
              <a:ahLst/>
              <a:cxnLst/>
              <a:rect l="l" t="t" r="r" b="b"/>
              <a:pathLst>
                <a:path w="78499" h="1840267">
                  <a:moveTo>
                    <a:pt x="0" y="0"/>
                  </a:moveTo>
                  <a:lnTo>
                    <a:pt x="78499" y="0"/>
                  </a:lnTo>
                  <a:lnTo>
                    <a:pt x="78499" y="1840267"/>
                  </a:lnTo>
                  <a:lnTo>
                    <a:pt x="0" y="1840267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A1DA0687-C9C5-DFCA-FA69-5C806F59B234}"/>
                </a:ext>
              </a:extLst>
            </p:cNvPr>
            <p:cNvSpPr txBox="1"/>
            <p:nvPr/>
          </p:nvSpPr>
          <p:spPr>
            <a:xfrm>
              <a:off x="0" y="-38100"/>
              <a:ext cx="78499" cy="187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E19F349E-F9B9-CFFA-8DA2-01B10C800F73}"/>
              </a:ext>
            </a:extLst>
          </p:cNvPr>
          <p:cNvGrpSpPr/>
          <p:nvPr/>
        </p:nvGrpSpPr>
        <p:grpSpPr>
          <a:xfrm>
            <a:off x="16646024" y="7727791"/>
            <a:ext cx="540586" cy="540586"/>
            <a:chOff x="0" y="0"/>
            <a:chExt cx="142377" cy="14237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DECF4A7-7394-457E-34FD-104720F04A84}"/>
                </a:ext>
              </a:extLst>
            </p:cNvPr>
            <p:cNvSpPr/>
            <p:nvPr/>
          </p:nvSpPr>
          <p:spPr>
            <a:xfrm>
              <a:off x="0" y="0"/>
              <a:ext cx="142377" cy="142377"/>
            </a:xfrm>
            <a:custGeom>
              <a:avLst/>
              <a:gdLst/>
              <a:ahLst/>
              <a:cxnLst/>
              <a:rect l="l" t="t" r="r" b="b"/>
              <a:pathLst>
                <a:path w="142377" h="142377">
                  <a:moveTo>
                    <a:pt x="0" y="0"/>
                  </a:moveTo>
                  <a:lnTo>
                    <a:pt x="142377" y="0"/>
                  </a:lnTo>
                  <a:lnTo>
                    <a:pt x="142377" y="142377"/>
                  </a:lnTo>
                  <a:lnTo>
                    <a:pt x="0" y="14237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325D95D5-7BA5-1F54-B307-7378339CA6DD}"/>
                </a:ext>
              </a:extLst>
            </p:cNvPr>
            <p:cNvSpPr txBox="1"/>
            <p:nvPr/>
          </p:nvSpPr>
          <p:spPr>
            <a:xfrm>
              <a:off x="0" y="-38100"/>
              <a:ext cx="142377" cy="1804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8" name="TextBox 18">
            <a:extLst>
              <a:ext uri="{FF2B5EF4-FFF2-40B4-BE49-F238E27FC236}">
                <a16:creationId xmlns:a16="http://schemas.microsoft.com/office/drawing/2014/main" id="{229F04AC-0273-FB8B-B500-2E7B451250D8}"/>
              </a:ext>
            </a:extLst>
          </p:cNvPr>
          <p:cNvSpPr txBox="1"/>
          <p:nvPr/>
        </p:nvSpPr>
        <p:spPr>
          <a:xfrm>
            <a:off x="6804912" y="723900"/>
            <a:ext cx="4678176" cy="856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19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</a:rPr>
              <a:t>Research Problem</a:t>
            </a:r>
            <a:endParaRPr lang="en-US" sz="4400" b="1" dirty="0">
              <a:solidFill>
                <a:schemeClr val="accent1">
                  <a:lumMod val="50000"/>
                </a:schemeClr>
              </a:solidFill>
              <a:latin typeface="Playfair Display Bold"/>
              <a:ea typeface="Playfair Display Bold"/>
              <a:cs typeface="Playfair Display Bold"/>
              <a:sym typeface="Playfair Display Bold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4895A5-43E4-DB4C-C5C5-C47F350CA73B}"/>
              </a:ext>
            </a:extLst>
          </p:cNvPr>
          <p:cNvSpPr txBox="1"/>
          <p:nvPr/>
        </p:nvSpPr>
        <p:spPr>
          <a:xfrm>
            <a:off x="1101390" y="3000791"/>
            <a:ext cx="12767010" cy="68528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Skin lesions share highly similar textures and colors → causing misdiagnosis.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Datasets are imbalanced, small, and contain artifacts (hair, lighting).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CNNs capture local features but struggle with long-range dependencies.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Transformers capture global patterns but are computationally heavy.</a:t>
            </a:r>
          </a:p>
          <a:p>
            <a:pPr marR="0" lvl="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b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→ Problem: How to design a hybrid model that is accurate, generalizable, and computationally efficient for multiclass skin cancer classification?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C69E0B-1DB2-D43A-5353-8C1EC3D322E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7577" y="-136687"/>
            <a:ext cx="2938145" cy="2938145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Rectangle 1">
            <a:extLst>
              <a:ext uri="{FF2B5EF4-FFF2-40B4-BE49-F238E27FC236}">
                <a16:creationId xmlns:a16="http://schemas.microsoft.com/office/drawing/2014/main" id="{24074CA6-85A5-CE4E-4333-4C4547F758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14662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/>
          <p:nvPr/>
        </p:nvGrpSpPr>
        <p:grpSpPr>
          <a:xfrm>
            <a:off x="0" y="3176724"/>
            <a:ext cx="361950" cy="3383783"/>
            <a:chOff x="0" y="0"/>
            <a:chExt cx="95328" cy="89120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7926050" y="3176724"/>
            <a:ext cx="361950" cy="3383783"/>
            <a:chOff x="0" y="0"/>
            <a:chExt cx="95328" cy="89120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6804912" y="723980"/>
            <a:ext cx="4678176" cy="856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419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</a:rPr>
              <a:t>Research Objectives</a:t>
            </a:r>
            <a:endParaRPr lang="en-US" sz="4400" b="1" dirty="0">
              <a:solidFill>
                <a:schemeClr val="accent1">
                  <a:lumMod val="50000"/>
                </a:schemeClr>
              </a:solidFill>
              <a:latin typeface="Playfair Display Bold"/>
              <a:ea typeface="Playfair Display Bold"/>
              <a:cs typeface="Playfair Display Bold"/>
              <a:sym typeface="Playfair Display Bold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5C280F3-8B50-BDD5-C688-EB2C422A651B}"/>
              </a:ext>
            </a:extLst>
          </p:cNvPr>
          <p:cNvSpPr/>
          <p:nvPr/>
        </p:nvSpPr>
        <p:spPr>
          <a:xfrm>
            <a:off x="1219200" y="2957594"/>
            <a:ext cx="6328247" cy="85613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200" dirty="0"/>
              <a:t>Review current deep learning approaches for skin cancer detection.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DE065C2-E76F-CFBA-737F-1DB7B39FAE66}"/>
              </a:ext>
            </a:extLst>
          </p:cNvPr>
          <p:cNvSpPr/>
          <p:nvPr/>
        </p:nvSpPr>
        <p:spPr>
          <a:xfrm>
            <a:off x="10527814" y="6560507"/>
            <a:ext cx="6328247" cy="85613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200" dirty="0"/>
              <a:t>Evaluate performance through 5-fold stratified cross-validation.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A16877-4322-7F0A-4FBF-AD8C11D9C375}"/>
              </a:ext>
            </a:extLst>
          </p:cNvPr>
          <p:cNvSpPr/>
          <p:nvPr/>
        </p:nvSpPr>
        <p:spPr>
          <a:xfrm>
            <a:off x="6705600" y="5306160"/>
            <a:ext cx="6328247" cy="85613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200" dirty="0"/>
              <a:t>Improve generalization using transfer learning &amp; augmentation.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C5C28C-665D-8342-05D2-1597A7212AA0}"/>
              </a:ext>
            </a:extLst>
          </p:cNvPr>
          <p:cNvSpPr/>
          <p:nvPr/>
        </p:nvSpPr>
        <p:spPr>
          <a:xfrm>
            <a:off x="4105480" y="4100464"/>
            <a:ext cx="6328247" cy="85613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200" dirty="0"/>
              <a:t>Develop a hybrid ConvNeXtV2 + Separable Self-Attention model.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595555-251B-A59B-EFBD-F1C408C6DE24}"/>
              </a:ext>
            </a:extLst>
          </p:cNvPr>
          <p:cNvSpPr txBox="1"/>
          <p:nvPr/>
        </p:nvSpPr>
        <p:spPr>
          <a:xfrm>
            <a:off x="712882" y="7581900"/>
            <a:ext cx="8915400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Main Research Question :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can we design a hybrid deep learning architecture that improves accuracy, generalization, and computational efficiency in multiclass skin lesion classification?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8A952E6-DF03-E04B-CABC-20D10AFD9DA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9855" y="-18282"/>
            <a:ext cx="2938145" cy="2938145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CE38CC4-F9A1-A588-6E86-F30F225DDA3A}"/>
              </a:ext>
            </a:extLst>
          </p:cNvPr>
          <p:cNvSpPr/>
          <p:nvPr/>
        </p:nvSpPr>
        <p:spPr>
          <a:xfrm>
            <a:off x="11701331" y="7930361"/>
            <a:ext cx="6328247" cy="856132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200" dirty="0"/>
              <a:t>Compare with state-of-the-art CNN and </a:t>
            </a:r>
            <a:r>
              <a:rPr lang="en-US" sz="2200" dirty="0" err="1"/>
              <a:t>ViT</a:t>
            </a:r>
            <a:r>
              <a:rPr lang="en-US" sz="2200" dirty="0"/>
              <a:t> models.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DF13B4-9BDA-79F4-C5A8-B682F27BD3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EDF29950-EF80-39EB-7F47-2A42FF631EAA}"/>
              </a:ext>
            </a:extLst>
          </p:cNvPr>
          <p:cNvGrpSpPr/>
          <p:nvPr/>
        </p:nvGrpSpPr>
        <p:grpSpPr>
          <a:xfrm>
            <a:off x="0" y="2989194"/>
            <a:ext cx="360589" cy="7297806"/>
            <a:chOff x="0" y="0"/>
            <a:chExt cx="94970" cy="1922056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5CBBBD53-DA7D-40EB-9A40-C5BA69178905}"/>
                </a:ext>
              </a:extLst>
            </p:cNvPr>
            <p:cNvSpPr/>
            <p:nvPr/>
          </p:nvSpPr>
          <p:spPr>
            <a:xfrm>
              <a:off x="0" y="0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6C42A714-F175-CFC3-49C3-5A610CAD29E8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682B2259-A4E1-1C2E-5881-27282F1C5BA6}"/>
              </a:ext>
            </a:extLst>
          </p:cNvPr>
          <p:cNvGrpSpPr/>
          <p:nvPr/>
        </p:nvGrpSpPr>
        <p:grpSpPr>
          <a:xfrm>
            <a:off x="17989949" y="0"/>
            <a:ext cx="298051" cy="6987263"/>
            <a:chOff x="0" y="0"/>
            <a:chExt cx="78499" cy="1840267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35FC12E9-C3EC-B0BC-98C2-E8262072630C}"/>
                </a:ext>
              </a:extLst>
            </p:cNvPr>
            <p:cNvSpPr/>
            <p:nvPr/>
          </p:nvSpPr>
          <p:spPr>
            <a:xfrm>
              <a:off x="0" y="0"/>
              <a:ext cx="78499" cy="1840267"/>
            </a:xfrm>
            <a:custGeom>
              <a:avLst/>
              <a:gdLst/>
              <a:ahLst/>
              <a:cxnLst/>
              <a:rect l="l" t="t" r="r" b="b"/>
              <a:pathLst>
                <a:path w="78499" h="1840267">
                  <a:moveTo>
                    <a:pt x="0" y="0"/>
                  </a:moveTo>
                  <a:lnTo>
                    <a:pt x="78499" y="0"/>
                  </a:lnTo>
                  <a:lnTo>
                    <a:pt x="78499" y="1840267"/>
                  </a:lnTo>
                  <a:lnTo>
                    <a:pt x="0" y="1840267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E99F2FAC-653C-7F4E-8FA2-08A18120F360}"/>
                </a:ext>
              </a:extLst>
            </p:cNvPr>
            <p:cNvSpPr txBox="1"/>
            <p:nvPr/>
          </p:nvSpPr>
          <p:spPr>
            <a:xfrm>
              <a:off x="0" y="-38100"/>
              <a:ext cx="78499" cy="187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9EA8F4A8-E03E-926E-62CF-7ED68C22E968}"/>
              </a:ext>
            </a:extLst>
          </p:cNvPr>
          <p:cNvGrpSpPr/>
          <p:nvPr/>
        </p:nvGrpSpPr>
        <p:grpSpPr>
          <a:xfrm>
            <a:off x="16646024" y="7727791"/>
            <a:ext cx="540586" cy="540586"/>
            <a:chOff x="0" y="0"/>
            <a:chExt cx="142377" cy="14237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F057173-506C-545F-1F0A-708504255B0D}"/>
                </a:ext>
              </a:extLst>
            </p:cNvPr>
            <p:cNvSpPr/>
            <p:nvPr/>
          </p:nvSpPr>
          <p:spPr>
            <a:xfrm>
              <a:off x="0" y="0"/>
              <a:ext cx="142377" cy="142377"/>
            </a:xfrm>
            <a:custGeom>
              <a:avLst/>
              <a:gdLst/>
              <a:ahLst/>
              <a:cxnLst/>
              <a:rect l="l" t="t" r="r" b="b"/>
              <a:pathLst>
                <a:path w="142377" h="142377">
                  <a:moveTo>
                    <a:pt x="0" y="0"/>
                  </a:moveTo>
                  <a:lnTo>
                    <a:pt x="142377" y="0"/>
                  </a:lnTo>
                  <a:lnTo>
                    <a:pt x="142377" y="142377"/>
                  </a:lnTo>
                  <a:lnTo>
                    <a:pt x="0" y="14237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3E68165C-E7DA-DA2D-269B-EA08E3677872}"/>
                </a:ext>
              </a:extLst>
            </p:cNvPr>
            <p:cNvSpPr txBox="1"/>
            <p:nvPr/>
          </p:nvSpPr>
          <p:spPr>
            <a:xfrm>
              <a:off x="0" y="-38100"/>
              <a:ext cx="142377" cy="1804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8" name="TextBox 18">
            <a:extLst>
              <a:ext uri="{FF2B5EF4-FFF2-40B4-BE49-F238E27FC236}">
                <a16:creationId xmlns:a16="http://schemas.microsoft.com/office/drawing/2014/main" id="{56004E8A-814B-83C3-7F30-941015CED164}"/>
              </a:ext>
            </a:extLst>
          </p:cNvPr>
          <p:cNvSpPr txBox="1"/>
          <p:nvPr/>
        </p:nvSpPr>
        <p:spPr>
          <a:xfrm>
            <a:off x="5181600" y="835251"/>
            <a:ext cx="6824448" cy="856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419"/>
              </a:lnSpc>
            </a:pPr>
            <a:r>
              <a:rPr lang="en-US" sz="4400" b="1" dirty="0">
                <a:solidFill>
                  <a:srgbClr val="002060"/>
                </a:solidFill>
                <a:latin typeface="Arial" panose="020B0604020202020204" pitchFamily="34" charset="0"/>
                <a:ea typeface="Playfair Display Bold"/>
                <a:cs typeface="Arial" panose="020B0604020202020204" pitchFamily="34" charset="0"/>
                <a:sym typeface="Playfair Display Bold"/>
              </a:rPr>
              <a:t>Research Contributions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CFBFA7-82F9-6B47-D48C-F85F7C6A8D0D}"/>
              </a:ext>
            </a:extLst>
          </p:cNvPr>
          <p:cNvSpPr txBox="1"/>
          <p:nvPr/>
        </p:nvSpPr>
        <p:spPr>
          <a:xfrm>
            <a:off x="2982733" y="6390757"/>
            <a:ext cx="12046078" cy="5373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just">
              <a:lnSpc>
                <a:spcPct val="150000"/>
              </a:lnSpc>
              <a:defRPr sz="2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Robust preprocessing pipeline (hair removal, normalization, augmentation)</a:t>
            </a:r>
          </a:p>
        </p:txBody>
      </p:sp>
      <p:sp>
        <p:nvSpPr>
          <p:cNvPr id="2" name="Rectangle: Diagonal Corners Snipped 1">
            <a:extLst>
              <a:ext uri="{FF2B5EF4-FFF2-40B4-BE49-F238E27FC236}">
                <a16:creationId xmlns:a16="http://schemas.microsoft.com/office/drawing/2014/main" id="{44756417-64D8-7808-A700-211209532724}"/>
              </a:ext>
            </a:extLst>
          </p:cNvPr>
          <p:cNvSpPr/>
          <p:nvPr/>
        </p:nvSpPr>
        <p:spPr>
          <a:xfrm>
            <a:off x="1994628" y="3053642"/>
            <a:ext cx="624196" cy="537391"/>
          </a:xfrm>
          <a:prstGeom prst="snip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8F04B8-5BB9-8FD9-11FA-BE7418AE3A1F}"/>
              </a:ext>
            </a:extLst>
          </p:cNvPr>
          <p:cNvSpPr txBox="1"/>
          <p:nvPr/>
        </p:nvSpPr>
        <p:spPr>
          <a:xfrm>
            <a:off x="2982733" y="3026175"/>
            <a:ext cx="12257267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Novel Hybrid Architecture combining:</a:t>
            </a:r>
          </a:p>
          <a:p>
            <a:pPr marL="1257300" lvl="2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ConvNeXtV2 convolutional blocks</a:t>
            </a:r>
          </a:p>
          <a:p>
            <a:pPr marL="1257300" lvl="2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Separable Self-Attention</a:t>
            </a:r>
          </a:p>
        </p:txBody>
      </p:sp>
      <p:sp>
        <p:nvSpPr>
          <p:cNvPr id="16" name="Rectangle: Diagonal Corners Snipped 15">
            <a:extLst>
              <a:ext uri="{FF2B5EF4-FFF2-40B4-BE49-F238E27FC236}">
                <a16:creationId xmlns:a16="http://schemas.microsoft.com/office/drawing/2014/main" id="{3E65894E-05B4-83D9-EC07-18468ED4FFF8}"/>
              </a:ext>
            </a:extLst>
          </p:cNvPr>
          <p:cNvSpPr/>
          <p:nvPr/>
        </p:nvSpPr>
        <p:spPr>
          <a:xfrm>
            <a:off x="1994628" y="6448705"/>
            <a:ext cx="624196" cy="421497"/>
          </a:xfrm>
          <a:prstGeom prst="snip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: Diagonal Corners Snipped 18">
            <a:extLst>
              <a:ext uri="{FF2B5EF4-FFF2-40B4-BE49-F238E27FC236}">
                <a16:creationId xmlns:a16="http://schemas.microsoft.com/office/drawing/2014/main" id="{F2B7D13C-61B4-873B-0E23-76A19235EB25}"/>
              </a:ext>
            </a:extLst>
          </p:cNvPr>
          <p:cNvSpPr/>
          <p:nvPr/>
        </p:nvSpPr>
        <p:spPr>
          <a:xfrm>
            <a:off x="2046212" y="5149000"/>
            <a:ext cx="624196" cy="537391"/>
          </a:xfrm>
          <a:prstGeom prst="snip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478FD50-9DEE-2351-8A27-2342A0AC0DD2}"/>
              </a:ext>
            </a:extLst>
          </p:cNvPr>
          <p:cNvSpPr txBox="1"/>
          <p:nvPr/>
        </p:nvSpPr>
        <p:spPr>
          <a:xfrm>
            <a:off x="3028087" y="5143500"/>
            <a:ext cx="11828866" cy="5373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Optimized transfer learning strategy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FBB84C4-8889-2BE2-33F4-09798178C662}"/>
              </a:ext>
            </a:extLst>
          </p:cNvPr>
          <p:cNvSpPr txBox="1"/>
          <p:nvPr/>
        </p:nvSpPr>
        <p:spPr>
          <a:xfrm>
            <a:off x="2982733" y="7705585"/>
            <a:ext cx="12046078" cy="5373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just">
              <a:lnSpc>
                <a:spcPct val="150000"/>
              </a:lnSpc>
              <a:defRPr sz="2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Balanced dataset using oversampling</a:t>
            </a:r>
          </a:p>
        </p:txBody>
      </p:sp>
      <p:sp>
        <p:nvSpPr>
          <p:cNvPr id="24" name="Rectangle: Diagonal Corners Snipped 23">
            <a:extLst>
              <a:ext uri="{FF2B5EF4-FFF2-40B4-BE49-F238E27FC236}">
                <a16:creationId xmlns:a16="http://schemas.microsoft.com/office/drawing/2014/main" id="{5E8EBAE9-DA2E-CF65-EA09-EE4A85D76709}"/>
              </a:ext>
            </a:extLst>
          </p:cNvPr>
          <p:cNvSpPr/>
          <p:nvPr/>
        </p:nvSpPr>
        <p:spPr>
          <a:xfrm>
            <a:off x="1994628" y="7821479"/>
            <a:ext cx="624196" cy="421497"/>
          </a:xfrm>
          <a:prstGeom prst="snip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: Diagonal Corners Snipped 19">
            <a:extLst>
              <a:ext uri="{FF2B5EF4-FFF2-40B4-BE49-F238E27FC236}">
                <a16:creationId xmlns:a16="http://schemas.microsoft.com/office/drawing/2014/main" id="{5C4D9200-8B7A-D879-F18E-B6772D2525F3}"/>
              </a:ext>
            </a:extLst>
          </p:cNvPr>
          <p:cNvSpPr/>
          <p:nvPr/>
        </p:nvSpPr>
        <p:spPr>
          <a:xfrm>
            <a:off x="1994628" y="8894313"/>
            <a:ext cx="624196" cy="421497"/>
          </a:xfrm>
          <a:prstGeom prst="snip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6195DF2-E52F-67D5-63A8-C3F4C14A598E}"/>
              </a:ext>
            </a:extLst>
          </p:cNvPr>
          <p:cNvSpPr txBox="1"/>
          <p:nvPr/>
        </p:nvSpPr>
        <p:spPr>
          <a:xfrm>
            <a:off x="2982733" y="8836365"/>
            <a:ext cx="12046078" cy="5373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just">
              <a:lnSpc>
                <a:spcPct val="150000"/>
              </a:lnSpc>
              <a:defRPr sz="2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High-accuracy classification outperforming 10+ CNN &amp; </a:t>
            </a:r>
            <a:r>
              <a:rPr lang="en-US" dirty="0" err="1"/>
              <a:t>ViT</a:t>
            </a:r>
            <a:r>
              <a:rPr lang="en-US" dirty="0"/>
              <a:t> models.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45A77AB8-76EF-1A92-516F-766BFD61A20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0829" y="0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03425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BC7FED-4ACE-9160-4720-1494DBE8E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719459B8-94EB-44C4-2CC9-5487F9B6FA89}"/>
              </a:ext>
            </a:extLst>
          </p:cNvPr>
          <p:cNvGrpSpPr/>
          <p:nvPr/>
        </p:nvGrpSpPr>
        <p:grpSpPr>
          <a:xfrm>
            <a:off x="0" y="2989194"/>
            <a:ext cx="360589" cy="7297806"/>
            <a:chOff x="0" y="0"/>
            <a:chExt cx="94970" cy="1922056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6CE23241-55F6-8F58-0B98-6BCAA2E67D89}"/>
                </a:ext>
              </a:extLst>
            </p:cNvPr>
            <p:cNvSpPr/>
            <p:nvPr/>
          </p:nvSpPr>
          <p:spPr>
            <a:xfrm>
              <a:off x="0" y="0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1AC24A97-7756-412F-2452-22AE229876FB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DC4FACC9-D92C-E49D-C325-B71774F9AF7B}"/>
              </a:ext>
            </a:extLst>
          </p:cNvPr>
          <p:cNvGrpSpPr/>
          <p:nvPr/>
        </p:nvGrpSpPr>
        <p:grpSpPr>
          <a:xfrm>
            <a:off x="17989949" y="0"/>
            <a:ext cx="298051" cy="6987263"/>
            <a:chOff x="0" y="0"/>
            <a:chExt cx="78499" cy="1840267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72E34CC3-3E65-486E-EDD6-295FE9C19922}"/>
                </a:ext>
              </a:extLst>
            </p:cNvPr>
            <p:cNvSpPr/>
            <p:nvPr/>
          </p:nvSpPr>
          <p:spPr>
            <a:xfrm>
              <a:off x="0" y="0"/>
              <a:ext cx="78499" cy="1840267"/>
            </a:xfrm>
            <a:custGeom>
              <a:avLst/>
              <a:gdLst/>
              <a:ahLst/>
              <a:cxnLst/>
              <a:rect l="l" t="t" r="r" b="b"/>
              <a:pathLst>
                <a:path w="78499" h="1840267">
                  <a:moveTo>
                    <a:pt x="0" y="0"/>
                  </a:moveTo>
                  <a:lnTo>
                    <a:pt x="78499" y="0"/>
                  </a:lnTo>
                  <a:lnTo>
                    <a:pt x="78499" y="1840267"/>
                  </a:lnTo>
                  <a:lnTo>
                    <a:pt x="0" y="1840267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CFAA67CE-98E7-9396-A6C6-0F39A774128F}"/>
                </a:ext>
              </a:extLst>
            </p:cNvPr>
            <p:cNvSpPr txBox="1"/>
            <p:nvPr/>
          </p:nvSpPr>
          <p:spPr>
            <a:xfrm>
              <a:off x="0" y="-38100"/>
              <a:ext cx="78499" cy="187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BD840AF0-C45B-874A-C744-64661439DA75}"/>
              </a:ext>
            </a:extLst>
          </p:cNvPr>
          <p:cNvGrpSpPr/>
          <p:nvPr/>
        </p:nvGrpSpPr>
        <p:grpSpPr>
          <a:xfrm>
            <a:off x="16646024" y="7727791"/>
            <a:ext cx="540586" cy="540586"/>
            <a:chOff x="0" y="0"/>
            <a:chExt cx="142377" cy="14237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9F0C473B-599C-9FD0-5FC2-1FFB179576A3}"/>
                </a:ext>
              </a:extLst>
            </p:cNvPr>
            <p:cNvSpPr/>
            <p:nvPr/>
          </p:nvSpPr>
          <p:spPr>
            <a:xfrm>
              <a:off x="0" y="0"/>
              <a:ext cx="142377" cy="142377"/>
            </a:xfrm>
            <a:custGeom>
              <a:avLst/>
              <a:gdLst/>
              <a:ahLst/>
              <a:cxnLst/>
              <a:rect l="l" t="t" r="r" b="b"/>
              <a:pathLst>
                <a:path w="142377" h="142377">
                  <a:moveTo>
                    <a:pt x="0" y="0"/>
                  </a:moveTo>
                  <a:lnTo>
                    <a:pt x="142377" y="0"/>
                  </a:lnTo>
                  <a:lnTo>
                    <a:pt x="142377" y="142377"/>
                  </a:lnTo>
                  <a:lnTo>
                    <a:pt x="0" y="14237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0654753E-29C1-74E9-8F66-C899D7C58AAD}"/>
                </a:ext>
              </a:extLst>
            </p:cNvPr>
            <p:cNvSpPr txBox="1"/>
            <p:nvPr/>
          </p:nvSpPr>
          <p:spPr>
            <a:xfrm>
              <a:off x="0" y="-38100"/>
              <a:ext cx="142377" cy="1804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8" name="TextBox 18">
            <a:extLst>
              <a:ext uri="{FF2B5EF4-FFF2-40B4-BE49-F238E27FC236}">
                <a16:creationId xmlns:a16="http://schemas.microsoft.com/office/drawing/2014/main" id="{F84710F9-776D-D3F4-17F8-C70CD7957C67}"/>
              </a:ext>
            </a:extLst>
          </p:cNvPr>
          <p:cNvSpPr txBox="1"/>
          <p:nvPr/>
        </p:nvSpPr>
        <p:spPr>
          <a:xfrm>
            <a:off x="4800600" y="436336"/>
            <a:ext cx="7586447" cy="856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419"/>
              </a:lnSpc>
            </a:pPr>
            <a:r>
              <a:rPr lang="en-US" sz="4400" b="1" dirty="0">
                <a:solidFill>
                  <a:srgbClr val="002060"/>
                </a:solidFill>
              </a:rPr>
              <a:t>Related Work</a:t>
            </a:r>
            <a:endParaRPr lang="en-US" sz="4400" b="1" dirty="0">
              <a:solidFill>
                <a:srgbClr val="002060"/>
              </a:solidFill>
              <a:latin typeface="Playfair Display Bold"/>
              <a:ea typeface="Playfair Display Bold"/>
              <a:cs typeface="Playfair Display Bold"/>
              <a:sym typeface="Playfair Display Bold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3942868-A583-80DC-524F-22FEC3BCA5D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76951" y="0"/>
            <a:ext cx="2938145" cy="3176602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30D09E7-869D-917B-D7E1-AFC173F793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5066802"/>
              </p:ext>
            </p:extLst>
          </p:nvPr>
        </p:nvGraphicFramePr>
        <p:xfrm>
          <a:off x="1890006" y="2979447"/>
          <a:ext cx="15028083" cy="6553525"/>
        </p:xfrm>
        <a:graphic>
          <a:graphicData uri="http://schemas.openxmlformats.org/drawingml/2006/table">
            <a:tbl>
              <a:tblPr firstRow="1" firstCol="1" bandRow="1">
                <a:tableStyleId>{35758FB7-9AC5-4552-8A53-C91805E547FA}</a:tableStyleId>
              </a:tblPr>
              <a:tblGrid>
                <a:gridCol w="931151">
                  <a:extLst>
                    <a:ext uri="{9D8B030D-6E8A-4147-A177-3AD203B41FA5}">
                      <a16:colId xmlns:a16="http://schemas.microsoft.com/office/drawing/2014/main" val="1809950971"/>
                    </a:ext>
                  </a:extLst>
                </a:gridCol>
                <a:gridCol w="1480600">
                  <a:extLst>
                    <a:ext uri="{9D8B030D-6E8A-4147-A177-3AD203B41FA5}">
                      <a16:colId xmlns:a16="http://schemas.microsoft.com/office/drawing/2014/main" val="12199237"/>
                    </a:ext>
                  </a:extLst>
                </a:gridCol>
                <a:gridCol w="5069706">
                  <a:extLst>
                    <a:ext uri="{9D8B030D-6E8A-4147-A177-3AD203B41FA5}">
                      <a16:colId xmlns:a16="http://schemas.microsoft.com/office/drawing/2014/main" val="2663727953"/>
                    </a:ext>
                  </a:extLst>
                </a:gridCol>
                <a:gridCol w="2515542">
                  <a:extLst>
                    <a:ext uri="{9D8B030D-6E8A-4147-A177-3AD203B41FA5}">
                      <a16:colId xmlns:a16="http://schemas.microsoft.com/office/drawing/2014/main" val="2820104086"/>
                    </a:ext>
                  </a:extLst>
                </a:gridCol>
                <a:gridCol w="2515542">
                  <a:extLst>
                    <a:ext uri="{9D8B030D-6E8A-4147-A177-3AD203B41FA5}">
                      <a16:colId xmlns:a16="http://schemas.microsoft.com/office/drawing/2014/main" val="380517859"/>
                    </a:ext>
                  </a:extLst>
                </a:gridCol>
                <a:gridCol w="2515542">
                  <a:extLst>
                    <a:ext uri="{9D8B030D-6E8A-4147-A177-3AD203B41FA5}">
                      <a16:colId xmlns:a16="http://schemas.microsoft.com/office/drawing/2014/main" val="241602539"/>
                    </a:ext>
                  </a:extLst>
                </a:gridCol>
              </a:tblGrid>
              <a:tr h="609925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 dirty="0">
                          <a:effectLst/>
                        </a:rPr>
                        <a:t>Paper</a:t>
                      </a:r>
                      <a:endParaRPr lang="en-US" sz="15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Year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Methods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Key Techniques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Results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Dataset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extLst>
                  <a:ext uri="{0D108BD9-81ED-4DB2-BD59-A6C34878D82A}">
                    <a16:rowId xmlns:a16="http://schemas.microsoft.com/office/drawing/2014/main" val="2962028345"/>
                  </a:ext>
                </a:extLst>
              </a:tr>
              <a:tr h="61616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 </a:t>
                      </a:r>
                      <a:r>
                        <a:rPr lang="en-IE" sz="1500">
                          <a:effectLst/>
                        </a:rPr>
                        <a:t>[</a:t>
                      </a:r>
                      <a:r>
                        <a:rPr lang="ar-SA" sz="1500">
                          <a:effectLst/>
                        </a:rPr>
                        <a:t>1</a:t>
                      </a:r>
                      <a:r>
                        <a:rPr lang="en-IE" sz="1500">
                          <a:effectLst/>
                        </a:rPr>
                        <a:t>]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2025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 dirty="0">
                          <a:effectLst/>
                        </a:rPr>
                        <a:t>Hybrid ConvNeXtV2 + Separable Self-Attention; Data augmentation; Transfer learning</a:t>
                      </a:r>
                      <a:endParaRPr lang="en-US" sz="15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Combines modern CNN blocks with separable attention to reduce complexity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Acc: 93.48%, Prec: 93.24%, Rec: 90.70%, F1: 91.82%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ISIC 2019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extLst>
                  <a:ext uri="{0D108BD9-81ED-4DB2-BD59-A6C34878D82A}">
                    <a16:rowId xmlns:a16="http://schemas.microsoft.com/office/drawing/2014/main" val="1999899004"/>
                  </a:ext>
                </a:extLst>
              </a:tr>
              <a:tr h="61616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 </a:t>
                      </a:r>
                      <a:r>
                        <a:rPr lang="en-IE" sz="1500">
                          <a:effectLst/>
                        </a:rPr>
                        <a:t>[</a:t>
                      </a:r>
                      <a:r>
                        <a:rPr lang="en-US" sz="1500">
                          <a:effectLst/>
                        </a:rPr>
                        <a:t>2</a:t>
                      </a:r>
                      <a:r>
                        <a:rPr lang="en-IE" sz="1500">
                          <a:effectLst/>
                        </a:rPr>
                        <a:t>]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2025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 dirty="0">
                          <a:effectLst/>
                        </a:rPr>
                        <a:t>LSTM + Time-distributed CNN</a:t>
                      </a:r>
                      <a:endParaRPr lang="en-US" sz="15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Merges temporal and spatial features for melanoma classification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Improved accuracy, precision, recall, F1 over CNN-only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 dirty="0">
                          <a:effectLst/>
                        </a:rPr>
                        <a:t>HAM10000</a:t>
                      </a:r>
                      <a:endParaRPr lang="en-US" sz="15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extLst>
                  <a:ext uri="{0D108BD9-81ED-4DB2-BD59-A6C34878D82A}">
                    <a16:rowId xmlns:a16="http://schemas.microsoft.com/office/drawing/2014/main" val="1569092800"/>
                  </a:ext>
                </a:extLst>
              </a:tr>
              <a:tr h="61616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 </a:t>
                      </a:r>
                      <a:r>
                        <a:rPr lang="en-IE" sz="1500">
                          <a:effectLst/>
                        </a:rPr>
                        <a:t>[</a:t>
                      </a:r>
                      <a:r>
                        <a:rPr lang="ar-SA" sz="1500">
                          <a:effectLst/>
                        </a:rPr>
                        <a:t>3</a:t>
                      </a:r>
                      <a:r>
                        <a:rPr lang="en-IE" sz="1500">
                          <a:effectLst/>
                        </a:rPr>
                        <a:t>]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2023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DSCC_Net CNN; SMOTE Tomek sampling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Class imbalance handled via SMOTE Tomek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AUC: 99.43%, Acc: 94.17%, Rec: 93.76%, Prec: 94.28%, F1: 93.93%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ISIC 2020, HAM10000, DermIS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extLst>
                  <a:ext uri="{0D108BD9-81ED-4DB2-BD59-A6C34878D82A}">
                    <a16:rowId xmlns:a16="http://schemas.microsoft.com/office/drawing/2014/main" val="1303671802"/>
                  </a:ext>
                </a:extLst>
              </a:tr>
              <a:tr h="61616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 </a:t>
                      </a:r>
                      <a:r>
                        <a:rPr lang="en-IE" sz="1500">
                          <a:effectLst/>
                        </a:rPr>
                        <a:t>[</a:t>
                      </a:r>
                      <a:r>
                        <a:rPr lang="ar-SA" sz="1500">
                          <a:effectLst/>
                        </a:rPr>
                        <a:t>4</a:t>
                      </a:r>
                      <a:r>
                        <a:rPr lang="en-IE" sz="1500">
                          <a:effectLst/>
                        </a:rPr>
                        <a:t>]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2021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LCcHIV preprocessing; Custom CNN; IMFO optimization; MMCA feature fusion; KELM classification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Image enhancement + multi-feature extraction/fusion + optimization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Seg Acc: 98.70% (PH2), Class Acc: 90.67% (HAM10000)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ISBI 2016/2017, ISIC 2018, PH2, HAM10000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extLst>
                  <a:ext uri="{0D108BD9-81ED-4DB2-BD59-A6C34878D82A}">
                    <a16:rowId xmlns:a16="http://schemas.microsoft.com/office/drawing/2014/main" val="717087359"/>
                  </a:ext>
                </a:extLst>
              </a:tr>
              <a:tr h="410776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 </a:t>
                      </a:r>
                      <a:r>
                        <a:rPr lang="en-IE" sz="1500">
                          <a:effectLst/>
                        </a:rPr>
                        <a:t>[</a:t>
                      </a:r>
                      <a:r>
                        <a:rPr lang="ar-SA" sz="1500">
                          <a:effectLst/>
                        </a:rPr>
                        <a:t>5</a:t>
                      </a:r>
                      <a:r>
                        <a:rPr lang="en-IE" sz="1500">
                          <a:effectLst/>
                        </a:rPr>
                        <a:t>]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2022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Transfer learning; Hybrid Whale Optimization; Feature fusion (CCA); ELM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Optimal feature selection and fusion before classification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Acc: 93.40% (HAM10000), 94.36% (ISIC 2018)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HAM10000, ISIC 2018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extLst>
                  <a:ext uri="{0D108BD9-81ED-4DB2-BD59-A6C34878D82A}">
                    <a16:rowId xmlns:a16="http://schemas.microsoft.com/office/drawing/2014/main" val="3006159767"/>
                  </a:ext>
                </a:extLst>
              </a:tr>
              <a:tr h="410776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 </a:t>
                      </a:r>
                      <a:r>
                        <a:rPr lang="en-IE" sz="1500">
                          <a:effectLst/>
                        </a:rPr>
                        <a:t>[</a:t>
                      </a:r>
                      <a:r>
                        <a:rPr lang="ar-SA" sz="1500">
                          <a:effectLst/>
                        </a:rPr>
                        <a:t>6</a:t>
                      </a:r>
                      <a:r>
                        <a:rPr lang="en-IE" sz="1500">
                          <a:effectLst/>
                        </a:rPr>
                        <a:t>]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2024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Ensemble (VGG16, Inception V3, ResNet 50); Oversampling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Combines CNN outputs with balanced data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Acc: 91% (orig), 97% (balanced)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ISIC 2018, HAM10000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extLst>
                  <a:ext uri="{0D108BD9-81ED-4DB2-BD59-A6C34878D82A}">
                    <a16:rowId xmlns:a16="http://schemas.microsoft.com/office/drawing/2014/main" val="2284304003"/>
                  </a:ext>
                </a:extLst>
              </a:tr>
              <a:tr h="410776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 </a:t>
                      </a:r>
                      <a:r>
                        <a:rPr lang="en-IE" sz="1500">
                          <a:effectLst/>
                        </a:rPr>
                        <a:t>[</a:t>
                      </a:r>
                      <a:r>
                        <a:rPr lang="ar-SA" sz="1500">
                          <a:effectLst/>
                        </a:rPr>
                        <a:t>7</a:t>
                      </a:r>
                      <a:r>
                        <a:rPr lang="en-IE" sz="1500">
                          <a:effectLst/>
                        </a:rPr>
                        <a:t>]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2024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Customized transfer learning + Triple attention; ML-IGPA fusion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Three attention mechanisms + multi-level fusion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Acc: 94.93%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HAM10000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extLst>
                  <a:ext uri="{0D108BD9-81ED-4DB2-BD59-A6C34878D82A}">
                    <a16:rowId xmlns:a16="http://schemas.microsoft.com/office/drawing/2014/main" val="1320993861"/>
                  </a:ext>
                </a:extLst>
              </a:tr>
              <a:tr h="470901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 </a:t>
                      </a:r>
                      <a:r>
                        <a:rPr lang="en-IE" sz="1500">
                          <a:effectLst/>
                        </a:rPr>
                        <a:t>[</a:t>
                      </a:r>
                      <a:r>
                        <a:rPr lang="ar-SA" sz="1500">
                          <a:effectLst/>
                        </a:rPr>
                        <a:t>8</a:t>
                      </a:r>
                      <a:r>
                        <a:rPr lang="en-IE" sz="1500">
                          <a:effectLst/>
                        </a:rPr>
                        <a:t>]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2024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Preprocessing; U-Net segmentation; GLCM &amp; RGB histogram features; MLSTM + SC-STBO optimization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Combines color &amp; texture features with optimized LSTM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Acc: 99.31%, Rec: 98.25%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ISIC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/>
                </a:tc>
                <a:extLst>
                  <a:ext uri="{0D108BD9-81ED-4DB2-BD59-A6C34878D82A}">
                    <a16:rowId xmlns:a16="http://schemas.microsoft.com/office/drawing/2014/main" val="3807687242"/>
                  </a:ext>
                </a:extLst>
              </a:tr>
              <a:tr h="616164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 dirty="0">
                          <a:effectLst/>
                        </a:rPr>
                        <a:t> </a:t>
                      </a:r>
                      <a:r>
                        <a:rPr lang="en-IE" sz="1500" dirty="0">
                          <a:effectLst/>
                        </a:rPr>
                        <a:t>[</a:t>
                      </a:r>
                      <a:r>
                        <a:rPr lang="ar-SA" sz="1500" dirty="0">
                          <a:effectLst/>
                        </a:rPr>
                        <a:t>12</a:t>
                      </a:r>
                      <a:r>
                        <a:rPr lang="en-IE" sz="1500" dirty="0">
                          <a:effectLst/>
                        </a:rPr>
                        <a:t>]</a:t>
                      </a:r>
                      <a:endParaRPr lang="en-US" sz="15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 anchor="ctr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2024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 anchor="ctr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 dirty="0" err="1">
                          <a:effectLst/>
                        </a:rPr>
                        <a:t>LesionNet</a:t>
                      </a:r>
                      <a:r>
                        <a:rPr lang="en-US" sz="1500" dirty="0">
                          <a:effectLst/>
                        </a:rPr>
                        <a:t> (image SR + deep pretrained CNNs)</a:t>
                      </a:r>
                      <a:endParaRPr lang="en-US" sz="15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 anchor="ctr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DenseNet201 backbone + HoG descriptors + super-resolution preprocessing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 anchor="ctr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>
                          <a:effectLst/>
                        </a:rPr>
                        <a:t>Higher accuracy and robustness vs. CNNs without SR</a:t>
                      </a:r>
                      <a:endParaRPr lang="en-US" sz="15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 anchor="ctr"/>
                </a:tc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0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500" dirty="0">
                          <a:effectLst/>
                        </a:rPr>
                        <a:t>Benchmark </a:t>
                      </a:r>
                      <a:r>
                        <a:rPr lang="en-US" sz="1500" dirty="0" err="1">
                          <a:effectLst/>
                        </a:rPr>
                        <a:t>dermoscopic</a:t>
                      </a:r>
                      <a:r>
                        <a:rPr lang="en-US" sz="1500" dirty="0">
                          <a:effectLst/>
                        </a:rPr>
                        <a:t> datasets</a:t>
                      </a:r>
                      <a:endParaRPr lang="en-US" sz="15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1099" marR="1099" marT="0" marB="0" anchor="ctr"/>
                </a:tc>
                <a:extLst>
                  <a:ext uri="{0D108BD9-81ED-4DB2-BD59-A6C34878D82A}">
                    <a16:rowId xmlns:a16="http://schemas.microsoft.com/office/drawing/2014/main" val="12173105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90289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EE183F-CC40-CEAF-CCE6-45C1DBA4D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35870135-1C14-B1E6-FE68-2ED89BAEC4A3}"/>
              </a:ext>
            </a:extLst>
          </p:cNvPr>
          <p:cNvGrpSpPr/>
          <p:nvPr/>
        </p:nvGrpSpPr>
        <p:grpSpPr>
          <a:xfrm>
            <a:off x="0" y="2989194"/>
            <a:ext cx="360589" cy="7297806"/>
            <a:chOff x="0" y="0"/>
            <a:chExt cx="94970" cy="1922056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28CDF873-896D-0A42-3B14-0BBA6EEC29F0}"/>
                </a:ext>
              </a:extLst>
            </p:cNvPr>
            <p:cNvSpPr/>
            <p:nvPr/>
          </p:nvSpPr>
          <p:spPr>
            <a:xfrm>
              <a:off x="0" y="0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3B125321-473A-F56F-E181-F86431ADC523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D44B00C5-2FAF-079C-B6BD-9D9CEE624B07}"/>
              </a:ext>
            </a:extLst>
          </p:cNvPr>
          <p:cNvGrpSpPr/>
          <p:nvPr/>
        </p:nvGrpSpPr>
        <p:grpSpPr>
          <a:xfrm>
            <a:off x="17989949" y="0"/>
            <a:ext cx="298051" cy="6987263"/>
            <a:chOff x="0" y="0"/>
            <a:chExt cx="78499" cy="1840267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03DBA788-C052-4AF0-8460-C23D86F87749}"/>
                </a:ext>
              </a:extLst>
            </p:cNvPr>
            <p:cNvSpPr/>
            <p:nvPr/>
          </p:nvSpPr>
          <p:spPr>
            <a:xfrm>
              <a:off x="0" y="0"/>
              <a:ext cx="78499" cy="1840267"/>
            </a:xfrm>
            <a:custGeom>
              <a:avLst/>
              <a:gdLst/>
              <a:ahLst/>
              <a:cxnLst/>
              <a:rect l="l" t="t" r="r" b="b"/>
              <a:pathLst>
                <a:path w="78499" h="1840267">
                  <a:moveTo>
                    <a:pt x="0" y="0"/>
                  </a:moveTo>
                  <a:lnTo>
                    <a:pt x="78499" y="0"/>
                  </a:lnTo>
                  <a:lnTo>
                    <a:pt x="78499" y="1840267"/>
                  </a:lnTo>
                  <a:lnTo>
                    <a:pt x="0" y="1840267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0FE4945B-DFE6-7894-BF6A-0375134251FF}"/>
                </a:ext>
              </a:extLst>
            </p:cNvPr>
            <p:cNvSpPr txBox="1"/>
            <p:nvPr/>
          </p:nvSpPr>
          <p:spPr>
            <a:xfrm>
              <a:off x="0" y="-38100"/>
              <a:ext cx="78499" cy="187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475EA919-55EB-0CCD-6BA7-80C84FEF2822}"/>
              </a:ext>
            </a:extLst>
          </p:cNvPr>
          <p:cNvGrpSpPr/>
          <p:nvPr/>
        </p:nvGrpSpPr>
        <p:grpSpPr>
          <a:xfrm>
            <a:off x="16646024" y="7727791"/>
            <a:ext cx="540586" cy="540586"/>
            <a:chOff x="0" y="0"/>
            <a:chExt cx="142377" cy="14237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BC2E33D7-C951-75A7-F593-9F76EBB30310}"/>
                </a:ext>
              </a:extLst>
            </p:cNvPr>
            <p:cNvSpPr/>
            <p:nvPr/>
          </p:nvSpPr>
          <p:spPr>
            <a:xfrm>
              <a:off x="0" y="0"/>
              <a:ext cx="142377" cy="142377"/>
            </a:xfrm>
            <a:custGeom>
              <a:avLst/>
              <a:gdLst/>
              <a:ahLst/>
              <a:cxnLst/>
              <a:rect l="l" t="t" r="r" b="b"/>
              <a:pathLst>
                <a:path w="142377" h="142377">
                  <a:moveTo>
                    <a:pt x="0" y="0"/>
                  </a:moveTo>
                  <a:lnTo>
                    <a:pt x="142377" y="0"/>
                  </a:lnTo>
                  <a:lnTo>
                    <a:pt x="142377" y="142377"/>
                  </a:lnTo>
                  <a:lnTo>
                    <a:pt x="0" y="14237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0E254027-1ED8-6461-E072-BD6C2D75EF02}"/>
                </a:ext>
              </a:extLst>
            </p:cNvPr>
            <p:cNvSpPr txBox="1"/>
            <p:nvPr/>
          </p:nvSpPr>
          <p:spPr>
            <a:xfrm>
              <a:off x="0" y="-38100"/>
              <a:ext cx="142377" cy="1804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8" name="TextBox 18">
            <a:extLst>
              <a:ext uri="{FF2B5EF4-FFF2-40B4-BE49-F238E27FC236}">
                <a16:creationId xmlns:a16="http://schemas.microsoft.com/office/drawing/2014/main" id="{D7659351-67B6-F046-A0CE-B5D84CD26BAB}"/>
              </a:ext>
            </a:extLst>
          </p:cNvPr>
          <p:cNvSpPr txBox="1"/>
          <p:nvPr/>
        </p:nvSpPr>
        <p:spPr>
          <a:xfrm>
            <a:off x="5491869" y="618294"/>
            <a:ext cx="6824448" cy="856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419"/>
              </a:lnSpc>
            </a:pPr>
            <a:r>
              <a:rPr lang="en-US" sz="4400" b="1" dirty="0">
                <a:solidFill>
                  <a:srgbClr val="002060"/>
                </a:solidFill>
              </a:rPr>
              <a:t>Proposed Approach</a:t>
            </a:r>
            <a:endParaRPr lang="en-US" sz="4400" b="1" dirty="0">
              <a:solidFill>
                <a:srgbClr val="002060"/>
              </a:solidFill>
              <a:latin typeface="Playfair Display Bold"/>
              <a:ea typeface="Playfair Display Bold"/>
              <a:cs typeface="Playfair Display Bold"/>
              <a:sym typeface="Playfair Display Bold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9A1E1CE-E21B-CD5D-64BD-FA85A33438C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0829" y="51049"/>
            <a:ext cx="2938145" cy="29381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A9EBD3C-6146-9EBD-B395-3D12782C8E1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735" y="1474426"/>
            <a:ext cx="5657143" cy="848526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30747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9BFF2A-F2B7-5A20-BA15-5A003B7000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>
            <a:extLst>
              <a:ext uri="{FF2B5EF4-FFF2-40B4-BE49-F238E27FC236}">
                <a16:creationId xmlns:a16="http://schemas.microsoft.com/office/drawing/2014/main" id="{4C7C5B22-DE90-98C6-C60E-ABEF1D93B074}"/>
              </a:ext>
            </a:extLst>
          </p:cNvPr>
          <p:cNvGrpSpPr/>
          <p:nvPr/>
        </p:nvGrpSpPr>
        <p:grpSpPr>
          <a:xfrm>
            <a:off x="0" y="3176724"/>
            <a:ext cx="361950" cy="3383783"/>
            <a:chOff x="0" y="0"/>
            <a:chExt cx="95328" cy="891202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1323ABF3-D48D-BBD9-8544-85296575735F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B6BA81C4-F852-976F-8739-BE46E499D64F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B82D5059-EF5C-E0B5-CDB9-AD23802B71BD}"/>
              </a:ext>
            </a:extLst>
          </p:cNvPr>
          <p:cNvGrpSpPr/>
          <p:nvPr/>
        </p:nvGrpSpPr>
        <p:grpSpPr>
          <a:xfrm>
            <a:off x="17926050" y="3176724"/>
            <a:ext cx="361950" cy="3383783"/>
            <a:chOff x="0" y="0"/>
            <a:chExt cx="95328" cy="891202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16286F15-4826-4175-FB7A-FB382CB373B4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2A3D9F4C-B043-7AAC-A914-C4848FFE8D8B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76A91FBC-D2A3-9355-91AE-495E232C1AF2}"/>
              </a:ext>
            </a:extLst>
          </p:cNvPr>
          <p:cNvSpPr txBox="1"/>
          <p:nvPr/>
        </p:nvSpPr>
        <p:spPr>
          <a:xfrm>
            <a:off x="6006664" y="640237"/>
            <a:ext cx="5901023" cy="856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419"/>
              </a:lnSpc>
            </a:pPr>
            <a:r>
              <a:rPr lang="en-US" sz="4400" b="1" dirty="0">
                <a:solidFill>
                  <a:srgbClr val="002060"/>
                </a:solidFill>
              </a:rPr>
              <a:t>Dataset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1A8903D-1A4B-14C1-58B2-03272519C325}"/>
              </a:ext>
            </a:extLst>
          </p:cNvPr>
          <p:cNvSpPr/>
          <p:nvPr/>
        </p:nvSpPr>
        <p:spPr>
          <a:xfrm>
            <a:off x="6006664" y="2400300"/>
            <a:ext cx="5410200" cy="72464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Seven classes: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Melanoma, Melanocytic Nevi, BCC, BKL, AKIEC, DF, VASC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10,000+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dermoscopic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images; 1,000 images sampled in your experiment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After augmentation: 4,000 balanced images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C027061-8CCE-A88A-BD58-FEFD13B90680}"/>
              </a:ext>
            </a:extLst>
          </p:cNvPr>
          <p:cNvSpPr/>
          <p:nvPr/>
        </p:nvSpPr>
        <p:spPr>
          <a:xfrm>
            <a:off x="6006664" y="2400300"/>
            <a:ext cx="5410200" cy="856131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400" dirty="0"/>
              <a:t>Dataset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FD16FE6-2064-077A-A285-47FDEC28DEA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8880" y="0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738341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0DDE9C-A141-59E0-6C3A-F8782BF602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>
            <a:extLst>
              <a:ext uri="{FF2B5EF4-FFF2-40B4-BE49-F238E27FC236}">
                <a16:creationId xmlns:a16="http://schemas.microsoft.com/office/drawing/2014/main" id="{B31C026D-EE82-E719-A33B-E19C0DAECB76}"/>
              </a:ext>
            </a:extLst>
          </p:cNvPr>
          <p:cNvGrpSpPr/>
          <p:nvPr/>
        </p:nvGrpSpPr>
        <p:grpSpPr>
          <a:xfrm>
            <a:off x="0" y="3176724"/>
            <a:ext cx="361950" cy="3383783"/>
            <a:chOff x="0" y="0"/>
            <a:chExt cx="95328" cy="891202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7FA14977-FC30-A507-5638-BAFCC57034CF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E413200A-5F81-329F-B014-A41022CAE5B5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35413770-CBF0-BBFE-27D2-746099E11615}"/>
              </a:ext>
            </a:extLst>
          </p:cNvPr>
          <p:cNvGrpSpPr/>
          <p:nvPr/>
        </p:nvGrpSpPr>
        <p:grpSpPr>
          <a:xfrm>
            <a:off x="17926050" y="3176724"/>
            <a:ext cx="361950" cy="3383783"/>
            <a:chOff x="0" y="0"/>
            <a:chExt cx="95328" cy="891202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13FAAFBA-032D-DFF7-C223-185158F26B28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C5B6B8FE-9843-BD54-61BB-275BFF2C65FE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3AD17235-C8F0-E0B7-27AA-CCE7CFB29AA0}"/>
              </a:ext>
            </a:extLst>
          </p:cNvPr>
          <p:cNvSpPr txBox="1"/>
          <p:nvPr/>
        </p:nvSpPr>
        <p:spPr>
          <a:xfrm>
            <a:off x="6006664" y="640237"/>
            <a:ext cx="5901023" cy="856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419"/>
              </a:lnSpc>
            </a:pPr>
            <a:r>
              <a:rPr lang="en-US" sz="4400" b="1" dirty="0">
                <a:solidFill>
                  <a:srgbClr val="002060"/>
                </a:solidFill>
              </a:rPr>
              <a:t>Preprocessing Pipeline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44BB85A-4632-6B36-6AC8-DC72CAC0DE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2433" y="4370780"/>
            <a:ext cx="9980580" cy="410037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DE1C401-74C0-5048-640F-0497373A2141}"/>
              </a:ext>
            </a:extLst>
          </p:cNvPr>
          <p:cNvSpPr/>
          <p:nvPr/>
        </p:nvSpPr>
        <p:spPr>
          <a:xfrm>
            <a:off x="1676400" y="2603998"/>
            <a:ext cx="5410200" cy="72464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Hair removal via morphological Blackhat +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Telea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inpainting</a:t>
            </a:r>
          </a:p>
          <a:p>
            <a:pPr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Resize to 224×224</a:t>
            </a:r>
          </a:p>
          <a:p>
            <a:pPr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Normalization (0–1)</a:t>
            </a:r>
          </a:p>
          <a:p>
            <a:pPr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Augmentation: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Rotation ±25°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Zoom ±10%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Brightness ±20%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Shifts &amp; flips</a:t>
            </a:r>
          </a:p>
          <a:p>
            <a:pPr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Result: </a:t>
            </a: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4X enhanced dataset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and reduced overfitting.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0FF3FB3-89A4-28C3-7A9D-13E10D35239A}"/>
              </a:ext>
            </a:extLst>
          </p:cNvPr>
          <p:cNvSpPr/>
          <p:nvPr/>
        </p:nvSpPr>
        <p:spPr>
          <a:xfrm>
            <a:off x="1676400" y="2603997"/>
            <a:ext cx="5410200" cy="856131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400" dirty="0"/>
              <a:t>Preprocessing Pipeline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CC1BE33-4FEA-9772-04CB-C82A7D48C2B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74196" y="166248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457158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E1D280-575B-C584-6697-9E0DD6CB6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1">
            <a:extLst>
              <a:ext uri="{FF2B5EF4-FFF2-40B4-BE49-F238E27FC236}">
                <a16:creationId xmlns:a16="http://schemas.microsoft.com/office/drawing/2014/main" id="{48B5843E-7755-0D06-9489-92BED0FED8F1}"/>
              </a:ext>
            </a:extLst>
          </p:cNvPr>
          <p:cNvSpPr txBox="1"/>
          <p:nvPr/>
        </p:nvSpPr>
        <p:spPr>
          <a:xfrm>
            <a:off x="4402987" y="1143983"/>
            <a:ext cx="9448800" cy="8401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419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Playfair Display Bold"/>
                <a:cs typeface="Arial" panose="020B0604020202020204" pitchFamily="34" charset="0"/>
                <a:sym typeface="Playfair Display Bold"/>
              </a:rPr>
              <a:t>Model Architecture and Algorithms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B9B9C73-660F-3A25-7541-66A30A89C84B}"/>
              </a:ext>
            </a:extLst>
          </p:cNvPr>
          <p:cNvSpPr/>
          <p:nvPr/>
        </p:nvSpPr>
        <p:spPr>
          <a:xfrm>
            <a:off x="1735988" y="3009900"/>
            <a:ext cx="14782799" cy="1602599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State-of-the-art architectures were used with pretrained ImageNet weights to improve feature extraction and performance on limited </a:t>
            </a:r>
            <a:r>
              <a:rPr lang="en-US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dermoscopic</a:t>
            </a: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 data.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3F4B9F-E268-2EA2-9E09-3D036E7D57D0}"/>
              </a:ext>
            </a:extLst>
          </p:cNvPr>
          <p:cNvSpPr txBox="1"/>
          <p:nvPr/>
        </p:nvSpPr>
        <p:spPr>
          <a:xfrm>
            <a:off x="1735989" y="4669453"/>
            <a:ext cx="14782800" cy="489364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VGG16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Simple 16-layer CNN that captures basic edges and progressively deeper visual patterns.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ResNet50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Uses residual (skip) connections to prevent vanishing gradients and enable deeper, more stable training.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MobileNetV2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Lightweight model using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depthwise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separable convolutions; ideal for low-resource or mobile environments.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EfficientNetB0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Balances depth, width, and resolution through compound scaling, achieving high accuracy with fewer parameters.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Vision Transformer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ViT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-Base)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Splits images into patches and applies multi-head self-attention to capture global relationships and subtle lesion patterns.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8D65F5-812E-CAF3-20DB-F844268AEC9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49714" y="0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618689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37D043-4F47-E3AA-5C28-25A4676EC5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>
            <a:extLst>
              <a:ext uri="{FF2B5EF4-FFF2-40B4-BE49-F238E27FC236}">
                <a16:creationId xmlns:a16="http://schemas.microsoft.com/office/drawing/2014/main" id="{D92D12C1-59AA-E70F-B38B-52C9492F6C64}"/>
              </a:ext>
            </a:extLst>
          </p:cNvPr>
          <p:cNvGrpSpPr/>
          <p:nvPr/>
        </p:nvGrpSpPr>
        <p:grpSpPr>
          <a:xfrm>
            <a:off x="0" y="3176724"/>
            <a:ext cx="361950" cy="3383783"/>
            <a:chOff x="0" y="0"/>
            <a:chExt cx="95328" cy="891202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5B7D450E-976F-F2F6-E3DE-A14FB4AC15A7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AF911C26-64C6-E821-87E9-0A46651225FF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619D3875-8AF8-2EF1-ACB2-327537B02787}"/>
              </a:ext>
            </a:extLst>
          </p:cNvPr>
          <p:cNvGrpSpPr/>
          <p:nvPr/>
        </p:nvGrpSpPr>
        <p:grpSpPr>
          <a:xfrm>
            <a:off x="17926050" y="3176724"/>
            <a:ext cx="361950" cy="3383783"/>
            <a:chOff x="0" y="0"/>
            <a:chExt cx="95328" cy="891202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FC691CE5-97BD-34E1-0BEB-3AA7A4E91F4F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B1777D0D-1C68-E31F-5946-BB2A835918CC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BE2C177D-FC62-7DC6-4D2D-D723F8B7C03A}"/>
              </a:ext>
            </a:extLst>
          </p:cNvPr>
          <p:cNvSpPr txBox="1"/>
          <p:nvPr/>
        </p:nvSpPr>
        <p:spPr>
          <a:xfrm>
            <a:off x="5029200" y="870569"/>
            <a:ext cx="7259487" cy="8606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419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</a:rPr>
              <a:t>Proposed Model Architecture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9E748C-A277-D8DF-B238-01FB4E8B03AF}"/>
              </a:ext>
            </a:extLst>
          </p:cNvPr>
          <p:cNvSpPr txBox="1"/>
          <p:nvPr/>
        </p:nvSpPr>
        <p:spPr>
          <a:xfrm>
            <a:off x="4419600" y="3771900"/>
            <a:ext cx="11125683" cy="3372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Hybrid Framework = ConvNeXtV2 + Separable Self-Attention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ConvNeXtV2 extracts fine-grained local features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Attention captures long-range dependencies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Lightweight separable attention reduces computational cost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Global Average Pooling + Dense layers +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Softmax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(7 classes)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6085B0-F703-93B7-019E-B9BD33D2E67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80817" y="0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536322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CAC704-5F9A-3FB4-AB35-97D2D64078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>
            <a:extLst>
              <a:ext uri="{FF2B5EF4-FFF2-40B4-BE49-F238E27FC236}">
                <a16:creationId xmlns:a16="http://schemas.microsoft.com/office/drawing/2014/main" id="{DC72B2BD-BD8C-3264-42C9-56FAF9CFED6F}"/>
              </a:ext>
            </a:extLst>
          </p:cNvPr>
          <p:cNvGrpSpPr/>
          <p:nvPr/>
        </p:nvGrpSpPr>
        <p:grpSpPr>
          <a:xfrm>
            <a:off x="0" y="3176724"/>
            <a:ext cx="361950" cy="3383783"/>
            <a:chOff x="0" y="0"/>
            <a:chExt cx="95328" cy="891202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54D72DD1-165D-5832-933C-65F6F12C5559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2CCA6D05-B4C3-534C-A61C-DE8E50DA8743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053CD642-58EE-2629-EE28-ECC8EC8284EA}"/>
              </a:ext>
            </a:extLst>
          </p:cNvPr>
          <p:cNvGrpSpPr/>
          <p:nvPr/>
        </p:nvGrpSpPr>
        <p:grpSpPr>
          <a:xfrm>
            <a:off x="17926050" y="3176724"/>
            <a:ext cx="361950" cy="3383783"/>
            <a:chOff x="0" y="0"/>
            <a:chExt cx="95328" cy="891202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FADF0E67-54F5-E780-3A9C-C177FBE2D081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589DBDF6-A31B-ABA5-7C8D-506B8C6672B6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E1508F14-A081-C9C6-659B-31985FC919D4}"/>
              </a:ext>
            </a:extLst>
          </p:cNvPr>
          <p:cNvSpPr/>
          <p:nvPr/>
        </p:nvSpPr>
        <p:spPr>
          <a:xfrm>
            <a:off x="2133600" y="2476500"/>
            <a:ext cx="5410200" cy="72464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Transfer Learning (ImageNet weights)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Freeze base layers → train top layers → fine-tune entire model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Adam optimizer,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lr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= 1e-4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Batch size = 32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Early stopping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5-Fold Stratified Cross-Validation ensures reliable evaluation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0C074A-42F8-87A5-4379-F0983B484150}"/>
              </a:ext>
            </a:extLst>
          </p:cNvPr>
          <p:cNvSpPr/>
          <p:nvPr/>
        </p:nvSpPr>
        <p:spPr>
          <a:xfrm>
            <a:off x="2133600" y="2476500"/>
            <a:ext cx="5410200" cy="856131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400" dirty="0"/>
              <a:t>Training Strategy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7FAD3DA-CCE2-30FB-D328-5E72420D7E62}"/>
              </a:ext>
            </a:extLst>
          </p:cNvPr>
          <p:cNvSpPr/>
          <p:nvPr/>
        </p:nvSpPr>
        <p:spPr>
          <a:xfrm>
            <a:off x="9228278" y="2476500"/>
            <a:ext cx="5410200" cy="72464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971550" lvl="1" indent="-5143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Accuracy</a:t>
            </a:r>
          </a:p>
          <a:p>
            <a:pPr marL="971550" lvl="1" indent="-5143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Precision (macro)</a:t>
            </a:r>
          </a:p>
          <a:p>
            <a:pPr marL="971550" lvl="1" indent="-5143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Recall (macro)</a:t>
            </a:r>
          </a:p>
          <a:p>
            <a:pPr marL="971550" lvl="1" indent="-5143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F1-Score</a:t>
            </a:r>
          </a:p>
          <a:p>
            <a:pPr marL="971550" lvl="1" indent="-5143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ROC-AUC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6E19A8-77E8-0B03-BF9E-CFF0B0EC155D}"/>
              </a:ext>
            </a:extLst>
          </p:cNvPr>
          <p:cNvSpPr/>
          <p:nvPr/>
        </p:nvSpPr>
        <p:spPr>
          <a:xfrm>
            <a:off x="9228278" y="2476500"/>
            <a:ext cx="5410200" cy="856131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400" dirty="0"/>
              <a:t>Evaluation Metrics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FC5EBE-36D3-E0FA-38F2-E16C3D364E41}"/>
              </a:ext>
            </a:extLst>
          </p:cNvPr>
          <p:cNvSpPr txBox="1"/>
          <p:nvPr/>
        </p:nvSpPr>
        <p:spPr>
          <a:xfrm>
            <a:off x="5600804" y="899518"/>
            <a:ext cx="9144000" cy="9530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7419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</a:rPr>
              <a:t>Proposed Model Architecture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A69A243-95F8-3BDB-E2D2-899742CB52E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3564" y="0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712517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DD9A01-36EC-CC16-59C1-5FCD5B8CA2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936E268E-8E07-2D6D-25BB-10691A2E795B}"/>
              </a:ext>
            </a:extLst>
          </p:cNvPr>
          <p:cNvGrpSpPr/>
          <p:nvPr/>
        </p:nvGrpSpPr>
        <p:grpSpPr>
          <a:xfrm>
            <a:off x="0" y="2989194"/>
            <a:ext cx="360589" cy="7297806"/>
            <a:chOff x="0" y="0"/>
            <a:chExt cx="94970" cy="1922056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A27F200F-D5AB-8ABD-8A12-A9335F80BE17}"/>
                </a:ext>
              </a:extLst>
            </p:cNvPr>
            <p:cNvSpPr/>
            <p:nvPr/>
          </p:nvSpPr>
          <p:spPr>
            <a:xfrm>
              <a:off x="0" y="0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0C9A9D9F-0BED-76EA-05C7-E5DE8AE689F9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C09A0916-4141-A8A9-34BF-FD455B137C09}"/>
              </a:ext>
            </a:extLst>
          </p:cNvPr>
          <p:cNvGrpSpPr/>
          <p:nvPr/>
        </p:nvGrpSpPr>
        <p:grpSpPr>
          <a:xfrm>
            <a:off x="17989949" y="0"/>
            <a:ext cx="298051" cy="6987263"/>
            <a:chOff x="0" y="0"/>
            <a:chExt cx="78499" cy="1840267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2CF1D3A3-A393-A338-ABE6-7360BEA39498}"/>
                </a:ext>
              </a:extLst>
            </p:cNvPr>
            <p:cNvSpPr/>
            <p:nvPr/>
          </p:nvSpPr>
          <p:spPr>
            <a:xfrm>
              <a:off x="0" y="0"/>
              <a:ext cx="78499" cy="1840267"/>
            </a:xfrm>
            <a:custGeom>
              <a:avLst/>
              <a:gdLst/>
              <a:ahLst/>
              <a:cxnLst/>
              <a:rect l="l" t="t" r="r" b="b"/>
              <a:pathLst>
                <a:path w="78499" h="1840267">
                  <a:moveTo>
                    <a:pt x="0" y="0"/>
                  </a:moveTo>
                  <a:lnTo>
                    <a:pt x="78499" y="0"/>
                  </a:lnTo>
                  <a:lnTo>
                    <a:pt x="78499" y="1840267"/>
                  </a:lnTo>
                  <a:lnTo>
                    <a:pt x="0" y="1840267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1DCB4CCA-5518-9CC9-0BDB-DDA458B9DBFF}"/>
                </a:ext>
              </a:extLst>
            </p:cNvPr>
            <p:cNvSpPr txBox="1"/>
            <p:nvPr/>
          </p:nvSpPr>
          <p:spPr>
            <a:xfrm>
              <a:off x="0" y="-38100"/>
              <a:ext cx="78499" cy="187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DC613B93-BDCF-BE97-6DD0-6D099FB2FE28}"/>
              </a:ext>
            </a:extLst>
          </p:cNvPr>
          <p:cNvGrpSpPr/>
          <p:nvPr/>
        </p:nvGrpSpPr>
        <p:grpSpPr>
          <a:xfrm>
            <a:off x="16646024" y="7727791"/>
            <a:ext cx="540586" cy="540586"/>
            <a:chOff x="0" y="0"/>
            <a:chExt cx="142377" cy="14237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E1566898-ACC2-1CB5-5F33-6AD420C89F56}"/>
                </a:ext>
              </a:extLst>
            </p:cNvPr>
            <p:cNvSpPr/>
            <p:nvPr/>
          </p:nvSpPr>
          <p:spPr>
            <a:xfrm>
              <a:off x="0" y="0"/>
              <a:ext cx="142377" cy="142377"/>
            </a:xfrm>
            <a:custGeom>
              <a:avLst/>
              <a:gdLst/>
              <a:ahLst/>
              <a:cxnLst/>
              <a:rect l="l" t="t" r="r" b="b"/>
              <a:pathLst>
                <a:path w="142377" h="142377">
                  <a:moveTo>
                    <a:pt x="0" y="0"/>
                  </a:moveTo>
                  <a:lnTo>
                    <a:pt x="142377" y="0"/>
                  </a:lnTo>
                  <a:lnTo>
                    <a:pt x="142377" y="142377"/>
                  </a:lnTo>
                  <a:lnTo>
                    <a:pt x="0" y="14237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55BAB3DB-370C-2011-4624-ABE19C0C2493}"/>
                </a:ext>
              </a:extLst>
            </p:cNvPr>
            <p:cNvSpPr txBox="1"/>
            <p:nvPr/>
          </p:nvSpPr>
          <p:spPr>
            <a:xfrm>
              <a:off x="0" y="-38100"/>
              <a:ext cx="142377" cy="1804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8" name="TextBox 18">
            <a:extLst>
              <a:ext uri="{FF2B5EF4-FFF2-40B4-BE49-F238E27FC236}">
                <a16:creationId xmlns:a16="http://schemas.microsoft.com/office/drawing/2014/main" id="{445881DB-E9B6-13FE-B74E-DF6052221ECD}"/>
              </a:ext>
            </a:extLst>
          </p:cNvPr>
          <p:cNvSpPr txBox="1"/>
          <p:nvPr/>
        </p:nvSpPr>
        <p:spPr>
          <a:xfrm>
            <a:off x="5410200" y="553568"/>
            <a:ext cx="6824448" cy="856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419"/>
              </a:lnSpc>
            </a:pPr>
            <a:r>
              <a:rPr lang="en-US" sz="4400" b="1" dirty="0">
                <a:solidFill>
                  <a:srgbClr val="002060"/>
                </a:solidFill>
              </a:rPr>
              <a:t>Results</a:t>
            </a:r>
            <a:endParaRPr lang="en-US" sz="4400" b="1" dirty="0">
              <a:solidFill>
                <a:srgbClr val="002060"/>
              </a:solidFill>
              <a:latin typeface="Playfair Display Bold"/>
              <a:ea typeface="Playfair Display Bold"/>
              <a:cs typeface="Playfair Display Bold"/>
              <a:sym typeface="Playfair Display Bold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D5806B6-ABF1-D7DF-A4FF-1FC62B3FFD9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1804" y="0"/>
            <a:ext cx="2938145" cy="2938145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E912854-3218-4E68-CFAC-F840A757D377}"/>
              </a:ext>
            </a:extLst>
          </p:cNvPr>
          <p:cNvSpPr/>
          <p:nvPr/>
        </p:nvSpPr>
        <p:spPr>
          <a:xfrm>
            <a:off x="2636804" y="3421300"/>
            <a:ext cx="5999018" cy="5074999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lvl="1">
              <a:lnSpc>
                <a:spcPct val="150000"/>
              </a:lnSpc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Quantitative Results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Accuracy: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93.5%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Precision: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93.1%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Recall: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91.2%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F1-Score: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92.2%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ROC-AUC: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0.957</a:t>
            </a:r>
          </a:p>
          <a:p>
            <a:pPr>
              <a:lnSpc>
                <a:spcPct val="150000"/>
              </a:lnSpc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Demonstrates strong balance between sensitivity &amp; specificity.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476971-6777-8FE5-E7C2-92E954B48C9B}"/>
              </a:ext>
            </a:extLst>
          </p:cNvPr>
          <p:cNvSpPr/>
          <p:nvPr/>
        </p:nvSpPr>
        <p:spPr>
          <a:xfrm>
            <a:off x="10116947" y="3448716"/>
            <a:ext cx="5999018" cy="5074999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50000"/>
              </a:lnSpc>
              <a:buNone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Class-wise Findings</a:t>
            </a:r>
          </a:p>
          <a:p>
            <a:pPr>
              <a:lnSpc>
                <a:spcPct val="150000"/>
              </a:lnSpc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High performance on critical classes: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Melanoma: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F1 = 93.68%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BCC: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F1 = 94.05%</a:t>
            </a:r>
          </a:p>
          <a:p>
            <a:pPr marL="800100" lvl="1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VASC: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F1 = 94.59%</a:t>
            </a:r>
          </a:p>
          <a:p>
            <a:pPr>
              <a:lnSpc>
                <a:spcPct val="150000"/>
              </a:lnSpc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Even visually similar classes (NV, BKL) were accurately separated due to attention module.</a:t>
            </a:r>
          </a:p>
        </p:txBody>
      </p:sp>
      <p:pic>
        <p:nvPicPr>
          <p:cNvPr id="19" name="Graphic 18" descr="Bullseye">
            <a:extLst>
              <a:ext uri="{FF2B5EF4-FFF2-40B4-BE49-F238E27FC236}">
                <a16:creationId xmlns:a16="http://schemas.microsoft.com/office/drawing/2014/main" id="{1417CEB4-7CB3-8D74-277B-47D28B61AD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214523" y="2961727"/>
            <a:ext cx="1261614" cy="1261614"/>
          </a:xfrm>
          <a:prstGeom prst="rect">
            <a:avLst/>
          </a:prstGeom>
        </p:spPr>
      </p:pic>
      <p:pic>
        <p:nvPicPr>
          <p:cNvPr id="20" name="Graphic 19" descr="Bullseye">
            <a:extLst>
              <a:ext uri="{FF2B5EF4-FFF2-40B4-BE49-F238E27FC236}">
                <a16:creationId xmlns:a16="http://schemas.microsoft.com/office/drawing/2014/main" id="{070494A5-4BA4-B9BB-0278-1E61829CDB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52180" y="2989194"/>
            <a:ext cx="1261614" cy="1261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9983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5C4EC-2D4E-E665-131F-0C8391E295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045205FC-F093-2254-E34C-FA8840FC6EEC}"/>
              </a:ext>
            </a:extLst>
          </p:cNvPr>
          <p:cNvGrpSpPr/>
          <p:nvPr/>
        </p:nvGrpSpPr>
        <p:grpSpPr>
          <a:xfrm>
            <a:off x="0" y="2989194"/>
            <a:ext cx="360589" cy="7297806"/>
            <a:chOff x="0" y="0"/>
            <a:chExt cx="94970" cy="1922056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8049BEB7-94ED-4086-7626-77D0B4FA0CDF}"/>
                </a:ext>
              </a:extLst>
            </p:cNvPr>
            <p:cNvSpPr/>
            <p:nvPr/>
          </p:nvSpPr>
          <p:spPr>
            <a:xfrm>
              <a:off x="0" y="0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3C65DAC1-730C-C0F4-23A3-D66929E32B3E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4FF62FB7-17F7-0E05-0A59-12297C9AB725}"/>
              </a:ext>
            </a:extLst>
          </p:cNvPr>
          <p:cNvGrpSpPr/>
          <p:nvPr/>
        </p:nvGrpSpPr>
        <p:grpSpPr>
          <a:xfrm>
            <a:off x="17989949" y="0"/>
            <a:ext cx="298051" cy="6987263"/>
            <a:chOff x="0" y="0"/>
            <a:chExt cx="78499" cy="1840267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0EDEDEB7-0A25-29D6-41BD-77E88DD796A6}"/>
                </a:ext>
              </a:extLst>
            </p:cNvPr>
            <p:cNvSpPr/>
            <p:nvPr/>
          </p:nvSpPr>
          <p:spPr>
            <a:xfrm>
              <a:off x="0" y="0"/>
              <a:ext cx="78499" cy="1840267"/>
            </a:xfrm>
            <a:custGeom>
              <a:avLst/>
              <a:gdLst/>
              <a:ahLst/>
              <a:cxnLst/>
              <a:rect l="l" t="t" r="r" b="b"/>
              <a:pathLst>
                <a:path w="78499" h="1840267">
                  <a:moveTo>
                    <a:pt x="0" y="0"/>
                  </a:moveTo>
                  <a:lnTo>
                    <a:pt x="78499" y="0"/>
                  </a:lnTo>
                  <a:lnTo>
                    <a:pt x="78499" y="1840267"/>
                  </a:lnTo>
                  <a:lnTo>
                    <a:pt x="0" y="1840267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5FD17E02-0474-EA47-D51A-3FCD8F119238}"/>
                </a:ext>
              </a:extLst>
            </p:cNvPr>
            <p:cNvSpPr txBox="1"/>
            <p:nvPr/>
          </p:nvSpPr>
          <p:spPr>
            <a:xfrm>
              <a:off x="0" y="-38100"/>
              <a:ext cx="78499" cy="187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F8BFA4A8-DBC8-115A-5940-F52068040F3A}"/>
              </a:ext>
            </a:extLst>
          </p:cNvPr>
          <p:cNvGrpSpPr/>
          <p:nvPr/>
        </p:nvGrpSpPr>
        <p:grpSpPr>
          <a:xfrm>
            <a:off x="16646024" y="7727791"/>
            <a:ext cx="540586" cy="540586"/>
            <a:chOff x="0" y="0"/>
            <a:chExt cx="142377" cy="14237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0F1F71DE-8986-AD13-66D0-FBB9866B9699}"/>
                </a:ext>
              </a:extLst>
            </p:cNvPr>
            <p:cNvSpPr/>
            <p:nvPr/>
          </p:nvSpPr>
          <p:spPr>
            <a:xfrm>
              <a:off x="0" y="0"/>
              <a:ext cx="142377" cy="142377"/>
            </a:xfrm>
            <a:custGeom>
              <a:avLst/>
              <a:gdLst/>
              <a:ahLst/>
              <a:cxnLst/>
              <a:rect l="l" t="t" r="r" b="b"/>
              <a:pathLst>
                <a:path w="142377" h="142377">
                  <a:moveTo>
                    <a:pt x="0" y="0"/>
                  </a:moveTo>
                  <a:lnTo>
                    <a:pt x="142377" y="0"/>
                  </a:lnTo>
                  <a:lnTo>
                    <a:pt x="142377" y="142377"/>
                  </a:lnTo>
                  <a:lnTo>
                    <a:pt x="0" y="14237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C8A650F9-97B3-2AA9-C280-8728BFF93A93}"/>
                </a:ext>
              </a:extLst>
            </p:cNvPr>
            <p:cNvSpPr txBox="1"/>
            <p:nvPr/>
          </p:nvSpPr>
          <p:spPr>
            <a:xfrm>
              <a:off x="0" y="-38100"/>
              <a:ext cx="142377" cy="1804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8" name="TextBox 18">
            <a:extLst>
              <a:ext uri="{FF2B5EF4-FFF2-40B4-BE49-F238E27FC236}">
                <a16:creationId xmlns:a16="http://schemas.microsoft.com/office/drawing/2014/main" id="{A3C37A02-EC5A-6000-71A9-E3C136B2380F}"/>
              </a:ext>
            </a:extLst>
          </p:cNvPr>
          <p:cNvSpPr txBox="1"/>
          <p:nvPr/>
        </p:nvSpPr>
        <p:spPr>
          <a:xfrm>
            <a:off x="5562600" y="629768"/>
            <a:ext cx="6824448" cy="18051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419"/>
              </a:lnSpc>
            </a:pPr>
            <a:r>
              <a:rPr lang="en-US" sz="4400" b="1" dirty="0">
                <a:solidFill>
                  <a:srgbClr val="002060"/>
                </a:solidFill>
              </a:rPr>
              <a:t>Comparison with Baseline Models</a:t>
            </a:r>
            <a:endParaRPr lang="en-US" sz="4400" b="1" dirty="0">
              <a:solidFill>
                <a:srgbClr val="002060"/>
              </a:solidFill>
              <a:latin typeface="Playfair Display Bold"/>
              <a:ea typeface="Playfair Display Bold"/>
              <a:cs typeface="Playfair Display Bold"/>
              <a:sym typeface="Playfair Display Bold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741625C5-E45C-703F-9C51-96B3F7F976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324363"/>
              </p:ext>
            </p:extLst>
          </p:nvPr>
        </p:nvGraphicFramePr>
        <p:xfrm>
          <a:off x="4860024" y="3735673"/>
          <a:ext cx="8229600" cy="3992118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3845828228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9188773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61298691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Model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Accuracy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Parameters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493770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VGG16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88.2%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138M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919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ResNet50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90.1%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25.6M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24200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EfficientNetB0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91.5%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5.3M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058880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ViT-Base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92.0%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/>
                        <a:t>86M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259387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 b="1"/>
                        <a:t>Hybrid Model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 b="1"/>
                        <a:t>93.5%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None/>
                      </a:pPr>
                      <a:r>
                        <a:rPr lang="en-US" sz="2800" b="1" dirty="0"/>
                        <a:t>21.9M</a:t>
                      </a:r>
                      <a:endParaRPr lang="en-US" sz="2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94746034"/>
                  </a:ext>
                </a:extLst>
              </a:tr>
            </a:tbl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6BDB3A51-E3B3-1D89-70CA-A50B5A6BBB8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1804" y="28898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630763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97CBD8-A04C-4E9C-9FAA-CC8917DEA4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1">
            <a:extLst>
              <a:ext uri="{FF2B5EF4-FFF2-40B4-BE49-F238E27FC236}">
                <a16:creationId xmlns:a16="http://schemas.microsoft.com/office/drawing/2014/main" id="{1019CED7-B602-82AF-9038-CE3268A03E2B}"/>
              </a:ext>
            </a:extLst>
          </p:cNvPr>
          <p:cNvSpPr txBox="1"/>
          <p:nvPr/>
        </p:nvSpPr>
        <p:spPr>
          <a:xfrm>
            <a:off x="7924800" y="504919"/>
            <a:ext cx="5901023" cy="856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419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ea typeface="Playfair Display Bold"/>
                <a:cs typeface="Arial" panose="020B0604020202020204" pitchFamily="34" charset="0"/>
                <a:sym typeface="Playfair Display Bold"/>
              </a:rPr>
              <a:t>Discussion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476B7AF-F108-CF8F-80DD-5B2B62961DBA}"/>
              </a:ext>
            </a:extLst>
          </p:cNvPr>
          <p:cNvSpPr/>
          <p:nvPr/>
        </p:nvSpPr>
        <p:spPr>
          <a:xfrm>
            <a:off x="1655618" y="3212365"/>
            <a:ext cx="5999018" cy="2356556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Hybrid model benefits: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Local + global feature synergy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Lower computational cost than transformers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Better interpretability using Grad-CAM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77AA613-7977-E823-6951-3F2F86F7DB80}"/>
              </a:ext>
            </a:extLst>
          </p:cNvPr>
          <p:cNvSpPr/>
          <p:nvPr/>
        </p:nvSpPr>
        <p:spPr>
          <a:xfrm>
            <a:off x="1655618" y="6064828"/>
            <a:ext cx="5999018" cy="2356556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Balanced dataset prevents bias toward common classes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B2AED68-3E00-447E-4D02-9EF0A618CA67}"/>
              </a:ext>
            </a:extLst>
          </p:cNvPr>
          <p:cNvSpPr/>
          <p:nvPr/>
        </p:nvSpPr>
        <p:spPr>
          <a:xfrm>
            <a:off x="10515600" y="3208901"/>
            <a:ext cx="5999018" cy="2356556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Transfer learning significantly improves convergence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DEACEFF-320E-C217-0332-8EB47168A4A6}"/>
              </a:ext>
            </a:extLst>
          </p:cNvPr>
          <p:cNvSpPr/>
          <p:nvPr/>
        </p:nvSpPr>
        <p:spPr>
          <a:xfrm>
            <a:off x="10515600" y="6057900"/>
            <a:ext cx="5999018" cy="2356556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Strong generalization confirmed by cross-validation</a:t>
            </a:r>
          </a:p>
        </p:txBody>
      </p:sp>
      <p:pic>
        <p:nvPicPr>
          <p:cNvPr id="36" name="Graphic 35" descr="Lightbulb">
            <a:extLst>
              <a:ext uri="{FF2B5EF4-FFF2-40B4-BE49-F238E27FC236}">
                <a16:creationId xmlns:a16="http://schemas.microsoft.com/office/drawing/2014/main" id="{2FAE5160-ED40-B115-E160-E256E435B5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27818" y="4136707"/>
            <a:ext cx="2857500" cy="28575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CD02DFC-6434-650C-060A-B4F1FA04C1F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45545" y="0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708218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2AC112-C341-ACCB-C309-16646B663A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>
            <a:extLst>
              <a:ext uri="{FF2B5EF4-FFF2-40B4-BE49-F238E27FC236}">
                <a16:creationId xmlns:a16="http://schemas.microsoft.com/office/drawing/2014/main" id="{AF7C5FF7-DE19-48A3-0D03-1CD023FE0E7B}"/>
              </a:ext>
            </a:extLst>
          </p:cNvPr>
          <p:cNvGrpSpPr/>
          <p:nvPr/>
        </p:nvGrpSpPr>
        <p:grpSpPr>
          <a:xfrm>
            <a:off x="0" y="3176724"/>
            <a:ext cx="361950" cy="3383783"/>
            <a:chOff x="0" y="0"/>
            <a:chExt cx="95328" cy="891202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A1BE4733-9473-DC8C-ED29-8932C2C83C56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8DF410EB-3D54-64F9-DB4F-DB1256F62D52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BFAEE89C-1E9D-ED83-1CD5-CB03C7253488}"/>
              </a:ext>
            </a:extLst>
          </p:cNvPr>
          <p:cNvGrpSpPr/>
          <p:nvPr/>
        </p:nvGrpSpPr>
        <p:grpSpPr>
          <a:xfrm>
            <a:off x="17926050" y="3176724"/>
            <a:ext cx="361950" cy="3383783"/>
            <a:chOff x="0" y="0"/>
            <a:chExt cx="95328" cy="891202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798B885F-957E-5D07-C5C7-26B40B8F5CEB}"/>
                </a:ext>
              </a:extLst>
            </p:cNvPr>
            <p:cNvSpPr/>
            <p:nvPr/>
          </p:nvSpPr>
          <p:spPr>
            <a:xfrm>
              <a:off x="0" y="0"/>
              <a:ext cx="95328" cy="891202"/>
            </a:xfrm>
            <a:custGeom>
              <a:avLst/>
              <a:gdLst/>
              <a:ahLst/>
              <a:cxnLst/>
              <a:rect l="l" t="t" r="r" b="b"/>
              <a:pathLst>
                <a:path w="95328" h="891202">
                  <a:moveTo>
                    <a:pt x="0" y="0"/>
                  </a:moveTo>
                  <a:lnTo>
                    <a:pt x="95328" y="0"/>
                  </a:lnTo>
                  <a:lnTo>
                    <a:pt x="95328" y="891202"/>
                  </a:lnTo>
                  <a:lnTo>
                    <a:pt x="0" y="891202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A5D8C850-3A61-929E-AB50-8D8954642D07}"/>
                </a:ext>
              </a:extLst>
            </p:cNvPr>
            <p:cNvSpPr txBox="1"/>
            <p:nvPr/>
          </p:nvSpPr>
          <p:spPr>
            <a:xfrm>
              <a:off x="0" y="-38100"/>
              <a:ext cx="95328" cy="9293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EC3CAFD0-2A3B-750D-D275-7BB223902C51}"/>
              </a:ext>
            </a:extLst>
          </p:cNvPr>
          <p:cNvSpPr txBox="1"/>
          <p:nvPr/>
        </p:nvSpPr>
        <p:spPr>
          <a:xfrm>
            <a:off x="12039600" y="2840350"/>
            <a:ext cx="4678176" cy="856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419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</a:rPr>
              <a:t>Future Work</a:t>
            </a:r>
            <a:endParaRPr lang="en-US" sz="4400" b="1" dirty="0">
              <a:solidFill>
                <a:schemeClr val="accent1">
                  <a:lumMod val="50000"/>
                </a:schemeClr>
              </a:solidFill>
              <a:latin typeface="Playfair Display Bold"/>
              <a:ea typeface="Playfair Display Bold"/>
              <a:cs typeface="Playfair Display Bold"/>
              <a:sym typeface="Playfair Display Bold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7C82E1A-5E2D-C47A-1C2E-0F932BE6185F}"/>
              </a:ext>
            </a:extLst>
          </p:cNvPr>
          <p:cNvSpPr/>
          <p:nvPr/>
        </p:nvSpPr>
        <p:spPr>
          <a:xfrm>
            <a:off x="1371601" y="4161072"/>
            <a:ext cx="7772400" cy="5700780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Only one dataset (HAM10000) used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No real clinical testing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Requires GPU hardware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Limited explainability tools (only Grad-CAM)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No multimodal inputs (e.g., patient metadata)</a:t>
            </a:r>
          </a:p>
        </p:txBody>
      </p:sp>
      <p:pic>
        <p:nvPicPr>
          <p:cNvPr id="26" name="Graphic 25" descr="Bullseye">
            <a:extLst>
              <a:ext uri="{FF2B5EF4-FFF2-40B4-BE49-F238E27FC236}">
                <a16:creationId xmlns:a16="http://schemas.microsoft.com/office/drawing/2014/main" id="{7BC72E36-AA30-E1FD-2A0A-4C25F7A679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580" y="3196086"/>
            <a:ext cx="1600199" cy="1600199"/>
          </a:xfrm>
          <a:prstGeom prst="rect">
            <a:avLst/>
          </a:prstGeom>
        </p:spPr>
      </p:pic>
      <p:sp>
        <p:nvSpPr>
          <p:cNvPr id="13" name="TextBox 11">
            <a:extLst>
              <a:ext uri="{FF2B5EF4-FFF2-40B4-BE49-F238E27FC236}">
                <a16:creationId xmlns:a16="http://schemas.microsoft.com/office/drawing/2014/main" id="{4168BE7B-041A-FCA9-B10A-83B5B8755EEF}"/>
              </a:ext>
            </a:extLst>
          </p:cNvPr>
          <p:cNvSpPr txBox="1"/>
          <p:nvPr/>
        </p:nvSpPr>
        <p:spPr>
          <a:xfrm>
            <a:off x="3909313" y="2748658"/>
            <a:ext cx="4678176" cy="856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419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</a:rPr>
              <a:t>Limitations</a:t>
            </a:r>
            <a:endParaRPr lang="en-US" sz="4400" b="1" dirty="0">
              <a:solidFill>
                <a:schemeClr val="accent1">
                  <a:lumMod val="50000"/>
                </a:schemeClr>
              </a:solidFill>
              <a:latin typeface="Playfair Display Bold"/>
              <a:ea typeface="Playfair Display Bold"/>
              <a:cs typeface="Playfair Display Bold"/>
              <a:sym typeface="Playfair Display Bold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58A24FD-0A14-C9C1-8317-F81C3906D930}"/>
              </a:ext>
            </a:extLst>
          </p:cNvPr>
          <p:cNvSpPr/>
          <p:nvPr/>
        </p:nvSpPr>
        <p:spPr>
          <a:xfrm>
            <a:off x="9753600" y="4161072"/>
            <a:ext cx="7772400" cy="5700780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Test on more dermatology datasets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Build mobile/edge-deployment version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Integrate patient metadata (age, location, history)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Add SHAP / LIME for deeper interpretability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Combine segmentation + classification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Conduct clinical trials for real-world validation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Improve fairness, privacy, and bias handling</a:t>
            </a:r>
          </a:p>
        </p:txBody>
      </p:sp>
      <p:pic>
        <p:nvPicPr>
          <p:cNvPr id="20" name="Graphic 19" descr="Bullseye">
            <a:extLst>
              <a:ext uri="{FF2B5EF4-FFF2-40B4-BE49-F238E27FC236}">
                <a16:creationId xmlns:a16="http://schemas.microsoft.com/office/drawing/2014/main" id="{DA1916F7-A1AC-7BB1-679B-1DFFD0E363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60790" y="3196086"/>
            <a:ext cx="1600199" cy="16001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9D0F2AB-A0E0-BFAC-FECC-3ED6E94DE4F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9382" y="-25695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700679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51A368-12A5-5198-E12C-FC0AFD2136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C81BA2FF-5A47-21D5-59DE-19B1C70563ED}"/>
              </a:ext>
            </a:extLst>
          </p:cNvPr>
          <p:cNvGrpSpPr/>
          <p:nvPr/>
        </p:nvGrpSpPr>
        <p:grpSpPr>
          <a:xfrm>
            <a:off x="0" y="2989194"/>
            <a:ext cx="360589" cy="7297806"/>
            <a:chOff x="0" y="0"/>
            <a:chExt cx="94970" cy="1922056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56C88985-FD80-7AB3-0CE9-CE798A1ABC4F}"/>
                </a:ext>
              </a:extLst>
            </p:cNvPr>
            <p:cNvSpPr/>
            <p:nvPr/>
          </p:nvSpPr>
          <p:spPr>
            <a:xfrm>
              <a:off x="0" y="0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29902635-155F-5038-C33B-04785E5A8B73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8AB34B39-AD91-28D1-8481-E69001CFFBE1}"/>
              </a:ext>
            </a:extLst>
          </p:cNvPr>
          <p:cNvGrpSpPr/>
          <p:nvPr/>
        </p:nvGrpSpPr>
        <p:grpSpPr>
          <a:xfrm>
            <a:off x="17989949" y="0"/>
            <a:ext cx="298051" cy="6987263"/>
            <a:chOff x="0" y="0"/>
            <a:chExt cx="78499" cy="1840267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A7A0A7A0-ED7D-2D2C-7114-27ED37A9CF34}"/>
                </a:ext>
              </a:extLst>
            </p:cNvPr>
            <p:cNvSpPr/>
            <p:nvPr/>
          </p:nvSpPr>
          <p:spPr>
            <a:xfrm>
              <a:off x="0" y="0"/>
              <a:ext cx="78499" cy="1840267"/>
            </a:xfrm>
            <a:custGeom>
              <a:avLst/>
              <a:gdLst/>
              <a:ahLst/>
              <a:cxnLst/>
              <a:rect l="l" t="t" r="r" b="b"/>
              <a:pathLst>
                <a:path w="78499" h="1840267">
                  <a:moveTo>
                    <a:pt x="0" y="0"/>
                  </a:moveTo>
                  <a:lnTo>
                    <a:pt x="78499" y="0"/>
                  </a:lnTo>
                  <a:lnTo>
                    <a:pt x="78499" y="1840267"/>
                  </a:lnTo>
                  <a:lnTo>
                    <a:pt x="0" y="1840267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F71D46D5-2540-60E8-E90B-B2953050F8D2}"/>
                </a:ext>
              </a:extLst>
            </p:cNvPr>
            <p:cNvSpPr txBox="1"/>
            <p:nvPr/>
          </p:nvSpPr>
          <p:spPr>
            <a:xfrm>
              <a:off x="0" y="-38100"/>
              <a:ext cx="78499" cy="187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B499B5E3-8AA7-EA1A-588B-2793DEC14885}"/>
              </a:ext>
            </a:extLst>
          </p:cNvPr>
          <p:cNvGrpSpPr/>
          <p:nvPr/>
        </p:nvGrpSpPr>
        <p:grpSpPr>
          <a:xfrm>
            <a:off x="16646024" y="7727791"/>
            <a:ext cx="540586" cy="540586"/>
            <a:chOff x="0" y="0"/>
            <a:chExt cx="142377" cy="14237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AF1CA55E-35E9-1C9B-810E-451451CAF517}"/>
                </a:ext>
              </a:extLst>
            </p:cNvPr>
            <p:cNvSpPr/>
            <p:nvPr/>
          </p:nvSpPr>
          <p:spPr>
            <a:xfrm>
              <a:off x="0" y="0"/>
              <a:ext cx="142377" cy="142377"/>
            </a:xfrm>
            <a:custGeom>
              <a:avLst/>
              <a:gdLst/>
              <a:ahLst/>
              <a:cxnLst/>
              <a:rect l="l" t="t" r="r" b="b"/>
              <a:pathLst>
                <a:path w="142377" h="142377">
                  <a:moveTo>
                    <a:pt x="0" y="0"/>
                  </a:moveTo>
                  <a:lnTo>
                    <a:pt x="142377" y="0"/>
                  </a:lnTo>
                  <a:lnTo>
                    <a:pt x="142377" y="142377"/>
                  </a:lnTo>
                  <a:lnTo>
                    <a:pt x="0" y="14237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C9BFEBD5-574B-C0EB-EBF7-2E6F8E4953AF}"/>
                </a:ext>
              </a:extLst>
            </p:cNvPr>
            <p:cNvSpPr txBox="1"/>
            <p:nvPr/>
          </p:nvSpPr>
          <p:spPr>
            <a:xfrm>
              <a:off x="0" y="-38100"/>
              <a:ext cx="142377" cy="1804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8" name="TextBox 18">
            <a:extLst>
              <a:ext uri="{FF2B5EF4-FFF2-40B4-BE49-F238E27FC236}">
                <a16:creationId xmlns:a16="http://schemas.microsoft.com/office/drawing/2014/main" id="{A3CB06A9-E59F-A4A9-320A-7406C4BB8E2E}"/>
              </a:ext>
            </a:extLst>
          </p:cNvPr>
          <p:cNvSpPr txBox="1"/>
          <p:nvPr/>
        </p:nvSpPr>
        <p:spPr>
          <a:xfrm>
            <a:off x="6804912" y="1434298"/>
            <a:ext cx="4678176" cy="856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19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</a:rPr>
              <a:t>Conclusion</a:t>
            </a:r>
            <a:endParaRPr lang="en-US" sz="4400" b="1" dirty="0">
              <a:solidFill>
                <a:schemeClr val="accent1">
                  <a:lumMod val="50000"/>
                </a:schemeClr>
              </a:solidFill>
              <a:latin typeface="Playfair Display Bold"/>
              <a:ea typeface="Playfair Display Bold"/>
              <a:cs typeface="Playfair Display Bold"/>
              <a:sym typeface="Playfair Display Bold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F2765B3-8BD1-FF44-2711-5E2E7120B3ED}"/>
              </a:ext>
            </a:extLst>
          </p:cNvPr>
          <p:cNvSpPr txBox="1"/>
          <p:nvPr/>
        </p:nvSpPr>
        <p:spPr>
          <a:xfrm>
            <a:off x="1101390" y="4432008"/>
            <a:ext cx="12799572" cy="42675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lightweight high-accuracy hybrid model was successfully developed.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Combines CNN + Attention for superior feature representation.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Outperforms classical CNNs and </a:t>
            </a:r>
            <a:r>
              <a:rPr kumimoji="0" lang="en-US" altLang="en-US" sz="28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ViT</a:t>
            </a: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architectures.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Suitable for tele-dermatology and real-time decision support.</a:t>
            </a:r>
          </a:p>
          <a:p>
            <a:pPr marL="457200" marR="0" lvl="0" indent="-457200" algn="just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strong step toward reliable AI-assisted skin cancer diagnosis.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5AA98DF-3C9C-90B2-058D-55B84A6DDBE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1804" y="-34775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233392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79B1CE-38B8-131A-57D4-73D9A6C573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98730A5A-F98A-0EBD-2C64-B7295FF56687}"/>
              </a:ext>
            </a:extLst>
          </p:cNvPr>
          <p:cNvGrpSpPr/>
          <p:nvPr/>
        </p:nvGrpSpPr>
        <p:grpSpPr>
          <a:xfrm>
            <a:off x="0" y="2989194"/>
            <a:ext cx="360589" cy="7297806"/>
            <a:chOff x="0" y="0"/>
            <a:chExt cx="94970" cy="1922056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1A62B760-53A3-3A6F-B0BB-0C7CEA7E3884}"/>
                </a:ext>
              </a:extLst>
            </p:cNvPr>
            <p:cNvSpPr/>
            <p:nvPr/>
          </p:nvSpPr>
          <p:spPr>
            <a:xfrm>
              <a:off x="0" y="0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2AC71019-8FD3-D486-0924-EE8C853E97C5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6321479E-2C47-5661-1967-388773C6C100}"/>
              </a:ext>
            </a:extLst>
          </p:cNvPr>
          <p:cNvGrpSpPr/>
          <p:nvPr/>
        </p:nvGrpSpPr>
        <p:grpSpPr>
          <a:xfrm>
            <a:off x="17989949" y="0"/>
            <a:ext cx="298051" cy="6987263"/>
            <a:chOff x="0" y="0"/>
            <a:chExt cx="78499" cy="1840267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CF1EF25E-77D0-98BB-686E-393242A6FED9}"/>
                </a:ext>
              </a:extLst>
            </p:cNvPr>
            <p:cNvSpPr/>
            <p:nvPr/>
          </p:nvSpPr>
          <p:spPr>
            <a:xfrm>
              <a:off x="0" y="0"/>
              <a:ext cx="78499" cy="1840267"/>
            </a:xfrm>
            <a:custGeom>
              <a:avLst/>
              <a:gdLst/>
              <a:ahLst/>
              <a:cxnLst/>
              <a:rect l="l" t="t" r="r" b="b"/>
              <a:pathLst>
                <a:path w="78499" h="1840267">
                  <a:moveTo>
                    <a:pt x="0" y="0"/>
                  </a:moveTo>
                  <a:lnTo>
                    <a:pt x="78499" y="0"/>
                  </a:lnTo>
                  <a:lnTo>
                    <a:pt x="78499" y="1840267"/>
                  </a:lnTo>
                  <a:lnTo>
                    <a:pt x="0" y="1840267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CB8D458E-0188-704E-D7EE-7D4F0C47D68D}"/>
                </a:ext>
              </a:extLst>
            </p:cNvPr>
            <p:cNvSpPr txBox="1"/>
            <p:nvPr/>
          </p:nvSpPr>
          <p:spPr>
            <a:xfrm>
              <a:off x="0" y="-38100"/>
              <a:ext cx="78499" cy="187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FD409845-DB5D-59B9-693F-F435DD54BB77}"/>
              </a:ext>
            </a:extLst>
          </p:cNvPr>
          <p:cNvGrpSpPr/>
          <p:nvPr/>
        </p:nvGrpSpPr>
        <p:grpSpPr>
          <a:xfrm>
            <a:off x="16646024" y="7727791"/>
            <a:ext cx="540586" cy="540586"/>
            <a:chOff x="0" y="0"/>
            <a:chExt cx="142377" cy="142377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DA5818E8-FA18-21DB-DC05-B256B801F06E}"/>
                </a:ext>
              </a:extLst>
            </p:cNvPr>
            <p:cNvSpPr/>
            <p:nvPr/>
          </p:nvSpPr>
          <p:spPr>
            <a:xfrm>
              <a:off x="0" y="0"/>
              <a:ext cx="142377" cy="142377"/>
            </a:xfrm>
            <a:custGeom>
              <a:avLst/>
              <a:gdLst/>
              <a:ahLst/>
              <a:cxnLst/>
              <a:rect l="l" t="t" r="r" b="b"/>
              <a:pathLst>
                <a:path w="142377" h="142377">
                  <a:moveTo>
                    <a:pt x="0" y="0"/>
                  </a:moveTo>
                  <a:lnTo>
                    <a:pt x="142377" y="0"/>
                  </a:lnTo>
                  <a:lnTo>
                    <a:pt x="142377" y="142377"/>
                  </a:lnTo>
                  <a:lnTo>
                    <a:pt x="0" y="14237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F86E41B5-85D8-1BB8-EFE6-772576441BBF}"/>
                </a:ext>
              </a:extLst>
            </p:cNvPr>
            <p:cNvSpPr txBox="1"/>
            <p:nvPr/>
          </p:nvSpPr>
          <p:spPr>
            <a:xfrm>
              <a:off x="0" y="-38100"/>
              <a:ext cx="142377" cy="1804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sp>
        <p:nvSpPr>
          <p:cNvPr id="18" name="TextBox 18">
            <a:extLst>
              <a:ext uri="{FF2B5EF4-FFF2-40B4-BE49-F238E27FC236}">
                <a16:creationId xmlns:a16="http://schemas.microsoft.com/office/drawing/2014/main" id="{EA64CCCB-EF1A-1955-2D2B-B822714D41D7}"/>
              </a:ext>
            </a:extLst>
          </p:cNvPr>
          <p:cNvSpPr txBox="1"/>
          <p:nvPr/>
        </p:nvSpPr>
        <p:spPr>
          <a:xfrm>
            <a:off x="6879902" y="465576"/>
            <a:ext cx="4678176" cy="856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19"/>
              </a:lnSpc>
            </a:pPr>
            <a:r>
              <a:rPr lang="en-US" sz="4400" b="1" dirty="0">
                <a:solidFill>
                  <a:schemeClr val="accent1">
                    <a:lumMod val="50000"/>
                  </a:schemeClr>
                </a:solidFill>
              </a:rPr>
              <a:t>Reference</a:t>
            </a:r>
            <a:endParaRPr lang="en-US" sz="4400" b="1" dirty="0">
              <a:solidFill>
                <a:schemeClr val="accent1">
                  <a:lumMod val="50000"/>
                </a:schemeClr>
              </a:solidFill>
              <a:latin typeface="Playfair Display Bold"/>
              <a:ea typeface="Playfair Display Bold"/>
              <a:cs typeface="Playfair Display Bold"/>
              <a:sym typeface="Playfair Display Bold"/>
            </a:endParaRPr>
          </a:p>
        </p:txBody>
      </p:sp>
      <p:sp>
        <p:nvSpPr>
          <p:cNvPr id="11" name="Rectangle: Diagonal Corners Rounded 10">
            <a:extLst>
              <a:ext uri="{FF2B5EF4-FFF2-40B4-BE49-F238E27FC236}">
                <a16:creationId xmlns:a16="http://schemas.microsoft.com/office/drawing/2014/main" id="{2202FE54-C58F-51EF-F886-0E142EAD84FA}"/>
              </a:ext>
            </a:extLst>
          </p:cNvPr>
          <p:cNvSpPr/>
          <p:nvPr/>
        </p:nvSpPr>
        <p:spPr>
          <a:xfrm>
            <a:off x="1371600" y="1714500"/>
            <a:ext cx="15544717" cy="8394889"/>
          </a:xfrm>
          <a:prstGeom prst="round2Diag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buFont typeface="+mj-lt"/>
              <a:buAutoNum type="arabicParenR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Ozdemir, B., &amp; Pacal, I. (2025). A robust deep learning framework for multiclass skin cancer classification. Scientific Reports, 15, 4938. </a:t>
            </a:r>
            <a:r>
              <a:rPr lang="en-US" sz="2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https://doi.org/10.1038/s41598-025-89230-7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arenR"/>
            </a:pPr>
            <a:r>
              <a:rPr lang="en-IE" sz="2200" dirty="0" err="1">
                <a:latin typeface="Arial" panose="020B0604020202020204" pitchFamily="34" charset="0"/>
                <a:cs typeface="Arial" panose="020B0604020202020204" pitchFamily="34" charset="0"/>
              </a:rPr>
              <a:t>Abohashish</a:t>
            </a: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, S. M. (2025). Enhanced melanoma and non-melanoma skin cancer classification using a hybrid LSTM-CNN model. Scientific Reports, 15, 24994. </a:t>
            </a:r>
            <a:r>
              <a:rPr lang="en-IE" sz="2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https://doi.org/10.1038/s41598-025-08954-8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arenR"/>
            </a:pP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Tahir, M., Jin, H., Zafar, A., Mahmood, M. T., Ahmed, I., &amp; Ahmad, H. F. (2023). </a:t>
            </a:r>
            <a:r>
              <a:rPr lang="en-IE" sz="2200" dirty="0" err="1">
                <a:latin typeface="Arial" panose="020B0604020202020204" pitchFamily="34" charset="0"/>
                <a:cs typeface="Arial" panose="020B0604020202020204" pitchFamily="34" charset="0"/>
              </a:rPr>
              <a:t>DSCC_Net</a:t>
            </a: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: Multi-Classification Deep Learning Models for Diagnosing Skin Cancer Using </a:t>
            </a:r>
            <a:r>
              <a:rPr lang="en-IE" sz="2200" dirty="0" err="1">
                <a:latin typeface="Arial" panose="020B0604020202020204" pitchFamily="34" charset="0"/>
                <a:cs typeface="Arial" panose="020B0604020202020204" pitchFamily="34" charset="0"/>
              </a:rPr>
              <a:t>Dermoscopic</a:t>
            </a: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 Images. Cancers, 15(7), 2179. </a:t>
            </a:r>
            <a:r>
              <a:rPr lang="en-IE" sz="2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https://www.mdpi.com/2072-6694/15/7/2179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arenR"/>
            </a:pP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Khan, M. A., Sharif, M., Akram, T., </a:t>
            </a:r>
            <a:r>
              <a:rPr lang="en-IE" sz="2200" dirty="0" err="1">
                <a:latin typeface="Arial" panose="020B0604020202020204" pitchFamily="34" charset="0"/>
                <a:cs typeface="Arial" panose="020B0604020202020204" pitchFamily="34" charset="0"/>
              </a:rPr>
              <a:t>Damaševičius</a:t>
            </a: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IE" sz="2200" dirty="0" err="1">
                <a:latin typeface="Arial" panose="020B0604020202020204" pitchFamily="34" charset="0"/>
                <a:cs typeface="Arial" panose="020B0604020202020204" pitchFamily="34" charset="0"/>
              </a:rPr>
              <a:t>Maskeliūnas</a:t>
            </a: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, R. (2021). Skin Lesion Segmentation and Multiclass Classification Using Deep Learning Features and Improved Moth Flame Optimization. Diagnostics, 11(5), 811. </a:t>
            </a:r>
            <a:r>
              <a:rPr lang="en-IE" sz="2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https://www.mdpi.com/2075-4418/11/5/811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arenR"/>
            </a:pP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Afza, F., Sharif, M., Khan, M. A., Kadry, S., &amp; </a:t>
            </a:r>
            <a:r>
              <a:rPr lang="en-IE" sz="2200" dirty="0" err="1">
                <a:latin typeface="Arial" panose="020B0604020202020204" pitchFamily="34" charset="0"/>
                <a:cs typeface="Arial" panose="020B0604020202020204" pitchFamily="34" charset="0"/>
              </a:rPr>
              <a:t>Damaševičius</a:t>
            </a: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, R. (2022). Melanoma classification using deep learned features boosted with extreme learning machine. Sensors, 22(3), 799. </a:t>
            </a:r>
            <a:r>
              <a:rPr lang="en-IE" sz="2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https://www.mdpi.com/1424-8220/22/3/799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arenR"/>
            </a:pP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Thwin, S. M., &amp; Park, H.-S. (2024). Skin Lesion Classification Using a Deep Ensemble Model. Applied Sciences, 14(13), 5599. </a:t>
            </a:r>
            <a:r>
              <a:rPr lang="en-IE" sz="2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https://doi.org/10.3390/app14135599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arenR"/>
            </a:pP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Efat, A. H., Hasan, S. M. M., Uddin, M. P., &amp; Mamun, M. A. A. (2024). A multi-level ensemble approach for skin lesion classification using customized transfer learning with triple attention. PLOS ONE, 19(10), e0309430. </a:t>
            </a:r>
            <a:r>
              <a:rPr lang="en-IE" sz="2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https://journals.plos.org/plosone/article?id=10.1371/journal.pone.0309430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arenR"/>
            </a:pPr>
            <a:r>
              <a:rPr lang="en-IE" sz="2200" dirty="0">
                <a:latin typeface="Arial" panose="020B0604020202020204" pitchFamily="34" charset="0"/>
                <a:cs typeface="Arial" panose="020B0604020202020204" pitchFamily="34" charset="0"/>
              </a:rPr>
              <a:t>Gomathi, S., &amp; Arunachalam, N. (2024). Skin lesion prediction and classification using modified LSTM with a hybrid SC-STBO optimizer. International Journal of Computational Intelligence Systems, 17, 186. </a:t>
            </a:r>
            <a:r>
              <a:rPr lang="en-IE" sz="2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https://link.springer.com/article/10.1007/s44196-024-00599-1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F6BBE94-EF56-2851-7531-4BC5BC75127E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1804" y="-337331"/>
            <a:ext cx="2938145" cy="2938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94640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/>
          <p:nvPr/>
        </p:nvSpPr>
        <p:spPr>
          <a:xfrm flipV="1">
            <a:off x="14249400" y="4762500"/>
            <a:ext cx="2219738" cy="0"/>
          </a:xfrm>
          <a:prstGeom prst="line">
            <a:avLst/>
          </a:prstGeom>
          <a:ln w="762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7" name="TextBox 7"/>
          <p:cNvSpPr txBox="1"/>
          <p:nvPr/>
        </p:nvSpPr>
        <p:spPr>
          <a:xfrm>
            <a:off x="3170461" y="4262810"/>
            <a:ext cx="11683166" cy="1761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959"/>
              </a:lnSpc>
            </a:pPr>
            <a:r>
              <a:rPr lang="en-US" sz="10999" b="1" spc="934" dirty="0">
                <a:solidFill>
                  <a:schemeClr val="tx2">
                    <a:lumMod val="60000"/>
                    <a:lumOff val="40000"/>
                  </a:schemeClr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THANK YOU</a:t>
            </a:r>
          </a:p>
        </p:txBody>
      </p:sp>
      <p:grpSp>
        <p:nvGrpSpPr>
          <p:cNvPr id="5" name="Group 3">
            <a:extLst>
              <a:ext uri="{FF2B5EF4-FFF2-40B4-BE49-F238E27FC236}">
                <a16:creationId xmlns:a16="http://schemas.microsoft.com/office/drawing/2014/main" id="{E17EFCB3-D773-4EF7-D40C-60CC5CC61AC3}"/>
              </a:ext>
            </a:extLst>
          </p:cNvPr>
          <p:cNvGrpSpPr/>
          <p:nvPr/>
        </p:nvGrpSpPr>
        <p:grpSpPr>
          <a:xfrm>
            <a:off x="0" y="2989194"/>
            <a:ext cx="360589" cy="7297806"/>
            <a:chOff x="0" y="0"/>
            <a:chExt cx="94970" cy="1922056"/>
          </a:xfrm>
        </p:grpSpPr>
        <p:sp>
          <p:nvSpPr>
            <p:cNvPr id="6" name="Freeform 4">
              <a:extLst>
                <a:ext uri="{FF2B5EF4-FFF2-40B4-BE49-F238E27FC236}">
                  <a16:creationId xmlns:a16="http://schemas.microsoft.com/office/drawing/2014/main" id="{9EA6DDB7-8F9B-59DD-2CD3-BDC7870D64F5}"/>
                </a:ext>
              </a:extLst>
            </p:cNvPr>
            <p:cNvSpPr/>
            <p:nvPr/>
          </p:nvSpPr>
          <p:spPr>
            <a:xfrm>
              <a:off x="0" y="0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</p:sp>
        <p:sp>
          <p:nvSpPr>
            <p:cNvPr id="8" name="TextBox 5">
              <a:extLst>
                <a:ext uri="{FF2B5EF4-FFF2-40B4-BE49-F238E27FC236}">
                  <a16:creationId xmlns:a16="http://schemas.microsoft.com/office/drawing/2014/main" id="{BCEE9870-6CBB-E2F7-5D52-0C1C1C535806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grpSp>
        <p:nvGrpSpPr>
          <p:cNvPr id="9" name="Group 3">
            <a:extLst>
              <a:ext uri="{FF2B5EF4-FFF2-40B4-BE49-F238E27FC236}">
                <a16:creationId xmlns:a16="http://schemas.microsoft.com/office/drawing/2014/main" id="{B84CE00C-F5BA-BD02-99F6-48A7AB7A2057}"/>
              </a:ext>
            </a:extLst>
          </p:cNvPr>
          <p:cNvGrpSpPr/>
          <p:nvPr/>
        </p:nvGrpSpPr>
        <p:grpSpPr>
          <a:xfrm>
            <a:off x="249011" y="42405"/>
            <a:ext cx="17983200" cy="10386203"/>
            <a:chOff x="0" y="-813405"/>
            <a:chExt cx="4736319" cy="2735461"/>
          </a:xfrm>
        </p:grpSpPr>
        <p:sp>
          <p:nvSpPr>
            <p:cNvPr id="10" name="Freeform 4">
              <a:extLst>
                <a:ext uri="{FF2B5EF4-FFF2-40B4-BE49-F238E27FC236}">
                  <a16:creationId xmlns:a16="http://schemas.microsoft.com/office/drawing/2014/main" id="{F3E91F8B-792E-172C-8A10-81535732A0B9}"/>
                </a:ext>
              </a:extLst>
            </p:cNvPr>
            <p:cNvSpPr/>
            <p:nvPr/>
          </p:nvSpPr>
          <p:spPr>
            <a:xfrm>
              <a:off x="4641349" y="-813405"/>
              <a:ext cx="94970" cy="1922056"/>
            </a:xfrm>
            <a:custGeom>
              <a:avLst/>
              <a:gdLst/>
              <a:ahLst/>
              <a:cxnLst/>
              <a:rect l="l" t="t" r="r" b="b"/>
              <a:pathLst>
                <a:path w="94970" h="1922056">
                  <a:moveTo>
                    <a:pt x="0" y="0"/>
                  </a:moveTo>
                  <a:lnTo>
                    <a:pt x="94970" y="0"/>
                  </a:lnTo>
                  <a:lnTo>
                    <a:pt x="94970" y="1922056"/>
                  </a:lnTo>
                  <a:lnTo>
                    <a:pt x="0" y="1922056"/>
                  </a:lnTo>
                  <a:close/>
                </a:path>
              </a:pathLst>
            </a:custGeom>
            <a:solidFill>
              <a:srgbClr val="2D4263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1" name="TextBox 5">
              <a:extLst>
                <a:ext uri="{FF2B5EF4-FFF2-40B4-BE49-F238E27FC236}">
                  <a16:creationId xmlns:a16="http://schemas.microsoft.com/office/drawing/2014/main" id="{CE6EE215-4193-5D2B-AFBA-89E7D21975DF}"/>
                </a:ext>
              </a:extLst>
            </p:cNvPr>
            <p:cNvSpPr txBox="1"/>
            <p:nvPr/>
          </p:nvSpPr>
          <p:spPr>
            <a:xfrm>
              <a:off x="0" y="-38100"/>
              <a:ext cx="94970" cy="19601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 dirty="0"/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BD009EE7-5B73-D570-8A96-D607472AC63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0650" y="-98271"/>
            <a:ext cx="3770972" cy="37709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1619</Words>
  <Application>Microsoft Office PowerPoint</Application>
  <PresentationFormat>Custom</PresentationFormat>
  <Paragraphs>209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Wingdings</vt:lpstr>
      <vt:lpstr>Times New Roman</vt:lpstr>
      <vt:lpstr>Calibri</vt:lpstr>
      <vt:lpstr>Arial</vt:lpstr>
      <vt:lpstr>Playfair Display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Simple Medical Presentation Template</dc:title>
  <dc:creator>AGN</dc:creator>
  <cp:lastModifiedBy>nourhan adel</cp:lastModifiedBy>
  <cp:revision>11</cp:revision>
  <dcterms:created xsi:type="dcterms:W3CDTF">2006-08-16T00:00:00Z</dcterms:created>
  <dcterms:modified xsi:type="dcterms:W3CDTF">2025-12-12T14:29:47Z</dcterms:modified>
  <dc:identifier>DAG4f9MWo_Q</dc:identifier>
</cp:coreProperties>
</file>