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303" r:id="rId2"/>
    <p:sldId id="276" r:id="rId3"/>
    <p:sldId id="350" r:id="rId4"/>
    <p:sldId id="400" r:id="rId5"/>
    <p:sldId id="401" r:id="rId6"/>
    <p:sldId id="354" r:id="rId7"/>
    <p:sldId id="353" r:id="rId8"/>
    <p:sldId id="361" r:id="rId9"/>
    <p:sldId id="360" r:id="rId10"/>
    <p:sldId id="359" r:id="rId11"/>
    <p:sldId id="358" r:id="rId12"/>
    <p:sldId id="369" r:id="rId13"/>
    <p:sldId id="368" r:id="rId14"/>
    <p:sldId id="366" r:id="rId15"/>
    <p:sldId id="408" r:id="rId16"/>
    <p:sldId id="365" r:id="rId17"/>
    <p:sldId id="370" r:id="rId18"/>
    <p:sldId id="372" r:id="rId19"/>
    <p:sldId id="403" r:id="rId20"/>
    <p:sldId id="371" r:id="rId21"/>
    <p:sldId id="364" r:id="rId22"/>
    <p:sldId id="388" r:id="rId23"/>
    <p:sldId id="387" r:id="rId24"/>
    <p:sldId id="404" r:id="rId25"/>
    <p:sldId id="386" r:id="rId26"/>
    <p:sldId id="385" r:id="rId27"/>
    <p:sldId id="384" r:id="rId28"/>
    <p:sldId id="383" r:id="rId29"/>
    <p:sldId id="382" r:id="rId30"/>
    <p:sldId id="381" r:id="rId31"/>
    <p:sldId id="380" r:id="rId32"/>
    <p:sldId id="379" r:id="rId33"/>
    <p:sldId id="378" r:id="rId34"/>
    <p:sldId id="376" r:id="rId35"/>
    <p:sldId id="397" r:id="rId36"/>
    <p:sldId id="396" r:id="rId37"/>
    <p:sldId id="415" r:id="rId38"/>
    <p:sldId id="414" r:id="rId39"/>
    <p:sldId id="413" r:id="rId40"/>
    <p:sldId id="412" r:id="rId41"/>
    <p:sldId id="411" r:id="rId42"/>
    <p:sldId id="410" r:id="rId43"/>
    <p:sldId id="395" r:id="rId44"/>
    <p:sldId id="419" r:id="rId45"/>
    <p:sldId id="420" r:id="rId46"/>
    <p:sldId id="424" r:id="rId47"/>
    <p:sldId id="423" r:id="rId48"/>
    <p:sldId id="422" r:id="rId49"/>
    <p:sldId id="394" r:id="rId50"/>
    <p:sldId id="418" r:id="rId51"/>
    <p:sldId id="425" r:id="rId52"/>
    <p:sldId id="426" r:id="rId53"/>
    <p:sldId id="427" r:id="rId54"/>
    <p:sldId id="399" r:id="rId55"/>
    <p:sldId id="428"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350"/>
            <p14:sldId id="400"/>
            <p14:sldId id="401"/>
            <p14:sldId id="354"/>
            <p14:sldId id="353"/>
            <p14:sldId id="361"/>
            <p14:sldId id="360"/>
            <p14:sldId id="359"/>
            <p14:sldId id="358"/>
            <p14:sldId id="369"/>
            <p14:sldId id="368"/>
            <p14:sldId id="366"/>
            <p14:sldId id="408"/>
            <p14:sldId id="365"/>
            <p14:sldId id="370"/>
            <p14:sldId id="372"/>
            <p14:sldId id="403"/>
            <p14:sldId id="371"/>
            <p14:sldId id="364"/>
            <p14:sldId id="388"/>
            <p14:sldId id="387"/>
            <p14:sldId id="404"/>
            <p14:sldId id="386"/>
            <p14:sldId id="385"/>
            <p14:sldId id="384"/>
            <p14:sldId id="383"/>
            <p14:sldId id="382"/>
            <p14:sldId id="381"/>
            <p14:sldId id="380"/>
            <p14:sldId id="379"/>
            <p14:sldId id="378"/>
            <p14:sldId id="376"/>
            <p14:sldId id="397"/>
            <p14:sldId id="396"/>
            <p14:sldId id="415"/>
            <p14:sldId id="414"/>
            <p14:sldId id="413"/>
            <p14:sldId id="412"/>
            <p14:sldId id="411"/>
            <p14:sldId id="410"/>
            <p14:sldId id="395"/>
            <p14:sldId id="419"/>
            <p14:sldId id="420"/>
            <p14:sldId id="424"/>
            <p14:sldId id="423"/>
            <p14:sldId id="422"/>
            <p14:sldId id="394"/>
            <p14:sldId id="418"/>
            <p14:sldId id="425"/>
            <p14:sldId id="426"/>
            <p14:sldId id="427"/>
            <p14:sldId id="399"/>
            <p14:sldId id="42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86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thebalancecareers.com/build-a-strategic-framework-through-strategic-planning-1916834" TargetMode="Externa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amazon.com/s/ref=dp_byline_sr_ebooks_1?ie=UTF8&amp;field-author=Samuel+Malachowsky&amp;text=Samuel+Malachowsky&amp;sort=relevancerank&amp;search-alias=digital-text" TargetMode="Externa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5.svg"/><Relationship Id="rId2" Type="http://schemas.openxmlformats.org/officeDocument/2006/relationships/image" Target="../media/image21.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795928"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Leadership</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599062"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511</a:t>
            </a:r>
          </a:p>
          <a:p>
            <a:r>
              <a:rPr lang="en-US" sz="2000" dirty="0">
                <a:latin typeface="Times New Roman" panose="02020603050405020304" pitchFamily="18" charset="0"/>
                <a:cs typeface="Times New Roman" panose="02020603050405020304" pitchFamily="18" charset="0"/>
              </a:rPr>
              <a:t>Ch8 - Leadership and Motivation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Hakem Sharari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41974"/>
            <a:ext cx="10541000" cy="2806987"/>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Define and explain motivation. </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Compare and contrast the motivational leadership theories? </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Compare and contrast contemporary theories of motivation. </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How leaders motivate a unique groups of workers?</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Summary and Conclusions.</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Self Assessment.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Leadership Quotes">
            <a:extLst>
              <a:ext uri="{FF2B5EF4-FFF2-40B4-BE49-F238E27FC236}">
                <a16:creationId xmlns:a16="http://schemas.microsoft.com/office/drawing/2014/main" id="{20DDD1F0-9EA4-7AC9-D013-832A36A457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7669" y="1785257"/>
            <a:ext cx="5616662" cy="4191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3455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Leadership Quotes">
            <a:extLst>
              <a:ext uri="{FF2B5EF4-FFF2-40B4-BE49-F238E27FC236}">
                <a16:creationId xmlns:a16="http://schemas.microsoft.com/office/drawing/2014/main" id="{C1757E41-A43B-01C5-3236-0A4EA81261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272" t="7606" r="4350" b="20830"/>
          <a:stretch/>
        </p:blipFill>
        <p:spPr bwMode="auto">
          <a:xfrm>
            <a:off x="2004646" y="2141974"/>
            <a:ext cx="7582317" cy="37400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9295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89324"/>
            <a:ext cx="59013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Define and Explain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Motivation is something that moves the person to action, and continues him in the course of action already initiated.</a:t>
            </a:r>
          </a:p>
          <a:p>
            <a:pPr marR="0" lvl="0" algn="ctr" defTabSz="914400" rtl="0" eaLnBrk="1" fontAlgn="auto" latinLnBrk="0" hangingPunct="1">
              <a:lnSpc>
                <a:spcPct val="100000"/>
              </a:lnSpc>
              <a:spcBef>
                <a:spcPts val="0"/>
              </a:spcBef>
              <a:spcAft>
                <a:spcPts val="0"/>
              </a:spcAft>
              <a:buClr>
                <a:srgbClr val="1607C2"/>
              </a:buClr>
              <a:buSzPts val="28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R="0" lvl="0" algn="ctr" defTabSz="914400" rtl="0" eaLnBrk="1" fontAlgn="auto" latinLnBrk="0" hangingPunct="1">
              <a:lnSpc>
                <a:spcPct val="100000"/>
              </a:lnSpc>
              <a:spcBef>
                <a:spcPts val="0"/>
              </a:spcBef>
              <a:spcAft>
                <a:spcPts val="0"/>
              </a:spcAft>
              <a:buClr>
                <a:srgbClr val="1607C2"/>
              </a:buClr>
              <a:buSzPts val="28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0212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911251A-78DB-253B-25C4-A0C0F1803077}"/>
              </a:ext>
            </a:extLst>
          </p:cNvPr>
          <p:cNvPicPr>
            <a:picLocks noChangeAspect="1"/>
          </p:cNvPicPr>
          <p:nvPr/>
        </p:nvPicPr>
        <p:blipFill>
          <a:blip r:embed="rId3"/>
          <a:stretch>
            <a:fillRect/>
          </a:stretch>
        </p:blipFill>
        <p:spPr>
          <a:xfrm>
            <a:off x="3875314" y="3505200"/>
            <a:ext cx="4343399" cy="2449385"/>
          </a:xfrm>
          <a:prstGeom prst="rect">
            <a:avLst/>
          </a:prstGeom>
        </p:spPr>
      </p:pic>
    </p:spTree>
    <p:extLst>
      <p:ext uri="{BB962C8B-B14F-4D97-AF65-F5344CB8AC3E}">
        <p14:creationId xmlns:p14="http://schemas.microsoft.com/office/powerpoint/2010/main" val="221993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j-cs"/>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j-cs"/>
              </a:rPr>
              <a:t>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refers to the process by which a person’s efforts are energized, directed, and sustained toward attaining a goal.</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Individuals differ in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motivational drive</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 their overall motivation varies from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situation to situation</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1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 has three key elements: </a:t>
            </a:r>
            <a:endParaRPr kumimoji="0" lang="ar-SA"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a:t>
            </a:r>
            <a:r>
              <a:rPr kumimoji="0" lang="en-US" alt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energy</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element is a measure of intensity or drive where the quality of the effort is considered along with its intensity. </a:t>
            </a:r>
          </a:p>
          <a:p>
            <a:pPr marL="457200" marR="0" lvl="1" indent="-231775" algn="l" defTabSz="457200" rtl="0" eaLnBrk="1" fontAlgn="auto" latinLnBrk="0" hangingPunct="1">
              <a:lnSpc>
                <a:spcPct val="80000"/>
              </a:lnSpc>
              <a:spcBef>
                <a:spcPts val="0"/>
              </a:spcBef>
              <a:spcAft>
                <a:spcPts val="0"/>
              </a:spcAft>
              <a:buClrTx/>
              <a:buSzTx/>
              <a:buFontTx/>
              <a:buChar char="•"/>
              <a:tabLst/>
              <a:defRPr/>
            </a:pPr>
            <a:endPar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High levels of </a:t>
            </a:r>
            <a:r>
              <a:rPr kumimoji="0" lang="en-US" alt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effort</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lead to favorable job performance when the effort is </a:t>
            </a:r>
            <a:r>
              <a:rPr kumimoji="0" lang="en-US" alt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directed</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toward, and consistent with, organizational goals. </a:t>
            </a:r>
          </a:p>
          <a:p>
            <a:pPr marL="457200" marR="0" lvl="1" indent="-231775" algn="l" defTabSz="457200" rtl="0" eaLnBrk="1" fontAlgn="auto" latinLnBrk="0" hangingPunct="1">
              <a:lnSpc>
                <a:spcPct val="80000"/>
              </a:lnSpc>
              <a:spcBef>
                <a:spcPts val="0"/>
              </a:spcBef>
              <a:spcAft>
                <a:spcPts val="0"/>
              </a:spcAft>
              <a:buClrTx/>
              <a:buSzTx/>
              <a:buFontTx/>
              <a:buChar char="•"/>
              <a:tabLst/>
              <a:defRPr/>
            </a:pPr>
            <a:endPar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Finally, motivation includes a </a:t>
            </a:r>
            <a:r>
              <a:rPr kumimoji="0" lang="en-US" alt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persistence</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dimension where employees keep putting forth effort to achieve those goals.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08285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Effective leaders inspire movements that exist only when people choose to move in the same direction.</a:t>
            </a: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Being proficient at motivating your team will, without a doubt, be a measure of your </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success as a leader</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Motivation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one key performance indicator </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(KPI)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should be on any leader's dashboard! </a:t>
            </a:r>
            <a:b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Without a leader, movements fragment and get nowhere. The leader’s job is to inspire people to work together in the service of something greater than themselves.</a:t>
            </a:r>
            <a:b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Positive energy is infectious.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is one of the most powerful tools in the leadership toolbox when it comes to inspiring others in the workplace. </a:t>
            </a:r>
            <a:endPar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and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important because it allows you as a leader to meet and even exceed your own organizational goals! </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Leaders Need To Motivate  Their Followers?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5C45708-F079-5421-9A97-C241A74DF1C6}"/>
              </a:ext>
            </a:extLst>
          </p:cNvPr>
          <p:cNvPicPr>
            <a:picLocks noChangeAspect="1"/>
          </p:cNvPicPr>
          <p:nvPr/>
        </p:nvPicPr>
        <p:blipFill>
          <a:blip r:embed="rId3"/>
          <a:stretch>
            <a:fillRect/>
          </a:stretch>
        </p:blipFill>
        <p:spPr>
          <a:xfrm>
            <a:off x="5710336" y="3155865"/>
            <a:ext cx="5121084" cy="2810500"/>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Cost savings:</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Motivated employees will not only work faster, but they will use their creativity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Increased quality: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Motivated employees will produce quality products, costing you less resources for rework.</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Reduced turnover: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Turn-over doesn't only cost you money to replace the individuals, but it also slows down your organization's progress while replacements are being trained.</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Speed to market:</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Everyone wants their product or services yesterday! Actually, the day you release your new product, people will already want a newer version! Having a motivated workforce will ensure that your product release cycle is reduced minimally.</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Contributing to a better society:</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Motivated employees make happy people, who in turn contribute to a better society.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6199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Benefits of a Motivated Workforce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1" y="739347"/>
            <a:ext cx="649910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Compare and Contrast the Motivational Leadership Theories?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56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B6A89E6-182C-8E4B-7135-091A329BB128}"/>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pic>
        <p:nvPicPr>
          <p:cNvPr id="9" name="Picture 8">
            <a:extLst>
              <a:ext uri="{FF2B5EF4-FFF2-40B4-BE49-F238E27FC236}">
                <a16:creationId xmlns:a16="http://schemas.microsoft.com/office/drawing/2014/main" id="{AF2F7C87-6B01-D69D-EB25-16EC2428D389}"/>
              </a:ext>
            </a:extLst>
          </p:cNvPr>
          <p:cNvPicPr>
            <a:picLocks noChangeAspect="1"/>
          </p:cNvPicPr>
          <p:nvPr/>
        </p:nvPicPr>
        <p:blipFill>
          <a:blip r:embed="rId3"/>
          <a:stretch>
            <a:fillRect/>
          </a:stretch>
        </p:blipFill>
        <p:spPr>
          <a:xfrm>
            <a:off x="2671794" y="2155119"/>
            <a:ext cx="6511092" cy="3761558"/>
          </a:xfrm>
          <a:prstGeom prst="rect">
            <a:avLst/>
          </a:prstGeom>
        </p:spPr>
      </p:pic>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70000"/>
              </a:lnSpc>
              <a:spcBef>
                <a:spcPts val="1000"/>
              </a:spcBef>
              <a:spcAft>
                <a:spcPts val="0"/>
              </a:spcAft>
              <a:buClr>
                <a:srgbClr val="415588"/>
              </a:buClr>
              <a:buSzPct val="100000"/>
              <a:buFont typeface="Arial" panose="020B0604020202020204" pitchFamily="34" charset="0"/>
              <a:buChar char="•"/>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Abraham</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Maslow’s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Hierarchy of Needs theory (1943)</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one of the most widely known theories of motivation. Maslow was a psychologist who proposed that within every person is a hierarchy of five needs:</a:t>
            </a:r>
          </a:p>
          <a:p>
            <a:pPr marL="228600" marR="0" lvl="0" indent="-228600" algn="just" defTabSz="914400" rtl="0" eaLnBrk="1" fontAlgn="auto" latinLnBrk="0" hangingPunct="1">
              <a:lnSpc>
                <a:spcPct val="70000"/>
              </a:lnSpc>
              <a:spcBef>
                <a:spcPts val="1000"/>
              </a:spcBef>
              <a:spcAft>
                <a:spcPts val="0"/>
              </a:spcAft>
              <a:buClr>
                <a:srgbClr val="415588"/>
              </a:buClr>
              <a:buSzPct val="100000"/>
              <a:buFont typeface="Arial" panose="020B0604020202020204" pitchFamily="34" charset="0"/>
              <a:buChar char="•"/>
              <a:tabLst/>
              <a:defRPr/>
            </a:pPr>
            <a:endPar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Physiological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such as food, drink, shelter, sleep, and other physical requirements.</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Safety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such as security and protection from harm as well as assurance that physical needs will continue to be met</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Social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including affection, belongingness, acceptance, and friendship.</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Esteem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include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internal esteem factors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such as self-respect, autonomy, and</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achievement, and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external esteem factors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such as status, recognition, and attention.</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Self-actualization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needs that include growth and achieving one’s potential.</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Maslow argued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each level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must be substantially satisfied before the next need becomes dominant</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 individual moves up the hierarchy from one level to the next. Lower-order need are satisfied predominantly externally, while higher-order needs are satisfied internally. </a:t>
            </a: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will do things to satisfy team needs. But remember: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Once a need is substantially satisfied, it no longer motivates.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This theory is widely popular among practicing managers probably because it’s easy to understand and intuitive. However, there is no empirical support provided for theory; other studies could not validate it.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8CAA0FE-1213-93A1-E344-81F2B4D0875D}"/>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Douglas McGregor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best known for proposing two assumptions about human nature</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Theory X and Theory Y</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Simply put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Theory X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a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negative view of people</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Theory Y is a positive view.</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McGregor believed that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Theory Y</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assumptions should guide management practice and proposed that participation in decision making, responsible and challenging jobs, and good group relations would maximize employee motivation.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Here we see Berkshire Hathaway Chairman and CEO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Warren Buffet</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Theory Y leader</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participating in the company’s annual shareholders’ meeting.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B706F1-BE80-C212-08D1-34123F9FBFD0}"/>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McGregor’s Theory X and Theory Y</a:t>
            </a:r>
          </a:p>
        </p:txBody>
      </p:sp>
    </p:spTree>
    <p:extLst>
      <p:ext uri="{BB962C8B-B14F-4D97-AF65-F5344CB8AC3E}">
        <p14:creationId xmlns:p14="http://schemas.microsoft.com/office/powerpoint/2010/main" val="1562384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1" algn="just" defTabSz="914400" rtl="0" eaLnBrk="1" fontAlgn="auto" latinLnBrk="0" hangingPunct="1">
              <a:lnSpc>
                <a:spcPct val="100000"/>
              </a:lnSpc>
              <a:spcBef>
                <a:spcPts val="0"/>
              </a:spcBef>
              <a:spcAft>
                <a:spcPts val="0"/>
              </a:spcAft>
              <a:buClr>
                <a:srgbClr val="00B050"/>
              </a:buClr>
              <a:buSzPts val="2000"/>
              <a:tabLst/>
              <a:defRPr/>
            </a:pPr>
            <a:endParaRPr kumimoji="0" lang="en-US" sz="24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E2F168E-2D1D-571E-F803-FF99899D08CD}"/>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McGregor’s Theory X and Theory Y</a:t>
            </a:r>
          </a:p>
        </p:txBody>
      </p:sp>
      <p:sp>
        <p:nvSpPr>
          <p:cNvPr id="3" name="Content Placeholder 5">
            <a:extLst>
              <a:ext uri="{FF2B5EF4-FFF2-40B4-BE49-F238E27FC236}">
                <a16:creationId xmlns:a16="http://schemas.microsoft.com/office/drawing/2014/main" id="{5BCBC09F-88CB-F6F4-955A-3D19F8A4BE55}"/>
              </a:ext>
            </a:extLst>
          </p:cNvPr>
          <p:cNvSpPr txBox="1">
            <a:spLocks/>
          </p:cNvSpPr>
          <p:nvPr/>
        </p:nvSpPr>
        <p:spPr>
          <a:xfrm>
            <a:off x="1214179" y="2151156"/>
            <a:ext cx="4238502" cy="3611562"/>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Theory X:</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Little ambition</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Dislike work</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Avoid responsibility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Must be closely controlled</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3000" b="0" i="0" u="none" strike="noStrike" kern="1200" cap="none" spc="0" normalizeH="0" baseline="0" noProof="0" dirty="0">
              <a:ln>
                <a:noFill/>
              </a:ln>
              <a:solidFill>
                <a:sysClr val="windowText" lastClr="000000"/>
              </a:solidFill>
              <a:effectLst/>
              <a:uLnTx/>
              <a:uFillTx/>
              <a:latin typeface="Century Gothic" panose="020B0502020202020204"/>
              <a:ea typeface="+mn-ea"/>
              <a:cs typeface="+mn-cs"/>
            </a:endParaRPr>
          </a:p>
        </p:txBody>
      </p:sp>
      <p:sp>
        <p:nvSpPr>
          <p:cNvPr id="8" name="Content Placeholder 6">
            <a:extLst>
              <a:ext uri="{FF2B5EF4-FFF2-40B4-BE49-F238E27FC236}">
                <a16:creationId xmlns:a16="http://schemas.microsoft.com/office/drawing/2014/main" id="{CD94BF7B-3B4E-E6D2-2283-122DC143CF41}"/>
              </a:ext>
            </a:extLst>
          </p:cNvPr>
          <p:cNvSpPr txBox="1">
            <a:spLocks/>
          </p:cNvSpPr>
          <p:nvPr/>
        </p:nvSpPr>
        <p:spPr>
          <a:xfrm>
            <a:off x="6561908" y="2151156"/>
            <a:ext cx="4038600" cy="3611562"/>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00B050"/>
                </a:solidFill>
                <a:effectLst/>
                <a:uLnTx/>
                <a:uFillTx/>
                <a:latin typeface="Times New Roman" panose="02020603050405020304" pitchFamily="18" charset="0"/>
                <a:cs typeface="Times New Roman" panose="02020603050405020304" pitchFamily="18" charset="0"/>
              </a:rPr>
              <a:t>Theory 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Enjoy work</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Seek and accept responsibility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Exercise self-direction</a:t>
            </a:r>
            <a:endParaRPr kumimoji="0" lang="en-US" altLang="en-US" sz="3000" b="0" i="0" u="none" strike="noStrike" kern="1200" cap="none" spc="0" normalizeH="0" baseline="0" noProof="0" dirty="0">
              <a:ln>
                <a:noFill/>
              </a:ln>
              <a:solidFill>
                <a:srgbClr val="648596"/>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073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Frederick Herzberg’s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two-factor theory</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(or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motivation-hygiene theory</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proposes that: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Intrinsic factors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related to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satisfaction.</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Extrinsic factors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associated with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dissatisfaction.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was popular from the 1960s to the early 1980s.</a:t>
            </a:r>
            <a:endParaRPr kumimoji="0" lang="en-SA"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62C5CE-814C-F8B4-AAA8-B5D378558E0D}"/>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Herzberg’s Two-Factor Theory</a:t>
            </a:r>
          </a:p>
        </p:txBody>
      </p:sp>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575757"/>
              </a:buClr>
              <a:buSzPts val="2200"/>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34EB6D-03F8-C5B1-8A0D-F7DE9BFD15E9}"/>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Herzberg’s Two-Factor Theory</a:t>
            </a:r>
          </a:p>
        </p:txBody>
      </p:sp>
      <p:pic>
        <p:nvPicPr>
          <p:cNvPr id="3" name="Picture 2">
            <a:extLst>
              <a:ext uri="{FF2B5EF4-FFF2-40B4-BE49-F238E27FC236}">
                <a16:creationId xmlns:a16="http://schemas.microsoft.com/office/drawing/2014/main" id="{66230206-BFBE-FB77-24A8-E5C38F8A7CC5}"/>
              </a:ext>
            </a:extLst>
          </p:cNvPr>
          <p:cNvPicPr>
            <a:picLocks noChangeAspect="1"/>
          </p:cNvPicPr>
          <p:nvPr/>
        </p:nvPicPr>
        <p:blipFill>
          <a:blip r:embed="rId3"/>
          <a:stretch>
            <a:fillRect/>
          </a:stretch>
        </p:blipFill>
        <p:spPr>
          <a:xfrm>
            <a:off x="1980843" y="1636668"/>
            <a:ext cx="8230313" cy="4607136"/>
          </a:xfrm>
          <a:prstGeom prst="rect">
            <a:avLst/>
          </a:prstGeom>
        </p:spPr>
      </p:pic>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Herzberg also concluded that the traditional view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the opposite of satisfaction was</a:t>
            </a:r>
            <a:r>
              <a:rPr kumimoji="0" lang="en-US" altLang="en-US" sz="2800" b="1"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dissatisfaction–was wrong. </a:t>
            </a: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opposite of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“satisfaction” is “no satisfaction”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the opposite of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“dissatisfaction” is “no dissatisfaction.”</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motivate people, Herzberg suggested emphasizing motivators, the intrinsic factors having to do with the job itself.</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7BB822F-FD45-D104-91F0-D9EEAFD5D3B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Satisfaction vs. Dissatisfaction</a:t>
            </a:r>
          </a:p>
        </p:txBody>
      </p:sp>
    </p:spTree>
    <p:extLst>
      <p:ext uri="{BB962C8B-B14F-4D97-AF65-F5344CB8AC3E}">
        <p14:creationId xmlns:p14="http://schemas.microsoft.com/office/powerpoint/2010/main" val="2091000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
                <a:srgbClr val="FF0000"/>
              </a:buClr>
              <a:buSzPts val="1800"/>
              <a:buFont typeface="Arial"/>
              <a:buChar char="•"/>
              <a:tabLst/>
              <a:defRPr/>
            </a:pPr>
            <a:endPar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E14CAB-F1C8-0411-3CBB-BB1835D7AAF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Satisfaction vs. Dissatisfaction</a:t>
            </a:r>
          </a:p>
        </p:txBody>
      </p:sp>
      <p:pic>
        <p:nvPicPr>
          <p:cNvPr id="3" name="Picture 2">
            <a:extLst>
              <a:ext uri="{FF2B5EF4-FFF2-40B4-BE49-F238E27FC236}">
                <a16:creationId xmlns:a16="http://schemas.microsoft.com/office/drawing/2014/main" id="{5E3F7455-9790-E6E6-286D-071B8D0D1221}"/>
              </a:ext>
            </a:extLst>
          </p:cNvPr>
          <p:cNvPicPr>
            <a:picLocks noChangeAspect="1"/>
          </p:cNvPicPr>
          <p:nvPr/>
        </p:nvPicPr>
        <p:blipFill>
          <a:blip r:embed="rId3"/>
          <a:stretch>
            <a:fillRect/>
          </a:stretch>
        </p:blipFill>
        <p:spPr>
          <a:xfrm>
            <a:off x="1145619" y="1231789"/>
            <a:ext cx="9900762" cy="4824117"/>
          </a:xfrm>
          <a:prstGeom prst="rect">
            <a:avLst/>
          </a:prstGeom>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Three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acquired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needs are work motives: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achievement</a:t>
            </a: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power</a:t>
            </a: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affiliation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BC1A1F-DECF-0125-6A79-61CB1584D40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McClelland’s Three-Needs Theory</a:t>
            </a:r>
          </a:p>
        </p:txBody>
      </p:sp>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David McClelland and his associates proposed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three-needs theory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says three acquired needs are major motives in work. </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three needs include:</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achievement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drive to succeed and excel in relation to a set of standards</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power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need to make others behave in a way that they would not behave otherwise.</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need for affiliation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desire for friendly and close interpersonal relationships.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McClelland’s Three-Needs Theory</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1CD5228-F0BD-CDD1-2A02-1C1CDB49A991}"/>
              </a:ext>
            </a:extLst>
          </p:cNvPr>
          <p:cNvSpPr txBox="1"/>
          <p:nvPr/>
        </p:nvSpPr>
        <p:spPr>
          <a:xfrm>
            <a:off x="2452278" y="731388"/>
            <a:ext cx="6401129"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Compare and Contrast Contemporary (Modern/Days) Theories of Motivation</a:t>
            </a:r>
          </a:p>
        </p:txBody>
      </p:sp>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699F33F-BBEE-DBD4-FB7C-B7A3639B255D}"/>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Goal-Setting Theory</a:t>
            </a:r>
          </a:p>
        </p:txBody>
      </p:sp>
      <p:pic>
        <p:nvPicPr>
          <p:cNvPr id="2" name="Picture 1">
            <a:extLst>
              <a:ext uri="{FF2B5EF4-FFF2-40B4-BE49-F238E27FC236}">
                <a16:creationId xmlns:a16="http://schemas.microsoft.com/office/drawing/2014/main" id="{5F9E9C47-A24E-A552-7049-153CC2153A18}"/>
              </a:ext>
            </a:extLst>
          </p:cNvPr>
          <p:cNvPicPr>
            <a:picLocks noChangeAspect="1"/>
          </p:cNvPicPr>
          <p:nvPr/>
        </p:nvPicPr>
        <p:blipFill>
          <a:blip r:embed="rId3"/>
          <a:stretch>
            <a:fillRect/>
          </a:stretch>
        </p:blipFill>
        <p:spPr>
          <a:xfrm>
            <a:off x="762000" y="1542289"/>
            <a:ext cx="10668000" cy="4513618"/>
          </a:xfrm>
          <a:prstGeom prst="rect">
            <a:avLst/>
          </a:prstGeom>
        </p:spPr>
      </p:pic>
    </p:spTree>
    <p:extLst>
      <p:ext uri="{BB962C8B-B14F-4D97-AF65-F5344CB8AC3E}">
        <p14:creationId xmlns:p14="http://schemas.microsoft.com/office/powerpoint/2010/main" val="3696935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Working toward a goal is a major source of job motivation.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(2) specific and challenging goals are superior motivating forces.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people do better if they get feedback on how well they’re progressing toward their goals.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FDF380-3AAE-5200-6DEB-2AC00F4EB6CB}"/>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Goal-Setting Theory</a:t>
            </a:r>
          </a:p>
        </p:txBody>
      </p:sp>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Job Characteristics Model (JCM)</a:t>
            </a:r>
          </a:p>
        </p:txBody>
      </p:sp>
      <p:pic>
        <p:nvPicPr>
          <p:cNvPr id="3" name="Content Placeholder 6" descr="EX_11_005.eps">
            <a:extLst>
              <a:ext uri="{FF2B5EF4-FFF2-40B4-BE49-F238E27FC236}">
                <a16:creationId xmlns:a16="http://schemas.microsoft.com/office/drawing/2014/main" id="{801FE91E-3E2A-D86E-148D-1E9474394ABE}"/>
              </a:ext>
            </a:extLst>
          </p:cNvPr>
          <p:cNvPicPr>
            <a:picLocks noChangeAspect="1"/>
          </p:cNvPicPr>
          <p:nvPr/>
        </p:nvPicPr>
        <p:blipFill>
          <a:blip r:embed="rId3">
            <a:extLst>
              <a:ext uri="{28A0092B-C50C-407E-A947-70E740481C1C}">
                <a14:useLocalDpi xmlns:a14="http://schemas.microsoft.com/office/drawing/2010/main" val="0"/>
              </a:ext>
            </a:extLst>
          </a:blip>
          <a:srcRect l="-12349" r="-12349"/>
          <a:stretch>
            <a:fillRect/>
          </a:stretch>
        </p:blipFill>
        <p:spPr>
          <a:xfrm>
            <a:off x="762000" y="2141974"/>
            <a:ext cx="10668000" cy="3780630"/>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term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equity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concept of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fairness and comparable treatment when compared with others who behave in similar ways. There’s considerable evidence that employees compare themselves to others and that inequities influence how much effort they exert.</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Equity theory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developed by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 Stacey Adams,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proposes that employees compare what they get from a job (outcomes) to what they put into it (inputs) and then compare their inputs-outcomes ratio with the inputs-outcomes ratios of relevant others, </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inequities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occur, employees attempt to do something about it. The result might be lower or higher productivity, improved or reduced quality of output, increased absenteeism, or voluntary resignation.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Equity Theory</a:t>
            </a:r>
          </a:p>
        </p:txBody>
      </p:sp>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4C8666-AE0D-250B-2BD7-268F9FD441D8}"/>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Equity Theory</a:t>
            </a:r>
          </a:p>
        </p:txBody>
      </p:sp>
      <p:pic>
        <p:nvPicPr>
          <p:cNvPr id="3" name="Picture 2">
            <a:extLst>
              <a:ext uri="{FF2B5EF4-FFF2-40B4-BE49-F238E27FC236}">
                <a16:creationId xmlns:a16="http://schemas.microsoft.com/office/drawing/2014/main" id="{554EDD28-A523-FF4E-EC0A-90D1547B20DD}"/>
              </a:ext>
            </a:extLst>
          </p:cNvPr>
          <p:cNvPicPr>
            <a:picLocks noChangeAspect="1"/>
          </p:cNvPicPr>
          <p:nvPr/>
        </p:nvPicPr>
        <p:blipFill>
          <a:blip r:embed="rId3"/>
          <a:stretch>
            <a:fillRect/>
          </a:stretch>
        </p:blipFill>
        <p:spPr>
          <a:xfrm>
            <a:off x="810309" y="2141973"/>
            <a:ext cx="10167511" cy="3740053"/>
          </a:xfrm>
          <a:prstGeom prst="rect">
            <a:avLst/>
          </a:prstGeom>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739347"/>
            <a:ext cx="50741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Leaders Motivate a Unique Groups of Workers?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B083634-E715-5094-BB27-B33B799683B7}"/>
              </a:ext>
            </a:extLst>
          </p:cNvPr>
          <p:cNvPicPr>
            <a:picLocks noChangeAspect="1"/>
          </p:cNvPicPr>
          <p:nvPr/>
        </p:nvPicPr>
        <p:blipFill>
          <a:blip r:embed="rId3"/>
          <a:stretch>
            <a:fillRect/>
          </a:stretch>
        </p:blipFill>
        <p:spPr>
          <a:xfrm>
            <a:off x="1980843" y="1894114"/>
            <a:ext cx="8230313" cy="3909484"/>
          </a:xfrm>
          <a:prstGeom prst="rect">
            <a:avLst/>
          </a:prstGeom>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4032"/>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2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Motivating:</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Diverse employees</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Professionals</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Contingent workers</a:t>
            </a:r>
            <a:endPar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14AD2E6-15B7-5204-54F6-FF84F371DBAB}"/>
              </a:ext>
            </a:extLst>
          </p:cNvPr>
          <p:cNvSpPr txBox="1"/>
          <p:nvPr/>
        </p:nvSpPr>
        <p:spPr>
          <a:xfrm>
            <a:off x="2459842" y="739347"/>
            <a:ext cx="50741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Leaders Motivate a Unique Groups of Workers?</a:t>
            </a:r>
          </a:p>
        </p:txBody>
      </p:sp>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maximize motivation among today’s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diverse workforce</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need to think in terms of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flexibility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For instance, studies tell us that:</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Men place more importance on having autonomy in their jobs than women do. </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opportunity to learn, convenient and flexible work hours, and good interpersonal relations are more important to women than to men.</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Having the opportunity to be independent and to be exposed to different experiences is important, whereas older workers may prefer highly structured work opportunities.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33328AF-A6C3-36A5-A7F3-7D2B9AD1DB60}"/>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Motivating:1- Diverse Employees</a:t>
            </a:r>
          </a:p>
        </p:txBody>
      </p:sp>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Motivating professionals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different from motivating nonprofessionals. Professionals have a strong and long-term commitment to their field of expertise, they need to keep current and regularly update their knowledge, and, because of their commitment to their profession, they work beyond a 40-hour week.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4EF7C4-C807-C863-BC7C-1B5EF6EB5528}"/>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Motivating:2- Professionals</a:t>
            </a:r>
          </a:p>
        </p:txBody>
      </p:sp>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2095405"/>
            <a:ext cx="10736520" cy="376557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Money and promotions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tend to be low motivators for professionals, but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challenge</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tends to rank high.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Professionals tend to be focused on their work as their central life interest, whereas nonprofessionals typically have outside interests that can compensate for needs not met on the job.</a:t>
            </a:r>
          </a:p>
        </p:txBody>
      </p:sp>
      <p:sp>
        <p:nvSpPr>
          <p:cNvPr id="8" name="TextBox 7">
            <a:extLst>
              <a:ext uri="{FF2B5EF4-FFF2-40B4-BE49-F238E27FC236}">
                <a16:creationId xmlns:a16="http://schemas.microsoft.com/office/drawing/2014/main" id="{374AD2C9-45E1-1D1C-8859-DEF3E88890B4}"/>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Motivating:2- Professionals</a:t>
            </a: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5967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3- Contingent Workers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id="{F8491E60-5701-57BB-5CBE-6E42AB30A76F}"/>
              </a:ext>
            </a:extLst>
          </p:cNvPr>
          <p:cNvSpPr txBox="1">
            <a:spLocks/>
          </p:cNvSpPr>
          <p:nvPr/>
        </p:nvSpPr>
        <p:spPr>
          <a:xfrm>
            <a:off x="942308" y="2275594"/>
            <a:ext cx="10204663" cy="23290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There’s no simple solution for motivating contingent employees—temporary part-time and contract workers who don’t have security or stability.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temporary employee might be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motivated by the opportunity to become a permanent employee or an opportunity for training. </a:t>
            </a:r>
          </a:p>
        </p:txBody>
      </p:sp>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Open-book management</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Employee recognition programs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pay-for-performance.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Designing Appropriate Rewards Programs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Rewards Clip Art - Royalty Free - GoGraph">
            <a:extLst>
              <a:ext uri="{FF2B5EF4-FFF2-40B4-BE49-F238E27FC236}">
                <a16:creationId xmlns:a16="http://schemas.microsoft.com/office/drawing/2014/main" id="{0E45693C-7D0F-5956-7575-5A1A805DD72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4132" b="20357"/>
          <a:stretch/>
        </p:blipFill>
        <p:spPr bwMode="auto">
          <a:xfrm rot="1480662">
            <a:off x="7804492" y="2481262"/>
            <a:ext cx="2920265" cy="2072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r>
              <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Open-book management</a:t>
            </a: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Many organizations of various sizes involve their employees in workplace decisions by opening up the financial statements (the “books”) so that employees will be motivated to make better decisions about their work and be better able to understand the implications of what they do, how they do it, and the ultimate impact on the bottom line. This approach is called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open-book management</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457200" marR="0" lvl="1" indent="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Designing Appropriate Rewards Programs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Can motivate employees by providing personal attention and expressions of interest, approval, and appreciation for a job well done.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Congratulate an employee in private or public for a good job or send a handwritten note or email message acknowledging something positive that the employee has done.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Employee Recognition Programs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Pay-for-Performance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EADD8FF-BF81-F775-026C-41367BE129AE}"/>
              </a:ext>
            </a:extLst>
          </p:cNvPr>
          <p:cNvPicPr>
            <a:picLocks noChangeAspect="1"/>
          </p:cNvPicPr>
          <p:nvPr/>
        </p:nvPicPr>
        <p:blipFill>
          <a:blip r:embed="rId3"/>
          <a:stretch>
            <a:fillRect/>
          </a:stretch>
        </p:blipFill>
        <p:spPr>
          <a:xfrm>
            <a:off x="3437913" y="2264266"/>
            <a:ext cx="5316173" cy="3212870"/>
          </a:xfrm>
          <a:prstGeom prst="rect">
            <a:avLst/>
          </a:prstGeom>
        </p:spPr>
      </p:pic>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508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Clarify role in organization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Keep communication open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Show individual company cares</a:t>
            </a: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Century Gothic"/>
                <a:sym typeface="Century Gothic"/>
              </a:rPr>
              <a:t> </a:t>
            </a:r>
            <a:endParaRPr kumimoji="0" lang="en-US" sz="2800" b="0" i="0" u="none" strike="noStrike" kern="0" cap="none" spc="0" normalizeH="0" baseline="0" noProof="0" dirty="0">
              <a:ln>
                <a:noFill/>
              </a:ln>
              <a:solidFill>
                <a:srgbClr val="002060"/>
              </a:solidFill>
              <a:effectLst/>
              <a:highlight>
                <a:srgbClr val="F5FAA4"/>
              </a:highlight>
              <a:uLnTx/>
              <a:uFillTx/>
              <a:latin typeface="Century Gothic"/>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Low-Cost Rewards Program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20000"/>
              </a:lnSpc>
              <a:spcBef>
                <a:spcPts val="1000"/>
              </a:spcBef>
              <a:buClr>
                <a:srgbClr val="415588"/>
              </a:buClr>
              <a:buSzPts val="2000"/>
              <a:defRPr/>
            </a:pPr>
            <a:endParaRPr lang="en-US" sz="2400" b="1" kern="0" dirty="0">
              <a:solidFill>
                <a:srgbClr val="002060"/>
              </a:solidFill>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 A Leader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a:extLst>
              <a:ext uri="{FF2B5EF4-FFF2-40B4-BE49-F238E27FC236}">
                <a16:creationId xmlns:a16="http://schemas.microsoft.com/office/drawing/2014/main" id="{3DA7D10B-C179-0963-8123-5ED2D0F4C658}"/>
              </a:ext>
            </a:extLst>
          </p:cNvPr>
          <p:cNvSpPr txBox="1">
            <a:spLocks/>
          </p:cNvSpPr>
          <p:nvPr/>
        </p:nvSpPr>
        <p:spPr>
          <a:xfrm>
            <a:off x="1524000" y="2244601"/>
            <a:ext cx="8750270" cy="2939435"/>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000" b="0" i="0" u="none" strike="noStrike" kern="1200" cap="none" spc="0" normalizeH="0" baseline="0" noProof="0">
                <a:ln>
                  <a:noFill/>
                </a:ln>
                <a:solidFill>
                  <a:srgbClr val="00B0F0"/>
                </a:solidFill>
                <a:effectLst/>
                <a:uLnTx/>
                <a:uFillTx/>
                <a:latin typeface="Century Gothic" panose="020B0502020202020204"/>
                <a:ea typeface="+mn-ea"/>
                <a:cs typeface="+mn-cs"/>
              </a:rPr>
              <a:t> </a:t>
            </a:r>
            <a:r>
              <a:rPr kumimoji="0" lang="en-US" sz="3600" b="1" i="0" u="none" strike="noStrike" kern="1200" cap="none" spc="0" normalizeH="0" baseline="0" noProof="0">
                <a:ln>
                  <a:noFill/>
                </a:ln>
                <a:solidFill>
                  <a:srgbClr val="00B0F0"/>
                </a:solidFill>
                <a:effectLst/>
                <a:uLnTx/>
                <a:uFillTx/>
                <a:latin typeface="Century Gothic" panose="020B0502020202020204"/>
                <a:ea typeface="+mn-ea"/>
                <a:cs typeface="+mn-cs"/>
              </a:rPr>
              <a:t>Speak Loudly Everyday To your team</a:t>
            </a:r>
            <a:endParaRPr kumimoji="0" lang="en-US" sz="3200" b="1" i="0" u="none" strike="noStrike" kern="1200" cap="none" spc="0" normalizeH="0" baseline="0" noProof="0">
              <a:ln>
                <a:noFill/>
              </a:ln>
              <a:solidFill>
                <a:srgbClr val="00B0F0"/>
              </a:solidFill>
              <a:effectLst/>
              <a:uLnTx/>
              <a:uFillTx/>
              <a:latin typeface="Century Gothic" panose="020B0502020202020204"/>
              <a:ea typeface="+mn-ea"/>
              <a:cs typeface="+mn-cs"/>
            </a:endParaRP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We are one</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Happy ……..We are Happy</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stronger ……We are Stronger</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the Best …..We are the best</a:t>
            </a:r>
            <a:endParaRPr kumimoji="0" lang="en-SA" sz="2000" b="1" i="0" u="none" strike="noStrike" kern="1200" cap="none" spc="0" normalizeH="0" baseline="0" noProof="0" dirty="0">
              <a:ln>
                <a:noFill/>
              </a:ln>
              <a:solidFill>
                <a:srgbClr val="BC410A">
                  <a:lumMod val="60000"/>
                  <a:lumOff val="4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427990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Start with scheduling more one on one time.</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Find out what motivates them.</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Provide the resources they need to do their work exceptionally well.</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Praise and compliment them often.</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 co-create purposeful work.</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 them develop new skills.</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Actively involve them.</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Believe in them.</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"Share your plan for a brighter and better future, talk about the actions you must take, and constantly reiterate the reasons why you will be successful. Create a </a:t>
            </a: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vision statement</a:t>
            </a: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that inspires and rallies your team and organization."</a:t>
            </a:r>
            <a:endParaRPr kumimoji="0" lang="en-SA"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rPr>
              <a:t>Leadership Builds Relationships </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rPr>
              <a:t>Relationships build real motivation. </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BC410A"/>
                </a:solidFill>
                <a:effectLst/>
                <a:uLnTx/>
                <a:uFillTx/>
                <a:latin typeface="Times New Roman" panose="02020603050405020304" pitchFamily="18" charset="0"/>
                <a:cs typeface="Times New Roman" panose="02020603050405020304" pitchFamily="18" charset="0"/>
              </a:rPr>
              <a:t>Relationships are the foundation upon which winning teams and organizations are built," </a:t>
            </a:r>
            <a:endParaRPr kumimoji="0" lang="en-SA" sz="4000" b="1" i="0" u="none" strike="noStrike" kern="1200" cap="none" spc="0" normalizeH="0" baseline="0" noProof="0" dirty="0">
              <a:ln>
                <a:noFill/>
              </a:ln>
              <a:solidFill>
                <a:srgbClr val="BC410A"/>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0473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Creates Purpose-Driven Goals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Real employee motivation is driven by purpose and a desire to make a difference.</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 fact, people are most energized when they are using their strengths for a purpose beyond themselves. When employees feel as though the work they do is playing an integral role in the overall success of the company and the world, they are motivated to work harder.”</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Smart Leaders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5824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is what makes us </a:t>
            </a:r>
            <a:r>
              <a:rPr kumimoji="0" lang="en-US" sz="2400" b="1"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want</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to come to work.</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Norms often established by industry, organization, or previous leaders.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What motivates you may or may not motivate others?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Motivators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highly personal</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leader must consider each team member individually.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Divided into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Extrinsic and Intrinsic motivators.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2711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Money / Power</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Want to ‘move up’ in the organization or earn higher wages.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Salespeople, CEO’s, Politicians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Recognition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Often motivated most by acknowledgement of those in power.</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Entertainment, Lawyers, Interns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Interpersonal Relationships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Relationships with co-workers and a cooperative atmosphere are valued.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Religious Leaders, Social Workers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Extrinsic 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07776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05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Autonomy / Interesting Work</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Prefer the excitement of new and innovative endeavors.</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Architects, Engineers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Purpose</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to feel that their work is beneficial to the causes they care about.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Doctors, Teachers, Military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Mastery / Exploration</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Personal achievement, problem solving opportunities, and creative endeavors are sought.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Artists, Scientists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Intrinsic 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0494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67029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
                <a:srgbClr val="415588"/>
              </a:buClr>
              <a:buSzPct val="100000"/>
              <a:buFont typeface="Arial"/>
              <a:buNone/>
              <a:tabLst/>
              <a:defRPr/>
            </a:pPr>
            <a:endPar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16449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
                <a:srgbClr val="415588"/>
              </a:buClr>
              <a:buSzPct val="100000"/>
              <a:buNone/>
              <a:tabLst/>
              <a:defRPr/>
            </a:pP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Motivation is something that moves the person to action.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Motivation has three key element.</a:t>
            </a:r>
            <a:b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b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Effective leaders inspire movements that exist only when people choose to move in the same direction.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Benefits of a motivated workforce is very important to create healthy environment in organization.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Motivational leadership theories.</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Leaders motivate and rewards his team for effective productivity.</a:t>
            </a:r>
            <a:endPar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939177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
                <a:srgbClr val="415588"/>
              </a:buClr>
              <a:buSzPct val="100000"/>
              <a:buNone/>
              <a:tabLst/>
              <a:defRPr/>
            </a:pPr>
            <a:endPar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Self-assessment</a:t>
            </a:r>
          </a:p>
        </p:txBody>
      </p:sp>
    </p:spTree>
    <p:extLst>
      <p:ext uri="{BB962C8B-B14F-4D97-AF65-F5344CB8AC3E}">
        <p14:creationId xmlns:p14="http://schemas.microsoft.com/office/powerpoint/2010/main" val="2523022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r" defTabSz="457200" rtl="1" eaLnBrk="1" fontAlgn="auto" latinLnBrk="0" hangingPunct="1">
              <a:lnSpc>
                <a:spcPct val="100000"/>
              </a:lnSpc>
              <a:spcBef>
                <a:spcPts val="800"/>
              </a:spcBef>
              <a:spcAft>
                <a:spcPts val="0"/>
              </a:spcAft>
              <a:buClrTx/>
              <a:buSzTx/>
              <a:buFontTx/>
              <a:buNone/>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defRPr/>
            </a:pPr>
            <a:r>
              <a:rPr kumimoji="0" lang="ar-SA" sz="2000" b="1" i="0" u="none" strike="noStrike" kern="1200" cap="none" spc="0" normalizeH="0" baseline="0" noProof="0" dirty="0">
                <a:ln>
                  <a:noFill/>
                </a:ln>
                <a:solidFill>
                  <a:srgbClr val="DF8822">
                    <a:lumMod val="75000"/>
                  </a:srgbClr>
                </a:solidFill>
                <a:effectLst>
                  <a:outerShdw blurRad="38100" dist="38100" dir="2700000" algn="tl">
                    <a:srgbClr val="C0C0C0"/>
                  </a:outerShdw>
                </a:effectLst>
                <a:uLnTx/>
                <a:uFillTx/>
                <a:latin typeface="Tahoma" pitchFamily="34" charset="0"/>
                <a:ea typeface="+mn-ea"/>
                <a:cs typeface="+mj-cs"/>
              </a:rPr>
              <a:t>عرضت عليك المواصفات الخاصة بعدد من الافراد في مواقع العمل و طلب منك اختيار واحدة من الطرق الاتية، و ذلك لحفزهم على تحسين الاداء. اقرأ مواصفات كل فرد، ثم اذكر الطريقة المناسبة، مع ذكر اسباب اختيارك لها: </a:t>
            </a:r>
          </a:p>
          <a:p>
            <a:pPr marL="0" marR="0" lvl="0" indent="0" algn="r" defTabSz="457200" rtl="1" eaLnBrk="1" fontAlgn="auto" latinLnBrk="0" hangingPunct="1">
              <a:lnSpc>
                <a:spcPct val="100000"/>
              </a:lnSpc>
              <a:spcBef>
                <a:spcPts val="800"/>
              </a:spcBef>
              <a:spcAft>
                <a:spcPts val="0"/>
              </a:spcAft>
              <a:buClrTx/>
              <a:buSzTx/>
              <a:buFontTx/>
              <a:buNone/>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defRPr/>
            </a:pPr>
            <a:endParaRPr kumimoji="0" lang="ar-SA" sz="2000" b="1" i="0" u="none" strike="noStrike" kern="1200" cap="none" spc="0" normalizeH="0" baseline="0" noProof="0" dirty="0">
              <a:ln>
                <a:noFill/>
              </a:ln>
              <a:solidFill>
                <a:srgbClr val="DF8822">
                  <a:lumMod val="75000"/>
                </a:srgbClr>
              </a:solidFill>
              <a:effectLst>
                <a:outerShdw blurRad="38100" dist="38100" dir="2700000" algn="tl">
                  <a:srgbClr val="C0C0C0"/>
                </a:outerShdw>
              </a:effectLst>
              <a:uLnTx/>
              <a:uFillTx/>
              <a:latin typeface="Tahoma" pitchFamily="34" charset="0"/>
              <a:ea typeface="+mn-ea"/>
              <a:cs typeface="+mj-cs"/>
            </a:endParaRPr>
          </a:p>
          <a:p>
            <a:pPr marL="0" marR="0" lvl="0" indent="0" algn="r" defTabSz="457200" rtl="1" eaLnBrk="1" fontAlgn="auto" latinLnBrk="0" hangingPunct="1">
              <a:lnSpc>
                <a:spcPct val="100000"/>
              </a:lnSpc>
              <a:spcBef>
                <a:spcPts val="800"/>
              </a:spcBef>
              <a:spcAft>
                <a:spcPts val="0"/>
              </a:spcAft>
              <a:buClrTx/>
              <a:buSzTx/>
              <a:buFontTx/>
              <a:buNone/>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defRPr/>
            </a:pPr>
            <a:r>
              <a:rPr kumimoji="0" lang="ar-SA" sz="2000" b="1" i="0" u="none" strike="noStrike" kern="1200" cap="none" spc="0" normalizeH="0" baseline="0" noProof="0" dirty="0">
                <a:ln>
                  <a:noFill/>
                </a:ln>
                <a:solidFill>
                  <a:srgbClr val="2CB663">
                    <a:lumMod val="75000"/>
                  </a:srgbClr>
                </a:solidFill>
                <a:effectLst>
                  <a:outerShdw blurRad="38100" dist="38100" dir="2700000" algn="tl">
                    <a:srgbClr val="C0C0C0"/>
                  </a:outerShdw>
                </a:effectLst>
                <a:uLnTx/>
                <a:uFillTx/>
                <a:latin typeface="Tahoma" pitchFamily="34" charset="0"/>
                <a:ea typeface="+mn-ea"/>
                <a:cs typeface="+mj-cs"/>
              </a:rPr>
              <a:t>الطرق المتاحة: </a:t>
            </a:r>
          </a:p>
          <a:p>
            <a:pPr marL="514350" marR="0" lvl="0" indent="-514350" algn="r" defTabSz="457200" rtl="1" eaLnBrk="1" fontAlgn="auto" latinLnBrk="0" hangingPunct="1">
              <a:lnSpc>
                <a:spcPct val="100000"/>
              </a:lnSpc>
              <a:spcBef>
                <a:spcPts val="800"/>
              </a:spcBef>
              <a:spcAft>
                <a:spcPts val="0"/>
              </a:spcAft>
              <a:buClrTx/>
              <a:buSzTx/>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defRPr/>
            </a:pPr>
            <a:r>
              <a:rPr kumimoji="0" lang="ar-SA" sz="2000" b="1" i="0" u="none" strike="noStrike" kern="1200" cap="none" spc="0" normalizeH="0" baseline="0" noProof="0" dirty="0">
                <a:ln>
                  <a:noFill/>
                </a:ln>
                <a:solidFill>
                  <a:srgbClr val="DF8822">
                    <a:lumMod val="75000"/>
                  </a:srgbClr>
                </a:solidFill>
                <a:effectLst>
                  <a:outerShdw blurRad="38100" dist="38100" dir="2700000" algn="tl">
                    <a:srgbClr val="C0C0C0"/>
                  </a:outerShdw>
                </a:effectLst>
                <a:uLnTx/>
                <a:uFillTx/>
                <a:latin typeface="Tahoma" pitchFamily="34" charset="0"/>
                <a:ea typeface="+mn-ea"/>
                <a:cs typeface="+mj-cs"/>
              </a:rPr>
              <a:t>خطة حوافز مالية</a:t>
            </a:r>
          </a:p>
          <a:p>
            <a:pPr marL="514350" marR="0" lvl="0" indent="-514350" algn="r" defTabSz="457200" rtl="1" eaLnBrk="1" fontAlgn="auto" latinLnBrk="0" hangingPunct="1">
              <a:lnSpc>
                <a:spcPct val="100000"/>
              </a:lnSpc>
              <a:spcBef>
                <a:spcPts val="800"/>
              </a:spcBef>
              <a:spcAft>
                <a:spcPts val="0"/>
              </a:spcAft>
              <a:buClrTx/>
              <a:buSzTx/>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defRPr/>
            </a:pPr>
            <a:r>
              <a:rPr kumimoji="0" lang="ar-SA" sz="2000" b="1" i="0" u="none" strike="noStrike" kern="1200" cap="none" spc="0" normalizeH="0" baseline="0" noProof="0" dirty="0">
                <a:ln>
                  <a:noFill/>
                </a:ln>
                <a:solidFill>
                  <a:srgbClr val="DF8822">
                    <a:lumMod val="75000"/>
                  </a:srgbClr>
                </a:solidFill>
                <a:effectLst>
                  <a:outerShdw blurRad="38100" dist="38100" dir="2700000" algn="tl">
                    <a:srgbClr val="C0C0C0"/>
                  </a:outerShdw>
                </a:effectLst>
                <a:uLnTx/>
                <a:uFillTx/>
                <a:latin typeface="Tahoma" pitchFamily="34" charset="0"/>
                <a:ea typeface="+mn-ea"/>
                <a:cs typeface="+mj-cs"/>
              </a:rPr>
              <a:t>تهديد بالفصل</a:t>
            </a:r>
          </a:p>
          <a:p>
            <a:pPr marL="514350" marR="0" lvl="0" indent="-514350" algn="r" defTabSz="457200" rtl="1" eaLnBrk="1" fontAlgn="auto" latinLnBrk="0" hangingPunct="1">
              <a:lnSpc>
                <a:spcPct val="100000"/>
              </a:lnSpc>
              <a:spcBef>
                <a:spcPts val="800"/>
              </a:spcBef>
              <a:spcAft>
                <a:spcPts val="0"/>
              </a:spcAft>
              <a:buClrTx/>
              <a:buSzTx/>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defRPr/>
            </a:pPr>
            <a:r>
              <a:rPr kumimoji="0" lang="ar-SA" sz="2000" b="1" i="0" u="none" strike="noStrike" kern="1200" cap="none" spc="0" normalizeH="0" baseline="0" noProof="0" dirty="0">
                <a:ln>
                  <a:noFill/>
                </a:ln>
                <a:solidFill>
                  <a:srgbClr val="DF8822">
                    <a:lumMod val="75000"/>
                  </a:srgbClr>
                </a:solidFill>
                <a:effectLst>
                  <a:outerShdw blurRad="38100" dist="38100" dir="2700000" algn="tl">
                    <a:srgbClr val="C0C0C0"/>
                  </a:outerShdw>
                </a:effectLst>
                <a:uLnTx/>
                <a:uFillTx/>
                <a:latin typeface="Tahoma" pitchFamily="34" charset="0"/>
                <a:ea typeface="+mn-ea"/>
                <a:cs typeface="+mj-cs"/>
              </a:rPr>
              <a:t>مزايا عينية (اثاث اضافي، و سكرتير...)</a:t>
            </a:r>
          </a:p>
          <a:p>
            <a:pPr marL="514350" marR="0" lvl="0" indent="-514350" algn="r" defTabSz="457200" rtl="1" eaLnBrk="1" fontAlgn="auto" latinLnBrk="0" hangingPunct="1">
              <a:lnSpc>
                <a:spcPct val="100000"/>
              </a:lnSpc>
              <a:spcBef>
                <a:spcPts val="800"/>
              </a:spcBef>
              <a:spcAft>
                <a:spcPts val="0"/>
              </a:spcAft>
              <a:buClrTx/>
              <a:buSzTx/>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defRPr/>
            </a:pPr>
            <a:r>
              <a:rPr kumimoji="0" lang="ar-SA" sz="2000" b="1" i="0" u="none" strike="noStrike" kern="1200" cap="none" spc="0" normalizeH="0" baseline="0" noProof="0" dirty="0">
                <a:ln>
                  <a:noFill/>
                </a:ln>
                <a:solidFill>
                  <a:srgbClr val="DF8822">
                    <a:lumMod val="75000"/>
                  </a:srgbClr>
                </a:solidFill>
                <a:effectLst>
                  <a:outerShdw blurRad="38100" dist="38100" dir="2700000" algn="tl">
                    <a:srgbClr val="C0C0C0"/>
                  </a:outerShdw>
                </a:effectLst>
                <a:uLnTx/>
                <a:uFillTx/>
                <a:latin typeface="Tahoma" pitchFamily="34" charset="0"/>
                <a:ea typeface="+mn-ea"/>
                <a:cs typeface="+mj-cs"/>
              </a:rPr>
              <a:t>اثراء وظيفي </a:t>
            </a:r>
          </a:p>
          <a:p>
            <a:pPr marL="514350" marR="0" lvl="0" indent="-514350" algn="r" defTabSz="457200" rtl="1" eaLnBrk="1" fontAlgn="auto" latinLnBrk="0" hangingPunct="1">
              <a:lnSpc>
                <a:spcPct val="100000"/>
              </a:lnSpc>
              <a:spcBef>
                <a:spcPts val="800"/>
              </a:spcBef>
              <a:spcAft>
                <a:spcPts val="0"/>
              </a:spcAft>
              <a:buClrTx/>
              <a:buSzTx/>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defRPr/>
            </a:pPr>
            <a:r>
              <a:rPr kumimoji="0" lang="ar-SA" sz="2000" b="1" i="0" u="none" strike="noStrike" kern="1200" cap="none" spc="0" normalizeH="0" baseline="0" noProof="0" dirty="0">
                <a:ln>
                  <a:noFill/>
                </a:ln>
                <a:solidFill>
                  <a:srgbClr val="DF8822">
                    <a:lumMod val="75000"/>
                  </a:srgbClr>
                </a:solidFill>
                <a:effectLst>
                  <a:outerShdw blurRad="38100" dist="38100" dir="2700000" algn="tl">
                    <a:srgbClr val="C0C0C0"/>
                  </a:outerShdw>
                </a:effectLst>
                <a:uLnTx/>
                <a:uFillTx/>
                <a:latin typeface="Tahoma" pitchFamily="34" charset="0"/>
                <a:ea typeface="+mn-ea"/>
                <a:cs typeface="+mj-cs"/>
              </a:rPr>
              <a:t>حريات في التصرف</a:t>
            </a:r>
          </a:p>
          <a:p>
            <a:pPr marL="514350" marR="0" lvl="0" indent="-514350" algn="r" defTabSz="457200" rtl="1" eaLnBrk="1" fontAlgn="auto" latinLnBrk="0" hangingPunct="1">
              <a:lnSpc>
                <a:spcPct val="100000"/>
              </a:lnSpc>
              <a:spcBef>
                <a:spcPts val="800"/>
              </a:spcBef>
              <a:spcAft>
                <a:spcPts val="0"/>
              </a:spcAft>
              <a:buClrTx/>
              <a:buSzTx/>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defRPr/>
            </a:pPr>
            <a:r>
              <a:rPr kumimoji="0" lang="ar-SA" sz="2000" b="1" i="0" u="none" strike="noStrike" kern="1200" cap="none" spc="0" normalizeH="0" baseline="0" noProof="0" dirty="0">
                <a:ln>
                  <a:noFill/>
                </a:ln>
                <a:solidFill>
                  <a:srgbClr val="DF8822">
                    <a:lumMod val="75000"/>
                  </a:srgbClr>
                </a:solidFill>
                <a:effectLst>
                  <a:outerShdw blurRad="38100" dist="38100" dir="2700000" algn="tl">
                    <a:srgbClr val="C0C0C0"/>
                  </a:outerShdw>
                </a:effectLst>
                <a:uLnTx/>
                <a:uFillTx/>
                <a:latin typeface="Tahoma" pitchFamily="34" charset="0"/>
                <a:ea typeface="+mn-ea"/>
                <a:cs typeface="+mj-cs"/>
              </a:rPr>
              <a:t>زيادة في المرتب</a:t>
            </a:r>
            <a:endParaRPr kumimoji="0" lang="en-US" sz="2000" b="1" i="0" u="none" strike="noStrike" kern="1200" cap="none" spc="0" normalizeH="0" baseline="0" noProof="0" dirty="0">
              <a:ln>
                <a:noFill/>
              </a:ln>
              <a:solidFill>
                <a:srgbClr val="DF8822">
                  <a:lumMod val="75000"/>
                </a:srgbClr>
              </a:solidFill>
              <a:effectLst>
                <a:outerShdw blurRad="38100" dist="38100" dir="2700000" algn="tl">
                  <a:srgbClr val="C0C0C0"/>
                </a:outerShdw>
              </a:effectLst>
              <a:uLnTx/>
              <a:uFillTx/>
              <a:latin typeface="Tahoma" pitchFamily="34" charset="0"/>
              <a:ea typeface="+mn-ea"/>
              <a:cs typeface="+mj-cs"/>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Self-assessment</a:t>
            </a:r>
          </a:p>
        </p:txBody>
      </p:sp>
    </p:spTree>
    <p:extLst>
      <p:ext uri="{BB962C8B-B14F-4D97-AF65-F5344CB8AC3E}">
        <p14:creationId xmlns:p14="http://schemas.microsoft.com/office/powerpoint/2010/main" val="3829802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Text Box 2">
            <a:extLst>
              <a:ext uri="{FF2B5EF4-FFF2-40B4-BE49-F238E27FC236}">
                <a16:creationId xmlns:a16="http://schemas.microsoft.com/office/drawing/2014/main" id="{1A30904A-E967-36CB-2124-069C7BA161C6}"/>
              </a:ext>
            </a:extLst>
          </p:cNvPr>
          <p:cNvSpPr txBox="1">
            <a:spLocks noChangeArrowheads="1"/>
          </p:cNvSpPr>
          <p:nvPr/>
        </p:nvSpPr>
        <p:spPr bwMode="auto">
          <a:xfrm>
            <a:off x="6390703" y="664814"/>
            <a:ext cx="5174674" cy="5528371"/>
          </a:xfrm>
          <a:prstGeom prst="rect">
            <a:avLst/>
          </a:prstGeom>
          <a:noFill/>
          <a:ln w="9525">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514350" indent="-514350" algn="r" defTabSz="457200" rtl="1">
              <a:spcBef>
                <a:spcPts val="800"/>
              </a:spcBef>
              <a:buFontTx/>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rgbClr val="2CB663">
                    <a:lumMod val="75000"/>
                  </a:srgbClr>
                </a:solidFill>
                <a:effectLst>
                  <a:outerShdw blurRad="38100" dist="38100" dir="2700000" algn="tl">
                    <a:srgbClr val="C0C0C0"/>
                  </a:outerShdw>
                </a:effectLst>
                <a:latin typeface="Tahoma" pitchFamily="34" charset="0"/>
              </a:rPr>
              <a:t>الحالة الاولى: عبد الرحمن</a:t>
            </a:r>
          </a:p>
          <a:p>
            <a:pPr marL="1257300" lvl="1" indent="-51435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prstClr val="black"/>
                </a:solidFill>
                <a:effectLst>
                  <a:outerShdw blurRad="38100" dist="38100" dir="2700000" algn="tl">
                    <a:srgbClr val="C0C0C0"/>
                  </a:outerShdw>
                </a:effectLst>
                <a:latin typeface="Tahoma" pitchFamily="34" charset="0"/>
              </a:rPr>
              <a:t>مندوب مبيعات لشركة ادوية كبرى.</a:t>
            </a:r>
          </a:p>
          <a:p>
            <a:pPr marL="1257300" lvl="1" indent="-51435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prstClr val="black"/>
                </a:solidFill>
                <a:effectLst>
                  <a:outerShdw blurRad="38100" dist="38100" dir="2700000" algn="tl">
                    <a:srgbClr val="C0C0C0"/>
                  </a:outerShdw>
                </a:effectLst>
                <a:latin typeface="Tahoma" pitchFamily="34" charset="0"/>
              </a:rPr>
              <a:t>تتطلب  وظيفته المرور على الاطباء للترويج لمنتجات الشركة.</a:t>
            </a:r>
          </a:p>
          <a:p>
            <a:pPr marL="1257300" lvl="1" indent="-51435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prstClr val="black"/>
                </a:solidFill>
                <a:effectLst>
                  <a:outerShdw blurRad="38100" dist="38100" dir="2700000" algn="tl">
                    <a:srgbClr val="C0C0C0"/>
                  </a:outerShdw>
                </a:effectLst>
                <a:latin typeface="Tahoma" pitchFamily="34" charset="0"/>
              </a:rPr>
              <a:t>عمره 31 سنة، متزوج، و اب لطفل واحد.</a:t>
            </a:r>
          </a:p>
          <a:p>
            <a:pPr marL="1257300" lvl="1" indent="-51435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prstClr val="black"/>
                </a:solidFill>
                <a:effectLst>
                  <a:outerShdw blurRad="38100" dist="38100" dir="2700000" algn="tl">
                    <a:srgbClr val="C0C0C0"/>
                  </a:outerShdw>
                </a:effectLst>
                <a:latin typeface="Tahoma" pitchFamily="34" charset="0"/>
              </a:rPr>
              <a:t>لديه مشروع بناء منزل لم يكتمل.</a:t>
            </a:r>
          </a:p>
          <a:p>
            <a:pPr marL="514350" indent="-514350" algn="r" defTabSz="457200" rtl="1">
              <a:spcBef>
                <a:spcPts val="800"/>
              </a:spcBef>
              <a:buFont typeface="Times New Roman" pitchFamily="18" charset="0"/>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rgbClr val="2CB663">
                    <a:lumMod val="75000"/>
                  </a:srgbClr>
                </a:solidFill>
                <a:effectLst>
                  <a:outerShdw blurRad="38100" dist="38100" dir="2700000" algn="tl">
                    <a:srgbClr val="C0C0C0"/>
                  </a:outerShdw>
                </a:effectLst>
                <a:latin typeface="Tahoma" pitchFamily="34" charset="0"/>
              </a:rPr>
              <a:t>الحالة الثانية: ندى</a:t>
            </a:r>
          </a:p>
          <a:p>
            <a:pPr marL="1257300" lvl="1" indent="-51435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prstClr val="black"/>
                </a:solidFill>
                <a:effectLst>
                  <a:outerShdw blurRad="38100" dist="38100" dir="2700000" algn="tl">
                    <a:srgbClr val="C0C0C0"/>
                  </a:outerShdw>
                </a:effectLst>
                <a:latin typeface="Tahoma" pitchFamily="34" charset="0"/>
              </a:rPr>
              <a:t>مشرفة تمريض في مستشفى كبير.</a:t>
            </a:r>
          </a:p>
          <a:p>
            <a:pPr marL="1257300" lvl="1" indent="-51435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prstClr val="black"/>
                </a:solidFill>
                <a:effectLst>
                  <a:outerShdw blurRad="38100" dist="38100" dir="2700000" algn="tl">
                    <a:srgbClr val="C0C0C0"/>
                  </a:outerShdw>
                </a:effectLst>
                <a:latin typeface="Tahoma" pitchFamily="34" charset="0"/>
              </a:rPr>
              <a:t>عمرها 28 سنة، متزوجة و ام لطفلين.</a:t>
            </a:r>
          </a:p>
          <a:p>
            <a:pPr marL="1257300" lvl="1" indent="-51435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prstClr val="black"/>
                </a:solidFill>
                <a:effectLst>
                  <a:outerShdw blurRad="38100" dist="38100" dir="2700000" algn="tl">
                    <a:srgbClr val="C0C0C0"/>
                  </a:outerShdw>
                </a:effectLst>
                <a:latin typeface="Tahoma" pitchFamily="34" charset="0"/>
              </a:rPr>
              <a:t>تدرس في الوقت الحالي دبلوم دراسات عليا في التمريض.</a:t>
            </a:r>
          </a:p>
          <a:p>
            <a:pPr marL="1257300" lvl="1" indent="-51435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prstClr val="black"/>
                </a:solidFill>
                <a:effectLst>
                  <a:outerShdw blurRad="38100" dist="38100" dir="2700000" algn="tl">
                    <a:srgbClr val="C0C0C0"/>
                  </a:outerShdw>
                </a:effectLst>
                <a:latin typeface="Tahoma" pitchFamily="34" charset="0"/>
              </a:rPr>
              <a:t>مشهود لها بالكفاءة العالية.</a:t>
            </a:r>
            <a:br>
              <a:rPr lang="ar-SA" b="1" dirty="0">
                <a:solidFill>
                  <a:prstClr val="black"/>
                </a:solidFill>
                <a:effectLst>
                  <a:outerShdw blurRad="38100" dist="38100" dir="2700000" algn="tl">
                    <a:srgbClr val="C0C0C0"/>
                  </a:outerShdw>
                </a:effectLst>
                <a:latin typeface="Tahoma" pitchFamily="34" charset="0"/>
              </a:rPr>
            </a:br>
            <a:r>
              <a:rPr lang="ar-SA" b="1" dirty="0">
                <a:solidFill>
                  <a:prstClr val="black"/>
                </a:solidFill>
                <a:effectLst>
                  <a:outerShdw blurRad="38100" dist="38100" dir="2700000" algn="tl">
                    <a:srgbClr val="C0C0C0"/>
                  </a:outerShdw>
                </a:effectLst>
                <a:latin typeface="Tahoma" pitchFamily="34" charset="0"/>
              </a:rPr>
              <a:t>تتطلع الى ان تحصل على وظيفة أفضل.</a:t>
            </a:r>
          </a:p>
          <a:p>
            <a:pPr marL="1257300" lvl="1" indent="-51435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US" sz="2000" b="1" dirty="0">
              <a:solidFill>
                <a:prstClr val="black"/>
              </a:solidFill>
              <a:effectLst>
                <a:outerShdw blurRad="38100" dist="38100" dir="2700000" algn="tl">
                  <a:srgbClr val="C0C0C0"/>
                </a:outerShdw>
              </a:effectLst>
              <a:latin typeface="Tahoma" pitchFamily="34" charset="0"/>
            </a:endParaRPr>
          </a:p>
        </p:txBody>
      </p:sp>
      <p:sp>
        <p:nvSpPr>
          <p:cNvPr id="9" name="Text Box 2">
            <a:extLst>
              <a:ext uri="{FF2B5EF4-FFF2-40B4-BE49-F238E27FC236}">
                <a16:creationId xmlns:a16="http://schemas.microsoft.com/office/drawing/2014/main" id="{5BEB379E-69CB-22AA-104B-94C42EDCD6EA}"/>
              </a:ext>
            </a:extLst>
          </p:cNvPr>
          <p:cNvSpPr txBox="1">
            <a:spLocks noChangeArrowheads="1"/>
          </p:cNvSpPr>
          <p:nvPr/>
        </p:nvSpPr>
        <p:spPr bwMode="auto">
          <a:xfrm>
            <a:off x="637912" y="677782"/>
            <a:ext cx="5174674" cy="5515403"/>
          </a:xfrm>
          <a:prstGeom prst="rect">
            <a:avLst/>
          </a:prstGeom>
          <a:noFill/>
          <a:ln w="9525">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457200" indent="-457200" algn="r" defTabSz="457200" rtl="1">
              <a:spcBef>
                <a:spcPts val="800"/>
              </a:spcBef>
              <a:buFont typeface="+mj-lt"/>
              <a:buAutoNum type="arabicPeriod" startAt="3"/>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rgbClr val="2CB663">
                    <a:lumMod val="75000"/>
                  </a:srgbClr>
                </a:solidFill>
                <a:effectLst>
                  <a:outerShdw blurRad="38100" dist="38100" dir="2700000" algn="tl">
                    <a:srgbClr val="C0C0C0"/>
                  </a:outerShdw>
                </a:effectLst>
                <a:latin typeface="Tahoma" pitchFamily="34" charset="0"/>
              </a:rPr>
              <a:t> الحالة الثالثة</a:t>
            </a:r>
            <a:r>
              <a:rPr lang="en-US" sz="1600" b="1" dirty="0">
                <a:solidFill>
                  <a:srgbClr val="2CB663">
                    <a:lumMod val="75000"/>
                  </a:srgbClr>
                </a:solidFill>
                <a:effectLst>
                  <a:outerShdw blurRad="38100" dist="38100" dir="2700000" algn="tl">
                    <a:srgbClr val="C0C0C0"/>
                  </a:outerShdw>
                </a:effectLst>
                <a:latin typeface="Tahoma" pitchFamily="34" charset="0"/>
              </a:rPr>
              <a:t>:</a:t>
            </a:r>
            <a:r>
              <a:rPr lang="ar-SA" sz="1600" b="1" dirty="0">
                <a:solidFill>
                  <a:srgbClr val="2CB663">
                    <a:lumMod val="75000"/>
                  </a:srgbClr>
                </a:solidFill>
                <a:effectLst>
                  <a:outerShdw blurRad="38100" dist="38100" dir="2700000" algn="tl">
                    <a:srgbClr val="C0C0C0"/>
                  </a:outerShdw>
                </a:effectLst>
                <a:latin typeface="Tahoma" pitchFamily="34" charset="0"/>
              </a:rPr>
              <a:t> إسماعيل</a:t>
            </a:r>
          </a:p>
          <a:p>
            <a:pPr marL="914400" lvl="1" indent="-45720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prstClr val="black"/>
                </a:solidFill>
                <a:effectLst>
                  <a:outerShdw blurRad="38100" dist="38100" dir="2700000" algn="tl">
                    <a:srgbClr val="C0C0C0"/>
                  </a:outerShdw>
                </a:effectLst>
                <a:latin typeface="Tahoma" pitchFamily="34" charset="0"/>
              </a:rPr>
              <a:t>يعمل في واحدة من اكبر شركات الاغذية المحفوظة.</a:t>
            </a:r>
          </a:p>
          <a:p>
            <a:pPr marL="914400" lvl="1" indent="-45720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prstClr val="black"/>
                </a:solidFill>
                <a:effectLst>
                  <a:outerShdw blurRad="38100" dist="38100" dir="2700000" algn="tl">
                    <a:srgbClr val="C0C0C0"/>
                  </a:outerShdw>
                </a:effectLst>
                <a:latin typeface="Tahoma" pitchFamily="34" charset="0"/>
              </a:rPr>
              <a:t>عمره 53 سنة، و اب لثلاثة، احدهم متزوج و الباقيان بالجامعة.</a:t>
            </a:r>
          </a:p>
          <a:p>
            <a:pPr marL="914400" lvl="1" indent="-45720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prstClr val="black"/>
                </a:solidFill>
                <a:effectLst>
                  <a:outerShdw blurRad="38100" dist="38100" dir="2700000" algn="tl">
                    <a:srgbClr val="C0C0C0"/>
                  </a:outerShdw>
                </a:effectLst>
                <a:latin typeface="Tahoma" pitchFamily="34" charset="0"/>
              </a:rPr>
              <a:t>يعمل بالشركة منذ 9 سنوات.</a:t>
            </a:r>
          </a:p>
          <a:p>
            <a:pPr marL="914400" lvl="1" indent="-45720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prstClr val="black"/>
                </a:solidFill>
                <a:effectLst>
                  <a:outerShdw blurRad="38100" dist="38100" dir="2700000" algn="tl">
                    <a:srgbClr val="C0C0C0"/>
                  </a:outerShdw>
                </a:effectLst>
                <a:latin typeface="Tahoma" pitchFamily="34" charset="0"/>
              </a:rPr>
              <a:t>يحصل على المشاركة في الارباح من خلال نظام الحوافز.</a:t>
            </a:r>
          </a:p>
          <a:p>
            <a:pPr marL="914400" lvl="1" indent="-45720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prstClr val="black"/>
                </a:solidFill>
                <a:effectLst>
                  <a:outerShdw blurRad="38100" dist="38100" dir="2700000" algn="tl">
                    <a:srgbClr val="C0C0C0"/>
                  </a:outerShdw>
                </a:effectLst>
                <a:latin typeface="Tahoma" pitchFamily="34" charset="0"/>
              </a:rPr>
              <a:t>يعود كثيرا الى المدير عند اتخاذ القرار.</a:t>
            </a:r>
          </a:p>
          <a:p>
            <a:pPr lvl="1" algn="r" defTabSz="457200"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ar-SA" sz="1600" b="1" dirty="0">
              <a:solidFill>
                <a:srgbClr val="2CB663">
                  <a:lumMod val="75000"/>
                </a:srgbClr>
              </a:solidFill>
              <a:effectLst>
                <a:outerShdw blurRad="38100" dist="38100" dir="2700000" algn="tl">
                  <a:srgbClr val="C0C0C0"/>
                </a:outerShdw>
              </a:effectLst>
              <a:latin typeface="Tahoma" pitchFamily="34" charset="0"/>
            </a:endParaRPr>
          </a:p>
          <a:p>
            <a:pPr marL="171450" indent="-457200" algn="r" defTabSz="457200" rtl="1">
              <a:spcBef>
                <a:spcPts val="800"/>
              </a:spcBef>
              <a:buFont typeface="+mj-lt"/>
              <a:buAutoNum type="arabicPeriod" startAt="4"/>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rgbClr val="2CB663">
                    <a:lumMod val="75000"/>
                  </a:srgbClr>
                </a:solidFill>
                <a:effectLst>
                  <a:outerShdw blurRad="38100" dist="38100" dir="2700000" algn="tl">
                    <a:srgbClr val="C0C0C0"/>
                  </a:outerShdw>
                </a:effectLst>
                <a:latin typeface="Tahoma" pitchFamily="34" charset="0"/>
              </a:rPr>
              <a:t>الحالة الرابعة: عبد الله</a:t>
            </a:r>
          </a:p>
          <a:p>
            <a:pPr marL="800100" lvl="1" indent="-34290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prstClr val="black"/>
                </a:solidFill>
                <a:effectLst>
                  <a:outerShdw blurRad="38100" dist="38100" dir="2700000" algn="tl">
                    <a:srgbClr val="C0C0C0"/>
                  </a:outerShdw>
                </a:effectLst>
                <a:latin typeface="Tahoma" pitchFamily="34" charset="0"/>
              </a:rPr>
              <a:t>موظف غير متفرغ بأحد مكاتب الاستشارات الإدارية.</a:t>
            </a:r>
          </a:p>
          <a:p>
            <a:pPr marL="800100" lvl="1" indent="-34290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prstClr val="black"/>
                </a:solidFill>
                <a:effectLst>
                  <a:outerShdw blurRad="38100" dist="38100" dir="2700000" algn="tl">
                    <a:srgbClr val="C0C0C0"/>
                  </a:outerShdw>
                </a:effectLst>
                <a:latin typeface="Tahoma" pitchFamily="34" charset="0"/>
              </a:rPr>
              <a:t>عمره 28 سنة و كان يعمل بالمكتب قبل ان ينتقل الى مدينة أخري، ثم عاد الى المكتب بعد استقالته.</a:t>
            </a:r>
          </a:p>
          <a:p>
            <a:pPr marL="800100" lvl="1" indent="-34290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prstClr val="black"/>
                </a:solidFill>
                <a:effectLst>
                  <a:outerShdw blurRad="38100" dist="38100" dir="2700000" algn="tl">
                    <a:srgbClr val="C0C0C0"/>
                  </a:outerShdw>
                </a:effectLst>
                <a:latin typeface="Tahoma" pitchFamily="34" charset="0"/>
              </a:rPr>
              <a:t>موظف نشط بدرجة كبيرة.</a:t>
            </a:r>
          </a:p>
          <a:p>
            <a:pPr marL="800100" lvl="1" indent="-342900" algn="r" defTabSz="457200"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prstClr val="black"/>
                </a:solidFill>
                <a:effectLst>
                  <a:outerShdw blurRad="38100" dist="38100" dir="2700000" algn="tl">
                    <a:srgbClr val="C0C0C0"/>
                  </a:outerShdw>
                </a:effectLst>
                <a:latin typeface="Tahoma" pitchFamily="34" charset="0"/>
              </a:rPr>
              <a:t>يدرس حالياً الماجستير في ادارة المشاريع.</a:t>
            </a:r>
          </a:p>
        </p:txBody>
      </p:sp>
    </p:spTree>
    <p:extLst>
      <p:ext uri="{BB962C8B-B14F-4D97-AF65-F5344CB8AC3E}">
        <p14:creationId xmlns:p14="http://schemas.microsoft.com/office/powerpoint/2010/main" val="1390814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fill="hold" nodeType="clickEffect">
                                  <p:stCondLst>
                                    <p:cond delay="0"/>
                                  </p:stCondLst>
                                  <p:iterate type="lt">
                                    <p:tmPct val="50000"/>
                                  </p:iterate>
                                  <p:childTnLst>
                                    <p:set>
                                      <p:cBhvr additive="repl">
                                        <p:cTn id="6" dur="1" fill="hold">
                                          <p:stCondLst>
                                            <p:cond delay="0"/>
                                          </p:stCondLst>
                                        </p:cTn>
                                        <p:tgtEl>
                                          <p:spTgt spid="3"/>
                                        </p:tgtEl>
                                        <p:attrNameLst>
                                          <p:attrName>style.visibility</p:attrName>
                                        </p:attrNameLst>
                                      </p:cBhvr>
                                      <p:to>
                                        <p:strVal val="visible"/>
                                      </p:to>
                                    </p:set>
                                    <p:anim calcmode="discrete" valueType="clr">
                                      <p:cBhvr additive="repl">
                                        <p:cTn id="7" dur="80" fill="hold"/>
                                        <p:tgtEl>
                                          <p:spTgt spid="3"/>
                                        </p:tgtEl>
                                        <p:attrNameLst>
                                          <p:attrName>style.color</p:attrName>
                                        </p:attrNameLst>
                                      </p:cBhvr>
                                      <p:tavLst>
                                        <p:tav>
                                          <p:val>
                                            <p:strVal val="rgb(0,51,51)"/>
                                          </p:val>
                                        </p:tav>
                                        <p:tav>
                                          <p:val>
                                            <p:strVal val="rgb(0,-103,0)"/>
                                          </p:val>
                                        </p:tav>
                                      </p:tavLst>
                                    </p:anim>
                                    <p:anim calcmode="discrete" valueType="clr">
                                      <p:cBhvr additive="repl">
                                        <p:cTn id="8" dur="80" fill="hold"/>
                                        <p:tgtEl>
                                          <p:spTgt spid="3"/>
                                        </p:tgtEl>
                                        <p:attrNameLst>
                                          <p:attrName>fillColor</p:attrName>
                                        </p:attrNameLst>
                                      </p:cBhvr>
                                      <p:tavLst>
                                        <p:tav>
                                          <p:val>
                                            <p:strVal val="rgb(0,51,51)"/>
                                          </p:val>
                                        </p:tav>
                                        <p:tav>
                                          <p:val>
                                            <p:strVal val="rgb(0,-103,0)"/>
                                          </p:val>
                                        </p:tav>
                                      </p:tavLst>
                                    </p:anim>
                                    <p:set>
                                      <p:cBhvr additive="repl">
                                        <p:cTn id="9" dur="80" fill="hold"/>
                                        <p:tgtEl>
                                          <p:spTgt spid="3"/>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fill="hold" nodeType="clickEffect">
                                  <p:stCondLst>
                                    <p:cond delay="0"/>
                                  </p:stCondLst>
                                  <p:iterate type="lt">
                                    <p:tmPct val="50000"/>
                                  </p:iterate>
                                  <p:childTnLst>
                                    <p:set>
                                      <p:cBhvr additive="repl">
                                        <p:cTn id="13" dur="1" fill="hold">
                                          <p:stCondLst>
                                            <p:cond delay="0"/>
                                          </p:stCondLst>
                                        </p:cTn>
                                        <p:tgtEl>
                                          <p:spTgt spid="9"/>
                                        </p:tgtEl>
                                        <p:attrNameLst>
                                          <p:attrName>style.visibility</p:attrName>
                                        </p:attrNameLst>
                                      </p:cBhvr>
                                      <p:to>
                                        <p:strVal val="visible"/>
                                      </p:to>
                                    </p:set>
                                    <p:anim calcmode="discrete" valueType="clr">
                                      <p:cBhvr additive="repl">
                                        <p:cTn id="14" dur="80" fill="hold"/>
                                        <p:tgtEl>
                                          <p:spTgt spid="9"/>
                                        </p:tgtEl>
                                        <p:attrNameLst>
                                          <p:attrName>style.color</p:attrName>
                                        </p:attrNameLst>
                                      </p:cBhvr>
                                      <p:tavLst>
                                        <p:tav>
                                          <p:val>
                                            <p:strVal val="rgb(0,51,51)"/>
                                          </p:val>
                                        </p:tav>
                                        <p:tav>
                                          <p:val>
                                            <p:strVal val="rgb(0,-103,0)"/>
                                          </p:val>
                                        </p:tav>
                                      </p:tavLst>
                                    </p:anim>
                                    <p:anim calcmode="discrete" valueType="clr">
                                      <p:cBhvr additive="repl">
                                        <p:cTn id="15" dur="80" fill="hold"/>
                                        <p:tgtEl>
                                          <p:spTgt spid="9"/>
                                        </p:tgtEl>
                                        <p:attrNameLst>
                                          <p:attrName>fillColor</p:attrName>
                                        </p:attrNameLst>
                                      </p:cBhvr>
                                      <p:tavLst>
                                        <p:tav>
                                          <p:val>
                                            <p:strVal val="rgb(0,51,51)"/>
                                          </p:val>
                                        </p:tav>
                                        <p:tav>
                                          <p:val>
                                            <p:strVal val="rgb(0,-103,0)"/>
                                          </p:val>
                                        </p:tav>
                                      </p:tavLst>
                                    </p:anim>
                                    <p:set>
                                      <p:cBhvr additive="repl">
                                        <p:cTn id="16" dur="80" fill="hold"/>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80990" marR="0" lvl="0" indent="-38099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Leadership: Theory and Practice, 7th Edition</a:t>
            </a:r>
          </a:p>
          <a:p>
            <a:pPr marL="380990" marR="0" lvl="0" indent="-38099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Intrinsic Motivation at Work: 2nd Edition: What Really Drives Employee Engagement.</a:t>
            </a:r>
          </a:p>
          <a:p>
            <a:pPr marL="380990" marR="0" lvl="0" indent="-38099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Pearson Education Limited 2015</a:t>
            </a:r>
          </a:p>
          <a:p>
            <a:pPr marL="380990" marR="0" lvl="0" indent="-38099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F1111"/>
                </a:solidFill>
                <a:effectLst/>
                <a:uLnTx/>
                <a:uFillTx/>
                <a:latin typeface="Times New Roman" panose="02020603050405020304" pitchFamily="18" charset="0"/>
                <a:cs typeface="Times New Roman" panose="02020603050405020304" pitchFamily="18" charset="0"/>
              </a:rPr>
              <a:t>Project Team Leadership and Communication by </a:t>
            </a:r>
            <a:r>
              <a:rPr kumimoji="0" lang="en-US" sz="2000" b="0" i="0" u="none" strike="noStrike" kern="1200" cap="none" spc="0" normalizeH="0" baseline="0" noProof="0" dirty="0">
                <a:ln>
                  <a:noFill/>
                </a:ln>
                <a:solidFill>
                  <a:srgbClr val="007185"/>
                </a:solidFill>
                <a:effectLst/>
                <a:uLnTx/>
                <a:uFillTx/>
                <a:latin typeface="Times New Roman" panose="02020603050405020304" pitchFamily="18" charset="0"/>
                <a:cs typeface="Times New Roman" panose="02020603050405020304" pitchFamily="18" charset="0"/>
                <a:hlinkClick r:id="rId2"/>
              </a:rPr>
              <a:t>Samuel </a:t>
            </a:r>
            <a:r>
              <a:rPr kumimoji="0" lang="en-US" sz="2000" b="0" i="0" u="none" strike="noStrike" kern="1200" cap="none" spc="0" normalizeH="0" baseline="0" noProof="0" dirty="0" err="1">
                <a:ln>
                  <a:noFill/>
                </a:ln>
                <a:solidFill>
                  <a:srgbClr val="007185"/>
                </a:solidFill>
                <a:effectLst/>
                <a:uLnTx/>
                <a:uFillTx/>
                <a:latin typeface="Times New Roman" panose="02020603050405020304" pitchFamily="18" charset="0"/>
                <a:cs typeface="Times New Roman" panose="02020603050405020304" pitchFamily="18" charset="0"/>
                <a:hlinkClick r:id="rId2"/>
              </a:rPr>
              <a:t>Malachowsky</a:t>
            </a:r>
            <a:r>
              <a:rPr kumimoji="0" lang="en-US" sz="2000" b="0" i="0" u="none" strike="noStrike" kern="1200" cap="none" spc="0" normalizeH="0" baseline="0" noProof="0" dirty="0">
                <a:ln>
                  <a:noFill/>
                </a:ln>
                <a:solidFill>
                  <a:srgbClr val="007185"/>
                </a:solidFill>
                <a:effectLst/>
                <a:uLnTx/>
                <a:uFillTx/>
                <a:latin typeface="Times New Roman" panose="02020603050405020304" pitchFamily="18" charset="0"/>
                <a:cs typeface="Times New Roman" panose="02020603050405020304" pitchFamily="18" charset="0"/>
              </a:rPr>
              <a:t>, 2018.</a:t>
            </a:r>
            <a:r>
              <a:rPr kumimoji="0" lang="en-US" sz="2000" b="0" i="0" u="none" strike="noStrike" kern="1200" cap="none" spc="0" normalizeH="0" baseline="0" noProof="0" dirty="0">
                <a:ln>
                  <a:noFill/>
                </a:ln>
                <a:solidFill>
                  <a:srgbClr val="0F1111"/>
                </a:solidFill>
                <a:effectLst/>
                <a:uLnTx/>
                <a:uFillTx/>
                <a:latin typeface="Times New Roman" panose="02020603050405020304" pitchFamily="18" charset="0"/>
                <a:cs typeface="Times New Roman" panose="02020603050405020304" pitchFamily="18" charset="0"/>
              </a:rPr>
              <a:t>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Resources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3532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0F1111"/>
              </a:buClr>
              <a:buSzPts val="1800"/>
              <a:tabLst/>
              <a:defRPr/>
            </a:pPr>
            <a:endPar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3515265-8644-05E1-8ECD-F698ADD22EEA}"/>
              </a:ext>
            </a:extLst>
          </p:cNvPr>
          <p:cNvPicPr>
            <a:picLocks noChangeAspect="1"/>
          </p:cNvPicPr>
          <p:nvPr/>
        </p:nvPicPr>
        <p:blipFill>
          <a:blip r:embed="rId3"/>
          <a:stretch>
            <a:fillRect/>
          </a:stretch>
        </p:blipFill>
        <p:spPr>
          <a:xfrm>
            <a:off x="3328827" y="1787703"/>
            <a:ext cx="4366517" cy="4150759"/>
          </a:xfrm>
          <a:prstGeom prst="rect">
            <a:avLst/>
          </a:prstGeom>
        </p:spPr>
      </p:pic>
    </p:spTree>
    <p:extLst>
      <p:ext uri="{BB962C8B-B14F-4D97-AF65-F5344CB8AC3E}">
        <p14:creationId xmlns:p14="http://schemas.microsoft.com/office/powerpoint/2010/main" val="1881759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1828</TotalTime>
  <Words>2881</Words>
  <Application>Microsoft Office PowerPoint</Application>
  <PresentationFormat>Widescreen</PresentationFormat>
  <Paragraphs>416</Paragraphs>
  <Slides>56</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Arial</vt:lpstr>
      <vt:lpstr>Calibri</vt:lpstr>
      <vt:lpstr>Calibri Light</vt:lpstr>
      <vt:lpstr>Century Gothic</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Hakem Sharari</cp:lastModifiedBy>
  <cp:revision>190</cp:revision>
  <dcterms:created xsi:type="dcterms:W3CDTF">2023-04-29T09:08:23Z</dcterms:created>
  <dcterms:modified xsi:type="dcterms:W3CDTF">2023-11-19T11:37:13Z</dcterms:modified>
</cp:coreProperties>
</file>