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Layouts/slideLayout6.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7"/>
  </p:notesMasterIdLst>
  <p:sldIdLst>
    <p:sldId id="480" r:id="rId2"/>
    <p:sldId id="303" r:id="rId3"/>
    <p:sldId id="487" r:id="rId4"/>
    <p:sldId id="488" r:id="rId5"/>
    <p:sldId id="491" r:id="rId6"/>
    <p:sldId id="489" r:id="rId7"/>
    <p:sldId id="494" r:id="rId8"/>
    <p:sldId id="493" r:id="rId9"/>
    <p:sldId id="496" r:id="rId10"/>
    <p:sldId id="495" r:id="rId11"/>
    <p:sldId id="498" r:id="rId12"/>
    <p:sldId id="497" r:id="rId13"/>
    <p:sldId id="500" r:id="rId14"/>
    <p:sldId id="499" r:id="rId15"/>
    <p:sldId id="502" r:id="rId16"/>
    <p:sldId id="501" r:id="rId17"/>
    <p:sldId id="504" r:id="rId18"/>
    <p:sldId id="503" r:id="rId19"/>
    <p:sldId id="505" r:id="rId20"/>
    <p:sldId id="506" r:id="rId21"/>
    <p:sldId id="509" r:id="rId22"/>
    <p:sldId id="507" r:id="rId23"/>
    <p:sldId id="510" r:id="rId24"/>
    <p:sldId id="508" r:id="rId25"/>
    <p:sldId id="512" r:id="rId26"/>
    <p:sldId id="511" r:id="rId27"/>
    <p:sldId id="513" r:id="rId28"/>
    <p:sldId id="514" r:id="rId29"/>
    <p:sldId id="482" r:id="rId30"/>
    <p:sldId id="265" r:id="rId31"/>
    <p:sldId id="481" r:id="rId32"/>
    <p:sldId id="264" r:id="rId33"/>
    <p:sldId id="483" r:id="rId34"/>
    <p:sldId id="263" r:id="rId35"/>
    <p:sldId id="484" r:id="rId36"/>
    <p:sldId id="262" r:id="rId37"/>
    <p:sldId id="485" r:id="rId38"/>
    <p:sldId id="261" r:id="rId39"/>
    <p:sldId id="486" r:id="rId40"/>
    <p:sldId id="257" r:id="rId41"/>
    <p:sldId id="258" r:id="rId42"/>
    <p:sldId id="259" r:id="rId43"/>
    <p:sldId id="260" r:id="rId44"/>
    <p:sldId id="515" r:id="rId45"/>
    <p:sldId id="349" r:id="rId4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62" d="100"/>
          <a:sy n="62" d="100"/>
        </p:scale>
        <p:origin x="804" y="5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notesMaster" Target="notesMasters/notesMaster1.xml"/><Relationship Id="rId50"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customXml" Target="../customXml/item2.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customXml" Target="../customXml/item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tableStyles" Target="tableStyle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customXml" Target="../customXml/item3.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72ECDB1-C929-4075-BCC0-C0000C204CB2}" type="datetimeFigureOut">
              <a:rPr lang="en-GB" smtClean="0"/>
              <a:t>08/03/2024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C304783-BDBB-46A7-9782-EC45CDE29886}" type="slidenum">
              <a:rPr lang="en-GB" smtClean="0"/>
              <a:t>‹#›</a:t>
            </a:fld>
            <a:endParaRPr lang="en-GB"/>
          </a:p>
        </p:txBody>
      </p:sp>
    </p:spTree>
    <p:extLst>
      <p:ext uri="{BB962C8B-B14F-4D97-AF65-F5344CB8AC3E}">
        <p14:creationId xmlns:p14="http://schemas.microsoft.com/office/powerpoint/2010/main" val="69148242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3C12EF-FF4F-D73E-5F36-0987F800B3C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150A491B-ACDD-6F01-7D45-C9141E74E3E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00151699-CC9A-1DD2-0E83-EA3A30EC042E}"/>
              </a:ext>
            </a:extLst>
          </p:cNvPr>
          <p:cNvSpPr>
            <a:spLocks noGrp="1"/>
          </p:cNvSpPr>
          <p:nvPr>
            <p:ph type="dt" sz="half" idx="10"/>
          </p:nvPr>
        </p:nvSpPr>
        <p:spPr/>
        <p:txBody>
          <a:bodyPr/>
          <a:lstStyle/>
          <a:p>
            <a:fld id="{2A2C139E-77F1-47D5-B8E5-3528FE35689E}" type="datetimeFigureOut">
              <a:rPr lang="en-GB" smtClean="0"/>
              <a:t>08/03/2024</a:t>
            </a:fld>
            <a:endParaRPr lang="en-GB"/>
          </a:p>
        </p:txBody>
      </p:sp>
      <p:sp>
        <p:nvSpPr>
          <p:cNvPr id="5" name="Footer Placeholder 4">
            <a:extLst>
              <a:ext uri="{FF2B5EF4-FFF2-40B4-BE49-F238E27FC236}">
                <a16:creationId xmlns:a16="http://schemas.microsoft.com/office/drawing/2014/main" id="{3C443251-5892-A07C-F105-05DEF7233E6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8BB4DD7-63D8-D0A8-8EC8-563CCB695472}"/>
              </a:ext>
            </a:extLst>
          </p:cNvPr>
          <p:cNvSpPr>
            <a:spLocks noGrp="1"/>
          </p:cNvSpPr>
          <p:nvPr>
            <p:ph type="sldNum" sz="quarter" idx="12"/>
          </p:nvPr>
        </p:nvSpPr>
        <p:spPr/>
        <p:txBody>
          <a:bodyPr/>
          <a:lstStyle/>
          <a:p>
            <a:fld id="{14B662C2-99FB-464A-9226-E4792B69A6BB}" type="slidenum">
              <a:rPr lang="en-GB" smtClean="0"/>
              <a:t>‹#›</a:t>
            </a:fld>
            <a:endParaRPr lang="en-GB"/>
          </a:p>
        </p:txBody>
      </p:sp>
    </p:spTree>
    <p:extLst>
      <p:ext uri="{BB962C8B-B14F-4D97-AF65-F5344CB8AC3E}">
        <p14:creationId xmlns:p14="http://schemas.microsoft.com/office/powerpoint/2010/main" val="81713170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E49FE0-39F6-3D32-F2FD-176C2C755899}"/>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A76F891B-0B36-2694-76D8-B3EC0DB8B9B0}"/>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668388B-68B6-FD57-916E-62521A2AB53A}"/>
              </a:ext>
            </a:extLst>
          </p:cNvPr>
          <p:cNvSpPr>
            <a:spLocks noGrp="1"/>
          </p:cNvSpPr>
          <p:nvPr>
            <p:ph type="dt" sz="half" idx="10"/>
          </p:nvPr>
        </p:nvSpPr>
        <p:spPr/>
        <p:txBody>
          <a:bodyPr/>
          <a:lstStyle/>
          <a:p>
            <a:fld id="{2A2C139E-77F1-47D5-B8E5-3528FE35689E}" type="datetimeFigureOut">
              <a:rPr lang="en-GB" smtClean="0"/>
              <a:t>08/03/2024</a:t>
            </a:fld>
            <a:endParaRPr lang="en-GB"/>
          </a:p>
        </p:txBody>
      </p:sp>
      <p:sp>
        <p:nvSpPr>
          <p:cNvPr id="5" name="Footer Placeholder 4">
            <a:extLst>
              <a:ext uri="{FF2B5EF4-FFF2-40B4-BE49-F238E27FC236}">
                <a16:creationId xmlns:a16="http://schemas.microsoft.com/office/drawing/2014/main" id="{35A97E68-F1CE-FDA2-DFA2-A437E09FD1D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87BEF0E-B6F9-EBC3-EAA0-45C207A89389}"/>
              </a:ext>
            </a:extLst>
          </p:cNvPr>
          <p:cNvSpPr>
            <a:spLocks noGrp="1"/>
          </p:cNvSpPr>
          <p:nvPr>
            <p:ph type="sldNum" sz="quarter" idx="12"/>
          </p:nvPr>
        </p:nvSpPr>
        <p:spPr/>
        <p:txBody>
          <a:bodyPr/>
          <a:lstStyle/>
          <a:p>
            <a:fld id="{14B662C2-99FB-464A-9226-E4792B69A6BB}" type="slidenum">
              <a:rPr lang="en-GB" smtClean="0"/>
              <a:t>‹#›</a:t>
            </a:fld>
            <a:endParaRPr lang="en-GB"/>
          </a:p>
        </p:txBody>
      </p:sp>
    </p:spTree>
    <p:extLst>
      <p:ext uri="{BB962C8B-B14F-4D97-AF65-F5344CB8AC3E}">
        <p14:creationId xmlns:p14="http://schemas.microsoft.com/office/powerpoint/2010/main" val="200282395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581B4A-21F1-7ACE-4690-E926C7D49E1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0F6CB16A-4218-C32F-E718-AB245407ACD5}"/>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632C3E3F-B2EF-C75B-2BAE-3607BF82E719}"/>
              </a:ext>
            </a:extLst>
          </p:cNvPr>
          <p:cNvSpPr>
            <a:spLocks noGrp="1"/>
          </p:cNvSpPr>
          <p:nvPr>
            <p:ph type="dt" sz="half" idx="10"/>
          </p:nvPr>
        </p:nvSpPr>
        <p:spPr/>
        <p:txBody>
          <a:bodyPr/>
          <a:lstStyle/>
          <a:p>
            <a:fld id="{2A2C139E-77F1-47D5-B8E5-3528FE35689E}" type="datetimeFigureOut">
              <a:rPr lang="en-GB" smtClean="0"/>
              <a:t>08/03/2024</a:t>
            </a:fld>
            <a:endParaRPr lang="en-GB"/>
          </a:p>
        </p:txBody>
      </p:sp>
      <p:sp>
        <p:nvSpPr>
          <p:cNvPr id="5" name="Footer Placeholder 4">
            <a:extLst>
              <a:ext uri="{FF2B5EF4-FFF2-40B4-BE49-F238E27FC236}">
                <a16:creationId xmlns:a16="http://schemas.microsoft.com/office/drawing/2014/main" id="{241714BE-A49B-CA27-4EC2-72DDBB0801E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230604C-2E3F-99FB-1D4E-91ED0929A3A1}"/>
              </a:ext>
            </a:extLst>
          </p:cNvPr>
          <p:cNvSpPr>
            <a:spLocks noGrp="1"/>
          </p:cNvSpPr>
          <p:nvPr>
            <p:ph type="sldNum" sz="quarter" idx="12"/>
          </p:nvPr>
        </p:nvSpPr>
        <p:spPr/>
        <p:txBody>
          <a:bodyPr/>
          <a:lstStyle/>
          <a:p>
            <a:fld id="{14B662C2-99FB-464A-9226-E4792B69A6BB}" type="slidenum">
              <a:rPr lang="en-GB" smtClean="0"/>
              <a:t>‹#›</a:t>
            </a:fld>
            <a:endParaRPr lang="en-GB"/>
          </a:p>
        </p:txBody>
      </p:sp>
    </p:spTree>
    <p:extLst>
      <p:ext uri="{BB962C8B-B14F-4D97-AF65-F5344CB8AC3E}">
        <p14:creationId xmlns:p14="http://schemas.microsoft.com/office/powerpoint/2010/main" val="177781310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BB062C-69C5-73F1-D244-8CA49185E0E4}"/>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39CC4711-EB09-1221-BA9D-03FAA0D538AE}"/>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62082C7E-1B55-2148-E963-DB662EAE9F7D}"/>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144CEFC5-8306-F397-363C-285524CAFC26}"/>
              </a:ext>
            </a:extLst>
          </p:cNvPr>
          <p:cNvSpPr>
            <a:spLocks noGrp="1"/>
          </p:cNvSpPr>
          <p:nvPr>
            <p:ph type="dt" sz="half" idx="10"/>
          </p:nvPr>
        </p:nvSpPr>
        <p:spPr/>
        <p:txBody>
          <a:bodyPr/>
          <a:lstStyle/>
          <a:p>
            <a:fld id="{2A2C139E-77F1-47D5-B8E5-3528FE35689E}" type="datetimeFigureOut">
              <a:rPr lang="en-GB" smtClean="0"/>
              <a:t>08/03/2024</a:t>
            </a:fld>
            <a:endParaRPr lang="en-GB"/>
          </a:p>
        </p:txBody>
      </p:sp>
      <p:sp>
        <p:nvSpPr>
          <p:cNvPr id="6" name="Footer Placeholder 5">
            <a:extLst>
              <a:ext uri="{FF2B5EF4-FFF2-40B4-BE49-F238E27FC236}">
                <a16:creationId xmlns:a16="http://schemas.microsoft.com/office/drawing/2014/main" id="{C2DFC68B-5564-1DD9-20BD-AC43A719E9B9}"/>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BCE4D77-CD49-E4C5-DDB7-3EC959A1B8EA}"/>
              </a:ext>
            </a:extLst>
          </p:cNvPr>
          <p:cNvSpPr>
            <a:spLocks noGrp="1"/>
          </p:cNvSpPr>
          <p:nvPr>
            <p:ph type="sldNum" sz="quarter" idx="12"/>
          </p:nvPr>
        </p:nvSpPr>
        <p:spPr/>
        <p:txBody>
          <a:bodyPr/>
          <a:lstStyle/>
          <a:p>
            <a:fld id="{14B662C2-99FB-464A-9226-E4792B69A6BB}" type="slidenum">
              <a:rPr lang="en-GB" smtClean="0"/>
              <a:t>‹#›</a:t>
            </a:fld>
            <a:endParaRPr lang="en-GB"/>
          </a:p>
        </p:txBody>
      </p:sp>
    </p:spTree>
    <p:extLst>
      <p:ext uri="{BB962C8B-B14F-4D97-AF65-F5344CB8AC3E}">
        <p14:creationId xmlns:p14="http://schemas.microsoft.com/office/powerpoint/2010/main" val="415881921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1A2863-39C6-F9E6-62F5-319094E5FB90}"/>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A4C2CA64-1914-F09B-B9DD-4D316FE3A9A6}"/>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2570BB37-4539-2AD7-E849-9BAE1735E336}"/>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E2676663-9257-0A1E-1D4B-305A09836EB8}"/>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BCBDD895-47F9-B26C-A297-B3CE619C55C9}"/>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55B694D9-45E9-CFBD-348D-FF40AA043450}"/>
              </a:ext>
            </a:extLst>
          </p:cNvPr>
          <p:cNvSpPr>
            <a:spLocks noGrp="1"/>
          </p:cNvSpPr>
          <p:nvPr>
            <p:ph type="dt" sz="half" idx="10"/>
          </p:nvPr>
        </p:nvSpPr>
        <p:spPr/>
        <p:txBody>
          <a:bodyPr/>
          <a:lstStyle/>
          <a:p>
            <a:fld id="{2A2C139E-77F1-47D5-B8E5-3528FE35689E}" type="datetimeFigureOut">
              <a:rPr lang="en-GB" smtClean="0"/>
              <a:t>08/03/2024</a:t>
            </a:fld>
            <a:endParaRPr lang="en-GB"/>
          </a:p>
        </p:txBody>
      </p:sp>
      <p:sp>
        <p:nvSpPr>
          <p:cNvPr id="8" name="Footer Placeholder 7">
            <a:extLst>
              <a:ext uri="{FF2B5EF4-FFF2-40B4-BE49-F238E27FC236}">
                <a16:creationId xmlns:a16="http://schemas.microsoft.com/office/drawing/2014/main" id="{5EE88F6E-23CD-0943-3490-3CD7B01E6B81}"/>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F7DA4A06-4AD3-92CA-F3EB-1D81180DEAB3}"/>
              </a:ext>
            </a:extLst>
          </p:cNvPr>
          <p:cNvSpPr>
            <a:spLocks noGrp="1"/>
          </p:cNvSpPr>
          <p:nvPr>
            <p:ph type="sldNum" sz="quarter" idx="12"/>
          </p:nvPr>
        </p:nvSpPr>
        <p:spPr/>
        <p:txBody>
          <a:bodyPr/>
          <a:lstStyle/>
          <a:p>
            <a:fld id="{14B662C2-99FB-464A-9226-E4792B69A6BB}" type="slidenum">
              <a:rPr lang="en-GB" smtClean="0"/>
              <a:t>‹#›</a:t>
            </a:fld>
            <a:endParaRPr lang="en-GB"/>
          </a:p>
        </p:txBody>
      </p:sp>
    </p:spTree>
    <p:extLst>
      <p:ext uri="{BB962C8B-B14F-4D97-AF65-F5344CB8AC3E}">
        <p14:creationId xmlns:p14="http://schemas.microsoft.com/office/powerpoint/2010/main" val="420624950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001AD2-BF81-08B4-32FF-3A3C9332D428}"/>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D4FD74AC-FC3F-49DC-3265-6D54CE8A798C}"/>
              </a:ext>
            </a:extLst>
          </p:cNvPr>
          <p:cNvSpPr>
            <a:spLocks noGrp="1"/>
          </p:cNvSpPr>
          <p:nvPr>
            <p:ph type="dt" sz="half" idx="10"/>
          </p:nvPr>
        </p:nvSpPr>
        <p:spPr/>
        <p:txBody>
          <a:bodyPr/>
          <a:lstStyle/>
          <a:p>
            <a:fld id="{2A2C139E-77F1-47D5-B8E5-3528FE35689E}" type="datetimeFigureOut">
              <a:rPr lang="en-GB" smtClean="0"/>
              <a:t>08/03/2024</a:t>
            </a:fld>
            <a:endParaRPr lang="en-GB"/>
          </a:p>
        </p:txBody>
      </p:sp>
      <p:sp>
        <p:nvSpPr>
          <p:cNvPr id="4" name="Footer Placeholder 3">
            <a:extLst>
              <a:ext uri="{FF2B5EF4-FFF2-40B4-BE49-F238E27FC236}">
                <a16:creationId xmlns:a16="http://schemas.microsoft.com/office/drawing/2014/main" id="{84DE0AF5-8799-9CF7-DA05-6CA6B6440508}"/>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DD1D308D-7405-2377-4662-FD0AEA08DFE7}"/>
              </a:ext>
            </a:extLst>
          </p:cNvPr>
          <p:cNvSpPr>
            <a:spLocks noGrp="1"/>
          </p:cNvSpPr>
          <p:nvPr>
            <p:ph type="sldNum" sz="quarter" idx="12"/>
          </p:nvPr>
        </p:nvSpPr>
        <p:spPr/>
        <p:txBody>
          <a:bodyPr/>
          <a:lstStyle/>
          <a:p>
            <a:fld id="{14B662C2-99FB-464A-9226-E4792B69A6BB}" type="slidenum">
              <a:rPr lang="en-GB" smtClean="0"/>
              <a:t>‹#›</a:t>
            </a:fld>
            <a:endParaRPr lang="en-GB"/>
          </a:p>
        </p:txBody>
      </p:sp>
    </p:spTree>
    <p:extLst>
      <p:ext uri="{BB962C8B-B14F-4D97-AF65-F5344CB8AC3E}">
        <p14:creationId xmlns:p14="http://schemas.microsoft.com/office/powerpoint/2010/main" val="26232611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6AE806A7-E0C1-7144-4104-D4731E9CB8A5}"/>
              </a:ext>
            </a:extLst>
          </p:cNvPr>
          <p:cNvSpPr>
            <a:spLocks noGrp="1"/>
          </p:cNvSpPr>
          <p:nvPr>
            <p:ph type="dt" sz="half" idx="10"/>
          </p:nvPr>
        </p:nvSpPr>
        <p:spPr/>
        <p:txBody>
          <a:bodyPr/>
          <a:lstStyle/>
          <a:p>
            <a:fld id="{2A2C139E-77F1-47D5-B8E5-3528FE35689E}" type="datetimeFigureOut">
              <a:rPr lang="en-GB" smtClean="0"/>
              <a:t>08/03/2024</a:t>
            </a:fld>
            <a:endParaRPr lang="en-GB"/>
          </a:p>
        </p:txBody>
      </p:sp>
      <p:sp>
        <p:nvSpPr>
          <p:cNvPr id="3" name="Footer Placeholder 2">
            <a:extLst>
              <a:ext uri="{FF2B5EF4-FFF2-40B4-BE49-F238E27FC236}">
                <a16:creationId xmlns:a16="http://schemas.microsoft.com/office/drawing/2014/main" id="{FDF69547-8B2B-2E74-CE6D-93861A3D53B4}"/>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8CA5AC40-00BC-4A45-107F-AFE83D26E1DB}"/>
              </a:ext>
            </a:extLst>
          </p:cNvPr>
          <p:cNvSpPr>
            <a:spLocks noGrp="1"/>
          </p:cNvSpPr>
          <p:nvPr>
            <p:ph type="sldNum" sz="quarter" idx="12"/>
          </p:nvPr>
        </p:nvSpPr>
        <p:spPr/>
        <p:txBody>
          <a:bodyPr/>
          <a:lstStyle/>
          <a:p>
            <a:fld id="{14B662C2-99FB-464A-9226-E4792B69A6BB}" type="slidenum">
              <a:rPr lang="en-GB" smtClean="0"/>
              <a:t>‹#›</a:t>
            </a:fld>
            <a:endParaRPr lang="en-GB"/>
          </a:p>
        </p:txBody>
      </p:sp>
    </p:spTree>
    <p:extLst>
      <p:ext uri="{BB962C8B-B14F-4D97-AF65-F5344CB8AC3E}">
        <p14:creationId xmlns:p14="http://schemas.microsoft.com/office/powerpoint/2010/main" val="219852458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A538C6-C08B-3824-5637-BC0CEFA73C48}"/>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C083AE9A-166E-A8A1-89A7-BCA5780CDC40}"/>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04622057-2249-D400-0F44-E9B91179BD9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2996B95-2CF5-A84D-6322-3CB633B86F89}"/>
              </a:ext>
            </a:extLst>
          </p:cNvPr>
          <p:cNvSpPr>
            <a:spLocks noGrp="1"/>
          </p:cNvSpPr>
          <p:nvPr>
            <p:ph type="dt" sz="half" idx="10"/>
          </p:nvPr>
        </p:nvSpPr>
        <p:spPr/>
        <p:txBody>
          <a:bodyPr/>
          <a:lstStyle/>
          <a:p>
            <a:fld id="{2A2C139E-77F1-47D5-B8E5-3528FE35689E}" type="datetimeFigureOut">
              <a:rPr lang="en-GB" smtClean="0"/>
              <a:t>08/03/2024</a:t>
            </a:fld>
            <a:endParaRPr lang="en-GB"/>
          </a:p>
        </p:txBody>
      </p:sp>
      <p:sp>
        <p:nvSpPr>
          <p:cNvPr id="6" name="Footer Placeholder 5">
            <a:extLst>
              <a:ext uri="{FF2B5EF4-FFF2-40B4-BE49-F238E27FC236}">
                <a16:creationId xmlns:a16="http://schemas.microsoft.com/office/drawing/2014/main" id="{ED27A2E7-1B30-CC2E-F95E-7C5844E12AE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2D4E196-D90F-5B9D-3D7F-614C6E578C72}"/>
              </a:ext>
            </a:extLst>
          </p:cNvPr>
          <p:cNvSpPr>
            <a:spLocks noGrp="1"/>
          </p:cNvSpPr>
          <p:nvPr>
            <p:ph type="sldNum" sz="quarter" idx="12"/>
          </p:nvPr>
        </p:nvSpPr>
        <p:spPr/>
        <p:txBody>
          <a:bodyPr/>
          <a:lstStyle/>
          <a:p>
            <a:fld id="{14B662C2-99FB-464A-9226-E4792B69A6BB}" type="slidenum">
              <a:rPr lang="en-GB" smtClean="0"/>
              <a:t>‹#›</a:t>
            </a:fld>
            <a:endParaRPr lang="en-GB"/>
          </a:p>
        </p:txBody>
      </p:sp>
    </p:spTree>
    <p:extLst>
      <p:ext uri="{BB962C8B-B14F-4D97-AF65-F5344CB8AC3E}">
        <p14:creationId xmlns:p14="http://schemas.microsoft.com/office/powerpoint/2010/main" val="61924136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B006A9-02C2-3EE8-B605-B6293E0CBB56}"/>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B7CC3657-8DE1-67B7-1C18-E722539DA876}"/>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213315F4-0299-EF78-331A-4739456A49E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D354378F-FF45-A214-F6D4-D62232DD768C}"/>
              </a:ext>
            </a:extLst>
          </p:cNvPr>
          <p:cNvSpPr>
            <a:spLocks noGrp="1"/>
          </p:cNvSpPr>
          <p:nvPr>
            <p:ph type="dt" sz="half" idx="10"/>
          </p:nvPr>
        </p:nvSpPr>
        <p:spPr/>
        <p:txBody>
          <a:bodyPr/>
          <a:lstStyle/>
          <a:p>
            <a:fld id="{2A2C139E-77F1-47D5-B8E5-3528FE35689E}" type="datetimeFigureOut">
              <a:rPr lang="en-GB" smtClean="0"/>
              <a:t>08/03/2024</a:t>
            </a:fld>
            <a:endParaRPr lang="en-GB"/>
          </a:p>
        </p:txBody>
      </p:sp>
      <p:sp>
        <p:nvSpPr>
          <p:cNvPr id="6" name="Footer Placeholder 5">
            <a:extLst>
              <a:ext uri="{FF2B5EF4-FFF2-40B4-BE49-F238E27FC236}">
                <a16:creationId xmlns:a16="http://schemas.microsoft.com/office/drawing/2014/main" id="{59729988-C7E7-EC07-89F2-49A52F494A4E}"/>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928F7925-9CA5-5071-ACE5-4C92A659112D}"/>
              </a:ext>
            </a:extLst>
          </p:cNvPr>
          <p:cNvSpPr>
            <a:spLocks noGrp="1"/>
          </p:cNvSpPr>
          <p:nvPr>
            <p:ph type="sldNum" sz="quarter" idx="12"/>
          </p:nvPr>
        </p:nvSpPr>
        <p:spPr/>
        <p:txBody>
          <a:bodyPr/>
          <a:lstStyle/>
          <a:p>
            <a:fld id="{14B662C2-99FB-464A-9226-E4792B69A6BB}" type="slidenum">
              <a:rPr lang="en-GB" smtClean="0"/>
              <a:t>‹#›</a:t>
            </a:fld>
            <a:endParaRPr lang="en-GB"/>
          </a:p>
        </p:txBody>
      </p:sp>
    </p:spTree>
    <p:extLst>
      <p:ext uri="{BB962C8B-B14F-4D97-AF65-F5344CB8AC3E}">
        <p14:creationId xmlns:p14="http://schemas.microsoft.com/office/powerpoint/2010/main" val="74314732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AAE4EB-51F8-7BE8-56BE-C9EA8B824B13}"/>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E4F01712-519E-A30F-6DF9-D5D86972799D}"/>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207DDC4-FA63-E54C-04E7-B1BFF6728992}"/>
              </a:ext>
            </a:extLst>
          </p:cNvPr>
          <p:cNvSpPr>
            <a:spLocks noGrp="1"/>
          </p:cNvSpPr>
          <p:nvPr>
            <p:ph type="dt" sz="half" idx="10"/>
          </p:nvPr>
        </p:nvSpPr>
        <p:spPr/>
        <p:txBody>
          <a:bodyPr/>
          <a:lstStyle/>
          <a:p>
            <a:fld id="{2A2C139E-77F1-47D5-B8E5-3528FE35689E}" type="datetimeFigureOut">
              <a:rPr lang="en-GB" smtClean="0"/>
              <a:t>08/03/2024</a:t>
            </a:fld>
            <a:endParaRPr lang="en-GB"/>
          </a:p>
        </p:txBody>
      </p:sp>
      <p:sp>
        <p:nvSpPr>
          <p:cNvPr id="5" name="Footer Placeholder 4">
            <a:extLst>
              <a:ext uri="{FF2B5EF4-FFF2-40B4-BE49-F238E27FC236}">
                <a16:creationId xmlns:a16="http://schemas.microsoft.com/office/drawing/2014/main" id="{5356C24F-F13F-E596-F3F0-DC66719B9E9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9FE8464-B650-1BF3-C1B1-62249AEF6857}"/>
              </a:ext>
            </a:extLst>
          </p:cNvPr>
          <p:cNvSpPr>
            <a:spLocks noGrp="1"/>
          </p:cNvSpPr>
          <p:nvPr>
            <p:ph type="sldNum" sz="quarter" idx="12"/>
          </p:nvPr>
        </p:nvSpPr>
        <p:spPr/>
        <p:txBody>
          <a:bodyPr/>
          <a:lstStyle/>
          <a:p>
            <a:fld id="{14B662C2-99FB-464A-9226-E4792B69A6BB}" type="slidenum">
              <a:rPr lang="en-GB" smtClean="0"/>
              <a:t>‹#›</a:t>
            </a:fld>
            <a:endParaRPr lang="en-GB"/>
          </a:p>
        </p:txBody>
      </p:sp>
    </p:spTree>
    <p:extLst>
      <p:ext uri="{BB962C8B-B14F-4D97-AF65-F5344CB8AC3E}">
        <p14:creationId xmlns:p14="http://schemas.microsoft.com/office/powerpoint/2010/main" val="199149782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8A79543B-9B15-AC2E-B0DD-BF79856CC594}"/>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2EB31F7F-4B59-CBD3-632B-6F4E7BF6AE8E}"/>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CD41708-0088-7500-C0F0-0B28745A37B4}"/>
              </a:ext>
            </a:extLst>
          </p:cNvPr>
          <p:cNvSpPr>
            <a:spLocks noGrp="1"/>
          </p:cNvSpPr>
          <p:nvPr>
            <p:ph type="dt" sz="half" idx="10"/>
          </p:nvPr>
        </p:nvSpPr>
        <p:spPr/>
        <p:txBody>
          <a:bodyPr/>
          <a:lstStyle/>
          <a:p>
            <a:fld id="{2A2C139E-77F1-47D5-B8E5-3528FE35689E}" type="datetimeFigureOut">
              <a:rPr lang="en-GB" smtClean="0"/>
              <a:t>08/03/2024</a:t>
            </a:fld>
            <a:endParaRPr lang="en-GB"/>
          </a:p>
        </p:txBody>
      </p:sp>
      <p:sp>
        <p:nvSpPr>
          <p:cNvPr id="5" name="Footer Placeholder 4">
            <a:extLst>
              <a:ext uri="{FF2B5EF4-FFF2-40B4-BE49-F238E27FC236}">
                <a16:creationId xmlns:a16="http://schemas.microsoft.com/office/drawing/2014/main" id="{A8F15979-00C4-C621-8BDD-2F4C7C57899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553969D-7C3F-D5CF-EF9D-592286A3C908}"/>
              </a:ext>
            </a:extLst>
          </p:cNvPr>
          <p:cNvSpPr>
            <a:spLocks noGrp="1"/>
          </p:cNvSpPr>
          <p:nvPr>
            <p:ph type="sldNum" sz="quarter" idx="12"/>
          </p:nvPr>
        </p:nvSpPr>
        <p:spPr/>
        <p:txBody>
          <a:bodyPr/>
          <a:lstStyle/>
          <a:p>
            <a:fld id="{14B662C2-99FB-464A-9226-E4792B69A6BB}" type="slidenum">
              <a:rPr lang="en-GB" smtClean="0"/>
              <a:t>‹#›</a:t>
            </a:fld>
            <a:endParaRPr lang="en-GB"/>
          </a:p>
        </p:txBody>
      </p:sp>
    </p:spTree>
    <p:extLst>
      <p:ext uri="{BB962C8B-B14F-4D97-AF65-F5344CB8AC3E}">
        <p14:creationId xmlns:p14="http://schemas.microsoft.com/office/powerpoint/2010/main" val="215071045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a:t>Click icon to add picture</a:t>
            </a:r>
            <a:endParaRPr lang="en-US" dirty="0"/>
          </a:p>
        </p:txBody>
      </p:sp>
    </p:spTree>
    <p:extLst>
      <p:ext uri="{BB962C8B-B14F-4D97-AF65-F5344CB8AC3E}">
        <p14:creationId xmlns:p14="http://schemas.microsoft.com/office/powerpoint/2010/main" val="290845581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34876523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en-US"/>
              <a:t>Click icon to add picture</a:t>
            </a:r>
            <a:endParaRPr lang="id-ID"/>
          </a:p>
        </p:txBody>
      </p:sp>
    </p:spTree>
    <p:extLst>
      <p:ext uri="{BB962C8B-B14F-4D97-AF65-F5344CB8AC3E}">
        <p14:creationId xmlns:p14="http://schemas.microsoft.com/office/powerpoint/2010/main" val="5971029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34B4E2F1-F053-1E54-D091-B831586CA8B8}"/>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E413087F-33DC-716C-A0EA-11E37523E34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57A23D6-185C-9B7C-56A3-531E63222783}"/>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2A2C139E-77F1-47D5-B8E5-3528FE35689E}" type="datetimeFigureOut">
              <a:rPr lang="en-GB" smtClean="0"/>
              <a:t>08/03/2024</a:t>
            </a:fld>
            <a:endParaRPr lang="en-GB"/>
          </a:p>
        </p:txBody>
      </p:sp>
      <p:sp>
        <p:nvSpPr>
          <p:cNvPr id="5" name="Footer Placeholder 4">
            <a:extLst>
              <a:ext uri="{FF2B5EF4-FFF2-40B4-BE49-F238E27FC236}">
                <a16:creationId xmlns:a16="http://schemas.microsoft.com/office/drawing/2014/main" id="{344E187D-FA79-51A6-2719-C682BEFCAA5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6B163FB4-772F-0F06-949F-780F3729EF19}"/>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14B662C2-99FB-464A-9226-E4792B69A6BB}" type="slidenum">
              <a:rPr lang="en-GB" smtClean="0"/>
              <a:t>‹#›</a:t>
            </a:fld>
            <a:endParaRPr lang="en-GB"/>
          </a:p>
        </p:txBody>
      </p:sp>
    </p:spTree>
    <p:extLst>
      <p:ext uri="{BB962C8B-B14F-4D97-AF65-F5344CB8AC3E}">
        <p14:creationId xmlns:p14="http://schemas.microsoft.com/office/powerpoint/2010/main" val="23810505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7.pn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6.svg"/><Relationship Id="rId5" Type="http://schemas.openxmlformats.org/officeDocument/2006/relationships/image" Target="../media/image5.png"/><Relationship Id="rId4" Type="http://schemas.openxmlformats.org/officeDocument/2006/relationships/image" Target="../media/image4.jpeg"/></Relationships>
</file>

<file path=ppt/slides/_rels/slide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hyperlink" Target="https://www.google.com.eg/search?hl=ar&amp;tbo=p&amp;tbm=bks&amp;q=inauthor:%22Graham+Judge%22&amp;source=gbs_metadata_r&amp;cad=3" TargetMode="External"/><Relationship Id="rId7" Type="http://schemas.openxmlformats.org/officeDocument/2006/relationships/image" Target="../media/image8.PNG"/><Relationship Id="rId2" Type="http://schemas.openxmlformats.org/officeDocument/2006/relationships/hyperlink" Target="https://www.google.com.eg/search?hl=ar&amp;tbo=p&amp;tbm=bks&amp;q=inauthor:%22John+Gennard%22&amp;source=gbs_metadata_r&amp;cad=3" TargetMode="External"/><Relationship Id="rId1" Type="http://schemas.openxmlformats.org/officeDocument/2006/relationships/slideLayout" Target="../slideLayouts/slideLayout2.xml"/><Relationship Id="rId6" Type="http://schemas.openxmlformats.org/officeDocument/2006/relationships/image" Target="../media/image9.jpg"/><Relationship Id="rId5" Type="http://schemas.openxmlformats.org/officeDocument/2006/relationships/hyperlink" Target="https://www.google.com.eg/search?hl=ar&amp;tbo=p&amp;tbm=bks&amp;q=inauthor:%22Richard+Saundry%22&amp;source=gbs_metadata_r&amp;cad=3" TargetMode="External"/><Relationship Id="rId4" Type="http://schemas.openxmlformats.org/officeDocument/2006/relationships/hyperlink" Target="https://www.google.com.eg/search?hl=ar&amp;tbo=p&amp;tbm=bks&amp;q=inauthor:%22Tony+Bennett%22&amp;source=gbs_metadata_r&amp;cad=3" TargetMode="External"/></Relationships>
</file>

<file path=ppt/slides/_rels/slide45.xml.rels><?xml version="1.0" encoding="UTF-8" standalone="yes"?>
<Relationships xmlns="http://schemas.openxmlformats.org/package/2006/relationships"><Relationship Id="rId3" Type="http://schemas.openxmlformats.org/officeDocument/2006/relationships/image" Target="../media/image11.png"/><Relationship Id="rId7" Type="http://schemas.openxmlformats.org/officeDocument/2006/relationships/image" Target="../media/image6.svg"/><Relationship Id="rId2" Type="http://schemas.openxmlformats.org/officeDocument/2006/relationships/image" Target="../media/image10.jpeg"/><Relationship Id="rId1" Type="http://schemas.openxmlformats.org/officeDocument/2006/relationships/slideLayout" Target="../slideLayouts/slideLayout14.xml"/><Relationship Id="rId6" Type="http://schemas.openxmlformats.org/officeDocument/2006/relationships/image" Target="../media/image5.png"/><Relationship Id="rId5" Type="http://schemas.openxmlformats.org/officeDocument/2006/relationships/image" Target="../media/image13.png"/><Relationship Id="rId4" Type="http://schemas.openxmlformats.org/officeDocument/2006/relationships/image" Target="../media/image1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195209"/>
            <a:ext cx="5458867" cy="658049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0" name="TextBox 29"/>
          <p:cNvSpPr txBox="1"/>
          <p:nvPr/>
        </p:nvSpPr>
        <p:spPr>
          <a:xfrm>
            <a:off x="755787" y="3967002"/>
            <a:ext cx="5216525" cy="398780"/>
          </a:xfrm>
          <a:prstGeom prst="rect">
            <a:avLst/>
          </a:prstGeom>
          <a:noFill/>
        </p:spPr>
        <p:txBody>
          <a:bodyPr wrap="square" rtlCol="0">
            <a:spAutoFit/>
          </a:bodyPr>
          <a:lstStyle/>
          <a:p>
            <a:r>
              <a:rPr lang="en-US" sz="2000" dirty="0">
                <a:latin typeface="Alexandria" charset="0"/>
                <a:cs typeface="Alexandria" charset="0"/>
              </a:rPr>
              <a:t>Prepared by Dr. Nourhan Sayed</a:t>
            </a:r>
          </a:p>
        </p:txBody>
      </p:sp>
      <p:sp>
        <p:nvSpPr>
          <p:cNvPr id="31" name="TextBox 30"/>
          <p:cNvSpPr txBox="1"/>
          <p:nvPr/>
        </p:nvSpPr>
        <p:spPr>
          <a:xfrm>
            <a:off x="673669" y="2424037"/>
            <a:ext cx="5422331" cy="1138773"/>
          </a:xfrm>
          <a:prstGeom prst="rect">
            <a:avLst/>
          </a:prstGeom>
          <a:noFill/>
        </p:spPr>
        <p:txBody>
          <a:bodyPr wrap="square" rtlCol="0">
            <a:spAutoFit/>
          </a:bodyPr>
          <a:lstStyle/>
          <a:p>
            <a:r>
              <a:rPr lang="en-US" sz="4400" b="1" dirty="0">
                <a:solidFill>
                  <a:srgbClr val="00B0F0"/>
                </a:solidFill>
                <a:latin typeface="Alexandria" charset="0"/>
                <a:cs typeface="Alexandria" charset="0"/>
              </a:rPr>
              <a:t>Employment Relations</a:t>
            </a:r>
          </a:p>
          <a:p>
            <a:r>
              <a:rPr lang="en-GB" sz="2400" dirty="0"/>
              <a:t>Managing Employee relations </a:t>
            </a:r>
            <a:endParaRPr lang="en-US" sz="2400" b="1" dirty="0">
              <a:solidFill>
                <a:srgbClr val="00B0F0"/>
              </a:solidFill>
              <a:latin typeface="Alexandria" charset="0"/>
              <a:cs typeface="Alexandria" charset="0"/>
            </a:endParaRPr>
          </a:p>
        </p:txBody>
      </p:sp>
      <p:sp>
        <p:nvSpPr>
          <p:cNvPr id="34" name="Rectangle: Rounded Corners 33"/>
          <p:cNvSpPr/>
          <p:nvPr/>
        </p:nvSpPr>
        <p:spPr>
          <a:xfrm>
            <a:off x="265780" y="5936125"/>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(6)</a:t>
            </a:r>
          </a:p>
        </p:txBody>
      </p:sp>
      <p:sp>
        <p:nvSpPr>
          <p:cNvPr id="46" name="TextBox 45"/>
          <p:cNvSpPr txBox="1"/>
          <p:nvPr/>
        </p:nvSpPr>
        <p:spPr>
          <a:xfrm>
            <a:off x="329269" y="5104240"/>
            <a:ext cx="1872629" cy="892552"/>
          </a:xfrm>
          <a:prstGeom prst="rect">
            <a:avLst/>
          </a:prstGeom>
          <a:noFill/>
        </p:spPr>
        <p:txBody>
          <a:bodyPr wrap="none" rtlCol="0">
            <a:spAutoFit/>
          </a:bodyPr>
          <a:lstStyle/>
          <a:p>
            <a:r>
              <a:rPr lang="en-GB" sz="3200" dirty="0"/>
              <a:t>HRM 624 </a:t>
            </a:r>
          </a:p>
          <a:p>
            <a:r>
              <a:rPr lang="en-US" sz="2000" dirty="0">
                <a:latin typeface="Alexandria" charset="0"/>
                <a:cs typeface="Alexandria" charset="0"/>
              </a:rPr>
              <a:t>6th Lecture</a:t>
            </a:r>
          </a:p>
        </p:txBody>
      </p:sp>
      <p:sp>
        <p:nvSpPr>
          <p:cNvPr id="14" name="Oval 13"/>
          <p:cNvSpPr/>
          <p:nvPr/>
        </p:nvSpPr>
        <p:spPr>
          <a:xfrm>
            <a:off x="6279481" y="423454"/>
            <a:ext cx="4844376" cy="6124004"/>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6639"/>
    </mc:Choice>
    <mc:Fallback xmlns="">
      <p:transition spd="slow" advTm="6639"/>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6922088" cy="1631216"/>
          </a:xfrm>
          <a:prstGeom prst="rect">
            <a:avLst/>
          </a:prstGeom>
          <a:noFill/>
        </p:spPr>
        <p:txBody>
          <a:bodyPr wrap="square" rtlCol="0">
            <a:spAutoFit/>
          </a:bodyPr>
          <a:lstStyle/>
          <a:p>
            <a:r>
              <a:rPr lang="en-US" sz="4400" b="1" dirty="0">
                <a:solidFill>
                  <a:srgbClr val="00B0F0"/>
                </a:solidFill>
                <a:latin typeface="Alexandria" charset="0"/>
                <a:cs typeface="Alexandria" charset="0"/>
              </a:rPr>
              <a:t>Employment Relations</a:t>
            </a:r>
          </a:p>
          <a:p>
            <a:r>
              <a:rPr lang="en-GB" sz="2800" dirty="0"/>
              <a:t>Managing employee relations</a:t>
            </a:r>
            <a:endParaRPr lang="en-US" sz="2800" b="1" dirty="0">
              <a:solidFill>
                <a:srgbClr val="00B0F0"/>
              </a:solidFill>
              <a:latin typeface="Alexandria" charset="0"/>
              <a:cs typeface="Alexandria" charset="0"/>
            </a:endParaRPr>
          </a:p>
          <a:p>
            <a:endParaRPr lang="en-US" sz="2800" b="1" dirty="0">
              <a:solidFill>
                <a:srgbClr val="00B0F0"/>
              </a:solidFill>
              <a:latin typeface="Alexandria" charset="0"/>
              <a:cs typeface="Alexandria" charset="0"/>
            </a:endParaRPr>
          </a:p>
        </p:txBody>
      </p:sp>
      <p:sp>
        <p:nvSpPr>
          <p:cNvPr id="10" name="Rectangle: Rounded Corners 9"/>
          <p:cNvSpPr/>
          <p:nvPr/>
        </p:nvSpPr>
        <p:spPr>
          <a:xfrm>
            <a:off x="6414585" y="43331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(6)</a:t>
            </a:r>
          </a:p>
        </p:txBody>
      </p:sp>
      <p:sp>
        <p:nvSpPr>
          <p:cNvPr id="11" name="TextBox 10"/>
          <p:cNvSpPr txBox="1"/>
          <p:nvPr/>
        </p:nvSpPr>
        <p:spPr>
          <a:xfrm>
            <a:off x="6370224" y="4802552"/>
            <a:ext cx="1300164" cy="707886"/>
          </a:xfrm>
          <a:prstGeom prst="rect">
            <a:avLst/>
          </a:prstGeom>
          <a:noFill/>
        </p:spPr>
        <p:txBody>
          <a:bodyPr wrap="none" rtlCol="0">
            <a:spAutoFit/>
          </a:bodyPr>
          <a:lstStyle/>
          <a:p>
            <a:r>
              <a:rPr lang="en-GB" sz="2000" dirty="0"/>
              <a:t>HRM 624 </a:t>
            </a:r>
          </a:p>
          <a:p>
            <a:r>
              <a:rPr lang="en-US" sz="2000" dirty="0">
                <a:latin typeface="Alexandria" charset="0"/>
                <a:cs typeface="Alexandria" charset="0"/>
              </a:rPr>
              <a:t>6</a:t>
            </a:r>
            <a:r>
              <a:rPr lang="en-US" sz="2000" baseline="30000" dirty="0">
                <a:latin typeface="Alexandria" charset="0"/>
                <a:cs typeface="Alexandria" charset="0"/>
              </a:rPr>
              <a:t>th</a:t>
            </a:r>
            <a:r>
              <a:rPr lang="en-US" sz="2000" dirty="0">
                <a:latin typeface="Alexandria" charset="0"/>
                <a:cs typeface="Alexandria" charset="0"/>
              </a:rPr>
              <a:t> Lecture</a:t>
            </a: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Nourhan Sayed</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dirty="0">
                <a:solidFill>
                  <a:srgbClr val="00B0F0"/>
                </a:solidFill>
                <a:latin typeface="Alexandria" charset="0"/>
                <a:cs typeface="Alexandria" charset="0"/>
              </a:rPr>
              <a:t>Prepared by</a:t>
            </a:r>
          </a:p>
        </p:txBody>
      </p:sp>
      <p:pic>
        <p:nvPicPr>
          <p:cNvPr id="22" name="Graphic 21"/>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13679" y="372325"/>
            <a:ext cx="2457656" cy="670874"/>
          </a:xfrm>
          <a:prstGeom prst="rect">
            <a:avLst/>
          </a:prstGeom>
        </p:spPr>
      </p:pic>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2B62C9-656D-A2B3-4E73-EF6FFA2BA3A5}"/>
              </a:ext>
            </a:extLst>
          </p:cNvPr>
          <p:cNvSpPr>
            <a:spLocks noGrp="1"/>
          </p:cNvSpPr>
          <p:nvPr>
            <p:ph type="title"/>
          </p:nvPr>
        </p:nvSpPr>
        <p:spPr>
          <a:xfrm>
            <a:off x="550951" y="2368585"/>
            <a:ext cx="11090097" cy="1325563"/>
          </a:xfrm>
        </p:spPr>
        <p:txBody>
          <a:bodyPr/>
          <a:lstStyle/>
          <a:p>
            <a:r>
              <a:rPr lang="en-GB" dirty="0"/>
              <a:t>What is the role of management in employee relations?</a:t>
            </a:r>
          </a:p>
        </p:txBody>
      </p:sp>
      <p:pic>
        <p:nvPicPr>
          <p:cNvPr id="3" name="Picture 2">
            <a:extLst>
              <a:ext uri="{FF2B5EF4-FFF2-40B4-BE49-F238E27FC236}">
                <a16:creationId xmlns:a16="http://schemas.microsoft.com/office/drawing/2014/main" id="{9C78ED5C-AFD3-CF58-1C05-1E70CA3CE15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8346041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143CD4-0B7A-436D-AE32-4E470B1DC2D1}"/>
              </a:ext>
            </a:extLst>
          </p:cNvPr>
          <p:cNvSpPr>
            <a:spLocks noGrp="1"/>
          </p:cNvSpPr>
          <p:nvPr>
            <p:ph type="title"/>
          </p:nvPr>
        </p:nvSpPr>
        <p:spPr>
          <a:xfrm>
            <a:off x="838200" y="681037"/>
            <a:ext cx="10515600" cy="1325563"/>
          </a:xfrm>
        </p:spPr>
        <p:txBody>
          <a:bodyPr/>
          <a:lstStyle/>
          <a:p>
            <a:r>
              <a:rPr lang="en-GB" dirty="0"/>
              <a:t>The role of management in employee relations</a:t>
            </a:r>
          </a:p>
        </p:txBody>
      </p:sp>
      <p:sp>
        <p:nvSpPr>
          <p:cNvPr id="3" name="Content Placeholder 2">
            <a:extLst>
              <a:ext uri="{FF2B5EF4-FFF2-40B4-BE49-F238E27FC236}">
                <a16:creationId xmlns:a16="http://schemas.microsoft.com/office/drawing/2014/main" id="{7E0C72B2-EFB7-56D7-FE51-0937CCF0AF78}"/>
              </a:ext>
            </a:extLst>
          </p:cNvPr>
          <p:cNvSpPr>
            <a:spLocks noGrp="1"/>
          </p:cNvSpPr>
          <p:nvPr>
            <p:ph idx="1"/>
          </p:nvPr>
        </p:nvSpPr>
        <p:spPr/>
        <p:txBody>
          <a:bodyPr>
            <a:normAutofit/>
          </a:bodyPr>
          <a:lstStyle/>
          <a:p>
            <a:pPr algn="just">
              <a:lnSpc>
                <a:spcPct val="150000"/>
              </a:lnSpc>
            </a:pPr>
            <a:r>
              <a:rPr lang="en-GB" dirty="0"/>
              <a:t>Managing worker relations successfully requires a combination of procedures and best practices. Here are a few of the best practices that managers can take after to advance positive representative relations:</a:t>
            </a:r>
          </a:p>
        </p:txBody>
      </p:sp>
      <p:pic>
        <p:nvPicPr>
          <p:cNvPr id="4" name="Picture 3">
            <a:extLst>
              <a:ext uri="{FF2B5EF4-FFF2-40B4-BE49-F238E27FC236}">
                <a16:creationId xmlns:a16="http://schemas.microsoft.com/office/drawing/2014/main" id="{EC5BA869-FECE-4154-660A-67FF4A7F448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2258212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143CD4-0B7A-436D-AE32-4E470B1DC2D1}"/>
              </a:ext>
            </a:extLst>
          </p:cNvPr>
          <p:cNvSpPr>
            <a:spLocks noGrp="1"/>
          </p:cNvSpPr>
          <p:nvPr>
            <p:ph type="title"/>
          </p:nvPr>
        </p:nvSpPr>
        <p:spPr>
          <a:xfrm>
            <a:off x="838200" y="681037"/>
            <a:ext cx="10515600" cy="1325563"/>
          </a:xfrm>
        </p:spPr>
        <p:txBody>
          <a:bodyPr>
            <a:normAutofit/>
          </a:bodyPr>
          <a:lstStyle/>
          <a:p>
            <a:r>
              <a:rPr lang="en-GB" sz="4000" dirty="0"/>
              <a:t>The role of management in employee relations</a:t>
            </a:r>
          </a:p>
        </p:txBody>
      </p:sp>
      <p:sp>
        <p:nvSpPr>
          <p:cNvPr id="3" name="Content Placeholder 2">
            <a:extLst>
              <a:ext uri="{FF2B5EF4-FFF2-40B4-BE49-F238E27FC236}">
                <a16:creationId xmlns:a16="http://schemas.microsoft.com/office/drawing/2014/main" id="{7E0C72B2-EFB7-56D7-FE51-0937CCF0AF78}"/>
              </a:ext>
            </a:extLst>
          </p:cNvPr>
          <p:cNvSpPr>
            <a:spLocks noGrp="1"/>
          </p:cNvSpPr>
          <p:nvPr>
            <p:ph idx="1"/>
          </p:nvPr>
        </p:nvSpPr>
        <p:spPr/>
        <p:txBody>
          <a:bodyPr>
            <a:normAutofit/>
          </a:bodyPr>
          <a:lstStyle/>
          <a:p>
            <a:pPr marL="514350" indent="-514350" algn="just">
              <a:lnSpc>
                <a:spcPct val="150000"/>
              </a:lnSpc>
              <a:buAutoNum type="arabicPeriod"/>
            </a:pPr>
            <a:r>
              <a:rPr lang="en-GB" b="1" i="0" dirty="0">
                <a:solidFill>
                  <a:srgbClr val="000000"/>
                </a:solidFill>
                <a:effectLst/>
                <a:latin typeface="Roboto" panose="02000000000000000000" pitchFamily="2" charset="0"/>
              </a:rPr>
              <a:t>Establish clear policies and procedures</a:t>
            </a:r>
            <a:endParaRPr lang="en-GB" dirty="0"/>
          </a:p>
        </p:txBody>
      </p:sp>
      <p:pic>
        <p:nvPicPr>
          <p:cNvPr id="4" name="Picture 3">
            <a:extLst>
              <a:ext uri="{FF2B5EF4-FFF2-40B4-BE49-F238E27FC236}">
                <a16:creationId xmlns:a16="http://schemas.microsoft.com/office/drawing/2014/main" id="{486A19BF-9B7B-7C40-27F9-F57DF2F962E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256860911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143CD4-0B7A-436D-AE32-4E470B1DC2D1}"/>
              </a:ext>
            </a:extLst>
          </p:cNvPr>
          <p:cNvSpPr>
            <a:spLocks noGrp="1"/>
          </p:cNvSpPr>
          <p:nvPr>
            <p:ph type="title"/>
          </p:nvPr>
        </p:nvSpPr>
        <p:spPr>
          <a:xfrm>
            <a:off x="838200" y="681037"/>
            <a:ext cx="10515600" cy="1325563"/>
          </a:xfrm>
        </p:spPr>
        <p:txBody>
          <a:bodyPr/>
          <a:lstStyle/>
          <a:p>
            <a:r>
              <a:rPr lang="en-GB" dirty="0"/>
              <a:t>The role of management in employee relations</a:t>
            </a:r>
          </a:p>
        </p:txBody>
      </p:sp>
      <p:sp>
        <p:nvSpPr>
          <p:cNvPr id="3" name="Content Placeholder 2">
            <a:extLst>
              <a:ext uri="{FF2B5EF4-FFF2-40B4-BE49-F238E27FC236}">
                <a16:creationId xmlns:a16="http://schemas.microsoft.com/office/drawing/2014/main" id="{7E0C72B2-EFB7-56D7-FE51-0937CCF0AF78}"/>
              </a:ext>
            </a:extLst>
          </p:cNvPr>
          <p:cNvSpPr>
            <a:spLocks noGrp="1"/>
          </p:cNvSpPr>
          <p:nvPr>
            <p:ph idx="1"/>
          </p:nvPr>
        </p:nvSpPr>
        <p:spPr/>
        <p:txBody>
          <a:bodyPr>
            <a:normAutofit/>
          </a:bodyPr>
          <a:lstStyle/>
          <a:p>
            <a:pPr marL="514350" indent="-514350" algn="just">
              <a:lnSpc>
                <a:spcPct val="150000"/>
              </a:lnSpc>
              <a:buAutoNum type="arabicPeriod"/>
            </a:pPr>
            <a:r>
              <a:rPr lang="en-GB" b="1" i="0" dirty="0">
                <a:solidFill>
                  <a:srgbClr val="000000"/>
                </a:solidFill>
                <a:effectLst/>
                <a:latin typeface="Roboto" panose="02000000000000000000" pitchFamily="2" charset="0"/>
              </a:rPr>
              <a:t>Establish clear policies and procedures</a:t>
            </a:r>
            <a:r>
              <a:rPr lang="en-GB" dirty="0"/>
              <a:t>: </a:t>
            </a:r>
          </a:p>
          <a:p>
            <a:pPr marL="0" indent="0" algn="just">
              <a:lnSpc>
                <a:spcPct val="150000"/>
              </a:lnSpc>
              <a:buNone/>
            </a:pPr>
            <a:r>
              <a:rPr lang="en-GB" dirty="0"/>
              <a:t>Clear arrangements and strategies can offer assistance avoid errors, duplications and clashes in the work environment. Bosses ought to communicate their approaches and strategies to representatives clearly, and guarantee that they are reliably connected.</a:t>
            </a:r>
          </a:p>
        </p:txBody>
      </p:sp>
      <p:pic>
        <p:nvPicPr>
          <p:cNvPr id="4" name="Picture 3">
            <a:extLst>
              <a:ext uri="{FF2B5EF4-FFF2-40B4-BE49-F238E27FC236}">
                <a16:creationId xmlns:a16="http://schemas.microsoft.com/office/drawing/2014/main" id="{EB5446BB-3735-D3CB-81E1-32AEE641126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36385200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143CD4-0B7A-436D-AE32-4E470B1DC2D1}"/>
              </a:ext>
            </a:extLst>
          </p:cNvPr>
          <p:cNvSpPr>
            <a:spLocks noGrp="1"/>
          </p:cNvSpPr>
          <p:nvPr>
            <p:ph type="title"/>
          </p:nvPr>
        </p:nvSpPr>
        <p:spPr/>
        <p:txBody>
          <a:bodyPr>
            <a:normAutofit/>
          </a:bodyPr>
          <a:lstStyle/>
          <a:p>
            <a:r>
              <a:rPr lang="en-GB" sz="4000" dirty="0"/>
              <a:t>The role of management in employee relations</a:t>
            </a:r>
          </a:p>
        </p:txBody>
      </p:sp>
      <p:sp>
        <p:nvSpPr>
          <p:cNvPr id="3" name="Content Placeholder 2">
            <a:extLst>
              <a:ext uri="{FF2B5EF4-FFF2-40B4-BE49-F238E27FC236}">
                <a16:creationId xmlns:a16="http://schemas.microsoft.com/office/drawing/2014/main" id="{7E0C72B2-EFB7-56D7-FE51-0937CCF0AF78}"/>
              </a:ext>
            </a:extLst>
          </p:cNvPr>
          <p:cNvSpPr>
            <a:spLocks noGrp="1"/>
          </p:cNvSpPr>
          <p:nvPr>
            <p:ph idx="1"/>
          </p:nvPr>
        </p:nvSpPr>
        <p:spPr>
          <a:xfrm>
            <a:off x="838200" y="2291136"/>
            <a:ext cx="10515600" cy="3187183"/>
          </a:xfrm>
        </p:spPr>
        <p:txBody>
          <a:bodyPr>
            <a:normAutofit/>
          </a:bodyPr>
          <a:lstStyle/>
          <a:p>
            <a:pPr marL="0" indent="0" algn="just">
              <a:lnSpc>
                <a:spcPct val="150000"/>
              </a:lnSpc>
              <a:buNone/>
            </a:pPr>
            <a:r>
              <a:rPr lang="en-GB" b="1" dirty="0"/>
              <a:t>2. </a:t>
            </a:r>
            <a:r>
              <a:rPr lang="en-GB" b="1" i="0" dirty="0">
                <a:solidFill>
                  <a:srgbClr val="000000"/>
                </a:solidFill>
                <a:effectLst/>
                <a:latin typeface="Roboto" panose="02000000000000000000" pitchFamily="2" charset="0"/>
              </a:rPr>
              <a:t>Provide ongoing training and development opportunities</a:t>
            </a:r>
            <a:r>
              <a:rPr lang="en-GB" b="1" dirty="0"/>
              <a:t>.</a:t>
            </a:r>
          </a:p>
        </p:txBody>
      </p:sp>
      <p:pic>
        <p:nvPicPr>
          <p:cNvPr id="4" name="Picture 3">
            <a:extLst>
              <a:ext uri="{FF2B5EF4-FFF2-40B4-BE49-F238E27FC236}">
                <a16:creationId xmlns:a16="http://schemas.microsoft.com/office/drawing/2014/main" id="{B7DC8382-43D8-F804-8373-A169505CA72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8164352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4361C3-82F9-3408-5919-F25E5545E581}"/>
              </a:ext>
            </a:extLst>
          </p:cNvPr>
          <p:cNvSpPr>
            <a:spLocks noGrp="1"/>
          </p:cNvSpPr>
          <p:nvPr>
            <p:ph type="title"/>
          </p:nvPr>
        </p:nvSpPr>
        <p:spPr/>
        <p:txBody>
          <a:bodyPr>
            <a:normAutofit/>
          </a:bodyPr>
          <a:lstStyle/>
          <a:p>
            <a:r>
              <a:rPr lang="en-GB" sz="4000" dirty="0"/>
              <a:t>The role of management in employee relations</a:t>
            </a:r>
          </a:p>
        </p:txBody>
      </p:sp>
      <p:sp>
        <p:nvSpPr>
          <p:cNvPr id="3" name="Content Placeholder 2">
            <a:extLst>
              <a:ext uri="{FF2B5EF4-FFF2-40B4-BE49-F238E27FC236}">
                <a16:creationId xmlns:a16="http://schemas.microsoft.com/office/drawing/2014/main" id="{FF2B4961-866F-A1F5-AF2C-83E5C6016484}"/>
              </a:ext>
            </a:extLst>
          </p:cNvPr>
          <p:cNvSpPr>
            <a:spLocks noGrp="1"/>
          </p:cNvSpPr>
          <p:nvPr>
            <p:ph idx="1"/>
          </p:nvPr>
        </p:nvSpPr>
        <p:spPr/>
        <p:txBody>
          <a:bodyPr>
            <a:normAutofit/>
          </a:bodyPr>
          <a:lstStyle/>
          <a:p>
            <a:pPr marL="0" indent="0" algn="just">
              <a:lnSpc>
                <a:spcPct val="150000"/>
              </a:lnSpc>
              <a:buNone/>
            </a:pPr>
            <a:r>
              <a:rPr lang="en-GB" b="1" dirty="0"/>
              <a:t>2. </a:t>
            </a:r>
            <a:r>
              <a:rPr lang="en-GB" b="1" i="0" dirty="0">
                <a:solidFill>
                  <a:srgbClr val="000000"/>
                </a:solidFill>
                <a:effectLst/>
                <a:latin typeface="Roboto" panose="02000000000000000000" pitchFamily="2" charset="0"/>
              </a:rPr>
              <a:t>Provide ongoing training and development opportunities</a:t>
            </a:r>
            <a:r>
              <a:rPr lang="en-GB" b="1" dirty="0"/>
              <a:t>: </a:t>
            </a:r>
          </a:p>
          <a:p>
            <a:pPr marL="0" indent="0" algn="just">
              <a:lnSpc>
                <a:spcPct val="150000"/>
              </a:lnSpc>
              <a:buNone/>
            </a:pPr>
            <a:r>
              <a:rPr lang="en-GB" dirty="0"/>
              <a:t>Ongoing preparing and advancement can offer assistance representatives progress their aptitudes and competencies and increment their work </a:t>
            </a:r>
            <a:r>
              <a:rPr lang="en-GB" dirty="0" err="1"/>
              <a:t>fulfillment</a:t>
            </a:r>
            <a:r>
              <a:rPr lang="en-GB" dirty="0"/>
              <a:t>. Managers ought to give normal preparing openings and energize workers to seek after proficient development.</a:t>
            </a:r>
          </a:p>
        </p:txBody>
      </p:sp>
      <p:pic>
        <p:nvPicPr>
          <p:cNvPr id="4" name="Picture 3">
            <a:extLst>
              <a:ext uri="{FF2B5EF4-FFF2-40B4-BE49-F238E27FC236}">
                <a16:creationId xmlns:a16="http://schemas.microsoft.com/office/drawing/2014/main" id="{52A9C940-B0C2-EBA0-8758-1EB72703428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280937814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143CD4-0B7A-436D-AE32-4E470B1DC2D1}"/>
              </a:ext>
            </a:extLst>
          </p:cNvPr>
          <p:cNvSpPr>
            <a:spLocks noGrp="1"/>
          </p:cNvSpPr>
          <p:nvPr>
            <p:ph type="title"/>
          </p:nvPr>
        </p:nvSpPr>
        <p:spPr/>
        <p:txBody>
          <a:bodyPr>
            <a:normAutofit/>
          </a:bodyPr>
          <a:lstStyle/>
          <a:p>
            <a:r>
              <a:rPr lang="en-GB" sz="4000" dirty="0"/>
              <a:t>The role of management in employee relations</a:t>
            </a:r>
          </a:p>
        </p:txBody>
      </p:sp>
      <p:sp>
        <p:nvSpPr>
          <p:cNvPr id="3" name="Content Placeholder 2">
            <a:extLst>
              <a:ext uri="{FF2B5EF4-FFF2-40B4-BE49-F238E27FC236}">
                <a16:creationId xmlns:a16="http://schemas.microsoft.com/office/drawing/2014/main" id="{7E0C72B2-EFB7-56D7-FE51-0937CCF0AF78}"/>
              </a:ext>
            </a:extLst>
          </p:cNvPr>
          <p:cNvSpPr>
            <a:spLocks noGrp="1"/>
          </p:cNvSpPr>
          <p:nvPr>
            <p:ph idx="1"/>
          </p:nvPr>
        </p:nvSpPr>
        <p:spPr>
          <a:xfrm>
            <a:off x="838200" y="2291136"/>
            <a:ext cx="10515600" cy="3187183"/>
          </a:xfrm>
        </p:spPr>
        <p:txBody>
          <a:bodyPr>
            <a:normAutofit/>
          </a:bodyPr>
          <a:lstStyle/>
          <a:p>
            <a:pPr marL="0" indent="0" algn="just">
              <a:buNone/>
            </a:pPr>
            <a:r>
              <a:rPr lang="en-GB" b="1" dirty="0"/>
              <a:t>3. </a:t>
            </a:r>
            <a:r>
              <a:rPr lang="en-GB" b="1" i="0" dirty="0">
                <a:solidFill>
                  <a:srgbClr val="000000"/>
                </a:solidFill>
                <a:effectLst/>
                <a:latin typeface="Roboto" panose="02000000000000000000" pitchFamily="2" charset="0"/>
              </a:rPr>
              <a:t>Foster a culture of open communication</a:t>
            </a:r>
            <a:r>
              <a:rPr lang="en-GB" b="1" dirty="0"/>
              <a:t>.</a:t>
            </a:r>
          </a:p>
        </p:txBody>
      </p:sp>
      <p:pic>
        <p:nvPicPr>
          <p:cNvPr id="4" name="Picture 3">
            <a:extLst>
              <a:ext uri="{FF2B5EF4-FFF2-40B4-BE49-F238E27FC236}">
                <a16:creationId xmlns:a16="http://schemas.microsoft.com/office/drawing/2014/main" id="{60A7941E-EBCB-5515-E74C-0D59E24CE38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354125432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4361C3-82F9-3408-5919-F25E5545E581}"/>
              </a:ext>
            </a:extLst>
          </p:cNvPr>
          <p:cNvSpPr>
            <a:spLocks noGrp="1"/>
          </p:cNvSpPr>
          <p:nvPr>
            <p:ph type="title"/>
          </p:nvPr>
        </p:nvSpPr>
        <p:spPr/>
        <p:txBody>
          <a:bodyPr>
            <a:normAutofit/>
          </a:bodyPr>
          <a:lstStyle/>
          <a:p>
            <a:r>
              <a:rPr lang="en-GB" sz="4000" dirty="0"/>
              <a:t>The role of management in employee relations</a:t>
            </a:r>
          </a:p>
        </p:txBody>
      </p:sp>
      <p:sp>
        <p:nvSpPr>
          <p:cNvPr id="3" name="Content Placeholder 2">
            <a:extLst>
              <a:ext uri="{FF2B5EF4-FFF2-40B4-BE49-F238E27FC236}">
                <a16:creationId xmlns:a16="http://schemas.microsoft.com/office/drawing/2014/main" id="{FF2B4961-866F-A1F5-AF2C-83E5C6016484}"/>
              </a:ext>
            </a:extLst>
          </p:cNvPr>
          <p:cNvSpPr>
            <a:spLocks noGrp="1"/>
          </p:cNvSpPr>
          <p:nvPr>
            <p:ph idx="1"/>
          </p:nvPr>
        </p:nvSpPr>
        <p:spPr/>
        <p:txBody>
          <a:bodyPr>
            <a:normAutofit lnSpcReduction="10000"/>
          </a:bodyPr>
          <a:lstStyle/>
          <a:p>
            <a:pPr marL="0" indent="0" algn="just">
              <a:buNone/>
            </a:pPr>
            <a:r>
              <a:rPr lang="en-GB" b="1" dirty="0"/>
              <a:t>3. </a:t>
            </a:r>
            <a:r>
              <a:rPr lang="en-GB" b="1" i="0" dirty="0">
                <a:solidFill>
                  <a:srgbClr val="000000"/>
                </a:solidFill>
                <a:effectLst/>
                <a:latin typeface="Roboto" panose="02000000000000000000" pitchFamily="2" charset="0"/>
              </a:rPr>
              <a:t>Foster a culture of open communication:</a:t>
            </a:r>
            <a:r>
              <a:rPr lang="en-GB" b="1" dirty="0"/>
              <a:t>: </a:t>
            </a:r>
          </a:p>
          <a:p>
            <a:pPr marL="0" indent="0" algn="just">
              <a:lnSpc>
                <a:spcPct val="150000"/>
              </a:lnSpc>
              <a:buNone/>
            </a:pPr>
            <a:r>
              <a:rPr lang="en-GB" dirty="0"/>
              <a:t>Employers ought to make an environment where representatives feel comfortable sharing their thoughts and concerns. This would bring in new points of view, thoughts, developments and imagination, which may be accomplished through standard communication channels, such as group gatherings, recommendation boxes, and worker studies.</a:t>
            </a:r>
          </a:p>
        </p:txBody>
      </p:sp>
      <p:pic>
        <p:nvPicPr>
          <p:cNvPr id="4" name="Picture 3">
            <a:extLst>
              <a:ext uri="{FF2B5EF4-FFF2-40B4-BE49-F238E27FC236}">
                <a16:creationId xmlns:a16="http://schemas.microsoft.com/office/drawing/2014/main" id="{FDCC6168-AED4-E931-5501-A47DB45401D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409971070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143CD4-0B7A-436D-AE32-4E470B1DC2D1}"/>
              </a:ext>
            </a:extLst>
          </p:cNvPr>
          <p:cNvSpPr>
            <a:spLocks noGrp="1"/>
          </p:cNvSpPr>
          <p:nvPr>
            <p:ph type="title"/>
          </p:nvPr>
        </p:nvSpPr>
        <p:spPr/>
        <p:txBody>
          <a:bodyPr>
            <a:normAutofit/>
          </a:bodyPr>
          <a:lstStyle/>
          <a:p>
            <a:r>
              <a:rPr lang="en-GB" sz="4000" dirty="0"/>
              <a:t>The role of management in employee relations</a:t>
            </a:r>
          </a:p>
        </p:txBody>
      </p:sp>
      <p:sp>
        <p:nvSpPr>
          <p:cNvPr id="3" name="Content Placeholder 2">
            <a:extLst>
              <a:ext uri="{FF2B5EF4-FFF2-40B4-BE49-F238E27FC236}">
                <a16:creationId xmlns:a16="http://schemas.microsoft.com/office/drawing/2014/main" id="{7E0C72B2-EFB7-56D7-FE51-0937CCF0AF78}"/>
              </a:ext>
            </a:extLst>
          </p:cNvPr>
          <p:cNvSpPr>
            <a:spLocks noGrp="1"/>
          </p:cNvSpPr>
          <p:nvPr>
            <p:ph idx="1"/>
          </p:nvPr>
        </p:nvSpPr>
        <p:spPr>
          <a:xfrm>
            <a:off x="838200" y="2291136"/>
            <a:ext cx="10515600" cy="3187183"/>
          </a:xfrm>
        </p:spPr>
        <p:txBody>
          <a:bodyPr>
            <a:normAutofit/>
          </a:bodyPr>
          <a:lstStyle/>
          <a:p>
            <a:pPr marL="0" indent="0" algn="just">
              <a:buNone/>
            </a:pPr>
            <a:r>
              <a:rPr lang="en-GB" b="1" dirty="0"/>
              <a:t>4. </a:t>
            </a:r>
            <a:r>
              <a:rPr lang="en-GB" b="1" i="0" dirty="0">
                <a:solidFill>
                  <a:srgbClr val="000000"/>
                </a:solidFill>
                <a:effectLst/>
                <a:latin typeface="Roboto" panose="02000000000000000000" pitchFamily="2" charset="0"/>
              </a:rPr>
              <a:t>Recognise and reward employee contributions</a:t>
            </a:r>
            <a:endParaRPr lang="en-GB" b="1" dirty="0"/>
          </a:p>
        </p:txBody>
      </p:sp>
      <p:pic>
        <p:nvPicPr>
          <p:cNvPr id="4" name="Picture 3">
            <a:extLst>
              <a:ext uri="{FF2B5EF4-FFF2-40B4-BE49-F238E27FC236}">
                <a16:creationId xmlns:a16="http://schemas.microsoft.com/office/drawing/2014/main" id="{E7857FC5-7506-4127-964E-4A500B74C42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93387063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7C2A54-E5BC-F6CD-3CAE-1896C82AABE1}"/>
              </a:ext>
            </a:extLst>
          </p:cNvPr>
          <p:cNvSpPr>
            <a:spLocks noGrp="1"/>
          </p:cNvSpPr>
          <p:nvPr>
            <p:ph type="title"/>
          </p:nvPr>
        </p:nvSpPr>
        <p:spPr/>
        <p:txBody>
          <a:bodyPr>
            <a:normAutofit/>
          </a:bodyPr>
          <a:lstStyle/>
          <a:p>
            <a:r>
              <a:rPr lang="en-GB" sz="4000" dirty="0"/>
              <a:t>The role of management in employee relations</a:t>
            </a:r>
          </a:p>
        </p:txBody>
      </p:sp>
      <p:sp>
        <p:nvSpPr>
          <p:cNvPr id="3" name="Content Placeholder 2">
            <a:extLst>
              <a:ext uri="{FF2B5EF4-FFF2-40B4-BE49-F238E27FC236}">
                <a16:creationId xmlns:a16="http://schemas.microsoft.com/office/drawing/2014/main" id="{6A89B096-F253-B35E-CA85-C54A80A5FDFA}"/>
              </a:ext>
            </a:extLst>
          </p:cNvPr>
          <p:cNvSpPr>
            <a:spLocks noGrp="1"/>
          </p:cNvSpPr>
          <p:nvPr>
            <p:ph idx="1"/>
          </p:nvPr>
        </p:nvSpPr>
        <p:spPr/>
        <p:txBody>
          <a:bodyPr>
            <a:normAutofit/>
          </a:bodyPr>
          <a:lstStyle/>
          <a:p>
            <a:pPr marL="0" indent="0">
              <a:buNone/>
            </a:pPr>
            <a:r>
              <a:rPr lang="en-GB" b="1" dirty="0"/>
              <a:t>4. </a:t>
            </a:r>
            <a:r>
              <a:rPr lang="en-GB" b="1" i="0" dirty="0">
                <a:solidFill>
                  <a:srgbClr val="000000"/>
                </a:solidFill>
                <a:effectLst/>
                <a:latin typeface="Roboto" panose="02000000000000000000" pitchFamily="2" charset="0"/>
              </a:rPr>
              <a:t>Recognise and reward employee contributions</a:t>
            </a:r>
            <a:endParaRPr lang="en-GB" b="1" dirty="0"/>
          </a:p>
          <a:p>
            <a:pPr marL="0" indent="0">
              <a:lnSpc>
                <a:spcPct val="150000"/>
              </a:lnSpc>
              <a:buNone/>
            </a:pPr>
            <a:r>
              <a:rPr lang="en-GB" dirty="0"/>
              <a:t>Employers ought to perceive and remunerate workers who make noteworthy commitments to the association. This can be accomplished through grants, rewards, advancements, or other shapes of recognition. </a:t>
            </a:r>
          </a:p>
        </p:txBody>
      </p:sp>
      <p:pic>
        <p:nvPicPr>
          <p:cNvPr id="4" name="Picture 3">
            <a:extLst>
              <a:ext uri="{FF2B5EF4-FFF2-40B4-BE49-F238E27FC236}">
                <a16:creationId xmlns:a16="http://schemas.microsoft.com/office/drawing/2014/main" id="{98D61F91-492A-5CDF-5CAF-1B9511C6DFE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412438854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143CD4-0B7A-436D-AE32-4E470B1DC2D1}"/>
              </a:ext>
            </a:extLst>
          </p:cNvPr>
          <p:cNvSpPr>
            <a:spLocks noGrp="1"/>
          </p:cNvSpPr>
          <p:nvPr>
            <p:ph type="title"/>
          </p:nvPr>
        </p:nvSpPr>
        <p:spPr/>
        <p:txBody>
          <a:bodyPr>
            <a:normAutofit/>
          </a:bodyPr>
          <a:lstStyle/>
          <a:p>
            <a:r>
              <a:rPr lang="en-GB" sz="4000" dirty="0"/>
              <a:t>The role of management in employee relations</a:t>
            </a:r>
          </a:p>
        </p:txBody>
      </p:sp>
      <p:sp>
        <p:nvSpPr>
          <p:cNvPr id="3" name="Content Placeholder 2">
            <a:extLst>
              <a:ext uri="{FF2B5EF4-FFF2-40B4-BE49-F238E27FC236}">
                <a16:creationId xmlns:a16="http://schemas.microsoft.com/office/drawing/2014/main" id="{7E0C72B2-EFB7-56D7-FE51-0937CCF0AF78}"/>
              </a:ext>
            </a:extLst>
          </p:cNvPr>
          <p:cNvSpPr>
            <a:spLocks noGrp="1"/>
          </p:cNvSpPr>
          <p:nvPr>
            <p:ph idx="1"/>
          </p:nvPr>
        </p:nvSpPr>
        <p:spPr>
          <a:xfrm>
            <a:off x="838200" y="2291136"/>
            <a:ext cx="10515600" cy="3187183"/>
          </a:xfrm>
        </p:spPr>
        <p:txBody>
          <a:bodyPr>
            <a:normAutofit/>
          </a:bodyPr>
          <a:lstStyle/>
          <a:p>
            <a:pPr marL="0" indent="0" algn="just">
              <a:buNone/>
            </a:pPr>
            <a:r>
              <a:rPr lang="en-GB" b="1" dirty="0"/>
              <a:t>5. Provide feedback and coaching</a:t>
            </a:r>
          </a:p>
        </p:txBody>
      </p:sp>
      <p:pic>
        <p:nvPicPr>
          <p:cNvPr id="4" name="Picture 3">
            <a:extLst>
              <a:ext uri="{FF2B5EF4-FFF2-40B4-BE49-F238E27FC236}">
                <a16:creationId xmlns:a16="http://schemas.microsoft.com/office/drawing/2014/main" id="{27BA88AC-F400-AD48-5B42-4B6627966C7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18752486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7C2A54-E5BC-F6CD-3CAE-1896C82AABE1}"/>
              </a:ext>
            </a:extLst>
          </p:cNvPr>
          <p:cNvSpPr>
            <a:spLocks noGrp="1"/>
          </p:cNvSpPr>
          <p:nvPr>
            <p:ph type="title"/>
          </p:nvPr>
        </p:nvSpPr>
        <p:spPr/>
        <p:txBody>
          <a:bodyPr>
            <a:normAutofit/>
          </a:bodyPr>
          <a:lstStyle/>
          <a:p>
            <a:r>
              <a:rPr lang="en-GB" sz="4000" dirty="0"/>
              <a:t>The role of management in employee relations</a:t>
            </a:r>
          </a:p>
        </p:txBody>
      </p:sp>
      <p:sp>
        <p:nvSpPr>
          <p:cNvPr id="3" name="Content Placeholder 2">
            <a:extLst>
              <a:ext uri="{FF2B5EF4-FFF2-40B4-BE49-F238E27FC236}">
                <a16:creationId xmlns:a16="http://schemas.microsoft.com/office/drawing/2014/main" id="{6A89B096-F253-B35E-CA85-C54A80A5FDFA}"/>
              </a:ext>
            </a:extLst>
          </p:cNvPr>
          <p:cNvSpPr>
            <a:spLocks noGrp="1"/>
          </p:cNvSpPr>
          <p:nvPr>
            <p:ph idx="1"/>
          </p:nvPr>
        </p:nvSpPr>
        <p:spPr/>
        <p:txBody>
          <a:bodyPr>
            <a:normAutofit/>
          </a:bodyPr>
          <a:lstStyle/>
          <a:p>
            <a:pPr marL="0" indent="0">
              <a:lnSpc>
                <a:spcPct val="150000"/>
              </a:lnSpc>
              <a:buNone/>
            </a:pPr>
            <a:r>
              <a:rPr lang="en-GB" b="1" dirty="0"/>
              <a:t>5. Provide feedback and coaching :</a:t>
            </a:r>
          </a:p>
          <a:p>
            <a:pPr marL="0" indent="0">
              <a:lnSpc>
                <a:spcPct val="150000"/>
              </a:lnSpc>
              <a:buNone/>
            </a:pPr>
            <a:r>
              <a:rPr lang="en-GB" dirty="0"/>
              <a:t>Employers ought to give standard input and coaching to workers to offer assistance them progress their execution and efficiency and create their abilities. This can be accomplished through normal execution audits, coaching sessions, and useful input.</a:t>
            </a:r>
          </a:p>
        </p:txBody>
      </p:sp>
      <p:pic>
        <p:nvPicPr>
          <p:cNvPr id="4" name="Picture 3">
            <a:extLst>
              <a:ext uri="{FF2B5EF4-FFF2-40B4-BE49-F238E27FC236}">
                <a16:creationId xmlns:a16="http://schemas.microsoft.com/office/drawing/2014/main" id="{FC2CDB5C-B8D1-E64F-5AF0-36F61386928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321472073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143CD4-0B7A-436D-AE32-4E470B1DC2D1}"/>
              </a:ext>
            </a:extLst>
          </p:cNvPr>
          <p:cNvSpPr>
            <a:spLocks noGrp="1"/>
          </p:cNvSpPr>
          <p:nvPr>
            <p:ph type="title"/>
          </p:nvPr>
        </p:nvSpPr>
        <p:spPr/>
        <p:txBody>
          <a:bodyPr>
            <a:normAutofit/>
          </a:bodyPr>
          <a:lstStyle/>
          <a:p>
            <a:r>
              <a:rPr lang="en-GB" sz="4000" dirty="0"/>
              <a:t>The role of management in employee relations</a:t>
            </a:r>
          </a:p>
        </p:txBody>
      </p:sp>
      <p:sp>
        <p:nvSpPr>
          <p:cNvPr id="3" name="Content Placeholder 2">
            <a:extLst>
              <a:ext uri="{FF2B5EF4-FFF2-40B4-BE49-F238E27FC236}">
                <a16:creationId xmlns:a16="http://schemas.microsoft.com/office/drawing/2014/main" id="{7E0C72B2-EFB7-56D7-FE51-0937CCF0AF78}"/>
              </a:ext>
            </a:extLst>
          </p:cNvPr>
          <p:cNvSpPr>
            <a:spLocks noGrp="1"/>
          </p:cNvSpPr>
          <p:nvPr>
            <p:ph idx="1"/>
          </p:nvPr>
        </p:nvSpPr>
        <p:spPr>
          <a:xfrm>
            <a:off x="838200" y="2291136"/>
            <a:ext cx="10515600" cy="3187183"/>
          </a:xfrm>
        </p:spPr>
        <p:txBody>
          <a:bodyPr>
            <a:normAutofit/>
          </a:bodyPr>
          <a:lstStyle/>
          <a:p>
            <a:pPr marL="0" indent="0" algn="just">
              <a:buNone/>
            </a:pPr>
            <a:r>
              <a:rPr lang="en-GB" b="1" i="0" dirty="0">
                <a:solidFill>
                  <a:srgbClr val="000000"/>
                </a:solidFill>
                <a:effectLst/>
                <a:latin typeface="Roboto" panose="02000000000000000000" pitchFamily="2" charset="0"/>
              </a:rPr>
              <a:t>6. Address conflicts and concerns promptly: </a:t>
            </a:r>
            <a:endParaRPr lang="en-GB" b="1" dirty="0"/>
          </a:p>
        </p:txBody>
      </p:sp>
      <p:pic>
        <p:nvPicPr>
          <p:cNvPr id="4" name="Picture 3">
            <a:extLst>
              <a:ext uri="{FF2B5EF4-FFF2-40B4-BE49-F238E27FC236}">
                <a16:creationId xmlns:a16="http://schemas.microsoft.com/office/drawing/2014/main" id="{E36E46B1-157A-ECFF-28F7-629F15568D6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24741667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675224-437E-DE1D-0871-DB57F0084475}"/>
              </a:ext>
            </a:extLst>
          </p:cNvPr>
          <p:cNvSpPr>
            <a:spLocks noGrp="1"/>
          </p:cNvSpPr>
          <p:nvPr>
            <p:ph type="title"/>
          </p:nvPr>
        </p:nvSpPr>
        <p:spPr/>
        <p:txBody>
          <a:bodyPr>
            <a:normAutofit/>
          </a:bodyPr>
          <a:lstStyle/>
          <a:p>
            <a:r>
              <a:rPr lang="en-GB" sz="4000" dirty="0"/>
              <a:t>The role of management in employee relations</a:t>
            </a:r>
          </a:p>
        </p:txBody>
      </p:sp>
      <p:sp>
        <p:nvSpPr>
          <p:cNvPr id="3" name="Content Placeholder 2">
            <a:extLst>
              <a:ext uri="{FF2B5EF4-FFF2-40B4-BE49-F238E27FC236}">
                <a16:creationId xmlns:a16="http://schemas.microsoft.com/office/drawing/2014/main" id="{FDFFBB26-AF69-299F-2E33-BE876C29BF66}"/>
              </a:ext>
            </a:extLst>
          </p:cNvPr>
          <p:cNvSpPr>
            <a:spLocks noGrp="1"/>
          </p:cNvSpPr>
          <p:nvPr>
            <p:ph idx="1"/>
          </p:nvPr>
        </p:nvSpPr>
        <p:spPr/>
        <p:txBody>
          <a:bodyPr/>
          <a:lstStyle/>
          <a:p>
            <a:pPr marL="0" indent="0">
              <a:buNone/>
            </a:pPr>
            <a:r>
              <a:rPr lang="en-GB" b="1" i="0" dirty="0">
                <a:solidFill>
                  <a:srgbClr val="000000"/>
                </a:solidFill>
                <a:effectLst/>
                <a:latin typeface="Roboto" panose="02000000000000000000" pitchFamily="2" charset="0"/>
              </a:rPr>
              <a:t>6. Address conflicts and concerns promptly: </a:t>
            </a:r>
            <a:endParaRPr lang="en-GB" dirty="0"/>
          </a:p>
          <a:p>
            <a:pPr marL="0" indent="0" algn="just">
              <a:lnSpc>
                <a:spcPct val="150000"/>
              </a:lnSpc>
              <a:buNone/>
            </a:pPr>
            <a:r>
              <a:rPr lang="en-GB" dirty="0"/>
              <a:t>Employers ought to be proactive in tending to clashes and concerns in the working environment. They ought to give representatives with a secure and secret channel to raise concerns and complaints and ought to work to resolve them rapidly and decently in a reasonable, non-partisan method.</a:t>
            </a:r>
          </a:p>
        </p:txBody>
      </p:sp>
      <p:pic>
        <p:nvPicPr>
          <p:cNvPr id="4" name="Picture 3">
            <a:extLst>
              <a:ext uri="{FF2B5EF4-FFF2-40B4-BE49-F238E27FC236}">
                <a16:creationId xmlns:a16="http://schemas.microsoft.com/office/drawing/2014/main" id="{F8A2545D-06D0-FA53-D60C-DC0EA2905C9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370819840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143CD4-0B7A-436D-AE32-4E470B1DC2D1}"/>
              </a:ext>
            </a:extLst>
          </p:cNvPr>
          <p:cNvSpPr>
            <a:spLocks noGrp="1"/>
          </p:cNvSpPr>
          <p:nvPr>
            <p:ph type="title"/>
          </p:nvPr>
        </p:nvSpPr>
        <p:spPr/>
        <p:txBody>
          <a:bodyPr>
            <a:normAutofit/>
          </a:bodyPr>
          <a:lstStyle/>
          <a:p>
            <a:r>
              <a:rPr lang="en-GB" sz="4000" dirty="0"/>
              <a:t>The role of management in employee relations</a:t>
            </a:r>
          </a:p>
        </p:txBody>
      </p:sp>
      <p:sp>
        <p:nvSpPr>
          <p:cNvPr id="3" name="Content Placeholder 2">
            <a:extLst>
              <a:ext uri="{FF2B5EF4-FFF2-40B4-BE49-F238E27FC236}">
                <a16:creationId xmlns:a16="http://schemas.microsoft.com/office/drawing/2014/main" id="{7E0C72B2-EFB7-56D7-FE51-0937CCF0AF78}"/>
              </a:ext>
            </a:extLst>
          </p:cNvPr>
          <p:cNvSpPr>
            <a:spLocks noGrp="1"/>
          </p:cNvSpPr>
          <p:nvPr>
            <p:ph idx="1"/>
          </p:nvPr>
        </p:nvSpPr>
        <p:spPr>
          <a:xfrm>
            <a:off x="838200" y="2291136"/>
            <a:ext cx="10515600" cy="3187183"/>
          </a:xfrm>
        </p:spPr>
        <p:txBody>
          <a:bodyPr>
            <a:normAutofit/>
          </a:bodyPr>
          <a:lstStyle/>
          <a:p>
            <a:pPr marL="0" indent="0" algn="just">
              <a:buNone/>
            </a:pPr>
            <a:r>
              <a:rPr lang="en-GB" b="1" i="0" dirty="0">
                <a:solidFill>
                  <a:srgbClr val="000000"/>
                </a:solidFill>
                <a:effectLst/>
                <a:latin typeface="Roboto" panose="02000000000000000000" pitchFamily="2" charset="0"/>
              </a:rPr>
              <a:t>Conclusion</a:t>
            </a:r>
            <a:endParaRPr lang="en-GB" b="1" dirty="0"/>
          </a:p>
        </p:txBody>
      </p:sp>
      <p:pic>
        <p:nvPicPr>
          <p:cNvPr id="4" name="Picture 3">
            <a:extLst>
              <a:ext uri="{FF2B5EF4-FFF2-40B4-BE49-F238E27FC236}">
                <a16:creationId xmlns:a16="http://schemas.microsoft.com/office/drawing/2014/main" id="{52DC7986-1183-9033-7BDF-58076D48AB6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35105226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675224-437E-DE1D-0871-DB57F0084475}"/>
              </a:ext>
            </a:extLst>
          </p:cNvPr>
          <p:cNvSpPr>
            <a:spLocks noGrp="1"/>
          </p:cNvSpPr>
          <p:nvPr>
            <p:ph type="title"/>
          </p:nvPr>
        </p:nvSpPr>
        <p:spPr/>
        <p:txBody>
          <a:bodyPr>
            <a:normAutofit/>
          </a:bodyPr>
          <a:lstStyle/>
          <a:p>
            <a:r>
              <a:rPr lang="en-GB" sz="4000" dirty="0"/>
              <a:t>The role of management in employee relations</a:t>
            </a:r>
          </a:p>
        </p:txBody>
      </p:sp>
      <p:sp>
        <p:nvSpPr>
          <p:cNvPr id="3" name="Content Placeholder 2">
            <a:extLst>
              <a:ext uri="{FF2B5EF4-FFF2-40B4-BE49-F238E27FC236}">
                <a16:creationId xmlns:a16="http://schemas.microsoft.com/office/drawing/2014/main" id="{FDFFBB26-AF69-299F-2E33-BE876C29BF66}"/>
              </a:ext>
            </a:extLst>
          </p:cNvPr>
          <p:cNvSpPr>
            <a:spLocks noGrp="1"/>
          </p:cNvSpPr>
          <p:nvPr>
            <p:ph idx="1"/>
          </p:nvPr>
        </p:nvSpPr>
        <p:spPr/>
        <p:txBody>
          <a:bodyPr/>
          <a:lstStyle/>
          <a:p>
            <a:pPr marL="0" indent="0">
              <a:buNone/>
            </a:pPr>
            <a:r>
              <a:rPr lang="en-GB" b="1" i="0" dirty="0">
                <a:solidFill>
                  <a:srgbClr val="000000"/>
                </a:solidFill>
                <a:effectLst/>
                <a:latin typeface="Roboto" panose="02000000000000000000" pitchFamily="2" charset="0"/>
              </a:rPr>
              <a:t>Conclusion</a:t>
            </a:r>
            <a:endParaRPr lang="en-GB" dirty="0"/>
          </a:p>
          <a:p>
            <a:pPr marL="0" indent="0">
              <a:lnSpc>
                <a:spcPct val="150000"/>
              </a:lnSpc>
              <a:buNone/>
            </a:pPr>
            <a:r>
              <a:rPr lang="en-GB" dirty="0"/>
              <a:t>By executing these best practices, bosses can make a positive work environment that cultivates solid relations and contributes to organisational success.</a:t>
            </a:r>
          </a:p>
        </p:txBody>
      </p:sp>
      <p:pic>
        <p:nvPicPr>
          <p:cNvPr id="4" name="Picture 3">
            <a:extLst>
              <a:ext uri="{FF2B5EF4-FFF2-40B4-BE49-F238E27FC236}">
                <a16:creationId xmlns:a16="http://schemas.microsoft.com/office/drawing/2014/main" id="{FB424B09-2A73-5549-A9BC-1CBCB9FD10D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44851916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7D8970-B7DA-BD54-F2FC-1AE91B526911}"/>
              </a:ext>
            </a:extLst>
          </p:cNvPr>
          <p:cNvSpPr>
            <a:spLocks noGrp="1"/>
          </p:cNvSpPr>
          <p:nvPr>
            <p:ph type="title"/>
          </p:nvPr>
        </p:nvSpPr>
        <p:spPr>
          <a:xfrm>
            <a:off x="838200" y="2766218"/>
            <a:ext cx="10515600" cy="1325563"/>
          </a:xfrm>
        </p:spPr>
        <p:txBody>
          <a:bodyPr>
            <a:normAutofit fontScale="90000"/>
          </a:bodyPr>
          <a:lstStyle/>
          <a:p>
            <a:r>
              <a:rPr lang="en-GB" b="1" i="0" dirty="0">
                <a:effectLst/>
                <a:latin typeface="Open Sans" panose="020B0606030504020204" pitchFamily="34" charset="0"/>
              </a:rPr>
              <a:t>Key Principles of Managing Employee Relations</a:t>
            </a:r>
            <a:br>
              <a:rPr lang="en-GB" b="1" i="0" dirty="0">
                <a:effectLst/>
                <a:latin typeface="Open Sans" panose="020B0606030504020204" pitchFamily="34" charset="0"/>
              </a:rPr>
            </a:br>
            <a:endParaRPr lang="en-GB" dirty="0"/>
          </a:p>
        </p:txBody>
      </p:sp>
      <p:pic>
        <p:nvPicPr>
          <p:cNvPr id="4" name="Picture 3">
            <a:extLst>
              <a:ext uri="{FF2B5EF4-FFF2-40B4-BE49-F238E27FC236}">
                <a16:creationId xmlns:a16="http://schemas.microsoft.com/office/drawing/2014/main" id="{DB078A32-C5EC-3A8A-692D-2CC3E890125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299629628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201CE5-45F6-A230-E3F2-62F95CE52D2C}"/>
              </a:ext>
            </a:extLst>
          </p:cNvPr>
          <p:cNvSpPr>
            <a:spLocks noGrp="1"/>
          </p:cNvSpPr>
          <p:nvPr>
            <p:ph type="title"/>
          </p:nvPr>
        </p:nvSpPr>
        <p:spPr>
          <a:xfrm>
            <a:off x="838200" y="1092004"/>
            <a:ext cx="10515600" cy="1009651"/>
          </a:xfrm>
        </p:spPr>
        <p:txBody>
          <a:bodyPr>
            <a:normAutofit fontScale="90000"/>
          </a:bodyPr>
          <a:lstStyle/>
          <a:p>
            <a:r>
              <a:rPr lang="en-GB" b="1" i="0" dirty="0">
                <a:effectLst/>
                <a:latin typeface="Open Sans" panose="020B0606030504020204" pitchFamily="34" charset="0"/>
              </a:rPr>
              <a:t>Key Principles of Managing Employee Relations</a:t>
            </a:r>
            <a:br>
              <a:rPr lang="en-GB" b="1" i="0" dirty="0">
                <a:effectLst/>
                <a:latin typeface="Open Sans" panose="020B0606030504020204" pitchFamily="34" charset="0"/>
              </a:rPr>
            </a:br>
            <a:endParaRPr lang="en-GB" dirty="0"/>
          </a:p>
        </p:txBody>
      </p:sp>
      <p:sp>
        <p:nvSpPr>
          <p:cNvPr id="3" name="Content Placeholder 2">
            <a:extLst>
              <a:ext uri="{FF2B5EF4-FFF2-40B4-BE49-F238E27FC236}">
                <a16:creationId xmlns:a16="http://schemas.microsoft.com/office/drawing/2014/main" id="{1B0D40B8-7E46-F832-7F99-812A157CB52E}"/>
              </a:ext>
            </a:extLst>
          </p:cNvPr>
          <p:cNvSpPr>
            <a:spLocks noGrp="1"/>
          </p:cNvSpPr>
          <p:nvPr>
            <p:ph idx="1"/>
          </p:nvPr>
        </p:nvSpPr>
        <p:spPr/>
        <p:txBody>
          <a:bodyPr/>
          <a:lstStyle/>
          <a:p>
            <a:pPr algn="just">
              <a:lnSpc>
                <a:spcPct val="150000"/>
              </a:lnSpc>
            </a:pPr>
            <a:r>
              <a:rPr lang="en-GB" dirty="0"/>
              <a:t>Successful administration of worker relations requires a commitment to a few key standards. These standards include:</a:t>
            </a:r>
          </a:p>
        </p:txBody>
      </p:sp>
      <p:pic>
        <p:nvPicPr>
          <p:cNvPr id="4" name="Picture 3">
            <a:extLst>
              <a:ext uri="{FF2B5EF4-FFF2-40B4-BE49-F238E27FC236}">
                <a16:creationId xmlns:a16="http://schemas.microsoft.com/office/drawing/2014/main" id="{62BD8956-2DFE-0645-DC76-5FE769C1444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28685756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7D8970-B7DA-BD54-F2FC-1AE91B526911}"/>
              </a:ext>
            </a:extLst>
          </p:cNvPr>
          <p:cNvSpPr>
            <a:spLocks noGrp="1"/>
          </p:cNvSpPr>
          <p:nvPr>
            <p:ph type="title"/>
          </p:nvPr>
        </p:nvSpPr>
        <p:spPr>
          <a:xfrm>
            <a:off x="838200" y="2766218"/>
            <a:ext cx="10515600" cy="1325563"/>
          </a:xfrm>
        </p:spPr>
        <p:txBody>
          <a:bodyPr>
            <a:normAutofit fontScale="90000"/>
          </a:bodyPr>
          <a:lstStyle/>
          <a:p>
            <a:r>
              <a:rPr lang="en-GB" b="1" i="0" dirty="0">
                <a:effectLst/>
                <a:latin typeface="Open Sans" panose="020B0606030504020204" pitchFamily="34" charset="0"/>
              </a:rPr>
              <a:t>Key Principles of Managing Employee Relations</a:t>
            </a:r>
            <a:br>
              <a:rPr lang="en-GB" b="1" i="0" dirty="0">
                <a:effectLst/>
                <a:latin typeface="Open Sans" panose="020B0606030504020204" pitchFamily="34" charset="0"/>
              </a:rPr>
            </a:br>
            <a:br>
              <a:rPr lang="en-GB" b="1" i="0" dirty="0">
                <a:effectLst/>
                <a:latin typeface="Open Sans" panose="020B0606030504020204" pitchFamily="34" charset="0"/>
              </a:rPr>
            </a:br>
            <a:r>
              <a:rPr lang="en-GB" dirty="0"/>
              <a:t>1. Communication</a:t>
            </a:r>
            <a:br>
              <a:rPr lang="en-GB" b="1" i="0" dirty="0">
                <a:effectLst/>
                <a:latin typeface="Open Sans" panose="020B0606030504020204" pitchFamily="34" charset="0"/>
              </a:rPr>
            </a:br>
            <a:endParaRPr lang="en-GB" dirty="0"/>
          </a:p>
        </p:txBody>
      </p:sp>
      <p:pic>
        <p:nvPicPr>
          <p:cNvPr id="5" name="Picture 4">
            <a:extLst>
              <a:ext uri="{FF2B5EF4-FFF2-40B4-BE49-F238E27FC236}">
                <a16:creationId xmlns:a16="http://schemas.microsoft.com/office/drawing/2014/main" id="{302C8562-DBDA-0D2D-398E-EC464B2AACD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358973359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B778D6-77FF-E68B-00C9-C82A256468D5}"/>
              </a:ext>
            </a:extLst>
          </p:cNvPr>
          <p:cNvSpPr>
            <a:spLocks noGrp="1"/>
          </p:cNvSpPr>
          <p:nvPr>
            <p:ph type="title"/>
          </p:nvPr>
        </p:nvSpPr>
        <p:spPr>
          <a:xfrm>
            <a:off x="838200" y="755543"/>
            <a:ext cx="10515600" cy="1325563"/>
          </a:xfrm>
        </p:spPr>
        <p:txBody>
          <a:bodyPr>
            <a:normAutofit fontScale="90000"/>
          </a:bodyPr>
          <a:lstStyle/>
          <a:p>
            <a:r>
              <a:rPr lang="en-GB" b="1" i="0" dirty="0">
                <a:effectLst/>
                <a:latin typeface="Open Sans" panose="020B0606030504020204" pitchFamily="34" charset="0"/>
              </a:rPr>
              <a:t>Key Principles of Managing Employee Relations</a:t>
            </a:r>
            <a:br>
              <a:rPr lang="en-GB" b="1" i="0" dirty="0">
                <a:effectLst/>
                <a:latin typeface="Open Sans" panose="020B0606030504020204" pitchFamily="34" charset="0"/>
              </a:rPr>
            </a:br>
            <a:endParaRPr lang="en-GB" dirty="0"/>
          </a:p>
        </p:txBody>
      </p:sp>
      <p:sp>
        <p:nvSpPr>
          <p:cNvPr id="3" name="Content Placeholder 2">
            <a:extLst>
              <a:ext uri="{FF2B5EF4-FFF2-40B4-BE49-F238E27FC236}">
                <a16:creationId xmlns:a16="http://schemas.microsoft.com/office/drawing/2014/main" id="{AA8B3D9A-45A1-065E-5234-A42172276528}"/>
              </a:ext>
            </a:extLst>
          </p:cNvPr>
          <p:cNvSpPr>
            <a:spLocks noGrp="1"/>
          </p:cNvSpPr>
          <p:nvPr>
            <p:ph idx="1"/>
          </p:nvPr>
        </p:nvSpPr>
        <p:spPr/>
        <p:txBody>
          <a:bodyPr>
            <a:normAutofit fontScale="85000" lnSpcReduction="10000"/>
          </a:bodyPr>
          <a:lstStyle/>
          <a:p>
            <a:r>
              <a:rPr lang="en-GB" dirty="0"/>
              <a:t>1. Communication: </a:t>
            </a:r>
          </a:p>
          <a:p>
            <a:pPr marL="0" indent="0" algn="just">
              <a:lnSpc>
                <a:spcPct val="150000"/>
              </a:lnSpc>
              <a:buNone/>
            </a:pPr>
            <a:r>
              <a:rPr lang="en-GB" dirty="0"/>
              <a:t>Communication is imperative in overseeing relations between representatives and managers. Managers must keep up open lines of communication with representatives and guarantee that they are educated approximately hierarchical changes, approaches, and methods. There ought to be two-way communication with representatives, and they ought to be given the opportunity to share their contemplations, criticism, and concerns.</a:t>
            </a:r>
          </a:p>
          <a:p>
            <a:pPr marL="0" indent="0">
              <a:buNone/>
            </a:pPr>
            <a:r>
              <a:rPr lang="en-GB" dirty="0"/>
              <a:t> </a:t>
            </a:r>
          </a:p>
          <a:p>
            <a:endParaRPr lang="en-GB" dirty="0"/>
          </a:p>
        </p:txBody>
      </p:sp>
      <p:pic>
        <p:nvPicPr>
          <p:cNvPr id="5" name="Picture 4">
            <a:extLst>
              <a:ext uri="{FF2B5EF4-FFF2-40B4-BE49-F238E27FC236}">
                <a16:creationId xmlns:a16="http://schemas.microsoft.com/office/drawing/2014/main" id="{16A9DB9F-C4B3-57FA-730D-3D41A54BB35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326169598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7D8970-B7DA-BD54-F2FC-1AE91B526911}"/>
              </a:ext>
            </a:extLst>
          </p:cNvPr>
          <p:cNvSpPr>
            <a:spLocks noGrp="1"/>
          </p:cNvSpPr>
          <p:nvPr>
            <p:ph type="title"/>
          </p:nvPr>
        </p:nvSpPr>
        <p:spPr>
          <a:xfrm>
            <a:off x="838200" y="2766218"/>
            <a:ext cx="10515600" cy="1325563"/>
          </a:xfrm>
        </p:spPr>
        <p:txBody>
          <a:bodyPr>
            <a:normAutofit fontScale="90000"/>
          </a:bodyPr>
          <a:lstStyle/>
          <a:p>
            <a:r>
              <a:rPr lang="en-GB" b="1" i="0" dirty="0">
                <a:effectLst/>
                <a:latin typeface="Open Sans" panose="020B0606030504020204" pitchFamily="34" charset="0"/>
              </a:rPr>
              <a:t>Key Principles of Managing Employee Relations</a:t>
            </a:r>
            <a:br>
              <a:rPr lang="en-GB" b="1" i="0" dirty="0">
                <a:effectLst/>
                <a:latin typeface="Open Sans" panose="020B0606030504020204" pitchFamily="34" charset="0"/>
              </a:rPr>
            </a:br>
            <a:br>
              <a:rPr lang="en-GB" b="1" i="0" dirty="0">
                <a:effectLst/>
                <a:latin typeface="Open Sans" panose="020B0606030504020204" pitchFamily="34" charset="0"/>
              </a:rPr>
            </a:br>
            <a:r>
              <a:rPr lang="en-GB" dirty="0"/>
              <a:t>2. Fairness and consistency:</a:t>
            </a:r>
            <a:br>
              <a:rPr lang="en-GB" dirty="0"/>
            </a:br>
            <a:endParaRPr lang="en-GB" dirty="0"/>
          </a:p>
        </p:txBody>
      </p:sp>
      <p:pic>
        <p:nvPicPr>
          <p:cNvPr id="3" name="Picture 2">
            <a:extLst>
              <a:ext uri="{FF2B5EF4-FFF2-40B4-BE49-F238E27FC236}">
                <a16:creationId xmlns:a16="http://schemas.microsoft.com/office/drawing/2014/main" id="{142119E3-FC33-22C4-4DE5-BBD3A4B114C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369803148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B778D6-77FF-E68B-00C9-C82A256468D5}"/>
              </a:ext>
            </a:extLst>
          </p:cNvPr>
          <p:cNvSpPr>
            <a:spLocks noGrp="1"/>
          </p:cNvSpPr>
          <p:nvPr>
            <p:ph type="title"/>
          </p:nvPr>
        </p:nvSpPr>
        <p:spPr>
          <a:xfrm>
            <a:off x="653265" y="878833"/>
            <a:ext cx="10515600" cy="1325563"/>
          </a:xfrm>
        </p:spPr>
        <p:txBody>
          <a:bodyPr>
            <a:normAutofit fontScale="90000"/>
          </a:bodyPr>
          <a:lstStyle/>
          <a:p>
            <a:r>
              <a:rPr lang="en-GB" b="1" i="0" dirty="0">
                <a:effectLst/>
                <a:latin typeface="Open Sans" panose="020B0606030504020204" pitchFamily="34" charset="0"/>
              </a:rPr>
              <a:t>Key Principles of Managing Employee Relations</a:t>
            </a:r>
            <a:br>
              <a:rPr lang="en-GB" b="1" i="0" dirty="0">
                <a:effectLst/>
                <a:latin typeface="Open Sans" panose="020B0606030504020204" pitchFamily="34" charset="0"/>
              </a:rPr>
            </a:br>
            <a:endParaRPr lang="en-GB" dirty="0"/>
          </a:p>
        </p:txBody>
      </p:sp>
      <p:sp>
        <p:nvSpPr>
          <p:cNvPr id="3" name="Content Placeholder 2">
            <a:extLst>
              <a:ext uri="{FF2B5EF4-FFF2-40B4-BE49-F238E27FC236}">
                <a16:creationId xmlns:a16="http://schemas.microsoft.com/office/drawing/2014/main" id="{AA8B3D9A-45A1-065E-5234-A42172276528}"/>
              </a:ext>
            </a:extLst>
          </p:cNvPr>
          <p:cNvSpPr>
            <a:spLocks noGrp="1"/>
          </p:cNvSpPr>
          <p:nvPr>
            <p:ph idx="1"/>
          </p:nvPr>
        </p:nvSpPr>
        <p:spPr/>
        <p:txBody>
          <a:bodyPr>
            <a:normAutofit/>
          </a:bodyPr>
          <a:lstStyle/>
          <a:p>
            <a:pPr marL="0" indent="0">
              <a:buNone/>
            </a:pPr>
            <a:r>
              <a:rPr lang="en-GB" dirty="0"/>
              <a:t>2. Fairness and consistency:</a:t>
            </a:r>
          </a:p>
          <a:p>
            <a:pPr marL="0" indent="0" algn="just">
              <a:lnSpc>
                <a:spcPct val="150000"/>
              </a:lnSpc>
              <a:buNone/>
            </a:pPr>
            <a:r>
              <a:rPr lang="en-GB" dirty="0"/>
              <a:t>Employers must treat all representatives decently, aimlessly and reliably, notwithstanding of their position or rank. Preference ought to be done absent at all costs. Representatives ought to be assessed based on their execution and capabilities and not on individual inclinations.</a:t>
            </a:r>
          </a:p>
          <a:p>
            <a:endParaRPr lang="en-GB" dirty="0"/>
          </a:p>
          <a:p>
            <a:endParaRPr lang="en-GB" dirty="0"/>
          </a:p>
        </p:txBody>
      </p:sp>
      <p:pic>
        <p:nvPicPr>
          <p:cNvPr id="4" name="Picture 3">
            <a:extLst>
              <a:ext uri="{FF2B5EF4-FFF2-40B4-BE49-F238E27FC236}">
                <a16:creationId xmlns:a16="http://schemas.microsoft.com/office/drawing/2014/main" id="{BFBC9400-5BD4-95F8-ABC4-F4D1D9477A7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90453323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7D8970-B7DA-BD54-F2FC-1AE91B526911}"/>
              </a:ext>
            </a:extLst>
          </p:cNvPr>
          <p:cNvSpPr>
            <a:spLocks noGrp="1"/>
          </p:cNvSpPr>
          <p:nvPr>
            <p:ph type="title"/>
          </p:nvPr>
        </p:nvSpPr>
        <p:spPr>
          <a:xfrm>
            <a:off x="838200" y="2766218"/>
            <a:ext cx="10515600" cy="1325563"/>
          </a:xfrm>
        </p:spPr>
        <p:txBody>
          <a:bodyPr>
            <a:normAutofit fontScale="90000"/>
          </a:bodyPr>
          <a:lstStyle/>
          <a:p>
            <a:r>
              <a:rPr lang="en-GB" b="1" i="0" dirty="0">
                <a:effectLst/>
                <a:latin typeface="Open Sans" panose="020B0606030504020204" pitchFamily="34" charset="0"/>
              </a:rPr>
              <a:t>Key Principles of Managing Employee Relations</a:t>
            </a:r>
            <a:br>
              <a:rPr lang="en-GB" b="1" i="0" dirty="0">
                <a:effectLst/>
                <a:latin typeface="Open Sans" panose="020B0606030504020204" pitchFamily="34" charset="0"/>
              </a:rPr>
            </a:br>
            <a:br>
              <a:rPr lang="en-GB" b="1" i="0" dirty="0">
                <a:effectLst/>
                <a:latin typeface="Open Sans" panose="020B0606030504020204" pitchFamily="34" charset="0"/>
              </a:rPr>
            </a:br>
            <a:r>
              <a:rPr lang="en-GB" dirty="0"/>
              <a:t>3. Respect</a:t>
            </a:r>
            <a:br>
              <a:rPr lang="en-GB" dirty="0"/>
            </a:br>
            <a:endParaRPr lang="en-GB" dirty="0"/>
          </a:p>
        </p:txBody>
      </p:sp>
      <p:pic>
        <p:nvPicPr>
          <p:cNvPr id="3" name="Picture 2">
            <a:extLst>
              <a:ext uri="{FF2B5EF4-FFF2-40B4-BE49-F238E27FC236}">
                <a16:creationId xmlns:a16="http://schemas.microsoft.com/office/drawing/2014/main" id="{FE10CC24-C509-6C03-3F54-FC55CCEA1DA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9386995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84FA98-6876-9CF6-5143-DB2A4B7C150E}"/>
              </a:ext>
            </a:extLst>
          </p:cNvPr>
          <p:cNvSpPr>
            <a:spLocks noGrp="1"/>
          </p:cNvSpPr>
          <p:nvPr>
            <p:ph type="title"/>
          </p:nvPr>
        </p:nvSpPr>
        <p:spPr>
          <a:xfrm>
            <a:off x="838200" y="542146"/>
            <a:ext cx="10515600" cy="1325563"/>
          </a:xfrm>
        </p:spPr>
        <p:txBody>
          <a:bodyPr/>
          <a:lstStyle/>
          <a:p>
            <a:r>
              <a:rPr lang="en-GB" b="1" i="0" dirty="0">
                <a:effectLst/>
                <a:latin typeface="Open Sans" panose="020B0606030504020204" pitchFamily="34" charset="0"/>
              </a:rPr>
              <a:t>Key Principles of Managing Employee Relations</a:t>
            </a:r>
            <a:endParaRPr lang="en-GB" dirty="0"/>
          </a:p>
        </p:txBody>
      </p:sp>
      <p:sp>
        <p:nvSpPr>
          <p:cNvPr id="3" name="Content Placeholder 2">
            <a:extLst>
              <a:ext uri="{FF2B5EF4-FFF2-40B4-BE49-F238E27FC236}">
                <a16:creationId xmlns:a16="http://schemas.microsoft.com/office/drawing/2014/main" id="{8D124B0C-DB9B-CF44-802F-62B46D21098C}"/>
              </a:ext>
            </a:extLst>
          </p:cNvPr>
          <p:cNvSpPr>
            <a:spLocks noGrp="1"/>
          </p:cNvSpPr>
          <p:nvPr>
            <p:ph idx="1"/>
          </p:nvPr>
        </p:nvSpPr>
        <p:spPr>
          <a:xfrm>
            <a:off x="1053958" y="1867709"/>
            <a:ext cx="10515600" cy="3736960"/>
          </a:xfrm>
        </p:spPr>
        <p:txBody>
          <a:bodyPr>
            <a:noAutofit/>
          </a:bodyPr>
          <a:lstStyle/>
          <a:p>
            <a:pPr marL="0" indent="0">
              <a:buNone/>
            </a:pPr>
            <a:r>
              <a:rPr lang="en-GB" sz="2000" dirty="0"/>
              <a:t>3. Respect: </a:t>
            </a:r>
          </a:p>
          <a:p>
            <a:pPr marL="0" indent="0" algn="just">
              <a:lnSpc>
                <a:spcPct val="160000"/>
              </a:lnSpc>
              <a:buNone/>
            </a:pPr>
            <a:r>
              <a:rPr lang="en-GB" sz="2000" dirty="0"/>
              <a:t>Employers and representatives must treat each other with regard and respect, perceiving their commitments ,efforts and esteem to the association. Fundamental human nobility must be agreed to all representatives and individuals of administration at all times. There might be a few botches in the errand exhibitions, which can be rectified in an suitable way. Beneath no circumstances must they be shorn of fundamental human respect. This incorporates tuning in to their concerns and issues, giving them with openings for preparing, development and advancement, and perceiving and fulfilling their achievements. </a:t>
            </a:r>
          </a:p>
        </p:txBody>
      </p:sp>
      <p:pic>
        <p:nvPicPr>
          <p:cNvPr id="4" name="Picture 3">
            <a:extLst>
              <a:ext uri="{FF2B5EF4-FFF2-40B4-BE49-F238E27FC236}">
                <a16:creationId xmlns:a16="http://schemas.microsoft.com/office/drawing/2014/main" id="{340688EE-40BD-E7D3-31C2-F955B908230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263462878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7D8970-B7DA-BD54-F2FC-1AE91B526911}"/>
              </a:ext>
            </a:extLst>
          </p:cNvPr>
          <p:cNvSpPr>
            <a:spLocks noGrp="1"/>
          </p:cNvSpPr>
          <p:nvPr>
            <p:ph type="title"/>
          </p:nvPr>
        </p:nvSpPr>
        <p:spPr>
          <a:xfrm>
            <a:off x="838200" y="2766218"/>
            <a:ext cx="10515600" cy="1325563"/>
          </a:xfrm>
        </p:spPr>
        <p:txBody>
          <a:bodyPr>
            <a:normAutofit fontScale="90000"/>
          </a:bodyPr>
          <a:lstStyle/>
          <a:p>
            <a:r>
              <a:rPr lang="en-GB" b="1" i="0" dirty="0">
                <a:effectLst/>
                <a:latin typeface="Open Sans" panose="020B0606030504020204" pitchFamily="34" charset="0"/>
              </a:rPr>
              <a:t>Key Principles of Managing Employee Relations</a:t>
            </a:r>
            <a:br>
              <a:rPr lang="en-GB" b="1" i="0" dirty="0">
                <a:effectLst/>
                <a:latin typeface="Open Sans" panose="020B0606030504020204" pitchFamily="34" charset="0"/>
              </a:rPr>
            </a:br>
            <a:br>
              <a:rPr lang="en-GB" b="1" i="0" dirty="0">
                <a:effectLst/>
                <a:latin typeface="Open Sans" panose="020B0606030504020204" pitchFamily="34" charset="0"/>
              </a:rPr>
            </a:br>
            <a:r>
              <a:rPr lang="en-GB" dirty="0"/>
              <a:t>4. Employee Involvement :</a:t>
            </a:r>
            <a:br>
              <a:rPr lang="en-GB" dirty="0"/>
            </a:br>
            <a:endParaRPr lang="en-GB" dirty="0"/>
          </a:p>
        </p:txBody>
      </p:sp>
      <p:pic>
        <p:nvPicPr>
          <p:cNvPr id="3" name="Picture 2">
            <a:extLst>
              <a:ext uri="{FF2B5EF4-FFF2-40B4-BE49-F238E27FC236}">
                <a16:creationId xmlns:a16="http://schemas.microsoft.com/office/drawing/2014/main" id="{136CE83B-7FB5-8812-F2FA-F8B4554CAB0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27034051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84FA98-6876-9CF6-5143-DB2A4B7C150E}"/>
              </a:ext>
            </a:extLst>
          </p:cNvPr>
          <p:cNvSpPr>
            <a:spLocks noGrp="1"/>
          </p:cNvSpPr>
          <p:nvPr>
            <p:ph type="title"/>
          </p:nvPr>
        </p:nvSpPr>
        <p:spPr>
          <a:xfrm>
            <a:off x="766281" y="958439"/>
            <a:ext cx="10515600" cy="1325563"/>
          </a:xfrm>
        </p:spPr>
        <p:txBody>
          <a:bodyPr>
            <a:normAutofit fontScale="90000"/>
          </a:bodyPr>
          <a:lstStyle/>
          <a:p>
            <a:r>
              <a:rPr lang="en-GB" b="1" i="0" dirty="0">
                <a:effectLst/>
                <a:latin typeface="Open Sans" panose="020B0606030504020204" pitchFamily="34" charset="0"/>
              </a:rPr>
              <a:t>Key Principles of Managing Employee Relations</a:t>
            </a:r>
            <a:br>
              <a:rPr lang="en-GB" b="1" i="0" dirty="0">
                <a:effectLst/>
                <a:latin typeface="Open Sans" panose="020B0606030504020204" pitchFamily="34" charset="0"/>
              </a:rPr>
            </a:br>
            <a:endParaRPr lang="en-GB" dirty="0"/>
          </a:p>
        </p:txBody>
      </p:sp>
      <p:sp>
        <p:nvSpPr>
          <p:cNvPr id="3" name="Content Placeholder 2">
            <a:extLst>
              <a:ext uri="{FF2B5EF4-FFF2-40B4-BE49-F238E27FC236}">
                <a16:creationId xmlns:a16="http://schemas.microsoft.com/office/drawing/2014/main" id="{8D124B0C-DB9B-CF44-802F-62B46D21098C}"/>
              </a:ext>
            </a:extLst>
          </p:cNvPr>
          <p:cNvSpPr>
            <a:spLocks noGrp="1"/>
          </p:cNvSpPr>
          <p:nvPr>
            <p:ph idx="1"/>
          </p:nvPr>
        </p:nvSpPr>
        <p:spPr/>
        <p:txBody>
          <a:bodyPr>
            <a:normAutofit/>
          </a:bodyPr>
          <a:lstStyle/>
          <a:p>
            <a:pPr marL="0" indent="0">
              <a:buNone/>
            </a:pPr>
            <a:r>
              <a:rPr lang="en-GB" dirty="0"/>
              <a:t>4. Employee Involvement: </a:t>
            </a:r>
          </a:p>
          <a:p>
            <a:pPr marL="0" indent="0">
              <a:lnSpc>
                <a:spcPct val="150000"/>
              </a:lnSpc>
              <a:buNone/>
            </a:pPr>
            <a:r>
              <a:rPr lang="en-GB" dirty="0"/>
              <a:t>Employers ought to include workers in decision-making forms that influence their work and the association. This makes a difference to advance a sense of possession, belongingness and commitment among representatives and can lead to superior decision-making, level of performance and business results.</a:t>
            </a:r>
          </a:p>
        </p:txBody>
      </p:sp>
      <p:pic>
        <p:nvPicPr>
          <p:cNvPr id="4" name="Picture 3">
            <a:extLst>
              <a:ext uri="{FF2B5EF4-FFF2-40B4-BE49-F238E27FC236}">
                <a16:creationId xmlns:a16="http://schemas.microsoft.com/office/drawing/2014/main" id="{A4542925-C7E8-098F-9E29-BDBDF15294B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81729508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2B62C9-656D-A2B3-4E73-EF6FFA2BA3A5}"/>
              </a:ext>
            </a:extLst>
          </p:cNvPr>
          <p:cNvSpPr>
            <a:spLocks noGrp="1"/>
          </p:cNvSpPr>
          <p:nvPr>
            <p:ph type="title"/>
          </p:nvPr>
        </p:nvSpPr>
        <p:spPr>
          <a:xfrm>
            <a:off x="550951" y="2368585"/>
            <a:ext cx="11090097" cy="1325563"/>
          </a:xfrm>
        </p:spPr>
        <p:txBody>
          <a:bodyPr/>
          <a:lstStyle/>
          <a:p>
            <a:r>
              <a:rPr lang="en-GB" dirty="0"/>
              <a:t>What is the role of management in employee relations?</a:t>
            </a:r>
          </a:p>
        </p:txBody>
      </p:sp>
      <p:pic>
        <p:nvPicPr>
          <p:cNvPr id="3" name="Picture 2">
            <a:extLst>
              <a:ext uri="{FF2B5EF4-FFF2-40B4-BE49-F238E27FC236}">
                <a16:creationId xmlns:a16="http://schemas.microsoft.com/office/drawing/2014/main" id="{156556E7-8732-1EF4-CD28-166937FAB18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80144445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734F3A-AA75-7B2A-C8AE-26BF4C0D65D4}"/>
              </a:ext>
            </a:extLst>
          </p:cNvPr>
          <p:cNvSpPr>
            <a:spLocks noGrp="1"/>
          </p:cNvSpPr>
          <p:nvPr>
            <p:ph type="title"/>
          </p:nvPr>
        </p:nvSpPr>
        <p:spPr>
          <a:xfrm>
            <a:off x="838200" y="365125"/>
            <a:ext cx="11192838" cy="1325563"/>
          </a:xfrm>
        </p:spPr>
        <p:txBody>
          <a:bodyPr/>
          <a:lstStyle/>
          <a:p>
            <a:r>
              <a:rPr lang="en-GB" dirty="0"/>
              <a:t>The role of management in employee relations</a:t>
            </a:r>
          </a:p>
        </p:txBody>
      </p:sp>
      <p:sp>
        <p:nvSpPr>
          <p:cNvPr id="3" name="Content Placeholder 2">
            <a:extLst>
              <a:ext uri="{FF2B5EF4-FFF2-40B4-BE49-F238E27FC236}">
                <a16:creationId xmlns:a16="http://schemas.microsoft.com/office/drawing/2014/main" id="{53C7ECC2-5530-0446-5876-8673DF1F1F47}"/>
              </a:ext>
            </a:extLst>
          </p:cNvPr>
          <p:cNvSpPr>
            <a:spLocks noGrp="1"/>
          </p:cNvSpPr>
          <p:nvPr>
            <p:ph idx="1"/>
          </p:nvPr>
        </p:nvSpPr>
        <p:spPr/>
        <p:txBody>
          <a:bodyPr>
            <a:normAutofit lnSpcReduction="10000"/>
          </a:bodyPr>
          <a:lstStyle/>
          <a:p>
            <a:pPr algn="just">
              <a:lnSpc>
                <a:spcPct val="150000"/>
              </a:lnSpc>
            </a:pPr>
            <a:r>
              <a:rPr lang="en-GB" dirty="0"/>
              <a:t>Administration plays a basic part in worker relations by making a positive and steady work environment, advancing open communication, giving preparing and advancement openings, and tending to clashes and concerns in a opportune and reasonable way. Successful administration of representative relations can lead to expanded representative engagement, work fulfilment, and efficiency.</a:t>
            </a:r>
          </a:p>
        </p:txBody>
      </p:sp>
      <p:pic>
        <p:nvPicPr>
          <p:cNvPr id="4" name="Picture 3">
            <a:extLst>
              <a:ext uri="{FF2B5EF4-FFF2-40B4-BE49-F238E27FC236}">
                <a16:creationId xmlns:a16="http://schemas.microsoft.com/office/drawing/2014/main" id="{2FEB1950-53E1-24F6-B6B7-45C120B9477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268637191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2B62C9-656D-A2B3-4E73-EF6FFA2BA3A5}"/>
              </a:ext>
            </a:extLst>
          </p:cNvPr>
          <p:cNvSpPr>
            <a:spLocks noGrp="1"/>
          </p:cNvSpPr>
          <p:nvPr>
            <p:ph type="title"/>
          </p:nvPr>
        </p:nvSpPr>
        <p:spPr>
          <a:xfrm>
            <a:off x="838200" y="2368585"/>
            <a:ext cx="10515600" cy="1325563"/>
          </a:xfrm>
        </p:spPr>
        <p:txBody>
          <a:bodyPr/>
          <a:lstStyle/>
          <a:p>
            <a:r>
              <a:rPr lang="en-GB" dirty="0"/>
              <a:t>Define Employee relations specialist</a:t>
            </a:r>
            <a:br>
              <a:rPr lang="en-GB" dirty="0"/>
            </a:br>
            <a:endParaRPr lang="en-GB" dirty="0"/>
          </a:p>
        </p:txBody>
      </p:sp>
      <p:pic>
        <p:nvPicPr>
          <p:cNvPr id="4" name="Picture 3">
            <a:extLst>
              <a:ext uri="{FF2B5EF4-FFF2-40B4-BE49-F238E27FC236}">
                <a16:creationId xmlns:a16="http://schemas.microsoft.com/office/drawing/2014/main" id="{C7A61F26-F075-D524-8F60-938CE30E5E4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428613781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4E1B30-5FA0-1BEF-F71A-035F498EFAF4}"/>
              </a:ext>
            </a:extLst>
          </p:cNvPr>
          <p:cNvSpPr>
            <a:spLocks noGrp="1"/>
          </p:cNvSpPr>
          <p:nvPr>
            <p:ph type="title"/>
          </p:nvPr>
        </p:nvSpPr>
        <p:spPr>
          <a:xfrm>
            <a:off x="838200" y="899381"/>
            <a:ext cx="10515600" cy="1325563"/>
          </a:xfrm>
        </p:spPr>
        <p:txBody>
          <a:bodyPr/>
          <a:lstStyle/>
          <a:p>
            <a:r>
              <a:rPr lang="en-GB" dirty="0"/>
              <a:t>Employee relations specialist</a:t>
            </a:r>
            <a:br>
              <a:rPr lang="en-GB" dirty="0"/>
            </a:br>
            <a:endParaRPr lang="en-GB" dirty="0"/>
          </a:p>
        </p:txBody>
      </p:sp>
      <p:sp>
        <p:nvSpPr>
          <p:cNvPr id="3" name="Content Placeholder 2">
            <a:extLst>
              <a:ext uri="{FF2B5EF4-FFF2-40B4-BE49-F238E27FC236}">
                <a16:creationId xmlns:a16="http://schemas.microsoft.com/office/drawing/2014/main" id="{36EAE434-0C0A-8AE2-61C9-DFFC0B5E013F}"/>
              </a:ext>
            </a:extLst>
          </p:cNvPr>
          <p:cNvSpPr>
            <a:spLocks noGrp="1"/>
          </p:cNvSpPr>
          <p:nvPr>
            <p:ph idx="1"/>
          </p:nvPr>
        </p:nvSpPr>
        <p:spPr/>
        <p:txBody>
          <a:bodyPr>
            <a:normAutofit lnSpcReduction="10000"/>
          </a:bodyPr>
          <a:lstStyle/>
          <a:p>
            <a:pPr marL="0" indent="0">
              <a:buNone/>
            </a:pPr>
            <a:endParaRPr lang="en-GB" dirty="0"/>
          </a:p>
          <a:p>
            <a:pPr marL="0" indent="0" algn="just">
              <a:lnSpc>
                <a:spcPct val="150000"/>
              </a:lnSpc>
              <a:buNone/>
            </a:pPr>
            <a:r>
              <a:rPr lang="en-GB" dirty="0"/>
              <a:t>A human assets proficient who practices in overseeing and keeping up positive representative relations inside an association is called an worker relations pro. They may be mindful for creating and executing worker relations arrangements and hones, giving preparing and coaching to directors and representatives, and tending to clashes and concerns.</a:t>
            </a:r>
          </a:p>
        </p:txBody>
      </p:sp>
      <p:pic>
        <p:nvPicPr>
          <p:cNvPr id="6" name="Picture 5">
            <a:extLst>
              <a:ext uri="{FF2B5EF4-FFF2-40B4-BE49-F238E27FC236}">
                <a16:creationId xmlns:a16="http://schemas.microsoft.com/office/drawing/2014/main" id="{707C57E1-44A5-F642-DC08-76531DC37B1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99940267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2B62C9-656D-A2B3-4E73-EF6FFA2BA3A5}"/>
              </a:ext>
            </a:extLst>
          </p:cNvPr>
          <p:cNvSpPr>
            <a:spLocks noGrp="1"/>
          </p:cNvSpPr>
          <p:nvPr>
            <p:ph type="title"/>
          </p:nvPr>
        </p:nvSpPr>
        <p:spPr>
          <a:xfrm>
            <a:off x="838200" y="2368585"/>
            <a:ext cx="10515600" cy="1325563"/>
          </a:xfrm>
        </p:spPr>
        <p:txBody>
          <a:bodyPr>
            <a:normAutofit/>
          </a:bodyPr>
          <a:lstStyle/>
          <a:p>
            <a:r>
              <a:rPr lang="en-GB" sz="3600" dirty="0"/>
              <a:t>How can employers foster positive employee relations?</a:t>
            </a:r>
          </a:p>
        </p:txBody>
      </p:sp>
      <p:pic>
        <p:nvPicPr>
          <p:cNvPr id="3" name="Picture 2">
            <a:extLst>
              <a:ext uri="{FF2B5EF4-FFF2-40B4-BE49-F238E27FC236}">
                <a16:creationId xmlns:a16="http://schemas.microsoft.com/office/drawing/2014/main" id="{CB876BC9-37AE-85A5-C68A-BFD2F29557A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342208840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BA969A-BA3E-5398-DD75-C3592DEED097}"/>
              </a:ext>
            </a:extLst>
          </p:cNvPr>
          <p:cNvSpPr>
            <a:spLocks noGrp="1"/>
          </p:cNvSpPr>
          <p:nvPr>
            <p:ph type="title"/>
          </p:nvPr>
        </p:nvSpPr>
        <p:spPr>
          <a:xfrm>
            <a:off x="838200" y="681037"/>
            <a:ext cx="10515600" cy="1325563"/>
          </a:xfrm>
        </p:spPr>
        <p:txBody>
          <a:bodyPr/>
          <a:lstStyle/>
          <a:p>
            <a:r>
              <a:rPr lang="en-GB" dirty="0"/>
              <a:t>How can employers foster positive employee relations?</a:t>
            </a:r>
          </a:p>
        </p:txBody>
      </p:sp>
      <p:sp>
        <p:nvSpPr>
          <p:cNvPr id="3" name="Content Placeholder 2">
            <a:extLst>
              <a:ext uri="{FF2B5EF4-FFF2-40B4-BE49-F238E27FC236}">
                <a16:creationId xmlns:a16="http://schemas.microsoft.com/office/drawing/2014/main" id="{E1038AF0-8CD1-6B9E-2AAA-22C8F57FD679}"/>
              </a:ext>
            </a:extLst>
          </p:cNvPr>
          <p:cNvSpPr>
            <a:spLocks noGrp="1"/>
          </p:cNvSpPr>
          <p:nvPr>
            <p:ph idx="1"/>
          </p:nvPr>
        </p:nvSpPr>
        <p:spPr/>
        <p:txBody>
          <a:bodyPr>
            <a:normAutofit lnSpcReduction="10000"/>
          </a:bodyPr>
          <a:lstStyle/>
          <a:p>
            <a:pPr marL="0" indent="0" algn="just">
              <a:lnSpc>
                <a:spcPct val="150000"/>
              </a:lnSpc>
              <a:buNone/>
            </a:pPr>
            <a:r>
              <a:rPr lang="en-GB" dirty="0">
                <a:latin typeface="+mj-lt"/>
              </a:rPr>
              <a:t>Bosses can cultivate positive representative relations by advancing open communication, giving continuous preparing and improvement openings, perceiving and fulfilling worker commitments, and tending to clashes and concerns in a convenient and reasonable way. They ought to too guarantee that their approaches and strategies are clear and reliably connected which they treat all representatives with correspondence, regard and nobility.</a:t>
            </a:r>
          </a:p>
        </p:txBody>
      </p:sp>
      <p:pic>
        <p:nvPicPr>
          <p:cNvPr id="4" name="Picture 3">
            <a:extLst>
              <a:ext uri="{FF2B5EF4-FFF2-40B4-BE49-F238E27FC236}">
                <a16:creationId xmlns:a16="http://schemas.microsoft.com/office/drawing/2014/main" id="{710CD31E-ED27-B847-873B-19F76B0852E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323168920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2B62C9-656D-A2B3-4E73-EF6FFA2BA3A5}"/>
              </a:ext>
            </a:extLst>
          </p:cNvPr>
          <p:cNvSpPr>
            <a:spLocks noGrp="1"/>
          </p:cNvSpPr>
          <p:nvPr>
            <p:ph type="title"/>
          </p:nvPr>
        </p:nvSpPr>
        <p:spPr>
          <a:xfrm>
            <a:off x="838200" y="2368585"/>
            <a:ext cx="10515600" cy="1325563"/>
          </a:xfrm>
        </p:spPr>
        <p:txBody>
          <a:bodyPr>
            <a:normAutofit/>
          </a:bodyPr>
          <a:lstStyle/>
          <a:p>
            <a:r>
              <a:rPr lang="en-GB" sz="3200" dirty="0"/>
              <a:t>The effect of employee relation on organizational performance</a:t>
            </a:r>
          </a:p>
        </p:txBody>
      </p:sp>
      <p:pic>
        <p:nvPicPr>
          <p:cNvPr id="3" name="Picture 2">
            <a:extLst>
              <a:ext uri="{FF2B5EF4-FFF2-40B4-BE49-F238E27FC236}">
                <a16:creationId xmlns:a16="http://schemas.microsoft.com/office/drawing/2014/main" id="{45F0CB92-B30C-139E-652F-4202B55E64E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30212711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3039B4-11BF-EE19-443C-7020B9076FE7}"/>
              </a:ext>
            </a:extLst>
          </p:cNvPr>
          <p:cNvSpPr>
            <a:spLocks noGrp="1"/>
          </p:cNvSpPr>
          <p:nvPr>
            <p:ph type="title"/>
          </p:nvPr>
        </p:nvSpPr>
        <p:spPr>
          <a:xfrm>
            <a:off x="838200" y="681037"/>
            <a:ext cx="10515600" cy="1325563"/>
          </a:xfrm>
        </p:spPr>
        <p:txBody>
          <a:bodyPr/>
          <a:lstStyle/>
          <a:p>
            <a:r>
              <a:rPr lang="en-GB" dirty="0"/>
              <a:t>The effect of employee relation on organizational performance</a:t>
            </a:r>
          </a:p>
        </p:txBody>
      </p:sp>
      <p:sp>
        <p:nvSpPr>
          <p:cNvPr id="3" name="Content Placeholder 2">
            <a:extLst>
              <a:ext uri="{FF2B5EF4-FFF2-40B4-BE49-F238E27FC236}">
                <a16:creationId xmlns:a16="http://schemas.microsoft.com/office/drawing/2014/main" id="{265081AC-55DD-88D7-700E-E22724E9B58B}"/>
              </a:ext>
            </a:extLst>
          </p:cNvPr>
          <p:cNvSpPr>
            <a:spLocks noGrp="1"/>
          </p:cNvSpPr>
          <p:nvPr>
            <p:ph idx="1"/>
          </p:nvPr>
        </p:nvSpPr>
        <p:spPr/>
        <p:txBody>
          <a:bodyPr>
            <a:normAutofit lnSpcReduction="10000"/>
          </a:bodyPr>
          <a:lstStyle/>
          <a:p>
            <a:pPr marL="0" indent="0">
              <a:buNone/>
            </a:pPr>
            <a:endParaRPr lang="en-GB" dirty="0"/>
          </a:p>
          <a:p>
            <a:pPr algn="just">
              <a:lnSpc>
                <a:spcPct val="150000"/>
              </a:lnSpc>
            </a:pPr>
            <a:r>
              <a:rPr lang="en-GB" dirty="0"/>
              <a:t>The performance of an organisation can be greatly impacted by good employee relations, which can lead to higher levels of productivity, job satisfaction, and employee engagement. Employee motivation and commitment to the company and their work are higher when they feel appreciated and supported, which improves organisational performance and results.</a:t>
            </a:r>
          </a:p>
        </p:txBody>
      </p:sp>
      <p:pic>
        <p:nvPicPr>
          <p:cNvPr id="5" name="Picture 4">
            <a:extLst>
              <a:ext uri="{FF2B5EF4-FFF2-40B4-BE49-F238E27FC236}">
                <a16:creationId xmlns:a16="http://schemas.microsoft.com/office/drawing/2014/main" id="{90F9FC05-D566-42EC-EB3A-FED1DE688FA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19560892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2B62C9-656D-A2B3-4E73-EF6FFA2BA3A5}"/>
              </a:ext>
            </a:extLst>
          </p:cNvPr>
          <p:cNvSpPr>
            <a:spLocks noGrp="1"/>
          </p:cNvSpPr>
          <p:nvPr>
            <p:ph type="title"/>
          </p:nvPr>
        </p:nvSpPr>
        <p:spPr>
          <a:xfrm>
            <a:off x="838200" y="2368585"/>
            <a:ext cx="10515600" cy="1325563"/>
          </a:xfrm>
        </p:spPr>
        <p:txBody>
          <a:bodyPr>
            <a:normAutofit/>
          </a:bodyPr>
          <a:lstStyle/>
          <a:p>
            <a:r>
              <a:rPr lang="en-GB" sz="3200" dirty="0"/>
              <a:t>What are the Common employee relations challenges?</a:t>
            </a:r>
          </a:p>
        </p:txBody>
      </p:sp>
      <p:pic>
        <p:nvPicPr>
          <p:cNvPr id="3" name="Picture 2">
            <a:extLst>
              <a:ext uri="{FF2B5EF4-FFF2-40B4-BE49-F238E27FC236}">
                <a16:creationId xmlns:a16="http://schemas.microsoft.com/office/drawing/2014/main" id="{9A73C50F-7E7E-21BD-82E9-F788B96CF87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4264641020"/>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E119C8-171C-3D16-3ABD-C25A2B1E961B}"/>
              </a:ext>
            </a:extLst>
          </p:cNvPr>
          <p:cNvSpPr>
            <a:spLocks noGrp="1"/>
          </p:cNvSpPr>
          <p:nvPr>
            <p:ph type="title"/>
          </p:nvPr>
        </p:nvSpPr>
        <p:spPr/>
        <p:txBody>
          <a:bodyPr>
            <a:normAutofit/>
          </a:bodyPr>
          <a:lstStyle/>
          <a:p>
            <a:r>
              <a:rPr lang="en-GB" dirty="0"/>
              <a:t>Common employee relations challenges</a:t>
            </a:r>
          </a:p>
        </p:txBody>
      </p:sp>
      <p:sp>
        <p:nvSpPr>
          <p:cNvPr id="3" name="Content Placeholder 2">
            <a:extLst>
              <a:ext uri="{FF2B5EF4-FFF2-40B4-BE49-F238E27FC236}">
                <a16:creationId xmlns:a16="http://schemas.microsoft.com/office/drawing/2014/main" id="{B164B3B0-B09D-7D30-300C-962D7D4F8C86}"/>
              </a:ext>
            </a:extLst>
          </p:cNvPr>
          <p:cNvSpPr>
            <a:spLocks noGrp="1"/>
          </p:cNvSpPr>
          <p:nvPr>
            <p:ph idx="1"/>
          </p:nvPr>
        </p:nvSpPr>
        <p:spPr/>
        <p:txBody>
          <a:bodyPr>
            <a:normAutofit fontScale="92500"/>
          </a:bodyPr>
          <a:lstStyle/>
          <a:p>
            <a:pPr marL="0" indent="0">
              <a:buNone/>
            </a:pPr>
            <a:endParaRPr lang="en-GB" dirty="0"/>
          </a:p>
          <a:p>
            <a:pPr>
              <a:lnSpc>
                <a:spcPct val="150000"/>
              </a:lnSpc>
            </a:pPr>
            <a:r>
              <a:rPr lang="en-GB" dirty="0"/>
              <a:t> Conflicts with supervisors or coworkers, harassment or discrimination, job insecurity, unfair treatment, and a lack of feedback or communication are a few typical employee relations problems.</a:t>
            </a:r>
          </a:p>
          <a:p>
            <a:pPr>
              <a:lnSpc>
                <a:spcPct val="150000"/>
              </a:lnSpc>
            </a:pPr>
            <a:r>
              <a:rPr lang="en-GB" dirty="0"/>
              <a:t>Employers must handle these concerns promptly and fairly in order to manage employee relations effectively. They also need to make an effort to foster a happy and encouraging work environment.</a:t>
            </a:r>
          </a:p>
        </p:txBody>
      </p:sp>
      <p:pic>
        <p:nvPicPr>
          <p:cNvPr id="5" name="Picture 4">
            <a:extLst>
              <a:ext uri="{FF2B5EF4-FFF2-40B4-BE49-F238E27FC236}">
                <a16:creationId xmlns:a16="http://schemas.microsoft.com/office/drawing/2014/main" id="{07480CA0-5976-7969-106A-D622FD8A33B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030702867"/>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2B62C9-656D-A2B3-4E73-EF6FFA2BA3A5}"/>
              </a:ext>
            </a:extLst>
          </p:cNvPr>
          <p:cNvSpPr>
            <a:spLocks noGrp="1"/>
          </p:cNvSpPr>
          <p:nvPr>
            <p:ph type="title"/>
          </p:nvPr>
        </p:nvSpPr>
        <p:spPr>
          <a:xfrm>
            <a:off x="838200" y="2368585"/>
            <a:ext cx="10515600" cy="1325563"/>
          </a:xfrm>
        </p:spPr>
        <p:txBody>
          <a:bodyPr>
            <a:normAutofit/>
          </a:bodyPr>
          <a:lstStyle/>
          <a:p>
            <a:r>
              <a:rPr lang="en-GB" sz="3200" dirty="0"/>
              <a:t>Chapter Conclusion</a:t>
            </a:r>
          </a:p>
        </p:txBody>
      </p:sp>
      <p:pic>
        <p:nvPicPr>
          <p:cNvPr id="3" name="Picture 2">
            <a:extLst>
              <a:ext uri="{FF2B5EF4-FFF2-40B4-BE49-F238E27FC236}">
                <a16:creationId xmlns:a16="http://schemas.microsoft.com/office/drawing/2014/main" id="{638677AC-EC23-BA31-C02F-FD107663B2E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546327285"/>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92C998-9C61-7621-90F0-E2817DBC86B1}"/>
              </a:ext>
            </a:extLst>
          </p:cNvPr>
          <p:cNvSpPr>
            <a:spLocks noGrp="1"/>
          </p:cNvSpPr>
          <p:nvPr>
            <p:ph type="title"/>
          </p:nvPr>
        </p:nvSpPr>
        <p:spPr/>
        <p:txBody>
          <a:bodyPr/>
          <a:lstStyle/>
          <a:p>
            <a:r>
              <a:rPr lang="en-GB" dirty="0"/>
              <a:t>Conclusion</a:t>
            </a:r>
          </a:p>
        </p:txBody>
      </p:sp>
      <p:sp>
        <p:nvSpPr>
          <p:cNvPr id="3" name="Content Placeholder 2">
            <a:extLst>
              <a:ext uri="{FF2B5EF4-FFF2-40B4-BE49-F238E27FC236}">
                <a16:creationId xmlns:a16="http://schemas.microsoft.com/office/drawing/2014/main" id="{287C3103-E051-8EA2-390D-50AD9F594619}"/>
              </a:ext>
            </a:extLst>
          </p:cNvPr>
          <p:cNvSpPr>
            <a:spLocks noGrp="1"/>
          </p:cNvSpPr>
          <p:nvPr>
            <p:ph idx="1"/>
          </p:nvPr>
        </p:nvSpPr>
        <p:spPr/>
        <p:txBody>
          <a:bodyPr>
            <a:normAutofit/>
          </a:bodyPr>
          <a:lstStyle/>
          <a:p>
            <a:pPr algn="just">
              <a:lnSpc>
                <a:spcPct val="150000"/>
              </a:lnSpc>
            </a:pPr>
            <a:r>
              <a:rPr lang="en-GB" dirty="0"/>
              <a:t>To sum up, maintaining good employee relations is essential to establishing a happy and effective work environment.</a:t>
            </a:r>
          </a:p>
          <a:p>
            <a:pPr algn="just">
              <a:lnSpc>
                <a:spcPct val="150000"/>
              </a:lnSpc>
            </a:pPr>
            <a:r>
              <a:rPr lang="en-GB" dirty="0"/>
              <a:t>A dedication to fundamental values including open communication, consistency and justice, respect, employee involvement, and conflict resolution is necessary for effective employee relations management.</a:t>
            </a:r>
          </a:p>
        </p:txBody>
      </p:sp>
      <p:pic>
        <p:nvPicPr>
          <p:cNvPr id="6" name="Picture 5">
            <a:extLst>
              <a:ext uri="{FF2B5EF4-FFF2-40B4-BE49-F238E27FC236}">
                <a16:creationId xmlns:a16="http://schemas.microsoft.com/office/drawing/2014/main" id="{5FF876A0-7D3A-9E3C-E22A-D09FD9FA538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2309220509"/>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CD2B1C-F959-56C2-D35B-D347D15AD02A}"/>
              </a:ext>
            </a:extLst>
          </p:cNvPr>
          <p:cNvSpPr>
            <a:spLocks noGrp="1"/>
          </p:cNvSpPr>
          <p:nvPr>
            <p:ph type="title"/>
          </p:nvPr>
        </p:nvSpPr>
        <p:spPr/>
        <p:txBody>
          <a:bodyPr/>
          <a:lstStyle/>
          <a:p>
            <a:r>
              <a:rPr lang="en-GB" dirty="0"/>
              <a:t>Conclusion- Cont’d</a:t>
            </a:r>
          </a:p>
        </p:txBody>
      </p:sp>
      <p:sp>
        <p:nvSpPr>
          <p:cNvPr id="3" name="Content Placeholder 2">
            <a:extLst>
              <a:ext uri="{FF2B5EF4-FFF2-40B4-BE49-F238E27FC236}">
                <a16:creationId xmlns:a16="http://schemas.microsoft.com/office/drawing/2014/main" id="{1493212B-0A3E-3BAD-85A5-869088786728}"/>
              </a:ext>
            </a:extLst>
          </p:cNvPr>
          <p:cNvSpPr>
            <a:spLocks noGrp="1"/>
          </p:cNvSpPr>
          <p:nvPr>
            <p:ph idx="1"/>
          </p:nvPr>
        </p:nvSpPr>
        <p:spPr/>
        <p:txBody>
          <a:bodyPr/>
          <a:lstStyle/>
          <a:p>
            <a:pPr algn="just">
              <a:lnSpc>
                <a:spcPct val="150000"/>
              </a:lnSpc>
            </a:pPr>
            <a:r>
              <a:rPr lang="en-GB" dirty="0"/>
              <a:t>Employers can enhance organisational performance and cultivate healthy employee relations by putting best practices into practice, such as unambiguous policies and procedures, continual training and development, open lines of communication, awards and recognition, and swift resolution of conflicts.</a:t>
            </a:r>
          </a:p>
        </p:txBody>
      </p:sp>
      <p:pic>
        <p:nvPicPr>
          <p:cNvPr id="5" name="Picture 4">
            <a:extLst>
              <a:ext uri="{FF2B5EF4-FFF2-40B4-BE49-F238E27FC236}">
                <a16:creationId xmlns:a16="http://schemas.microsoft.com/office/drawing/2014/main" id="{9EFB8857-7BAF-A883-8868-D8FCA964C7C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497803540"/>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CEC99F-D54C-C98F-F979-B5E4B4B4CD35}"/>
              </a:ext>
            </a:extLst>
          </p:cNvPr>
          <p:cNvSpPr>
            <a:spLocks noGrp="1"/>
          </p:cNvSpPr>
          <p:nvPr>
            <p:ph type="title"/>
          </p:nvPr>
        </p:nvSpPr>
        <p:spPr/>
        <p:txBody>
          <a:bodyPr/>
          <a:lstStyle/>
          <a:p>
            <a:r>
              <a:rPr lang="en-GB" dirty="0"/>
              <a:t>Conclusion- Cont’d</a:t>
            </a:r>
          </a:p>
        </p:txBody>
      </p:sp>
      <p:sp>
        <p:nvSpPr>
          <p:cNvPr id="3" name="Content Placeholder 2">
            <a:extLst>
              <a:ext uri="{FF2B5EF4-FFF2-40B4-BE49-F238E27FC236}">
                <a16:creationId xmlns:a16="http://schemas.microsoft.com/office/drawing/2014/main" id="{2AEDD573-9358-A7AA-96EA-E55831FF8FA6}"/>
              </a:ext>
            </a:extLst>
          </p:cNvPr>
          <p:cNvSpPr>
            <a:spLocks noGrp="1"/>
          </p:cNvSpPr>
          <p:nvPr>
            <p:ph idx="1"/>
          </p:nvPr>
        </p:nvSpPr>
        <p:spPr/>
        <p:txBody>
          <a:bodyPr/>
          <a:lstStyle/>
          <a:p>
            <a:pPr algn="just">
              <a:lnSpc>
                <a:spcPct val="150000"/>
              </a:lnSpc>
            </a:pPr>
            <a:r>
              <a:rPr lang="en-GB" dirty="0"/>
              <a:t>In the end, companies that place a high priority on good employee relations can significantly affect organisational performance, leading to higher levels of productivity, job satisfaction, and employee engagement.</a:t>
            </a:r>
          </a:p>
        </p:txBody>
      </p:sp>
      <p:pic>
        <p:nvPicPr>
          <p:cNvPr id="5" name="Picture 4">
            <a:extLst>
              <a:ext uri="{FF2B5EF4-FFF2-40B4-BE49-F238E27FC236}">
                <a16:creationId xmlns:a16="http://schemas.microsoft.com/office/drawing/2014/main" id="{44BAD4D4-B04E-DD17-DA9B-34B28BC5209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2153309006"/>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128562-BB80-0058-93A2-3BA042BDA5CC}"/>
              </a:ext>
            </a:extLst>
          </p:cNvPr>
          <p:cNvSpPr>
            <a:spLocks noGrp="1"/>
          </p:cNvSpPr>
          <p:nvPr>
            <p:ph type="title"/>
          </p:nvPr>
        </p:nvSpPr>
        <p:spPr/>
        <p:txBody>
          <a:bodyPr/>
          <a:lstStyle/>
          <a:p>
            <a:r>
              <a:rPr lang="en-GB" dirty="0"/>
              <a:t>Conclusion- Cont’d</a:t>
            </a:r>
          </a:p>
        </p:txBody>
      </p:sp>
      <p:sp>
        <p:nvSpPr>
          <p:cNvPr id="3" name="Content Placeholder 2">
            <a:extLst>
              <a:ext uri="{FF2B5EF4-FFF2-40B4-BE49-F238E27FC236}">
                <a16:creationId xmlns:a16="http://schemas.microsoft.com/office/drawing/2014/main" id="{95024EFC-84EE-065B-8567-3344BDD5CDF5}"/>
              </a:ext>
            </a:extLst>
          </p:cNvPr>
          <p:cNvSpPr>
            <a:spLocks noGrp="1"/>
          </p:cNvSpPr>
          <p:nvPr>
            <p:ph idx="1"/>
          </p:nvPr>
        </p:nvSpPr>
        <p:spPr/>
        <p:txBody>
          <a:bodyPr/>
          <a:lstStyle/>
          <a:p>
            <a:pPr algn="just">
              <a:lnSpc>
                <a:spcPct val="150000"/>
              </a:lnSpc>
            </a:pPr>
            <a:r>
              <a:rPr lang="en-GB" dirty="0"/>
              <a:t>Employees are more likely to have a sense of belonging, be more motivated, and be devoted to their work and the business when they feel appreciated and supported, which improves organisational performance and results.</a:t>
            </a:r>
          </a:p>
        </p:txBody>
      </p:sp>
      <p:pic>
        <p:nvPicPr>
          <p:cNvPr id="5" name="Picture 4">
            <a:extLst>
              <a:ext uri="{FF2B5EF4-FFF2-40B4-BE49-F238E27FC236}">
                <a16:creationId xmlns:a16="http://schemas.microsoft.com/office/drawing/2014/main" id="{414DA74B-7D59-C6AE-DC90-5C15F88CA53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3591044687"/>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89CA06-8AE4-8199-6BBB-14AEAD2333CC}"/>
              </a:ext>
            </a:extLst>
          </p:cNvPr>
          <p:cNvSpPr>
            <a:spLocks noGrp="1"/>
          </p:cNvSpPr>
          <p:nvPr>
            <p:ph type="title"/>
          </p:nvPr>
        </p:nvSpPr>
        <p:spPr/>
        <p:txBody>
          <a:bodyPr/>
          <a:lstStyle/>
          <a:p>
            <a:r>
              <a:rPr lang="en-GB" dirty="0"/>
              <a:t>Reference</a:t>
            </a:r>
          </a:p>
        </p:txBody>
      </p:sp>
      <p:graphicFrame>
        <p:nvGraphicFramePr>
          <p:cNvPr id="4" name="Content Placeholder 3">
            <a:extLst>
              <a:ext uri="{FF2B5EF4-FFF2-40B4-BE49-F238E27FC236}">
                <a16:creationId xmlns:a16="http://schemas.microsoft.com/office/drawing/2014/main" id="{1A17C6CB-418A-FE9C-6D6D-38EDFCBB96E2}"/>
              </a:ext>
            </a:extLst>
          </p:cNvPr>
          <p:cNvGraphicFramePr>
            <a:graphicFrameLocks noGrp="1"/>
          </p:cNvGraphicFramePr>
          <p:nvPr>
            <p:ph idx="1"/>
            <p:extLst>
              <p:ext uri="{D42A27DB-BD31-4B8C-83A1-F6EECF244321}">
                <p14:modId xmlns:p14="http://schemas.microsoft.com/office/powerpoint/2010/main" val="148527620"/>
              </p:ext>
            </p:extLst>
          </p:nvPr>
        </p:nvGraphicFramePr>
        <p:xfrm>
          <a:off x="745733" y="3285061"/>
          <a:ext cx="10515600" cy="2468880"/>
        </p:xfrm>
        <a:graphic>
          <a:graphicData uri="http://schemas.openxmlformats.org/drawingml/2006/table">
            <a:tbl>
              <a:tblPr/>
              <a:tblGrid>
                <a:gridCol w="5257800">
                  <a:extLst>
                    <a:ext uri="{9D8B030D-6E8A-4147-A177-3AD203B41FA5}">
                      <a16:colId xmlns:a16="http://schemas.microsoft.com/office/drawing/2014/main" val="3777392077"/>
                    </a:ext>
                  </a:extLst>
                </a:gridCol>
                <a:gridCol w="5257800">
                  <a:extLst>
                    <a:ext uri="{9D8B030D-6E8A-4147-A177-3AD203B41FA5}">
                      <a16:colId xmlns:a16="http://schemas.microsoft.com/office/drawing/2014/main" val="666915771"/>
                    </a:ext>
                  </a:extLst>
                </a:gridCol>
              </a:tblGrid>
              <a:tr h="235320">
                <a:tc>
                  <a:txBody>
                    <a:bodyPr/>
                    <a:lstStyle/>
                    <a:p>
                      <a:pPr algn="l" rtl="1" fontAlgn="t"/>
                      <a:r>
                        <a:rPr lang="ar-SA">
                          <a:solidFill>
                            <a:srgbClr val="000000"/>
                          </a:solidFill>
                          <a:effectLst/>
                        </a:rPr>
                        <a:t>العنوان</a:t>
                      </a:r>
                    </a:p>
                  </a:txBody>
                  <a:tcPr>
                    <a:lnL>
                      <a:noFill/>
                    </a:lnL>
                    <a:lnR>
                      <a:noFill/>
                    </a:lnR>
                    <a:lnT>
                      <a:noFill/>
                    </a:lnT>
                    <a:lnB>
                      <a:noFill/>
                    </a:lnB>
                    <a:solidFill>
                      <a:srgbClr val="FFFFFF"/>
                    </a:solidFill>
                  </a:tcPr>
                </a:tc>
                <a:tc>
                  <a:txBody>
                    <a:bodyPr/>
                    <a:lstStyle/>
                    <a:p>
                      <a:pPr algn="l" rtl="1"/>
                      <a:r>
                        <a:rPr lang="en-GB">
                          <a:solidFill>
                            <a:srgbClr val="000000"/>
                          </a:solidFill>
                          <a:effectLst/>
                        </a:rPr>
                        <a:t>Managing Employment Relations</a:t>
                      </a:r>
                    </a:p>
                  </a:txBody>
                  <a:tcPr anchor="ctr">
                    <a:lnL>
                      <a:noFill/>
                    </a:lnL>
                    <a:lnR>
                      <a:noFill/>
                    </a:lnR>
                    <a:lnT>
                      <a:noFill/>
                    </a:lnT>
                    <a:lnB>
                      <a:noFill/>
                    </a:lnB>
                    <a:solidFill>
                      <a:srgbClr val="FFFFFF"/>
                    </a:solidFill>
                  </a:tcPr>
                </a:tc>
                <a:extLst>
                  <a:ext uri="{0D108BD9-81ED-4DB2-BD59-A6C34878D82A}">
                    <a16:rowId xmlns:a16="http://schemas.microsoft.com/office/drawing/2014/main" val="2535545492"/>
                  </a:ext>
                </a:extLst>
              </a:tr>
              <a:tr h="411809">
                <a:tc>
                  <a:txBody>
                    <a:bodyPr/>
                    <a:lstStyle/>
                    <a:p>
                      <a:pPr algn="l" rtl="1" fontAlgn="t"/>
                      <a:r>
                        <a:rPr lang="ar-SA">
                          <a:solidFill>
                            <a:srgbClr val="000000"/>
                          </a:solidFill>
                          <a:effectLst/>
                        </a:rPr>
                        <a:t>المؤلفون</a:t>
                      </a:r>
                    </a:p>
                  </a:txBody>
                  <a:tcPr>
                    <a:lnL>
                      <a:noFill/>
                    </a:lnL>
                    <a:lnR>
                      <a:noFill/>
                    </a:lnR>
                    <a:lnT>
                      <a:noFill/>
                    </a:lnT>
                    <a:lnB>
                      <a:noFill/>
                    </a:lnB>
                    <a:solidFill>
                      <a:srgbClr val="FFFFFF"/>
                    </a:solidFill>
                  </a:tcPr>
                </a:tc>
                <a:tc>
                  <a:txBody>
                    <a:bodyPr/>
                    <a:lstStyle/>
                    <a:p>
                      <a:pPr algn="l" rtl="1"/>
                      <a:r>
                        <a:rPr lang="en-GB" u="none" strike="noStrike" dirty="0">
                          <a:solidFill>
                            <a:srgbClr val="1155CC"/>
                          </a:solidFill>
                          <a:effectLst/>
                          <a:hlinkClick r:id="rId2"/>
                        </a:rPr>
                        <a:t>John Gennard</a:t>
                      </a:r>
                      <a:r>
                        <a:rPr lang="en-GB" dirty="0">
                          <a:solidFill>
                            <a:srgbClr val="000000"/>
                          </a:solidFill>
                          <a:effectLst/>
                        </a:rPr>
                        <a:t>, </a:t>
                      </a:r>
                      <a:r>
                        <a:rPr lang="en-GB" u="none" strike="noStrike" dirty="0">
                          <a:solidFill>
                            <a:srgbClr val="1155CC"/>
                          </a:solidFill>
                          <a:effectLst/>
                          <a:hlinkClick r:id="rId3"/>
                        </a:rPr>
                        <a:t>Graham Judge</a:t>
                      </a:r>
                      <a:r>
                        <a:rPr lang="en-GB" dirty="0">
                          <a:solidFill>
                            <a:srgbClr val="000000"/>
                          </a:solidFill>
                          <a:effectLst/>
                        </a:rPr>
                        <a:t>, </a:t>
                      </a:r>
                      <a:r>
                        <a:rPr lang="en-GB" u="none" strike="noStrike" dirty="0">
                          <a:solidFill>
                            <a:srgbClr val="1155CC"/>
                          </a:solidFill>
                          <a:effectLst/>
                          <a:hlinkClick r:id="rId4"/>
                        </a:rPr>
                        <a:t>Tony Bennett</a:t>
                      </a:r>
                      <a:r>
                        <a:rPr lang="en-GB" dirty="0">
                          <a:solidFill>
                            <a:srgbClr val="000000"/>
                          </a:solidFill>
                          <a:effectLst/>
                        </a:rPr>
                        <a:t>, </a:t>
                      </a:r>
                      <a:r>
                        <a:rPr lang="en-GB" u="none" strike="noStrike" dirty="0">
                          <a:solidFill>
                            <a:srgbClr val="1155CC"/>
                          </a:solidFill>
                          <a:effectLst/>
                          <a:hlinkClick r:id="rId5"/>
                        </a:rPr>
                        <a:t>Richard </a:t>
                      </a:r>
                      <a:r>
                        <a:rPr lang="en-GB" u="none" strike="noStrike" dirty="0" err="1">
                          <a:solidFill>
                            <a:srgbClr val="1155CC"/>
                          </a:solidFill>
                          <a:effectLst/>
                          <a:hlinkClick r:id="rId5"/>
                        </a:rPr>
                        <a:t>Saundry</a:t>
                      </a:r>
                      <a:endParaRPr lang="en-GB" dirty="0">
                        <a:solidFill>
                          <a:srgbClr val="000000"/>
                        </a:solidFill>
                        <a:effectLst/>
                      </a:endParaRPr>
                    </a:p>
                  </a:txBody>
                  <a:tcPr anchor="ctr">
                    <a:lnL>
                      <a:noFill/>
                    </a:lnL>
                    <a:lnR>
                      <a:noFill/>
                    </a:lnR>
                    <a:lnT>
                      <a:noFill/>
                    </a:lnT>
                    <a:lnB>
                      <a:noFill/>
                    </a:lnB>
                    <a:solidFill>
                      <a:srgbClr val="FFFFFF"/>
                    </a:solidFill>
                  </a:tcPr>
                </a:tc>
                <a:extLst>
                  <a:ext uri="{0D108BD9-81ED-4DB2-BD59-A6C34878D82A}">
                    <a16:rowId xmlns:a16="http://schemas.microsoft.com/office/drawing/2014/main" val="672301220"/>
                  </a:ext>
                </a:extLst>
              </a:tr>
              <a:tr h="235320">
                <a:tc>
                  <a:txBody>
                    <a:bodyPr/>
                    <a:lstStyle/>
                    <a:p>
                      <a:pPr algn="l" rtl="1" fontAlgn="t"/>
                      <a:r>
                        <a:rPr lang="ar-SA">
                          <a:solidFill>
                            <a:srgbClr val="000000"/>
                          </a:solidFill>
                          <a:effectLst/>
                        </a:rPr>
                        <a:t>الإصدار</a:t>
                      </a:r>
                    </a:p>
                  </a:txBody>
                  <a:tcPr>
                    <a:lnL>
                      <a:noFill/>
                    </a:lnL>
                    <a:lnR>
                      <a:noFill/>
                    </a:lnR>
                    <a:lnT>
                      <a:noFill/>
                    </a:lnT>
                    <a:lnB>
                      <a:noFill/>
                    </a:lnB>
                    <a:solidFill>
                      <a:srgbClr val="FFFFFF"/>
                    </a:solidFill>
                  </a:tcPr>
                </a:tc>
                <a:tc>
                  <a:txBody>
                    <a:bodyPr/>
                    <a:lstStyle/>
                    <a:p>
                      <a:pPr algn="l" rtl="1"/>
                      <a:r>
                        <a:rPr lang="ar-SA">
                          <a:solidFill>
                            <a:srgbClr val="000000"/>
                          </a:solidFill>
                          <a:effectLst/>
                        </a:rPr>
                        <a:t>6, مزود بصور توضيحية, مزود بملاحظات توضيحية</a:t>
                      </a:r>
                    </a:p>
                  </a:txBody>
                  <a:tcPr anchor="ctr">
                    <a:lnL>
                      <a:noFill/>
                    </a:lnL>
                    <a:lnR>
                      <a:noFill/>
                    </a:lnR>
                    <a:lnT>
                      <a:noFill/>
                    </a:lnT>
                    <a:lnB>
                      <a:noFill/>
                    </a:lnB>
                    <a:solidFill>
                      <a:srgbClr val="FFFFFF"/>
                    </a:solidFill>
                  </a:tcPr>
                </a:tc>
                <a:extLst>
                  <a:ext uri="{0D108BD9-81ED-4DB2-BD59-A6C34878D82A}">
                    <a16:rowId xmlns:a16="http://schemas.microsoft.com/office/drawing/2014/main" val="3901186805"/>
                  </a:ext>
                </a:extLst>
              </a:tr>
              <a:tr h="235320">
                <a:tc>
                  <a:txBody>
                    <a:bodyPr/>
                    <a:lstStyle/>
                    <a:p>
                      <a:pPr algn="l" rtl="1" fontAlgn="t"/>
                      <a:r>
                        <a:rPr lang="ar-SA" dirty="0">
                          <a:solidFill>
                            <a:srgbClr val="000000"/>
                          </a:solidFill>
                          <a:effectLst/>
                        </a:rPr>
                        <a:t>الناشر</a:t>
                      </a:r>
                    </a:p>
                  </a:txBody>
                  <a:tcPr>
                    <a:lnL>
                      <a:noFill/>
                    </a:lnL>
                    <a:lnR>
                      <a:noFill/>
                    </a:lnR>
                    <a:lnT>
                      <a:noFill/>
                    </a:lnT>
                    <a:lnB>
                      <a:noFill/>
                    </a:lnB>
                    <a:solidFill>
                      <a:srgbClr val="FFFFFF"/>
                    </a:solidFill>
                  </a:tcPr>
                </a:tc>
                <a:tc>
                  <a:txBody>
                    <a:bodyPr/>
                    <a:lstStyle/>
                    <a:p>
                      <a:pPr algn="l" rtl="1"/>
                      <a:r>
                        <a:rPr lang="en-GB">
                          <a:solidFill>
                            <a:srgbClr val="000000"/>
                          </a:solidFill>
                          <a:effectLst/>
                        </a:rPr>
                        <a:t>Kogan Page, Limited, 2016</a:t>
                      </a:r>
                    </a:p>
                  </a:txBody>
                  <a:tcPr anchor="ctr">
                    <a:lnL>
                      <a:noFill/>
                    </a:lnL>
                    <a:lnR>
                      <a:noFill/>
                    </a:lnR>
                    <a:lnT>
                      <a:noFill/>
                    </a:lnT>
                    <a:lnB>
                      <a:noFill/>
                    </a:lnB>
                    <a:solidFill>
                      <a:srgbClr val="FFFFFF"/>
                    </a:solidFill>
                  </a:tcPr>
                </a:tc>
                <a:extLst>
                  <a:ext uri="{0D108BD9-81ED-4DB2-BD59-A6C34878D82A}">
                    <a16:rowId xmlns:a16="http://schemas.microsoft.com/office/drawing/2014/main" val="1422237771"/>
                  </a:ext>
                </a:extLst>
              </a:tr>
              <a:tr h="235320">
                <a:tc>
                  <a:txBody>
                    <a:bodyPr/>
                    <a:lstStyle/>
                    <a:p>
                      <a:pPr algn="l" rtl="1" fontAlgn="t"/>
                      <a:r>
                        <a:rPr lang="ar-SA">
                          <a:solidFill>
                            <a:srgbClr val="000000"/>
                          </a:solidFill>
                          <a:effectLst/>
                        </a:rPr>
                        <a:t>رقم </a:t>
                      </a:r>
                      <a:r>
                        <a:rPr lang="en-GB">
                          <a:solidFill>
                            <a:srgbClr val="000000"/>
                          </a:solidFill>
                          <a:effectLst/>
                        </a:rPr>
                        <a:t>ISBN (</a:t>
                      </a:r>
                      <a:r>
                        <a:rPr lang="ar-SA">
                          <a:solidFill>
                            <a:srgbClr val="000000"/>
                          </a:solidFill>
                          <a:effectLst/>
                        </a:rPr>
                        <a:t>الرقم الدولي المعياري للكتاب)</a:t>
                      </a:r>
                    </a:p>
                  </a:txBody>
                  <a:tcPr>
                    <a:lnL>
                      <a:noFill/>
                    </a:lnL>
                    <a:lnR>
                      <a:noFill/>
                    </a:lnR>
                    <a:lnT>
                      <a:noFill/>
                    </a:lnT>
                    <a:lnB>
                      <a:noFill/>
                    </a:lnB>
                    <a:solidFill>
                      <a:srgbClr val="FFFFFF"/>
                    </a:solidFill>
                  </a:tcPr>
                </a:tc>
                <a:tc>
                  <a:txBody>
                    <a:bodyPr/>
                    <a:lstStyle/>
                    <a:p>
                      <a:pPr algn="l" rtl="1"/>
                      <a:r>
                        <a:rPr lang="en-GB">
                          <a:solidFill>
                            <a:srgbClr val="000000"/>
                          </a:solidFill>
                          <a:effectLst/>
                        </a:rPr>
                        <a:t>1843983788, 9781843983781</a:t>
                      </a:r>
                    </a:p>
                  </a:txBody>
                  <a:tcPr anchor="ctr">
                    <a:lnL>
                      <a:noFill/>
                    </a:lnL>
                    <a:lnR>
                      <a:noFill/>
                    </a:lnR>
                    <a:lnT>
                      <a:noFill/>
                    </a:lnT>
                    <a:lnB>
                      <a:noFill/>
                    </a:lnB>
                    <a:solidFill>
                      <a:srgbClr val="FFFFFF"/>
                    </a:solidFill>
                  </a:tcPr>
                </a:tc>
                <a:extLst>
                  <a:ext uri="{0D108BD9-81ED-4DB2-BD59-A6C34878D82A}">
                    <a16:rowId xmlns:a16="http://schemas.microsoft.com/office/drawing/2014/main" val="1651710030"/>
                  </a:ext>
                </a:extLst>
              </a:tr>
              <a:tr h="235320">
                <a:tc>
                  <a:txBody>
                    <a:bodyPr/>
                    <a:lstStyle/>
                    <a:p>
                      <a:pPr algn="l" rtl="1" fontAlgn="t"/>
                      <a:r>
                        <a:rPr lang="ar-SA">
                          <a:solidFill>
                            <a:srgbClr val="000000"/>
                          </a:solidFill>
                          <a:effectLst/>
                        </a:rPr>
                        <a:t>عدد الصفحات</a:t>
                      </a:r>
                    </a:p>
                  </a:txBody>
                  <a:tcPr>
                    <a:lnL>
                      <a:noFill/>
                    </a:lnL>
                    <a:lnR>
                      <a:noFill/>
                    </a:lnR>
                    <a:lnT>
                      <a:noFill/>
                    </a:lnT>
                    <a:lnB>
                      <a:noFill/>
                    </a:lnB>
                    <a:solidFill>
                      <a:srgbClr val="FFFFFF"/>
                    </a:solidFill>
                  </a:tcPr>
                </a:tc>
                <a:tc>
                  <a:txBody>
                    <a:bodyPr/>
                    <a:lstStyle/>
                    <a:p>
                      <a:pPr algn="l" rtl="1"/>
                      <a:r>
                        <a:rPr lang="ar-SA" dirty="0">
                          <a:solidFill>
                            <a:srgbClr val="000000"/>
                          </a:solidFill>
                          <a:effectLst/>
                        </a:rPr>
                        <a:t>416 من الصفحات</a:t>
                      </a:r>
                    </a:p>
                  </a:txBody>
                  <a:tcPr anchor="ctr">
                    <a:lnL>
                      <a:noFill/>
                    </a:lnL>
                    <a:lnR>
                      <a:noFill/>
                    </a:lnR>
                    <a:lnT>
                      <a:noFill/>
                    </a:lnT>
                    <a:lnB>
                      <a:noFill/>
                    </a:lnB>
                    <a:solidFill>
                      <a:srgbClr val="FFFFFF"/>
                    </a:solidFill>
                  </a:tcPr>
                </a:tc>
                <a:extLst>
                  <a:ext uri="{0D108BD9-81ED-4DB2-BD59-A6C34878D82A}">
                    <a16:rowId xmlns:a16="http://schemas.microsoft.com/office/drawing/2014/main" val="592955326"/>
                  </a:ext>
                </a:extLst>
              </a:tr>
            </a:tbl>
          </a:graphicData>
        </a:graphic>
      </p:graphicFrame>
      <p:pic>
        <p:nvPicPr>
          <p:cNvPr id="6" name="Picture 5" descr="A book cover with a group of birds with long beaks&#10;&#10;Description automatically generated">
            <a:extLst>
              <a:ext uri="{FF2B5EF4-FFF2-40B4-BE49-F238E27FC236}">
                <a16:creationId xmlns:a16="http://schemas.microsoft.com/office/drawing/2014/main" id="{0AAB8DEF-2BDA-4505-E021-5876DE68228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075488" y="949355"/>
            <a:ext cx="3060685" cy="2335706"/>
          </a:xfrm>
          <a:prstGeom prst="rect">
            <a:avLst/>
          </a:prstGeom>
        </p:spPr>
      </p:pic>
      <p:pic>
        <p:nvPicPr>
          <p:cNvPr id="7" name="Picture 6">
            <a:extLst>
              <a:ext uri="{FF2B5EF4-FFF2-40B4-BE49-F238E27FC236}">
                <a16:creationId xmlns:a16="http://schemas.microsoft.com/office/drawing/2014/main" id="{C35A9590-A950-1567-A1BB-08D4ACCB059C}"/>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4289729498"/>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TextBox 9"/>
          <p:cNvSpPr txBox="1"/>
          <p:nvPr/>
        </p:nvSpPr>
        <p:spPr>
          <a:xfrm>
            <a:off x="705831" y="5707075"/>
            <a:ext cx="4524565" cy="82994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prstClr val="white"/>
                </a:solidFill>
                <a:effectLst/>
                <a:uLnTx/>
                <a:uFillTx/>
                <a:latin typeface="Alexandria" charset="0"/>
                <a:ea typeface="+mn-ea"/>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1352018" y="3719266"/>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23" name="Graphic 22"/>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0f9785fd1d49e811b461e4a4d070eb6a">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dcd5f44a92ed3da2b367a658c54edbe"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8E8FA663-5193-48F9-8E77-320DEF621D67}"/>
</file>

<file path=customXml/itemProps2.xml><?xml version="1.0" encoding="utf-8"?>
<ds:datastoreItem xmlns:ds="http://schemas.openxmlformats.org/officeDocument/2006/customXml" ds:itemID="{5ED2ABB6-0D40-427B-ABCC-382FC854DB12}"/>
</file>

<file path=customXml/itemProps3.xml><?xml version="1.0" encoding="utf-8"?>
<ds:datastoreItem xmlns:ds="http://schemas.openxmlformats.org/officeDocument/2006/customXml" ds:itemID="{80C9038C-E09A-4C14-9E1F-ADA88175CA27}"/>
</file>

<file path=docProps/app.xml><?xml version="1.0" encoding="utf-8"?>
<Properties xmlns="http://schemas.openxmlformats.org/officeDocument/2006/extended-properties" xmlns:vt="http://schemas.openxmlformats.org/officeDocument/2006/docPropsVTypes">
  <TotalTime>1316</TotalTime>
  <Words>1530</Words>
  <Application>Microsoft Office PowerPoint</Application>
  <PresentationFormat>Widescreen</PresentationFormat>
  <Paragraphs>117</Paragraphs>
  <Slides>45</Slides>
  <Notes>2</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45</vt:i4>
      </vt:variant>
    </vt:vector>
  </HeadingPairs>
  <TitlesOfParts>
    <vt:vector size="53" baseType="lpstr">
      <vt:lpstr>Alexandria</vt:lpstr>
      <vt:lpstr>Aptos</vt:lpstr>
      <vt:lpstr>Aptos Display</vt:lpstr>
      <vt:lpstr>Arial</vt:lpstr>
      <vt:lpstr>Calibri</vt:lpstr>
      <vt:lpstr>Open Sans</vt:lpstr>
      <vt:lpstr>Roboto</vt:lpstr>
      <vt:lpstr>Office Theme</vt:lpstr>
      <vt:lpstr>PowerPoint Presentation</vt:lpstr>
      <vt:lpstr>PowerPoint Presentation</vt:lpstr>
      <vt:lpstr>What is the role of management in employee relations?</vt:lpstr>
      <vt:lpstr>The role of management in employee relations</vt:lpstr>
      <vt:lpstr>The role of management in employee relations</vt:lpstr>
      <vt:lpstr>The role of management in employee relations</vt:lpstr>
      <vt:lpstr>The role of management in employee relations</vt:lpstr>
      <vt:lpstr>The role of management in employee relations</vt:lpstr>
      <vt:lpstr>The role of management in employee relations</vt:lpstr>
      <vt:lpstr>The role of management in employee relations</vt:lpstr>
      <vt:lpstr>The role of management in employee relations</vt:lpstr>
      <vt:lpstr>The role of management in employee relations</vt:lpstr>
      <vt:lpstr>The role of management in employee relations</vt:lpstr>
      <vt:lpstr>The role of management in employee relations</vt:lpstr>
      <vt:lpstr>The role of management in employee relations</vt:lpstr>
      <vt:lpstr>The role of management in employee relations</vt:lpstr>
      <vt:lpstr>The role of management in employee relations</vt:lpstr>
      <vt:lpstr>The role of management in employee relations</vt:lpstr>
      <vt:lpstr>Key Principles of Managing Employee Relations </vt:lpstr>
      <vt:lpstr>Key Principles of Managing Employee Relations </vt:lpstr>
      <vt:lpstr>Key Principles of Managing Employee Relations  1. Communication </vt:lpstr>
      <vt:lpstr>Key Principles of Managing Employee Relations </vt:lpstr>
      <vt:lpstr>Key Principles of Managing Employee Relations  2. Fairness and consistency: </vt:lpstr>
      <vt:lpstr>Key Principles of Managing Employee Relations </vt:lpstr>
      <vt:lpstr>Key Principles of Managing Employee Relations  3. Respect </vt:lpstr>
      <vt:lpstr>Key Principles of Managing Employee Relations</vt:lpstr>
      <vt:lpstr>Key Principles of Managing Employee Relations  4. Employee Involvement : </vt:lpstr>
      <vt:lpstr>Key Principles of Managing Employee Relations </vt:lpstr>
      <vt:lpstr>What is the role of management in employee relations?</vt:lpstr>
      <vt:lpstr>The role of management in employee relations</vt:lpstr>
      <vt:lpstr>Define Employee relations specialist </vt:lpstr>
      <vt:lpstr>Employee relations specialist </vt:lpstr>
      <vt:lpstr>How can employers foster positive employee relations?</vt:lpstr>
      <vt:lpstr>How can employers foster positive employee relations?</vt:lpstr>
      <vt:lpstr>The effect of employee relation on organizational performance</vt:lpstr>
      <vt:lpstr>The effect of employee relation on organizational performance</vt:lpstr>
      <vt:lpstr>What are the Common employee relations challenges?</vt:lpstr>
      <vt:lpstr>Common employee relations challenges</vt:lpstr>
      <vt:lpstr>Chapter Conclusion</vt:lpstr>
      <vt:lpstr>Conclusion</vt:lpstr>
      <vt:lpstr>Conclusion- Cont’d</vt:lpstr>
      <vt:lpstr>Conclusion- Cont’d</vt:lpstr>
      <vt:lpstr>Conclusion- Cont’d</vt:lpstr>
      <vt:lpstr>Reference</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Nourhan Sayed</dc:creator>
  <cp:lastModifiedBy>Nourhan Sayed</cp:lastModifiedBy>
  <cp:revision>5</cp:revision>
  <dcterms:created xsi:type="dcterms:W3CDTF">2024-03-06T17:55:03Z</dcterms:created>
  <dcterms:modified xsi:type="dcterms:W3CDTF">2024-03-08T17:45:52Z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