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536" r:id="rId5"/>
    <p:sldId id="648" r:id="rId6"/>
    <p:sldId id="629" r:id="rId7"/>
    <p:sldId id="630" r:id="rId8"/>
    <p:sldId id="722" r:id="rId9"/>
    <p:sldId id="723" r:id="rId10"/>
    <p:sldId id="724" r:id="rId11"/>
    <p:sldId id="725" r:id="rId12"/>
    <p:sldId id="726" r:id="rId13"/>
    <p:sldId id="727" r:id="rId14"/>
    <p:sldId id="728" r:id="rId15"/>
    <p:sldId id="689" r:id="rId16"/>
    <p:sldId id="729" r:id="rId17"/>
    <p:sldId id="730" r:id="rId18"/>
    <p:sldId id="731" r:id="rId19"/>
    <p:sldId id="732" r:id="rId20"/>
    <p:sldId id="733" r:id="rId21"/>
    <p:sldId id="734" r:id="rId22"/>
    <p:sldId id="735" r:id="rId23"/>
    <p:sldId id="710" r:id="rId24"/>
    <p:sldId id="736" r:id="rId25"/>
    <p:sldId id="737" r:id="rId26"/>
    <p:sldId id="738" r:id="rId27"/>
    <p:sldId id="739" r:id="rId28"/>
    <p:sldId id="740" r:id="rId29"/>
    <p:sldId id="741" r:id="rId30"/>
    <p:sldId id="695" r:id="rId31"/>
    <p:sldId id="742" r:id="rId32"/>
    <p:sldId id="743" r:id="rId33"/>
    <p:sldId id="744" r:id="rId34"/>
    <p:sldId id="745" r:id="rId35"/>
    <p:sldId id="746" r:id="rId36"/>
    <p:sldId id="747" r:id="rId37"/>
    <p:sldId id="748" r:id="rId38"/>
    <p:sldId id="704" r:id="rId39"/>
    <p:sldId id="749" r:id="rId40"/>
    <p:sldId id="750" r:id="rId41"/>
    <p:sldId id="751" r:id="rId42"/>
    <p:sldId id="752" r:id="rId43"/>
    <p:sldId id="753" r:id="rId44"/>
    <p:sldId id="754" r:id="rId45"/>
    <p:sldId id="756"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648"/>
            <p14:sldId id="629"/>
            <p14:sldId id="630"/>
            <p14:sldId id="722"/>
            <p14:sldId id="723"/>
            <p14:sldId id="724"/>
            <p14:sldId id="725"/>
            <p14:sldId id="726"/>
            <p14:sldId id="727"/>
            <p14:sldId id="728"/>
            <p14:sldId id="689"/>
            <p14:sldId id="729"/>
            <p14:sldId id="730"/>
            <p14:sldId id="731"/>
            <p14:sldId id="732"/>
            <p14:sldId id="733"/>
            <p14:sldId id="734"/>
            <p14:sldId id="735"/>
            <p14:sldId id="710"/>
            <p14:sldId id="736"/>
            <p14:sldId id="737"/>
            <p14:sldId id="738"/>
            <p14:sldId id="739"/>
            <p14:sldId id="740"/>
            <p14:sldId id="741"/>
            <p14:sldId id="695"/>
            <p14:sldId id="742"/>
            <p14:sldId id="743"/>
            <p14:sldId id="744"/>
            <p14:sldId id="745"/>
            <p14:sldId id="746"/>
            <p14:sldId id="747"/>
            <p14:sldId id="748"/>
            <p14:sldId id="704"/>
            <p14:sldId id="749"/>
            <p14:sldId id="750"/>
            <p14:sldId id="751"/>
            <p14:sldId id="752"/>
            <p14:sldId id="753"/>
            <p14:sldId id="754"/>
            <p14:sldId id="7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1D8EC"/>
    <a:srgbClr val="FFD200"/>
    <a:srgbClr val="9FD47A"/>
    <a:srgbClr val="EBB44F"/>
    <a:srgbClr val="6AB8CC"/>
    <a:srgbClr val="FFC501"/>
    <a:srgbClr val="017AB7"/>
    <a:srgbClr val="F58221"/>
    <a:srgbClr val="00AEE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557" autoAdjust="0"/>
  </p:normalViewPr>
  <p:slideViewPr>
    <p:cSldViewPr snapToGrid="0">
      <p:cViewPr varScale="1">
        <p:scale>
          <a:sx n="69" d="100"/>
          <a:sy n="69" d="100"/>
        </p:scale>
        <p:origin x="780" y="60"/>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97811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08251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62341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326930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169FC6E-BD13-0C7C-83DF-90F5B228F5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BBF51B25-68CA-15EC-A0F7-ACB110D64F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4A3EF52D-2F6B-DF4D-49E4-1228629F0D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A231568C-C293-EA22-58EB-6D96F0EBF84B}"/>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161184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19061DA-BCC3-FF7E-E7CF-445D1292CC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EFA30AA2-E487-0B12-77C9-F758ABF881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CA55D4F-EE7D-6877-4F8C-BE5E7BDB49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7E97F6C-0F89-147C-30B3-045241E83930}"/>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119220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BFEED8D-01A9-76AA-8AF1-3B318C9336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27237EC-5823-4666-CB07-8EF24BD1D0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62FCE1CE-1B46-A54F-2DF2-895A6943A7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84B6682-94B9-E733-107B-A0F8B609463E}"/>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5408024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AC32B35-3829-19ED-D2C5-DAD2BBD329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0500D47-0296-2D3D-D35F-B40879176B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06ADEFC-43E9-0F6F-2290-0B5683ED7B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7515B23-651F-2848-76FE-716D42C2CFB4}"/>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7258672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5AA8110-699C-BA0E-614A-0FE3481A46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6256DF6-92F7-FFA6-5A4D-7C342AF7E7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BFF2FA1-3A6C-C31F-BF96-F18B0D866F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59A1868-5ACF-C426-A519-F907E4CC8E49}"/>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674710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7BC6FE2-33CD-289B-9C81-6157C0FF0D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17A2C222-9BC8-AEC2-0EE1-800A1349DD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011F09DB-E6FC-8AA7-967C-0A7DAE12AA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C62A831-8EC0-9E74-364E-88ECE373BD6F}"/>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9320426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BDFCEE4-21A2-0539-6CD0-DB6105DFFE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FEB4489-3F50-DEBB-2F5F-44609F6746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D4CE15EC-0363-9FC1-10C0-9458F364FBB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098B33B-1C0C-2829-3122-0C56564AE282}"/>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775535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2434D8D-BFE9-7EDD-EBB0-5F3DD1A91A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87884F5D-F521-89F6-0029-A6627F0394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7AE348B-138D-30DD-0616-0A763E612D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2F69222B-2758-81E1-65D6-0EC810DF9FE4}"/>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9917155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CE81FDF-79CA-5F61-C647-236AC339E9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087E4D26-B3FB-6A0B-03B4-5E98FE7717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D761A6B-0E06-F6A3-9407-4E339B35DF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8821DB8-D86B-12D4-8396-84E98D7A7CF1}"/>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496889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18F140E-EEBD-3260-74CB-CF471A5D7B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A9827C9-826A-EDF1-5A93-321C58DCCB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2FA02531-FA86-C58B-0358-CBCCF940CB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264CD6B4-91CA-93D4-486D-C13C1E6B293C}"/>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1153644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5876034-732A-09C5-3C5E-DC6D1952CB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E6763914-233F-AA50-EDE1-BB28F008DB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8C91FD0-CD63-DD37-07F6-BDE0F3F2AB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1D350D43-0787-FC41-678F-488A5F9EE768}"/>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2949251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CAFDF9B-9D8E-DD95-246A-8122649EDB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D34615E-58BD-3C6C-F74B-708313910E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7CE4441-D2CF-C0A0-963E-7A0E26D169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6B65E9D6-E1E2-ADED-3EBE-3A7CD2A68DB3}"/>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9166108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FB817A6-9339-F660-DE93-A544E1BF2A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8D9B6E34-37AE-1DA5-A24A-A72ECC0C15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263EF93-8724-86E7-2DC3-3FB8DAB4EF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B9F2F1B2-1BD8-7D24-ACBD-2505A3703285}"/>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1827501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5CECBDA-ACD1-B918-DC0F-0A4A40376D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C752D1D-C312-A7AE-5520-D5DD8D9F1C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F4E24A8-FDF2-298B-5745-9077CB1A1D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99E7DFC-29E8-D2F8-7567-6F31099F047A}"/>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9523789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03419E1-2B68-3D68-A535-BD2A26239E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9F94DBB-E7B7-30AE-E20D-E01CB34323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605B00C-F03A-671C-B929-C2037937FA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B28ED464-F5A6-60CE-CE07-8866A0901355}"/>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5701957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890B46-DD9D-70E8-F8CE-77C7A9E186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84F7ABDE-221B-A525-9C2C-C15304B2FC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5F26E2FE-CF3C-E53C-688B-E79DF0DDBA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153A7ADC-322C-752F-38C5-CAF9AF66A934}"/>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5850031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E0A7D04-2082-9B08-A115-1C5C399335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7C6421AB-F295-755E-1BD6-E5E8AC4252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1E61F8EA-E020-A5DD-8E02-C13A332B56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2DAA54A-C137-04A4-F19D-81CCE2A5F79F}"/>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230492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F1F61CC-9C00-7DBF-7132-224B6ECD56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E885BB2-0FBD-196D-8310-89E01815C7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B7736FF-10DE-61BE-DBA0-349AF17245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2962CC4-9F86-2A7F-A045-78BC4A568DBE}"/>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2097519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DF9CF9-1A3B-7794-5002-FE21EDA818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A7F0DA2F-D2DD-C2C7-AA4D-50065B4EBF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21AFA75-2ECE-5546-5051-5D0ECDDF1C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81857FBE-7D8E-C03D-3E50-F8CBF3B9557D}"/>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7489009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D7ED33C-AE6D-90DC-7DC2-A79D7786EB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1C475D0-2397-0FD3-64B2-87BC02ADBD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7459A97-C8B3-B3D7-0D48-3AC9406B1B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F123EF2-122A-F477-3E3D-2A673326A5A3}"/>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936540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3D1F09A-1281-7B6E-9A03-9D057CC32D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0B2CF5F4-BE60-933D-54DA-A2A93482F4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77599696-92D8-06D7-60CC-CD7A12A2FF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F5C07789-ACF4-38DB-0F69-C93BCB68D913}"/>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813533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9B14B5B-7687-BFFB-550A-FE9723D888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F16C5A7-ECF4-4C4D-5514-A7A617000B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36A1FB8-7B2E-6335-251C-8CF5CC9C22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C5C7571-8E9C-268A-F005-135580B535E0}"/>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2083113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A68DE2B-A1A0-0203-77C3-B51A20B50E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A1A03232-BA1F-D0F6-FF06-0D381C2743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69477D8-5FF7-357E-260C-238807D81F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71FB065-E7B2-C13B-55F3-B1BD4230A958}"/>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5270796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F800FDA-8CC3-7E3F-9F2C-9CB7031547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5820E5F-8525-0BA3-839F-F6BC67F833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7984BB4-5F7B-A22D-476F-172709B308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2618F250-9B4E-0BDA-50BC-683F496DD31A}"/>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1786902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D7F618A-8FCB-D322-59D2-C895F4DB6A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024B6F7-4639-282A-4264-B8EB50498D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061161C-7EE1-7DC4-E6FB-1853E6A16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1815DA8-FE63-4E8D-803A-7D1323E4FF33}"/>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948875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525F984-FC22-9F6F-B819-DE45E28790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0CDFB0BB-E8DE-5349-75EF-B4690EBF48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1D21989-A213-804C-E0FA-76CCB75AF8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B15C08C-B1A0-EEB7-8424-8C7EA98A8854}"/>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21849869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5669EA4-55EA-774D-9136-903563D51E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2FEA33EE-4D0C-11EC-72F9-3034A93FA0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0876FE7-42EC-FECD-B981-50176FDFF2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56E08612-222F-2819-A837-46B4B7DA73ED}"/>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98908091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3292F17-C3F8-8CAC-9B0C-027154C638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E797A14-F271-D015-4899-8611541E2E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11BD8A00-25C3-2FBD-37C7-48ACCEC50D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65992AE-4D3A-C0A5-6E1A-2AD67B92F7F0}"/>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4761727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FABA7B4-A37D-BC9E-808D-91847528B1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2E6E8600-E6AC-25E4-8AFE-E794C24C90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14D9F73-45B1-F849-5A3B-8685797999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B2A84F5D-F741-2F98-F53B-960E76C6DE9C}"/>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28044953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17A5A65-770F-B187-9FDB-D586D4D913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18B58291-BBAB-F4DE-071E-3A08157253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782E9A45-5CC3-CE61-A710-BE97FD5F2C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C189CAA-FFCC-5FA7-240D-E2FF510E18FF}"/>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21376820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A1D391F-CC8B-B181-DD50-F9606348C2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D121596-0879-55D1-7DC1-494804672E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0E236BA-6084-783D-622E-FB733526B7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2898377-406D-0A4B-A4AE-43DD83C15923}"/>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8531142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8BFC966-6C1C-2486-02FF-C6F08D61B2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1F593D9-4619-2D91-20A1-D4C27CFF8B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423743D7-AF60-17F9-2A06-B09E66A6FA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0614A42-D0D7-5AA9-C087-20F892CA2513}"/>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880215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jp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5.jpe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27.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5.xml"/><Relationship Id="rId5" Type="http://schemas.openxmlformats.org/officeDocument/2006/relationships/image" Target="../media/image33.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94617" y="2357884"/>
            <a:ext cx="5526934" cy="584775"/>
          </a:xfrm>
          <a:prstGeom prst="rect">
            <a:avLst/>
          </a:prstGeom>
          <a:noFill/>
        </p:spPr>
        <p:txBody>
          <a:bodyPr wrap="square" rtlCol="0">
            <a:spAutoFit/>
          </a:bodyPr>
          <a:lstStyle/>
          <a:p>
            <a:pPr algn="ctr"/>
            <a:r>
              <a:rPr lang="ar-EG" sz="3200" b="1" dirty="0"/>
              <a:t>الاقتصاد السلوكي والتسويق الرقمي</a:t>
            </a:r>
            <a:endParaRPr lang="en-US" sz="3200" b="1" dirty="0">
              <a:latin typeface="Alexandria" charset="0"/>
              <a:cs typeface="Alexandria" charset="0"/>
            </a:endParaRPr>
          </a:p>
        </p:txBody>
      </p:sp>
      <p:sp>
        <p:nvSpPr>
          <p:cNvPr id="34" name="Rectangle: Rounded Corners 33"/>
          <p:cNvSpPr/>
          <p:nvPr/>
        </p:nvSpPr>
        <p:spPr>
          <a:xfrm>
            <a:off x="1390968" y="573548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الثامنة</a:t>
            </a:r>
            <a:endParaRPr lang="en-US" sz="2800" b="1" dirty="0">
              <a:solidFill>
                <a:schemeClr val="bg1"/>
              </a:solidFill>
              <a:latin typeface="Times New Roman"/>
              <a:cs typeface="Times New Roman"/>
            </a:endParaRPr>
          </a:p>
        </p:txBody>
      </p:sp>
      <p:sp>
        <p:nvSpPr>
          <p:cNvPr id="46" name="TextBox 45"/>
          <p:cNvSpPr txBox="1"/>
          <p:nvPr/>
        </p:nvSpPr>
        <p:spPr>
          <a:xfrm>
            <a:off x="2390746" y="4693379"/>
            <a:ext cx="1348446" cy="461665"/>
          </a:xfrm>
          <a:prstGeom prst="rect">
            <a:avLst/>
          </a:prstGeom>
          <a:noFill/>
        </p:spPr>
        <p:txBody>
          <a:bodyPr wrap="none" rtlCol="0">
            <a:spAutoFit/>
          </a:bodyPr>
          <a:lstStyle/>
          <a:p>
            <a:r>
              <a:rPr lang="en-MY" sz="2400" dirty="0">
                <a:latin typeface="Alexandria" charset="0"/>
                <a:cs typeface="Alexandria" charset="0"/>
              </a:rPr>
              <a:t>MKT236</a:t>
            </a:r>
            <a:endParaRPr lang="en-US" sz="24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xmlns="" id="{070C19C1-1189-2F4B-4A5F-BC7820FA69EF}"/>
              </a:ext>
            </a:extLst>
          </p:cNvPr>
          <p:cNvSpPr txBox="1"/>
          <p:nvPr/>
        </p:nvSpPr>
        <p:spPr>
          <a:xfrm>
            <a:off x="1922687" y="3651269"/>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1848098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375" y="1306191"/>
            <a:ext cx="11190782" cy="4401205"/>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ar-EG" sz="2800" b="1" dirty="0">
                <a:latin typeface="Alexandria"/>
              </a:rPr>
              <a:t>في المحاضرة السابقة</a:t>
            </a:r>
            <a:r>
              <a:rPr lang="ar-EG" sz="2800" b="1" dirty="0">
                <a:latin typeface="Alexandria" charset="0"/>
                <a:cs typeface="Alexandria" charset="0"/>
              </a:rPr>
              <a:t> </a:t>
            </a:r>
            <a:r>
              <a:rPr lang="ar-EG" sz="2800" b="1" dirty="0">
                <a:latin typeface="Alexandria"/>
              </a:rPr>
              <a:t>:</a:t>
            </a:r>
            <a:endParaRPr lang="ar-EG" sz="2800" b="1" dirty="0">
              <a:latin typeface="Alexandria" charset="0"/>
              <a:cs typeface="Alexandria" charset="0"/>
            </a:endParaRPr>
          </a:p>
          <a:p>
            <a:pPr marL="457200" indent="-457200" algn="r" rtl="1">
              <a:lnSpc>
                <a:spcPct val="150000"/>
              </a:lnSpc>
              <a:buFont typeface="Arial" panose="020B0604020202020204" pitchFamily="34" charset="0"/>
              <a:buChar char="•"/>
            </a:pPr>
            <a:r>
              <a:rPr lang="ar-EG" sz="2800" b="1" dirty="0"/>
              <a:t> مقدمة في المنافسة الاقتصادية في البيئة الرقمية.</a:t>
            </a:r>
          </a:p>
          <a:p>
            <a:pPr marL="457200" indent="-457200" algn="r" rtl="1">
              <a:lnSpc>
                <a:spcPct val="150000"/>
              </a:lnSpc>
              <a:buFont typeface="Arial" panose="020B0604020202020204" pitchFamily="34" charset="0"/>
              <a:buChar char="•"/>
            </a:pPr>
            <a:r>
              <a:rPr lang="ar-EG" sz="2800" b="1" dirty="0"/>
              <a:t>الابتكار التكنولوجي والمنافسة الرقمية.</a:t>
            </a:r>
          </a:p>
          <a:p>
            <a:pPr marL="457200" indent="-457200" algn="r" rtl="1">
              <a:lnSpc>
                <a:spcPct val="150000"/>
              </a:lnSpc>
              <a:buFont typeface="Arial" panose="020B0604020202020204" pitchFamily="34" charset="0"/>
              <a:buChar char="•"/>
            </a:pPr>
            <a:r>
              <a:rPr lang="ar-EG" sz="2800" b="1" dirty="0"/>
              <a:t>كيف يؤثر التسويق الرقمي على طبيعة المنافسة</a:t>
            </a:r>
            <a:r>
              <a:rPr lang="en-US" sz="2800" b="1" dirty="0"/>
              <a:t> </a:t>
            </a:r>
            <a:r>
              <a:rPr lang="ar-EG" sz="2800" b="1" dirty="0"/>
              <a:t>الاقتصادية؟</a:t>
            </a:r>
          </a:p>
          <a:p>
            <a:pPr marL="457200" indent="-457200" algn="r" rtl="1">
              <a:lnSpc>
                <a:spcPct val="150000"/>
              </a:lnSpc>
              <a:buFont typeface="Arial" panose="020B0604020202020204" pitchFamily="34" charset="0"/>
              <a:buChar char="•"/>
            </a:pPr>
            <a:r>
              <a:rPr lang="ar-EG" sz="2800" b="1" dirty="0"/>
              <a:t> استراتيجيات الشركات الكبرى والشركات الناشئة في البيئة الاقتصادية الرقمية.</a:t>
            </a:r>
          </a:p>
          <a:p>
            <a:pPr marL="457200" indent="-457200" algn="r" rtl="1">
              <a:lnSpc>
                <a:spcPct val="150000"/>
              </a:lnSpc>
              <a:buFont typeface="Arial" panose="020B0604020202020204" pitchFamily="34" charset="0"/>
              <a:buChar char="•"/>
            </a:pPr>
            <a:r>
              <a:rPr lang="ar-EG" sz="2800" b="1" dirty="0"/>
              <a:t> أمثلة ودراسات حالة للمنافسة الرقمية. </a:t>
            </a:r>
          </a:p>
          <a:p>
            <a:pPr algn="r"/>
            <a:r>
              <a:rPr lang="ar-SA" sz="2800" b="1" dirty="0">
                <a:latin typeface="Alexandria" charset="0"/>
                <a:cs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367375" y="854358"/>
            <a:ext cx="2629068" cy="2435649"/>
          </a:xfrm>
          <a:prstGeom prst="rect">
            <a:avLst/>
          </a:prstGeom>
        </p:spPr>
      </p:pic>
    </p:spTree>
    <p:extLst>
      <p:ext uri="{BB962C8B-B14F-4D97-AF65-F5344CB8AC3E}">
        <p14:creationId xmlns:p14="http://schemas.microsoft.com/office/powerpoint/2010/main" val="3934149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270235" y="1136132"/>
            <a:ext cx="9353022" cy="4536819"/>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ar-EG" sz="2800" b="1" dirty="0">
                <a:latin typeface="Alexandria"/>
              </a:rPr>
              <a:t>في هذه المحاضرة سوف نتناول :</a:t>
            </a:r>
          </a:p>
          <a:p>
            <a:pPr marL="457200" indent="-457200" algn="r" rtl="1">
              <a:lnSpc>
                <a:spcPct val="150000"/>
              </a:lnSpc>
              <a:buFont typeface="Arial" panose="020B0604020202020204" pitchFamily="34" charset="0"/>
              <a:buChar char="•"/>
            </a:pPr>
            <a:r>
              <a:rPr lang="ar-EG" sz="2800" b="1" dirty="0">
                <a:latin typeface="Alexandria"/>
              </a:rPr>
              <a:t>مقدمة في الاقتصاد السلوكي</a:t>
            </a:r>
          </a:p>
          <a:p>
            <a:pPr marL="457200" indent="-457200" algn="r" rtl="1">
              <a:lnSpc>
                <a:spcPct val="150000"/>
              </a:lnSpc>
              <a:buFont typeface="Arial" panose="020B0604020202020204" pitchFamily="34" charset="0"/>
              <a:buChar char="•"/>
            </a:pPr>
            <a:r>
              <a:rPr lang="ar-EG" sz="2800" b="1" dirty="0">
                <a:latin typeface="Alexandria"/>
              </a:rPr>
              <a:t> تطبيقات الاقتصاد السلوكي في استراتيجيات التسويق الرقمي . </a:t>
            </a:r>
            <a:endParaRPr lang="ar-JO" sz="2800" b="1" dirty="0">
              <a:latin typeface="Alexandria"/>
            </a:endParaRPr>
          </a:p>
          <a:p>
            <a:pPr marL="457200" indent="-457200" algn="r" rtl="1">
              <a:lnSpc>
                <a:spcPct val="150000"/>
              </a:lnSpc>
              <a:buFont typeface="Arial" panose="020B0604020202020204" pitchFamily="34" charset="0"/>
              <a:buChar char="•"/>
            </a:pPr>
            <a:r>
              <a:rPr lang="ar-EG" sz="2800" b="1" dirty="0">
                <a:latin typeface="Alexandria"/>
              </a:rPr>
              <a:t> تأثير التسويق الرقمي على قرارات المستهلكين</a:t>
            </a:r>
            <a:r>
              <a:rPr lang="ar-SA" sz="2800" b="1" dirty="0"/>
              <a:t>. </a:t>
            </a:r>
            <a:endParaRPr lang="ar-JO" sz="2800" b="1" dirty="0"/>
          </a:p>
          <a:p>
            <a:pPr marL="457200" indent="-457200" algn="r" rtl="1">
              <a:lnSpc>
                <a:spcPct val="150000"/>
              </a:lnSpc>
              <a:buFont typeface="Arial" panose="020B0604020202020204" pitchFamily="34" charset="0"/>
              <a:buChar char="•"/>
            </a:pPr>
            <a:r>
              <a:rPr lang="ar-EG" sz="2800" b="1" dirty="0">
                <a:latin typeface="Alexandria"/>
              </a:rPr>
              <a:t>المنافسة السلوكية في التسويق الرقمي</a:t>
            </a:r>
            <a:r>
              <a:rPr lang="ar-JO" sz="2800" b="1" dirty="0">
                <a:latin typeface="Alexandria"/>
              </a:rPr>
              <a:t>.</a:t>
            </a:r>
          </a:p>
          <a:p>
            <a:pPr marL="457200" indent="-457200" algn="r" rtl="1">
              <a:lnSpc>
                <a:spcPct val="150000"/>
              </a:lnSpc>
              <a:buFont typeface="Arial" panose="020B0604020202020204" pitchFamily="34" charset="0"/>
              <a:buChar char="•"/>
            </a:pPr>
            <a:r>
              <a:rPr lang="ar-EG" sz="2800" b="1" dirty="0">
                <a:latin typeface="Alexandria" charset="0"/>
                <a:cs typeface="Alexandria" charset="0"/>
              </a:rPr>
              <a:t> </a:t>
            </a:r>
            <a:r>
              <a:rPr lang="ar-EG" sz="2800" b="1" dirty="0">
                <a:latin typeface="Alexandria"/>
              </a:rPr>
              <a:t>دراسات حالة في الاقتصاد السلوكي </a:t>
            </a:r>
            <a:r>
              <a:rPr lang="ar-EG" sz="2800" b="1">
                <a:latin typeface="Alexandria"/>
              </a:rPr>
              <a:t>والتسويق الرقمي</a:t>
            </a:r>
            <a:endParaRPr lang="ar-SA" sz="2800" b="1" dirty="0">
              <a:latin typeface="Alexandria"/>
            </a:endParaRPr>
          </a:p>
          <a:p>
            <a:pPr marL="285750" indent="-285750" algn="r" rtl="1">
              <a:lnSpc>
                <a:spcPct val="150000"/>
              </a:lnSpc>
              <a:buFont typeface="Arial" panose="020B0604020202020204" pitchFamily="34" charset="0"/>
              <a:buChar char="•"/>
            </a:pPr>
            <a:r>
              <a:rPr lang="ar-SA" sz="2800" b="1" dirty="0">
                <a:latin typeface="Alexandria"/>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0" y="2248898"/>
            <a:ext cx="2629068" cy="2435649"/>
          </a:xfrm>
          <a:prstGeom prst="rect">
            <a:avLst/>
          </a:prstGeom>
        </p:spPr>
      </p:pic>
    </p:spTree>
    <p:extLst>
      <p:ext uri="{BB962C8B-B14F-4D97-AF65-F5344CB8AC3E}">
        <p14:creationId xmlns:p14="http://schemas.microsoft.com/office/powerpoint/2010/main" val="9025766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الثامنة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973157"/>
            <a:ext cx="4747323" cy="683264"/>
          </a:xfrm>
          <a:prstGeom prst="rect">
            <a:avLst/>
          </a:prstGeom>
          <a:noFill/>
        </p:spPr>
        <p:txBody>
          <a:bodyPr wrap="square">
            <a:spAutoFit/>
          </a:bodyPr>
          <a:lstStyle/>
          <a:p>
            <a:pPr algn="ctr" rtl="1">
              <a:lnSpc>
                <a:spcPct val="120000"/>
              </a:lnSpc>
            </a:pPr>
            <a:r>
              <a:rPr lang="ar-EG" sz="3200" b="1" dirty="0">
                <a:latin typeface="Alexandria"/>
              </a:rPr>
              <a:t>أولاً </a:t>
            </a:r>
            <a:r>
              <a:rPr lang="en-US" sz="3200" b="1" dirty="0">
                <a:latin typeface="Alexandria"/>
              </a:rPr>
              <a:t>:</a:t>
            </a:r>
            <a:r>
              <a:rPr lang="ar-EG" sz="3200" b="1" dirty="0"/>
              <a:t> مقدمة في الاقتصاد السلوكي</a:t>
            </a:r>
            <a:endParaRPr lang="en-US" sz="3200" b="1" dirty="0">
              <a:latin typeface="Alexandria"/>
            </a:endParaRPr>
          </a:p>
        </p:txBody>
      </p:sp>
    </p:spTree>
    <p:extLst>
      <p:ext uri="{BB962C8B-B14F-4D97-AF65-F5344CB8AC3E}">
        <p14:creationId xmlns:p14="http://schemas.microsoft.com/office/powerpoint/2010/main" val="4279771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FFD3764-BA8C-F500-0B49-A4B88330E3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9DB8FED-D785-2852-DABD-918B3AF1B19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A4016A74-F0C1-7920-0262-9122A7A9177F}"/>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D5B25A5A-7958-F878-BC51-1B2670823252}"/>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في المقابل، يفترض الاقتصاد التقليدي أن الناس يتخذون قرارات عقلانية تهدف لتحقيق أقصى منفعة، حيث يختارون الخيار الأفضل بناءً على موازنة التكاليف والفوائد. </a:t>
            </a:r>
          </a:p>
          <a:p>
            <a:pPr algn="ctr"/>
            <a:r>
              <a:rPr lang="ar-SA" dirty="0"/>
              <a:t>لكن الاقتصاد السلوكي يوضح أن البشر قد يتأثرون بعوامل نفسية وعاطفية تؤثر على قراراتهم، مما يؤدي إلى قرارات قد لا تكون عقلانية في بعفي المقابل، يفترض الاقتصاد التقليدي أن الناس يتخذون قرارات عقلانية تهدف لتحقيق أقصى منفعة، حيث يختارون الخيار الأفضل بناءً على موازنة التكاليف والفوائد. </a:t>
            </a:r>
          </a:p>
          <a:p>
            <a:pPr algn="ctr"/>
            <a:r>
              <a:rPr lang="ar-SA" dirty="0"/>
              <a:t>لكن الاقتصاد السلوكي يوضح أن البشر قد يتأثرون بعوامل نفسية وعاطفية تؤثر على قراراتهم، مما يؤدي إلى قرارات قد لا تكون عقلانية في بعض الأحيان.</a:t>
            </a:r>
          </a:p>
          <a:p>
            <a:pPr algn="ctr"/>
            <a:r>
              <a:rPr lang="ar-SA" dirty="0"/>
              <a:t>ض الأحيان.</a:t>
            </a:r>
          </a:p>
        </p:txBody>
      </p:sp>
      <p:pic>
        <p:nvPicPr>
          <p:cNvPr id="5" name="Graphic 21">
            <a:extLst>
              <a:ext uri="{FF2B5EF4-FFF2-40B4-BE49-F238E27FC236}">
                <a16:creationId xmlns:a16="http://schemas.microsoft.com/office/drawing/2014/main" xmlns="" id="{7904C553-AE10-85C6-184F-621CA99266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2713EB4-90CD-DD73-74A5-3627A1D34A7A}"/>
              </a:ext>
            </a:extLst>
          </p:cNvPr>
          <p:cNvSpPr txBox="1"/>
          <p:nvPr/>
        </p:nvSpPr>
        <p:spPr>
          <a:xfrm>
            <a:off x="6368693" y="1283583"/>
            <a:ext cx="4915908"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1. مفهوم الاقتصاد السلوكي </a:t>
            </a:r>
          </a:p>
        </p:txBody>
      </p:sp>
      <p:sp>
        <p:nvSpPr>
          <p:cNvPr id="4" name="TextBox 3">
            <a:extLst>
              <a:ext uri="{FF2B5EF4-FFF2-40B4-BE49-F238E27FC236}">
                <a16:creationId xmlns:a16="http://schemas.microsoft.com/office/drawing/2014/main" xmlns="" id="{DE197BF0-AB69-046F-13C7-089008488CC8}"/>
              </a:ext>
            </a:extLst>
          </p:cNvPr>
          <p:cNvSpPr txBox="1"/>
          <p:nvPr/>
        </p:nvSpPr>
        <p:spPr>
          <a:xfrm>
            <a:off x="2525174" y="1511294"/>
            <a:ext cx="7968487" cy="2246769"/>
          </a:xfrm>
          <a:prstGeom prst="rect">
            <a:avLst/>
          </a:prstGeom>
          <a:noFill/>
        </p:spPr>
        <p:txBody>
          <a:bodyPr wrap="square" rtlCol="0">
            <a:spAutoFit/>
          </a:bodyPr>
          <a:lstStyle/>
          <a:p>
            <a:pPr algn="just" rtl="1"/>
            <a:endParaRPr lang="ar-EG" sz="2000" dirty="0"/>
          </a:p>
          <a:p>
            <a:pPr marL="342900" indent="-342900" algn="just" rtl="1">
              <a:buFont typeface="Arial" panose="020B0604020202020204" pitchFamily="34" charset="0"/>
              <a:buChar char="•"/>
            </a:pPr>
            <a:r>
              <a:rPr lang="ar-EG" sz="2400" dirty="0">
                <a:solidFill>
                  <a:srgbClr val="FF0000"/>
                </a:solidFill>
              </a:rPr>
              <a:t>الاقتصاد السلوكي </a:t>
            </a:r>
            <a:r>
              <a:rPr lang="ar-EG" sz="2400" dirty="0"/>
              <a:t>هو فرع من الاقتصاد يدرس تأثير </a:t>
            </a:r>
            <a:r>
              <a:rPr lang="ar-EG" sz="2400" dirty="0">
                <a:solidFill>
                  <a:srgbClr val="FF0000"/>
                </a:solidFill>
              </a:rPr>
              <a:t>العوامل النفسية </a:t>
            </a:r>
            <a:r>
              <a:rPr lang="ar-EG" sz="2400" dirty="0"/>
              <a:t>على اتخاذ القرارات الاقتصادية للأفراد والمؤسسات. </a:t>
            </a:r>
          </a:p>
          <a:p>
            <a:pPr marL="342900" indent="-342900" algn="just" rtl="1">
              <a:buFont typeface="Arial" panose="020B0604020202020204" pitchFamily="34" charset="0"/>
              <a:buChar char="•"/>
            </a:pPr>
            <a:r>
              <a:rPr lang="ar-EG" sz="2400" dirty="0"/>
              <a:t>يعتمد هذا المجال على</a:t>
            </a:r>
            <a:r>
              <a:rPr lang="ar-JO" sz="2400" dirty="0"/>
              <a:t>:</a:t>
            </a:r>
            <a:endParaRPr lang="ar-EG" sz="2400" dirty="0"/>
          </a:p>
          <a:p>
            <a:pPr marL="342900" indent="-342900" algn="just" rtl="1">
              <a:buFont typeface="Arial" panose="020B0604020202020204" pitchFamily="34" charset="0"/>
              <a:buChar char="•"/>
            </a:pPr>
            <a:endParaRPr lang="ar-EG" sz="2400" dirty="0"/>
          </a:p>
          <a:p>
            <a:pPr algn="r" rtl="1"/>
            <a:endParaRPr lang="ar-EG" sz="2400" dirty="0"/>
          </a:p>
        </p:txBody>
      </p:sp>
      <p:sp>
        <p:nvSpPr>
          <p:cNvPr id="2" name="Star: 5 Points 1">
            <a:extLst>
              <a:ext uri="{FF2B5EF4-FFF2-40B4-BE49-F238E27FC236}">
                <a16:creationId xmlns:a16="http://schemas.microsoft.com/office/drawing/2014/main" xmlns="" id="{8CBAC449-F698-CEC3-DB99-8FA436A43820}"/>
              </a:ext>
            </a:extLst>
          </p:cNvPr>
          <p:cNvSpPr/>
          <p:nvPr/>
        </p:nvSpPr>
        <p:spPr>
          <a:xfrm>
            <a:off x="8101562" y="3039527"/>
            <a:ext cx="1104277" cy="1035210"/>
          </a:xfrm>
          <a:prstGeom prst="star5">
            <a:avLst>
              <a:gd name="adj" fmla="val 34991"/>
              <a:gd name="hf" fmla="val 105146"/>
              <a:gd name="vf" fmla="val 110557"/>
            </a:avLst>
          </a:prstGeom>
          <a:solidFill>
            <a:srgbClr val="FFC50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Equals 9">
            <a:extLst>
              <a:ext uri="{FF2B5EF4-FFF2-40B4-BE49-F238E27FC236}">
                <a16:creationId xmlns:a16="http://schemas.microsoft.com/office/drawing/2014/main" xmlns="" id="{DEB4C46C-B848-D398-0987-1670E5EBA711}"/>
              </a:ext>
            </a:extLst>
          </p:cNvPr>
          <p:cNvSpPr/>
          <p:nvPr/>
        </p:nvSpPr>
        <p:spPr>
          <a:xfrm>
            <a:off x="5901841" y="3380107"/>
            <a:ext cx="574876" cy="482409"/>
          </a:xfrm>
          <a:prstGeom prst="mathEqual">
            <a:avLst/>
          </a:prstGeom>
          <a:solidFill>
            <a:srgbClr val="6AB8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TextBox 12">
            <a:extLst>
              <a:ext uri="{FF2B5EF4-FFF2-40B4-BE49-F238E27FC236}">
                <a16:creationId xmlns:a16="http://schemas.microsoft.com/office/drawing/2014/main" xmlns="" id="{91F3FE77-D430-CA20-5383-33E9CFFC9374}"/>
              </a:ext>
            </a:extLst>
          </p:cNvPr>
          <p:cNvSpPr txBox="1"/>
          <p:nvPr/>
        </p:nvSpPr>
        <p:spPr>
          <a:xfrm>
            <a:off x="8198343" y="3274509"/>
            <a:ext cx="941408" cy="707886"/>
          </a:xfrm>
          <a:prstGeom prst="rect">
            <a:avLst/>
          </a:prstGeom>
          <a:noFill/>
        </p:spPr>
        <p:txBody>
          <a:bodyPr wrap="square" rtlCol="0">
            <a:spAutoFit/>
          </a:bodyPr>
          <a:lstStyle/>
          <a:p>
            <a:pPr algn="ctr"/>
            <a:r>
              <a:rPr lang="ar-JO" sz="2000" b="1" dirty="0"/>
              <a:t>علم النفس</a:t>
            </a:r>
            <a:endParaRPr lang="en-US" sz="2000" b="1" dirty="0"/>
          </a:p>
        </p:txBody>
      </p:sp>
      <p:sp>
        <p:nvSpPr>
          <p:cNvPr id="14" name="Plus Sign 13">
            <a:extLst>
              <a:ext uri="{FF2B5EF4-FFF2-40B4-BE49-F238E27FC236}">
                <a16:creationId xmlns:a16="http://schemas.microsoft.com/office/drawing/2014/main" xmlns="" id="{79030958-1320-73D0-5EC7-B16B2A1B36EF}"/>
              </a:ext>
            </a:extLst>
          </p:cNvPr>
          <p:cNvSpPr/>
          <p:nvPr/>
        </p:nvSpPr>
        <p:spPr>
          <a:xfrm>
            <a:off x="7733176" y="3505367"/>
            <a:ext cx="335636" cy="411705"/>
          </a:xfrm>
          <a:prstGeom prst="mathPlus">
            <a:avLst/>
          </a:prstGeom>
          <a:solidFill>
            <a:srgbClr val="6AB8CC"/>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xmlns="" id="{C1309576-ACFF-D9C7-07A5-5BEA0C1A8203}"/>
              </a:ext>
            </a:extLst>
          </p:cNvPr>
          <p:cNvSpPr txBox="1"/>
          <p:nvPr/>
        </p:nvSpPr>
        <p:spPr>
          <a:xfrm>
            <a:off x="2277758" y="3321097"/>
            <a:ext cx="3698757" cy="646331"/>
          </a:xfrm>
          <a:prstGeom prst="rect">
            <a:avLst/>
          </a:prstGeom>
          <a:noFill/>
        </p:spPr>
        <p:txBody>
          <a:bodyPr wrap="square">
            <a:spAutoFit/>
          </a:bodyPr>
          <a:lstStyle/>
          <a:p>
            <a:pPr algn="ctr"/>
            <a:r>
              <a:rPr lang="ar-EG" b="1" dirty="0"/>
              <a:t>لفهم أسباب اتخاذ الأشخاص لقرارات غير عقلانية بناءً على </a:t>
            </a:r>
            <a:r>
              <a:rPr lang="ar-EG" b="1" dirty="0">
                <a:solidFill>
                  <a:srgbClr val="FF0000"/>
                </a:solidFill>
              </a:rPr>
              <a:t>تفضيلاتهم أو بيئتهم</a:t>
            </a:r>
            <a:r>
              <a:rPr lang="ar-EG" b="1" dirty="0"/>
              <a:t>.</a:t>
            </a:r>
            <a:endParaRPr lang="en-US" b="1" dirty="0"/>
          </a:p>
        </p:txBody>
      </p:sp>
      <p:sp>
        <p:nvSpPr>
          <p:cNvPr id="22" name="TextBox 21">
            <a:extLst>
              <a:ext uri="{FF2B5EF4-FFF2-40B4-BE49-F238E27FC236}">
                <a16:creationId xmlns:a16="http://schemas.microsoft.com/office/drawing/2014/main" xmlns="" id="{B86043DA-DC1E-0C9A-34DB-D2791E5EDC7C}"/>
              </a:ext>
            </a:extLst>
          </p:cNvPr>
          <p:cNvSpPr txBox="1"/>
          <p:nvPr/>
        </p:nvSpPr>
        <p:spPr>
          <a:xfrm>
            <a:off x="2256207" y="4301485"/>
            <a:ext cx="7866143" cy="2308324"/>
          </a:xfrm>
          <a:prstGeom prst="rect">
            <a:avLst/>
          </a:prstGeom>
          <a:noFill/>
        </p:spPr>
        <p:txBody>
          <a:bodyPr wrap="square">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في المقابل، </a:t>
            </a:r>
            <a:r>
              <a:rPr kumimoji="0" lang="ar-EG" sz="2400" b="0"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يفترض الاقتصاد التقليدي أن الناس يتخذون قرارات عقلانية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تهدف لتحقيق أقصى منفعة، حيث يختارون الخيار الأفضل بناءً على موازنة التكاليف والفوائد. </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لكن </a:t>
            </a:r>
            <a:r>
              <a:rPr kumimoji="0" lang="ar-EG" sz="2400" b="0"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الاقتصاد السلوكي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يوضح أن البشر قد يتأثرون </a:t>
            </a:r>
            <a:r>
              <a:rPr kumimoji="0" lang="ar-EG" sz="2400" b="0"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بعوامل نفسية وعاطفية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تؤثر على قراراتهم، مما يؤدي إلى قرارات قد لا تكون عقلانية في بعض الأحيان.</a:t>
            </a:r>
          </a:p>
        </p:txBody>
      </p:sp>
      <p:sp>
        <p:nvSpPr>
          <p:cNvPr id="27" name="Star: 5 Points 26">
            <a:extLst>
              <a:ext uri="{FF2B5EF4-FFF2-40B4-BE49-F238E27FC236}">
                <a16:creationId xmlns:a16="http://schemas.microsoft.com/office/drawing/2014/main" xmlns="" id="{6A993E29-0BA8-47D3-FEE0-305041D91FC2}"/>
              </a:ext>
            </a:extLst>
          </p:cNvPr>
          <p:cNvSpPr/>
          <p:nvPr/>
        </p:nvSpPr>
        <p:spPr>
          <a:xfrm>
            <a:off x="6596149" y="3039526"/>
            <a:ext cx="1104277" cy="1035210"/>
          </a:xfrm>
          <a:prstGeom prst="star5">
            <a:avLst>
              <a:gd name="adj" fmla="val 34991"/>
              <a:gd name="hf" fmla="val 105146"/>
              <a:gd name="vf" fmla="val 110557"/>
            </a:avLst>
          </a:prstGeom>
          <a:solidFill>
            <a:srgbClr val="FFC50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xmlns="" id="{0A3F451A-8208-A59C-074A-70332B58BBDF}"/>
              </a:ext>
            </a:extLst>
          </p:cNvPr>
          <p:cNvSpPr txBox="1"/>
          <p:nvPr/>
        </p:nvSpPr>
        <p:spPr>
          <a:xfrm>
            <a:off x="6692930" y="3262933"/>
            <a:ext cx="941408" cy="707886"/>
          </a:xfrm>
          <a:prstGeom prst="rect">
            <a:avLst/>
          </a:prstGeom>
          <a:noFill/>
        </p:spPr>
        <p:txBody>
          <a:bodyPr wrap="square" rtlCol="0">
            <a:spAutoFit/>
          </a:bodyPr>
          <a:lstStyle/>
          <a:p>
            <a:pPr algn="ctr"/>
            <a:r>
              <a:rPr lang="ar-JO" sz="2000" b="1" dirty="0"/>
              <a:t>علم الاقتصاد</a:t>
            </a:r>
          </a:p>
        </p:txBody>
      </p:sp>
    </p:spTree>
    <p:extLst>
      <p:ext uri="{BB962C8B-B14F-4D97-AF65-F5344CB8AC3E}">
        <p14:creationId xmlns:p14="http://schemas.microsoft.com/office/powerpoint/2010/main" val="28849746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AB843EE-7D3C-2011-ECAA-5B2E703CBA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27EFBBD-441B-3495-3802-29CC60FF1FF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D7E58436-C574-69FC-7B03-8379F6671A17}"/>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8A998D2-8753-0128-18E1-8358E4526951}"/>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اقتصاد تقليدي (</a:t>
            </a:r>
            <a:r>
              <a:rPr lang="en-US" dirty="0"/>
              <a:t>Homo economicus) - </a:t>
            </a:r>
            <a:r>
              <a:rPr lang="ar-SA" dirty="0"/>
              <a:t>قرارات عقلانية تمامًا</a:t>
            </a:r>
          </a:p>
        </p:txBody>
      </p:sp>
      <p:pic>
        <p:nvPicPr>
          <p:cNvPr id="5" name="Graphic 21">
            <a:extLst>
              <a:ext uri="{FF2B5EF4-FFF2-40B4-BE49-F238E27FC236}">
                <a16:creationId xmlns:a16="http://schemas.microsoft.com/office/drawing/2014/main" xmlns="" id="{190B803F-5637-6AE5-43B4-4883E043F3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17624CA-DE54-8B8C-4775-598048F58D61}"/>
              </a:ext>
            </a:extLst>
          </p:cNvPr>
          <p:cNvSpPr txBox="1"/>
          <p:nvPr/>
        </p:nvSpPr>
        <p:spPr>
          <a:xfrm>
            <a:off x="6391842" y="1221225"/>
            <a:ext cx="4915908"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2. نشأة الاقتصاد السلوكي</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B52AFA31-1177-DF3D-C9B4-4B29CA324E11}"/>
              </a:ext>
            </a:extLst>
          </p:cNvPr>
          <p:cNvSpPr txBox="1"/>
          <p:nvPr/>
        </p:nvSpPr>
        <p:spPr>
          <a:xfrm>
            <a:off x="1335126" y="1456476"/>
            <a:ext cx="9193797" cy="3385542"/>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نشأ الاقتصاد السلوكي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في السبعينيات والثمانينيات من القرن العشرين، رغم أن جذوره تمتد إلى القرن الثامن عشر، حيث ناقش آدم سميث تأثير الرغبات على السلوك الاقتصادي. </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في البداية، كان الاقتصاد التقليدي يعتمد على فكرة </a:t>
            </a:r>
            <a:r>
              <a:rPr kumimoji="0" lang="en-MY" sz="2400" b="1" i="0" u="none" strike="noStrike" kern="1200" cap="none" spc="0" normalizeH="0" baseline="0" noProof="0" dirty="0">
                <a:ln>
                  <a:noFill/>
                </a:ln>
                <a:solidFill>
                  <a:prstClr val="black"/>
                </a:solidFill>
                <a:effectLst/>
                <a:uLnTx/>
                <a:uFillTx/>
                <a:latin typeface="Calibri"/>
                <a:ea typeface="+mn-ea"/>
                <a:cs typeface="+mn-cs"/>
              </a:rPr>
              <a:t>Homo economicus</a:t>
            </a:r>
            <a:r>
              <a:rPr kumimoji="0" lang="en-MY" sz="2400" b="0" i="0" u="none" strike="noStrike" kern="1200" cap="none" spc="0" normalizeH="0" baseline="0" noProof="0" dirty="0">
                <a:ln>
                  <a:noFill/>
                </a:ln>
                <a:solidFill>
                  <a:prstClr val="black"/>
                </a:solidFill>
                <a:effectLst/>
                <a:uLnTx/>
                <a:uFillTx/>
                <a:latin typeface="Calibri"/>
                <a:ea typeface="+mn-ea"/>
                <a:cs typeface="+mn-cs"/>
              </a:rPr>
              <a:t>،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حيث يُفترض أن الأفراد يتخذون قرارات عقلانية. </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ومع ذلك، بدأ الاقتصاد السلوكي بالظهور في أواخر القرن العشرين بفضل أعمال علماء مثل </a:t>
            </a: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دانيال كانيمان</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و </a:t>
            </a: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أموس تفيرسكي</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الذين دمجوا المعرفة النفسية مع النظريات الاقتصادية، مما أسهم في تطوير نماذج سلوكية تأخذ في الاعتبار تأثير العوامل النفسية على قرارات الأفراد في ظل المخاطر والشكوك.</a:t>
            </a:r>
            <a:endParaRPr kumimoji="0" lang="ar-EG" sz="22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 name="Diamond 2">
            <a:extLst>
              <a:ext uri="{FF2B5EF4-FFF2-40B4-BE49-F238E27FC236}">
                <a16:creationId xmlns:a16="http://schemas.microsoft.com/office/drawing/2014/main" xmlns="" id="{122F39BA-ED89-0388-79CF-16FDBC8CB860}"/>
              </a:ext>
            </a:extLst>
          </p:cNvPr>
          <p:cNvSpPr/>
          <p:nvPr/>
        </p:nvSpPr>
        <p:spPr>
          <a:xfrm>
            <a:off x="9635856" y="5212501"/>
            <a:ext cx="613458" cy="533462"/>
          </a:xfrm>
          <a:prstGeom prst="diamond">
            <a:avLst/>
          </a:prstGeom>
          <a:solidFill>
            <a:srgbClr val="FFC50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Diamond 5">
            <a:extLst>
              <a:ext uri="{FF2B5EF4-FFF2-40B4-BE49-F238E27FC236}">
                <a16:creationId xmlns:a16="http://schemas.microsoft.com/office/drawing/2014/main" xmlns="" id="{FD40225B-8AFD-F690-8A86-17DB061CE131}"/>
              </a:ext>
            </a:extLst>
          </p:cNvPr>
          <p:cNvSpPr/>
          <p:nvPr/>
        </p:nvSpPr>
        <p:spPr>
          <a:xfrm>
            <a:off x="4615391" y="5150984"/>
            <a:ext cx="613458" cy="533462"/>
          </a:xfrm>
          <a:prstGeom prst="diamond">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91B12A4D-9503-5B04-D649-119EDBBDC858}"/>
              </a:ext>
            </a:extLst>
          </p:cNvPr>
          <p:cNvSpPr txBox="1"/>
          <p:nvPr/>
        </p:nvSpPr>
        <p:spPr>
          <a:xfrm>
            <a:off x="9714860" y="5294566"/>
            <a:ext cx="576984" cy="369332"/>
          </a:xfrm>
          <a:prstGeom prst="rect">
            <a:avLst/>
          </a:prstGeom>
          <a:noFill/>
        </p:spPr>
        <p:txBody>
          <a:bodyPr wrap="square" rtlCol="0">
            <a:spAutoFit/>
          </a:bodyPr>
          <a:lstStyle/>
          <a:p>
            <a:r>
              <a:rPr lang="ar-JO" b="1" dirty="0"/>
              <a:t>قبل</a:t>
            </a:r>
            <a:endParaRPr lang="en-US" b="1" dirty="0"/>
          </a:p>
        </p:txBody>
      </p:sp>
      <p:sp>
        <p:nvSpPr>
          <p:cNvPr id="9" name="TextBox 8">
            <a:extLst>
              <a:ext uri="{FF2B5EF4-FFF2-40B4-BE49-F238E27FC236}">
                <a16:creationId xmlns:a16="http://schemas.microsoft.com/office/drawing/2014/main" xmlns="" id="{4D8C7836-1FFF-A391-6BF2-7C706FA38791}"/>
              </a:ext>
            </a:extLst>
          </p:cNvPr>
          <p:cNvSpPr txBox="1"/>
          <p:nvPr/>
        </p:nvSpPr>
        <p:spPr>
          <a:xfrm>
            <a:off x="4721294" y="5240002"/>
            <a:ext cx="576984" cy="369332"/>
          </a:xfrm>
          <a:prstGeom prst="rect">
            <a:avLst/>
          </a:prstGeom>
          <a:noFill/>
        </p:spPr>
        <p:txBody>
          <a:bodyPr wrap="square" rtlCol="0">
            <a:spAutoFit/>
          </a:bodyPr>
          <a:lstStyle/>
          <a:p>
            <a:r>
              <a:rPr lang="ar-JO" b="1" dirty="0"/>
              <a:t>بعد</a:t>
            </a:r>
            <a:endParaRPr lang="en-US" b="1" dirty="0"/>
          </a:p>
        </p:txBody>
      </p:sp>
      <p:sp>
        <p:nvSpPr>
          <p:cNvPr id="11" name="TextBox 10">
            <a:extLst>
              <a:ext uri="{FF2B5EF4-FFF2-40B4-BE49-F238E27FC236}">
                <a16:creationId xmlns:a16="http://schemas.microsoft.com/office/drawing/2014/main" xmlns="" id="{933EEF35-823E-201F-F962-978024074D68}"/>
              </a:ext>
            </a:extLst>
          </p:cNvPr>
          <p:cNvSpPr txBox="1"/>
          <p:nvPr/>
        </p:nvSpPr>
        <p:spPr>
          <a:xfrm>
            <a:off x="6238644" y="5185498"/>
            <a:ext cx="3397212" cy="646331"/>
          </a:xfrm>
          <a:prstGeom prst="rect">
            <a:avLst/>
          </a:prstGeom>
          <a:noFill/>
        </p:spPr>
        <p:txBody>
          <a:bodyPr wrap="square" rtlCol="0">
            <a:spAutoFit/>
          </a:bodyPr>
          <a:lstStyle/>
          <a:p>
            <a:pPr algn="r" rtl="1"/>
            <a:r>
              <a:rPr lang="ar-SA" dirty="0"/>
              <a:t>اقتصاد تقليدي </a:t>
            </a:r>
            <a:r>
              <a:rPr lang="en-US" b="1" dirty="0">
                <a:solidFill>
                  <a:srgbClr val="FF0000"/>
                </a:solidFill>
              </a:rPr>
              <a:t>Homo economicus</a:t>
            </a:r>
            <a:r>
              <a:rPr lang="en-US" dirty="0"/>
              <a:t>) </a:t>
            </a:r>
            <a:r>
              <a:rPr lang="ar-JO" dirty="0"/>
              <a:t>) </a:t>
            </a:r>
            <a:r>
              <a:rPr lang="ar-SA" dirty="0"/>
              <a:t>قرارات عقلانية تمامًا</a:t>
            </a:r>
            <a:endParaRPr lang="en-US" dirty="0"/>
          </a:p>
        </p:txBody>
      </p:sp>
      <p:sp>
        <p:nvSpPr>
          <p:cNvPr id="12" name="Arrow: Right 11">
            <a:extLst>
              <a:ext uri="{FF2B5EF4-FFF2-40B4-BE49-F238E27FC236}">
                <a16:creationId xmlns:a16="http://schemas.microsoft.com/office/drawing/2014/main" xmlns="" id="{5D0C23C4-34E9-5BAE-FFBB-F795BB5F1F14}"/>
              </a:ext>
            </a:extLst>
          </p:cNvPr>
          <p:cNvSpPr/>
          <p:nvPr/>
        </p:nvSpPr>
        <p:spPr>
          <a:xfrm flipH="1">
            <a:off x="5473151" y="5185498"/>
            <a:ext cx="875560" cy="539413"/>
          </a:xfrm>
          <a:prstGeom prst="rightArrow">
            <a:avLst>
              <a:gd name="adj1" fmla="val 49999"/>
              <a:gd name="adj2" fmla="val 37125"/>
            </a:avLst>
          </a:prstGeom>
          <a:solidFill>
            <a:srgbClr val="6AB8CC"/>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4C5215C-BDEA-EF17-6980-A877B07B77EA}"/>
              </a:ext>
            </a:extLst>
          </p:cNvPr>
          <p:cNvSpPr txBox="1"/>
          <p:nvPr/>
        </p:nvSpPr>
        <p:spPr>
          <a:xfrm>
            <a:off x="1218179" y="5160374"/>
            <a:ext cx="3397212" cy="646331"/>
          </a:xfrm>
          <a:prstGeom prst="rect">
            <a:avLst/>
          </a:prstGeom>
          <a:noFill/>
        </p:spPr>
        <p:txBody>
          <a:bodyPr wrap="square" rtlCol="0">
            <a:spAutoFit/>
          </a:bodyPr>
          <a:lstStyle/>
          <a:p>
            <a:pPr algn="r" rtl="1"/>
            <a:r>
              <a:rPr lang="ar-SA" dirty="0"/>
              <a:t>اقتصاد سلوكي - تأثير العوامل النفسية (</a:t>
            </a:r>
            <a:r>
              <a:rPr lang="ar-SA" b="1" dirty="0">
                <a:solidFill>
                  <a:srgbClr val="FF0000"/>
                </a:solidFill>
              </a:rPr>
              <a:t>كانيمان وتفيرسكي</a:t>
            </a:r>
            <a:r>
              <a:rPr lang="ar-SA" dirty="0"/>
              <a:t>)</a:t>
            </a:r>
            <a:endParaRPr lang="en-US" dirty="0"/>
          </a:p>
        </p:txBody>
      </p:sp>
      <p:pic>
        <p:nvPicPr>
          <p:cNvPr id="20" name="Picture 19">
            <a:extLst>
              <a:ext uri="{FF2B5EF4-FFF2-40B4-BE49-F238E27FC236}">
                <a16:creationId xmlns:a16="http://schemas.microsoft.com/office/drawing/2014/main" xmlns="" id="{EAEEB4D0-4394-F40D-188F-F57C1F00ACA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69617" y="5390459"/>
            <a:ext cx="2154937" cy="1391474"/>
          </a:xfrm>
          <a:prstGeom prst="rect">
            <a:avLst/>
          </a:prstGeom>
        </p:spPr>
      </p:pic>
    </p:spTree>
    <p:extLst>
      <p:ext uri="{BB962C8B-B14F-4D97-AF65-F5344CB8AC3E}">
        <p14:creationId xmlns:p14="http://schemas.microsoft.com/office/powerpoint/2010/main" val="2052367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66A9AB8-8121-45B1-2ED6-B108D2B922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5CAAB71-1565-E57F-5299-CCFF53E1BC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1E3336C-182C-A186-5B42-671B3D2EF317}"/>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EEFBCC2-D369-3CC6-727F-CED6375089DA}"/>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الاقتصاد السلوكي</a:t>
            </a:r>
            <a:endParaRPr lang="ar-SA" dirty="0"/>
          </a:p>
        </p:txBody>
      </p:sp>
      <p:pic>
        <p:nvPicPr>
          <p:cNvPr id="5" name="Graphic 21">
            <a:extLst>
              <a:ext uri="{FF2B5EF4-FFF2-40B4-BE49-F238E27FC236}">
                <a16:creationId xmlns:a16="http://schemas.microsoft.com/office/drawing/2014/main" xmlns="" id="{6FC0B30E-57AF-07E9-C467-F019C52D2E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37AC460-5199-9AF0-01CF-C3BF9EF6BC54}"/>
              </a:ext>
            </a:extLst>
          </p:cNvPr>
          <p:cNvSpPr txBox="1"/>
          <p:nvPr/>
        </p:nvSpPr>
        <p:spPr>
          <a:xfrm>
            <a:off x="4615391" y="1221225"/>
            <a:ext cx="6692359"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3 . الاقتصاد السلوكي وعلاقته بعلم النفس</a:t>
            </a:r>
          </a:p>
        </p:txBody>
      </p:sp>
      <p:sp>
        <p:nvSpPr>
          <p:cNvPr id="4" name="TextBox 3">
            <a:extLst>
              <a:ext uri="{FF2B5EF4-FFF2-40B4-BE49-F238E27FC236}">
                <a16:creationId xmlns:a16="http://schemas.microsoft.com/office/drawing/2014/main" xmlns="" id="{5374319F-BB29-2DBC-59FC-5F819A1FF6C2}"/>
              </a:ext>
            </a:extLst>
          </p:cNvPr>
          <p:cNvSpPr txBox="1"/>
          <p:nvPr/>
        </p:nvSpPr>
        <p:spPr>
          <a:xfrm>
            <a:off x="1157468" y="1785913"/>
            <a:ext cx="9371455" cy="3693319"/>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جمع علم الاقتصاد السلوكي </a:t>
            </a:r>
            <a:r>
              <a:rPr kumimoji="0" lang="ar-EG" sz="2400" b="0"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بين علم النفس وعلم الاقتصاد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في محاولة لفهم كيفية اتخاذ البشر للقرارات الاقتصادية. في حين يفترض علم الاقتصاد الكلاسيكي أن </a:t>
            </a:r>
            <a:r>
              <a:rPr kumimoji="0" lang="ar-EG" sz="2400" b="0" i="0" u="none" strike="noStrike" kern="1200" cap="none" spc="0" normalizeH="0" baseline="0" noProof="0" dirty="0">
                <a:ln>
                  <a:noFill/>
                </a:ln>
                <a:effectLst/>
                <a:uLnTx/>
                <a:uFillTx/>
                <a:latin typeface="Calibri"/>
                <a:ea typeface="+mn-ea"/>
                <a:cs typeface="Arial" panose="020B0604020202020204" pitchFamily="34" charset="0"/>
              </a:rPr>
              <a:t>ال</a:t>
            </a:r>
            <a:r>
              <a:rPr kumimoji="0" lang="ar-EG" sz="2400" b="0"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بشر عقلانيون</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ويتخذون قرارات بناءً على تفضيلات واضحة ووفقاً لأسباب منطقية تهدف لتحقيق أقصى منفعة لهم، </a:t>
            </a:r>
            <a:r>
              <a:rPr kumimoji="0" lang="ar-EG" sz="2400" b="0"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فإن الاقتصاد السلوكي يختلف في هذا الجانب.</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إذ يعتقد أن البشر غالباً ما يتخذون قرارات تتأثر بعوامل نفسية وعاطفية، وقد لا تكون دائماً عقلانية أو منطقية. </a:t>
            </a:r>
            <a:r>
              <a:rPr kumimoji="0" lang="ar-EG" sz="2400" b="0" i="1"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يشير الاقتصاد السلوكي إلى أن البشر قد يتصرفون بشكل غير متوقع بسبب الانحيازات المعرفية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(مثل </a:t>
            </a:r>
            <a:r>
              <a:rPr kumimoji="0" lang="ar-EG" sz="2400" b="0"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الانحياز التأكيدي أو التأثيرات العاطفية</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أو بسبب تأثرهم بالظروف الاجتماعية أو النفسية في اتخاذ قراراتهم الاقتصادية.</a:t>
            </a:r>
            <a:endParaRPr kumimoji="0" lang="ar-EG" sz="22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2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pic>
        <p:nvPicPr>
          <p:cNvPr id="28" name="Picture 27">
            <a:extLst>
              <a:ext uri="{FF2B5EF4-FFF2-40B4-BE49-F238E27FC236}">
                <a16:creationId xmlns:a16="http://schemas.microsoft.com/office/drawing/2014/main" xmlns="" id="{905F0C3D-5431-036E-107C-6015A7E31939}"/>
              </a:ext>
            </a:extLst>
          </p:cNvPr>
          <p:cNvPicPr>
            <a:picLocks noChangeAspect="1"/>
          </p:cNvPicPr>
          <p:nvPr/>
        </p:nvPicPr>
        <p:blipFill>
          <a:blip r:embed="rId4"/>
          <a:stretch>
            <a:fillRect/>
          </a:stretch>
        </p:blipFill>
        <p:spPr>
          <a:xfrm>
            <a:off x="4612126" y="4761923"/>
            <a:ext cx="3073464" cy="1749704"/>
          </a:xfrm>
          <a:prstGeom prst="rect">
            <a:avLst/>
          </a:prstGeom>
        </p:spPr>
      </p:pic>
      <p:sp>
        <p:nvSpPr>
          <p:cNvPr id="29" name="TextBox 28">
            <a:extLst>
              <a:ext uri="{FF2B5EF4-FFF2-40B4-BE49-F238E27FC236}">
                <a16:creationId xmlns:a16="http://schemas.microsoft.com/office/drawing/2014/main" xmlns="" id="{2E540242-4595-C8E9-8377-0517ED6D63B3}"/>
              </a:ext>
            </a:extLst>
          </p:cNvPr>
          <p:cNvSpPr txBox="1"/>
          <p:nvPr/>
        </p:nvSpPr>
        <p:spPr>
          <a:xfrm>
            <a:off x="6752796" y="5237591"/>
            <a:ext cx="787080" cy="830997"/>
          </a:xfrm>
          <a:prstGeom prst="rect">
            <a:avLst/>
          </a:prstGeom>
          <a:noFill/>
        </p:spPr>
        <p:txBody>
          <a:bodyPr wrap="square" rtlCol="0">
            <a:spAutoFit/>
          </a:bodyPr>
          <a:lstStyle/>
          <a:p>
            <a:pPr algn="r"/>
            <a:r>
              <a:rPr lang="ar-JO" sz="2400" b="1" dirty="0"/>
              <a:t>علم </a:t>
            </a:r>
          </a:p>
          <a:p>
            <a:pPr algn="r"/>
            <a:r>
              <a:rPr lang="ar-JO" sz="2400" b="1" dirty="0"/>
              <a:t>النفس</a:t>
            </a:r>
            <a:endParaRPr lang="en-US" sz="2400" b="1" dirty="0"/>
          </a:p>
        </p:txBody>
      </p:sp>
      <p:sp>
        <p:nvSpPr>
          <p:cNvPr id="30" name="TextBox 29">
            <a:extLst>
              <a:ext uri="{FF2B5EF4-FFF2-40B4-BE49-F238E27FC236}">
                <a16:creationId xmlns:a16="http://schemas.microsoft.com/office/drawing/2014/main" xmlns="" id="{A84019AF-807B-2D4F-B45E-6D10E0A96000}"/>
              </a:ext>
            </a:extLst>
          </p:cNvPr>
          <p:cNvSpPr txBox="1"/>
          <p:nvPr/>
        </p:nvSpPr>
        <p:spPr>
          <a:xfrm>
            <a:off x="4865180" y="5268157"/>
            <a:ext cx="1230820" cy="830997"/>
          </a:xfrm>
          <a:prstGeom prst="rect">
            <a:avLst/>
          </a:prstGeom>
          <a:noFill/>
        </p:spPr>
        <p:txBody>
          <a:bodyPr wrap="square" rtlCol="0">
            <a:spAutoFit/>
          </a:bodyPr>
          <a:lstStyle/>
          <a:p>
            <a:r>
              <a:rPr lang="ar-JO" sz="2400" b="1" dirty="0"/>
              <a:t>علم الاقتصاد</a:t>
            </a:r>
            <a:endParaRPr lang="en-US" sz="2400" b="1" dirty="0"/>
          </a:p>
        </p:txBody>
      </p:sp>
      <p:sp>
        <p:nvSpPr>
          <p:cNvPr id="32" name="TextBox 31">
            <a:extLst>
              <a:ext uri="{FF2B5EF4-FFF2-40B4-BE49-F238E27FC236}">
                <a16:creationId xmlns:a16="http://schemas.microsoft.com/office/drawing/2014/main" xmlns="" id="{F8BE9BA4-3DFD-AD10-7A09-7DC73E8AA4BA}"/>
              </a:ext>
            </a:extLst>
          </p:cNvPr>
          <p:cNvSpPr txBox="1"/>
          <p:nvPr/>
        </p:nvSpPr>
        <p:spPr>
          <a:xfrm>
            <a:off x="5798549" y="5313609"/>
            <a:ext cx="865160" cy="646331"/>
          </a:xfrm>
          <a:prstGeom prst="rect">
            <a:avLst/>
          </a:prstGeom>
          <a:noFill/>
        </p:spPr>
        <p:txBody>
          <a:bodyPr wrap="square">
            <a:spAutoFit/>
          </a:bodyPr>
          <a:lstStyle/>
          <a:p>
            <a:r>
              <a:rPr lang="ar-SA" b="1" dirty="0"/>
              <a:t>الاقتصاد السلوكي</a:t>
            </a:r>
            <a:endParaRPr lang="en-US" b="1" dirty="0"/>
          </a:p>
        </p:txBody>
      </p:sp>
    </p:spTree>
    <p:extLst>
      <p:ext uri="{BB962C8B-B14F-4D97-AF65-F5344CB8AC3E}">
        <p14:creationId xmlns:p14="http://schemas.microsoft.com/office/powerpoint/2010/main" val="38780593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BACD731-C2FE-982D-5C21-0905D728A2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9BF365F-8B0D-5EE4-3420-C8233F284F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1619B7B8-1215-0D93-099A-2D50A175497A}"/>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BA9711EC-86B6-3AFF-9F5F-E88AC9349AB7}"/>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الاقتصاد السلوكي</a:t>
            </a:r>
            <a:endParaRPr lang="ar-SA" dirty="0"/>
          </a:p>
        </p:txBody>
      </p:sp>
      <p:pic>
        <p:nvPicPr>
          <p:cNvPr id="5" name="Graphic 21">
            <a:extLst>
              <a:ext uri="{FF2B5EF4-FFF2-40B4-BE49-F238E27FC236}">
                <a16:creationId xmlns:a16="http://schemas.microsoft.com/office/drawing/2014/main" xmlns="" id="{2ABC6920-2985-1B1B-E8AF-19AE5F6457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0F2E294-1830-6FC6-AC1F-AE3CA05DBE5F}"/>
              </a:ext>
            </a:extLst>
          </p:cNvPr>
          <p:cNvSpPr txBox="1"/>
          <p:nvPr/>
        </p:nvSpPr>
        <p:spPr>
          <a:xfrm>
            <a:off x="4241099" y="1229625"/>
            <a:ext cx="6692359"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4. الاقتصاد السلوكي وعلاقته بالاقتصاد التقليدي</a:t>
            </a:r>
          </a:p>
        </p:txBody>
      </p:sp>
      <p:sp>
        <p:nvSpPr>
          <p:cNvPr id="4" name="TextBox 3">
            <a:extLst>
              <a:ext uri="{FF2B5EF4-FFF2-40B4-BE49-F238E27FC236}">
                <a16:creationId xmlns:a16="http://schemas.microsoft.com/office/drawing/2014/main" xmlns="" id="{AD20C6ED-F6F8-BF4C-37B0-31EE5D25AFC1}"/>
              </a:ext>
            </a:extLst>
          </p:cNvPr>
          <p:cNvSpPr txBox="1"/>
          <p:nvPr/>
        </p:nvSpPr>
        <p:spPr>
          <a:xfrm>
            <a:off x="1246297" y="1798297"/>
            <a:ext cx="9371455" cy="3693319"/>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FF0000"/>
                </a:solidFill>
              </a:rPr>
              <a:t>في الاقتصاد التقليدي</a:t>
            </a:r>
            <a:r>
              <a:rPr lang="ar-EG" sz="2400" dirty="0"/>
              <a:t>، يُفترض أن الأفراد يتصرفون بطريقة عقلانية، حيث يقومون بتحليل كافة المعلومات المتاحة ويتخذون قراراتهم بناءً على منطق واضح لتحقيق أقصى منفعة لهم (أو </a:t>
            </a:r>
            <a:r>
              <a:rPr lang="ar-EG" sz="2400" b="1" dirty="0">
                <a:solidFill>
                  <a:srgbClr val="FF0000"/>
                </a:solidFill>
                <a:highlight>
                  <a:srgbClr val="FFFF00"/>
                </a:highlight>
              </a:rPr>
              <a:t>ما يُسمى بـ "المصلحة الذاتية</a:t>
            </a:r>
            <a:r>
              <a:rPr lang="ar-EG" sz="2400" dirty="0"/>
              <a:t>"). يُفترض أن السوق يتكون من أفراد عقلانيين يتخذون قراراتهم بشكل يساهم في تحقيق التوازن الاقتصادي وتحسين رفاهيتهم.</a:t>
            </a:r>
          </a:p>
          <a:p>
            <a:pPr marL="342900" indent="-342900" algn="just" rtl="1">
              <a:buFont typeface="Arial" panose="020B0604020202020204" pitchFamily="34" charset="0"/>
              <a:buChar char="•"/>
            </a:pPr>
            <a:r>
              <a:rPr lang="ar-EG" sz="2400" dirty="0"/>
              <a:t>أما في الاقتصاد السلوكي، فإنه لا يوافق هذا الافتراض تماماً. يعتقد هذا المجال أن البشر ليسوا دائمًا عقلانيين في قراراتهم الاقتصادية. يُظهر الاقتصاد السلوكي أن البشر غالباً ما يتأثرون بالعواطف، والانحيازات المعرفية، والظروف الاجتماعية، والعوامل النفسية التي تؤثر في اتخاذ القرارات بشكل غير منطقي. </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2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8" name="TextBox 7">
            <a:extLst>
              <a:ext uri="{FF2B5EF4-FFF2-40B4-BE49-F238E27FC236}">
                <a16:creationId xmlns:a16="http://schemas.microsoft.com/office/drawing/2014/main" xmlns="" id="{29B4EBA8-951A-AD5A-4416-3F1BF7D5BD8C}"/>
              </a:ext>
            </a:extLst>
          </p:cNvPr>
          <p:cNvSpPr txBox="1"/>
          <p:nvPr/>
        </p:nvSpPr>
        <p:spPr>
          <a:xfrm>
            <a:off x="3136740" y="4982044"/>
            <a:ext cx="6007260" cy="1015663"/>
          </a:xfrm>
          <a:prstGeom prst="rect">
            <a:avLst/>
          </a:prstGeom>
          <a:noFill/>
        </p:spPr>
        <p:txBody>
          <a:bodyPr wrap="square" rtlCol="0">
            <a:spAutoFit/>
          </a:bodyPr>
          <a:lstStyle/>
          <a:p>
            <a:pPr algn="l" rtl="1"/>
            <a:r>
              <a:rPr lang="ar-JO" sz="2000" b="1" dirty="0">
                <a:solidFill>
                  <a:srgbClr val="FF0000"/>
                </a:solidFill>
              </a:rPr>
              <a:t>الاقتصاد التقليدي                </a:t>
            </a:r>
            <a:r>
              <a:rPr lang="ar-JO" sz="2000" b="1" dirty="0"/>
              <a:t>قرارات عقلانية بناءً على المنطق فقط</a:t>
            </a:r>
          </a:p>
          <a:p>
            <a:pPr algn="l" rtl="1"/>
            <a:endParaRPr lang="ar-JO" sz="2000" dirty="0"/>
          </a:p>
          <a:p>
            <a:pPr algn="l" rtl="1"/>
            <a:r>
              <a:rPr lang="ar-JO" sz="2000" b="1" dirty="0"/>
              <a:t> </a:t>
            </a:r>
            <a:r>
              <a:rPr lang="ar-JO" sz="2000" b="1" dirty="0">
                <a:solidFill>
                  <a:srgbClr val="FF0000"/>
                </a:solidFill>
              </a:rPr>
              <a:t>الاقتصاد السلوكي   </a:t>
            </a:r>
            <a:r>
              <a:rPr lang="ar-JO" sz="2000" b="1" dirty="0"/>
              <a:t>               قرارات تتأثر بالعواطف والانحيازات</a:t>
            </a:r>
            <a:endParaRPr lang="en-US" sz="2000" b="1" dirty="0"/>
          </a:p>
        </p:txBody>
      </p:sp>
      <p:sp>
        <p:nvSpPr>
          <p:cNvPr id="11" name="Arrow: Right 10">
            <a:extLst>
              <a:ext uri="{FF2B5EF4-FFF2-40B4-BE49-F238E27FC236}">
                <a16:creationId xmlns:a16="http://schemas.microsoft.com/office/drawing/2014/main" xmlns="" id="{5B89B163-99EA-35C6-BDA0-C67C854F18C7}"/>
              </a:ext>
            </a:extLst>
          </p:cNvPr>
          <p:cNvSpPr/>
          <p:nvPr/>
        </p:nvSpPr>
        <p:spPr>
          <a:xfrm flipH="1">
            <a:off x="6388458" y="4912378"/>
            <a:ext cx="875560" cy="539413"/>
          </a:xfrm>
          <a:prstGeom prst="rightArrow">
            <a:avLst>
              <a:gd name="adj1" fmla="val 24250"/>
              <a:gd name="adj2" fmla="val 37125"/>
            </a:avLst>
          </a:prstGeom>
          <a:solidFill>
            <a:srgbClr val="6AB8CC"/>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Right 11">
            <a:extLst>
              <a:ext uri="{FF2B5EF4-FFF2-40B4-BE49-F238E27FC236}">
                <a16:creationId xmlns:a16="http://schemas.microsoft.com/office/drawing/2014/main" xmlns="" id="{8546C0F5-37FC-FD8F-D43D-2ED4422739F8}"/>
              </a:ext>
            </a:extLst>
          </p:cNvPr>
          <p:cNvSpPr/>
          <p:nvPr/>
        </p:nvSpPr>
        <p:spPr>
          <a:xfrm flipH="1">
            <a:off x="6376883" y="5541559"/>
            <a:ext cx="875560" cy="539413"/>
          </a:xfrm>
          <a:prstGeom prst="rightArrow">
            <a:avLst>
              <a:gd name="adj1" fmla="val 24250"/>
              <a:gd name="adj2" fmla="val 37125"/>
            </a:avLst>
          </a:prstGeom>
          <a:solidFill>
            <a:srgbClr val="6AB8CC"/>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724719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4365764-1E3A-4E2B-9074-CD35E7F9DE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FFAF643-4AE0-8FCA-69AA-36FFDB78947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1586BC97-5960-5719-CEA3-BD180C4712E9}"/>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C0648A73-C460-C518-F5A0-87ABAC20BA87}"/>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الاقتصاد السلوكي</a:t>
            </a:r>
            <a:endParaRPr lang="ar-SA" dirty="0"/>
          </a:p>
        </p:txBody>
      </p:sp>
      <p:pic>
        <p:nvPicPr>
          <p:cNvPr id="5" name="Graphic 21">
            <a:extLst>
              <a:ext uri="{FF2B5EF4-FFF2-40B4-BE49-F238E27FC236}">
                <a16:creationId xmlns:a16="http://schemas.microsoft.com/office/drawing/2014/main" xmlns="" id="{08B1A330-9855-4C03-38FF-666575D5DF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B28066B-656B-5546-A353-910149E2727E}"/>
              </a:ext>
            </a:extLst>
          </p:cNvPr>
          <p:cNvSpPr txBox="1"/>
          <p:nvPr/>
        </p:nvSpPr>
        <p:spPr>
          <a:xfrm>
            <a:off x="5499641" y="1269460"/>
            <a:ext cx="6692359"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5. أهمية الاقتصاد السلوكي</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914AA597-87CD-766D-5374-4832CE3D2428}"/>
              </a:ext>
            </a:extLst>
          </p:cNvPr>
          <p:cNvSpPr txBox="1"/>
          <p:nvPr/>
        </p:nvSpPr>
        <p:spPr>
          <a:xfrm>
            <a:off x="1527858" y="1798297"/>
            <a:ext cx="9089894" cy="4755148"/>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t> علم </a:t>
            </a:r>
            <a:r>
              <a:rPr lang="ar-EG" sz="2400" dirty="0">
                <a:solidFill>
                  <a:srgbClr val="FF0000"/>
                </a:solidFill>
              </a:rPr>
              <a:t>الاقتصاد السلوكي</a:t>
            </a:r>
            <a:r>
              <a:rPr lang="ar-EG" sz="2400" dirty="0">
                <a:solidFill>
                  <a:srgbClr val="FF0000"/>
                </a:solidFill>
                <a:highlight>
                  <a:srgbClr val="FFFF00"/>
                </a:highlight>
              </a:rPr>
              <a:t> </a:t>
            </a:r>
            <a:r>
              <a:rPr lang="ar-EG" sz="2400" b="1" dirty="0">
                <a:highlight>
                  <a:srgbClr val="FFFF00"/>
                </a:highlight>
              </a:rPr>
              <a:t>يساعد في فهم سلوك الإنسان واتخاذه للقرارات </a:t>
            </a:r>
            <a:r>
              <a:rPr lang="ar-EG" sz="2400" dirty="0"/>
              <a:t>الاقتصادية من خلال العوامل النفسية. يُمكّن هذا المجال الشركات والمسوقين من تحسين استراتيجياتهم من خلال فهم تأثير التحيزات المعرفية والمشاعر على قرارات المستهلكين. </a:t>
            </a:r>
            <a:endParaRPr lang="ar-JO" sz="2400" dirty="0"/>
          </a:p>
          <a:p>
            <a:pPr algn="just" rtl="1"/>
            <a:endParaRPr lang="ar-EG" sz="1000" dirty="0"/>
          </a:p>
          <a:p>
            <a:pPr marL="342900" indent="-342900" algn="just" rtl="1">
              <a:buFont typeface="Arial" panose="020B0604020202020204" pitchFamily="34" charset="0"/>
              <a:buChar char="•"/>
            </a:pPr>
            <a:r>
              <a:rPr lang="ar-EG" sz="2400" dirty="0"/>
              <a:t>على سبيل المثال، </a:t>
            </a:r>
            <a:r>
              <a:rPr lang="ar-EG" sz="2400" dirty="0">
                <a:solidFill>
                  <a:srgbClr val="FF0000"/>
                </a:solidFill>
              </a:rPr>
              <a:t>يساعد الاقتصاد السلوكي </a:t>
            </a:r>
            <a:r>
              <a:rPr lang="ar-EG" sz="2400" b="1" dirty="0">
                <a:highlight>
                  <a:srgbClr val="FFFF00"/>
                </a:highlight>
              </a:rPr>
              <a:t>في تطوير تقنيات مثل تأجيل الدفع</a:t>
            </a:r>
            <a:r>
              <a:rPr lang="ar-EG" sz="2400" dirty="0"/>
              <a:t>، التي تستغل ميل الناس لإنفاق المال في المستقبل. كما يُوضح كيف أن الناس قد يقيّمون السلع ذات الأسعار المرتفعة على أنها أعلى قيمة، حتى لو كانت التكلفة الفعلية غير مبررة.</a:t>
            </a:r>
            <a:endParaRPr lang="ar-JO" sz="2400" dirty="0"/>
          </a:p>
          <a:p>
            <a:pPr marL="342900" indent="-342900" algn="just" rtl="1">
              <a:buFont typeface="Arial" panose="020B0604020202020204" pitchFamily="34" charset="0"/>
              <a:buChar char="•"/>
            </a:pPr>
            <a:endParaRPr lang="ar-EG" sz="1000" dirty="0"/>
          </a:p>
          <a:p>
            <a:pPr marL="342900" indent="-342900" algn="just" rtl="1">
              <a:buFont typeface="Arial" panose="020B0604020202020204" pitchFamily="34" charset="0"/>
              <a:buChar char="•"/>
            </a:pPr>
            <a:r>
              <a:rPr lang="ar-EG" sz="2400" b="1" dirty="0">
                <a:highlight>
                  <a:srgbClr val="FFFF00"/>
                </a:highlight>
              </a:rPr>
              <a:t> ويسهم في تحسين وعي الأفراد بأنفسهم</a:t>
            </a:r>
            <a:r>
              <a:rPr lang="ar-EG" sz="2400" dirty="0"/>
              <a:t>، مما يساعدهم على اتخاذ قرارات أكثر وعيًا في مواجهة التحيزات مثل "تحيز الإسقاط" الذي قد يؤثر على خياراتهم بناءً على مشاعرهم الحالية</a:t>
            </a:r>
            <a:r>
              <a:rPr lang="ar-EG" sz="2200" dirty="0">
                <a:latin typeface="Alexandria" charset="0"/>
                <a:cs typeface="Alexandria" charset="0"/>
              </a:rPr>
              <a:t>.</a:t>
            </a:r>
          </a:p>
          <a:p>
            <a:pPr marL="342900" indent="-342900" algn="r" rtl="1">
              <a:buFont typeface="Arial" panose="020B0604020202020204" pitchFamily="34" charset="0"/>
              <a:buChar char="•"/>
            </a:pPr>
            <a:endParaRPr lang="ar-EG" sz="2400" dirty="0"/>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2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2" name="AutoShape 2" descr="ما هو الاقتصاد السلوكي ؟ | AvaTrade">
            <a:extLst>
              <a:ext uri="{FF2B5EF4-FFF2-40B4-BE49-F238E27FC236}">
                <a16:creationId xmlns:a16="http://schemas.microsoft.com/office/drawing/2014/main" xmlns="" id="{DC56A808-DFA5-A125-010E-544386D5B10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a:extLst>
              <a:ext uri="{FF2B5EF4-FFF2-40B4-BE49-F238E27FC236}">
                <a16:creationId xmlns:a16="http://schemas.microsoft.com/office/drawing/2014/main" xmlns="" id="{F61BD8AC-0D5E-77D2-9034-BE208B478BE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34370" y="5059703"/>
            <a:ext cx="2199228" cy="1464903"/>
          </a:xfrm>
          <a:prstGeom prst="rect">
            <a:avLst/>
          </a:prstGeom>
        </p:spPr>
      </p:pic>
    </p:spTree>
    <p:extLst>
      <p:ext uri="{BB962C8B-B14F-4D97-AF65-F5344CB8AC3E}">
        <p14:creationId xmlns:p14="http://schemas.microsoft.com/office/powerpoint/2010/main" val="34626383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E4F9EAB-F474-3323-17EF-DB078108B4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B89C3B4-4A16-8C4F-D96E-FAB034110C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B9EDEA9-0AA9-9A52-ACBC-9C49C927AD27}"/>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48ECE841-5C7E-24FE-4144-50FBBB2E9E4C}"/>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F69FB1B2-838B-AA71-538A-8E85436328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953FA5E-32F0-90BC-D595-DDA238EF7098}"/>
              </a:ext>
            </a:extLst>
          </p:cNvPr>
          <p:cNvSpPr txBox="1"/>
          <p:nvPr/>
        </p:nvSpPr>
        <p:spPr>
          <a:xfrm>
            <a:off x="4839884" y="1213522"/>
            <a:ext cx="6692359" cy="584775"/>
          </a:xfrm>
          <a:prstGeom prst="rect">
            <a:avLst/>
          </a:prstGeom>
          <a:noFill/>
        </p:spPr>
        <p:txBody>
          <a:bodyPr wrap="square" rtlCol="0">
            <a:spAutoFit/>
          </a:bodyPr>
          <a:lstStyle/>
          <a:p>
            <a:pPr algn="ctr" rtl="1"/>
            <a:r>
              <a:rPr lang="ar-JO" sz="3200" b="1" dirty="0">
                <a:solidFill>
                  <a:srgbClr val="C00000"/>
                </a:solidFill>
                <a:latin typeface="Calibri" panose="020F0502020204030204" pitchFamily="34" charset="0"/>
                <a:cs typeface="Calibri" panose="020F0502020204030204" pitchFamily="34" charset="0"/>
              </a:rPr>
              <a:t>6</a:t>
            </a:r>
            <a:r>
              <a:rPr lang="ar-EG" sz="3200" b="1" dirty="0">
                <a:solidFill>
                  <a:srgbClr val="C00000"/>
                </a:solidFill>
                <a:latin typeface="Calibri" panose="020F0502020204030204" pitchFamily="34" charset="0"/>
                <a:cs typeface="Calibri" panose="020F0502020204030204" pitchFamily="34" charset="0"/>
              </a:rPr>
              <a:t>. </a:t>
            </a:r>
            <a:r>
              <a:rPr lang="ar-EG" sz="2800" b="1" dirty="0">
                <a:solidFill>
                  <a:srgbClr val="C00000"/>
                </a:solidFill>
                <a:latin typeface="Calibri" panose="020F0502020204030204" pitchFamily="34" charset="0"/>
                <a:cs typeface="Calibri" panose="020F0502020204030204" pitchFamily="34" charset="0"/>
              </a:rPr>
              <a:t>تطبيقات الاقتصاد السلوكي في الواقع</a:t>
            </a:r>
          </a:p>
        </p:txBody>
      </p:sp>
      <p:sp>
        <p:nvSpPr>
          <p:cNvPr id="4" name="TextBox 3">
            <a:extLst>
              <a:ext uri="{FF2B5EF4-FFF2-40B4-BE49-F238E27FC236}">
                <a16:creationId xmlns:a16="http://schemas.microsoft.com/office/drawing/2014/main" xmlns="" id="{3CCE5E2C-C45E-B7A9-3D03-8B7F00DDCADB}"/>
              </a:ext>
            </a:extLst>
          </p:cNvPr>
          <p:cNvSpPr txBox="1"/>
          <p:nvPr/>
        </p:nvSpPr>
        <p:spPr>
          <a:xfrm>
            <a:off x="1527858" y="2062904"/>
            <a:ext cx="9089894" cy="4262705"/>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t> الاقتصاد السلوكي يُستخدم في العديد من المجالات لتحليل سلوك المستهلك وتحفيز اتخاذ قرارات غير عقلانية، مثل </a:t>
            </a:r>
            <a:r>
              <a:rPr lang="ar-EG" sz="2400" b="1" dirty="0">
                <a:solidFill>
                  <a:srgbClr val="FF0000"/>
                </a:solidFill>
              </a:rPr>
              <a:t>الأسواق المالية</a:t>
            </a:r>
            <a:r>
              <a:rPr lang="ar-EG" sz="2400" dirty="0">
                <a:solidFill>
                  <a:srgbClr val="FF0000"/>
                </a:solidFill>
              </a:rPr>
              <a:t> </a:t>
            </a:r>
            <a:r>
              <a:rPr lang="ar-EG" sz="2400" dirty="0"/>
              <a:t>حيث يفسر القرارات المتهورة للمستثمرين. </a:t>
            </a:r>
          </a:p>
          <a:p>
            <a:pPr marL="342900" indent="-342900" algn="just" rtl="1">
              <a:buFont typeface="Arial" panose="020B0604020202020204" pitchFamily="34" charset="0"/>
              <a:buChar char="•"/>
            </a:pPr>
            <a:r>
              <a:rPr lang="ar-EG" sz="2400" dirty="0"/>
              <a:t>في </a:t>
            </a:r>
            <a:r>
              <a:rPr lang="ar-EG" sz="2400" b="1" dirty="0">
                <a:solidFill>
                  <a:srgbClr val="FF0000"/>
                </a:solidFill>
              </a:rPr>
              <a:t>استراتيجيات التسعير</a:t>
            </a:r>
            <a:r>
              <a:rPr lang="ar-EG" sz="2400" dirty="0"/>
              <a:t>، تستفيد الشركات من التلاعب بالسعر لجعل المستهلكين يعتقدون أنهم يحصلون على صفقة مميزة، كما في مثال تخفيض سعر </a:t>
            </a:r>
            <a:r>
              <a:rPr lang="en-MY" sz="2400" b="1" dirty="0"/>
              <a:t>iPhone 8GB</a:t>
            </a:r>
            <a:r>
              <a:rPr lang="en-MY" sz="2400" dirty="0"/>
              <a:t>. </a:t>
            </a:r>
            <a:r>
              <a:rPr lang="ar-EG" sz="2400" dirty="0"/>
              <a:t>كذلك، في </a:t>
            </a:r>
            <a:r>
              <a:rPr lang="ar-EG" sz="2400" b="1" dirty="0"/>
              <a:t>تغليف المنتج وتوزيعه</a:t>
            </a:r>
            <a:r>
              <a:rPr lang="ar-EG" sz="2400" dirty="0"/>
              <a:t>، يُستخدم الاقتصاد السلوكي لتسويق نفس المنتج بعبوات مختلفة لجذب مجموعات مستهدفة متنوعة. </a:t>
            </a:r>
          </a:p>
          <a:p>
            <a:pPr marL="342900" indent="-342900" algn="just" rtl="1">
              <a:buFont typeface="Arial" panose="020B0604020202020204" pitchFamily="34" charset="0"/>
              <a:buChar char="•"/>
            </a:pPr>
            <a:endParaRPr lang="ar-EG" sz="1100" dirty="0"/>
          </a:p>
          <a:p>
            <a:pPr marL="342900" indent="-342900" algn="just" rtl="1">
              <a:buFont typeface="Arial" panose="020B0604020202020204" pitchFamily="34" charset="0"/>
              <a:buChar char="•"/>
            </a:pPr>
            <a:r>
              <a:rPr lang="ar-EG" sz="2400" dirty="0"/>
              <a:t>كما يُستفاد من </a:t>
            </a:r>
            <a:r>
              <a:rPr lang="ar-EG" sz="2400" b="1" dirty="0">
                <a:solidFill>
                  <a:srgbClr val="FF0000"/>
                </a:solidFill>
              </a:rPr>
              <a:t>العروض الترويجية</a:t>
            </a:r>
            <a:r>
              <a:rPr lang="ar-EG" sz="2400" dirty="0">
                <a:solidFill>
                  <a:srgbClr val="FF0000"/>
                </a:solidFill>
              </a:rPr>
              <a:t> </a:t>
            </a:r>
            <a:r>
              <a:rPr lang="ar-EG" sz="2400" dirty="0"/>
              <a:t>مثل </a:t>
            </a:r>
            <a:r>
              <a:rPr lang="ar-EG" sz="2400" b="1" dirty="0">
                <a:highlight>
                  <a:srgbClr val="FFFF00"/>
                </a:highlight>
              </a:rPr>
              <a:t>"اشترِ واحدًا واحصل على الآخر مجانًا" </a:t>
            </a:r>
            <a:r>
              <a:rPr lang="ar-EG" sz="2400" dirty="0"/>
              <a:t>أو العروض الموسمية لزيادة المبيعات. يُعتبر الاقتصاد السلوكي أداة قوية لفهم سلوك المستهلكين وتوجيه استراتيجيات التسويق بطرق فعّالة.</a:t>
            </a:r>
          </a:p>
          <a:p>
            <a:pPr marL="342900" indent="-342900" algn="r" rtl="1">
              <a:buFont typeface="Arial" panose="020B0604020202020204" pitchFamily="34" charset="0"/>
              <a:buChar char="•"/>
            </a:pPr>
            <a:endParaRPr lang="ar-EG" sz="24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2" name="AutoShape 2" descr="ما هو الاقتصاد السلوكي ؟ | AvaTrade">
            <a:extLst>
              <a:ext uri="{FF2B5EF4-FFF2-40B4-BE49-F238E27FC236}">
                <a16:creationId xmlns:a16="http://schemas.microsoft.com/office/drawing/2014/main" xmlns="" id="{976485B3-298F-1106-1943-718AE19E4D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502060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EAC71D0-5B9D-97D8-1F79-358D7112E94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E3B3A9E-E578-1645-3735-338EFB503C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B38359E-DF4A-138D-0019-AC055D75EC94}"/>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76281210-E747-FAED-3FA4-BB2BC715D09A}"/>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6D7F2900-3149-DE51-6C92-FE0B7288A0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0249" y="33807"/>
            <a:ext cx="2305141" cy="1076343"/>
          </a:xfrm>
          <a:prstGeom prst="rect">
            <a:avLst/>
          </a:prstGeom>
        </p:spPr>
      </p:pic>
      <p:sp>
        <p:nvSpPr>
          <p:cNvPr id="7" name="TextBox 6">
            <a:extLst>
              <a:ext uri="{FF2B5EF4-FFF2-40B4-BE49-F238E27FC236}">
                <a16:creationId xmlns:a16="http://schemas.microsoft.com/office/drawing/2014/main" xmlns="" id="{95099D8A-AE13-435C-9016-F559DA9D72A6}"/>
              </a:ext>
            </a:extLst>
          </p:cNvPr>
          <p:cNvSpPr txBox="1"/>
          <p:nvPr/>
        </p:nvSpPr>
        <p:spPr>
          <a:xfrm>
            <a:off x="4839884" y="1213522"/>
            <a:ext cx="6692359" cy="584775"/>
          </a:xfrm>
          <a:prstGeom prst="rect">
            <a:avLst/>
          </a:prstGeom>
          <a:noFill/>
        </p:spPr>
        <p:txBody>
          <a:bodyPr wrap="square" rtlCol="0">
            <a:spAutoFit/>
          </a:bodyPr>
          <a:lstStyle/>
          <a:p>
            <a:pPr algn="ctr" rtl="1"/>
            <a:r>
              <a:rPr lang="ar-JO" sz="3200" b="1" dirty="0">
                <a:solidFill>
                  <a:srgbClr val="C00000"/>
                </a:solidFill>
                <a:latin typeface="Calibri" panose="020F0502020204030204" pitchFamily="34" charset="0"/>
                <a:cs typeface="Calibri" panose="020F0502020204030204" pitchFamily="34" charset="0"/>
              </a:rPr>
              <a:t>7</a:t>
            </a:r>
            <a:r>
              <a:rPr lang="ar-EG" sz="3200" b="1" dirty="0">
                <a:solidFill>
                  <a:srgbClr val="C00000"/>
                </a:solidFill>
                <a:latin typeface="Calibri" panose="020F0502020204030204" pitchFamily="34" charset="0"/>
                <a:cs typeface="Calibri" panose="020F0502020204030204" pitchFamily="34" charset="0"/>
              </a:rPr>
              <a:t>. </a:t>
            </a:r>
            <a:r>
              <a:rPr lang="ar-EG" sz="2800" b="1" dirty="0">
                <a:solidFill>
                  <a:srgbClr val="C00000"/>
                </a:solidFill>
                <a:latin typeface="Calibri" panose="020F0502020204030204" pitchFamily="34" charset="0"/>
                <a:cs typeface="Calibri" panose="020F0502020204030204" pitchFamily="34" charset="0"/>
              </a:rPr>
              <a:t>تطبيقات الاقتصاد السلوكي في الواقع</a:t>
            </a:r>
          </a:p>
        </p:txBody>
      </p:sp>
      <p:sp>
        <p:nvSpPr>
          <p:cNvPr id="4" name="TextBox 3">
            <a:extLst>
              <a:ext uri="{FF2B5EF4-FFF2-40B4-BE49-F238E27FC236}">
                <a16:creationId xmlns:a16="http://schemas.microsoft.com/office/drawing/2014/main" xmlns="" id="{A2229028-EFD0-4CB6-DC41-68D7FBFB1ED1}"/>
              </a:ext>
            </a:extLst>
          </p:cNvPr>
          <p:cNvSpPr txBox="1"/>
          <p:nvPr/>
        </p:nvSpPr>
        <p:spPr>
          <a:xfrm>
            <a:off x="1527858" y="2062904"/>
            <a:ext cx="9089894" cy="461665"/>
          </a:xfrm>
          <a:prstGeom prst="rect">
            <a:avLst/>
          </a:prstGeom>
          <a:noFill/>
        </p:spPr>
        <p:txBody>
          <a:bodyPr wrap="square" rtlCol="0">
            <a:spAutoFit/>
          </a:bodyPr>
          <a:lstStyle/>
          <a:p>
            <a:pPr marL="342900" indent="-342900" algn="just" rtl="1">
              <a:buFont typeface="Arial" panose="020B0604020202020204" pitchFamily="34" charset="0"/>
              <a:buChar char="•"/>
            </a:pPr>
            <a:r>
              <a:rPr lang="ar-JO" sz="2400" dirty="0"/>
              <a:t>مثال:</a:t>
            </a:r>
            <a:endParaRPr kumimoji="0" lang="ar-EG" sz="20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2" name="AutoShape 2" descr="ما هو الاقتصاد السلوكي ؟ | AvaTrade">
            <a:extLst>
              <a:ext uri="{FF2B5EF4-FFF2-40B4-BE49-F238E27FC236}">
                <a16:creationId xmlns:a16="http://schemas.microsoft.com/office/drawing/2014/main" xmlns="" id="{96D53160-F0E3-B61B-3255-C56630913E4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a:extLst>
              <a:ext uri="{FF2B5EF4-FFF2-40B4-BE49-F238E27FC236}">
                <a16:creationId xmlns:a16="http://schemas.microsoft.com/office/drawing/2014/main" xmlns="" id="{9D8BD8CE-BA3E-1626-00BF-F7210AAD11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00980" y="2012104"/>
            <a:ext cx="6343650" cy="3571875"/>
          </a:xfrm>
          <a:prstGeom prst="rect">
            <a:avLst/>
          </a:prstGeom>
        </p:spPr>
      </p:pic>
      <p:sp>
        <p:nvSpPr>
          <p:cNvPr id="11" name="Rectangle 10">
            <a:extLst>
              <a:ext uri="{FF2B5EF4-FFF2-40B4-BE49-F238E27FC236}">
                <a16:creationId xmlns:a16="http://schemas.microsoft.com/office/drawing/2014/main" xmlns="" id="{EE6BA7DF-CCDC-E6A2-8D9A-DAF2CE7DD69A}"/>
              </a:ext>
            </a:extLst>
          </p:cNvPr>
          <p:cNvSpPr/>
          <p:nvPr/>
        </p:nvSpPr>
        <p:spPr>
          <a:xfrm rot="609974">
            <a:off x="3938316" y="2418591"/>
            <a:ext cx="807043" cy="28275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xmlns="" id="{1D08FB0D-C04B-DFCE-73F8-A4C75493E952}"/>
              </a:ext>
            </a:extLst>
          </p:cNvPr>
          <p:cNvSpPr/>
          <p:nvPr/>
        </p:nvSpPr>
        <p:spPr>
          <a:xfrm rot="609974">
            <a:off x="7134713" y="2422854"/>
            <a:ext cx="857745" cy="30976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xmlns="" id="{00484FD5-86DF-2A61-FD08-4D3526FBC8D6}"/>
              </a:ext>
            </a:extLst>
          </p:cNvPr>
          <p:cNvPicPr>
            <a:picLocks noChangeAspect="1"/>
          </p:cNvPicPr>
          <p:nvPr/>
        </p:nvPicPr>
        <p:blipFill>
          <a:blip r:embed="rId5"/>
          <a:stretch>
            <a:fillRect/>
          </a:stretch>
        </p:blipFill>
        <p:spPr>
          <a:xfrm rot="660569">
            <a:off x="7173367" y="2387604"/>
            <a:ext cx="894269" cy="464669"/>
          </a:xfrm>
          <a:prstGeom prst="rect">
            <a:avLst/>
          </a:prstGeom>
        </p:spPr>
      </p:pic>
      <p:pic>
        <p:nvPicPr>
          <p:cNvPr id="19" name="Picture 18">
            <a:extLst>
              <a:ext uri="{FF2B5EF4-FFF2-40B4-BE49-F238E27FC236}">
                <a16:creationId xmlns:a16="http://schemas.microsoft.com/office/drawing/2014/main" xmlns="" id="{970543F7-2C47-C20F-53D9-7F93FA78FF78}"/>
              </a:ext>
            </a:extLst>
          </p:cNvPr>
          <p:cNvPicPr>
            <a:picLocks noChangeAspect="1"/>
          </p:cNvPicPr>
          <p:nvPr/>
        </p:nvPicPr>
        <p:blipFill>
          <a:blip r:embed="rId6"/>
          <a:stretch>
            <a:fillRect/>
          </a:stretch>
        </p:blipFill>
        <p:spPr>
          <a:xfrm rot="1000398">
            <a:off x="3960811" y="2372881"/>
            <a:ext cx="878245" cy="467809"/>
          </a:xfrm>
          <a:prstGeom prst="rect">
            <a:avLst/>
          </a:prstGeom>
        </p:spPr>
      </p:pic>
      <p:sp>
        <p:nvSpPr>
          <p:cNvPr id="21" name="TextBox 20">
            <a:extLst>
              <a:ext uri="{FF2B5EF4-FFF2-40B4-BE49-F238E27FC236}">
                <a16:creationId xmlns:a16="http://schemas.microsoft.com/office/drawing/2014/main" xmlns="" id="{CF610BE1-1000-6151-EBE0-A1E49C6D13EA}"/>
              </a:ext>
            </a:extLst>
          </p:cNvPr>
          <p:cNvSpPr txBox="1"/>
          <p:nvPr/>
        </p:nvSpPr>
        <p:spPr>
          <a:xfrm>
            <a:off x="6313505" y="5389008"/>
            <a:ext cx="3708400" cy="707886"/>
          </a:xfrm>
          <a:prstGeom prst="rect">
            <a:avLst/>
          </a:prstGeom>
          <a:noFill/>
        </p:spPr>
        <p:txBody>
          <a:bodyPr wrap="square" rtlCol="0">
            <a:spAutoFit/>
          </a:bodyPr>
          <a:lstStyle/>
          <a:p>
            <a:pPr algn="r" rtl="1"/>
            <a:r>
              <a:rPr lang="ar-SA" sz="2000" b="1" dirty="0"/>
              <a:t>بدلاً من كتابة 100 </a:t>
            </a:r>
            <a:r>
              <a:rPr lang="ar-JO" sz="2000" b="1" dirty="0"/>
              <a:t>ريال</a:t>
            </a:r>
            <a:r>
              <a:rPr lang="ar-SA" sz="2000" b="1" dirty="0"/>
              <a:t>، يتم كتابة 99.99 </a:t>
            </a:r>
            <a:r>
              <a:rPr lang="ar-JO" sz="2000" b="1" dirty="0"/>
              <a:t>ريال</a:t>
            </a:r>
            <a:r>
              <a:rPr lang="ar-SA" sz="2000" b="1" dirty="0"/>
              <a:t>، </a:t>
            </a:r>
            <a:r>
              <a:rPr lang="ar-SA" sz="2000" b="1" dirty="0">
                <a:highlight>
                  <a:srgbClr val="FFFF00"/>
                </a:highlight>
              </a:rPr>
              <a:t>مما يجعلها تبدو أرخص نفسيًا</a:t>
            </a:r>
            <a:r>
              <a:rPr lang="ar-SA" sz="2000" b="1" dirty="0"/>
              <a:t>.</a:t>
            </a:r>
            <a:endParaRPr lang="en-US" sz="2000" b="1" dirty="0"/>
          </a:p>
        </p:txBody>
      </p:sp>
    </p:spTree>
    <p:extLst>
      <p:ext uri="{BB962C8B-B14F-4D97-AF65-F5344CB8AC3E}">
        <p14:creationId xmlns:p14="http://schemas.microsoft.com/office/powerpoint/2010/main" val="11571144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الثامنة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881160" y="4971491"/>
            <a:ext cx="5435245" cy="1077218"/>
          </a:xfrm>
          <a:prstGeom prst="rect">
            <a:avLst/>
          </a:prstGeom>
          <a:noFill/>
        </p:spPr>
        <p:txBody>
          <a:bodyPr wrap="square">
            <a:spAutoFit/>
          </a:bodyPr>
          <a:lstStyle/>
          <a:p>
            <a:pPr algn="ctr"/>
            <a:r>
              <a:rPr lang="ar-EG" sz="3200" b="1" dirty="0">
                <a:latin typeface="Alexandria" charset="0"/>
                <a:cs typeface="Alexandria" charset="0"/>
              </a:rPr>
              <a:t>ثانياً: تطبيقات الاقتصاد السلوكي في استراتيجيات التسويق</a:t>
            </a:r>
            <a:r>
              <a:rPr lang="ar-JO" sz="3200" b="1" dirty="0">
                <a:latin typeface="Alexandria" charset="0"/>
                <a:cs typeface="Alexandria" charset="0"/>
              </a:rPr>
              <a:t> الرقمي</a:t>
            </a:r>
            <a:endParaRPr lang="ar-EG" sz="3200" b="1" dirty="0">
              <a:latin typeface="Alexandria" charset="0"/>
              <a:cs typeface="Alexandria" charset="0"/>
            </a:endParaRPr>
          </a:p>
        </p:txBody>
      </p:sp>
    </p:spTree>
    <p:extLst>
      <p:ext uri="{BB962C8B-B14F-4D97-AF65-F5344CB8AC3E}">
        <p14:creationId xmlns:p14="http://schemas.microsoft.com/office/powerpoint/2010/main" val="2687720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4312A1B-D335-F2B7-56E1-10F90C33A9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C93E9A6-5831-06C2-DBA2-3409376FC8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A7ADF7C-795C-E184-4982-3DFEE37BFADD}"/>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94C8224-8409-26BC-D12E-BEA3AFE51E33}"/>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033A1D69-C023-CBC6-6030-A0C361D3C5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5C66057-4259-C4B9-CC08-2E88724AFB58}"/>
              </a:ext>
            </a:extLst>
          </p:cNvPr>
          <p:cNvSpPr txBox="1"/>
          <p:nvPr/>
        </p:nvSpPr>
        <p:spPr>
          <a:xfrm>
            <a:off x="4241099" y="1220758"/>
            <a:ext cx="6692359" cy="584775"/>
          </a:xfrm>
          <a:prstGeom prst="rect">
            <a:avLst/>
          </a:prstGeom>
          <a:noFill/>
        </p:spPr>
        <p:txBody>
          <a:bodyPr wrap="square" rtlCol="0">
            <a:spAutoFit/>
          </a:bodyPr>
          <a:lstStyle/>
          <a:p>
            <a:pPr algn="ctr" rtl="1"/>
            <a:r>
              <a:rPr lang="ar-EG" sz="3200" b="1" dirty="0">
                <a:solidFill>
                  <a:srgbClr val="C00000"/>
                </a:solidFill>
                <a:latin typeface="Calibri" panose="020F0502020204030204" pitchFamily="34" charset="0"/>
                <a:cs typeface="Calibri" panose="020F0502020204030204" pitchFamily="34" charset="0"/>
              </a:rPr>
              <a:t>1. التحفيز على الشراء باستخدام التوقيت</a:t>
            </a:r>
            <a:endParaRPr lang="en-US" sz="32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0F159FBB-2292-04DD-8F52-1C6328ED207C}"/>
              </a:ext>
            </a:extLst>
          </p:cNvPr>
          <p:cNvSpPr txBox="1"/>
          <p:nvPr/>
        </p:nvSpPr>
        <p:spPr>
          <a:xfrm>
            <a:off x="1333001" y="1934275"/>
            <a:ext cx="9321387" cy="3170099"/>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t> </a:t>
            </a:r>
            <a:r>
              <a:rPr lang="ar-EG" sz="2400" dirty="0">
                <a:solidFill>
                  <a:srgbClr val="FF0000"/>
                </a:solidFill>
              </a:rPr>
              <a:t>في التسويق الرقمي</a:t>
            </a:r>
            <a:r>
              <a:rPr lang="ar-EG" sz="2400" dirty="0"/>
              <a:t>، يُستخدم الاقتصاد السلوكي للاستفادة من </a:t>
            </a:r>
            <a:r>
              <a:rPr lang="ar-EG" sz="2400" b="1" dirty="0"/>
              <a:t>ضغط الوقت</a:t>
            </a:r>
            <a:r>
              <a:rPr lang="ar-EG" sz="2400" dirty="0"/>
              <a:t> لتحفيز المستهلكين على الشراء بسرعة. </a:t>
            </a:r>
            <a:r>
              <a:rPr lang="ar-EG" sz="2400" b="1" dirty="0">
                <a:solidFill>
                  <a:srgbClr val="FF0000"/>
                </a:solidFill>
              </a:rPr>
              <a:t>العروض المحدودة الوقت</a:t>
            </a:r>
            <a:r>
              <a:rPr lang="ar-EG" sz="2400" dirty="0"/>
              <a:t>، مثل "</a:t>
            </a:r>
            <a:r>
              <a:rPr lang="ar-EG" sz="2400" b="1" dirty="0">
                <a:highlight>
                  <a:srgbClr val="FFFF00"/>
                </a:highlight>
              </a:rPr>
              <a:t>عرض اليوم فقط</a:t>
            </a:r>
            <a:r>
              <a:rPr lang="ar-EG" sz="2400" dirty="0"/>
              <a:t>" أو "</a:t>
            </a:r>
            <a:r>
              <a:rPr lang="ar-EG" sz="2400" b="1" dirty="0">
                <a:highlight>
                  <a:srgbClr val="FFFF00"/>
                </a:highlight>
              </a:rPr>
              <a:t>الخصم ينتهي خلال ساعة</a:t>
            </a:r>
            <a:r>
              <a:rPr lang="ar-EG" sz="2400" dirty="0"/>
              <a:t>"، تؤثر على قرارات المستهلكين.</a:t>
            </a:r>
          </a:p>
          <a:p>
            <a:pPr marL="342900" indent="-342900" algn="just" rtl="1">
              <a:buFont typeface="Arial" panose="020B0604020202020204" pitchFamily="34" charset="0"/>
              <a:buChar char="•"/>
            </a:pPr>
            <a:endParaRPr lang="ar-EG" sz="1200" dirty="0">
              <a:latin typeface="Alexandria" charset="0"/>
              <a:cs typeface="Alexandria" charset="0"/>
            </a:endParaRPr>
          </a:p>
          <a:p>
            <a:pPr marL="342900" indent="-342900" algn="r" rtl="1">
              <a:buFont typeface="Arial" panose="020B0604020202020204" pitchFamily="34" charset="0"/>
              <a:buChar char="•"/>
            </a:pPr>
            <a:r>
              <a:rPr lang="ar-EG" sz="2200" dirty="0">
                <a:latin typeface="Alexandria" charset="0"/>
                <a:cs typeface="Alexandria" charset="0"/>
              </a:rPr>
              <a:t> </a:t>
            </a:r>
            <a:r>
              <a:rPr lang="ar-EG" sz="2400" b="1" dirty="0"/>
              <a:t>مثال عملي:</a:t>
            </a:r>
            <a:r>
              <a:rPr lang="ar-EG" sz="2400" dirty="0"/>
              <a:t/>
            </a:r>
            <a:br>
              <a:rPr lang="ar-EG" sz="2400" dirty="0"/>
            </a:br>
            <a:r>
              <a:rPr lang="ar-EG" sz="2400" dirty="0"/>
              <a:t>موقع </a:t>
            </a:r>
            <a:r>
              <a:rPr lang="en-MY" sz="2400" b="1" dirty="0"/>
              <a:t>Amazon</a:t>
            </a:r>
            <a:r>
              <a:rPr lang="en-MY" sz="2400" dirty="0"/>
              <a:t> </a:t>
            </a:r>
            <a:r>
              <a:rPr lang="ar-EG" sz="2400" dirty="0"/>
              <a:t>يقدم عروضًا </a:t>
            </a:r>
            <a:r>
              <a:rPr lang="ar-EG" sz="2400" b="1" dirty="0"/>
              <a:t>خاصة لمدة 24 ساعة</a:t>
            </a:r>
            <a:r>
              <a:rPr lang="ar-EG" sz="2400" dirty="0"/>
              <a:t>، مما يُشعر المستهلك بالإلحاح ويحفزه على اتخاذ قرار الشراء بسرعة حتى لو لم يكن يخطط لذلك.</a:t>
            </a:r>
          </a:p>
          <a:p>
            <a:pPr marL="342900" indent="-342900" algn="r" rtl="1">
              <a:buFont typeface="Arial" panose="020B0604020202020204" pitchFamily="34" charset="0"/>
              <a:buChar char="•"/>
            </a:pPr>
            <a:endParaRPr lang="ar-EG" sz="24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2" name="AutoShape 2" descr="ما هو الاقتصاد السلوكي ؟ | AvaTrade">
            <a:extLst>
              <a:ext uri="{FF2B5EF4-FFF2-40B4-BE49-F238E27FC236}">
                <a16:creationId xmlns:a16="http://schemas.microsoft.com/office/drawing/2014/main" xmlns="" id="{57785D4C-A80F-6F09-679A-213B09F280A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a:extLst>
              <a:ext uri="{FF2B5EF4-FFF2-40B4-BE49-F238E27FC236}">
                <a16:creationId xmlns:a16="http://schemas.microsoft.com/office/drawing/2014/main" xmlns="" id="{639B8E89-8F53-46F3-E5EC-00EA6885A82B}"/>
              </a:ext>
            </a:extLst>
          </p:cNvPr>
          <p:cNvPicPr>
            <a:picLocks noChangeAspect="1"/>
          </p:cNvPicPr>
          <p:nvPr/>
        </p:nvPicPr>
        <p:blipFill>
          <a:blip r:embed="rId4">
            <a:extLst>
              <a:ext uri="{28A0092B-C50C-407E-A947-70E740481C1C}">
                <a14:useLocalDpi xmlns:a14="http://schemas.microsoft.com/office/drawing/2010/main" val="0"/>
              </a:ext>
            </a:extLst>
          </a:blip>
          <a:srcRect l="6421"/>
          <a:stretch/>
        </p:blipFill>
        <p:spPr>
          <a:xfrm>
            <a:off x="1813000" y="4470542"/>
            <a:ext cx="3426106" cy="1848982"/>
          </a:xfrm>
          <a:prstGeom prst="rect">
            <a:avLst/>
          </a:prstGeom>
        </p:spPr>
      </p:pic>
      <p:sp>
        <p:nvSpPr>
          <p:cNvPr id="8" name="TextBox 7">
            <a:extLst>
              <a:ext uri="{FF2B5EF4-FFF2-40B4-BE49-F238E27FC236}">
                <a16:creationId xmlns:a16="http://schemas.microsoft.com/office/drawing/2014/main" xmlns="" id="{D4A6F3D7-84FA-4BB4-E408-8BFE4DAB6D1E}"/>
              </a:ext>
            </a:extLst>
          </p:cNvPr>
          <p:cNvSpPr txBox="1"/>
          <p:nvPr/>
        </p:nvSpPr>
        <p:spPr>
          <a:xfrm>
            <a:off x="6248400" y="4979344"/>
            <a:ext cx="3559215" cy="923330"/>
          </a:xfrm>
          <a:prstGeom prst="rect">
            <a:avLst/>
          </a:prstGeom>
          <a:noFill/>
        </p:spPr>
        <p:txBody>
          <a:bodyPr wrap="square" rtlCol="0">
            <a:spAutoFit/>
          </a:bodyPr>
          <a:lstStyle/>
          <a:p>
            <a:pPr algn="just" rtl="1"/>
            <a:r>
              <a:rPr lang="ar-SA" b="1" dirty="0"/>
              <a:t>العروض المحدودة</a:t>
            </a:r>
            <a:r>
              <a:rPr lang="ar-SA" dirty="0"/>
              <a:t> تستغل </a:t>
            </a:r>
            <a:r>
              <a:rPr lang="ar-SA" b="1" dirty="0"/>
              <a:t>الخوف من فقدان الفرصة </a:t>
            </a:r>
            <a:r>
              <a:rPr lang="en-US" b="1" dirty="0">
                <a:solidFill>
                  <a:srgbClr val="FF0000"/>
                </a:solidFill>
              </a:rPr>
              <a:t>FOMO</a:t>
            </a:r>
            <a:r>
              <a:rPr lang="en-US" b="1" dirty="0"/>
              <a:t>)</a:t>
            </a:r>
            <a:r>
              <a:rPr lang="ar-JO" b="1" dirty="0"/>
              <a:t>)</a:t>
            </a:r>
            <a:r>
              <a:rPr lang="en-US" dirty="0"/>
              <a:t> </a:t>
            </a:r>
            <a:r>
              <a:rPr lang="ar-SA" dirty="0"/>
              <a:t>مما يدفع المستهلكين إلى الشراء دون تفكير طويل.</a:t>
            </a:r>
            <a:endParaRPr lang="en-US" dirty="0"/>
          </a:p>
        </p:txBody>
      </p:sp>
      <p:sp>
        <p:nvSpPr>
          <p:cNvPr id="9" name="Arrow: Right 8">
            <a:extLst>
              <a:ext uri="{FF2B5EF4-FFF2-40B4-BE49-F238E27FC236}">
                <a16:creationId xmlns:a16="http://schemas.microsoft.com/office/drawing/2014/main" xmlns="" id="{66C172D2-9F12-691E-3D73-F2A0D83691D9}"/>
              </a:ext>
            </a:extLst>
          </p:cNvPr>
          <p:cNvSpPr/>
          <p:nvPr/>
        </p:nvSpPr>
        <p:spPr>
          <a:xfrm>
            <a:off x="5462663" y="5202504"/>
            <a:ext cx="687034" cy="385057"/>
          </a:xfrm>
          <a:prstGeom prst="rightArrow">
            <a:avLst/>
          </a:prstGeom>
          <a:solidFill>
            <a:srgbClr val="91D8EC"/>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5219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7949DFA-A3DC-7BE2-97C4-8D77168F13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4E5DC50-CCE8-2508-8F8F-19F47DB6845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557A66A-2080-CDB4-4493-C5B8FAFAC310}"/>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85FC3DE-9042-27B0-8F4D-232571BA3F7B}"/>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42BC3CD8-B762-934F-3BC5-1CABA97262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E856C710-E26B-77F3-60AF-8988CEEA256B}"/>
              </a:ext>
            </a:extLst>
          </p:cNvPr>
          <p:cNvSpPr txBox="1"/>
          <p:nvPr/>
        </p:nvSpPr>
        <p:spPr>
          <a:xfrm>
            <a:off x="4241099" y="1220758"/>
            <a:ext cx="6692359" cy="646331"/>
          </a:xfrm>
          <a:prstGeom prst="rect">
            <a:avLst/>
          </a:prstGeom>
          <a:noFill/>
        </p:spPr>
        <p:txBody>
          <a:bodyPr wrap="square" rtlCol="0">
            <a:spAutoFit/>
          </a:bodyPr>
          <a:lstStyle/>
          <a:p>
            <a:pPr algn="ctr" rtl="1"/>
            <a:r>
              <a:rPr lang="ar-EG" sz="3600" b="1" dirty="0">
                <a:solidFill>
                  <a:srgbClr val="C00000"/>
                </a:solidFill>
                <a:latin typeface="Calibri" panose="020F0502020204030204" pitchFamily="34" charset="0"/>
                <a:cs typeface="Calibri" panose="020F0502020204030204" pitchFamily="34" charset="0"/>
              </a:rPr>
              <a:t>2. </a:t>
            </a:r>
            <a:r>
              <a:rPr lang="ar-EG" sz="3200" b="1" dirty="0">
                <a:solidFill>
                  <a:srgbClr val="C00000"/>
                </a:solidFill>
                <a:latin typeface="Calibri" panose="020F0502020204030204" pitchFamily="34" charset="0"/>
                <a:cs typeface="Calibri" panose="020F0502020204030204" pitchFamily="34" charset="0"/>
              </a:rPr>
              <a:t>التحفيز باستخدام العروض الترويجية</a:t>
            </a:r>
          </a:p>
        </p:txBody>
      </p:sp>
      <p:sp>
        <p:nvSpPr>
          <p:cNvPr id="4" name="TextBox 3">
            <a:extLst>
              <a:ext uri="{FF2B5EF4-FFF2-40B4-BE49-F238E27FC236}">
                <a16:creationId xmlns:a16="http://schemas.microsoft.com/office/drawing/2014/main" xmlns="" id="{B2576ED0-B772-EE1F-E5B5-C1A9B770EEDE}"/>
              </a:ext>
            </a:extLst>
          </p:cNvPr>
          <p:cNvSpPr txBox="1"/>
          <p:nvPr/>
        </p:nvSpPr>
        <p:spPr>
          <a:xfrm>
            <a:off x="1271331" y="1632216"/>
            <a:ext cx="9321387" cy="4124206"/>
          </a:xfrm>
          <a:prstGeom prst="rect">
            <a:avLst/>
          </a:prstGeom>
          <a:noFill/>
        </p:spPr>
        <p:txBody>
          <a:bodyPr wrap="square" rtlCol="0">
            <a:spAutoFit/>
          </a:bodyPr>
          <a:lstStyle/>
          <a:p>
            <a:pPr algn="r" rtl="1"/>
            <a:endParaRPr lang="ar-EG" sz="2400" b="1" dirty="0"/>
          </a:p>
          <a:p>
            <a:pPr marL="342900" indent="-342900" algn="r" rtl="1">
              <a:buFont typeface="Arial" panose="020B0604020202020204" pitchFamily="34" charset="0"/>
              <a:buChar char="•"/>
            </a:pPr>
            <a:r>
              <a:rPr lang="ar-EG" sz="2400" dirty="0"/>
              <a:t>تُستخدم العروض مثل </a:t>
            </a:r>
            <a:r>
              <a:rPr lang="ar-EG" sz="2400" b="1" dirty="0">
                <a:solidFill>
                  <a:srgbClr val="FF0000"/>
                </a:solidFill>
              </a:rPr>
              <a:t>اشترِ واحدًا واحصل على الآخر مجانًا</a:t>
            </a:r>
            <a:r>
              <a:rPr lang="ar-EG" sz="2400" dirty="0">
                <a:solidFill>
                  <a:srgbClr val="FF0000"/>
                </a:solidFill>
              </a:rPr>
              <a:t> أو </a:t>
            </a:r>
            <a:r>
              <a:rPr lang="ar-EG" sz="2400" b="1" dirty="0">
                <a:solidFill>
                  <a:srgbClr val="FF0000"/>
                </a:solidFill>
              </a:rPr>
              <a:t>خصم على المنتج الثاني</a:t>
            </a:r>
            <a:r>
              <a:rPr lang="ar-EG" sz="2400" dirty="0"/>
              <a:t> لاستغلال التحيز النفسي لدى المستهلكين، الذي يدفعهم للشراء حتى لو لم يكونوا بحاجة إلى المنتج الآخر.</a:t>
            </a:r>
            <a:endParaRPr lang="ar-JO" sz="2400" dirty="0"/>
          </a:p>
          <a:p>
            <a:pPr algn="r" rtl="1"/>
            <a:r>
              <a:rPr lang="ar-EG" sz="1400" dirty="0"/>
              <a:t/>
            </a:r>
            <a:br>
              <a:rPr lang="ar-EG" sz="1400" dirty="0"/>
            </a:br>
            <a:r>
              <a:rPr lang="ar-EG" sz="2400" b="1" dirty="0"/>
              <a:t>مثال عملي:</a:t>
            </a:r>
          </a:p>
          <a:p>
            <a:pPr marL="342900" indent="-342900" algn="r" rtl="1">
              <a:buFont typeface="Arial" panose="020B0604020202020204" pitchFamily="34" charset="0"/>
              <a:buChar char="•"/>
            </a:pPr>
            <a:r>
              <a:rPr lang="ar-EG" sz="2400" b="1" dirty="0">
                <a:solidFill>
                  <a:srgbClr val="FF0000"/>
                </a:solidFill>
              </a:rPr>
              <a:t>موقع </a:t>
            </a:r>
            <a:r>
              <a:rPr lang="en-MY" sz="2400" b="1" dirty="0">
                <a:solidFill>
                  <a:srgbClr val="FF0000"/>
                </a:solidFill>
              </a:rPr>
              <a:t>eBay</a:t>
            </a:r>
            <a:r>
              <a:rPr lang="en-MY" sz="2400" dirty="0">
                <a:solidFill>
                  <a:srgbClr val="FF0000"/>
                </a:solidFill>
              </a:rPr>
              <a:t> </a:t>
            </a:r>
            <a:r>
              <a:rPr lang="ar-EG" sz="2400" dirty="0"/>
              <a:t>يقدم عروضًا مثل "اشترِ 2 واحصل على </a:t>
            </a:r>
            <a:r>
              <a:rPr lang="ar-EG" sz="2400" dirty="0">
                <a:solidFill>
                  <a:srgbClr val="FF0000"/>
                </a:solidFill>
              </a:rPr>
              <a:t>خصم 50%"، </a:t>
            </a:r>
            <a:r>
              <a:rPr lang="ar-EG" sz="2400" dirty="0"/>
              <a:t>مما يجعل المشترين يشعرون بأنهم يحصلون على قيمة أعلى من المال المدفوع، حتى لو لم يكونوا بحاجة إلى الكمية المضافة.</a:t>
            </a:r>
            <a:endParaRPr lang="ar-EG" sz="2400" dirty="0">
              <a:latin typeface="Alexandria" charset="0"/>
              <a:cs typeface="Alexandria" charset="0"/>
            </a:endParaRPr>
          </a:p>
          <a:p>
            <a:pPr algn="r" rtl="1"/>
            <a:endParaRPr lang="ar-EG" sz="2800" dirty="0">
              <a:latin typeface="Alexandria" charset="0"/>
              <a:cs typeface="Alexandria" charset="0"/>
            </a:endParaRPr>
          </a:p>
          <a:p>
            <a:pPr algn="r" rtl="1"/>
            <a:endParaRPr lang="ar-EG" sz="2800"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9B39AD60-FC61-B1B9-49E5-89876879FFB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Picture 9">
            <a:extLst>
              <a:ext uri="{FF2B5EF4-FFF2-40B4-BE49-F238E27FC236}">
                <a16:creationId xmlns:a16="http://schemas.microsoft.com/office/drawing/2014/main" xmlns="" id="{D0C60663-14D5-F552-114D-5AD85BB80A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3038" y="4677228"/>
            <a:ext cx="2924954" cy="1679872"/>
          </a:xfrm>
          <a:prstGeom prst="rect">
            <a:avLst/>
          </a:prstGeom>
        </p:spPr>
      </p:pic>
      <p:sp>
        <p:nvSpPr>
          <p:cNvPr id="11" name="Rectangle: Folded Corner 10">
            <a:extLst>
              <a:ext uri="{FF2B5EF4-FFF2-40B4-BE49-F238E27FC236}">
                <a16:creationId xmlns:a16="http://schemas.microsoft.com/office/drawing/2014/main" xmlns="" id="{610C70FC-529B-BF76-BC7D-E26413584214}"/>
              </a:ext>
            </a:extLst>
          </p:cNvPr>
          <p:cNvSpPr/>
          <p:nvPr/>
        </p:nvSpPr>
        <p:spPr>
          <a:xfrm>
            <a:off x="5613722" y="4677228"/>
            <a:ext cx="2417224" cy="1679872"/>
          </a:xfrm>
          <a:prstGeom prst="foldedCorner">
            <a:avLst/>
          </a:prstGeom>
          <a:solidFill>
            <a:srgbClr val="91D8E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 - Wiktionary, the free dictionary">
            <a:extLst>
              <a:ext uri="{FF2B5EF4-FFF2-40B4-BE49-F238E27FC236}">
                <a16:creationId xmlns:a16="http://schemas.microsoft.com/office/drawing/2014/main" xmlns="" id="{9EDDC696-6E84-71E2-ECEB-F56400C92D9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85408" y="4527086"/>
            <a:ext cx="882019" cy="882019"/>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xmlns="" id="{CAB6B92B-49B7-A153-AD84-7FD0E8D8F0FF}"/>
              </a:ext>
            </a:extLst>
          </p:cNvPr>
          <p:cNvSpPr txBox="1"/>
          <p:nvPr/>
        </p:nvSpPr>
        <p:spPr>
          <a:xfrm>
            <a:off x="5613722" y="4773039"/>
            <a:ext cx="2096188" cy="1477328"/>
          </a:xfrm>
          <a:prstGeom prst="rect">
            <a:avLst/>
          </a:prstGeom>
          <a:noFill/>
        </p:spPr>
        <p:txBody>
          <a:bodyPr wrap="square" rtlCol="0">
            <a:spAutoFit/>
          </a:bodyPr>
          <a:lstStyle/>
          <a:p>
            <a:pPr algn="r"/>
            <a:r>
              <a:rPr lang="ar-SA" b="1" dirty="0"/>
              <a:t>النتيجة:</a:t>
            </a:r>
            <a:r>
              <a:rPr lang="ar-SA" dirty="0"/>
              <a:t> تزيد هذه العروض من المبيعات وتؤثر على قرارات الشراء بناءً على التحيزات السلوكية للمستهلكين</a:t>
            </a:r>
            <a:endParaRPr lang="en-US" dirty="0"/>
          </a:p>
        </p:txBody>
      </p:sp>
    </p:spTree>
    <p:extLst>
      <p:ext uri="{BB962C8B-B14F-4D97-AF65-F5344CB8AC3E}">
        <p14:creationId xmlns:p14="http://schemas.microsoft.com/office/powerpoint/2010/main" val="32942408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5E41DA4-2F64-1F02-B144-52C4239674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21ADF4E-B075-6C0A-D3F5-22246DAC909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A092D79-8EED-C168-25E5-23C602E9970C}"/>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315B2FB-ECD6-2FF0-AB76-D92E4A91E020}"/>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72F8DC39-5C65-4ADF-0E60-D619C80EFC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49B1132-C75D-4B2A-EC5C-A460B6794F18}"/>
              </a:ext>
            </a:extLst>
          </p:cNvPr>
          <p:cNvSpPr txBox="1"/>
          <p:nvPr/>
        </p:nvSpPr>
        <p:spPr>
          <a:xfrm>
            <a:off x="4241099" y="1220758"/>
            <a:ext cx="6692359" cy="707886"/>
          </a:xfrm>
          <a:prstGeom prst="rect">
            <a:avLst/>
          </a:prstGeom>
          <a:noFill/>
        </p:spPr>
        <p:txBody>
          <a:bodyPr wrap="square" rtlCol="0">
            <a:spAutoFit/>
          </a:bodyPr>
          <a:lstStyle/>
          <a:p>
            <a:pPr algn="ctr" rtl="1"/>
            <a:r>
              <a:rPr lang="ar-EG" sz="4000" b="1" dirty="0">
                <a:solidFill>
                  <a:srgbClr val="C00000"/>
                </a:solidFill>
                <a:latin typeface="Calibri" panose="020F0502020204030204" pitchFamily="34" charset="0"/>
                <a:cs typeface="Calibri" panose="020F0502020204030204" pitchFamily="34" charset="0"/>
              </a:rPr>
              <a:t>3. </a:t>
            </a:r>
            <a:r>
              <a:rPr lang="ar-EG" sz="3600" b="1" dirty="0">
                <a:solidFill>
                  <a:srgbClr val="C00000"/>
                </a:solidFill>
                <a:latin typeface="Calibri" panose="020F0502020204030204" pitchFamily="34" charset="0"/>
                <a:cs typeface="Calibri" panose="020F0502020204030204" pitchFamily="34" charset="0"/>
              </a:rPr>
              <a:t>التخصيص والتوجيه الشخصي</a:t>
            </a:r>
            <a:endParaRPr lang="en-US" sz="36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F5563F56-1D51-112D-7BE8-2F635B64F825}"/>
              </a:ext>
            </a:extLst>
          </p:cNvPr>
          <p:cNvSpPr txBox="1"/>
          <p:nvPr/>
        </p:nvSpPr>
        <p:spPr>
          <a:xfrm>
            <a:off x="1271331" y="1632216"/>
            <a:ext cx="9321387" cy="4278094"/>
          </a:xfrm>
          <a:prstGeom prst="rect">
            <a:avLst/>
          </a:prstGeom>
          <a:noFill/>
        </p:spPr>
        <p:txBody>
          <a:bodyPr wrap="square" rtlCol="0">
            <a:spAutoFit/>
          </a:bodyPr>
          <a:lstStyle/>
          <a:p>
            <a:pPr algn="r" rtl="1"/>
            <a:endParaRPr lang="ar-EG" sz="2400" b="1" dirty="0"/>
          </a:p>
          <a:p>
            <a:pPr marL="342900" indent="-342900" algn="r" rtl="1">
              <a:buFont typeface="Arial" panose="020B0604020202020204" pitchFamily="34" charset="0"/>
              <a:buChar char="•"/>
            </a:pPr>
            <a:r>
              <a:rPr lang="ar-EG" sz="2400" dirty="0"/>
              <a:t>يستغل التسويق الرقمي </a:t>
            </a:r>
            <a:r>
              <a:rPr lang="ar-EG" sz="2400" b="1" dirty="0">
                <a:solidFill>
                  <a:srgbClr val="FF0000"/>
                </a:solidFill>
                <a:highlight>
                  <a:srgbClr val="FFFF00"/>
                </a:highlight>
              </a:rPr>
              <a:t>البيانات السلوكية</a:t>
            </a:r>
            <a:r>
              <a:rPr lang="ar-EG" sz="2400" dirty="0">
                <a:solidFill>
                  <a:srgbClr val="FF0000"/>
                </a:solidFill>
                <a:highlight>
                  <a:srgbClr val="FFFF00"/>
                </a:highlight>
              </a:rPr>
              <a:t> </a:t>
            </a:r>
            <a:r>
              <a:rPr lang="ar-EG" sz="2400" dirty="0"/>
              <a:t>للمستهلكين لتخصيص العروض والإعلانات بناءً على سلوكياتهم السابقة. هذا التخصيص يعزز شعور المستهلك بأن المنتجات أو العروض مختارة له بشكل خاص.</a:t>
            </a:r>
          </a:p>
          <a:p>
            <a:pPr marL="342900" indent="-342900" algn="r" rtl="1">
              <a:buFont typeface="Arial" panose="020B0604020202020204" pitchFamily="34" charset="0"/>
              <a:buChar char="•"/>
            </a:pPr>
            <a:r>
              <a:rPr lang="ar-EG" sz="2400" dirty="0"/>
              <a:t/>
            </a:r>
            <a:br>
              <a:rPr lang="ar-EG" sz="2400" dirty="0"/>
            </a:br>
            <a:r>
              <a:rPr lang="ar-EG" sz="2400" b="1" dirty="0"/>
              <a:t>مثال عملي:</a:t>
            </a:r>
            <a:r>
              <a:rPr lang="ar-EG" sz="2400" dirty="0"/>
              <a:t/>
            </a:r>
            <a:br>
              <a:rPr lang="ar-EG" sz="2400" dirty="0"/>
            </a:br>
            <a:r>
              <a:rPr lang="ar-EG" sz="2400" dirty="0"/>
              <a:t>على </a:t>
            </a:r>
            <a:r>
              <a:rPr lang="en-MY" sz="2400" b="1" dirty="0"/>
              <a:t>Amazon</a:t>
            </a:r>
            <a:r>
              <a:rPr lang="en-MY" sz="2400" dirty="0"/>
              <a:t> </a:t>
            </a:r>
            <a:r>
              <a:rPr lang="ar-EG" sz="2400" dirty="0"/>
              <a:t>و </a:t>
            </a:r>
            <a:r>
              <a:rPr lang="en-MY" sz="2400" b="1" dirty="0"/>
              <a:t>Netflix</a:t>
            </a:r>
            <a:r>
              <a:rPr lang="en-MY" sz="2400" dirty="0"/>
              <a:t>، </a:t>
            </a:r>
            <a:r>
              <a:rPr lang="ar-EG" sz="2400" dirty="0"/>
              <a:t>عندما يقوم المستخدم بتصفح أو شراء منتج أو محتوى معين، تُعرض له توصيات لمنتجات مشابهة بناءً على تفضيلاته السابقة، مما يزيد من احتمال اتخاذه قرار الشراء أو المشاهدة.المدى الطويل.</a:t>
            </a:r>
            <a:endParaRPr lang="ar-EG" sz="2400" dirty="0">
              <a:latin typeface="Alexandria" charset="0"/>
              <a:cs typeface="Alexandria" charset="0"/>
            </a:endParaRPr>
          </a:p>
          <a:p>
            <a:pPr algn="r" rtl="1"/>
            <a:endParaRPr lang="ar-EG" sz="2800" dirty="0">
              <a:latin typeface="Alexandria" charset="0"/>
              <a:cs typeface="Alexandria" charset="0"/>
            </a:endParaRPr>
          </a:p>
          <a:p>
            <a:pPr algn="r" rtl="1"/>
            <a:endParaRPr lang="ar-EG" sz="2800"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826F7B02-A331-361D-D5BA-96F497BE1DB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a:extLst>
              <a:ext uri="{FF2B5EF4-FFF2-40B4-BE49-F238E27FC236}">
                <a16:creationId xmlns:a16="http://schemas.microsoft.com/office/drawing/2014/main" xmlns="" id="{CED642AC-3200-E65C-2C61-4BE6CF85216F}"/>
              </a:ext>
            </a:extLst>
          </p:cNvPr>
          <p:cNvPicPr>
            <a:picLocks noChangeAspect="1"/>
          </p:cNvPicPr>
          <p:nvPr/>
        </p:nvPicPr>
        <p:blipFill>
          <a:blip r:embed="rId4"/>
          <a:stretch>
            <a:fillRect/>
          </a:stretch>
        </p:blipFill>
        <p:spPr>
          <a:xfrm>
            <a:off x="4134370" y="4985369"/>
            <a:ext cx="3686175" cy="1303746"/>
          </a:xfrm>
          <a:prstGeom prst="rect">
            <a:avLst/>
          </a:prstGeom>
        </p:spPr>
      </p:pic>
    </p:spTree>
    <p:extLst>
      <p:ext uri="{BB962C8B-B14F-4D97-AF65-F5344CB8AC3E}">
        <p14:creationId xmlns:p14="http://schemas.microsoft.com/office/powerpoint/2010/main" val="40746062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CA1E339-3585-54BC-DA6C-4791CF9DD9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730F9C3-E57F-CBDD-34AE-4EBB27119A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6536B7D-6024-93DC-30D6-87CD826D5261}"/>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A3EB228-096C-B0CC-D842-2E1320294A9D}"/>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10FC5C62-255D-A71B-58BF-736C119819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31F777C-CFAF-D712-FEDC-D4E48AFDBDBA}"/>
              </a:ext>
            </a:extLst>
          </p:cNvPr>
          <p:cNvSpPr txBox="1"/>
          <p:nvPr/>
        </p:nvSpPr>
        <p:spPr>
          <a:xfrm>
            <a:off x="4241099" y="1220758"/>
            <a:ext cx="6692359" cy="769441"/>
          </a:xfrm>
          <a:prstGeom prst="rect">
            <a:avLst/>
          </a:prstGeom>
          <a:noFill/>
        </p:spPr>
        <p:txBody>
          <a:bodyPr wrap="square" rtlCol="0">
            <a:spAutoFit/>
          </a:bodyPr>
          <a:lstStyle/>
          <a:p>
            <a:pPr algn="ctr" rtl="1"/>
            <a:r>
              <a:rPr lang="ar-JO" sz="4400" b="1" dirty="0">
                <a:solidFill>
                  <a:srgbClr val="C00000"/>
                </a:solidFill>
                <a:latin typeface="Calibri" panose="020F0502020204030204" pitchFamily="34" charset="0"/>
                <a:cs typeface="Calibri" panose="020F0502020204030204" pitchFamily="34" charset="0"/>
              </a:rPr>
              <a:t>4</a:t>
            </a:r>
            <a:r>
              <a:rPr lang="ar-EG" sz="4400" b="1" dirty="0">
                <a:solidFill>
                  <a:srgbClr val="C00000"/>
                </a:solidFill>
                <a:latin typeface="Calibri" panose="020F0502020204030204" pitchFamily="34" charset="0"/>
                <a:cs typeface="Calibri" panose="020F0502020204030204" pitchFamily="34" charset="0"/>
              </a:rPr>
              <a:t>. </a:t>
            </a:r>
            <a:r>
              <a:rPr lang="ar-EG" sz="4000" b="1" dirty="0">
                <a:solidFill>
                  <a:srgbClr val="C00000"/>
                </a:solidFill>
                <a:latin typeface="Calibri" panose="020F0502020204030204" pitchFamily="34" charset="0"/>
                <a:cs typeface="Calibri" panose="020F0502020204030204" pitchFamily="34" charset="0"/>
              </a:rPr>
              <a:t>التأثير الاجتماعي والمراجعات</a:t>
            </a:r>
            <a:endParaRPr lang="en-US" sz="40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DFC80EA9-386A-6A58-1750-2978C0EF2093}"/>
              </a:ext>
            </a:extLst>
          </p:cNvPr>
          <p:cNvSpPr txBox="1"/>
          <p:nvPr/>
        </p:nvSpPr>
        <p:spPr>
          <a:xfrm>
            <a:off x="1271331" y="1632216"/>
            <a:ext cx="9321387" cy="3908762"/>
          </a:xfrm>
          <a:prstGeom prst="rect">
            <a:avLst/>
          </a:prstGeom>
          <a:noFill/>
        </p:spPr>
        <p:txBody>
          <a:bodyPr wrap="square" rtlCol="0">
            <a:spAutoFit/>
          </a:bodyPr>
          <a:lstStyle/>
          <a:p>
            <a:pPr algn="r" rtl="1"/>
            <a:endParaRPr lang="ar-EG" sz="2400" b="1" dirty="0"/>
          </a:p>
          <a:p>
            <a:pPr marL="342900" indent="-342900" algn="r" rtl="1">
              <a:buFont typeface="Arial" panose="020B0604020202020204" pitchFamily="34" charset="0"/>
              <a:buChar char="•"/>
            </a:pPr>
            <a:r>
              <a:rPr lang="ar-EG" sz="2400" dirty="0"/>
              <a:t>التسويق الرقمي يعتمد على </a:t>
            </a:r>
            <a:r>
              <a:rPr lang="ar-EG" sz="2400" b="1" dirty="0">
                <a:solidFill>
                  <a:srgbClr val="FF0000"/>
                </a:solidFill>
                <a:highlight>
                  <a:srgbClr val="FFFF00"/>
                </a:highlight>
              </a:rPr>
              <a:t>التأثير الاجتماعي</a:t>
            </a:r>
            <a:r>
              <a:rPr lang="ar-EG" sz="2400" dirty="0">
                <a:solidFill>
                  <a:srgbClr val="FF0000"/>
                </a:solidFill>
                <a:highlight>
                  <a:srgbClr val="FFFF00"/>
                </a:highlight>
              </a:rPr>
              <a:t> </a:t>
            </a:r>
            <a:r>
              <a:rPr lang="ar-EG" sz="2400" dirty="0"/>
              <a:t>من خلال عرض المراجعات والتقييمات. هذا يُعزز من مصداقية المنتج ويجذب العملاء الجدد عن طريق الثقة في اختيارات الآخرين.</a:t>
            </a:r>
          </a:p>
          <a:p>
            <a:pPr algn="r" rtl="1"/>
            <a:endParaRPr lang="ar-EG" sz="2400" dirty="0"/>
          </a:p>
          <a:p>
            <a:pPr marL="342900" indent="-342900" algn="r" rtl="1">
              <a:buFont typeface="Arial" panose="020B0604020202020204" pitchFamily="34" charset="0"/>
              <a:buChar char="•"/>
            </a:pPr>
            <a:r>
              <a:rPr lang="ar-EG" sz="2400" dirty="0"/>
              <a:t/>
            </a:r>
            <a:br>
              <a:rPr lang="ar-EG" sz="2400" dirty="0"/>
            </a:br>
            <a:r>
              <a:rPr lang="ar-EG" sz="2400" b="1" dirty="0"/>
              <a:t>مثال عملي:</a:t>
            </a:r>
            <a:r>
              <a:rPr lang="ar-EG" sz="2400" dirty="0"/>
              <a:t/>
            </a:r>
            <a:br>
              <a:rPr lang="ar-EG" sz="2400" dirty="0"/>
            </a:br>
            <a:r>
              <a:rPr lang="ar-EG" sz="2400" dirty="0"/>
              <a:t>عند تصفح </a:t>
            </a:r>
            <a:r>
              <a:rPr lang="ar-EG" sz="2400" b="1" dirty="0"/>
              <a:t>موقع </a:t>
            </a:r>
            <a:r>
              <a:rPr lang="en-MY" sz="2400" b="1" dirty="0"/>
              <a:t>Yelp</a:t>
            </a:r>
            <a:r>
              <a:rPr lang="en-MY" sz="2400" dirty="0"/>
              <a:t> </a:t>
            </a:r>
            <a:r>
              <a:rPr lang="ar-EG" sz="2400" dirty="0"/>
              <a:t>أو </a:t>
            </a:r>
            <a:r>
              <a:rPr lang="en-MY" sz="2400" b="1" dirty="0"/>
              <a:t>Amazon</a:t>
            </a:r>
            <a:r>
              <a:rPr lang="en-MY" sz="2400" dirty="0"/>
              <a:t>، </a:t>
            </a:r>
            <a:r>
              <a:rPr lang="ar-EG" sz="2400" dirty="0"/>
              <a:t>يلاحظ المستخدمون دائمًا التقييمات العالية والتعليقات الإيجابية، ما يشجعهم على اتخاذ القرار بأن هذا المنتج أو الخدمة موثوقة ويستحق الشراء.</a:t>
            </a:r>
            <a:endParaRPr lang="ar-EG" sz="2400" dirty="0">
              <a:latin typeface="Alexandria" charset="0"/>
              <a:cs typeface="Alexandria" charset="0"/>
            </a:endParaRPr>
          </a:p>
          <a:p>
            <a:pPr algn="r" rtl="1"/>
            <a:endParaRPr lang="ar-EG" sz="2800" dirty="0">
              <a:latin typeface="Alexandria" charset="0"/>
              <a:cs typeface="Alexandria" charset="0"/>
            </a:endParaRPr>
          </a:p>
          <a:p>
            <a:pPr algn="r" rtl="1"/>
            <a:endParaRPr lang="ar-EG" sz="2800"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D9838B7C-5CD7-DADC-278B-224FC17E020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0" name="Picture 2" descr="New search engines added - Yelp and Amazon">
            <a:extLst>
              <a:ext uri="{FF2B5EF4-FFF2-40B4-BE49-F238E27FC236}">
                <a16:creationId xmlns:a16="http://schemas.microsoft.com/office/drawing/2014/main" xmlns="" id="{04D3F9D3-3664-123C-FDD3-F285695A54B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5794" b="17798"/>
          <a:stretch/>
        </p:blipFill>
        <p:spPr bwMode="auto">
          <a:xfrm>
            <a:off x="4057650" y="4836753"/>
            <a:ext cx="4076700" cy="14084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55790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58F5370-D9BC-A8CE-D370-AB329F9A8A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6D5CA99-A47C-EF31-9AF0-4A6CFF83AE0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82C6CE8-DAF1-F6E0-2EB5-E74428FB8F05}"/>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D90345DC-CCF2-E732-415A-CD2D99C0B246}"/>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20601822-FB8E-FA86-53E1-6F8BA55937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BC70F6EF-259D-0D84-A081-5BC92F06A69D}"/>
              </a:ext>
            </a:extLst>
          </p:cNvPr>
          <p:cNvSpPr txBox="1"/>
          <p:nvPr/>
        </p:nvSpPr>
        <p:spPr>
          <a:xfrm>
            <a:off x="4241099" y="1220758"/>
            <a:ext cx="6692359" cy="769441"/>
          </a:xfrm>
          <a:prstGeom prst="rect">
            <a:avLst/>
          </a:prstGeom>
          <a:noFill/>
        </p:spPr>
        <p:txBody>
          <a:bodyPr wrap="square" rtlCol="0">
            <a:spAutoFit/>
          </a:bodyPr>
          <a:lstStyle/>
          <a:p>
            <a:pPr algn="ctr" rtl="1"/>
            <a:r>
              <a:rPr lang="ar-EG" sz="4400" b="1" dirty="0">
                <a:solidFill>
                  <a:srgbClr val="C00000"/>
                </a:solidFill>
                <a:latin typeface="Calibri" panose="020F0502020204030204" pitchFamily="34" charset="0"/>
                <a:cs typeface="Calibri" panose="020F0502020204030204" pitchFamily="34" charset="0"/>
              </a:rPr>
              <a:t>5. التحفيز باستخدام "الندرة</a:t>
            </a:r>
            <a:r>
              <a:rPr lang="ar-EG" sz="4000" dirty="0">
                <a:solidFill>
                  <a:srgbClr val="C00000"/>
                </a:solidFill>
              </a:rPr>
              <a:t>"</a:t>
            </a:r>
            <a:endParaRPr lang="en-US" sz="40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BC19D34F-DAFF-77AB-A6FA-A49D66603F6C}"/>
              </a:ext>
            </a:extLst>
          </p:cNvPr>
          <p:cNvSpPr txBox="1"/>
          <p:nvPr/>
        </p:nvSpPr>
        <p:spPr>
          <a:xfrm>
            <a:off x="1271331" y="1632216"/>
            <a:ext cx="9321387" cy="3908762"/>
          </a:xfrm>
          <a:prstGeom prst="rect">
            <a:avLst/>
          </a:prstGeom>
          <a:noFill/>
        </p:spPr>
        <p:txBody>
          <a:bodyPr wrap="square" rtlCol="0">
            <a:spAutoFit/>
          </a:bodyPr>
          <a:lstStyle/>
          <a:p>
            <a:pPr algn="r" rtl="1"/>
            <a:endParaRPr lang="ar-EG" sz="2400" b="1" dirty="0"/>
          </a:p>
          <a:p>
            <a:pPr marL="342900" indent="-342900" algn="r" rtl="1">
              <a:buFont typeface="Arial" panose="020B0604020202020204" pitchFamily="34" charset="0"/>
              <a:buChar char="•"/>
            </a:pPr>
            <a:r>
              <a:rPr lang="ar-JO" sz="2400" dirty="0"/>
              <a:t>ي</a:t>
            </a:r>
            <a:r>
              <a:rPr lang="ar-EG" sz="2400" dirty="0"/>
              <a:t>ستخدم مفهوم</a:t>
            </a:r>
            <a:r>
              <a:rPr lang="ar-EG" sz="2400" b="1" dirty="0">
                <a:solidFill>
                  <a:srgbClr val="FF0000"/>
                </a:solidFill>
              </a:rPr>
              <a:t> </a:t>
            </a:r>
            <a:r>
              <a:rPr lang="ar-EG" sz="2400" b="1" dirty="0">
                <a:solidFill>
                  <a:srgbClr val="FF0000"/>
                </a:solidFill>
                <a:highlight>
                  <a:srgbClr val="FFFF00"/>
                </a:highlight>
              </a:rPr>
              <a:t>الندرة</a:t>
            </a:r>
            <a:r>
              <a:rPr lang="ar-EG" sz="2400" b="1" dirty="0">
                <a:solidFill>
                  <a:srgbClr val="FF0000"/>
                </a:solidFill>
              </a:rPr>
              <a:t> </a:t>
            </a:r>
            <a:r>
              <a:rPr lang="ar-EG" sz="2400" dirty="0"/>
              <a:t>لتحفيز المستهلكين على اتخاذ القرارات بسرعة. من خلال إخبارهم أن المنتج أو العرض محدود الكمية، يتم إثارة الشعور بالإلحاح لديهم.</a:t>
            </a:r>
          </a:p>
          <a:p>
            <a:pPr algn="r" rtl="1"/>
            <a:r>
              <a:rPr lang="ar-EG" sz="2400" dirty="0"/>
              <a:t/>
            </a:r>
            <a:br>
              <a:rPr lang="ar-EG" sz="2400" dirty="0"/>
            </a:br>
            <a:r>
              <a:rPr lang="ar-EG" sz="2400" b="1" dirty="0"/>
              <a:t>مثال عملي:</a:t>
            </a:r>
          </a:p>
          <a:p>
            <a:pPr algn="r" rtl="1"/>
            <a:r>
              <a:rPr lang="ar-EG" sz="2400" dirty="0"/>
              <a:t/>
            </a:r>
            <a:br>
              <a:rPr lang="ar-EG" sz="2400" dirty="0"/>
            </a:br>
            <a:r>
              <a:rPr lang="ar-EG" sz="2400" b="1" dirty="0"/>
              <a:t>موقع </a:t>
            </a:r>
            <a:r>
              <a:rPr lang="en-MY" sz="2400" b="1" dirty="0"/>
              <a:t>Booking.com</a:t>
            </a:r>
            <a:r>
              <a:rPr lang="en-MY" sz="2400" dirty="0"/>
              <a:t> </a:t>
            </a:r>
            <a:r>
              <a:rPr lang="ar-EG" sz="2400" dirty="0"/>
              <a:t>يعرض إشعارات مثل "بقيت 2 غرف فقط بسعر منخفض"، مما يدفع الزوار إلى حجز الغرف على الفور خوفًا من فقدان الفرصة.راء.</a:t>
            </a:r>
            <a:endParaRPr lang="ar-EG" sz="2400" dirty="0">
              <a:latin typeface="Alexandria" charset="0"/>
              <a:cs typeface="Alexandria" charset="0"/>
            </a:endParaRPr>
          </a:p>
          <a:p>
            <a:pPr algn="r" rtl="1"/>
            <a:endParaRPr lang="ar-EG" sz="2800" dirty="0">
              <a:latin typeface="Alexandria" charset="0"/>
              <a:cs typeface="Alexandria" charset="0"/>
            </a:endParaRPr>
          </a:p>
          <a:p>
            <a:pPr algn="r" rtl="1"/>
            <a:endParaRPr lang="ar-EG" sz="2800"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70173DE8-4520-95BD-D5E5-196A3C6F56C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a:extLst>
              <a:ext uri="{FF2B5EF4-FFF2-40B4-BE49-F238E27FC236}">
                <a16:creationId xmlns:a16="http://schemas.microsoft.com/office/drawing/2014/main" xmlns="" id="{6235811D-E280-3DFB-C8C5-CB43E8DA474F}"/>
              </a:ext>
            </a:extLst>
          </p:cNvPr>
          <p:cNvPicPr>
            <a:picLocks noChangeAspect="1"/>
          </p:cNvPicPr>
          <p:nvPr/>
        </p:nvPicPr>
        <p:blipFill>
          <a:blip r:embed="rId4"/>
          <a:stretch>
            <a:fillRect/>
          </a:stretch>
        </p:blipFill>
        <p:spPr>
          <a:xfrm>
            <a:off x="4062412" y="4905317"/>
            <a:ext cx="4067175" cy="1225017"/>
          </a:xfrm>
          <a:prstGeom prst="rect">
            <a:avLst/>
          </a:prstGeom>
        </p:spPr>
      </p:pic>
    </p:spTree>
    <p:extLst>
      <p:ext uri="{BB962C8B-B14F-4D97-AF65-F5344CB8AC3E}">
        <p14:creationId xmlns:p14="http://schemas.microsoft.com/office/powerpoint/2010/main" val="34004405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0E8AE4B-FAAA-7571-6889-3AEDAF1D0C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DE09C5D-4B72-5551-F509-375C69AB3A0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9BE9A56-E410-7C51-5EAF-86C936BEADDE}"/>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95C20A2-BED1-CDC5-31EC-56E7E23A12E0}"/>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5E249089-E996-7F7F-4F68-A1C6AFD045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D391765-D62E-01D7-CAB6-DEF29EB02A8B}"/>
              </a:ext>
            </a:extLst>
          </p:cNvPr>
          <p:cNvSpPr txBox="1"/>
          <p:nvPr/>
        </p:nvSpPr>
        <p:spPr>
          <a:xfrm>
            <a:off x="1271331" y="1306352"/>
            <a:ext cx="10276233" cy="646331"/>
          </a:xfrm>
          <a:prstGeom prst="rect">
            <a:avLst/>
          </a:prstGeom>
          <a:noFill/>
        </p:spPr>
        <p:txBody>
          <a:bodyPr wrap="square" rtlCol="0">
            <a:spAutoFit/>
          </a:bodyPr>
          <a:lstStyle/>
          <a:p>
            <a:pPr algn="ctr" rtl="1"/>
            <a:r>
              <a:rPr lang="ar-EG" sz="3600" b="1" dirty="0">
                <a:solidFill>
                  <a:srgbClr val="C00000"/>
                </a:solidFill>
                <a:latin typeface="Calibri" panose="020F0502020204030204" pitchFamily="34" charset="0"/>
                <a:cs typeface="Calibri" panose="020F0502020204030204" pitchFamily="34" charset="0"/>
              </a:rPr>
              <a:t> </a:t>
            </a:r>
            <a:r>
              <a:rPr lang="ar-JO" sz="3600" b="1" dirty="0">
                <a:solidFill>
                  <a:srgbClr val="C00000"/>
                </a:solidFill>
                <a:latin typeface="Calibri" panose="020F0502020204030204" pitchFamily="34" charset="0"/>
                <a:cs typeface="Calibri" panose="020F0502020204030204" pitchFamily="34" charset="0"/>
              </a:rPr>
              <a:t>6</a:t>
            </a:r>
            <a:r>
              <a:rPr lang="ar-EG" sz="3600" b="1" dirty="0">
                <a:solidFill>
                  <a:srgbClr val="C00000"/>
                </a:solidFill>
                <a:latin typeface="Calibri" panose="020F0502020204030204" pitchFamily="34" charset="0"/>
                <a:cs typeface="Calibri" panose="020F0502020204030204" pitchFamily="34" charset="0"/>
              </a:rPr>
              <a:t>. تبسيط الخيارات على منصات التجارة الإلكترونية</a:t>
            </a:r>
            <a:endParaRPr lang="en-US" sz="32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A912FE64-D60D-9A64-0A80-B58FF5FEC0A0}"/>
              </a:ext>
            </a:extLst>
          </p:cNvPr>
          <p:cNvSpPr txBox="1"/>
          <p:nvPr/>
        </p:nvSpPr>
        <p:spPr>
          <a:xfrm>
            <a:off x="1271331" y="1632216"/>
            <a:ext cx="9321387" cy="4278094"/>
          </a:xfrm>
          <a:prstGeom prst="rect">
            <a:avLst/>
          </a:prstGeom>
          <a:noFill/>
        </p:spPr>
        <p:txBody>
          <a:bodyPr wrap="square" rtlCol="0">
            <a:spAutoFit/>
          </a:bodyPr>
          <a:lstStyle/>
          <a:p>
            <a:pPr algn="r" rtl="1"/>
            <a:endParaRPr lang="ar-EG" sz="2400" b="1" dirty="0"/>
          </a:p>
          <a:p>
            <a:pPr algn="just" rtl="1"/>
            <a:r>
              <a:rPr lang="ar-EG" sz="2400" b="1" dirty="0">
                <a:solidFill>
                  <a:srgbClr val="C00000"/>
                </a:solidFill>
              </a:rPr>
              <a:t>عند بيع منتجات عبر الإنترنت</a:t>
            </a:r>
            <a:r>
              <a:rPr lang="ar-EG" sz="2400" dirty="0"/>
              <a:t>، مثل الملابس أو الأجهزة الإلكترونية، يمكن أن يؤدي تقديم عدد كبير جدًا من الخيارات إلى تشتت العميل.</a:t>
            </a:r>
          </a:p>
          <a:p>
            <a:pPr algn="just" rtl="1"/>
            <a:r>
              <a:rPr lang="ar-EG" sz="2400" dirty="0"/>
              <a:t> على سبيل المثال، عندما يُعرض على العميل عشرات من ألوان نفس الحذاء أو خمسة أنواع من الأجهزة الإلكترونية بنفس المواصفات، قد يؤدي ذلك إلى شلل في اتخاذ القرار. لذلك، يمكن تقديم عدد محدود من الخيارات الأكثر شهرة أو طلبًا، ما يسهل على العميل الاختيار</a:t>
            </a:r>
            <a:endParaRPr lang="ar-JO" sz="2400" dirty="0"/>
          </a:p>
          <a:p>
            <a:pPr algn="just" rtl="1"/>
            <a:r>
              <a:rPr lang="ar-EG" sz="2400" dirty="0"/>
              <a:t>. </a:t>
            </a:r>
          </a:p>
          <a:p>
            <a:pPr algn="r" rtl="1"/>
            <a:r>
              <a:rPr lang="ar-EG" sz="2400" b="1" dirty="0"/>
              <a:t>مثال</a:t>
            </a:r>
            <a:r>
              <a:rPr lang="ar-EG" sz="2400" dirty="0"/>
              <a:t>: متاجر </a:t>
            </a:r>
            <a:r>
              <a:rPr lang="ar-EG" sz="2400" dirty="0">
                <a:solidFill>
                  <a:srgbClr val="C00000"/>
                </a:solidFill>
              </a:rPr>
              <a:t>مثل </a:t>
            </a:r>
            <a:r>
              <a:rPr lang="ar-EG" sz="2400" b="1" dirty="0">
                <a:solidFill>
                  <a:srgbClr val="C00000"/>
                </a:solidFill>
              </a:rPr>
              <a:t>"</a:t>
            </a:r>
            <a:r>
              <a:rPr lang="en-MY" sz="2400" b="1" dirty="0">
                <a:solidFill>
                  <a:srgbClr val="C00000"/>
                </a:solidFill>
              </a:rPr>
              <a:t>Amazon" </a:t>
            </a:r>
            <a:r>
              <a:rPr lang="ar-EG" sz="2400" b="1" dirty="0">
                <a:solidFill>
                  <a:srgbClr val="C00000"/>
                </a:solidFill>
              </a:rPr>
              <a:t>أو "</a:t>
            </a:r>
            <a:r>
              <a:rPr lang="en-MY" sz="2400" b="1" dirty="0">
                <a:solidFill>
                  <a:srgbClr val="C00000"/>
                </a:solidFill>
              </a:rPr>
              <a:t>Zalando" </a:t>
            </a:r>
            <a:r>
              <a:rPr lang="ar-JO" sz="2400" b="1" dirty="0">
                <a:solidFill>
                  <a:srgbClr val="C00000"/>
                </a:solidFill>
              </a:rPr>
              <a:t>" </a:t>
            </a:r>
            <a:r>
              <a:rPr lang="ar-EG" sz="2400" dirty="0"/>
              <a:t>قد تعرض لك خيارات مخصصة بناءً على اهتماماتك السابقة، مما يقلل من عدد الخيارات ويزيد من فرصة إتمام عملية الشراء.</a:t>
            </a:r>
          </a:p>
          <a:p>
            <a:pPr algn="r" rtl="1"/>
            <a:endParaRPr lang="ar-EG" sz="2800" dirty="0">
              <a:latin typeface="Alexandria" charset="0"/>
              <a:cs typeface="Alexandria" charset="0"/>
            </a:endParaRPr>
          </a:p>
          <a:p>
            <a:pPr algn="r" rtl="1"/>
            <a:endParaRPr lang="ar-EG" sz="2800"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33A78318-DC45-4EF2-8840-6666B39A0B9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Rectangle: Folded Corner 5">
            <a:extLst>
              <a:ext uri="{FF2B5EF4-FFF2-40B4-BE49-F238E27FC236}">
                <a16:creationId xmlns:a16="http://schemas.microsoft.com/office/drawing/2014/main" xmlns="" id="{DE2B03BA-70BF-2578-8C3C-37361D374239}"/>
              </a:ext>
            </a:extLst>
          </p:cNvPr>
          <p:cNvSpPr/>
          <p:nvPr/>
        </p:nvSpPr>
        <p:spPr>
          <a:xfrm>
            <a:off x="5443538" y="5025747"/>
            <a:ext cx="3069686" cy="1381517"/>
          </a:xfrm>
          <a:prstGeom prst="foldedCorner">
            <a:avLst/>
          </a:prstGeom>
          <a:solidFill>
            <a:srgbClr val="91D8E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xmlns="" id="{72DF32EF-90DE-A1E9-D4E6-4D5D08DEB1B0}"/>
              </a:ext>
            </a:extLst>
          </p:cNvPr>
          <p:cNvSpPr txBox="1"/>
          <p:nvPr/>
        </p:nvSpPr>
        <p:spPr>
          <a:xfrm>
            <a:off x="5604056" y="5116340"/>
            <a:ext cx="2748650" cy="1200329"/>
          </a:xfrm>
          <a:prstGeom prst="rect">
            <a:avLst/>
          </a:prstGeom>
          <a:noFill/>
        </p:spPr>
        <p:txBody>
          <a:bodyPr wrap="square" rtlCol="0">
            <a:spAutoFit/>
          </a:bodyPr>
          <a:lstStyle/>
          <a:p>
            <a:pPr algn="r"/>
            <a:r>
              <a:rPr lang="ar-SA" dirty="0"/>
              <a:t> </a:t>
            </a:r>
            <a:r>
              <a:rPr lang="ar-SA" b="1" dirty="0"/>
              <a:t>النتيجة: </a:t>
            </a:r>
            <a:r>
              <a:rPr lang="ar-SA" dirty="0"/>
              <a:t>تقليل الخيارات المفرطة يعزز تجربة التسوق، ويساعد المستهلك على اتخاذ قرارات أسرع وأكثر ثقة! </a:t>
            </a:r>
            <a:endParaRPr lang="en-US" dirty="0"/>
          </a:p>
        </p:txBody>
      </p:sp>
      <p:pic>
        <p:nvPicPr>
          <p:cNvPr id="10" name="Picture 2" descr="💡︎ - Wiktionary, the free dictionary">
            <a:extLst>
              <a:ext uri="{FF2B5EF4-FFF2-40B4-BE49-F238E27FC236}">
                <a16:creationId xmlns:a16="http://schemas.microsoft.com/office/drawing/2014/main" xmlns="" id="{96F679DB-B3D4-C04B-AC68-5D920B77F99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18156" y="4947865"/>
            <a:ext cx="882019" cy="882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36534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FDB42F0-CE2F-EFD0-98DB-872E31F577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949DB22-32CF-AF76-0130-C5F34DA0ED8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83E0B01-469B-AFFB-5CF8-AF4DF5914F81}"/>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2C9E6631-535B-C3B8-6A72-3DAA6D6EE2AF}"/>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09005ED3-8936-F0F2-05FF-AF57F4F8C8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E7564477-C048-4FF5-BBB3-B481BD50867B}"/>
              </a:ext>
            </a:extLst>
          </p:cNvPr>
          <p:cNvSpPr txBox="1"/>
          <p:nvPr/>
        </p:nvSpPr>
        <p:spPr>
          <a:xfrm>
            <a:off x="378156" y="1165917"/>
            <a:ext cx="10276233" cy="646331"/>
          </a:xfrm>
          <a:prstGeom prst="rect">
            <a:avLst/>
          </a:prstGeom>
          <a:noFill/>
        </p:spPr>
        <p:txBody>
          <a:bodyPr wrap="square" rtlCol="0">
            <a:spAutoFit/>
          </a:bodyPr>
          <a:lstStyle/>
          <a:p>
            <a:pPr algn="r" rtl="1"/>
            <a:r>
              <a:rPr lang="ar-EG" sz="3600" b="1" dirty="0">
                <a:solidFill>
                  <a:srgbClr val="C00000"/>
                </a:solidFill>
                <a:latin typeface="Calibri" panose="020F0502020204030204" pitchFamily="34" charset="0"/>
                <a:cs typeface="Calibri" panose="020F0502020204030204" pitchFamily="34" charset="0"/>
              </a:rPr>
              <a:t> </a:t>
            </a:r>
            <a:r>
              <a:rPr lang="ar-JO" sz="3600" b="1" dirty="0">
                <a:solidFill>
                  <a:srgbClr val="C00000"/>
                </a:solidFill>
                <a:latin typeface="Calibri" panose="020F0502020204030204" pitchFamily="34" charset="0"/>
                <a:cs typeface="Calibri" panose="020F0502020204030204" pitchFamily="34" charset="0"/>
              </a:rPr>
              <a:t>7</a:t>
            </a:r>
            <a:r>
              <a:rPr lang="ar-EG" sz="3600" b="1" dirty="0">
                <a:solidFill>
                  <a:srgbClr val="C00000"/>
                </a:solidFill>
                <a:latin typeface="Calibri" panose="020F0502020204030204" pitchFamily="34" charset="0"/>
                <a:cs typeface="Calibri" panose="020F0502020204030204" pitchFamily="34" charset="0"/>
              </a:rPr>
              <a:t>.النفور من الخسارة</a:t>
            </a:r>
            <a:endParaRPr lang="en-US" sz="32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86202948-1590-4867-4517-34E57935FC69}"/>
              </a:ext>
            </a:extLst>
          </p:cNvPr>
          <p:cNvSpPr txBox="1"/>
          <p:nvPr/>
        </p:nvSpPr>
        <p:spPr>
          <a:xfrm>
            <a:off x="1257301" y="1441871"/>
            <a:ext cx="9397088" cy="5632311"/>
          </a:xfrm>
          <a:prstGeom prst="rect">
            <a:avLst/>
          </a:prstGeom>
          <a:noFill/>
        </p:spPr>
        <p:txBody>
          <a:bodyPr wrap="square" rtlCol="0">
            <a:spAutoFit/>
          </a:bodyPr>
          <a:lstStyle/>
          <a:p>
            <a:pPr algn="r" rtl="1"/>
            <a:r>
              <a:rPr lang="ar-EG" sz="2400" dirty="0"/>
              <a:t> </a:t>
            </a:r>
            <a:br>
              <a:rPr lang="ar-EG" sz="2400" dirty="0"/>
            </a:br>
            <a:r>
              <a:rPr lang="ar-EG" sz="2400" dirty="0"/>
              <a:t>الشركات تستخدم هذا المبدأ </a:t>
            </a:r>
            <a:r>
              <a:rPr lang="ar-EG" sz="2400" b="1" dirty="0"/>
              <a:t>لتسريع اتخاذ القرارات من خلال فرض </a:t>
            </a:r>
            <a:r>
              <a:rPr lang="ar-EG" sz="2400" dirty="0"/>
              <a:t>"</a:t>
            </a:r>
            <a:r>
              <a:rPr lang="ar-EG" sz="2400" b="1" dirty="0">
                <a:highlight>
                  <a:srgbClr val="FFFF00"/>
                </a:highlight>
              </a:rPr>
              <a:t>الفرص الضائعة</a:t>
            </a:r>
            <a:r>
              <a:rPr lang="ar-EG" sz="2400" dirty="0"/>
              <a:t>" (مثل العروض الترويجية التي تنتهي قريبًا أو العروض المحدودة)، مما يحفز المستهلك على الشراء بسرعة لتجنب الخسارة المحتملة.</a:t>
            </a:r>
            <a:endParaRPr lang="ar-JO" sz="2400" dirty="0"/>
          </a:p>
          <a:p>
            <a:pPr algn="r" rtl="1"/>
            <a:endParaRPr lang="ar-EG" sz="2400" dirty="0"/>
          </a:p>
          <a:p>
            <a:pPr algn="r" rtl="1"/>
            <a:r>
              <a:rPr lang="ar-EG" sz="2400" b="1" dirty="0"/>
              <a:t>مثال: </a:t>
            </a:r>
            <a:r>
              <a:rPr lang="ar-EG" sz="2400" dirty="0"/>
              <a:t>عروض الاشتراكات المدفوعة</a:t>
            </a:r>
          </a:p>
          <a:p>
            <a:pPr algn="r" rtl="1"/>
            <a:r>
              <a:rPr lang="ar-EG" sz="2400" dirty="0"/>
              <a:t>تستخدم العديد من منصات البث مثل </a:t>
            </a:r>
            <a:r>
              <a:rPr lang="en-US" sz="2400" b="1" dirty="0">
                <a:solidFill>
                  <a:srgbClr val="C00000"/>
                </a:solidFill>
              </a:rPr>
              <a:t>Netflix </a:t>
            </a:r>
            <a:r>
              <a:rPr lang="ar-EG" sz="2400" b="1" dirty="0">
                <a:solidFill>
                  <a:srgbClr val="C00000"/>
                </a:solidFill>
              </a:rPr>
              <a:t>و</a:t>
            </a:r>
            <a:r>
              <a:rPr lang="en-US" sz="2400" b="1" dirty="0">
                <a:solidFill>
                  <a:srgbClr val="C00000"/>
                </a:solidFill>
              </a:rPr>
              <a:t>Spotify </a:t>
            </a:r>
            <a:r>
              <a:rPr lang="ar-EG" sz="2400" dirty="0"/>
              <a:t>هذه الفكرة عندما تقدم عروضًا تجريبية مجانية. إليك كيف يتم تطبيق مبدأ النفور من الخسارة:</a:t>
            </a:r>
            <a:endParaRPr lang="ar-JO" sz="2400" dirty="0"/>
          </a:p>
          <a:p>
            <a:pPr algn="r" rtl="1"/>
            <a:endParaRPr lang="ar-EG" sz="2400" dirty="0"/>
          </a:p>
          <a:p>
            <a:pPr lvl="8"/>
            <a:r>
              <a:rPr lang="ar-EG" sz="2400" dirty="0"/>
              <a:t>التجربة المجانية: تقدم الشركات عرضًا مجانيًا لمدة 30 يومًا لاشتراك مدفوع. خلال هذه الفترة، يمكن للعملاء الاستمتاع بالخدمة دون دفع أي شيء.</a:t>
            </a:r>
          </a:p>
          <a:p>
            <a:pPr algn="r" rtl="1"/>
            <a:r>
              <a:rPr lang="ar-EG" sz="2400" dirty="0"/>
              <a:t>.</a:t>
            </a:r>
          </a:p>
          <a:p>
            <a:pPr algn="r" rtl="1"/>
            <a:endParaRPr lang="ar-EG" sz="2400" dirty="0"/>
          </a:p>
          <a:p>
            <a:pPr algn="r" rtl="1"/>
            <a:endParaRPr lang="ar-EG" sz="2400" dirty="0"/>
          </a:p>
        </p:txBody>
      </p:sp>
      <p:sp>
        <p:nvSpPr>
          <p:cNvPr id="2" name="AutoShape 2" descr="ما هو الاقتصاد السلوكي ؟ | AvaTrade">
            <a:extLst>
              <a:ext uri="{FF2B5EF4-FFF2-40B4-BE49-F238E27FC236}">
                <a16:creationId xmlns:a16="http://schemas.microsoft.com/office/drawing/2014/main" xmlns="" id="{734D0419-9AA9-D6F7-32E2-169A00CCF92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a:extLst>
              <a:ext uri="{FF2B5EF4-FFF2-40B4-BE49-F238E27FC236}">
                <a16:creationId xmlns:a16="http://schemas.microsoft.com/office/drawing/2014/main" xmlns="" id="{807DBD8A-852B-7134-0924-2CB048B00A7B}"/>
              </a:ext>
            </a:extLst>
          </p:cNvPr>
          <p:cNvPicPr>
            <a:picLocks noChangeAspect="1"/>
          </p:cNvPicPr>
          <p:nvPr/>
        </p:nvPicPr>
        <p:blipFill>
          <a:blip r:embed="rId4"/>
          <a:stretch>
            <a:fillRect/>
          </a:stretch>
        </p:blipFill>
        <p:spPr>
          <a:xfrm>
            <a:off x="1909409" y="4621363"/>
            <a:ext cx="2825833" cy="1589531"/>
          </a:xfrm>
          <a:prstGeom prst="rect">
            <a:avLst/>
          </a:prstGeom>
        </p:spPr>
      </p:pic>
    </p:spTree>
    <p:extLst>
      <p:ext uri="{BB962C8B-B14F-4D97-AF65-F5344CB8AC3E}">
        <p14:creationId xmlns:p14="http://schemas.microsoft.com/office/powerpoint/2010/main" val="35363683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a:t>
            </a:r>
            <a:r>
              <a:rPr lang="ar-JO" dirty="0">
                <a:solidFill>
                  <a:schemeClr val="bg1"/>
                </a:solidFill>
                <a:latin typeface="Alexandria" charset="0"/>
                <a:cs typeface="Alexandria" charset="0"/>
              </a:rPr>
              <a:t>لثامنة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33038" y="4973157"/>
            <a:ext cx="4942046" cy="1077218"/>
          </a:xfrm>
          <a:prstGeom prst="rect">
            <a:avLst/>
          </a:prstGeom>
          <a:noFill/>
        </p:spPr>
        <p:txBody>
          <a:bodyPr wrap="square">
            <a:spAutoFit/>
          </a:bodyPr>
          <a:lstStyle/>
          <a:p>
            <a:pPr algn="ctr"/>
            <a:r>
              <a:rPr lang="ar-EG" sz="3200" b="1" dirty="0">
                <a:latin typeface="Alexandria" charset="0"/>
                <a:cs typeface="Alexandria" charset="0"/>
              </a:rPr>
              <a:t>ثالثاً: كيف يؤثر التسويق الرقمي على </a:t>
            </a:r>
            <a:r>
              <a:rPr lang="ar-JO" sz="3200" b="1" dirty="0">
                <a:latin typeface="Alexandria" charset="0"/>
                <a:cs typeface="Alexandria" charset="0"/>
              </a:rPr>
              <a:t>قرارات المستهلكين</a:t>
            </a:r>
            <a:endParaRPr lang="en-US" sz="3200" b="1" dirty="0">
              <a:latin typeface="Alexandria" charset="0"/>
              <a:cs typeface="Alexandria" charset="0"/>
            </a:endParaRPr>
          </a:p>
        </p:txBody>
      </p:sp>
    </p:spTree>
    <p:extLst>
      <p:ext uri="{BB962C8B-B14F-4D97-AF65-F5344CB8AC3E}">
        <p14:creationId xmlns:p14="http://schemas.microsoft.com/office/powerpoint/2010/main" val="3733316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D0859AF-AF46-E87B-864B-B28683C797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FDFFAD2-1C1A-B0AF-55E3-5B7D09AD8AD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5B2C65E-E5C2-2FFA-82F9-61AE79099877}"/>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39FA2FA7-33EA-7FFC-CD19-4B54E0A71950}"/>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663698B4-B9A7-D12B-6E17-58CF9079F4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B58678A-5A1C-402F-6B0B-2F6380256452}"/>
              </a:ext>
            </a:extLst>
          </p:cNvPr>
          <p:cNvSpPr txBox="1"/>
          <p:nvPr/>
        </p:nvSpPr>
        <p:spPr>
          <a:xfrm>
            <a:off x="378156" y="1165917"/>
            <a:ext cx="10276233" cy="646331"/>
          </a:xfrm>
          <a:prstGeom prst="rect">
            <a:avLst/>
          </a:prstGeom>
          <a:noFill/>
        </p:spPr>
        <p:txBody>
          <a:bodyPr wrap="square" rtlCol="0">
            <a:spAutoFit/>
          </a:bodyPr>
          <a:lstStyle/>
          <a:p>
            <a:pPr algn="r" rtl="1"/>
            <a:r>
              <a:rPr lang="en-US" sz="3600" b="1" dirty="0">
                <a:solidFill>
                  <a:srgbClr val="C00000"/>
                </a:solidFill>
                <a:latin typeface="Calibri" panose="020F0502020204030204" pitchFamily="34" charset="0"/>
                <a:cs typeface="Calibri" panose="020F0502020204030204" pitchFamily="34" charset="0"/>
              </a:rPr>
              <a:t>.1</a:t>
            </a:r>
            <a:r>
              <a:rPr lang="ar-EG" sz="3600" b="1" dirty="0">
                <a:solidFill>
                  <a:srgbClr val="C00000"/>
                </a:solidFill>
                <a:latin typeface="Calibri" panose="020F0502020204030204" pitchFamily="34" charset="0"/>
                <a:cs typeface="Calibri" panose="020F0502020204030204" pitchFamily="34" charset="0"/>
              </a:rPr>
              <a:t> تأثير العاطفة والشخصنة</a:t>
            </a:r>
          </a:p>
        </p:txBody>
      </p:sp>
      <p:sp>
        <p:nvSpPr>
          <p:cNvPr id="4" name="TextBox 3">
            <a:extLst>
              <a:ext uri="{FF2B5EF4-FFF2-40B4-BE49-F238E27FC236}">
                <a16:creationId xmlns:a16="http://schemas.microsoft.com/office/drawing/2014/main" xmlns="" id="{2D8043D7-6192-0C92-3837-BACDA58680C1}"/>
              </a:ext>
            </a:extLst>
          </p:cNvPr>
          <p:cNvSpPr txBox="1"/>
          <p:nvPr/>
        </p:nvSpPr>
        <p:spPr>
          <a:xfrm>
            <a:off x="1257301" y="1352358"/>
            <a:ext cx="9397088" cy="4893647"/>
          </a:xfrm>
          <a:prstGeom prst="rect">
            <a:avLst/>
          </a:prstGeom>
          <a:noFill/>
        </p:spPr>
        <p:txBody>
          <a:bodyPr wrap="square" rtlCol="0">
            <a:spAutoFit/>
          </a:bodyPr>
          <a:lstStyle/>
          <a:p>
            <a:pPr algn="just" rtl="1"/>
            <a:r>
              <a:rPr lang="ar-EG" sz="2400" dirty="0"/>
              <a:t> </a:t>
            </a:r>
            <a:br>
              <a:rPr lang="ar-EG" sz="2400" dirty="0"/>
            </a:br>
            <a:r>
              <a:rPr lang="ar-EG" sz="2400" dirty="0"/>
              <a:t>يعتمد على تفاعل العواطف الشخصية للعملاء مع المنتجات أو الخدمات. عندما يشعر العميل أن المنتج أو الخدمة تم تخصيصها له أو أنه حصل على معاملة خاصة، فإن ذلك يؤدي إلى ارتباط عاطفي أقوى مع العلامة التجارية، مما يزيد من ولائه.</a:t>
            </a:r>
            <a:endParaRPr lang="ar-JO" sz="2400" dirty="0"/>
          </a:p>
          <a:p>
            <a:pPr algn="just" rtl="1"/>
            <a:endParaRPr lang="ar-EG" sz="2400" dirty="0"/>
          </a:p>
          <a:p>
            <a:pPr algn="just" rtl="1"/>
            <a:r>
              <a:rPr lang="ar-EG" sz="2400" b="1" dirty="0">
                <a:latin typeface="Alexandria" charset="0"/>
                <a:cs typeface="Alexandria" charset="0"/>
              </a:rPr>
              <a:t>مثال عملي</a:t>
            </a:r>
            <a:r>
              <a:rPr lang="ar-EG" sz="2200" b="1" dirty="0">
                <a:latin typeface="Alexandria" charset="0"/>
                <a:cs typeface="Alexandria" charset="0"/>
              </a:rPr>
              <a:t>.</a:t>
            </a:r>
          </a:p>
          <a:p>
            <a:pPr marL="342900" indent="-342900" algn="just" rtl="1">
              <a:buFont typeface="Arial" panose="020B0604020202020204" pitchFamily="34" charset="0"/>
              <a:buChar char="•"/>
            </a:pPr>
            <a:r>
              <a:rPr lang="ar-EG" sz="2400" dirty="0"/>
              <a:t>عندما يكتب </a:t>
            </a:r>
            <a:r>
              <a:rPr lang="ar-EG" sz="2400" dirty="0">
                <a:highlight>
                  <a:srgbClr val="FFFF00"/>
                </a:highlight>
              </a:rPr>
              <a:t>موظفو </a:t>
            </a:r>
            <a:r>
              <a:rPr lang="ar-EG" sz="2400" b="1" dirty="0">
                <a:solidFill>
                  <a:srgbClr val="FF0000"/>
                </a:solidFill>
                <a:highlight>
                  <a:srgbClr val="FFFF00"/>
                </a:highlight>
              </a:rPr>
              <a:t>ستار باكس</a:t>
            </a:r>
            <a:r>
              <a:rPr lang="ar-EG" sz="2400" dirty="0">
                <a:solidFill>
                  <a:srgbClr val="FF0000"/>
                </a:solidFill>
                <a:highlight>
                  <a:srgbClr val="FFFF00"/>
                </a:highlight>
              </a:rPr>
              <a:t> </a:t>
            </a:r>
            <a:r>
              <a:rPr lang="ar-EG" sz="2400" dirty="0">
                <a:highlight>
                  <a:srgbClr val="FFFF00"/>
                </a:highlight>
              </a:rPr>
              <a:t>اسم العميل على الكوب</a:t>
            </a:r>
            <a:r>
              <a:rPr lang="ar-EG" sz="2400" dirty="0"/>
              <a:t>، يشعر العميل أن هذا المشروب قد تم تحضيره خصيصًا له، مما يعزز ارتباطه العاطفي بالشركة، حتى لو </a:t>
            </a:r>
            <a:r>
              <a:rPr lang="ar-EG" sz="2400" dirty="0">
                <a:solidFill>
                  <a:srgbClr val="FF0000"/>
                </a:solidFill>
              </a:rPr>
              <a:t>كانت الأسعار أعلى</a:t>
            </a:r>
            <a:r>
              <a:rPr lang="ar-EG" sz="2400" dirty="0"/>
              <a:t>. هذه الحركة البسيطة تُظهر الاحترام والتقدير للعملاء، مما يجعلهم يشعرون بالراحة والسعادة في التعامل مع ستار باكس.</a:t>
            </a:r>
          </a:p>
          <a:p>
            <a:pPr algn="r" rtl="1"/>
            <a:r>
              <a:rPr lang="ar-EG" sz="2400" dirty="0"/>
              <a:t>.</a:t>
            </a:r>
          </a:p>
          <a:p>
            <a:pPr algn="r" rtl="1"/>
            <a:endParaRPr lang="ar-EG" sz="2400" dirty="0"/>
          </a:p>
          <a:p>
            <a:pPr algn="r" rtl="1"/>
            <a:endParaRPr lang="ar-EG" sz="2400" dirty="0"/>
          </a:p>
        </p:txBody>
      </p:sp>
      <p:sp>
        <p:nvSpPr>
          <p:cNvPr id="2" name="AutoShape 2" descr="ما هو الاقتصاد السلوكي ؟ | AvaTrade">
            <a:extLst>
              <a:ext uri="{FF2B5EF4-FFF2-40B4-BE49-F238E27FC236}">
                <a16:creationId xmlns:a16="http://schemas.microsoft.com/office/drawing/2014/main" xmlns="" id="{275E8962-915B-50F1-CEB6-63C6EF03737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098" name="Picture 2">
            <a:extLst>
              <a:ext uri="{FF2B5EF4-FFF2-40B4-BE49-F238E27FC236}">
                <a16:creationId xmlns:a16="http://schemas.microsoft.com/office/drawing/2014/main" xmlns="" id="{87D5CF9D-9272-BD8C-282A-6646A260100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flipV="1">
            <a:off x="2242781" y="4762194"/>
            <a:ext cx="2034482" cy="20162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7711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2A91885-D364-EA1E-3EF2-E0EA71C4A23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23DA66E-B4B8-870D-1A84-CA7F036AD87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AF5AD47A-C856-96CD-C239-9FE1DB7C1FBE}"/>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3E0F6592-F39E-FABC-DDB5-CA7AA85CDE0D}"/>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17963A4D-332B-7271-5F56-D161AC1EDB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8435800-1521-104F-CA81-6C97D82FB7D6}"/>
              </a:ext>
            </a:extLst>
          </p:cNvPr>
          <p:cNvSpPr txBox="1"/>
          <p:nvPr/>
        </p:nvSpPr>
        <p:spPr>
          <a:xfrm>
            <a:off x="378156" y="1165917"/>
            <a:ext cx="10276233" cy="646331"/>
          </a:xfrm>
          <a:prstGeom prst="rect">
            <a:avLst/>
          </a:prstGeom>
          <a:noFill/>
        </p:spPr>
        <p:txBody>
          <a:bodyPr wrap="square" rtlCol="0">
            <a:spAutoFit/>
          </a:bodyPr>
          <a:lstStyle/>
          <a:p>
            <a:pPr algn="r" rtl="1"/>
            <a:r>
              <a:rPr lang="ar-EG" sz="3600" b="1" dirty="0">
                <a:solidFill>
                  <a:srgbClr val="C00000"/>
                </a:solidFill>
                <a:latin typeface="Calibri" panose="020F0502020204030204" pitchFamily="34" charset="0"/>
                <a:cs typeface="Calibri" panose="020F0502020204030204" pitchFamily="34" charset="0"/>
              </a:rPr>
              <a:t>2 . تأثير التقدير والتقييم الاجتماعي</a:t>
            </a:r>
          </a:p>
        </p:txBody>
      </p:sp>
      <p:sp>
        <p:nvSpPr>
          <p:cNvPr id="4" name="TextBox 3">
            <a:extLst>
              <a:ext uri="{FF2B5EF4-FFF2-40B4-BE49-F238E27FC236}">
                <a16:creationId xmlns:a16="http://schemas.microsoft.com/office/drawing/2014/main" xmlns="" id="{0CBED355-8B56-1AAB-61D5-634625B0ADA9}"/>
              </a:ext>
            </a:extLst>
          </p:cNvPr>
          <p:cNvSpPr txBox="1"/>
          <p:nvPr/>
        </p:nvSpPr>
        <p:spPr>
          <a:xfrm>
            <a:off x="1233481" y="1842190"/>
            <a:ext cx="9397088" cy="4893647"/>
          </a:xfrm>
          <a:prstGeom prst="rect">
            <a:avLst/>
          </a:prstGeom>
          <a:noFill/>
        </p:spPr>
        <p:txBody>
          <a:bodyPr wrap="square" rtlCol="0">
            <a:spAutoFit/>
          </a:bodyPr>
          <a:lstStyle/>
          <a:p>
            <a:pPr marL="342900" indent="-342900" algn="r" rtl="1">
              <a:buFont typeface="Arial" panose="020B0604020202020204" pitchFamily="34" charset="0"/>
              <a:buChar char="•"/>
            </a:pPr>
            <a:r>
              <a:rPr lang="ar-EG" sz="2400" dirty="0"/>
              <a:t> الناس يتخذون قراراتهم بناءً على آراء وتقييمات الآخرين، خصوصًا عندما يتعلق الأمر بالمنتجات أو الخدمات التي لم يسبق لهم تجربتها.</a:t>
            </a:r>
          </a:p>
          <a:p>
            <a:pPr algn="r" rtl="1"/>
            <a:r>
              <a:rPr lang="ar-EG" sz="2400" dirty="0"/>
              <a:t/>
            </a:r>
            <a:br>
              <a:rPr lang="ar-EG" sz="2400" dirty="0"/>
            </a:br>
            <a:r>
              <a:rPr lang="ar-EG" sz="2400" b="1" dirty="0"/>
              <a:t>مثال عملي :</a:t>
            </a:r>
            <a:r>
              <a:rPr lang="ar-EG" sz="2400" dirty="0"/>
              <a:t/>
            </a:r>
            <a:br>
              <a:rPr lang="ar-EG" sz="2400" dirty="0"/>
            </a:br>
            <a:r>
              <a:rPr lang="en-US" sz="2400" b="1" dirty="0">
                <a:solidFill>
                  <a:srgbClr val="C00000"/>
                </a:solidFill>
              </a:rPr>
              <a:t>Netflix</a:t>
            </a:r>
            <a:r>
              <a:rPr lang="en-US" sz="2400" dirty="0">
                <a:solidFill>
                  <a:srgbClr val="C00000"/>
                </a:solidFill>
              </a:rPr>
              <a:t> </a:t>
            </a:r>
            <a:r>
              <a:rPr lang="ar-SA" sz="2400" dirty="0"/>
              <a:t>يعرض تقييمات للأفلام والمسلسلات، مما يساعد المستخدمين في </a:t>
            </a:r>
            <a:r>
              <a:rPr lang="ar-SA" sz="2400" b="1" dirty="0"/>
              <a:t>اختيار المحتوى بناءً على تجارب المشاهدين الآخرين</a:t>
            </a:r>
            <a:r>
              <a:rPr lang="ar-SA" sz="2400" dirty="0"/>
              <a:t>.</a:t>
            </a:r>
            <a:endParaRPr lang="ar-JO" sz="2400" dirty="0"/>
          </a:p>
          <a:p>
            <a:pPr algn="r" rtl="1"/>
            <a:endParaRPr lang="ar-JO" sz="2400" dirty="0"/>
          </a:p>
          <a:p>
            <a:pPr algn="r" rtl="1"/>
            <a:r>
              <a:rPr lang="en-US" sz="2400" b="1" dirty="0">
                <a:solidFill>
                  <a:srgbClr val="C00000"/>
                </a:solidFill>
              </a:rPr>
              <a:t>Amazon </a:t>
            </a:r>
            <a:r>
              <a:rPr lang="ar-SA" sz="2400" b="1" dirty="0">
                <a:solidFill>
                  <a:srgbClr val="C00000"/>
                </a:solidFill>
              </a:rPr>
              <a:t>و</a:t>
            </a:r>
            <a:r>
              <a:rPr lang="en-US" sz="2400" b="1" dirty="0">
                <a:solidFill>
                  <a:srgbClr val="C00000"/>
                </a:solidFill>
              </a:rPr>
              <a:t>TripAdvisor</a:t>
            </a:r>
            <a:r>
              <a:rPr lang="en-US" sz="2400" dirty="0"/>
              <a:t> </a:t>
            </a:r>
            <a:r>
              <a:rPr lang="ar-SA" sz="2400" dirty="0"/>
              <a:t>يعتمدان على تقييمات العملاء لتوجيه قرارات الشراء أو الحجز</a:t>
            </a:r>
            <a:endParaRPr lang="ar-JO" sz="2400" dirty="0"/>
          </a:p>
          <a:p>
            <a:pPr algn="r" rtl="1"/>
            <a:endParaRPr lang="ar-JO" sz="2400" dirty="0"/>
          </a:p>
          <a:p>
            <a:pPr algn="r" rtl="1"/>
            <a:r>
              <a:rPr lang="ar-EG" sz="2400" dirty="0">
                <a:solidFill>
                  <a:srgbClr val="FF0000"/>
                </a:solidFill>
                <a:highlight>
                  <a:srgbClr val="FFFF00"/>
                </a:highlight>
                <a:latin typeface="Alexandria" charset="0"/>
                <a:cs typeface="Alexandria" charset="0"/>
              </a:rPr>
              <a:t>و التقييمات توفر للمستهلكين آراء مباشرة</a:t>
            </a:r>
            <a:r>
              <a:rPr lang="ar-EG" sz="2400" dirty="0">
                <a:latin typeface="Alexandria" charset="0"/>
                <a:cs typeface="Alexandria" charset="0"/>
              </a:rPr>
              <a:t>، مما يضع ضغوطًا على الشركات لتقديم تجارب ومنتجات ذات جودة أعلى</a:t>
            </a:r>
            <a:r>
              <a:rPr lang="ar-EG" sz="2400" dirty="0"/>
              <a:t>.</a:t>
            </a:r>
          </a:p>
          <a:p>
            <a:pPr algn="r" rtl="1"/>
            <a:endParaRPr lang="ar-EG" sz="2400" dirty="0"/>
          </a:p>
          <a:p>
            <a:pPr algn="r" rtl="1"/>
            <a:endParaRPr lang="ar-EG" sz="2400" dirty="0"/>
          </a:p>
        </p:txBody>
      </p:sp>
      <p:sp>
        <p:nvSpPr>
          <p:cNvPr id="2" name="AutoShape 2" descr="ما هو الاقتصاد السلوكي ؟ | AvaTrade">
            <a:extLst>
              <a:ext uri="{FF2B5EF4-FFF2-40B4-BE49-F238E27FC236}">
                <a16:creationId xmlns:a16="http://schemas.microsoft.com/office/drawing/2014/main" xmlns="" id="{66C9CDD3-9659-F697-DB67-3DBB043ACB0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41672681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EA69188-3A17-2152-9A42-10D5B598BD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97063A4-D07E-7260-C3BE-28CCC5C8D9E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3B270F1-F23F-7933-572A-038452688F87}"/>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5BE41F8-3A30-1A2B-9702-22F217818CEA}"/>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74AE1691-4F52-B21E-2F00-6D58B817C1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B0DD2C5-DAC8-C9C1-FF39-66EDD54A7C27}"/>
              </a:ext>
            </a:extLst>
          </p:cNvPr>
          <p:cNvSpPr txBox="1"/>
          <p:nvPr/>
        </p:nvSpPr>
        <p:spPr>
          <a:xfrm>
            <a:off x="378156" y="1165917"/>
            <a:ext cx="10276233" cy="646331"/>
          </a:xfrm>
          <a:prstGeom prst="rect">
            <a:avLst/>
          </a:prstGeom>
          <a:noFill/>
        </p:spPr>
        <p:txBody>
          <a:bodyPr wrap="square" rtlCol="0">
            <a:spAutoFit/>
          </a:bodyPr>
          <a:lstStyle/>
          <a:p>
            <a:pPr algn="r" rtl="1"/>
            <a:r>
              <a:rPr lang="ar-EG" sz="3600" b="1" dirty="0">
                <a:solidFill>
                  <a:srgbClr val="C00000"/>
                </a:solidFill>
                <a:latin typeface="Calibri" panose="020F0502020204030204" pitchFamily="34" charset="0"/>
                <a:cs typeface="Calibri" panose="020F0502020204030204" pitchFamily="34" charset="0"/>
              </a:rPr>
              <a:t>3. تأثير التجربة السلسة والتصميم الجذاب </a:t>
            </a:r>
            <a:endParaRPr lang="en-US" sz="36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147D612D-1BC7-1DF1-4AE8-68431C23AE31}"/>
              </a:ext>
            </a:extLst>
          </p:cNvPr>
          <p:cNvSpPr txBox="1"/>
          <p:nvPr/>
        </p:nvSpPr>
        <p:spPr>
          <a:xfrm>
            <a:off x="1245056" y="1458242"/>
            <a:ext cx="9397088" cy="3477875"/>
          </a:xfrm>
          <a:prstGeom prst="rect">
            <a:avLst/>
          </a:prstGeom>
          <a:noFill/>
        </p:spPr>
        <p:txBody>
          <a:bodyPr wrap="square" rtlCol="0">
            <a:spAutoFit/>
          </a:bodyPr>
          <a:lstStyle/>
          <a:p>
            <a:pPr algn="r"/>
            <a:endParaRPr lang="ar-EG" sz="2800" b="1" dirty="0"/>
          </a:p>
          <a:p>
            <a:pPr marL="342900" indent="-342900" algn="r" rtl="1">
              <a:buFont typeface="Arial" panose="020B0604020202020204" pitchFamily="34" charset="0"/>
              <a:buChar char="•"/>
            </a:pPr>
            <a:r>
              <a:rPr lang="ar-EG" sz="2400" dirty="0"/>
              <a:t>تصميم </a:t>
            </a:r>
            <a:r>
              <a:rPr lang="ar-EG" sz="2400" dirty="0">
                <a:solidFill>
                  <a:srgbClr val="FF0000"/>
                </a:solidFill>
              </a:rPr>
              <a:t>تجربة المستخدم </a:t>
            </a:r>
            <a:r>
              <a:rPr lang="ar-EG" sz="2400" dirty="0"/>
              <a:t>بشكل جذاب وسهل الاستخدام يعزز من راحة العميل، مما يؤدي إلى اتخاذ قرارات شراء أسرع وأكثر سهولة.</a:t>
            </a:r>
            <a:br>
              <a:rPr lang="ar-EG" sz="2400" dirty="0"/>
            </a:br>
            <a:endParaRPr lang="ar-EG" sz="2400" b="1" dirty="0"/>
          </a:p>
          <a:p>
            <a:pPr marL="342900" indent="-342900" algn="r" rtl="1">
              <a:buFont typeface="Arial" panose="020B0604020202020204" pitchFamily="34" charset="0"/>
              <a:buChar char="•"/>
            </a:pPr>
            <a:r>
              <a:rPr lang="ar-EG" sz="2400" b="1" dirty="0"/>
              <a:t>مثال عملي</a:t>
            </a:r>
            <a:r>
              <a:rPr lang="ar-EG" sz="2400" dirty="0"/>
              <a:t/>
            </a:r>
            <a:br>
              <a:rPr lang="ar-EG" sz="2400" dirty="0"/>
            </a:br>
            <a:r>
              <a:rPr lang="ar-EG" sz="2400" dirty="0"/>
              <a:t>عندما يكون تصميم الموقع أو التطبيق سهل الاستخدام ومرتبًا، فإنه يجعل العميل يشعر بالراحة أثناء التصفح. </a:t>
            </a:r>
            <a:r>
              <a:rPr lang="en-MY" sz="2400" b="1" dirty="0"/>
              <a:t>Apple</a:t>
            </a:r>
            <a:r>
              <a:rPr lang="en-MY" sz="2400" dirty="0"/>
              <a:t> </a:t>
            </a:r>
            <a:r>
              <a:rPr lang="ar-EG" sz="2400" dirty="0"/>
              <a:t>تركز </a:t>
            </a:r>
            <a:r>
              <a:rPr lang="ar-EG" sz="2400" b="1" dirty="0">
                <a:highlight>
                  <a:srgbClr val="FFFF00"/>
                </a:highlight>
              </a:rPr>
              <a:t>على تصميم موقعها الإلكتروني بشكل بسيط وأنيق</a:t>
            </a:r>
            <a:r>
              <a:rPr lang="ar-EG" sz="2400" dirty="0"/>
              <a:t>، مما يجعل تجربة التسوق مريحة وشيقة. هذه </a:t>
            </a:r>
            <a:r>
              <a:rPr lang="ar-EG" sz="2400" dirty="0">
                <a:solidFill>
                  <a:srgbClr val="FF0000"/>
                </a:solidFill>
              </a:rPr>
              <a:t>البيئة المريحة </a:t>
            </a:r>
            <a:r>
              <a:rPr lang="ar-EG" sz="2400" dirty="0"/>
              <a:t>تجعل العميل أكثر احتمالًا للشراء لأنهم لا يواجهون صعوبة في التنقل أو اتخاذ القرارات</a:t>
            </a:r>
            <a:r>
              <a:rPr lang="ar-EG" sz="1800" dirty="0">
                <a:latin typeface="Alexandria" charset="0"/>
                <a:cs typeface="Alexandria" charset="0"/>
              </a:rPr>
              <a:t>.</a:t>
            </a:r>
          </a:p>
        </p:txBody>
      </p:sp>
      <p:sp>
        <p:nvSpPr>
          <p:cNvPr id="2" name="AutoShape 2" descr="ما هو الاقتصاد السلوكي ؟ | AvaTrade">
            <a:extLst>
              <a:ext uri="{FF2B5EF4-FFF2-40B4-BE49-F238E27FC236}">
                <a16:creationId xmlns:a16="http://schemas.microsoft.com/office/drawing/2014/main" xmlns="" id="{EE97901E-2C8C-DEA8-05C1-5C29B123FA6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a:extLst>
              <a:ext uri="{FF2B5EF4-FFF2-40B4-BE49-F238E27FC236}">
                <a16:creationId xmlns:a16="http://schemas.microsoft.com/office/drawing/2014/main" xmlns="" id="{B176C5E8-2EBC-E6C9-4128-F8B65D08653C}"/>
              </a:ext>
            </a:extLst>
          </p:cNvPr>
          <p:cNvPicPr>
            <a:picLocks noChangeAspect="1"/>
          </p:cNvPicPr>
          <p:nvPr/>
        </p:nvPicPr>
        <p:blipFill>
          <a:blip r:embed="rId4"/>
          <a:stretch>
            <a:fillRect/>
          </a:stretch>
        </p:blipFill>
        <p:spPr>
          <a:xfrm>
            <a:off x="2902762" y="4772678"/>
            <a:ext cx="1647466" cy="1356660"/>
          </a:xfrm>
          <a:prstGeom prst="rect">
            <a:avLst/>
          </a:prstGeom>
        </p:spPr>
      </p:pic>
    </p:spTree>
    <p:extLst>
      <p:ext uri="{BB962C8B-B14F-4D97-AF65-F5344CB8AC3E}">
        <p14:creationId xmlns:p14="http://schemas.microsoft.com/office/powerpoint/2010/main" val="19762183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06EE7D9-12D4-8A92-F4D8-22A0D957225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EC84834-1BE9-3184-94DB-080D37A5610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022C5F7-8F65-FC18-7EF8-9FE5B5B737B4}"/>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BCE069A1-9ADE-F5E3-4ADC-CF68328D0AA1}"/>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752563EA-D4A7-B08A-914C-482D3102B2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D5CBE115-31F6-6F60-D7ED-5E6CC0A26972}"/>
              </a:ext>
            </a:extLst>
          </p:cNvPr>
          <p:cNvSpPr txBox="1"/>
          <p:nvPr/>
        </p:nvSpPr>
        <p:spPr>
          <a:xfrm>
            <a:off x="378156" y="1165917"/>
            <a:ext cx="10276233" cy="646331"/>
          </a:xfrm>
          <a:prstGeom prst="rect">
            <a:avLst/>
          </a:prstGeom>
          <a:noFill/>
        </p:spPr>
        <p:txBody>
          <a:bodyPr wrap="square" rtlCol="0">
            <a:spAutoFit/>
          </a:bodyPr>
          <a:lstStyle/>
          <a:p>
            <a:pPr algn="r" rtl="1"/>
            <a:r>
              <a:rPr lang="ar-EG" sz="3600" b="1" dirty="0">
                <a:solidFill>
                  <a:srgbClr val="C00000"/>
                </a:solidFill>
                <a:latin typeface="Calibri" panose="020F0502020204030204" pitchFamily="34" charset="0"/>
                <a:cs typeface="Calibri" panose="020F0502020204030204" pitchFamily="34" charset="0"/>
              </a:rPr>
              <a:t>4. تأثير التأطير </a:t>
            </a:r>
            <a:r>
              <a:rPr lang="en-MY" sz="3600" dirty="0"/>
              <a:t>Framing Effect</a:t>
            </a:r>
            <a:r>
              <a:rPr lang="en-MY" sz="3600" b="1" dirty="0"/>
              <a:t>)</a:t>
            </a:r>
            <a:r>
              <a:rPr lang="ar-EG" sz="3600" b="1" dirty="0"/>
              <a:t> </a:t>
            </a:r>
            <a:r>
              <a:rPr lang="ar-JO" sz="3600" b="1" dirty="0"/>
              <a:t>)</a:t>
            </a:r>
            <a:endParaRPr lang="en-US" sz="3600" b="1" dirty="0">
              <a:latin typeface="Microsoft Uighur" panose="02000000000000000000" pitchFamily="2" charset="-78"/>
            </a:endParaRPr>
          </a:p>
        </p:txBody>
      </p:sp>
      <p:sp>
        <p:nvSpPr>
          <p:cNvPr id="4" name="TextBox 3">
            <a:extLst>
              <a:ext uri="{FF2B5EF4-FFF2-40B4-BE49-F238E27FC236}">
                <a16:creationId xmlns:a16="http://schemas.microsoft.com/office/drawing/2014/main" xmlns="" id="{C192CC46-CA5C-F7E3-F923-97B29940048B}"/>
              </a:ext>
            </a:extLst>
          </p:cNvPr>
          <p:cNvSpPr txBox="1"/>
          <p:nvPr/>
        </p:nvSpPr>
        <p:spPr>
          <a:xfrm>
            <a:off x="1245056" y="1458242"/>
            <a:ext cx="9397088" cy="4524315"/>
          </a:xfrm>
          <a:prstGeom prst="rect">
            <a:avLst/>
          </a:prstGeom>
          <a:noFill/>
        </p:spPr>
        <p:txBody>
          <a:bodyPr wrap="square" rtlCol="0">
            <a:spAutoFit/>
          </a:bodyPr>
          <a:lstStyle/>
          <a:p>
            <a:pPr algn="r"/>
            <a:endParaRPr lang="ar-EG" sz="2800" b="1" dirty="0"/>
          </a:p>
          <a:p>
            <a:pPr marL="342900" indent="-342900" algn="just" rtl="1">
              <a:buFont typeface="Arial" panose="020B0604020202020204" pitchFamily="34" charset="0"/>
              <a:buChar char="•"/>
            </a:pPr>
            <a:r>
              <a:rPr lang="ar-EG" sz="2200" dirty="0">
                <a:solidFill>
                  <a:srgbClr val="FF0000"/>
                </a:solidFill>
                <a:latin typeface="Alexandria" charset="0"/>
                <a:cs typeface="Alexandria" charset="0"/>
              </a:rPr>
              <a:t> </a:t>
            </a:r>
            <a:r>
              <a:rPr lang="ar-EG" sz="2400" b="1" dirty="0">
                <a:solidFill>
                  <a:srgbClr val="FF0000"/>
                </a:solidFill>
                <a:highlight>
                  <a:srgbClr val="FFFF00"/>
                </a:highlight>
              </a:rPr>
              <a:t>تأثير التأطير </a:t>
            </a:r>
            <a:r>
              <a:rPr lang="ar-EG" sz="2400" dirty="0"/>
              <a:t>يشير إلى الطريقة التي يتم بها عرض أو "إطار" المعلومات، حيث يمكن أن يؤثر هذا العرض على القرارات التي يتخذها الأشخاص. قد يختلف الاختيار بناءً على كيفية تقديم الخيارات أو المعلومات، حتى وإن كانت الخيارات نفسها متطابقة</a:t>
            </a:r>
            <a:r>
              <a:rPr lang="ar-EG" sz="2200" dirty="0">
                <a:latin typeface="Alexandria" charset="0"/>
                <a:cs typeface="Alexandria" charset="0"/>
              </a:rPr>
              <a:t>.</a:t>
            </a:r>
            <a:endParaRPr lang="ar-JO" sz="2200" dirty="0">
              <a:latin typeface="Alexandria" charset="0"/>
              <a:cs typeface="Alexandria" charset="0"/>
            </a:endParaRPr>
          </a:p>
          <a:p>
            <a:pPr marL="342900" indent="-342900" algn="just" rtl="1">
              <a:buFont typeface="Arial" panose="020B0604020202020204" pitchFamily="34" charset="0"/>
              <a:buChar char="•"/>
            </a:pPr>
            <a:endParaRPr lang="ar-EG" sz="2200" dirty="0">
              <a:latin typeface="Alexandria" charset="0"/>
              <a:cs typeface="Alexandria" charset="0"/>
            </a:endParaRPr>
          </a:p>
          <a:p>
            <a:pPr algn="just" rtl="1"/>
            <a:r>
              <a:rPr lang="ar-EG" sz="2200" dirty="0">
                <a:latin typeface="Alexandria" charset="0"/>
                <a:cs typeface="Alexandria" charset="0"/>
              </a:rPr>
              <a:t> </a:t>
            </a:r>
            <a:r>
              <a:rPr lang="ar-EG" sz="2400" b="1" dirty="0"/>
              <a:t>مثال عملي:</a:t>
            </a:r>
            <a:endParaRPr lang="ar-EG" sz="2400" dirty="0"/>
          </a:p>
          <a:p>
            <a:pPr algn="r"/>
            <a:r>
              <a:rPr lang="ar-EG" sz="2400" b="1" dirty="0">
                <a:highlight>
                  <a:srgbClr val="FFFF00"/>
                </a:highlight>
              </a:rPr>
              <a:t>إعلانات المنتجات</a:t>
            </a:r>
            <a:r>
              <a:rPr lang="ar-EG" sz="2400" b="1" dirty="0"/>
              <a:t>:</a:t>
            </a:r>
            <a:r>
              <a:rPr lang="ar-EG" sz="2400" dirty="0"/>
              <a:t> إذا كانت شركة تقدم منتجًا وذكرت أنه "</a:t>
            </a:r>
            <a:r>
              <a:rPr lang="ar-EG" sz="2400" dirty="0">
                <a:solidFill>
                  <a:srgbClr val="FF0000"/>
                </a:solidFill>
              </a:rPr>
              <a:t>90</a:t>
            </a:r>
            <a:r>
              <a:rPr lang="ar-EG" sz="2400" dirty="0"/>
              <a:t>% من العملاء يوصون بهذا المنتج" </a:t>
            </a:r>
            <a:r>
              <a:rPr lang="ar-EG" sz="2400" dirty="0">
                <a:solidFill>
                  <a:srgbClr val="FF0000"/>
                </a:solidFill>
              </a:rPr>
              <a:t>بدلاً من "10% من العملاء </a:t>
            </a:r>
            <a:r>
              <a:rPr lang="ar-EG" sz="2400" dirty="0"/>
              <a:t>لا يوصون بهذا المنتج"، فإن العملاء سيشعرون بتوجه إيجابي نحو المنتج بسبب تأثير التأطير الذي يُظهر النسبة المئوية المرتفعة من الرضا.</a:t>
            </a:r>
          </a:p>
          <a:p>
            <a:pPr algn="just" rtl="1"/>
            <a:endParaRPr lang="ar-EG" sz="2200" dirty="0">
              <a:latin typeface="Alexandria" charset="0"/>
              <a:cs typeface="Alexandria" charset="0"/>
            </a:endParaRPr>
          </a:p>
          <a:p>
            <a:pPr algn="r"/>
            <a:endParaRPr lang="ar-EG" sz="2400" dirty="0"/>
          </a:p>
          <a:p>
            <a:pPr algn="r"/>
            <a:endParaRPr lang="ar-EG" sz="2400" i="1"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36D9317F-6063-F483-1ED8-4B9066B5ED9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a:extLst>
              <a:ext uri="{FF2B5EF4-FFF2-40B4-BE49-F238E27FC236}">
                <a16:creationId xmlns:a16="http://schemas.microsoft.com/office/drawing/2014/main" xmlns="" id="{6E7C0857-EC05-C674-C691-36999CA554E5}"/>
              </a:ext>
            </a:extLst>
          </p:cNvPr>
          <p:cNvPicPr>
            <a:picLocks noChangeAspect="1"/>
          </p:cNvPicPr>
          <p:nvPr/>
        </p:nvPicPr>
        <p:blipFill>
          <a:blip r:embed="rId4"/>
          <a:stretch>
            <a:fillRect/>
          </a:stretch>
        </p:blipFill>
        <p:spPr>
          <a:xfrm>
            <a:off x="238942" y="4463800"/>
            <a:ext cx="2012227" cy="1871916"/>
          </a:xfrm>
          <a:prstGeom prst="rect">
            <a:avLst/>
          </a:prstGeom>
        </p:spPr>
      </p:pic>
    </p:spTree>
    <p:extLst>
      <p:ext uri="{BB962C8B-B14F-4D97-AF65-F5344CB8AC3E}">
        <p14:creationId xmlns:p14="http://schemas.microsoft.com/office/powerpoint/2010/main" val="26211180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8BAB01E-4F73-CFD2-2C61-0818AA44E2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A37425E-B0E3-FA77-EBA2-AEAEC71B575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8225EDC1-7A9A-B47A-3152-85365DEB2321}"/>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490A417A-EC66-24DD-6719-53D9E1EA5271}"/>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808B0CD5-9CBC-D363-7144-9A1032AFA3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FA40F68C-3CFF-6D7D-A162-0666672B2BD1}"/>
              </a:ext>
            </a:extLst>
          </p:cNvPr>
          <p:cNvSpPr txBox="1"/>
          <p:nvPr/>
        </p:nvSpPr>
        <p:spPr>
          <a:xfrm>
            <a:off x="0" y="1250601"/>
            <a:ext cx="10654389" cy="523220"/>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5. تأثير الارتساء </a:t>
            </a:r>
            <a:r>
              <a:rPr lang="en-MY" sz="2800" b="1" dirty="0">
                <a:solidFill>
                  <a:srgbClr val="C00000"/>
                </a:solidFill>
                <a:latin typeface="Calibri" panose="020F0502020204030204" pitchFamily="34" charset="0"/>
                <a:cs typeface="Calibri" panose="020F0502020204030204" pitchFamily="34" charset="0"/>
              </a:rPr>
              <a:t>The Anchoring and Adjustment Heuristic)</a:t>
            </a:r>
            <a:r>
              <a:rPr lang="ar-JO" sz="2800" b="1" dirty="0">
                <a:solidFill>
                  <a:srgbClr val="C00000"/>
                </a:solidFill>
                <a:latin typeface="Calibri" panose="020F0502020204030204" pitchFamily="34" charset="0"/>
                <a:cs typeface="Calibri" panose="020F0502020204030204" pitchFamily="34" charset="0"/>
              </a:rPr>
              <a:t>)</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DC7B3B5D-64D5-459E-C23D-0040DE77E325}"/>
              </a:ext>
            </a:extLst>
          </p:cNvPr>
          <p:cNvSpPr txBox="1"/>
          <p:nvPr/>
        </p:nvSpPr>
        <p:spPr>
          <a:xfrm>
            <a:off x="1537610" y="1458242"/>
            <a:ext cx="9104533" cy="4154984"/>
          </a:xfrm>
          <a:prstGeom prst="rect">
            <a:avLst/>
          </a:prstGeom>
          <a:noFill/>
        </p:spPr>
        <p:txBody>
          <a:bodyPr wrap="square" rtlCol="0">
            <a:spAutoFit/>
          </a:bodyPr>
          <a:lstStyle/>
          <a:p>
            <a:pPr algn="r" rtl="1"/>
            <a:endParaRPr lang="ar-EG" sz="2400" dirty="0"/>
          </a:p>
          <a:p>
            <a:pPr marL="342900" indent="-342900" algn="just" rtl="1">
              <a:buFont typeface="Arial" panose="020B0604020202020204" pitchFamily="34" charset="0"/>
              <a:buChar char="•"/>
            </a:pPr>
            <a:r>
              <a:rPr lang="ar-EG" sz="2400" b="1" dirty="0">
                <a:solidFill>
                  <a:srgbClr val="FF0000"/>
                </a:solidFill>
                <a:highlight>
                  <a:srgbClr val="FFFF00"/>
                </a:highlight>
              </a:rPr>
              <a:t>تأثير الارتساء </a:t>
            </a:r>
            <a:r>
              <a:rPr lang="ar-EG" sz="2400" dirty="0"/>
              <a:t>يشير إلى ميل الناس لاستخدام نقطة مرجعية أولية </a:t>
            </a:r>
            <a:r>
              <a:rPr lang="ar-EG" sz="2400" b="1" dirty="0"/>
              <a:t>(المرساة)</a:t>
            </a:r>
            <a:r>
              <a:rPr lang="ar-EG" sz="2400" dirty="0"/>
              <a:t> كأداة لتقييم القيمة واتخاذ القرار، ثم تعديل هذه التقديرات بناءً على معلومات إضافية، ولكن التعديل يكون غالبًا محدودًا أو غير كافٍ. بمعنى آخر، </a:t>
            </a:r>
            <a:r>
              <a:rPr lang="ar-EG" sz="2400" dirty="0">
                <a:solidFill>
                  <a:srgbClr val="FF0000"/>
                </a:solidFill>
              </a:rPr>
              <a:t>يبدأ الناس في اتخاذ قراراتهم بناءً على "مرساة</a:t>
            </a:r>
            <a:r>
              <a:rPr lang="ar-EG" sz="2400" dirty="0"/>
              <a:t>" أولية ثم يعدلون من قراراتهم قليلًا فقط بناءً على تفاصيل إضافية.</a:t>
            </a:r>
            <a:endParaRPr lang="ar-JO" sz="2400" dirty="0"/>
          </a:p>
          <a:p>
            <a:pPr marL="342900" indent="-342900" algn="just" rtl="1">
              <a:buFont typeface="Arial" panose="020B0604020202020204" pitchFamily="34" charset="0"/>
              <a:buChar char="•"/>
            </a:pPr>
            <a:endParaRPr lang="ar-EG" sz="2400" dirty="0"/>
          </a:p>
          <a:p>
            <a:pPr algn="r"/>
            <a:r>
              <a:rPr lang="ar-EG" sz="2400" b="1" dirty="0"/>
              <a:t>مثال عملي:</a:t>
            </a:r>
            <a:endParaRPr lang="ar-EG" sz="2400" dirty="0"/>
          </a:p>
          <a:p>
            <a:pPr algn="r"/>
            <a:r>
              <a:rPr lang="ar-EG" sz="2400" dirty="0"/>
              <a:t>عند تصفح متجر إلكتروني، قد يتم عرض منتج معين بسعر مرتفع جدًا في البداية، مما </a:t>
            </a:r>
            <a:r>
              <a:rPr lang="ar-EG" sz="2400" dirty="0">
                <a:solidFill>
                  <a:srgbClr val="FF0000"/>
                </a:solidFill>
              </a:rPr>
              <a:t>يشكل نقطة مرجعية أو "مرساة". </a:t>
            </a:r>
            <a:r>
              <a:rPr lang="ar-EG" sz="2400" dirty="0"/>
              <a:t>ثم بعد ذلك، يتم عرض نفس المنتج أو منتج مشابه بسعر أقل، مما يجعل السعر الثاني يبدو أكثر جاذبية.</a:t>
            </a:r>
          </a:p>
          <a:p>
            <a:pPr algn="r"/>
            <a:endParaRPr lang="ar-EG" sz="2400" i="1"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042AEEDF-EFE9-D825-6744-2A72FB3CC60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a:extLst>
              <a:ext uri="{FF2B5EF4-FFF2-40B4-BE49-F238E27FC236}">
                <a16:creationId xmlns:a16="http://schemas.microsoft.com/office/drawing/2014/main" xmlns="" id="{2238F488-B4E2-583A-A02B-959FC9D1CE2C}"/>
              </a:ext>
            </a:extLst>
          </p:cNvPr>
          <p:cNvPicPr>
            <a:picLocks noChangeAspect="1"/>
          </p:cNvPicPr>
          <p:nvPr/>
        </p:nvPicPr>
        <p:blipFill>
          <a:blip r:embed="rId4"/>
          <a:stretch>
            <a:fillRect/>
          </a:stretch>
        </p:blipFill>
        <p:spPr>
          <a:xfrm>
            <a:off x="1549857" y="4864428"/>
            <a:ext cx="2539391" cy="1573127"/>
          </a:xfrm>
          <a:prstGeom prst="rect">
            <a:avLst/>
          </a:prstGeom>
        </p:spPr>
      </p:pic>
    </p:spTree>
    <p:extLst>
      <p:ext uri="{BB962C8B-B14F-4D97-AF65-F5344CB8AC3E}">
        <p14:creationId xmlns:p14="http://schemas.microsoft.com/office/powerpoint/2010/main" val="17547985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2C0EFAC-CA33-D979-E2E8-763F71CB46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A0A7DAA-0F9C-CABC-F658-2AC4F20B7C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466045C-8033-68F4-1BAD-EF3F98816C06}"/>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A191DA7-0C97-BF30-223E-127BD35DE502}"/>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DB0531AA-AEC9-7BE5-CF00-7EA359875F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EA2D7158-A3FD-5F9F-9042-4A628AE84218}"/>
              </a:ext>
            </a:extLst>
          </p:cNvPr>
          <p:cNvSpPr txBox="1"/>
          <p:nvPr/>
        </p:nvSpPr>
        <p:spPr>
          <a:xfrm>
            <a:off x="0" y="1250601"/>
            <a:ext cx="10654389" cy="523220"/>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 6 . مثال آخر على تأثير الارتساء في التسويق الرقمي</a:t>
            </a:r>
          </a:p>
        </p:txBody>
      </p:sp>
      <p:sp>
        <p:nvSpPr>
          <p:cNvPr id="4" name="TextBox 3">
            <a:extLst>
              <a:ext uri="{FF2B5EF4-FFF2-40B4-BE49-F238E27FC236}">
                <a16:creationId xmlns:a16="http://schemas.microsoft.com/office/drawing/2014/main" xmlns="" id="{99A7ACE5-7340-DCD5-FEF9-66B45BC9DF16}"/>
              </a:ext>
            </a:extLst>
          </p:cNvPr>
          <p:cNvSpPr txBox="1"/>
          <p:nvPr/>
        </p:nvSpPr>
        <p:spPr>
          <a:xfrm>
            <a:off x="1064872" y="1458242"/>
            <a:ext cx="9577272" cy="5324535"/>
          </a:xfrm>
          <a:prstGeom prst="rect">
            <a:avLst/>
          </a:prstGeom>
          <a:noFill/>
        </p:spPr>
        <p:txBody>
          <a:bodyPr wrap="square" rtlCol="0">
            <a:spAutoFit/>
          </a:bodyPr>
          <a:lstStyle/>
          <a:p>
            <a:pPr algn="r" rtl="1"/>
            <a:endParaRPr lang="ar-EG" sz="2000" dirty="0"/>
          </a:p>
          <a:p>
            <a:pPr algn="r" rtl="1"/>
            <a:r>
              <a:rPr lang="ar-EG" sz="2000" dirty="0"/>
              <a:t>افترض أنك تقوم بتصفح </a:t>
            </a:r>
            <a:r>
              <a:rPr lang="ar-EG" sz="2000" dirty="0">
                <a:highlight>
                  <a:srgbClr val="FFFF00"/>
                </a:highlight>
              </a:rPr>
              <a:t>خدمة </a:t>
            </a:r>
            <a:r>
              <a:rPr lang="en-MY" sz="2000" b="1" dirty="0">
                <a:highlight>
                  <a:srgbClr val="FFFF00"/>
                </a:highlight>
              </a:rPr>
              <a:t>Netflix</a:t>
            </a:r>
            <a:r>
              <a:rPr lang="en-MY" sz="2000" dirty="0">
                <a:highlight>
                  <a:srgbClr val="FFFF00"/>
                </a:highlight>
              </a:rPr>
              <a:t> </a:t>
            </a:r>
            <a:r>
              <a:rPr lang="ar-EG" sz="2000" dirty="0">
                <a:highlight>
                  <a:srgbClr val="FFFF00"/>
                </a:highlight>
              </a:rPr>
              <a:t>أو </a:t>
            </a:r>
            <a:r>
              <a:rPr lang="en-MY" sz="2000" b="1" dirty="0">
                <a:highlight>
                  <a:srgbClr val="FFFF00"/>
                </a:highlight>
              </a:rPr>
              <a:t>Spotify</a:t>
            </a:r>
            <a:r>
              <a:rPr lang="en-MY" sz="2000" dirty="0">
                <a:highlight>
                  <a:srgbClr val="FFFF00"/>
                </a:highlight>
              </a:rPr>
              <a:t> </a:t>
            </a:r>
            <a:r>
              <a:rPr lang="ar-EG" sz="2000" dirty="0">
                <a:highlight>
                  <a:srgbClr val="FFFF00"/>
                </a:highlight>
              </a:rPr>
              <a:t>للاشتراك </a:t>
            </a:r>
            <a:r>
              <a:rPr lang="ar-EG" sz="2000" dirty="0"/>
              <a:t>في خطة شهرية. عند اختيار خطة الاشتراك، ستجد أن هناك خطة </a:t>
            </a:r>
            <a:r>
              <a:rPr lang="ar-EG" sz="2000" b="1" dirty="0"/>
              <a:t>أساسية</a:t>
            </a:r>
            <a:r>
              <a:rPr lang="ar-EG" sz="2000" dirty="0"/>
              <a:t> بسعر 9.99 دولار شهريًا، لكن في البداية، سيتم عرض خطة </a:t>
            </a:r>
            <a:r>
              <a:rPr lang="ar-EG" sz="2000" b="1" dirty="0"/>
              <a:t>الباقة المميزة</a:t>
            </a:r>
            <a:r>
              <a:rPr lang="ar-EG" sz="2000" dirty="0"/>
              <a:t> </a:t>
            </a:r>
            <a:r>
              <a:rPr lang="en-MY" sz="2000" dirty="0"/>
              <a:t>Premium) </a:t>
            </a:r>
            <a:r>
              <a:rPr lang="ar-JO" sz="2000" dirty="0"/>
              <a:t>)</a:t>
            </a:r>
            <a:r>
              <a:rPr lang="ar-EG" sz="2000" dirty="0"/>
              <a:t>التي تكلف 19.99 دولار شهريًا.</a:t>
            </a:r>
          </a:p>
          <a:p>
            <a:pPr algn="r" rtl="1"/>
            <a:r>
              <a:rPr lang="ar-EG" sz="2000" dirty="0"/>
              <a:t>عند عرض الباقة المميزة أولًا (بسعر 19.99 دولار)، تكون هذه نقطة مرجعية أو "مرساة" لعملية اتخاذ القرار. ثم، بعد ذلك، يتم عرض الباقة </a:t>
            </a:r>
            <a:r>
              <a:rPr lang="ar-EG" sz="2000" b="1" dirty="0"/>
              <a:t>الأساسية</a:t>
            </a:r>
            <a:r>
              <a:rPr lang="ar-EG" sz="2000" dirty="0"/>
              <a:t> التي تكلف 9.99 دولار شهريًا. على الرغم من أن هذه الباقة الأساسية قد تكون أكثر توافقًا مع ميزانيتك أو احتياجاتك، إلا أن تأثير الارتساء يجعل </a:t>
            </a:r>
            <a:r>
              <a:rPr lang="ar-EG" sz="2000" b="1" dirty="0"/>
              <a:t>الـ 9.99 دولار</a:t>
            </a:r>
            <a:r>
              <a:rPr lang="ar-EG" sz="2000" dirty="0"/>
              <a:t> تبدو أكثر جاذبية مقارنة بسعر الباقة المميزة البالغ 19.99 دولار.</a:t>
            </a:r>
            <a:endParaRPr lang="ar-JO" sz="2000" dirty="0"/>
          </a:p>
          <a:p>
            <a:pPr algn="r" rtl="1"/>
            <a:endParaRPr lang="ar-EG" sz="2000" dirty="0"/>
          </a:p>
          <a:p>
            <a:pPr algn="r" rtl="1"/>
            <a:r>
              <a:rPr lang="ar-EG" sz="2000" b="1" dirty="0">
                <a:solidFill>
                  <a:srgbClr val="FF0000"/>
                </a:solidFill>
              </a:rPr>
              <a:t>التفسير:</a:t>
            </a:r>
            <a:r>
              <a:rPr lang="ar-JO" sz="2000" b="1" dirty="0">
                <a:solidFill>
                  <a:srgbClr val="FF0000"/>
                </a:solidFill>
              </a:rPr>
              <a:t> </a:t>
            </a:r>
            <a:r>
              <a:rPr lang="ar-EG" sz="2000" dirty="0"/>
              <a:t>في البداية، عندما يتم عرض الباقة المميزة بسعر 19.99 دولار شهريًا، يتم ضبط توقعات العميل للسعر.</a:t>
            </a:r>
          </a:p>
          <a:p>
            <a:pPr algn="r" rtl="1"/>
            <a:r>
              <a:rPr lang="ar-EG" sz="2000" dirty="0"/>
              <a:t>بعد ذلك، عندما يتم تقديم الباقة الأساسية بسعر 9.99 دولار، فإن العميل يعدل تقييمه بناءً على "المرساة" الأولية (سعر الباقة المميزة).</a:t>
            </a:r>
          </a:p>
          <a:p>
            <a:pPr algn="r" rtl="1"/>
            <a:r>
              <a:rPr lang="ar-EG" sz="2000" b="1" dirty="0">
                <a:solidFill>
                  <a:srgbClr val="FF0000"/>
                </a:solidFill>
              </a:rPr>
              <a:t>النتيجة</a:t>
            </a:r>
            <a:r>
              <a:rPr lang="ar-JO" sz="2000" b="1" dirty="0">
                <a:solidFill>
                  <a:srgbClr val="FF0000"/>
                </a:solidFill>
              </a:rPr>
              <a:t>:</a:t>
            </a:r>
            <a:r>
              <a:rPr lang="ar-EG" sz="2000" dirty="0"/>
              <a:t> هي أن العميل يشعر أن الباقة الأساسية بسعر 9.99 دولار هي صفقة جيدة جدًا مقارنة بالـ 19.99 دولار، حتى لو كان في بعض الأحيان لا يحتاج إلى جميع المميزات التي تقدمها الباقة المميزة.</a:t>
            </a:r>
          </a:p>
          <a:p>
            <a:pPr algn="r" rtl="1"/>
            <a:r>
              <a:rPr lang="ar-EG" sz="2000" b="1" dirty="0"/>
              <a:t>في هذا المثال،</a:t>
            </a:r>
            <a:r>
              <a:rPr lang="ar-EG" sz="2000" dirty="0"/>
              <a:t> يتم استخدام تأثير الارتساء لزيادة جاذبية الخيار الأرخص (الاشتراك الأساسي) من خلال وضع خيار أغلى (الباقة المميزة) أولاً كمرساة.</a:t>
            </a:r>
          </a:p>
          <a:p>
            <a:pPr algn="r"/>
            <a:endParaRPr lang="ar-EG" sz="2000" i="1"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B5E3769B-8966-6461-6713-108732C722C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8358156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الثامنة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973157"/>
            <a:ext cx="4747323" cy="1077218"/>
          </a:xfrm>
          <a:prstGeom prst="rect">
            <a:avLst/>
          </a:prstGeom>
          <a:noFill/>
        </p:spPr>
        <p:txBody>
          <a:bodyPr wrap="square">
            <a:spAutoFit/>
          </a:bodyPr>
          <a:lstStyle/>
          <a:p>
            <a:pPr algn="ctr"/>
            <a:r>
              <a:rPr lang="ar-JO" sz="3200" b="1" dirty="0">
                <a:latin typeface="Alexandria" charset="0"/>
                <a:cs typeface="Alexandria" charset="0"/>
              </a:rPr>
              <a:t>رابع</a:t>
            </a:r>
            <a:r>
              <a:rPr lang="ar-EG" sz="3200" b="1" dirty="0">
                <a:latin typeface="Alexandria" charset="0"/>
                <a:cs typeface="Alexandria" charset="0"/>
              </a:rPr>
              <a:t>اً: المنافسة السلوكية في التسويق الرقمي</a:t>
            </a:r>
            <a:endParaRPr lang="en-US" sz="3200" b="1" dirty="0">
              <a:latin typeface="Alexandria" charset="0"/>
              <a:cs typeface="Alexandria" charset="0"/>
            </a:endParaRPr>
          </a:p>
        </p:txBody>
      </p:sp>
    </p:spTree>
    <p:extLst>
      <p:ext uri="{BB962C8B-B14F-4D97-AF65-F5344CB8AC3E}">
        <p14:creationId xmlns:p14="http://schemas.microsoft.com/office/powerpoint/2010/main" val="2135970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925BFC-AA73-71F5-0574-8E0EE2FB35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527454A-0F3F-A1CB-134E-21CDE05F62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2754CD9-3F30-EE01-B461-779737FE02E1}"/>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23AF16A8-D22B-21C5-2757-61A3C1BE3004}"/>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86652649-B584-B9FC-F008-EE020BF363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51C6593-873F-7C63-52BB-AE411391921E}"/>
              </a:ext>
            </a:extLst>
          </p:cNvPr>
          <p:cNvSpPr txBox="1"/>
          <p:nvPr/>
        </p:nvSpPr>
        <p:spPr>
          <a:xfrm>
            <a:off x="0" y="1250601"/>
            <a:ext cx="10654389" cy="523220"/>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1. المنافسة السلوكية في التسويق الرقمي</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658EE5BF-3813-5889-62F9-A06BFA52C8F5}"/>
              </a:ext>
            </a:extLst>
          </p:cNvPr>
          <p:cNvSpPr txBox="1"/>
          <p:nvPr/>
        </p:nvSpPr>
        <p:spPr>
          <a:xfrm>
            <a:off x="1585913" y="1773821"/>
            <a:ext cx="9068476" cy="5139869"/>
          </a:xfrm>
          <a:prstGeom prst="rect">
            <a:avLst/>
          </a:prstGeom>
          <a:noFill/>
        </p:spPr>
        <p:txBody>
          <a:bodyPr wrap="square" rtlCol="0">
            <a:spAutoFit/>
          </a:bodyPr>
          <a:lstStyle/>
          <a:p>
            <a:pPr marL="285750" indent="-285750" algn="just" rtl="1">
              <a:buFont typeface="Arial" panose="020B0604020202020204" pitchFamily="34" charset="0"/>
              <a:buChar char="•"/>
            </a:pPr>
            <a:r>
              <a:rPr lang="ar-EG" sz="2400" b="1" dirty="0">
                <a:highlight>
                  <a:srgbClr val="FFFF00"/>
                </a:highlight>
              </a:rPr>
              <a:t>المنافسة السلوكية في التسويق الرقمي</a:t>
            </a:r>
            <a:r>
              <a:rPr lang="ar-EG" sz="2400" dirty="0">
                <a:highlight>
                  <a:srgbClr val="FFFF00"/>
                </a:highlight>
              </a:rPr>
              <a:t> </a:t>
            </a:r>
            <a:r>
              <a:rPr lang="ar-EG" sz="2400" dirty="0"/>
              <a:t>هي استخدام استراتيجيات تسويقية تعتمد على فهم وتحليل السلوك البشري والقرارات النفسية للمستهلكين من أجل تحسين التجارب الرقمية وزيادة فاعلية الحملات التسويقية.</a:t>
            </a:r>
          </a:p>
          <a:p>
            <a:pPr marL="285750" indent="-285750" algn="just" rtl="1">
              <a:buFont typeface="Arial" panose="020B0604020202020204" pitchFamily="34" charset="0"/>
              <a:buChar char="•"/>
            </a:pPr>
            <a:endParaRPr lang="ar-EG" sz="2400" dirty="0"/>
          </a:p>
          <a:p>
            <a:pPr marL="285750" indent="-285750" algn="just" rtl="1">
              <a:buFont typeface="Arial" panose="020B0604020202020204" pitchFamily="34" charset="0"/>
              <a:buChar char="•"/>
            </a:pPr>
            <a:r>
              <a:rPr lang="ar-EG" sz="2400" dirty="0"/>
              <a:t> في هذا النوع من المنافسة، يُعتبر سلوك المستهلكين </a:t>
            </a:r>
            <a:r>
              <a:rPr lang="ar-EG" sz="2400" b="1" dirty="0"/>
              <a:t>أكثر من مجرد ردود فعل على العروض</a:t>
            </a:r>
            <a:r>
              <a:rPr lang="ar-EG" sz="2400" dirty="0"/>
              <a:t>؛ بل هو المحرك الرئيسي لتحسين استراتيجيات التسويق وزيادة التفاعل مع العلامات التجارية.</a:t>
            </a:r>
            <a:endParaRPr lang="ar-JO" sz="2400" dirty="0"/>
          </a:p>
          <a:p>
            <a:pPr marL="285750" indent="-285750" algn="just" rtl="1">
              <a:buFont typeface="Arial" panose="020B0604020202020204" pitchFamily="34" charset="0"/>
              <a:buChar char="•"/>
            </a:pPr>
            <a:endParaRPr lang="ar-JO" sz="2400" dirty="0"/>
          </a:p>
          <a:p>
            <a:pPr marL="285750" indent="-285750" algn="r" rtl="1">
              <a:buFont typeface="Arial" panose="020B0604020202020204" pitchFamily="34" charset="0"/>
              <a:buChar char="•"/>
            </a:pPr>
            <a:r>
              <a:rPr lang="ar-JO" sz="2400" dirty="0"/>
              <a:t>مثال علمي:</a:t>
            </a:r>
            <a:r>
              <a:rPr lang="en-US" sz="1600" dirty="0"/>
              <a:t/>
            </a:r>
            <a:br>
              <a:rPr lang="en-US" sz="1600" dirty="0"/>
            </a:br>
            <a:r>
              <a:rPr lang="en-US" sz="2400" dirty="0"/>
              <a:t>🔸 </a:t>
            </a:r>
            <a:r>
              <a:rPr lang="ar-SA" sz="2400" b="1" dirty="0"/>
              <a:t>الإعلانات المستهدفة</a:t>
            </a:r>
            <a:r>
              <a:rPr lang="ar-SA" sz="2400" dirty="0"/>
              <a:t>: عرض المنتجات بناءً على تصفح المستخدم السابق.</a:t>
            </a:r>
            <a:br>
              <a:rPr lang="ar-SA" sz="2400" dirty="0"/>
            </a:br>
            <a:r>
              <a:rPr lang="en-US" sz="2400" dirty="0"/>
              <a:t>🔸 </a:t>
            </a:r>
            <a:r>
              <a:rPr lang="ar-SA" sz="2400" b="1" dirty="0"/>
              <a:t>التسويق بالتلاعب النفسي: </a:t>
            </a:r>
            <a:r>
              <a:rPr lang="ar-SA" sz="2400" dirty="0"/>
              <a:t>استخدام الشعور بالندرة مثل "متوفر فقط لـ10 عملاء!".</a:t>
            </a:r>
            <a:br>
              <a:rPr lang="ar-SA" sz="2400" dirty="0"/>
            </a:br>
            <a:r>
              <a:rPr lang="en-US" sz="2400" dirty="0"/>
              <a:t>🔸 </a:t>
            </a:r>
            <a:r>
              <a:rPr lang="ar-SA" sz="2400" b="1" dirty="0"/>
              <a:t>التحفيز الاجتماعي: </a:t>
            </a:r>
            <a:r>
              <a:rPr lang="ar-SA" sz="2400" dirty="0"/>
              <a:t>عرض عدد الأشخاص الذين اشتروا المنتج حديثًا أو تقييمات المستخدمين</a:t>
            </a:r>
            <a:r>
              <a:rPr lang="ar-SA" sz="1600" dirty="0"/>
              <a:t>.</a:t>
            </a:r>
          </a:p>
          <a:p>
            <a:pPr marL="285750" indent="-285750" algn="just" rtl="1">
              <a:buFont typeface="Arial" panose="020B0604020202020204" pitchFamily="34" charset="0"/>
              <a:buChar char="•"/>
            </a:pPr>
            <a:endParaRPr lang="ar-EG" sz="1600" dirty="0">
              <a:latin typeface="Alexandria" charset="0"/>
              <a:cs typeface="Alexandria" charset="0"/>
            </a:endParaRPr>
          </a:p>
        </p:txBody>
      </p:sp>
      <p:sp>
        <p:nvSpPr>
          <p:cNvPr id="2" name="AutoShape 2" descr="ما هو الاقتصاد السلوكي ؟ | AvaTrade">
            <a:extLst>
              <a:ext uri="{FF2B5EF4-FFF2-40B4-BE49-F238E27FC236}">
                <a16:creationId xmlns:a16="http://schemas.microsoft.com/office/drawing/2014/main" xmlns="" id="{25909D3A-2AAE-37E2-8486-5A2B20AA7B5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7826652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0B95613-EBF2-FB0A-BD0C-F2895DA2CAB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DDE2F93-9745-DBAB-C98C-B4E60A42A7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6D73300-5367-A27C-8D16-F167D9864B5D}"/>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AE2936B-56A7-A246-AC9F-A7A688F95AEF}"/>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056B5A9A-6B00-19C5-F77C-3E0B90FEF6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F1A14D1D-0AEE-4175-9D9C-B67D39964CCA}"/>
              </a:ext>
            </a:extLst>
          </p:cNvPr>
          <p:cNvSpPr txBox="1"/>
          <p:nvPr/>
        </p:nvSpPr>
        <p:spPr>
          <a:xfrm>
            <a:off x="0" y="1250601"/>
            <a:ext cx="10654389" cy="523220"/>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2. أهمية المنافسة السلوكية في التسويق الرقمي</a:t>
            </a:r>
          </a:p>
        </p:txBody>
      </p:sp>
      <p:sp>
        <p:nvSpPr>
          <p:cNvPr id="4" name="TextBox 3">
            <a:extLst>
              <a:ext uri="{FF2B5EF4-FFF2-40B4-BE49-F238E27FC236}">
                <a16:creationId xmlns:a16="http://schemas.microsoft.com/office/drawing/2014/main" xmlns="" id="{0721C94D-E5E0-E77D-507C-36F264BD05E4}"/>
              </a:ext>
            </a:extLst>
          </p:cNvPr>
          <p:cNvSpPr txBox="1"/>
          <p:nvPr/>
        </p:nvSpPr>
        <p:spPr>
          <a:xfrm>
            <a:off x="1585913" y="1773821"/>
            <a:ext cx="9068476" cy="4154984"/>
          </a:xfrm>
          <a:prstGeom prst="rect">
            <a:avLst/>
          </a:prstGeom>
          <a:noFill/>
        </p:spPr>
        <p:txBody>
          <a:bodyPr wrap="square" rtlCol="0">
            <a:spAutoFit/>
          </a:bodyPr>
          <a:lstStyle/>
          <a:p>
            <a:pPr marL="285750" indent="-285750" algn="just" rtl="1">
              <a:buFont typeface="Arial" panose="020B0604020202020204" pitchFamily="34" charset="0"/>
              <a:buChar char="•"/>
            </a:pPr>
            <a:r>
              <a:rPr lang="ar-EG" sz="2400" dirty="0">
                <a:latin typeface="Alexandria" charset="0"/>
                <a:cs typeface="Alexandria" charset="0"/>
              </a:rPr>
              <a:t> </a:t>
            </a:r>
            <a:r>
              <a:rPr lang="ar-EG" sz="2400" b="1" dirty="0">
                <a:highlight>
                  <a:srgbClr val="FFFF00"/>
                </a:highlight>
                <a:latin typeface="Alexandria" charset="0"/>
                <a:cs typeface="Alexandria" charset="0"/>
              </a:rPr>
              <a:t>زيادة التفاعل: </a:t>
            </a:r>
            <a:r>
              <a:rPr lang="ar-EG" sz="2400" dirty="0">
                <a:latin typeface="Alexandria" charset="0"/>
                <a:cs typeface="Alexandria" charset="0"/>
              </a:rPr>
              <a:t>من خلال فهم سلوك المستهلك وتحليل بياناته، يمكن تقديم محتوى أو عروض أكثر جذبًا مما يعزز التفاعل مع العلامة التجارية.</a:t>
            </a:r>
          </a:p>
          <a:p>
            <a:pPr algn="just" rtl="1"/>
            <a:r>
              <a:rPr lang="ar-EG" sz="2400" dirty="0">
                <a:latin typeface="Alexandria" charset="0"/>
                <a:cs typeface="Alexandria" charset="0"/>
              </a:rPr>
              <a:t> </a:t>
            </a:r>
          </a:p>
          <a:p>
            <a:pPr marL="285750" indent="-285750" algn="just" rtl="1">
              <a:buFont typeface="Arial" panose="020B0604020202020204" pitchFamily="34" charset="0"/>
              <a:buChar char="•"/>
            </a:pPr>
            <a:r>
              <a:rPr lang="ar-EG" sz="2400" b="1" dirty="0">
                <a:highlight>
                  <a:srgbClr val="FFFF00"/>
                </a:highlight>
                <a:latin typeface="Alexandria" charset="0"/>
                <a:cs typeface="Alexandria" charset="0"/>
              </a:rPr>
              <a:t>تحقيق الولاء: </a:t>
            </a:r>
            <a:r>
              <a:rPr lang="ar-EG" sz="2400" dirty="0">
                <a:latin typeface="Alexandria" charset="0"/>
                <a:cs typeface="Alexandria" charset="0"/>
              </a:rPr>
              <a:t>عندما يشعر العميل أنه يتم التعامل معه بطريقة مخصصة، يصبح أكثر ولاءً للعلامة التجارية.</a:t>
            </a:r>
          </a:p>
          <a:p>
            <a:pPr marL="285750" indent="-285750" algn="just" rtl="1">
              <a:buFont typeface="Arial" panose="020B0604020202020204" pitchFamily="34" charset="0"/>
              <a:buChar char="•"/>
            </a:pPr>
            <a:endParaRPr lang="ar-EG" sz="2400" dirty="0">
              <a:latin typeface="Alexandria" charset="0"/>
              <a:cs typeface="Alexandria" charset="0"/>
            </a:endParaRPr>
          </a:p>
          <a:p>
            <a:pPr marL="285750" indent="-285750" algn="just" rtl="1">
              <a:buFont typeface="Arial" panose="020B0604020202020204" pitchFamily="34" charset="0"/>
              <a:buChar char="•"/>
            </a:pPr>
            <a:r>
              <a:rPr lang="ar-EG" sz="2400" dirty="0">
                <a:solidFill>
                  <a:srgbClr val="00B050"/>
                </a:solidFill>
                <a:latin typeface="Alexandria" charset="0"/>
                <a:cs typeface="Alexandria" charset="0"/>
              </a:rPr>
              <a:t> </a:t>
            </a:r>
            <a:r>
              <a:rPr lang="ar-EG" sz="2400" b="1" dirty="0">
                <a:highlight>
                  <a:srgbClr val="FFFF00"/>
                </a:highlight>
                <a:latin typeface="Alexandria" charset="0"/>
                <a:cs typeface="Alexandria" charset="0"/>
              </a:rPr>
              <a:t>تعزيز المبيعات: </a:t>
            </a:r>
            <a:r>
              <a:rPr lang="ar-EG" sz="2400" dirty="0">
                <a:latin typeface="Alexandria" charset="0"/>
                <a:cs typeface="Alexandria" charset="0"/>
              </a:rPr>
              <a:t>استخدام العوامل النفسية مثل الشعور بالعجلة أو الندرة يمكن أن يحفز العملاء على اتخاذ قرارات شراء بسرعة أكبر.. </a:t>
            </a:r>
            <a:endParaRPr lang="ar-JO" sz="2400" dirty="0">
              <a:latin typeface="Alexandria" charset="0"/>
              <a:cs typeface="Alexandria" charset="0"/>
            </a:endParaRPr>
          </a:p>
          <a:p>
            <a:pPr marL="285750" indent="-285750" algn="just" rtl="1">
              <a:buFont typeface="Arial" panose="020B0604020202020204" pitchFamily="34" charset="0"/>
              <a:buChar char="•"/>
            </a:pPr>
            <a:endParaRPr lang="ar-JO" sz="2400" dirty="0">
              <a:latin typeface="Alexandria" charset="0"/>
              <a:cs typeface="Alexandria" charset="0"/>
            </a:endParaRPr>
          </a:p>
          <a:p>
            <a:pPr marL="285750" indent="-285750" algn="just" rtl="1">
              <a:buFont typeface="Arial" panose="020B0604020202020204" pitchFamily="34" charset="0"/>
              <a:buChar char="•"/>
            </a:pPr>
            <a:endParaRPr lang="ar-EG" sz="2400" dirty="0">
              <a:latin typeface="Alexandria" charset="0"/>
              <a:cs typeface="Alexandria" charset="0"/>
            </a:endParaRPr>
          </a:p>
          <a:p>
            <a:pPr marL="285750" indent="-285750" algn="just" rtl="1">
              <a:buFont typeface="Arial" panose="020B0604020202020204" pitchFamily="34" charset="0"/>
              <a:buChar char="•"/>
            </a:pPr>
            <a:endParaRPr lang="ar-EG" sz="2400" dirty="0"/>
          </a:p>
        </p:txBody>
      </p:sp>
      <p:sp>
        <p:nvSpPr>
          <p:cNvPr id="2" name="AutoShape 2" descr="ما هو الاقتصاد السلوكي ؟ | AvaTrade">
            <a:extLst>
              <a:ext uri="{FF2B5EF4-FFF2-40B4-BE49-F238E27FC236}">
                <a16:creationId xmlns:a16="http://schemas.microsoft.com/office/drawing/2014/main" xmlns="" id="{187F9271-CA7C-40D6-8CDA-95F0C3AB7BA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Rectangle: Folded Corner 2">
            <a:extLst>
              <a:ext uri="{FF2B5EF4-FFF2-40B4-BE49-F238E27FC236}">
                <a16:creationId xmlns:a16="http://schemas.microsoft.com/office/drawing/2014/main" xmlns="" id="{97956F3A-CC5E-CA63-9089-174BA48DD9BD}"/>
              </a:ext>
            </a:extLst>
          </p:cNvPr>
          <p:cNvSpPr/>
          <p:nvPr/>
        </p:nvSpPr>
        <p:spPr>
          <a:xfrm>
            <a:off x="5443538" y="5025747"/>
            <a:ext cx="3069686" cy="1381517"/>
          </a:xfrm>
          <a:prstGeom prst="foldedCorner">
            <a:avLst/>
          </a:prstGeom>
          <a:solidFill>
            <a:srgbClr val="91D8E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xmlns="" id="{EC362568-2BCD-32BD-86A6-DB8740642225}"/>
              </a:ext>
            </a:extLst>
          </p:cNvPr>
          <p:cNvSpPr txBox="1"/>
          <p:nvPr/>
        </p:nvSpPr>
        <p:spPr>
          <a:xfrm>
            <a:off x="5604056" y="5116340"/>
            <a:ext cx="2748650" cy="1200329"/>
          </a:xfrm>
          <a:prstGeom prst="rect">
            <a:avLst/>
          </a:prstGeom>
          <a:noFill/>
        </p:spPr>
        <p:txBody>
          <a:bodyPr wrap="square" rtlCol="0">
            <a:spAutoFit/>
          </a:bodyPr>
          <a:lstStyle/>
          <a:p>
            <a:pPr algn="r"/>
            <a:r>
              <a:rPr lang="ar-SA" dirty="0"/>
              <a:t> </a:t>
            </a:r>
            <a:r>
              <a:rPr lang="ar-SA" b="1" dirty="0"/>
              <a:t>النتيجة:</a:t>
            </a:r>
            <a:endParaRPr lang="ar-JO" b="1" dirty="0"/>
          </a:p>
          <a:p>
            <a:pPr algn="r"/>
            <a:r>
              <a:rPr lang="en-US" dirty="0"/>
              <a:t>📈 </a:t>
            </a:r>
            <a:r>
              <a:rPr lang="ar-SA" dirty="0"/>
              <a:t>تسويق أكثر ذكاءً </a:t>
            </a:r>
            <a:r>
              <a:rPr lang="en-US" dirty="0"/>
              <a:t>✅</a:t>
            </a:r>
            <a:br>
              <a:rPr lang="en-US" dirty="0"/>
            </a:br>
            <a:r>
              <a:rPr lang="en-US" dirty="0"/>
              <a:t>🛒 </a:t>
            </a:r>
            <a:r>
              <a:rPr lang="ar-SA" dirty="0"/>
              <a:t>زيادة المبيعات </a:t>
            </a:r>
            <a:r>
              <a:rPr lang="en-US" dirty="0"/>
              <a:t>✅</a:t>
            </a:r>
            <a:br>
              <a:rPr lang="en-US" dirty="0"/>
            </a:br>
            <a:r>
              <a:rPr lang="en-US" dirty="0"/>
              <a:t>💡 </a:t>
            </a:r>
            <a:r>
              <a:rPr lang="ar-SA" dirty="0"/>
              <a:t>تجربة عميل محسنة </a:t>
            </a:r>
            <a:r>
              <a:rPr lang="en-US" dirty="0"/>
              <a:t>✅</a:t>
            </a:r>
          </a:p>
        </p:txBody>
      </p:sp>
    </p:spTree>
    <p:extLst>
      <p:ext uri="{BB962C8B-B14F-4D97-AF65-F5344CB8AC3E}">
        <p14:creationId xmlns:p14="http://schemas.microsoft.com/office/powerpoint/2010/main" val="27770908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ED394D2-0EC1-E3DA-6D30-2103B82EF4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12C03F1-7087-BF26-C066-AE766C6CD8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DCA2026-B928-45D4-AEB9-9EE5216730C1}"/>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1253F623-9CB6-C14F-4710-695058A26CCA}"/>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634AA7B0-8CCF-DE99-A9C2-B093C3629E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DDAE5B8-EC58-0F1A-34E2-BFE9A66AE2F2}"/>
              </a:ext>
            </a:extLst>
          </p:cNvPr>
          <p:cNvSpPr txBox="1"/>
          <p:nvPr/>
        </p:nvSpPr>
        <p:spPr>
          <a:xfrm>
            <a:off x="0" y="1250601"/>
            <a:ext cx="10654389" cy="523220"/>
          </a:xfrm>
          <a:prstGeom prst="rect">
            <a:avLst/>
          </a:prstGeom>
          <a:noFill/>
        </p:spPr>
        <p:txBody>
          <a:bodyPr wrap="square" rtlCol="0">
            <a:spAutoFit/>
          </a:bodyPr>
          <a:lstStyle/>
          <a:p>
            <a:pPr algn="r"/>
            <a:r>
              <a:rPr lang="ar-EG" sz="2800" b="1" dirty="0">
                <a:solidFill>
                  <a:srgbClr val="C00000"/>
                </a:solidFill>
                <a:latin typeface="Calibri" panose="020F0502020204030204" pitchFamily="34" charset="0"/>
                <a:cs typeface="Calibri" panose="020F0502020204030204" pitchFamily="34" charset="0"/>
              </a:rPr>
              <a:t>3. أمثلة عملية على المنافسة السلوكية في التسويق الرقمي</a:t>
            </a:r>
            <a:r>
              <a:rPr lang="ar-EG" sz="2800" b="1" dirty="0"/>
              <a:t>:</a:t>
            </a:r>
          </a:p>
        </p:txBody>
      </p:sp>
      <p:sp>
        <p:nvSpPr>
          <p:cNvPr id="4" name="TextBox 3">
            <a:extLst>
              <a:ext uri="{FF2B5EF4-FFF2-40B4-BE49-F238E27FC236}">
                <a16:creationId xmlns:a16="http://schemas.microsoft.com/office/drawing/2014/main" xmlns="" id="{348F8F3C-EE50-0165-2CE4-3E2226907669}"/>
              </a:ext>
            </a:extLst>
          </p:cNvPr>
          <p:cNvSpPr txBox="1"/>
          <p:nvPr/>
        </p:nvSpPr>
        <p:spPr>
          <a:xfrm>
            <a:off x="1585913" y="1773821"/>
            <a:ext cx="9068476" cy="4401205"/>
          </a:xfrm>
          <a:prstGeom prst="rect">
            <a:avLst/>
          </a:prstGeom>
          <a:noFill/>
        </p:spPr>
        <p:txBody>
          <a:bodyPr wrap="square" rtlCol="0">
            <a:spAutoFit/>
          </a:bodyPr>
          <a:lstStyle/>
          <a:p>
            <a:pPr marL="342900" indent="-342900" algn="r" rtl="1">
              <a:buFont typeface="Arial" panose="020B0604020202020204" pitchFamily="34" charset="0"/>
              <a:buChar char="•"/>
            </a:pPr>
            <a:r>
              <a:rPr lang="ar-EG" sz="2400" dirty="0">
                <a:latin typeface="Alexandria" charset="0"/>
                <a:cs typeface="Alexandria" charset="0"/>
              </a:rPr>
              <a:t> 1. </a:t>
            </a:r>
            <a:r>
              <a:rPr lang="ar-EG" sz="2400" b="1" dirty="0"/>
              <a:t>إعلانات العروض المخصصة على وسائل التواصل الاجتماعي</a:t>
            </a:r>
            <a:r>
              <a:rPr lang="ar-EG" sz="2400" dirty="0"/>
              <a:t>:</a:t>
            </a:r>
            <a:r>
              <a:rPr lang="ar-EG" sz="2800" dirty="0">
                <a:latin typeface="Alexandria" charset="0"/>
                <a:cs typeface="Alexandria" charset="0"/>
              </a:rPr>
              <a:t>. </a:t>
            </a:r>
          </a:p>
          <a:p>
            <a:pPr marL="342900" indent="-342900" algn="r" rtl="1">
              <a:buFont typeface="Arial" panose="020B0604020202020204" pitchFamily="34" charset="0"/>
              <a:buChar char="•"/>
            </a:pPr>
            <a:r>
              <a:rPr lang="ar-EG" sz="2400" dirty="0"/>
              <a:t>تستخدم منصات مثل </a:t>
            </a:r>
            <a:r>
              <a:rPr lang="en-MY" sz="2400" b="1" dirty="0">
                <a:solidFill>
                  <a:srgbClr val="C00000"/>
                </a:solidFill>
              </a:rPr>
              <a:t>Facebook</a:t>
            </a:r>
            <a:r>
              <a:rPr lang="en-MY" sz="2400" dirty="0">
                <a:solidFill>
                  <a:srgbClr val="C00000"/>
                </a:solidFill>
              </a:rPr>
              <a:t> </a:t>
            </a:r>
            <a:r>
              <a:rPr lang="ar-EG" sz="2400" dirty="0">
                <a:solidFill>
                  <a:srgbClr val="C00000"/>
                </a:solidFill>
              </a:rPr>
              <a:t>و </a:t>
            </a:r>
            <a:r>
              <a:rPr lang="en-MY" sz="2400" b="1" dirty="0">
                <a:solidFill>
                  <a:srgbClr val="C00000"/>
                </a:solidFill>
              </a:rPr>
              <a:t>Instagram</a:t>
            </a:r>
            <a:r>
              <a:rPr lang="en-MY" sz="2400" dirty="0">
                <a:solidFill>
                  <a:srgbClr val="C00000"/>
                </a:solidFill>
              </a:rPr>
              <a:t> </a:t>
            </a:r>
            <a:r>
              <a:rPr lang="ar-EG" sz="2400" b="1" dirty="0"/>
              <a:t>البيانات السلوكية</a:t>
            </a:r>
            <a:r>
              <a:rPr lang="ar-EG" sz="2400" dirty="0"/>
              <a:t> للمستخدمين من أجل تقديم </a:t>
            </a:r>
            <a:r>
              <a:rPr lang="ar-EG" sz="2400" b="1" dirty="0"/>
              <a:t>إعلانات مخصصة</a:t>
            </a:r>
            <a:r>
              <a:rPr lang="ar-EG" sz="2400" dirty="0"/>
              <a:t>. هذه الإعلانات تستند إلى اهتمامات الشخص و</a:t>
            </a:r>
            <a:r>
              <a:rPr lang="ar-EG" sz="2400" b="1" dirty="0"/>
              <a:t>تفاعلاته السابقة</a:t>
            </a:r>
            <a:r>
              <a:rPr lang="ar-EG" sz="2400" dirty="0"/>
              <a:t> مع المنتجات أو الخدمات. على سبيل المثال، إذا قام مستخدم بالبحث عن أحذية رياضية أو تفاعل مع منشورات متعلقة بالرياضة، فستعرض له هذه الشبكات الاجتماعية إعلانات لمنتجات رياضية أخرى، مثل الملابس الرياضية أو المعدات، وعروض حصرية على تلك المنتجات.</a:t>
            </a:r>
          </a:p>
          <a:p>
            <a:pPr marL="342900" indent="-342900" algn="r" rtl="1">
              <a:buFont typeface="Arial" panose="020B0604020202020204" pitchFamily="34" charset="0"/>
              <a:buChar char="•"/>
            </a:pPr>
            <a:endParaRPr lang="ar-EG" sz="2400" dirty="0"/>
          </a:p>
          <a:p>
            <a:pPr marL="342900" indent="-342900" algn="r" rtl="1">
              <a:buFont typeface="Arial" panose="020B0604020202020204" pitchFamily="34" charset="0"/>
              <a:buChar char="•"/>
            </a:pPr>
            <a:r>
              <a:rPr lang="ar-EG" sz="2800" b="1" dirty="0"/>
              <a:t>مثال عملي</a:t>
            </a:r>
            <a:r>
              <a:rPr lang="ar-EG" sz="2800" dirty="0"/>
              <a:t>: إذا كنت قد بحثت عن </a:t>
            </a:r>
            <a:r>
              <a:rPr lang="ar-EG" sz="2800" b="1" dirty="0"/>
              <a:t>حقيبة ظهر رياضية</a:t>
            </a:r>
            <a:r>
              <a:rPr lang="ar-EG" sz="2800" dirty="0"/>
              <a:t> عبر الإنترنت في موقع ما، سيبدأ </a:t>
            </a:r>
            <a:r>
              <a:rPr lang="en-MY" sz="2800" b="1" dirty="0"/>
              <a:t>Facebook</a:t>
            </a:r>
            <a:r>
              <a:rPr lang="en-MY" sz="2800" dirty="0"/>
              <a:t> </a:t>
            </a:r>
            <a:r>
              <a:rPr lang="ar-EG" sz="2800" dirty="0"/>
              <a:t>أو </a:t>
            </a:r>
            <a:r>
              <a:rPr lang="en-MY" sz="2800" b="1" dirty="0"/>
              <a:t>Instagram</a:t>
            </a:r>
            <a:r>
              <a:rPr lang="en-MY" sz="2800" dirty="0"/>
              <a:t> </a:t>
            </a:r>
            <a:r>
              <a:rPr lang="ar-EG" sz="2800" dirty="0"/>
              <a:t>في عرض إعلانات لحقيبة ظهر رياضية مع عروض خصم خاصة أو ترويج لمنتجات مماثلة</a:t>
            </a:r>
          </a:p>
        </p:txBody>
      </p:sp>
      <p:sp>
        <p:nvSpPr>
          <p:cNvPr id="2" name="AutoShape 2" descr="ما هو الاقتصاد السلوكي ؟ | AvaTrade">
            <a:extLst>
              <a:ext uri="{FF2B5EF4-FFF2-40B4-BE49-F238E27FC236}">
                <a16:creationId xmlns:a16="http://schemas.microsoft.com/office/drawing/2014/main" xmlns="" id="{8AB6C13E-78A4-5F30-F4B0-CBC5EB940C1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2670425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1C65B31-FFF4-82E6-0DF0-944423A3A1A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F67A1C9-5233-1DD1-2DB2-13D33639C3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7E8F1DF-6B14-4771-2BD1-8860E6B260A1}"/>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6628D78-6E0D-B9BB-A02C-05CF6397BED0}"/>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1B781E0D-07DB-1C50-3C30-949779E98B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DFA99B50-8E5F-DFAD-9968-1EECBF11378A}"/>
              </a:ext>
            </a:extLst>
          </p:cNvPr>
          <p:cNvSpPr txBox="1"/>
          <p:nvPr/>
        </p:nvSpPr>
        <p:spPr>
          <a:xfrm>
            <a:off x="0" y="1250601"/>
            <a:ext cx="10654389" cy="523220"/>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4. التحفيز من خلال المنافسة واللعب </a:t>
            </a:r>
            <a:r>
              <a:rPr lang="en-MY" sz="2800" b="1" dirty="0">
                <a:solidFill>
                  <a:srgbClr val="C00000"/>
                </a:solidFill>
                <a:latin typeface="Calibri" panose="020F0502020204030204" pitchFamily="34" charset="0"/>
                <a:cs typeface="Calibri" panose="020F0502020204030204" pitchFamily="34" charset="0"/>
              </a:rPr>
              <a:t>Gamification)</a:t>
            </a:r>
            <a:r>
              <a:rPr lang="ar-JO" sz="2800" b="1" dirty="0">
                <a:solidFill>
                  <a:srgbClr val="C00000"/>
                </a:solidFill>
                <a:latin typeface="Calibri" panose="020F0502020204030204" pitchFamily="34" charset="0"/>
                <a:cs typeface="Calibri" panose="020F0502020204030204" pitchFamily="34" charset="0"/>
              </a:rPr>
              <a:t> )</a:t>
            </a:r>
            <a:endParaRPr lang="en-MY"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EF4468E9-3B26-E709-F157-1334868C45C9}"/>
              </a:ext>
            </a:extLst>
          </p:cNvPr>
          <p:cNvSpPr txBox="1"/>
          <p:nvPr/>
        </p:nvSpPr>
        <p:spPr>
          <a:xfrm>
            <a:off x="1561762" y="1969407"/>
            <a:ext cx="9068476" cy="4154984"/>
          </a:xfrm>
          <a:prstGeom prst="rect">
            <a:avLst/>
          </a:prstGeom>
          <a:noFill/>
        </p:spPr>
        <p:txBody>
          <a:bodyPr wrap="square" rtlCol="0">
            <a:spAutoFit/>
          </a:bodyPr>
          <a:lstStyle/>
          <a:p>
            <a:pPr marL="285750" indent="-285750" algn="r" rtl="1">
              <a:buFont typeface="Arial" panose="020B0604020202020204" pitchFamily="34" charset="0"/>
              <a:buChar char="•"/>
            </a:pPr>
            <a:r>
              <a:rPr lang="en-MY" sz="2400" b="1" dirty="0"/>
              <a:t>Gamification</a:t>
            </a:r>
            <a:r>
              <a:rPr lang="en-MY" sz="2400" dirty="0"/>
              <a:t> </a:t>
            </a:r>
            <a:r>
              <a:rPr lang="ar-EG" sz="2400" dirty="0"/>
              <a:t>أو </a:t>
            </a:r>
            <a:r>
              <a:rPr lang="ar-EG" sz="2400" b="1" dirty="0">
                <a:highlight>
                  <a:srgbClr val="FFFF00"/>
                </a:highlight>
              </a:rPr>
              <a:t>"اللعب في التسويق" </a:t>
            </a:r>
            <a:r>
              <a:rPr lang="ar-EG" sz="2400" dirty="0"/>
              <a:t>هي استخدام آليات اللعب في العمليات التجارية لزيادة تفاعل العملاء وولائهم. </a:t>
            </a:r>
            <a:r>
              <a:rPr lang="en-MY" sz="2400" b="1" dirty="0"/>
              <a:t>Nike</a:t>
            </a:r>
            <a:r>
              <a:rPr lang="en-MY" sz="2400" dirty="0"/>
              <a:t> </a:t>
            </a:r>
            <a:r>
              <a:rPr lang="ar-EG" sz="2400" dirty="0"/>
              <a:t>و </a:t>
            </a:r>
            <a:r>
              <a:rPr lang="en-MY" sz="2400" b="1" dirty="0"/>
              <a:t>Starbucks</a:t>
            </a:r>
            <a:r>
              <a:rPr lang="en-MY" sz="2400" dirty="0"/>
              <a:t> </a:t>
            </a:r>
            <a:r>
              <a:rPr lang="ar-EG" sz="2400" dirty="0"/>
              <a:t>مثالان رائعان على استخدام هذه الاستراتيجية. من خلال تطبيقات مثل </a:t>
            </a:r>
            <a:r>
              <a:rPr lang="en-MY" sz="2400" b="1" dirty="0"/>
              <a:t>Nike+</a:t>
            </a:r>
            <a:r>
              <a:rPr lang="en-MY" sz="2400" dirty="0"/>
              <a:t> </a:t>
            </a:r>
            <a:r>
              <a:rPr lang="ar-EG" sz="2400" dirty="0"/>
              <a:t>و </a:t>
            </a:r>
            <a:r>
              <a:rPr lang="en-MY" sz="2400" b="1" dirty="0"/>
              <a:t>Starbucks Rewards</a:t>
            </a:r>
            <a:r>
              <a:rPr lang="en-MY" sz="2400" dirty="0"/>
              <a:t>، </a:t>
            </a:r>
            <a:r>
              <a:rPr lang="ar-EG" sz="2400" dirty="0"/>
              <a:t>يحصل العملاء على </a:t>
            </a:r>
            <a:r>
              <a:rPr lang="ar-EG" sz="2400" b="1" dirty="0"/>
              <a:t>نقاط أو مكافآت</a:t>
            </a:r>
            <a:r>
              <a:rPr lang="ar-EG" sz="2400" dirty="0"/>
              <a:t> عند قيامهم بشراء منتجات أو أداء أفعال معينة (مثل مشاركة صورة على وسائل التواصل الاجتماعي أو إتمام عدد معين من التدريبات).</a:t>
            </a:r>
          </a:p>
          <a:p>
            <a:pPr marL="285750" indent="-285750" algn="r" rtl="1">
              <a:buFont typeface="Arial" panose="020B0604020202020204" pitchFamily="34" charset="0"/>
              <a:buChar char="•"/>
            </a:pPr>
            <a:endParaRPr lang="ar-EG" sz="2400" dirty="0"/>
          </a:p>
          <a:p>
            <a:pPr marL="285750" indent="-285750" algn="r" rtl="1">
              <a:buFont typeface="Arial" panose="020B0604020202020204" pitchFamily="34" charset="0"/>
              <a:buChar char="•"/>
            </a:pPr>
            <a:r>
              <a:rPr lang="ar-EG" sz="2400" b="1" dirty="0"/>
              <a:t>مثال عملي</a:t>
            </a:r>
            <a:r>
              <a:rPr lang="ar-EG" sz="2400" dirty="0"/>
              <a:t>: إذا كنت تشتري قهوة من </a:t>
            </a:r>
            <a:r>
              <a:rPr lang="en-MY" sz="2400" b="1" dirty="0"/>
              <a:t>Starbucks</a:t>
            </a:r>
            <a:r>
              <a:rPr lang="en-MY" sz="2400" dirty="0"/>
              <a:t>، </a:t>
            </a:r>
            <a:r>
              <a:rPr lang="ar-EG" sz="2400" dirty="0"/>
              <a:t>يمكنك الحصول على </a:t>
            </a:r>
            <a:r>
              <a:rPr lang="ar-EG" sz="2400" b="1" dirty="0"/>
              <a:t>نقاط</a:t>
            </a:r>
            <a:r>
              <a:rPr lang="ar-EG" sz="2400" dirty="0"/>
              <a:t> يمكن استخدامها للحصول على مشروبات مجانية أو خصومات في المرة القادمة. </a:t>
            </a:r>
            <a:endParaRPr lang="ar-JO" sz="2400" dirty="0"/>
          </a:p>
          <a:p>
            <a:pPr marL="285750" indent="-285750" algn="r" rtl="1">
              <a:buFont typeface="Arial" panose="020B0604020202020204" pitchFamily="34" charset="0"/>
              <a:buChar char="•"/>
            </a:pPr>
            <a:endParaRPr lang="ar-JO" sz="2400" dirty="0"/>
          </a:p>
          <a:p>
            <a:pPr marL="285750" indent="-285750" algn="r" rtl="1">
              <a:buFont typeface="Arial" panose="020B0604020202020204" pitchFamily="34" charset="0"/>
              <a:buChar char="•"/>
            </a:pPr>
            <a:endParaRPr lang="ar-JO" sz="2400" dirty="0"/>
          </a:p>
          <a:p>
            <a:pPr marL="285750" indent="-285750" algn="r" rtl="1">
              <a:buFont typeface="Arial" panose="020B0604020202020204" pitchFamily="34" charset="0"/>
              <a:buChar char="•"/>
            </a:pPr>
            <a:r>
              <a:rPr lang="ar-EG" sz="2400" b="1" dirty="0"/>
              <a:t>هذا يعزز التفاعل المستمر مع العلامة التجارية ويحافظ على ولاء العميل</a:t>
            </a:r>
          </a:p>
        </p:txBody>
      </p:sp>
      <p:sp>
        <p:nvSpPr>
          <p:cNvPr id="2" name="AutoShape 2" descr="ما هو الاقتصاد السلوكي ؟ | AvaTrade">
            <a:extLst>
              <a:ext uri="{FF2B5EF4-FFF2-40B4-BE49-F238E27FC236}">
                <a16:creationId xmlns:a16="http://schemas.microsoft.com/office/drawing/2014/main" xmlns="" id="{829FC208-A6B6-1401-FE6E-00A7DE83DC2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8016004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48212E4-1C3A-95F8-FF8A-873AD3C42D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9390C79-93EF-3272-7A5F-591C1EC83DA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D016A33F-B882-94E2-8F7B-5E284D0B11E5}"/>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743E6CBC-6722-5782-0F41-6DC9F60AAAF1}"/>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74C281AE-F52C-88D1-5676-73557D8DF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DFF7534-2536-B86E-CD3A-13E3524CCD28}"/>
              </a:ext>
            </a:extLst>
          </p:cNvPr>
          <p:cNvSpPr txBox="1"/>
          <p:nvPr/>
        </p:nvSpPr>
        <p:spPr>
          <a:xfrm>
            <a:off x="0" y="1250601"/>
            <a:ext cx="10654389" cy="523220"/>
          </a:xfrm>
          <a:prstGeom prst="rect">
            <a:avLst/>
          </a:prstGeom>
          <a:noFill/>
        </p:spPr>
        <p:txBody>
          <a:bodyPr wrap="square" rtlCol="0">
            <a:spAutoFit/>
          </a:bodyPr>
          <a:lstStyle/>
          <a:p>
            <a:pPr lvl="0" algn="r" rtl="1"/>
            <a:r>
              <a:rPr lang="ar-JO" sz="2800" b="1" dirty="0">
                <a:solidFill>
                  <a:srgbClr val="C00000"/>
                </a:solidFill>
                <a:latin typeface="Calibri" panose="020F0502020204030204" pitchFamily="34" charset="0"/>
                <a:cs typeface="Calibri" panose="020F0502020204030204" pitchFamily="34" charset="0"/>
              </a:rPr>
              <a:t>4</a:t>
            </a:r>
            <a:r>
              <a:rPr lang="ar-EG" sz="2800" b="1" dirty="0">
                <a:solidFill>
                  <a:srgbClr val="C00000"/>
                </a:solidFill>
                <a:latin typeface="Calibri" panose="020F0502020204030204" pitchFamily="34" charset="0"/>
                <a:cs typeface="Calibri" panose="020F0502020204030204" pitchFamily="34" charset="0"/>
              </a:rPr>
              <a:t>.  تحقيق الشعور بالاستعجال</a:t>
            </a:r>
            <a:endParaRPr lang="en-MY"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45604E94-3845-0AB6-A01F-E8ADF1180B70}"/>
              </a:ext>
            </a:extLst>
          </p:cNvPr>
          <p:cNvSpPr txBox="1"/>
          <p:nvPr/>
        </p:nvSpPr>
        <p:spPr>
          <a:xfrm>
            <a:off x="1561762" y="1969407"/>
            <a:ext cx="9068476" cy="3416320"/>
          </a:xfrm>
          <a:prstGeom prst="rect">
            <a:avLst/>
          </a:prstGeom>
          <a:noFill/>
        </p:spPr>
        <p:txBody>
          <a:bodyPr wrap="square" rtlCol="0">
            <a:spAutoFit/>
          </a:bodyPr>
          <a:lstStyle/>
          <a:p>
            <a:pPr algn="r" rtl="1"/>
            <a:r>
              <a:rPr lang="ar-EG" sz="2400" b="1" dirty="0">
                <a:solidFill>
                  <a:srgbClr val="FF0000"/>
                </a:solidFill>
                <a:latin typeface="Alexandria" charset="0"/>
                <a:cs typeface="Alexandria" charset="0"/>
              </a:rPr>
              <a:t> </a:t>
            </a:r>
            <a:r>
              <a:rPr lang="ar-EG" sz="2400" dirty="0"/>
              <a:t>في </a:t>
            </a:r>
            <a:r>
              <a:rPr lang="ar-EG" sz="2400" b="1" dirty="0"/>
              <a:t>مواقع التجارة الإلكترونية</a:t>
            </a:r>
            <a:r>
              <a:rPr lang="ar-EG" sz="2400" dirty="0"/>
              <a:t> مثل </a:t>
            </a:r>
            <a:r>
              <a:rPr lang="en-MY" sz="2400" b="1" dirty="0">
                <a:solidFill>
                  <a:srgbClr val="C00000"/>
                </a:solidFill>
                <a:highlight>
                  <a:srgbClr val="FFFF00"/>
                </a:highlight>
              </a:rPr>
              <a:t>AliExpress</a:t>
            </a:r>
            <a:r>
              <a:rPr lang="en-MY" sz="2400" dirty="0">
                <a:solidFill>
                  <a:srgbClr val="C00000"/>
                </a:solidFill>
                <a:highlight>
                  <a:srgbClr val="FFFF00"/>
                </a:highlight>
              </a:rPr>
              <a:t> </a:t>
            </a:r>
            <a:r>
              <a:rPr lang="ar-EG" sz="2400" dirty="0">
                <a:solidFill>
                  <a:srgbClr val="C00000"/>
                </a:solidFill>
                <a:highlight>
                  <a:srgbClr val="FFFF00"/>
                </a:highlight>
              </a:rPr>
              <a:t>و </a:t>
            </a:r>
            <a:r>
              <a:rPr lang="en-MY" sz="2400" b="1" dirty="0">
                <a:solidFill>
                  <a:srgbClr val="C00000"/>
                </a:solidFill>
                <a:highlight>
                  <a:srgbClr val="FFFF00"/>
                </a:highlight>
              </a:rPr>
              <a:t>eBay</a:t>
            </a:r>
            <a:r>
              <a:rPr lang="en-MY" sz="2400" dirty="0"/>
              <a:t>، </a:t>
            </a:r>
            <a:r>
              <a:rPr lang="ar-EG" sz="2400" dirty="0"/>
              <a:t>يتم استخدام </a:t>
            </a:r>
            <a:r>
              <a:rPr lang="ar-EG" sz="2400" b="1" dirty="0"/>
              <a:t>استراتيجيات العروض المحدودة</a:t>
            </a:r>
            <a:r>
              <a:rPr lang="ar-EG" sz="2400" dirty="0"/>
              <a:t> مثل </a:t>
            </a:r>
            <a:r>
              <a:rPr lang="ar-EG" sz="2400" b="1" dirty="0"/>
              <a:t>العد التنازلي</a:t>
            </a:r>
            <a:r>
              <a:rPr lang="ar-EG" sz="2400" dirty="0"/>
              <a:t> لتشجيع العملاء على اتخاذ قرارات سريعة. تظهر على الصفحة الرئيسية للمنتج عادةً عبارة مثل "الخصم ينتهي في 30 دقيقة" أو "فقط 5 قطع متبقية"</a:t>
            </a:r>
            <a:r>
              <a:rPr lang="ar-EG" sz="2400" dirty="0">
                <a:latin typeface="Alexandria" charset="0"/>
                <a:cs typeface="Alexandria" charset="0"/>
              </a:rPr>
              <a:t>.</a:t>
            </a:r>
            <a:endParaRPr lang="ar-JO" sz="2400" dirty="0">
              <a:latin typeface="Alexandria" charset="0"/>
              <a:cs typeface="Alexandria" charset="0"/>
            </a:endParaRPr>
          </a:p>
          <a:p>
            <a:pPr algn="r" rtl="1"/>
            <a:endParaRPr lang="ar-EG" sz="2400" dirty="0">
              <a:latin typeface="Alexandria" charset="0"/>
              <a:cs typeface="Alexandria" charset="0"/>
            </a:endParaRPr>
          </a:p>
          <a:p>
            <a:pPr algn="r" rtl="1"/>
            <a:r>
              <a:rPr lang="ar-EG" sz="2400" b="1" dirty="0">
                <a:solidFill>
                  <a:srgbClr val="FF0000"/>
                </a:solidFill>
                <a:latin typeface="Alexandria" charset="0"/>
                <a:cs typeface="Alexandria" charset="0"/>
              </a:rPr>
              <a:t> </a:t>
            </a:r>
            <a:r>
              <a:rPr lang="ar-EG" sz="2400" b="1" dirty="0"/>
              <a:t>مثال عملي</a:t>
            </a:r>
            <a:r>
              <a:rPr lang="ar-EG" sz="2400" dirty="0"/>
              <a:t>: عندما تقوم بزيارة صفحة منتج على </a:t>
            </a:r>
            <a:r>
              <a:rPr lang="en-MY" sz="2400" b="1" dirty="0"/>
              <a:t>AliExpress</a:t>
            </a:r>
            <a:r>
              <a:rPr lang="en-MY" sz="2400" dirty="0"/>
              <a:t> </a:t>
            </a:r>
            <a:r>
              <a:rPr lang="ar-EG" sz="2400" dirty="0"/>
              <a:t>وتجد عرضًا للخصم 50% مع عد تنازلي يظهر في الجزء العلوي من الصفحة، هذا يشجعك على اتخاذ قرار شراء بسرعة لتجنب تفويت العرض.</a:t>
            </a:r>
          </a:p>
          <a:p>
            <a:pPr lvl="0" algn="just" rtl="1"/>
            <a:endParaRPr lang="en-MY" sz="2400" dirty="0">
              <a:solidFill>
                <a:srgbClr val="C00000"/>
              </a:solidFill>
            </a:endParaRPr>
          </a:p>
        </p:txBody>
      </p:sp>
      <p:sp>
        <p:nvSpPr>
          <p:cNvPr id="2" name="AutoShape 2" descr="ما هو الاقتصاد السلوكي ؟ | AvaTrade">
            <a:extLst>
              <a:ext uri="{FF2B5EF4-FFF2-40B4-BE49-F238E27FC236}">
                <a16:creationId xmlns:a16="http://schemas.microsoft.com/office/drawing/2014/main" xmlns="" id="{7349A485-63C4-29C0-D2C2-C27E2B93CCE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a:extLst>
              <a:ext uri="{FF2B5EF4-FFF2-40B4-BE49-F238E27FC236}">
                <a16:creationId xmlns:a16="http://schemas.microsoft.com/office/drawing/2014/main" xmlns="" id="{633FEC15-936E-FF80-7406-852501141E2D}"/>
              </a:ext>
            </a:extLst>
          </p:cNvPr>
          <p:cNvPicPr>
            <a:picLocks noChangeAspect="1"/>
          </p:cNvPicPr>
          <p:nvPr/>
        </p:nvPicPr>
        <p:blipFill>
          <a:blip r:embed="rId4"/>
          <a:stretch>
            <a:fillRect/>
          </a:stretch>
        </p:blipFill>
        <p:spPr>
          <a:xfrm>
            <a:off x="2972371" y="4769116"/>
            <a:ext cx="1624393" cy="1624393"/>
          </a:xfrm>
          <a:prstGeom prst="rect">
            <a:avLst/>
          </a:prstGeom>
        </p:spPr>
      </p:pic>
    </p:spTree>
    <p:extLst>
      <p:ext uri="{BB962C8B-B14F-4D97-AF65-F5344CB8AC3E}">
        <p14:creationId xmlns:p14="http://schemas.microsoft.com/office/powerpoint/2010/main" val="18655323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1DF8E89-FBFF-3973-F2D6-5203D46C886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CE8402A-38D4-9E49-D7E6-602F900F524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0F9A363-8BEE-6D2E-5F9B-030CC26FC23F}"/>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D15FFCE1-B02B-363A-D549-0E8F4BE6EF22}"/>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B0009302-D5DE-8B6A-1392-7014CDC56A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2EFD5AEF-C89D-F4D4-B244-BF07A789C900}"/>
              </a:ext>
            </a:extLst>
          </p:cNvPr>
          <p:cNvSpPr txBox="1"/>
          <p:nvPr/>
        </p:nvSpPr>
        <p:spPr>
          <a:xfrm>
            <a:off x="0" y="1250601"/>
            <a:ext cx="10654389" cy="523220"/>
          </a:xfrm>
          <a:prstGeom prst="rect">
            <a:avLst/>
          </a:prstGeom>
          <a:noFill/>
        </p:spPr>
        <p:txBody>
          <a:bodyPr wrap="square" rtlCol="0">
            <a:spAutoFit/>
          </a:bodyPr>
          <a:lstStyle/>
          <a:p>
            <a:pPr lvl="0" algn="r" rtl="1"/>
            <a:r>
              <a:rPr lang="ar-JO" sz="2800" b="1" dirty="0">
                <a:solidFill>
                  <a:srgbClr val="C00000"/>
                </a:solidFill>
                <a:latin typeface="Calibri" panose="020F0502020204030204" pitchFamily="34" charset="0"/>
                <a:cs typeface="Calibri" panose="020F0502020204030204" pitchFamily="34" charset="0"/>
              </a:rPr>
              <a:t>5</a:t>
            </a:r>
            <a:r>
              <a:rPr lang="ar-EG" sz="2800" b="1" dirty="0">
                <a:solidFill>
                  <a:srgbClr val="C00000"/>
                </a:solidFill>
                <a:latin typeface="Calibri" panose="020F0502020204030204" pitchFamily="34" charset="0"/>
                <a:cs typeface="Calibri" panose="020F0502020204030204" pitchFamily="34" charset="0"/>
              </a:rPr>
              <a:t>. التخصيص عبر الرسائل الإلكترونية</a:t>
            </a:r>
            <a:r>
              <a:rPr lang="ar-EG" sz="2800" dirty="0"/>
              <a:t>:</a:t>
            </a:r>
            <a:endParaRPr lang="en-MY" sz="2800" b="1" dirty="0">
              <a:solidFill>
                <a:srgbClr val="C00000"/>
              </a:solidFill>
              <a:latin typeface="Calibri" panose="020F0502020204030204" pitchFamily="34" charset="0"/>
              <a:cs typeface="Calibri" panose="020F0502020204030204" pitchFamily="34" charset="0"/>
            </a:endParaRPr>
          </a:p>
        </p:txBody>
      </p:sp>
      <p:sp>
        <p:nvSpPr>
          <p:cNvPr id="2" name="AutoShape 2" descr="ما هو الاقتصاد السلوكي ؟ | AvaTrade">
            <a:extLst>
              <a:ext uri="{FF2B5EF4-FFF2-40B4-BE49-F238E27FC236}">
                <a16:creationId xmlns:a16="http://schemas.microsoft.com/office/drawing/2014/main" xmlns="" id="{C2F5949B-955D-496D-D1D1-99195977CB3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220" name="Picture 4" descr="لماذا لا تصل رسائل البريد الإلكتروني مباشرةً كالرسائل الفورية؟ - أنا أصدق  العلم">
            <a:extLst>
              <a:ext uri="{FF2B5EF4-FFF2-40B4-BE49-F238E27FC236}">
                <a16:creationId xmlns:a16="http://schemas.microsoft.com/office/drawing/2014/main" xmlns="" id="{A5292AB1-64A7-614D-4966-150207865C1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28175" y="4809033"/>
            <a:ext cx="1806195" cy="180077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xmlns="" id="{3B83B3AF-7BD7-D016-DEBD-10BB7EFA1F17}"/>
              </a:ext>
            </a:extLst>
          </p:cNvPr>
          <p:cNvSpPr txBox="1"/>
          <p:nvPr/>
        </p:nvSpPr>
        <p:spPr>
          <a:xfrm>
            <a:off x="1585913" y="1788704"/>
            <a:ext cx="9068476"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b="1" dirty="0">
                <a:solidFill>
                  <a:srgbClr val="FF0000"/>
                </a:solidFill>
                <a:latin typeface="Alexandria"/>
                <a:cs typeface="Alexandria" charset="0"/>
              </a:rPr>
              <a:t> </a:t>
            </a:r>
            <a:r>
              <a:rPr lang="ar-EG" sz="2400" dirty="0">
                <a:latin typeface="Alexandria"/>
              </a:rPr>
              <a:t>تستخدم الشركات التسويق </a:t>
            </a:r>
            <a:r>
              <a:rPr lang="ar-EG" sz="2400" b="1" dirty="0">
                <a:solidFill>
                  <a:srgbClr val="C00000"/>
                </a:solidFill>
                <a:highlight>
                  <a:srgbClr val="FFFF00"/>
                </a:highlight>
                <a:latin typeface="Alexandria"/>
              </a:rPr>
              <a:t>عبر البريد الإلكتروني </a:t>
            </a:r>
            <a:r>
              <a:rPr lang="ar-EG" sz="2400" dirty="0">
                <a:latin typeface="Alexandria"/>
              </a:rPr>
              <a:t>بشكل سلوكي من خلال </a:t>
            </a:r>
            <a:r>
              <a:rPr lang="ar-EG" sz="2400" b="1" dirty="0">
                <a:latin typeface="Alexandria"/>
              </a:rPr>
              <a:t>التخصيص</a:t>
            </a:r>
            <a:r>
              <a:rPr lang="ar-EG" sz="2400" dirty="0">
                <a:latin typeface="Alexandria"/>
              </a:rPr>
              <a:t>. هذا يعني إرسال رسائل موجهة بشكل فردي بناءً على سلوك العميل السابق. إذا أضاف العميل منتجًا إلى سلة التسوق ولم يكمل عملية الشراء، تقوم الشركة بإرسال </a:t>
            </a:r>
            <a:r>
              <a:rPr lang="ar-EG" sz="2400" b="1" dirty="0">
                <a:latin typeface="Alexandria"/>
              </a:rPr>
              <a:t>رسالة تذكير</a:t>
            </a:r>
            <a:r>
              <a:rPr lang="ar-EG" sz="2400" dirty="0">
                <a:latin typeface="Alexandria"/>
              </a:rPr>
              <a:t> تحتوي على عرض خاص أو خصم لتحفيز العميل على إتمام الشراء.</a:t>
            </a:r>
          </a:p>
          <a:p>
            <a:pPr algn="just" rtl="1"/>
            <a:endParaRPr lang="en-US" sz="2400" b="1" dirty="0">
              <a:latin typeface="Alexandria"/>
              <a:cs typeface="Alexandria" charset="0"/>
            </a:endParaRPr>
          </a:p>
          <a:p>
            <a:pPr marL="342900" indent="-342900" algn="just" rtl="1">
              <a:buFont typeface="Arial" panose="020B0604020202020204" pitchFamily="34" charset="0"/>
              <a:buChar char="•"/>
            </a:pPr>
            <a:r>
              <a:rPr lang="ar-EG" sz="2400" b="1" dirty="0">
                <a:latin typeface="Alexandria"/>
              </a:rPr>
              <a:t>مثال عملي</a:t>
            </a:r>
            <a:r>
              <a:rPr lang="ar-EG" sz="2400" dirty="0">
                <a:latin typeface="Alexandria"/>
              </a:rPr>
              <a:t>: </a:t>
            </a:r>
            <a:endParaRPr lang="ar-JO" sz="2400" dirty="0">
              <a:latin typeface="Alexandria"/>
            </a:endParaRPr>
          </a:p>
          <a:p>
            <a:pPr marL="342900" indent="-342900" algn="just" rtl="1">
              <a:buFont typeface="Arial" panose="020B0604020202020204" pitchFamily="34" charset="0"/>
              <a:buChar char="•"/>
            </a:pPr>
            <a:r>
              <a:rPr lang="ar-EG" sz="2400" dirty="0">
                <a:latin typeface="Alexandria"/>
              </a:rPr>
              <a:t>إذا قمت بزيارة </a:t>
            </a:r>
            <a:r>
              <a:rPr lang="ar-EG" sz="2400" b="1" dirty="0">
                <a:latin typeface="Alexandria"/>
              </a:rPr>
              <a:t>موقع إلكتروني</a:t>
            </a:r>
            <a:r>
              <a:rPr lang="ar-EG" sz="2400" dirty="0">
                <a:latin typeface="Alexandria"/>
              </a:rPr>
              <a:t> مثل </a:t>
            </a:r>
            <a:r>
              <a:rPr lang="en-MY" sz="2400" b="1" dirty="0">
                <a:latin typeface="Alexandria"/>
              </a:rPr>
              <a:t>Amazon</a:t>
            </a:r>
            <a:r>
              <a:rPr lang="en-MY" sz="2400" dirty="0">
                <a:latin typeface="Alexandria"/>
              </a:rPr>
              <a:t> </a:t>
            </a:r>
            <a:r>
              <a:rPr lang="ar-EG" sz="2400" dirty="0">
                <a:latin typeface="Alexandria"/>
              </a:rPr>
              <a:t>وأضفت </a:t>
            </a:r>
            <a:r>
              <a:rPr lang="ar-EG" sz="2400" b="1" dirty="0">
                <a:latin typeface="Alexandria"/>
              </a:rPr>
              <a:t>منتجًا إلى سلة التسوق</a:t>
            </a:r>
            <a:r>
              <a:rPr lang="ar-EG" sz="2400" dirty="0">
                <a:latin typeface="Alexandria"/>
              </a:rPr>
              <a:t> لكنك غادرت الموقع دون شراء، قد ترسل إليك </a:t>
            </a:r>
            <a:r>
              <a:rPr lang="en-MY" sz="2400" b="1" dirty="0">
                <a:latin typeface="Alexandria"/>
              </a:rPr>
              <a:t>Amazon</a:t>
            </a:r>
            <a:r>
              <a:rPr lang="en-MY" sz="2400" dirty="0">
                <a:latin typeface="Alexandria"/>
              </a:rPr>
              <a:t> </a:t>
            </a:r>
            <a:r>
              <a:rPr lang="ar-EG" sz="2400" dirty="0">
                <a:latin typeface="Alexandria"/>
              </a:rPr>
              <a:t>رسالة بريد إلكتروني تحتوي على عرض خصم خاص على نفس المنتج مع رابط للانتقال مباشرة لإتمام الشراء. هذا يُشجعك على العودة وإتمام عملية الشراء</a:t>
            </a:r>
            <a:r>
              <a:rPr lang="ar-EG" sz="2400" dirty="0">
                <a:latin typeface="Alexandria"/>
                <a:cs typeface="Alexandria" charset="0"/>
              </a:rPr>
              <a:t>.</a:t>
            </a:r>
            <a:endParaRPr lang="en-MY" sz="2400" dirty="0">
              <a:solidFill>
                <a:srgbClr val="C00000"/>
              </a:solidFill>
              <a:latin typeface="Alexandria"/>
            </a:endParaRPr>
          </a:p>
        </p:txBody>
      </p:sp>
    </p:spTree>
    <p:extLst>
      <p:ext uri="{BB962C8B-B14F-4D97-AF65-F5344CB8AC3E}">
        <p14:creationId xmlns:p14="http://schemas.microsoft.com/office/powerpoint/2010/main" val="40003685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6D7B93E-F802-D423-9475-52D1821DF1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99E206A-61E6-B8E9-E586-6CEAE70BCBD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4FD546E-181F-7466-52A0-24F0D267B21E}"/>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2621375B-C636-3677-77D5-DD9EF8CBB09C}"/>
              </a:ext>
            </a:extLst>
          </p:cNvPr>
          <p:cNvSpPr/>
          <p:nvPr/>
        </p:nvSpPr>
        <p:spPr>
          <a:xfrm>
            <a:off x="1064871" y="1157241"/>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9A12E7F6-5FB7-8AB2-CE4C-727318787A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0563FE5-F517-0F40-8FB9-310E1E1571A5}"/>
              </a:ext>
            </a:extLst>
          </p:cNvPr>
          <p:cNvSpPr txBox="1"/>
          <p:nvPr/>
        </p:nvSpPr>
        <p:spPr>
          <a:xfrm>
            <a:off x="0" y="1250601"/>
            <a:ext cx="10654389" cy="523220"/>
          </a:xfrm>
          <a:prstGeom prst="rect">
            <a:avLst/>
          </a:prstGeom>
          <a:noFill/>
        </p:spPr>
        <p:txBody>
          <a:bodyPr wrap="square" rtlCol="0">
            <a:spAutoFit/>
          </a:bodyPr>
          <a:lstStyle/>
          <a:p>
            <a:pPr lvl="0" algn="r" rtl="1"/>
            <a:r>
              <a:rPr lang="ar-JO" sz="2800" b="1" dirty="0">
                <a:solidFill>
                  <a:srgbClr val="C00000"/>
                </a:solidFill>
                <a:latin typeface="Calibri" panose="020F0502020204030204" pitchFamily="34" charset="0"/>
                <a:cs typeface="Calibri" panose="020F0502020204030204" pitchFamily="34" charset="0"/>
              </a:rPr>
              <a:t>6.</a:t>
            </a:r>
            <a:r>
              <a:rPr lang="ar-EG" sz="2800" b="1" dirty="0">
                <a:solidFill>
                  <a:srgbClr val="C00000"/>
                </a:solidFill>
                <a:latin typeface="Calibri" panose="020F0502020204030204" pitchFamily="34" charset="0"/>
                <a:cs typeface="Calibri" panose="020F0502020204030204" pitchFamily="34" charset="0"/>
              </a:rPr>
              <a:t> استخدام خطة تسعير تنافسية</a:t>
            </a:r>
            <a:r>
              <a:rPr lang="en-US" sz="2800" b="1" dirty="0">
                <a:solidFill>
                  <a:srgbClr val="C00000"/>
                </a:solidFill>
                <a:latin typeface="Calibri" panose="020F0502020204030204" pitchFamily="34" charset="0"/>
                <a:cs typeface="Calibri" panose="020F0502020204030204" pitchFamily="34" charset="0"/>
              </a:rPr>
              <a:t> </a:t>
            </a:r>
            <a:endParaRPr lang="en-MY"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03F56D8E-5016-EC79-963C-AB834B90610B}"/>
              </a:ext>
            </a:extLst>
          </p:cNvPr>
          <p:cNvSpPr txBox="1"/>
          <p:nvPr/>
        </p:nvSpPr>
        <p:spPr>
          <a:xfrm>
            <a:off x="1561762" y="1969407"/>
            <a:ext cx="9068476" cy="4278094"/>
          </a:xfrm>
          <a:prstGeom prst="rect">
            <a:avLst/>
          </a:prstGeom>
          <a:noFill/>
        </p:spPr>
        <p:txBody>
          <a:bodyPr wrap="square" rtlCol="0">
            <a:spAutoFit/>
          </a:bodyPr>
          <a:lstStyle/>
          <a:p>
            <a:pPr marL="342900" indent="-342900" algn="r" rtl="1">
              <a:buFont typeface="Arial" panose="020B0604020202020204" pitchFamily="34" charset="0"/>
              <a:buChar char="•"/>
            </a:pPr>
            <a:r>
              <a:rPr lang="ar-EG" sz="2400" dirty="0">
                <a:solidFill>
                  <a:srgbClr val="FF0000"/>
                </a:solidFill>
                <a:latin typeface="Alexandria" charset="0"/>
                <a:cs typeface="Alexandria" charset="0"/>
              </a:rPr>
              <a:t> </a:t>
            </a:r>
            <a:r>
              <a:rPr lang="ar-EG" sz="2400" dirty="0"/>
              <a:t>تستخدم بعض الشركات مثل </a:t>
            </a:r>
            <a:r>
              <a:rPr lang="en-MY" sz="2400" b="1" dirty="0">
                <a:solidFill>
                  <a:srgbClr val="C00000"/>
                </a:solidFill>
              </a:rPr>
              <a:t>Apple </a:t>
            </a:r>
            <a:r>
              <a:rPr lang="ar-EG" sz="2400" b="1" dirty="0">
                <a:solidFill>
                  <a:srgbClr val="C00000"/>
                </a:solidFill>
              </a:rPr>
              <a:t>و </a:t>
            </a:r>
            <a:r>
              <a:rPr lang="en-MY" sz="2400" b="1" dirty="0">
                <a:solidFill>
                  <a:srgbClr val="C00000"/>
                </a:solidFill>
              </a:rPr>
              <a:t>Samsung</a:t>
            </a:r>
            <a:r>
              <a:rPr lang="en-MY" sz="2400" dirty="0"/>
              <a:t> </a:t>
            </a:r>
            <a:r>
              <a:rPr lang="ar-EG" sz="2400" b="1" dirty="0"/>
              <a:t>استراتيجية التسعير التنافسي</a:t>
            </a:r>
            <a:r>
              <a:rPr lang="ar-EG" sz="2400" dirty="0"/>
              <a:t> التي تعرض منتجًا بأسعار مرتفعة ثم تقدم خصومات أو عروضًا مغرية. على سبيل المثال، إذا كانت </a:t>
            </a:r>
            <a:r>
              <a:rPr lang="en-MY" sz="2400" b="1" dirty="0"/>
              <a:t>Apple</a:t>
            </a:r>
            <a:r>
              <a:rPr lang="en-MY" sz="2400" dirty="0"/>
              <a:t> </a:t>
            </a:r>
            <a:r>
              <a:rPr lang="ar-EG" sz="2400" dirty="0"/>
              <a:t>قد عرضت منتجًا مثل هاتف </a:t>
            </a:r>
            <a:r>
              <a:rPr lang="en-MY" sz="2400" dirty="0"/>
              <a:t>iPhone </a:t>
            </a:r>
            <a:r>
              <a:rPr lang="ar-EG" sz="2400" dirty="0"/>
              <a:t>بسعر مرتفع، فقد يعرضون خصمًا أو قسائم عند شراءه خلال فترة معينة. </a:t>
            </a:r>
          </a:p>
          <a:p>
            <a:pPr algn="r" rtl="1"/>
            <a:endParaRPr lang="ar-EG" sz="2400" dirty="0"/>
          </a:p>
          <a:p>
            <a:pPr marL="342900" indent="-342900" algn="r" rtl="1">
              <a:buFont typeface="Arial" panose="020B0604020202020204" pitchFamily="34" charset="0"/>
              <a:buChar char="•"/>
            </a:pPr>
            <a:r>
              <a:rPr lang="ar-EG" sz="2400" b="1" dirty="0"/>
              <a:t>مثال عملي</a:t>
            </a:r>
            <a:r>
              <a:rPr lang="ar-EG" sz="2400" dirty="0"/>
              <a:t>: تقوم </a:t>
            </a:r>
            <a:r>
              <a:rPr lang="en-MY" sz="2400" b="1" dirty="0"/>
              <a:t>Apple</a:t>
            </a:r>
            <a:r>
              <a:rPr lang="en-MY" sz="2400" dirty="0"/>
              <a:t> </a:t>
            </a:r>
            <a:r>
              <a:rPr lang="ar-EG" sz="2400" dirty="0"/>
              <a:t>أحيانًا بتقديم </a:t>
            </a:r>
            <a:r>
              <a:rPr lang="ar-EG" sz="2400" b="1" dirty="0"/>
              <a:t>عروض على </a:t>
            </a:r>
            <a:r>
              <a:rPr lang="en-MY" sz="2400" b="1" dirty="0"/>
              <a:t>iPhone</a:t>
            </a:r>
            <a:r>
              <a:rPr lang="en-MY" sz="2400" dirty="0"/>
              <a:t> </a:t>
            </a:r>
            <a:r>
              <a:rPr lang="ar-EG" sz="2400" dirty="0"/>
              <a:t>مع إعطاء العميل خصمًا عند شراء الجهاز مع </a:t>
            </a:r>
            <a:r>
              <a:rPr lang="ar-EG" sz="2400" b="1" dirty="0"/>
              <a:t>خدمة </a:t>
            </a:r>
            <a:r>
              <a:rPr lang="en-MY" sz="2400" b="1" dirty="0"/>
              <a:t>AppleCare</a:t>
            </a:r>
            <a:r>
              <a:rPr lang="en-MY" sz="2400" dirty="0"/>
              <a:t> </a:t>
            </a:r>
            <a:r>
              <a:rPr lang="ar-EG" sz="2400" dirty="0"/>
              <a:t>أو </a:t>
            </a:r>
            <a:r>
              <a:rPr lang="ar-EG" sz="2400" b="1" dirty="0"/>
              <a:t>الملحقات</a:t>
            </a:r>
            <a:r>
              <a:rPr lang="ar-EG" sz="2400" dirty="0"/>
              <a:t>.</a:t>
            </a:r>
          </a:p>
          <a:p>
            <a:pPr algn="r"/>
            <a:endParaRPr lang="ar-EG" sz="2400" dirty="0"/>
          </a:p>
          <a:p>
            <a:pPr algn="r"/>
            <a:endParaRPr lang="ar-EG" sz="2400" dirty="0"/>
          </a:p>
          <a:p>
            <a:pPr algn="r"/>
            <a:endParaRPr lang="ar-EG" sz="2800" dirty="0"/>
          </a:p>
          <a:p>
            <a:pPr lvl="0" algn="just" rtl="1"/>
            <a:endParaRPr lang="en-MY" sz="2800" dirty="0">
              <a:solidFill>
                <a:srgbClr val="C00000"/>
              </a:solidFill>
            </a:endParaRPr>
          </a:p>
        </p:txBody>
      </p:sp>
      <p:sp>
        <p:nvSpPr>
          <p:cNvPr id="2" name="AutoShape 2" descr="ما هو الاقتصاد السلوكي ؟ | AvaTrade">
            <a:extLst>
              <a:ext uri="{FF2B5EF4-FFF2-40B4-BE49-F238E27FC236}">
                <a16:creationId xmlns:a16="http://schemas.microsoft.com/office/drawing/2014/main" xmlns="" id="{C439373F-CAD1-1328-5B9D-AB1DF6816BE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170" name="Picture 2" descr="شراء خطة AppleCare+ - Apple دعم (EG)">
            <a:extLst>
              <a:ext uri="{FF2B5EF4-FFF2-40B4-BE49-F238E27FC236}">
                <a16:creationId xmlns:a16="http://schemas.microsoft.com/office/drawing/2014/main" xmlns="" id="{3F9742D0-5E40-CD8D-D2AE-A27CAAF3C67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18897" y="4633388"/>
            <a:ext cx="5300662" cy="2062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47156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a:t>
            </a:r>
            <a:r>
              <a:rPr lang="ar-JO" dirty="0">
                <a:solidFill>
                  <a:schemeClr val="bg1"/>
                </a:solidFill>
                <a:latin typeface="Alexandria" charset="0"/>
                <a:cs typeface="Alexandria" charset="0"/>
              </a:rPr>
              <a:t>ثامنة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973157"/>
            <a:ext cx="4747323" cy="1077218"/>
          </a:xfrm>
          <a:prstGeom prst="rect">
            <a:avLst/>
          </a:prstGeom>
          <a:noFill/>
        </p:spPr>
        <p:txBody>
          <a:bodyPr wrap="square">
            <a:spAutoFit/>
          </a:bodyPr>
          <a:lstStyle/>
          <a:p>
            <a:pPr algn="ctr"/>
            <a:r>
              <a:rPr lang="ar-JO" sz="3200" b="1" dirty="0">
                <a:latin typeface="Alexandria" charset="0"/>
                <a:cs typeface="Alexandria" charset="0"/>
              </a:rPr>
              <a:t>خامس</a:t>
            </a:r>
            <a:r>
              <a:rPr lang="ar-EG" sz="3200" b="1" dirty="0">
                <a:latin typeface="Alexandria" charset="0"/>
                <a:cs typeface="Alexandria" charset="0"/>
              </a:rPr>
              <a:t>اً: دراسات حالة في الاقتصاد السلوكي والتسويق الرقمي</a:t>
            </a:r>
            <a:endParaRPr lang="en-US" sz="3200" b="1" dirty="0">
              <a:latin typeface="Alexandria" charset="0"/>
              <a:cs typeface="Alexandria" charset="0"/>
            </a:endParaRPr>
          </a:p>
        </p:txBody>
      </p:sp>
    </p:spTree>
    <p:extLst>
      <p:ext uri="{BB962C8B-B14F-4D97-AF65-F5344CB8AC3E}">
        <p14:creationId xmlns:p14="http://schemas.microsoft.com/office/powerpoint/2010/main" val="1591663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718C8C8-5AC6-2F46-4965-A989A26D75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DEA4A51-43D1-2AC6-365B-626F83A92A6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77DEA9C-70C5-0599-3D01-22BFE855014F}"/>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A0DD993-3A62-FFED-F424-77003E9C3F14}"/>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31D8B4A4-B304-2764-8D3D-A893B150C2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C67D852-E690-0E2E-D8C4-0821AE0554E8}"/>
              </a:ext>
            </a:extLst>
          </p:cNvPr>
          <p:cNvSpPr txBox="1"/>
          <p:nvPr/>
        </p:nvSpPr>
        <p:spPr>
          <a:xfrm>
            <a:off x="0" y="1250601"/>
            <a:ext cx="10654389" cy="523220"/>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1. كيف استطاعت </a:t>
            </a:r>
            <a:r>
              <a:rPr lang="en-MY" sz="2800" b="1" dirty="0">
                <a:solidFill>
                  <a:srgbClr val="C00000"/>
                </a:solidFill>
                <a:latin typeface="Calibri" panose="020F0502020204030204" pitchFamily="34" charset="0"/>
                <a:cs typeface="Calibri" panose="020F0502020204030204" pitchFamily="34" charset="0"/>
              </a:rPr>
              <a:t>KFC </a:t>
            </a:r>
            <a:r>
              <a:rPr lang="ar-EG" sz="2800" b="1" dirty="0">
                <a:solidFill>
                  <a:srgbClr val="C00000"/>
                </a:solidFill>
                <a:latin typeface="Calibri" panose="020F0502020204030204" pitchFamily="34" charset="0"/>
                <a:cs typeface="Calibri" panose="020F0502020204030204" pitchFamily="34" charset="0"/>
              </a:rPr>
              <a:t>من تحويل منتقديها لعملاء لها؟</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419437ED-5AFE-BEE7-B709-3DFC5D1C1EA8}"/>
              </a:ext>
            </a:extLst>
          </p:cNvPr>
          <p:cNvSpPr txBox="1"/>
          <p:nvPr/>
        </p:nvSpPr>
        <p:spPr>
          <a:xfrm>
            <a:off x="1160916" y="1888447"/>
            <a:ext cx="9565367" cy="4462760"/>
          </a:xfrm>
          <a:prstGeom prst="rect">
            <a:avLst/>
          </a:prstGeom>
          <a:noFill/>
        </p:spPr>
        <p:txBody>
          <a:bodyPr wrap="square" rtlCol="0">
            <a:spAutoFit/>
          </a:bodyPr>
          <a:lstStyle/>
          <a:p>
            <a:pPr marL="342900" indent="-342900" algn="r" rtl="1">
              <a:buFont typeface="Arial" panose="020B0604020202020204" pitchFamily="34" charset="0"/>
              <a:buChar char="•"/>
            </a:pPr>
            <a:r>
              <a:rPr lang="ar-EG" sz="2400" b="1" dirty="0">
                <a:solidFill>
                  <a:srgbClr val="C00000"/>
                </a:solidFill>
                <a:highlight>
                  <a:srgbClr val="FFFF00"/>
                </a:highlight>
                <a:latin typeface="Alexandria" charset="0"/>
                <a:cs typeface="Alexandria" charset="0"/>
              </a:rPr>
              <a:t>التحدي: </a:t>
            </a:r>
            <a:r>
              <a:rPr lang="ar-EG" sz="2400" dirty="0">
                <a:latin typeface="Alexandria" charset="0"/>
                <a:cs typeface="Alexandria" charset="0"/>
              </a:rPr>
              <a:t>كانت مشكلة </a:t>
            </a:r>
            <a:r>
              <a:rPr lang="en-US" sz="2400" dirty="0">
                <a:latin typeface="Alexandria" charset="0"/>
                <a:cs typeface="Alexandria" charset="0"/>
              </a:rPr>
              <a:t>KFC </a:t>
            </a:r>
            <a:r>
              <a:rPr lang="ar-EG" sz="2400" dirty="0">
                <a:latin typeface="Alexandria" charset="0"/>
                <a:cs typeface="Alexandria" charset="0"/>
              </a:rPr>
              <a:t>تكمن في نوعية البطاطس المقلية التي تقدمها مع وجباتها. كانت البطاطس لا تحظى بإعجاب الجمهور وكانت تتلقى العديد من الانتقادات. ورغم أن طعم الفرايد تشيكن كان محبوبًا، إلا أن البطاطس كانت تؤثر سلبًا على صورة العلامة التجارية. </a:t>
            </a:r>
            <a:r>
              <a:rPr lang="ar-EG" sz="2400" b="1" dirty="0">
                <a:latin typeface="Alexandria" charset="0"/>
                <a:cs typeface="Alexandria" charset="0"/>
              </a:rPr>
              <a:t>الاستراتيجية: </a:t>
            </a:r>
            <a:r>
              <a:rPr lang="ar-EG" sz="2400" dirty="0">
                <a:latin typeface="Alexandria" charset="0"/>
                <a:cs typeface="Alexandria" charset="0"/>
              </a:rPr>
              <a:t>اعتمدت </a:t>
            </a:r>
            <a:r>
              <a:rPr lang="en-US" sz="2400" dirty="0">
                <a:latin typeface="Alexandria" charset="0"/>
                <a:cs typeface="Alexandria" charset="0"/>
              </a:rPr>
              <a:t>KFC </a:t>
            </a:r>
            <a:r>
              <a:rPr lang="ar-EG" sz="2400" dirty="0">
                <a:latin typeface="Alexandria" charset="0"/>
                <a:cs typeface="Alexandria" charset="0"/>
              </a:rPr>
              <a:t>على الاقتصاد السلوكي لفهم سلوكيات المستهلكين، خاصة خوفهم من الخسارة. الناس كانوا مرتبطين بالمذاق القديم للبطاطس، ولا يريدون التخلي عنه رغم وجود مشاكل في جودتها. لذا، استخدمت الاعتراف بالمشكلة كأداة لتحفيز التغيير.</a:t>
            </a:r>
            <a:endParaRPr lang="ar-JO" sz="2400" dirty="0">
              <a:latin typeface="Alexandria" charset="0"/>
              <a:cs typeface="Alexandria" charset="0"/>
            </a:endParaRPr>
          </a:p>
          <a:p>
            <a:pPr marL="342900" indent="-342900" algn="r" rtl="1">
              <a:buFont typeface="Arial" panose="020B0604020202020204" pitchFamily="34" charset="0"/>
              <a:buChar char="•"/>
            </a:pPr>
            <a:endParaRPr lang="ar-EG" sz="2000" dirty="0">
              <a:latin typeface="Alexandria" charset="0"/>
              <a:cs typeface="Alexandria" charset="0"/>
            </a:endParaRPr>
          </a:p>
          <a:p>
            <a:pPr marL="342900" indent="-342900" algn="r" rtl="1">
              <a:buFont typeface="Arial" panose="020B0604020202020204" pitchFamily="34" charset="0"/>
              <a:buChar char="•"/>
            </a:pPr>
            <a:r>
              <a:rPr lang="ar-EG" sz="2400" b="1" dirty="0">
                <a:latin typeface="Alexandria" charset="0"/>
                <a:cs typeface="Alexandria" charset="0"/>
              </a:rPr>
              <a:t> </a:t>
            </a:r>
            <a:r>
              <a:rPr lang="ar-EG" sz="2400" b="1" dirty="0">
                <a:solidFill>
                  <a:srgbClr val="C00000"/>
                </a:solidFill>
                <a:highlight>
                  <a:srgbClr val="FFFF00"/>
                </a:highlight>
                <a:latin typeface="Alexandria" charset="0"/>
                <a:cs typeface="Alexandria" charset="0"/>
              </a:rPr>
              <a:t>النتيجة: </a:t>
            </a:r>
            <a:r>
              <a:rPr lang="ar-EG" sz="2400" dirty="0">
                <a:latin typeface="Alexandria" charset="0"/>
                <a:cs typeface="Alexandria" charset="0"/>
              </a:rPr>
              <a:t>أطلقت </a:t>
            </a:r>
            <a:r>
              <a:rPr lang="en-US" sz="2400" dirty="0">
                <a:latin typeface="Alexandria" charset="0"/>
                <a:cs typeface="Alexandria" charset="0"/>
              </a:rPr>
              <a:t>KFC </a:t>
            </a:r>
            <a:r>
              <a:rPr lang="ar-EG" sz="2400" dirty="0">
                <a:latin typeface="Alexandria" charset="0"/>
                <a:cs typeface="Alexandria" charset="0"/>
              </a:rPr>
              <a:t>حملة على </a:t>
            </a:r>
            <a:r>
              <a:rPr lang="en-US" sz="2400" dirty="0">
                <a:latin typeface="Alexandria" charset="0"/>
                <a:cs typeface="Alexandria" charset="0"/>
              </a:rPr>
              <a:t>Twitter </a:t>
            </a:r>
            <a:r>
              <a:rPr lang="ar-EG" sz="2400" dirty="0">
                <a:latin typeface="Alexandria" charset="0"/>
                <a:cs typeface="Alexandria" charset="0"/>
              </a:rPr>
              <a:t>بعنوان "</a:t>
            </a:r>
            <a:r>
              <a:rPr lang="en-US" sz="2400" dirty="0" err="1">
                <a:latin typeface="Alexandria" charset="0"/>
                <a:cs typeface="Alexandria" charset="0"/>
              </a:rPr>
              <a:t>Ain’t</a:t>
            </a:r>
            <a:r>
              <a:rPr lang="en-US" sz="2400" dirty="0">
                <a:latin typeface="Alexandria" charset="0"/>
                <a:cs typeface="Alexandria" charset="0"/>
              </a:rPr>
              <a:t> No Small Fry" </a:t>
            </a:r>
            <a:r>
              <a:rPr lang="ar-EG" sz="2400" dirty="0">
                <a:latin typeface="Alexandria" charset="0"/>
                <a:cs typeface="Alexandria" charset="0"/>
              </a:rPr>
              <a:t>التي أظهرت أن البطاطس القديمة كانت بالفعل تحتوي على عيوب، واصفة إياها كـ "شيء قديم". هذا أسلوب أعاد تقديم البطاطس الجديدة كحل للمشكلة بدلاً من مجرد تحسين للمنتج. الحملة كانت مجازفة لكنها أثبتت نجاحها، حيث حصلت على 3 ملايين مشاهدة في </a:t>
            </a:r>
            <a:r>
              <a:rPr lang="en-US" sz="2400" dirty="0">
                <a:latin typeface="Alexandria" charset="0"/>
                <a:cs typeface="Alexandria" charset="0"/>
              </a:rPr>
              <a:t>Twitter </a:t>
            </a:r>
            <a:r>
              <a:rPr lang="ar-EG" sz="2400" dirty="0">
                <a:latin typeface="Alexandria" charset="0"/>
                <a:cs typeface="Alexandria" charset="0"/>
              </a:rPr>
              <a:t>وحققت 669,100 عميل إضافي</a:t>
            </a:r>
            <a:r>
              <a:rPr lang="en-US" sz="2400" dirty="0">
                <a:latin typeface="Alexandria" charset="0"/>
                <a:cs typeface="Alexandria" charset="0"/>
              </a:rPr>
              <a:t>.</a:t>
            </a:r>
            <a:endParaRPr lang="en-MY" sz="2400" dirty="0">
              <a:latin typeface="Alexandria" charset="0"/>
              <a:cs typeface="Alexandria" charset="0"/>
            </a:endParaRPr>
          </a:p>
        </p:txBody>
      </p:sp>
      <p:sp>
        <p:nvSpPr>
          <p:cNvPr id="2" name="AutoShape 2" descr="ما هو الاقتصاد السلوكي ؟ | AvaTrade">
            <a:extLst>
              <a:ext uri="{FF2B5EF4-FFF2-40B4-BE49-F238E27FC236}">
                <a16:creationId xmlns:a16="http://schemas.microsoft.com/office/drawing/2014/main" xmlns="" id="{8546ED0A-F8A7-D250-0E00-FBCD9F5DB48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0095133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B7C9F8C-999B-5303-543F-D23D4FA963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D5B7271-56ED-6F41-1954-B19640E8CE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F358146-2C56-60C0-AD7A-54457023B753}"/>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BD7010C-ECD8-0763-C014-BAB3C91AEECB}"/>
              </a:ext>
            </a:extLst>
          </p:cNvPr>
          <p:cNvSpPr/>
          <p:nvPr/>
        </p:nvSpPr>
        <p:spPr>
          <a:xfrm>
            <a:off x="876977" y="1135975"/>
            <a:ext cx="9922203"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2A71AA6E-D5CD-BABD-4A2F-64A895D50A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50B32A7-AC7F-8EF7-28C1-23ACB343FEC2}"/>
              </a:ext>
            </a:extLst>
          </p:cNvPr>
          <p:cNvSpPr txBox="1"/>
          <p:nvPr/>
        </p:nvSpPr>
        <p:spPr>
          <a:xfrm>
            <a:off x="0" y="1250601"/>
            <a:ext cx="10654389" cy="523220"/>
          </a:xfrm>
          <a:prstGeom prst="rect">
            <a:avLst/>
          </a:prstGeom>
          <a:noFill/>
        </p:spPr>
        <p:txBody>
          <a:bodyPr wrap="square" rtlCol="0">
            <a:spAutoFit/>
          </a:bodyPr>
          <a:lstStyle/>
          <a:p>
            <a:pPr lvl="0" algn="r" rtl="1"/>
            <a:r>
              <a:rPr lang="ar-JO" sz="2800" b="1" dirty="0">
                <a:solidFill>
                  <a:srgbClr val="C00000"/>
                </a:solidFill>
                <a:latin typeface="Calibri" panose="020F0502020204030204" pitchFamily="34" charset="0"/>
                <a:cs typeface="Calibri" panose="020F0502020204030204" pitchFamily="34" charset="0"/>
              </a:rPr>
              <a:t>2</a:t>
            </a:r>
            <a:r>
              <a:rPr lang="ar-EG" sz="2800" b="1" dirty="0">
                <a:solidFill>
                  <a:srgbClr val="C00000"/>
                </a:solidFill>
                <a:latin typeface="Calibri" panose="020F0502020204030204" pitchFamily="34" charset="0"/>
                <a:cs typeface="Calibri" panose="020F0502020204030204" pitchFamily="34" charset="0"/>
              </a:rPr>
              <a:t>.  كيف اكتسبت مرسيدس بنز 2 مليون عميل من فئة الشباب عبر انستغرام؟</a:t>
            </a:r>
          </a:p>
        </p:txBody>
      </p:sp>
      <p:sp>
        <p:nvSpPr>
          <p:cNvPr id="4" name="TextBox 3">
            <a:extLst>
              <a:ext uri="{FF2B5EF4-FFF2-40B4-BE49-F238E27FC236}">
                <a16:creationId xmlns:a16="http://schemas.microsoft.com/office/drawing/2014/main" xmlns="" id="{3D78B83A-13A7-7F1D-EE09-D7604E5F5362}"/>
              </a:ext>
            </a:extLst>
          </p:cNvPr>
          <p:cNvSpPr txBox="1"/>
          <p:nvPr/>
        </p:nvSpPr>
        <p:spPr>
          <a:xfrm>
            <a:off x="1065373" y="1732946"/>
            <a:ext cx="9661412" cy="4893647"/>
          </a:xfrm>
          <a:prstGeom prst="rect">
            <a:avLst/>
          </a:prstGeom>
          <a:noFill/>
        </p:spPr>
        <p:txBody>
          <a:bodyPr wrap="square" rtlCol="0">
            <a:spAutoFit/>
          </a:bodyPr>
          <a:lstStyle/>
          <a:p>
            <a:pPr marL="342900" indent="-342900" algn="r" rtl="1">
              <a:buFont typeface="Arial" panose="020B0604020202020204" pitchFamily="34" charset="0"/>
              <a:buChar char="•"/>
            </a:pPr>
            <a:r>
              <a:rPr lang="ar-EG" sz="2400" dirty="0">
                <a:solidFill>
                  <a:srgbClr val="C00000"/>
                </a:solidFill>
                <a:highlight>
                  <a:srgbClr val="FFFF00"/>
                </a:highlight>
                <a:latin typeface="Alexandria" charset="0"/>
                <a:cs typeface="Alexandria" charset="0"/>
              </a:rPr>
              <a:t>التحدي: </a:t>
            </a:r>
            <a:r>
              <a:rPr lang="ar-EG" sz="2400" dirty="0">
                <a:latin typeface="Alexandria" charset="0"/>
                <a:cs typeface="Alexandria" charset="0"/>
              </a:rPr>
              <a:t>مرسيدس بنز كانت تسعى للوصول إلى جمهور شاب و مواكبة العصر الرقمي على وسائل التواصل الاجتماعي. أرادت أن تُظهر سياراتها الجديدة بشكل مميز وجذاب لجذب الأجيال الجديدة. </a:t>
            </a:r>
            <a:endParaRPr lang="ar-JO" sz="2400" dirty="0">
              <a:latin typeface="Alexandria" charset="0"/>
              <a:cs typeface="Alexandria" charset="0"/>
            </a:endParaRPr>
          </a:p>
          <a:p>
            <a:pPr marL="342900" indent="-342900" algn="r" rtl="1">
              <a:buFont typeface="Arial" panose="020B0604020202020204" pitchFamily="34" charset="0"/>
              <a:buChar char="•"/>
            </a:pPr>
            <a:endParaRPr lang="ar-JO" sz="2400" dirty="0">
              <a:latin typeface="Alexandria" charset="0"/>
              <a:cs typeface="Alexandria" charset="0"/>
            </a:endParaRPr>
          </a:p>
          <a:p>
            <a:pPr marL="342900" indent="-342900" algn="r" rtl="1">
              <a:buFont typeface="Arial" panose="020B0604020202020204" pitchFamily="34" charset="0"/>
              <a:buChar char="•"/>
            </a:pPr>
            <a:r>
              <a:rPr lang="ar-EG" sz="2400" dirty="0">
                <a:solidFill>
                  <a:srgbClr val="C00000"/>
                </a:solidFill>
                <a:highlight>
                  <a:srgbClr val="FFFF00"/>
                </a:highlight>
                <a:latin typeface="Alexandria" charset="0"/>
                <a:cs typeface="Alexandria" charset="0"/>
              </a:rPr>
              <a:t>الاستراتيجية: </a:t>
            </a:r>
            <a:r>
              <a:rPr lang="ar-EG" sz="2400" dirty="0">
                <a:latin typeface="Alexandria" charset="0"/>
                <a:cs typeface="Alexandria" charset="0"/>
              </a:rPr>
              <a:t>قررت مرسيدس استخدام مسابقة تفاعلية عبر </a:t>
            </a:r>
            <a:r>
              <a:rPr lang="en-MY" sz="2400" dirty="0">
                <a:latin typeface="Alexandria" charset="0"/>
                <a:cs typeface="Alexandria" charset="0"/>
              </a:rPr>
              <a:t>Instagram </a:t>
            </a:r>
            <a:r>
              <a:rPr lang="ar-EG" sz="2400" dirty="0">
                <a:latin typeface="Alexandria" charset="0"/>
                <a:cs typeface="Alexandria" charset="0"/>
              </a:rPr>
              <a:t>تتضمن دعوة المتابعين لالتقاط صور لعجلة سيارة مرسيدس الجديدة. المشاركون في المسابقة كانوا يتنافسون للحصول على أكبر عدد من الإعجابات على الصور للفوز بالسيارة.</a:t>
            </a:r>
            <a:endParaRPr lang="ar-JO" sz="2400" dirty="0">
              <a:latin typeface="Alexandria" charset="0"/>
              <a:cs typeface="Alexandria" charset="0"/>
            </a:endParaRPr>
          </a:p>
          <a:p>
            <a:pPr marL="342900" indent="-342900" algn="r" rtl="1">
              <a:buFont typeface="Arial" panose="020B0604020202020204" pitchFamily="34" charset="0"/>
              <a:buChar char="•"/>
            </a:pPr>
            <a:endParaRPr lang="ar-JO" sz="2400" dirty="0">
              <a:latin typeface="Alexandria" charset="0"/>
              <a:cs typeface="Alexandria" charset="0"/>
            </a:endParaRPr>
          </a:p>
          <a:p>
            <a:pPr marL="342900" indent="-342900" algn="r" rtl="1">
              <a:buFont typeface="Arial" panose="020B0604020202020204" pitchFamily="34" charset="0"/>
              <a:buChar char="•"/>
            </a:pPr>
            <a:r>
              <a:rPr lang="ar-EG" sz="2400" dirty="0">
                <a:solidFill>
                  <a:srgbClr val="C00000"/>
                </a:solidFill>
                <a:highlight>
                  <a:srgbClr val="FFFF00"/>
                </a:highlight>
                <a:latin typeface="Alexandria" charset="0"/>
                <a:cs typeface="Alexandria" charset="0"/>
              </a:rPr>
              <a:t> النتيجة: </a:t>
            </a:r>
            <a:r>
              <a:rPr lang="ar-EG" sz="2400" dirty="0">
                <a:latin typeface="Alexandria" charset="0"/>
                <a:cs typeface="Alexandria" charset="0"/>
              </a:rPr>
              <a:t>حققت الحملة نجاحًا هائلًا، حيث حصلت على 87 مليون ظهور على </a:t>
            </a:r>
            <a:r>
              <a:rPr lang="en-MY" sz="2400" dirty="0">
                <a:latin typeface="Alexandria" charset="0"/>
                <a:cs typeface="Alexandria" charset="0"/>
              </a:rPr>
              <a:t>Instagram </a:t>
            </a:r>
            <a:r>
              <a:rPr lang="ar-EG" sz="2400" dirty="0">
                <a:latin typeface="Alexandria" charset="0"/>
                <a:cs typeface="Alexandria" charset="0"/>
              </a:rPr>
              <a:t>و 2 مليون إعجاب. كما أسهمت الحملة في زيادة الوعي بالعلامة التجارية وظهرت صورة مرسيدس بنز كعلامة فاخرة تجذب الأجيال الجديدة. الملاحظة: هذه الحملة استخدمت المنافسة و التفاعل الاجتماعي كأداة لتحقيق الانتشار الواسع، وهذا يُظهر كيف يمكن تسويق المنتجات باستخدام الاقتصاد السلوكي عبر خلق تفاعل اجتماعي يتسم بالتحدي</a:t>
            </a:r>
            <a:r>
              <a:rPr lang="ar-EG" sz="2400" dirty="0">
                <a:solidFill>
                  <a:srgbClr val="FF0000"/>
                </a:solidFill>
                <a:latin typeface="Alexandria" charset="0"/>
                <a:cs typeface="Alexandria" charset="0"/>
              </a:rPr>
              <a:t>.</a:t>
            </a:r>
            <a:endParaRPr lang="en-MY" sz="2400" dirty="0">
              <a:latin typeface="Alexandria" charset="0"/>
              <a:cs typeface="Alexandria" charset="0"/>
            </a:endParaRPr>
          </a:p>
        </p:txBody>
      </p:sp>
      <p:sp>
        <p:nvSpPr>
          <p:cNvPr id="2" name="AutoShape 2" descr="ما هو الاقتصاد السلوكي ؟ | AvaTrade">
            <a:extLst>
              <a:ext uri="{FF2B5EF4-FFF2-40B4-BE49-F238E27FC236}">
                <a16:creationId xmlns:a16="http://schemas.microsoft.com/office/drawing/2014/main" xmlns="" id="{825CF74E-FB07-66E3-8C7E-77FD3BFA3AF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a:extLst>
              <a:ext uri="{FF2B5EF4-FFF2-40B4-BE49-F238E27FC236}">
                <a16:creationId xmlns:a16="http://schemas.microsoft.com/office/drawing/2014/main" xmlns="" id="{A8CD436E-C1E3-589B-D7C1-970E452A90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8537" y="3022828"/>
            <a:ext cx="3019425" cy="1700127"/>
          </a:xfrm>
          <a:prstGeom prst="rect">
            <a:avLst/>
          </a:prstGeom>
        </p:spPr>
      </p:pic>
      <p:pic>
        <p:nvPicPr>
          <p:cNvPr id="8194" name="Picture 2">
            <a:extLst>
              <a:ext uri="{FF2B5EF4-FFF2-40B4-BE49-F238E27FC236}">
                <a16:creationId xmlns:a16="http://schemas.microsoft.com/office/drawing/2014/main" xmlns="" id="{377C7B5B-FA52-3638-99B0-D240CB1C36D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2370" y="2689009"/>
            <a:ext cx="1061216" cy="1061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1339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C03844A-69FD-56EB-CC30-7C17E381E4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2F146F5-E37E-742D-D73D-EFF571DBFA5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15EE3678-472E-C14C-CE44-B33F9CB2A4E8}"/>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177609A5-BFD8-2F2F-F802-A751A8028F2F}"/>
              </a:ext>
            </a:extLst>
          </p:cNvPr>
          <p:cNvSpPr/>
          <p:nvPr/>
        </p:nvSpPr>
        <p:spPr>
          <a:xfrm>
            <a:off x="876977" y="1135975"/>
            <a:ext cx="9922203"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E3CEE105-A87B-B7DB-D3BC-9B27418737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0BF9D00-3CFA-C6A9-AA7B-16901A3F4986}"/>
              </a:ext>
            </a:extLst>
          </p:cNvPr>
          <p:cNvSpPr txBox="1"/>
          <p:nvPr/>
        </p:nvSpPr>
        <p:spPr>
          <a:xfrm>
            <a:off x="0" y="1250601"/>
            <a:ext cx="10654389" cy="523220"/>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3. كيف استخدمت إيكيا الواقع المعزز لزيادة مبيعاتها؟</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2521102C-600E-AC61-6555-3BCB8EE7F538}"/>
              </a:ext>
            </a:extLst>
          </p:cNvPr>
          <p:cNvSpPr txBox="1"/>
          <p:nvPr/>
        </p:nvSpPr>
        <p:spPr>
          <a:xfrm>
            <a:off x="1065373" y="1732946"/>
            <a:ext cx="9661412" cy="4524315"/>
          </a:xfrm>
          <a:prstGeom prst="rect">
            <a:avLst/>
          </a:prstGeom>
          <a:noFill/>
        </p:spPr>
        <p:txBody>
          <a:bodyPr wrap="square" rtlCol="0">
            <a:spAutoFit/>
          </a:bodyPr>
          <a:lstStyle/>
          <a:p>
            <a:pPr marL="285750" indent="-285750" algn="just" rtl="1">
              <a:buFont typeface="Arial" panose="020B0604020202020204" pitchFamily="34" charset="0"/>
              <a:buChar char="•"/>
            </a:pPr>
            <a:r>
              <a:rPr lang="ar-EG" sz="2400" dirty="0">
                <a:solidFill>
                  <a:srgbClr val="C00000"/>
                </a:solidFill>
                <a:highlight>
                  <a:srgbClr val="FFFF00"/>
                </a:highlight>
                <a:latin typeface="Alexandria" charset="0"/>
                <a:cs typeface="Alexandria" charset="0"/>
              </a:rPr>
              <a:t>التحدي: </a:t>
            </a:r>
            <a:r>
              <a:rPr lang="ar-EG" sz="2400" dirty="0">
                <a:latin typeface="Alexandria" charset="0"/>
                <a:cs typeface="Alexandria" charset="0"/>
              </a:rPr>
              <a:t>كان أحد أكبر التحديات أمام إيكيا هو كيفية زيادة مبيعات الأثاث عبر الإنترنت. كانت مشكلة الشراء عبر الإنترنت تكمن في أن العملاء لم يتمكنوا من رؤية كيفية تناسب الأثاث مع مساحة منازلهم.</a:t>
            </a:r>
            <a:endParaRPr lang="ar-JO" sz="2400" dirty="0">
              <a:latin typeface="Alexandria" charset="0"/>
              <a:cs typeface="Alexandria" charset="0"/>
            </a:endParaRPr>
          </a:p>
          <a:p>
            <a:pPr marL="285750" indent="-285750" algn="just" rtl="1">
              <a:buFont typeface="Arial" panose="020B0604020202020204" pitchFamily="34" charset="0"/>
              <a:buChar char="•"/>
            </a:pPr>
            <a:endParaRPr lang="ar-EG" sz="2400" dirty="0">
              <a:latin typeface="Alexandria" charset="0"/>
              <a:cs typeface="Alexandria" charset="0"/>
            </a:endParaRPr>
          </a:p>
          <a:p>
            <a:pPr marL="285750" indent="-285750" algn="just" rtl="1">
              <a:buFont typeface="Arial" panose="020B0604020202020204" pitchFamily="34" charset="0"/>
              <a:buChar char="•"/>
            </a:pPr>
            <a:r>
              <a:rPr lang="ar-EG" sz="2400" dirty="0">
                <a:latin typeface="Alexandria" charset="0"/>
                <a:cs typeface="Alexandria" charset="0"/>
              </a:rPr>
              <a:t> </a:t>
            </a:r>
            <a:r>
              <a:rPr lang="ar-EG" sz="2400" dirty="0">
                <a:solidFill>
                  <a:srgbClr val="C00000"/>
                </a:solidFill>
                <a:highlight>
                  <a:srgbClr val="FFFF00"/>
                </a:highlight>
                <a:latin typeface="Alexandria" charset="0"/>
                <a:cs typeface="Alexandria" charset="0"/>
              </a:rPr>
              <a:t>الاستراتيجية: </a:t>
            </a:r>
            <a:r>
              <a:rPr lang="ar-EG" sz="2400" dirty="0">
                <a:latin typeface="Alexandria" charset="0"/>
                <a:cs typeface="Alexandria" charset="0"/>
              </a:rPr>
              <a:t>أطلقت إيكيا تطبيقًا مبتكرًا في عام 2010 يجمع بين الواقع المعزز و كتالوج المنتجات. سمح هذا التطبيق للعملاء باستخدام هواتفهم المحمولة لعرض كيفية ظهور الأثاث في منازلهم عبر الصور الافتراضية ثلاثية الأبعاد.</a:t>
            </a:r>
            <a:endParaRPr lang="ar-JO" sz="2400" dirty="0">
              <a:latin typeface="Alexandria" charset="0"/>
              <a:cs typeface="Alexandria" charset="0"/>
            </a:endParaRPr>
          </a:p>
          <a:p>
            <a:pPr marL="285750" indent="-285750" algn="just" rtl="1">
              <a:buFont typeface="Arial" panose="020B0604020202020204" pitchFamily="34" charset="0"/>
              <a:buChar char="•"/>
            </a:pPr>
            <a:endParaRPr lang="ar-EG" sz="2400" dirty="0">
              <a:latin typeface="Alexandria" charset="0"/>
              <a:cs typeface="Alexandria" charset="0"/>
            </a:endParaRPr>
          </a:p>
          <a:p>
            <a:pPr marL="285750" indent="-285750" algn="just" rtl="1">
              <a:buFont typeface="Arial" panose="020B0604020202020204" pitchFamily="34" charset="0"/>
              <a:buChar char="•"/>
            </a:pPr>
            <a:r>
              <a:rPr lang="ar-EG" sz="2400" dirty="0">
                <a:latin typeface="Alexandria" charset="0"/>
                <a:cs typeface="Alexandria" charset="0"/>
              </a:rPr>
              <a:t> </a:t>
            </a:r>
            <a:r>
              <a:rPr lang="ar-EG" sz="2400" dirty="0">
                <a:solidFill>
                  <a:srgbClr val="C00000"/>
                </a:solidFill>
                <a:highlight>
                  <a:srgbClr val="FFFF00"/>
                </a:highlight>
                <a:latin typeface="Alexandria" charset="0"/>
                <a:cs typeface="Alexandria" charset="0"/>
              </a:rPr>
              <a:t>النتيجة: </a:t>
            </a:r>
            <a:r>
              <a:rPr lang="ar-EG" sz="2400" dirty="0">
                <a:latin typeface="Alexandria" charset="0"/>
                <a:cs typeface="Alexandria" charset="0"/>
              </a:rPr>
              <a:t>الواقع المعزز أتاح للعملاء رؤية المنتجات في السياق الفعلي لمنازلهم، مما أدى إلى تقليل التردد وزيادة الثقة في عملية الشراء عبر الإنترنت. كما شجعت إيكيا على التفاعل المستمر مع منتجاتها وليس مجرد الشراء لمرة واحدة. الملاحظة: أظهرت هذه الحملة كيف يمكن التفاعل مع العميل بطرق مبتكرة باستخدام التكنولوجيا الحديثة لتحفيز قرار الشراء. </a:t>
            </a:r>
            <a:endParaRPr lang="ar-EG" sz="1800" b="1" dirty="0">
              <a:latin typeface="Alexandria" charset="0"/>
              <a:cs typeface="Alexandria" charset="0"/>
            </a:endParaRPr>
          </a:p>
        </p:txBody>
      </p:sp>
      <p:sp>
        <p:nvSpPr>
          <p:cNvPr id="2" name="AutoShape 2" descr="ما هو الاقتصاد السلوكي ؟ | AvaTrade">
            <a:extLst>
              <a:ext uri="{FF2B5EF4-FFF2-40B4-BE49-F238E27FC236}">
                <a16:creationId xmlns:a16="http://schemas.microsoft.com/office/drawing/2014/main" xmlns="" id="{19074D3E-EBC2-6960-125C-4F741BD4353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a:extLst>
              <a:ext uri="{FF2B5EF4-FFF2-40B4-BE49-F238E27FC236}">
                <a16:creationId xmlns:a16="http://schemas.microsoft.com/office/drawing/2014/main" xmlns="" id="{A4BFB6B5-D215-B64C-2B1D-59A34519F2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4041" y="3581400"/>
            <a:ext cx="1517558" cy="1517558"/>
          </a:xfrm>
          <a:prstGeom prst="rect">
            <a:avLst/>
          </a:prstGeom>
        </p:spPr>
      </p:pic>
    </p:spTree>
    <p:extLst>
      <p:ext uri="{BB962C8B-B14F-4D97-AF65-F5344CB8AC3E}">
        <p14:creationId xmlns:p14="http://schemas.microsoft.com/office/powerpoint/2010/main" val="7234417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E6E05F0-6C04-89AB-7434-43B94252D4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EBCCB6E-423F-C975-22FA-9228218A942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B567845-2EF7-9043-1AEA-02417CC93934}"/>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4C03C744-6294-885A-3007-8EA09454334D}"/>
              </a:ext>
            </a:extLst>
          </p:cNvPr>
          <p:cNvSpPr/>
          <p:nvPr/>
        </p:nvSpPr>
        <p:spPr>
          <a:xfrm>
            <a:off x="876977" y="1135975"/>
            <a:ext cx="9922203"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749B3F76-A82D-E6A6-DC1D-7FF4E2763E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9519298-AC7A-D372-5F77-36269C2219E6}"/>
              </a:ext>
            </a:extLst>
          </p:cNvPr>
          <p:cNvSpPr txBox="1"/>
          <p:nvPr/>
        </p:nvSpPr>
        <p:spPr>
          <a:xfrm>
            <a:off x="0" y="1250601"/>
            <a:ext cx="10654389" cy="523220"/>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3. كيف استخدمت إيكيا الواقع المعزز لزيادة مبيعاتها؟</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4D11A51F-C27F-757B-89AB-F3EFD062D4AF}"/>
              </a:ext>
            </a:extLst>
          </p:cNvPr>
          <p:cNvSpPr txBox="1"/>
          <p:nvPr/>
        </p:nvSpPr>
        <p:spPr>
          <a:xfrm>
            <a:off x="1065373" y="1732946"/>
            <a:ext cx="9661412" cy="4524315"/>
          </a:xfrm>
          <a:prstGeom prst="rect">
            <a:avLst/>
          </a:prstGeom>
          <a:noFill/>
        </p:spPr>
        <p:txBody>
          <a:bodyPr wrap="square" rtlCol="0">
            <a:spAutoFit/>
          </a:bodyPr>
          <a:lstStyle/>
          <a:p>
            <a:pPr marL="285750" indent="-285750" algn="just" rtl="1">
              <a:buFont typeface="Arial" panose="020B0604020202020204" pitchFamily="34" charset="0"/>
              <a:buChar char="•"/>
            </a:pPr>
            <a:r>
              <a:rPr lang="ar-EG" sz="2400" dirty="0">
                <a:solidFill>
                  <a:srgbClr val="C00000"/>
                </a:solidFill>
                <a:highlight>
                  <a:srgbClr val="FFFF00"/>
                </a:highlight>
                <a:latin typeface="Alexandria" charset="0"/>
                <a:cs typeface="Alexandria" charset="0"/>
              </a:rPr>
              <a:t>التحدي: </a:t>
            </a:r>
            <a:r>
              <a:rPr lang="ar-EG" sz="2400" dirty="0">
                <a:latin typeface="Alexandria" charset="0"/>
                <a:cs typeface="Alexandria" charset="0"/>
              </a:rPr>
              <a:t>كان أحد أكبر التحديات أمام إيكيا هو كيفية زيادة مبيعات الأثاث عبر الإنترنت. كانت مشكلة الشراء عبر الإنترنت تكمن في أن العملاء لم يتمكنوا من رؤية كيفية تناسب الأثاث مع مساحة منازلهم.</a:t>
            </a:r>
            <a:endParaRPr lang="ar-JO" sz="2400" dirty="0">
              <a:latin typeface="Alexandria" charset="0"/>
              <a:cs typeface="Alexandria" charset="0"/>
            </a:endParaRPr>
          </a:p>
          <a:p>
            <a:pPr marL="285750" indent="-285750" algn="just" rtl="1">
              <a:buFont typeface="Arial" panose="020B0604020202020204" pitchFamily="34" charset="0"/>
              <a:buChar char="•"/>
            </a:pPr>
            <a:endParaRPr lang="ar-EG" sz="2400" dirty="0">
              <a:latin typeface="Alexandria" charset="0"/>
              <a:cs typeface="Alexandria" charset="0"/>
            </a:endParaRPr>
          </a:p>
          <a:p>
            <a:pPr marL="285750" indent="-285750" algn="just" rtl="1">
              <a:buFont typeface="Arial" panose="020B0604020202020204" pitchFamily="34" charset="0"/>
              <a:buChar char="•"/>
            </a:pPr>
            <a:r>
              <a:rPr lang="ar-EG" sz="2400" dirty="0">
                <a:latin typeface="Alexandria" charset="0"/>
                <a:cs typeface="Alexandria" charset="0"/>
              </a:rPr>
              <a:t> </a:t>
            </a:r>
            <a:r>
              <a:rPr lang="ar-EG" sz="2400" dirty="0">
                <a:solidFill>
                  <a:srgbClr val="C00000"/>
                </a:solidFill>
                <a:highlight>
                  <a:srgbClr val="FFFF00"/>
                </a:highlight>
                <a:latin typeface="Alexandria" charset="0"/>
                <a:cs typeface="Alexandria" charset="0"/>
              </a:rPr>
              <a:t>الاستراتيجية: </a:t>
            </a:r>
            <a:r>
              <a:rPr lang="ar-EG" sz="2400" dirty="0">
                <a:latin typeface="Alexandria" charset="0"/>
                <a:cs typeface="Alexandria" charset="0"/>
              </a:rPr>
              <a:t>أطلقت إيكيا تطبيقًا مبتكرًا في عام 2010 يجمع بين الواقع المعزز و كتالوج المنتجات. سمح هذا التطبيق للعملاء باستخدام هواتفهم المحمولة لعرض كيفية ظهور الأثاث في منازلهم عبر الصور الافتراضية ثلاثية الأبعاد.</a:t>
            </a:r>
            <a:endParaRPr lang="ar-JO" sz="2400" dirty="0">
              <a:latin typeface="Alexandria" charset="0"/>
              <a:cs typeface="Alexandria" charset="0"/>
            </a:endParaRPr>
          </a:p>
          <a:p>
            <a:pPr marL="285750" indent="-285750" algn="just" rtl="1">
              <a:buFont typeface="Arial" panose="020B0604020202020204" pitchFamily="34" charset="0"/>
              <a:buChar char="•"/>
            </a:pPr>
            <a:endParaRPr lang="ar-EG" sz="2400" dirty="0">
              <a:latin typeface="Alexandria" charset="0"/>
              <a:cs typeface="Alexandria" charset="0"/>
            </a:endParaRPr>
          </a:p>
          <a:p>
            <a:pPr marL="285750" indent="-285750" algn="just" rtl="1">
              <a:buFont typeface="Arial" panose="020B0604020202020204" pitchFamily="34" charset="0"/>
              <a:buChar char="•"/>
            </a:pPr>
            <a:r>
              <a:rPr lang="ar-EG" sz="2400" dirty="0">
                <a:latin typeface="Alexandria" charset="0"/>
                <a:cs typeface="Alexandria" charset="0"/>
              </a:rPr>
              <a:t> </a:t>
            </a:r>
            <a:r>
              <a:rPr lang="ar-EG" sz="2400" dirty="0">
                <a:solidFill>
                  <a:srgbClr val="C00000"/>
                </a:solidFill>
                <a:highlight>
                  <a:srgbClr val="FFFF00"/>
                </a:highlight>
                <a:latin typeface="Alexandria" charset="0"/>
                <a:cs typeface="Alexandria" charset="0"/>
              </a:rPr>
              <a:t>النتيجة: </a:t>
            </a:r>
            <a:r>
              <a:rPr lang="ar-EG" sz="2400" dirty="0">
                <a:latin typeface="Alexandria" charset="0"/>
                <a:cs typeface="Alexandria" charset="0"/>
              </a:rPr>
              <a:t>الواقع المعزز أتاح للعملاء رؤية المنتجات في السياق الفعلي لمنازلهم، مما أدى إلى تقليل التردد وزيادة الثقة في عملية الشراء عبر الإنترنت. كما شجعت إيكيا على التفاعل المستمر مع منتجاتها وليس مجرد الشراء لمرة واحدة. الملاحظة: أظهرت هذه الحملة كيف يمكن التفاعل مع العميل بطرق مبتكرة باستخدام التكنولوجيا الحديثة لتحفيز قرار الشراء. </a:t>
            </a:r>
            <a:endParaRPr lang="ar-EG" sz="1800" b="1" dirty="0">
              <a:latin typeface="Alexandria" charset="0"/>
              <a:cs typeface="Alexandria" charset="0"/>
            </a:endParaRPr>
          </a:p>
        </p:txBody>
      </p:sp>
      <p:sp>
        <p:nvSpPr>
          <p:cNvPr id="2" name="AutoShape 2" descr="ما هو الاقتصاد السلوكي ؟ | AvaTrade">
            <a:extLst>
              <a:ext uri="{FF2B5EF4-FFF2-40B4-BE49-F238E27FC236}">
                <a16:creationId xmlns:a16="http://schemas.microsoft.com/office/drawing/2014/main" xmlns="" id="{B6E86865-D958-EB6E-D342-0FD2679790C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a:extLst>
              <a:ext uri="{FF2B5EF4-FFF2-40B4-BE49-F238E27FC236}">
                <a16:creationId xmlns:a16="http://schemas.microsoft.com/office/drawing/2014/main" xmlns="" id="{032AFAA0-31EA-9B22-5FB2-2CF4B40C51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4041" y="3581400"/>
            <a:ext cx="1517558" cy="1517558"/>
          </a:xfrm>
          <a:prstGeom prst="rect">
            <a:avLst/>
          </a:prstGeom>
        </p:spPr>
      </p:pic>
    </p:spTree>
    <p:extLst>
      <p:ext uri="{BB962C8B-B14F-4D97-AF65-F5344CB8AC3E}">
        <p14:creationId xmlns:p14="http://schemas.microsoft.com/office/powerpoint/2010/main" val="9671294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0C54859-241E-1ECC-FE60-98F7C37C94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F5F52BB-0277-7593-50FB-13B78FC2EC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5586960-6876-7674-F7F5-EDD9FFDD0818}"/>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5553774-D206-C39B-0EDC-D6216B1517F2}"/>
              </a:ext>
            </a:extLst>
          </p:cNvPr>
          <p:cNvSpPr/>
          <p:nvPr/>
        </p:nvSpPr>
        <p:spPr>
          <a:xfrm>
            <a:off x="876977" y="1135975"/>
            <a:ext cx="10249650"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BA2697F0-99E5-2B70-0520-D48E47794D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0622215-7A3B-600C-207D-CC871E4AF0DB}"/>
              </a:ext>
            </a:extLst>
          </p:cNvPr>
          <p:cNvSpPr txBox="1"/>
          <p:nvPr/>
        </p:nvSpPr>
        <p:spPr>
          <a:xfrm>
            <a:off x="1337690" y="1268171"/>
            <a:ext cx="9589016" cy="954107"/>
          </a:xfrm>
          <a:prstGeom prst="rect">
            <a:avLst/>
          </a:prstGeom>
          <a:noFill/>
        </p:spPr>
        <p:txBody>
          <a:bodyPr wrap="square" rtlCol="0">
            <a:spAutoFit/>
          </a:bodyPr>
          <a:lstStyle/>
          <a:p>
            <a:pPr algn="r" rtl="1"/>
            <a:r>
              <a:rPr lang="ar-JO" sz="2800" b="1" dirty="0">
                <a:solidFill>
                  <a:srgbClr val="C00000"/>
                </a:solidFill>
                <a:latin typeface="Calibri" panose="020F0502020204030204" pitchFamily="34" charset="0"/>
                <a:cs typeface="Calibri" panose="020F0502020204030204" pitchFamily="34" charset="0"/>
              </a:rPr>
              <a:t>4</a:t>
            </a:r>
            <a:r>
              <a:rPr lang="ar-EG" sz="2800" b="1" dirty="0">
                <a:solidFill>
                  <a:srgbClr val="C00000"/>
                </a:solidFill>
                <a:latin typeface="Calibri" panose="020F0502020204030204" pitchFamily="34" charset="0"/>
                <a:cs typeface="Calibri" panose="020F0502020204030204" pitchFamily="34" charset="0"/>
              </a:rPr>
              <a:t>. كيف استخدمت "كوكولا" تأثير "المنافسة السلوكية" في حملتها "</a:t>
            </a:r>
            <a:r>
              <a:rPr lang="en-MY" sz="2800" b="1" dirty="0">
                <a:solidFill>
                  <a:srgbClr val="C00000"/>
                </a:solidFill>
                <a:latin typeface="Calibri" panose="020F0502020204030204" pitchFamily="34" charset="0"/>
                <a:cs typeface="Calibri" panose="020F0502020204030204" pitchFamily="34" charset="0"/>
              </a:rPr>
              <a:t>Share a Coke" </a:t>
            </a:r>
            <a:r>
              <a:rPr lang="ar-EG" sz="2800" b="1" dirty="0">
                <a:solidFill>
                  <a:srgbClr val="C00000"/>
                </a:solidFill>
                <a:latin typeface="Calibri" panose="020F0502020204030204" pitchFamily="34" charset="0"/>
                <a:cs typeface="Calibri" panose="020F0502020204030204" pitchFamily="34" charset="0"/>
              </a:rPr>
              <a:t>لزيادة المبيعات؟</a:t>
            </a:r>
          </a:p>
        </p:txBody>
      </p:sp>
      <p:sp>
        <p:nvSpPr>
          <p:cNvPr id="4" name="TextBox 3">
            <a:extLst>
              <a:ext uri="{FF2B5EF4-FFF2-40B4-BE49-F238E27FC236}">
                <a16:creationId xmlns:a16="http://schemas.microsoft.com/office/drawing/2014/main" xmlns="" id="{C7B1074C-8A56-3732-3519-F3C5CDE69538}"/>
              </a:ext>
            </a:extLst>
          </p:cNvPr>
          <p:cNvSpPr txBox="1"/>
          <p:nvPr/>
        </p:nvSpPr>
        <p:spPr>
          <a:xfrm>
            <a:off x="1171096" y="2370870"/>
            <a:ext cx="9661412" cy="3785652"/>
          </a:xfrm>
          <a:prstGeom prst="rect">
            <a:avLst/>
          </a:prstGeom>
          <a:noFill/>
        </p:spPr>
        <p:txBody>
          <a:bodyPr wrap="square" rtlCol="0">
            <a:spAutoFit/>
          </a:bodyPr>
          <a:lstStyle/>
          <a:p>
            <a:pPr algn="r" rtl="1"/>
            <a:r>
              <a:rPr lang="ar-EG" sz="2400" dirty="0">
                <a:solidFill>
                  <a:srgbClr val="C00000"/>
                </a:solidFill>
                <a:highlight>
                  <a:srgbClr val="FFFF00"/>
                </a:highlight>
                <a:latin typeface="Alexandria" charset="0"/>
                <a:cs typeface="Alexandria" charset="0"/>
              </a:rPr>
              <a:t>التحدي: </a:t>
            </a:r>
            <a:r>
              <a:rPr lang="ar-EG" sz="2400" dirty="0">
                <a:latin typeface="Alexandria" charset="0"/>
                <a:cs typeface="Alexandria" charset="0"/>
              </a:rPr>
              <a:t>كانت كوكاكولا تواجه تحديًا كبيرًا في السنوات الأخيرة من المنافسة المتزايدة في سوق المشروبات الغازية، وخاصة مع ازدياد الاهتمام بالمشروبات الصحية والعصائر الطبيعية. كان عليها إيجاد طريقة لزيادة الانتماء العاطفي للعلامة التجارية وسط هذا التنافس الشديد.</a:t>
            </a:r>
            <a:endParaRPr lang="ar-JO" sz="2400" dirty="0">
              <a:latin typeface="Alexandria" charset="0"/>
              <a:cs typeface="Alexandria" charset="0"/>
            </a:endParaRPr>
          </a:p>
          <a:p>
            <a:pPr algn="r" rtl="1"/>
            <a:endParaRPr lang="ar-JO" sz="2400" dirty="0">
              <a:latin typeface="Alexandria" charset="0"/>
              <a:cs typeface="Alexandria" charset="0"/>
            </a:endParaRPr>
          </a:p>
          <a:p>
            <a:pPr algn="r" rtl="1"/>
            <a:r>
              <a:rPr lang="ar-EG" sz="2400" dirty="0">
                <a:solidFill>
                  <a:srgbClr val="C00000"/>
                </a:solidFill>
                <a:highlight>
                  <a:srgbClr val="FFFF00"/>
                </a:highlight>
                <a:latin typeface="Alexandria" charset="0"/>
                <a:cs typeface="Alexandria" charset="0"/>
              </a:rPr>
              <a:t> الاستراتيجية: </a:t>
            </a:r>
            <a:r>
              <a:rPr lang="ar-EG" sz="2400" dirty="0">
                <a:latin typeface="Alexandria" charset="0"/>
                <a:cs typeface="Alexandria" charset="0"/>
              </a:rPr>
              <a:t>قررت كوكاكولا استخدام الاقتصاد السلوكي في حملتها الشهيرة </a:t>
            </a:r>
            <a:r>
              <a:rPr lang="en-MY" sz="2400" dirty="0">
                <a:latin typeface="Alexandria" charset="0"/>
                <a:cs typeface="Alexandria" charset="0"/>
              </a:rPr>
              <a:t>Share a Coke، </a:t>
            </a:r>
            <a:r>
              <a:rPr lang="ar-EG" sz="2400" dirty="0">
                <a:latin typeface="Alexandria" charset="0"/>
                <a:cs typeface="Alexandria" charset="0"/>
              </a:rPr>
              <a:t>والتي كانت تستهدف بناء رابط عاطفي قوي مع المستهلكين. في هذه الحملة، قامت كوكاكولا بتغيير تصميم العبوات الشهيرة لتكون مكتوبة عليها أسماء مختلفة، ليشعر المستهلكون بأنهم متصلون بشكل شخصي بالمنتج. حملت كل زجاجة اسم شخص أو لقب شائع في المنطقة الجغرافية المستهدفة. على سبيل المثال، في الولايات المتحدة، كان بإمكان الناس شراء زجاجات كوكاكولا تحمل أسماء </a:t>
            </a:r>
            <a:r>
              <a:rPr lang="ar-EG" sz="2400" dirty="0">
                <a:highlight>
                  <a:srgbClr val="FFFF00"/>
                </a:highlight>
                <a:latin typeface="Alexandria" charset="0"/>
                <a:cs typeface="Alexandria" charset="0"/>
              </a:rPr>
              <a:t>مثل "مريم" أو "أحمد"</a:t>
            </a:r>
            <a:r>
              <a:rPr lang="ar-JO" sz="2400" dirty="0">
                <a:highlight>
                  <a:srgbClr val="FFFF00"/>
                </a:highlight>
                <a:latin typeface="Alexandria" charset="0"/>
                <a:cs typeface="Alexandria" charset="0"/>
              </a:rPr>
              <a:t>.</a:t>
            </a:r>
            <a:endParaRPr lang="ar-EG" sz="1600" dirty="0"/>
          </a:p>
        </p:txBody>
      </p:sp>
      <p:sp>
        <p:nvSpPr>
          <p:cNvPr id="2" name="AutoShape 2" descr="ما هو الاقتصاد السلوكي ؟ | AvaTrade">
            <a:extLst>
              <a:ext uri="{FF2B5EF4-FFF2-40B4-BE49-F238E27FC236}">
                <a16:creationId xmlns:a16="http://schemas.microsoft.com/office/drawing/2014/main" xmlns="" id="{8F16EE0F-64E3-A9C7-0503-1723E0B5F99E}"/>
              </a:ext>
            </a:extLst>
          </p:cNvPr>
          <p:cNvSpPr>
            <a:spLocks noChangeAspect="1" noChangeArrowheads="1"/>
          </p:cNvSpPr>
          <p:nvPr/>
        </p:nvSpPr>
        <p:spPr bwMode="auto">
          <a:xfrm>
            <a:off x="6215917" y="329417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8381271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B8CC1F-AF3E-0772-F7A0-55DFAFB0CBA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FED8A1D-37B9-9762-8B25-908F80DF4C6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1C95422-52D2-F2A6-63B2-90145E359C4F}"/>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BA5CFBF-CE4A-4022-FA13-A8AC9B5B3D7A}"/>
              </a:ext>
            </a:extLst>
          </p:cNvPr>
          <p:cNvSpPr/>
          <p:nvPr/>
        </p:nvSpPr>
        <p:spPr>
          <a:xfrm>
            <a:off x="876977" y="1135975"/>
            <a:ext cx="10249650"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1770C037-095C-38F3-D013-8C71DAECFE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C1B0A82-E2AD-0F66-9962-1C7DCED9F3F9}"/>
              </a:ext>
            </a:extLst>
          </p:cNvPr>
          <p:cNvSpPr txBox="1"/>
          <p:nvPr/>
        </p:nvSpPr>
        <p:spPr>
          <a:xfrm>
            <a:off x="1337690" y="1268171"/>
            <a:ext cx="9589016" cy="954107"/>
          </a:xfrm>
          <a:prstGeom prst="rect">
            <a:avLst/>
          </a:prstGeom>
          <a:noFill/>
        </p:spPr>
        <p:txBody>
          <a:bodyPr wrap="square" rtlCol="0">
            <a:spAutoFit/>
          </a:bodyPr>
          <a:lstStyle/>
          <a:p>
            <a:pPr algn="r" rtl="1"/>
            <a:r>
              <a:rPr lang="ar-JO" sz="2800" b="1" dirty="0">
                <a:solidFill>
                  <a:srgbClr val="C00000"/>
                </a:solidFill>
                <a:latin typeface="Calibri" panose="020F0502020204030204" pitchFamily="34" charset="0"/>
                <a:cs typeface="Calibri" panose="020F0502020204030204" pitchFamily="34" charset="0"/>
              </a:rPr>
              <a:t>4.1</a:t>
            </a:r>
            <a:r>
              <a:rPr lang="ar-EG" sz="2800" b="1" dirty="0">
                <a:solidFill>
                  <a:srgbClr val="C00000"/>
                </a:solidFill>
                <a:latin typeface="Calibri" panose="020F0502020204030204" pitchFamily="34" charset="0"/>
                <a:cs typeface="Calibri" panose="020F0502020204030204" pitchFamily="34" charset="0"/>
              </a:rPr>
              <a:t>. كيف استخدمت "كوكولا" تأثير "المنافسة السلوكية" في حملتها "</a:t>
            </a:r>
            <a:r>
              <a:rPr lang="en-MY" sz="2800" b="1" dirty="0">
                <a:solidFill>
                  <a:srgbClr val="C00000"/>
                </a:solidFill>
                <a:latin typeface="Calibri" panose="020F0502020204030204" pitchFamily="34" charset="0"/>
                <a:cs typeface="Calibri" panose="020F0502020204030204" pitchFamily="34" charset="0"/>
              </a:rPr>
              <a:t>Share a Coke" </a:t>
            </a:r>
            <a:r>
              <a:rPr lang="ar-EG" sz="2800" b="1" dirty="0">
                <a:solidFill>
                  <a:srgbClr val="C00000"/>
                </a:solidFill>
                <a:latin typeface="Calibri" panose="020F0502020204030204" pitchFamily="34" charset="0"/>
                <a:cs typeface="Calibri" panose="020F0502020204030204" pitchFamily="34" charset="0"/>
              </a:rPr>
              <a:t>لزيادة المبيعات؟</a:t>
            </a:r>
          </a:p>
        </p:txBody>
      </p:sp>
      <p:sp>
        <p:nvSpPr>
          <p:cNvPr id="4" name="TextBox 3">
            <a:extLst>
              <a:ext uri="{FF2B5EF4-FFF2-40B4-BE49-F238E27FC236}">
                <a16:creationId xmlns:a16="http://schemas.microsoft.com/office/drawing/2014/main" xmlns="" id="{7BC59D06-7211-DE91-56C9-2B47F718A5BF}"/>
              </a:ext>
            </a:extLst>
          </p:cNvPr>
          <p:cNvSpPr txBox="1"/>
          <p:nvPr/>
        </p:nvSpPr>
        <p:spPr>
          <a:xfrm>
            <a:off x="1192898" y="2212318"/>
            <a:ext cx="9661412" cy="1754326"/>
          </a:xfrm>
          <a:prstGeom prst="rect">
            <a:avLst/>
          </a:prstGeom>
          <a:noFill/>
        </p:spPr>
        <p:txBody>
          <a:bodyPr wrap="square" rtlCol="0">
            <a:spAutoFit/>
          </a:bodyPr>
          <a:lstStyle/>
          <a:p>
            <a:pPr algn="r" rtl="1"/>
            <a:r>
              <a:rPr lang="ar-JO" sz="2400" dirty="0">
                <a:solidFill>
                  <a:srgbClr val="C00000"/>
                </a:solidFill>
                <a:highlight>
                  <a:srgbClr val="FFFF00"/>
                </a:highlight>
                <a:latin typeface="Alexandria" charset="0"/>
                <a:cs typeface="Alexandria" charset="0"/>
              </a:rPr>
              <a:t>النتيجه: </a:t>
            </a:r>
            <a:r>
              <a:rPr lang="ar-EG" sz="2400" dirty="0">
                <a:latin typeface="Alexandria" charset="0"/>
                <a:cs typeface="Alexandria" charset="0"/>
              </a:rPr>
              <a:t>خلق شعورًا شخصيًا لدى المستهلكين. بجانب ذلك، قامت الحملة بتشجيع الناس على مشاركة زجاجات كوكاكولا مع أصدقائهم وأفراد عائلاتهم باستخدام وسائل التواصل الاجتماعي، مما خلق نوعًا من التفاعل الاجتماعي</a:t>
            </a:r>
            <a:r>
              <a:rPr lang="ar-EG" sz="1800" dirty="0"/>
              <a:t>.</a:t>
            </a:r>
          </a:p>
          <a:p>
            <a:pPr algn="r" rtl="1"/>
            <a:endParaRPr lang="ar-EG" sz="2000" dirty="0"/>
          </a:p>
          <a:p>
            <a:pPr marL="285750" indent="-285750" algn="r" rtl="1">
              <a:buFont typeface="Arial" panose="020B0604020202020204" pitchFamily="34" charset="0"/>
              <a:buChar char="•"/>
            </a:pPr>
            <a:endParaRPr lang="ar-EG" sz="1600" dirty="0"/>
          </a:p>
        </p:txBody>
      </p:sp>
      <p:sp>
        <p:nvSpPr>
          <p:cNvPr id="2" name="AutoShape 2" descr="ما هو الاقتصاد السلوكي ؟ | AvaTrade">
            <a:extLst>
              <a:ext uri="{FF2B5EF4-FFF2-40B4-BE49-F238E27FC236}">
                <a16:creationId xmlns:a16="http://schemas.microsoft.com/office/drawing/2014/main" xmlns="" id="{434C3F1D-7174-A9F3-1A50-AAC811ACA964}"/>
              </a:ext>
            </a:extLst>
          </p:cNvPr>
          <p:cNvSpPr>
            <a:spLocks noChangeAspect="1" noChangeArrowheads="1"/>
          </p:cNvSpPr>
          <p:nvPr/>
        </p:nvSpPr>
        <p:spPr bwMode="auto">
          <a:xfrm>
            <a:off x="6215917" y="329417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a:extLst>
              <a:ext uri="{FF2B5EF4-FFF2-40B4-BE49-F238E27FC236}">
                <a16:creationId xmlns:a16="http://schemas.microsoft.com/office/drawing/2014/main" xmlns="" id="{9B0042F0-04E3-AD52-8E54-CC202D13F44E}"/>
              </a:ext>
            </a:extLst>
          </p:cNvPr>
          <p:cNvPicPr>
            <a:picLocks noChangeAspect="1"/>
          </p:cNvPicPr>
          <p:nvPr/>
        </p:nvPicPr>
        <p:blipFill>
          <a:blip r:embed="rId4">
            <a:extLst>
              <a:ext uri="{28A0092B-C50C-407E-A947-70E740481C1C}">
                <a14:useLocalDpi xmlns:a14="http://schemas.microsoft.com/office/drawing/2010/main" val="0"/>
              </a:ext>
            </a:extLst>
          </a:blip>
          <a:srcRect r="-13181"/>
          <a:stretch/>
        </p:blipFill>
        <p:spPr>
          <a:xfrm>
            <a:off x="4143828" y="3429000"/>
            <a:ext cx="4144177" cy="2910838"/>
          </a:xfrm>
          <a:prstGeom prst="rect">
            <a:avLst/>
          </a:prstGeom>
        </p:spPr>
      </p:pic>
    </p:spTree>
    <p:extLst>
      <p:ext uri="{BB962C8B-B14F-4D97-AF65-F5344CB8AC3E}">
        <p14:creationId xmlns:p14="http://schemas.microsoft.com/office/powerpoint/2010/main" val="23768998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3549C20-A280-349F-4EB8-C80A82BC4C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B3010050-292C-8494-B1E2-52C09CB5D4E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65E219A-D9F0-F32A-3A13-A87A8267294B}"/>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431D38DB-3414-7C41-3120-26309C9B289B}"/>
              </a:ext>
            </a:extLst>
          </p:cNvPr>
          <p:cNvSpPr/>
          <p:nvPr/>
        </p:nvSpPr>
        <p:spPr>
          <a:xfrm>
            <a:off x="876977" y="1135975"/>
            <a:ext cx="10249650"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CDDA6EDA-4CA7-A5E4-D25B-4E11C0D88D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D65FB50-1C97-ADC5-5E5B-66B475DFA0EF}"/>
              </a:ext>
            </a:extLst>
          </p:cNvPr>
          <p:cNvSpPr txBox="1"/>
          <p:nvPr/>
        </p:nvSpPr>
        <p:spPr>
          <a:xfrm>
            <a:off x="1337690" y="1268171"/>
            <a:ext cx="9589016"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الخلاصة</a:t>
            </a:r>
          </a:p>
        </p:txBody>
      </p:sp>
      <p:sp>
        <p:nvSpPr>
          <p:cNvPr id="4" name="TextBox 3">
            <a:extLst>
              <a:ext uri="{FF2B5EF4-FFF2-40B4-BE49-F238E27FC236}">
                <a16:creationId xmlns:a16="http://schemas.microsoft.com/office/drawing/2014/main" xmlns="" id="{A5301789-F61B-F009-DE17-9C24DDB38812}"/>
              </a:ext>
            </a:extLst>
          </p:cNvPr>
          <p:cNvSpPr txBox="1"/>
          <p:nvPr/>
        </p:nvSpPr>
        <p:spPr>
          <a:xfrm>
            <a:off x="1265294" y="1713027"/>
            <a:ext cx="9661412" cy="4755148"/>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C00000"/>
                </a:solidFill>
                <a:highlight>
                  <a:srgbClr val="FFFF00"/>
                </a:highlight>
              </a:rPr>
              <a:t>الاقتصاد السلوكي </a:t>
            </a:r>
            <a:r>
              <a:rPr lang="ar-EG" sz="2400" dirty="0"/>
              <a:t>في التسويق الرقمي يعتمد على </a:t>
            </a:r>
            <a:r>
              <a:rPr lang="ar-EG" sz="2400" i="1" u="sng" dirty="0"/>
              <a:t>فهم العوامل النفسية والعاطفية التي تؤثر على قرارات الشراء وسلوك المستهلك</a:t>
            </a:r>
            <a:r>
              <a:rPr lang="ar-EG" sz="2400" dirty="0"/>
              <a:t>. من خلال تطبيق مفاهيم مثل "النفور من الخسارة"، حيث يفضل العملاء تجنب الخسارة على السعي لتحقيق المكاسب، و"التأطير" الذي يعني أن طريقة عرض المعلومات تؤثر في اتخاذ القرارات، يمكن للشركات تعزيز قرارات الشراء. </a:t>
            </a:r>
            <a:endParaRPr lang="ar-JO" sz="2400" dirty="0"/>
          </a:p>
          <a:p>
            <a:pPr marL="342900" indent="-342900" algn="just" rtl="1">
              <a:buFont typeface="Arial" panose="020B0604020202020204" pitchFamily="34" charset="0"/>
              <a:buChar char="•"/>
            </a:pPr>
            <a:endParaRPr lang="ar-EG" sz="600" dirty="0"/>
          </a:p>
          <a:p>
            <a:pPr marL="342900" indent="-342900" algn="just" rtl="1">
              <a:buFont typeface="Arial" panose="020B0604020202020204" pitchFamily="34" charset="0"/>
              <a:buChar char="•"/>
            </a:pPr>
            <a:r>
              <a:rPr lang="ar-EG" sz="2400" dirty="0"/>
              <a:t>كما أن "المنافسة </a:t>
            </a:r>
            <a:r>
              <a:rPr lang="ar-EG" sz="2400" dirty="0">
                <a:solidFill>
                  <a:srgbClr val="C00000"/>
                </a:solidFill>
                <a:highlight>
                  <a:srgbClr val="FFFF00"/>
                </a:highlight>
              </a:rPr>
              <a:t>السلوكية</a:t>
            </a:r>
            <a:r>
              <a:rPr lang="ar-EG" sz="2400" dirty="0"/>
              <a:t>" تخلق بيئة تحفيزية تشجع المستهلكين على التفاعل، بالإضافة إلى "التخصيص" الذي يتيح تقديم عروض وإعلانات مخصصة بناءً على سلوك المستخدم.</a:t>
            </a:r>
            <a:endParaRPr lang="ar-JO" sz="2400" dirty="0"/>
          </a:p>
          <a:p>
            <a:pPr marL="342900" indent="-342900" algn="just" rtl="1">
              <a:buFont typeface="Arial" panose="020B0604020202020204" pitchFamily="34" charset="0"/>
              <a:buChar char="•"/>
            </a:pPr>
            <a:endParaRPr lang="ar-EG" sz="600" dirty="0"/>
          </a:p>
          <a:p>
            <a:pPr marL="342900" indent="-342900" algn="just" rtl="1">
              <a:buFont typeface="Arial" panose="020B0604020202020204" pitchFamily="34" charset="0"/>
              <a:buChar char="•"/>
            </a:pPr>
            <a:r>
              <a:rPr lang="ar-EG" sz="2400" dirty="0">
                <a:solidFill>
                  <a:srgbClr val="C00000"/>
                </a:solidFill>
                <a:highlight>
                  <a:srgbClr val="FFFF00"/>
                </a:highlight>
              </a:rPr>
              <a:t> من الأمثلة العملية </a:t>
            </a:r>
            <a:r>
              <a:rPr lang="ar-EG" sz="2400" dirty="0"/>
              <a:t>على هذه المبادئ في التسويق الرقمي هو استخدام العروض التجريبية المجانية التي تعزز من شعور النفور من الخسارة عند قرب انتهاء الفترة التجريبية، وتخصيص الإعلانات على منصات مثل فيسبوك وإنستغرام لزيادة التفاعل، واستخدام العروض المحدودة لتوليد شعور بالإلحاح مما يحفز على اتخاذ قرارات شراء سريعة. </a:t>
            </a:r>
            <a:endParaRPr lang="ar-JO" sz="2400" dirty="0"/>
          </a:p>
          <a:p>
            <a:pPr marL="342900" indent="-342900" algn="just" rtl="1">
              <a:buFont typeface="Arial" panose="020B0604020202020204" pitchFamily="34" charset="0"/>
              <a:buChar char="•"/>
            </a:pPr>
            <a:endParaRPr lang="ar-EG" sz="300" dirty="0"/>
          </a:p>
          <a:p>
            <a:pPr marL="342900" indent="-342900" algn="just" rtl="1">
              <a:buFont typeface="Arial" panose="020B0604020202020204" pitchFamily="34" charset="0"/>
              <a:buChar char="•"/>
            </a:pPr>
            <a:r>
              <a:rPr lang="ar-EG" sz="2400" dirty="0"/>
              <a:t>بتطبيق هذه المبادئ، يمكن للشركات </a:t>
            </a:r>
            <a:r>
              <a:rPr lang="ar-EG" sz="2400" i="1" u="sng" dirty="0"/>
              <a:t>زيادة مبيعاتها وتحفيز سلوكيات الشراء بشكل فعال من خلال التأثير على العوامل النفسية للعملاء</a:t>
            </a:r>
            <a:r>
              <a:rPr lang="ar-EG" sz="2400" dirty="0"/>
              <a:t>.</a:t>
            </a:r>
            <a:endParaRPr lang="ar-EG" sz="2800" dirty="0"/>
          </a:p>
        </p:txBody>
      </p:sp>
      <p:sp>
        <p:nvSpPr>
          <p:cNvPr id="2" name="AutoShape 2" descr="ما هو الاقتصاد السلوكي ؟ | AvaTrade">
            <a:extLst>
              <a:ext uri="{FF2B5EF4-FFF2-40B4-BE49-F238E27FC236}">
                <a16:creationId xmlns:a16="http://schemas.microsoft.com/office/drawing/2014/main" xmlns="" id="{AB523725-FF3C-3AA1-82D3-C931FEFAB162}"/>
              </a:ext>
            </a:extLst>
          </p:cNvPr>
          <p:cNvSpPr>
            <a:spLocks noChangeAspect="1" noChangeArrowheads="1"/>
          </p:cNvSpPr>
          <p:nvPr/>
        </p:nvSpPr>
        <p:spPr bwMode="auto">
          <a:xfrm>
            <a:off x="6215917" y="329417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2345277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aca13214-df29-4e3c-a050-857c0bf7bd8e"/>
    <ds:schemaRef ds:uri="http://schemas.microsoft.com/office/infopath/2007/PartnerControls"/>
    <ds:schemaRef ds:uri="http://schemas.microsoft.com/office/2006/documentManagement/types"/>
    <ds:schemaRef ds:uri="http://schemas.openxmlformats.org/package/2006/metadata/core-properties"/>
    <ds:schemaRef ds:uri="688354b5-287c-4cda-825e-1d7935aea40e"/>
    <ds:schemaRef ds:uri="http://purl.org/dc/dcmitype/"/>
    <ds:schemaRef ds:uri="http://purl.org/dc/terms/"/>
    <ds:schemaRef ds:uri="http://schemas.microsoft.com/office/2006/metadata/properties"/>
    <ds:schemaRef ds:uri="http://purl.org/dc/elements/1.1/"/>
    <ds:schemaRef ds:uri="http://www.w3.org/XML/1998/namespace"/>
  </ds:schemaRefs>
</ds:datastoreItem>
</file>

<file path=customXml/itemProps3.xml><?xml version="1.0" encoding="utf-8"?>
<ds:datastoreItem xmlns:ds="http://schemas.openxmlformats.org/officeDocument/2006/customXml" ds:itemID="{78BD07DE-6620-4B11-B8CE-7E3C3AFEC548}"/>
</file>

<file path=docProps/app.xml><?xml version="1.0" encoding="utf-8"?>
<Properties xmlns="http://schemas.openxmlformats.org/officeDocument/2006/extended-properties" xmlns:vt="http://schemas.openxmlformats.org/officeDocument/2006/docPropsVTypes">
  <Template/>
  <TotalTime>13173</TotalTime>
  <Words>3645</Words>
  <Application>Microsoft Office PowerPoint</Application>
  <PresentationFormat>Widescreen</PresentationFormat>
  <Paragraphs>305</Paragraphs>
  <Slides>43</Slides>
  <Notes>36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Arial</vt:lpstr>
      <vt:lpstr>Calibri</vt:lpstr>
      <vt:lpstr>Calibri Light</vt:lpstr>
      <vt:lpstr>Microsoft Uighur</vt:lpstr>
      <vt:lpstr>Roboto</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573</cp:revision>
  <dcterms:created xsi:type="dcterms:W3CDTF">2023-04-29T09:08:00Z</dcterms:created>
  <dcterms:modified xsi:type="dcterms:W3CDTF">2025-03-24T02:44:40Z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