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80" r:id="rId2"/>
    <p:sldId id="271" r:id="rId3"/>
    <p:sldId id="313" r:id="rId4"/>
    <p:sldId id="276" r:id="rId5"/>
    <p:sldId id="481" r:id="rId6"/>
    <p:sldId id="256" r:id="rId7"/>
    <p:sldId id="306" r:id="rId8"/>
    <p:sldId id="482" r:id="rId9"/>
    <p:sldId id="483" r:id="rId10"/>
    <p:sldId id="484" r:id="rId11"/>
    <p:sldId id="485" r:id="rId12"/>
    <p:sldId id="512" r:id="rId13"/>
    <p:sldId id="486" r:id="rId14"/>
    <p:sldId id="513" r:id="rId15"/>
    <p:sldId id="493" r:id="rId16"/>
    <p:sldId id="501" r:id="rId17"/>
    <p:sldId id="499" r:id="rId18"/>
    <p:sldId id="492" r:id="rId19"/>
    <p:sldId id="497" r:id="rId20"/>
    <p:sldId id="502" r:id="rId21"/>
    <p:sldId id="500" r:id="rId22"/>
    <p:sldId id="511" r:id="rId23"/>
    <p:sldId id="503" r:id="rId24"/>
    <p:sldId id="494" r:id="rId25"/>
    <p:sldId id="490" r:id="rId26"/>
    <p:sldId id="498" r:id="rId27"/>
    <p:sldId id="504" r:id="rId28"/>
    <p:sldId id="509" r:id="rId29"/>
    <p:sldId id="487" r:id="rId30"/>
    <p:sldId id="510" r:id="rId31"/>
    <p:sldId id="491" r:id="rId32"/>
    <p:sldId id="495" r:id="rId33"/>
    <p:sldId id="505" r:id="rId34"/>
    <p:sldId id="508" r:id="rId35"/>
    <p:sldId id="488" r:id="rId36"/>
    <p:sldId id="489" r:id="rId37"/>
    <p:sldId id="496" r:id="rId38"/>
    <p:sldId id="507" r:id="rId39"/>
    <p:sldId id="514" r:id="rId40"/>
    <p:sldId id="515" r:id="rId41"/>
    <p:sldId id="516" r:id="rId42"/>
    <p:sldId id="517" r:id="rId43"/>
    <p:sldId id="518" r:id="rId44"/>
    <p:sldId id="519" r:id="rId45"/>
    <p:sldId id="506" r:id="rId46"/>
    <p:sldId id="521" r:id="rId47"/>
    <p:sldId id="522" r:id="rId48"/>
    <p:sldId id="523" r:id="rId49"/>
    <p:sldId id="524" r:id="rId50"/>
    <p:sldId id="525" r:id="rId51"/>
    <p:sldId id="526" r:id="rId52"/>
    <p:sldId id="527" r:id="rId53"/>
    <p:sldId id="528" r:id="rId54"/>
    <p:sldId id="520" r:id="rId55"/>
    <p:sldId id="529"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4"/>
            <p14:sldId id="509"/>
            <p14:sldId id="487"/>
            <p14:sldId id="510"/>
            <p14:sldId id="491"/>
            <p14:sldId id="495"/>
            <p14:sldId id="505"/>
            <p14:sldId id="508"/>
            <p14:sldId id="488"/>
            <p14:sldId id="489"/>
            <p14:sldId id="496"/>
            <p14:sldId id="507"/>
            <p14:sldId id="514"/>
            <p14:sldId id="515"/>
            <p14:sldId id="516"/>
            <p14:sldId id="517"/>
            <p14:sldId id="518"/>
            <p14:sldId id="519"/>
            <p14:sldId id="506"/>
            <p14:sldId id="521"/>
            <p14:sldId id="522"/>
            <p14:sldId id="523"/>
            <p14:sldId id="524"/>
            <p14:sldId id="525"/>
            <p14:sldId id="526"/>
            <p14:sldId id="527"/>
            <p14:sldId id="528"/>
            <p14:sldId id="520"/>
            <p14:sldId id="52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9C898F"/>
    <a:srgbClr val="6C263C"/>
    <a:srgbClr val="4472C4"/>
    <a:srgbClr val="8E5A6D"/>
    <a:srgbClr val="669BBC"/>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38397752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31187636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15867970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2.sv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16.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11" Type="http://schemas.openxmlformats.org/officeDocument/2006/relationships/image" Target="../media/image18.png"/><Relationship Id="rId5" Type="http://schemas.openxmlformats.org/officeDocument/2006/relationships/image" Target="../media/image14.sv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8.svg"/></Relationships>
</file>

<file path=ppt/slides/_rels/slide18.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20.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2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 Id="rId9" Type="http://schemas.microsoft.com/office/2007/relationships/hdphoto" Target="../media/hdphoto1.wdp"/></Relationships>
</file>

<file path=ppt/slides/_rels/slide2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2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27.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30.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33.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3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3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46.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47.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2.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3.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7.xml"/><Relationship Id="rId6" Type="http://schemas.openxmlformats.org/officeDocument/2006/relationships/image" Target="../media/image18.svg"/><Relationship Id="rId5" Type="http://schemas.openxmlformats.org/officeDocument/2006/relationships/image" Target="../media/image14.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8"/>
          <a:stretch>
            <a:fillRect/>
          </a:stretch>
        </p:blipFill>
        <p:spPr>
          <a:xfrm>
            <a:off x="6553862" y="1574947"/>
            <a:ext cx="3779848" cy="749873"/>
          </a:xfrm>
          <a:prstGeom prst="rect">
            <a:avLst/>
          </a:prstGeom>
        </p:spPr>
      </p:pic>
      <p:pic>
        <p:nvPicPr>
          <p:cNvPr id="7" name="Picture 6"/>
          <p:cNvPicPr>
            <a:picLocks noChangeAspect="1"/>
          </p:cNvPicPr>
          <p:nvPr/>
        </p:nvPicPr>
        <p:blipFill>
          <a:blip r:embed="rId9"/>
          <a:stretch>
            <a:fillRect/>
          </a:stretch>
        </p:blipFill>
        <p:spPr>
          <a:xfrm>
            <a:off x="6473889" y="3830595"/>
            <a:ext cx="4279763" cy="1316850"/>
          </a:xfrm>
          <a:prstGeom prst="rect">
            <a:avLst/>
          </a:prstGeom>
        </p:spPr>
      </p:pic>
      <p:pic>
        <p:nvPicPr>
          <p:cNvPr id="8" name="Picture 7"/>
          <p:cNvPicPr>
            <a:picLocks noChangeAspect="1"/>
          </p:cNvPicPr>
          <p:nvPr/>
        </p:nvPicPr>
        <p:blipFill>
          <a:blip r:embed="rId10"/>
          <a:stretch>
            <a:fillRect/>
          </a:stretch>
        </p:blipFill>
        <p:spPr>
          <a:xfrm>
            <a:off x="8884369" y="6158998"/>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381835" y="2560659"/>
            <a:ext cx="8241101" cy="116611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a:solidFill>
                  <a:schemeClr val="tx1">
                    <a:lumMod val="95000"/>
                    <a:lumOff val="5000"/>
                  </a:schemeClr>
                </a:solidFill>
                <a:cs typeface="mohammad bold art 1" pitchFamily="2" charset="-78"/>
              </a:rPr>
              <a:t>المحاضرة الرابعة</a:t>
            </a:r>
          </a:p>
          <a:p>
            <a:pPr algn="ctr"/>
            <a:r>
              <a:rPr lang="ar-EG" sz="2800" b="1" dirty="0" smtClean="0">
                <a:solidFill>
                  <a:srgbClr val="C00000"/>
                </a:solidFill>
                <a:cs typeface="mohammad bold art 1" pitchFamily="2" charset="-78"/>
              </a:rPr>
              <a:t>نظريات </a:t>
            </a:r>
            <a:r>
              <a:rPr lang="ar-EG" sz="2800" b="1" dirty="0">
                <a:solidFill>
                  <a:srgbClr val="C00000"/>
                </a:solidFill>
                <a:cs typeface="mohammad bold art 1" pitchFamily="2" charset="-78"/>
              </a:rPr>
              <a:t>التأثير الانتقائي الإعلامي ..المعطيات </a:t>
            </a:r>
            <a:r>
              <a:rPr lang="ar-EG" sz="2800" b="1" dirty="0" smtClean="0">
                <a:solidFill>
                  <a:srgbClr val="C00000"/>
                </a:solidFill>
                <a:cs typeface="mohammad bold art 1" pitchFamily="2" charset="-78"/>
              </a:rPr>
              <a:t>- الانتقادات </a:t>
            </a:r>
            <a:endParaRPr lang="ar-EG" sz="2800" b="1" dirty="0">
              <a:solidFill>
                <a:srgbClr val="C0000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1997777"/>
            <a:ext cx="9409471" cy="1597992"/>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المحاضرة الرابعة </a:t>
            </a:r>
          </a:p>
          <a:p>
            <a:pPr lvl="0" algn="ctr"/>
            <a:r>
              <a:rPr lang="ar-EG" sz="2800" b="1" dirty="0">
                <a:solidFill>
                  <a:prstClr val="white"/>
                </a:solidFill>
                <a:latin typeface="Simplified Arabic" panose="02020603050405020304" pitchFamily="18" charset="-78"/>
                <a:ea typeface="Calibri"/>
                <a:cs typeface="Simplified Arabic" panose="02020603050405020304" pitchFamily="18" charset="-78"/>
              </a:rPr>
              <a:t>نظريات التأثير الانتقائي الإعلامي...المعطيات</a:t>
            </a:r>
            <a:r>
              <a:rPr lang="ar-EG" sz="2800" b="1" dirty="0">
                <a:solidFill>
                  <a:prstClr val="white"/>
                </a:solidFill>
                <a:latin typeface="Simplified Arabic" panose="02020603050405020304" pitchFamily="18" charset="-78"/>
                <a:ea typeface="Calibri"/>
                <a:cs typeface="+mj-cs"/>
              </a:rPr>
              <a:t>&amp;</a:t>
            </a:r>
            <a:r>
              <a:rPr lang="ar-EG" sz="2800" b="1" dirty="0">
                <a:solidFill>
                  <a:prstClr val="white"/>
                </a:solidFill>
                <a:latin typeface="Simplified Arabic" panose="02020603050405020304" pitchFamily="18" charset="-78"/>
                <a:ea typeface="Calibri"/>
                <a:cs typeface="Simplified Arabic" panose="02020603050405020304" pitchFamily="18" charset="-78"/>
              </a:rPr>
              <a:t> الانتقادات</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الرابعة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832943" y="863231"/>
            <a:ext cx="9413369" cy="5270350"/>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r" rtl="1">
              <a:lnSpc>
                <a:spcPct val="107000"/>
              </a:lnSpc>
              <a:buFont typeface="Wingdings" panose="05000000000000000000" pitchFamily="2" charset="2"/>
              <a:buChar char="§"/>
            </a:pPr>
            <a:r>
              <a:rPr lang="ar-EG" sz="2400" b="1" dirty="0">
                <a:solidFill>
                  <a:srgbClr val="002060"/>
                </a:solidFill>
                <a:ea typeface="Calibri"/>
                <a:cs typeface="Simplified Arabic"/>
              </a:rPr>
              <a:t>المحاضرة السابقة ( الثالثة) تحدثنا فيها بشكل سريع وموجز حول النقاط التالية</a:t>
            </a:r>
            <a:r>
              <a:rPr lang="ar-EG" sz="2800" b="1" dirty="0">
                <a:solidFill>
                  <a:srgbClr val="002060"/>
                </a:solidFill>
                <a:ea typeface="Calibri"/>
                <a:cs typeface="Simplified Arabic"/>
              </a:rPr>
              <a:t>:</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المفهوم العلمي للنظرية.                                - عملية بناء النظرية.</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وظائف النظرية العلمية .                               - اختبار النظرية.</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معايير صلاحية النظرية.                                - مراحل بناء ( تكوين النظرية)</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الفرق بين النظرية والنموذج.                          - العوامل المساعدة في بناء النظرية.</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معايير وسمات النظرية العلمية. </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خصائص النظرية الجيدة.                                -فاعلية النظرية .</a:t>
            </a:r>
          </a:p>
          <a:p>
            <a:pPr marL="342900" lvl="0" indent="-342900" algn="r"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بنية مفهوم النظرية                                       - تقسيم النظريات.    </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نظريات التأثير المباشر لوسائل  الإعلام على الجمهور ( نظرية القذيفة السحرية .. المعطيات&amp; الانتقادات )</a:t>
            </a:r>
          </a:p>
          <a:p>
            <a:pPr lvl="0" algn="r" rtl="1">
              <a:lnSpc>
                <a:spcPct val="107000"/>
              </a:lnSpc>
            </a:pPr>
            <a:endParaRPr lang="ar-EG" sz="24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p:cNvPicPr>
            <a:picLocks noChangeAspect="1"/>
          </p:cNvPicPr>
          <p:nvPr/>
        </p:nvPicPr>
        <p:blipFill>
          <a:blip r:embed="rId9"/>
          <a:stretch>
            <a:fillRect/>
          </a:stretch>
        </p:blipFill>
        <p:spPr>
          <a:xfrm>
            <a:off x="10378576" y="1954470"/>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6998" y="753233"/>
            <a:ext cx="10316071" cy="55581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4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تمهيد. </a:t>
            </a:r>
          </a:p>
          <a:p>
            <a:pPr marL="342900" lvl="0" indent="-342900" algn="justLow" rtl="1">
              <a:lnSpc>
                <a:spcPct val="107000"/>
              </a:lnSpc>
              <a:spcAft>
                <a:spcPts val="800"/>
              </a:spcAft>
              <a:buFontTx/>
              <a:buChar char="-"/>
              <a:tabLst>
                <a:tab pos="904875" algn="l"/>
              </a:tabLst>
            </a:pPr>
            <a:r>
              <a:rPr lang="ar-EG" sz="24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الاتجاهات البحثية لنظريات التأثير الانتقائي.</a:t>
            </a:r>
          </a:p>
          <a:p>
            <a:pPr marL="342900" lvl="0" indent="-342900" algn="justLow" rtl="1">
              <a:lnSpc>
                <a:spcPct val="107000"/>
              </a:lnSpc>
              <a:spcAft>
                <a:spcPts val="800"/>
              </a:spcAft>
              <a:buFontTx/>
              <a:buChar char="-"/>
              <a:tabLst>
                <a:tab pos="904875" algn="l"/>
              </a:tabLst>
            </a:pPr>
            <a:r>
              <a:rPr lang="ar-EG" sz="24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أولاً: نظرية الاستخدامات والإشباعات ( الأهداف، الفروض، العناصر، الانتقادات، والاتجاهات الجديدة في بحوث الاستخدامات والإشباعات).</a:t>
            </a:r>
          </a:p>
          <a:p>
            <a:pPr marL="342900" lvl="0" indent="-342900" algn="justLow" rtl="1">
              <a:lnSpc>
                <a:spcPct val="107000"/>
              </a:lnSpc>
              <a:spcAft>
                <a:spcPts val="800"/>
              </a:spcAft>
              <a:buFontTx/>
              <a:buChar char="-"/>
              <a:tabLst>
                <a:tab pos="904875" algn="l"/>
              </a:tabLst>
            </a:pPr>
            <a:r>
              <a:rPr lang="ar-EG" sz="24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ثانياً: نظرية انتقال الاتصال على مرحلتين ( خطوتين).</a:t>
            </a:r>
          </a:p>
          <a:p>
            <a:pPr marL="342900" lvl="0" indent="-342900" algn="justLow" rtl="1">
              <a:lnSpc>
                <a:spcPct val="107000"/>
              </a:lnSpc>
              <a:spcAft>
                <a:spcPts val="800"/>
              </a:spcAft>
              <a:buFontTx/>
              <a:buChar char="-"/>
              <a:tabLst>
                <a:tab pos="904875" algn="l"/>
              </a:tabLst>
            </a:pPr>
            <a:r>
              <a:rPr lang="ar-EG" sz="24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ثالثاً: نظرية انتشار المبتكرات (المستحدثات). </a:t>
            </a:r>
          </a:p>
          <a:p>
            <a:pPr marL="342900" lvl="0" indent="-342900" algn="justLow" rtl="1">
              <a:lnSpc>
                <a:spcPct val="107000"/>
              </a:lnSpc>
              <a:spcAft>
                <a:spcPts val="800"/>
              </a:spcAft>
              <a:buFontTx/>
              <a:buChar char="-"/>
              <a:tabLst>
                <a:tab pos="904875" algn="l"/>
              </a:tabLst>
            </a:pPr>
            <a:r>
              <a:rPr lang="ar-EG" sz="24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r>
              <a:rPr lang="ar-EG" sz="24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6347" y="166901"/>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2176" y="395958"/>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الرابعة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538230" y="-166592"/>
            <a:ext cx="2649477"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4164" y="1080331"/>
            <a:ext cx="10528629" cy="496358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تمهيد.</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rPr>
              <a:t> شهدت أدبيات الإعلام ونظرياته تحولاً جوهرياً منذ نظرية الآثار الموحدة (نظرية الرصاصة) والتي أشارت لتأثير وسائل الاتصال بطريقة موحدة على الأفراد، فانتقلت إلى تبني مفهوم الآثار غير المباشرة لوسائل الإعلام، وأُعيد النظر في طبيعة العلاقة بين وسائل الإعلام والأفراد، وتم رفض فكرة أن الناس يواجهون وسائل الإعلام باعتبارهم جمهوراً لا رابط بين أفراده، وظهر تصور جديد بأن جمهور وسائل الإعلام عبارة عن كائنات اجتماعية مرتبطة ببيئاتها الاجتماعية.</a:t>
            </a:r>
            <a:endParaRPr lang="en-US"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الرابعة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444136" y="-85670"/>
            <a:ext cx="2649477" cy="1166001"/>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66856" y="1152241"/>
            <a:ext cx="8084468" cy="422116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lvl="0"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rPr>
              <a:t>وسوف نعرض فيما يلي نظريات التأثير الانتقائي، وهي تتكون من ثلاث اتجاهات بحثية هي: </a:t>
            </a:r>
          </a:p>
          <a:p>
            <a:pPr marL="457200" lvl="0" indent="-457200" algn="justLow" rtl="1">
              <a:lnSpc>
                <a:spcPct val="107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mj-cs"/>
              </a:rPr>
              <a:t>1</a:t>
            </a:r>
            <a:r>
              <a:rPr lang="ar-EG" sz="2800" dirty="0">
                <a:solidFill>
                  <a:srgbClr val="002060"/>
                </a:solidFill>
                <a:latin typeface="Calibri" panose="020F0502020204030204" pitchFamily="34" charset="0"/>
                <a:ea typeface="Calibri" panose="020F0502020204030204" pitchFamily="34" charset="0"/>
              </a:rPr>
              <a:t>.	مدخل الفروق الفردية.</a:t>
            </a:r>
          </a:p>
          <a:p>
            <a:pPr marL="457200" lvl="0" indent="-457200" algn="justLow" rtl="1">
              <a:lnSpc>
                <a:spcPct val="107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mj-cs"/>
              </a:rPr>
              <a:t>2</a:t>
            </a:r>
            <a:r>
              <a:rPr lang="ar-EG" sz="2800" dirty="0">
                <a:solidFill>
                  <a:srgbClr val="002060"/>
                </a:solidFill>
                <a:latin typeface="Calibri" panose="020F0502020204030204" pitchFamily="34" charset="0"/>
                <a:ea typeface="Calibri" panose="020F0502020204030204" pitchFamily="34" charset="0"/>
              </a:rPr>
              <a:t>.	مدخل الفئات الاجتماعية.</a:t>
            </a:r>
          </a:p>
          <a:p>
            <a:pPr marL="457200" lvl="0" indent="-457200" algn="justLow" rtl="1">
              <a:lnSpc>
                <a:spcPct val="107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mj-cs"/>
              </a:rPr>
              <a:t>3</a:t>
            </a:r>
            <a:r>
              <a:rPr lang="ar-EG" sz="2800" dirty="0">
                <a:solidFill>
                  <a:srgbClr val="002060"/>
                </a:solidFill>
                <a:latin typeface="Calibri" panose="020F0502020204030204" pitchFamily="34" charset="0"/>
                <a:ea typeface="Calibri" panose="020F0502020204030204" pitchFamily="34" charset="0"/>
              </a:rPr>
              <a:t>.	مدخل العلاقات الاجتماعية.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الرابعة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76745" y="116367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371485" y="1244310"/>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الرابعة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3477491" y="1428065"/>
            <a:ext cx="8438311" cy="4135804"/>
          </a:xfrm>
          <a:prstGeom prst="round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rPr>
              <a:t>أولاً: مدخل الفروق الفردية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Individual Differences Approach</a:t>
            </a:r>
            <a:r>
              <a:rPr lang="en-US" sz="2400" b="1" dirty="0">
                <a:solidFill>
                  <a:srgbClr val="002060"/>
                </a:solidFill>
                <a:latin typeface="Arial" panose="020B0604020202020204" pitchFamily="34" charset="0"/>
                <a:ea typeface="Calibri" panose="020F0502020204030204" pitchFamily="34" charset="0"/>
                <a:cs typeface="Arial" panose="020B0604020202020204" pitchFamily="34" charset="0"/>
              </a:rPr>
              <a:t>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     ينطلق هذا المدخل من أن كل فرد في المجتمع له بنية إدراكية مختلفة من حيث الاحتياجات والعادات الإدراكية والمعتقدات والقيم والمهارات، ويري الإعلاميون المهتمون بهذا المجال أن الفروق الفردية في البنية النفسية أو الإدراكية لأفراد المجتمع هي مفاتيح تكوين اهتماماتهم بوسائل الإعلام، وسلوكهم نحو القضايا والموضوعات التي تمت مناقشتها.</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3392" y="882315"/>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95038" y="983636"/>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الرابعة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95038"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2022764" y="882315"/>
            <a:ext cx="9948553" cy="5361848"/>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15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rPr>
              <a:t>الانتقائية (الاصطفائية) في ضوء الفروق الفردية: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u="sng" dirty="0">
                <a:solidFill>
                  <a:srgbClr val="002060"/>
                </a:solidFill>
                <a:latin typeface="Calibri" panose="020F0502020204030204" pitchFamily="34" charset="0"/>
                <a:ea typeface="Calibri" panose="020F0502020204030204" pitchFamily="34" charset="0"/>
              </a:rPr>
              <a:t>يري " ديلفير" و روكتيش" أن سلوك أفراد المجتمع تجاه وسائل الإعلام تتحكم به أربع قواعد رئيسية هي: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rPr>
              <a:t>قاعدة الانتباه والاهتمام الانتقائي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Selective Interest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تقوم هذه القاعدة على أن الأفراد يهتمون وينتبهون لمضامين إعلامية بعينها ويهملون مضامين أخرى بتأثير بنيتهم المعرفية، وانتماءاتهم، ومصالحهم، واتجاهاتهم، وحاجاتهم، وبتأثير متغيرات أخرى كالحالة الاجتماعية والمهنة ودرجة التعليم.... الخ</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rPr>
              <a:t>2. قاعدة الإدراك الانتقائي: </a:t>
            </a:r>
            <a:r>
              <a:rPr lang="en-US" sz="2400" b="1" dirty="0">
                <a:solidFill>
                  <a:srgbClr val="002060"/>
                </a:solidFill>
                <a:latin typeface="Calibri" panose="020F0502020204030204" pitchFamily="34" charset="0"/>
                <a:ea typeface="Calibri" panose="020F0502020204030204" pitchFamily="34" charset="0"/>
                <a:cs typeface="+mj-cs"/>
              </a:rPr>
              <a:t>Selective Perception</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تقوم هذه القاعدة على فكرة أن من لديهم صفات نفسية متميزة، وتوجهات سلوكية خاصة تبعاً لانتماءاتهم الاجتماعية سيفسرون المضمون الإعلامي نفسه بأساليب تبعاً لفروقهم الفردية تلك</a:t>
            </a:r>
            <a:r>
              <a:rPr lang="ar-EG" sz="2800" dirty="0">
                <a:solidFill>
                  <a:srgbClr val="002060"/>
                </a:solidFill>
                <a:latin typeface="Calibri" panose="020F0502020204030204" pitchFamily="34" charset="0"/>
                <a:ea typeface="Calibri" panose="020F050202020403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4836" y="785231"/>
            <a:ext cx="10167958" cy="4953749"/>
          </a:xfrm>
          <a:prstGeom prst="roundRect">
            <a:avLst>
              <a:gd name="adj" fmla="val 6140"/>
            </a:avLst>
          </a:prstGeom>
          <a:ln>
            <a:noFill/>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15000"/>
              </a:lnSpc>
              <a:spcAft>
                <a:spcPts val="800"/>
              </a:spcAft>
            </a:pPr>
            <a:endParaRPr lang="en-US"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rPr>
              <a:t>3</a:t>
            </a:r>
            <a:r>
              <a:rPr lang="ar-EG" sz="2400" b="1" dirty="0">
                <a:solidFill>
                  <a:srgbClr val="002060"/>
                </a:solidFill>
                <a:latin typeface="Calibri" panose="020F0502020204030204" pitchFamily="34" charset="0"/>
                <a:ea typeface="Calibri" panose="020F0502020204030204" pitchFamily="34" charset="0"/>
              </a:rPr>
              <a:t>. قاعدة التذكر الانتقائي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Selective Retention</a:t>
            </a:r>
            <a:r>
              <a:rPr lang="en-US" sz="2400" b="1" dirty="0">
                <a:solidFill>
                  <a:srgbClr val="002060"/>
                </a:solidFill>
                <a:latin typeface="Arial" panose="020B0604020202020204" pitchFamily="34" charset="0"/>
                <a:ea typeface="Calibri" panose="020F0502020204030204" pitchFamily="34" charset="0"/>
                <a:cs typeface="Arial" panose="020B0604020202020204" pitchFamily="34" charset="0"/>
              </a:rPr>
              <a:t>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تقوم هذه القاعدة على مبدأ أن بعض الأفراد لديهم ذاكرة حية وواضحة، تستمر فترات طويلة من الزمن تجاه بعض أنواع المضامين الإعلامية، وهناك أفراد آخرون، يؤدي اختلاف بياناتهم المعرفية وعلاقاتهم الاجتماعية إلى نسيان مضامين إعلامية معينة بسرعة، إذ يتضافر مبدأ التخزين الانتقائي في الذاكرة مع الاهتمام والانتباه الانتقائي مع الإدراك الإنتقائي لتحديد طبيعة وشدة وعمق استمرارية الرسالة الإعلامية على المتلقين.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rPr>
              <a:t>4. قاعدة السلوك الانتقائي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Selective Behavior </a:t>
            </a: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يُعد السلوك الحلقة الأخيرة في السلسلة الانتقائية فكل فرد لن يتصرف بالأسلوب نفسه نتيجة التعرض لرسالة إعلامية معينة، وكل هذه الاستجابات ستكون معتمدة على التأثيرات المتداخلة للتأثيرات الموجودة</a:t>
            </a:r>
            <a:r>
              <a:rPr lang="ar-EG" sz="2400" dirty="0" smtClean="0">
                <a:solidFill>
                  <a:srgbClr val="002060"/>
                </a:solidFill>
                <a:latin typeface="Calibri" panose="020F0502020204030204" pitchFamily="34" charset="0"/>
                <a:ea typeface="Calibri" panose="020F0502020204030204" pitchFamily="34" charset="0"/>
              </a:rPr>
              <a:t>.</a:t>
            </a:r>
          </a:p>
          <a:p>
            <a:pPr algn="justLow" rtl="1">
              <a:lnSpc>
                <a:spcPct val="115000"/>
              </a:lnSpc>
              <a:spcAft>
                <a:spcPts val="800"/>
              </a:spcAf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2282118" y="181987"/>
            <a:ext cx="2300748" cy="60324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الرابعة</a:t>
            </a:r>
          </a:p>
        </p:txBody>
      </p:sp>
    </p:spTree>
    <p:extLst>
      <p:ext uri="{BB962C8B-B14F-4D97-AF65-F5344CB8AC3E}">
        <p14:creationId xmlns:p14="http://schemas.microsoft.com/office/powerpoint/2010/main" val="3428399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9992" y="1119019"/>
            <a:ext cx="9129508" cy="4376353"/>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rPr>
              <a:t>ثانياً: مدخل الفئات الاجتماعية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Social Categories Approach</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يتداخل مدخل الفئات الاجتماعية مع اتجاه الفروق الفردية، فمعرفة متغيرات العمر، والتعليم، والدخل... الخ يمكن أن تعطي مؤشراً لتحديد نوعية المضمون الاتصالي الذي يتعرض له فرد معين؛ إلا أن مدخل الفئات الاجتماعية يركز على أن انطواء الفرد ضمن فئات ومجموعات اجتماعية معينة يجعله يستجيب بطريقة مختلفة عما لو كان ينتمي إلى فئة اجتماعية أخرى.</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17986" y="948717"/>
            <a:ext cx="18140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280308" y="1061884"/>
            <a:ext cx="1489498"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dirty="0">
                <a:solidFill>
                  <a:srgbClr val="852F4A"/>
                </a:solidFill>
              </a:rPr>
              <a:t>ا</a:t>
            </a:r>
            <a:r>
              <a:rPr lang="ar-EG" b="1" dirty="0">
                <a:solidFill>
                  <a:srgbClr val="852F4A"/>
                </a:solidFill>
              </a:rPr>
              <a:t>لمحاضرة الرابعة</a:t>
            </a:r>
            <a:endParaRPr lang="ar-EG" dirty="0"/>
          </a:p>
        </p:txBody>
      </p:sp>
    </p:spTree>
    <p:extLst>
      <p:ext uri="{BB962C8B-B14F-4D97-AF65-F5344CB8AC3E}">
        <p14:creationId xmlns:p14="http://schemas.microsoft.com/office/powerpoint/2010/main" val="2088908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76624" y="1300888"/>
            <a:ext cx="9126170" cy="3923874"/>
          </a:xfrm>
          <a:prstGeom prst="roundRect">
            <a:avLst>
              <a:gd name="adj" fmla="val 6140"/>
            </a:avLst>
          </a:prstGeom>
          <a:ln>
            <a:noFill/>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rPr>
              <a:t>ثالثاً: مدخل العلاقات الاجتماعية </a:t>
            </a:r>
            <a:r>
              <a:rPr lang="en-US" sz="2400" b="1" dirty="0">
                <a:solidFill>
                  <a:srgbClr val="002060"/>
                </a:solidFill>
                <a:latin typeface="Arial" panose="020B0604020202020204" pitchFamily="34" charset="0"/>
                <a:ea typeface="Calibri" panose="020F0502020204030204" pitchFamily="34" charset="0"/>
                <a:cs typeface="+mj-cs"/>
              </a:rPr>
              <a:t>Social Relation Approach</a:t>
            </a:r>
            <a:endParaRPr lang="ar-EG" sz="2400" b="1" dirty="0">
              <a:solidFill>
                <a:srgbClr val="002060"/>
              </a:solidFill>
              <a:latin typeface="Arial" panose="020B060402020202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ea typeface="Calibri" panose="020F0502020204030204" pitchFamily="34" charset="0"/>
              </a:rPr>
              <a:t>يؤكد هذا المدخل أن الأفراد في المجتمعات لا يعيشون حالة عزلة و لا يخضعون لتأثير الرسائل الإعلامية وليسوا مجردين من أية روابط اجتماعية، بل على العكس تسود علاقات شخصية واجتماعية بين الأفراد مما يؤثر في تشكيل آرائهم وتحديد طبيعة سلوكهم الاتصالي</a:t>
            </a:r>
            <a:endParaRPr lang="en-US" sz="2400" dirty="0">
              <a:solidFill>
                <a:srgbClr val="002060"/>
              </a:solidFill>
              <a:latin typeface="Calibri" panose="020F0502020204030204" pitchFamily="34" charset="0"/>
              <a:ea typeface="Calibri" panose="020F050202020403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3080667" y="1136753"/>
            <a:ext cx="8934903" cy="5098768"/>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rPr>
              <a:t>أولاً: نظرية الاستخدامات والإشباعات</a:t>
            </a:r>
            <a:r>
              <a:rPr lang="ar-EG" sz="2800" dirty="0">
                <a:solidFill>
                  <a:srgbClr val="002060"/>
                </a:solidFill>
                <a:latin typeface="Calibri" panose="020F0502020204030204" pitchFamily="34" charset="0"/>
                <a:ea typeface="Calibri" panose="020F0502020204030204" pitchFamily="34" charset="0"/>
              </a:rPr>
              <a:t>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Uses and Gratifications</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SA" sz="2800" dirty="0">
                <a:solidFill>
                  <a:srgbClr val="002060"/>
                </a:solidFill>
                <a:latin typeface="Calibri" panose="020F0502020204030204" pitchFamily="34" charset="0"/>
                <a:ea typeface="Calibri" panose="020F0502020204030204" pitchFamily="34" charset="0"/>
              </a:rPr>
              <a:t>     تُجيب هذه النظرية عن السؤال الكبير: لماذا يتصل الناس بالإعلام، وما الاحتياجات التي تجعل الأفراد يستخدمون وسائل الإعلام، ما الوظائف التي تقوم بها، أو بالأحرى، ما الذي يفعله الإعلام في الناس؟</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SA" sz="2800" dirty="0">
                <a:solidFill>
                  <a:srgbClr val="002060"/>
                </a:solidFill>
                <a:latin typeface="Calibri" panose="020F0502020204030204" pitchFamily="34" charset="0"/>
                <a:ea typeface="Calibri" panose="020F0502020204030204" pitchFamily="34" charset="0"/>
              </a:rPr>
              <a:t>      ومسألة أهداف المتلقي من تعرضه للوسيلة الإعلامية، من القضايا التي شغلت المهنيين العاملين في الصحف أو الباحثين الراصدين لتعرض الجمهور للراديو أو التليفزيون منذ عشرات السنين، فأصحاب دور النشر والعلماء يسألون أنفسهم دوماً: ماذا يحتاج الجمهور؟ ما الإجراء الذي يحققه من وراء اتصاله؟</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6799" y="924277"/>
            <a:ext cx="10541561" cy="4677096"/>
          </a:xfrm>
          <a:prstGeom prst="roundRect">
            <a:avLst>
              <a:gd name="adj" fmla="val 6140"/>
            </a:avLst>
          </a:prstGeom>
          <a:ln>
            <a:noFill/>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rPr>
              <a:t>وقد جسدت الدراسات الإعلامية الإجابة عن هذه التساؤلات في نظرية الاستخدامات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والإشباعات</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Uses  and Gratification</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التي أبرزها ووضع نماذجها العالم الياهو كاتز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Katz</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و </a:t>
            </a:r>
            <a:r>
              <a:rPr lang="ar-SA" sz="2400" dirty="0" err="1">
                <a:solidFill>
                  <a:srgbClr val="002060"/>
                </a:solidFill>
                <a:latin typeface="Calibri" panose="020F0502020204030204" pitchFamily="34" charset="0"/>
                <a:ea typeface="Calibri" panose="020F0502020204030204" pitchFamily="34" charset="0"/>
              </a:rPr>
              <a:t>بلومر</a:t>
            </a:r>
            <a:r>
              <a:rPr lang="ar-SA" sz="2400" dirty="0">
                <a:solidFill>
                  <a:srgbClr val="002060"/>
                </a:solidFill>
                <a:latin typeface="Calibri" panose="020F0502020204030204" pitchFamily="34" charset="0"/>
                <a:ea typeface="Calibri" panose="020F050202020403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Blumer</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عندما وضعا كتابهما</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r>
              <a:rPr lang="ar-SA" sz="2400" dirty="0">
                <a:solidFill>
                  <a:srgbClr val="002060"/>
                </a:solidFill>
                <a:latin typeface="Calibri" panose="020F0502020204030204" pitchFamily="34" charset="0"/>
                <a:ea typeface="Calibri" panose="020F0502020204030204" pitchFamily="34" charset="0"/>
              </a:rPr>
              <a:t> استخدامات وسائل الاتصال الجماهيري عام </a:t>
            </a: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1974</a:t>
            </a:r>
            <a:r>
              <a:rPr lang="ar-SA" sz="2400" dirty="0">
                <a:solidFill>
                  <a:srgbClr val="002060"/>
                </a:solidFill>
                <a:latin typeface="Calibri" panose="020F0502020204030204" pitchFamily="34" charset="0"/>
                <a:ea typeface="Calibri" panose="020F0502020204030204" pitchFamily="34" charset="0"/>
              </a:rPr>
              <a:t> . ثم طورها عشرات الباحثين في مجال الإعلام والدراسات الاجتماعية والنفسية</a:t>
            </a:r>
            <a:r>
              <a:rPr lang="ar-EG" sz="2400" dirty="0">
                <a:solidFill>
                  <a:srgbClr val="002060"/>
                </a:solidFill>
                <a:latin typeface="Calibri" panose="020F0502020204030204" pitchFamily="34" charset="0"/>
                <a:ea typeface="Calibri" panose="020F0502020204030204" pitchFamily="34" charset="0"/>
              </a:rPr>
              <a:t>. </a:t>
            </a:r>
            <a:r>
              <a:rPr lang="ar-SA" sz="2400" dirty="0">
                <a:solidFill>
                  <a:srgbClr val="002060"/>
                </a:solidFill>
                <a:latin typeface="Calibri" panose="020F0502020204030204" pitchFamily="34" charset="0"/>
                <a:ea typeface="Calibri" panose="020F0502020204030204" pitchFamily="34" charset="0"/>
              </a:rPr>
              <a:t>وعلى الرغم من أن الإجابة بسيطة عن هذه التساؤلات وقد تتلخص في</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r>
              <a:rPr lang="ar-SA" sz="2400" dirty="0">
                <a:solidFill>
                  <a:srgbClr val="002060"/>
                </a:solidFill>
                <a:latin typeface="Calibri" panose="020F0502020204030204" pitchFamily="34" charset="0"/>
                <a:ea typeface="Calibri" panose="020F0502020204030204" pitchFamily="34" charset="0"/>
              </a:rPr>
              <a:t> معرفة الأخبار أو تفسير الأحداث أو التسلية والامتناع أو التعلم والتعارف والتفاعل الاجتماعي العام؛ إلا أن هذه الاحتياجات شديدة التعقيد عندما يتعلق الأمر بمضمون الإعلام، أو بمكونات الإنسان النفسية والاجتماعية</a:t>
            </a:r>
            <a:r>
              <a:rPr lang="ar-EG" sz="2400" dirty="0">
                <a:solidFill>
                  <a:srgbClr val="002060"/>
                </a:solidFill>
                <a:latin typeface="Calibri" panose="020F0502020204030204" pitchFamily="34" charset="0"/>
                <a:ea typeface="Calibri" panose="020F050202020403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الرابعة</a:t>
            </a:r>
          </a:p>
        </p:txBody>
      </p:sp>
    </p:spTree>
    <p:extLst>
      <p:ext uri="{BB962C8B-B14F-4D97-AF65-F5344CB8AC3E}">
        <p14:creationId xmlns:p14="http://schemas.microsoft.com/office/powerpoint/2010/main" val="37386596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484306" y="1119851"/>
            <a:ext cx="9127339" cy="5161100"/>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ct val="115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rPr>
              <a:t>الدوافع والحاجات</a:t>
            </a:r>
            <a:r>
              <a:rPr lang="en-US" sz="2400" b="1"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SA" sz="2400" b="1" dirty="0">
                <a:solidFill>
                  <a:srgbClr val="002060"/>
                </a:solidFill>
                <a:latin typeface="Calibri" panose="020F0502020204030204" pitchFamily="34" charset="0"/>
                <a:ea typeface="Calibri" panose="020F0502020204030204" pitchFamily="34" charset="0"/>
              </a:rPr>
              <a:t>الحاجة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Need</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تعنى شعور الفرد بنقص معين من الناحية النفسية والاجتماعية، وعند تحققه واكتماله يشعر بحالة من الرضا وال</a:t>
            </a:r>
            <a:r>
              <a:rPr lang="ar-EG" sz="2400" dirty="0">
                <a:solidFill>
                  <a:srgbClr val="002060"/>
                </a:solidFill>
                <a:latin typeface="Calibri" panose="020F0502020204030204" pitchFamily="34" charset="0"/>
                <a:ea typeface="Calibri" panose="020F0502020204030204" pitchFamily="34" charset="0"/>
              </a:rPr>
              <a:t>إ</a:t>
            </a:r>
            <a:r>
              <a:rPr lang="ar-SA" sz="2400" dirty="0">
                <a:solidFill>
                  <a:srgbClr val="002060"/>
                </a:solidFill>
                <a:latin typeface="Calibri" panose="020F0502020204030204" pitchFamily="34" charset="0"/>
                <a:ea typeface="Calibri" panose="020F0502020204030204" pitchFamily="34" charset="0"/>
              </a:rPr>
              <a:t>شباع</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Arial" panose="020B0604020202020204" pitchFamily="34" charset="0"/>
              <a:buChar char="-"/>
            </a:pPr>
            <a:r>
              <a:rPr lang="ar-SA" sz="2400" b="1" dirty="0">
                <a:solidFill>
                  <a:srgbClr val="002060"/>
                </a:solidFill>
                <a:latin typeface="Calibri" panose="020F0502020204030204" pitchFamily="34" charset="0"/>
                <a:ea typeface="Calibri" panose="020F0502020204030204" pitchFamily="34" charset="0"/>
              </a:rPr>
              <a:t>الدافع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Motive</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يعنى مثير داخلي أو حالة نفسية داخلية تدفع الإنسان إلى سلوك معين يقوى استجابته إلى مثير ما ويشبع حاجته. وتقاس درجة الدافع بعدة صفات منها الطاقة المبذولة والاستمرار والتنوع</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Arial" panose="020B0604020202020204" pitchFamily="34" charset="0"/>
                <a:ea typeface="Calibri" panose="020F0502020204030204" pitchFamily="34" charset="0"/>
              </a:rPr>
              <a:t>وفي هذا السياق تتعدد حاجات الإنسان بشكل واسع ولكنها قد تدور حول</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Arial" panose="020B0604020202020204" pitchFamily="34" charset="0"/>
                <a:ea typeface="Calibri" panose="020F0502020204030204" pitchFamily="34" charset="0"/>
              </a:rPr>
              <a:t>السعادة، الآمان، تقدير النسق الاجتماعي، الانتماء، الارتقاء، الاحترام، المعرفة، الحق، الخير، الجمال، الأسرة، الأصدقاء، الجماعة، الرضا، المتعة، الراحة، الفهم، المشاركة، الاستطلاع، تأكيد الهوية الشخصية والاجتماعية</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Arial" panose="020B0604020202020204" pitchFamily="34" charset="0"/>
                <a:ea typeface="Calibri" panose="020F0502020204030204" pitchFamily="34" charset="0"/>
              </a:rPr>
              <a:t>وفى هذ</a:t>
            </a:r>
            <a:r>
              <a:rPr lang="ar-EG" sz="2400" dirty="0">
                <a:solidFill>
                  <a:srgbClr val="002060"/>
                </a:solidFill>
                <a:latin typeface="Arial" panose="020B0604020202020204" pitchFamily="34" charset="0"/>
                <a:ea typeface="Calibri" panose="020F0502020204030204" pitchFamily="34" charset="0"/>
              </a:rPr>
              <a:t>ا</a:t>
            </a:r>
            <a:r>
              <a:rPr lang="ar-SA" sz="2400" dirty="0">
                <a:solidFill>
                  <a:srgbClr val="002060"/>
                </a:solidFill>
                <a:latin typeface="Arial" panose="020B0604020202020204" pitchFamily="34" charset="0"/>
                <a:ea typeface="Calibri" panose="020F0502020204030204" pitchFamily="34" charset="0"/>
              </a:rPr>
              <a:t> البعد يأتي الإعلام - في ضوء هذه النظرية - ليلب</a:t>
            </a:r>
            <a:r>
              <a:rPr lang="ar-EG" sz="2400" dirty="0">
                <a:solidFill>
                  <a:srgbClr val="002060"/>
                </a:solidFill>
                <a:latin typeface="Arial" panose="020B0604020202020204" pitchFamily="34" charset="0"/>
                <a:ea typeface="Calibri" panose="020F0502020204030204" pitchFamily="34" charset="0"/>
              </a:rPr>
              <a:t>ي</a:t>
            </a:r>
            <a:r>
              <a:rPr lang="ar-SA" sz="2400" dirty="0">
                <a:solidFill>
                  <a:srgbClr val="002060"/>
                </a:solidFill>
                <a:latin typeface="Arial" panose="020B0604020202020204" pitchFamily="34" charset="0"/>
                <a:ea typeface="Calibri" panose="020F0502020204030204" pitchFamily="34" charset="0"/>
              </a:rPr>
              <a:t> حاجات الإنسان النفسية الاجتماعية، كما أن بعض هذه الاحتياجات تجعل الجمهور يفسر محتوى الإعلام بطرق متباينة</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35799"/>
            <a:ext cx="2019376" cy="760246"/>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3325091" y="1105277"/>
            <a:ext cx="8477704" cy="4777720"/>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Low" rtl="1">
              <a:lnSpc>
                <a:spcPct val="115000"/>
              </a:lnSpc>
              <a:spcAft>
                <a:spcPts val="0"/>
              </a:spcAft>
              <a:buFont typeface="Wingdings" panose="05000000000000000000" pitchFamily="2" charset="2"/>
              <a:buChar char="Ø"/>
            </a:pPr>
            <a:r>
              <a:rPr lang="ar-SA" sz="2400" b="1" dirty="0">
                <a:solidFill>
                  <a:srgbClr val="FF0000"/>
                </a:solidFill>
                <a:latin typeface="Calibri" panose="020F0502020204030204" pitchFamily="34" charset="0"/>
                <a:ea typeface="Calibri" panose="020F0502020204030204" pitchFamily="34" charset="0"/>
              </a:rPr>
              <a:t>أهداف نظرية الاستخدامات والإشباعات</a:t>
            </a:r>
            <a:r>
              <a:rPr lang="ar-EG" sz="2400" b="1" dirty="0">
                <a:solidFill>
                  <a:srgbClr val="FF0000"/>
                </a:solidFill>
                <a:latin typeface="Calibri" panose="020F0502020204030204" pitchFamily="34" charset="0"/>
                <a:ea typeface="Calibri" panose="020F0502020204030204" pitchFamily="34" charset="0"/>
              </a:rPr>
              <a:t>:</a:t>
            </a:r>
            <a:endParaRPr lang="en-US" sz="24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rPr>
              <a:t>محاولة التعرف على استخدام الأفراد لوسائل الاتصال، على اعتبار أن الجمهور نشيط ويستطيع أن يختار ويستخدم الوسائل التي تشبع حاجاته وتوقعاته.</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rPr>
              <a:t>الكشف عن العلاقات المتبادلة بين دوافع الاستخدام وأنماط التعرض، والإشباعات.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rPr>
              <a:t>تحديد دوافع تعرض الأفراد لوسائل الاتصال، والتفاعل الذي يحدث نتيجة هذا التعرض</a:t>
            </a:r>
            <a:r>
              <a:rPr lang="ar-EG" sz="2400" dirty="0">
                <a:solidFill>
                  <a:srgbClr val="002060"/>
                </a:solidFill>
                <a:latin typeface="Calibri" panose="020F0502020204030204" pitchFamily="34" charset="0"/>
                <a:ea typeface="Calibri" panose="020F050202020403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rPr>
              <a:t>التأكيد على نتائج استخدام وسائل الاتصال بهدف فهم عملية الاتصال الجماهيري</a:t>
            </a:r>
            <a:r>
              <a:rPr lang="ar-EG" sz="2400" dirty="0">
                <a:solidFill>
                  <a:srgbClr val="002060"/>
                </a:solidFill>
                <a:latin typeface="Calibri" panose="020F0502020204030204" pitchFamily="34" charset="0"/>
                <a:ea typeface="Calibri" panose="020F050202020403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rPr>
              <a:t>معرفة دور العوامل الوسيطة وتأثيرها في الاستخدامات والإشباعات</a:t>
            </a:r>
            <a:r>
              <a:rPr lang="ar-EG" sz="2400" dirty="0">
                <a:solidFill>
                  <a:srgbClr val="002060"/>
                </a:solidFill>
                <a:latin typeface="Calibri" panose="020F0502020204030204" pitchFamily="34" charset="0"/>
                <a:ea typeface="Calibri" panose="020F050202020403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15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rPr>
              <a:t>فروض نظرية الاستخدامات والإشباعات</a:t>
            </a:r>
            <a:r>
              <a:rPr lang="ar-EG" sz="2400" b="1" dirty="0">
                <a:solidFill>
                  <a:srgbClr val="002060"/>
                </a:solidFill>
                <a:latin typeface="Calibri" panose="020F0502020204030204" pitchFamily="34" charset="0"/>
                <a:ea typeface="Calibri" panose="020F0502020204030204" pitchFamily="34" charset="0"/>
              </a:rPr>
              <a:t>:</a:t>
            </a:r>
          </a:p>
          <a:p>
            <a:pPr algn="justLow" rtl="1">
              <a:lnSpc>
                <a:spcPct val="115000"/>
              </a:lnSpc>
              <a:spcAft>
                <a:spcPts val="800"/>
              </a:spcAft>
              <a:tabLst>
                <a:tab pos="594995" algn="l"/>
              </a:tabLs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a:t>
            </a:r>
            <a:r>
              <a:rPr lang="ar-SA" sz="2400" b="1" dirty="0">
                <a:solidFill>
                  <a:srgbClr val="002060"/>
                </a:solidFill>
                <a:latin typeface="Calibri" panose="020F0502020204030204" pitchFamily="34" charset="0"/>
                <a:ea typeface="Calibri" panose="020F0502020204030204" pitchFamily="34" charset="0"/>
              </a:rPr>
              <a:t>.جمهور المتلقين هو جمهور نشيط، واستخدامه لوسائل الإعلام هو استخدام موجه لتحقيق أهداف معينة.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tabLst>
                <a:tab pos="594995" algn="l"/>
              </a:tabLs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2</a:t>
            </a:r>
            <a:r>
              <a:rPr lang="ar-SA" sz="2400" b="1" dirty="0">
                <a:solidFill>
                  <a:srgbClr val="002060"/>
                </a:solidFill>
                <a:latin typeface="Calibri" panose="020F0502020204030204" pitchFamily="34" charset="0"/>
                <a:ea typeface="Calibri" panose="020F0502020204030204" pitchFamily="34" charset="0"/>
              </a:rPr>
              <a:t>. يمتلك أعضاء الجمهور القدرة على تحديد احتياجاتهم وتحديد الوسائل المناسبة لتلبية هذه الاحتياجات، ويتحكم في ذلك عوامل الفروض الفردية وعوامل التفاعل الاجتماعي وتنوع الحاجات.</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tabLst>
                <a:tab pos="594995" algn="l"/>
              </a:tabLs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3</a:t>
            </a:r>
            <a:r>
              <a:rPr lang="ar-SA" sz="2400" b="1" dirty="0">
                <a:solidFill>
                  <a:srgbClr val="002060"/>
                </a:solidFill>
                <a:latin typeface="Calibri" panose="020F0502020204030204" pitchFamily="34" charset="0"/>
                <a:ea typeface="Calibri" panose="020F0502020204030204" pitchFamily="34" charset="0"/>
              </a:rPr>
              <a:t>. تنافس وسائل الإعلام مصادر أخرى لإشباع الحاجات مثل الاتصال الشخصي أو المؤسسات الأكاديمية أو غيرها من المؤسسات، فالعلاقة بين الجمهور ووسائل الإعلام تتأثر بعوامل بيئية عديدة.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tabLst>
                <a:tab pos="594995" algn="l"/>
              </a:tabLs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4</a:t>
            </a:r>
            <a:r>
              <a:rPr lang="ar-SA" sz="2400" b="1" dirty="0">
                <a:solidFill>
                  <a:srgbClr val="002060"/>
                </a:solidFill>
                <a:latin typeface="Calibri" panose="020F0502020204030204" pitchFamily="34" charset="0"/>
                <a:ea typeface="Calibri" panose="020F0502020204030204" pitchFamily="34" charset="0"/>
              </a:rPr>
              <a:t>. يمكن الاستدلال على المعايير الثقافية السائدة من خلال استخدامات الجمهور لوسائل الاتصال، وليس من خلال محتوى الرسائل فقط.</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Wingdings" panose="05000000000000000000" pitchFamily="2" charset="2"/>
              <a:buChar char=""/>
            </a:pP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13818" y="-39566"/>
            <a:ext cx="1946690" cy="98317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421843" y="-43542"/>
            <a:ext cx="1627589"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588957" y="919622"/>
            <a:ext cx="10235577" cy="5230455"/>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spcAft>
                <a:spcPts val="800"/>
              </a:spcAft>
              <a:buFont typeface="Wingdings" panose="05000000000000000000" pitchFamily="2" charset="2"/>
              <a:buChar char="Ø"/>
            </a:pPr>
            <a:endParaRPr lang="en-US" sz="2400" dirty="0">
              <a:solidFill>
                <a:schemeClr val="bg1"/>
              </a:solidFill>
              <a:latin typeface="Calibri" panose="020F0502020204030204" pitchFamily="34" charset="0"/>
              <a:ea typeface="Calibri" panose="020F0502020204030204" pitchFamily="34" charset="0"/>
            </a:endParaRPr>
          </a:p>
        </p:txBody>
      </p:sp>
      <p:pic>
        <p:nvPicPr>
          <p:cNvPr id="9" name="Picture 8">
            <a:extLst>
              <a:ext uri="{FF2B5EF4-FFF2-40B4-BE49-F238E27FC236}">
                <a16:creationId xmlns:a16="http://schemas.microsoft.com/office/drawing/2014/main" id="{A1C0A0D5-2E78-43B3-9A51-958B16F8C45C}"/>
              </a:ext>
            </a:extLst>
          </p:cNvPr>
          <p:cNvPicPr/>
          <p:nvPr/>
        </p:nvPicPr>
        <p:blipFill>
          <a:blip r:embed="rId10">
            <a:extLst>
              <a:ext uri="{28A0092B-C50C-407E-A947-70E740481C1C}">
                <a14:useLocalDpi xmlns:a14="http://schemas.microsoft.com/office/drawing/2010/main" val="0"/>
              </a:ext>
            </a:extLst>
          </a:blip>
          <a:srcRect/>
          <a:stretch>
            <a:fillRect/>
          </a:stretch>
        </p:blipFill>
        <p:spPr bwMode="auto">
          <a:xfrm>
            <a:off x="4832145" y="1105276"/>
            <a:ext cx="6755252" cy="4844463"/>
          </a:xfrm>
          <a:prstGeom prst="rect">
            <a:avLst/>
          </a:prstGeom>
          <a:ln>
            <a:noFill/>
          </a:ln>
          <a:effectLst>
            <a:outerShdw blurRad="190500" algn="tl" rotWithShape="0">
              <a:srgbClr val="000000">
                <a:alpha val="70000"/>
              </a:srgbClr>
            </a:outerShdw>
          </a:effectLst>
        </p:spPr>
      </p:pic>
      <p:pic>
        <p:nvPicPr>
          <p:cNvPr id="6" name="Picture 5">
            <a:extLst>
              <a:ext uri="{FF2B5EF4-FFF2-40B4-BE49-F238E27FC236}">
                <a16:creationId xmlns:a16="http://schemas.microsoft.com/office/drawing/2014/main" id="{B4E3721F-BF11-4FF5-8426-2097BA73050C}"/>
              </a:ext>
            </a:extLst>
          </p:cNvPr>
          <p:cNvPicPr>
            <a:picLocks noChangeAspect="1"/>
          </p:cNvPicPr>
          <p:nvPr/>
        </p:nvPicPr>
        <p:blipFill>
          <a:blip r:embed="rId11"/>
          <a:stretch>
            <a:fillRect/>
          </a:stretch>
        </p:blipFill>
        <p:spPr>
          <a:xfrm>
            <a:off x="1918937" y="1600745"/>
            <a:ext cx="2493480" cy="366699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6299153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08909" y="1097200"/>
            <a:ext cx="8617527" cy="440305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0"/>
              </a:spcAft>
              <a:buFont typeface="Times New Roman" panose="02020603050405020304" pitchFamily="18" charset="0"/>
              <a:buAutoNum type="arabicPeriod"/>
            </a:pPr>
            <a:r>
              <a:rPr lang="ar-SA" sz="2400" b="1" dirty="0">
                <a:solidFill>
                  <a:srgbClr val="002060"/>
                </a:solidFill>
                <a:latin typeface="Times New Roman" panose="02020603050405020304" pitchFamily="18" charset="0"/>
                <a:ea typeface="Calibri" panose="020F0502020204030204" pitchFamily="34" charset="0"/>
              </a:rPr>
              <a:t>الأصول الاجتماعية والنفسية لاحتياجات </a:t>
            </a:r>
            <a:r>
              <a:rPr lang="ar-SA" sz="2400" b="1" dirty="0" smtClean="0">
                <a:solidFill>
                  <a:srgbClr val="002060"/>
                </a:solidFill>
                <a:latin typeface="Times New Roman" panose="02020603050405020304" pitchFamily="18" charset="0"/>
                <a:ea typeface="Calibri" panose="020F0502020204030204" pitchFamily="34" charset="0"/>
              </a:rPr>
              <a:t>الجمهور</a:t>
            </a:r>
            <a:endParaRPr lang="ar-EG" sz="2400" b="1" dirty="0" smtClean="0">
              <a:solidFill>
                <a:srgbClr val="002060"/>
              </a:solidFill>
              <a:latin typeface="Times New Roman" panose="02020603050405020304" pitchFamily="18" charset="0"/>
              <a:ea typeface="Calibri" panose="020F0502020204030204" pitchFamily="34" charset="0"/>
            </a:endParaRPr>
          </a:p>
          <a:p>
            <a:pPr lvl="0" rtl="1">
              <a:lnSpc>
                <a:spcPct val="115000"/>
              </a:lnSpc>
              <a:spcAft>
                <a:spcPts val="0"/>
              </a:spcAft>
            </a:pPr>
            <a:r>
              <a:rPr lang="ar-SA" sz="2400" b="1" dirty="0" smtClean="0">
                <a:solidFill>
                  <a:srgbClr val="002060"/>
                </a:solidFill>
                <a:latin typeface="Times New Roman" panose="02020603050405020304" pitchFamily="18" charset="0"/>
                <a:ea typeface="Calibri" panose="020F0502020204030204" pitchFamily="34" charset="0"/>
              </a:rPr>
              <a:t> </a:t>
            </a:r>
            <a:r>
              <a:rPr lang="en-US" sz="24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Social</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&amp; Psychological Origins</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457200" algn="justLow" rtl="1">
              <a:lnSpc>
                <a:spcPct val="115000"/>
              </a:lnSpc>
              <a:spcAft>
                <a:spcPts val="800"/>
              </a:spcAft>
            </a:pPr>
            <a:r>
              <a:rPr lang="ar-EG" sz="2400" dirty="0" smtClean="0">
                <a:solidFill>
                  <a:srgbClr val="002060"/>
                </a:solidFill>
                <a:latin typeface="Calibri" panose="020F0502020204030204" pitchFamily="34" charset="0"/>
                <a:ea typeface="Calibri" panose="020F0502020204030204" pitchFamily="34" charset="0"/>
              </a:rPr>
              <a:t>يرى </a:t>
            </a:r>
            <a:r>
              <a:rPr lang="ar-EG" sz="2400" dirty="0">
                <a:solidFill>
                  <a:srgbClr val="002060"/>
                </a:solidFill>
                <a:latin typeface="Calibri" panose="020F0502020204030204" pitchFamily="34" charset="0"/>
                <a:ea typeface="Calibri" panose="020F0502020204030204" pitchFamily="34" charset="0"/>
              </a:rPr>
              <a:t>كاتز وزملاؤه أن الاحتياجات في الأصل تعود إلى أصول اجتماعية ونفسية للأفراد مما يولد توقعات معينة من وسائل الإعلام وأنماط مختلفة من التعرض، ينتج عنها إشباعات لاحتياجات معينة ونتائج أخرى.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72255" y="-33298"/>
            <a:ext cx="1914511" cy="712172"/>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030691" y="102484"/>
            <a:ext cx="1772103" cy="534825"/>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3147726" y="1268484"/>
            <a:ext cx="8655068" cy="489687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mj-cs"/>
              <a:buAutoNum type="arabic1Minus"/>
            </a:pPr>
            <a:r>
              <a:rPr lang="ar-EG" sz="2400" b="1" dirty="0">
                <a:solidFill>
                  <a:srgbClr val="002060"/>
                </a:solidFill>
                <a:latin typeface="Calibri" panose="020F0502020204030204" pitchFamily="34" charset="0"/>
                <a:ea typeface="Calibri" panose="020F0502020204030204" pitchFamily="34" charset="0"/>
              </a:rPr>
              <a:t>الأصول الاجتماعية: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يرى الباحثون أن سمات وخصائص البيئة تلعب دوراً مؤثراً في حياة الفرد، وبالتالي تؤثر في تشكيل احتياجاته وأساليب إشباع هذه الاحتياجات.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ويذهب بلوملر </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Blumler  </a:t>
            </a:r>
            <a:r>
              <a:rPr lang="ar-EG" sz="2400" dirty="0">
                <a:solidFill>
                  <a:srgbClr val="002060"/>
                </a:solidFill>
                <a:latin typeface="Arial" panose="020B0604020202020204" pitchFamily="34" charset="0"/>
                <a:ea typeface="Calibri" panose="020F0502020204030204" pitchFamily="34" charset="0"/>
              </a:rPr>
              <a:t> إلى أن مكانة الفرد داخل مجتمعه وتفاعله داخل بيئته الاجتماعية تحدد كثيراً من احتياجاته الاتصالية، وقد انتهى جونستون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Jonoston</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Calibri" panose="020F0502020204030204" pitchFamily="34" charset="0"/>
                <a:ea typeface="Calibri" panose="020F0502020204030204" pitchFamily="34" charset="0"/>
              </a:rPr>
              <a:t> في دراسته عن التكامل الاجتماعي إلى أن الجمهور يتعاملون مع وسائل الاتصال باعتبارهم أعضاء في جماعات اجتماعية وليسوا أفراد منفصلين.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47778" y="1383791"/>
            <a:ext cx="8035881" cy="388093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rPr>
              <a:t>ب. الأصول النفسية: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 يعد الباحثون أن العوامل النفسية بين الأفراد يمكن أن ينتج عنها وجود حوافز مختلفة لاستخدام وسائل الإعلام، فالعوامل النفسية تسهم في دفع الفرد إلى القيام بعملية الاتصال، كما أنها تلعب دوراً وسيطاً بين التعرض للمضمون الإعلامي واستجابات الفرد، ولا شك أن فهم العوامل النفسية يساعد في شرح أسباب ودوافع استخدام الأفراد للوسائل الإعلامية.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1"/>
            <a:ext cx="1879649" cy="762000"/>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849329"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628909" y="-21752"/>
            <a:ext cx="2195625" cy="817795"/>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3352800" y="1105276"/>
            <a:ext cx="8471734" cy="5044801"/>
          </a:xfrm>
          <a:prstGeom prst="round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800"/>
              </a:spcAft>
            </a:pPr>
            <a:r>
              <a:rPr lang="ar-EG" sz="2400" b="1" dirty="0">
                <a:solidFill>
                  <a:srgbClr val="002060"/>
                </a:solidFill>
                <a:latin typeface="Times New Roman" panose="02020603050405020304" pitchFamily="18" charset="0"/>
                <a:ea typeface="Calibri" panose="020F0502020204030204" pitchFamily="34" charset="0"/>
              </a:rPr>
              <a:t>2. افتراض الجمهور النشيط</a:t>
            </a:r>
            <a:r>
              <a:rPr lang="ar-EG" sz="2400" dirty="0">
                <a:solidFill>
                  <a:srgbClr val="002060"/>
                </a:solidFill>
                <a:latin typeface="Times New Roman" panose="02020603050405020304" pitchFamily="18" charset="0"/>
                <a:ea typeface="Calibri" panose="020F0502020204030204" pitchFamily="34" charset="0"/>
              </a:rPr>
              <a:t>: </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22860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    يرجع الفضل إلى كاتز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Katz</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Arial" panose="020B0604020202020204" pitchFamily="34" charset="0"/>
                <a:ea typeface="Calibri" panose="020F0502020204030204" pitchFamily="34" charset="0"/>
              </a:rPr>
              <a:t>في تحويل نظريات الاتصال من جانب تقليل الاهتمام بما تفعله وسائل الإعلام بالناس، وزيادة الاهتمام بما يفعله الناس بتلك الوسائل، ومنذ ذلك الوقت أصبح ينظر لجمهور وسائل الاتصال الجماهيري باعتبارهم إيجابيين نشيطين وليسوا سلبيين. فالنشاط عند جمهور وسائل الإعلام حسب ما يذهب بلومر </a:t>
            </a:r>
            <a:r>
              <a:rPr lang="en-US" sz="2400" dirty="0">
                <a:solidFill>
                  <a:srgbClr val="002060"/>
                </a:solidFill>
                <a:latin typeface="Arial" panose="020B0604020202020204" pitchFamily="34" charset="0"/>
                <a:ea typeface="Calibri" panose="020F050202020403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Blumer</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Arial" panose="020B0604020202020204" pitchFamily="34" charset="0"/>
                <a:ea typeface="Calibri" panose="020F0502020204030204" pitchFamily="34" charset="0"/>
              </a:rPr>
              <a:t>يشير إلى توفر الدافع والانتقائية، الأذواق والاهتمامات التي تحدث في حالة التعرض لوسائل الإعلام.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841184" y="975207"/>
            <a:ext cx="8907585" cy="5098768"/>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800"/>
              </a:spcAf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 الحاجات </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Needs</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228600" algn="justLow" rtl="1">
              <a:lnSpc>
                <a:spcPct val="115000"/>
              </a:lnSpc>
              <a:spcAft>
                <a:spcPts val="800"/>
              </a:spcAft>
            </a:pPr>
            <a:r>
              <a:rPr lang="ar-EG" sz="2400" b="1" u="sng" dirty="0">
                <a:solidFill>
                  <a:srgbClr val="002060"/>
                </a:solidFill>
                <a:latin typeface="Calibri" panose="020F0502020204030204" pitchFamily="34" charset="0"/>
                <a:ea typeface="Calibri" panose="020F0502020204030204" pitchFamily="34" charset="0"/>
              </a:rPr>
              <a:t>صنف </a:t>
            </a:r>
            <a:r>
              <a:rPr lang="ar-EG" sz="2400" b="1" u="sng" dirty="0" err="1">
                <a:solidFill>
                  <a:srgbClr val="002060"/>
                </a:solidFill>
                <a:latin typeface="Calibri" panose="020F0502020204030204" pitchFamily="34" charset="0"/>
                <a:ea typeface="Calibri" panose="020F0502020204030204" pitchFamily="34" charset="0"/>
              </a:rPr>
              <a:t>ماسلو</a:t>
            </a:r>
            <a:r>
              <a:rPr lang="ar-EG" sz="2400" b="1" u="sng" dirty="0">
                <a:solidFill>
                  <a:srgbClr val="002060"/>
                </a:solidFill>
                <a:latin typeface="Calibri" panose="020F0502020204030204" pitchFamily="34" charset="0"/>
                <a:ea typeface="Calibri" panose="020F0502020204030204" pitchFamily="34" charset="0"/>
              </a:rPr>
              <a:t> </a:t>
            </a:r>
            <a:r>
              <a:rPr lang="en-US" sz="2400" b="1" u="sng" dirty="0" err="1">
                <a:solidFill>
                  <a:srgbClr val="002060"/>
                </a:solidFill>
                <a:latin typeface="Arial" panose="020B0604020202020204" pitchFamily="34" charset="0"/>
                <a:ea typeface="Calibri" panose="020F0502020204030204" pitchFamily="34" charset="0"/>
                <a:cs typeface="+mj-cs"/>
              </a:rPr>
              <a:t>A.maslow</a:t>
            </a:r>
            <a:r>
              <a:rPr lang="en-US" sz="2400" b="1" u="sng" dirty="0">
                <a:solidFill>
                  <a:srgbClr val="002060"/>
                </a:solidFill>
                <a:latin typeface="Arial" panose="020B0604020202020204" pitchFamily="34" charset="0"/>
                <a:ea typeface="Calibri" panose="020F0502020204030204" pitchFamily="34" charset="0"/>
                <a:cs typeface="+mj-cs"/>
              </a:rPr>
              <a:t> </a:t>
            </a:r>
            <a:r>
              <a:rPr lang="ar-EG" sz="2400" b="1" u="sng" dirty="0">
                <a:solidFill>
                  <a:srgbClr val="002060"/>
                </a:solidFill>
                <a:latin typeface="Calibri" panose="020F0502020204030204" pitchFamily="34" charset="0"/>
                <a:ea typeface="Calibri" panose="020F0502020204030204" pitchFamily="34" charset="0"/>
                <a:cs typeface="+mj-cs"/>
              </a:rPr>
              <a:t> </a:t>
            </a:r>
            <a:r>
              <a:rPr lang="ar-EG" sz="2400" b="1" u="sng" dirty="0">
                <a:solidFill>
                  <a:srgbClr val="002060"/>
                </a:solidFill>
                <a:latin typeface="Calibri" panose="020F0502020204030204" pitchFamily="34" charset="0"/>
                <a:ea typeface="Calibri" panose="020F0502020204030204" pitchFamily="34" charset="0"/>
              </a:rPr>
              <a:t>الحاجات الإنسانية إلى خمسة مستويات: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المستوى الأول</a:t>
            </a:r>
            <a:r>
              <a:rPr lang="ar-EG" sz="2400" dirty="0">
                <a:solidFill>
                  <a:srgbClr val="002060"/>
                </a:solidFill>
                <a:latin typeface="Calibri" panose="020F0502020204030204" pitchFamily="34" charset="0"/>
                <a:ea typeface="Calibri" panose="020F0502020204030204" pitchFamily="34" charset="0"/>
              </a:rPr>
              <a:t>: الحاجات الفسيولوجية / الجسمانية: وهي الحاجات التي يشترك فيها البشر جميعاً مثل الحاجة للغذاء، والهواء، والجنس، والنوم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المستوى الثاني</a:t>
            </a:r>
            <a:r>
              <a:rPr lang="ar-EG" sz="2400" dirty="0">
                <a:solidFill>
                  <a:srgbClr val="002060"/>
                </a:solidFill>
                <a:latin typeface="Calibri" panose="020F0502020204030204" pitchFamily="34" charset="0"/>
                <a:ea typeface="Calibri" panose="020F0502020204030204" pitchFamily="34" charset="0"/>
              </a:rPr>
              <a:t>: الحاجات الأمنية مثل الحاجة للحماية والنظام والاستقرار.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المستوى الثالث</a:t>
            </a:r>
            <a:r>
              <a:rPr lang="ar-EG" sz="2400" dirty="0">
                <a:solidFill>
                  <a:srgbClr val="002060"/>
                </a:solidFill>
                <a:latin typeface="Calibri" panose="020F0502020204030204" pitchFamily="34" charset="0"/>
                <a:ea typeface="Calibri" panose="020F0502020204030204" pitchFamily="34" charset="0"/>
              </a:rPr>
              <a:t>: الحاجات الاجتماعية وهى حاجات مكتسبة من البيئة تنبع من رغبة الفرد في الشعور بالعاطفة والصداقة والانتماء.</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المستوى الرابع</a:t>
            </a:r>
            <a:r>
              <a:rPr lang="ar-EG" sz="2400" dirty="0">
                <a:solidFill>
                  <a:srgbClr val="002060"/>
                </a:solidFill>
                <a:latin typeface="Calibri" panose="020F0502020204030204" pitchFamily="34" charset="0"/>
                <a:ea typeface="Calibri" panose="020F0502020204030204" pitchFamily="34" charset="0"/>
              </a:rPr>
              <a:t>: الحاجات الذاتية ولا يستطيع الفرد الوصول إلى هذه الحاجة إلا بإشباع المستويات السابقة ويشمل الحاجة إلى المكانة، والنجاح، واحترام الذات.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المستوى الخامس: </a:t>
            </a:r>
            <a:r>
              <a:rPr lang="ar-EG" sz="2400" dirty="0">
                <a:solidFill>
                  <a:srgbClr val="002060"/>
                </a:solidFill>
                <a:latin typeface="Calibri" panose="020F0502020204030204" pitchFamily="34" charset="0"/>
                <a:ea typeface="Calibri" panose="020F0502020204030204" pitchFamily="34" charset="0"/>
              </a:rPr>
              <a:t>تحقيق الذات</a:t>
            </a:r>
            <a:r>
              <a:rPr lang="ar-EG" sz="2400" b="1" dirty="0">
                <a:solidFill>
                  <a:srgbClr val="002060"/>
                </a:solidFill>
                <a:latin typeface="Calibri" panose="020F0502020204030204" pitchFamily="34" charset="0"/>
                <a:ea typeface="Calibri" panose="020F0502020204030204" pitchFamily="34" charset="0"/>
              </a:rPr>
              <a:t> </a:t>
            </a:r>
            <a:r>
              <a:rPr lang="ar-EG" sz="2400" dirty="0">
                <a:solidFill>
                  <a:srgbClr val="002060"/>
                </a:solidFill>
                <a:latin typeface="Calibri" panose="020F0502020204030204" pitchFamily="34" charset="0"/>
                <a:ea typeface="Calibri" panose="020F0502020204030204" pitchFamily="34" charset="0"/>
              </a:rPr>
              <a:t>وهو أرقى الحاجات ولم يصل إلى هذا المستوى إلا عدد قليل جداً من البشر</a:t>
            </a:r>
            <a:r>
              <a:rPr lang="ar-EG" sz="2400" b="1" dirty="0">
                <a:solidFill>
                  <a:srgbClr val="002060"/>
                </a:solidFill>
                <a:latin typeface="Calibri" panose="020F0502020204030204" pitchFamily="34" charset="0"/>
                <a:ea typeface="Calibri" panose="020F050202020403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47778" y="1371964"/>
            <a:ext cx="7846149" cy="47309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07000"/>
              </a:lnSpc>
              <a:spcAft>
                <a:spcPts val="800"/>
              </a:spcAft>
            </a:pPr>
            <a:endParaRPr lang="en-US" sz="28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89400" y="5450"/>
            <a:ext cx="1901389" cy="590788"/>
          </a:xfrm>
          <a:prstGeom prst="rect">
            <a:avLst/>
          </a:prstGeom>
        </p:spPr>
      </p:pic>
      <p:pic>
        <p:nvPicPr>
          <p:cNvPr id="9" name="Picture 8">
            <a:extLst>
              <a:ext uri="{FF2B5EF4-FFF2-40B4-BE49-F238E27FC236}">
                <a16:creationId xmlns:a16="http://schemas.microsoft.com/office/drawing/2014/main" id="{E2BB4DD6-D246-4B65-B348-B2C6A54C69F7}"/>
              </a:ext>
            </a:extLst>
          </p:cNvPr>
          <p:cNvPicPr/>
          <p:nvPr/>
        </p:nvPicPr>
        <p:blipFill>
          <a:blip r:embed="rId8">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199894" y="1072281"/>
            <a:ext cx="6341916" cy="4197246"/>
          </a:xfrm>
          <a:prstGeom prst="rect">
            <a:avLst/>
          </a:prstGeom>
          <a:noFill/>
          <a:ln>
            <a:noFill/>
          </a:ln>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27673" y="-43542"/>
            <a:ext cx="2060034" cy="722415"/>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3352800" y="871698"/>
            <a:ext cx="8696632" cy="5071864"/>
          </a:xfrm>
          <a:prstGeom prst="roundRect">
            <a:avLst/>
          </a:prstGeom>
          <a:solidFill>
            <a:schemeClr val="bg2">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800"/>
              </a:spcAft>
            </a:pPr>
            <a:r>
              <a:rPr lang="ar-EG" sz="2400" b="1" dirty="0">
                <a:solidFill>
                  <a:srgbClr val="002060"/>
                </a:solidFill>
                <a:latin typeface="Times New Roman" panose="02020603050405020304" pitchFamily="18" charset="0"/>
                <a:ea typeface="Calibri" panose="020F0502020204030204" pitchFamily="34" charset="0"/>
              </a:rPr>
              <a:t>4. دوافع وحاجات التعرض لوسائل الإعلام:</a:t>
            </a:r>
            <a:endParaRPr lang="en-US" sz="16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22860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الدافع هو حالة داخلية تحرك الكائن الحي، وتوجه سلوكه نحو تحقيق أهداف محددة. وقد انقسمت آراء الباحثين عند حديثهم عن الدوافع إلى ما يلي: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15000"/>
              </a:lnSpc>
              <a:spcAft>
                <a:spcPts val="80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الحصول على المعلومات والنصيحة ومعرفة المجتمع والعالم</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15000"/>
              </a:lnSpc>
              <a:spcAft>
                <a:spcPts val="80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دعم الهوية الفردية وتقليل التوتر الشخصي وإيجاد الدعم للقيم الفردية</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15000"/>
              </a:lnSpc>
              <a:spcAft>
                <a:spcPts val="80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الهروب من المشاكل والدخول إلى عالم من المتعة والخيال</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15000"/>
              </a:lnSpc>
              <a:spcAft>
                <a:spcPts val="80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التعود، إيجاد بناء للروتين اليومي، شغل الفراغ النفسي</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15000"/>
              </a:lnSpc>
              <a:spcAft>
                <a:spcPts val="80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rPr>
              <a:t>التعايش مع الآخرين والاتصال وإيجاد قاعدة من الانتماء الاجتماعي</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4290291" y="1119225"/>
            <a:ext cx="7511761" cy="5113775"/>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خصائص الدوافع:</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حدد الباحثون مجموعة من الخصائص الأساسية للدوافع:</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ديناميكية الدوافع فهي ليس ثابتة، وتتأثر بالبيئة والظروف والخبرات الشخصية والنوع والسن.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كلما تم إشباع حاجات معينة ظهرت دوافع جديدة لإشباع حاجات جديدة.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تختلف الدوافع من شخص إلى آخر.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لا يمكن إشباع الحاجة بشكل كامل أو نهائي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غالباً ما يشبع الفرد أكثر من حاجة في الوقت نفسه</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الدوافع توجه السلوك ولا تنشئه.</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41527" y="112701"/>
            <a:ext cx="1907905" cy="55863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3120017" y="907509"/>
            <a:ext cx="8682777" cy="4998291"/>
          </a:xfrm>
          <a:prstGeom prst="roundRect">
            <a:avLst/>
          </a:prstGeom>
          <a:solidFill>
            <a:schemeClr val="bg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mj-lt"/>
              <a:buAutoNum type="arabicPeriod"/>
            </a:pPr>
            <a:endParaRPr lang="en-US" sz="8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rPr>
              <a:t>7. تزداد قوة الدافع كلما قلت درجة إشباع الحاجات.</a:t>
            </a:r>
          </a:p>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cs typeface="Arial" panose="020B0604020202020204" pitchFamily="34" charset="0"/>
              </a:rPr>
              <a:t>8.</a:t>
            </a:r>
            <a:r>
              <a:rPr lang="ar-EG" sz="2400" b="1" dirty="0">
                <a:solidFill>
                  <a:srgbClr val="002060"/>
                </a:solidFill>
                <a:latin typeface="Calibri" panose="020F0502020204030204" pitchFamily="34" charset="0"/>
                <a:ea typeface="Calibri" panose="020F0502020204030204" pitchFamily="34" charset="0"/>
              </a:rPr>
              <a:t>التغير في الوضع الاجتماعي الاقتصادي للفرد يؤدي لتغير الدوافع.</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rPr>
              <a:t>9. يختلف الأفراد في مدى دوافعهم وقوتها وكثافتها.</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rPr>
              <a:t>10. تتنوع دوافع الإنسان ما بين دوافع منطقية وعاطفية ودوافع سلبية وإيجابية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rPr>
              <a:t>11. قد تعبر أشكال السلوك المختلفة عن دوافع متشابهة والعكس بالعكس</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rPr>
              <a:t>12. الدافع مسألة نسبية تختلف من فرد لآخر</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rPr>
              <a:t>13. تتأثر الدوافع بمجموعة من المحددات والمتغيرات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1050" dirty="0">
                <a:solidFill>
                  <a:srgbClr val="000000"/>
                </a:solidFill>
                <a:latin typeface="Calibri" panose="020F0502020204030204" pitchFamily="34" charset="0"/>
                <a:ea typeface="Calibri" panose="020F0502020204030204" pitchFamily="34" charset="0"/>
              </a:rPr>
              <a:t> </a:t>
            </a:r>
            <a:endParaRPr lang="en-US" sz="800" dirty="0">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800"/>
              </a:spcAft>
            </a:pPr>
            <a:r>
              <a:rPr lang="ar-EG" sz="1050" dirty="0">
                <a:solidFill>
                  <a:srgbClr val="000000"/>
                </a:solidFill>
                <a:latin typeface="Calibri" panose="020F0502020204030204" pitchFamily="34" charset="0"/>
                <a:ea typeface="Calibri" panose="020F0502020204030204" pitchFamily="34" charset="0"/>
              </a:rPr>
              <a:t> </a:t>
            </a:r>
            <a:endParaRPr lang="en-US" sz="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13484"/>
            <a:ext cx="10363445" cy="48768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rPr>
              <a:t>أنواع الدوافع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يختلف تصنيف الدوافع حسب الرؤية التي ننظر إليها:</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cs"/>
              <a:buAutoNum type="arabic1Minus"/>
            </a:pPr>
            <a:r>
              <a:rPr lang="ar-EG" sz="2800" dirty="0">
                <a:solidFill>
                  <a:srgbClr val="002060"/>
                </a:solidFill>
                <a:latin typeface="Calibri" panose="020F0502020204030204" pitchFamily="34" charset="0"/>
                <a:ea typeface="Calibri" panose="020F0502020204030204" pitchFamily="34" charset="0"/>
              </a:rPr>
              <a:t>الدوافع المنطقية والدوافع العاطفية: فالدوافع المنطقية تتأثر بالتفكير العقلاني، أما الدوافع العاطفية فتتأثر بالأهواء والعواطف</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cs"/>
              <a:buAutoNum type="arabic1Minus"/>
            </a:pPr>
            <a:r>
              <a:rPr lang="ar-EG" sz="2800" dirty="0">
                <a:solidFill>
                  <a:srgbClr val="002060"/>
                </a:solidFill>
                <a:latin typeface="Calibri" panose="020F0502020204030204" pitchFamily="34" charset="0"/>
                <a:ea typeface="Calibri" panose="020F0502020204030204" pitchFamily="34" charset="0"/>
              </a:rPr>
              <a:t>الدوافع السلبية والدوافع الإيجابية: الدوافع الإيجابية هي الإقدام على سلوك معين بغض النظر عن إيجابية هذا السلوك</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cs"/>
              <a:buAutoNum type="arabic1Minus"/>
            </a:pPr>
            <a:r>
              <a:rPr lang="ar-EG" sz="2800" dirty="0">
                <a:solidFill>
                  <a:srgbClr val="002060"/>
                </a:solidFill>
                <a:latin typeface="Calibri" panose="020F0502020204030204" pitchFamily="34" charset="0"/>
                <a:ea typeface="Calibri" panose="020F0502020204030204" pitchFamily="34" charset="0"/>
              </a:rPr>
              <a:t>دوافع مسيطر عليها ودوافع غير مسيطر عليها</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cs"/>
              <a:buAutoNum type="arabic1Minus"/>
            </a:pPr>
            <a:r>
              <a:rPr lang="ar-EG" sz="2800" dirty="0">
                <a:solidFill>
                  <a:srgbClr val="002060"/>
                </a:solidFill>
                <a:latin typeface="Calibri" panose="020F0502020204030204" pitchFamily="34" charset="0"/>
                <a:ea typeface="Calibri" panose="020F0502020204030204" pitchFamily="34" charset="0"/>
              </a:rPr>
              <a:t>دوافع غريزية، ودوافع مكتسبة ودوافع مركبة، فدوافع الطعام والشراب والنوم هي دوافع غريزية، أما دوافع حب الظهور، والصداقة هي دوافع مكتسبة.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80308" y="248509"/>
            <a:ext cx="1404457" cy="930817"/>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18924"/>
            <a:ext cx="1879649" cy="659950"/>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4013532" y="1212613"/>
            <a:ext cx="8002035" cy="4899372"/>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ج. دوافع أساسية ودوافع ثانوية: فالدوافع الأساسية هي الغريزية أما الدوافع الثانوية فهي مكتسبة... لكن بالرغم من هذه التصنيفات المتعددة للدوافع؛ إلا أن المهتمين بنظرية الاستخدامات والإشباعات صنفوا الدوافع إلى نوعين رئيسين: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دوافع نفعية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Instrumental Motives</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وهي دوافع تهدف إلى التعرف على الذات، واكتساب المعرفة والمعلومات، والخبرات وجميع أشكال التعلم. وهناك أنواع برامجية معينة تلبي هذه الدوافع مثل الأخبار، الأفلام، الوثائق، البرامج الثقافية....الخ</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5101" y="1108840"/>
            <a:ext cx="7597693" cy="430796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2. دوافع طقوسية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Ritualized Motives</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وهى الدوافع التي تهدف إلى تمضية الوقت، والاسترخاء، والصداقة والألفة مع الوسيلة، والهروب من المشكلات. وهناك أنواع إعلامية تلبي هذه الدوافع مثل برامج الترفيه والمنوعات والأفلام والمسلسلات والبرامج الرياضية... الخ. وتقاس الدوافع بأسلوب كمي (الاستبيان) أو أسلوب كيفي من خلال المقابلات المتعمقة، والأسئلة الإسقاطية وغير المباشرة.</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ctr"/>
            <a:endParaRPr lang="en-US" sz="2400" dirty="0">
              <a:solidFill>
                <a:schemeClr val="tx1">
                  <a:lumMod val="75000"/>
                  <a:lumOff val="25000"/>
                </a:schemeClr>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369671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4" name="Rounded Rectangle 3"/>
          <p:cNvSpPr/>
          <p:nvPr/>
        </p:nvSpPr>
        <p:spPr>
          <a:xfrm>
            <a:off x="3923071" y="1047135"/>
            <a:ext cx="7879723" cy="49967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3" name="Rounded Rectangle 2"/>
          <p:cNvSpPr/>
          <p:nvPr/>
        </p:nvSpPr>
        <p:spPr>
          <a:xfrm>
            <a:off x="4291033" y="1212612"/>
            <a:ext cx="7677489" cy="483130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rPr>
              <a:t>العلاقة بين الحاجات والدوافع:</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الحاجة دائماً تسبق الدافع فالحاجة تنشأ من الشعور بالنقص والحرمان من شي لدى الفرد، مما يؤدي إلى التأثير في الدوافع بغرض إشباع هذه الحاجة. فالفرد يكون مدفوعاً للبحث واختيار استراتيجيات لإشباع الحاجات بشكل واعٍ أو غير واعٍ للوصول إلى حالة من التوازن، وإذا لم يصل الفرد لهذا التوازن يتكرر الدافع مع تصرفات وسلوكيات مختلفة.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5101" y="1049735"/>
            <a:ext cx="9435191" cy="48540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rPr>
              <a:t>توقعات الجمهور من وسائل الاتصال:</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تختلف التوقعات باختلاف الأفراد واختلاف الثقافات، وتنتج التوقعات عن دوافع الجمهور للتعرض لوسائل الاتصال وتعد التوقعات سبباً في عملية التعرض لوسائل الإعلام.</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وتقدم نظرية القيمة المتوقعة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Expectancy Value Theory</a:t>
            </a:r>
            <a:r>
              <a:rPr lang="ar-EG" sz="2800" dirty="0">
                <a:solidFill>
                  <a:srgbClr val="002060"/>
                </a:solidFill>
                <a:latin typeface="Calibri" panose="020F0502020204030204" pitchFamily="34" charset="0"/>
                <a:ea typeface="Calibri" panose="020F0502020204030204" pitchFamily="34" charset="0"/>
              </a:rPr>
              <a:t> تفسيراً واضحاً لدوافع تعرض الجمهور لوسائل الاتصال، حيث ترى أن الشخص يختار من بين بدائل وسائل الاتصال الوسيلة والمضمون طبقاً لقيمتها في إشباع حاجاته حسب توقع الأفراد، وبالتالي فإشباع الوسيلة والمضمون لحاجات الأفراد يعزز من تعرض الفرد للوسيلة مرة أخرى والعكس بالعكس.</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21677"/>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20127" y="0"/>
            <a:ext cx="2012226" cy="790430"/>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34339"/>
            <a:ext cx="1952334" cy="709295"/>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3144981" y="1010581"/>
            <a:ext cx="8657813"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التعرض لوسائل الاتصال ولمصادر أخرى: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تبعاُ لنظرية الاستخدامات والإشباعات، فإن دوافع الأفراد تؤدي إلى التعرض لوسائل الاتصال الجماهيري حتى يتحقق الإشباع ويتم تلبية الحاجات، فالإشباع يتم من خلال التعرض لوسائل الاتصال بحد ذاته، أو سياق التعرض، أو مضمون التعرض. وقد أثيرت مسألة ما دور خصائص وسائل الاتصال في تحقيق الإشباعات، وما العوامل التي تجعل وسيلة إعلامية ما أكثر قدرة على إشباع حاجات معينة.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وفى هذا السياق قدم كاتز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Katz </a:t>
            </a:r>
            <a:r>
              <a:rPr lang="ar-EG" sz="2400" dirty="0">
                <a:solidFill>
                  <a:srgbClr val="002060"/>
                </a:solidFill>
                <a:latin typeface="Calibri" panose="020F0502020204030204" pitchFamily="34" charset="0"/>
                <a:ea typeface="Calibri" panose="020F0502020204030204" pitchFamily="34" charset="0"/>
              </a:rPr>
              <a:t>خمسة من وسائل الاتصال في شكل دائري يعكس تشابه كل وسيلتين متجاورتين في إشباع حاجات متشابهة على أساس الخصائص التكنولوجية والإبداعية لهذه الوسائل.</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64850" y="2"/>
            <a:ext cx="11927152"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33200" y="854439"/>
            <a:ext cx="8629769" cy="51894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15000"/>
              </a:lnSpc>
              <a:spcAft>
                <a:spcPts val="800"/>
              </a:spcAft>
              <a:buFont typeface="Wingdings" panose="05000000000000000000" pitchFamily="2" charset="2"/>
              <a:buChar char="Ø"/>
            </a:pPr>
            <a:r>
              <a:rPr lang="ar-EG" sz="2400" dirty="0">
                <a:solidFill>
                  <a:srgbClr val="002060"/>
                </a:solidFill>
                <a:latin typeface="Times New Roman" panose="02020603050405020304" pitchFamily="18" charset="0"/>
                <a:ea typeface="Calibri" panose="020F0502020204030204" pitchFamily="34" charset="0"/>
              </a:rPr>
              <a:t>إشباعات وسائل الاتصال </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Gratification</a:t>
            </a:r>
            <a:r>
              <a:rPr lang="en-US" sz="2400" dirty="0">
                <a:solidFill>
                  <a:srgbClr val="002060"/>
                </a:solidFill>
                <a:latin typeface="Arial" panose="020B0604020202020204" pitchFamily="34" charset="0"/>
                <a:ea typeface="Calibri" panose="020F0502020204030204" pitchFamily="34" charset="0"/>
                <a:cs typeface="Times New Roman" panose="02020603050405020304" pitchFamily="18" charset="0"/>
              </a:rPr>
              <a:t> </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22860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وفق نظرية الاستخدامات والإشباعات يتم وصف أفراد الجمهور باعتبارهم مدفوعين بمؤثرات نفسية واجتماعية لاستخدام وسائل الإعلام بهدف الحصول على نتائج خاصة هي الإشباعات.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وقد اهتمت أدبيات نظرية الاستخدامات والإشباعات بالتمييز بين الإشباعات التي يبحث عنها الجمهور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Gratifications Sought </a:t>
            </a:r>
            <a:r>
              <a:rPr lang="ar-EG" sz="2400" dirty="0">
                <a:solidFill>
                  <a:srgbClr val="002060"/>
                </a:solidFill>
                <a:latin typeface="Calibri" panose="020F0502020204030204" pitchFamily="34" charset="0"/>
                <a:ea typeface="Calibri" panose="020F0502020204030204" pitchFamily="34" charset="0"/>
              </a:rPr>
              <a:t>والإشباعات المتحققة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Gratifications Obtained  </a:t>
            </a:r>
            <a:r>
              <a:rPr lang="ar-EG" sz="2400" dirty="0">
                <a:solidFill>
                  <a:srgbClr val="002060"/>
                </a:solidFill>
                <a:latin typeface="Calibri" panose="020F0502020204030204" pitchFamily="34" charset="0"/>
                <a:ea typeface="Calibri" panose="020F0502020204030204" pitchFamily="34" charset="0"/>
              </a:rPr>
              <a:t>فالإشباع الذى يبحث عنه الفرد ليس بالضرورة هو الإشباع الذى يتحقق بالفعل، كما أن هذين النوعين من الإشباعات يؤثران في بعضهما. وقد أثبتت دراسات أن الجمهور يختار وسيلة معينة لإشباع حاجات معينة، فالكتب تلبي حاجة الحصول على المعلومات، والتليفزيون يلبي أكثر حاجة التسلية.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45325" y="-128180"/>
            <a:ext cx="2087039" cy="78191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108048"/>
            <a:ext cx="2036258" cy="1176032"/>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3566113" y="1506802"/>
            <a:ext cx="8449457" cy="3995919"/>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rPr>
              <a:t>كما يرى سوانسون </a:t>
            </a:r>
            <a:r>
              <a:rPr lang="en-US" sz="2800" b="1" dirty="0">
                <a:solidFill>
                  <a:srgbClr val="002060"/>
                </a:solidFill>
                <a:latin typeface="Arial" panose="020B0604020202020204" pitchFamily="34" charset="0"/>
                <a:ea typeface="Calibri" panose="020F0502020204030204" pitchFamily="34" charset="0"/>
                <a:cs typeface="+mj-cs"/>
              </a:rPr>
              <a:t>Swanson</a:t>
            </a:r>
            <a:r>
              <a:rPr lang="en-US" sz="28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800" dirty="0">
                <a:solidFill>
                  <a:srgbClr val="002060"/>
                </a:solidFill>
                <a:latin typeface="Calibri" panose="020F0502020204030204" pitchFamily="34" charset="0"/>
                <a:ea typeface="Calibri" panose="020F0502020204030204" pitchFamily="34" charset="0"/>
              </a:rPr>
              <a:t> إمكانية ربط محتوى الرسالة بالإشباعات المتحققة، فبرامج الأخبار والبرامج الثقافية والوثائقية يمكن أن تلبى إشباع الحصول على المعلومات، وبرامج الترفيه والمنوعات والدراما والمسلسلات يمكن أن تلبى إشباع الهروب من المشكلات والاسترخاء والتنفيس وتخفيف التوتر والقلق.</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55534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2389" y="786671"/>
            <a:ext cx="10718542" cy="5083187"/>
          </a:xfrm>
          <a:prstGeom prst="roundRect">
            <a:avLst>
              <a:gd name="adj" fmla="val 6140"/>
            </a:avLst>
          </a:prstGeom>
          <a:ln>
            <a:noFill/>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rPr>
              <a:t>وقد قسم لورانس وينر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L.wenner</a:t>
            </a:r>
            <a:r>
              <a:rPr lang="ar-EG" sz="2400" b="1" dirty="0">
                <a:solidFill>
                  <a:srgbClr val="002060"/>
                </a:solidFill>
                <a:latin typeface="Calibri" panose="020F0502020204030204" pitchFamily="34" charset="0"/>
                <a:ea typeface="Calibri" panose="020F0502020204030204" pitchFamily="34" charset="0"/>
              </a:rPr>
              <a:t> الإشباعات إلى قسمين رئيسين:</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1</a:t>
            </a:r>
            <a:r>
              <a:rPr lang="ar-EG" sz="2400" dirty="0">
                <a:solidFill>
                  <a:srgbClr val="002060"/>
                </a:solidFill>
                <a:latin typeface="Calibri" panose="020F0502020204030204" pitchFamily="34" charset="0"/>
                <a:ea typeface="Calibri" panose="020F0502020204030204" pitchFamily="34" charset="0"/>
              </a:rPr>
              <a:t>. </a:t>
            </a:r>
            <a:r>
              <a:rPr lang="ar-EG" sz="2400" b="1" dirty="0">
                <a:solidFill>
                  <a:srgbClr val="002060"/>
                </a:solidFill>
                <a:latin typeface="Calibri" panose="020F0502020204030204" pitchFamily="34" charset="0"/>
                <a:ea typeface="Calibri" panose="020F0502020204030204" pitchFamily="34" charset="0"/>
              </a:rPr>
              <a:t>إشباعات المحتوى</a:t>
            </a:r>
            <a:r>
              <a:rPr lang="ar-EG" sz="2400" dirty="0">
                <a:solidFill>
                  <a:srgbClr val="002060"/>
                </a:solidFill>
                <a:latin typeface="Calibri" panose="020F0502020204030204" pitchFamily="34" charset="0"/>
                <a:ea typeface="Calibri" panose="020F0502020204030204" pitchFamily="34" charset="0"/>
              </a:rPr>
              <a:t>: وتنتج عن التعرض لوسائل الاتصال وتنقسم بدورها إلى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أ. إشباعات توجيهية: وتتضمن الحصول على المعلومات، وتأكيد الذات، ومراقبة البيئة.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ب. إشباعات اجتماعية: ويقصد بها ربط المعلومات التي يحصل عليها الفرد بمنظومة علاقاته الاجتماعية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2</a:t>
            </a:r>
            <a:r>
              <a:rPr lang="ar-EG" sz="2400" dirty="0">
                <a:solidFill>
                  <a:srgbClr val="002060"/>
                </a:solidFill>
                <a:latin typeface="Calibri" panose="020F0502020204030204" pitchFamily="34" charset="0"/>
                <a:ea typeface="Calibri" panose="020F0502020204030204" pitchFamily="34" charset="0"/>
              </a:rPr>
              <a:t>. </a:t>
            </a:r>
            <a:r>
              <a:rPr lang="ar-EG" sz="2400" b="1" dirty="0">
                <a:solidFill>
                  <a:srgbClr val="002060"/>
                </a:solidFill>
                <a:latin typeface="Calibri" panose="020F0502020204030204" pitchFamily="34" charset="0"/>
                <a:ea typeface="Calibri" panose="020F0502020204030204" pitchFamily="34" charset="0"/>
              </a:rPr>
              <a:t>إشباعات العملية</a:t>
            </a:r>
            <a:r>
              <a:rPr lang="ar-EG" sz="2400" dirty="0">
                <a:solidFill>
                  <a:srgbClr val="002060"/>
                </a:solidFill>
                <a:latin typeface="Calibri" panose="020F0502020204030204" pitchFamily="34" charset="0"/>
                <a:ea typeface="Calibri" panose="020F0502020204030204" pitchFamily="34" charset="0"/>
              </a:rPr>
              <a:t>: وتنتج عن عملية الاتصال نفسها واختيار وسيلة معينة ولا ترتبط بمضمون الوسيلة، وتنقسم بدورها إلى نوعين رئيسين: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أ. إشباعات شبه توجيهية لتخفيف الإحساس بالتوتر، والدفاع عن الذات، والتدعيم المعنوي من خلال التعرض لمواد إعلامية ترفيهية.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ب. إشباعات شبه اجتماعية: وتتحقق من خلال التوحد مع شخصيات وسائل الإعلام، وتزيد هذه الإشباعات مع ضعف علاقات الفرد الاجتماعية وزيادة إحساسه بالعزلة.</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618773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3150823" y="1073178"/>
            <a:ext cx="8651969" cy="4930219"/>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Low" rtl="1">
              <a:lnSpc>
                <a:spcPct val="115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rPr>
              <a:t>الانتقادات الموجهة لنظرية الاستخدامات و الإشباعات: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وجه باحثون مجموعة من الانتقادات لنظرية الاستخدامات والإشباعات من أبرزها ما يلي:-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لا تصلح النظرية للتعميم لأن الاستخدامات والإشباعات من وسائل الاتصال تختلف باختلاف الثقافات وباختلاف العوامل السكانية.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لا تستطيع النظرية تفسير السلوك الاتصالي بدقة فالمحتوى الاتصالي يحقق وظائف لبعض الأفراد في حين يسبب اختلالاً وظيفياً لأفراد آخرين.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 هناك مشكلة تتعلق ببحوث الإشباع التي تركز على المحتوى حيث أنها تقوم بالنسبة إليهم على افتراض أن المضمون يشبع حاجات معينة لدى الجمهور، رغم أن هذه المواد قد لا تكون هامة أو لا تشبع احتياجاً معيناً لدى الجمهور.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71658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8925" y="579512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13818" y="102483"/>
            <a:ext cx="1688976" cy="6935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5516327" y="1414509"/>
            <a:ext cx="6533106"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Rectangle 5"/>
          <p:cNvSpPr/>
          <p:nvPr/>
        </p:nvSpPr>
        <p:spPr>
          <a:xfrm>
            <a:off x="5706794" y="1414509"/>
            <a:ext cx="6096000" cy="503215"/>
          </a:xfrm>
          <a:prstGeom prst="rect">
            <a:avLst/>
          </a:prstGeom>
        </p:spPr>
        <p:txBody>
          <a:bodyPr>
            <a:spAutoFit/>
          </a:bodyPr>
          <a:lstStyle/>
          <a:p>
            <a:pPr marL="457200" algn="r" rtl="1">
              <a:lnSpc>
                <a:spcPct val="115000"/>
              </a:lnSpc>
              <a:spcAft>
                <a:spcPts val="1000"/>
              </a:spcAft>
            </a:pPr>
            <a:r>
              <a:rPr lang="ar-EG" sz="2400" b="1" dirty="0">
                <a:solidFill>
                  <a:srgbClr val="0070C0"/>
                </a:solidFill>
                <a:ea typeface="Calibri"/>
                <a:cs typeface="Simplified Arabic"/>
              </a:rPr>
              <a:t> </a:t>
            </a:r>
            <a:endParaRPr lang="en-US" dirty="0">
              <a:solidFill>
                <a:srgbClr val="852F4A"/>
              </a:solidFill>
              <a:ea typeface="Calibri"/>
              <a:cs typeface="Arial"/>
            </a:endParaRPr>
          </a:p>
        </p:txBody>
      </p:sp>
      <p:sp>
        <p:nvSpPr>
          <p:cNvPr id="4" name="Rounded Rectangle 3"/>
          <p:cNvSpPr/>
          <p:nvPr/>
        </p:nvSpPr>
        <p:spPr>
          <a:xfrm>
            <a:off x="2937164" y="1105276"/>
            <a:ext cx="9112269" cy="5051487"/>
          </a:xfrm>
          <a:prstGeom prst="roundRect">
            <a:avLst/>
          </a:prstGeom>
          <a:solidFill>
            <a:schemeClr val="bg2"/>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rPr>
              <a:t>4. وصف بعض النقاد أن النظرية يشوبها غموض في بعض عناصرها ومحدداتها، ويصفون النظرية أنها مجرد أسلوب لجمع البيانات.</a:t>
            </a:r>
            <a:endPar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rPr>
              <a:t>5. تعاملت النظرية مع فئات عامة من المضمون في حين يعد اختلاف نوع المحتوى مؤثراً إلى حد بعيد في النتائج.</a:t>
            </a:r>
            <a:endPar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rPr>
              <a:t>6. يمكن أن يكون لمصطلح الوظيفية الذي تترجمه نظرية الاستخدامات والإشباعات أكثر من معني فقد يعني هدفاً أو نتيجة أو توقع أو متطلب؛ مما يؤدي إلى مزيد من الالتباس في مفاهيم النظرية ذاتها، وفى أهدافها.</a:t>
            </a:r>
            <a:endPar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rPr>
              <a:t>7. قد لا تصلح النظرية لتكنولوجيا الاتصال الحديثة ووسائلها.</a:t>
            </a:r>
            <a:endPar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400" dirty="0" smtClean="0">
                <a:solidFill>
                  <a:srgbClr val="002060"/>
                </a:solidFill>
                <a:latin typeface="Calibri" panose="020F0502020204030204" pitchFamily="34" charset="0"/>
                <a:ea typeface="Calibri" panose="020F0502020204030204" pitchFamily="34" charset="0"/>
              </a:rPr>
              <a:t>8. قد يحدث تداخل بين وظائف وسائل الإعلام، ووظائف الأجهزة والمؤسسات الأخرى في المجتمع.</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4013533" y="1160597"/>
            <a:ext cx="7789261" cy="4883317"/>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مناقشة الانتقادات الموجهة لنظرية الاستخدامات والإشباعات: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يدافع مؤيدو النظرية فيقولون أنها غير وظيفية وأن مصادر التغيير قائمة في سلوك الجمهور تجاه وسائل الاتصال الجماهيري، وفى تنظيم محتوى هذه الوسائل.</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إن مفهوم الحاجات التي تدرسها النظرية تضيف بعداً جديداً للبحوث القديمة للجمهور، كما أن النظرية تتجاوز مسألة قياس عدد أفراد الجمهور إلى قياس ما يحصلون عليه من تجربتهم الاتصالية.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تساعد النظرية في وصف الأنشطة التي تمارسها وسائل الاتصال من حيث علاقتها بالعمليات الاجتماعية والبناء الاجتماعي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627022"/>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258291" y="899652"/>
            <a:ext cx="9544502" cy="5411730"/>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lnSpc>
                <a:spcPct val="115000"/>
              </a:lnSpc>
              <a:spcAft>
                <a:spcPts val="0"/>
              </a:spcAft>
            </a:pPr>
            <a:r>
              <a:rPr lang="ar-EG" sz="2400" dirty="0">
                <a:solidFill>
                  <a:srgbClr val="002060"/>
                </a:solidFill>
                <a:latin typeface="Arial" panose="020B0604020202020204" pitchFamily="34" charset="0"/>
                <a:ea typeface="Calibri" panose="020F0502020204030204" pitchFamily="34" charset="0"/>
                <a:cs typeface="Arial" panose="020B0604020202020204" pitchFamily="34" charset="0"/>
              </a:rPr>
              <a:t>4. </a:t>
            </a:r>
            <a:r>
              <a:rPr lang="ar-EG" sz="2400" dirty="0">
                <a:solidFill>
                  <a:srgbClr val="002060"/>
                </a:solidFill>
                <a:latin typeface="Calibri" panose="020F0502020204030204" pitchFamily="34" charset="0"/>
                <a:ea typeface="Calibri" panose="020F0502020204030204" pitchFamily="34" charset="0"/>
              </a:rPr>
              <a:t>من الطبيعي أن تختلف نتائج الدراسات باختلاف المجتمعات والتعميم ممكن في إطار المجتمع الواحد.</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r"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5. رغم الشك في قدرة الأفراد على تحديد حاجتهم واشباعاتهم، إلا أن الباحثين استطاعوا تحديد قائمة من الحاجات والإشباعات يستطيع أفراد الجمهور الاختيار منها عندما تقدم لهم.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r"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6. غير صحيح أن النظرية لها منهج فردي، فالعبارات الخاصة بوظائف الوسائل على المستوى الفردي يمكن أن يكون لها عبارات موازية على المستوى المجتمعي.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r"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7. هناك اتجاه في بحوث الاستخدامات والإشباعات نحو تحديد أنماط للاستخدام والإشباع كمتغير وسيط.</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a:r>
              <a:rPr lang="ar-EG" sz="2400" dirty="0">
                <a:solidFill>
                  <a:srgbClr val="002060"/>
                </a:solidFill>
                <a:ea typeface="Calibri" panose="020F0502020204030204" pitchFamily="34" charset="0"/>
              </a:rPr>
              <a:t>8. تمكنت بحوث الاستخدامات والإشباعات من التوصل لعدد من المتغيرات الوسيطة التي توفر مؤشرات واضحة لاختلاف السلوك الاتصالي أكثر من المؤشرات الديمغرافية مثل الأصول النفسية والاجتماعية، نوع الوسيلة، نوع المحتوى، معدل وكيفية التعرض، الاتجاهات نحو الوسيلة والمضمون الإعلاميين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590312"/>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3491344" y="899652"/>
            <a:ext cx="8311449" cy="5411730"/>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rPr>
              <a:t>الاتجاهات الجديدة في بحوث الاستخدامات والإشباعات:</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rPr>
              <a:t>أدت الانتقادات التي وجهت لنظرية الاستخدامات والإشباعات إلى ظهور اتجاهات جديدة من أبرزها.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اتجاه يدعو إلى ربط دوافع الاستخدام وبأنواع الإشباعات، وطبيعة المضمون، وطبيعة الوسيلة.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اتجاه يدعو للاهتمام بتأثير العوامل الاجتماعية والنفسية على تعرض الأفراد مثل المتغيرات الشخصية والسياق الذى يتم فيه التعرض، والنشاط الاجتماعي والتفاعل الاجتماعي للفرد.</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اتجاه يدعو للربط بين دوافع الاستخدام وأنماط الإشباع</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718747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450670"/>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712304" y="899652"/>
            <a:ext cx="9090489" cy="5411730"/>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rPr>
              <a:t>ثانياً: نظرية انتقال الاتصال على مرحلتين ( خطوتين</a:t>
            </a:r>
            <a:r>
              <a:rPr lang="ar-EG" sz="2400" b="1" dirty="0" smtClean="0">
                <a:solidFill>
                  <a:srgbClr val="002060"/>
                </a:solidFill>
                <a:latin typeface="Calibri" panose="020F0502020204030204" pitchFamily="34" charset="0"/>
                <a:ea typeface="Calibri" panose="020F0502020204030204" pitchFamily="34" charset="0"/>
              </a:rPr>
              <a:t>)</a:t>
            </a:r>
          </a:p>
          <a:p>
            <a:pPr rtl="1">
              <a:lnSpc>
                <a:spcPct val="115000"/>
              </a:lnSpc>
              <a:spcAft>
                <a:spcPts val="800"/>
              </a:spcAft>
            </a:pPr>
            <a:r>
              <a:rPr lang="ar-EG" sz="2800" b="1" dirty="0" smtClean="0">
                <a:solidFill>
                  <a:srgbClr val="002060"/>
                </a:solidFill>
                <a:latin typeface="Calibri" panose="020F0502020204030204" pitchFamily="34" charset="0"/>
                <a:ea typeface="Calibri" panose="020F050202020403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Two Step Flow Of Communication</a:t>
            </a:r>
            <a:r>
              <a:rPr lang="en-US" sz="2400" b="1" dirty="0">
                <a:solidFill>
                  <a:srgbClr val="002060"/>
                </a:solidFill>
                <a:latin typeface="Arial" panose="020B0604020202020204" pitchFamily="34" charset="0"/>
                <a:ea typeface="Calibri" panose="020F0502020204030204" pitchFamily="34" charset="0"/>
                <a:cs typeface="Arial" panose="020B0604020202020204" pitchFamily="34" charset="0"/>
              </a:rPr>
              <a:t>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Calibri" panose="020F0502020204030204" pitchFamily="34" charset="0"/>
                <a:ea typeface="Calibri" panose="020F0502020204030204" pitchFamily="34" charset="0"/>
              </a:rPr>
              <a:t>أحدث نجاح الرئيس الأمريكي الديمقراطي " روزفلت" لدورة رئاسية جديدة صدمة كبرى في أوساط الباحثين، فرغم معارضة وسائل الإعلام له وعدائها لسياساته نجح في البقاء لفترة ثانية؛ مما دفع الباحثين لإعادة النظر في مقولة ( القوة الطاغية لوسائل الإعلام)، وهنا سعي هؤلاء الباحثين لتفسير تكون الرأي العام وتغيره، والتعرف على دور وسائل الاتصال في هذا المجال، وخلصوا بعد أبحاث طويلة إلى نتيجة مفادها أن الاتصال الشخصي يلعب دوراً مهماً في تكوين وتوجيه الرأي العام بجانب دور وسائل الإعلام وأن قادة الرأي يمثلون عنصراً مهماً في عملية الاتصال الشخصي ويلعبون دور الوسيط بين الأفراد ووسائل الإعلام، وأطلقوا على عملية سريان المعلومات من وسائل الإعلام إلى الجماهير عبر قادة الرأي اسم " تدفق الاتصال على مرحلتين"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41966" y="-674995"/>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4013532" y="899652"/>
            <a:ext cx="7789261" cy="5411730"/>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b="1" u="sng" dirty="0">
                <a:solidFill>
                  <a:srgbClr val="002060"/>
                </a:solidFill>
                <a:latin typeface="Calibri" panose="020F0502020204030204" pitchFamily="34" charset="0"/>
                <a:ea typeface="Calibri" panose="020F0502020204030204" pitchFamily="34" charset="0"/>
              </a:rPr>
              <a:t>وقد قدم كاتز 1956 رؤيته لفروض نظرية انتقال الاتصال على مرحلتين: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smtClean="0">
                <a:solidFill>
                  <a:srgbClr val="002060"/>
                </a:solidFill>
                <a:latin typeface="Calibri" panose="020F0502020204030204" pitchFamily="34" charset="0"/>
                <a:ea typeface="Calibri" panose="020F0502020204030204" pitchFamily="34" charset="0"/>
              </a:rPr>
              <a:t>أن </a:t>
            </a:r>
            <a:r>
              <a:rPr lang="ar-EG" sz="2400" dirty="0">
                <a:solidFill>
                  <a:srgbClr val="002060"/>
                </a:solidFill>
                <a:latin typeface="Calibri" panose="020F0502020204030204" pitchFamily="34" charset="0"/>
                <a:ea typeface="Calibri" panose="020F0502020204030204" pitchFamily="34" charset="0"/>
              </a:rPr>
              <a:t>قادة الرأي والأفراد الذى يتأثرون بهم ينتمون إلى الجماعة نفسها سواء كانت الأسرة أو الأصدقاء أو زملاء العمل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يعد قادة الرأي الأكثر تعرضاً واتصالاً بوسائل الإعلام ضمن تخصصهم.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تلعب العلاقات الشخصية دوراً هاماً كعملية اتصالية وهي تضغط على الأفراد ليتوافقوا مع سلوك وتفكير الجماعة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smtClean="0">
                <a:solidFill>
                  <a:srgbClr val="002060"/>
                </a:solidFill>
                <a:latin typeface="Calibri" panose="020F0502020204030204" pitchFamily="34" charset="0"/>
                <a:ea typeface="Calibri" panose="020F0502020204030204" pitchFamily="34" charset="0"/>
              </a:rPr>
              <a:t>أن </a:t>
            </a:r>
            <a:r>
              <a:rPr lang="ar-EG" sz="2400" dirty="0">
                <a:solidFill>
                  <a:srgbClr val="002060"/>
                </a:solidFill>
                <a:latin typeface="Calibri" panose="020F0502020204030204" pitchFamily="34" charset="0"/>
                <a:ea typeface="Calibri" panose="020F0502020204030204" pitchFamily="34" charset="0"/>
              </a:rPr>
              <a:t>قادة الرأي والأتباع يمكن أن يتبادلوا الأدوار في ظروف مختلفة.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612140" algn="justLow" rtl="1">
              <a:lnSpc>
                <a:spcPct val="115000"/>
              </a:lnSpc>
              <a:spcAft>
                <a:spcPts val="0"/>
              </a:spcAft>
            </a:pPr>
            <a:r>
              <a:rPr lang="ar-EG" sz="1600" dirty="0">
                <a:solidFill>
                  <a:srgbClr val="000000"/>
                </a:solidFill>
                <a:latin typeface="Calibri" panose="020F0502020204030204" pitchFamily="34" charset="0"/>
                <a:ea typeface="Calibri" panose="020F0502020204030204" pitchFamily="34"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pPr marL="1371600" algn="justLow" rtl="1">
              <a:lnSpc>
                <a:spcPct val="115000"/>
              </a:lnSpc>
              <a:spcAft>
                <a:spcPts val="800"/>
              </a:spcAft>
            </a:pPr>
            <a:r>
              <a:rPr lang="ar-EG" sz="1600" dirty="0">
                <a:solidFill>
                  <a:srgbClr val="000000"/>
                </a:solidFill>
                <a:latin typeface="Calibri" panose="020F0502020204030204" pitchFamily="34" charset="0"/>
                <a:ea typeface="Calibri" panose="020F0502020204030204" pitchFamily="34"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416125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319134" y="899652"/>
            <a:ext cx="10483660" cy="5411730"/>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مقاييس وأساليب لتحديد قادة الرأي: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المقياس السوسيومتري (الاجتماعي)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وفقاً لهذا المقياس يتم سؤال المبحوثين عن الأشخاص الذين يسعون إلى الحصول على معلومات عنهم، أو يطلبون النصيحة حول موضوع، وطبقاً للقياس السوسيومتري فإن الأشخاص الذين يذكر أكبر عدد من المبحوثين أنهم يلجأون إليهم طبقاً للمعلومات أو النصائح يعدون قادة رأي فيما يتعلق بالموضوع.</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2. تقدير الخبراء: وفقاً لهذا المقياس يتم سؤال الخبراء ممن يملكون معلومات عن النظام الاجتماعي أن يحددوا قادة الرأي في ذلك المجتمع خصوصاً حينما يكون ذلك المجتمع صغيراً.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3. التسمية الذاتية: وفقاً لهذا الأسلوب يطلب من المبحوثين بيان إذا كان بقية أعضاء المجتمع يعتبرونهم مصادر للمعلومات أو يتمتعون بنفوذ مصدره مهاراتهم الاتصالية أكثر من غيرهم.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4. الملاحظة: وفقاً لهذا الأسلوب يرصد الباحث السلوك الاتصالي لفترة طويلة نسبياً لمعرفة أكثر الأشخاص الذين يلجأ إليهم أعضاء المجتمع للتزود بالنصيحة والمعلومات.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681510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867890" y="899652"/>
            <a:ext cx="8934903" cy="5411730"/>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rPr>
              <a:t>ثالثاً: نظرية انتشار المبتكرات (المستحدثات)</a:t>
            </a:r>
            <a:r>
              <a:rPr lang="ar-EG" sz="2400" dirty="0">
                <a:solidFill>
                  <a:srgbClr val="002060"/>
                </a:solidFill>
                <a:latin typeface="Calibri" panose="020F0502020204030204" pitchFamily="34" charset="0"/>
                <a:ea typeface="Calibri" panose="020F050202020403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Diffusion of Innovation</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ذهب بعض الدارسين في فترة الستينات إلى ضرورة الأخذ بمقولة انتقال المعلومات على مرحلتين، وقد اعتمدت نظرية انتشار المبتكرات على هذه المقولة، حيث افترضت أن هناك دوراً كبيراً لقادة الرأي في انتشار المبتكرات والمستحدثات</a:t>
            </a:r>
          </a:p>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ويحدد روجرز وشوميكر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Rogers&amp; shoemaker </a:t>
            </a:r>
            <a:r>
              <a:rPr lang="ar-EG" sz="2400" b="1" dirty="0">
                <a:solidFill>
                  <a:srgbClr val="002060"/>
                </a:solidFill>
                <a:latin typeface="Calibri" panose="020F0502020204030204" pitchFamily="34" charset="0"/>
                <a:ea typeface="Calibri" panose="020F0502020204030204" pitchFamily="34" charset="0"/>
              </a:rPr>
              <a:t>عدة ملاحظات حول قادة الرأي: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يتعرض قادة الرأي لوسائل الإعلام أكثر من أتباعهم.</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إن قادة الرأي لديهم اتصال أكثر من أتباعهم مع وكلاء التغيير مثل المسؤولين عن برامج التنمية والجهات الرسمية.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يحتل قادة الرأي مراكز اجتماعية متميزة أكثر من غيرهم نتيجة وضعهم العلمي، أو الاقتصادي، أو الاجتماعي، أو المهني</a:t>
            </a:r>
            <a:r>
              <a:rPr lang="ar-EG" sz="2400" dirty="0" smtClean="0">
                <a:solidFill>
                  <a:srgbClr val="002060"/>
                </a:solidFill>
                <a:latin typeface="Calibri" panose="020F0502020204030204" pitchFamily="34" charset="0"/>
                <a:ea typeface="Calibri" panose="020F050202020403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50473" y="1179325"/>
            <a:ext cx="8493081" cy="379445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0"/>
              </a:spcAft>
            </a:pPr>
            <a:r>
              <a:rPr lang="en-US" sz="2800" dirty="0">
                <a:solidFill>
                  <a:srgbClr val="000000"/>
                </a:solidFill>
                <a:latin typeface="Arial" panose="020B0604020202020204" pitchFamily="34" charset="0"/>
                <a:ea typeface="Calibri" panose="020F0502020204030204" pitchFamily="34" charset="0"/>
                <a:cs typeface="Arial" panose="020B0604020202020204" pitchFamily="34" charset="0"/>
              </a:rPr>
              <a:t> </a:t>
            </a:r>
            <a:endParaRPr lang="en-US"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4. </a:t>
            </a:r>
            <a:r>
              <a:rPr lang="ar-EG" sz="2400" b="1" dirty="0">
                <a:solidFill>
                  <a:srgbClr val="002060"/>
                </a:solidFill>
                <a:latin typeface="Calibri" panose="020F0502020204030204" pitchFamily="34" charset="0"/>
                <a:ea typeface="Calibri" panose="020F0502020204030204" pitchFamily="34" charset="0"/>
              </a:rPr>
              <a:t>إن قادة الرأي أكثر انفتاحاً على العالم، وأكثر تقبلاً للأفكار الجديدة والتغيير من غيرهم</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rPr>
              <a:t>5. إن قادة الرأي أكثر ابتكارية من أتباعهم، ولديهم أفكار جديدة، وقدرة على ابتكار الحلول، وتبني المستحدثات</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rPr>
              <a:t>6. إن قادة الرأي أكثر مشاركة اجتماعية من أتباعهم</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rPr>
              <a:t>7. قادة الرأي مرنين وعمليين فإذا كانت الأوضاع مواتية فهم ابتكاريون، أما إذا كانت الأوضاع غير مناسبة فهم غير ابتكارين</a:t>
            </a:r>
            <a:r>
              <a:rPr lang="ar-EG" sz="2400" b="1" dirty="0" smtClean="0">
                <a:solidFill>
                  <a:srgbClr val="002060"/>
                </a:solidFill>
                <a:latin typeface="Calibri" panose="020F0502020204030204" pitchFamily="34" charset="0"/>
                <a:ea typeface="Calibri" panose="020F0502020204030204" pitchFamily="34" charset="0"/>
              </a:rPr>
              <a:t>.</a:t>
            </a:r>
          </a:p>
          <a:p>
            <a:pPr lvl="0" algn="justLow" rtl="1">
              <a:lnSpc>
                <a:spcPct val="115000"/>
              </a:lnSpc>
              <a:spcAft>
                <a:spcPts val="800"/>
              </a:spcAft>
            </a:pPr>
            <a:endParaRPr lang="ar-EG"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35491" y="6664"/>
            <a:ext cx="1651275" cy="83846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49236" y="1032358"/>
            <a:ext cx="9005700" cy="41769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ويقدم روجرز وشوميكر عناصر عملية تدفق المعلومات الخاصة بالمبتكرات على النحو التالي: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المصدر (المرسل) : وهم المخترعون، والعلماء، وقادة الرأي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الرسالة: وهي الابتكار الجديد.</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الوسيلة: وهي الاتصال الشخصي، ووسائل الاتصال الجماهيري.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المستقبل (المتلقي): وهم أعضاء الجمهور في المجتمع.</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الأثر: وهو تغيير الأفكار والاتجاهات والسلوك.</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30691" y="6663"/>
            <a:ext cx="1956075" cy="698167"/>
          </a:xfrm>
          <a:prstGeom prst="rect">
            <a:avLst/>
          </a:prstGeom>
        </p:spPr>
      </p:pic>
    </p:spTree>
    <p:extLst>
      <p:ext uri="{BB962C8B-B14F-4D97-AF65-F5344CB8AC3E}">
        <p14:creationId xmlns:p14="http://schemas.microsoft.com/office/powerpoint/2010/main" val="2322853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661738" y="943607"/>
            <a:ext cx="7841918"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80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مراحل عملية تبني المستحدث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يعرف روجرز تبني الأفكار المستحدثة أنها العملية الفعلية التي ينقل الفرد عن طريقها الفكرة من مجرد العلم بها إلى تبني الفكر أو المستحدث، وتمر هذه العملية بخمس مراحل وهي: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rPr>
              <a:t>المرحلة الأولي</a:t>
            </a:r>
            <a:r>
              <a:rPr lang="ar-EG" sz="2400" dirty="0">
                <a:solidFill>
                  <a:srgbClr val="002060"/>
                </a:solidFill>
                <a:latin typeface="Calibri" panose="020F0502020204030204" pitchFamily="34" charset="0"/>
                <a:ea typeface="Calibri" panose="020F0502020204030204" pitchFamily="34" charset="0"/>
              </a:rPr>
              <a:t>: مرحلة الشعور بالفكرة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Awareness Stage</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Arial" panose="020B0604020202020204" pitchFamily="34" charset="0"/>
                <a:ea typeface="Calibri" panose="020F0502020204030204" pitchFamily="34" charset="0"/>
              </a:rPr>
              <a:t>وهذه المرحلة غالباً تكون عفوية بالمصادفة، ويطرح تساؤل هل الحاجة تسبق إدراك الفرد للفكرة المستحدثة، أو هل الإدراك للفكرة الجدية يخلق الحاجة إلى تلك الفكرة.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663"/>
            <a:ext cx="2063621" cy="698167"/>
          </a:xfrm>
          <a:prstGeom prst="rect">
            <a:avLst/>
          </a:prstGeom>
        </p:spPr>
      </p:pic>
    </p:spTree>
    <p:extLst>
      <p:ext uri="{BB962C8B-B14F-4D97-AF65-F5344CB8AC3E}">
        <p14:creationId xmlns:p14="http://schemas.microsoft.com/office/powerpoint/2010/main" val="3721923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13592" y="1172664"/>
            <a:ext cx="9338209" cy="455102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2. </a:t>
            </a:r>
            <a:r>
              <a:rPr lang="ar-EG" sz="2400" b="1" dirty="0">
                <a:solidFill>
                  <a:srgbClr val="002060"/>
                </a:solidFill>
                <a:latin typeface="Calibri" panose="020F0502020204030204" pitchFamily="34" charset="0"/>
                <a:ea typeface="Calibri" panose="020F0502020204030204" pitchFamily="34" charset="0"/>
              </a:rPr>
              <a:t>المرحلة الثانية: </a:t>
            </a:r>
            <a:r>
              <a:rPr lang="ar-EG" sz="2400" dirty="0">
                <a:solidFill>
                  <a:srgbClr val="002060"/>
                </a:solidFill>
                <a:latin typeface="Calibri" panose="020F0502020204030204" pitchFamily="34" charset="0"/>
                <a:ea typeface="Calibri" panose="020F0502020204030204" pitchFamily="34" charset="0"/>
              </a:rPr>
              <a:t>مرحلة الاهتمام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Interest</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Arial" panose="020B0604020202020204" pitchFamily="34" charset="0"/>
                <a:ea typeface="Calibri" panose="020F0502020204030204" pitchFamily="34" charset="0"/>
              </a:rPr>
              <a:t>يصبح الفرد في هذه المرحلة راغباً في التعرف على تفاصيل الفكرة الجديدة، ويسعى إلى تنمية معلوماته عنها، وهنا يصبح الفرد أكثر ارتباطاً من الناحية النفسية بالفكرة، أو الابتكار الجديد، ولذلك يكون سلوكه هادفاً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3. </a:t>
            </a:r>
            <a:r>
              <a:rPr lang="ar-EG" sz="2400" b="1" dirty="0">
                <a:solidFill>
                  <a:srgbClr val="002060"/>
                </a:solidFill>
                <a:latin typeface="Calibri" panose="020F0502020204030204" pitchFamily="34" charset="0"/>
                <a:ea typeface="Calibri" panose="020F0502020204030204" pitchFamily="34" charset="0"/>
              </a:rPr>
              <a:t>المرحلة الثالثة : </a:t>
            </a:r>
            <a:r>
              <a:rPr lang="ar-EG" sz="2400" dirty="0">
                <a:solidFill>
                  <a:srgbClr val="002060"/>
                </a:solidFill>
                <a:latin typeface="Calibri" panose="020F0502020204030204" pitchFamily="34" charset="0"/>
                <a:ea typeface="Calibri" panose="020F0502020204030204" pitchFamily="34" charset="0"/>
              </a:rPr>
              <a:t>مرحلة التقييم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Evolution </a:t>
            </a:r>
            <a:r>
              <a:rPr lang="ar-EG" sz="2400" dirty="0">
                <a:solidFill>
                  <a:srgbClr val="002060"/>
                </a:solidFill>
                <a:latin typeface="Calibri" panose="020F0502020204030204" pitchFamily="34" charset="0"/>
                <a:ea typeface="Calibri" panose="020F0502020204030204" pitchFamily="34" charset="0"/>
              </a:rPr>
              <a:t>يطبق الفرد في هذه المرحلة الفكرة المستحدثة تطبيقاً عقلياً في ضوء موقفه وسلوكه الحالي، وكذلك موقفه في المستقبل، وبعدها يقرر إذا كان سيجرب تلك الفكرة أم لا، وفى هذه المرحلة يحصل نوع من المحاكمة العقلية لمميزات وعيوب السلعة، فإذا تفوقت مزايا الفكرة الجديدة على عيوبها على الأغلب يقرر القيام بالتجربة، وفى هذه المرحلة يسعى للحصول على المعلومات والنصائح من الآخرين.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55382" y="6663"/>
            <a:ext cx="1831384" cy="805969"/>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2" y="1082163"/>
            <a:ext cx="9213518" cy="419080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4. </a:t>
            </a:r>
            <a:r>
              <a:rPr lang="ar-EG" sz="2400" b="1" dirty="0">
                <a:solidFill>
                  <a:srgbClr val="002060"/>
                </a:solidFill>
                <a:latin typeface="Calibri" panose="020F0502020204030204" pitchFamily="34" charset="0"/>
                <a:ea typeface="Calibri" panose="020F0502020204030204" pitchFamily="34" charset="0"/>
              </a:rPr>
              <a:t>المرحلة الرابعة: </a:t>
            </a:r>
            <a:r>
              <a:rPr lang="ar-EG" sz="2400" dirty="0">
                <a:solidFill>
                  <a:srgbClr val="002060"/>
                </a:solidFill>
                <a:latin typeface="Calibri" panose="020F0502020204030204" pitchFamily="34" charset="0"/>
                <a:ea typeface="Calibri" panose="020F0502020204030204" pitchFamily="34" charset="0"/>
              </a:rPr>
              <a:t>مرحلة التجريب </a:t>
            </a:r>
            <a:r>
              <a:rPr lang="en-US" sz="2400" b="1" dirty="0">
                <a:solidFill>
                  <a:srgbClr val="002060"/>
                </a:solidFill>
                <a:ea typeface="Calibri" panose="020F0502020204030204" pitchFamily="34" charset="0"/>
                <a:cs typeface="+mj-cs"/>
              </a:rPr>
              <a:t>Trial</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Calibri" panose="020F0502020204030204" pitchFamily="34" charset="0"/>
                <a:ea typeface="Calibri" panose="020F0502020204030204" pitchFamily="34" charset="0"/>
              </a:rPr>
              <a:t>تتميز هذه الفكرة بالثبات النسبي، وفى هذه المرحلة يكون الفرد قد انتهى إلى قرار تبني الفكرة المستحدثة بعد اقتناعه بحدودها وفوائدها، غير أن الفرد قد يتراجع عن الفكرة المستحدثة لأسباب كثيرة.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5. </a:t>
            </a:r>
            <a:r>
              <a:rPr lang="ar-EG" sz="2400" b="1" dirty="0">
                <a:solidFill>
                  <a:srgbClr val="002060"/>
                </a:solidFill>
                <a:latin typeface="Calibri" panose="020F0502020204030204" pitchFamily="34" charset="0"/>
                <a:ea typeface="Calibri" panose="020F0502020204030204" pitchFamily="34" charset="0"/>
              </a:rPr>
              <a:t>المرحلة الخامسة: </a:t>
            </a:r>
            <a:r>
              <a:rPr lang="ar-EG" sz="2400" dirty="0">
                <a:solidFill>
                  <a:srgbClr val="002060"/>
                </a:solidFill>
                <a:latin typeface="Calibri" panose="020F0502020204030204" pitchFamily="34" charset="0"/>
                <a:ea typeface="Calibri" panose="020F0502020204030204" pitchFamily="34" charset="0"/>
              </a:rPr>
              <a:t>مرحلة </a:t>
            </a:r>
            <a:r>
              <a:rPr lang="ar-EG" sz="2400" dirty="0" smtClean="0">
                <a:solidFill>
                  <a:srgbClr val="002060"/>
                </a:solidFill>
                <a:latin typeface="Calibri" panose="020F0502020204030204" pitchFamily="34" charset="0"/>
                <a:ea typeface="Calibri" panose="020F0502020204030204" pitchFamily="34" charset="0"/>
              </a:rPr>
              <a:t>التبني </a:t>
            </a:r>
            <a:r>
              <a:rPr lang="ar-EG" sz="2400" dirty="0">
                <a:solidFill>
                  <a:srgbClr val="002060"/>
                </a:solidFill>
                <a:latin typeface="Calibri" panose="020F0502020204030204" pitchFamily="34" charset="0"/>
                <a:ea typeface="Calibri" panose="020F0502020204030204" pitchFamily="34" charset="0"/>
              </a:rPr>
              <a:t>وهي المرحلة النهائية التي تعد سلوكاً، وهى الهدف النهائي لأى رسالة إعلامية أو اتصالية.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99964" y="6664"/>
            <a:ext cx="1886802" cy="824610"/>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0440" y="943607"/>
            <a:ext cx="8867154" cy="43293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rPr>
              <a:t>ملاحظات وانتقادات حول مراحل عملية تبني المبتكرات (المستحدثات).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إن هذه المراحل قد ينقصها الاستمرار.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ثبت أن المراحل الخمس ليس متساوية الطول، بل تختلف من فرد لآخر تبعاً لعوامل شخصية واجتماعية متفاعلة مع بعضها.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إن المراحل الخمس ليست محددة ولا منفصلة بل كثيراً ما تتداخل مع بعضها.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أن المراحل الخمس لا تحدث دائماً وفق التسلسل السابق كما أن بعض الأفراد قد يتبنون مبتكراً ما دون الدخول في مرحلة التجريب على نطاق ضيق، كما أن التقييم بعد عملية مستمرة ومصاحبة لكل مرحلة، وليست مجرد مرحلة مستقلة.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663"/>
            <a:ext cx="2063621" cy="908173"/>
          </a:xfrm>
          <a:prstGeom prst="rect">
            <a:avLst/>
          </a:prstGeom>
        </p:spPr>
      </p:pic>
    </p:spTree>
    <p:extLst>
      <p:ext uri="{BB962C8B-B14F-4D97-AF65-F5344CB8AC3E}">
        <p14:creationId xmlns:p14="http://schemas.microsoft.com/office/powerpoint/2010/main" val="4059277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0"/>
              </a:spcAft>
            </a:pPr>
            <a:r>
              <a:rPr lang="ar-EG" sz="2400" dirty="0">
                <a:solidFill>
                  <a:srgbClr val="000000"/>
                </a:solidFill>
                <a:latin typeface="Calibri" panose="020F0502020204030204" pitchFamily="34" charset="0"/>
                <a:ea typeface="Calibri" panose="020F0502020204030204" pitchFamily="34" charset="0"/>
              </a:rPr>
              <a:t>5</a:t>
            </a:r>
            <a:r>
              <a:rPr lang="ar-EG" sz="2400" dirty="0">
                <a:solidFill>
                  <a:srgbClr val="002060"/>
                </a:solidFill>
                <a:latin typeface="Calibri" panose="020F0502020204030204" pitchFamily="34" charset="0"/>
                <a:ea typeface="Calibri" panose="020F0502020204030204" pitchFamily="34" charset="0"/>
              </a:rPr>
              <a:t>. لوحظ أن بعض الأفراد قد يتخطون مرحلة أو أكثر من هذه المراحل، فيقفزون من مرحلة التقييم إلى مرحلة التبني الكامل دون أن يمروا بمرحلة التجريب على نطاق ضيق، أو أن يقفزوا من مرحلة الاهتمام إلى مرحلة التجريب مباشرة دون القيام بتقييم كاف للفكرة المستحدثة.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6. لوحظ أن معدل انتشار الأفكار المستحدثة يكون بطيئا في أول الأمر، ثم تزداد سرعة الانتشار بالتدريج كلما رأوا الأفراد أو سمعوا عن نجاحها.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7. لوحظ أن السلوك الاتصالي يختلف في كل مرحلة عن الأخرى من مراحل تبني الأفكار المستحدثة ويقصد بالسلوك الاتصالي نوع المصادر، وتكرار الاتصال بهذه المصادر.</a:t>
            </a:r>
          </a:p>
          <a:p>
            <a:pPr lvl="0" algn="justLow" rtl="1">
              <a:lnSpc>
                <a:spcPct val="115000"/>
              </a:lnSpc>
              <a:spcAft>
                <a:spcPts val="0"/>
              </a:spcAft>
            </a:pPr>
            <a:r>
              <a:rPr lang="ar-EG" sz="2400" dirty="0">
                <a:solidFill>
                  <a:srgbClr val="002060"/>
                </a:solidFill>
                <a:latin typeface="Arial" panose="020B0604020202020204" pitchFamily="34" charset="0"/>
                <a:ea typeface="Calibri" panose="020F0502020204030204" pitchFamily="34" charset="0"/>
                <a:cs typeface="Arial" panose="020B0604020202020204" pitchFamily="34" charset="0"/>
              </a:rPr>
              <a:t>8. </a:t>
            </a:r>
            <a:r>
              <a:rPr lang="ar-EG" sz="2400" dirty="0">
                <a:solidFill>
                  <a:srgbClr val="002060"/>
                </a:solidFill>
                <a:latin typeface="Calibri" panose="020F0502020204030204" pitchFamily="34" charset="0"/>
                <a:ea typeface="Calibri" panose="020F0502020204030204" pitchFamily="34" charset="0"/>
              </a:rPr>
              <a:t>لوحظ أن الأفراد قد يتغاضون عن الفكرة المستحدثة في أي مرحلة من مراحل تبني المستحدث، وقد اصطلح على أن يسمي هذا التغاضي باسم الرفض"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Rejection</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Calibri" panose="020F0502020204030204" pitchFamily="34" charset="0"/>
                <a:ea typeface="Calibri" panose="020F0502020204030204" pitchFamily="34" charset="0"/>
              </a:rPr>
              <a:t> إذا حدث في إحدى المراحل الأربع الأولي، أما إذا حدث في المرحلة الخامسة هي مرحلة التبني فإن التغاضي هنا يسمي عدم الاستمرار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Discontinuance</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663"/>
            <a:ext cx="2063621" cy="908173"/>
          </a:xfrm>
          <a:prstGeom prst="rect">
            <a:avLst/>
          </a:prstGeom>
        </p:spPr>
      </p:pic>
    </p:spTree>
    <p:extLst>
      <p:ext uri="{BB962C8B-B14F-4D97-AF65-F5344CB8AC3E}">
        <p14:creationId xmlns:p14="http://schemas.microsoft.com/office/powerpoint/2010/main" val="2840428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78182" y="1032358"/>
            <a:ext cx="9476754" cy="47791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algn="justLow" rtl="1">
              <a:lnSpc>
                <a:spcPct val="115000"/>
              </a:lnSpc>
              <a:spcAft>
                <a:spcPts val="0"/>
              </a:spcAft>
            </a:pPr>
            <a:r>
              <a:rPr lang="ar-EG" sz="1200" dirty="0">
                <a:solidFill>
                  <a:srgbClr val="000000"/>
                </a:solidFill>
                <a:latin typeface="Calibri" panose="020F0502020204030204" pitchFamily="34" charset="0"/>
                <a:ea typeface="Calibri" panose="020F0502020204030204" pitchFamily="34" charset="0"/>
              </a:rPr>
              <a:t> </a:t>
            </a:r>
            <a:endParaRPr lang="en-US" sz="1000" dirty="0">
              <a:latin typeface="Calibri" panose="020F0502020204030204" pitchFamily="34" charset="0"/>
              <a:ea typeface="Calibri" panose="020F0502020204030204" pitchFamily="34" charset="0"/>
              <a:cs typeface="Arial" panose="020B0604020202020204" pitchFamily="34" charset="0"/>
            </a:endParaRPr>
          </a:p>
          <a:p>
            <a:pPr marL="457200" lvl="0" indent="-457200" algn="justLow" rtl="1">
              <a:lnSpc>
                <a:spcPct val="115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rPr>
              <a:t>اتجاهات جديدة في نظرية نشر المبتكرات:</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rPr>
              <a:t>توصل روجرز وشوميكر إلى مصطلح أكثر شمولية من مصطلح عملية التبني وهو عملية اتخاذ قرار الابتكار، ويُشير هذا المصطلح إلى العملية العقلانية التي يمر بها الفرد بدءاً من معرفته الأولي بالفكرة الجديدة حتى اتخاذ قرار التبني أو رفض أو تثبيت الفكرة أو ترسيخ هذا القرار، وقد قدما نموذجاً لعملية اتخاذ قرار الابتكار يشكل على خمس مراحل هي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rPr>
              <a:t>المعرفة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Knowledge</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Arial" panose="020B0604020202020204" pitchFamily="34" charset="0"/>
                <a:ea typeface="Calibri" panose="020F0502020204030204" pitchFamily="34" charset="0"/>
              </a:rPr>
              <a:t>تهدف هذه المرحلة للتعرف على نوعية الابتكار والحصول على معلومات حول وظائفه وتقسم المعرفة إلى: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cs"/>
              <a:buAutoNum type="arabic1Minus"/>
            </a:pPr>
            <a:r>
              <a:rPr lang="ar-EG" sz="2400" dirty="0">
                <a:solidFill>
                  <a:srgbClr val="002060"/>
                </a:solidFill>
                <a:latin typeface="Calibri" panose="020F0502020204030204" pitchFamily="34" charset="0"/>
                <a:ea typeface="Calibri" panose="020F0502020204030204" pitchFamily="34" charset="0"/>
              </a:rPr>
              <a:t>معرفة متعلقة بالتنبيه بوجود المبتكر وتتعلق بوظائفه وأهميته.</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cs"/>
              <a:buAutoNum type="arabic1Minus"/>
            </a:pPr>
            <a:r>
              <a:rPr lang="ar-EG" sz="2400" dirty="0">
                <a:solidFill>
                  <a:srgbClr val="002060"/>
                </a:solidFill>
                <a:latin typeface="Calibri" panose="020F0502020204030204" pitchFamily="34" charset="0"/>
                <a:ea typeface="Calibri" panose="020F0502020204030204" pitchFamily="34" charset="0"/>
              </a:rPr>
              <a:t>معرفة متعلقة بكيفية استخدام وتشغيل المبتكر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cs"/>
              <a:buAutoNum type="arabic1Minus"/>
            </a:pPr>
            <a:r>
              <a:rPr lang="ar-EG" sz="2400" dirty="0">
                <a:solidFill>
                  <a:srgbClr val="002060"/>
                </a:solidFill>
                <a:latin typeface="Calibri" panose="020F0502020204030204" pitchFamily="34" charset="0"/>
                <a:ea typeface="Calibri" panose="020F0502020204030204" pitchFamily="34" charset="0"/>
              </a:rPr>
              <a:t>معرفة نظرية لها صلة ما بنوع المبتكر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38509" y="6664"/>
            <a:ext cx="1748257" cy="769386"/>
          </a:xfrm>
          <a:prstGeom prst="rect">
            <a:avLst/>
          </a:prstGeom>
        </p:spPr>
      </p:pic>
    </p:spTree>
    <p:extLst>
      <p:ext uri="{BB962C8B-B14F-4D97-AF65-F5344CB8AC3E}">
        <p14:creationId xmlns:p14="http://schemas.microsoft.com/office/powerpoint/2010/main" val="3621913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2" y="1032357"/>
            <a:ext cx="9879314" cy="46064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rPr>
              <a:t>2. الإقناع:</a:t>
            </a:r>
            <a:r>
              <a:rPr lang="ar-EG" sz="2400" dirty="0">
                <a:solidFill>
                  <a:srgbClr val="002060"/>
                </a:solidFill>
                <a:latin typeface="Calibri" panose="020F0502020204030204" pitchFamily="34" charset="0"/>
                <a:ea typeface="Calibri" panose="020F0502020204030204" pitchFamily="34" charset="0"/>
              </a:rPr>
              <a:t> يكون الفرد في هذه المرحلة اتجاهاً موالياً أو معاكساً للمبتكر، وفى هذه المرحلة يتم التركيز على المشاعر.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3. </a:t>
            </a:r>
            <a:r>
              <a:rPr lang="ar-EG" sz="2400" b="1" dirty="0">
                <a:solidFill>
                  <a:srgbClr val="002060"/>
                </a:solidFill>
                <a:latin typeface="Calibri" panose="020F0502020204030204" pitchFamily="34" charset="0"/>
                <a:ea typeface="Calibri" panose="020F0502020204030204" pitchFamily="34" charset="0"/>
              </a:rPr>
              <a:t>القرار</a:t>
            </a:r>
            <a:r>
              <a:rPr lang="ar-EG" sz="2400" dirty="0">
                <a:solidFill>
                  <a:srgbClr val="002060"/>
                </a:solidFill>
                <a:latin typeface="Calibri" panose="020F0502020204030204" pitchFamily="34" charset="0"/>
                <a:ea typeface="Calibri" panose="020F0502020204030204" pitchFamily="34" charset="0"/>
              </a:rPr>
              <a:t> </a:t>
            </a:r>
            <a:r>
              <a:rPr lang="en-US" sz="2400" b="1" dirty="0">
                <a:solidFill>
                  <a:srgbClr val="002060"/>
                </a:solidFill>
                <a:latin typeface="Arial" panose="020B0604020202020204" pitchFamily="34" charset="0"/>
                <a:ea typeface="Calibri" panose="020F0502020204030204" pitchFamily="34" charset="0"/>
              </a:rPr>
              <a:t>Decision</a:t>
            </a:r>
            <a:r>
              <a:rPr lang="ar-EG" sz="2400" dirty="0">
                <a:solidFill>
                  <a:srgbClr val="002060"/>
                </a:solidFill>
                <a:latin typeface="Calibri" panose="020F0502020204030204" pitchFamily="34" charset="0"/>
                <a:ea typeface="Calibri" panose="020F0502020204030204" pitchFamily="34" charset="0"/>
              </a:rPr>
              <a:t> يعني اختيار الفرد لبديل سلوكي واحد من بديلين إما تبني أو رفض المبتكر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4. </a:t>
            </a:r>
            <a:r>
              <a:rPr lang="ar-EG" sz="2400" b="1" dirty="0">
                <a:solidFill>
                  <a:srgbClr val="002060"/>
                </a:solidFill>
                <a:latin typeface="Calibri" panose="020F0502020204030204" pitchFamily="34" charset="0"/>
                <a:ea typeface="Calibri" panose="020F0502020204030204" pitchFamily="34" charset="0"/>
              </a:rPr>
              <a:t>التثبيت</a:t>
            </a:r>
            <a:r>
              <a:rPr lang="ar-EG" sz="2400" dirty="0">
                <a:solidFill>
                  <a:srgbClr val="002060"/>
                </a:solidFill>
                <a:latin typeface="Calibri" panose="020F0502020204030204" pitchFamily="34" charset="0"/>
                <a:ea typeface="Calibri" panose="020F050202020403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Confirmation</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400" dirty="0">
                <a:solidFill>
                  <a:srgbClr val="002060"/>
                </a:solidFill>
                <a:latin typeface="Arial" panose="020B0604020202020204" pitchFamily="34" charset="0"/>
                <a:ea typeface="Calibri" panose="020F0502020204030204" pitchFamily="34" charset="0"/>
              </a:rPr>
              <a:t>يسعى الفرد في هذه المرحلة إلى تدعيم قراره حول الابتكار ولكنه قد يتخلى عن قراره السابق إذا تعرض لرسائل جديدة.</a:t>
            </a:r>
            <a:endParaRPr lang="ar-EG"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cs typeface="Arial" panose="020B0604020202020204" pitchFamily="34" charset="0"/>
              </a:rPr>
              <a:t>5. </a:t>
            </a:r>
            <a:r>
              <a:rPr lang="ar-EG" sz="2400" b="1" dirty="0">
                <a:solidFill>
                  <a:srgbClr val="002060"/>
                </a:solidFill>
                <a:latin typeface="Calibri" panose="020F0502020204030204" pitchFamily="34" charset="0"/>
                <a:ea typeface="Calibri" panose="020F0502020204030204" pitchFamily="34" charset="0"/>
              </a:rPr>
              <a:t>العواقب</a:t>
            </a:r>
            <a:r>
              <a:rPr lang="ar-EG" sz="2400" dirty="0">
                <a:solidFill>
                  <a:srgbClr val="002060"/>
                </a:solidFill>
                <a:latin typeface="Calibri" panose="020F0502020204030204" pitchFamily="34" charset="0"/>
                <a:ea typeface="Calibri" panose="020F0502020204030204" pitchFamily="34" charset="0"/>
              </a:rPr>
              <a:t>: تمثل نتائج عملية اتخاذ القرار المتعلق بالمبتكر في أي من الاحتمالات التالية: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dirty="0">
                <a:solidFill>
                  <a:srgbClr val="002060"/>
                </a:solidFill>
                <a:latin typeface="Calibri" panose="020F0502020204030204" pitchFamily="34" charset="0"/>
                <a:ea typeface="Calibri" panose="020F0502020204030204" pitchFamily="34" charset="0"/>
              </a:rPr>
              <a:t>الاستمرار في التبني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dirty="0">
                <a:solidFill>
                  <a:srgbClr val="002060"/>
                </a:solidFill>
                <a:latin typeface="Calibri" panose="020F0502020204030204" pitchFamily="34" charset="0"/>
                <a:ea typeface="Calibri" panose="020F0502020204030204" pitchFamily="34" charset="0"/>
              </a:rPr>
              <a:t>التوقف والإقلاع عن التبني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dirty="0">
                <a:solidFill>
                  <a:srgbClr val="002060"/>
                </a:solidFill>
                <a:latin typeface="Calibri" panose="020F0502020204030204" pitchFamily="34" charset="0"/>
                <a:ea typeface="Calibri" panose="020F0502020204030204" pitchFamily="34" charset="0"/>
              </a:rPr>
              <a:t>التبني اللاحق</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Arial" panose="020B0604020202020204" pitchFamily="34" charset="0"/>
              <a:buChar char="-"/>
            </a:pPr>
            <a:r>
              <a:rPr lang="ar-EG" sz="2400" dirty="0">
                <a:solidFill>
                  <a:srgbClr val="002060"/>
                </a:solidFill>
                <a:latin typeface="Calibri" panose="020F0502020204030204" pitchFamily="34" charset="0"/>
                <a:ea typeface="Calibri" panose="020F0502020204030204" pitchFamily="34" charset="0"/>
              </a:rPr>
              <a:t>الاستمرار في رفض التبني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41527" y="6664"/>
            <a:ext cx="1845239" cy="812066"/>
          </a:xfrm>
          <a:prstGeom prst="rect">
            <a:avLst/>
          </a:prstGeom>
        </p:spPr>
      </p:pic>
    </p:spTree>
    <p:extLst>
      <p:ext uri="{BB962C8B-B14F-4D97-AF65-F5344CB8AC3E}">
        <p14:creationId xmlns:p14="http://schemas.microsoft.com/office/powerpoint/2010/main" val="230956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2" y="1032358"/>
            <a:ext cx="9879314" cy="453717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07000"/>
              </a:lnSpc>
              <a:spcAft>
                <a:spcPts val="800"/>
              </a:spcAft>
            </a:pPr>
            <a:r>
              <a:rPr lang="ar-EG" sz="3200" b="1" dirty="0">
                <a:solidFill>
                  <a:srgbClr val="B64065"/>
                </a:solidFill>
                <a:latin typeface="Calibri" panose="020F0502020204030204" pitchFamily="34" charset="0"/>
                <a:ea typeface="Calibri" panose="020F0502020204030204" pitchFamily="34" charset="0"/>
                <a:cs typeface="Times New Roman" panose="02020603050405020304" pitchFamily="18" charset="0"/>
              </a:rPr>
              <a:t>خاتمة :</a:t>
            </a:r>
          </a:p>
          <a:p>
            <a:pPr lvl="0"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rPr>
              <a:t>شهدت دراسات الإعلام ونظرياته تحولاً من نظرية الآثار الموحدة إلى نظريات التأثير الانتقائي وشمل هذا الاتجاه عدة مداخل: مدخل الفروق الفردية، مدخل الفئات الاجتماعية، مدخل العلاقات الاجتماعية.</a:t>
            </a:r>
            <a:endParaRPr lang="ar-EG"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rPr>
              <a:t>ومن أهم نظريات التأثير الإنتقائي: نظرية الاستخدامات والإشباعات التي تركز على استخدام وسائل الاتصال ودوافع الاستخدام وإشباعاته.</a:t>
            </a:r>
          </a:p>
          <a:p>
            <a:pPr lvl="0"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rPr>
              <a:t> أما مدخل الفروق الاجتماعية فتترجمه نظريات مثل اتصال المعلومات على مرحلتين، ونظرية انتشار المبتكرات</a:t>
            </a:r>
            <a:r>
              <a:rPr lang="ar-EG" sz="2800" dirty="0" smtClean="0">
                <a:solidFill>
                  <a:srgbClr val="002060"/>
                </a:solidFill>
                <a:latin typeface="Calibri" panose="020F0502020204030204" pitchFamily="34" charset="0"/>
                <a:ea typeface="Calibri" panose="020F050202020403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663"/>
            <a:ext cx="2063621" cy="908173"/>
          </a:xfrm>
          <a:prstGeom prst="rect">
            <a:avLst/>
          </a:prstGeom>
        </p:spPr>
      </p:pic>
    </p:spTree>
    <p:extLst>
      <p:ext uri="{BB962C8B-B14F-4D97-AF65-F5344CB8AC3E}">
        <p14:creationId xmlns:p14="http://schemas.microsoft.com/office/powerpoint/2010/main" val="1236031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08909" y="1032357"/>
            <a:ext cx="9546027" cy="405226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lvl="0" algn="justLow" rtl="1">
              <a:lnSpc>
                <a:spcPct val="115000"/>
              </a:lnSpc>
            </a:pPr>
            <a:r>
              <a:rPr lang="ar-SA" sz="2800" dirty="0">
                <a:solidFill>
                  <a:srgbClr val="B64065"/>
                </a:solidFill>
                <a:latin typeface="Calibri" panose="020F0502020204030204" pitchFamily="34" charset="0"/>
                <a:ea typeface="Calibri" panose="020F0502020204030204" pitchFamily="34" charset="0"/>
                <a:cs typeface="Simplified Arabic" panose="02020603050405020304" pitchFamily="18" charset="-78"/>
              </a:rPr>
              <a:t>- </a:t>
            </a:r>
            <a:r>
              <a:rPr lang="ar-SA" sz="2800" dirty="0">
                <a:solidFill>
                  <a:srgbClr val="B64065"/>
                </a:solidFill>
                <a:latin typeface="Calibri" panose="020F0502020204030204" pitchFamily="34" charset="0"/>
                <a:ea typeface="Calibri" panose="020F0502020204030204" pitchFamily="34" charset="0"/>
                <a:cs typeface="Times New Roman" panose="02020603050405020304" pitchFamily="18" charset="0"/>
              </a:rPr>
              <a:t>كمال الحاج، نظريات الإعلام والاتصال، </a:t>
            </a:r>
            <a:r>
              <a:rPr lang="ar-SA" sz="2800" b="1" dirty="0">
                <a:solidFill>
                  <a:srgbClr val="B64065"/>
                </a:solidFill>
                <a:latin typeface="Calibri" panose="020F0502020204030204" pitchFamily="34" charset="0"/>
                <a:ea typeface="Calibri" panose="020F0502020204030204" pitchFamily="34" charset="0"/>
                <a:cs typeface="Times New Roman" panose="02020603050405020304" pitchFamily="18" charset="0"/>
              </a:rPr>
              <a:t>الجامعة الافتراضية السورية</a:t>
            </a:r>
            <a:r>
              <a:rPr lang="ar-SA" sz="2800" dirty="0">
                <a:solidFill>
                  <a:srgbClr val="B64065"/>
                </a:solidFill>
                <a:latin typeface="Calibri" panose="020F0502020204030204" pitchFamily="34" charset="0"/>
                <a:ea typeface="Calibri" panose="020F0502020204030204" pitchFamily="34" charset="0"/>
                <a:cs typeface="Times New Roman" panose="02020603050405020304" pitchFamily="18" charset="0"/>
              </a:rPr>
              <a:t>، 2020.</a:t>
            </a:r>
            <a:endParaRPr lang="en-US" sz="2000" dirty="0">
              <a:solidFill>
                <a:srgbClr val="B64065"/>
              </a:solidFill>
              <a:latin typeface="Calibri" panose="020F0502020204030204" pitchFamily="34" charset="0"/>
              <a:ea typeface="Calibri" panose="020F0502020204030204" pitchFamily="34" charset="0"/>
            </a:endParaRPr>
          </a:p>
          <a:p>
            <a:pPr lvl="0" algn="justLow" rtl="1">
              <a:lnSpc>
                <a:spcPct val="115000"/>
              </a:lnSpc>
            </a:pPr>
            <a:r>
              <a:rPr lang="ar-SA" sz="2800" dirty="0">
                <a:solidFill>
                  <a:srgbClr val="B64065"/>
                </a:solidFill>
                <a:latin typeface="Calibri" panose="020F0502020204030204" pitchFamily="34" charset="0"/>
                <a:ea typeface="Calibri" panose="020F0502020204030204" pitchFamily="34" charset="0"/>
                <a:cs typeface="Times New Roman" panose="02020603050405020304" pitchFamily="18" charset="0"/>
              </a:rPr>
              <a:t>- رضا عكاشه، تأثيرات الإعلام " نظريات ونماذج الاتصال في مجال المنصات الرقمية"، ط4، يناير 2020.</a:t>
            </a:r>
            <a:endParaRPr lang="en-US" sz="2000" dirty="0">
              <a:solidFill>
                <a:srgbClr val="B64065"/>
              </a:solidFill>
              <a:latin typeface="Calibri" panose="020F0502020204030204" pitchFamily="34" charset="0"/>
              <a:ea typeface="Calibri" panose="020F0502020204030204" pitchFamily="34" charset="0"/>
            </a:endParaRPr>
          </a:p>
          <a:p>
            <a:pPr marL="457200" lvl="0" indent="-457200" algn="justLow" rtl="1">
              <a:lnSpc>
                <a:spcPct val="115000"/>
              </a:lnSpc>
              <a:buFontTx/>
              <a:buChar char="-"/>
            </a:pPr>
            <a:r>
              <a:rPr lang="ar-SA" sz="2800" dirty="0">
                <a:solidFill>
                  <a:srgbClr val="B64065"/>
                </a:solidFill>
                <a:latin typeface="Calibri" panose="020F0502020204030204" pitchFamily="34" charset="0"/>
                <a:ea typeface="Calibri" panose="020F0502020204030204" pitchFamily="34" charset="0"/>
                <a:cs typeface="Times New Roman" panose="02020603050405020304" pitchFamily="18" charset="0"/>
              </a:rPr>
              <a:t>هشام رشدي خير الله، محاضرات في نظريات الإعلام، </a:t>
            </a:r>
            <a:r>
              <a:rPr lang="ar-SA" sz="2800" b="1" dirty="0">
                <a:solidFill>
                  <a:srgbClr val="B64065"/>
                </a:solidFill>
                <a:latin typeface="Calibri" panose="020F0502020204030204" pitchFamily="34" charset="0"/>
                <a:ea typeface="Calibri" panose="020F0502020204030204" pitchFamily="34" charset="0"/>
                <a:cs typeface="Times New Roman" panose="02020603050405020304" pitchFamily="18" charset="0"/>
              </a:rPr>
              <a:t>جامعة المنوفية، كلية التربية النوعية</a:t>
            </a:r>
            <a:r>
              <a:rPr lang="ar-SA" sz="2800" dirty="0">
                <a:solidFill>
                  <a:srgbClr val="B64065"/>
                </a:solidFill>
                <a:latin typeface="Calibri" panose="020F0502020204030204" pitchFamily="34" charset="0"/>
                <a:ea typeface="Calibri" panose="020F0502020204030204" pitchFamily="34" charset="0"/>
                <a:cs typeface="Times New Roman" panose="02020603050405020304" pitchFamily="18" charset="0"/>
              </a:rPr>
              <a:t>، قسم العلوم الاجتماعية والإعلام، 2020.</a:t>
            </a:r>
            <a:endParaRPr lang="ar-EG" sz="2800" dirty="0">
              <a:solidFill>
                <a:srgbClr val="B64065"/>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الرابعة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63200" y="6663"/>
            <a:ext cx="1623566" cy="714511"/>
          </a:xfrm>
          <a:prstGeom prst="rect">
            <a:avLst/>
          </a:prstGeom>
        </p:spPr>
      </p:pic>
    </p:spTree>
    <p:extLst>
      <p:ext uri="{BB962C8B-B14F-4D97-AF65-F5344CB8AC3E}">
        <p14:creationId xmlns:p14="http://schemas.microsoft.com/office/powerpoint/2010/main" val="1303762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250362" y="693476"/>
            <a:ext cx="4524565" cy="923330"/>
          </a:xfrm>
          <a:prstGeom prst="rect">
            <a:avLst/>
          </a:prstGeom>
          <a:noFill/>
        </p:spPr>
        <p:txBody>
          <a:bodyPr wrap="square" rtlCol="0">
            <a:spAutoFit/>
          </a:bodyPr>
          <a:lstStyle/>
          <a:p>
            <a:r>
              <a:rPr lang="en-US" sz="5400" b="1" dirty="0" smtClean="0">
                <a:solidFill>
                  <a:schemeClr val="bg1"/>
                </a:solidFill>
                <a:latin typeface="Times New Roman" panose="02020603050405020304" pitchFamily="18" charset="0"/>
                <a:cs typeface="Times New Roman" panose="02020603050405020304" pitchFamily="18" charset="0"/>
              </a:rPr>
              <a:t>Thank You</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55010" y="7112"/>
            <a:ext cx="1558316" cy="1004270"/>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038896" y="93016"/>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1730</TotalTime>
  <Words>4266</Words>
  <Application>Microsoft Office PowerPoint</Application>
  <PresentationFormat>Widescreen</PresentationFormat>
  <Paragraphs>291</Paragraphs>
  <Slides>56</Slides>
  <Notes>25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56</vt:i4>
      </vt:variant>
    </vt:vector>
  </HeadingPairs>
  <TitlesOfParts>
    <vt:vector size="67" baseType="lpstr">
      <vt:lpstr>Arial</vt:lpstr>
      <vt:lpstr>Calibri</vt:lpstr>
      <vt:lpstr>Calibri Light</vt:lpstr>
      <vt:lpstr>mohammad bold art 1</vt:lpstr>
      <vt:lpstr>Roboto Light</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HAZEM CENTER</cp:lastModifiedBy>
  <cp:revision>114</cp:revision>
  <dcterms:created xsi:type="dcterms:W3CDTF">2023-04-29T09:08:23Z</dcterms:created>
  <dcterms:modified xsi:type="dcterms:W3CDTF">2024-02-23T08:48:42Z</dcterms:modified>
</cp:coreProperties>
</file>