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svg" ContentType="image/svg+xml"/>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480" r:id="rId2"/>
    <p:sldId id="303" r:id="rId3"/>
    <p:sldId id="271" r:id="rId4"/>
    <p:sldId id="313" r:id="rId5"/>
    <p:sldId id="496" r:id="rId6"/>
    <p:sldId id="506" r:id="rId7"/>
    <p:sldId id="507" r:id="rId8"/>
    <p:sldId id="508" r:id="rId9"/>
    <p:sldId id="509" r:id="rId10"/>
    <p:sldId id="510" r:id="rId11"/>
    <p:sldId id="511" r:id="rId12"/>
    <p:sldId id="512" r:id="rId13"/>
    <p:sldId id="513" r:id="rId14"/>
    <p:sldId id="515" r:id="rId15"/>
    <p:sldId id="516" r:id="rId16"/>
    <p:sldId id="517" r:id="rId17"/>
    <p:sldId id="518" r:id="rId18"/>
    <p:sldId id="519" r:id="rId19"/>
    <p:sldId id="520" r:id="rId20"/>
    <p:sldId id="521" r:id="rId21"/>
    <p:sldId id="522" r:id="rId22"/>
    <p:sldId id="523" r:id="rId23"/>
    <p:sldId id="524" r:id="rId24"/>
    <p:sldId id="525" r:id="rId25"/>
    <p:sldId id="526" r:id="rId26"/>
    <p:sldId id="527" r:id="rId27"/>
    <p:sldId id="528" r:id="rId28"/>
    <p:sldId id="529" r:id="rId29"/>
    <p:sldId id="530" r:id="rId30"/>
    <p:sldId id="531" r:id="rId31"/>
    <p:sldId id="532" r:id="rId32"/>
    <p:sldId id="533" r:id="rId33"/>
    <p:sldId id="534" r:id="rId34"/>
    <p:sldId id="34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496"/>
            <p14:sldId id="506"/>
            <p14:sldId id="507"/>
            <p14:sldId id="508"/>
            <p14:sldId id="509"/>
            <p14:sldId id="510"/>
            <p14:sldId id="511"/>
            <p14:sldId id="512"/>
            <p14:sldId id="513"/>
            <p14:sldId id="515"/>
            <p14:sldId id="516"/>
            <p14:sldId id="517"/>
            <p14:sldId id="518"/>
            <p14:sldId id="519"/>
            <p14:sldId id="520"/>
            <p14:sldId id="521"/>
            <p14:sldId id="522"/>
            <p14:sldId id="523"/>
            <p14:sldId id="524"/>
            <p14:sldId id="525"/>
            <p14:sldId id="526"/>
            <p14:sldId id="527"/>
            <p14:sldId id="528"/>
            <p14:sldId id="529"/>
            <p14:sldId id="530"/>
            <p14:sldId id="531"/>
            <p14:sldId id="532"/>
            <p14:sldId id="533"/>
            <p14:sldId id="53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0"/>
    <p:restoredTop sz="93769" autoAdjust="0"/>
  </p:normalViewPr>
  <p:slideViewPr>
    <p:cSldViewPr snapToGrid="0">
      <p:cViewPr>
        <p:scale>
          <a:sx n="85" d="100"/>
          <a:sy n="85" d="100"/>
        </p:scale>
        <p:origin x="872" y="63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609964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51386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83397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571217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095134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17989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74723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821414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802307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974701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030149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768140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656939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5135657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0460452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4596402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111572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9173124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1831167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4274503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0573746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6428470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143360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189695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4990300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14598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6393287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6862890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0695978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10/11/23</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10/11/23</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jpg"/><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png"/><Relationship Id="rId8" Type="http://schemas.openxmlformats.org/officeDocument/2006/relationships/image" Target="../media/image6.png"/><Relationship Id="rId7" Type="http://schemas.openxmlformats.org/officeDocument/2006/relationships/image" Target="../media/image6.svg"/><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7.jpeg"/><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2.png"/><Relationship Id="rId5" Type="http://schemas.openxmlformats.org/officeDocument/2006/relationships/image" Target="../media/image9.jpeg"/><Relationship Id="rId1" Type="http://schemas.openxmlformats.org/officeDocument/2006/relationships/slideLayout" Target="../slideLayouts/slideLayout15.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0.png"/><Relationship Id="rId1" Type="http://schemas.openxmlformats.org/officeDocument/2006/relationships/slideLayout" Target="../slideLayouts/slideLayout16.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1.png"/><Relationship Id="rId1" Type="http://schemas.openxmlformats.org/officeDocument/2006/relationships/slideLayout" Target="../slideLayouts/slideLayout16.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2.png"/><Relationship Id="rId1" Type="http://schemas.openxmlformats.org/officeDocument/2006/relationships/slideLayout" Target="../slideLayouts/slideLayout16.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3.xml"/><Relationship Id="rId3"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4.xml"/><Relationship Id="rId3"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 Id="rId3"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6.xml"/><Relationship Id="rId3"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7.xml"/><Relationship Id="rId3"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8.xml"/><Relationship Id="rId3"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9.xml"/><Relationship Id="rId3"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0.xml"/><Relationship Id="rId3" Type="http://schemas.openxmlformats.org/officeDocument/2006/relationships/image" Target="../media/image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1.xml"/><Relationship Id="rId3"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3.png"/><Relationship Id="rId1" Type="http://schemas.openxmlformats.org/officeDocument/2006/relationships/slideLayout" Target="../slideLayouts/slideLayout16.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3.xml"/><Relationship Id="rId3" Type="http://schemas.openxmlformats.org/officeDocument/2006/relationships/image" Target="../media/image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4.xml"/><Relationship Id="rId3" Type="http://schemas.openxmlformats.org/officeDocument/2006/relationships/image" Target="../media/image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5.xml"/><Relationship Id="rId3"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4.png"/><Relationship Id="rId1" Type="http://schemas.openxmlformats.org/officeDocument/2006/relationships/slideLayout" Target="../slideLayouts/slideLayout16.xml"/><Relationship Id="rId2"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5.png"/><Relationship Id="rId1" Type="http://schemas.openxmlformats.org/officeDocument/2006/relationships/slideLayout" Target="../slideLayouts/slideLayout16.xml"/><Relationship Id="rId2"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8.xml"/><Relationship Id="rId3" Type="http://schemas.openxmlformats.org/officeDocument/2006/relationships/image" Target="../media/image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9.xml"/><Relationship Id="rId3" Type="http://schemas.openxmlformats.org/officeDocument/2006/relationships/image" Target="../media/image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0.xml"/><Relationship Id="rId3" Type="http://schemas.openxmlformats.org/officeDocument/2006/relationships/image" Target="../media/image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1.xml"/><Relationship Id="rId3" Type="http://schemas.openxmlformats.org/officeDocument/2006/relationships/image" Target="../media/image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2.xml"/><Relationship Id="rId3"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6" Type="http://schemas.openxmlformats.org/officeDocument/2006/relationships/image" Target="../media/image12.svg"/><Relationship Id="rId7" Type="http://schemas.openxmlformats.org/officeDocument/2006/relationships/image" Target="../media/image5.png"/><Relationship Id="rId8" Type="http://schemas.openxmlformats.org/officeDocument/2006/relationships/image" Target="../media/image6.svg"/><Relationship Id="rId9" Type="http://schemas.openxmlformats.org/officeDocument/2006/relationships/image" Target="../media/image2.png"/><Relationship Id="rId10" Type="http://schemas.openxmlformats.org/officeDocument/2006/relationships/image" Target="../media/image17.jpg"/><Relationship Id="rId1" Type="http://schemas.openxmlformats.org/officeDocument/2006/relationships/slideLayout" Target="../slideLayouts/slideLayout17.xml"/><Relationship Id="rId2"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smtClean="0">
                <a:solidFill>
                  <a:schemeClr val="bg1"/>
                </a:solidFill>
                <a:latin typeface="Times New Roman" panose="02020603050405020304" pitchFamily="18" charset="0"/>
                <a:cs typeface="Times New Roman" panose="02020603050405020304" pitchFamily="18" charset="0"/>
              </a:rPr>
              <a:t>Sarah </a:t>
            </a:r>
            <a:r>
              <a:rPr lang="en-US" sz="2400" dirty="0" err="1" smtClean="0">
                <a:solidFill>
                  <a:schemeClr val="bg1"/>
                </a:solidFill>
                <a:latin typeface="Times New Roman" panose="02020603050405020304" pitchFamily="18" charset="0"/>
                <a:cs typeface="Times New Roman" panose="02020603050405020304" pitchFamily="18" charset="0"/>
              </a:rPr>
              <a:t>Chahine</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1108644" y="2424037"/>
            <a:ext cx="4223207" cy="1446550"/>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Entrepreneurial </a:t>
            </a:r>
          </a:p>
          <a:p>
            <a:r>
              <a:rPr lang="en-US" sz="4400" b="1" dirty="0" smtClean="0">
                <a:solidFill>
                  <a:srgbClr val="00B0F0"/>
                </a:solidFill>
                <a:latin typeface="Times New Roman" panose="02020603050405020304" pitchFamily="18" charset="0"/>
                <a:cs typeface="Times New Roman" panose="02020603050405020304" pitchFamily="18" charset="0"/>
              </a:rPr>
              <a:t>New Ventures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421039" y="5940186"/>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rgbClr val="000000"/>
                </a:solidFill>
                <a:latin typeface="Times New Roman" panose="02020603050405020304" pitchFamily="18" charset="0"/>
                <a:cs typeface="Times New Roman" panose="02020603050405020304" pitchFamily="18" charset="0"/>
              </a:rPr>
              <a:t>Lecture </a:t>
            </a:r>
            <a:r>
              <a:rPr lang="en-US" sz="2800" b="1" dirty="0">
                <a:solidFill>
                  <a:srgbClr val="000000"/>
                </a:solidFill>
                <a:latin typeface="Times New Roman" panose="02020603050405020304" pitchFamily="18" charset="0"/>
                <a:cs typeface="Times New Roman" panose="02020603050405020304" pitchFamily="18" charset="0"/>
              </a:rPr>
              <a:t>2</a:t>
            </a:r>
          </a:p>
        </p:txBody>
      </p:sp>
      <p:pic>
        <p:nvPicPr>
          <p:cNvPr id="33" name="Picture 32">
            <a:extLst>
              <a:ext uri="{FF2B5EF4-FFF2-40B4-BE49-F238E27FC236}">
                <a16:creationId xmlns=""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 xmlns:a16="http://schemas.microsoft.com/office/drawing/2014/main" id="{FA59789B-D841-DB76-25B9-1348B202C2B5}"/>
              </a:ext>
            </a:extLst>
          </p:cNvPr>
          <p:cNvSpPr txBox="1"/>
          <p:nvPr/>
        </p:nvSpPr>
        <p:spPr>
          <a:xfrm>
            <a:off x="329269" y="5104240"/>
            <a:ext cx="5192447" cy="1015663"/>
          </a:xfrm>
          <a:prstGeom prst="rect">
            <a:avLst/>
          </a:prstGeom>
          <a:noFill/>
        </p:spPr>
        <p:txBody>
          <a:bodyPr wrap="none" rtlCol="0">
            <a:spAutoFit/>
          </a:bodyPr>
          <a:lstStyle/>
          <a:p>
            <a:r>
              <a:rPr lang="en-US" sz="2000" dirty="0" smtClean="0">
                <a:solidFill>
                  <a:schemeClr val="bg1"/>
                </a:solidFill>
                <a:latin typeface="Times New Roman" panose="02020603050405020304" pitchFamily="18" charset="0"/>
                <a:cs typeface="Times New Roman" panose="02020603050405020304" pitchFamily="18" charset="0"/>
              </a:rPr>
              <a:t>ENT 634</a:t>
            </a:r>
          </a:p>
          <a:p>
            <a:r>
              <a:rPr lang="en-US" sz="2000" dirty="0">
                <a:solidFill>
                  <a:schemeClr val="bg1"/>
                </a:solidFill>
                <a:latin typeface="Times New Roman" panose="02020603050405020304" pitchFamily="18" charset="0"/>
                <a:cs typeface="Times New Roman" panose="02020603050405020304" pitchFamily="18" charset="0"/>
              </a:rPr>
              <a:t>Recognizing Opportunities and Generating Ideas</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73503"/>
    </mc:Choice>
    <mc:Fallback xmlns="">
      <p:transition spd="slow" advTm="73503"/>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307898" y="2785710"/>
            <a:ext cx="4326249"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Entrepreneurial </a:t>
            </a:r>
          </a:p>
          <a:p>
            <a:r>
              <a:rPr lang="en-US" sz="4400" b="1" dirty="0">
                <a:solidFill>
                  <a:srgbClr val="00B0F0"/>
                </a:solidFill>
                <a:latin typeface="Times New Roman" panose="02020603050405020304" pitchFamily="18" charset="0"/>
                <a:cs typeface="Times New Roman" panose="02020603050405020304" pitchFamily="18" charset="0"/>
              </a:rPr>
              <a:t>New Ventures</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2</a:t>
            </a: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6355234" y="4802552"/>
            <a:ext cx="5192447" cy="707886"/>
          </a:xfrm>
          <a:prstGeom prst="rect">
            <a:avLst/>
          </a:prstGeom>
          <a:noFill/>
        </p:spPr>
        <p:txBody>
          <a:bodyPr wrap="none" rtlCol="0">
            <a:spAutoFit/>
          </a:bodyPr>
          <a:lstStyle/>
          <a:p>
            <a:r>
              <a:rPr lang="en-US" sz="2000" dirty="0" smtClean="0">
                <a:latin typeface="Times New Roman" panose="02020603050405020304" pitchFamily="18" charset="0"/>
                <a:cs typeface="Times New Roman" panose="02020603050405020304" pitchFamily="18" charset="0"/>
              </a:rPr>
              <a:t>ENT 634</a:t>
            </a:r>
            <a:endParaRPr lang="en-US" sz="2000" dirty="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Recognizing Opportunities and Generating Ideas</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Sarah </a:t>
            </a:r>
            <a:r>
              <a:rPr lang="en-US" sz="2800" b="1" dirty="0" err="1" smtClean="0">
                <a:solidFill>
                  <a:srgbClr val="00B0F0"/>
                </a:solidFill>
                <a:latin typeface="Times New Roman" panose="02020603050405020304" pitchFamily="18" charset="0"/>
                <a:cs typeface="Times New Roman" panose="02020603050405020304" pitchFamily="18" charset="0"/>
              </a:rPr>
              <a:t>Chahine</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49884"/>
    </mc:Choice>
    <mc:Fallback xmlns="">
      <p:transition spd="slow" advTm="149884"/>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34" name="Rectangle 33">
            <a:extLst>
              <a:ext uri="{FF2B5EF4-FFF2-40B4-BE49-F238E27FC236}">
                <a16:creationId xmlns="" xmlns:a16="http://schemas.microsoft.com/office/drawing/2014/main" id="{FFBC9732-D32E-DCF9-3982-D4B68F971747}"/>
              </a:ext>
            </a:extLst>
          </p:cNvPr>
          <p:cNvSpPr/>
          <p:nvPr/>
        </p:nvSpPr>
        <p:spPr>
          <a:xfrm>
            <a:off x="1127760" y="4854409"/>
            <a:ext cx="4747323" cy="2086725"/>
          </a:xfrm>
          <a:prstGeom prst="rect">
            <a:avLst/>
          </a:prstGeom>
          <a:noFill/>
        </p:spPr>
        <p:txBody>
          <a:bodyPr wrap="square">
            <a:spAutoFit/>
          </a:bodyPr>
          <a:lstStyle/>
          <a:p>
            <a:pPr algn="just">
              <a:lnSpc>
                <a:spcPct val="120000"/>
              </a:lnSpc>
            </a:pPr>
            <a:r>
              <a:rPr lang="en-US">
                <a:solidFill>
                  <a:schemeClr val="bg1"/>
                </a:solidFill>
                <a:latin typeface="Times New Roman" panose="02020603050405020304" pitchFamily="18" charset="0"/>
                <a:cs typeface="Times New Roman" panose="02020603050405020304" pitchFamily="18" charset="0"/>
              </a:rPr>
              <a:t>In this chapter, we discuss the importance of understanding the difference between ideas and opportunities, approaches entrepreneurs use to spot opportunities, as well as factors or conditions in the external environment that may result in </a:t>
            </a:r>
            <a:r>
              <a:rPr lang="en-US" smtClean="0">
                <a:solidFill>
                  <a:schemeClr val="bg1"/>
                </a:solidFill>
                <a:latin typeface="Times New Roman" panose="02020603050405020304" pitchFamily="18" charset="0"/>
                <a:cs typeface="Times New Roman" panose="02020603050405020304" pitchFamily="18" charset="0"/>
              </a:rPr>
              <a:t>opportunities.</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238997" y="959087"/>
            <a:ext cx="5756704" cy="1077218"/>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Recognizing Opportunities and </a:t>
            </a:r>
            <a:endParaRPr lang="en-US" sz="3200" b="1" dirty="0" smtClean="0">
              <a:solidFill>
                <a:srgbClr val="00B0F0"/>
              </a:solidFill>
              <a:latin typeface="Times New Roman" panose="02020603050405020304" pitchFamily="18" charset="0"/>
              <a:cs typeface="Times New Roman" panose="02020603050405020304" pitchFamily="18" charset="0"/>
            </a:endParaRPr>
          </a:p>
          <a:p>
            <a:r>
              <a:rPr lang="en-US" sz="3200" b="1" dirty="0" smtClean="0">
                <a:solidFill>
                  <a:srgbClr val="00B0F0"/>
                </a:solidFill>
                <a:latin typeface="Times New Roman" panose="02020603050405020304" pitchFamily="18" charset="0"/>
                <a:cs typeface="Times New Roman" panose="02020603050405020304" pitchFamily="18" charset="0"/>
              </a:rPr>
              <a:t>Generating </a:t>
            </a:r>
            <a:r>
              <a:rPr lang="en-US" sz="3200" b="1" dirty="0">
                <a:solidFill>
                  <a:srgbClr val="00B0F0"/>
                </a:solidFill>
                <a:latin typeface="Times New Roman" panose="02020603050405020304" pitchFamily="18" charset="0"/>
                <a:cs typeface="Times New Roman" panose="02020603050405020304" pitchFamily="18" charset="0"/>
              </a:rPr>
              <a:t>Ideas</a:t>
            </a: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98425"/>
    </mc:Choice>
    <mc:Fallback xmlns="">
      <p:transition spd="slow" advTm="198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14307" y="1412953"/>
            <a:ext cx="8741929"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Recognizing Opportunities </a:t>
            </a:r>
            <a:r>
              <a:rPr lang="en-US" sz="2800" b="1">
                <a:solidFill>
                  <a:srgbClr val="00B0F0"/>
                </a:solidFill>
                <a:latin typeface="Times New Roman" panose="02020603050405020304" pitchFamily="18" charset="0"/>
                <a:cs typeface="Times New Roman" panose="02020603050405020304" pitchFamily="18" charset="0"/>
              </a:rPr>
              <a:t>and </a:t>
            </a:r>
            <a:r>
              <a:rPr lang="en-US" sz="2800" b="1" smtClean="0">
                <a:solidFill>
                  <a:srgbClr val="00B0F0"/>
                </a:solidFill>
                <a:latin typeface="Times New Roman" panose="02020603050405020304" pitchFamily="18" charset="0"/>
                <a:cs typeface="Times New Roman" panose="02020603050405020304" pitchFamily="18" charset="0"/>
              </a:rPr>
              <a:t>Generating </a:t>
            </a:r>
            <a:r>
              <a:rPr lang="en-US" sz="2800" b="1" dirty="0">
                <a:solidFill>
                  <a:srgbClr val="00B0F0"/>
                </a:solidFill>
                <a:latin typeface="Times New Roman" panose="02020603050405020304" pitchFamily="18" charset="0"/>
                <a:cs typeface="Times New Roman" panose="02020603050405020304" pitchFamily="18" charset="0"/>
              </a:rPr>
              <a:t>Ideas</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4" name="Rectangle 13">
            <a:extLst>
              <a:ext uri="{FF2B5EF4-FFF2-40B4-BE49-F238E27FC236}">
                <a16:creationId xmlns="" xmlns:a16="http://schemas.microsoft.com/office/drawing/2014/main" id="{FFBC9732-D32E-DCF9-3982-D4B68F971747}"/>
              </a:ext>
            </a:extLst>
          </p:cNvPr>
          <p:cNvSpPr/>
          <p:nvPr/>
        </p:nvSpPr>
        <p:spPr>
          <a:xfrm>
            <a:off x="1173625" y="2712473"/>
            <a:ext cx="5282427" cy="2751522"/>
          </a:xfrm>
          <a:prstGeom prst="rect">
            <a:avLst/>
          </a:prstGeom>
          <a:noFill/>
        </p:spPr>
        <p:txBody>
          <a:bodyPr wrap="square">
            <a:spAutoFit/>
          </a:bodyPr>
          <a:lstStyle/>
          <a:p>
            <a:pPr algn="just">
              <a:lnSpc>
                <a:spcPct val="120000"/>
              </a:lnSpc>
            </a:pPr>
            <a:r>
              <a:rPr lang="en-US" sz="2400" dirty="0">
                <a:solidFill>
                  <a:schemeClr val="bg1"/>
                </a:solidFill>
                <a:latin typeface="Times New Roman" panose="02020603050405020304" pitchFamily="18" charset="0"/>
                <a:cs typeface="Times New Roman" panose="02020603050405020304" pitchFamily="18" charset="0"/>
              </a:rPr>
              <a:t>An opportunity is a favorable set of circumstances that creates a need for a new product, service, or business</a:t>
            </a:r>
            <a:r>
              <a:rPr lang="en-US" sz="2400" dirty="0" smtClean="0">
                <a:solidFill>
                  <a:schemeClr val="bg1"/>
                </a:solidFill>
                <a:latin typeface="Times New Roman" panose="02020603050405020304" pitchFamily="18" charset="0"/>
                <a:cs typeface="Times New Roman" panose="02020603050405020304" pitchFamily="18" charset="0"/>
              </a:rPr>
              <a:t>.</a:t>
            </a:r>
          </a:p>
          <a:p>
            <a:pPr algn="just">
              <a:lnSpc>
                <a:spcPct val="120000"/>
              </a:lnSpc>
            </a:pPr>
            <a:r>
              <a:rPr lang="en-US" sz="2400" dirty="0">
                <a:solidFill>
                  <a:schemeClr val="bg1"/>
                </a:solidFill>
                <a:latin typeface="Times New Roman" panose="02020603050405020304" pitchFamily="18" charset="0"/>
                <a:cs typeface="Times New Roman" panose="02020603050405020304" pitchFamily="18" charset="0"/>
              </a:rPr>
              <a:t>Essentially, entrepreneurs recognize an opportunity and turn it into a successful business.</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01540" y="2583156"/>
            <a:ext cx="5145689" cy="3429444"/>
          </a:xfrm>
          <a:prstGeom prst="rect">
            <a:avLst/>
          </a:prstGeom>
        </p:spPr>
      </p:pic>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393845"/>
    </mc:Choice>
    <mc:Fallback xmlns="">
      <p:transition spd="slow" advTm="393845"/>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The Differences Between Opportunities and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Most entrepreneurial ventures are started in one of two ways.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742950" lvl="1"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An </a:t>
            </a:r>
            <a:r>
              <a:rPr lang="en-US" sz="2800" dirty="0">
                <a:solidFill>
                  <a:srgbClr val="2D3956"/>
                </a:solidFill>
                <a:latin typeface="Times New Roman" panose="02020603050405020304" pitchFamily="18" charset="0"/>
                <a:cs typeface="Times New Roman" panose="02020603050405020304" pitchFamily="18" charset="0"/>
              </a:rPr>
              <a:t>entrepreneur decides to launch a firm, searches for and recognizes an opportunity, and then starts a </a:t>
            </a:r>
            <a:r>
              <a:rPr lang="en-US" sz="2800" dirty="0" smtClean="0">
                <a:solidFill>
                  <a:srgbClr val="2D3956"/>
                </a:solidFill>
                <a:latin typeface="Times New Roman" panose="02020603050405020304" pitchFamily="18" charset="0"/>
                <a:cs typeface="Times New Roman" panose="02020603050405020304" pitchFamily="18" charset="0"/>
              </a:rPr>
              <a:t>business.</a:t>
            </a:r>
          </a:p>
          <a:p>
            <a:pPr marL="742950" lvl="1"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Other firms are internally stimulated. In this instance, an entrepreneur recognizes a problem or an </a:t>
            </a:r>
            <a:r>
              <a:rPr lang="en-US" sz="2800" b="1" dirty="0">
                <a:solidFill>
                  <a:srgbClr val="2D3956"/>
                </a:solidFill>
                <a:latin typeface="Times New Roman" panose="02020603050405020304" pitchFamily="18" charset="0"/>
                <a:cs typeface="Times New Roman" panose="02020603050405020304" pitchFamily="18" charset="0"/>
              </a:rPr>
              <a:t>opportunity </a:t>
            </a:r>
            <a:r>
              <a:rPr lang="en-US" sz="2800" b="1" dirty="0" smtClean="0">
                <a:solidFill>
                  <a:srgbClr val="2D3956"/>
                </a:solidFill>
                <a:latin typeface="Times New Roman" panose="02020603050405020304" pitchFamily="18" charset="0"/>
                <a:cs typeface="Times New Roman" panose="02020603050405020304" pitchFamily="18" charset="0"/>
              </a:rPr>
              <a:t>gap</a:t>
            </a:r>
            <a:r>
              <a:rPr lang="en-US" sz="2800" dirty="0" smtClean="0">
                <a:solidFill>
                  <a:srgbClr val="2D3956"/>
                </a:solidFill>
                <a:latin typeface="Times New Roman" panose="02020603050405020304" pitchFamily="18" charset="0"/>
                <a:cs typeface="Times New Roman" panose="02020603050405020304" pitchFamily="18" charset="0"/>
              </a:rPr>
              <a:t> </a:t>
            </a:r>
            <a:r>
              <a:rPr lang="en-US" sz="2800" dirty="0">
                <a:solidFill>
                  <a:srgbClr val="2D3956"/>
                </a:solidFill>
                <a:latin typeface="Times New Roman" panose="02020603050405020304" pitchFamily="18" charset="0"/>
                <a:cs typeface="Times New Roman" panose="02020603050405020304" pitchFamily="18" charset="0"/>
              </a:rPr>
              <a:t>and creates a business to address the problem or fill the identified gap</a:t>
            </a:r>
            <a:r>
              <a:rPr lang="en-US" sz="2800" dirty="0" smtClean="0">
                <a:solidFill>
                  <a:srgbClr val="2D3956"/>
                </a:solidFill>
                <a:latin typeface="Times New Roman" panose="02020603050405020304" pitchFamily="18" charset="0"/>
                <a:cs typeface="Times New Roman" panose="02020603050405020304" pitchFamily="18" charset="0"/>
              </a:rPr>
              <a:t>.</a:t>
            </a:r>
          </a:p>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Regardless of which of these two ways an entrepreneur starts a new business, fresh opportunities are tough to spot.</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06533224"/>
      </p:ext>
    </p:extLst>
  </p:cSld>
  <p:clrMapOvr>
    <a:masterClrMapping/>
  </p:clrMapOvr>
  <mc:AlternateContent xmlns:mc="http://schemas.openxmlformats.org/markup-compatibility/2006" xmlns:p14="http://schemas.microsoft.com/office/powerpoint/2010/main">
    <mc:Choice Requires="p14">
      <p:transition p14:dur="10" advTm="345685"/>
    </mc:Choice>
    <mc:Fallback xmlns="">
      <p:transition advTm="345685"/>
    </mc:Fallback>
  </mc:AlternateContent>
  <p:timing>
    <p:tnLst>
      <p:par>
        <p:cTn id="1" dur="indefinite" restart="never" nodeType="tmRoot"/>
      </p:par>
    </p:tnLst>
  </p:timing>
  <p:extLst mod="1"/>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The Differences Between Opportunities and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108543"/>
          </a:xfrm>
          <a:prstGeom prst="rect">
            <a:avLst/>
          </a:prstGeom>
          <a:noFill/>
        </p:spPr>
        <p:txBody>
          <a:bodyPr wrap="square" rtlCol="0">
            <a:spAutoFit/>
          </a:bodyPr>
          <a:lstStyle/>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A common mistake entrepreneurs make in the opportunity recognition process is picking a currently available product or service that they like or are passionate about and then trying to build a business around a slightly better version of it. </a:t>
            </a:r>
            <a:endParaRPr lang="en-US" sz="2800" dirty="0" smtClean="0">
              <a:solidFill>
                <a:srgbClr val="2D3956"/>
              </a:solidFill>
              <a:latin typeface="Times New Roman" panose="02020603050405020304" pitchFamily="18" charset="0"/>
              <a:cs typeface="Times New Roman" panose="02020603050405020304" pitchFamily="18" charset="0"/>
            </a:endParaRPr>
          </a:p>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The key to opportunity recognition is to identify a product or service that people need and are willing to buy, not one that an entrepreneur wants to make and sell.</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4370895"/>
      </p:ext>
    </p:extLst>
  </p:cSld>
  <p:clrMapOvr>
    <a:masterClrMapping/>
  </p:clrMapOvr>
  <mc:AlternateContent xmlns:mc="http://schemas.openxmlformats.org/markup-compatibility/2006" xmlns:p14="http://schemas.microsoft.com/office/powerpoint/2010/main">
    <mc:Choice Requires="p14">
      <p:transition p14:dur="10" advTm="206821"/>
    </mc:Choice>
    <mc:Fallback xmlns="">
      <p:transition advTm="206821"/>
    </mc:Fallback>
  </mc:AlternateContent>
  <p:timing>
    <p:tnLst>
      <p:par>
        <p:cTn id="1" dur="indefinite" restart="never" nodeType="tmRoot"/>
      </p:par>
    </p:tnLst>
  </p:timing>
  <p:extLst mod="1"/>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The Differences Between Opportunities and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7875" y="1845643"/>
            <a:ext cx="6084133" cy="4050115"/>
          </a:xfrm>
          <a:prstGeom prst="rect">
            <a:avLst/>
          </a:prstGeom>
        </p:spPr>
      </p:pic>
    </p:spTree>
    <p:extLst>
      <p:ext uri="{BB962C8B-B14F-4D97-AF65-F5344CB8AC3E}">
        <p14:creationId xmlns:p14="http://schemas.microsoft.com/office/powerpoint/2010/main" val="176052773"/>
      </p:ext>
    </p:extLst>
  </p:cSld>
  <p:clrMapOvr>
    <a:masterClrMapping/>
  </p:clrMapOvr>
  <mc:AlternateContent xmlns:mc="http://schemas.openxmlformats.org/markup-compatibility/2006" xmlns:p14="http://schemas.microsoft.com/office/powerpoint/2010/main">
    <mc:Choice Requires="p14">
      <p:transition p14:dur="10" advTm="228107"/>
    </mc:Choice>
    <mc:Fallback xmlns="">
      <p:transition advTm="228107"/>
    </mc:Fallback>
  </mc:AlternateContent>
  <p:timing>
    <p:tnLst>
      <p:par>
        <p:cTn id="1" dur="indefinite" restart="never" nodeType="tmRoot"/>
      </p:par>
    </p:tnLst>
  </p:timing>
  <p:extLst mod="1"/>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The Differences Between Opportunities and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970318"/>
          </a:xfrm>
          <a:prstGeom prst="rect">
            <a:avLst/>
          </a:prstGeom>
          <a:noFill/>
        </p:spPr>
        <p:txBody>
          <a:bodyPr wrap="square" rtlCol="0">
            <a:spAutoFit/>
          </a:bodyPr>
          <a:lstStyle/>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For an entrepreneur to capitalize on an opportunity, its </a:t>
            </a:r>
            <a:r>
              <a:rPr lang="en-US" sz="2800" b="1" dirty="0">
                <a:solidFill>
                  <a:srgbClr val="2D3956"/>
                </a:solidFill>
                <a:latin typeface="Times New Roman" panose="02020603050405020304" pitchFamily="18" charset="0"/>
                <a:cs typeface="Times New Roman" panose="02020603050405020304" pitchFamily="18" charset="0"/>
              </a:rPr>
              <a:t>window of opportunity</a:t>
            </a:r>
            <a:r>
              <a:rPr lang="en-US" sz="2800" dirty="0">
                <a:solidFill>
                  <a:srgbClr val="2D3956"/>
                </a:solidFill>
                <a:latin typeface="Times New Roman" panose="02020603050405020304" pitchFamily="18" charset="0"/>
                <a:cs typeface="Times New Roman" panose="02020603050405020304" pitchFamily="18" charset="0"/>
              </a:rPr>
              <a:t> must be open. </a:t>
            </a:r>
            <a:endParaRPr lang="en-US" sz="2800" dirty="0" smtClean="0">
              <a:solidFill>
                <a:srgbClr val="2D3956"/>
              </a:solidFill>
              <a:latin typeface="Times New Roman" panose="02020603050405020304" pitchFamily="18" charset="0"/>
              <a:cs typeface="Times New Roman" panose="02020603050405020304" pitchFamily="18" charset="0"/>
            </a:endParaRPr>
          </a:p>
          <a:p>
            <a:pPr marL="742950" lvl="1"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The </a:t>
            </a:r>
            <a:r>
              <a:rPr lang="en-US" sz="2800" dirty="0">
                <a:solidFill>
                  <a:srgbClr val="2D3956"/>
                </a:solidFill>
                <a:latin typeface="Times New Roman" panose="02020603050405020304" pitchFamily="18" charset="0"/>
                <a:cs typeface="Times New Roman" panose="02020603050405020304" pitchFamily="18" charset="0"/>
              </a:rPr>
              <a:t>term window of opportunity is a metaphor describing the time period in which a firm can realistically enter a new market. </a:t>
            </a:r>
            <a:endParaRPr lang="en-US" sz="2800" dirty="0" smtClean="0">
              <a:solidFill>
                <a:srgbClr val="2D3956"/>
              </a:solidFill>
              <a:latin typeface="Times New Roman" panose="02020603050405020304" pitchFamily="18" charset="0"/>
              <a:cs typeface="Times New Roman" panose="02020603050405020304" pitchFamily="18" charset="0"/>
            </a:endParaRPr>
          </a:p>
          <a:p>
            <a:pPr marL="742950" lvl="1"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Once </a:t>
            </a:r>
            <a:r>
              <a:rPr lang="en-US" sz="2800" dirty="0">
                <a:solidFill>
                  <a:srgbClr val="2D3956"/>
                </a:solidFill>
                <a:latin typeface="Times New Roman" panose="02020603050405020304" pitchFamily="18" charset="0"/>
                <a:cs typeface="Times New Roman" panose="02020603050405020304" pitchFamily="18" charset="0"/>
              </a:rPr>
              <a:t>the market for a new product is established, its window of opportunity opens.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742950" lvl="1"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As </a:t>
            </a:r>
            <a:r>
              <a:rPr lang="en-US" sz="2800" dirty="0">
                <a:solidFill>
                  <a:srgbClr val="2D3956"/>
                </a:solidFill>
                <a:latin typeface="Times New Roman" panose="02020603050405020304" pitchFamily="18" charset="0"/>
                <a:cs typeface="Times New Roman" panose="02020603050405020304" pitchFamily="18" charset="0"/>
              </a:rPr>
              <a:t>the market grows, firms enter and try to establish a profitable position. At some point, the market matures, and the window of opportunity closes.</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66417453"/>
      </p:ext>
    </p:extLst>
  </p:cSld>
  <p:clrMapOvr>
    <a:masterClrMapping/>
  </p:clrMapOvr>
  <mc:AlternateContent xmlns:mc="http://schemas.openxmlformats.org/markup-compatibility/2006" xmlns:p14="http://schemas.microsoft.com/office/powerpoint/2010/main">
    <mc:Choice Requires="p14">
      <p:transition p14:dur="10" advTm="166875"/>
    </mc:Choice>
    <mc:Fallback xmlns="">
      <p:transition advTm="166875"/>
    </mc:Fallback>
  </mc:AlternateContent>
  <p:timing>
    <p:tnLst>
      <p:par>
        <p:cTn id="1" dur="indefinite" restart="never" nodeType="tmRoot"/>
      </p:par>
    </p:tnLst>
  </p:timing>
  <p:extLst mod="1"/>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The Differences Between Opportunities and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An idea is a thought, an impression, or a notion. </a:t>
            </a:r>
            <a:endParaRPr lang="en-US" sz="2800" dirty="0" smtClean="0">
              <a:solidFill>
                <a:srgbClr val="2D3956"/>
              </a:solidFill>
              <a:latin typeface="Times New Roman" panose="02020603050405020304" pitchFamily="18" charset="0"/>
              <a:cs typeface="Times New Roman" panose="02020603050405020304" pitchFamily="18" charset="0"/>
            </a:endParaRPr>
          </a:p>
          <a:p>
            <a:pPr marL="285750"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An </a:t>
            </a:r>
            <a:r>
              <a:rPr lang="en-US" sz="2800" dirty="0">
                <a:solidFill>
                  <a:srgbClr val="2D3956"/>
                </a:solidFill>
                <a:latin typeface="Times New Roman" panose="02020603050405020304" pitchFamily="18" charset="0"/>
                <a:cs typeface="Times New Roman" panose="02020603050405020304" pitchFamily="18" charset="0"/>
              </a:rPr>
              <a:t>idea may or may not meet the criteria of an opportunity. This is a critical point because many entrepreneurial ventures fail not because the entrepreneurs that launched them didn’t work hard, but rather because there was no real opportunity to begin with</a:t>
            </a:r>
            <a:r>
              <a:rPr lang="en-US" sz="2800" dirty="0" smtClean="0">
                <a:solidFill>
                  <a:srgbClr val="2D3956"/>
                </a:solidFill>
                <a:latin typeface="Times New Roman" panose="02020603050405020304" pitchFamily="18" charset="0"/>
                <a:cs typeface="Times New Roman" panose="02020603050405020304" pitchFamily="18" charset="0"/>
              </a:rPr>
              <a:t>.</a:t>
            </a:r>
          </a:p>
          <a:p>
            <a:pPr marL="742950" lvl="1"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Before getting excited about a business idea, it is crucial to understand if the idea fills a need and satisfies the criteria for an opportunity.</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06754965"/>
      </p:ext>
    </p:extLst>
  </p:cSld>
  <p:clrMapOvr>
    <a:masterClrMapping/>
  </p:clrMapOvr>
  <mc:AlternateContent xmlns:mc="http://schemas.openxmlformats.org/markup-compatibility/2006" xmlns:p14="http://schemas.microsoft.com/office/powerpoint/2010/main">
    <mc:Choice Requires="p14">
      <p:transition p14:dur="10" advTm="106337"/>
    </mc:Choice>
    <mc:Fallback xmlns="">
      <p:transition advTm="106337"/>
    </mc:Fallback>
  </mc:AlternateContent>
  <p:timing>
    <p:tnLst>
      <p:par>
        <p:cTn id="1" dur="indefinite" restart="never" nodeType="tmRoot"/>
      </p:par>
    </p:tnLst>
  </p:timing>
  <p:extLst mod="1"/>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800" y="2336800"/>
            <a:ext cx="8775700" cy="2184400"/>
          </a:xfrm>
          <a:prstGeom prst="rect">
            <a:avLst/>
          </a:prstGeom>
        </p:spPr>
      </p:pic>
    </p:spTree>
    <p:extLst>
      <p:ext uri="{BB962C8B-B14F-4D97-AF65-F5344CB8AC3E}">
        <p14:creationId xmlns:p14="http://schemas.microsoft.com/office/powerpoint/2010/main" val="817000561"/>
      </p:ext>
    </p:extLst>
  </p:cSld>
  <p:clrMapOvr>
    <a:masterClrMapping/>
  </p:clrMapOvr>
  <mc:AlternateContent xmlns:mc="http://schemas.openxmlformats.org/markup-compatibility/2006" xmlns:p14="http://schemas.microsoft.com/office/powerpoint/2010/main">
    <mc:Choice Requires="p14">
      <p:transition p14:dur="10" advTm="62011"/>
    </mc:Choice>
    <mc:Fallback xmlns="">
      <p:transition advTm="62011"/>
    </mc:Fallback>
  </mc:AlternateContent>
  <p:timing>
    <p:tnLst>
      <p:par>
        <p:cTn id="1" dur="indefinite" restart="never" nodeType="tmRoot"/>
      </p:par>
    </p:tnLst>
  </p:timing>
  <p:extLst mod="1"/>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2677656"/>
          </a:xfrm>
          <a:prstGeom prst="rect">
            <a:avLst/>
          </a:prstGeom>
          <a:noFill/>
        </p:spPr>
        <p:txBody>
          <a:bodyPr wrap="square" rtlCol="0">
            <a:spAutoFit/>
          </a:bodyPr>
          <a:lstStyle/>
          <a:p>
            <a:pPr algn="just"/>
            <a:r>
              <a:rPr lang="en-US" sz="2800" b="1" dirty="0" smtClean="0">
                <a:solidFill>
                  <a:srgbClr val="2D3956"/>
                </a:solidFill>
                <a:latin typeface="Times New Roman" panose="02020603050405020304" pitchFamily="18" charset="0"/>
                <a:cs typeface="Times New Roman" panose="02020603050405020304" pitchFamily="18" charset="0"/>
              </a:rPr>
              <a:t>Observing Trends: </a:t>
            </a:r>
          </a:p>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The first approach to identifying opportunities is to observe trends and study how they create opportunities for entrepreneurs to pursue. </a:t>
            </a:r>
            <a:endParaRPr lang="en-US" sz="2800" dirty="0" smtClean="0">
              <a:solidFill>
                <a:srgbClr val="2D3956"/>
              </a:solidFill>
              <a:latin typeface="Times New Roman" panose="02020603050405020304" pitchFamily="18" charset="0"/>
              <a:cs typeface="Times New Roman" panose="02020603050405020304" pitchFamily="18" charset="0"/>
            </a:endParaRPr>
          </a:p>
          <a:p>
            <a:pPr marL="285750"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The </a:t>
            </a:r>
            <a:r>
              <a:rPr lang="en-US" sz="2800" dirty="0">
                <a:solidFill>
                  <a:srgbClr val="2D3956"/>
                </a:solidFill>
                <a:latin typeface="Times New Roman" panose="02020603050405020304" pitchFamily="18" charset="0"/>
                <a:cs typeface="Times New Roman" panose="02020603050405020304" pitchFamily="18" charset="0"/>
              </a:rPr>
              <a:t>most important trends to follow are economic trends, social trends, technological advances, and political action and regulatory changes.</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15406127"/>
      </p:ext>
    </p:extLst>
  </p:cSld>
  <p:clrMapOvr>
    <a:masterClrMapping/>
  </p:clrMapOvr>
  <mc:AlternateContent xmlns:mc="http://schemas.openxmlformats.org/markup-compatibility/2006" xmlns:p14="http://schemas.microsoft.com/office/powerpoint/2010/main">
    <mc:Choice Requires="p14">
      <p:transition p14:dur="10" advTm="245565"/>
    </mc:Choice>
    <mc:Fallback xmlns="">
      <p:transition advTm="245565"/>
    </mc:Fallback>
  </mc:AlternateContent>
  <p:timing>
    <p:tnLst>
      <p:par>
        <p:cTn id="1" dur="indefinite" restart="never" nodeType="tmRoot"/>
      </p:par>
    </p:tnLst>
  </p:timing>
  <p:extLst mod="1"/>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1384995"/>
          </a:xfrm>
          <a:prstGeom prst="rect">
            <a:avLst/>
          </a:prstGeom>
          <a:noFill/>
        </p:spPr>
        <p:txBody>
          <a:bodyPr wrap="square" rtlCol="0">
            <a:spAutoFit/>
          </a:bodyPr>
          <a:lstStyle/>
          <a:p>
            <a:pPr algn="just"/>
            <a:r>
              <a:rPr lang="en-US" sz="2800" b="1" dirty="0">
                <a:solidFill>
                  <a:srgbClr val="2D3956"/>
                </a:solidFill>
                <a:latin typeface="Times New Roman" panose="02020603050405020304" pitchFamily="18" charset="0"/>
                <a:cs typeface="Times New Roman" panose="02020603050405020304" pitchFamily="18" charset="0"/>
              </a:rPr>
              <a:t>Observing Trends: </a:t>
            </a:r>
            <a:endParaRPr lang="en-US" sz="2800" b="1" dirty="0" smtClean="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First, it’s important to distinguish between trends and fads</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Trends are interconnected and should be considered </a:t>
            </a:r>
            <a:r>
              <a:rPr lang="en-US" sz="2800" dirty="0" smtClean="0">
                <a:solidFill>
                  <a:srgbClr val="2D3956"/>
                </a:solidFill>
                <a:latin typeface="Times New Roman" panose="02020603050405020304" pitchFamily="18" charset="0"/>
                <a:cs typeface="Times New Roman" panose="02020603050405020304" pitchFamily="18" charset="0"/>
              </a:rPr>
              <a:t>simultaneously.</a:t>
            </a:r>
            <a:endParaRPr lang="en-US" sz="28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779633"/>
      </p:ext>
    </p:extLst>
  </p:cSld>
  <p:clrMapOvr>
    <a:masterClrMapping/>
  </p:clrMapOvr>
  <mc:AlternateContent xmlns:mc="http://schemas.openxmlformats.org/markup-compatibility/2006" xmlns:p14="http://schemas.microsoft.com/office/powerpoint/2010/main">
    <mc:Choice Requires="p14">
      <p:transition p14:dur="10" advTm="243252"/>
    </mc:Choice>
    <mc:Fallback xmlns="">
      <p:transition advTm="243252"/>
    </mc:Fallback>
  </mc:AlternateContent>
  <p:timing>
    <p:tnLst>
      <p:par>
        <p:cTn id="1" dur="indefinite" restart="never" nodeType="tmRoot"/>
      </p:par>
    </p:tnLst>
  </p:timing>
  <p:extLst mod="1"/>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 t="3968" r="1077"/>
          <a:stretch/>
        </p:blipFill>
        <p:spPr>
          <a:xfrm>
            <a:off x="3408357" y="1807528"/>
            <a:ext cx="5390869" cy="4173429"/>
          </a:xfrm>
          <a:prstGeom prst="rect">
            <a:avLst/>
          </a:prstGeom>
        </p:spPr>
      </p:pic>
    </p:spTree>
    <p:extLst>
      <p:ext uri="{BB962C8B-B14F-4D97-AF65-F5344CB8AC3E}">
        <p14:creationId xmlns:p14="http://schemas.microsoft.com/office/powerpoint/2010/main" val="142063226"/>
      </p:ext>
    </p:extLst>
  </p:cSld>
  <p:clrMapOvr>
    <a:masterClrMapping/>
  </p:clrMapOvr>
  <mc:AlternateContent xmlns:mc="http://schemas.openxmlformats.org/markup-compatibility/2006" xmlns:p14="http://schemas.microsoft.com/office/powerpoint/2010/main">
    <mc:Choice Requires="p14">
      <p:transition p14:dur="10" advTm="340322"/>
    </mc:Choice>
    <mc:Fallback xmlns="">
      <p:transition advTm="340322"/>
    </mc:Fallback>
  </mc:AlternateContent>
  <p:timing>
    <p:tnLst>
      <p:par>
        <p:cTn id="1" dur="indefinite" restart="never" nodeType="tmRoot"/>
      </p:par>
    </p:tnLst>
  </p:timing>
  <p:extLst mod="1"/>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algn="just"/>
            <a:r>
              <a:rPr lang="en-US" sz="2800" b="1" dirty="0" smtClean="0">
                <a:solidFill>
                  <a:srgbClr val="2D3956"/>
                </a:solidFill>
                <a:latin typeface="Times New Roman" panose="02020603050405020304" pitchFamily="18" charset="0"/>
                <a:cs typeface="Times New Roman" panose="02020603050405020304" pitchFamily="18" charset="0"/>
              </a:rPr>
              <a:t>Solving a Problem:</a:t>
            </a:r>
          </a:p>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The second approach to identifying opportunities is to recognize problems and find ways to solve them</a:t>
            </a:r>
            <a:r>
              <a:rPr lang="en-US" sz="2800" dirty="0" smtClean="0">
                <a:solidFill>
                  <a:srgbClr val="2D3956"/>
                </a:solidFill>
                <a:latin typeface="Times New Roman" panose="02020603050405020304" pitchFamily="18" charset="0"/>
                <a:cs typeface="Times New Roman" panose="02020603050405020304" pitchFamily="18" charset="0"/>
              </a:rPr>
              <a:t>.</a:t>
            </a:r>
          </a:p>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Problems can be recognized by observing the challenges that people encounter in their daily </a:t>
            </a:r>
            <a:r>
              <a:rPr lang="en-US" sz="2800" dirty="0" smtClean="0">
                <a:solidFill>
                  <a:srgbClr val="2D3956"/>
                </a:solidFill>
                <a:latin typeface="Times New Roman" panose="02020603050405020304" pitchFamily="18" charset="0"/>
                <a:cs typeface="Times New Roman" panose="02020603050405020304" pitchFamily="18" charset="0"/>
              </a:rPr>
              <a:t>lives.</a:t>
            </a:r>
          </a:p>
          <a:p>
            <a:pPr marL="285750"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Many </a:t>
            </a:r>
            <a:r>
              <a:rPr lang="en-US" sz="2800" dirty="0">
                <a:solidFill>
                  <a:srgbClr val="2D3956"/>
                </a:solidFill>
                <a:latin typeface="Times New Roman" panose="02020603050405020304" pitchFamily="18" charset="0"/>
                <a:cs typeface="Times New Roman" panose="02020603050405020304" pitchFamily="18" charset="0"/>
              </a:rPr>
              <a:t>companies have been started by people who have experienced a problem in their own lives, and then realized that the solution to the problem represented a business opportunity.</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43825609"/>
      </p:ext>
    </p:extLst>
  </p:cSld>
  <p:clrMapOvr>
    <a:masterClrMapping/>
  </p:clrMapOvr>
  <mc:AlternateContent xmlns:mc="http://schemas.openxmlformats.org/markup-compatibility/2006" xmlns:p14="http://schemas.microsoft.com/office/powerpoint/2010/main">
    <mc:Choice Requires="p14">
      <p:transition p14:dur="10" advTm="97212"/>
    </mc:Choice>
    <mc:Fallback xmlns="">
      <p:transition advTm="97212"/>
    </mc:Fallback>
  </mc:AlternateContent>
  <p:timing>
    <p:tnLst>
      <p:par>
        <p:cTn id="1" dur="indefinite" restart="never" nodeType="tmRoot"/>
      </p:par>
    </p:tnLst>
  </p:timing>
  <p:extLst mod="1"/>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algn="just"/>
            <a:r>
              <a:rPr lang="en-US" sz="2800" b="1" dirty="0">
                <a:solidFill>
                  <a:srgbClr val="2D3956"/>
                </a:solidFill>
                <a:latin typeface="Times New Roman" panose="02020603050405020304" pitchFamily="18" charset="0"/>
                <a:cs typeface="Times New Roman" panose="02020603050405020304" pitchFamily="18" charset="0"/>
              </a:rPr>
              <a:t>Solving a Problem:</a:t>
            </a:r>
          </a:p>
          <a:p>
            <a:pPr marL="285750"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Advances </a:t>
            </a:r>
            <a:r>
              <a:rPr lang="en-US" sz="2800" dirty="0">
                <a:solidFill>
                  <a:srgbClr val="2D3956"/>
                </a:solidFill>
                <a:latin typeface="Times New Roman" panose="02020603050405020304" pitchFamily="18" charset="0"/>
                <a:cs typeface="Times New Roman" panose="02020603050405020304" pitchFamily="18" charset="0"/>
              </a:rPr>
              <a:t>in technology often result in problems for people who can’t use the technology in the way it is sold to the masses.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742950" lvl="1"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Example: mobile phones to older users.</a:t>
            </a:r>
          </a:p>
          <a:p>
            <a:pPr marL="285750" indent="-28575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Some business ideas are gleaned by recognizing problems that are associated with emerging trends</a:t>
            </a:r>
            <a:r>
              <a:rPr lang="en-US" sz="2800" dirty="0" smtClean="0">
                <a:solidFill>
                  <a:srgbClr val="2D3956"/>
                </a:solidFill>
                <a:latin typeface="Times New Roman" panose="02020603050405020304" pitchFamily="18" charset="0"/>
                <a:cs typeface="Times New Roman" panose="02020603050405020304" pitchFamily="18" charset="0"/>
              </a:rPr>
              <a:t>.</a:t>
            </a:r>
          </a:p>
          <a:p>
            <a:pPr marL="742950" lvl="1"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Example: need for low-calories food due to increased concerns in health.</a:t>
            </a:r>
            <a:endParaRPr lang="en-US" sz="28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99086416"/>
      </p:ext>
    </p:extLst>
  </p:cSld>
  <p:clrMapOvr>
    <a:masterClrMapping/>
  </p:clrMapOvr>
  <mc:AlternateContent xmlns:mc="http://schemas.openxmlformats.org/markup-compatibility/2006" xmlns:p14="http://schemas.microsoft.com/office/powerpoint/2010/main">
    <mc:Choice Requires="p14">
      <p:transition p14:dur="10" advTm="148452"/>
    </mc:Choice>
    <mc:Fallback xmlns="">
      <p:transition advTm="148452"/>
    </mc:Fallback>
  </mc:AlternateContent>
  <p:timing>
    <p:tnLst>
      <p:par>
        <p:cTn id="1" dur="indefinite" restart="never" nodeType="tmRoot"/>
      </p:par>
    </p:tnLst>
  </p:timing>
  <p:extLst mod="1"/>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2677656"/>
          </a:xfrm>
          <a:prstGeom prst="rect">
            <a:avLst/>
          </a:prstGeom>
          <a:noFill/>
        </p:spPr>
        <p:txBody>
          <a:bodyPr wrap="square" rtlCol="0">
            <a:spAutoFit/>
          </a:bodyPr>
          <a:lstStyle/>
          <a:p>
            <a:pPr algn="just"/>
            <a:r>
              <a:rPr lang="en-US" sz="2800" b="1" dirty="0">
                <a:solidFill>
                  <a:srgbClr val="2D3956"/>
                </a:solidFill>
                <a:latin typeface="Times New Roman" panose="02020603050405020304" pitchFamily="18" charset="0"/>
                <a:cs typeface="Times New Roman" panose="02020603050405020304" pitchFamily="18" charset="0"/>
              </a:rPr>
              <a:t>Solving a Problem:</a:t>
            </a:r>
          </a:p>
          <a:p>
            <a:pPr marL="285750" indent="-28575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Social </a:t>
            </a:r>
            <a:r>
              <a:rPr lang="en-US" sz="2800" dirty="0">
                <a:solidFill>
                  <a:srgbClr val="2D3956"/>
                </a:solidFill>
                <a:latin typeface="Times New Roman" panose="02020603050405020304" pitchFamily="18" charset="0"/>
                <a:cs typeface="Times New Roman" panose="02020603050405020304" pitchFamily="18" charset="0"/>
              </a:rPr>
              <a:t>ventures, a new type of entrepreneurial venture, are launched for the purpose of solving a range of social problems including poverty, hunger, and a lack of access to services such as water and electricity. These ventures can be for-profit firms or not-for-profit agencies. </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94412411"/>
      </p:ext>
    </p:extLst>
  </p:cSld>
  <p:clrMapOvr>
    <a:masterClrMapping/>
  </p:clrMapOvr>
  <mc:AlternateContent xmlns:mc="http://schemas.openxmlformats.org/markup-compatibility/2006" xmlns:p14="http://schemas.microsoft.com/office/powerpoint/2010/main">
    <mc:Choice Requires="p14">
      <p:transition p14:dur="10" advTm="58724"/>
    </mc:Choice>
    <mc:Fallback xmlns="">
      <p:transition advTm="58724"/>
    </mc:Fallback>
  </mc:AlternateContent>
  <p:timing>
    <p:tnLst>
      <p:par>
        <p:cTn id="1" dur="indefinite" restart="never" nodeType="tmRoot"/>
      </p:par>
    </p:tnLst>
  </p:timing>
  <p:extLst mod="1"/>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2677656"/>
          </a:xfrm>
          <a:prstGeom prst="rect">
            <a:avLst/>
          </a:prstGeom>
          <a:noFill/>
        </p:spPr>
        <p:txBody>
          <a:bodyPr wrap="square" rtlCol="0">
            <a:spAutoFit/>
          </a:bodyPr>
          <a:lstStyle/>
          <a:p>
            <a:pPr algn="just"/>
            <a:r>
              <a:rPr lang="en-US" sz="2800" b="1" dirty="0" smtClean="0">
                <a:solidFill>
                  <a:srgbClr val="2D3956"/>
                </a:solidFill>
                <a:latin typeface="Times New Roman" panose="02020603050405020304" pitchFamily="18" charset="0"/>
                <a:cs typeface="Times New Roman" panose="02020603050405020304" pitchFamily="18" charset="0"/>
              </a:rPr>
              <a:t>Finding Gaps in the Marketplace:</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There are many examples of products that consumers need or want that aren’t available in a particular location or aren’t available at all</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Product gaps in the marketplace represent potentially viable business opportunities</a:t>
            </a:r>
            <a:r>
              <a:rPr lang="en-US" sz="2800" dirty="0" smtClean="0">
                <a:solidFill>
                  <a:srgbClr val="2D3956"/>
                </a:solidFill>
                <a:latin typeface="Times New Roman" panose="02020603050405020304" pitchFamily="18" charset="0"/>
                <a:cs typeface="Times New Roman" panose="02020603050405020304" pitchFamily="18" charset="0"/>
              </a:rPr>
              <a:t>.</a:t>
            </a:r>
          </a:p>
          <a:p>
            <a:pPr marL="914400" lvl="1"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Example: Guitars for women or left-handed people.</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0474498"/>
      </p:ext>
    </p:extLst>
  </p:cSld>
  <p:clrMapOvr>
    <a:masterClrMapping/>
  </p:clrMapOvr>
  <mc:AlternateContent xmlns:mc="http://schemas.openxmlformats.org/markup-compatibility/2006" xmlns:p14="http://schemas.microsoft.com/office/powerpoint/2010/main">
    <mc:Choice Requires="p14">
      <p:transition p14:dur="10" advTm="132492"/>
    </mc:Choice>
    <mc:Fallback xmlns="">
      <p:transition advTm="132492"/>
    </mc:Fallback>
  </mc:AlternateContent>
  <p:timing>
    <p:tnLst>
      <p:par>
        <p:cTn id="1" dur="indefinite" restart="never" nodeType="tmRoot"/>
      </p:par>
    </p:tnLst>
  </p:timing>
  <p:extLst mod="1"/>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Three Ways to Identify Opportunities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2246769"/>
          </a:xfrm>
          <a:prstGeom prst="rect">
            <a:avLst/>
          </a:prstGeom>
          <a:noFill/>
        </p:spPr>
        <p:txBody>
          <a:bodyPr wrap="square" rtlCol="0">
            <a:spAutoFit/>
          </a:bodyPr>
          <a:lstStyle/>
          <a:p>
            <a:pPr algn="just"/>
            <a:r>
              <a:rPr lang="en-US" sz="2800" b="1" dirty="0" smtClean="0">
                <a:solidFill>
                  <a:srgbClr val="2D3956"/>
                </a:solidFill>
                <a:latin typeface="Times New Roman" panose="02020603050405020304" pitchFamily="18" charset="0"/>
                <a:cs typeface="Times New Roman" panose="02020603050405020304" pitchFamily="18" charset="0"/>
              </a:rPr>
              <a:t>Finding Gaps in the Marketplace:</a:t>
            </a: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Gaps </a:t>
            </a:r>
            <a:r>
              <a:rPr lang="en-US" sz="2800" dirty="0">
                <a:solidFill>
                  <a:srgbClr val="2D3956"/>
                </a:solidFill>
                <a:latin typeface="Times New Roman" panose="02020603050405020304" pitchFamily="18" charset="0"/>
                <a:cs typeface="Times New Roman" panose="02020603050405020304" pitchFamily="18" charset="0"/>
              </a:rPr>
              <a:t>in the marketplace are commonly recognized when people become frustrated because they can’t find a product or service they need and recognize that other people feel the same way</a:t>
            </a:r>
            <a:r>
              <a:rPr lang="en-US" sz="2800" dirty="0" smtClean="0">
                <a:solidFill>
                  <a:srgbClr val="2D3956"/>
                </a:solidFill>
                <a:latin typeface="Times New Roman" panose="02020603050405020304" pitchFamily="18" charset="0"/>
                <a:cs typeface="Times New Roman" panose="02020603050405020304" pitchFamily="18" charset="0"/>
              </a:rPr>
              <a:t>.</a:t>
            </a:r>
          </a:p>
          <a:p>
            <a:pPr marL="914400" lvl="1"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Example: stylish clothes for plus-sized people.</a:t>
            </a:r>
            <a:endParaRPr lang="en-US" sz="28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35457925"/>
      </p:ext>
    </p:extLst>
  </p:cSld>
  <p:clrMapOvr>
    <a:masterClrMapping/>
  </p:clrMapOvr>
  <mc:AlternateContent xmlns:mc="http://schemas.openxmlformats.org/markup-compatibility/2006" xmlns:p14="http://schemas.microsoft.com/office/powerpoint/2010/main">
    <mc:Choice Requires="p14">
      <p:transition p14:dur="10" advTm="84776"/>
    </mc:Choice>
    <mc:Fallback xmlns="">
      <p:transition advTm="84776"/>
    </mc:Fallback>
  </mc:AlternateContent>
  <p:timing>
    <p:tnLst>
      <p:par>
        <p:cTn id="1" dur="indefinite" restart="never" nodeType="tmRoot"/>
      </p:par>
    </p:tnLst>
  </p:timing>
  <p:extLst mod="1"/>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514350" indent="-514350" algn="just">
              <a:buFont typeface="+mj-lt"/>
              <a:buAutoNum type="arabicPeriod"/>
            </a:pPr>
            <a:r>
              <a:rPr lang="en-US" sz="2800" b="1" dirty="0" smtClean="0">
                <a:solidFill>
                  <a:srgbClr val="2D3956"/>
                </a:solidFill>
                <a:latin typeface="Times New Roman" panose="02020603050405020304" pitchFamily="18" charset="0"/>
                <a:cs typeface="Times New Roman" panose="02020603050405020304" pitchFamily="18" charset="0"/>
              </a:rPr>
              <a:t>Prior Industry Experience:</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By working in an </a:t>
            </a:r>
            <a:r>
              <a:rPr lang="en-US" sz="2800" dirty="0" smtClean="0">
                <a:solidFill>
                  <a:srgbClr val="2D3956"/>
                </a:solidFill>
                <a:latin typeface="Times New Roman" panose="02020603050405020304" pitchFamily="18" charset="0"/>
                <a:cs typeface="Times New Roman" panose="02020603050405020304" pitchFamily="18" charset="0"/>
              </a:rPr>
              <a:t>industry: </a:t>
            </a:r>
          </a:p>
          <a:p>
            <a:pPr marL="914400" lvl="1"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an </a:t>
            </a:r>
            <a:r>
              <a:rPr lang="en-US" sz="2800" dirty="0">
                <a:solidFill>
                  <a:srgbClr val="2D3956"/>
                </a:solidFill>
                <a:latin typeface="Times New Roman" panose="02020603050405020304" pitchFamily="18" charset="0"/>
                <a:cs typeface="Times New Roman" panose="02020603050405020304" pitchFamily="18" charset="0"/>
              </a:rPr>
              <a:t>individual may spot a market niche that is underserved. </a:t>
            </a:r>
            <a:endParaRPr lang="en-US" sz="2800" dirty="0" smtClean="0">
              <a:solidFill>
                <a:srgbClr val="2D3956"/>
              </a:solidFill>
              <a:latin typeface="Times New Roman" panose="02020603050405020304" pitchFamily="18" charset="0"/>
              <a:cs typeface="Times New Roman" panose="02020603050405020304" pitchFamily="18" charset="0"/>
            </a:endParaRPr>
          </a:p>
          <a:p>
            <a:pPr marL="914400" lvl="1"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an </a:t>
            </a:r>
            <a:r>
              <a:rPr lang="en-US" sz="2800" dirty="0">
                <a:solidFill>
                  <a:srgbClr val="2D3956"/>
                </a:solidFill>
                <a:latin typeface="Times New Roman" panose="02020603050405020304" pitchFamily="18" charset="0"/>
                <a:cs typeface="Times New Roman" panose="02020603050405020304" pitchFamily="18" charset="0"/>
              </a:rPr>
              <a:t>individual builds a network of social contacts in that industry that may provide insights that lead to opportunities</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On </a:t>
            </a:r>
            <a:r>
              <a:rPr lang="en-US" sz="2800" dirty="0">
                <a:solidFill>
                  <a:srgbClr val="2D3956"/>
                </a:solidFill>
                <a:latin typeface="Times New Roman" panose="02020603050405020304" pitchFamily="18" charset="0"/>
                <a:cs typeface="Times New Roman" panose="02020603050405020304" pitchFamily="18" charset="0"/>
              </a:rPr>
              <a:t>the other hand, people outside an industry can sometimes enter it with a new set of eyes, and as a result innovate in ways that people with prior experience might find difficult.</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89062473"/>
      </p:ext>
    </p:extLst>
  </p:cSld>
  <p:clrMapOvr>
    <a:masterClrMapping/>
  </p:clrMapOvr>
  <mc:AlternateContent xmlns:mc="http://schemas.openxmlformats.org/markup-compatibility/2006" xmlns:p14="http://schemas.microsoft.com/office/powerpoint/2010/main">
    <mc:Choice Requires="p14">
      <p:transition p14:dur="10" advTm="212320"/>
    </mc:Choice>
    <mc:Fallback xmlns="">
      <p:transition advTm="212320"/>
    </mc:Fallback>
  </mc:AlternateContent>
  <p:timing>
    <p:tnLst>
      <p:par>
        <p:cTn id="1" dur="indefinite" restart="never" nodeType="tmRoot"/>
      </p:par>
    </p:tnLst>
  </p:timing>
  <p:extLst mod="1"/>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514350" indent="-514350" algn="just">
              <a:buFont typeface="+mj-lt"/>
              <a:buAutoNum type="arabicPeriod" startAt="2"/>
            </a:pPr>
            <a:r>
              <a:rPr lang="en-US" sz="2800" b="1" dirty="0" smtClean="0">
                <a:solidFill>
                  <a:srgbClr val="2D3956"/>
                </a:solidFill>
                <a:latin typeface="Times New Roman" panose="02020603050405020304" pitchFamily="18" charset="0"/>
                <a:cs typeface="Times New Roman" panose="02020603050405020304" pitchFamily="18" charset="0"/>
              </a:rPr>
              <a:t>Cognitive Factors:</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Opportunity recognition may be an innate skill or a cognitive </a:t>
            </a:r>
            <a:r>
              <a:rPr lang="en-US" sz="2800" dirty="0" smtClean="0">
                <a:solidFill>
                  <a:srgbClr val="2D3956"/>
                </a:solidFill>
                <a:latin typeface="Times New Roman" panose="02020603050405020304" pitchFamily="18" charset="0"/>
                <a:cs typeface="Times New Roman" panose="02020603050405020304" pitchFamily="18" charset="0"/>
              </a:rPr>
              <a:t>process. </a:t>
            </a: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There </a:t>
            </a:r>
            <a:r>
              <a:rPr lang="en-US" sz="2800" dirty="0">
                <a:solidFill>
                  <a:srgbClr val="2D3956"/>
                </a:solidFill>
                <a:latin typeface="Times New Roman" panose="02020603050405020304" pitchFamily="18" charset="0"/>
                <a:cs typeface="Times New Roman" panose="02020603050405020304" pitchFamily="18" charset="0"/>
              </a:rPr>
              <a:t>are some who think that entrepreneurs have a “sixth sense” that allows them to see opportunities that others miss.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914400" lvl="1"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This </a:t>
            </a:r>
            <a:r>
              <a:rPr lang="en-US" sz="2800" dirty="0">
                <a:solidFill>
                  <a:srgbClr val="2D3956"/>
                </a:solidFill>
                <a:latin typeface="Times New Roman" panose="02020603050405020304" pitchFamily="18" charset="0"/>
                <a:cs typeface="Times New Roman" panose="02020603050405020304" pitchFamily="18" charset="0"/>
              </a:rPr>
              <a:t>sixth sense is called </a:t>
            </a:r>
            <a:r>
              <a:rPr lang="en-US" sz="2800" b="1" dirty="0">
                <a:solidFill>
                  <a:srgbClr val="2D3956"/>
                </a:solidFill>
                <a:latin typeface="Times New Roman" panose="02020603050405020304" pitchFamily="18" charset="0"/>
                <a:cs typeface="Times New Roman" panose="02020603050405020304" pitchFamily="18" charset="0"/>
              </a:rPr>
              <a:t>entrepreneurial alertness</a:t>
            </a:r>
            <a:r>
              <a:rPr lang="en-US" sz="2800" dirty="0">
                <a:solidFill>
                  <a:srgbClr val="2D3956"/>
                </a:solidFill>
                <a:latin typeface="Times New Roman" panose="02020603050405020304" pitchFamily="18" charset="0"/>
                <a:cs typeface="Times New Roman" panose="02020603050405020304" pitchFamily="18" charset="0"/>
              </a:rPr>
              <a:t>, which is formally defined as the ability to notice things without engaging in deliberate </a:t>
            </a:r>
            <a:r>
              <a:rPr lang="en-US" sz="2800" dirty="0" smtClean="0">
                <a:solidFill>
                  <a:srgbClr val="2D3956"/>
                </a:solidFill>
                <a:latin typeface="Times New Roman" panose="02020603050405020304" pitchFamily="18" charset="0"/>
                <a:cs typeface="Times New Roman" panose="02020603050405020304" pitchFamily="18" charset="0"/>
              </a:rPr>
              <a:t>search.</a:t>
            </a:r>
            <a:endParaRPr lang="en-US" sz="28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6373129"/>
      </p:ext>
    </p:extLst>
  </p:cSld>
  <p:clrMapOvr>
    <a:masterClrMapping/>
  </p:clrMapOvr>
  <mc:AlternateContent xmlns:mc="http://schemas.openxmlformats.org/markup-compatibility/2006" xmlns:p14="http://schemas.microsoft.com/office/powerpoint/2010/main">
    <mc:Choice Requires="p14">
      <p:transition p14:dur="10" advTm="157837"/>
    </mc:Choice>
    <mc:Fallback xmlns="">
      <p:transition advTm="157837"/>
    </mc:Fallback>
  </mc:AlternateContent>
  <p:timing>
    <p:tnLst>
      <p:par>
        <p:cTn id="1" dur="indefinite" restart="never" nodeType="tmRoot"/>
      </p:par>
    </p:tnLst>
  </p:timing>
  <p:extLst mod="1"/>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2246769"/>
          </a:xfrm>
          <a:prstGeom prst="rect">
            <a:avLst/>
          </a:prstGeom>
          <a:noFill/>
        </p:spPr>
        <p:txBody>
          <a:bodyPr wrap="square" rtlCol="0">
            <a:spAutoFit/>
          </a:bodyPr>
          <a:lstStyle/>
          <a:p>
            <a:pPr marL="514350" indent="-514350" algn="just">
              <a:buFont typeface="+mj-lt"/>
              <a:buAutoNum type="arabicPeriod" startAt="3"/>
            </a:pPr>
            <a:r>
              <a:rPr lang="en-US" sz="2800" b="1" dirty="0" smtClean="0">
                <a:solidFill>
                  <a:srgbClr val="2D3956"/>
                </a:solidFill>
                <a:latin typeface="Times New Roman" panose="02020603050405020304" pitchFamily="18" charset="0"/>
                <a:cs typeface="Times New Roman" panose="02020603050405020304" pitchFamily="18" charset="0"/>
              </a:rPr>
              <a:t>Social Networks:</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The extent and depth of an individual’s social network affects opportunity recognition</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40 percent and 50 percent of those who start businesses got their ideas through social contacts</a:t>
            </a:r>
            <a:r>
              <a:rPr lang="en-US" sz="2800" dirty="0" smtClean="0">
                <a:solidFill>
                  <a:srgbClr val="2D3956"/>
                </a:solidFill>
                <a:latin typeface="Times New Roman" panose="02020603050405020304" pitchFamily="18" charset="0"/>
                <a:cs typeface="Times New Roman" panose="02020603050405020304" pitchFamily="18" charset="0"/>
              </a:rPr>
              <a:t>.</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80260506"/>
      </p:ext>
    </p:extLst>
  </p:cSld>
  <p:clrMapOvr>
    <a:masterClrMapping/>
  </p:clrMapOvr>
  <mc:AlternateContent xmlns:mc="http://schemas.openxmlformats.org/markup-compatibility/2006" xmlns:p14="http://schemas.microsoft.com/office/powerpoint/2010/main">
    <mc:Choice Requires="p14">
      <p:transition p14:dur="10" advTm="126339"/>
    </mc:Choice>
    <mc:Fallback xmlns="">
      <p:transition advTm="126339"/>
    </mc:Fallback>
  </mc:AlternateContent>
  <p:timing>
    <p:tnLst>
      <p:par>
        <p:cTn id="1" dur="indefinite" restart="never" nodeType="tmRoot"/>
      </p:par>
    </p:tnLst>
  </p:timing>
  <p:extLst mod="1"/>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514350" indent="-514350" algn="just">
              <a:buFont typeface="+mj-lt"/>
              <a:buAutoNum type="arabicPeriod" startAt="3"/>
            </a:pPr>
            <a:r>
              <a:rPr lang="en-US" sz="2800" b="1" dirty="0" smtClean="0">
                <a:solidFill>
                  <a:srgbClr val="2D3956"/>
                </a:solidFill>
                <a:latin typeface="Times New Roman" panose="02020603050405020304" pitchFamily="18" charset="0"/>
                <a:cs typeface="Times New Roman" panose="02020603050405020304" pitchFamily="18" charset="0"/>
              </a:rPr>
              <a:t>Social Networks:</a:t>
            </a: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Relationships </a:t>
            </a:r>
            <a:r>
              <a:rPr lang="en-US" sz="2800" dirty="0">
                <a:solidFill>
                  <a:srgbClr val="2D3956"/>
                </a:solidFill>
                <a:latin typeface="Times New Roman" panose="02020603050405020304" pitchFamily="18" charset="0"/>
                <a:cs typeface="Times New Roman" panose="02020603050405020304" pitchFamily="18" charset="0"/>
              </a:rPr>
              <a:t>with other people are called “ties.”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Strong-tie </a:t>
            </a:r>
            <a:r>
              <a:rPr lang="en-US" sz="2800" dirty="0">
                <a:solidFill>
                  <a:srgbClr val="2D3956"/>
                </a:solidFill>
                <a:latin typeface="Times New Roman" panose="02020603050405020304" pitchFamily="18" charset="0"/>
                <a:cs typeface="Times New Roman" panose="02020603050405020304" pitchFamily="18" charset="0"/>
              </a:rPr>
              <a:t>relationships are characterized by frequent interaction, such as ties between </a:t>
            </a:r>
            <a:r>
              <a:rPr lang="en-US" sz="2800" dirty="0" smtClean="0">
                <a:solidFill>
                  <a:srgbClr val="2D3956"/>
                </a:solidFill>
                <a:latin typeface="Times New Roman" panose="02020603050405020304" pitchFamily="18" charset="0"/>
                <a:cs typeface="Times New Roman" panose="02020603050405020304" pitchFamily="18" charset="0"/>
              </a:rPr>
              <a:t>friends</a:t>
            </a:r>
            <a:r>
              <a:rPr lang="en-US" sz="2800" dirty="0">
                <a:solidFill>
                  <a:srgbClr val="2D3956"/>
                </a:solidFill>
                <a:latin typeface="Times New Roman" panose="02020603050405020304" pitchFamily="18" charset="0"/>
                <a:cs typeface="Times New Roman" panose="02020603050405020304" pitchFamily="18" charset="0"/>
              </a:rPr>
              <a:t>, and spouses.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Weak-tie </a:t>
            </a:r>
            <a:r>
              <a:rPr lang="en-US" sz="2800" dirty="0">
                <a:solidFill>
                  <a:srgbClr val="2D3956"/>
                </a:solidFill>
                <a:latin typeface="Times New Roman" panose="02020603050405020304" pitchFamily="18" charset="0"/>
                <a:cs typeface="Times New Roman" panose="02020603050405020304" pitchFamily="18" charset="0"/>
              </a:rPr>
              <a:t>relationships are characterized by infrequent interaction, such as ties between casual acquaintances.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45720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It </a:t>
            </a:r>
            <a:r>
              <a:rPr lang="en-US" sz="2800" dirty="0">
                <a:solidFill>
                  <a:srgbClr val="2D3956"/>
                </a:solidFill>
                <a:latin typeface="Times New Roman" panose="02020603050405020304" pitchFamily="18" charset="0"/>
                <a:cs typeface="Times New Roman" panose="02020603050405020304" pitchFamily="18" charset="0"/>
              </a:rPr>
              <a:t>is more likely that an entrepreneur will get a new business idea through a weak-tie than a strong-tie </a:t>
            </a:r>
            <a:r>
              <a:rPr lang="en-US" sz="2800" dirty="0" smtClean="0">
                <a:solidFill>
                  <a:srgbClr val="2D3956"/>
                </a:solidFill>
                <a:latin typeface="Times New Roman" panose="02020603050405020304" pitchFamily="18" charset="0"/>
                <a:cs typeface="Times New Roman" panose="02020603050405020304" pitchFamily="18" charset="0"/>
              </a:rPr>
              <a:t>relationship.</a:t>
            </a:r>
            <a:endParaRPr lang="en-US" sz="28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77299682"/>
      </p:ext>
    </p:extLst>
  </p:cSld>
  <p:clrMapOvr>
    <a:masterClrMapping/>
  </p:clrMapOvr>
  <mc:AlternateContent xmlns:mc="http://schemas.openxmlformats.org/markup-compatibility/2006" xmlns:p14="http://schemas.microsoft.com/office/powerpoint/2010/main">
    <mc:Choice Requires="p14">
      <p:transition p14:dur="10" advTm="190618"/>
    </mc:Choice>
    <mc:Fallback xmlns="">
      <p:transition advTm="190618"/>
    </mc:Fallback>
  </mc:AlternateContent>
  <p:timing>
    <p:tnLst>
      <p:par>
        <p:cTn id="1" dur="indefinite" restart="never" nodeType="tmRoot"/>
      </p:par>
    </p:tnLst>
  </p:timing>
  <p:extLst mod="1"/>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1384995"/>
          </a:xfrm>
          <a:prstGeom prst="rect">
            <a:avLst/>
          </a:prstGeom>
          <a:noFill/>
        </p:spPr>
        <p:txBody>
          <a:bodyPr wrap="square" rtlCol="0">
            <a:spAutoFit/>
          </a:bodyPr>
          <a:lstStyle/>
          <a:p>
            <a:pPr marL="514350" indent="-514350" algn="just">
              <a:buFont typeface="+mj-lt"/>
              <a:buAutoNum type="arabicPeriod" startAt="3"/>
            </a:pPr>
            <a:r>
              <a:rPr lang="en-US" sz="2800" b="1" dirty="0" smtClean="0">
                <a:solidFill>
                  <a:srgbClr val="2D3956"/>
                </a:solidFill>
                <a:latin typeface="Times New Roman" panose="02020603050405020304" pitchFamily="18" charset="0"/>
                <a:cs typeface="Times New Roman" panose="02020603050405020304" pitchFamily="18" charset="0"/>
              </a:rPr>
              <a:t>Creativity:</a:t>
            </a:r>
          </a:p>
          <a:p>
            <a:pPr marL="45720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Creativity is the process of generating a novel or useful idea. Opportunity recognition may be, at least in part, a creative process.</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8714" r="1290" b="10910"/>
          <a:stretch/>
        </p:blipFill>
        <p:spPr>
          <a:xfrm>
            <a:off x="2375278" y="3702571"/>
            <a:ext cx="7518228" cy="2158584"/>
          </a:xfrm>
          <a:prstGeom prst="rect">
            <a:avLst/>
          </a:prstGeom>
        </p:spPr>
      </p:pic>
    </p:spTree>
    <p:extLst>
      <p:ext uri="{BB962C8B-B14F-4D97-AF65-F5344CB8AC3E}">
        <p14:creationId xmlns:p14="http://schemas.microsoft.com/office/powerpoint/2010/main" val="1072794420"/>
      </p:ext>
    </p:extLst>
  </p:cSld>
  <p:clrMapOvr>
    <a:masterClrMapping/>
  </p:clrMapOvr>
  <mc:AlternateContent xmlns:mc="http://schemas.openxmlformats.org/markup-compatibility/2006" xmlns:p14="http://schemas.microsoft.com/office/powerpoint/2010/main">
    <mc:Choice Requires="p14">
      <p:transition p14:dur="10" advTm="61435"/>
    </mc:Choice>
    <mc:Fallback xmlns="">
      <p:transition advTm="61435"/>
    </mc:Fallback>
  </mc:AlternateContent>
  <p:timing>
    <p:tnLst>
      <p:par>
        <p:cTn id="1" dur="indefinite" restart="never" nodeType="tmRoot"/>
      </p:par>
    </p:tnLst>
  </p:timing>
  <p:extLst mod="1"/>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108543"/>
          </a:xfrm>
          <a:prstGeom prst="rect">
            <a:avLst/>
          </a:prstGeom>
          <a:noFill/>
        </p:spPr>
        <p:txBody>
          <a:bodyPr wrap="square" rtlCol="0">
            <a:spAutoFit/>
          </a:bodyPr>
          <a:lstStyle/>
          <a:p>
            <a:pPr marL="514350" indent="-514350" algn="just">
              <a:buFont typeface="+mj-lt"/>
              <a:buAutoNum type="arabicPeriod" startAt="3"/>
            </a:pPr>
            <a:r>
              <a:rPr lang="en-US" sz="2800" b="1" dirty="0" smtClean="0">
                <a:solidFill>
                  <a:srgbClr val="2D3956"/>
                </a:solidFill>
                <a:latin typeface="Times New Roman" panose="02020603050405020304" pitchFamily="18" charset="0"/>
                <a:cs typeface="Times New Roman" panose="02020603050405020304" pitchFamily="18" charset="0"/>
              </a:rPr>
              <a:t>Creativity:</a:t>
            </a:r>
          </a:p>
          <a:p>
            <a:pPr marL="514350" indent="-514350" algn="just">
              <a:buFont typeface="+mj-lt"/>
              <a:buAutoNum type="alphaLcParenR"/>
            </a:pPr>
            <a:r>
              <a:rPr lang="en-US" sz="2800" dirty="0">
                <a:solidFill>
                  <a:srgbClr val="2D3956"/>
                </a:solidFill>
                <a:latin typeface="Times New Roman" panose="02020603050405020304" pitchFamily="18" charset="0"/>
                <a:cs typeface="Times New Roman" panose="02020603050405020304" pitchFamily="18" charset="0"/>
              </a:rPr>
              <a:t>Preparation: is the background, experience, and knowledge that an entrepreneur brings to the opportunity recognition process</a:t>
            </a:r>
            <a:r>
              <a:rPr lang="en-US" sz="2800" dirty="0" smtClean="0">
                <a:solidFill>
                  <a:srgbClr val="2D3956"/>
                </a:solidFill>
                <a:latin typeface="Times New Roman" panose="02020603050405020304" pitchFamily="18" charset="0"/>
                <a:cs typeface="Times New Roman" panose="02020603050405020304" pitchFamily="18" charset="0"/>
              </a:rPr>
              <a:t>.</a:t>
            </a:r>
          </a:p>
          <a:p>
            <a:pPr marL="514350" indent="-514350" algn="just">
              <a:buFont typeface="+mj-lt"/>
              <a:buAutoNum type="alphaLcParenR"/>
            </a:pPr>
            <a:r>
              <a:rPr lang="en-US" sz="2800" dirty="0" smtClean="0">
                <a:solidFill>
                  <a:srgbClr val="2D3956"/>
                </a:solidFill>
                <a:latin typeface="Times New Roman" panose="02020603050405020304" pitchFamily="18" charset="0"/>
                <a:cs typeface="Times New Roman" panose="02020603050405020304" pitchFamily="18" charset="0"/>
              </a:rPr>
              <a:t>Incubation: </a:t>
            </a:r>
            <a:r>
              <a:rPr lang="en-US" sz="2800" dirty="0">
                <a:solidFill>
                  <a:srgbClr val="2D3956"/>
                </a:solidFill>
                <a:latin typeface="Times New Roman" panose="02020603050405020304" pitchFamily="18" charset="0"/>
                <a:cs typeface="Times New Roman" panose="02020603050405020304" pitchFamily="18" charset="0"/>
              </a:rPr>
              <a:t>is the stage during which a person considers an idea or thinks about a problem. Sometimes incubation is a conscious activity, and sometimes it is unconscious and occurs while a person is engaged in another activity.</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32689100"/>
      </p:ext>
    </p:extLst>
  </p:cSld>
  <p:clrMapOvr>
    <a:masterClrMapping/>
  </p:clrMapOvr>
  <mc:AlternateContent xmlns:mc="http://schemas.openxmlformats.org/markup-compatibility/2006" xmlns:p14="http://schemas.microsoft.com/office/powerpoint/2010/main">
    <mc:Choice Requires="p14">
      <p:transition p14:dur="10" advTm="119675"/>
    </mc:Choice>
    <mc:Fallback xmlns="">
      <p:transition advTm="119675"/>
    </mc:Fallback>
  </mc:AlternateContent>
  <p:timing>
    <p:tnLst>
      <p:par>
        <p:cTn id="1" dur="indefinite" restart="never" nodeType="tmRoot"/>
      </p:par>
    </p:tnLst>
  </p:timing>
  <p:extLst mod="1"/>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108543"/>
          </a:xfrm>
          <a:prstGeom prst="rect">
            <a:avLst/>
          </a:prstGeom>
          <a:noFill/>
        </p:spPr>
        <p:txBody>
          <a:bodyPr wrap="square" rtlCol="0">
            <a:spAutoFit/>
          </a:bodyPr>
          <a:lstStyle/>
          <a:p>
            <a:pPr marL="514350" indent="-514350" algn="just">
              <a:buFont typeface="+mj-lt"/>
              <a:buAutoNum type="arabicPeriod" startAt="3"/>
            </a:pPr>
            <a:r>
              <a:rPr lang="en-US" sz="2800" b="1" dirty="0" smtClean="0">
                <a:solidFill>
                  <a:srgbClr val="2D3956"/>
                </a:solidFill>
                <a:latin typeface="Times New Roman" panose="02020603050405020304" pitchFamily="18" charset="0"/>
                <a:cs typeface="Times New Roman" panose="02020603050405020304" pitchFamily="18" charset="0"/>
              </a:rPr>
              <a:t>Creativity:</a:t>
            </a:r>
          </a:p>
          <a:p>
            <a:pPr marL="514350" indent="-514350" algn="just">
              <a:buFont typeface="+mj-lt"/>
              <a:buAutoNum type="alphaLcParenR" startAt="3"/>
            </a:pPr>
            <a:r>
              <a:rPr lang="en-US" sz="2800" dirty="0" smtClean="0">
                <a:solidFill>
                  <a:srgbClr val="2D3956"/>
                </a:solidFill>
                <a:latin typeface="Times New Roman" panose="02020603050405020304" pitchFamily="18" charset="0"/>
                <a:cs typeface="Times New Roman" panose="02020603050405020304" pitchFamily="18" charset="0"/>
              </a:rPr>
              <a:t>Insight: </a:t>
            </a:r>
            <a:r>
              <a:rPr lang="en-US" sz="2800" dirty="0">
                <a:solidFill>
                  <a:srgbClr val="2D3956"/>
                </a:solidFill>
                <a:latin typeface="Times New Roman" panose="02020603050405020304" pitchFamily="18" charset="0"/>
                <a:cs typeface="Times New Roman" panose="02020603050405020304" pitchFamily="18" charset="0"/>
              </a:rPr>
              <a:t>is the flash of recognition when the solution to a problem is seen or an idea is born. It is sometimes called the “eureka” experience. T</a:t>
            </a:r>
            <a:r>
              <a:rPr lang="en-US" sz="2800" dirty="0" smtClean="0">
                <a:solidFill>
                  <a:srgbClr val="2D3956"/>
                </a:solidFill>
                <a:latin typeface="Times New Roman" panose="02020603050405020304" pitchFamily="18" charset="0"/>
                <a:cs typeface="Times New Roman" panose="02020603050405020304" pitchFamily="18" charset="0"/>
              </a:rPr>
              <a:t>his </a:t>
            </a:r>
            <a:r>
              <a:rPr lang="en-US" sz="2800" dirty="0">
                <a:solidFill>
                  <a:srgbClr val="2D3956"/>
                </a:solidFill>
                <a:latin typeface="Times New Roman" panose="02020603050405020304" pitchFamily="18" charset="0"/>
                <a:cs typeface="Times New Roman" panose="02020603050405020304" pitchFamily="18" charset="0"/>
              </a:rPr>
              <a:t>is the moment an entrepreneur recognizes an opportunity. Sometimes this experience pushes the process forward, and sometimes it prompts an individual to return to the preparation stage.</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839400"/>
      </p:ext>
    </p:extLst>
  </p:cSld>
  <p:clrMapOvr>
    <a:masterClrMapping/>
  </p:clrMapOvr>
  <mc:AlternateContent xmlns:mc="http://schemas.openxmlformats.org/markup-compatibility/2006" xmlns:p14="http://schemas.microsoft.com/office/powerpoint/2010/main">
    <mc:Choice Requires="p14">
      <p:transition p14:dur="10" advTm="47581"/>
    </mc:Choice>
    <mc:Fallback xmlns="">
      <p:transition advTm="47581"/>
    </mc:Fallback>
  </mc:AlternateContent>
  <p:timing>
    <p:tnLst>
      <p:par>
        <p:cTn id="1" dur="indefinite" restart="never" nodeType="tmRoot"/>
      </p:par>
    </p:tnLst>
  </p:timing>
  <p:extLst mod="1"/>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108543"/>
          </a:xfrm>
          <a:prstGeom prst="rect">
            <a:avLst/>
          </a:prstGeom>
          <a:noFill/>
        </p:spPr>
        <p:txBody>
          <a:bodyPr wrap="square" rtlCol="0">
            <a:spAutoFit/>
          </a:bodyPr>
          <a:lstStyle/>
          <a:p>
            <a:pPr marL="514350" indent="-514350" algn="just">
              <a:buFont typeface="+mj-lt"/>
              <a:buAutoNum type="arabicPeriod" startAt="3"/>
            </a:pPr>
            <a:r>
              <a:rPr lang="en-US" sz="2800" b="1" dirty="0" smtClean="0">
                <a:solidFill>
                  <a:srgbClr val="2D3956"/>
                </a:solidFill>
                <a:latin typeface="Times New Roman" panose="02020603050405020304" pitchFamily="18" charset="0"/>
                <a:cs typeface="Times New Roman" panose="02020603050405020304" pitchFamily="18" charset="0"/>
              </a:rPr>
              <a:t>Creativity:</a:t>
            </a:r>
          </a:p>
          <a:p>
            <a:pPr marL="514350" indent="-514350" algn="just">
              <a:buFont typeface="+mj-lt"/>
              <a:buAutoNum type="alphaLcParenR" startAt="4"/>
            </a:pPr>
            <a:r>
              <a:rPr lang="en-US" sz="2800" dirty="0" smtClean="0">
                <a:solidFill>
                  <a:srgbClr val="2D3956"/>
                </a:solidFill>
                <a:latin typeface="Times New Roman" panose="02020603050405020304" pitchFamily="18" charset="0"/>
                <a:cs typeface="Times New Roman" panose="02020603050405020304" pitchFamily="18" charset="0"/>
              </a:rPr>
              <a:t>Evaluation: </a:t>
            </a:r>
            <a:r>
              <a:rPr lang="en-US" sz="2800" dirty="0">
                <a:solidFill>
                  <a:srgbClr val="2D3956"/>
                </a:solidFill>
                <a:latin typeface="Times New Roman" panose="02020603050405020304" pitchFamily="18" charset="0"/>
                <a:cs typeface="Times New Roman" panose="02020603050405020304" pitchFamily="18" charset="0"/>
              </a:rPr>
              <a:t>is the stage of the creative process during which an idea is subjected to scrutiny and analyzed for its viability</a:t>
            </a:r>
            <a:r>
              <a:rPr lang="en-US" sz="2800" dirty="0" smtClean="0">
                <a:solidFill>
                  <a:srgbClr val="2D3956"/>
                </a:solidFill>
                <a:latin typeface="Times New Roman" panose="02020603050405020304" pitchFamily="18" charset="0"/>
                <a:cs typeface="Times New Roman" panose="02020603050405020304" pitchFamily="18" charset="0"/>
              </a:rPr>
              <a:t>.</a:t>
            </a:r>
          </a:p>
          <a:p>
            <a:pPr marL="514350" indent="-514350" algn="just">
              <a:buFont typeface="+mj-lt"/>
              <a:buAutoNum type="alphaLcParenR" startAt="4"/>
            </a:pPr>
            <a:r>
              <a:rPr lang="en-US" sz="2800" dirty="0" smtClean="0">
                <a:solidFill>
                  <a:srgbClr val="2D3956"/>
                </a:solidFill>
                <a:latin typeface="Times New Roman" panose="02020603050405020304" pitchFamily="18" charset="0"/>
                <a:cs typeface="Times New Roman" panose="02020603050405020304" pitchFamily="18" charset="0"/>
              </a:rPr>
              <a:t>Elaboration: </a:t>
            </a:r>
            <a:r>
              <a:rPr lang="en-US" sz="2800" dirty="0">
                <a:solidFill>
                  <a:srgbClr val="2D3956"/>
                </a:solidFill>
                <a:latin typeface="Times New Roman" panose="02020603050405020304" pitchFamily="18" charset="0"/>
                <a:cs typeface="Times New Roman" panose="02020603050405020304" pitchFamily="18" charset="0"/>
              </a:rPr>
              <a:t>is the stage during which the creative idea is put into a final </a:t>
            </a:r>
            <a:r>
              <a:rPr lang="en-US" sz="2800" dirty="0" smtClean="0">
                <a:solidFill>
                  <a:srgbClr val="2D3956"/>
                </a:solidFill>
                <a:latin typeface="Times New Roman" panose="02020603050405020304" pitchFamily="18" charset="0"/>
                <a:cs typeface="Times New Roman" panose="02020603050405020304" pitchFamily="18" charset="0"/>
              </a:rPr>
              <a:t>form. </a:t>
            </a:r>
            <a:r>
              <a:rPr lang="en-US" sz="2800" dirty="0">
                <a:solidFill>
                  <a:srgbClr val="2D3956"/>
                </a:solidFill>
                <a:latin typeface="Times New Roman" panose="02020603050405020304" pitchFamily="18" charset="0"/>
                <a:cs typeface="Times New Roman" panose="02020603050405020304" pitchFamily="18" charset="0"/>
              </a:rPr>
              <a:t>The details are worked out and the idea is transformed into something of value, such as a new product, service, or business concept.</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56060688"/>
      </p:ext>
    </p:extLst>
  </p:cSld>
  <p:clrMapOvr>
    <a:masterClrMapping/>
  </p:clrMapOvr>
  <mc:AlternateContent xmlns:mc="http://schemas.openxmlformats.org/markup-compatibility/2006" xmlns:p14="http://schemas.microsoft.com/office/powerpoint/2010/main">
    <mc:Choice Requires="p14">
      <p:transition p14:dur="10" advTm="78863"/>
    </mc:Choice>
    <mc:Fallback xmlns="">
      <p:transition advTm="78863"/>
    </mc:Fallback>
  </mc:AlternateContent>
  <p:timing>
    <p:tnLst>
      <p:par>
        <p:cTn id="1" dur="indefinite" restart="never" nodeType="tmRoot"/>
      </p:par>
    </p:tnLst>
  </p:timing>
  <p:extLst mod="1"/>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Personal Characteristics of the Entrepreneur</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3382" r="687"/>
          <a:stretch/>
        </p:blipFill>
        <p:spPr>
          <a:xfrm>
            <a:off x="2912065" y="1797207"/>
            <a:ext cx="6156983" cy="4168759"/>
          </a:xfrm>
          <a:prstGeom prst="rect">
            <a:avLst/>
          </a:prstGeom>
        </p:spPr>
      </p:pic>
    </p:spTree>
    <p:extLst>
      <p:ext uri="{BB962C8B-B14F-4D97-AF65-F5344CB8AC3E}">
        <p14:creationId xmlns:p14="http://schemas.microsoft.com/office/powerpoint/2010/main" val="1831896673"/>
      </p:ext>
    </p:extLst>
  </p:cSld>
  <p:clrMapOvr>
    <a:masterClrMapping/>
  </p:clrMapOvr>
  <mc:AlternateContent xmlns:mc="http://schemas.openxmlformats.org/markup-compatibility/2006" xmlns:p14="http://schemas.microsoft.com/office/powerpoint/2010/main">
    <mc:Choice Requires="p14">
      <p:transition p14:dur="10" advTm="67568"/>
    </mc:Choice>
    <mc:Fallback xmlns="">
      <p:transition advTm="67568"/>
    </mc:Fallback>
  </mc:AlternateContent>
  <p:timing>
    <p:tnLst>
      <p:par>
        <p:cTn id="1" dur="indefinite" restart="never" nodeType="tmRoot"/>
      </p:par>
    </p:tnLst>
  </p:timing>
  <p:extLst mod="1"/>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Techniques for Generating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1384995"/>
          </a:xfrm>
          <a:prstGeom prst="rect">
            <a:avLst/>
          </a:prstGeom>
          <a:noFill/>
        </p:spPr>
        <p:txBody>
          <a:bodyPr wrap="square" rtlCol="0">
            <a:spAutoFit/>
          </a:bodyPr>
          <a:lstStyle/>
          <a:p>
            <a:pPr marL="514350" marR="0" lvl="0" indent="-514350" algn="just" defTabSz="914400" eaLnBrk="1" fontAlgn="auto" latinLnBrk="0" hangingPunct="1">
              <a:lnSpc>
                <a:spcPct val="100000"/>
              </a:lnSpc>
              <a:spcBef>
                <a:spcPts val="0"/>
              </a:spcBef>
              <a:spcAft>
                <a:spcPts val="0"/>
              </a:spcAft>
              <a:buClrTx/>
              <a:buSzTx/>
              <a:buFont typeface="+mj-lt"/>
              <a:buAutoNum type="arabicPeriod"/>
              <a:tabLst/>
              <a:defRPr/>
            </a:pPr>
            <a:r>
              <a:rPr lang="en-US" sz="2800" b="1" dirty="0" smtClean="0">
                <a:solidFill>
                  <a:srgbClr val="2D3956"/>
                </a:solidFill>
                <a:latin typeface="Times New Roman" panose="02020603050405020304" pitchFamily="18" charset="0"/>
                <a:cs typeface="Times New Roman" panose="02020603050405020304" pitchFamily="18" charset="0"/>
              </a:rPr>
              <a:t>Brainstorming:</a:t>
            </a:r>
          </a:p>
          <a:p>
            <a:pPr lvl="0" algn="just"/>
            <a:r>
              <a:rPr lang="en-US" sz="2800" dirty="0" smtClean="0">
                <a:solidFill>
                  <a:srgbClr val="2D3956"/>
                </a:solidFill>
                <a:latin typeface="Times New Roman" panose="02020603050405020304" pitchFamily="18" charset="0"/>
                <a:cs typeface="Times New Roman" panose="02020603050405020304" pitchFamily="18" charset="0"/>
              </a:rPr>
              <a:t>Brainstorming </a:t>
            </a:r>
            <a:r>
              <a:rPr lang="en-US" sz="2800" dirty="0">
                <a:solidFill>
                  <a:srgbClr val="2D3956"/>
                </a:solidFill>
                <a:latin typeface="Times New Roman" panose="02020603050405020304" pitchFamily="18" charset="0"/>
                <a:cs typeface="Times New Roman" panose="02020603050405020304" pitchFamily="18" charset="0"/>
              </a:rPr>
              <a:t>is simply the process of generating several ideas about a specific topic.</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2268" y="3544369"/>
            <a:ext cx="3674464" cy="2358327"/>
          </a:xfrm>
          <a:prstGeom prst="rect">
            <a:avLst/>
          </a:prstGeom>
        </p:spPr>
      </p:pic>
    </p:spTree>
    <p:extLst>
      <p:ext uri="{BB962C8B-B14F-4D97-AF65-F5344CB8AC3E}">
        <p14:creationId xmlns:p14="http://schemas.microsoft.com/office/powerpoint/2010/main" val="1686746629"/>
      </p:ext>
    </p:extLst>
  </p:cSld>
  <p:clrMapOvr>
    <a:masterClrMapping/>
  </p:clrMapOvr>
  <mc:AlternateContent xmlns:mc="http://schemas.openxmlformats.org/markup-compatibility/2006" xmlns:p14="http://schemas.microsoft.com/office/powerpoint/2010/main">
    <mc:Choice Requires="p14">
      <p:transition p14:dur="10" advTm="59482"/>
    </mc:Choice>
    <mc:Fallback xmlns="">
      <p:transition advTm="59482"/>
    </mc:Fallback>
  </mc:AlternateContent>
  <p:timing>
    <p:tnLst>
      <p:par>
        <p:cTn id="1" dur="indefinite" restart="never" nodeType="tmRoot"/>
      </p:par>
    </p:tnLst>
  </p:timing>
  <p:extLst mod="1"/>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Techniques for Generating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970318"/>
          </a:xfrm>
          <a:prstGeom prst="rect">
            <a:avLst/>
          </a:prstGeom>
          <a:noFill/>
        </p:spPr>
        <p:txBody>
          <a:bodyPr wrap="square" rtlCol="0">
            <a:spAutoFit/>
          </a:bodyPr>
          <a:lstStyle/>
          <a:p>
            <a:pPr marL="514350" marR="0" lvl="0" indent="-514350" algn="just" defTabSz="914400" eaLnBrk="1" fontAlgn="auto" latinLnBrk="0" hangingPunct="1">
              <a:lnSpc>
                <a:spcPct val="100000"/>
              </a:lnSpc>
              <a:spcBef>
                <a:spcPts val="0"/>
              </a:spcBef>
              <a:spcAft>
                <a:spcPts val="0"/>
              </a:spcAft>
              <a:buClrTx/>
              <a:buSzTx/>
              <a:buFont typeface="+mj-lt"/>
              <a:buAutoNum type="arabicPeriod"/>
              <a:tabLst/>
              <a:defRPr/>
            </a:pPr>
            <a:r>
              <a:rPr lang="en-US" sz="2800" b="1" dirty="0" smtClean="0">
                <a:solidFill>
                  <a:srgbClr val="2D3956"/>
                </a:solidFill>
                <a:latin typeface="Times New Roman" panose="02020603050405020304" pitchFamily="18" charset="0"/>
                <a:cs typeface="Times New Roman" panose="02020603050405020304" pitchFamily="18" charset="0"/>
              </a:rPr>
              <a:t>Brainstorming:</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In a formal brainstorming session, the leader of the group asks the participants to share their ideas. One person shares an idea, another person reacts to it, another person reacts to the reaction, and so on. A flip chart or an electronic whiteboard is typically used to record all the ideas. </a:t>
            </a:r>
            <a:endParaRPr lang="en-US" sz="2800" dirty="0" smtClean="0">
              <a:solidFill>
                <a:srgbClr val="2D3956"/>
              </a:solidFill>
              <a:latin typeface="Times New Roman" panose="02020603050405020304" pitchFamily="18" charset="0"/>
              <a:cs typeface="Times New Roman" panose="02020603050405020304" pitchFamily="18" charset="0"/>
            </a:endParaRPr>
          </a:p>
          <a:p>
            <a:pPr marL="457200" lvl="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The </a:t>
            </a:r>
            <a:r>
              <a:rPr lang="en-US" sz="2800" dirty="0">
                <a:solidFill>
                  <a:srgbClr val="2D3956"/>
                </a:solidFill>
                <a:latin typeface="Times New Roman" panose="02020603050405020304" pitchFamily="18" charset="0"/>
                <a:cs typeface="Times New Roman" panose="02020603050405020304" pitchFamily="18" charset="0"/>
              </a:rPr>
              <a:t>session is not used for analysis or decision making—the ideas generated during a brainstorming session need to be filtered and analyzed, but this is done later.</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46898854"/>
      </p:ext>
    </p:extLst>
  </p:cSld>
  <p:clrMapOvr>
    <a:masterClrMapping/>
  </p:clrMapOvr>
  <mc:AlternateContent xmlns:mc="http://schemas.openxmlformats.org/markup-compatibility/2006" xmlns:p14="http://schemas.microsoft.com/office/powerpoint/2010/main">
    <mc:Choice Requires="p14">
      <p:transition p14:dur="10" advTm="83341"/>
    </mc:Choice>
    <mc:Fallback xmlns="">
      <p:transition advTm="83341"/>
    </mc:Fallback>
  </mc:AlternateContent>
  <p:timing>
    <p:tnLst>
      <p:par>
        <p:cTn id="1" dur="indefinite" restart="never" nodeType="tmRoot"/>
      </p:par>
    </p:tnLst>
  </p:timing>
  <p:extLst mod="1"/>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Techniques for Generating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1815882"/>
          </a:xfrm>
          <a:prstGeom prst="rect">
            <a:avLst/>
          </a:prstGeom>
          <a:noFill/>
        </p:spPr>
        <p:txBody>
          <a:bodyPr wrap="square" rtlCol="0">
            <a:spAutoFit/>
          </a:bodyPr>
          <a:lstStyle/>
          <a:p>
            <a:pPr marL="514350" marR="0" lvl="0" indent="-514350" algn="just" defTabSz="914400" eaLnBrk="1" fontAlgn="auto" latinLnBrk="0" hangingPunct="1">
              <a:lnSpc>
                <a:spcPct val="100000"/>
              </a:lnSpc>
              <a:spcBef>
                <a:spcPts val="0"/>
              </a:spcBef>
              <a:spcAft>
                <a:spcPts val="0"/>
              </a:spcAft>
              <a:buClrTx/>
              <a:buSzTx/>
              <a:buFont typeface="+mj-lt"/>
              <a:buAutoNum type="arabicPeriod"/>
              <a:tabLst/>
              <a:defRPr/>
            </a:pPr>
            <a:r>
              <a:rPr lang="en-US" sz="2800" b="1" dirty="0" smtClean="0">
                <a:solidFill>
                  <a:srgbClr val="2D3956"/>
                </a:solidFill>
                <a:latin typeface="Times New Roman" panose="02020603050405020304" pitchFamily="18" charset="0"/>
                <a:cs typeface="Times New Roman" panose="02020603050405020304" pitchFamily="18" charset="0"/>
              </a:rPr>
              <a:t>Brainstorming:</a:t>
            </a:r>
          </a:p>
          <a:p>
            <a:pPr marL="457200" lvl="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No </a:t>
            </a:r>
            <a:r>
              <a:rPr lang="en-US" sz="2800" dirty="0">
                <a:solidFill>
                  <a:srgbClr val="2D3956"/>
                </a:solidFill>
                <a:latin typeface="Times New Roman" panose="02020603050405020304" pitchFamily="18" charset="0"/>
                <a:cs typeface="Times New Roman" panose="02020603050405020304" pitchFamily="18" charset="0"/>
              </a:rPr>
              <a:t>criticism is allowed, including </a:t>
            </a:r>
            <a:r>
              <a:rPr lang="en-US" sz="2800" dirty="0" smtClean="0">
                <a:solidFill>
                  <a:srgbClr val="2D3956"/>
                </a:solidFill>
                <a:latin typeface="Times New Roman" panose="02020603050405020304" pitchFamily="18" charset="0"/>
                <a:cs typeface="Times New Roman" panose="02020603050405020304" pitchFamily="18" charset="0"/>
              </a:rPr>
              <a:t>raised </a:t>
            </a:r>
            <a:r>
              <a:rPr lang="en-US" sz="2800" dirty="0">
                <a:solidFill>
                  <a:srgbClr val="2D3956"/>
                </a:solidFill>
                <a:latin typeface="Times New Roman" panose="02020603050405020304" pitchFamily="18" charset="0"/>
                <a:cs typeface="Times New Roman" panose="02020603050405020304" pitchFamily="18" charset="0"/>
              </a:rPr>
              <a:t>eyebrows, or facial expressions that express skepticism or doubt. Criticism </a:t>
            </a:r>
            <a:r>
              <a:rPr lang="en-US" sz="2800" dirty="0" smtClean="0">
                <a:solidFill>
                  <a:srgbClr val="2D3956"/>
                </a:solidFill>
                <a:latin typeface="Times New Roman" panose="02020603050405020304" pitchFamily="18" charset="0"/>
                <a:cs typeface="Times New Roman" panose="02020603050405020304" pitchFamily="18" charset="0"/>
              </a:rPr>
              <a:t>lowers creativity </a:t>
            </a:r>
            <a:r>
              <a:rPr lang="en-US" sz="2800" dirty="0">
                <a:solidFill>
                  <a:srgbClr val="2D3956"/>
                </a:solidFill>
                <a:latin typeface="Times New Roman" panose="02020603050405020304" pitchFamily="18" charset="0"/>
                <a:cs typeface="Times New Roman" panose="02020603050405020304" pitchFamily="18" charset="0"/>
              </a:rPr>
              <a:t>and inhibits the free flow of ideas.</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00186646"/>
      </p:ext>
    </p:extLst>
  </p:cSld>
  <p:clrMapOvr>
    <a:masterClrMapping/>
  </p:clrMapOvr>
  <mc:AlternateContent xmlns:mc="http://schemas.openxmlformats.org/markup-compatibility/2006" xmlns:p14="http://schemas.microsoft.com/office/powerpoint/2010/main">
    <mc:Choice Requires="p14">
      <p:transition p14:dur="10" advTm="86741"/>
    </mc:Choice>
    <mc:Fallback xmlns="">
      <p:transition advTm="86741"/>
    </mc:Fallback>
  </mc:AlternateContent>
  <p:timing>
    <p:tnLst>
      <p:par>
        <p:cTn id="1" dur="indefinite" restart="never" nodeType="tmRoot"/>
      </p:par>
    </p:tnLst>
  </p:timing>
  <p:extLst mod="1"/>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Techniques for Generating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970318"/>
          </a:xfrm>
          <a:prstGeom prst="rect">
            <a:avLst/>
          </a:prstGeom>
          <a:noFill/>
        </p:spPr>
        <p:txBody>
          <a:bodyPr wrap="square" rtlCol="0">
            <a:spAutoFit/>
          </a:bodyPr>
          <a:lstStyle/>
          <a:p>
            <a:pPr marL="514350" marR="0" lvl="0" indent="-514350" algn="just" defTabSz="914400" eaLnBrk="1" fontAlgn="auto" latinLnBrk="0" hangingPunct="1">
              <a:lnSpc>
                <a:spcPct val="100000"/>
              </a:lnSpc>
              <a:spcBef>
                <a:spcPts val="0"/>
              </a:spcBef>
              <a:spcAft>
                <a:spcPts val="0"/>
              </a:spcAft>
              <a:buClrTx/>
              <a:buSzTx/>
              <a:buFont typeface="+mj-lt"/>
              <a:buAutoNum type="arabicPeriod" startAt="2"/>
              <a:tabLst/>
              <a:defRPr/>
            </a:pPr>
            <a:r>
              <a:rPr lang="en-US" sz="2800" b="1" dirty="0" smtClean="0">
                <a:solidFill>
                  <a:srgbClr val="2D3956"/>
                </a:solidFill>
                <a:latin typeface="Times New Roman" panose="02020603050405020304" pitchFamily="18" charset="0"/>
                <a:cs typeface="Times New Roman" panose="02020603050405020304" pitchFamily="18" charset="0"/>
              </a:rPr>
              <a:t>Focus Groups:</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A focus group is a gathering of 5 to 10 people who are selected because of their relationship to the issue being discussed</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Focus groups usually work best as a follow-up to brainstorming, when the general idea for a business has been formulated but further refinement of the idea is needed</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lvl="0" indent="-457200" algn="just">
              <a:buFont typeface="Arial" charset="0"/>
              <a:buChar char="•"/>
            </a:pPr>
            <a:r>
              <a:rPr lang="en-US" sz="2800" dirty="0" smtClean="0">
                <a:solidFill>
                  <a:srgbClr val="2D3956"/>
                </a:solidFill>
                <a:latin typeface="Times New Roman" panose="02020603050405020304" pitchFamily="18" charset="0"/>
                <a:cs typeface="Times New Roman" panose="02020603050405020304" pitchFamily="18" charset="0"/>
              </a:rPr>
              <a:t>Focus </a:t>
            </a:r>
            <a:r>
              <a:rPr lang="en-US" sz="2800" dirty="0">
                <a:solidFill>
                  <a:srgbClr val="2D3956"/>
                </a:solidFill>
                <a:latin typeface="Times New Roman" panose="02020603050405020304" pitchFamily="18" charset="0"/>
                <a:cs typeface="Times New Roman" panose="02020603050405020304" pitchFamily="18" charset="0"/>
              </a:rPr>
              <a:t>groups are conducted by trained moderators. The moderator’s primary goals are to keep the group “focused” and to generate lively discussion.</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96691556"/>
      </p:ext>
    </p:extLst>
  </p:cSld>
  <p:clrMapOvr>
    <a:masterClrMapping/>
  </p:clrMapOvr>
  <mc:AlternateContent xmlns:mc="http://schemas.openxmlformats.org/markup-compatibility/2006" xmlns:p14="http://schemas.microsoft.com/office/powerpoint/2010/main">
    <mc:Choice Requires="p14">
      <p:transition p14:dur="10" advTm="77653"/>
    </mc:Choice>
    <mc:Fallback xmlns="">
      <p:transition advTm="77653"/>
    </mc:Fallback>
  </mc:AlternateContent>
  <p:timing>
    <p:tnLst>
      <p:par>
        <p:cTn id="1" dur="indefinite" restart="never" nodeType="tmRoot"/>
      </p:par>
    </p:tnLst>
  </p:timing>
  <p:extLst mod="1"/>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Techniques for Generating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514350" marR="0" lvl="0" indent="-514350" algn="just" defTabSz="914400" eaLnBrk="1" fontAlgn="auto" latinLnBrk="0" hangingPunct="1">
              <a:lnSpc>
                <a:spcPct val="100000"/>
              </a:lnSpc>
              <a:spcBef>
                <a:spcPts val="0"/>
              </a:spcBef>
              <a:spcAft>
                <a:spcPts val="0"/>
              </a:spcAft>
              <a:buClrTx/>
              <a:buSzTx/>
              <a:buFont typeface="+mj-lt"/>
              <a:buAutoNum type="arabicPeriod" startAt="3"/>
              <a:tabLst/>
              <a:defRPr/>
            </a:pPr>
            <a:r>
              <a:rPr lang="en-US" sz="2800" b="1" dirty="0" smtClean="0">
                <a:solidFill>
                  <a:srgbClr val="2D3956"/>
                </a:solidFill>
                <a:latin typeface="Times New Roman" panose="02020603050405020304" pitchFamily="18" charset="0"/>
                <a:cs typeface="Times New Roman" panose="02020603050405020304" pitchFamily="18" charset="0"/>
              </a:rPr>
              <a:t>Library and Internet Research:</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The best approach to utilizing a library is to discuss your general area of interest with a reference librarian, who can point out useful resources, such as industry-specific magazines, trade journals, and industry reports</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Very powerful search engines and databases are also available through university and large public libraries, which would cost hundreds or thousands of dollars to access on your own.</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9797097"/>
      </p:ext>
    </p:extLst>
  </p:cSld>
  <p:clrMapOvr>
    <a:masterClrMapping/>
  </p:clrMapOvr>
  <mc:AlternateContent xmlns:mc="http://schemas.openxmlformats.org/markup-compatibility/2006" xmlns:p14="http://schemas.microsoft.com/office/powerpoint/2010/main">
    <mc:Choice Requires="p14">
      <p:transition p14:dur="10" advTm="91747"/>
    </mc:Choice>
    <mc:Fallback xmlns="">
      <p:transition advTm="91747"/>
    </mc:Fallback>
  </mc:AlternateContent>
  <p:timing>
    <p:tnLst>
      <p:par>
        <p:cTn id="1" dur="indefinite" restart="never" nodeType="tmRoot"/>
      </p:par>
    </p:tnLst>
  </p:timing>
  <p:extLst mod="1"/>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13149" y="1019069"/>
            <a:ext cx="8054917" cy="523220"/>
          </a:xfrm>
          <a:prstGeom prst="rect">
            <a:avLst/>
          </a:prstGeom>
          <a:noFill/>
        </p:spPr>
        <p:txBody>
          <a:bodyPr wrap="squar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Techniques for Generating Ideas</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89000" y="2159374"/>
            <a:ext cx="10541000" cy="3539430"/>
          </a:xfrm>
          <a:prstGeom prst="rect">
            <a:avLst/>
          </a:prstGeom>
          <a:noFill/>
        </p:spPr>
        <p:txBody>
          <a:bodyPr wrap="square" rtlCol="0">
            <a:spAutoFit/>
          </a:bodyPr>
          <a:lstStyle/>
          <a:p>
            <a:pPr marL="514350" marR="0" lvl="0" indent="-514350" algn="just" defTabSz="914400" eaLnBrk="1" fontAlgn="auto" latinLnBrk="0" hangingPunct="1">
              <a:lnSpc>
                <a:spcPct val="100000"/>
              </a:lnSpc>
              <a:spcBef>
                <a:spcPts val="0"/>
              </a:spcBef>
              <a:spcAft>
                <a:spcPts val="0"/>
              </a:spcAft>
              <a:buClrTx/>
              <a:buSzTx/>
              <a:buFont typeface="+mj-lt"/>
              <a:buAutoNum type="arabicPeriod" startAt="3"/>
              <a:tabLst/>
              <a:defRPr/>
            </a:pPr>
            <a:r>
              <a:rPr lang="en-US" sz="2800" b="1" dirty="0" smtClean="0">
                <a:solidFill>
                  <a:srgbClr val="2D3956"/>
                </a:solidFill>
                <a:latin typeface="Times New Roman" panose="02020603050405020304" pitchFamily="18" charset="0"/>
                <a:cs typeface="Times New Roman" panose="02020603050405020304" pitchFamily="18" charset="0"/>
              </a:rPr>
              <a:t>Library and Internet Research:</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Internet research is also important. If you are starting from scratch, simply type “new business ideas” into </a:t>
            </a:r>
            <a:r>
              <a:rPr lang="en-US" sz="2800" dirty="0" smtClean="0">
                <a:solidFill>
                  <a:srgbClr val="2D3956"/>
                </a:solidFill>
                <a:latin typeface="Times New Roman" panose="02020603050405020304" pitchFamily="18" charset="0"/>
                <a:cs typeface="Times New Roman" panose="02020603050405020304" pitchFamily="18" charset="0"/>
              </a:rPr>
              <a:t>Google. </a:t>
            </a:r>
            <a:r>
              <a:rPr lang="en-US" sz="2800" dirty="0">
                <a:solidFill>
                  <a:srgbClr val="2D3956"/>
                </a:solidFill>
                <a:latin typeface="Times New Roman" panose="02020603050405020304" pitchFamily="18" charset="0"/>
                <a:cs typeface="Times New Roman" panose="02020603050405020304" pitchFamily="18" charset="0"/>
              </a:rPr>
              <a:t>Taking this action will allow you to see links to newspaper and magazine articles about the “hottest” and “latest” new business ideas</a:t>
            </a:r>
            <a:r>
              <a:rPr lang="en-US" sz="2800" dirty="0" smtClean="0">
                <a:solidFill>
                  <a:srgbClr val="2D3956"/>
                </a:solidFill>
                <a:latin typeface="Times New Roman" panose="02020603050405020304" pitchFamily="18" charset="0"/>
                <a:cs typeface="Times New Roman" panose="02020603050405020304" pitchFamily="18" charset="0"/>
              </a:rPr>
              <a:t>.</a:t>
            </a:r>
          </a:p>
          <a:p>
            <a:pPr marL="457200" lvl="0" indent="-457200" algn="just">
              <a:buFont typeface="Arial" charset="0"/>
              <a:buChar char="•"/>
            </a:pPr>
            <a:r>
              <a:rPr lang="en-US" sz="2800" dirty="0">
                <a:solidFill>
                  <a:srgbClr val="2D3956"/>
                </a:solidFill>
                <a:latin typeface="Times New Roman" panose="02020603050405020304" pitchFamily="18" charset="0"/>
                <a:cs typeface="Times New Roman" panose="02020603050405020304" pitchFamily="18" charset="0"/>
              </a:rPr>
              <a:t>Although these types of articles are general in nature, they represent a starting point if you are trying to generate new business ideas from scratch.</a:t>
            </a:r>
            <a:endParaRPr lang="en-US" sz="2800"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58642460"/>
      </p:ext>
    </p:extLst>
  </p:cSld>
  <p:clrMapOvr>
    <a:masterClrMapping/>
  </p:clrMapOvr>
  <mc:AlternateContent xmlns:mc="http://schemas.openxmlformats.org/markup-compatibility/2006" xmlns:p14="http://schemas.microsoft.com/office/powerpoint/2010/main">
    <mc:Choice Requires="p14">
      <p:transition p14:dur="10" advTm="61535"/>
    </mc:Choice>
    <mc:Fallback xmlns="">
      <p:transition advTm="61535"/>
    </mc:Fallback>
  </mc:AlternateContent>
  <p:timing>
    <p:tnLst>
      <p:par>
        <p:cTn id="1" dur="indefinite" restart="never" nodeType="tmRoot"/>
      </p:par>
    </p:tnLst>
  </p:timing>
  <p:extLst mod="1"/>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7">
            <a:extLst>
              <a:ext uri="{96DAC541-7B7A-43D3-8B79-37D633B846F1}">
                <asvg:svgBlip xmlns="" xmlns:asvg="http://schemas.microsoft.com/office/drawing/2016/SVG/main" r:embed="rId8"/>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10"/>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2396"/>
    </mc:Choice>
    <mc:Fallback xmlns="">
      <p:transition spd="slow" advTm="22396"/>
    </mc:Fallback>
  </mc:AlternateContent>
  <p:timing>
    <p:tnLst>
      <p:par>
        <p:cTn id="1" dur="indefinite" restart="never" nodeType="tmRoot"/>
      </p:par>
    </p:tnLst>
  </p:timing>
  <p:extLst mod="1"/>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10854</TotalTime>
  <Words>1874</Words>
  <Application>Microsoft Macintosh PowerPoint</Application>
  <PresentationFormat>Widescreen</PresentationFormat>
  <Paragraphs>257</Paragraphs>
  <Slides>34</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Calibri</vt:lpstr>
      <vt:lpstr>Calibri Light</vt:lpstr>
      <vt:lpstr>Roboto Light</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 User</cp:lastModifiedBy>
  <cp:revision>84</cp:revision>
  <dcterms:created xsi:type="dcterms:W3CDTF">2023-04-29T09:08:23Z</dcterms:created>
  <dcterms:modified xsi:type="dcterms:W3CDTF">2023-10-11T18:45:49Z</dcterms:modified>
</cp:coreProperties>
</file>