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540" r:id="rId2"/>
    <p:sldId id="303" r:id="rId3"/>
    <p:sldId id="271" r:id="rId4"/>
    <p:sldId id="528" r:id="rId5"/>
    <p:sldId id="483" r:id="rId6"/>
    <p:sldId id="571" r:id="rId7"/>
    <p:sldId id="525" r:id="rId8"/>
    <p:sldId id="524" r:id="rId9"/>
    <p:sldId id="523" r:id="rId10"/>
    <p:sldId id="484" r:id="rId11"/>
    <p:sldId id="572" r:id="rId12"/>
    <p:sldId id="485" r:id="rId13"/>
    <p:sldId id="487" r:id="rId14"/>
    <p:sldId id="573" r:id="rId15"/>
    <p:sldId id="488" r:id="rId16"/>
    <p:sldId id="543" r:id="rId17"/>
    <p:sldId id="574" r:id="rId18"/>
    <p:sldId id="489" r:id="rId19"/>
    <p:sldId id="546" r:id="rId20"/>
    <p:sldId id="545" r:id="rId21"/>
    <p:sldId id="576" r:id="rId22"/>
    <p:sldId id="577" r:id="rId23"/>
    <p:sldId id="578" r:id="rId24"/>
    <p:sldId id="490" r:id="rId25"/>
    <p:sldId id="563" r:id="rId26"/>
    <p:sldId id="564" r:id="rId27"/>
    <p:sldId id="492" r:id="rId28"/>
    <p:sldId id="491" r:id="rId29"/>
    <p:sldId id="565" r:id="rId30"/>
    <p:sldId id="562" r:id="rId31"/>
    <p:sldId id="520" r:id="rId32"/>
    <p:sldId id="536" r:id="rId33"/>
    <p:sldId id="579" r:id="rId34"/>
    <p:sldId id="66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0"/>
            <p14:sldId id="303"/>
            <p14:sldId id="271"/>
            <p14:sldId id="528"/>
            <p14:sldId id="483"/>
            <p14:sldId id="571"/>
            <p14:sldId id="525"/>
            <p14:sldId id="524"/>
            <p14:sldId id="523"/>
            <p14:sldId id="484"/>
            <p14:sldId id="572"/>
            <p14:sldId id="485"/>
            <p14:sldId id="487"/>
            <p14:sldId id="573"/>
            <p14:sldId id="488"/>
            <p14:sldId id="543"/>
            <p14:sldId id="574"/>
            <p14:sldId id="489"/>
            <p14:sldId id="546"/>
            <p14:sldId id="545"/>
            <p14:sldId id="576"/>
            <p14:sldId id="577"/>
            <p14:sldId id="578"/>
            <p14:sldId id="490"/>
            <p14:sldId id="563"/>
            <p14:sldId id="564"/>
            <p14:sldId id="492"/>
            <p14:sldId id="491"/>
            <p14:sldId id="565"/>
            <p14:sldId id="562"/>
            <p14:sldId id="520"/>
            <p14:sldId id="536"/>
            <p14:sldId id="579"/>
            <p14:sldId id="66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306" autoAdjust="0"/>
  </p:normalViewPr>
  <p:slideViewPr>
    <p:cSldViewPr snapToGrid="0">
      <p:cViewPr varScale="1">
        <p:scale>
          <a:sx n="86" d="100"/>
          <a:sy n="86" d="100"/>
        </p:scale>
        <p:origin x="15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ctr" rtl="1">
              <a:buFont typeface="Arial" panose="020B0604020202020204" pitchFamily="34" charset="0"/>
              <a:buNone/>
            </a:pPr>
            <a:r>
              <a:rPr lang="ar-EG" sz="1200" b="0" i="0" kern="1200" dirty="0">
                <a:solidFill>
                  <a:schemeClr val="tx1"/>
                </a:solidFill>
                <a:effectLst/>
                <a:latin typeface="+mn-lt"/>
                <a:ea typeface="+mn-ea"/>
                <a:cs typeface="+mn-cs"/>
              </a:rPr>
              <a:t>13. "فرص العمل مثل الحافلات: هناك دائما فرصة أخرى قادمة." - ريتشارد برانسون</a:t>
            </a: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endParaRPr lang="ar-EG" sz="1200" b="0" i="0" kern="1200" dirty="0">
              <a:solidFill>
                <a:schemeClr val="tx1"/>
              </a:solidFill>
              <a:effectLst/>
              <a:latin typeface="+mn-lt"/>
              <a:ea typeface="+mn-ea"/>
              <a:cs typeface="+mn-cs"/>
            </a:endParaRPr>
          </a:p>
          <a:p>
            <a:pPr marL="0" indent="0" algn="ctr" rtl="1">
              <a:buFont typeface="Arial" panose="020B0604020202020204" pitchFamily="34" charset="0"/>
              <a:buNone/>
            </a:pPr>
            <a:r>
              <a:rPr lang="ar-EG" sz="1200" b="0" i="0" kern="1200" dirty="0">
                <a:solidFill>
                  <a:schemeClr val="tx1"/>
                </a:solidFill>
                <a:effectLst/>
                <a:latin typeface="+mn-lt"/>
                <a:ea typeface="+mn-ea"/>
                <a:cs typeface="+mn-cs"/>
              </a:rPr>
              <a:t>14. "أفضل خدمة عملاء هي إذا لم يكن العميل بحاجة إلى الاتصال بك ، ولا يحتاج إلى التحدث إليك. إنه يعمل فقط." - جيف بيزوس</a:t>
            </a:r>
            <a:endParaRPr lang="en-US" sz="1200" b="0" i="0" kern="1200" dirty="0">
              <a:solidFill>
                <a:schemeClr val="tx1"/>
              </a:solidFill>
              <a:effectLst/>
              <a:latin typeface="+mn-lt"/>
              <a:ea typeface="+mn-ea"/>
              <a:cs typeface="+mn-cs"/>
            </a:endParaRPr>
          </a:p>
          <a:p>
            <a:pPr marL="0" indent="0" algn="ctr" rtl="1">
              <a:buFont typeface="Arial" panose="020B0604020202020204" pitchFamily="34" charset="0"/>
              <a:buNone/>
            </a:pPr>
            <a:endParaRPr lang="ar-EG" sz="1200" b="0" i="0" kern="1200" dirty="0">
              <a:solidFill>
                <a:schemeClr val="tx1"/>
              </a:solidFill>
              <a:effectLst/>
              <a:latin typeface="+mn-lt"/>
              <a:ea typeface="+mn-ea"/>
              <a:cs typeface="+mn-cs"/>
            </a:endParaRPr>
          </a:p>
          <a:p>
            <a:pPr marL="0" indent="0" algn="ctr" rtl="1">
              <a:buFont typeface="Arial" panose="020B0604020202020204" pitchFamily="34" charset="0"/>
              <a:buNone/>
            </a:pPr>
            <a:r>
              <a:rPr lang="ar-EG" sz="1200" b="0" i="0" kern="1200" dirty="0">
                <a:solidFill>
                  <a:schemeClr val="tx1"/>
                </a:solidFill>
                <a:effectLst/>
                <a:latin typeface="+mn-lt"/>
                <a:ea typeface="+mn-ea"/>
                <a:cs typeface="+mn-cs"/>
              </a:rPr>
              <a:t>15. "الإدارة تدور حول البشر. وتتمثل مهمتها في جعل الناس قادرين على الأداء المشترك ، وجعل نقاط قوتهم فعالة ونقاط ضعفهم غير ذات صلة." - بيتر دراكر</a:t>
            </a:r>
          </a:p>
          <a:p>
            <a:pPr marL="0" indent="0" algn="ctr" rtl="1">
              <a:buFont typeface="Arial" panose="020B0604020202020204" pitchFamily="34" charset="0"/>
              <a:buNone/>
            </a:pPr>
            <a:r>
              <a:rPr lang="ar-EG" sz="1200" b="0" i="0" kern="1200" dirty="0">
                <a:solidFill>
                  <a:schemeClr val="tx1"/>
                </a:solidFill>
                <a:effectLst/>
                <a:latin typeface="+mn-lt"/>
                <a:ea typeface="+mn-ea"/>
                <a:cs typeface="+mn-cs"/>
              </a:rPr>
              <a:t>16. "إذا كسرت الكثير من القواعد عندما كنت طفلا ، فمن المحتمل أن تكون رائد أعمال رائعا." - هارلي فينكلشتاين ، رئيس </a:t>
            </a:r>
            <a:r>
              <a:rPr lang="en-US" sz="1200" b="0" i="0" kern="1200" dirty="0">
                <a:solidFill>
                  <a:schemeClr val="tx1"/>
                </a:solidFill>
                <a:effectLst/>
                <a:latin typeface="+mn-lt"/>
                <a:ea typeface="+mn-ea"/>
                <a:cs typeface="+mn-cs"/>
              </a:rPr>
              <a:t>Shopify</a:t>
            </a:r>
          </a:p>
          <a:p>
            <a:pPr marL="0" indent="0" algn="ctr" rtl="1">
              <a:buFont typeface="Arial" panose="020B0604020202020204" pitchFamily="34" charset="0"/>
              <a:buNone/>
            </a:pPr>
            <a:endParaRPr lang="en-US" b="1" dirty="0"/>
          </a:p>
          <a:p>
            <a:pPr marL="0" indent="0" algn="ctr" rtl="1">
              <a:buFont typeface="Arial" panose="020B0604020202020204" pitchFamily="34" charset="0"/>
              <a:buNone/>
            </a:pPr>
            <a:endParaRPr lang="en-US" b="1" dirty="0"/>
          </a:p>
          <a:p>
            <a:pPr marL="0" indent="0" algn="ctr" rtl="1">
              <a:buFont typeface="Arial" panose="020B0604020202020204" pitchFamily="34" charset="0"/>
              <a:buNone/>
            </a:pPr>
            <a:r>
              <a:rPr lang="ar-EG" b="1" dirty="0"/>
              <a:t>الأشخاص المجانين بما يكفي للاعتقاد بأنهم يستطيعون تغيير العالم هم الذين يفعلون ذلك." - ستيف جوبز</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dirty="0"/>
              <a:t> 1.</a:t>
            </a:r>
            <a:r>
              <a:rPr lang="ar-EG" dirty="0"/>
              <a:t>تعرف على كيفية تطوير حل القيمة الخاص بك بناء على استراتيجيتك الشاملة.</a:t>
            </a:r>
          </a:p>
          <a:p>
            <a:pPr algn="r" rtl="1"/>
            <a:r>
              <a:rPr lang="ar-EG" dirty="0"/>
              <a:t> </a:t>
            </a:r>
          </a:p>
          <a:p>
            <a:pPr algn="r" rtl="1"/>
            <a:r>
              <a:rPr lang="ar-EG" dirty="0"/>
              <a:t>2. افهم الدوافع الرئيسية التي تعد جزءا لا يتجزأ من مطالب المشترين وتوقعاتهم في مجال عملك.</a:t>
            </a:r>
            <a:endParaRPr lang="en-US" dirty="0"/>
          </a:p>
          <a:p>
            <a:pPr algn="r" rtl="1"/>
            <a:endParaRPr lang="ar-EG" dirty="0"/>
          </a:p>
          <a:p>
            <a:pPr algn="r" rtl="1"/>
            <a:r>
              <a:rPr lang="ar-EG" dirty="0"/>
              <a:t>3. تعرف على كيفية مطابقة حل القيمة الخاص بك ومقارنته بهذه المحركات داخل السوق الخاص بك.</a:t>
            </a:r>
            <a:endParaRPr lang="en-US" dirty="0"/>
          </a:p>
          <a:p>
            <a:pPr algn="r" rtl="1"/>
            <a:endParaRPr lang="ar-EG" dirty="0"/>
          </a:p>
          <a:p>
            <a:pPr algn="r" rtl="1"/>
            <a:r>
              <a:rPr lang="ar-EG" dirty="0"/>
              <a:t>4. تعرف على قيمة الخريطة الإدراكية وكيفية استخدام الخريطة للحفاظ على منافسيك وتجاوزه في مجال عملك.</a:t>
            </a:r>
          </a:p>
          <a:p>
            <a:pPr algn="r" rtl="1"/>
            <a:r>
              <a:rPr lang="ar-EG" dirty="0"/>
              <a:t> </a:t>
            </a:r>
          </a:p>
          <a:p>
            <a:pPr algn="r" rtl="1"/>
            <a:r>
              <a:rPr lang="ar-EG" dirty="0"/>
              <a:t>5. تعرف على كيفية تطوير واكتساب تقدير لاستراتيجية "الذهاب إلى السوق" التي تستند إلى حل القيمة الخاص بك ، والمحركات في الصناعة ، ووضعك التنافسي.</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492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تصميم حلول القيمة لشركتك</a:t>
            </a:r>
          </a:p>
          <a:p>
            <a:pPr marL="171450" indent="-171450" algn="just" rtl="1">
              <a:buFont typeface="Arial" panose="020B0604020202020204" pitchFamily="34" charset="0"/>
              <a:buChar char="•"/>
            </a:pPr>
            <a:r>
              <a:rPr lang="ar-EG" dirty="0"/>
              <a:t>قبل تجميع أي نوع من الرسائل فيما يتعلق بكيفية تنفيذ رائد الأعمال للاستراتيجية ، من الضروري إنشاء نقطة البيع الفريدة للشركة - والمعروفة باسم حل القيمة. يرتبط هذا ارتباطا مباشرا بتطوير استراتيجية الشركة كما تم تقديمها مسبقا.</a:t>
            </a:r>
          </a:p>
          <a:p>
            <a:pPr marL="171450" indent="-171450" algn="just" rtl="1">
              <a:buFont typeface="Arial" panose="020B0604020202020204" pitchFamily="34" charset="0"/>
              <a:buChar char="•"/>
            </a:pPr>
            <a:r>
              <a:rPr lang="ar-EG" dirty="0"/>
              <a:t>في السابق ، أتيحت لك الفرصة لمعرفة الفوائد التي تكسب العملاء وكيفية الحفاظ على ميزتك التنافسية. </a:t>
            </a:r>
          </a:p>
          <a:p>
            <a:pPr marL="171450" indent="-171450" algn="just" rtl="1">
              <a:buFont typeface="Arial" panose="020B0604020202020204" pitchFamily="34" charset="0"/>
              <a:buChar char="•"/>
            </a:pPr>
            <a:r>
              <a:rPr lang="ar-EG" dirty="0"/>
              <a:t>الآن ، ابدأ في تحديد حل القيمة الخاص بك جنبا إلى جنب مع فئات مماثلة من القيمة والفوائد من حيث التكلفة لراحة العملاء والسعر والإنتاجية والبساطة والراحة والصورة.</a:t>
            </a:r>
          </a:p>
          <a:p>
            <a:pPr marL="171450" indent="-171450" algn="just" rtl="1">
              <a:buFont typeface="Arial" panose="020B0604020202020204" pitchFamily="34" charset="0"/>
              <a:buChar char="•"/>
            </a:pPr>
            <a:r>
              <a:rPr lang="ar-EG" dirty="0"/>
              <a:t>ضمن هذه الفئات ، فكر في كيفية اختلاف شركتك و / أو خدمتك و / أو منتجك عن أي شخص آخر.</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02077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تصميم حلول القيمة لشركتك (تابع)</a:t>
            </a:r>
          </a:p>
          <a:p>
            <a:pPr algn="r" rtl="1"/>
            <a:r>
              <a:rPr lang="ar-EG" u="sng" dirty="0"/>
              <a:t>لمزيد من إدراك وتطوير حل القيمة الخاص بك ، ابدأ بالنظر في ما يلي:</a:t>
            </a:r>
          </a:p>
          <a:p>
            <a:pPr marL="171450" indent="-171450" algn="r" rtl="1">
              <a:buFont typeface="Arial" panose="020B0604020202020204" pitchFamily="34" charset="0"/>
              <a:buChar char="•"/>
            </a:pPr>
            <a:r>
              <a:rPr lang="ar-EG" dirty="0"/>
              <a:t>       ما هو الحل أو الحاجة التي يملأها منتجك / خدمتك في أعين عملائك؟ لماذا يريدون منتجك / خدمتك؟ كيف يحسن الحل حياة عملائك المحتملين؟ انطلق وقم بتطوير قائمة كاملة بناء على هذه الأسئلة ثم ضع في اعتبارك أيضا: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هل تشتري هذا المنتج؟ لما و لما لا؟ إذا لم يكن الأمر كذلك ، فقد يمنحك هذا نظرة ثاقبة على نقاط الضعف المحتملة ، والمجالات التي تحتاج إلى تحسينها وتعزيزها قبل وضع منتجك / خدمتك في السوق. بشكل أساسي ، يمكنك عكس نقاط الضعف هذه وتحويلها إلى حل قيم يحدث فرقا في كيفية إدراك العملاء لمنتجك / خدمتك وشرائهم.</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من هناك ، يمكنك بعد ذلك البدء في تحديد من سيستفيد أكثر من منتجك و / أو خدمتك. يمكن بعد ذلك تعيين كل هذه المعلومات باستخدام الجدول 1.</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3560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إذا كنت تواجه صعوبة في سرد المزايا ، فقم بفحص المزيد من كيفية تمييز فئات راحة العملاء والسعر والإنتاجية والبساطة والصورة عن المنافسة. </a:t>
            </a:r>
            <a:r>
              <a:rPr lang="ar-EG" b="1" i="0" dirty="0"/>
              <a:t>على سبيل المثال:</a:t>
            </a:r>
          </a:p>
          <a:p>
            <a:pPr algn="just" rtl="1"/>
            <a:r>
              <a:rPr lang="ar-EG" dirty="0"/>
              <a:t>• لراحة العملاء ، من في صناعة شركتك يؤكد على راحة العملاء؟</a:t>
            </a:r>
          </a:p>
          <a:p>
            <a:pPr algn="just" rtl="1"/>
            <a:r>
              <a:rPr lang="ar-EG" dirty="0"/>
              <a:t>أين توجد فجوات؟ كيف يتعامل السوق الأساسي حاليا مع شراء المنتجات أو الخدمات الحالية من هذا النوع؟ كيف يمكن لمشروعك الجديد إنشاء حل أو حلول لتوفير الراحة للعملاء؟</a:t>
            </a:r>
          </a:p>
          <a:p>
            <a:pPr algn="just" rtl="1"/>
            <a:r>
              <a:rPr lang="ar-EG" dirty="0"/>
              <a:t>• بالنسبة للسعر ، كيف تقارن استراتيجية التسعير الخاصة بك بالآخرين في الصناعة؟ هل التسعير معيار شراء رئيسي لعملائك؟ إذا كان الأمر كذلك ، فكيف يمكنك جعل السعر عاملا مميزا رئيسيا (مع الحفاظ على</a:t>
            </a:r>
          </a:p>
          <a:p>
            <a:pPr algn="just" rtl="1"/>
            <a:r>
              <a:rPr lang="ar-EG" dirty="0"/>
              <a:t>الجدوى ونفقات العمل في الاعتبار)؟</a:t>
            </a:r>
          </a:p>
          <a:p>
            <a:pPr algn="just" rtl="1"/>
            <a:r>
              <a:rPr lang="ar-EG" dirty="0"/>
              <a:t>• من أجل الإنتاجية ، كيف يعمل منتجك / خدمتك على تحسين أو تحسين إنتاجية وكفاءة السوق الخاص بك؟ كيف يمكنك التأكد من أن الكفاءة ينظر إليها على أنها نقطة تسويق أو بيع رئيسية لما تقدمه شركتك أو كيف تدير أعمالها؟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11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الاتصالات الإبداعية من السوق إلى السوق</a:t>
            </a:r>
          </a:p>
          <a:p>
            <a:pPr marL="171450" indent="-171450" algn="just" rtl="1">
              <a:buFont typeface="Arial" panose="020B0604020202020204" pitchFamily="34" charset="0"/>
              <a:buChar char="•"/>
            </a:pPr>
            <a:r>
              <a:rPr lang="ar-EG" dirty="0"/>
              <a:t>ستساعد هذه الأداة ، التي يتم فيها إقامة روابط إبداعية بين السوق المقصود والسوق غير ذي الصلة ، رائد الأعمال على توليد أفكار من أجل:</a:t>
            </a:r>
          </a:p>
          <a:p>
            <a:pPr algn="just" rtl="1"/>
            <a:r>
              <a:rPr lang="ar-EG" dirty="0"/>
              <a:t>         - وضع المشروع الجديد ،</a:t>
            </a:r>
          </a:p>
          <a:p>
            <a:pPr algn="just" rtl="1"/>
            <a:r>
              <a:rPr lang="ar-EG" dirty="0"/>
              <a:t>         - الترويج لمنتجاتها وخدماتها ، و </a:t>
            </a:r>
          </a:p>
          <a:p>
            <a:pPr algn="just" rtl="1"/>
            <a:r>
              <a:rPr lang="ar-EG" dirty="0"/>
              <a:t>         - تطوير وتوسيع حل القيمة.</a:t>
            </a:r>
            <a:endParaRPr lang="en-US" dirty="0"/>
          </a:p>
          <a:p>
            <a:pPr algn="just" rtl="1"/>
            <a:endParaRPr lang="ar-EG" dirty="0"/>
          </a:p>
          <a:p>
            <a:pPr algn="just" rtl="1"/>
            <a:r>
              <a:rPr lang="ar-EG" b="1" dirty="0"/>
              <a:t>1. وصف العمل</a:t>
            </a:r>
          </a:p>
          <a:p>
            <a:pPr algn="just" rtl="1"/>
            <a:r>
              <a:rPr lang="ar-EG" dirty="0"/>
              <a:t>اكتب طبيعة العمل في كلمة أو عبارة قصيرة.</a:t>
            </a:r>
            <a:endParaRPr lang="en-US" dirty="0"/>
          </a:p>
          <a:p>
            <a:pPr algn="just" rtl="1"/>
            <a:endParaRPr lang="ar-EG" dirty="0"/>
          </a:p>
          <a:p>
            <a:pPr algn="just" rtl="1"/>
            <a:r>
              <a:rPr lang="ar-EG" b="1" dirty="0"/>
              <a:t>2. قائمة الإسناد</a:t>
            </a:r>
          </a:p>
          <a:p>
            <a:pPr algn="just" rtl="1"/>
            <a:r>
              <a:rPr lang="ar-EG" dirty="0"/>
              <a:t>ضع قائمة بجميع الميزات (على سبيل المثال، الخصائص والخدمات والمنتجات وطرق الترويج والقيمة المقدمة) التي تربطها بهذا العمل في عمود على ورقتك. </a:t>
            </a:r>
          </a:p>
          <a:p>
            <a:pPr algn="just" rtl="1"/>
            <a:r>
              <a:rPr lang="ar-EG" dirty="0"/>
              <a:t>        * </a:t>
            </a:r>
            <a:r>
              <a:rPr lang="ar-EG" u="sng" dirty="0"/>
              <a:t>إذا لم يكن النشاط التجاري موجودا بعد </a:t>
            </a:r>
            <a:r>
              <a:rPr lang="ar-EG" dirty="0"/>
              <a:t>، </a:t>
            </a:r>
            <a:r>
              <a:rPr lang="ar-EG" b="1" dirty="0"/>
              <a:t>فقم بإدراج الميزات المقصودة</a:t>
            </a:r>
            <a:r>
              <a:rPr lang="ar-EG" dirty="0"/>
              <a:t>. </a:t>
            </a:r>
          </a:p>
          <a:p>
            <a:pPr algn="just" rtl="1"/>
            <a:r>
              <a:rPr lang="ar-EG" dirty="0"/>
              <a:t>       ** إذا كان نشاطا </a:t>
            </a:r>
            <a:r>
              <a:rPr lang="ar-EG" u="sng" dirty="0"/>
              <a:t>تجاريا تم إنشاؤه بالفعل </a:t>
            </a:r>
            <a:r>
              <a:rPr lang="ar-EG" dirty="0"/>
              <a:t>، </a:t>
            </a:r>
            <a:r>
              <a:rPr lang="ar-EG" b="1" dirty="0"/>
              <a:t>فقم بإدراج الميزات التي يوفرها بالفعل</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911364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 حدد نوعا مختلفا من الأعمال</a:t>
            </a:r>
          </a:p>
          <a:p>
            <a:pPr algn="just" rtl="1"/>
            <a:r>
              <a:rPr lang="ar-EG" dirty="0"/>
              <a:t>اختر نوعا تجاريا أو تجاريا مختلفا بشكل واضح عن نوعك أو الذي تفكر فيه واكتب اسمه في أعلى العمود التالي في الصفحة.</a:t>
            </a:r>
            <a:endParaRPr lang="en-US" dirty="0"/>
          </a:p>
          <a:p>
            <a:pPr algn="just" rtl="1"/>
            <a:endParaRPr lang="ar-EG" dirty="0"/>
          </a:p>
          <a:p>
            <a:pPr algn="just" rtl="1"/>
            <a:r>
              <a:rPr lang="ar-EG" b="1" dirty="0"/>
              <a:t>4. قائمة الإسناد للأعمال المختلفة</a:t>
            </a:r>
          </a:p>
          <a:p>
            <a:pPr algn="just" rtl="1"/>
            <a:r>
              <a:rPr lang="ar-EG" dirty="0"/>
              <a:t>ضع قائمة بجميع الميزات (على سبيل المثال، الخصائص والخدمات والمنتجات وطرق الترويج والقيمة المعروضة وما إلى ذلك) التي تربطها بهذا النشاط التجاري المختلف. اكتب بقدر ما تعرفه عما تفعله هذه الشركة المختلفة أو يمكن أن تقدمه.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868989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5. قم بإجراء اتصالات إبداعية</a:t>
            </a:r>
            <a:endParaRPr lang="en-US" b="1" dirty="0"/>
          </a:p>
          <a:p>
            <a:pPr algn="just" rtl="1"/>
            <a:endParaRPr lang="ar-EG" b="1" dirty="0"/>
          </a:p>
          <a:p>
            <a:pPr algn="just" rtl="1"/>
            <a:r>
              <a:rPr lang="ar-EG" dirty="0"/>
              <a:t>• ماذا توحي سمات "الأعمال أو الصناعة المختلفة" لعملك أو صناعتك؟ لحل القيمة الخاص بك؟</a:t>
            </a:r>
          </a:p>
          <a:p>
            <a:pPr algn="just" rtl="1"/>
            <a:r>
              <a:rPr lang="ar-EG" dirty="0"/>
              <a:t>• ما الذي يمكنك وضعه في عملك والذي كان ناجحا أو ميزة تنافسية في الأعمال المختلفة؟ كيف يمكن أن تساعدك المعلومات الواردة من شريك مختلف في الصناعة في تطوير حلول القيمة الخاصة بك؟</a:t>
            </a:r>
          </a:p>
          <a:p>
            <a:pPr algn="just" rtl="1"/>
            <a:r>
              <a:rPr lang="ar-EG" dirty="0"/>
              <a:t>• ما هي الفرص التي اكتشفتها لتسويق منتجك / خدمتك؟ كيف يمكن دمج هذه الفرص في كيفية تسويق حل القيمة الخاص بك؟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949823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الدوافع الرئيسية جزء لا يتجزأ من مطالب المشترين وتوقعاتهم في مجال عملك</a:t>
            </a:r>
            <a:endParaRPr lang="en-US" b="1" dirty="0"/>
          </a:p>
          <a:p>
            <a:pPr algn="ctr" rtl="1"/>
            <a:endParaRPr lang="ar-EG" b="1" dirty="0"/>
          </a:p>
          <a:p>
            <a:pPr marL="171450" indent="-171450" algn="just" rtl="1">
              <a:buFont typeface="Arial" panose="020B0604020202020204" pitchFamily="34" charset="0"/>
              <a:buChar char="•"/>
            </a:pPr>
            <a:r>
              <a:rPr lang="ar-EG" b="1" dirty="0"/>
              <a:t>بمجرد تحديد حل (حلول) القيمة لشركتك </a:t>
            </a:r>
            <a:r>
              <a:rPr lang="ar-EG" dirty="0"/>
              <a:t>، ستجد أنك </a:t>
            </a:r>
            <a:r>
              <a:rPr lang="ar-EG" u="sng" dirty="0"/>
              <a:t>ستحتاج إلى إعادة النظر في استراتيجيتك وتكييفها بناء على ظروف وسياق صناعتك وسوقك. </a:t>
            </a:r>
          </a:p>
          <a:p>
            <a:pPr marL="171450" indent="-171450" algn="just" rtl="1">
              <a:buFont typeface="Arial" panose="020B0604020202020204" pitchFamily="34" charset="0"/>
              <a:buChar char="•"/>
            </a:pPr>
            <a:r>
              <a:rPr lang="ar-EG" b="1" dirty="0"/>
              <a:t>مع تغير احتياجات العملاء وتفضيلاتهم </a:t>
            </a:r>
            <a:r>
              <a:rPr lang="ar-EG" dirty="0"/>
              <a:t>، </a:t>
            </a:r>
            <a:r>
              <a:rPr lang="ar-EG" u="sng" dirty="0"/>
              <a:t>ستحتاج شركتك إلى اتباع نهج استباقي في فهم كيفية تأثير هذه التغييرات على العمليات الإجمالية وكفاءات عملك.</a:t>
            </a:r>
            <a:r>
              <a:rPr lang="ar-EG" dirty="0"/>
              <a:t> </a:t>
            </a:r>
          </a:p>
          <a:p>
            <a:pPr marL="171450" indent="-171450" algn="just" rtl="1">
              <a:buFont typeface="Arial" panose="020B0604020202020204" pitchFamily="34" charset="0"/>
              <a:buChar char="•"/>
            </a:pPr>
            <a:r>
              <a:rPr lang="ar-EG" b="1" dirty="0"/>
              <a:t>تتمثل إحدى طرق البقاء في الطليعة وتلبية توقعات عملائك </a:t>
            </a:r>
            <a:r>
              <a:rPr lang="ar-EG" b="1" u="sng" dirty="0"/>
              <a:t>في فهم الدوافع الرئيسية لمشروعك في الصناعة</a:t>
            </a:r>
            <a:r>
              <a:rPr lang="ar-EG" b="1" dirty="0"/>
              <a:t>.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الفئات المذكورة أعلاه مفيدة في النظر في حل (حلول) القيمة لشركتك عند الإطلاق الأولي لعملك. ومع ذلك ، بمرور الوقت ، ستحتاج إلى تكييف هذه الفئات مع الاحتياجات والتوقعات التي تدفع قرارات الشراء لعملائك على أساس يومي.</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13552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مطابقة وتحسين حلول القيمة مع محركات السوق بمرور الوقت</a:t>
            </a:r>
            <a:endParaRPr lang="en-US" b="1" dirty="0"/>
          </a:p>
          <a:p>
            <a:pPr algn="ctr" rtl="1"/>
            <a:endParaRPr lang="ar-EG" b="1" dirty="0"/>
          </a:p>
          <a:p>
            <a:pPr marL="171450" indent="-171450" algn="just" rtl="1">
              <a:buFont typeface="Arial" panose="020B0604020202020204" pitchFamily="34" charset="0"/>
              <a:buChar char="•"/>
            </a:pPr>
            <a:r>
              <a:rPr lang="ar-EG" dirty="0"/>
              <a:t>بمجرد أن يحدد رائد الأعمال الدوافع الرئيسية للصناعة بمرور الوقت ، يمكن تقييم هؤلاء الدوافع بناء على مدى استيفائهم لاستراتيجية شركتك وحلول (حلول) القيمة.</a:t>
            </a:r>
          </a:p>
          <a:p>
            <a:pPr marL="171450" indent="-171450" algn="just" rtl="1">
              <a:buFont typeface="Arial" panose="020B0604020202020204" pitchFamily="34" charset="0"/>
              <a:buChar char="•"/>
            </a:pPr>
            <a:r>
              <a:rPr lang="ar-EG" dirty="0"/>
              <a:t>باستخدام الشبكة في الجدول 2 ، حدد مدى مطابقة الإستراتيجية والحلول مع المحركات الرئيسية في السوق.</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6253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ar-EG" b="1" dirty="0"/>
              <a:t>الجدول 2 استراتيجية المطابقة والحلول ومحركات السوق</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78267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يساعدك الجدول 2 في قياس المجالات التي تتطلب فيها شركتك الاهتمام أو حيث تفتقر إلى القدرات والموارد الداخلية لتلبية احتياجات السوق. </a:t>
            </a:r>
          </a:p>
          <a:p>
            <a:pPr marL="171450" indent="-171450" algn="just" rtl="1">
              <a:buFont typeface="Arial" panose="020B0604020202020204" pitchFamily="34" charset="0"/>
              <a:buChar char="•"/>
            </a:pPr>
            <a:r>
              <a:rPr lang="ar-EG" dirty="0"/>
              <a:t>ستساعدك معرفة نقاط الضعف هذه على صياغة استراتيجية منقحة تركز على تلك الدوافع وتضعك في وضع للابتكار الجديد التالي (ربما يأتي من مؤسستك). </a:t>
            </a:r>
          </a:p>
          <a:p>
            <a:pPr marL="171450" indent="-171450" algn="just" rtl="1">
              <a:buFont typeface="Arial" panose="020B0604020202020204" pitchFamily="34" charset="0"/>
              <a:buChar char="•"/>
            </a:pPr>
            <a:r>
              <a:rPr lang="ar-EG" dirty="0"/>
              <a:t>بينما ستتم مناقشة الشراكة والتحالفات الاستراتيجية لاحقا ، فإن فكرة تطوير علاقة مع شركة خارجية قد تساعدك في العثور على الموارد الرئيسية لتحقيق استراتيجيتك وتلبية احتياجات عملائك أو تجاوزها.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u="sng" dirty="0"/>
              <a:t>عند العثور على شريك للمساعدة في بناء مواردك وقدراتك ، ضع في اعتبارك الأسئلة الثلاثة التالية: </a:t>
            </a:r>
          </a:p>
          <a:p>
            <a:pPr algn="just" rtl="1"/>
            <a:r>
              <a:rPr lang="ar-EG" dirty="0"/>
              <a:t>1. ما هي القدرات التي تحتاجها لتحقيق حلول القيمة والمحركات الرئيسية في الصناعة ، وما هي القدرات التي تفتقر إليها؟ (راجع العمود الثاني من الجدول 2)</a:t>
            </a:r>
          </a:p>
          <a:p>
            <a:pPr algn="just" rtl="1"/>
            <a:r>
              <a:rPr lang="ar-EG" dirty="0"/>
              <a:t>2. ما هي الشركات التي لديها تلك القدرات المفقودة؟</a:t>
            </a:r>
          </a:p>
          <a:p>
            <a:pPr algn="just" rtl="1"/>
            <a:r>
              <a:rPr lang="ar-EG" dirty="0"/>
              <a:t>3. بناء على التكلفة والجودة والسرعة ، هل يجب عليك الحصول على تلك الشركات أو الشراكة معها؟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851651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بينما ستتم مناقشة "كيفية" الشراكة وبناء تحالف استراتيجي لاحقا ، فإن اكتشاف أنواع الموارد والقدرات التي تحتاجها لتنفيذ حل القيمة والاستراتيجية الخاصة بك هو الخطوة الأولى في عملية بناء وتنمية مشروع مستدام ومربح.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سيكون تركيزنا التالي على كيفية رؤية الآخرين ، بما في ذلك منافسيك ، لاستراتيجيتك وفعاليتك التشغيلية وأدائك. سوف نتعلم قيمة الخريطة الإدراكية وكيف يتم استخدام الخريطة للحفاظ على منافسيك وتجاوزه في مجال عملك.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0209614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مقارنات المصفوفة: الخريطة الإدراكية</a:t>
            </a:r>
          </a:p>
          <a:p>
            <a:pPr marL="171450" indent="-171450" algn="just" rtl="1">
              <a:buFont typeface="Arial" panose="020B0604020202020204" pitchFamily="34" charset="0"/>
              <a:buChar char="•"/>
            </a:pPr>
            <a:r>
              <a:rPr lang="ar-EG" dirty="0"/>
              <a:t>إن تطوير الحل الخاص بك ومطابقته مع الدوافع الرئيسية في الصناعة يقيم نقاط القوة والضعف الداخلية لديك. أيضا ، من المهم أن تنظر إلى الخارج ، من حيث أداء الآخرين في مساحة السوق الخاصة بك. </a:t>
            </a:r>
          </a:p>
          <a:p>
            <a:pPr marL="171450" indent="-171450" algn="just" rtl="1">
              <a:buFont typeface="Arial" panose="020B0604020202020204" pitchFamily="34" charset="0"/>
              <a:buChar char="•"/>
            </a:pPr>
            <a:r>
              <a:rPr lang="ar-EG" u="sng" dirty="0"/>
              <a:t>يكشف </a:t>
            </a:r>
            <a:r>
              <a:rPr lang="ar-EG" b="1" u="sng" dirty="0"/>
              <a:t>الوضع التنافسي </a:t>
            </a:r>
            <a:r>
              <a:rPr lang="ar-EG" u="sng" dirty="0"/>
              <a:t>عن مكانة شركتك في أعين أي مجموعة معينة من الأشخاص من خلال استخدام المصفوفات. </a:t>
            </a:r>
          </a:p>
          <a:p>
            <a:pPr marL="171450" indent="-171450" algn="just" rtl="1">
              <a:buFont typeface="Arial" panose="020B0604020202020204" pitchFamily="34" charset="0"/>
              <a:buChar char="•"/>
            </a:pPr>
            <a:r>
              <a:rPr lang="ar-EG" dirty="0"/>
              <a:t>من خلال إنشاء مخطط مصفوفة بسيط 2×2 ، يمكنك بسهولة تحديد موقف شركتك فيما يتعلق بمنافسيها ، أو علاقتها بشركة في شركة أو صناعة مختلفة. </a:t>
            </a:r>
          </a:p>
          <a:p>
            <a:pPr marL="171450" indent="-171450" algn="just" rtl="1">
              <a:buFont typeface="Arial" panose="020B0604020202020204" pitchFamily="34" charset="0"/>
              <a:buChar char="•"/>
            </a:pPr>
            <a:r>
              <a:rPr lang="ar-EG" dirty="0"/>
              <a:t>تعطينا المصفوفات طريقة رائعة لتصور العديد من أنواع المقارنات المختلفة المذكورة في هذا الفصل. </a:t>
            </a:r>
          </a:p>
          <a:p>
            <a:pPr marL="171450" indent="-171450" algn="just" rtl="1">
              <a:buFont typeface="Arial" panose="020B0604020202020204" pitchFamily="34" charset="0"/>
              <a:buChar char="•"/>
            </a:pPr>
            <a:r>
              <a:rPr lang="ar-EG" dirty="0"/>
              <a:t>ما عليك سوى أخذ خاصيتين للأعمال التجارية ومواءمتهما على المحور الرأسي والأفقي. في الجدول 3 ، نقارن الخبرة والتعرف على الاسم.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666810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دعونا نفكر في مثال رجل أعمال يمتلك متجرا لإكسسوارات الأليفة.</a:t>
            </a:r>
          </a:p>
          <a:p>
            <a:pPr marL="171450" indent="-171450" algn="just" rtl="1">
              <a:buFont typeface="Arial" panose="020B0604020202020204" pitchFamily="34" charset="0"/>
              <a:buChar char="•"/>
            </a:pPr>
            <a:r>
              <a:rPr lang="ar-EG" dirty="0"/>
              <a:t>تعد منتجات وخدمات الأليفة واحدة من أهم الأفكار الجديدة: تقدر جمعية مصنعي منتجات الأليفة الأمريكية أن 35.9 مليار دولار تم إنفاقها على الأليفة في الولايات المتحدة في عام 2005 ، ارتفاعا من 34.4 مليار دولار في عام 2004 (بنينجتون ، 2005). </a:t>
            </a:r>
          </a:p>
          <a:p>
            <a:pPr marL="171450" indent="-171450" algn="just" rtl="1">
              <a:buFont typeface="Arial" panose="020B0604020202020204" pitchFamily="34" charset="0"/>
              <a:buChar char="•"/>
            </a:pPr>
            <a:r>
              <a:rPr lang="ar-EG" dirty="0"/>
              <a:t>في هذه الحالة ، يشتهر البوتيك في منطقته ، مع عملاء ثابتين ومخلصين. </a:t>
            </a:r>
          </a:p>
          <a:p>
            <a:pPr marL="171450" indent="-171450" algn="just" rtl="1">
              <a:buFont typeface="Arial" panose="020B0604020202020204" pitchFamily="34" charset="0"/>
              <a:buChar char="•"/>
            </a:pPr>
            <a:r>
              <a:rPr lang="ar-EG" dirty="0"/>
              <a:t>إذا أرادت رائدة الأعمال مقارنة كيفية أداء أعمالها مع سلسلة مستلزمات الأليفة الوطنية المنافسة في هاتين الفئتين ، فإنها ستضع عملها في مستوى منخفض على مقياس التعرف على الاسم ولكن أعلى على نطاق الخبرة. </a:t>
            </a:r>
          </a:p>
          <a:p>
            <a:pPr marL="171450" indent="-171450" algn="just" rtl="1">
              <a:buFont typeface="Arial" panose="020B0604020202020204" pitchFamily="34" charset="0"/>
              <a:buChar char="•"/>
            </a:pPr>
            <a:r>
              <a:rPr lang="ar-EG" dirty="0"/>
              <a:t>قد يختار مالك متجر الأليفة إلقاء نظرة على التقنيات التي تستخدمها السلسلة الكبيرة للتفوق في هذه المجالات.</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03687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تقييم إرادة المنافس</a:t>
            </a:r>
          </a:p>
          <a:p>
            <a:pPr marL="171450" indent="-171450" algn="just" rtl="1">
              <a:buFont typeface="Arial" panose="020B0604020202020204" pitchFamily="34" charset="0"/>
              <a:buChar char="•"/>
            </a:pPr>
            <a:r>
              <a:rPr lang="ar-EG" dirty="0"/>
              <a:t>حتى أقوى منافس يمكن التغلب عليه إذا لم يكن ملتزما باحتياجات السوق.</a:t>
            </a:r>
          </a:p>
          <a:p>
            <a:pPr marL="171450" indent="-171450" algn="just" rtl="1">
              <a:buFont typeface="Arial" panose="020B0604020202020204" pitchFamily="34" charset="0"/>
              <a:buChar char="•"/>
            </a:pPr>
            <a:r>
              <a:rPr lang="ar-EG" dirty="0"/>
              <a:t>وبالمثل ، يمكن أن يتسبب المنافس الضعيف في أضرار جسيمة إذا ارتكب بقلق شديد.</a:t>
            </a:r>
          </a:p>
          <a:p>
            <a:pPr marL="171450" indent="-171450" algn="just" rtl="1">
              <a:buFont typeface="Arial" panose="020B0604020202020204" pitchFamily="34" charset="0"/>
              <a:buChar char="•"/>
            </a:pPr>
            <a:r>
              <a:rPr lang="ar-EG" dirty="0"/>
              <a:t>من الأهمية بمكان تقييم قوة الإرادة أو الالتزام لدى المنافسين. </a:t>
            </a:r>
          </a:p>
          <a:p>
            <a:pPr marL="171450" indent="-171450" algn="just" rtl="1">
              <a:buFont typeface="Arial" panose="020B0604020202020204" pitchFamily="34" charset="0"/>
              <a:buChar char="•"/>
            </a:pPr>
            <a:r>
              <a:rPr lang="ar-EG" dirty="0"/>
              <a:t>يتطلب ذلك تجاوز الأهداف (ماذا يريدون؟) لتقييم الكثافة التي يتعاملون بها مع المهمة (إلى أي مدى يريدون ذلك؟). </a:t>
            </a:r>
          </a:p>
          <a:p>
            <a:pPr marL="171450" indent="-171450" algn="just" rtl="1">
              <a:buFont typeface="Arial" panose="020B0604020202020204" pitchFamily="34" charset="0"/>
              <a:buChar char="•"/>
            </a:pPr>
            <a:r>
              <a:rPr lang="ar-EG" dirty="0"/>
              <a:t>تتضمن معظم المسابقات عدة أوقات رئيسية عندما يكون لكل منافس خيار التراجع عن القتال أو مواصلته. </a:t>
            </a:r>
          </a:p>
          <a:p>
            <a:pPr marL="171450" indent="-171450" algn="just" rtl="1">
              <a:buFont typeface="Arial" panose="020B0604020202020204" pitchFamily="34" charset="0"/>
              <a:buChar char="•"/>
            </a:pPr>
            <a:r>
              <a:rPr lang="ar-EG" dirty="0"/>
              <a:t>عند تقييم احتمالية استمرار المنافس في القتال (وهو فعل لا يكون عقلانيا في بعض الأحيان من منظور الربح) ، </a:t>
            </a:r>
            <a:r>
              <a:rPr lang="ar-EG" u="sng" dirty="0"/>
              <a:t>يجب على المرء تقييم العوامل التالية:</a:t>
            </a:r>
            <a:endParaRPr lang="en-US"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79969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just" rtl="1">
              <a:buAutoNum type="arabicPeriod"/>
            </a:pPr>
            <a:r>
              <a:rPr lang="ar-EG" b="1" dirty="0"/>
              <a:t>ما مدى أهمية هذا المنتج للشركة؟ </a:t>
            </a:r>
            <a:r>
              <a:rPr lang="ar-EG" dirty="0"/>
              <a:t>كلما كان المنتج أكثر أهمية من حيث المبيعات والأرباح أو عدد الموظفين أو الدفع الاستراتيجي ، كلما كانت معظم الشركات أكثر التزاما به. يساعد هذا في تفسير السبب في أن الجهود المبذولة للإطاحة بأحد الشركات الرائدة في السوق من خلال مهاجمة قلب السوق تثير ردود فعل عنيفة، في حين أن الاستراتيجية التي تقضم الأسواق الثانوية من المرجح أن تصبح بلا مثيل لها. على سبيل المثال ، المنتج الرئيسي ل </a:t>
            </a:r>
            <a:r>
              <a:rPr lang="en-US" dirty="0"/>
              <a:t>eBay </a:t>
            </a:r>
            <a:r>
              <a:rPr lang="ar-EG" dirty="0"/>
              <a:t>هو مزادها عبر الإنترنت. تعتبر محاولات </a:t>
            </a:r>
            <a:r>
              <a:rPr lang="en-US" dirty="0"/>
              <a:t>http://Amazon.com </a:t>
            </a:r>
            <a:r>
              <a:rPr lang="ar-EG" dirty="0"/>
              <a:t>وغيرهم لتطوير مزادات مماثلة تهديدا قويا لجدوى </a:t>
            </a:r>
            <a:r>
              <a:rPr lang="en-US" dirty="0"/>
              <a:t>eBay </a:t>
            </a:r>
            <a:r>
              <a:rPr lang="ar-EG" dirty="0"/>
              <a:t>وتقابل بزيادة العروض الترويجية والإعلانات ، فضلا عن التوسع في عدد فئات المزادات.</a:t>
            </a:r>
            <a:endParaRPr lang="en-US" dirty="0"/>
          </a:p>
          <a:p>
            <a:pPr marL="228600" indent="-228600" algn="just" rtl="1">
              <a:buAutoNum type="arabicPeriod"/>
            </a:pPr>
            <a:endParaRPr lang="ar-EG" dirty="0"/>
          </a:p>
          <a:p>
            <a:pPr algn="just" rtl="1"/>
            <a:r>
              <a:rPr lang="ar-EG" b="1" dirty="0"/>
              <a:t>2. ما مدى وضوح الالتزام بالسوق؟ </a:t>
            </a:r>
            <a:r>
              <a:rPr lang="ar-EG" dirty="0"/>
              <a:t>قد يكون من الصعب على الشركات الاعتراف بأنها مخطئة بمجرد ارتكابها علنا. وخير مثال على ذلك هو قسم أنظمة المكاتب في إكسون ، والذي كان من الواضح أنه كان في ورطة لفترة طويلة قبل بيعه في عام 1985. أيضا ، احتفظت شركة </a:t>
            </a:r>
            <a:r>
              <a:rPr lang="en-US" dirty="0"/>
              <a:t>Coca-Cola </a:t>
            </a:r>
            <a:r>
              <a:rPr lang="ar-EG" dirty="0"/>
              <a:t>ب </a:t>
            </a:r>
            <a:r>
              <a:rPr lang="en-US" dirty="0"/>
              <a:t>New Coke </a:t>
            </a:r>
            <a:r>
              <a:rPr lang="ar-EG" dirty="0"/>
              <a:t>وأعادت وضعها عدة مرات ، على الرغم من أنها لم يتم بيعها بشكل جيد.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20328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dirty="0"/>
              <a:t>3</a:t>
            </a:r>
            <a:r>
              <a:rPr lang="ar-EG" b="1" dirty="0"/>
              <a:t>. ما مدى عدوانية المديرين؟ </a:t>
            </a:r>
            <a:r>
              <a:rPr lang="ar-EG" dirty="0"/>
              <a:t>توجد اختلافات في الشخصية ، وبعض الأفراد أكثر قتالية من غيرهم.</a:t>
            </a:r>
            <a:endParaRPr lang="en-US" dirty="0"/>
          </a:p>
          <a:p>
            <a:pPr algn="just" rtl="1"/>
            <a:endParaRPr lang="ar-EG" dirty="0"/>
          </a:p>
          <a:p>
            <a:pPr marL="171450" indent="-171450" algn="just" rtl="1">
              <a:buFont typeface="Arial" panose="020B0604020202020204" pitchFamily="34" charset="0"/>
              <a:buChar char="•"/>
            </a:pPr>
            <a:r>
              <a:rPr lang="ar-EG" dirty="0"/>
              <a:t> وقد لا يكتشف هذا الجانب من جوانب الإدارة في تحليل الإدارة.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فقط من خلال معرفة مدى سوء "رغبة المنافس في ذلك" يمكن للمرء أن يتعامل بنجاح مع المهمة التالية: التنبؤ بالاستراتيجيات المستقبلية.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850786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تطوير استراتيجية الدخول إلى السوق (</a:t>
            </a:r>
            <a:r>
              <a:rPr lang="en-US" b="1" dirty="0"/>
              <a:t>GTM)</a:t>
            </a:r>
          </a:p>
          <a:p>
            <a:pPr marL="171450" indent="-171450" algn="just" rtl="1">
              <a:buFont typeface="Arial" panose="020B0604020202020204" pitchFamily="34" charset="0"/>
              <a:buChar char="•"/>
            </a:pPr>
            <a:r>
              <a:rPr lang="en-US" dirty="0"/>
              <a:t> </a:t>
            </a:r>
            <a:r>
              <a:rPr lang="ar-EG" dirty="0"/>
              <a:t>لقد قيل ، "إذا كنت لا تعرف إلى أين أنت ذاهب ، فإن أي طريق يمكن أن يأخذك إلى هناك". </a:t>
            </a:r>
          </a:p>
          <a:p>
            <a:pPr marL="171450" indent="-171450" algn="just" rtl="1">
              <a:buFont typeface="Arial" panose="020B0604020202020204" pitchFamily="34" charset="0"/>
              <a:buChar char="•"/>
            </a:pPr>
            <a:r>
              <a:rPr lang="ar-EG" dirty="0"/>
              <a:t>للقضاء على هذا الارتباك وتوفير التوجيه ، يجب على رائد الأعمال أن يبدأ بالرؤية ويضع استراتيجية "</a:t>
            </a:r>
            <a:r>
              <a:rPr lang="en-US" dirty="0"/>
              <a:t>Go-to-Market" (GTM) </a:t>
            </a:r>
            <a:r>
              <a:rPr lang="ar-EG" dirty="0"/>
              <a:t>لما سيكون إطلاق الشركة.</a:t>
            </a:r>
          </a:p>
          <a:p>
            <a:pPr marL="171450" indent="-171450" algn="just" rtl="1">
              <a:buFont typeface="Arial" panose="020B0604020202020204" pitchFamily="34" charset="0"/>
              <a:buChar char="•"/>
            </a:pPr>
            <a:r>
              <a:rPr lang="ar-EG" dirty="0"/>
              <a:t> تتضمن استراتيجية </a:t>
            </a:r>
            <a:r>
              <a:rPr lang="en-US" dirty="0"/>
              <a:t>GTM </a:t>
            </a:r>
            <a:r>
              <a:rPr lang="ar-EG" dirty="0"/>
              <a:t>الكاملة القنوات التي تستخدمها الشركة للتواصل مع عملائها والعمليات التنظيمية التي تطورها لتوجيه تفاعلات العملاء من الاتصال الأولي إلى التنفيذ. </a:t>
            </a:r>
          </a:p>
          <a:p>
            <a:pPr marL="171450" indent="-171450" algn="just" rtl="1">
              <a:buFont typeface="Arial" panose="020B0604020202020204" pitchFamily="34" charset="0"/>
              <a:buChar char="•"/>
            </a:pPr>
            <a:r>
              <a:rPr lang="ar-EG" dirty="0"/>
              <a:t>وتؤثر استراتيجية </a:t>
            </a:r>
            <a:r>
              <a:rPr lang="en-US" dirty="0"/>
              <a:t>GTM </a:t>
            </a:r>
            <a:r>
              <a:rPr lang="ar-EG" dirty="0"/>
              <a:t>الصحيحة بشكل كبير على قدرة الشركة على تقديم حلها القيم بشكل فعال من حيث التكلفة لكل قطاع من قطاعاتها المستهدفة. </a:t>
            </a:r>
          </a:p>
          <a:p>
            <a:pPr marL="171450" indent="-171450" algn="just" rtl="1">
              <a:buFont typeface="Arial" panose="020B0604020202020204" pitchFamily="34" charset="0"/>
              <a:buChar char="•"/>
            </a:pPr>
            <a:r>
              <a:rPr lang="ar-EG" dirty="0"/>
              <a:t>أصبحت الشركات مركزة ومتطورة بشكل متزايد في الطريقة التي تتنافس بها لخلق قيمة فائقة للعملاء. </a:t>
            </a:r>
          </a:p>
          <a:p>
            <a:pPr marL="171450" indent="-171450" algn="just" rtl="1">
              <a:buFont typeface="Arial" panose="020B0604020202020204" pitchFamily="34" charset="0"/>
              <a:buChar char="•"/>
            </a:pPr>
            <a:r>
              <a:rPr lang="ar-EG" dirty="0"/>
              <a:t>نظرا لأن الشركات تصمم حلولها القيمة لتلبية احتياجات العملاء بشكل أفضل بما يتجاوز مواصفات المنتج ومواءمة تكلفة المبيعات والوفاء بشكل أفضل بالنسبة لتلك الاحتياجات ، تلعب استراتيجية </a:t>
            </a:r>
            <a:r>
              <a:rPr lang="en-US" dirty="0"/>
              <a:t>GTM </a:t>
            </a:r>
            <a:r>
              <a:rPr lang="ar-EG" dirty="0"/>
              <a:t>دورا مركزيا.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31837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يجب أن تعمل الرؤية القوية على توسيع قدرات الشركة باستمرار. </a:t>
            </a:r>
          </a:p>
          <a:p>
            <a:pPr marL="171450" indent="-171450" algn="just" rtl="1">
              <a:buFont typeface="Arial" panose="020B0604020202020204" pitchFamily="34" charset="0"/>
              <a:buChar char="•"/>
            </a:pPr>
            <a:r>
              <a:rPr lang="ar-EG" dirty="0"/>
              <a:t>لذلك ، بالنسبة للعديد من الشركات ، يتم التقاط الرؤية الشاملة في طموح طموح ، قد يكون إطاره الزمني غير محدد وبعيد. </a:t>
            </a:r>
          </a:p>
          <a:p>
            <a:pPr marL="171450" indent="-171450" algn="just" rtl="1">
              <a:buFont typeface="Arial" panose="020B0604020202020204" pitchFamily="34" charset="0"/>
              <a:buChar char="•"/>
            </a:pPr>
            <a:r>
              <a:rPr lang="ar-EG" dirty="0"/>
              <a:t>في عشرينيات القرن العشرين ، أرادت فورد وضع "سيارة في كل منزل". في الثمانينيات ، نظرت شركة </a:t>
            </a:r>
            <a:r>
              <a:rPr lang="en-US" dirty="0"/>
              <a:t>Apple </a:t>
            </a:r>
            <a:r>
              <a:rPr lang="ar-EG" dirty="0"/>
              <a:t>إلى المستقبل ورأت "جهاز كمبيوتر في كل منزل". بحلول التسعينيات ، ذهب بيل جيتس إلى أبعد من ذلك: "جهاز كمبيوتر على كل مكتب ، وفي كل منزل ، يعمل على برامج </a:t>
            </a:r>
            <a:r>
              <a:rPr lang="en-US" dirty="0"/>
              <a:t>Microsoft". </a:t>
            </a:r>
            <a:r>
              <a:rPr lang="ar-EG" dirty="0"/>
              <a:t>بحلول نهاية ذلك العقد ، نمت هذه الرؤية لتشمل الإنترنت. </a:t>
            </a:r>
          </a:p>
          <a:p>
            <a:pPr marL="171450" indent="-171450" algn="just" rtl="1">
              <a:buFont typeface="Arial" panose="020B0604020202020204" pitchFamily="34" charset="0"/>
              <a:buChar char="•"/>
            </a:pPr>
            <a:r>
              <a:rPr lang="ar-EG" dirty="0"/>
              <a:t>يقدم كل تعبير من هذه التعبيرات البسيطة بيانا مقنعا يتحدى ويحفز الموظفين من خلال توفير المعنى والوفاء لعملهم.</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508559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استراتيجية الدخول إلى السوق الخاصة بك</a:t>
            </a:r>
          </a:p>
          <a:p>
            <a:pPr marL="171450" indent="-171450" algn="just" rtl="1">
              <a:buFont typeface="Arial" panose="020B0604020202020204" pitchFamily="34" charset="0"/>
              <a:buChar char="•"/>
            </a:pPr>
            <a:r>
              <a:rPr lang="ar-EG" dirty="0"/>
              <a:t>عندما تصبح جاهزا للتشغيل ، وللتركيز على الحلول بدلا من منتجات محددة ، يمكنك الآن تنظيم جهودك الإستراتيجية حول حملات </a:t>
            </a:r>
            <a:r>
              <a:rPr lang="en-US" dirty="0"/>
              <a:t>GTM </a:t>
            </a:r>
            <a:r>
              <a:rPr lang="ar-EG" dirty="0"/>
              <a:t>السنوية. </a:t>
            </a:r>
          </a:p>
          <a:p>
            <a:pPr marL="171450" indent="-171450" algn="just" rtl="1">
              <a:buFont typeface="Arial" panose="020B0604020202020204" pitchFamily="34" charset="0"/>
              <a:buChar char="•"/>
            </a:pPr>
            <a:r>
              <a:rPr lang="ar-EG" dirty="0"/>
              <a:t>تركز استراتيجية </a:t>
            </a:r>
            <a:r>
              <a:rPr lang="en-US" dirty="0"/>
              <a:t>GTM </a:t>
            </a:r>
            <a:r>
              <a:rPr lang="ar-EG" dirty="0"/>
              <a:t>عملك على التحديات الاستراتيجية قصيرة المدى وتوفر أساليب تسويقية استراتيجية متسقة لمنتجاتك وخدماتك. </a:t>
            </a:r>
          </a:p>
          <a:p>
            <a:pPr marL="171450" indent="-171450" algn="just" rtl="1">
              <a:buFont typeface="Arial" panose="020B0604020202020204" pitchFamily="34" charset="0"/>
              <a:buChar char="•"/>
            </a:pPr>
            <a:r>
              <a:rPr lang="ar-EG" dirty="0"/>
              <a:t>يمكن للشركاء الاستراتيجيين أو الحلفاء مواءمة منتجاتهم أو خدماتهم مع استراتيجيات </a:t>
            </a:r>
            <a:r>
              <a:rPr lang="en-US" dirty="0"/>
              <a:t>GTM </a:t>
            </a:r>
            <a:r>
              <a:rPr lang="ar-EG" dirty="0"/>
              <a:t>الخاصة بك للاستفادة من هذه الحملات. </a:t>
            </a:r>
          </a:p>
          <a:p>
            <a:pPr marL="171450" indent="-171450" algn="just" rtl="1">
              <a:buFont typeface="Arial" panose="020B0604020202020204" pitchFamily="34" charset="0"/>
              <a:buChar char="•"/>
            </a:pPr>
            <a:r>
              <a:rPr lang="ar-EG" dirty="0"/>
              <a:t>ومع ذلك ، في حين أن استراتيجيات </a:t>
            </a:r>
            <a:r>
              <a:rPr lang="en-US" dirty="0"/>
              <a:t>GTM </a:t>
            </a:r>
            <a:r>
              <a:rPr lang="ar-EG" dirty="0"/>
              <a:t>تهدف إلى جعل رسالتك إلى السوق أكثر تركيزا وتماسكا ، فإن تركيزها على المدى القصير وغموضها يعني أن الشركاء يجب أن يأخذوا وقتا لفهم فوائدهم.</a:t>
            </a:r>
          </a:p>
          <a:p>
            <a:pPr marL="171450" indent="-171450" algn="just" rtl="1">
              <a:buFont typeface="Arial" panose="020B0604020202020204" pitchFamily="34" charset="0"/>
              <a:buChar char="•"/>
            </a:pPr>
            <a:r>
              <a:rPr lang="ar-EG" dirty="0"/>
              <a:t> يمكن تصميم حملات </a:t>
            </a:r>
            <a:r>
              <a:rPr lang="en-US" dirty="0"/>
              <a:t>GTM </a:t>
            </a:r>
            <a:r>
              <a:rPr lang="ar-EG" dirty="0"/>
              <a:t>باستخدام المصفوفة الواردة في الجدول 4 ، واستكمال كل خلية من الخلايا وتقديم حلول لسوقك.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36024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b="1" dirty="0"/>
              <a:t>الرواد والمتابعون - التكتيكات التنافسية والبيئة ونمو الشركة</a:t>
            </a:r>
          </a:p>
          <a:p>
            <a:pPr marL="171450" indent="-171450" algn="just" rtl="1">
              <a:buFont typeface="Arial" panose="020B0604020202020204" pitchFamily="34" charset="0"/>
              <a:buChar char="•"/>
            </a:pPr>
            <a:r>
              <a:rPr lang="ar-EG" dirty="0"/>
              <a:t>يحدث شكل من أشكال ريادة الأعمال المؤسسية يسمى ريادة السوق عندما تكون الشركة أول من يقدم منتجا / خدمة جديدة في السوق. </a:t>
            </a:r>
          </a:p>
          <a:p>
            <a:pPr marL="171450" indent="-171450" algn="just" rtl="1">
              <a:buFont typeface="Arial" panose="020B0604020202020204" pitchFamily="34" charset="0"/>
              <a:buChar char="•"/>
            </a:pPr>
            <a:r>
              <a:rPr lang="ar-EG" u="sng" dirty="0"/>
              <a:t>ركزت العلاقة بين ريادة السوق وأداء الشركة بشكل أساسي على:</a:t>
            </a:r>
          </a:p>
          <a:p>
            <a:pPr algn="just" rtl="1"/>
            <a:r>
              <a:rPr lang="ar-EG" dirty="0"/>
              <a:t> (1) الريادة كظاهرة بيئية محددة ، و</a:t>
            </a:r>
          </a:p>
          <a:p>
            <a:pPr algn="just" rtl="1"/>
            <a:r>
              <a:rPr lang="ar-EG" dirty="0"/>
              <a:t> (2) أداء الشركة</a:t>
            </a:r>
          </a:p>
          <a:p>
            <a:pPr algn="just" rtl="1"/>
            <a:r>
              <a:rPr lang="ar-EG" dirty="0"/>
              <a:t> (3) التوافق بين حالة الشركة الرائدة / المتابعة وتكتيكاتها التنافسية. </a:t>
            </a:r>
          </a:p>
          <a:p>
            <a:pPr marL="171450" indent="-171450" algn="just" rtl="1">
              <a:buFont typeface="Arial" panose="020B0604020202020204" pitchFamily="34" charset="0"/>
              <a:buChar char="•"/>
            </a:pPr>
            <a:r>
              <a:rPr lang="ar-EG" dirty="0"/>
              <a:t>يتم استكشاف هذه الظواهر ، مع التركيز على كيفية تجسيدها في بيئات الصناعة المختلفة وما يفعله الرواد والمتابعون بشكل مختلف لتعزيز أدائهم.</a:t>
            </a:r>
          </a:p>
          <a:p>
            <a:pPr marL="171450" indent="-171450" algn="just" rtl="1">
              <a:buFont typeface="Arial" panose="020B0604020202020204" pitchFamily="34" charset="0"/>
              <a:buChar char="•"/>
            </a:pPr>
            <a:r>
              <a:rPr lang="ar-EG" dirty="0"/>
              <a:t>تم تطوير نظرية تصف كيفية ارتباط التكتيكات التنافسية المحددة بمعدل نمو مبيعات الشركات بين رواد السوق ومتابعي السوق في وضعين بيئيين متميزين: عدائي وحميد.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867261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لاختبار فرضيتين مقترحتين ، يتم جمع البيانات من كبار المديرين في 103 شركات تصنيع مستقلة غير متنوعة في 75 صناعة. </a:t>
            </a:r>
          </a:p>
          <a:p>
            <a:pPr marL="171450" indent="-171450" algn="just" rtl="1">
              <a:buFont typeface="Arial" panose="020B0604020202020204" pitchFamily="34" charset="0"/>
              <a:buChar char="•"/>
            </a:pPr>
            <a:r>
              <a:rPr lang="ar-EG" dirty="0"/>
              <a:t>التقنيات التحليلية الرئيسية المستخدمة لتقييم البيانات هي: التحليل العنقودي ، </a:t>
            </a:r>
            <a:r>
              <a:rPr lang="en-US" dirty="0"/>
              <a:t>ANOVA ، </a:t>
            </a:r>
            <a:r>
              <a:rPr lang="ar-EG" dirty="0"/>
              <a:t>والتحليل الارتباطي. تشير النتائج إلى أن رواد السوق ينمون بنفس معدل نمو متابعي السوق.</a:t>
            </a:r>
          </a:p>
          <a:p>
            <a:pPr marL="171450" indent="-171450" algn="just" rtl="1">
              <a:buFont typeface="Arial" panose="020B0604020202020204" pitchFamily="34" charset="0"/>
              <a:buChar char="•"/>
            </a:pPr>
            <a:r>
              <a:rPr lang="ar-EG" dirty="0"/>
              <a:t>في </a:t>
            </a:r>
            <a:r>
              <a:rPr lang="ar-EG" b="1" u="sng" dirty="0"/>
              <a:t>البيئات المعادية </a:t>
            </a:r>
            <a:r>
              <a:rPr lang="ar-EG" dirty="0"/>
              <a:t>، قد تمكن الريادة الشركات من الخروج من نمط المنافسة القائم على السعر السائد والنمو على الرغم من فرض أسعار مرتفعة. </a:t>
            </a:r>
          </a:p>
          <a:p>
            <a:pPr marL="171450" indent="-171450" algn="just" rtl="1">
              <a:buFont typeface="Arial" panose="020B0604020202020204" pitchFamily="34" charset="0"/>
              <a:buChar char="•"/>
            </a:pPr>
            <a:r>
              <a:rPr lang="ar-EG" dirty="0"/>
              <a:t>يتم تقديم خدمة أفضل </a:t>
            </a:r>
            <a:r>
              <a:rPr lang="ar-EG" b="1" u="sng" dirty="0"/>
              <a:t>للرواد في البيئات المعادية </a:t>
            </a:r>
            <a:r>
              <a:rPr lang="ar-EG" dirty="0"/>
              <a:t>من المتابعين من التوزيع الجغرافي الواسع لمنتجاتهم. </a:t>
            </a:r>
          </a:p>
          <a:p>
            <a:pPr marL="171450" indent="-171450" algn="just" rtl="1">
              <a:buFont typeface="Arial" panose="020B0604020202020204" pitchFamily="34" charset="0"/>
              <a:buChar char="•"/>
            </a:pPr>
            <a:r>
              <a:rPr lang="ar-EG" dirty="0"/>
              <a:t>يوصى بأن يقوم </a:t>
            </a:r>
            <a:r>
              <a:rPr lang="ar-EG" b="1" u="sng" dirty="0"/>
              <a:t>المتابعون في البيئات المعادية </a:t>
            </a:r>
            <a:r>
              <a:rPr lang="ar-EG" dirty="0"/>
              <a:t>بتقليل هياكل التكلفة الخاصة بهم من أجل الحفاظ على استراتيجيات الأسعار المنخفضة. </a:t>
            </a:r>
          </a:p>
          <a:p>
            <a:pPr marL="171450" indent="-171450" algn="just" rtl="1">
              <a:buFont typeface="Arial" panose="020B0604020202020204" pitchFamily="34" charset="0"/>
              <a:buChar char="•"/>
            </a:pPr>
            <a:r>
              <a:rPr lang="ar-EG" dirty="0"/>
              <a:t>تشير النتائج أيضا إلى أنه في </a:t>
            </a:r>
            <a:r>
              <a:rPr lang="ar-EG" b="1" u="sng" dirty="0"/>
              <a:t>البيئات الحميدة </a:t>
            </a:r>
            <a:r>
              <a:rPr lang="ar-EG" dirty="0"/>
              <a:t>، قد يكون لتقديم منتجات ذات ضمانات أعلى من تلك الخاصة بالمنافسين تأثيرات إيجابية على نمو المبيعات ، وأكثر من بين الرواد أكثر من المتابعين.</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453223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 تعرف على كيفية تطوير حل القيمة الخاص بك بناء على استراتيجيتك الشاملة</a:t>
            </a:r>
          </a:p>
          <a:p>
            <a:pPr algn="just" rtl="1"/>
            <a:r>
              <a:rPr lang="ar-EG" dirty="0"/>
              <a:t>• ضع في اعتبارك تحديد حل القيمة الخاص بك على طول الفئات المتشابهة من القيمة والفوائد من حيث التكلفة لإنتاجية العملاء والبساطة والراحة والسعر والصورة.</a:t>
            </a:r>
          </a:p>
          <a:p>
            <a:pPr algn="just" rtl="1"/>
            <a:r>
              <a:rPr lang="ar-EG" dirty="0"/>
              <a:t>• يمكنك بعد ذلك تطوير حل القيمة الخاص بك وتحديد الطرق التي يمكنك من خلالها تحديد موقع عملائك والتواصل معهم ، بالإضافة إلى المكان الذي سيتطلع إليه السوق للعثور على المعلومات المتعلقة بعملك.</a:t>
            </a:r>
            <a:endParaRPr lang="en-US" dirty="0"/>
          </a:p>
          <a:p>
            <a:pPr algn="just" rtl="1"/>
            <a:endParaRPr lang="ar-EG" dirty="0"/>
          </a:p>
          <a:p>
            <a:pPr algn="just" rtl="1"/>
            <a:r>
              <a:rPr lang="ar-EG" b="1" dirty="0"/>
              <a:t>2. فهم الدوافع الرئيسية التي تعد جزءا لا يتجزأ من مطالب المشترين وتوقعاتهم في مجال عملك</a:t>
            </a:r>
          </a:p>
          <a:p>
            <a:pPr algn="just" rtl="1"/>
            <a:r>
              <a:rPr lang="ar-EG" dirty="0"/>
              <a:t>• مع تغير احتياجات العملاء وتفضيلاتهم ، ستحتاج شركتك إلى اتباع نهج استباقي في فهم كيفية تأثير هذه التغييرات على العمليات الإجمالية وكفاءات عملك.</a:t>
            </a:r>
          </a:p>
          <a:p>
            <a:pPr algn="just" rtl="1"/>
            <a:r>
              <a:rPr lang="ar-EG" dirty="0"/>
              <a:t>• للكشف عن أهم الدوافع في مجال عملك والكشف عنها، تحتاج إلى الانخراط في الاستجواب والبحث الذي لا يكشف فقط عن الدوافع الرئيسية المهمة ولكن أيضا يحدد مدى استجابة منتجك أو خدمتك لهذه الدوافع الرئيسية على مدار فترة زمنية.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 تعرف على كيفية مطابقة حل القيمة الخاص بك ومقارنته بهذه المحركات داخل السوق الخاص بك</a:t>
            </a:r>
          </a:p>
          <a:p>
            <a:pPr algn="just" rtl="1"/>
            <a:r>
              <a:rPr lang="ar-EG" dirty="0"/>
              <a:t>• بمجرد أن يحدد رائد الأعمال الدوافع الرئيسية للصناعة ، يمكن تقييم هؤلاء السائقين بناء على مدى استيفائهم للاستراتيجية والحل الفريد للقيمة.</a:t>
            </a:r>
          </a:p>
          <a:p>
            <a:pPr algn="just" rtl="1"/>
            <a:r>
              <a:rPr lang="ar-EG" dirty="0"/>
              <a:t>• يساعدك الجدول 2 في قياس المجالات التي تتطلب فيها شركتك الاهتمام أو حيث تفتقر إلى القدرات والموارد الداخلية لتلبية احتياجات السوق.</a:t>
            </a:r>
          </a:p>
          <a:p>
            <a:pPr algn="just" rtl="1"/>
            <a:r>
              <a:rPr lang="ar-EG" dirty="0"/>
              <a:t>• ستساعدك معرفة نقاط الضعف هذه على صياغة استراتيجية منقحة تركز على تلك الدوافع والتي تضعك في وضع للابتكار الجديد التالي (ربما يأتي من مؤسستك).</a:t>
            </a:r>
            <a:endParaRPr lang="en-US" dirty="0"/>
          </a:p>
          <a:p>
            <a:pPr algn="just" rtl="1"/>
            <a:endParaRPr lang="ar-EG" dirty="0"/>
          </a:p>
          <a:p>
            <a:pPr algn="just" rtl="1"/>
            <a:r>
              <a:rPr lang="ar-EG" b="1" dirty="0"/>
              <a:t>4. تعرف على قيمة الخريطة الإدراكية وكيفية استخدام الخريطة للحفاظ على منافسيك وتجاوزه في مجال عملك</a:t>
            </a:r>
          </a:p>
          <a:p>
            <a:pPr algn="just" rtl="1"/>
            <a:r>
              <a:rPr lang="ar-EG" dirty="0"/>
              <a:t>• يكشف الوضع التنافسي عن موقف شركتك في أعين أي مجموعة معينة من الأشخاص من خلال استخدام الخرائط الإدراكية.</a:t>
            </a:r>
          </a:p>
          <a:p>
            <a:pPr algn="just" rtl="1"/>
            <a:r>
              <a:rPr lang="ar-EG" dirty="0"/>
              <a:t>• تكون الخرائط الإدراكية مفيدة عندما يتطلب قرار العمل معرفة كيفية إدراك الناس للقضايا وعندما يتطلب نجاح سياسة الشركة أو إجراءها الاستجابة المطلوبة.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045600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5. تعرف على كيفية تطوير واكتساب تقدير لاستراتيجية "الدخول إلى السوق" التي تستند إلى حل القيمة الخاص بك ، والمحركات في الصناعة ، ووضعك التنافسي</a:t>
            </a:r>
          </a:p>
          <a:p>
            <a:pPr algn="just" rtl="1"/>
            <a:r>
              <a:rPr lang="ar-EG" dirty="0"/>
              <a:t>• تشمل استراتيجية "الدخول إلى السوق" الكاملة القنوات التي تستخدمها الشركة للاتصال</a:t>
            </a:r>
          </a:p>
          <a:p>
            <a:pPr algn="just" rtl="1"/>
            <a:r>
              <a:rPr lang="ar-EG" dirty="0"/>
              <a:t>مع عملائها والعمليات التنظيمية التي تطورها لتوجيه تفاعلات العملاء من الاتصال الأولي إلى التنفيذ.</a:t>
            </a:r>
          </a:p>
          <a:p>
            <a:pPr algn="just" rtl="1"/>
            <a:r>
              <a:rPr lang="ar-EG" dirty="0"/>
              <a:t>• استراتيجية الدخول إلى السوق الصحيحة لها تأثير كبير على قدرة الشركة على تقديم حلولها القيمة بشكل فعال من حيث التكلفة لكل قطاع من قطاعاتها المستهدفة.</a:t>
            </a:r>
          </a:p>
          <a:p>
            <a:pPr algn="just" rtl="1"/>
            <a:r>
              <a:rPr lang="ar-EG" dirty="0"/>
              <a:t>• نظرا لأن الشركات تصمم حلولها ذات القيمة لتلبية احتياجات العملاء بشكل أفضل بما يتجاوز مواصفات المنتج ومواءمة تكلفة المبيعات والوفاء بشكل أفضل بالنسبة لتلك الاحتياجات ، تلعب استراتيجية الدخول إلى السوق دورا مركزيا.</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95540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94572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3107322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2.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0.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8" Type="http://schemas.openxmlformats.org/officeDocument/2006/relationships/image" Target="../media/image21.svg"/><Relationship Id="rId3" Type="http://schemas.microsoft.com/office/2007/relationships/media" Target="../media/media3.mp3"/><Relationship Id="rId7" Type="http://schemas.openxmlformats.org/officeDocument/2006/relationships/image" Target="../media/image20.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9.jpeg"/><Relationship Id="rId5" Type="http://schemas.openxmlformats.org/officeDocument/2006/relationships/slideLayout" Target="../slideLayouts/slideLayout14.xml"/><Relationship Id="rId10" Type="http://schemas.openxmlformats.org/officeDocument/2006/relationships/image" Target="../media/image4.png"/><Relationship Id="rId4" Type="http://schemas.openxmlformats.org/officeDocument/2006/relationships/audio" Target="../media/media3.mp3"/><Relationship Id="rId9"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05</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6"/>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p14:flash/>
        <p:sndAc>
          <p:stSnd>
            <p:snd r:embed="rId5" name="whoosh.wav"/>
          </p:stSnd>
        </p:sndAc>
      </p:transition>
    </mc:Choice>
    <mc:Fallback>
      <p:transition>
        <p:fade/>
        <p:sndAc>
          <p:stSnd>
            <p:snd r:embed="rId5"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1" presetClass="mediacall" presetSubtype="0" fill="hold" nodeType="withEffect">
                                  <p:stCondLst>
                                    <p:cond delay="0"/>
                                  </p:stCondLst>
                                  <p:childTnLst>
                                    <p:cmd type="call" cmd="playFrom(0.0)">
                                      <p:cBhvr>
                                        <p:cTn id="11" dur="4937" fill="hold"/>
                                        <p:tgtEl>
                                          <p:spTgt spid="2"/>
                                        </p:tgtEl>
                                      </p:cBhvr>
                                    </p:cmd>
                                  </p:childTnLst>
                                </p:cTn>
                              </p:par>
                              <p:par>
                                <p:cTn id="12" presetID="21" presetClass="entr" presetSubtype="1"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heel(1)">
                                      <p:cBhvr>
                                        <p:cTn id="14" dur="2000"/>
                                        <p:tgtEl>
                                          <p:spTgt spid="34"/>
                                        </p:tgtEl>
                                      </p:cBhvr>
                                    </p:animEffect>
                                  </p:childTnLst>
                                </p:cTn>
                              </p:par>
                            </p:childTnLst>
                          </p:cTn>
                        </p:par>
                        <p:par>
                          <p:cTn id="15" fill="hold">
                            <p:stCondLst>
                              <p:cond delay="4937"/>
                            </p:stCondLst>
                            <p:childTnLst>
                              <p:par>
                                <p:cTn id="16" presetID="6" presetClass="entr" presetSubtype="1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circle(in)">
                                      <p:cBhvr>
                                        <p:cTn id="18" dur="2000"/>
                                        <p:tgtEl>
                                          <p:spTgt spid="30"/>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heel(1)">
                                      <p:cBhvr>
                                        <p:cTn id="21"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repeatCount="2000" fill="hold" display="0">
                  <p:stCondLst>
                    <p:cond delay="indefinite"/>
                  </p:stCondLst>
                  <p:endCondLst>
                    <p:cond evt="onStopAudio" delay="0">
                      <p:tgtEl>
                        <p:sldTgt/>
                      </p:tgtEl>
                    </p:cond>
                  </p:endCondLst>
                </p:cTn>
                <p:tgtEl>
                  <p:spTgt spid="2"/>
                </p:tgtEl>
              </p:cMediaNode>
            </p:audio>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479068"/>
            <a:ext cx="6216073" cy="707886"/>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Market Entry Strategies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05</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46007" y="912401"/>
            <a:ext cx="9865828" cy="3237367"/>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6027682" y="4095397"/>
            <a:ext cx="6164318" cy="2769989"/>
          </a:xfrm>
          <a:prstGeom prst="rect">
            <a:avLst/>
          </a:prstGeom>
          <a:noFill/>
        </p:spPr>
        <p:txBody>
          <a:bodyPr wrap="square">
            <a:spAutoFit/>
          </a:bodyPr>
          <a:lstStyle/>
          <a:p>
            <a:pPr algn="just">
              <a:spcAft>
                <a:spcPts val="1200"/>
              </a:spcAft>
            </a:pPr>
            <a:r>
              <a:rPr lang="en-US" sz="1600" b="1" dirty="0">
                <a:latin typeface="Times New Roman" panose="02020603050405020304" pitchFamily="18" charset="0"/>
                <a:cs typeface="Times New Roman" panose="02020603050405020304" pitchFamily="18" charset="0"/>
              </a:rPr>
              <a:t>13. "Business opportunities are like buses: there's always another one coming." </a:t>
            </a:r>
            <a:r>
              <a:rPr lang="en-US" sz="1600" b="1" dirty="0">
                <a:solidFill>
                  <a:srgbClr val="0070C0"/>
                </a:solidFill>
                <a:latin typeface="Times New Roman" panose="02020603050405020304" pitchFamily="18" charset="0"/>
                <a:cs typeface="Times New Roman" panose="02020603050405020304" pitchFamily="18" charset="0"/>
              </a:rPr>
              <a:t>- Richard Branson</a:t>
            </a:r>
          </a:p>
          <a:p>
            <a:pPr algn="just">
              <a:spcAft>
                <a:spcPts val="1200"/>
              </a:spcAft>
            </a:pPr>
            <a:r>
              <a:rPr lang="en-US" sz="1600" b="1" dirty="0">
                <a:latin typeface="Times New Roman" panose="02020603050405020304" pitchFamily="18" charset="0"/>
                <a:cs typeface="Times New Roman" panose="02020603050405020304" pitchFamily="18" charset="0"/>
              </a:rPr>
              <a:t>14. "The best customer service is if the customer doesn't need to call you, doesn't need to talk to you. It just works." </a:t>
            </a:r>
            <a:r>
              <a:rPr lang="en-US" sz="1600" b="1" dirty="0">
                <a:solidFill>
                  <a:srgbClr val="0070C0"/>
                </a:solidFill>
                <a:latin typeface="Times New Roman" panose="02020603050405020304" pitchFamily="18" charset="0"/>
                <a:cs typeface="Times New Roman" panose="02020603050405020304" pitchFamily="18" charset="0"/>
              </a:rPr>
              <a:t>- Jeff Bezos</a:t>
            </a:r>
          </a:p>
          <a:p>
            <a:pPr algn="just">
              <a:spcAft>
                <a:spcPts val="1200"/>
              </a:spcAft>
            </a:pPr>
            <a:r>
              <a:rPr lang="en-US" sz="1600" b="1" dirty="0">
                <a:latin typeface="Times New Roman" panose="02020603050405020304" pitchFamily="18" charset="0"/>
                <a:cs typeface="Times New Roman" panose="02020603050405020304" pitchFamily="18" charset="0"/>
              </a:rPr>
              <a:t>15. "Management is about human beings. Its task is to make people capable of joint performance, to make their strengths effective and their weaknesses irrelevant." </a:t>
            </a:r>
            <a:r>
              <a:rPr lang="en-US" sz="1600" b="1" dirty="0">
                <a:solidFill>
                  <a:srgbClr val="0070C0"/>
                </a:solidFill>
                <a:latin typeface="Times New Roman" panose="02020603050405020304" pitchFamily="18" charset="0"/>
                <a:cs typeface="Times New Roman" panose="02020603050405020304" pitchFamily="18" charset="0"/>
              </a:rPr>
              <a:t>- Peter Drucker</a:t>
            </a:r>
          </a:p>
          <a:p>
            <a:pPr algn="just">
              <a:spcAft>
                <a:spcPts val="1200"/>
              </a:spcAft>
            </a:pPr>
            <a:r>
              <a:rPr lang="en-US" sz="1600" b="1" dirty="0">
                <a:latin typeface="Times New Roman" panose="02020603050405020304" pitchFamily="18" charset="0"/>
                <a:cs typeface="Times New Roman" panose="02020603050405020304" pitchFamily="18" charset="0"/>
              </a:rPr>
              <a:t>16. "If you broke a lot of rules as a kid, you'd probably make a great entrepreneur."</a:t>
            </a:r>
            <a:r>
              <a:rPr lang="en-US" sz="1600" b="1" dirty="0">
                <a:solidFill>
                  <a:srgbClr val="0070C0"/>
                </a:solidFill>
                <a:latin typeface="Times New Roman" panose="02020603050405020304" pitchFamily="18" charset="0"/>
                <a:cs typeface="Times New Roman" panose="02020603050405020304" pitchFamily="18" charset="0"/>
              </a:rPr>
              <a:t> - Harley Finkelstein, president of Shopify</a:t>
            </a:r>
          </a:p>
        </p:txBody>
      </p:sp>
      <p:pic>
        <p:nvPicPr>
          <p:cNvPr id="2" name="Picture 2" descr="The people who are crazy enough to think they can change the world are the ones who do. - Steve Jobs">
            <a:extLst>
              <a:ext uri="{FF2B5EF4-FFF2-40B4-BE49-F238E27FC236}">
                <a16:creationId xmlns:a16="http://schemas.microsoft.com/office/drawing/2014/main" id="{D773CE76-A87B-C543-CC46-46D05BE3ED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0947" y="3506993"/>
            <a:ext cx="5003564" cy="334390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389705"/>
            <a:ext cx="8674088" cy="467820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rPr>
              <a:t>Learn how to develop your value solution based on your overall strategy.</a:t>
            </a:r>
          </a:p>
          <a:p>
            <a:pPr marR="0" lvl="0" algn="just" defTabSz="914400" rtl="0" eaLnBrk="1" fontAlgn="auto" latinLnBrk="0" hangingPunct="1">
              <a:lnSpc>
                <a:spcPct val="100000"/>
              </a:lnSpc>
              <a:spcBef>
                <a:spcPts val="0"/>
              </a:spcBef>
              <a:spcAft>
                <a:spcPts val="0"/>
              </a:spcAft>
              <a:buClrTx/>
              <a:buSzTx/>
              <a:tabLst/>
              <a:defRPr/>
            </a:pPr>
            <a:r>
              <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rPr>
              <a:t>2. Understand the key drivers that are integral to buyers' demands and expectations within your industry.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rPr>
              <a:t>3. Know how your own value solution is matched and compared against these drivers within your marketplace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rPr>
              <a:t>4. Learn the value of the perceptual map and how the map is used to maintain and exceed your competition in your industry.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0A1F61"/>
                </a:solidFill>
                <a:cs typeface="Tajawal ExtraBold" panose="00000800000000000000" pitchFamily="2" charset="-78"/>
              </a:rPr>
              <a:t>5. Learn how to develop and gain an appreciation for a “Go-to-Market” strategy that is based on your value solution, the drivers in the industry, and your competitive positioning.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Tajawal ExtraBold" panose="00000800000000000000" pitchFamily="2" charset="-78"/>
                <a:ea typeface="+mn-ea"/>
                <a:cs typeface="Tajawal ExtraBold" panose="00000800000000000000" pitchFamily="2" charset="-78"/>
              </a:rPr>
              <a:t>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960974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865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306707"/>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73563"/>
            <a:ext cx="9893651" cy="4585871"/>
          </a:xfrm>
          <a:prstGeom prst="rect">
            <a:avLst/>
          </a:prstGeom>
          <a:noFill/>
        </p:spPr>
        <p:txBody>
          <a:bodyPr wrap="square" rtlCol="0">
            <a:spAutoFit/>
          </a:bodyPr>
          <a:lstStyle/>
          <a:p>
            <a:pPr algn="just"/>
            <a:r>
              <a:rPr lang="en-US" sz="2400" b="1" i="0" dirty="0">
                <a:solidFill>
                  <a:srgbClr val="333333"/>
                </a:solidFill>
                <a:effectLst/>
              </a:rPr>
              <a:t>Designing Your Firm's Value Solution(s)</a:t>
            </a:r>
          </a:p>
          <a:p>
            <a:pPr marL="342900" indent="-342900" algn="just">
              <a:buFont typeface="Arial" panose="020B0604020202020204" pitchFamily="34" charset="0"/>
              <a:buChar char="•"/>
            </a:pPr>
            <a:r>
              <a:rPr lang="en-US" sz="2400" b="0" i="0" dirty="0">
                <a:solidFill>
                  <a:srgbClr val="333333"/>
                </a:solidFill>
                <a:effectLst/>
              </a:rPr>
              <a:t>Prior to putting together any type of messaging regarding how the entrepreneur will deliver on the strategy, </a:t>
            </a:r>
            <a:r>
              <a:rPr lang="en-US" sz="2400" b="1" i="0" u="sng" dirty="0">
                <a:solidFill>
                  <a:srgbClr val="FF0000"/>
                </a:solidFill>
                <a:effectLst/>
              </a:rPr>
              <a:t>it is necessary to establish the firm's unique selling point</a:t>
            </a:r>
            <a:r>
              <a:rPr lang="en-US" sz="2400" b="0" i="0" dirty="0">
                <a:solidFill>
                  <a:srgbClr val="333333"/>
                </a:solidFill>
                <a:effectLst/>
              </a:rPr>
              <a:t>—otherwise known as the </a:t>
            </a:r>
            <a:r>
              <a:rPr lang="en-US" sz="2400" b="1" i="0" dirty="0">
                <a:solidFill>
                  <a:srgbClr val="FF0000"/>
                </a:solidFill>
                <a:effectLst/>
              </a:rPr>
              <a:t>value solution</a:t>
            </a:r>
            <a:r>
              <a:rPr lang="en-US" sz="2000" b="0" i="0" dirty="0">
                <a:solidFill>
                  <a:srgbClr val="333333"/>
                </a:solidFill>
                <a:effectLst/>
              </a:rPr>
              <a:t>. </a:t>
            </a:r>
            <a:r>
              <a:rPr lang="en-US" sz="2400" b="0" i="0" dirty="0">
                <a:solidFill>
                  <a:srgbClr val="333333"/>
                </a:solidFill>
                <a:effectLst/>
              </a:rPr>
              <a:t>This is directly related to developing the firm's strategy as presented in advance.</a:t>
            </a:r>
          </a:p>
          <a:p>
            <a:pPr marL="342900" indent="-342900" algn="just">
              <a:buFont typeface="Arial" panose="020B0604020202020204" pitchFamily="34" charset="0"/>
              <a:buChar char="•"/>
            </a:pPr>
            <a:r>
              <a:rPr lang="en-US" sz="2400" b="0" i="0" dirty="0">
                <a:solidFill>
                  <a:srgbClr val="333333"/>
                </a:solidFill>
                <a:effectLst/>
              </a:rPr>
              <a:t>Previously, you had the opportunity to learn the benefits that win customers and how to sustain your competitive advantage. </a:t>
            </a:r>
          </a:p>
          <a:p>
            <a:pPr marL="342900" indent="-342900" algn="just">
              <a:buFont typeface="Arial" panose="020B0604020202020204" pitchFamily="34" charset="0"/>
              <a:buChar char="•"/>
            </a:pPr>
            <a:r>
              <a:rPr lang="en-US" sz="2400" b="0" i="0" dirty="0">
                <a:solidFill>
                  <a:srgbClr val="FF0000"/>
                </a:solidFill>
                <a:effectLst/>
              </a:rPr>
              <a:t>Now, </a:t>
            </a:r>
            <a:r>
              <a:rPr lang="en-US" sz="2400" b="1" i="0" dirty="0">
                <a:solidFill>
                  <a:srgbClr val="FF0000"/>
                </a:solidFill>
                <a:effectLst/>
              </a:rPr>
              <a:t>begin defining your value solution </a:t>
            </a:r>
            <a:r>
              <a:rPr lang="en-US" sz="2400" b="0" i="0" dirty="0">
                <a:solidFill>
                  <a:srgbClr val="FF0000"/>
                </a:solidFill>
                <a:effectLst/>
              </a:rPr>
              <a:t>along the similar categories of value and cost-benefits of customer convenience, price, productivity, simplicity, convenience, and image.</a:t>
            </a:r>
          </a:p>
          <a:p>
            <a:pPr marL="342900" indent="-342900" algn="just">
              <a:buFont typeface="Arial" panose="020B0604020202020204" pitchFamily="34" charset="0"/>
              <a:buChar char="•"/>
            </a:pPr>
            <a:r>
              <a:rPr lang="en-US" sz="2400" b="0" i="0" dirty="0">
                <a:solidFill>
                  <a:srgbClr val="333333"/>
                </a:solidFill>
                <a:effectLst/>
              </a:rPr>
              <a:t>Under these categories, think about how your company, your service, and/or product is different from anyone else’s. </a:t>
            </a:r>
          </a:p>
        </p:txBody>
      </p:sp>
      <p:pic>
        <p:nvPicPr>
          <p:cNvPr id="2" name="Graphic 21">
            <a:extLst>
              <a:ext uri="{FF2B5EF4-FFF2-40B4-BE49-F238E27FC236}">
                <a16:creationId xmlns:a16="http://schemas.microsoft.com/office/drawing/2014/main" id="{0C261129-9043-DC31-CA1A-82EDC96A3F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376118290"/>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88213" y="779927"/>
            <a:ext cx="4128422" cy="5531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3353" y="1428065"/>
            <a:ext cx="9893651" cy="4154984"/>
          </a:xfrm>
          <a:prstGeom prst="rect">
            <a:avLst/>
          </a:prstGeom>
          <a:noFill/>
        </p:spPr>
        <p:txBody>
          <a:bodyPr wrap="square" rtlCol="0">
            <a:spAutoFit/>
          </a:bodyPr>
          <a:lstStyle/>
          <a:p>
            <a:pPr algn="just"/>
            <a:r>
              <a:rPr lang="en-US" sz="2400" b="1" i="0" dirty="0">
                <a:solidFill>
                  <a:srgbClr val="333333"/>
                </a:solidFill>
                <a:effectLst/>
              </a:rPr>
              <a:t>Designing Your Firm's Value Solution(s) </a:t>
            </a:r>
            <a:r>
              <a:rPr lang="en-US" sz="2400" b="1" i="1" dirty="0">
                <a:solidFill>
                  <a:srgbClr val="333333"/>
                </a:solidFill>
                <a:effectLst/>
              </a:rPr>
              <a:t>(Cont.)</a:t>
            </a:r>
          </a:p>
          <a:p>
            <a:pPr marL="342900" indent="-342900" algn="just">
              <a:buFont typeface="Arial" panose="020B0604020202020204" pitchFamily="34" charset="0"/>
              <a:buChar char="•"/>
            </a:pPr>
            <a:r>
              <a:rPr lang="en-US" sz="2000" b="1" i="0" u="sng" dirty="0">
                <a:solidFill>
                  <a:srgbClr val="333333"/>
                </a:solidFill>
                <a:effectLst/>
              </a:rPr>
              <a:t>To further perceive and develop your value solution, begin by considering the following:</a:t>
            </a:r>
          </a:p>
          <a:p>
            <a:pPr marL="342900" indent="-342900" algn="just">
              <a:buFont typeface="Wingdings" panose="05000000000000000000" pitchFamily="2" charset="2"/>
              <a:buChar char="q"/>
            </a:pPr>
            <a:r>
              <a:rPr lang="en-US" sz="2000" dirty="0"/>
              <a:t> </a:t>
            </a:r>
            <a:r>
              <a:rPr lang="en-US" sz="2000" dirty="0">
                <a:solidFill>
                  <a:srgbClr val="333333"/>
                </a:solidFill>
              </a:rPr>
              <a:t>     </a:t>
            </a:r>
            <a:r>
              <a:rPr lang="en-US" sz="2000" b="0" i="0" dirty="0">
                <a:solidFill>
                  <a:srgbClr val="333333"/>
                </a:solidFill>
                <a:effectLst/>
              </a:rPr>
              <a:t> </a:t>
            </a:r>
            <a:r>
              <a:rPr lang="en-US" sz="2000" b="0" i="0" dirty="0">
                <a:solidFill>
                  <a:srgbClr val="FF0000"/>
                </a:solidFill>
                <a:effectLst/>
              </a:rPr>
              <a:t>What solution or need does your product/service fill in the eyes of your customers? </a:t>
            </a:r>
            <a:r>
              <a:rPr lang="en-US" sz="2000" b="0" i="0" dirty="0">
                <a:solidFill>
                  <a:srgbClr val="333333"/>
                </a:solidFill>
                <a:effectLst/>
              </a:rPr>
              <a:t>Why would they want your product/service? How does the solution improve the lives of your potential customers? Go ahead and develop a full list based on these questions and then also consider:</a:t>
            </a:r>
          </a:p>
          <a:p>
            <a:pPr marL="342900" indent="-342900" algn="just">
              <a:buFont typeface="Wingdings" panose="05000000000000000000" pitchFamily="2" charset="2"/>
              <a:buChar char="q"/>
            </a:pPr>
            <a:r>
              <a:rPr lang="en-US" sz="2000" b="0" i="0" dirty="0">
                <a:solidFill>
                  <a:srgbClr val="FF0000"/>
                </a:solidFill>
                <a:effectLst/>
              </a:rPr>
              <a:t>Would you buy this product? Why or why not? </a:t>
            </a:r>
            <a:r>
              <a:rPr lang="en-US" sz="2000" b="0" i="0" dirty="0">
                <a:solidFill>
                  <a:srgbClr val="333333"/>
                </a:solidFill>
                <a:effectLst/>
              </a:rPr>
              <a:t>If not, this may give you an insight into potential weaknesses, areas that you need to improve and enhance before placing your product/service in the marketplace. Essentially, </a:t>
            </a:r>
            <a:r>
              <a:rPr lang="en-US" sz="2000" b="0" i="0" dirty="0">
                <a:solidFill>
                  <a:srgbClr val="FF0000"/>
                </a:solidFill>
                <a:effectLst/>
              </a:rPr>
              <a:t>you could reverse these weaknesses and turn them into a value solution that makes a difference in how customers perceive and buy your product/service</a:t>
            </a:r>
            <a:r>
              <a:rPr lang="en-US" sz="2000" b="0" i="0" dirty="0">
                <a:solidFill>
                  <a:srgbClr val="333333"/>
                </a:solidFill>
                <a:effectLst/>
              </a:rPr>
              <a:t>.</a:t>
            </a:r>
          </a:p>
          <a:p>
            <a:pPr marL="342900" indent="-342900" algn="just">
              <a:buFont typeface="Arial" panose="020B0604020202020204" pitchFamily="34" charset="0"/>
              <a:buChar char="•"/>
            </a:pPr>
            <a:r>
              <a:rPr lang="en-US" sz="2000" b="0" i="0" dirty="0">
                <a:solidFill>
                  <a:srgbClr val="333333"/>
                </a:solidFill>
                <a:effectLst/>
              </a:rPr>
              <a:t>From there, you can then start to determine who will most benefit from your product and/or service. All this information can then be mapped out using </a:t>
            </a:r>
            <a:r>
              <a:rPr lang="en-US" sz="2000" b="0" i="0" dirty="0">
                <a:solidFill>
                  <a:srgbClr val="046FF8"/>
                </a:solidFill>
                <a:effectLst/>
              </a:rPr>
              <a:t>Table1</a:t>
            </a:r>
            <a:r>
              <a:rPr lang="en-US" sz="2000" b="0" i="0" dirty="0">
                <a:solidFill>
                  <a:srgbClr val="333333"/>
                </a:solidFill>
                <a:effectLst/>
              </a:rPr>
              <a:t>.</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4FCA2CF3-D5B8-FFAC-FBFF-53949598A9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330356450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1E893308-99E7-4D17-D55F-63711F561F11}"/>
              </a:ext>
            </a:extLst>
          </p:cNvPr>
          <p:cNvPicPr>
            <a:picLocks noChangeAspect="1"/>
          </p:cNvPicPr>
          <p:nvPr/>
        </p:nvPicPr>
        <p:blipFill>
          <a:blip r:embed="rId2"/>
          <a:stretch>
            <a:fillRect/>
          </a:stretch>
        </p:blipFill>
        <p:spPr>
          <a:xfrm>
            <a:off x="564289" y="1861073"/>
            <a:ext cx="9633960" cy="3711736"/>
          </a:xfrm>
          <a:prstGeom prst="rect">
            <a:avLst/>
          </a:prstGeom>
        </p:spPr>
      </p:pic>
      <p:pic>
        <p:nvPicPr>
          <p:cNvPr id="2" name="Graphic 21">
            <a:extLst>
              <a:ext uri="{FF2B5EF4-FFF2-40B4-BE49-F238E27FC236}">
                <a16:creationId xmlns:a16="http://schemas.microsoft.com/office/drawing/2014/main" id="{B2D83D21-5459-34E2-67B4-41C1CDB7E7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78026352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191" y="1150455"/>
            <a:ext cx="10079071" cy="47089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2693"/>
            <a:ext cx="9893651" cy="4708981"/>
          </a:xfrm>
          <a:prstGeom prst="rect">
            <a:avLst/>
          </a:prstGeom>
          <a:noFill/>
        </p:spPr>
        <p:txBody>
          <a:bodyPr wrap="square" rtlCol="0">
            <a:spAutoFit/>
          </a:bodyPr>
          <a:lstStyle/>
          <a:p>
            <a:pPr algn="just"/>
            <a:r>
              <a:rPr lang="en-US" sz="2000" dirty="0">
                <a:solidFill>
                  <a:srgbClr val="2D3956"/>
                </a:solidFill>
                <a:cs typeface="Tajawal ExtraBold" panose="00000800000000000000" pitchFamily="2" charset="-78"/>
              </a:rPr>
              <a:t>If you are having difficulty in listing the benefits, examine further how the categories of customer convenience, price, productivity, simplicity, and image can then be differentiated from the competition. </a:t>
            </a:r>
            <a:r>
              <a:rPr lang="en-US" sz="2000" b="1" i="1" u="sng" dirty="0">
                <a:solidFill>
                  <a:srgbClr val="2D3956"/>
                </a:solidFill>
                <a:cs typeface="Tajawal ExtraBold" panose="00000800000000000000" pitchFamily="2" charset="-78"/>
              </a:rPr>
              <a:t>For example:</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a:t>
            </a:r>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customer convenience</a:t>
            </a:r>
            <a:r>
              <a:rPr lang="en-US" sz="2000" dirty="0">
                <a:solidFill>
                  <a:srgbClr val="2D3956"/>
                </a:solidFill>
                <a:cs typeface="Tajawal ExtraBold" panose="00000800000000000000" pitchFamily="2" charset="-78"/>
              </a:rPr>
              <a:t>, who within your firm's industry is emphasizing customer convenience?</a:t>
            </a:r>
          </a:p>
          <a:p>
            <a:pPr algn="just"/>
            <a:r>
              <a:rPr lang="en-US" sz="2000" dirty="0">
                <a:solidFill>
                  <a:srgbClr val="2D3956"/>
                </a:solidFill>
                <a:cs typeface="Tajawal ExtraBold" panose="00000800000000000000" pitchFamily="2" charset="-78"/>
              </a:rPr>
              <a:t>Where are there gaps? How does your primary market currently go about buying existing products or services of this type? How can your new venture create a solution or solutions to offer customer convenience?</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price</a:t>
            </a:r>
            <a:r>
              <a:rPr lang="en-US" sz="2000" dirty="0">
                <a:solidFill>
                  <a:srgbClr val="2D3956"/>
                </a:solidFill>
                <a:cs typeface="Tajawal ExtraBold" panose="00000800000000000000" pitchFamily="2" charset="-78"/>
              </a:rPr>
              <a:t>, how does your pricing strategy compare to others in the industry? Is pricing a major buying criterion for your customers? If so, how can you make price a key differentiator (while keeping your</a:t>
            </a:r>
          </a:p>
          <a:p>
            <a:pPr algn="just"/>
            <a:r>
              <a:rPr lang="en-US" sz="2000" dirty="0">
                <a:solidFill>
                  <a:srgbClr val="2D3956"/>
                </a:solidFill>
                <a:cs typeface="Tajawal ExtraBold" panose="00000800000000000000" pitchFamily="2" charset="-78"/>
              </a:rPr>
              <a:t>viability and business expenses in mind)?</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productivity</a:t>
            </a:r>
            <a:r>
              <a:rPr lang="en-US" sz="2000" dirty="0">
                <a:solidFill>
                  <a:srgbClr val="2D3956"/>
                </a:solidFill>
                <a:cs typeface="Tajawal ExtraBold" panose="00000800000000000000" pitchFamily="2" charset="-78"/>
              </a:rPr>
              <a:t>, how does your product/service improve or enhance the productivity and efficiency of your market? How can you make sure that efficiency is perceived as a key marketing or selling point of what your firm offers or how it conducts business?</a:t>
            </a:r>
          </a:p>
        </p:txBody>
      </p:sp>
      <p:pic>
        <p:nvPicPr>
          <p:cNvPr id="2" name="Graphic 21">
            <a:extLst>
              <a:ext uri="{FF2B5EF4-FFF2-40B4-BE49-F238E27FC236}">
                <a16:creationId xmlns:a16="http://schemas.microsoft.com/office/drawing/2014/main" id="{E3B35437-FF44-4DFF-0F2F-A652DD21DA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6653801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655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354765"/>
          </a:xfrm>
          <a:prstGeom prst="rect">
            <a:avLst/>
          </a:prstGeom>
          <a:noFill/>
        </p:spPr>
        <p:txBody>
          <a:bodyPr wrap="square" rtlCol="0">
            <a:spAutoFit/>
          </a:bodyPr>
          <a:lstStyle/>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simplicity, </a:t>
            </a:r>
            <a:r>
              <a:rPr lang="en-US" sz="2000" dirty="0">
                <a:solidFill>
                  <a:srgbClr val="2D3956"/>
                </a:solidFill>
                <a:cs typeface="Tajawal ExtraBold" panose="00000800000000000000" pitchFamily="2" charset="-78"/>
              </a:rPr>
              <a:t>how does your product or service meet some of the basic needs and solve the current problems of your customers?</a:t>
            </a:r>
          </a:p>
          <a:p>
            <a:pPr algn="just"/>
            <a:endParaRPr lang="en-US" sz="2000" dirty="0">
              <a:solidFill>
                <a:srgbClr val="2D3956"/>
              </a:solidFill>
              <a:cs typeface="Tajawal ExtraBold" panose="00000800000000000000" pitchFamily="2" charset="-78"/>
            </a:endParaRP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image, </a:t>
            </a:r>
            <a:r>
              <a:rPr lang="en-US" sz="2000" dirty="0">
                <a:solidFill>
                  <a:srgbClr val="2D3956"/>
                </a:solidFill>
                <a:cs typeface="Tajawal ExtraBold" panose="00000800000000000000" pitchFamily="2" charset="-78"/>
              </a:rPr>
              <a:t>how do your potential or current customers perceive the benefits of your business? What are their sources of information? Word of mouth? Trade publications? The Internet? How can you build or improve the image of your product/service solutions?</a:t>
            </a:r>
          </a:p>
          <a:p>
            <a:pPr algn="just"/>
            <a:endParaRPr lang="en-US" sz="2000" dirty="0">
              <a:solidFill>
                <a:srgbClr val="2D3956"/>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cs typeface="Tajawal ExtraBold" panose="00000800000000000000" pitchFamily="2" charset="-78"/>
              </a:rPr>
              <a:t>By answering these questions, you can then further develop your value solution(s) and refine it to communicate your message directly to where your market would look and find information related to your business.</a:t>
            </a:r>
          </a:p>
        </p:txBody>
      </p:sp>
      <p:pic>
        <p:nvPicPr>
          <p:cNvPr id="2" name="Graphic 21">
            <a:extLst>
              <a:ext uri="{FF2B5EF4-FFF2-40B4-BE49-F238E27FC236}">
                <a16:creationId xmlns:a16="http://schemas.microsoft.com/office/drawing/2014/main" id="{0BDB0F6A-AC82-7E8B-D5D6-C96CB0B64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40349734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543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6051"/>
            <a:ext cx="9893651" cy="4524315"/>
          </a:xfrm>
          <a:prstGeom prst="rect">
            <a:avLst/>
          </a:prstGeom>
          <a:noFill/>
        </p:spPr>
        <p:txBody>
          <a:bodyPr wrap="square" rtlCol="0">
            <a:spAutoFit/>
          </a:bodyPr>
          <a:lstStyle/>
          <a:p>
            <a:pPr algn="just"/>
            <a:r>
              <a:rPr lang="en-US" sz="2800" b="1" dirty="0">
                <a:solidFill>
                  <a:srgbClr val="FF0000"/>
                </a:solidFill>
                <a:cs typeface="Tajawal ExtraBold" panose="00000800000000000000" pitchFamily="2" charset="-78"/>
              </a:rPr>
              <a:t>Market-to-Market Creative Connections</a:t>
            </a:r>
          </a:p>
          <a:p>
            <a:pPr marL="342900" indent="-342900" algn="just">
              <a:buFont typeface="Arial" panose="020B0604020202020204" pitchFamily="34" charset="0"/>
              <a:buChar char="•"/>
            </a:pPr>
            <a:r>
              <a:rPr lang="en-US" sz="2000" dirty="0">
                <a:solidFill>
                  <a:srgbClr val="FF0000"/>
                </a:solidFill>
                <a:cs typeface="Tajawal ExtraBold" panose="00000800000000000000" pitchFamily="2" charset="-78"/>
              </a:rPr>
              <a:t>This tool, in which creative connections are forged between the intended market and an unrelated market</a:t>
            </a:r>
            <a:r>
              <a:rPr lang="en-US" sz="2000" dirty="0">
                <a:solidFill>
                  <a:srgbClr val="2D3956"/>
                </a:solidFill>
                <a:cs typeface="Tajawal ExtraBold" panose="00000800000000000000" pitchFamily="2" charset="-78"/>
              </a:rPr>
              <a:t>, </a:t>
            </a:r>
            <a:r>
              <a:rPr lang="en-US" sz="2000" u="sng" dirty="0">
                <a:solidFill>
                  <a:srgbClr val="2D3956"/>
                </a:solidFill>
                <a:cs typeface="Tajawal ExtraBold" panose="00000800000000000000" pitchFamily="2" charset="-78"/>
              </a:rPr>
              <a:t>will </a:t>
            </a:r>
            <a:r>
              <a:rPr lang="en-US" sz="2000" u="sng" dirty="0">
                <a:solidFill>
                  <a:srgbClr val="FF0000"/>
                </a:solidFill>
                <a:cs typeface="Tajawal ExtraBold" panose="00000800000000000000" pitchFamily="2" charset="-78"/>
              </a:rPr>
              <a:t>help the entrepreneur to generate ideas for:</a:t>
            </a:r>
          </a:p>
          <a:p>
            <a:pPr algn="just"/>
            <a:r>
              <a:rPr lang="en-US" sz="2000" dirty="0">
                <a:solidFill>
                  <a:srgbClr val="FF0000"/>
                </a:solidFill>
                <a:cs typeface="Tajawal ExtraBold" panose="00000800000000000000" pitchFamily="2" charset="-78"/>
              </a:rPr>
              <a:t>         -- positioning the new venture,</a:t>
            </a:r>
          </a:p>
          <a:p>
            <a:pPr algn="just"/>
            <a:r>
              <a:rPr lang="en-US" sz="2000" dirty="0">
                <a:solidFill>
                  <a:srgbClr val="FF0000"/>
                </a:solidFill>
                <a:cs typeface="Tajawal ExtraBold" panose="00000800000000000000" pitchFamily="2" charset="-78"/>
              </a:rPr>
              <a:t>         -- promoting its products and services, and </a:t>
            </a:r>
          </a:p>
          <a:p>
            <a:pPr algn="just"/>
            <a:r>
              <a:rPr lang="en-US" sz="2000" dirty="0">
                <a:solidFill>
                  <a:srgbClr val="FF0000"/>
                </a:solidFill>
                <a:cs typeface="Tajawal ExtraBold" panose="00000800000000000000" pitchFamily="2" charset="-78"/>
              </a:rPr>
              <a:t>         -- developing and extending the value solution.</a:t>
            </a:r>
          </a:p>
          <a:p>
            <a:pPr algn="just"/>
            <a:endParaRPr lang="en-US" sz="2000" dirty="0">
              <a:solidFill>
                <a:srgbClr val="FF0000"/>
              </a:solidFill>
              <a:cs typeface="Tajawal ExtraBold" panose="00000800000000000000" pitchFamily="2" charset="-78"/>
            </a:endParaRPr>
          </a:p>
          <a:p>
            <a:pPr algn="just"/>
            <a:r>
              <a:rPr lang="en-US" sz="2000" b="1" dirty="0">
                <a:solidFill>
                  <a:srgbClr val="2D3956"/>
                </a:solidFill>
                <a:cs typeface="Tajawal ExtraBold" panose="00000800000000000000" pitchFamily="2" charset="-78"/>
              </a:rPr>
              <a:t>1. Business description</a:t>
            </a:r>
          </a:p>
          <a:p>
            <a:pPr algn="just"/>
            <a:r>
              <a:rPr lang="en-US" sz="2000" dirty="0">
                <a:solidFill>
                  <a:srgbClr val="2D3956"/>
                </a:solidFill>
                <a:cs typeface="Tajawal ExtraBold" panose="00000800000000000000" pitchFamily="2" charset="-78"/>
              </a:rPr>
              <a:t>Write </a:t>
            </a:r>
            <a:r>
              <a:rPr lang="en-US" sz="2000" dirty="0">
                <a:solidFill>
                  <a:srgbClr val="FF0000"/>
                </a:solidFill>
                <a:cs typeface="Tajawal ExtraBold" panose="00000800000000000000" pitchFamily="2" charset="-78"/>
              </a:rPr>
              <a:t>the nature of the business in a word or a short phrase</a:t>
            </a:r>
            <a:r>
              <a:rPr lang="en-US" sz="2000" dirty="0">
                <a:solidFill>
                  <a:srgbClr val="2D3956"/>
                </a:solidFill>
                <a:cs typeface="Tajawal ExtraBold" panose="00000800000000000000" pitchFamily="2" charset="-78"/>
              </a:rPr>
              <a:t>.</a:t>
            </a:r>
          </a:p>
          <a:p>
            <a:pPr algn="just"/>
            <a:r>
              <a:rPr lang="en-US" sz="2000" b="1" dirty="0">
                <a:solidFill>
                  <a:srgbClr val="2D3956"/>
                </a:solidFill>
                <a:cs typeface="Tajawal ExtraBold" panose="00000800000000000000" pitchFamily="2" charset="-78"/>
              </a:rPr>
              <a:t>2. Attribution list</a:t>
            </a:r>
          </a:p>
          <a:p>
            <a:pPr algn="just"/>
            <a:r>
              <a:rPr lang="en-US" sz="2000" dirty="0">
                <a:solidFill>
                  <a:srgbClr val="FF0000"/>
                </a:solidFill>
                <a:cs typeface="Tajawal ExtraBold" panose="00000800000000000000" pitchFamily="2" charset="-78"/>
              </a:rPr>
              <a:t>List all the features</a:t>
            </a:r>
            <a:r>
              <a:rPr lang="en-US" sz="2000" dirty="0">
                <a:solidFill>
                  <a:srgbClr val="2D3956"/>
                </a:solidFill>
                <a:cs typeface="Tajawal ExtraBold" panose="00000800000000000000" pitchFamily="2" charset="-78"/>
              </a:rPr>
              <a:t>, (e.g., characteristics, services, products, promotion methods, value offered) </a:t>
            </a:r>
            <a:r>
              <a:rPr lang="en-US" sz="2000" dirty="0">
                <a:solidFill>
                  <a:srgbClr val="FF0000"/>
                </a:solidFill>
                <a:cs typeface="Tajawal ExtraBold" panose="00000800000000000000" pitchFamily="2" charset="-78"/>
              </a:rPr>
              <a:t>that you associate with this business in a column on your paper</a:t>
            </a:r>
            <a:r>
              <a:rPr lang="en-US" sz="2000" dirty="0">
                <a:solidFill>
                  <a:srgbClr val="2D3956"/>
                </a:solidFill>
                <a:cs typeface="Tajawal ExtraBold" panose="00000800000000000000" pitchFamily="2" charset="-78"/>
              </a:rPr>
              <a:t>. </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If the business </a:t>
            </a:r>
            <a:r>
              <a:rPr lang="en-US" sz="2000" b="1" u="sng" dirty="0">
                <a:solidFill>
                  <a:srgbClr val="2D3956"/>
                </a:solidFill>
                <a:cs typeface="Tajawal ExtraBold" panose="00000800000000000000" pitchFamily="2" charset="-78"/>
              </a:rPr>
              <a:t>is not yet </a:t>
            </a:r>
            <a:r>
              <a:rPr lang="en-US" sz="2000" b="1" dirty="0">
                <a:solidFill>
                  <a:srgbClr val="2D3956"/>
                </a:solidFill>
                <a:cs typeface="Tajawal ExtraBold" panose="00000800000000000000" pitchFamily="2" charset="-78"/>
              </a:rPr>
              <a:t>in existence</a:t>
            </a:r>
            <a:r>
              <a:rPr lang="en-US" sz="2000" dirty="0">
                <a:solidFill>
                  <a:srgbClr val="2D3956"/>
                </a:solidFill>
                <a:cs typeface="Tajawal ExtraBold" panose="00000800000000000000" pitchFamily="2" charset="-78"/>
              </a:rPr>
              <a:t>, </a:t>
            </a:r>
            <a:r>
              <a:rPr lang="en-US" sz="2000" dirty="0">
                <a:solidFill>
                  <a:srgbClr val="FF0000"/>
                </a:solidFill>
                <a:cs typeface="Tajawal ExtraBold" panose="00000800000000000000" pitchFamily="2" charset="-78"/>
              </a:rPr>
              <a:t>list your intended features. </a:t>
            </a:r>
          </a:p>
          <a:p>
            <a:pPr algn="just"/>
            <a:r>
              <a:rPr lang="en-US" sz="2000" dirty="0">
                <a:solidFill>
                  <a:srgbClr val="2D3956"/>
                </a:solidFill>
                <a:cs typeface="Tajawal ExtraBold" panose="00000800000000000000" pitchFamily="2" charset="-78"/>
              </a:rPr>
              <a:t>       **If it is an </a:t>
            </a:r>
            <a:r>
              <a:rPr lang="en-US" sz="2000" b="1" u="sng" dirty="0">
                <a:solidFill>
                  <a:srgbClr val="2D3956"/>
                </a:solidFill>
                <a:cs typeface="Tajawal ExtraBold" panose="00000800000000000000" pitchFamily="2" charset="-78"/>
              </a:rPr>
              <a:t>already established </a:t>
            </a:r>
            <a:r>
              <a:rPr lang="en-US" sz="2000" dirty="0">
                <a:solidFill>
                  <a:srgbClr val="2D3956"/>
                </a:solidFill>
                <a:cs typeface="Tajawal ExtraBold" panose="00000800000000000000" pitchFamily="2" charset="-78"/>
              </a:rPr>
              <a:t>business, </a:t>
            </a:r>
            <a:r>
              <a:rPr lang="en-US" sz="2000" dirty="0">
                <a:solidFill>
                  <a:srgbClr val="FF0000"/>
                </a:solidFill>
                <a:cs typeface="Tajawal ExtraBold" panose="00000800000000000000" pitchFamily="2" charset="-78"/>
              </a:rPr>
              <a:t>list the features it already provides.</a:t>
            </a:r>
          </a:p>
        </p:txBody>
      </p:sp>
      <p:pic>
        <p:nvPicPr>
          <p:cNvPr id="2" name="Graphic 21">
            <a:extLst>
              <a:ext uri="{FF2B5EF4-FFF2-40B4-BE49-F238E27FC236}">
                <a16:creationId xmlns:a16="http://schemas.microsoft.com/office/drawing/2014/main" id="{E9916E72-BE73-DECF-E497-1CBD418985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6506657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862322"/>
          </a:xfrm>
          <a:prstGeom prst="rect">
            <a:avLst/>
          </a:prstGeom>
          <a:noFill/>
        </p:spPr>
        <p:txBody>
          <a:bodyPr wrap="square" rtlCol="0">
            <a:spAutoFit/>
          </a:bodyPr>
          <a:lstStyle/>
          <a:p>
            <a:pPr algn="just"/>
            <a:r>
              <a:rPr lang="en-US" sz="2000" b="1" dirty="0">
                <a:solidFill>
                  <a:srgbClr val="2D3956"/>
                </a:solidFill>
                <a:cs typeface="Tajawal ExtraBold" panose="00000800000000000000" pitchFamily="2" charset="-78"/>
              </a:rPr>
              <a:t>3. Select a different type of business</a:t>
            </a:r>
          </a:p>
          <a:p>
            <a:pPr algn="just"/>
            <a:r>
              <a:rPr lang="en-US" sz="2000" dirty="0">
                <a:solidFill>
                  <a:srgbClr val="FF0000"/>
                </a:solidFill>
                <a:cs typeface="Tajawal ExtraBold" panose="00000800000000000000" pitchFamily="2" charset="-78"/>
              </a:rPr>
              <a:t>Pick an industry or business type that is distinctly different from yours or the one you are considering</a:t>
            </a:r>
            <a:r>
              <a:rPr lang="en-US" sz="2000" dirty="0">
                <a:solidFill>
                  <a:srgbClr val="2D3956"/>
                </a:solidFill>
                <a:cs typeface="Tajawal ExtraBold" panose="00000800000000000000" pitchFamily="2" charset="-78"/>
              </a:rPr>
              <a:t> and write the name of it at the top of the next column on the page.</a:t>
            </a:r>
          </a:p>
          <a:p>
            <a:pPr algn="just"/>
            <a:endParaRPr lang="en-US" sz="2000" dirty="0">
              <a:solidFill>
                <a:srgbClr val="2D3956"/>
              </a:solidFill>
              <a:cs typeface="Tajawal ExtraBold" panose="00000800000000000000" pitchFamily="2" charset="-78"/>
            </a:endParaRPr>
          </a:p>
          <a:p>
            <a:pPr algn="just"/>
            <a:r>
              <a:rPr lang="en-US" sz="2000" b="1" dirty="0">
                <a:solidFill>
                  <a:srgbClr val="2D3956"/>
                </a:solidFill>
                <a:cs typeface="Tajawal ExtraBold" panose="00000800000000000000" pitchFamily="2" charset="-78"/>
              </a:rPr>
              <a:t>4. Attribution list for different business</a:t>
            </a:r>
          </a:p>
          <a:p>
            <a:pPr algn="just"/>
            <a:r>
              <a:rPr lang="en-US" sz="2000" dirty="0">
                <a:solidFill>
                  <a:srgbClr val="FF0000"/>
                </a:solidFill>
                <a:cs typeface="Tajawal ExtraBold" panose="00000800000000000000" pitchFamily="2" charset="-78"/>
              </a:rPr>
              <a:t>List all the features</a:t>
            </a:r>
            <a:r>
              <a:rPr lang="en-US" sz="2000" dirty="0">
                <a:solidFill>
                  <a:srgbClr val="2D3956"/>
                </a:solidFill>
                <a:cs typeface="Tajawal ExtraBold" panose="00000800000000000000" pitchFamily="2" charset="-78"/>
              </a:rPr>
              <a:t>, (e.g., characteristics, services, products, promotion methods, value offered, etc.) </a:t>
            </a:r>
            <a:r>
              <a:rPr lang="en-US" sz="2000" dirty="0">
                <a:solidFill>
                  <a:srgbClr val="FF0000"/>
                </a:solidFill>
                <a:cs typeface="Tajawal ExtraBold" panose="00000800000000000000" pitchFamily="2" charset="-78"/>
              </a:rPr>
              <a:t>that you associate with this </a:t>
            </a:r>
            <a:r>
              <a:rPr lang="en-US" sz="2000" b="1" u="sng" dirty="0">
                <a:solidFill>
                  <a:srgbClr val="FF0000"/>
                </a:solidFill>
                <a:cs typeface="Tajawal ExtraBold" panose="00000800000000000000" pitchFamily="2" charset="-78"/>
              </a:rPr>
              <a:t>different</a:t>
            </a:r>
            <a:r>
              <a:rPr lang="en-US" sz="2000" dirty="0">
                <a:solidFill>
                  <a:srgbClr val="FF0000"/>
                </a:solidFill>
                <a:cs typeface="Tajawal ExtraBold" panose="00000800000000000000" pitchFamily="2" charset="-78"/>
              </a:rPr>
              <a:t> business</a:t>
            </a:r>
            <a:r>
              <a:rPr lang="en-US" sz="2000" dirty="0">
                <a:solidFill>
                  <a:srgbClr val="2D3956"/>
                </a:solidFill>
                <a:cs typeface="Tajawal ExtraBold" panose="00000800000000000000" pitchFamily="2" charset="-78"/>
              </a:rPr>
              <a:t>. Write </a:t>
            </a:r>
            <a:r>
              <a:rPr lang="en-US" sz="2000" dirty="0">
                <a:solidFill>
                  <a:srgbClr val="FF0000"/>
                </a:solidFill>
                <a:cs typeface="Tajawal ExtraBold" panose="00000800000000000000" pitchFamily="2" charset="-78"/>
              </a:rPr>
              <a:t>as much as you know about what this </a:t>
            </a:r>
            <a:r>
              <a:rPr lang="en-US" sz="2000" b="1" u="sng" dirty="0">
                <a:solidFill>
                  <a:srgbClr val="FF0000"/>
                </a:solidFill>
                <a:cs typeface="Tajawal ExtraBold" panose="00000800000000000000" pitchFamily="2" charset="-78"/>
              </a:rPr>
              <a:t>different</a:t>
            </a:r>
            <a:r>
              <a:rPr lang="en-US" sz="2000" dirty="0">
                <a:solidFill>
                  <a:srgbClr val="FF0000"/>
                </a:solidFill>
                <a:cs typeface="Tajawal ExtraBold" panose="00000800000000000000" pitchFamily="2" charset="-78"/>
              </a:rPr>
              <a:t> business </a:t>
            </a:r>
            <a:r>
              <a:rPr lang="en-US" sz="2000" dirty="0" err="1">
                <a:solidFill>
                  <a:srgbClr val="FF0000"/>
                </a:solidFill>
                <a:cs typeface="Tajawal ExtraBold" panose="00000800000000000000" pitchFamily="2" charset="-78"/>
              </a:rPr>
              <a:t>doeas</a:t>
            </a:r>
            <a:r>
              <a:rPr lang="en-US" sz="2000" dirty="0">
                <a:solidFill>
                  <a:srgbClr val="FF0000"/>
                </a:solidFill>
                <a:cs typeface="Tajawal ExtraBold" panose="00000800000000000000" pitchFamily="2" charset="-78"/>
              </a:rPr>
              <a:t> or could provide.</a:t>
            </a:r>
          </a:p>
          <a:p>
            <a:pPr algn="just"/>
            <a:endParaRPr lang="en-US" sz="2000" dirty="0">
              <a:solidFill>
                <a:srgbClr val="FF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217283FF-AF81-6FD7-E570-83AD810234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27743121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554545"/>
          </a:xfrm>
          <a:prstGeom prst="rect">
            <a:avLst/>
          </a:prstGeom>
          <a:noFill/>
        </p:spPr>
        <p:txBody>
          <a:bodyPr wrap="square" rtlCol="0">
            <a:spAutoFit/>
          </a:bodyPr>
          <a:lstStyle/>
          <a:p>
            <a:pPr algn="just"/>
            <a:r>
              <a:rPr lang="en-US" sz="2000" b="1" dirty="0">
                <a:solidFill>
                  <a:srgbClr val="2D3956"/>
                </a:solidFill>
                <a:cs typeface="Tajawal ExtraBold" panose="00000800000000000000" pitchFamily="2" charset="-78"/>
              </a:rPr>
              <a:t>5. Make creative connections</a:t>
            </a:r>
          </a:p>
          <a:p>
            <a:pPr algn="just"/>
            <a:r>
              <a:rPr lang="en-US" sz="2000" dirty="0">
                <a:solidFill>
                  <a:srgbClr val="2D3956"/>
                </a:solidFill>
                <a:cs typeface="Tajawal ExtraBold" panose="00000800000000000000" pitchFamily="2" charset="-78"/>
              </a:rPr>
              <a:t>• What do the attributes of the “different business or industry” suggest for your business or industry? For your value solution?</a:t>
            </a:r>
          </a:p>
          <a:p>
            <a:pPr algn="just"/>
            <a:r>
              <a:rPr lang="en-US" sz="2000" dirty="0">
                <a:solidFill>
                  <a:srgbClr val="2D3956"/>
                </a:solidFill>
                <a:cs typeface="Tajawal ExtraBold" panose="00000800000000000000" pitchFamily="2" charset="-78"/>
              </a:rPr>
              <a:t>• What could you put in place in your business that has been successful or a competitive advantage in the different business? How can information from a different industry partner assist you in developing your value solution(s)?</a:t>
            </a:r>
          </a:p>
          <a:p>
            <a:pPr algn="just"/>
            <a:r>
              <a:rPr lang="en-US" sz="2000" dirty="0">
                <a:solidFill>
                  <a:srgbClr val="2D3956"/>
                </a:solidFill>
                <a:cs typeface="Tajawal ExtraBold" panose="00000800000000000000" pitchFamily="2" charset="-78"/>
              </a:rPr>
              <a:t>• What opportunities did you discover for marketing your product/service? How can these opportunities be integrated into how you market your value solution?</a:t>
            </a:r>
          </a:p>
        </p:txBody>
      </p:sp>
      <p:pic>
        <p:nvPicPr>
          <p:cNvPr id="2" name="Graphic 21">
            <a:extLst>
              <a:ext uri="{FF2B5EF4-FFF2-40B4-BE49-F238E27FC236}">
                <a16:creationId xmlns:a16="http://schemas.microsoft.com/office/drawing/2014/main" id="{DF88FFE0-9AA3-FF7E-4A16-A012D6AAAC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94770254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144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16539"/>
          </a:xfrm>
          <a:prstGeom prst="rect">
            <a:avLst/>
          </a:prstGeom>
          <a:noFill/>
        </p:spPr>
        <p:txBody>
          <a:bodyPr wrap="square" rtlCol="0">
            <a:spAutoFit/>
          </a:bodyPr>
          <a:lstStyle/>
          <a:p>
            <a:pPr algn="just"/>
            <a:r>
              <a:rPr lang="en-US" sz="2400" b="1" i="0" dirty="0">
                <a:solidFill>
                  <a:srgbClr val="333333"/>
                </a:solidFill>
                <a:effectLst/>
              </a:rPr>
              <a:t>The Key Drivers Integral to Buyers' Demands and Expectations within Your Industry</a:t>
            </a:r>
          </a:p>
          <a:p>
            <a:pPr marL="342900" indent="-342900" algn="just">
              <a:buFont typeface="Arial" panose="020B0604020202020204" pitchFamily="34" charset="0"/>
              <a:buChar char="•"/>
            </a:pPr>
            <a:r>
              <a:rPr lang="en-US" sz="2000" b="0" i="0" dirty="0">
                <a:solidFill>
                  <a:srgbClr val="333333"/>
                </a:solidFill>
                <a:effectLst/>
              </a:rPr>
              <a:t>Once you have defined your firm's value solution(s), you will find that you will </a:t>
            </a:r>
            <a:r>
              <a:rPr lang="en-US" sz="2000" b="0" i="0" dirty="0">
                <a:solidFill>
                  <a:srgbClr val="FF0000"/>
                </a:solidFill>
                <a:effectLst/>
              </a:rPr>
              <a:t>need to revisit and adapt your strategy based on the conditions and context of your industry and marketplace. </a:t>
            </a:r>
          </a:p>
          <a:p>
            <a:pPr marL="342900" indent="-342900" algn="just">
              <a:buFont typeface="Arial" panose="020B0604020202020204" pitchFamily="34" charset="0"/>
              <a:buChar char="•"/>
            </a:pPr>
            <a:r>
              <a:rPr lang="en-US" sz="2000" b="1" i="0" dirty="0">
                <a:solidFill>
                  <a:srgbClr val="FF0000"/>
                </a:solidFill>
                <a:effectLst/>
              </a:rPr>
              <a:t>As</a:t>
            </a:r>
            <a:r>
              <a:rPr lang="en-US" sz="2000" b="0" i="0" dirty="0">
                <a:solidFill>
                  <a:srgbClr val="FF0000"/>
                </a:solidFill>
                <a:effectLst/>
              </a:rPr>
              <a:t> </a:t>
            </a:r>
            <a:r>
              <a:rPr lang="en-US" sz="2000" b="1" i="0" dirty="0">
                <a:solidFill>
                  <a:srgbClr val="FF0000"/>
                </a:solidFill>
                <a:effectLst/>
              </a:rPr>
              <a:t>customers' needs </a:t>
            </a:r>
            <a:r>
              <a:rPr lang="en-US" sz="2000" b="0" i="0" dirty="0">
                <a:solidFill>
                  <a:srgbClr val="FF0000"/>
                </a:solidFill>
                <a:effectLst/>
              </a:rPr>
              <a:t>and preferences</a:t>
            </a:r>
            <a:r>
              <a:rPr lang="en-US" sz="2000" b="1" i="0" dirty="0">
                <a:solidFill>
                  <a:srgbClr val="FF0000"/>
                </a:solidFill>
                <a:effectLst/>
              </a:rPr>
              <a:t> change</a:t>
            </a:r>
            <a:r>
              <a:rPr lang="en-US" sz="2000" b="0" i="0" dirty="0">
                <a:solidFill>
                  <a:srgbClr val="FF0000"/>
                </a:solidFill>
                <a:effectLst/>
              </a:rPr>
              <a:t>, your firm will </a:t>
            </a:r>
            <a:r>
              <a:rPr lang="en-US" sz="2000" b="1" i="0" dirty="0">
                <a:solidFill>
                  <a:srgbClr val="FF0000"/>
                </a:solidFill>
                <a:effectLst/>
              </a:rPr>
              <a:t>need to take a proactive approach</a:t>
            </a:r>
            <a:r>
              <a:rPr lang="en-US" sz="2000" b="0" i="0" dirty="0">
                <a:solidFill>
                  <a:srgbClr val="FF0000"/>
                </a:solidFill>
                <a:effectLst/>
              </a:rPr>
              <a:t> in understanding how these changes influence the overall operations </a:t>
            </a:r>
            <a:r>
              <a:rPr lang="en-US" sz="2000" b="0" i="0" dirty="0">
                <a:solidFill>
                  <a:srgbClr val="333333"/>
                </a:solidFill>
                <a:effectLst/>
              </a:rPr>
              <a:t>and efficiencies of your business. </a:t>
            </a:r>
          </a:p>
          <a:p>
            <a:pPr marL="342900" indent="-342900" algn="just">
              <a:buFont typeface="Arial" panose="020B0604020202020204" pitchFamily="34" charset="0"/>
              <a:buChar char="•"/>
            </a:pPr>
            <a:r>
              <a:rPr lang="en-US" sz="2000" b="0" i="0" dirty="0">
                <a:solidFill>
                  <a:srgbClr val="333333"/>
                </a:solidFill>
                <a:effectLst/>
              </a:rPr>
              <a:t>One of the ways to stay ahead and meet the expectations of your customers is to </a:t>
            </a:r>
            <a:r>
              <a:rPr lang="en-US" sz="2000" b="1" i="0" u="sng" dirty="0">
                <a:solidFill>
                  <a:srgbClr val="FF0000"/>
                </a:solidFill>
                <a:effectLst/>
              </a:rPr>
              <a:t>understand the key drivers of your venture within the industry.</a:t>
            </a:r>
            <a:r>
              <a:rPr lang="en-US" sz="2000" b="1" i="0" dirty="0">
                <a:solidFill>
                  <a:srgbClr val="333333"/>
                </a:solidFill>
                <a:effectLst/>
              </a:rPr>
              <a:t> </a:t>
            </a:r>
          </a:p>
          <a:p>
            <a:pPr marL="342900" indent="-342900" algn="just">
              <a:buFont typeface="Arial" panose="020B0604020202020204" pitchFamily="34" charset="0"/>
              <a:buChar char="•"/>
            </a:pPr>
            <a:r>
              <a:rPr lang="en-US" sz="2000" b="0" i="0" dirty="0">
                <a:solidFill>
                  <a:srgbClr val="333333"/>
                </a:solidFill>
                <a:effectLst/>
              </a:rPr>
              <a:t>The categories above are helpful in considering your firm's value solution(s) at the initial launch of your business. However, over time, you will want to adapt these categories to the needs and expectations that drive your customer buying decisions on a daily basis.</a:t>
            </a:r>
            <a:r>
              <a:rPr lang="en-US" sz="2000" dirty="0"/>
              <a:t> </a:t>
            </a:r>
          </a:p>
        </p:txBody>
      </p:sp>
      <p:pic>
        <p:nvPicPr>
          <p:cNvPr id="2" name="Graphic 21">
            <a:extLst>
              <a:ext uri="{FF2B5EF4-FFF2-40B4-BE49-F238E27FC236}">
                <a16:creationId xmlns:a16="http://schemas.microsoft.com/office/drawing/2014/main" id="{A0E69B54-570B-7DDA-A9AC-F10C514499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60747721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algn="just"/>
            <a:r>
              <a:rPr lang="en-US" sz="2400" b="1" i="0" dirty="0">
                <a:solidFill>
                  <a:srgbClr val="333333"/>
                </a:solidFill>
                <a:effectLst/>
              </a:rPr>
              <a:t>Matching and Refining the Value Solution(S) to Marketplace Drivers Over Time</a:t>
            </a:r>
          </a:p>
          <a:p>
            <a:pPr algn="just"/>
            <a:endParaRPr lang="en-US" sz="2000" b="1" i="0" dirty="0">
              <a:solidFill>
                <a:srgbClr val="333333"/>
              </a:solidFill>
              <a:effectLst/>
            </a:endParaRPr>
          </a:p>
          <a:p>
            <a:pPr marL="342900" indent="-342900" algn="just">
              <a:buFont typeface="Arial" panose="020B0604020202020204" pitchFamily="34" charset="0"/>
              <a:buChar char="•"/>
            </a:pPr>
            <a:r>
              <a:rPr lang="en-US" sz="2400" b="0" i="0" dirty="0">
                <a:solidFill>
                  <a:srgbClr val="333333"/>
                </a:solidFill>
                <a:effectLst/>
              </a:rPr>
              <a:t>Once the entrepreneur has determined the industry's key drivers over time, those drivers can be assessed based on how well they meet your firm's strategy and value solution(s).</a:t>
            </a:r>
          </a:p>
          <a:p>
            <a:pPr marL="342900" indent="-342900" algn="just">
              <a:buFont typeface="Arial" panose="020B0604020202020204" pitchFamily="34" charset="0"/>
              <a:buChar char="•"/>
            </a:pPr>
            <a:endParaRPr lang="en-US" sz="2400" b="0" i="0" dirty="0">
              <a:solidFill>
                <a:srgbClr val="333333"/>
              </a:solidFill>
              <a:effectLst/>
            </a:endParaRPr>
          </a:p>
          <a:p>
            <a:pPr marL="342900" indent="-342900" algn="just">
              <a:buFont typeface="Arial" panose="020B0604020202020204" pitchFamily="34" charset="0"/>
              <a:buChar char="•"/>
            </a:pPr>
            <a:r>
              <a:rPr lang="en-US" sz="2400" b="0" i="0" dirty="0">
                <a:solidFill>
                  <a:srgbClr val="333333"/>
                </a:solidFill>
                <a:effectLst/>
              </a:rPr>
              <a:t>Using the grid in </a:t>
            </a:r>
            <a:r>
              <a:rPr lang="en-US" sz="2400" b="0" i="0" dirty="0">
                <a:solidFill>
                  <a:srgbClr val="046FF8"/>
                </a:solidFill>
                <a:effectLst/>
              </a:rPr>
              <a:t>Table 2</a:t>
            </a:r>
            <a:r>
              <a:rPr lang="en-US" sz="2400" b="0" i="0" dirty="0">
                <a:solidFill>
                  <a:srgbClr val="333333"/>
                </a:solidFill>
                <a:effectLst/>
              </a:rPr>
              <a:t>, determine how well the strategy and solutions are matched against the key drivers in the market.</a:t>
            </a:r>
          </a:p>
          <a:p>
            <a:pPr algn="just"/>
            <a:r>
              <a:rPr lang="en-US" sz="2400" dirty="0"/>
              <a:t> </a:t>
            </a:r>
            <a:br>
              <a:rPr lang="en-US" sz="2000" dirty="0"/>
            </a:b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506EF275-6D1E-FDE8-58D4-C9E417EE2C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776630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923330"/>
          </a:xfrm>
          <a:prstGeom prst="rect">
            <a:avLst/>
          </a:prstGeom>
          <a:noFill/>
        </p:spPr>
        <p:txBody>
          <a:bodyPr wrap="square" rtlCol="0">
            <a:spAutoFit/>
          </a:bodyPr>
          <a:lstStyle/>
          <a:p>
            <a:r>
              <a:rPr lang="en-US" sz="1800" b="1" i="1" dirty="0">
                <a:solidFill>
                  <a:srgbClr val="333333"/>
                </a:solidFill>
                <a:effectLst/>
              </a:rPr>
              <a:t>Table 2 Matching Strategy, Solutions, and Market Drivers</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AA7F4B66-2847-07E6-AFC1-985AF9A47410}"/>
              </a:ext>
            </a:extLst>
          </p:cNvPr>
          <p:cNvPicPr>
            <a:picLocks noChangeAspect="1"/>
          </p:cNvPicPr>
          <p:nvPr/>
        </p:nvPicPr>
        <p:blipFill>
          <a:blip r:embed="rId3"/>
          <a:stretch>
            <a:fillRect/>
          </a:stretch>
        </p:blipFill>
        <p:spPr>
          <a:xfrm>
            <a:off x="619065" y="1783271"/>
            <a:ext cx="9534069" cy="3846441"/>
          </a:xfrm>
          <a:prstGeom prst="rect">
            <a:avLst/>
          </a:prstGeom>
        </p:spPr>
      </p:pic>
      <p:pic>
        <p:nvPicPr>
          <p:cNvPr id="2" name="Graphic 21">
            <a:extLst>
              <a:ext uri="{FF2B5EF4-FFF2-40B4-BE49-F238E27FC236}">
                <a16:creationId xmlns:a16="http://schemas.microsoft.com/office/drawing/2014/main" id="{8D0C4ABD-94B7-E98F-26AC-0778E1C41C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45783581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17821"/>
            <a:ext cx="10079070" cy="4708981"/>
          </a:xfrm>
          <a:prstGeom prst="rect">
            <a:avLst/>
          </a:prstGeom>
          <a:noFill/>
          <a:ln>
            <a:solidFill>
              <a:srgbClr val="00B0F0"/>
            </a:solidFill>
          </a:ln>
        </p:spPr>
        <p:txBody>
          <a:bodyPr wrap="square" rtlCol="0">
            <a:spAutoFit/>
          </a:bodyPr>
          <a:lstStyle/>
          <a:p>
            <a:pPr marL="342900" indent="-342900" algn="just">
              <a:buFont typeface="Arial" panose="020B0604020202020204" pitchFamily="34" charset="0"/>
              <a:buChar char="•"/>
            </a:pPr>
            <a:r>
              <a:rPr lang="en-US" sz="2000" b="0" i="0" dirty="0">
                <a:solidFill>
                  <a:srgbClr val="046FF8"/>
                </a:solidFill>
                <a:effectLst/>
              </a:rPr>
              <a:t>Table 2 </a:t>
            </a:r>
            <a:r>
              <a:rPr lang="en-US" sz="2000" b="0" i="0" dirty="0">
                <a:solidFill>
                  <a:srgbClr val="333333"/>
                </a:solidFill>
                <a:effectLst/>
              </a:rPr>
              <a:t>assists you in </a:t>
            </a:r>
            <a:r>
              <a:rPr lang="en-US" sz="2000" b="0" i="0" u="sng" dirty="0">
                <a:solidFill>
                  <a:srgbClr val="333333"/>
                </a:solidFill>
                <a:effectLst/>
              </a:rPr>
              <a:t>benchmarking areas where your firm requires attention </a:t>
            </a:r>
            <a:r>
              <a:rPr lang="en-US" sz="2000" b="0" i="0" dirty="0">
                <a:solidFill>
                  <a:srgbClr val="333333"/>
                </a:solidFill>
                <a:effectLst/>
              </a:rPr>
              <a:t>or </a:t>
            </a:r>
            <a:r>
              <a:rPr lang="en-US" sz="2000" b="0" i="0" u="sng" dirty="0">
                <a:solidFill>
                  <a:srgbClr val="333333"/>
                </a:solidFill>
                <a:effectLst/>
              </a:rPr>
              <a:t>where you lack the internal capabilities and resources </a:t>
            </a:r>
            <a:r>
              <a:rPr lang="en-US" sz="2000" b="0" i="0" dirty="0">
                <a:solidFill>
                  <a:srgbClr val="333333"/>
                </a:solidFill>
                <a:effectLst/>
              </a:rPr>
              <a:t>to meet the needs of the marketplace. </a:t>
            </a:r>
          </a:p>
          <a:p>
            <a:pPr marL="342900" indent="-342900" algn="just">
              <a:buFont typeface="Arial" panose="020B0604020202020204" pitchFamily="34" charset="0"/>
              <a:buChar char="•"/>
            </a:pPr>
            <a:r>
              <a:rPr lang="en-US" sz="2000" b="0" i="0" dirty="0">
                <a:solidFill>
                  <a:srgbClr val="333333"/>
                </a:solidFill>
                <a:effectLst/>
              </a:rPr>
              <a:t>Knowing these weaknesses will help you craft a revised strategy that focuses on those drivers and positions you for the next new innovation (perhaps coming from your organization). </a:t>
            </a:r>
          </a:p>
          <a:p>
            <a:pPr marL="342900" indent="-342900" algn="just">
              <a:buFont typeface="Arial" panose="020B0604020202020204" pitchFamily="34" charset="0"/>
              <a:buChar char="•"/>
            </a:pPr>
            <a:r>
              <a:rPr lang="en-US" sz="2000" b="0" i="0" dirty="0">
                <a:solidFill>
                  <a:srgbClr val="333333"/>
                </a:solidFill>
                <a:effectLst/>
              </a:rPr>
              <a:t>While partnering and strategic alliances will be discussed later, </a:t>
            </a:r>
            <a:r>
              <a:rPr lang="en-US" sz="2000" b="1" i="0" dirty="0">
                <a:solidFill>
                  <a:srgbClr val="FF0000"/>
                </a:solidFill>
                <a:effectLst/>
              </a:rPr>
              <a:t>the idea of developing a relationship with an outside firm may assist you in finding the key resources to fulfill your strategy and meet or exceed the needs of your customers. </a:t>
            </a:r>
          </a:p>
          <a:p>
            <a:pPr marL="342900" indent="-342900" algn="just">
              <a:buFont typeface="Arial" panose="020B0604020202020204" pitchFamily="34" charset="0"/>
              <a:buChar char="•"/>
            </a:pPr>
            <a:endParaRPr lang="en-US" sz="2000" b="1" i="0" dirty="0">
              <a:solidFill>
                <a:srgbClr val="FF0000"/>
              </a:solidFill>
              <a:effectLst/>
            </a:endParaRPr>
          </a:p>
          <a:p>
            <a:pPr marL="342900" indent="-342900" algn="just">
              <a:buFont typeface="Arial" panose="020B0604020202020204" pitchFamily="34" charset="0"/>
              <a:buChar char="•"/>
            </a:pPr>
            <a:r>
              <a:rPr lang="en-US" sz="2000" b="0" i="0" dirty="0">
                <a:solidFill>
                  <a:srgbClr val="333333"/>
                </a:solidFill>
                <a:effectLst/>
              </a:rPr>
              <a:t>In finding a partner to assist with building your resources and capabilities, </a:t>
            </a:r>
            <a:r>
              <a:rPr lang="en-US" sz="2000" b="0" i="0" u="sng" dirty="0">
                <a:solidFill>
                  <a:srgbClr val="333333"/>
                </a:solidFill>
                <a:effectLst/>
              </a:rPr>
              <a:t>consider the following three questions:</a:t>
            </a:r>
            <a:r>
              <a:rPr lang="en-US" sz="2000" u="sng" dirty="0"/>
              <a:t> </a:t>
            </a:r>
          </a:p>
          <a:p>
            <a:pPr algn="just"/>
            <a:r>
              <a:rPr lang="en-US" sz="2000" b="0" i="0" dirty="0">
                <a:solidFill>
                  <a:srgbClr val="333333"/>
                </a:solidFill>
                <a:effectLst/>
              </a:rPr>
              <a:t>1. What capabilities do you need to achieve the value solution and key drivers in the industry, and which</a:t>
            </a:r>
            <a:r>
              <a:rPr lang="en-US" sz="2000" dirty="0"/>
              <a:t> </a:t>
            </a:r>
            <a:r>
              <a:rPr lang="en-US" sz="2000" b="0" i="0" dirty="0">
                <a:solidFill>
                  <a:srgbClr val="333333"/>
                </a:solidFill>
                <a:effectLst/>
              </a:rPr>
              <a:t>ones do you lack? </a:t>
            </a:r>
            <a:r>
              <a:rPr lang="en-US" sz="2000" b="0" i="1" dirty="0">
                <a:solidFill>
                  <a:srgbClr val="333333"/>
                </a:solidFill>
                <a:effectLst/>
              </a:rPr>
              <a:t>(Refer to the second column of </a:t>
            </a:r>
            <a:r>
              <a:rPr lang="en-US" sz="2000" b="0" i="1" dirty="0">
                <a:solidFill>
                  <a:srgbClr val="046FF8"/>
                </a:solidFill>
                <a:effectLst/>
              </a:rPr>
              <a:t>Table 2</a:t>
            </a:r>
            <a:r>
              <a:rPr lang="en-US" sz="2000" i="1" dirty="0">
                <a:solidFill>
                  <a:srgbClr val="333333"/>
                </a:solidFill>
              </a:rPr>
              <a:t>)</a:t>
            </a:r>
            <a:endParaRPr lang="en-US" sz="2000" b="0" i="1" dirty="0">
              <a:solidFill>
                <a:srgbClr val="333333"/>
              </a:solidFill>
              <a:effectLst/>
            </a:endParaRPr>
          </a:p>
          <a:p>
            <a:pPr algn="just"/>
            <a:r>
              <a:rPr lang="en-US" sz="2000" b="0" i="0" dirty="0">
                <a:solidFill>
                  <a:srgbClr val="333333"/>
                </a:solidFill>
                <a:effectLst/>
              </a:rPr>
              <a:t>2. Which companies have those missing capabilities?</a:t>
            </a:r>
          </a:p>
          <a:p>
            <a:pPr algn="just"/>
            <a:r>
              <a:rPr lang="en-US" sz="2000" b="0" i="0" dirty="0">
                <a:solidFill>
                  <a:srgbClr val="333333"/>
                </a:solidFill>
                <a:effectLst/>
              </a:rPr>
              <a:t>3.Based on cost, quality, and speed, should you acquire those companies or partner with them?</a:t>
            </a:r>
          </a:p>
        </p:txBody>
      </p:sp>
      <p:pic>
        <p:nvPicPr>
          <p:cNvPr id="2" name="Graphic 21">
            <a:extLst>
              <a:ext uri="{FF2B5EF4-FFF2-40B4-BE49-F238E27FC236}">
                <a16:creationId xmlns:a16="http://schemas.microsoft.com/office/drawing/2014/main" id="{1F5CE282-B190-FCA6-C588-8427E88E0A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48973839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0579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333333"/>
                </a:solidFill>
                <a:effectLst/>
              </a:rPr>
              <a:t>While “how to” partner and build a strategic alliance will be discussed later, discovering what kinds of resources and capabilities you need to implement your value solution and strategy is the first step in the process of building and growing a sustainable, profitable venture. </a:t>
            </a:r>
          </a:p>
          <a:p>
            <a:pPr marL="342900" indent="-342900" algn="just">
              <a:buFont typeface="Arial" panose="020B0604020202020204" pitchFamily="34" charset="0"/>
              <a:buChar char="•"/>
            </a:pPr>
            <a:endParaRPr lang="en-US" sz="2000" b="0" i="0" dirty="0">
              <a:solidFill>
                <a:srgbClr val="333333"/>
              </a:solidFill>
              <a:effectLst/>
            </a:endParaRPr>
          </a:p>
          <a:p>
            <a:pPr marL="342900" indent="-342900" algn="just">
              <a:buFont typeface="Arial" panose="020B0604020202020204" pitchFamily="34" charset="0"/>
              <a:buChar char="•"/>
            </a:pPr>
            <a:r>
              <a:rPr lang="en-US" sz="2000" b="0" i="0" dirty="0">
                <a:solidFill>
                  <a:srgbClr val="333333"/>
                </a:solidFill>
                <a:effectLst/>
              </a:rPr>
              <a:t>Our next focus will be on how others, including your competition, view your strategy and your operational effectiveness and performance. We will learn the value of the perceptual map and how the map is used to maintain and exceed your competition in your industry.</a:t>
            </a:r>
          </a:p>
          <a:p>
            <a:pPr marL="342900" indent="-342900" algn="just">
              <a:buFont typeface="Arial" panose="020B0604020202020204" pitchFamily="34" charset="0"/>
              <a:buChar char="•"/>
            </a:pPr>
            <a:endParaRPr lang="en-US" sz="2000" dirty="0">
              <a:solidFill>
                <a:srgbClr val="333333"/>
              </a:solidFill>
            </a:endParaRPr>
          </a:p>
          <a:p>
            <a:pPr marL="342900" indent="-342900" algn="just">
              <a:buFont typeface="Arial" panose="020B0604020202020204" pitchFamily="34" charset="0"/>
              <a:buChar char="•"/>
            </a:pPr>
            <a:endParaRPr lang="en-US" sz="2000" b="0" i="0" dirty="0">
              <a:solidFill>
                <a:srgbClr val="333333"/>
              </a:solidFill>
              <a:effectLst/>
            </a:endParaRPr>
          </a:p>
          <a:p>
            <a:pPr algn="just"/>
            <a:br>
              <a:rPr lang="en-US" sz="2000" dirty="0"/>
            </a:br>
            <a:br>
              <a:rPr lang="en-US" sz="2000" dirty="0"/>
            </a:br>
            <a:br>
              <a:rPr lang="en-US" sz="2000" dirty="0"/>
            </a:b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FDCEB30E-83F1-5762-0BE9-1041CFB4C0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72065872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0606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algn="just"/>
            <a:r>
              <a:rPr lang="en-US" sz="2000" b="1" i="0" dirty="0">
                <a:solidFill>
                  <a:srgbClr val="333333"/>
                </a:solidFill>
                <a:effectLst/>
              </a:rPr>
              <a:t>Matrix Comparisons: Perceptual Map</a:t>
            </a:r>
          </a:p>
          <a:p>
            <a:pPr marL="342900" indent="-342900" algn="just">
              <a:buFont typeface="Arial" panose="020B0604020202020204" pitchFamily="34" charset="0"/>
              <a:buChar char="•"/>
            </a:pPr>
            <a:r>
              <a:rPr lang="en-US" sz="2000" b="0" i="0" dirty="0">
                <a:solidFill>
                  <a:srgbClr val="333333"/>
                </a:solidFill>
                <a:effectLst/>
              </a:rPr>
              <a:t>Developing your solution and its match with the key drivers in the industry assesses your internal strengths and weaknesses; also, it is important to look outside, in terms of how others in your market space are performing. </a:t>
            </a:r>
          </a:p>
          <a:p>
            <a:pPr marL="342900" indent="-342900" algn="just">
              <a:buFont typeface="Arial" panose="020B0604020202020204" pitchFamily="34" charset="0"/>
              <a:buChar char="•"/>
            </a:pPr>
            <a:r>
              <a:rPr lang="en-US" sz="2000" b="1" i="0" dirty="0">
                <a:solidFill>
                  <a:srgbClr val="FF0000"/>
                </a:solidFill>
                <a:effectLst/>
              </a:rPr>
              <a:t>Competitive positioning </a:t>
            </a:r>
            <a:r>
              <a:rPr lang="en-US" sz="2000" b="0" i="0" dirty="0">
                <a:solidFill>
                  <a:srgbClr val="333333"/>
                </a:solidFill>
                <a:effectLst/>
              </a:rPr>
              <a:t>reveals </a:t>
            </a:r>
            <a:r>
              <a:rPr lang="en-US" sz="2000" b="0" i="0" u="sng" dirty="0">
                <a:solidFill>
                  <a:srgbClr val="FF0000"/>
                </a:solidFill>
                <a:effectLst/>
              </a:rPr>
              <a:t>where your company stands in the eyes of any given group of people through the use of matrices. </a:t>
            </a:r>
          </a:p>
          <a:p>
            <a:pPr marL="342900" indent="-342900" algn="just">
              <a:buFont typeface="Arial" panose="020B0604020202020204" pitchFamily="34" charset="0"/>
              <a:buChar char="•"/>
            </a:pPr>
            <a:r>
              <a:rPr lang="en-US" sz="2000" i="0" dirty="0">
                <a:effectLst/>
              </a:rPr>
              <a:t>By creating a simple 2×2 matrix diagram, you can easily map out the position of your firm in relationship to its competitors, or its relationship to a firm in a different business or industry. </a:t>
            </a:r>
          </a:p>
          <a:p>
            <a:pPr marL="342900" indent="-342900" algn="just">
              <a:buFont typeface="Arial" panose="020B0604020202020204" pitchFamily="34" charset="0"/>
              <a:buChar char="•"/>
            </a:pPr>
            <a:r>
              <a:rPr lang="en-US" sz="2000" b="0" i="0" dirty="0">
                <a:solidFill>
                  <a:srgbClr val="333333"/>
                </a:solidFill>
                <a:effectLst/>
              </a:rPr>
              <a:t>Matrices give us a great way to </a:t>
            </a:r>
            <a:r>
              <a:rPr lang="en-US" sz="2000" b="0" i="1" dirty="0">
                <a:solidFill>
                  <a:srgbClr val="333333"/>
                </a:solidFill>
                <a:effectLst/>
              </a:rPr>
              <a:t>visualize </a:t>
            </a:r>
            <a:r>
              <a:rPr lang="en-US" sz="2000" b="0" i="0" dirty="0">
                <a:solidFill>
                  <a:srgbClr val="333333"/>
                </a:solidFill>
                <a:effectLst/>
              </a:rPr>
              <a:t>many of the different types of comparisons mentioned in this chapter. </a:t>
            </a:r>
          </a:p>
          <a:p>
            <a:pPr marL="342900" indent="-342900" algn="just">
              <a:buFont typeface="Arial" panose="020B0604020202020204" pitchFamily="34" charset="0"/>
              <a:buChar char="•"/>
            </a:pPr>
            <a:r>
              <a:rPr lang="en-US" sz="2000" b="0" i="0" dirty="0">
                <a:solidFill>
                  <a:srgbClr val="333333"/>
                </a:solidFill>
                <a:effectLst/>
              </a:rPr>
              <a:t>Simply take two characteristics of a business and align them on the vertical and horizontal axis. In </a:t>
            </a:r>
            <a:r>
              <a:rPr lang="en-US" sz="2000" b="0" i="0" dirty="0">
                <a:solidFill>
                  <a:srgbClr val="046FF8"/>
                </a:solidFill>
                <a:effectLst/>
              </a:rPr>
              <a:t>Table 3</a:t>
            </a:r>
            <a:r>
              <a:rPr lang="en-US" sz="2000" b="0" i="0" dirty="0">
                <a:solidFill>
                  <a:srgbClr val="333333"/>
                </a:solidFill>
                <a:effectLst/>
              </a:rPr>
              <a:t>, we compare expertise and name recognition.</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C5ED4192-9A13-DD85-A6A8-1FBBC96FBC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7305446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64482" y="763793"/>
            <a:ext cx="4128422" cy="53331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5417" y="1870632"/>
            <a:ext cx="9917130" cy="668211"/>
          </a:xfrm>
          <a:prstGeom prst="rect">
            <a:avLst/>
          </a:prstGeom>
          <a:noFill/>
        </p:spPr>
        <p:txBody>
          <a:bodyPr wrap="square" rtlCol="0">
            <a:spAutoFit/>
          </a:bodyPr>
          <a:lstStyle/>
          <a:p>
            <a:r>
              <a:rPr lang="en-US" sz="1800" b="1" i="1" dirty="0">
                <a:solidFill>
                  <a:srgbClr val="333333"/>
                </a:solidFill>
                <a:effectLst/>
                <a:latin typeface="Arial-BoldItalicMT"/>
              </a:rPr>
              <a:t>Table 3 Strategic Positioning of the Firm</a:t>
            </a:r>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1FD08C3A-E1F3-8970-1222-68BDFC04F34E}"/>
              </a:ext>
            </a:extLst>
          </p:cNvPr>
          <p:cNvPicPr>
            <a:picLocks noChangeAspect="1"/>
          </p:cNvPicPr>
          <p:nvPr/>
        </p:nvPicPr>
        <p:blipFill>
          <a:blip r:embed="rId2"/>
          <a:stretch>
            <a:fillRect/>
          </a:stretch>
        </p:blipFill>
        <p:spPr>
          <a:xfrm>
            <a:off x="5088722" y="1285191"/>
            <a:ext cx="5410137" cy="4376853"/>
          </a:xfrm>
          <a:prstGeom prst="rect">
            <a:avLst/>
          </a:prstGeom>
        </p:spPr>
      </p:pic>
      <p:pic>
        <p:nvPicPr>
          <p:cNvPr id="2" name="Graphic 21">
            <a:extLst>
              <a:ext uri="{FF2B5EF4-FFF2-40B4-BE49-F238E27FC236}">
                <a16:creationId xmlns:a16="http://schemas.microsoft.com/office/drawing/2014/main" id="{761A66B2-512E-6B17-E6AE-38A04E27A6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52078430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682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333333"/>
                </a:solidFill>
                <a:effectLst/>
              </a:rPr>
              <a:t>Let us consider the example of an entrepreneur who owns a </a:t>
            </a:r>
            <a:r>
              <a:rPr lang="en-US" sz="2000" b="1" i="0" dirty="0">
                <a:solidFill>
                  <a:srgbClr val="333333"/>
                </a:solidFill>
                <a:effectLst/>
              </a:rPr>
              <a:t>pet accessories boutique</a:t>
            </a:r>
            <a:r>
              <a:rPr lang="en-US" sz="2000" b="0" i="0" dirty="0">
                <a:solidFill>
                  <a:srgbClr val="333333"/>
                </a:solidFill>
                <a:effectLst/>
              </a:rPr>
              <a:t>.</a:t>
            </a:r>
          </a:p>
          <a:p>
            <a:pPr marL="342900" indent="-342900" algn="just">
              <a:buFont typeface="Arial" panose="020B0604020202020204" pitchFamily="34" charset="0"/>
              <a:buChar char="•"/>
            </a:pPr>
            <a:r>
              <a:rPr lang="en-US" sz="2000" b="0" i="0" dirty="0">
                <a:solidFill>
                  <a:srgbClr val="333333"/>
                </a:solidFill>
                <a:effectLst/>
              </a:rPr>
              <a:t>Pet products and services are one of the hottest new ideas: The American Pet Products Manufacturers Association Inc. estimates that $35.9 billion was spent on pets in the United States in 2005, up from $34.4 billion in 2004 (Pennington, 2005). </a:t>
            </a:r>
          </a:p>
          <a:p>
            <a:pPr marL="342900" indent="-342900" algn="just">
              <a:buFont typeface="Arial" panose="020B0604020202020204" pitchFamily="34" charset="0"/>
              <a:buChar char="•"/>
            </a:pPr>
            <a:r>
              <a:rPr lang="en-US" sz="2000" b="0" i="0" dirty="0">
                <a:solidFill>
                  <a:srgbClr val="333333"/>
                </a:solidFill>
                <a:effectLst/>
              </a:rPr>
              <a:t>In this case, the boutique is renowned in its neighborhood, with a steady and loyal clientele. </a:t>
            </a:r>
          </a:p>
          <a:p>
            <a:pPr marL="342900" indent="-342900" algn="just">
              <a:buFont typeface="Arial" panose="020B0604020202020204" pitchFamily="34" charset="0"/>
              <a:buChar char="•"/>
            </a:pPr>
            <a:r>
              <a:rPr lang="en-US" sz="2000" b="0" i="0" dirty="0">
                <a:solidFill>
                  <a:srgbClr val="333333"/>
                </a:solidFill>
                <a:effectLst/>
              </a:rPr>
              <a:t>If the entrepreneur wants to compare how her business fares against competing national pet supplies chain in these two categories, she would place her business low on the name recognition scale but higher on the expertise scale. </a:t>
            </a:r>
          </a:p>
          <a:p>
            <a:pPr marL="342900" indent="-342900" algn="just">
              <a:buFont typeface="Arial" panose="020B0604020202020204" pitchFamily="34" charset="0"/>
              <a:buChar char="•"/>
            </a:pPr>
            <a:r>
              <a:rPr lang="en-US" sz="2000" b="0" i="0" dirty="0">
                <a:solidFill>
                  <a:srgbClr val="333333"/>
                </a:solidFill>
                <a:effectLst/>
              </a:rPr>
              <a:t>The pet boutique owner may choose to look at the techniques the large chain uses to excel in these areas.</a:t>
            </a:r>
          </a:p>
        </p:txBody>
      </p:sp>
      <p:pic>
        <p:nvPicPr>
          <p:cNvPr id="2" name="Graphic 21">
            <a:extLst>
              <a:ext uri="{FF2B5EF4-FFF2-40B4-BE49-F238E27FC236}">
                <a16:creationId xmlns:a16="http://schemas.microsoft.com/office/drawing/2014/main" id="{06F1A3A5-4690-D959-F8C4-9BAF176606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73834885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196926"/>
            <a:ext cx="9893651" cy="4524315"/>
          </a:xfrm>
          <a:prstGeom prst="rect">
            <a:avLst/>
          </a:prstGeom>
          <a:noFill/>
        </p:spPr>
        <p:txBody>
          <a:bodyPr wrap="square" rtlCol="0">
            <a:spAutoFit/>
          </a:bodyPr>
          <a:lstStyle/>
          <a:p>
            <a:pPr algn="just"/>
            <a:r>
              <a:rPr lang="en-US" sz="2800" b="1" i="0" dirty="0">
                <a:solidFill>
                  <a:srgbClr val="333333"/>
                </a:solidFill>
                <a:effectLst/>
              </a:rPr>
              <a:t>Assessing a Competitor's Will</a:t>
            </a:r>
          </a:p>
          <a:p>
            <a:pPr marL="342900" indent="-342900" algn="just">
              <a:buFont typeface="Arial" panose="020B0604020202020204" pitchFamily="34" charset="0"/>
              <a:buChar char="•"/>
            </a:pPr>
            <a:r>
              <a:rPr lang="en-US" sz="2400" b="1" i="0" dirty="0">
                <a:solidFill>
                  <a:srgbClr val="FF0000"/>
                </a:solidFill>
                <a:effectLst/>
              </a:rPr>
              <a:t>Even the strongest competitor can be overcome if it </a:t>
            </a:r>
            <a:r>
              <a:rPr lang="en-US" sz="2400" b="1" i="0" u="sng" dirty="0">
                <a:solidFill>
                  <a:srgbClr val="FF0000"/>
                </a:solidFill>
                <a:effectLst/>
              </a:rPr>
              <a:t>is not committed </a:t>
            </a:r>
            <a:r>
              <a:rPr lang="en-US" sz="2400" b="1" i="0" dirty="0">
                <a:solidFill>
                  <a:srgbClr val="FF0000"/>
                </a:solidFill>
                <a:effectLst/>
              </a:rPr>
              <a:t>to the market needs.</a:t>
            </a:r>
          </a:p>
          <a:p>
            <a:pPr marL="342900" indent="-342900" algn="just">
              <a:buFont typeface="Arial" panose="020B0604020202020204" pitchFamily="34" charset="0"/>
              <a:buChar char="•"/>
            </a:pPr>
            <a:r>
              <a:rPr lang="en-US" sz="2400" b="1" i="0" dirty="0">
                <a:solidFill>
                  <a:srgbClr val="FF0000"/>
                </a:solidFill>
                <a:effectLst/>
              </a:rPr>
              <a:t>Similarly, a weak competitor can cause massive damage if it is obsessively committed.</a:t>
            </a:r>
          </a:p>
          <a:p>
            <a:pPr marL="342900" indent="-342900" algn="just">
              <a:buFont typeface="Arial" panose="020B0604020202020204" pitchFamily="34" charset="0"/>
              <a:buChar char="•"/>
            </a:pPr>
            <a:r>
              <a:rPr lang="en-US" sz="2400" b="1" i="0" dirty="0">
                <a:solidFill>
                  <a:srgbClr val="FF0000"/>
                </a:solidFill>
                <a:effectLst/>
              </a:rPr>
              <a:t>It is crucial to assess competitors' strength of will or commitment. </a:t>
            </a:r>
            <a:endParaRPr lang="en-US" sz="2000" b="1" i="0" dirty="0">
              <a:solidFill>
                <a:srgbClr val="FF0000"/>
              </a:solidFill>
              <a:effectLst/>
            </a:endParaRPr>
          </a:p>
          <a:p>
            <a:pPr marL="342900" indent="-342900" algn="just">
              <a:buFont typeface="Arial" panose="020B0604020202020204" pitchFamily="34" charset="0"/>
              <a:buChar char="•"/>
            </a:pPr>
            <a:r>
              <a:rPr lang="en-US" sz="2000" b="0" i="0" dirty="0">
                <a:solidFill>
                  <a:srgbClr val="333333"/>
                </a:solidFill>
                <a:effectLst/>
              </a:rPr>
              <a:t>This requires going beyond objectives (what do they want?) to assess the intensity with which they approach the task (how badly do they want it?). </a:t>
            </a:r>
          </a:p>
          <a:p>
            <a:pPr marL="342900" indent="-342900" algn="just">
              <a:buFont typeface="Arial" panose="020B0604020202020204" pitchFamily="34" charset="0"/>
              <a:buChar char="•"/>
            </a:pPr>
            <a:r>
              <a:rPr lang="en-US" sz="2000" b="0" i="0" dirty="0">
                <a:solidFill>
                  <a:srgbClr val="333333"/>
                </a:solidFill>
                <a:effectLst/>
              </a:rPr>
              <a:t>Most competitions involve several key times when each competitor has the choice of backing down or continuing the fight. </a:t>
            </a:r>
          </a:p>
          <a:p>
            <a:pPr marL="342900" indent="-342900" algn="just">
              <a:buFont typeface="Arial" panose="020B0604020202020204" pitchFamily="34" charset="0"/>
              <a:buChar char="•"/>
            </a:pPr>
            <a:r>
              <a:rPr lang="en-US" sz="2000" b="0" i="0" dirty="0">
                <a:solidFill>
                  <a:srgbClr val="333333"/>
                </a:solidFill>
                <a:effectLst/>
              </a:rPr>
              <a:t>When assessing the likelihood that a competitor will continue to fight (an act that sometimes is not rational from a profit perspective), </a:t>
            </a:r>
            <a:r>
              <a:rPr lang="en-US" sz="2000" b="1" i="0" u="sng" dirty="0">
                <a:solidFill>
                  <a:srgbClr val="333333"/>
                </a:solidFill>
                <a:effectLst/>
              </a:rPr>
              <a:t>one should assess the following factors:</a:t>
            </a:r>
          </a:p>
        </p:txBody>
      </p:sp>
      <p:pic>
        <p:nvPicPr>
          <p:cNvPr id="2" name="Graphic 21">
            <a:extLst>
              <a:ext uri="{FF2B5EF4-FFF2-40B4-BE49-F238E27FC236}">
                <a16:creationId xmlns:a16="http://schemas.microsoft.com/office/drawing/2014/main" id="{339CC6B3-AE8D-1DAD-2B96-512D100C7D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410148437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6507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30891"/>
            <a:ext cx="9893651"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1" i="0" dirty="0">
                <a:solidFill>
                  <a:srgbClr val="333333"/>
                </a:solidFill>
                <a:effectLst/>
              </a:rPr>
              <a:t>1. </a:t>
            </a:r>
            <a:r>
              <a:rPr lang="en-US" sz="2000" b="1" i="1" dirty="0">
                <a:solidFill>
                  <a:srgbClr val="333333"/>
                </a:solidFill>
                <a:effectLst/>
              </a:rPr>
              <a:t>How crucial is this product to the firm? </a:t>
            </a:r>
            <a:r>
              <a:rPr lang="en-US" sz="2000" b="0" i="0" dirty="0">
                <a:solidFill>
                  <a:srgbClr val="FF0000"/>
                </a:solidFill>
                <a:effectLst/>
              </a:rPr>
              <a:t>The more crucial the product is in terms of sales and profits, </a:t>
            </a:r>
            <a:r>
              <a:rPr lang="en-US" sz="2000" b="0" i="0" dirty="0">
                <a:solidFill>
                  <a:srgbClr val="333333"/>
                </a:solidFill>
                <a:effectLst/>
              </a:rPr>
              <a:t>number of employees, or strategic thrust, </a:t>
            </a:r>
            <a:r>
              <a:rPr lang="en-US" sz="2000" b="0" i="0" dirty="0">
                <a:solidFill>
                  <a:srgbClr val="FF0000"/>
                </a:solidFill>
                <a:effectLst/>
              </a:rPr>
              <a:t>the more committed most companies will be to it. </a:t>
            </a:r>
            <a:r>
              <a:rPr lang="en-US" sz="2000" b="0" i="0" dirty="0">
                <a:solidFill>
                  <a:srgbClr val="333333"/>
                </a:solidFill>
                <a:effectLst/>
              </a:rPr>
              <a:t>This helps explain why efforts to unseat a market leader by attacking the heart of the market provoke violent reactions, whereas a strategy that nibbles away at secondary markets is more likely to go matchless. For example, eBay's key product is its on-line auction. Attempts by </a:t>
            </a:r>
            <a:r>
              <a:rPr lang="en-US" sz="2000" b="0" i="0" dirty="0">
                <a:solidFill>
                  <a:srgbClr val="046FF8"/>
                </a:solidFill>
                <a:effectLst/>
              </a:rPr>
              <a:t>http://Amazon.com </a:t>
            </a:r>
            <a:r>
              <a:rPr lang="en-US" sz="2000" b="0" i="0" dirty="0">
                <a:solidFill>
                  <a:srgbClr val="333333"/>
                </a:solidFill>
                <a:effectLst/>
              </a:rPr>
              <a:t>and others to develop similar auctions are considered to be a strong threat to eBay's viability and are met with increased promotions and advertising, as well as expansion in the number of auction categories.</a:t>
            </a:r>
          </a:p>
          <a:p>
            <a:pPr marL="342900" indent="-342900" algn="just">
              <a:buFont typeface="Arial" panose="020B0604020202020204" pitchFamily="34" charset="0"/>
              <a:buChar char="•"/>
            </a:pPr>
            <a:endParaRPr lang="en-US" sz="2000" b="0" i="0" dirty="0">
              <a:solidFill>
                <a:srgbClr val="333333"/>
              </a:solidFill>
              <a:effectLst/>
            </a:endParaRPr>
          </a:p>
          <a:p>
            <a:pPr marL="342900" indent="-342900" algn="just">
              <a:buFont typeface="Arial" panose="020B0604020202020204" pitchFamily="34" charset="0"/>
              <a:buChar char="•"/>
            </a:pPr>
            <a:r>
              <a:rPr lang="en-US" sz="2000" b="1" i="0" dirty="0">
                <a:solidFill>
                  <a:srgbClr val="333333"/>
                </a:solidFill>
                <a:effectLst/>
              </a:rPr>
              <a:t>2. </a:t>
            </a:r>
            <a:r>
              <a:rPr lang="en-US" sz="2000" b="1" i="1" dirty="0">
                <a:solidFill>
                  <a:srgbClr val="333333"/>
                </a:solidFill>
                <a:effectLst/>
              </a:rPr>
              <a:t>How visible is the commitment to the market? </a:t>
            </a:r>
            <a:r>
              <a:rPr lang="en-US" sz="2000" b="0" i="0" dirty="0">
                <a:solidFill>
                  <a:srgbClr val="FF0000"/>
                </a:solidFill>
                <a:effectLst/>
              </a:rPr>
              <a:t>It may be difficult for companies to admit they are wrong once they are publicly committed. </a:t>
            </a:r>
            <a:r>
              <a:rPr lang="en-US" sz="2000" b="0" i="0" dirty="0">
                <a:solidFill>
                  <a:srgbClr val="333333"/>
                </a:solidFill>
                <a:effectLst/>
              </a:rPr>
              <a:t>A good example of this is Exxon's Office Systems Division, which was clearly in trouble for a long time before it was sold in 1985. Also, Coca-Cola held on to New Coke and repositioned it several times, even though it did not sell well.</a:t>
            </a:r>
          </a:p>
        </p:txBody>
      </p:sp>
      <p:pic>
        <p:nvPicPr>
          <p:cNvPr id="2" name="Graphic 21">
            <a:extLst>
              <a:ext uri="{FF2B5EF4-FFF2-40B4-BE49-F238E27FC236}">
                <a16:creationId xmlns:a16="http://schemas.microsoft.com/office/drawing/2014/main" id="{1982F540-BBDD-B6C4-F84C-448FECC7C1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60401957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682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5438" y="1261337"/>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61337"/>
            <a:ext cx="9893651" cy="2862322"/>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b="1" i="0" dirty="0">
              <a:solidFill>
                <a:srgbClr val="333333"/>
              </a:solidFill>
              <a:effectLst/>
            </a:endParaRPr>
          </a:p>
          <a:p>
            <a:pPr marL="342900" indent="-342900" algn="just">
              <a:buFont typeface="Arial" panose="020B0604020202020204" pitchFamily="34" charset="0"/>
              <a:buChar char="•"/>
            </a:pPr>
            <a:endParaRPr lang="en-US" sz="2000" b="1" dirty="0">
              <a:solidFill>
                <a:srgbClr val="333333"/>
              </a:solidFill>
            </a:endParaRPr>
          </a:p>
          <a:p>
            <a:pPr marL="342900" indent="-342900" algn="just">
              <a:buFont typeface="Arial" panose="020B0604020202020204" pitchFamily="34" charset="0"/>
              <a:buChar char="•"/>
            </a:pPr>
            <a:r>
              <a:rPr lang="en-US" sz="2000" b="1" i="0" dirty="0">
                <a:solidFill>
                  <a:srgbClr val="333333"/>
                </a:solidFill>
                <a:effectLst/>
              </a:rPr>
              <a:t>3. </a:t>
            </a:r>
            <a:r>
              <a:rPr lang="en-US" sz="2000" b="1" i="1" dirty="0">
                <a:solidFill>
                  <a:srgbClr val="333333"/>
                </a:solidFill>
                <a:effectLst/>
              </a:rPr>
              <a:t>How aggressive are the managers? </a:t>
            </a:r>
            <a:r>
              <a:rPr lang="en-US" sz="2000" b="0" i="0" dirty="0">
                <a:effectLst/>
              </a:rPr>
              <a:t>Personality differences exist, and some individuals are more combative than others.</a:t>
            </a:r>
          </a:p>
          <a:p>
            <a:pPr marL="342900" indent="-342900" algn="just">
              <a:buFont typeface="Arial" panose="020B0604020202020204" pitchFamily="34" charset="0"/>
              <a:buChar char="•"/>
            </a:pPr>
            <a:endParaRPr lang="en-US" sz="2000" b="0" i="0" dirty="0">
              <a:effectLst/>
            </a:endParaRPr>
          </a:p>
          <a:p>
            <a:pPr marL="342900" indent="-342900" algn="just">
              <a:buFont typeface="Arial" panose="020B0604020202020204" pitchFamily="34" charset="0"/>
              <a:buChar char="•"/>
            </a:pPr>
            <a:r>
              <a:rPr lang="en-US" sz="2000" b="0" i="0" dirty="0">
                <a:solidFill>
                  <a:srgbClr val="FF0000"/>
                </a:solidFill>
                <a:effectLst/>
              </a:rPr>
              <a:t> </a:t>
            </a:r>
            <a:r>
              <a:rPr lang="en-US" sz="2000" b="0" i="0" u="sng" dirty="0">
                <a:solidFill>
                  <a:srgbClr val="FF0000"/>
                </a:solidFill>
                <a:effectLst/>
              </a:rPr>
              <a:t>This aspect of management </a:t>
            </a:r>
            <a:r>
              <a:rPr lang="en-US" sz="2000" b="1" i="0" u="sng" dirty="0">
                <a:solidFill>
                  <a:srgbClr val="FF0000"/>
                </a:solidFill>
                <a:effectLst/>
              </a:rPr>
              <a:t>may not be </a:t>
            </a:r>
            <a:r>
              <a:rPr lang="en-US" sz="2000" b="0" i="0" u="sng" dirty="0">
                <a:solidFill>
                  <a:srgbClr val="FF0000"/>
                </a:solidFill>
                <a:effectLst/>
              </a:rPr>
              <a:t>detected in the management analysis.</a:t>
            </a:r>
            <a:r>
              <a:rPr lang="en-US" sz="2000" b="0" i="0" dirty="0">
                <a:solidFill>
                  <a:srgbClr val="FF0000"/>
                </a:solidFill>
                <a:effectLst/>
              </a:rPr>
              <a:t> </a:t>
            </a:r>
          </a:p>
          <a:p>
            <a:pPr marL="342900" indent="-342900" algn="just">
              <a:buFont typeface="Arial" panose="020B0604020202020204" pitchFamily="34" charset="0"/>
              <a:buChar char="•"/>
            </a:pPr>
            <a:endParaRPr lang="en-US" sz="2000" dirty="0">
              <a:solidFill>
                <a:srgbClr val="333333"/>
              </a:solidFill>
            </a:endParaRPr>
          </a:p>
          <a:p>
            <a:pPr marL="342900" indent="-342900" algn="just">
              <a:buFont typeface="Arial" panose="020B0604020202020204" pitchFamily="34" charset="0"/>
              <a:buChar char="•"/>
            </a:pPr>
            <a:r>
              <a:rPr lang="en-US" sz="2000" b="0" i="0" dirty="0">
                <a:solidFill>
                  <a:srgbClr val="FF0000"/>
                </a:solidFill>
                <a:effectLst/>
              </a:rPr>
              <a:t>Only by knowing how badly a competitor “wants it” can one successfully approach the next task: predicting future strategies.</a:t>
            </a:r>
            <a:endParaRPr lang="en-US" sz="2000" dirty="0">
              <a:solidFill>
                <a:srgbClr val="FF0000"/>
              </a:solidFill>
              <a:cs typeface="Tajawal ExtraBold" panose="00000800000000000000" pitchFamily="2" charset="-78"/>
            </a:endParaRPr>
          </a:p>
        </p:txBody>
      </p:sp>
      <p:pic>
        <p:nvPicPr>
          <p:cNvPr id="2" name="Graphic 21">
            <a:extLst>
              <a:ext uri="{FF2B5EF4-FFF2-40B4-BE49-F238E27FC236}">
                <a16:creationId xmlns:a16="http://schemas.microsoft.com/office/drawing/2014/main" id="{441D5C9F-DC10-4C74-496C-95F42502D1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373187024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225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40932"/>
            <a:ext cx="9893651" cy="4524315"/>
          </a:xfrm>
          <a:prstGeom prst="rect">
            <a:avLst/>
          </a:prstGeom>
          <a:noFill/>
          <a:ln>
            <a:solidFill>
              <a:srgbClr val="00B0F0"/>
            </a:solidFill>
          </a:ln>
        </p:spPr>
        <p:txBody>
          <a:bodyPr wrap="square" rtlCol="0">
            <a:spAutoFit/>
          </a:bodyPr>
          <a:lstStyle/>
          <a:p>
            <a:r>
              <a:rPr lang="en-US" sz="2400" b="1" i="0" dirty="0">
                <a:solidFill>
                  <a:srgbClr val="333333"/>
                </a:solidFill>
                <a:effectLst/>
              </a:rPr>
              <a:t>Developing the Go-to-Market Strategy (GTM)</a:t>
            </a:r>
          </a:p>
          <a:p>
            <a:pPr marL="285750" indent="-285750" algn="just">
              <a:buFont typeface="Arial" panose="020B0604020202020204" pitchFamily="34" charset="0"/>
              <a:buChar char="•"/>
            </a:pPr>
            <a:r>
              <a:rPr lang="en-US" sz="2000" dirty="0"/>
              <a:t> </a:t>
            </a:r>
            <a:r>
              <a:rPr lang="en-US" sz="2000" b="0" i="0" dirty="0">
                <a:solidFill>
                  <a:srgbClr val="333333"/>
                </a:solidFill>
                <a:effectLst/>
              </a:rPr>
              <a:t>It has been said, “If you don't know where you are going, any road can take you there.” </a:t>
            </a:r>
          </a:p>
          <a:p>
            <a:pPr marL="285750" indent="-285750" algn="just">
              <a:buFont typeface="Arial" panose="020B0604020202020204" pitchFamily="34" charset="0"/>
              <a:buChar char="•"/>
            </a:pPr>
            <a:r>
              <a:rPr lang="en-US" sz="2000" b="0" i="0" dirty="0">
                <a:solidFill>
                  <a:srgbClr val="333333"/>
                </a:solidFill>
                <a:effectLst/>
              </a:rPr>
              <a:t>To eliminate such disorientation and provide direction, an entrepreneur should begin with the vision and create the “</a:t>
            </a:r>
            <a:r>
              <a:rPr lang="en-US" sz="2000" b="1" i="0" dirty="0">
                <a:solidFill>
                  <a:srgbClr val="333333"/>
                </a:solidFill>
                <a:effectLst/>
              </a:rPr>
              <a:t>Go-to-Market</a:t>
            </a:r>
            <a:r>
              <a:rPr lang="en-US" sz="2000" i="0" dirty="0">
                <a:solidFill>
                  <a:srgbClr val="333333"/>
                </a:solidFill>
                <a:effectLst/>
              </a:rPr>
              <a:t>” (GTM) strategy </a:t>
            </a:r>
            <a:r>
              <a:rPr lang="en-US" sz="2000" b="0" i="0" dirty="0">
                <a:solidFill>
                  <a:srgbClr val="333333"/>
                </a:solidFill>
                <a:effectLst/>
              </a:rPr>
              <a:t>for what will be the firm's launch.</a:t>
            </a:r>
          </a:p>
          <a:p>
            <a:pPr marL="285750" indent="-285750" algn="just">
              <a:buFont typeface="Arial" panose="020B0604020202020204" pitchFamily="34" charset="0"/>
              <a:buChar char="•"/>
            </a:pPr>
            <a:r>
              <a:rPr lang="en-US" sz="2000" b="0" i="0" dirty="0">
                <a:solidFill>
                  <a:srgbClr val="333333"/>
                </a:solidFill>
                <a:effectLst/>
              </a:rPr>
              <a:t> A full </a:t>
            </a:r>
            <a:r>
              <a:rPr lang="en-US" sz="2400" b="1" i="0" dirty="0">
                <a:solidFill>
                  <a:srgbClr val="FF0000"/>
                </a:solidFill>
                <a:effectLst/>
              </a:rPr>
              <a:t>GTM strategy </a:t>
            </a:r>
            <a:r>
              <a:rPr lang="en-US" sz="2000" b="0" i="0" dirty="0">
                <a:solidFill>
                  <a:srgbClr val="FF0000"/>
                </a:solidFill>
                <a:effectLst/>
              </a:rPr>
              <a:t>includes </a:t>
            </a:r>
            <a:r>
              <a:rPr lang="en-US" sz="2000" b="1" i="0" u="sng" dirty="0">
                <a:solidFill>
                  <a:srgbClr val="FF0000"/>
                </a:solidFill>
                <a:effectLst/>
              </a:rPr>
              <a:t>channels</a:t>
            </a:r>
            <a:r>
              <a:rPr lang="en-US" sz="2000" b="0" i="0" u="sng" dirty="0">
                <a:solidFill>
                  <a:srgbClr val="FF0000"/>
                </a:solidFill>
                <a:effectLst/>
              </a:rPr>
              <a:t> that a company uses to connect with its customers</a:t>
            </a:r>
            <a:r>
              <a:rPr lang="en-US" sz="2000" b="0" i="0" dirty="0">
                <a:solidFill>
                  <a:srgbClr val="FF0000"/>
                </a:solidFill>
                <a:effectLst/>
              </a:rPr>
              <a:t> and </a:t>
            </a:r>
            <a:r>
              <a:rPr lang="en-US" sz="2000" b="0" i="0" u="sng" dirty="0">
                <a:solidFill>
                  <a:srgbClr val="FF0000"/>
                </a:solidFill>
                <a:effectLst/>
              </a:rPr>
              <a:t>organizational </a:t>
            </a:r>
            <a:r>
              <a:rPr lang="en-US" sz="2000" b="1" i="0" u="sng" dirty="0">
                <a:solidFill>
                  <a:srgbClr val="FF0000"/>
                </a:solidFill>
                <a:effectLst/>
              </a:rPr>
              <a:t>processes</a:t>
            </a:r>
            <a:r>
              <a:rPr lang="en-US" sz="2000" b="0" i="0" u="sng" dirty="0">
                <a:solidFill>
                  <a:srgbClr val="FF0000"/>
                </a:solidFill>
                <a:effectLst/>
              </a:rPr>
              <a:t> it develops to guide customer interactions</a:t>
            </a:r>
            <a:r>
              <a:rPr lang="en-US" sz="2000" b="0" i="0" dirty="0">
                <a:solidFill>
                  <a:srgbClr val="FF0000"/>
                </a:solidFill>
                <a:effectLst/>
              </a:rPr>
              <a:t> from initial contact through fulfillment. </a:t>
            </a:r>
          </a:p>
          <a:p>
            <a:pPr marL="285750" indent="-285750" algn="just">
              <a:buFont typeface="Arial" panose="020B0604020202020204" pitchFamily="34" charset="0"/>
              <a:buChar char="•"/>
            </a:pPr>
            <a:r>
              <a:rPr lang="en-US" sz="2000" b="0" i="0" dirty="0">
                <a:solidFill>
                  <a:srgbClr val="FF0000"/>
                </a:solidFill>
                <a:effectLst/>
              </a:rPr>
              <a:t>The </a:t>
            </a:r>
            <a:r>
              <a:rPr lang="en-US" sz="2000" b="1" i="0" dirty="0">
                <a:solidFill>
                  <a:srgbClr val="FF0000"/>
                </a:solidFill>
                <a:effectLst/>
              </a:rPr>
              <a:t>right GTM strategy </a:t>
            </a:r>
            <a:r>
              <a:rPr lang="en-US" sz="2000" b="0" i="0" dirty="0">
                <a:solidFill>
                  <a:srgbClr val="FF0000"/>
                </a:solidFill>
                <a:effectLst/>
              </a:rPr>
              <a:t>has a significant impact on a company's ability to cost-effectively deliver its value solution to each of its target segments.</a:t>
            </a:r>
            <a:r>
              <a:rPr lang="en-US" sz="2000" b="0" i="0" dirty="0">
                <a:solidFill>
                  <a:srgbClr val="333333"/>
                </a:solidFill>
                <a:effectLst/>
              </a:rPr>
              <a:t> </a:t>
            </a:r>
          </a:p>
          <a:p>
            <a:pPr marL="285750" indent="-285750" algn="just">
              <a:buFont typeface="Arial" panose="020B0604020202020204" pitchFamily="34" charset="0"/>
              <a:buChar char="•"/>
            </a:pPr>
            <a:r>
              <a:rPr lang="en-US" sz="2000" b="0" i="0" dirty="0">
                <a:solidFill>
                  <a:srgbClr val="333333"/>
                </a:solidFill>
                <a:effectLst/>
              </a:rPr>
              <a:t>Companies are becoming increasingly focused and sophisticated in the way in which they compete to create superior customer value. </a:t>
            </a:r>
          </a:p>
          <a:p>
            <a:pPr marL="285750" indent="-285750" algn="just">
              <a:buFont typeface="Arial" panose="020B0604020202020204" pitchFamily="34" charset="0"/>
              <a:buChar char="•"/>
            </a:pPr>
            <a:r>
              <a:rPr lang="en-US" sz="2000" b="0" i="0" dirty="0">
                <a:solidFill>
                  <a:srgbClr val="333333"/>
                </a:solidFill>
                <a:effectLst/>
              </a:rPr>
              <a:t>As companies tailor their value solutions </a:t>
            </a:r>
            <a:r>
              <a:rPr lang="en-US" sz="2000" b="1" i="0" dirty="0">
                <a:solidFill>
                  <a:srgbClr val="FF0000"/>
                </a:solidFill>
                <a:effectLst/>
              </a:rPr>
              <a:t>to better address customer needs</a:t>
            </a:r>
            <a:r>
              <a:rPr lang="en-US" sz="2000" b="0" i="0" dirty="0">
                <a:solidFill>
                  <a:srgbClr val="333333"/>
                </a:solidFill>
                <a:effectLst/>
              </a:rPr>
              <a:t> beyond product specifications and to better align their cost of sales and fulfillment relative to those needs, </a:t>
            </a:r>
            <a:r>
              <a:rPr lang="en-US" sz="2000" b="1" i="0" dirty="0">
                <a:solidFill>
                  <a:srgbClr val="FF0000"/>
                </a:solidFill>
                <a:effectLst/>
              </a:rPr>
              <a:t>GTM strategy plays a central role.</a:t>
            </a:r>
          </a:p>
        </p:txBody>
      </p:sp>
      <p:pic>
        <p:nvPicPr>
          <p:cNvPr id="2" name="Graphic 21">
            <a:extLst>
              <a:ext uri="{FF2B5EF4-FFF2-40B4-BE49-F238E27FC236}">
                <a16:creationId xmlns:a16="http://schemas.microsoft.com/office/drawing/2014/main" id="{09049930-B86C-3412-B599-326532E8BC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5712893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763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i="0" dirty="0">
                <a:solidFill>
                  <a:srgbClr val="FF0000"/>
                </a:solidFill>
                <a:effectLst/>
              </a:rPr>
              <a:t>A powerful vision should continually stretch the corporation's capabilities. </a:t>
            </a:r>
          </a:p>
          <a:p>
            <a:pPr marL="342900" indent="-342900" algn="just">
              <a:buFont typeface="Arial" panose="020B0604020202020204" pitchFamily="34" charset="0"/>
              <a:buChar char="•"/>
            </a:pPr>
            <a:r>
              <a:rPr lang="en-US" sz="2400" b="0" i="0" dirty="0">
                <a:solidFill>
                  <a:srgbClr val="333333"/>
                </a:solidFill>
                <a:effectLst/>
              </a:rPr>
              <a:t>For many companies, therefore, the overarching vision is captured in an ambitious aspiration, the time frame of which may be ill-defined and distant. </a:t>
            </a:r>
          </a:p>
          <a:p>
            <a:pPr marL="342900" indent="-342900" algn="just">
              <a:buFont typeface="Arial" panose="020B0604020202020204" pitchFamily="34" charset="0"/>
              <a:buChar char="•"/>
            </a:pPr>
            <a:r>
              <a:rPr lang="en-US" sz="2400" b="0" i="0" dirty="0">
                <a:solidFill>
                  <a:srgbClr val="333333"/>
                </a:solidFill>
                <a:effectLst/>
              </a:rPr>
              <a:t>In the 1920s, Ford wanted to put “a car in every home”; in the 1980s, Apple looked toward the future and saw “a computer in every home.” By the 1990s, Bill Gates had gone further yet: “a computer on every desk, and in every home, running on Microsoft software.” By the end of that decade, this vision had grown to include the Internet. </a:t>
            </a:r>
          </a:p>
          <a:p>
            <a:pPr marL="342900" indent="-342900" algn="just">
              <a:buFont typeface="Arial" panose="020B0604020202020204" pitchFamily="34" charset="0"/>
              <a:buChar char="•"/>
            </a:pPr>
            <a:r>
              <a:rPr lang="en-US" sz="2400" b="0" i="0" dirty="0">
                <a:solidFill>
                  <a:srgbClr val="333333"/>
                </a:solidFill>
                <a:effectLst/>
              </a:rPr>
              <a:t>Each of these simple expressions offers a compelling statement that challenges and motivates employees by providing meaning and fulfillment to their work.</a:t>
            </a:r>
          </a:p>
        </p:txBody>
      </p:sp>
      <p:pic>
        <p:nvPicPr>
          <p:cNvPr id="2" name="Graphic 21">
            <a:extLst>
              <a:ext uri="{FF2B5EF4-FFF2-40B4-BE49-F238E27FC236}">
                <a16:creationId xmlns:a16="http://schemas.microsoft.com/office/drawing/2014/main" id="{C8147755-0C5A-8D32-6A5A-617987D762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46616978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037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3348" y="1285191"/>
            <a:ext cx="10123464" cy="4647426"/>
          </a:xfrm>
          <a:prstGeom prst="rect">
            <a:avLst/>
          </a:prstGeom>
          <a:noFill/>
          <a:ln>
            <a:solidFill>
              <a:srgbClr val="00B0F0"/>
            </a:solidFill>
          </a:ln>
        </p:spPr>
        <p:txBody>
          <a:bodyPr wrap="square" rtlCol="0">
            <a:spAutoFit/>
          </a:bodyPr>
          <a:lstStyle/>
          <a:p>
            <a:pPr algn="ctr"/>
            <a:r>
              <a:rPr lang="en-US" sz="2000" b="1" i="0" dirty="0">
                <a:solidFill>
                  <a:srgbClr val="333333"/>
                </a:solidFill>
                <a:effectLst/>
              </a:rPr>
              <a:t>Your Go-to-Market Strategy</a:t>
            </a:r>
          </a:p>
          <a:p>
            <a:pPr marL="342900" indent="-342900" algn="just">
              <a:buFont typeface="Arial" panose="020B0604020202020204" pitchFamily="34" charset="0"/>
              <a:buChar char="•"/>
            </a:pPr>
            <a:r>
              <a:rPr lang="en-US" sz="2000" b="0" i="0" dirty="0">
                <a:solidFill>
                  <a:srgbClr val="333333"/>
                </a:solidFill>
                <a:effectLst/>
              </a:rPr>
              <a:t>As you become operational, and to focus on solutions rather than specific products, you can now organize your strategic efforts around annual GTM campaigns. </a:t>
            </a:r>
          </a:p>
          <a:p>
            <a:pPr marL="342900" indent="-342900" algn="just">
              <a:buFont typeface="Arial" panose="020B0604020202020204" pitchFamily="34" charset="0"/>
              <a:buChar char="•"/>
            </a:pPr>
            <a:r>
              <a:rPr lang="en-US" sz="2400" b="0" i="0" u="sng" dirty="0">
                <a:solidFill>
                  <a:srgbClr val="FF0000"/>
                </a:solidFill>
                <a:effectLst/>
              </a:rPr>
              <a:t>A </a:t>
            </a:r>
            <a:r>
              <a:rPr lang="en-US" sz="2400" b="1" i="0" u="sng" dirty="0">
                <a:solidFill>
                  <a:srgbClr val="FF0000"/>
                </a:solidFill>
                <a:effectLst/>
              </a:rPr>
              <a:t>GTM strategy </a:t>
            </a:r>
            <a:r>
              <a:rPr lang="en-US" sz="2400" b="0" i="0" u="sng" dirty="0">
                <a:solidFill>
                  <a:srgbClr val="FF0000"/>
                </a:solidFill>
                <a:effectLst/>
              </a:rPr>
              <a:t>focuses your business </a:t>
            </a:r>
            <a:r>
              <a:rPr lang="en-US" sz="2400" b="1" i="0" u="sng" dirty="0">
                <a:solidFill>
                  <a:srgbClr val="FF0000"/>
                </a:solidFill>
                <a:effectLst/>
              </a:rPr>
              <a:t>on short-term strategic challenges </a:t>
            </a:r>
            <a:r>
              <a:rPr lang="en-US" sz="2400" b="0" i="0" dirty="0">
                <a:solidFill>
                  <a:srgbClr val="333333"/>
                </a:solidFill>
                <a:effectLst/>
              </a:rPr>
              <a:t>and provides consistent strategic marketing approaches for your products and services. </a:t>
            </a:r>
          </a:p>
          <a:p>
            <a:pPr marL="342900" indent="-342900" algn="just">
              <a:buFont typeface="Arial" panose="020B0604020202020204" pitchFamily="34" charset="0"/>
              <a:buChar char="•"/>
            </a:pPr>
            <a:r>
              <a:rPr lang="en-US" sz="2400" b="0" i="0" dirty="0">
                <a:solidFill>
                  <a:srgbClr val="333333"/>
                </a:solidFill>
                <a:effectLst/>
              </a:rPr>
              <a:t>Strategic partners or allies can align their products or services with your GTM strategies to benefit from these campaigns. </a:t>
            </a:r>
          </a:p>
          <a:p>
            <a:pPr marL="342900" indent="-342900" algn="just">
              <a:buFont typeface="Arial" panose="020B0604020202020204" pitchFamily="34" charset="0"/>
              <a:buChar char="•"/>
            </a:pPr>
            <a:r>
              <a:rPr lang="en-US" sz="2400" b="0" i="0" dirty="0">
                <a:solidFill>
                  <a:srgbClr val="333333"/>
                </a:solidFill>
                <a:effectLst/>
              </a:rPr>
              <a:t>However, </a:t>
            </a:r>
            <a:r>
              <a:rPr lang="en-US" sz="2400" b="0" i="0" dirty="0">
                <a:solidFill>
                  <a:srgbClr val="FF0000"/>
                </a:solidFill>
                <a:effectLst/>
              </a:rPr>
              <a:t>while GTM strategies are intended to make your message to the marketplace more focused and coherent, their short-term focus and vagueness mean partners should take time to understand their benefits.</a:t>
            </a:r>
          </a:p>
          <a:p>
            <a:pPr marL="342900" indent="-342900" algn="just">
              <a:buFont typeface="Arial" panose="020B0604020202020204" pitchFamily="34" charset="0"/>
              <a:buChar char="•"/>
            </a:pPr>
            <a:r>
              <a:rPr lang="en-US" sz="2400" b="0" i="0" dirty="0">
                <a:solidFill>
                  <a:srgbClr val="333333"/>
                </a:solidFill>
                <a:effectLst/>
              </a:rPr>
              <a:t> </a:t>
            </a:r>
            <a:r>
              <a:rPr lang="en-US" sz="2000" b="0" i="0" dirty="0">
                <a:solidFill>
                  <a:srgbClr val="333333"/>
                </a:solidFill>
                <a:effectLst/>
              </a:rPr>
              <a:t>GTM campaigns can be designed using the matrix in </a:t>
            </a:r>
            <a:r>
              <a:rPr lang="en-US" sz="2000" b="0" i="0" dirty="0">
                <a:solidFill>
                  <a:srgbClr val="046FF8"/>
                </a:solidFill>
                <a:effectLst/>
              </a:rPr>
              <a:t>Table </a:t>
            </a:r>
            <a:r>
              <a:rPr lang="en-US" sz="2000" dirty="0">
                <a:solidFill>
                  <a:srgbClr val="046FF8"/>
                </a:solidFill>
              </a:rPr>
              <a:t>4</a:t>
            </a:r>
            <a:r>
              <a:rPr lang="en-US" sz="2000" b="0" i="0" dirty="0">
                <a:solidFill>
                  <a:srgbClr val="333333"/>
                </a:solidFill>
                <a:effectLst/>
              </a:rPr>
              <a:t>, completing each of the cells and offering solutions for your marketplace.</a:t>
            </a:r>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3657DF2F-634C-986A-74B6-F0D7AF13B8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66338306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5195" y="1262083"/>
            <a:ext cx="10079071" cy="4574243"/>
          </a:xfrm>
          <a:prstGeom prst="roundRect">
            <a:avLst>
              <a:gd name="adj" fmla="val 7786"/>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046FF8"/>
                </a:solidFill>
                <a:effectLst/>
              </a:rPr>
              <a:t>Table </a:t>
            </a:r>
            <a:r>
              <a:rPr lang="en-US" sz="1800" b="1" dirty="0">
                <a:solidFill>
                  <a:srgbClr val="046FF8"/>
                </a:solidFill>
              </a:rPr>
              <a:t>4</a:t>
            </a:r>
            <a:endParaRPr lang="en-US" b="1"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93054" y="1252153"/>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5274E23B-ADDB-4A5E-3203-44BC645891EB}"/>
              </a:ext>
            </a:extLst>
          </p:cNvPr>
          <p:cNvPicPr>
            <a:picLocks noChangeAspect="1"/>
          </p:cNvPicPr>
          <p:nvPr/>
        </p:nvPicPr>
        <p:blipFill>
          <a:blip r:embed="rId2"/>
          <a:stretch>
            <a:fillRect/>
          </a:stretch>
        </p:blipFill>
        <p:spPr>
          <a:xfrm>
            <a:off x="2260410" y="1490124"/>
            <a:ext cx="8181880" cy="1938875"/>
          </a:xfrm>
          <a:prstGeom prst="rect">
            <a:avLst/>
          </a:prstGeom>
        </p:spPr>
      </p:pic>
      <p:pic>
        <p:nvPicPr>
          <p:cNvPr id="5" name="Picture 4">
            <a:extLst>
              <a:ext uri="{FF2B5EF4-FFF2-40B4-BE49-F238E27FC236}">
                <a16:creationId xmlns:a16="http://schemas.microsoft.com/office/drawing/2014/main" id="{7C6E8A3B-5719-9C7F-E894-5631DCC5136B}"/>
              </a:ext>
            </a:extLst>
          </p:cNvPr>
          <p:cNvPicPr>
            <a:picLocks noChangeAspect="1"/>
          </p:cNvPicPr>
          <p:nvPr/>
        </p:nvPicPr>
        <p:blipFill>
          <a:blip r:embed="rId3"/>
          <a:stretch>
            <a:fillRect/>
          </a:stretch>
        </p:blipFill>
        <p:spPr>
          <a:xfrm>
            <a:off x="2260411" y="3248506"/>
            <a:ext cx="8181879" cy="2587820"/>
          </a:xfrm>
          <a:prstGeom prst="rect">
            <a:avLst/>
          </a:prstGeom>
        </p:spPr>
      </p:pic>
      <p:pic>
        <p:nvPicPr>
          <p:cNvPr id="2" name="Graphic 21">
            <a:extLst>
              <a:ext uri="{FF2B5EF4-FFF2-40B4-BE49-F238E27FC236}">
                <a16:creationId xmlns:a16="http://schemas.microsoft.com/office/drawing/2014/main" id="{30D4B4A9-5C0D-8202-B483-3C1E5DB6F99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21480979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1655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42693"/>
            <a:ext cx="9893651" cy="4708981"/>
          </a:xfrm>
          <a:prstGeom prst="rect">
            <a:avLst/>
          </a:prstGeom>
          <a:noFill/>
        </p:spPr>
        <p:txBody>
          <a:bodyPr wrap="square" rtlCol="0">
            <a:spAutoFit/>
          </a:bodyPr>
          <a:lstStyle/>
          <a:p>
            <a:pPr algn="just"/>
            <a:r>
              <a:rPr lang="en-US" sz="2400" b="1" i="0" dirty="0">
                <a:solidFill>
                  <a:srgbClr val="333333"/>
                </a:solidFill>
                <a:effectLst/>
              </a:rPr>
              <a:t>Pioneers and Followers—Competitive Tactics, Environment, and Firm Growth</a:t>
            </a:r>
          </a:p>
          <a:p>
            <a:pPr marL="342900" indent="-342900" algn="just">
              <a:buFont typeface="Arial" panose="020B0604020202020204" pitchFamily="34" charset="0"/>
              <a:buChar char="•"/>
            </a:pPr>
            <a:r>
              <a:rPr lang="en-US" sz="2400" b="0" i="0" dirty="0">
                <a:solidFill>
                  <a:srgbClr val="FF0000"/>
                </a:solidFill>
                <a:effectLst/>
              </a:rPr>
              <a:t>A form of corporate entrepreneurship </a:t>
            </a:r>
            <a:r>
              <a:rPr lang="en-US" sz="2400" b="0" i="0" dirty="0">
                <a:solidFill>
                  <a:srgbClr val="333333"/>
                </a:solidFill>
                <a:effectLst/>
              </a:rPr>
              <a:t>called </a:t>
            </a:r>
            <a:r>
              <a:rPr lang="en-US" sz="2800" b="1" i="0" dirty="0">
                <a:solidFill>
                  <a:srgbClr val="FF0000"/>
                </a:solidFill>
                <a:effectLst/>
              </a:rPr>
              <a:t>market pioneering </a:t>
            </a:r>
            <a:r>
              <a:rPr lang="en-US" sz="2400" b="0" i="0" dirty="0">
                <a:solidFill>
                  <a:srgbClr val="FF0000"/>
                </a:solidFill>
                <a:effectLst/>
              </a:rPr>
              <a:t>occurs when a firm is first to offer a new product/service on the market. </a:t>
            </a:r>
          </a:p>
          <a:p>
            <a:pPr marL="342900" indent="-342900" algn="just">
              <a:buFont typeface="Arial" panose="020B0604020202020204" pitchFamily="34" charset="0"/>
              <a:buChar char="•"/>
            </a:pPr>
            <a:r>
              <a:rPr lang="en-US" sz="2000" b="0" i="0" dirty="0">
                <a:solidFill>
                  <a:srgbClr val="333333"/>
                </a:solidFill>
                <a:effectLst/>
              </a:rPr>
              <a:t>The connection between market pioneering and firm performance focused primarily on:</a:t>
            </a:r>
          </a:p>
          <a:p>
            <a:pPr algn="just"/>
            <a:r>
              <a:rPr lang="en-US" sz="2000" b="0" i="0" dirty="0">
                <a:solidFill>
                  <a:srgbClr val="333333"/>
                </a:solidFill>
                <a:effectLst/>
              </a:rPr>
              <a:t> (1) pioneering as an environment specific phenomenon, and</a:t>
            </a:r>
          </a:p>
          <a:p>
            <a:pPr algn="just"/>
            <a:r>
              <a:rPr lang="en-US" sz="2000" b="0" i="0" dirty="0">
                <a:solidFill>
                  <a:srgbClr val="333333"/>
                </a:solidFill>
                <a:effectLst/>
              </a:rPr>
              <a:t> (2) firm's performance</a:t>
            </a:r>
            <a:endParaRPr lang="en-US" sz="2000" dirty="0">
              <a:solidFill>
                <a:srgbClr val="333333"/>
              </a:solidFill>
            </a:endParaRPr>
          </a:p>
          <a:p>
            <a:pPr algn="just"/>
            <a:r>
              <a:rPr lang="en-US" sz="2000" dirty="0">
                <a:solidFill>
                  <a:srgbClr val="333333"/>
                </a:solidFill>
              </a:rPr>
              <a:t> (3) </a:t>
            </a:r>
            <a:r>
              <a:rPr lang="en-US" sz="2000" b="0" i="0" dirty="0">
                <a:solidFill>
                  <a:srgbClr val="333333"/>
                </a:solidFill>
                <a:effectLst/>
              </a:rPr>
              <a:t>fit between a firm's pioneer/follower status and its competitive tactics. </a:t>
            </a:r>
          </a:p>
          <a:p>
            <a:pPr marL="342900" indent="-342900" algn="just">
              <a:buFont typeface="Arial" panose="020B0604020202020204" pitchFamily="34" charset="0"/>
              <a:buChar char="•"/>
            </a:pPr>
            <a:r>
              <a:rPr lang="en-US" sz="2000" b="0" i="0" dirty="0">
                <a:solidFill>
                  <a:srgbClr val="333333"/>
                </a:solidFill>
                <a:effectLst/>
              </a:rPr>
              <a:t>These phenomena are explored, emphasizing how they are manifested in different industry environments and what pioneers and followers do differently to promote their performance.</a:t>
            </a:r>
          </a:p>
          <a:p>
            <a:pPr marL="342900" indent="-342900" algn="just">
              <a:buFont typeface="Arial" panose="020B0604020202020204" pitchFamily="34" charset="0"/>
              <a:buChar char="•"/>
            </a:pPr>
            <a:r>
              <a:rPr lang="en-US" sz="2000" b="0" i="0" dirty="0">
                <a:solidFill>
                  <a:srgbClr val="333333"/>
                </a:solidFill>
                <a:effectLst/>
              </a:rPr>
              <a:t>A theory that describes how specific competitive tactics relate to firm sales growth rate among market pioneers and market followers is developed in two distinct environmental settings: hostile and benign.</a:t>
            </a:r>
          </a:p>
        </p:txBody>
      </p:sp>
      <p:pic>
        <p:nvPicPr>
          <p:cNvPr id="2" name="Graphic 21">
            <a:extLst>
              <a:ext uri="{FF2B5EF4-FFF2-40B4-BE49-F238E27FC236}">
                <a16:creationId xmlns:a16="http://schemas.microsoft.com/office/drawing/2014/main" id="{FA0D7ADD-2F89-F833-EFC4-1C25ECCF4B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36928723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112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71709"/>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333333"/>
                </a:solidFill>
                <a:effectLst/>
              </a:rPr>
              <a:t>To test two proposed hypotheses, data is collected from senior managers of 103 independent, non-diversified manufacturing firms in 75 industries. </a:t>
            </a:r>
          </a:p>
          <a:p>
            <a:pPr marL="342900" indent="-342900" algn="just">
              <a:buFont typeface="Arial" panose="020B0604020202020204" pitchFamily="34" charset="0"/>
              <a:buChar char="•"/>
            </a:pPr>
            <a:r>
              <a:rPr lang="en-US" sz="2000" b="0" i="0" dirty="0">
                <a:solidFill>
                  <a:srgbClr val="333333"/>
                </a:solidFill>
                <a:effectLst/>
              </a:rPr>
              <a:t>The main analytical techniques used to assess the data are: cluster analysis, ANOVA, and correlational analysis. The findings suggest that market pioneers grow at the same rate as market followers.</a:t>
            </a:r>
          </a:p>
          <a:p>
            <a:pPr marL="342900" indent="-342900" algn="just">
              <a:buFont typeface="Arial" panose="020B0604020202020204" pitchFamily="34" charset="0"/>
              <a:buChar char="•"/>
            </a:pPr>
            <a:r>
              <a:rPr lang="en-US" sz="2000" b="1" i="0" dirty="0">
                <a:solidFill>
                  <a:srgbClr val="FF0000"/>
                </a:solidFill>
                <a:effectLst/>
              </a:rPr>
              <a:t>In hostile environments</a:t>
            </a:r>
            <a:r>
              <a:rPr lang="en-US" sz="2000" b="0" i="0" dirty="0">
                <a:solidFill>
                  <a:srgbClr val="333333"/>
                </a:solidFill>
                <a:effectLst/>
              </a:rPr>
              <a:t>, </a:t>
            </a:r>
            <a:r>
              <a:rPr lang="en-US" sz="2000" b="0" i="0" u="sng" dirty="0">
                <a:solidFill>
                  <a:srgbClr val="FF0000"/>
                </a:solidFill>
                <a:effectLst/>
              </a:rPr>
              <a:t>pioneering may enable firms to break out of the dominant price-based mode of competition and grow despite charging high prices. </a:t>
            </a:r>
          </a:p>
          <a:p>
            <a:pPr marL="342900" indent="-342900" algn="just">
              <a:buFont typeface="Arial" panose="020B0604020202020204" pitchFamily="34" charset="0"/>
              <a:buChar char="•"/>
            </a:pPr>
            <a:r>
              <a:rPr lang="en-US" sz="2000" b="1" i="0" dirty="0">
                <a:solidFill>
                  <a:srgbClr val="FF0000"/>
                </a:solidFill>
                <a:effectLst/>
              </a:rPr>
              <a:t>Pioneers in hostile environments are better served than followers from a wide geographical distribution of their products. </a:t>
            </a:r>
          </a:p>
          <a:p>
            <a:pPr marL="342900" indent="-342900" algn="just">
              <a:buFont typeface="Arial" panose="020B0604020202020204" pitchFamily="34" charset="0"/>
              <a:buChar char="•"/>
            </a:pPr>
            <a:r>
              <a:rPr lang="en-US" sz="2000" b="0" i="0" dirty="0">
                <a:solidFill>
                  <a:srgbClr val="333333"/>
                </a:solidFill>
                <a:effectLst/>
              </a:rPr>
              <a:t>It is recommended that </a:t>
            </a:r>
            <a:r>
              <a:rPr lang="en-US" sz="2000" b="1" i="0" u="sng" dirty="0">
                <a:solidFill>
                  <a:srgbClr val="FF0000"/>
                </a:solidFill>
                <a:effectLst/>
              </a:rPr>
              <a:t>followers</a:t>
            </a:r>
            <a:r>
              <a:rPr lang="en-US" sz="2000" b="0" i="0" u="sng" dirty="0">
                <a:solidFill>
                  <a:srgbClr val="FF0000"/>
                </a:solidFill>
                <a:effectLst/>
              </a:rPr>
              <a:t> in hostile environments reduce their cost structures in order to maintain low price strategies. </a:t>
            </a:r>
          </a:p>
          <a:p>
            <a:pPr marL="342900" indent="-342900" algn="just">
              <a:buFont typeface="Arial" panose="020B0604020202020204" pitchFamily="34" charset="0"/>
              <a:buChar char="•"/>
            </a:pPr>
            <a:r>
              <a:rPr lang="en-US" sz="2000" b="0" i="0" dirty="0">
                <a:solidFill>
                  <a:srgbClr val="333333"/>
                </a:solidFill>
                <a:effectLst/>
              </a:rPr>
              <a:t>The results also suggest that, </a:t>
            </a:r>
            <a:r>
              <a:rPr lang="en-US" sz="2000" b="1" i="0" dirty="0">
                <a:solidFill>
                  <a:srgbClr val="FF0000"/>
                </a:solidFill>
                <a:effectLst/>
              </a:rPr>
              <a:t>in benign environments</a:t>
            </a:r>
            <a:r>
              <a:rPr lang="en-US" sz="2000" b="0" i="0" dirty="0">
                <a:solidFill>
                  <a:srgbClr val="333333"/>
                </a:solidFill>
                <a:effectLst/>
              </a:rPr>
              <a:t>, </a:t>
            </a:r>
            <a:r>
              <a:rPr lang="en-US" sz="2000" b="0" i="0" u="sng" dirty="0">
                <a:solidFill>
                  <a:srgbClr val="FF0000"/>
                </a:solidFill>
                <a:effectLst/>
              </a:rPr>
              <a:t>offering products with warranties superior to those of competitors may have positive effects on sales growth</a:t>
            </a:r>
            <a:r>
              <a:rPr lang="en-US" sz="2000" b="0" i="0" dirty="0">
                <a:solidFill>
                  <a:srgbClr val="333333"/>
                </a:solidFill>
                <a:effectLst/>
              </a:rPr>
              <a:t>, more so among pioneers than followers.</a:t>
            </a:r>
          </a:p>
        </p:txBody>
      </p:sp>
      <p:pic>
        <p:nvPicPr>
          <p:cNvPr id="2" name="Graphic 21">
            <a:extLst>
              <a:ext uri="{FF2B5EF4-FFF2-40B4-BE49-F238E27FC236}">
                <a16:creationId xmlns:a16="http://schemas.microsoft.com/office/drawing/2014/main" id="{72E77D4C-7D41-296A-D142-4525D5E885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161875670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9856" y="945402"/>
            <a:ext cx="4128422" cy="50844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1349" y="1202205"/>
            <a:ext cx="9893651" cy="4493538"/>
          </a:xfrm>
          <a:prstGeom prst="rect">
            <a:avLst/>
          </a:prstGeom>
          <a:noFill/>
          <a:ln>
            <a:solidFill>
              <a:srgbClr val="669BBC"/>
            </a:solidFill>
          </a:ln>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Value solution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Key drivers that are integral to buyers' demands </a:t>
            </a:r>
          </a:p>
          <a:p>
            <a:pPr marL="285750" indent="-285750">
              <a:buFont typeface="Arial" panose="020B0604020202020204" pitchFamily="34" charset="0"/>
              <a:buChar char="•"/>
            </a:pPr>
            <a:r>
              <a:rPr lang="en-US" sz="2400" b="1" kern="100" dirty="0">
                <a:solidFill>
                  <a:schemeClr val="accent1">
                    <a:lumMod val="75000"/>
                  </a:schemeClr>
                </a:solidFill>
                <a:effectLst/>
                <a:ea typeface="Calibri" panose="020F0502020204030204" pitchFamily="34" charset="0"/>
                <a:cs typeface="Arial" panose="020B0604020202020204" pitchFamily="34" charset="0"/>
              </a:rPr>
              <a:t>Market –to-Market connection tool</a:t>
            </a:r>
          </a:p>
          <a:p>
            <a:pPr marL="285750" indent="-285750">
              <a:buFont typeface="Arial" panose="020B0604020202020204" pitchFamily="34" charset="0"/>
              <a:buChar char="•"/>
            </a:pPr>
            <a:r>
              <a:rPr lang="en-US" sz="2400" b="1" kern="100" dirty="0">
                <a:solidFill>
                  <a:schemeClr val="accent1">
                    <a:lumMod val="75000"/>
                  </a:schemeClr>
                </a:solidFill>
                <a:ea typeface="Calibri" panose="020F0502020204030204" pitchFamily="34" charset="0"/>
                <a:cs typeface="Arial" panose="020B0604020202020204" pitchFamily="34" charset="0"/>
              </a:rPr>
              <a:t>Perceptual Map</a:t>
            </a:r>
            <a:endParaRPr lang="en-US" sz="2400" b="1" kern="100" dirty="0">
              <a:solidFill>
                <a:schemeClr val="accent1">
                  <a:lumMod val="75000"/>
                </a:schemeClr>
              </a:solidFill>
              <a:effectLst/>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en-US" sz="2400" b="1" kern="100" dirty="0">
                <a:solidFill>
                  <a:schemeClr val="accent1">
                    <a:lumMod val="75000"/>
                  </a:schemeClr>
                </a:solidFill>
                <a:ea typeface="Calibri" panose="020F0502020204030204" pitchFamily="34" charset="0"/>
                <a:cs typeface="Arial" panose="020B0604020202020204" pitchFamily="34" charset="0"/>
              </a:rPr>
              <a:t>Assessing a Competitor's Will</a:t>
            </a: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Go-to-market strategy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Pioneering market</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Pioneering firms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Followers firms</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2AEE96D7-421E-DBF3-23E8-8B6BF9560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08" y="46290"/>
            <a:ext cx="2305141" cy="899111"/>
          </a:xfrm>
          <a:prstGeom prst="rect">
            <a:avLst/>
          </a:prstGeom>
        </p:spPr>
      </p:pic>
    </p:spTree>
    <p:extLst>
      <p:ext uri="{BB962C8B-B14F-4D97-AF65-F5344CB8AC3E}">
        <p14:creationId xmlns:p14="http://schemas.microsoft.com/office/powerpoint/2010/main" val="2297834512"/>
      </p:ext>
    </p:extLst>
  </p:cSld>
  <p:clrMapOvr>
    <a:masterClrMapping/>
  </p:clrMapOvr>
  <p:transition spd="slow">
    <p:push dir="u"/>
    <p:sndAc>
      <p:stSnd>
        <p:snd r:embed="rId2" name="arrow.wav"/>
      </p:stSnd>
    </p:sndAc>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32473" cy="523220"/>
          </a:xfrm>
          <a:prstGeom prst="rect">
            <a:avLst/>
          </a:prstGeom>
          <a:noFill/>
        </p:spPr>
        <p:txBody>
          <a:bodyPr wrap="square" rtlCol="0">
            <a:spAutoFit/>
          </a:bodyPr>
          <a:lstStyle/>
          <a:p>
            <a:pPr lvl="0">
              <a:defRPr/>
            </a:pPr>
            <a:r>
              <a:rPr lang="en-US" sz="28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94434" y="2389995"/>
            <a:ext cx="8674088" cy="4616648"/>
          </a:xfrm>
          <a:prstGeom prst="rect">
            <a:avLst/>
          </a:prstGeom>
          <a:noFill/>
        </p:spPr>
        <p:txBody>
          <a:bodyPr wrap="square" rtlCol="0">
            <a:spAutoFit/>
          </a:bodyPr>
          <a:lstStyle/>
          <a:p>
            <a:pPr algn="just"/>
            <a:r>
              <a:rPr lang="en-US" sz="2000" b="1" i="0" dirty="0">
                <a:solidFill>
                  <a:srgbClr val="333333"/>
                </a:solidFill>
                <a:effectLst/>
              </a:rPr>
              <a:t>1. Learn how to develop your value solution based on your overall strategy</a:t>
            </a:r>
          </a:p>
          <a:p>
            <a:pPr algn="just"/>
            <a:r>
              <a:rPr lang="en-US" sz="1800" b="0" i="0" dirty="0">
                <a:solidFill>
                  <a:srgbClr val="333333"/>
                </a:solidFill>
                <a:effectLst/>
              </a:rPr>
              <a:t>• Consider defining your value solution along the similar categories of value and cost-benefits of customer productivity, simplicity, convenience, price, and image.</a:t>
            </a:r>
          </a:p>
          <a:p>
            <a:pPr algn="just"/>
            <a:r>
              <a:rPr lang="en-US" sz="1800" b="0" i="0" dirty="0">
                <a:solidFill>
                  <a:srgbClr val="333333"/>
                </a:solidFill>
                <a:effectLst/>
              </a:rPr>
              <a:t>• You can then further develop your value solution and identify ways you can locate and communicate with your customers, as well as where your market would look to find information related to your business.</a:t>
            </a:r>
          </a:p>
          <a:p>
            <a:pPr algn="just"/>
            <a:endParaRPr lang="en-US" sz="1800" b="0" i="0" dirty="0">
              <a:solidFill>
                <a:srgbClr val="333333"/>
              </a:solidFill>
              <a:effectLst/>
            </a:endParaRPr>
          </a:p>
          <a:p>
            <a:pPr algn="just"/>
            <a:r>
              <a:rPr lang="en-US" sz="2000" b="1" i="0" dirty="0">
                <a:solidFill>
                  <a:srgbClr val="333333"/>
                </a:solidFill>
                <a:effectLst/>
              </a:rPr>
              <a:t>2. Understand the key drivers that are integral to buyers' demands and expectations within your industry</a:t>
            </a:r>
          </a:p>
          <a:p>
            <a:pPr algn="just"/>
            <a:r>
              <a:rPr lang="en-US" dirty="0">
                <a:solidFill>
                  <a:srgbClr val="333333"/>
                </a:solidFill>
              </a:rPr>
              <a:t>• As customers' needs and preferences change, your firm will need to take a proactive approach in understanding how these changes influence the overall operations and efficiencies of your business.</a:t>
            </a:r>
          </a:p>
          <a:p>
            <a:pPr algn="just"/>
            <a:r>
              <a:rPr lang="en-US" dirty="0">
                <a:solidFill>
                  <a:srgbClr val="333333"/>
                </a:solidFill>
              </a:rPr>
              <a:t>• To uncover and reveal the most important drivers within your industry, you need to engage in questioning and research that not only reveals the important key drivers but also identifies how well your product or service responds to these key drivers over a period of time.</a:t>
            </a:r>
            <a:endParaRPr lang="en-US" dirty="0">
              <a:solidFill>
                <a:srgbClr val="0A1F61"/>
              </a:solidFill>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09322" y="7006643"/>
            <a:ext cx="1879649" cy="309233"/>
          </a:xfrm>
          <a:prstGeom prst="rect">
            <a:avLst/>
          </a:prstGeom>
        </p:spPr>
      </p:pic>
      <p:pic>
        <p:nvPicPr>
          <p:cNvPr id="3" name="Graphic 21">
            <a:extLst>
              <a:ext uri="{FF2B5EF4-FFF2-40B4-BE49-F238E27FC236}">
                <a16:creationId xmlns:a16="http://schemas.microsoft.com/office/drawing/2014/main" id="{9FD533F8-78B1-D171-D5BF-D54DB99DEDB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3830" y="156750"/>
            <a:ext cx="2305141" cy="899111"/>
          </a:xfrm>
          <a:prstGeom prst="rect">
            <a:avLst/>
          </a:prstGeom>
        </p:spPr>
      </p:pic>
    </p:spTree>
    <p:extLst>
      <p:ext uri="{BB962C8B-B14F-4D97-AF65-F5344CB8AC3E}">
        <p14:creationId xmlns:p14="http://schemas.microsoft.com/office/powerpoint/2010/main" val="1426257073"/>
      </p:ext>
    </p:extLst>
  </p:cSld>
  <p:clrMapOvr>
    <a:masterClrMapping/>
  </p:clrMapOvr>
  <p:transition spd="slow">
    <p:push dir="u"/>
    <p:sndAc>
      <p:stSnd>
        <p:snd r:embed="rId3" name="arrow.wav"/>
      </p:stSnd>
    </p:sndAc>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05511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75426" y="2323527"/>
            <a:ext cx="8674088" cy="4647426"/>
          </a:xfrm>
          <a:prstGeom prst="rect">
            <a:avLst/>
          </a:prstGeom>
          <a:noFill/>
        </p:spPr>
        <p:txBody>
          <a:bodyPr wrap="square" rtlCol="0">
            <a:spAutoFit/>
          </a:bodyPr>
          <a:lstStyle/>
          <a:p>
            <a:pPr algn="just"/>
            <a:r>
              <a:rPr lang="en-US" sz="2000" b="1" i="0" dirty="0">
                <a:solidFill>
                  <a:srgbClr val="333333"/>
                </a:solidFill>
                <a:effectLst/>
              </a:rPr>
              <a:t>3. Know how your own value solution is matched and compared against these drivers within your marketplace</a:t>
            </a:r>
          </a:p>
          <a:p>
            <a:pPr algn="just"/>
            <a:r>
              <a:rPr lang="en-US" sz="1800" b="0" i="0" dirty="0">
                <a:solidFill>
                  <a:srgbClr val="333333"/>
                </a:solidFill>
                <a:effectLst/>
              </a:rPr>
              <a:t>• Once the entrepreneur has determined the industry's key drivers, those driver can be assessed based on how well they meet the strategy and unique value solution.</a:t>
            </a:r>
          </a:p>
          <a:p>
            <a:pPr algn="just"/>
            <a:r>
              <a:rPr lang="en-US" sz="1800" b="0" i="0" dirty="0">
                <a:solidFill>
                  <a:srgbClr val="333333"/>
                </a:solidFill>
                <a:effectLst/>
              </a:rPr>
              <a:t>• </a:t>
            </a:r>
            <a:r>
              <a:rPr lang="en-US" sz="1800" b="0" i="0" dirty="0">
                <a:solidFill>
                  <a:srgbClr val="046FF8"/>
                </a:solidFill>
                <a:effectLst/>
              </a:rPr>
              <a:t>Table 2 </a:t>
            </a:r>
            <a:r>
              <a:rPr lang="en-US" sz="1800" b="0" i="0" dirty="0">
                <a:solidFill>
                  <a:srgbClr val="333333"/>
                </a:solidFill>
                <a:effectLst/>
              </a:rPr>
              <a:t>assists you in benchmarking areas where your firm requires attention or where you lack the internal capabilities and resources to meet the needs of the marketplace.</a:t>
            </a:r>
          </a:p>
          <a:p>
            <a:pPr algn="just"/>
            <a:r>
              <a:rPr lang="en-US" sz="1800" b="0" i="0" dirty="0">
                <a:solidFill>
                  <a:srgbClr val="333333"/>
                </a:solidFill>
                <a:effectLst/>
              </a:rPr>
              <a:t>• Knowing these weaknesses will help you craft a revised strategy that focuses on those drivers and that positions you for the next new innovation (perhaps coming from your organization).</a:t>
            </a:r>
          </a:p>
          <a:p>
            <a:pPr algn="just"/>
            <a:r>
              <a:rPr lang="en-US" sz="2000" b="1" i="0" dirty="0">
                <a:solidFill>
                  <a:srgbClr val="333333"/>
                </a:solidFill>
                <a:effectLst/>
              </a:rPr>
              <a:t>4. Learn the value of the perceptual map and how the map is used to maintain and exceed your competition in your industry</a:t>
            </a:r>
          </a:p>
          <a:p>
            <a:pPr algn="just"/>
            <a:r>
              <a:rPr lang="en-US" sz="1800" b="0" i="0" dirty="0">
                <a:solidFill>
                  <a:srgbClr val="333333"/>
                </a:solidFill>
                <a:effectLst/>
              </a:rPr>
              <a:t>• Competitive positioning reveals where your company stands in the eyes of any given group of people through the use of perceptual maps.</a:t>
            </a:r>
          </a:p>
          <a:p>
            <a:pPr algn="just"/>
            <a:r>
              <a:rPr lang="en-US" sz="1800" b="0" i="0" dirty="0">
                <a:solidFill>
                  <a:srgbClr val="333333"/>
                </a:solidFill>
                <a:effectLst/>
              </a:rPr>
              <a:t>• Perceptual maps are useful whenever a business decision requires knowledge of how people perceive issues and when the success of company policy or action requires a desired response.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C026B99D-3C09-E2D5-B65E-6FEF202AC38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4373" y="179610"/>
            <a:ext cx="2305141" cy="899111"/>
          </a:xfrm>
          <a:prstGeom prst="rect">
            <a:avLst/>
          </a:prstGeom>
        </p:spPr>
      </p:pic>
    </p:spTree>
    <p:extLst>
      <p:ext uri="{BB962C8B-B14F-4D97-AF65-F5344CB8AC3E}">
        <p14:creationId xmlns:p14="http://schemas.microsoft.com/office/powerpoint/2010/main" val="3346207293"/>
      </p:ext>
    </p:extLst>
  </p:cSld>
  <p:clrMapOvr>
    <a:masterClrMapping/>
  </p:clrMapOvr>
  <p:transition spd="slow">
    <p:push dir="u"/>
    <p:sndAc>
      <p:stSnd>
        <p:snd r:embed="rId3" name="arrow.wav"/>
      </p:stSnd>
    </p:sndAc>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00936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Summary of Lecture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231654"/>
          </a:xfrm>
          <a:prstGeom prst="rect">
            <a:avLst/>
          </a:prstGeom>
          <a:noFill/>
        </p:spPr>
        <p:txBody>
          <a:bodyPr wrap="square" rtlCol="0">
            <a:spAutoFit/>
          </a:bodyPr>
          <a:lstStyle/>
          <a:p>
            <a:pPr algn="just"/>
            <a:r>
              <a:rPr lang="en-US" sz="2000" b="1" i="0" dirty="0">
                <a:solidFill>
                  <a:srgbClr val="333333"/>
                </a:solidFill>
                <a:effectLst/>
              </a:rPr>
              <a:t>5. Learn how to develop and gain an appreciation for a “go-to-market” strategy that is based on your value solution, the drivers in the industry, and your competitive positioning</a:t>
            </a:r>
          </a:p>
          <a:p>
            <a:pPr algn="just"/>
            <a:r>
              <a:rPr lang="en-US" sz="1800" b="0" i="0" dirty="0">
                <a:solidFill>
                  <a:srgbClr val="333333"/>
                </a:solidFill>
                <a:effectLst/>
              </a:rPr>
              <a:t>• A full “go-to-market” strategy encompasses the channels that a company uses to connect</a:t>
            </a:r>
          </a:p>
          <a:p>
            <a:pPr algn="just"/>
            <a:r>
              <a:rPr lang="en-US" sz="1800" b="0" i="0" dirty="0">
                <a:solidFill>
                  <a:srgbClr val="333333"/>
                </a:solidFill>
                <a:effectLst/>
              </a:rPr>
              <a:t>with its customers and the organizational processes it develops to guide customer interactions from initial contact through fulfillment.</a:t>
            </a:r>
          </a:p>
          <a:p>
            <a:pPr algn="just"/>
            <a:r>
              <a:rPr lang="en-US" sz="1800" b="0" i="0" dirty="0">
                <a:solidFill>
                  <a:srgbClr val="333333"/>
                </a:solidFill>
                <a:effectLst/>
              </a:rPr>
              <a:t>• The right go-to-market strategy has a significant impact on a company's ability to cost-effectively deliver its value solution to each of its target segments.</a:t>
            </a:r>
          </a:p>
          <a:p>
            <a:pPr algn="just"/>
            <a:r>
              <a:rPr lang="en-US" sz="1800" b="0" i="0" dirty="0">
                <a:solidFill>
                  <a:srgbClr val="333333"/>
                </a:solidFill>
                <a:effectLst/>
              </a:rPr>
              <a:t>• As companies tailor their value solutions to better address customer needs beyond product specifications and to better align their cost of sales and fulfillment relative to those needs, go-to-market strategy plays a central role.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5EFBF343-20D1-130D-6A9D-1FBFDEE82B0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8624" y="179610"/>
            <a:ext cx="2305141" cy="899111"/>
          </a:xfrm>
          <a:prstGeom prst="rect">
            <a:avLst/>
          </a:prstGeom>
        </p:spPr>
      </p:pic>
    </p:spTree>
    <p:extLst>
      <p:ext uri="{BB962C8B-B14F-4D97-AF65-F5344CB8AC3E}">
        <p14:creationId xmlns:p14="http://schemas.microsoft.com/office/powerpoint/2010/main" val="4020496937"/>
      </p:ext>
    </p:extLst>
  </p:cSld>
  <p:clrMapOvr>
    <a:masterClrMapping/>
  </p:clrMapOvr>
  <p:transition spd="slow">
    <p:push dir="u"/>
    <p:sndAc>
      <p:stSnd>
        <p:snd r:embed="rId3" name="arrow.wav"/>
      </p:stSnd>
    </p:sndAc>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791200" y="3124200"/>
            <a:ext cx="609600" cy="609600"/>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06</a:t>
            </a: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34EAB0C-1EC3-4B2A-9582-E398EF3A0FE6}"/>
</file>

<file path=customXml/itemProps2.xml><?xml version="1.0" encoding="utf-8"?>
<ds:datastoreItem xmlns:ds="http://schemas.openxmlformats.org/officeDocument/2006/customXml" ds:itemID="{0B2668B6-7036-4D96-B10D-DF383A8E06E7}"/>
</file>

<file path=customXml/itemProps3.xml><?xml version="1.0" encoding="utf-8"?>
<ds:datastoreItem xmlns:ds="http://schemas.openxmlformats.org/officeDocument/2006/customXml" ds:itemID="{C01864F6-74E5-4AF8-A7C9-020D92183E2A}"/>
</file>

<file path=docProps/app.xml><?xml version="1.0" encoding="utf-8"?>
<Properties xmlns="http://schemas.openxmlformats.org/officeDocument/2006/extended-properties" xmlns:vt="http://schemas.openxmlformats.org/officeDocument/2006/docPropsVTypes">
  <TotalTime>4443</TotalTime>
  <Words>6784</Words>
  <Application>Microsoft Office PowerPoint</Application>
  <PresentationFormat>Widescreen</PresentationFormat>
  <Paragraphs>378</Paragraphs>
  <Slides>34</Slides>
  <Notes>28</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Alexandria</vt:lpstr>
      <vt:lpstr>Arial</vt:lpstr>
      <vt:lpstr>Arial-BoldItalicMT</vt:lpstr>
      <vt:lpstr>Calibri</vt:lpstr>
      <vt:lpstr>Calibri Light</vt:lpstr>
      <vt:lpstr>Roboto Light</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277</cp:revision>
  <dcterms:created xsi:type="dcterms:W3CDTF">2023-04-29T09:08:23Z</dcterms:created>
  <dcterms:modified xsi:type="dcterms:W3CDTF">2025-07-07T16:44:50Z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