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46"/>
  </p:notesMasterIdLst>
  <p:sldIdLst>
    <p:sldId id="628" r:id="rId6"/>
    <p:sldId id="534" r:id="rId7"/>
    <p:sldId id="591" r:id="rId8"/>
    <p:sldId id="536" r:id="rId9"/>
    <p:sldId id="594" r:id="rId10"/>
    <p:sldId id="595" r:id="rId11"/>
    <p:sldId id="596" r:id="rId12"/>
    <p:sldId id="597" r:id="rId13"/>
    <p:sldId id="629" r:id="rId14"/>
    <p:sldId id="598" r:id="rId15"/>
    <p:sldId id="599" r:id="rId16"/>
    <p:sldId id="600" r:id="rId17"/>
    <p:sldId id="601" r:id="rId18"/>
    <p:sldId id="603" r:id="rId19"/>
    <p:sldId id="604" r:id="rId20"/>
    <p:sldId id="605" r:id="rId21"/>
    <p:sldId id="592" r:id="rId22"/>
    <p:sldId id="608" r:id="rId23"/>
    <p:sldId id="630" r:id="rId24"/>
    <p:sldId id="609" r:id="rId25"/>
    <p:sldId id="610" r:id="rId26"/>
    <p:sldId id="612" r:id="rId27"/>
    <p:sldId id="611" r:id="rId28"/>
    <p:sldId id="613" r:id="rId29"/>
    <p:sldId id="614" r:id="rId30"/>
    <p:sldId id="615" r:id="rId31"/>
    <p:sldId id="616" r:id="rId32"/>
    <p:sldId id="617" r:id="rId33"/>
    <p:sldId id="618" r:id="rId34"/>
    <p:sldId id="619" r:id="rId35"/>
    <p:sldId id="620" r:id="rId36"/>
    <p:sldId id="621" r:id="rId37"/>
    <p:sldId id="622" r:id="rId38"/>
    <p:sldId id="623" r:id="rId39"/>
    <p:sldId id="624" r:id="rId40"/>
    <p:sldId id="625" r:id="rId41"/>
    <p:sldId id="626" r:id="rId42"/>
    <p:sldId id="627" r:id="rId43"/>
    <p:sldId id="556" r:id="rId44"/>
    <p:sldId id="537"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534"/>
            <p14:sldId id="591"/>
            <p14:sldId id="536"/>
            <p14:sldId id="594"/>
            <p14:sldId id="595"/>
            <p14:sldId id="596"/>
            <p14:sldId id="597"/>
            <p14:sldId id="629"/>
            <p14:sldId id="598"/>
            <p14:sldId id="599"/>
            <p14:sldId id="600"/>
            <p14:sldId id="601"/>
            <p14:sldId id="603"/>
            <p14:sldId id="604"/>
            <p14:sldId id="605"/>
            <p14:sldId id="592"/>
            <p14:sldId id="608"/>
            <p14:sldId id="630"/>
            <p14:sldId id="609"/>
            <p14:sldId id="610"/>
            <p14:sldId id="612"/>
            <p14:sldId id="611"/>
            <p14:sldId id="613"/>
            <p14:sldId id="614"/>
            <p14:sldId id="615"/>
            <p14:sldId id="616"/>
            <p14:sldId id="617"/>
            <p14:sldId id="618"/>
            <p14:sldId id="619"/>
            <p14:sldId id="620"/>
            <p14:sldId id="621"/>
            <p14:sldId id="622"/>
            <p14:sldId id="623"/>
            <p14:sldId id="624"/>
            <p14:sldId id="625"/>
            <p14:sldId id="626"/>
            <p14:sldId id="627"/>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7"/>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0887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1822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5194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72001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38777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15644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18418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32061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53422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15673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94818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65969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709249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795585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68294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939633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70965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400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326469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62665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0515574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615459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302521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527375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08926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122246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405146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984136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513580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740948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651583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4628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318066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035153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3/6/2026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xmlns=""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microsoft.com/office/2007/relationships/hdphoto" Target="../media/hdphoto2.wdp"/><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2.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 Id="rId4" Type="http://schemas.openxmlformats.org/officeDocument/2006/relationships/image" Target="../media/image21.jpe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7.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28.xml"/><Relationship Id="rId6"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7075" y="2232664"/>
            <a:ext cx="4906370" cy="1077218"/>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Organizational Behavior  </a:t>
            </a:r>
          </a:p>
          <a:p>
            <a:pPr algn="ctr"/>
            <a:r>
              <a:rPr lang="en-US" sz="3200" b="1" dirty="0">
                <a:solidFill>
                  <a:srgbClr val="00B0F0"/>
                </a:solidFill>
                <a:latin typeface="Alexandria" charset="0"/>
                <a:cs typeface="Alexandria" charset="0"/>
              </a:rPr>
              <a:t>and Projects</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06</a:t>
            </a:r>
          </a:p>
        </p:txBody>
      </p:sp>
      <p:sp>
        <p:nvSpPr>
          <p:cNvPr id="11" name="TextBox 10"/>
          <p:cNvSpPr txBox="1"/>
          <p:nvPr/>
        </p:nvSpPr>
        <p:spPr>
          <a:xfrm>
            <a:off x="7450847" y="3281131"/>
            <a:ext cx="3531122" cy="707886"/>
          </a:xfrm>
          <a:prstGeom prst="rect">
            <a:avLst/>
          </a:prstGeom>
          <a:noFill/>
        </p:spPr>
        <p:txBody>
          <a:bodyPr wrap="square" rtlCol="0">
            <a:spAutoFit/>
          </a:bodyPr>
          <a:lstStyle/>
          <a:p>
            <a:r>
              <a:rPr lang="en-US" sz="2000" dirty="0">
                <a:latin typeface="Alexandria" charset="0"/>
                <a:cs typeface="Alexandria" charset="0"/>
              </a:rPr>
              <a:t>PMG421</a:t>
            </a:r>
          </a:p>
          <a:p>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Mumen</a:t>
            </a:r>
            <a:r>
              <a:rPr lang="en-US" sz="2400" b="1" dirty="0">
                <a:solidFill>
                  <a:srgbClr val="00B0F0"/>
                </a:solidFill>
                <a:latin typeface="Alexandria" charset="0"/>
                <a:cs typeface="Alexandria" charset="0"/>
              </a:rPr>
              <a:t> </a:t>
            </a:r>
            <a:r>
              <a:rPr lang="en-US" sz="2400" b="1" dirty="0" err="1">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Calibri" panose="020F0502020204030204" pitchFamily="34" charset="0"/>
                <a:cs typeface="Calibri" panose="020F0502020204030204" pitchFamily="34" charset="0"/>
              </a:rPr>
              <a:t>Understanding Working</a:t>
            </a:r>
          </a:p>
          <a:p>
            <a:pPr algn="ctr"/>
            <a:r>
              <a:rPr lang="en-US" sz="2400" b="1" dirty="0">
                <a:latin typeface="Calibri" panose="020F0502020204030204" pitchFamily="34" charset="0"/>
                <a:cs typeface="Calibri" panose="020F0502020204030204" pitchFamily="34" charset="0"/>
              </a:rPr>
              <a:t>Teams</a:t>
            </a:r>
          </a:p>
        </p:txBody>
      </p:sp>
    </p:spTree>
    <p:extLst>
      <p:ext uri="{BB962C8B-B14F-4D97-AF65-F5344CB8AC3E}">
        <p14:creationId xmlns:p14="http://schemas.microsoft.com/office/powerpoint/2010/main" val="2339539584"/>
      </p:ext>
    </p:extLst>
  </p:cSld>
  <p:clrMapOvr>
    <a:masterClrMapping/>
  </p:clrMapOvr>
  <mc:AlternateContent xmlns:mc="http://schemas.openxmlformats.org/markup-compatibility/2006" xmlns:p14="http://schemas.microsoft.com/office/powerpoint/2010/main">
    <mc:Choice Requires="p14">
      <p:transition spd="slow" p14:dur="2000" advTm="35606"/>
    </mc:Choice>
    <mc:Fallback xmlns="">
      <p:transition spd="slow" advTm="3560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3113207" y="1996775"/>
            <a:ext cx="6183086" cy="369947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Teamwork in the Workplace</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 Development Over Time</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Things to Consider When Managing Teams</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Opportunities and Challenges to Team Building</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 Diversity</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Multicultural Team</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6558"/>
    </mc:Choice>
    <mc:Fallback xmlns="">
      <p:transition spd="slow" advTm="6655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300676" y="22673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xmlns=""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xmlns=""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xmlns="" id="{0258B944-5077-6932-A985-A0DAEC980376}"/>
              </a:ext>
            </a:extLst>
          </p:cNvPr>
          <p:cNvSpPr txBox="1"/>
          <p:nvPr/>
        </p:nvSpPr>
        <p:spPr>
          <a:xfrm>
            <a:off x="3127723" y="2149173"/>
            <a:ext cx="6125134" cy="3083921"/>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Contrast groups and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Contrast the five types of team arrangements.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Identify the characteristics of effective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Explain how organizations can create effective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Decide when to use individuals instead of teams.</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xmlns="" id="{6619DC51-873F-C25B-9CC6-0A22E089E01F}"/>
              </a:ext>
            </a:extLst>
          </p:cNvPr>
          <p:cNvSpPr/>
          <p:nvPr/>
        </p:nvSpPr>
        <p:spPr>
          <a:xfrm>
            <a:off x="3237086" y="1412953"/>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mc:AlternateContent xmlns:mc="http://schemas.openxmlformats.org/markup-compatibility/2006" xmlns:p14="http://schemas.microsoft.com/office/powerpoint/2010/main">
    <mc:Choice Requires="p14">
      <p:transition spd="slow" p14:dur="2000" advTm="75730"/>
    </mc:Choice>
    <mc:Fallback xmlns="">
      <p:transition spd="slow" advTm="7573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35773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Teamwork in the Workplace</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81614" y="1861824"/>
            <a:ext cx="6101573" cy="3108543"/>
          </a:xfrm>
          <a:prstGeom prst="rect">
            <a:avLst/>
          </a:prstGeom>
          <a:noFill/>
        </p:spPr>
        <p:txBody>
          <a:bodyPr wrap="square">
            <a:spAutoFit/>
          </a:bodyPr>
          <a:lstStyle/>
          <a:p>
            <a:pPr marL="457200" indent="-457200" algn="just">
              <a:buFont typeface="Arial" panose="020B0604020202020204" pitchFamily="34" charset="0"/>
              <a:buChar char="•"/>
            </a:pPr>
            <a:r>
              <a:rPr lang="en-US" sz="2800" b="0"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It's the ability to work with others and to help others attain their full potential and achieve the shared goals. </a:t>
            </a:r>
          </a:p>
          <a:p>
            <a:pPr marL="457200" indent="-457200" algn="just">
              <a:buFont typeface="Arial" panose="020B0604020202020204" pitchFamily="34" charset="0"/>
              <a:buChar char="•"/>
            </a:pPr>
            <a:r>
              <a:rPr lang="en-US" sz="2800" b="0"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As well, teamwork is one of the most desirable skills an employer can seek in its employees.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xmlns=""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8389012" y="1598413"/>
            <a:ext cx="3361183" cy="36344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advTm="145111"/>
    </mc:Choice>
    <mc:Fallback xmlns="">
      <p:transition advTm="14511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9032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44901" y="2112194"/>
            <a:ext cx="5829528" cy="2246769"/>
          </a:xfrm>
          <a:prstGeom prst="rect">
            <a:avLst/>
          </a:prstGeom>
          <a:noFill/>
        </p:spPr>
        <p:txBody>
          <a:bodyPr wrap="square">
            <a:spAutoFit/>
          </a:bodyPr>
          <a:lstStyle/>
          <a:p>
            <a:pPr algn="just">
              <a:spcBef>
                <a:spcPts val="1200"/>
              </a:spcBef>
            </a:pPr>
            <a:r>
              <a:rPr lang="en-US" sz="2800" b="1" dirty="0">
                <a:highlight>
                  <a:srgbClr val="FFFFFF"/>
                </a:highlight>
                <a:latin typeface="Calibri" panose="020F0502020204030204" pitchFamily="34" charset="0"/>
                <a:ea typeface="Calibri" panose="020F0502020204030204" pitchFamily="34" charset="0"/>
                <a:cs typeface="Calibri" panose="020F0502020204030204" pitchFamily="34" charset="0"/>
              </a:rPr>
              <a:t>Work group;</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A group that interacts primarily to share information and make decisions to help each group member perform within their respective area of responsibility.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 name="Picture 2" descr="Group vs. Team - Difference and ...">
            <a:extLst>
              <a:ext uri="{FF2B5EF4-FFF2-40B4-BE49-F238E27FC236}">
                <a16:creationId xmlns:a16="http://schemas.microsoft.com/office/drawing/2014/main" xmlns="" id="{E0B46089-FA1D-5AE0-67AC-D83FD9238FD9}"/>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8285435" y="1675699"/>
            <a:ext cx="3676783" cy="3440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6323"/>
      </p:ext>
    </p:extLst>
  </p:cSld>
  <p:clrMapOvr>
    <a:masterClrMapping/>
  </p:clrMapOvr>
  <mc:AlternateContent xmlns:mc="http://schemas.openxmlformats.org/markup-compatibility/2006" xmlns:p14="http://schemas.microsoft.com/office/powerpoint/2010/main">
    <mc:Choice Requires="p14">
      <p:transition p14:dur="10" advTm="135103"/>
    </mc:Choice>
    <mc:Fallback xmlns="">
      <p:transition advTm="13510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1040428"/>
            <a:ext cx="716741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2519818" y="2188395"/>
            <a:ext cx="4414383" cy="2246769"/>
          </a:xfrm>
          <a:prstGeom prst="rect">
            <a:avLst/>
          </a:prstGeom>
          <a:noFill/>
        </p:spPr>
        <p:txBody>
          <a:bodyPr wrap="square">
            <a:spAutoFit/>
          </a:bodyPr>
          <a:lstStyle/>
          <a:p>
            <a:pPr algn="just"/>
            <a:r>
              <a:rPr lang="en-US" sz="2800" b="1" dirty="0">
                <a:highlight>
                  <a:srgbClr val="FFFFFF"/>
                </a:highlight>
                <a:latin typeface="Calibri" panose="020F0502020204030204" pitchFamily="34" charset="0"/>
                <a:ea typeface="Calibri" panose="020F0502020204030204" pitchFamily="34" charset="0"/>
                <a:cs typeface="Calibri" panose="020F0502020204030204" pitchFamily="34" charset="0"/>
              </a:rPr>
              <a:t>Work team;</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A group whose individual efforts result in performance that is greater than the sum of the individual inputs.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 name="Picture 2" descr="Group vs. Team - Difference and ...">
            <a:extLst>
              <a:ext uri="{FF2B5EF4-FFF2-40B4-BE49-F238E27FC236}">
                <a16:creationId xmlns:a16="http://schemas.microsoft.com/office/drawing/2014/main" xmlns="" id="{D71DB847-00D5-85A0-DB95-B2FD8E7430C6}"/>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8285435" y="1675699"/>
            <a:ext cx="3676783" cy="3440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997831"/>
      </p:ext>
    </p:extLst>
  </p:cSld>
  <p:clrMapOvr>
    <a:masterClrMapping/>
  </p:clrMapOvr>
  <mc:AlternateContent xmlns:mc="http://schemas.openxmlformats.org/markup-compatibility/2006" xmlns:p14="http://schemas.microsoft.com/office/powerpoint/2010/main">
    <mc:Choice Requires="p14">
      <p:transition p14:dur="10" advTm="101249"/>
    </mc:Choice>
    <mc:Fallback xmlns="">
      <p:transition advTm="10124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23634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 – Cont.</a:t>
            </a:r>
          </a:p>
        </p:txBody>
      </p:sp>
      <p:pic>
        <p:nvPicPr>
          <p:cNvPr id="2050" name="Picture 2" descr="Group vs. Team - Difference and Comparison | FounderJar">
            <a:extLst>
              <a:ext uri="{FF2B5EF4-FFF2-40B4-BE49-F238E27FC236}">
                <a16:creationId xmlns:a16="http://schemas.microsoft.com/office/drawing/2014/main" xmlns="" id="{2EF09D83-8CE5-E48F-F09B-07C199261F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44" t="15731" r="4361" b="7374"/>
          <a:stretch/>
        </p:blipFill>
        <p:spPr bwMode="auto">
          <a:xfrm>
            <a:off x="1725058" y="2055054"/>
            <a:ext cx="8082971" cy="382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394493"/>
      </p:ext>
    </p:extLst>
  </p:cSld>
  <p:clrMapOvr>
    <a:masterClrMapping/>
  </p:clrMapOvr>
  <mc:AlternateContent xmlns:mc="http://schemas.openxmlformats.org/markup-compatibility/2006" xmlns:p14="http://schemas.microsoft.com/office/powerpoint/2010/main">
    <mc:Choice Requires="p14">
      <p:transition p14:dur="10" advTm="113764"/>
    </mc:Choice>
    <mc:Fallback xmlns="">
      <p:transition advTm="1137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25209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Comparing Between Groups and Teams</a:t>
            </a:r>
          </a:p>
        </p:txBody>
      </p:sp>
      <p:pic>
        <p:nvPicPr>
          <p:cNvPr id="3" name="Picture 2">
            <a:extLst>
              <a:ext uri="{FF2B5EF4-FFF2-40B4-BE49-F238E27FC236}">
                <a16:creationId xmlns:a16="http://schemas.microsoft.com/office/drawing/2014/main" xmlns="" id="{045D3433-7DB2-CB5E-842D-42E4F83609F1}"/>
              </a:ext>
            </a:extLst>
          </p:cNvPr>
          <p:cNvPicPr>
            <a:picLocks noChangeAspect="1"/>
          </p:cNvPicPr>
          <p:nvPr/>
        </p:nvPicPr>
        <p:blipFill rotWithShape="1">
          <a:blip r:embed="rId4"/>
          <a:srcRect l="4230" t="19039" r="4774" b="5641"/>
          <a:stretch/>
        </p:blipFill>
        <p:spPr>
          <a:xfrm>
            <a:off x="1779488" y="1995594"/>
            <a:ext cx="8028541" cy="3910312"/>
          </a:xfrm>
          <a:prstGeom prst="rect">
            <a:avLst/>
          </a:prstGeom>
        </p:spPr>
      </p:pic>
    </p:spTree>
    <p:extLst>
      <p:ext uri="{BB962C8B-B14F-4D97-AF65-F5344CB8AC3E}">
        <p14:creationId xmlns:p14="http://schemas.microsoft.com/office/powerpoint/2010/main" val="2704267046"/>
      </p:ext>
    </p:extLst>
  </p:cSld>
  <p:clrMapOvr>
    <a:masterClrMapping/>
  </p:clrMapOvr>
  <mc:AlternateContent xmlns:mc="http://schemas.openxmlformats.org/markup-compatibility/2006" xmlns:p14="http://schemas.microsoft.com/office/powerpoint/2010/main">
    <mc:Choice Requires="p14">
      <p:transition p14:dur="10" advTm="248208"/>
    </mc:Choice>
    <mc:Fallback xmlns="">
      <p:transition advTm="24820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461665"/>
          </a:xfrm>
          <a:prstGeom prst="rect">
            <a:avLst/>
          </a:prstGeom>
          <a:noFill/>
        </p:spPr>
        <p:txBody>
          <a:bodyPr wrap="square" rtlCol="0">
            <a:spAutoFit/>
          </a:bodyPr>
          <a:lstStyle/>
          <a:p>
            <a:pPr algn="ctr"/>
            <a:r>
              <a:rPr lang="en-US" sz="2400" b="1">
                <a:solidFill>
                  <a:srgbClr val="00B0F0"/>
                </a:solidFill>
                <a:cs typeface="Alexandria" charset="0"/>
              </a:rPr>
              <a:t>Types of Teams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a:solidFill>
                  <a:schemeClr val="bg1"/>
                </a:solidFill>
                <a:cs typeface="Times New Roman" panose="02020603050405020304" pitchFamily="18" charset="0"/>
              </a:rPr>
              <a:t>06</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58280379"/>
      </p:ext>
    </p:extLst>
  </p:cSld>
  <p:clrMapOvr>
    <a:masterClrMapping/>
  </p:clrMapOvr>
  <mc:AlternateContent xmlns:mc="http://schemas.openxmlformats.org/markup-compatibility/2006" xmlns:p14="http://schemas.microsoft.com/office/powerpoint/2010/main">
    <mc:Choice Requires="p14">
      <p:transition spd="slow" p14:dur="2000" advTm="14894"/>
    </mc:Choice>
    <mc:Fallback xmlns="">
      <p:transition spd="slow" advTm="14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44752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Teams</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1914572" y="2183310"/>
            <a:ext cx="6803571" cy="3539430"/>
          </a:xfrm>
          <a:prstGeom prst="rect">
            <a:avLst/>
          </a:prstGeom>
          <a:noFill/>
        </p:spPr>
        <p:txBody>
          <a:bodyPr wrap="square">
            <a:spAutoFit/>
          </a:bodyPr>
          <a:lstStyle/>
          <a:p>
            <a:pPr algn="just"/>
            <a:r>
              <a:rPr lang="en-US" sz="2800" dirty="0">
                <a:latin typeface="Calibri" panose="020F0502020204030204" pitchFamily="34" charset="0"/>
                <a:ea typeface="Calibri" panose="020F0502020204030204" pitchFamily="34" charset="0"/>
                <a:cs typeface="Calibri" panose="020F0502020204030204" pitchFamily="34" charset="0"/>
              </a:rPr>
              <a:t>Teams can do a number of things, such as make products, provide services, negotiate deals, coordinate projects, offer advice, and make decisions. In this section, we first describe four common types of teams in organizations: problem-solving teams, self-managed work teams, cross-functional teams, and virtual teams.</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1900946"/>
      </p:ext>
    </p:extLst>
  </p:cSld>
  <p:clrMapOvr>
    <a:masterClrMapping/>
  </p:clrMapOvr>
  <mc:AlternateContent xmlns:mc="http://schemas.openxmlformats.org/markup-compatibility/2006" xmlns:p14="http://schemas.microsoft.com/office/powerpoint/2010/main">
    <mc:Choice Requires="p14">
      <p:transition p14:dur="10" advTm="171001"/>
    </mc:Choice>
    <mc:Fallback xmlns="">
      <p:transition advTm="17100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463890"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4140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Problem-solving team</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1914572" y="2183310"/>
            <a:ext cx="6803571" cy="1815882"/>
          </a:xfrm>
          <a:prstGeom prst="rect">
            <a:avLst/>
          </a:prstGeom>
          <a:noFill/>
        </p:spPr>
        <p:txBody>
          <a:bodyPr wrap="square">
            <a:spAutoFit/>
          </a:bodyPr>
          <a:lstStyle/>
          <a:p>
            <a:pPr algn="just"/>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from the same department who meet for a few hours each week to discuss ways of improving quality, efficiency, and the work environment.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600509"/>
      </p:ext>
    </p:extLst>
  </p:cSld>
  <p:clrMapOvr>
    <a:masterClrMapping/>
  </p:clrMapOvr>
  <mc:AlternateContent xmlns:mc="http://schemas.openxmlformats.org/markup-compatibility/2006" xmlns:p14="http://schemas.microsoft.com/office/powerpoint/2010/main">
    <mc:Choice Requires="p14">
      <p:transition p14:dur="10" advTm="144089"/>
    </mc:Choice>
    <mc:Fallback xmlns="">
      <p:transition advTm="14408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102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(2) Self-managed work team</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1762172" y="1856738"/>
            <a:ext cx="6031999"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who autonomously implement solutions and take responsibility for the outcomes of the solutions (responsibilities normally adopted by supervisors).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2360226"/>
      </p:ext>
    </p:extLst>
  </p:cSld>
  <p:clrMapOvr>
    <a:masterClrMapping/>
  </p:clrMapOvr>
  <mc:AlternateContent xmlns:mc="http://schemas.openxmlformats.org/markup-compatibility/2006" xmlns:p14="http://schemas.microsoft.com/office/powerpoint/2010/main">
    <mc:Choice Requires="p14">
      <p:transition p14:dur="10" advTm="134082"/>
    </mc:Choice>
    <mc:Fallback xmlns="">
      <p:transition advTm="13408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2475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(3) Cross-functional team</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1544458" y="2272258"/>
            <a:ext cx="6031999" cy="1815882"/>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from about the same hierarchical level but from different work areas who come together to accomplish a task.</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238998"/>
      </p:ext>
    </p:extLst>
  </p:cSld>
  <p:clrMapOvr>
    <a:masterClrMapping/>
  </p:clrMapOvr>
  <mc:AlternateContent xmlns:mc="http://schemas.openxmlformats.org/markup-compatibility/2006" xmlns:p14="http://schemas.microsoft.com/office/powerpoint/2010/main">
    <mc:Choice Requires="p14">
      <p:transition p14:dur="10" advTm="165707"/>
    </mc:Choice>
    <mc:Fallback xmlns="">
      <p:transition advTm="16570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9823" y="1675480"/>
            <a:ext cx="9172348" cy="448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44483"/>
            <a:ext cx="5776966" cy="830997"/>
          </a:xfrm>
          <a:prstGeom prst="rect">
            <a:avLst/>
          </a:prstGeom>
        </p:spPr>
        <p:txBody>
          <a:bodyPr wrap="none">
            <a:spAutoFit/>
          </a:bodyPr>
          <a:lstStyle/>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There are some points for making a </a:t>
            </a:r>
          </a:p>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cross-functional team to be more successful</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2045203" y="2272258"/>
            <a:ext cx="8134392" cy="3416320"/>
          </a:xfrm>
          <a:prstGeom prst="rect">
            <a:avLst/>
          </a:prstGeom>
          <a:noFill/>
        </p:spPr>
        <p:txBody>
          <a:bodyPr wrap="square">
            <a:spAutoFit/>
          </a:bodyPr>
          <a:lstStyle/>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Establishing an accountable leader who is responsible from the team’s formation to its dissolution.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Ensuring that each team has established goals, resources, and deadlines.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Establishing a clear mission for the team that acts as their main objective.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Continuously reevaluating the team and its progress toward success.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Reconsidering the usefulness of the team if it is unsuccessful</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0994127"/>
      </p:ext>
    </p:extLst>
  </p:cSld>
  <p:clrMapOvr>
    <a:masterClrMapping/>
  </p:clrMapOvr>
  <mc:AlternateContent xmlns:mc="http://schemas.openxmlformats.org/markup-compatibility/2006" xmlns:p14="http://schemas.microsoft.com/office/powerpoint/2010/main">
    <mc:Choice Requires="p14">
      <p:transition p14:dur="10" advTm="386529"/>
    </mc:Choice>
    <mc:Fallback xmlns="">
      <p:transition advTm="38652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3832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(4) Virtual team</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1664201" y="2272258"/>
            <a:ext cx="6031999" cy="1815882"/>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that uses technology to tie together physically dispersed members in order to achieve a common goal.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9329855"/>
      </p:ext>
    </p:extLst>
  </p:cSld>
  <p:clrMapOvr>
    <a:masterClrMapping/>
  </p:clrMapOvr>
  <mc:AlternateContent xmlns:mc="http://schemas.openxmlformats.org/markup-compatibility/2006" xmlns:p14="http://schemas.microsoft.com/office/powerpoint/2010/main">
    <mc:Choice Requires="p14">
      <p:transition p14:dur="10" advTm="174949"/>
    </mc:Choice>
    <mc:Fallback xmlns="">
      <p:transition advTm="17494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7175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(5) Multiteam system</a:t>
            </a:r>
          </a:p>
        </p:txBody>
      </p:sp>
      <p:sp>
        <p:nvSpPr>
          <p:cNvPr id="11" name="TextBox 10">
            <a:extLst>
              <a:ext uri="{FF2B5EF4-FFF2-40B4-BE49-F238E27FC236}">
                <a16:creationId xmlns:a16="http://schemas.microsoft.com/office/drawing/2014/main" xmlns="" id="{9860749D-D103-467A-11D3-52A1F24CA62D}"/>
              </a:ext>
            </a:extLst>
          </p:cNvPr>
          <p:cNvSpPr txBox="1"/>
          <p:nvPr/>
        </p:nvSpPr>
        <p:spPr>
          <a:xfrm>
            <a:off x="1664201" y="2272258"/>
            <a:ext cx="6031999" cy="1384995"/>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collection of two or more interdependent teams that share a superordinate goal; a team of teams.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85374278"/>
      </p:ext>
    </p:extLst>
  </p:cSld>
  <p:clrMapOvr>
    <a:masterClrMapping/>
  </p:clrMapOvr>
  <mc:AlternateContent xmlns:mc="http://schemas.openxmlformats.org/markup-compatibility/2006" xmlns:p14="http://schemas.microsoft.com/office/powerpoint/2010/main">
    <mc:Choice Requires="p14">
      <p:transition p14:dur="10" advTm="89801"/>
    </mc:Choice>
    <mc:Fallback xmlns="">
      <p:transition advTm="8980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83185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Creating or Developing Effective Team</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38070" y="2035995"/>
            <a:ext cx="7997236"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are often created deliberately but sometimes evolve organically. For example, tech startup teams are often started naturally by friends; in Noam Wasserman’s research of over ten thousand tech startups, nearly 40 percent of founders were friends before going into business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5515250"/>
      </p:ext>
    </p:extLst>
  </p:cSld>
  <p:clrMapOvr>
    <a:masterClrMapping/>
  </p:clrMapOvr>
  <mc:AlternateContent xmlns:mc="http://schemas.openxmlformats.org/markup-compatibility/2006" xmlns:p14="http://schemas.microsoft.com/office/powerpoint/2010/main">
    <mc:Choice Requires="p14">
      <p:transition p14:dur="10" advTm="166195"/>
    </mc:Choice>
    <mc:Fallback xmlns="">
      <p:transition advTm="16619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6922754"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96825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Creating or Developing Effective Team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38070" y="2035995"/>
            <a:ext cx="6505948"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people have tried to identify factors related to team effectiveness.</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To help, some studies have organized what was once a large list of characteristics into a relatively focused model.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787649"/>
      </p:ext>
    </p:extLst>
  </p:cSld>
  <p:clrMapOvr>
    <a:masterClrMapping/>
  </p:clrMapOvr>
  <mc:AlternateContent xmlns:mc="http://schemas.openxmlformats.org/markup-compatibility/2006" xmlns:p14="http://schemas.microsoft.com/office/powerpoint/2010/main">
    <mc:Choice Requires="p14">
      <p:transition p14:dur="10" advTm="58570"/>
    </mc:Choice>
    <mc:Fallback xmlns="">
      <p:transition advTm="5857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22194" y="1175544"/>
            <a:ext cx="4946913" cy="830997"/>
          </a:xfrm>
          <a:prstGeom prst="rect">
            <a:avLst/>
          </a:prstGeom>
          <a:noFill/>
        </p:spPr>
        <p:txBody>
          <a:bodyPr wrap="square" rtlCol="0">
            <a:spAutoFit/>
          </a:bodyPr>
          <a:lstStyle/>
          <a:p>
            <a:pPr algn="ctr"/>
            <a:r>
              <a:rPr lang="en-US" sz="2400" b="1">
                <a:solidFill>
                  <a:srgbClr val="00B0F0"/>
                </a:solidFill>
                <a:cs typeface="Alexandria" charset="0"/>
              </a:rPr>
              <a:t>Key components of effective team</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xmlns=""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a:solidFill>
                  <a:schemeClr val="bg1"/>
                </a:solidFill>
                <a:cs typeface="Times New Roman" panose="02020603050405020304" pitchFamily="18" charset="0"/>
              </a:rPr>
              <a:t>06</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195953"/>
      </p:ext>
    </p:extLst>
  </p:cSld>
  <p:clrMapOvr>
    <a:masterClrMapping/>
  </p:clrMapOvr>
  <mc:AlternateContent xmlns:mc="http://schemas.openxmlformats.org/markup-compatibility/2006" xmlns:p14="http://schemas.microsoft.com/office/powerpoint/2010/main">
    <mc:Choice Requires="p14">
      <p:transition spd="slow" p14:dur="2000" advTm="10760"/>
    </mc:Choice>
    <mc:Fallback xmlns="">
      <p:transition spd="slow" advTm="10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683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Key components of effective team</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60104" y="1903791"/>
            <a:ext cx="7997236" cy="4401205"/>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Exhibit below summarizes what we currently know about what makes teams effective.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We can organize the key components of effective teams into three general categories.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First are the resources and other contextual influences that make teams effective.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The second relates to the team’s composition.</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Finally, process and state variables are events within the team that influence effectiveness.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4740389"/>
      </p:ext>
    </p:extLst>
  </p:cSld>
  <p:clrMapOvr>
    <a:masterClrMapping/>
  </p:clrMapOvr>
  <mc:AlternateContent xmlns:mc="http://schemas.openxmlformats.org/markup-compatibility/2006" xmlns:p14="http://schemas.microsoft.com/office/powerpoint/2010/main">
    <mc:Choice Requires="p14">
      <p:transition p14:dur="10" advTm="125885"/>
    </mc:Choice>
    <mc:Fallback xmlns="">
      <p:transition advTm="12588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092B1C7B-AB32-7097-5FD0-FE704EE395C5}"/>
              </a:ext>
            </a:extLst>
          </p:cNvPr>
          <p:cNvPicPr>
            <a:picLocks noChangeAspect="1"/>
          </p:cNvPicPr>
          <p:nvPr/>
        </p:nvPicPr>
        <p:blipFill rotWithShape="1">
          <a:blip r:embed="rId3"/>
          <a:srcRect l="628" t="-474" b="3474"/>
          <a:stretch/>
        </p:blipFill>
        <p:spPr>
          <a:xfrm>
            <a:off x="1411692" y="1747059"/>
            <a:ext cx="9208568" cy="4450234"/>
          </a:xfrm>
          <a:prstGeom prst="rect">
            <a:avLst/>
          </a:prstGeom>
          <a:ln w="57150">
            <a:solidFill>
              <a:srgbClr val="00B0F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5213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Effectiveness Model</a:t>
            </a:r>
          </a:p>
        </p:txBody>
      </p:sp>
    </p:spTree>
    <p:extLst>
      <p:ext uri="{BB962C8B-B14F-4D97-AF65-F5344CB8AC3E}">
        <p14:creationId xmlns:p14="http://schemas.microsoft.com/office/powerpoint/2010/main" val="4109565485"/>
      </p:ext>
    </p:extLst>
  </p:cSld>
  <p:clrMapOvr>
    <a:masterClrMapping/>
  </p:clrMapOvr>
  <mc:AlternateContent xmlns:mc="http://schemas.openxmlformats.org/markup-compatibility/2006" xmlns:p14="http://schemas.microsoft.com/office/powerpoint/2010/main">
    <mc:Choice Requires="p14">
      <p:transition p14:dur="10" advTm="305631"/>
    </mc:Choice>
    <mc:Fallback xmlns="">
      <p:transition advTm="30563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115" y="6088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728393"/>
            <a:ext cx="301492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Key Roles of Teams</a:t>
            </a:r>
          </a:p>
        </p:txBody>
      </p:sp>
      <p:pic>
        <p:nvPicPr>
          <p:cNvPr id="3" name="Picture 2">
            <a:extLst>
              <a:ext uri="{FF2B5EF4-FFF2-40B4-BE49-F238E27FC236}">
                <a16:creationId xmlns:a16="http://schemas.microsoft.com/office/drawing/2014/main" xmlns="" id="{8A406A29-6C9B-71C8-2FE7-1AD5C5313D53}"/>
              </a:ext>
            </a:extLst>
          </p:cNvPr>
          <p:cNvPicPr>
            <a:picLocks noChangeAspect="1"/>
          </p:cNvPicPr>
          <p:nvPr/>
        </p:nvPicPr>
        <p:blipFill>
          <a:blip r:embed="rId4"/>
          <a:stretch>
            <a:fillRect/>
          </a:stretch>
        </p:blipFill>
        <p:spPr>
          <a:xfrm>
            <a:off x="1779489" y="1274454"/>
            <a:ext cx="8633023" cy="5076759"/>
          </a:xfrm>
          <a:prstGeom prst="rect">
            <a:avLst/>
          </a:prstGeom>
          <a:ln w="38100">
            <a:solidFill>
              <a:srgbClr val="00B0F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9719961"/>
      </p:ext>
    </p:extLst>
  </p:cSld>
  <p:clrMapOvr>
    <a:masterClrMapping/>
  </p:clrMapOvr>
  <mc:AlternateContent xmlns:mc="http://schemas.openxmlformats.org/markup-compatibility/2006" xmlns:p14="http://schemas.microsoft.com/office/powerpoint/2010/main">
    <mc:Choice Requires="p14">
      <p:transition p14:dur="10" advTm="94399"/>
    </mc:Choice>
    <mc:Fallback xmlns="">
      <p:transition advTm="9439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174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Processes and states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60104" y="1903791"/>
            <a:ext cx="7997236" cy="3539430"/>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 Processes Why are processes important to team effectiveness? Teams should create outputs greater than the sum of their inputs. </a:t>
            </a:r>
          </a:p>
          <a:p>
            <a:pPr algn="just"/>
            <a:endPar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Common Plan and Purpose Effective teams begin by analyzing the team’s mission, developing goals to achieve that mission, and creating strategies for achieving the goals.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54869087"/>
      </p:ext>
    </p:extLst>
  </p:cSld>
  <p:clrMapOvr>
    <a:masterClrMapping/>
  </p:clrMapOvr>
  <mc:AlternateContent xmlns:mc="http://schemas.openxmlformats.org/markup-compatibility/2006" xmlns:p14="http://schemas.microsoft.com/office/powerpoint/2010/main">
    <mc:Choice Requires="p14">
      <p:transition p14:dur="10" advTm="290375"/>
    </mc:Choice>
    <mc:Fallback xmlns="">
      <p:transition advTm="29037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14228"/>
            <a:ext cx="6669366" cy="3687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174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Processes and states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60104" y="1903791"/>
            <a:ext cx="6417095"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Reflexivity A team characteristic of reflecting on and adjusting the master plan when necessary.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Mental model Team members’ shared knowledge about the key elements within their task environment.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050" name="Picture 2" descr="Effective Team Management Strategies to ...">
            <a:extLst>
              <a:ext uri="{FF2B5EF4-FFF2-40B4-BE49-F238E27FC236}">
                <a16:creationId xmlns:a16="http://schemas.microsoft.com/office/drawing/2014/main" xmlns="" id="{B89550D2-9636-A88D-9EF3-E5E2EA7868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1289" y="1788076"/>
            <a:ext cx="3213846" cy="34136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68018"/>
      </p:ext>
    </p:extLst>
  </p:cSld>
  <p:clrMapOvr>
    <a:masterClrMapping/>
  </p:clrMapOvr>
  <mc:AlternateContent xmlns:mc="http://schemas.openxmlformats.org/markup-compatibility/2006" xmlns:p14="http://schemas.microsoft.com/office/powerpoint/2010/main">
    <mc:Choice Requires="p14">
      <p:transition p14:dur="10" advTm="60126"/>
    </mc:Choice>
    <mc:Fallback xmlns="">
      <p:transition advTm="6012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110041"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2853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Conflict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60104" y="1903791"/>
            <a:ext cx="6417095" cy="4124206"/>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Conflict has a complex relationship with team performance, and it is not necessarily bad (see the chapter on conflict and negotiation).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Although we have previously described role conflict in the prior chapter on group behavior, we discuss three additional types of conflict in teams in this section</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052" name="Picture 4" descr="Resolving and managing team conflicts | Startups Magazine">
            <a:extLst>
              <a:ext uri="{FF2B5EF4-FFF2-40B4-BE49-F238E27FC236}">
                <a16:creationId xmlns:a16="http://schemas.microsoft.com/office/drawing/2014/main" xmlns="" id="{A02B25D8-18EE-A174-91BF-17A546321C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1109" y="1858734"/>
            <a:ext cx="3076575" cy="39875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963548"/>
      </p:ext>
    </p:extLst>
  </p:cSld>
  <p:clrMapOvr>
    <a:masterClrMapping/>
  </p:clrMapOvr>
  <mc:AlternateContent xmlns:mc="http://schemas.openxmlformats.org/markup-compatibility/2006" xmlns:p14="http://schemas.microsoft.com/office/powerpoint/2010/main">
    <mc:Choice Requires="p14">
      <p:transition p14:dur="10" advTm="92773"/>
    </mc:Choice>
    <mc:Fallback xmlns="">
      <p:transition advTm="9277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8685454"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78644" y="1040428"/>
            <a:ext cx="6314934"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Turning Groups of Employees into Teams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60103" y="1903791"/>
            <a:ext cx="8177959"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organizations have historically gone to great lengths to hire, train, and reward team members given how important teams are to the success of organizations.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For example, Don Yaeger (author and associate editor at Sports Illustrated) notes that organizations wish to hire people “who think team first”— instead of those who engage in self-centered behavior.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3928490"/>
      </p:ext>
    </p:extLst>
  </p:cSld>
  <p:clrMapOvr>
    <a:masterClrMapping/>
  </p:clrMapOvr>
  <mc:AlternateContent xmlns:mc="http://schemas.openxmlformats.org/markup-compatibility/2006" xmlns:p14="http://schemas.microsoft.com/office/powerpoint/2010/main">
    <mc:Choice Requires="p14">
      <p:transition p14:dur="10" advTm="147480"/>
    </mc:Choice>
    <mc:Fallback xmlns="">
      <p:transition advTm="14748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985998"/>
            <a:ext cx="745133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Turning Groups of Employees into Teams – Cont. </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93155" y="2080063"/>
            <a:ext cx="7494914" cy="3262432"/>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Search and rescue teams have also engaged in team training in order to hone team processes that lead to successful search and rescue missions.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Dental teams have also implemented team bonus plans in order to reward team performance</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40378087"/>
      </p:ext>
    </p:extLst>
  </p:cSld>
  <p:clrMapOvr>
    <a:masterClrMapping/>
  </p:clrMapOvr>
  <mc:AlternateContent xmlns:mc="http://schemas.openxmlformats.org/markup-compatibility/2006" xmlns:p14="http://schemas.microsoft.com/office/powerpoint/2010/main">
    <mc:Choice Requires="p14">
      <p:transition p14:dur="10" advTm="43988"/>
    </mc:Choice>
    <mc:Fallback xmlns="">
      <p:transition advTm="4398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4"/>
            <a:ext cx="7914273" cy="3795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3761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Selection: Hiring for Team Effectiveness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93155" y="2080063"/>
            <a:ext cx="7494914"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Some people already possess the interpersonal skills to be effective in teams.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Therefore, managers, when hiring team members, try to be certain that candidates can fulfill their team roles as well as technical requirements.</a:t>
            </a:r>
          </a:p>
        </p:txBody>
      </p:sp>
    </p:spTree>
    <p:extLst>
      <p:ext uri="{BB962C8B-B14F-4D97-AF65-F5344CB8AC3E}">
        <p14:creationId xmlns:p14="http://schemas.microsoft.com/office/powerpoint/2010/main" val="1511354444"/>
      </p:ext>
    </p:extLst>
  </p:cSld>
  <p:clrMapOvr>
    <a:masterClrMapping/>
  </p:clrMapOvr>
  <mc:AlternateContent xmlns:mc="http://schemas.openxmlformats.org/markup-compatibility/2006" xmlns:p14="http://schemas.microsoft.com/office/powerpoint/2010/main">
    <mc:Choice Requires="p14">
      <p:transition p14:dur="10" advTm="93725"/>
    </mc:Choice>
    <mc:Fallback xmlns="">
      <p:transition advTm="9372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105087"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Selection: Hiring for Team Effectiveness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93155" y="2069046"/>
            <a:ext cx="7494914"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number of personality traits, abilities, and other characteristics lead to effective team performance.</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Managers should be sure to hire applicants who have the highest potential to perform well in a team and strategically place them in teams where they are most likely to work well with the other team members.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6138889"/>
      </p:ext>
    </p:extLst>
  </p:cSld>
  <p:clrMapOvr>
    <a:masterClrMapping/>
  </p:clrMapOvr>
  <mc:AlternateContent xmlns:mc="http://schemas.openxmlformats.org/markup-compatibility/2006" xmlns:p14="http://schemas.microsoft.com/office/powerpoint/2010/main">
    <mc:Choice Requires="p14">
      <p:transition p14:dur="10" advTm="35861"/>
    </mc:Choice>
    <mc:Fallback xmlns="">
      <p:transition advTm="3586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5352063" cy="2814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18385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Training: Creating Effective Teams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93156" y="2069046"/>
            <a:ext cx="4979788" cy="224676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Training specialists conduct exercises that enable teams to perform more effectively by learning relevant team skills and practices. </a:t>
            </a:r>
          </a:p>
        </p:txBody>
      </p:sp>
      <p:pic>
        <p:nvPicPr>
          <p:cNvPr id="1026" name="Picture 2" descr="12 Essential Insights for Managing Teams">
            <a:extLst>
              <a:ext uri="{FF2B5EF4-FFF2-40B4-BE49-F238E27FC236}">
                <a16:creationId xmlns:a16="http://schemas.microsoft.com/office/drawing/2014/main" xmlns="" id="{71B9A9CF-BC87-E1DA-6D89-8E4C24511F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1127" y="1240970"/>
            <a:ext cx="4222028" cy="38862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1194448"/>
      </p:ext>
    </p:extLst>
  </p:cSld>
  <p:clrMapOvr>
    <a:masterClrMapping/>
  </p:clrMapOvr>
  <mc:AlternateContent xmlns:mc="http://schemas.openxmlformats.org/markup-compatibility/2006" xmlns:p14="http://schemas.microsoft.com/office/powerpoint/2010/main">
    <mc:Choice Requires="p14">
      <p:transition p14:dur="10" advTm="30892"/>
    </mc:Choice>
    <mc:Fallback xmlns="">
      <p:transition advTm="3089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9434600"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320256"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Training: Creating Effective Teams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693155" y="2069046"/>
            <a:ext cx="8927594"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large body of research suggests that team training is effective at improving team member attitudes, team processes, and cognitive aspects like developing shared mental models and that these findings generalize to particularly important industries (e.g., medical services).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Especially important to team functioning, teams should be trained to develop shared mental models and transactive memory systems.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21394717"/>
      </p:ext>
    </p:extLst>
  </p:cSld>
  <p:clrMapOvr>
    <a:masterClrMapping/>
  </p:clrMapOvr>
  <mc:AlternateContent xmlns:mc="http://schemas.openxmlformats.org/markup-compatibility/2006" xmlns:p14="http://schemas.microsoft.com/office/powerpoint/2010/main">
    <mc:Choice Requires="p14">
      <p:transition p14:dur="10" advTm="72642"/>
    </mc:Choice>
    <mc:Fallback xmlns="">
      <p:transition advTm="7264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2" y="1723087"/>
            <a:ext cx="7093777"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6562"/>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105744"/>
            <a:ext cx="8284960"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Rewarding: Providing Incentives for Exceptional Teams</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5190" y="1903791"/>
            <a:ext cx="6645040" cy="4462760"/>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A traditional organization’s reward system must be reworked to encourage cooperative efforts rather than competitive ones.</a:t>
            </a:r>
          </a:p>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As </a:t>
            </a:r>
            <a:r>
              <a:rPr lang="en-US" sz="2400" dirty="0" err="1">
                <a:highlight>
                  <a:srgbClr val="FFFFFF"/>
                </a:highlight>
                <a:latin typeface="Calibri" panose="020F0502020204030204" pitchFamily="34" charset="0"/>
                <a:ea typeface="Calibri" panose="020F0502020204030204" pitchFamily="34" charset="0"/>
                <a:cs typeface="Calibri" panose="020F0502020204030204" pitchFamily="34" charset="0"/>
              </a:rPr>
              <a:t>Ashira</a:t>
            </a: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sz="2400" dirty="0" err="1">
                <a:highlight>
                  <a:srgbClr val="FFFFFF"/>
                </a:highlight>
                <a:latin typeface="Calibri" panose="020F0502020204030204" pitchFamily="34" charset="0"/>
                <a:ea typeface="Calibri" panose="020F0502020204030204" pitchFamily="34" charset="0"/>
                <a:cs typeface="Calibri" panose="020F0502020204030204" pitchFamily="34" charset="0"/>
              </a:rPr>
              <a:t>Prossack</a:t>
            </a: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 an internationally renowned business coach, notes, rewarding teams has the benefit of providing a common goal that every team member can work to achieve and gives each member an opportunity to be recognized. </a:t>
            </a:r>
          </a:p>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Overall, rewarding teams builds a more united bond and encourages the team to work together.</a:t>
            </a:r>
          </a:p>
        </p:txBody>
      </p:sp>
      <p:pic>
        <p:nvPicPr>
          <p:cNvPr id="5122" name="Picture 2" descr="Ideas for Rewarding Your Remote Team ...">
            <a:extLst>
              <a:ext uri="{FF2B5EF4-FFF2-40B4-BE49-F238E27FC236}">
                <a16:creationId xmlns:a16="http://schemas.microsoft.com/office/drawing/2014/main" xmlns="" id="{05A30E8E-ACB5-E271-42D3-9A35829076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08967" y="1973134"/>
            <a:ext cx="3271847" cy="3637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9406143"/>
      </p:ext>
    </p:extLst>
  </p:cSld>
  <p:clrMapOvr>
    <a:masterClrMapping/>
  </p:clrMapOvr>
  <mc:AlternateContent xmlns:mc="http://schemas.openxmlformats.org/markup-compatibility/2006" xmlns:p14="http://schemas.microsoft.com/office/powerpoint/2010/main">
    <mc:Choice Requires="p14">
      <p:transition p14:dur="10" advTm="131690"/>
    </mc:Choice>
    <mc:Fallback xmlns="">
      <p:transition advTm="13169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2" y="1691215"/>
            <a:ext cx="7518320"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696964"/>
            <a:ext cx="6437395" cy="954107"/>
          </a:xfrm>
          <a:prstGeom prst="rect">
            <a:avLst/>
          </a:prstGeom>
        </p:spPr>
        <p:txBody>
          <a:bodyPr wrap="square">
            <a:spAutoFit/>
          </a:bodyPr>
          <a:lstStyle/>
          <a:p>
            <a:pPr algn="ctr"/>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Rewarding: Providing Incentives for </a:t>
            </a:r>
          </a:p>
          <a:p>
            <a:pPr algn="ctr"/>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Exceptional Teams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5190" y="1903791"/>
            <a:ext cx="6917182" cy="427809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number of companies offer team rewards, and not all of them are financial.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For instance, Nick </a:t>
            </a:r>
            <a:r>
              <a:rPr lang="en-US" sz="2800" dirty="0" err="1">
                <a:highlight>
                  <a:srgbClr val="FFFFFF"/>
                </a:highlight>
                <a:latin typeface="Calibri" panose="020F0502020204030204" pitchFamily="34" charset="0"/>
                <a:ea typeface="Calibri" panose="020F0502020204030204" pitchFamily="34" charset="0"/>
                <a:cs typeface="Calibri" panose="020F0502020204030204" pitchFamily="34" charset="0"/>
              </a:rPr>
              <a:t>Vukmaravich</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director of Sales of </a:t>
            </a:r>
            <a:r>
              <a:rPr lang="en-US" sz="2800" dirty="0" err="1">
                <a:highlight>
                  <a:srgbClr val="FFFFFF"/>
                </a:highlight>
                <a:latin typeface="Calibri" panose="020F0502020204030204" pitchFamily="34" charset="0"/>
                <a:ea typeface="Calibri" panose="020F0502020204030204" pitchFamily="34" charset="0"/>
                <a:cs typeface="Calibri" panose="020F0502020204030204" pitchFamily="34" charset="0"/>
              </a:rPr>
              <a:t>Pingboard</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headquartered in Austin, uses experiences as team rewards.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If the sales team meets the sales goals, they have been rewarded in the past with prizes like a full day touring the Texas wine country.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descr="Rewarding cup for successful business ...">
            <a:extLst>
              <a:ext uri="{FF2B5EF4-FFF2-40B4-BE49-F238E27FC236}">
                <a16:creationId xmlns:a16="http://schemas.microsoft.com/office/drawing/2014/main" xmlns="" id="{CE27672C-A6F0-23FC-6787-9CBA231845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3510" y="2460851"/>
            <a:ext cx="2716643" cy="32207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707801"/>
      </p:ext>
    </p:extLst>
  </p:cSld>
  <p:clrMapOvr>
    <a:masterClrMapping/>
  </p:clrMapOvr>
  <mc:AlternateContent xmlns:mc="http://schemas.openxmlformats.org/markup-compatibility/2006" xmlns:p14="http://schemas.microsoft.com/office/powerpoint/2010/main">
    <mc:Choice Requires="p14">
      <p:transition p14:dur="10" advTm="97533"/>
    </mc:Choice>
    <mc:Fallback xmlns="">
      <p:transition advTm="9753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536976"/>
            <a:ext cx="9412566" cy="491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932480"/>
            <a:ext cx="7637052" cy="523220"/>
          </a:xfrm>
          <a:prstGeom prst="rect">
            <a:avLst/>
          </a:prstGeom>
        </p:spPr>
        <p:txBody>
          <a:bodyPr wrap="squar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81291" y="1683451"/>
            <a:ext cx="8905560" cy="4862870"/>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Teamwork takes more time and often more resources than individual work.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have increased communication demands, conflicts to manage, and meetings to run. So the benefits of using teams must exceed the costs, and that is not always possible.</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Because of this, many otherwise effective employees may find them selves overwhelmed when there is too much of a focus on teams and teamwork or when team demands become excessive.</a:t>
            </a:r>
          </a:p>
        </p:txBody>
      </p:sp>
    </p:spTree>
    <p:extLst>
      <p:ext uri="{BB962C8B-B14F-4D97-AF65-F5344CB8AC3E}">
        <p14:creationId xmlns:p14="http://schemas.microsoft.com/office/powerpoint/2010/main" val="2172868595"/>
      </p:ext>
    </p:extLst>
  </p:cSld>
  <p:clrMapOvr>
    <a:masterClrMapping/>
  </p:clrMapOvr>
  <mc:AlternateContent xmlns:mc="http://schemas.openxmlformats.org/markup-compatibility/2006" xmlns:p14="http://schemas.microsoft.com/office/powerpoint/2010/main">
    <mc:Choice Requires="p14">
      <p:transition p14:dur="10" advTm="222410"/>
    </mc:Choice>
    <mc:Fallback xmlns="">
      <p:transition advTm="22241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437825"/>
            <a:ext cx="8726251"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715189" y="1903791"/>
            <a:ext cx="8144907" cy="3847207"/>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How do you know whether the work of your group would be better done in teams? You can apply three tests.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First, can the work be done better by more than one person? Good indicators are the complexity of the work and the need for different perspectives.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Simple tasks that do not require diverse input are probably better left to individuals.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0741112"/>
      </p:ext>
    </p:extLst>
  </p:cSld>
  <p:clrMapOvr>
    <a:masterClrMapping/>
  </p:clrMapOvr>
  <mc:AlternateContent xmlns:mc="http://schemas.openxmlformats.org/markup-compatibility/2006" xmlns:p14="http://schemas.microsoft.com/office/powerpoint/2010/main">
    <mc:Choice Requires="p14">
      <p:transition p14:dur="10" advTm="56527"/>
    </mc:Choice>
    <mc:Fallback xmlns="">
      <p:transition advTm="5652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5" y="1419322"/>
            <a:ext cx="9636174" cy="42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80961" y="1529093"/>
            <a:ext cx="8784373" cy="3847207"/>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Second, does the work create a common purpose or set of goals for the people in the group that is more than the aggregate of individual goals?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service departments of new-vehicle dealers have introduced teams that link customer service people, mechanics, parts specialists, and sales representatives.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Such teams can better manage collective responsibility for ensuring that customer needs are properly met.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04086058"/>
      </p:ext>
    </p:extLst>
  </p:cSld>
  <p:clrMapOvr>
    <a:masterClrMapping/>
  </p:clrMapOvr>
  <mc:AlternateContent xmlns:mc="http://schemas.openxmlformats.org/markup-compatibility/2006" xmlns:p14="http://schemas.microsoft.com/office/powerpoint/2010/main">
    <mc:Choice Requires="p14">
      <p:transition p14:dur="10" advTm="76194"/>
    </mc:Choice>
    <mc:Fallback xmlns="">
      <p:transition advTm="7619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5" y="1419322"/>
            <a:ext cx="8125411" cy="3315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880962" y="1659721"/>
            <a:ext cx="7096598"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final test is to determine whether the members of the group are interdependent. </a:t>
            </a:r>
          </a:p>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Using teams makes sense when there is interdependence among tasks—the success of the whole depends on the success of each one, and the success of each one depends on the success of the others. </a:t>
            </a:r>
          </a:p>
        </p:txBody>
      </p:sp>
    </p:spTree>
    <p:extLst>
      <p:ext uri="{BB962C8B-B14F-4D97-AF65-F5344CB8AC3E}">
        <p14:creationId xmlns:p14="http://schemas.microsoft.com/office/powerpoint/2010/main" val="399465976"/>
      </p:ext>
    </p:extLst>
  </p:cSld>
  <p:clrMapOvr>
    <a:masterClrMapping/>
  </p:clrMapOvr>
  <mc:AlternateContent xmlns:mc="http://schemas.openxmlformats.org/markup-compatibility/2006" xmlns:p14="http://schemas.microsoft.com/office/powerpoint/2010/main">
    <mc:Choice Requires="p14">
      <p:transition p14:dur="10" advTm="271103"/>
    </mc:Choice>
    <mc:Fallback xmlns="">
      <p:transition advTm="27110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6" y="1419322"/>
            <a:ext cx="8517296" cy="42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xmlns=""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xmlns="" id="{A713A585-D781-F2B5-0E4D-B426BEB2062D}"/>
              </a:ext>
            </a:extLst>
          </p:cNvPr>
          <p:cNvSpPr txBox="1"/>
          <p:nvPr/>
        </p:nvSpPr>
        <p:spPr>
          <a:xfrm>
            <a:off x="1914572" y="1828562"/>
            <a:ext cx="7208610" cy="3200876"/>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Soccer, for instance, is an obvious team sport. Success requires a great deal of coordination among interdependent players. Conversely, bowling teams are not really teams. </a:t>
            </a:r>
          </a:p>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They are groups of individuals performing individually and whose total performance is merely the aggregate summation of their individual performances.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8842039"/>
      </p:ext>
    </p:extLst>
  </p:cSld>
  <p:clrMapOvr>
    <a:masterClrMapping/>
  </p:clrMapOvr>
  <mc:AlternateContent xmlns:mc="http://schemas.openxmlformats.org/markup-compatibility/2006" xmlns:p14="http://schemas.microsoft.com/office/powerpoint/2010/main">
    <mc:Choice Requires="p14">
      <p:transition p14:dur="10" advTm="126257"/>
    </mc:Choice>
    <mc:Fallback xmlns="">
      <p:transition advTm="12625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xmlns=""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advTm="4700"/>
    </mc:Choice>
    <mc:Fallback xmlns="">
      <p:transition advTm="47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081"/>
    </mc:Choice>
    <mc:Fallback xmlns="">
      <p:transition spd="slow" advTm="1408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181E40-BAAE-4733-B111-82369A2B1D16}">
  <ds:schemaRef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0C1891E9-E1DD-4853-B952-7C382A831FFC}"/>
</file>

<file path=customXml/itemProps3.xml><?xml version="1.0" encoding="utf-8"?>
<ds:datastoreItem xmlns:ds="http://schemas.openxmlformats.org/officeDocument/2006/customXml" ds:itemID="{98BA6180-AB21-42F3-BC70-5AA32DB519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4336</TotalTime>
  <Words>1638</Words>
  <Application>Microsoft Office PowerPoint</Application>
  <PresentationFormat>Widescreen</PresentationFormat>
  <Paragraphs>191</Paragraphs>
  <Slides>40</Slides>
  <Notes>37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122</cp:revision>
  <dcterms:created xsi:type="dcterms:W3CDTF">2023-04-29T09:08:23Z</dcterms:created>
  <dcterms:modified xsi:type="dcterms:W3CDTF">2026-03-05T22:33:16Z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