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271" r:id="rId4"/>
    <p:sldId id="549" r:id="rId5"/>
    <p:sldId id="550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62" r:id="rId18"/>
    <p:sldId id="563" r:id="rId19"/>
    <p:sldId id="564" r:id="rId20"/>
    <p:sldId id="582" r:id="rId21"/>
    <p:sldId id="565" r:id="rId22"/>
    <p:sldId id="584" r:id="rId23"/>
    <p:sldId id="581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8" r:id="rId36"/>
    <p:sldId id="579" r:id="rId37"/>
    <p:sldId id="585" r:id="rId38"/>
    <p:sldId id="586" r:id="rId39"/>
    <p:sldId id="587" r:id="rId40"/>
    <p:sldId id="588" r:id="rId41"/>
    <p:sldId id="589" r:id="rId42"/>
    <p:sldId id="590" r:id="rId43"/>
    <p:sldId id="591" r:id="rId44"/>
    <p:sldId id="583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2"/>
            <p14:sldId id="565"/>
            <p14:sldId id="584"/>
            <p14:sldId id="581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8"/>
            <p14:sldId id="579"/>
            <p14:sldId id="585"/>
            <p14:sldId id="586"/>
            <p14:sldId id="587"/>
            <p14:sldId id="588"/>
            <p14:sldId id="589"/>
            <p14:sldId id="590"/>
            <p14:sldId id="591"/>
            <p14:sldId id="58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852F4A"/>
    <a:srgbClr val="000000"/>
    <a:srgbClr val="669BBC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9332" autoAdjust="0"/>
  </p:normalViewPr>
  <p:slideViewPr>
    <p:cSldViewPr snapToGrid="0">
      <p:cViewPr varScale="1">
        <p:scale>
          <a:sx n="33" d="100"/>
          <a:sy n="33" d="100"/>
        </p:scale>
        <p:origin x="18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60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46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77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34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391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481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83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450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007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210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613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96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7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67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62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61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2431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95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794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7661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99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885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7800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005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498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1234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9952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0029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666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6215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0026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4271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348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9154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51640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5454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99887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8686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34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7.sv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785710"/>
            <a:ext cx="57054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Image Processing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563487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</a:p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Relations between Pixels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Interpolation is used in tasks such as zooming, shrinking, rotating,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geometrically</a:t>
            </a:r>
            <a:r>
              <a:rPr lang="ar-E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correcting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images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Some methods used in Image Interpolation: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Pixel Replication/Nearest Neighbor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Bilinear Interpolation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424" y="4469409"/>
            <a:ext cx="8898340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7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03871"/>
            <a:ext cx="83820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0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31167"/>
            <a:ext cx="8382000" cy="3543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328" y="2941890"/>
            <a:ext cx="8639175" cy="3724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4764" y="5422803"/>
            <a:ext cx="2781300" cy="13811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908499" y="6474467"/>
            <a:ext cx="29945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852F4A"/>
                </a:solidFill>
              </a:rPr>
              <a:t>Checkboard Effect</a:t>
            </a:r>
          </a:p>
        </p:txBody>
      </p:sp>
    </p:spTree>
    <p:extLst>
      <p:ext uri="{BB962C8B-B14F-4D97-AF65-F5344CB8AC3E}">
        <p14:creationId xmlns:p14="http://schemas.microsoft.com/office/powerpoint/2010/main" val="264521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1979" y="3412969"/>
            <a:ext cx="495300" cy="466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5785" y="3434599"/>
            <a:ext cx="533400" cy="476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4829" y="5304744"/>
            <a:ext cx="552450" cy="485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5785" y="5299981"/>
            <a:ext cx="514350" cy="495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4370" y="2879981"/>
            <a:ext cx="495300" cy="466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862" y="3945957"/>
            <a:ext cx="495300" cy="4667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6976" y="2835029"/>
            <a:ext cx="495300" cy="4667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384" y="3945956"/>
            <a:ext cx="495300" cy="46672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3134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602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852F4A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85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857169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8327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1704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7018214" y="1946263"/>
          <a:ext cx="3291840" cy="4781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368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75751309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250501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22727" y="4300624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5 x 5</a:t>
            </a:r>
            <a:endParaRPr lang="en-US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036" y="2589456"/>
            <a:ext cx="495300" cy="466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336" y="2609993"/>
            <a:ext cx="533400" cy="4762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116" y="5565429"/>
            <a:ext cx="552450" cy="4857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4160" y="5555904"/>
            <a:ext cx="514350" cy="4953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79524" y="5621157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???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25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1441" y="2091399"/>
            <a:ext cx="7550604" cy="4695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07914" y="6240541"/>
            <a:ext cx="2089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</a:t>
            </a:r>
            <a:r>
              <a:rPr lang="en-US" dirty="0" err="1" smtClean="0"/>
              <a:t>ImagePrcessingJU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7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2945" y="3156980"/>
            <a:ext cx="3429000" cy="3333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6720" y="3156980"/>
            <a:ext cx="3495675" cy="3514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  <p:pic>
        <p:nvPicPr>
          <p:cNvPr id="9218" name="Picture 2" descr="https://miro.medium.com/v2/resize:fit:650/1*OxasIdCOjFXKdRkYc1N1sw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753" y="4229956"/>
            <a:ext cx="2716892" cy="24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flipV="1">
            <a:off x="7895922" y="5563456"/>
            <a:ext cx="559709" cy="549665"/>
          </a:xfrm>
          <a:prstGeom prst="rect">
            <a:avLst/>
          </a:prstGeom>
          <a:solidFill>
            <a:srgbClr val="FEF1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flipV="1">
            <a:off x="6945330" y="4767209"/>
            <a:ext cx="954000" cy="796246"/>
          </a:xfrm>
          <a:prstGeom prst="rect">
            <a:avLst/>
          </a:prstGeom>
          <a:solidFill>
            <a:srgbClr val="A567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B945BC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flipV="1">
            <a:off x="7895921" y="4767208"/>
            <a:ext cx="559709" cy="796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flipV="1">
            <a:off x="6945329" y="5563453"/>
            <a:ext cx="950591" cy="549665"/>
          </a:xfrm>
          <a:prstGeom prst="rect">
            <a:avLst/>
          </a:prstGeom>
          <a:solidFill>
            <a:srgbClr val="14AC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806103" y="5481261"/>
            <a:ext cx="192725" cy="169527"/>
          </a:xfrm>
          <a:prstGeom prst="ellipse">
            <a:avLst/>
          </a:prstGeom>
          <a:solidFill>
            <a:srgbClr val="D7DB2D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2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0241" y="3156980"/>
            <a:ext cx="3429000" cy="3333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66" y="4430463"/>
            <a:ext cx="3324225" cy="2095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8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393922" y="3201852"/>
            <a:ext cx="541266" cy="2045568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6914683" y="3891349"/>
            <a:ext cx="541266" cy="674095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1/5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4/5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P= 10*4/5 + 40 * 1/5= 16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0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582750" y="3390680"/>
            <a:ext cx="541266" cy="1667912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7109275" y="3696757"/>
            <a:ext cx="541266" cy="1063279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2/5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q= 10*3/5 + 40 * 2/5= 22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90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39429" y="3949889"/>
            <a:ext cx="2048226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Final Solution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55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81808" y="4125439"/>
            <a:ext cx="3233531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t, u and  are required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5445" y="4621877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60294" y="5118315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96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Scale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current image by factor of 2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85778" y="3464756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894926" y="2242825"/>
          <a:ext cx="2337908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477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718474700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6463900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6178" y="5698417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Take home: Practice 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44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</a:p>
          <a:p>
            <a:pPr marL="287338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Unknown pixel intensity is estimated from the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sixteen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nearest neighbors</a:t>
            </a:r>
          </a:p>
          <a:p>
            <a:pPr marL="287338"/>
            <a:r>
              <a:rPr lang="en-US" dirty="0" smtClean="0"/>
              <a:t>(4×4 </a:t>
            </a:r>
            <a:r>
              <a:rPr lang="en-US" dirty="0"/>
              <a:t>neighborhood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555" y="2874908"/>
            <a:ext cx="2752725" cy="923925"/>
          </a:xfrm>
          <a:prstGeom prst="rect">
            <a:avLst/>
          </a:prstGeom>
        </p:spPr>
      </p:pic>
      <p:pic>
        <p:nvPicPr>
          <p:cNvPr id="22534" name="Picture 6" descr="https://www.researchgate.net/profile/Arezoo-Sadeghzadeh/publication/355444584/figure/fig5/AS:1098676655144971@1638956335305/Principle-of-bicubic-interpolation-2_W6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3469224"/>
            <a:ext cx="5282942" cy="302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291619" y="4979815"/>
            <a:ext cx="42351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standard used in commercial image editing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applications: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Adobe Photoshop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Corel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Photopaint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8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0038" y="2969563"/>
            <a:ext cx="8027797" cy="29943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91805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1840038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694756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2659546" y="493445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2659546" y="315827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6100551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084493" y="4982725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1" name="Rectangle 20"/>
          <p:cNvSpPr/>
          <p:nvPr/>
        </p:nvSpPr>
        <p:spPr>
          <a:xfrm>
            <a:off x="4483996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2" name="Rectangle 21"/>
          <p:cNvSpPr/>
          <p:nvPr/>
        </p:nvSpPr>
        <p:spPr>
          <a:xfrm>
            <a:off x="4483996" y="4982724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5340820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8140353" y="384751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4248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610" y="3104024"/>
            <a:ext cx="7108654" cy="28761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08795" y="6091598"/>
            <a:ext cx="48847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Edge Detection Algorithm Like the Sobel Operator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4064248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2403686" y="498341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cxnSp>
        <p:nvCxnSpPr>
          <p:cNvPr id="9" name="Straight Connector 8"/>
          <p:cNvCxnSpPr>
            <a:stCxn id="2" idx="6"/>
          </p:cNvCxnSpPr>
          <p:nvPr/>
        </p:nvCxnSpPr>
        <p:spPr>
          <a:xfrm>
            <a:off x="2703936" y="5160831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126404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4-adjacency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1515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pic>
        <p:nvPicPr>
          <p:cNvPr id="29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926" y="4047645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val 29"/>
          <p:cNvSpPr/>
          <p:nvPr/>
        </p:nvSpPr>
        <p:spPr>
          <a:xfrm>
            <a:off x="4815636" y="49668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>
            <a:stCxn id="30" idx="6"/>
          </p:cNvCxnSpPr>
          <p:nvPr/>
        </p:nvCxnSpPr>
        <p:spPr>
          <a:xfrm>
            <a:off x="5115886" y="5144228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30" idx="7"/>
          </p:cNvCxnSpPr>
          <p:nvPr/>
        </p:nvCxnSpPr>
        <p:spPr>
          <a:xfrm flipV="1">
            <a:off x="5071915" y="4837987"/>
            <a:ext cx="356190" cy="180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30" idx="1"/>
          </p:cNvCxnSpPr>
          <p:nvPr/>
        </p:nvCxnSpPr>
        <p:spPr>
          <a:xfrm>
            <a:off x="4503417" y="4867064"/>
            <a:ext cx="356190" cy="1517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478780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8-adjacency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7698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7242342" y="3705521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7873378" y="3296533"/>
            <a:ext cx="190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Gray-scale Image</a:t>
            </a:r>
            <a:endParaRPr lang="en-US" b="1" dirty="0"/>
          </a:p>
        </p:txBody>
      </p:sp>
      <p:sp>
        <p:nvSpPr>
          <p:cNvPr id="43" name="Oval 42"/>
          <p:cNvSpPr/>
          <p:nvPr/>
        </p:nvSpPr>
        <p:spPr>
          <a:xfrm>
            <a:off x="8857193" y="4483145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>
            <a:stCxn id="43" idx="4"/>
          </p:cNvCxnSpPr>
          <p:nvPr/>
        </p:nvCxnSpPr>
        <p:spPr>
          <a:xfrm>
            <a:off x="9007318" y="4837987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7054786" y="6347670"/>
            <a:ext cx="3237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</a:t>
            </a:r>
            <a:r>
              <a:rPr lang="en-US" b="1" dirty="0" smtClean="0"/>
              <a:t>1, 2,</a:t>
            </a:r>
            <a:r>
              <a:rPr lang="en-AE" b="1" dirty="0" smtClean="0"/>
              <a:t>…, 10</a:t>
            </a:r>
            <a:r>
              <a:rPr lang="en-US" b="1" dirty="0" smtClean="0"/>
              <a:t>} </a:t>
            </a:r>
            <a:endParaRPr lang="en-US" b="1" dirty="0"/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9157238" y="4218556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8489805" y="4106315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8367925" y="4660566"/>
            <a:ext cx="45770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7437154" y="5712086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Elbow Connector 58"/>
          <p:cNvCxnSpPr>
            <a:stCxn id="58" idx="2"/>
          </p:cNvCxnSpPr>
          <p:nvPr/>
        </p:nvCxnSpPr>
        <p:spPr>
          <a:xfrm rot="10800000" flipV="1">
            <a:off x="6785548" y="5889507"/>
            <a:ext cx="651606" cy="234140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827659" y="6059316"/>
            <a:ext cx="1512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 adjacent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50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animBg="1"/>
      <p:bldP spid="49" grpId="0"/>
      <p:bldP spid="58" grpId="0" animBg="1"/>
      <p:bldP spid="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3684519" y="361152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3" name="Oval 42"/>
          <p:cNvSpPr/>
          <p:nvPr/>
        </p:nvSpPr>
        <p:spPr>
          <a:xfrm>
            <a:off x="4594772" y="437649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4744693" y="411626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895022" y="407883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895022" y="468732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6001928" y="3607954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6951748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7251998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251998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8273014" y="359388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9183267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/>
          <p:cNvCxnSpPr/>
          <p:nvPr/>
        </p:nvCxnSpPr>
        <p:spPr>
          <a:xfrm>
            <a:off x="9333188" y="409862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9483517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9483517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9375596" y="3894733"/>
            <a:ext cx="540276" cy="1125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27659" y="6059316"/>
            <a:ext cx="3355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 Unique Path (ambiguity)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7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7" grpId="0" animBg="1"/>
      <p:bldP spid="46" grpId="0" animBg="1"/>
      <p:bldP spid="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5736435" y="3973999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94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x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8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x</a:t>
            </a:r>
          </a:p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</p:txBody>
      </p:sp>
      <p:cxnSp>
        <p:nvCxnSpPr>
          <p:cNvPr id="29" name="Straight Connector 28"/>
          <p:cNvCxnSpPr>
            <a:stCxn id="37" idx="7"/>
          </p:cNvCxnSpPr>
          <p:nvPr/>
        </p:nvCxnSpPr>
        <p:spPr>
          <a:xfrm flipV="1">
            <a:off x="5692464" y="3862979"/>
            <a:ext cx="369447" cy="460646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7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Practice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Consider </a:t>
            </a:r>
            <a:r>
              <a:rPr lang="en-US" sz="2000" dirty="0"/>
              <a:t>the two image subsets, S1 and S2, shown in the following figure. For V={1}, determine whether these two subsets are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4-adjacent</a:t>
            </a:r>
            <a:r>
              <a:rPr lang="en-US" sz="2000" dirty="0"/>
              <a:t>,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8-adjacent</a:t>
            </a:r>
            <a:r>
              <a:rPr lang="en-US" sz="2000" dirty="0"/>
              <a:t>, or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m-adjacent</a:t>
            </a:r>
            <a:r>
              <a:rPr lang="en-US" sz="2000" dirty="0"/>
              <a:t>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5002" y="3856052"/>
            <a:ext cx="4792912" cy="244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0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r>
              <a:rPr lang="en-US" sz="2000" dirty="0" smtClean="0"/>
              <a:t>S1 and S2 are not 4-connected since q is not in the set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(p),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 </a:t>
            </a:r>
            <a:r>
              <a:rPr lang="en-US" sz="2000" b="1" dirty="0" smtClean="0"/>
              <a:t>8-connected</a:t>
            </a:r>
            <a:r>
              <a:rPr lang="en-US" sz="2000" dirty="0" smtClean="0"/>
              <a:t>, </a:t>
            </a:r>
            <a:r>
              <a:rPr lang="en-US" sz="2000" dirty="0"/>
              <a:t>since q is not in 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8</a:t>
            </a:r>
            <a:r>
              <a:rPr lang="en-US" sz="2000" dirty="0" smtClean="0"/>
              <a:t>(p</a:t>
            </a:r>
            <a:r>
              <a:rPr lang="en-US" sz="2000" dirty="0"/>
              <a:t>),</a:t>
            </a:r>
            <a:r>
              <a:rPr lang="en-US" sz="2000" dirty="0" smtClean="0"/>
              <a:t>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</a:t>
            </a:r>
            <a:r>
              <a:rPr lang="en-US" sz="2000" dirty="0"/>
              <a:t> </a:t>
            </a:r>
            <a:r>
              <a:rPr lang="en-US" sz="2000" b="1" dirty="0" smtClean="0"/>
              <a:t>m-adjacent</a:t>
            </a:r>
            <a:r>
              <a:rPr lang="en-US" sz="2000" dirty="0" smtClean="0"/>
              <a:t> since: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</a:t>
            </a:r>
            <a:r>
              <a:rPr lang="en-US" sz="2000" dirty="0"/>
              <a:t>q is not in 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D</a:t>
            </a:r>
            <a:r>
              <a:rPr lang="en-US" sz="2000" dirty="0" smtClean="0"/>
              <a:t>(p</a:t>
            </a:r>
            <a:r>
              <a:rPr lang="en-US" sz="2000" dirty="0"/>
              <a:t>), </a:t>
            </a:r>
            <a:r>
              <a:rPr lang="en-US" sz="2000" dirty="0" smtClean="0"/>
              <a:t>and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the set of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 </a:t>
            </a:r>
            <a:r>
              <a:rPr lang="en-AE" sz="2000" dirty="0" smtClean="0"/>
              <a:t>∩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(q) is empty.</a:t>
            </a:r>
          </a:p>
          <a:p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1375" y="4524644"/>
            <a:ext cx="4089699" cy="208944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 flipV="1">
            <a:off x="7901633" y="590515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315401" y="5606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7670688" y="5784462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8397343" y="5296825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5300" y="349844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397343" y="2887644"/>
            <a:ext cx="440363" cy="158065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0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Oval 14"/>
          <p:cNvSpPr/>
          <p:nvPr/>
        </p:nvSpPr>
        <p:spPr>
          <a:xfrm flipV="1">
            <a:off x="7007156" y="3356788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409638" y="3033929"/>
            <a:ext cx="1478768" cy="237842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p(</a:t>
            </a:r>
            <a:r>
              <a:rPr lang="en-US" b="1" dirty="0" err="1" smtClean="0">
                <a:solidFill>
                  <a:srgbClr val="FF0000"/>
                </a:solidFill>
              </a:rPr>
              <a:t>x,y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8250673" y="2120377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q(</a:t>
            </a:r>
            <a:r>
              <a:rPr lang="en-US" sz="2400" b="1" dirty="0" err="1" smtClean="0">
                <a:solidFill>
                  <a:srgbClr val="FF0000"/>
                </a:solidFill>
                <a:latin typeface="Blackadder ITC" panose="04020505051007020D02" pitchFamily="82" charset="0"/>
              </a:rPr>
              <a:t>u,v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 flipV="1">
            <a:off x="8397343" y="2388175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316891" y="2672872"/>
            <a:ext cx="1094100" cy="763895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270176" y="2852691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588" y="2921968"/>
            <a:ext cx="4435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Euclidean distance </a:t>
            </a:r>
            <a:r>
              <a:rPr lang="en-US" b="1" dirty="0" smtClean="0">
                <a:latin typeface="TimesTen-Roman"/>
              </a:rPr>
              <a:t>between </a:t>
            </a:r>
            <a:r>
              <a:rPr lang="en-US" b="1" i="1" dirty="0" smtClean="0">
                <a:latin typeface="TimesTen-Italic"/>
              </a:rPr>
              <a:t>p </a:t>
            </a:r>
            <a:r>
              <a:rPr lang="en-US" b="1" dirty="0" smtClean="0">
                <a:latin typeface="TimesTen-Roman"/>
              </a:rPr>
              <a:t>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517" y="3632939"/>
            <a:ext cx="3905250" cy="762000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674588" y="4714376"/>
            <a:ext cx="50385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City-block distance between </a:t>
            </a:r>
            <a:r>
              <a:rPr lang="en-US" b="1" i="1" dirty="0">
                <a:latin typeface="TimesTen-Italic"/>
              </a:rPr>
              <a:t>p and q </a:t>
            </a:r>
            <a:r>
              <a:rPr lang="en-US" b="1" i="1" dirty="0" smtClean="0">
                <a:latin typeface="TimesTen-Italic"/>
              </a:rPr>
              <a:t> (D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0418" y="5067242"/>
            <a:ext cx="3333750" cy="5715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1815517" y="5766107"/>
            <a:ext cx="5110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Chessboard distance between </a:t>
            </a:r>
            <a:r>
              <a:rPr lang="en-US" b="1" i="1" dirty="0">
                <a:latin typeface="TimesTen-Italic"/>
              </a:rPr>
              <a:t>p and </a:t>
            </a:r>
            <a:r>
              <a:rPr lang="en-US" b="1" i="1" dirty="0" smtClean="0">
                <a:latin typeface="TimesTen-Italic"/>
              </a:rPr>
              <a:t>q </a:t>
            </a:r>
            <a:r>
              <a:rPr lang="en-US" b="1" i="1" dirty="0">
                <a:latin typeface="TimesTen-Italic"/>
              </a:rPr>
              <a:t>(</a:t>
            </a: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>
              <a:latin typeface="TimesTen-Italic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8750" y="6224591"/>
            <a:ext cx="381952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6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1959080" y="3014888"/>
            <a:ext cx="7415181" cy="304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latin typeface="TimesTen-Italic"/>
              </a:rPr>
              <a:t>m-adjacency between p and q</a:t>
            </a:r>
          </a:p>
          <a:p>
            <a:r>
              <a:rPr lang="en-US" dirty="0" smtClean="0">
                <a:latin typeface="TimesTen-Roman"/>
              </a:rPr>
              <a:t>- The </a:t>
            </a:r>
            <a:r>
              <a:rPr lang="en-US" i="1" dirty="0">
                <a:latin typeface="TimesTen-Italic"/>
              </a:rPr>
              <a:t>D</a:t>
            </a:r>
            <a:r>
              <a:rPr lang="en-US" sz="800" i="1" dirty="0">
                <a:latin typeface="TimesTen-Italic"/>
              </a:rPr>
              <a:t>m </a:t>
            </a:r>
            <a:r>
              <a:rPr lang="en-US" dirty="0">
                <a:latin typeface="TimesTen-Roman"/>
              </a:rPr>
              <a:t>distance </a:t>
            </a:r>
            <a:r>
              <a:rPr lang="en-US" dirty="0" smtClean="0">
                <a:latin typeface="TimesTen-Roman"/>
              </a:rPr>
              <a:t>between two </a:t>
            </a:r>
            <a:r>
              <a:rPr lang="en-US" dirty="0">
                <a:latin typeface="TimesTen-Roman"/>
              </a:rPr>
              <a:t>points is defined as the shortest </a:t>
            </a:r>
            <a:r>
              <a:rPr lang="en-US" i="1" dirty="0">
                <a:latin typeface="TimesTen-Italic"/>
              </a:rPr>
              <a:t>m</a:t>
            </a:r>
            <a:r>
              <a:rPr lang="en-US" dirty="0">
                <a:latin typeface="TimesTen-Roman"/>
              </a:rPr>
              <a:t>-path between the points. </a:t>
            </a:r>
            <a:endParaRPr lang="en-US" dirty="0" smtClean="0">
              <a:latin typeface="TimesTen-Roman"/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TimesTen-Roman"/>
              </a:rPr>
              <a:t>The distance </a:t>
            </a:r>
            <a:r>
              <a:rPr lang="en-US" dirty="0">
                <a:latin typeface="TimesTen-Roman"/>
              </a:rPr>
              <a:t>between two pixels will depend on the values of the pixels along the </a:t>
            </a:r>
            <a:r>
              <a:rPr lang="en-US" dirty="0" smtClean="0">
                <a:latin typeface="TimesTen-Roman"/>
              </a:rPr>
              <a:t>path, as </a:t>
            </a:r>
            <a:r>
              <a:rPr lang="en-US" dirty="0">
                <a:latin typeface="TimesTen-Roman"/>
              </a:rPr>
              <a:t>well as the values of their neighbors</a:t>
            </a:r>
            <a:r>
              <a:rPr lang="en-US" dirty="0" smtClean="0">
                <a:latin typeface="TimesTen-Roman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dirty="0">
              <a:latin typeface="TimesTen-Roman"/>
            </a:endParaRPr>
          </a:p>
          <a:p>
            <a:pPr marL="285750" indent="-285750">
              <a:buFontTx/>
              <a:buChar char="-"/>
            </a:pPr>
            <a:endParaRPr lang="en-US" dirty="0" smtClean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r>
              <a:rPr lang="en-US" b="1" u="sng" dirty="0" smtClean="0">
                <a:latin typeface="TimesTen-Roman"/>
              </a:rPr>
              <a:t>Note:</a:t>
            </a:r>
          </a:p>
          <a:p>
            <a:r>
              <a:rPr lang="en-US" b="1" dirty="0" smtClean="0">
                <a:latin typeface="TimesTen-Roman"/>
              </a:rPr>
              <a:t>The Path length is the number of the pixels involved within the path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045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Practice</a:t>
            </a:r>
            <a:endParaRPr lang="en-US" b="1" i="1" dirty="0">
              <a:latin typeface="TimesTen-Italic"/>
            </a:endParaRPr>
          </a:p>
          <a:p>
            <a:r>
              <a:rPr lang="en-US" dirty="0">
                <a:latin typeface="TimesTen-Roman"/>
              </a:rPr>
              <a:t>An image </a:t>
            </a:r>
            <a:r>
              <a:rPr lang="en-US" dirty="0" smtClean="0">
                <a:latin typeface="TimesTen-Roman"/>
              </a:rPr>
              <a:t>segment </a:t>
            </a:r>
            <a:r>
              <a:rPr lang="en-US" dirty="0">
                <a:latin typeface="TimesTen-Roman"/>
              </a:rPr>
              <a:t>is shown below. Let </a:t>
            </a:r>
            <a:r>
              <a:rPr lang="en-US" dirty="0" smtClean="0">
                <a:latin typeface="TimesTen-Roman"/>
              </a:rPr>
              <a:t>V </a:t>
            </a:r>
            <a:r>
              <a:rPr lang="en-US" dirty="0">
                <a:latin typeface="TimesTen-Roman"/>
              </a:rPr>
              <a:t>be the set of </a:t>
            </a:r>
            <a:r>
              <a:rPr lang="en-US" dirty="0" smtClean="0">
                <a:latin typeface="TimesTen-Roman"/>
              </a:rPr>
              <a:t>gray </a:t>
            </a:r>
            <a:r>
              <a:rPr lang="en-US" dirty="0">
                <a:latin typeface="TimesTen-Roman"/>
              </a:rPr>
              <a:t>levels values used to </a:t>
            </a:r>
            <a:r>
              <a:rPr lang="en-US" dirty="0" smtClean="0">
                <a:latin typeface="TimesTen-Roman"/>
              </a:rPr>
              <a:t>define </a:t>
            </a:r>
            <a:r>
              <a:rPr lang="en-US" dirty="0">
                <a:latin typeface="TimesTen-Roman"/>
              </a:rPr>
              <a:t>connectivity in the image. </a:t>
            </a:r>
            <a:r>
              <a:rPr lang="en-US" dirty="0" smtClean="0">
                <a:latin typeface="TimesTen-Roman"/>
              </a:rPr>
              <a:t>Capture </a:t>
            </a:r>
            <a:r>
              <a:rPr lang="en-US" dirty="0">
                <a:latin typeface="TimesTen-Roman"/>
              </a:rPr>
              <a:t>D</a:t>
            </a:r>
            <a:r>
              <a:rPr lang="en-US" baseline="-250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, D</a:t>
            </a:r>
            <a:r>
              <a:rPr lang="en-US" baseline="-25000" dirty="0">
                <a:latin typeface="TimesTen-Roman"/>
              </a:rPr>
              <a:t>8</a:t>
            </a:r>
            <a:r>
              <a:rPr lang="en-US" dirty="0">
                <a:latin typeface="TimesTen-Roman"/>
              </a:rPr>
              <a:t>, </a:t>
            </a:r>
            <a:r>
              <a:rPr lang="en-US" dirty="0" smtClean="0">
                <a:latin typeface="TimesTen-Roman"/>
              </a:rPr>
              <a:t>and D</a:t>
            </a:r>
            <a:r>
              <a:rPr lang="en-US" baseline="-25000" dirty="0" smtClean="0">
                <a:latin typeface="TimesTen-Roman"/>
              </a:rPr>
              <a:t>m</a:t>
            </a:r>
            <a:r>
              <a:rPr lang="en-US" dirty="0" smtClean="0">
                <a:latin typeface="TimesTen-Roman"/>
              </a:rPr>
              <a:t> </a:t>
            </a:r>
            <a:r>
              <a:rPr lang="en-US" dirty="0">
                <a:latin typeface="TimesTen-Roman"/>
              </a:rPr>
              <a:t>distances between pixels 'p' and 'q' for</a:t>
            </a:r>
            <a:r>
              <a:rPr lang="en-US" dirty="0" smtClean="0">
                <a:latin typeface="TimesTen-Roman"/>
              </a:rPr>
              <a:t>:</a:t>
            </a:r>
          </a:p>
          <a:p>
            <a:r>
              <a:rPr lang="en-US" dirty="0" smtClean="0">
                <a:latin typeface="TimesTen-Roman"/>
              </a:rPr>
              <a:t>1</a:t>
            </a:r>
            <a:r>
              <a:rPr lang="en-US" dirty="0">
                <a:latin typeface="TimesTen-Roman"/>
              </a:rPr>
              <a:t>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3}</a:t>
            </a:r>
          </a:p>
          <a:p>
            <a:r>
              <a:rPr lang="en-US" dirty="0">
                <a:latin typeface="TimesTen-Roman"/>
              </a:rPr>
              <a:t>2.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</a:t>
            </a:r>
            <a:r>
              <a:rPr lang="en-US" dirty="0" smtClean="0">
                <a:latin typeface="TimesTen-Roman"/>
              </a:rPr>
              <a:t>3, 6</a:t>
            </a:r>
            <a:r>
              <a:rPr lang="en-US" dirty="0">
                <a:latin typeface="TimesTen-Roman"/>
              </a:rPr>
              <a:t>}</a:t>
            </a: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5829092" y="392651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6036984" y="409637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8749" y="596416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48618" y="392651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240691" y="565432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67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1" y="2746548"/>
            <a:ext cx="4128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p(</a:t>
            </a:r>
            <a:r>
              <a:rPr lang="en-US" b="1" i="1" dirty="0" err="1" smtClean="0">
                <a:latin typeface="TimesTen-Italic"/>
              </a:rPr>
              <a:t>x,y</a:t>
            </a:r>
            <a:r>
              <a:rPr lang="en-US" b="1" i="1" dirty="0" smtClean="0">
                <a:latin typeface="TimesTen-Italic"/>
              </a:rPr>
              <a:t>)=  (0, 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q(</a:t>
            </a:r>
            <a:r>
              <a:rPr lang="en-US" b="1" i="1" dirty="0" err="1" smtClean="0">
                <a:latin typeface="TimesTen-Italic"/>
              </a:rPr>
              <a:t>u,v</a:t>
            </a:r>
            <a:r>
              <a:rPr lang="en-US" b="1" i="1" dirty="0" smtClean="0">
                <a:latin typeface="TimesTen-Italic"/>
              </a:rPr>
              <a:t>)= (4, 4)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0074" y="3556696"/>
            <a:ext cx="3333750" cy="571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99758" y="4051175"/>
            <a:ext cx="4070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 (p, q) =  |0 - 4| + |0-4|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8 Units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5167" y="4674235"/>
            <a:ext cx="3819525" cy="55245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675976" y="5285024"/>
            <a:ext cx="4700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 (p, q) =  max (|0 - 4| , |0-4| )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4 Units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47157" y="4679329"/>
            <a:ext cx="744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srgbClr val="FF0000"/>
                </a:solidFill>
                <a:latin typeface="TimesTen-Italic"/>
              </a:rPr>
              <a:t>Question :</a:t>
            </a:r>
            <a:r>
              <a:rPr lang="en-US" b="1" i="1" dirty="0">
                <a:latin typeface="TimesTen-Italic"/>
              </a:rPr>
              <a:t> Why we can’t go from 2 to 6 since it is in the V set 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529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9146275" y="3125811"/>
            <a:ext cx="297976" cy="464560"/>
          </a:xfrm>
          <a:prstGeom prst="line">
            <a:avLst/>
          </a:prstGeom>
          <a:ln w="38100"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9033092" y="3163016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87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614520" y="4520953"/>
            <a:ext cx="605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 shorts path between p and q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5 Units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9721116" y="3262590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77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D4-path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718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dose not exist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</a:t>
            </a:r>
            <a:r>
              <a:rPr lang="en-US" b="1" dirty="0">
                <a:latin typeface="TimesTen-Roman"/>
              </a:rPr>
              <a:t>{2, 3, 6}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906558" y="5731724"/>
            <a:ext cx="79561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Note that the </a:t>
            </a:r>
            <a:r>
              <a:rPr lang="en-US" b="1" i="1" dirty="0"/>
              <a:t>D</a:t>
            </a:r>
            <a:r>
              <a:rPr lang="en-US" b="1" dirty="0"/>
              <a:t>4 and </a:t>
            </a:r>
            <a:r>
              <a:rPr lang="en-US" b="1" i="1" dirty="0"/>
              <a:t>D</a:t>
            </a:r>
            <a:r>
              <a:rPr lang="en-US" b="1" dirty="0"/>
              <a:t>8 distances between </a:t>
            </a:r>
            <a:r>
              <a:rPr lang="en-US" b="1" i="1" dirty="0"/>
              <a:t>p </a:t>
            </a:r>
            <a:r>
              <a:rPr lang="en-US" b="1" dirty="0"/>
              <a:t>and </a:t>
            </a:r>
            <a:r>
              <a:rPr lang="en-US" b="1" i="1" dirty="0"/>
              <a:t>q </a:t>
            </a:r>
            <a:r>
              <a:rPr lang="en-US" b="1" dirty="0"/>
              <a:t>are independent of any paths</a:t>
            </a:r>
          </a:p>
        </p:txBody>
      </p:sp>
    </p:spTree>
    <p:extLst>
      <p:ext uri="{BB962C8B-B14F-4D97-AF65-F5344CB8AC3E}">
        <p14:creationId xmlns:p14="http://schemas.microsoft.com/office/powerpoint/2010/main" val="241527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D8-path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474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more than one path between p and q,</a:t>
            </a:r>
          </a:p>
          <a:p>
            <a:r>
              <a:rPr lang="en-US" b="1" i="1" dirty="0">
                <a:latin typeface="TimesTen-Italic"/>
              </a:rPr>
              <a:t>	</a:t>
            </a:r>
            <a:r>
              <a:rPr lang="en-US" b="1" i="1" dirty="0" smtClean="0">
                <a:latin typeface="TimesTen-Italic"/>
              </a:rPr>
              <a:t>      So we choose the shorts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65770" y="1907915"/>
            <a:ext cx="428034" cy="368357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102934" y="2532891"/>
            <a:ext cx="468057" cy="469954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12" idx="0"/>
          </p:cNvCxnSpPr>
          <p:nvPr/>
        </p:nvCxnSpPr>
        <p:spPr>
          <a:xfrm>
            <a:off x="9721116" y="3225056"/>
            <a:ext cx="0" cy="365315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311420" y="2082993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93804" y="2738233"/>
            <a:ext cx="0" cy="409009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072330" y="3267948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176881" y="2156860"/>
            <a:ext cx="478291" cy="44809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9187216" y="2386353"/>
            <a:ext cx="449534" cy="1162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9863398" y="2421924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9860337" y="3080902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7443083" y="2116222"/>
            <a:ext cx="633170" cy="2907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7745313" y="2026411"/>
            <a:ext cx="431033" cy="19658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35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8052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since 6 is not in the V set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3}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37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 find the relationship between p and q 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7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b="1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8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4-adjacency a 4-path </a:t>
            </a:r>
          </a:p>
          <a:p>
            <a:r>
              <a:rPr lang="en-US" b="1" dirty="0" smtClean="0"/>
              <a:t>• </a:t>
            </a:r>
            <a:r>
              <a:rPr lang="en-US" b="1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are many 8-path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55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4-adjacency a 4-path </a:t>
            </a:r>
          </a:p>
          <a:p>
            <a:r>
              <a:rPr lang="en-US" b="1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</a:t>
            </a:r>
            <a:r>
              <a:rPr lang="en-US" b="1" dirty="0"/>
              <a:t>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only m-path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8040</TotalTime>
  <Words>1805</Words>
  <Application>Microsoft Office PowerPoint</Application>
  <PresentationFormat>Widescreen</PresentationFormat>
  <Paragraphs>580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Blackadder ITC</vt:lpstr>
      <vt:lpstr>Calibri</vt:lpstr>
      <vt:lpstr>Calibri Light</vt:lpstr>
      <vt:lpstr>Optr2k</vt:lpstr>
      <vt:lpstr>Roboto Light</vt:lpstr>
      <vt:lpstr>Symbol</vt:lpstr>
      <vt:lpstr>Times New Roman</vt:lpstr>
      <vt:lpstr>TimesTen-Italic</vt:lpstr>
      <vt:lpstr>TimesTen-Roman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285</cp:revision>
  <dcterms:created xsi:type="dcterms:W3CDTF">2023-04-29T09:08:23Z</dcterms:created>
  <dcterms:modified xsi:type="dcterms:W3CDTF">2024-02-09T17:52:27Z</dcterms:modified>
</cp:coreProperties>
</file>