
<file path=[Content_Types].xml><?xml version="1.0" encoding="utf-8"?>
<Types xmlns="http://schemas.openxmlformats.org/package/2006/content-types">
  <Default Extension="jfif" ContentType="image/jpeg"/>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482" r:id="rId6"/>
    <p:sldId id="524" r:id="rId7"/>
    <p:sldId id="525" r:id="rId8"/>
    <p:sldId id="526" r:id="rId9"/>
    <p:sldId id="527" r:id="rId10"/>
    <p:sldId id="528" r:id="rId11"/>
    <p:sldId id="529" r:id="rId12"/>
    <p:sldId id="530" r:id="rId13"/>
    <p:sldId id="531" r:id="rId14"/>
    <p:sldId id="532" r:id="rId15"/>
    <p:sldId id="533" r:id="rId16"/>
    <p:sldId id="534" r:id="rId17"/>
    <p:sldId id="535" r:id="rId18"/>
    <p:sldId id="536" r:id="rId19"/>
    <p:sldId id="537" r:id="rId20"/>
    <p:sldId id="538" r:id="rId21"/>
    <p:sldId id="539" r:id="rId22"/>
    <p:sldId id="540" r:id="rId23"/>
    <p:sldId id="541" r:id="rId24"/>
    <p:sldId id="542" r:id="rId25"/>
    <p:sldId id="543" r:id="rId26"/>
    <p:sldId id="544" r:id="rId27"/>
    <p:sldId id="545" r:id="rId28"/>
    <p:sldId id="546" r:id="rId29"/>
    <p:sldId id="547" r:id="rId30"/>
    <p:sldId id="548" r:id="rId31"/>
    <p:sldId id="549" r:id="rId32"/>
    <p:sldId id="550" r:id="rId33"/>
    <p:sldId id="551" r:id="rId34"/>
    <p:sldId id="552" r:id="rId35"/>
    <p:sldId id="554" r:id="rId36"/>
    <p:sldId id="555" r:id="rId37"/>
    <p:sldId id="556" r:id="rId38"/>
    <p:sldId id="557" r:id="rId39"/>
    <p:sldId id="558" r:id="rId40"/>
    <p:sldId id="559" r:id="rId41"/>
    <p:sldId id="560" r:id="rId42"/>
    <p:sldId id="522" r:id="rId43"/>
    <p:sldId id="31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4"/>
            <p14:sldId id="555"/>
            <p14:sldId id="556"/>
            <p14:sldId id="557"/>
            <p14:sldId id="558"/>
            <p14:sldId id="559"/>
            <p14:sldId id="560"/>
            <p14:sldId id="522"/>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852F4A"/>
    <a:srgbClr val="203E5F"/>
    <a:srgbClr val="2D3956"/>
    <a:srgbClr val="000000"/>
    <a:srgbClr val="FFD200"/>
    <a:srgbClr val="F58221"/>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4" d="100"/>
          <a:sy n="54" d="100"/>
        </p:scale>
        <p:origin x="1056" y="268"/>
      </p:cViewPr>
      <p:guideLst>
        <p:guide orient="horz" pos="2160"/>
        <p:guide pos="3840"/>
      </p:guideLst>
    </p:cSldViewPr>
  </p:slideViewPr>
  <p:notesTextViewPr>
    <p:cViewPr>
      <p:scale>
        <a:sx n="1" d="1"/>
        <a:sy n="1" d="1"/>
      </p:scale>
      <p:origin x="0" y="0"/>
    </p:cViewPr>
  </p:notesTextViewPr>
  <p:sorterViewPr>
    <p:cViewPr>
      <p:scale>
        <a:sx n="100" d="100"/>
        <a:sy n="100" d="100"/>
      </p:scale>
      <p:origin x="0" y="-32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41747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180406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15018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8010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36727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33490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jp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8.jfi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jfif"/><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0" y="144022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AEEF"/>
                </a:solidFill>
                <a:latin typeface="Aharoni" panose="02010803020104030203" pitchFamily="2" charset="-79"/>
                <a:cs typeface="Aharoni" panose="02010803020104030203" pitchFamily="2" charset="-79"/>
              </a:rPr>
              <a:t>Marketing Management</a:t>
            </a:r>
            <a:endParaRPr lang="en-US" sz="4000" dirty="0">
              <a:solidFill>
                <a:srgbClr val="00AEEF"/>
              </a:solidFill>
            </a:endParaRPr>
          </a:p>
        </p:txBody>
      </p:sp>
      <p:sp>
        <p:nvSpPr>
          <p:cNvPr id="46" name="TextBox 45"/>
          <p:cNvSpPr txBox="1"/>
          <p:nvPr/>
        </p:nvSpPr>
        <p:spPr>
          <a:xfrm>
            <a:off x="2266155" y="2372146"/>
            <a:ext cx="1244250" cy="400110"/>
          </a:xfrm>
          <a:prstGeom prst="rect">
            <a:avLst/>
          </a:prstGeom>
          <a:noFill/>
        </p:spPr>
        <p:txBody>
          <a:bodyPr wrap="none" rtlCol="0">
            <a:spAutoFit/>
          </a:bodyPr>
          <a:lstStyle/>
          <a:p>
            <a:pPr algn="ctr"/>
            <a:r>
              <a:rPr lang="en-US" sz="2000" b="1" dirty="0"/>
              <a:t>MGM612 </a:t>
            </a: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06945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600" b="1" dirty="0">
                <a:solidFill>
                  <a:schemeClr val="bg1"/>
                </a:solidFill>
                <a:cs typeface="Alexandria" charset="0"/>
              </a:rPr>
              <a:t>Lecture - 4-</a:t>
            </a:r>
          </a:p>
        </p:txBody>
      </p:sp>
      <p:pic>
        <p:nvPicPr>
          <p:cNvPr id="6" name="Audio 5">
            <a:hlinkClick r:id="" action="ppaction://media"/>
            <a:extLst>
              <a:ext uri="{FF2B5EF4-FFF2-40B4-BE49-F238E27FC236}">
                <a16:creationId xmlns:a16="http://schemas.microsoft.com/office/drawing/2014/main" id="{FB5C8DA4-EFDD-420C-8E18-9B1FE2164E6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
        <p:nvSpPr>
          <p:cNvPr id="11" name="Oval 10">
            <a:extLst>
              <a:ext uri="{FF2B5EF4-FFF2-40B4-BE49-F238E27FC236}">
                <a16:creationId xmlns:a16="http://schemas.microsoft.com/office/drawing/2014/main" id="{46F3C90B-EB3F-EA91-08C5-03400C278827}"/>
              </a:ext>
            </a:extLst>
          </p:cNvPr>
          <p:cNvSpPr/>
          <p:nvPr/>
        </p:nvSpPr>
        <p:spPr>
          <a:xfrm>
            <a:off x="6139492" y="-636588"/>
            <a:ext cx="7410450" cy="7410450"/>
          </a:xfrm>
          <a:prstGeom prst="ellipse">
            <a:avLst/>
          </a:prstGeom>
          <a:blipFill>
            <a:blip r:embed="rId7"/>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7C0D5D0-F0EC-41C1-871B-A4F45D639322}"/>
              </a:ext>
            </a:extLst>
          </p:cNvPr>
          <p:cNvSpPr txBox="1"/>
          <p:nvPr/>
        </p:nvSpPr>
        <p:spPr>
          <a:xfrm>
            <a:off x="1579233" y="5782041"/>
            <a:ext cx="6215361" cy="400110"/>
          </a:xfrm>
          <a:prstGeom prst="rect">
            <a:avLst/>
          </a:prstGeom>
          <a:noFill/>
        </p:spPr>
        <p:txBody>
          <a:bodyPr wrap="square" rtlCol="0" anchor="b">
            <a:spAutoFit/>
          </a:bodyPr>
          <a:lstStyle/>
          <a:p>
            <a:pPr algn="ctr"/>
            <a:r>
              <a:rPr lang="en-US" altLang="ar-SA" sz="2000" b="1" dirty="0">
                <a:solidFill>
                  <a:schemeClr val="bg1"/>
                </a:solidFill>
                <a:latin typeface="Aharoni" panose="02010803020104030203" pitchFamily="2" charset="-79"/>
                <a:cs typeface="Aharoni" panose="02010803020104030203" pitchFamily="2" charset="-79"/>
              </a:rPr>
              <a:t>Marketing Ethics and Social Responsibility</a:t>
            </a:r>
            <a:endParaRPr lang="en-US" sz="2000" b="1" dirty="0">
              <a:solidFill>
                <a:schemeClr val="bg1"/>
              </a:solidFill>
            </a:endParaRPr>
          </a:p>
        </p:txBody>
      </p:sp>
      <p:sp>
        <p:nvSpPr>
          <p:cNvPr id="12" name="TextBox 11">
            <a:extLst>
              <a:ext uri="{FF2B5EF4-FFF2-40B4-BE49-F238E27FC236}">
                <a16:creationId xmlns:a16="http://schemas.microsoft.com/office/drawing/2014/main" id="{B9DE5B28-A0B6-4223-81F3-339E606AC1CB}"/>
              </a:ext>
            </a:extLst>
          </p:cNvPr>
          <p:cNvSpPr txBox="1"/>
          <p:nvPr/>
        </p:nvSpPr>
        <p:spPr>
          <a:xfrm>
            <a:off x="579666" y="3764056"/>
            <a:ext cx="4833654" cy="823046"/>
          </a:xfrm>
          <a:prstGeom prst="rect">
            <a:avLst/>
          </a:prstGeom>
          <a:noFill/>
        </p:spPr>
        <p:txBody>
          <a:bodyPr wrap="square" rtlCol="0">
            <a:spAutoFit/>
          </a:bodyPr>
          <a:lstStyle/>
          <a:p>
            <a:pPr algn="ctr"/>
            <a:r>
              <a:rPr lang="en-US" sz="2374" dirty="0">
                <a:latin typeface="Times New Roman" panose="02020603050405020304" pitchFamily="18" charset="0"/>
                <a:cs typeface="Times New Roman" panose="02020603050405020304" pitchFamily="18" charset="0"/>
              </a:rPr>
              <a:t>Prepared by </a:t>
            </a:r>
          </a:p>
          <a:p>
            <a:pPr algn="ctr"/>
            <a:r>
              <a:rPr lang="en-US" sz="2374" dirty="0">
                <a:latin typeface="Times New Roman" panose="02020603050405020304" pitchFamily="18" charset="0"/>
                <a:cs typeface="Times New Roman" panose="02020603050405020304" pitchFamily="18" charset="0"/>
              </a:rPr>
              <a:t>Dr. Magdy  Al-haj</a:t>
            </a:r>
          </a:p>
        </p:txBody>
      </p:sp>
    </p:spTree>
  </p:cSld>
  <p:clrMapOvr>
    <a:masterClrMapping/>
  </p:clrMapOvr>
  <mc:AlternateContent xmlns:mc="http://schemas.openxmlformats.org/markup-compatibility/2006" xmlns:p14="http://schemas.microsoft.com/office/powerpoint/2010/main">
    <mc:Choice Requires="p14">
      <p:transition spd="slow" p14:dur="2000" advTm="83501"/>
    </mc:Choice>
    <mc:Fallback xmlns="">
      <p:transition spd="slow" advTm="835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schemeClr val="tx1"/>
              </a:solidFill>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6000" y="3026467"/>
            <a:ext cx="6215361" cy="1077218"/>
          </a:xfrm>
          <a:prstGeom prst="rect">
            <a:avLst/>
          </a:prstGeom>
          <a:noFill/>
        </p:spPr>
        <p:txBody>
          <a:bodyPr wrap="square" rtlCol="0" anchor="b">
            <a:spAutoFit/>
          </a:bodyPr>
          <a:lstStyle/>
          <a:p>
            <a:pPr algn="ctr"/>
            <a:r>
              <a:rPr lang="en-US" altLang="ar-SA" sz="3200" b="1" dirty="0">
                <a:solidFill>
                  <a:srgbClr val="00AEEF"/>
                </a:solidFill>
                <a:latin typeface="Aharoni" panose="02010803020104030203" pitchFamily="2" charset="-79"/>
                <a:cs typeface="Aharoni" panose="02010803020104030203" pitchFamily="2" charset="-79"/>
              </a:rPr>
              <a:t>Marketing Ethics and Social Responsibility</a:t>
            </a:r>
            <a:endParaRPr lang="en-US" sz="3200" b="1" dirty="0">
              <a:solidFill>
                <a:srgbClr val="00AEEF"/>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871189" y="4415887"/>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5BD1A3C4-91F1-496B-8556-964A5C3D9CA7}"/>
              </a:ext>
            </a:extLst>
          </p:cNvPr>
          <p:cNvSpPr txBox="1"/>
          <p:nvPr/>
        </p:nvSpPr>
        <p:spPr>
          <a:xfrm>
            <a:off x="7844089" y="5105571"/>
            <a:ext cx="2268187" cy="707886"/>
          </a:xfrm>
          <a:prstGeom prst="rect">
            <a:avLst/>
          </a:prstGeom>
          <a:noFill/>
        </p:spPr>
        <p:txBody>
          <a:bodyPr wrap="square">
            <a:spAutoFit/>
          </a:bodyPr>
          <a:lstStyle/>
          <a:p>
            <a:pPr algn="ctr"/>
            <a:r>
              <a:rPr lang="en-US" sz="2000" b="1" dirty="0">
                <a:cs typeface="+mj-cs"/>
              </a:rPr>
              <a:t>Re-prepared By</a:t>
            </a:r>
          </a:p>
          <a:p>
            <a:pPr algn="ctr"/>
            <a:r>
              <a:rPr lang="en-US" sz="2000" b="1" dirty="0">
                <a:solidFill>
                  <a:srgbClr val="C00000"/>
                </a:solidFill>
                <a:cs typeface="+mj-cs"/>
              </a:rPr>
              <a:t>Dr. Ayman Hassan</a:t>
            </a:r>
            <a:endParaRPr lang="ar-EG" sz="2000" b="1" dirty="0">
              <a:solidFill>
                <a:srgbClr val="C00000"/>
              </a:solidFill>
              <a:cs typeface="+mj-cs"/>
            </a:endParaRPr>
          </a:p>
        </p:txBody>
      </p:sp>
    </p:spTree>
    <p:extLst>
      <p:ext uri="{BB962C8B-B14F-4D97-AF65-F5344CB8AC3E}">
        <p14:creationId xmlns:p14="http://schemas.microsoft.com/office/powerpoint/2010/main" val="3409146624"/>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8138" y="899642"/>
            <a:ext cx="7191566" cy="769441"/>
          </a:xfrm>
          <a:prstGeom prst="rect">
            <a:avLst/>
          </a:prstGeom>
          <a:noFill/>
          <a:ln>
            <a:solidFill>
              <a:schemeClr val="bg1"/>
            </a:solidFill>
          </a:ln>
        </p:spPr>
        <p:txBody>
          <a:bodyPr wrap="square" rtlCol="0">
            <a:spAutoFit/>
          </a:bodyPr>
          <a:lstStyle/>
          <a:p>
            <a:pPr algn="ctr"/>
            <a:r>
              <a:rPr lang="en-US" sz="4400" dirty="0">
                <a:latin typeface="Aharoni" panose="02010803020104030203" pitchFamily="2" charset="-79"/>
                <a:cs typeface="Aharoni" panose="02010803020104030203" pitchFamily="2" charset="-79"/>
              </a:rPr>
              <a:t>Learning Outcomes</a:t>
            </a:r>
            <a:endParaRPr lang="en-US" sz="4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Google Shape;108;p2">
            <a:extLst>
              <a:ext uri="{FF2B5EF4-FFF2-40B4-BE49-F238E27FC236}">
                <a16:creationId xmlns:a16="http://schemas.microsoft.com/office/drawing/2014/main" id="{3CC3ED7C-FE4E-4C92-8FEA-A78DB1A71B40}"/>
              </a:ext>
            </a:extLst>
          </p:cNvPr>
          <p:cNvSpPr txBox="1"/>
          <p:nvPr/>
        </p:nvSpPr>
        <p:spPr>
          <a:xfrm>
            <a:off x="3738138" y="2174879"/>
            <a:ext cx="8451054" cy="4031833"/>
          </a:xfrm>
          <a:prstGeom prst="rect">
            <a:avLst/>
          </a:prstGeom>
          <a:noFill/>
          <a:ln w="9525" cap="flat" cmpd="sng">
            <a:noFill/>
            <a:prstDash val="solid"/>
            <a:round/>
            <a:headEnd type="none" w="sm" len="sm"/>
            <a:tailEnd type="none" w="sm" len="sm"/>
          </a:ln>
        </p:spPr>
        <p:txBody>
          <a:bodyPr spcFirstLastPara="1" wrap="square" lIns="91425" tIns="45700" rIns="91425" bIns="45700" anchor="ctr" anchorCtr="0">
            <a:spAutoFit/>
          </a:bodyPr>
          <a:lstStyle/>
          <a:p>
            <a:pPr marL="457200" marR="0" lvl="0" indent="-457200" algn="l" rtl="0">
              <a:spcBef>
                <a:spcPts val="0"/>
              </a:spcBef>
              <a:spcAft>
                <a:spcPts val="0"/>
              </a:spcAft>
              <a:buClr>
                <a:srgbClr val="C00000"/>
              </a:buClr>
              <a:buSzPts val="3200"/>
              <a:buFont typeface="Wingdings" panose="05000000000000000000" pitchFamily="2" charset="2"/>
              <a:buChar char="v"/>
            </a:pPr>
            <a:r>
              <a:rPr lang="en-US" sz="3200" b="1" dirty="0">
                <a:latin typeface="Calibri"/>
                <a:ea typeface="Calibri"/>
                <a:cs typeface="Calibri"/>
                <a:sym typeface="Calibri"/>
              </a:rPr>
              <a:t>Know the major social criticisms of marketing. </a:t>
            </a:r>
            <a:endParaRPr dirty="0"/>
          </a:p>
          <a:p>
            <a:pPr marL="457200" marR="0" lvl="0" indent="-457200" algn="l" rtl="0">
              <a:spcBef>
                <a:spcPts val="0"/>
              </a:spcBef>
              <a:spcAft>
                <a:spcPts val="0"/>
              </a:spcAft>
              <a:buClr>
                <a:srgbClr val="C00000"/>
              </a:buClr>
              <a:buSzPts val="3200"/>
              <a:buFont typeface="Wingdings" panose="05000000000000000000" pitchFamily="2" charset="2"/>
              <a:buChar char="v"/>
            </a:pPr>
            <a:r>
              <a:rPr lang="en-US" sz="3200" b="1" dirty="0">
                <a:latin typeface="Calibri"/>
                <a:ea typeface="Calibri"/>
                <a:cs typeface="Calibri"/>
                <a:sym typeface="Calibri"/>
              </a:rPr>
              <a:t>Learn the principles of socially responsible marketing.</a:t>
            </a:r>
            <a:endParaRPr dirty="0"/>
          </a:p>
          <a:p>
            <a:pPr marL="457200" marR="0" lvl="0" indent="-457200" algn="l" rtl="0">
              <a:spcBef>
                <a:spcPts val="0"/>
              </a:spcBef>
              <a:spcAft>
                <a:spcPts val="0"/>
              </a:spcAft>
              <a:buClr>
                <a:srgbClr val="C00000"/>
              </a:buClr>
              <a:buSzPts val="3200"/>
              <a:buFont typeface="Wingdings" panose="05000000000000000000" pitchFamily="2" charset="2"/>
              <a:buChar char="v"/>
            </a:pPr>
            <a:r>
              <a:rPr lang="en-US" sz="3200" b="1" dirty="0">
                <a:latin typeface="Calibri"/>
                <a:ea typeface="Calibri"/>
                <a:cs typeface="Calibri"/>
                <a:sym typeface="Calibri"/>
              </a:rPr>
              <a:t>Learn the role of ethics in marketing.</a:t>
            </a:r>
            <a:endParaRPr dirty="0"/>
          </a:p>
          <a:p>
            <a:pPr marL="457200" marR="0" lvl="0" indent="-457200" algn="l" rtl="0">
              <a:spcBef>
                <a:spcPts val="0"/>
              </a:spcBef>
              <a:spcAft>
                <a:spcPts val="0"/>
              </a:spcAft>
              <a:buClr>
                <a:srgbClr val="C00000"/>
              </a:buClr>
              <a:buSzPts val="3200"/>
              <a:buFont typeface="Wingdings" panose="05000000000000000000" pitchFamily="2" charset="2"/>
              <a:buChar char="v"/>
            </a:pPr>
            <a:r>
              <a:rPr lang="en-US" sz="3200" b="1" dirty="0">
                <a:latin typeface="Times New Roman"/>
                <a:ea typeface="Times New Roman"/>
                <a:cs typeface="Times New Roman"/>
                <a:sym typeface="Times New Roman"/>
              </a:rPr>
              <a:t>Ethical issues in marketing </a:t>
            </a:r>
            <a:endParaRPr sz="3200" b="1" dirty="0">
              <a:latin typeface="Calibri"/>
              <a:ea typeface="Calibri"/>
              <a:cs typeface="Calibri"/>
              <a:sym typeface="Calibri"/>
            </a:endParaRPr>
          </a:p>
          <a:p>
            <a:pPr marL="660400" marR="0" lvl="0" indent="-457200" algn="l" rtl="0">
              <a:spcBef>
                <a:spcPts val="0"/>
              </a:spcBef>
              <a:spcAft>
                <a:spcPts val="0"/>
              </a:spcAft>
              <a:buClr>
                <a:srgbClr val="C00000"/>
              </a:buClr>
              <a:buSzPts val="3200"/>
              <a:buFont typeface="Wingdings" panose="05000000000000000000" pitchFamily="2" charset="2"/>
              <a:buChar char="v"/>
            </a:pPr>
            <a:endParaRPr sz="3200" b="1" dirty="0">
              <a:latin typeface="Calibri"/>
              <a:ea typeface="Calibri"/>
              <a:cs typeface="Calibri"/>
              <a:sym typeface="Calibri"/>
            </a:endParaRPr>
          </a:p>
          <a:p>
            <a:pPr marL="660400" marR="0" lvl="0" indent="-457200" algn="l" rtl="0">
              <a:spcBef>
                <a:spcPts val="0"/>
              </a:spcBef>
              <a:spcAft>
                <a:spcPts val="0"/>
              </a:spcAft>
              <a:buClr>
                <a:schemeClr val="bg1"/>
              </a:buClr>
              <a:buSzPts val="3200"/>
              <a:buFont typeface="Wingdings" panose="05000000000000000000" pitchFamily="2" charset="2"/>
              <a:buChar char="q"/>
            </a:pPr>
            <a:endParaRPr sz="3200" dirty="0">
              <a:latin typeface="Tajawal Medium"/>
              <a:ea typeface="Tajawal Medium"/>
              <a:cs typeface="Tajawal Medium"/>
              <a:sym typeface="Tajawal Medium"/>
            </a:endParaRPr>
          </a:p>
          <a:p>
            <a:pPr marL="660400" marR="0" lvl="0" indent="-457200" algn="l" rtl="0">
              <a:spcBef>
                <a:spcPts val="0"/>
              </a:spcBef>
              <a:spcAft>
                <a:spcPts val="0"/>
              </a:spcAft>
              <a:buClr>
                <a:schemeClr val="bg1"/>
              </a:buClr>
              <a:buSzPts val="3200"/>
              <a:buFont typeface="Wingdings" panose="05000000000000000000" pitchFamily="2" charset="2"/>
              <a:buChar char="q"/>
            </a:pPr>
            <a:endParaRPr sz="3200" b="1" dirty="0">
              <a:latin typeface="Calibri"/>
              <a:ea typeface="Calibri"/>
              <a:cs typeface="Calibri"/>
              <a:sym typeface="Calibri"/>
            </a:endParaRPr>
          </a:p>
        </p:txBody>
      </p:sp>
      <p:pic>
        <p:nvPicPr>
          <p:cNvPr id="7" name="Picture 6">
            <a:extLst>
              <a:ext uri="{FF2B5EF4-FFF2-40B4-BE49-F238E27FC236}">
                <a16:creationId xmlns:a16="http://schemas.microsoft.com/office/drawing/2014/main" id="{5E686C7A-34B8-477D-A662-D7A7CCF49F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03157" y="5213267"/>
            <a:ext cx="2609850" cy="1280676"/>
          </a:xfrm>
          <a:prstGeom prst="rect">
            <a:avLst/>
          </a:prstGeom>
        </p:spPr>
      </p:pic>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618955" y="117123"/>
            <a:ext cx="2470340" cy="819312"/>
          </a:xfrm>
          <a:prstGeom prst="rect">
            <a:avLst/>
          </a:prstGeom>
        </p:spPr>
      </p:pic>
      <p:sp>
        <p:nvSpPr>
          <p:cNvPr id="12" name="TextBox 11">
            <a:extLst>
              <a:ext uri="{FF2B5EF4-FFF2-40B4-BE49-F238E27FC236}">
                <a16:creationId xmlns:a16="http://schemas.microsoft.com/office/drawing/2014/main" id="{590A080F-AE89-4973-A877-037D1A1DDB8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151081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60873" y="131270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Google Shape;119;p3">
            <a:extLst>
              <a:ext uri="{FF2B5EF4-FFF2-40B4-BE49-F238E27FC236}">
                <a16:creationId xmlns:a16="http://schemas.microsoft.com/office/drawing/2014/main" id="{166893FC-AF87-40C7-881B-EB79E77608DE}"/>
              </a:ext>
            </a:extLst>
          </p:cNvPr>
          <p:cNvSpPr txBox="1"/>
          <p:nvPr/>
        </p:nvSpPr>
        <p:spPr>
          <a:xfrm>
            <a:off x="1616926" y="446049"/>
            <a:ext cx="9255511" cy="732450"/>
          </a:xfrm>
          <a:prstGeom prst="rect">
            <a:avLst/>
          </a:prstGeom>
          <a:noFill/>
          <a:ln>
            <a:noFill/>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Clr>
                <a:schemeClr val="lt1"/>
              </a:buClr>
              <a:buSzPts val="4800"/>
              <a:buFont typeface="Aharoni"/>
              <a:buNone/>
            </a:pPr>
            <a:r>
              <a:rPr lang="en-US" sz="4800" b="1" dirty="0">
                <a:latin typeface="Aharoni"/>
                <a:ea typeface="Aharoni"/>
                <a:cs typeface="Aharoni"/>
                <a:sym typeface="Aharoni"/>
              </a:rPr>
              <a:t>What are ethics ?</a:t>
            </a:r>
            <a:endParaRPr sz="4800" b="1" dirty="0">
              <a:latin typeface="Aharoni"/>
              <a:ea typeface="Aharoni"/>
              <a:cs typeface="Aharoni"/>
              <a:sym typeface="Aharoni"/>
            </a:endParaRPr>
          </a:p>
        </p:txBody>
      </p:sp>
      <p:sp>
        <p:nvSpPr>
          <p:cNvPr id="12" name="Google Shape;120;p3">
            <a:extLst>
              <a:ext uri="{FF2B5EF4-FFF2-40B4-BE49-F238E27FC236}">
                <a16:creationId xmlns:a16="http://schemas.microsoft.com/office/drawing/2014/main" id="{B692965A-DC33-4E2D-95D1-1F7209744E2A}"/>
              </a:ext>
            </a:extLst>
          </p:cNvPr>
          <p:cNvSpPr txBox="1"/>
          <p:nvPr/>
        </p:nvSpPr>
        <p:spPr>
          <a:xfrm>
            <a:off x="1404259" y="1909876"/>
            <a:ext cx="7880419" cy="3757962"/>
          </a:xfrm>
          <a:prstGeom prst="rect">
            <a:avLst/>
          </a:prstGeom>
          <a:noFill/>
          <a:ln w="9525" cap="flat" cmpd="sng">
            <a:noFill/>
            <a:prstDash val="solid"/>
            <a:round/>
            <a:headEnd type="none" w="sm" len="sm"/>
            <a:tailEnd type="none" w="sm" len="sm"/>
          </a:ln>
        </p:spPr>
        <p:txBody>
          <a:bodyPr spcFirstLastPara="1" wrap="square" lIns="91425" tIns="45700" rIns="91425" bIns="45700" anchor="ctr" anchorCtr="0">
            <a:normAutofit/>
          </a:bodyPr>
          <a:lstStyle/>
          <a:p>
            <a:pPr marL="228600" marR="0" lvl="0" indent="-228600" algn="l" rtl="0">
              <a:lnSpc>
                <a:spcPct val="90000"/>
              </a:lnSpc>
              <a:spcBef>
                <a:spcPts val="0"/>
              </a:spcBef>
              <a:spcAft>
                <a:spcPts val="0"/>
              </a:spcAft>
              <a:buClr>
                <a:schemeClr val="dk1"/>
              </a:buClr>
              <a:buSzPts val="2800"/>
              <a:buFont typeface="Arial"/>
              <a:buChar char="•"/>
            </a:pPr>
            <a:r>
              <a:rPr lang="en-US" sz="4000" b="1" dirty="0">
                <a:solidFill>
                  <a:schemeClr val="dk1"/>
                </a:solidFill>
                <a:latin typeface="Arial"/>
                <a:ea typeface="Arial"/>
                <a:cs typeface="Arial"/>
                <a:sym typeface="Arial"/>
              </a:rPr>
              <a:t>Ethics is the art and science of determining good and bad or right or wrong moral behavior. </a:t>
            </a:r>
            <a:endParaRPr sz="2800" dirty="0"/>
          </a:p>
          <a:p>
            <a:pPr marL="228600" marR="0" lvl="0" indent="-50800" algn="l" rtl="0">
              <a:lnSpc>
                <a:spcPct val="90000"/>
              </a:lnSpc>
              <a:spcBef>
                <a:spcPts val="1000"/>
              </a:spcBef>
              <a:spcAft>
                <a:spcPts val="0"/>
              </a:spcAft>
              <a:buClr>
                <a:schemeClr val="dk1"/>
              </a:buClr>
              <a:buSzPts val="2800"/>
              <a:buFont typeface="Arial"/>
              <a:buNone/>
            </a:pPr>
            <a:endParaRPr sz="4000" b="1" dirty="0">
              <a:solidFill>
                <a:schemeClr val="dk1"/>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800"/>
              <a:buFont typeface="Arial"/>
              <a:buNone/>
            </a:pPr>
            <a:endParaRPr sz="4000" b="1" dirty="0">
              <a:solidFill>
                <a:schemeClr val="dk1"/>
              </a:solidFill>
              <a:latin typeface="Arial"/>
              <a:ea typeface="Arial"/>
              <a:cs typeface="Arial"/>
              <a:sym typeface="Arial"/>
            </a:endParaRPr>
          </a:p>
        </p:txBody>
      </p:sp>
      <p:pic>
        <p:nvPicPr>
          <p:cNvPr id="6" name="Picture 5">
            <a:extLst>
              <a:ext uri="{FF2B5EF4-FFF2-40B4-BE49-F238E27FC236}">
                <a16:creationId xmlns:a16="http://schemas.microsoft.com/office/drawing/2014/main" id="{7D11C4DA-8B5E-4F3B-9934-11DF1DAC0D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4681" y="4067638"/>
            <a:ext cx="2857500" cy="1600200"/>
          </a:xfrm>
          <a:prstGeom prst="rect">
            <a:avLst/>
          </a:prstGeom>
        </p:spPr>
      </p:pic>
      <p:pic>
        <p:nvPicPr>
          <p:cNvPr id="1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106106"/>
            <a:ext cx="2470340" cy="819312"/>
          </a:xfrm>
          <a:prstGeom prst="rect">
            <a:avLst/>
          </a:prstGeom>
        </p:spPr>
      </p:pic>
      <p:sp>
        <p:nvSpPr>
          <p:cNvPr id="8" name="TextBox 7">
            <a:extLst>
              <a:ext uri="{FF2B5EF4-FFF2-40B4-BE49-F238E27FC236}">
                <a16:creationId xmlns:a16="http://schemas.microsoft.com/office/drawing/2014/main" id="{462A3471-BF2C-4E0E-BE2A-0CF5F0D26C36}"/>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7116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960873" y="112780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845468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E8249437-8C73-4446-8CFD-19F900DB6063}"/>
              </a:ext>
            </a:extLst>
          </p:cNvPr>
          <p:cNvSpPr/>
          <p:nvPr/>
        </p:nvSpPr>
        <p:spPr>
          <a:xfrm>
            <a:off x="1262594" y="2056052"/>
            <a:ext cx="7469945" cy="3095821"/>
          </a:xfrm>
          <a:prstGeom prst="rect">
            <a:avLst/>
          </a:prstGeom>
        </p:spPr>
        <p:txBody>
          <a:bodyPr wrap="square">
            <a:spAutoFit/>
          </a:bodyPr>
          <a:lstStyle/>
          <a:p>
            <a:pPr marL="228600" lvl="0" indent="-228600">
              <a:lnSpc>
                <a:spcPct val="90000"/>
              </a:lnSpc>
              <a:spcBef>
                <a:spcPts val="1000"/>
              </a:spcBef>
              <a:buClr>
                <a:schemeClr val="dk1"/>
              </a:buClr>
              <a:buSzPts val="2800"/>
              <a:buFont typeface="Arial"/>
              <a:buChar char="•"/>
            </a:pPr>
            <a:r>
              <a:rPr lang="en-US" sz="3600" b="1" dirty="0">
                <a:solidFill>
                  <a:schemeClr val="dk1"/>
                </a:solidFill>
                <a:ea typeface="Calibri"/>
                <a:cs typeface="Calibri"/>
                <a:sym typeface="Calibri"/>
              </a:rPr>
              <a:t>Ethics, also known as moral philosophy, is a branch of philosophy that addresses questions about morality — that is, concepts such as good and evil, right and wrong, virtue and vice, justice and crime, </a:t>
            </a:r>
            <a:r>
              <a:rPr lang="en-US" sz="3600" b="1" dirty="0" err="1">
                <a:solidFill>
                  <a:schemeClr val="dk1"/>
                </a:solidFill>
                <a:ea typeface="Calibri"/>
                <a:cs typeface="Calibri"/>
                <a:sym typeface="Calibri"/>
              </a:rPr>
              <a:t>etc</a:t>
            </a:r>
            <a:endParaRPr lang="en-US" sz="3600" b="1" dirty="0">
              <a:solidFill>
                <a:schemeClr val="dk1"/>
              </a:solidFill>
              <a:ea typeface="Calibri"/>
              <a:cs typeface="Calibri"/>
              <a:sym typeface="Calibri"/>
            </a:endParaRPr>
          </a:p>
        </p:txBody>
      </p:sp>
      <p:sp>
        <p:nvSpPr>
          <p:cNvPr id="16" name="Google Shape;119;p3">
            <a:extLst>
              <a:ext uri="{FF2B5EF4-FFF2-40B4-BE49-F238E27FC236}">
                <a16:creationId xmlns:a16="http://schemas.microsoft.com/office/drawing/2014/main" id="{166893FC-AF87-40C7-881B-EB79E77608DE}"/>
              </a:ext>
            </a:extLst>
          </p:cNvPr>
          <p:cNvSpPr txBox="1"/>
          <p:nvPr/>
        </p:nvSpPr>
        <p:spPr>
          <a:xfrm>
            <a:off x="1616926" y="446049"/>
            <a:ext cx="9255511" cy="732450"/>
          </a:xfrm>
          <a:prstGeom prst="rect">
            <a:avLst/>
          </a:prstGeom>
          <a:noFill/>
          <a:ln>
            <a:noFill/>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Clr>
                <a:schemeClr val="lt1"/>
              </a:buClr>
              <a:buSzPts val="4800"/>
              <a:buFont typeface="Aharoni"/>
              <a:buNone/>
            </a:pPr>
            <a:r>
              <a:rPr lang="en-US" sz="4800" b="1" dirty="0">
                <a:latin typeface="Aharoni"/>
                <a:ea typeface="Aharoni"/>
                <a:cs typeface="Aharoni"/>
                <a:sym typeface="Aharoni"/>
              </a:rPr>
              <a:t>What are ethics ?</a:t>
            </a:r>
            <a:endParaRPr sz="4800" b="1" dirty="0">
              <a:latin typeface="Aharoni"/>
              <a:ea typeface="Aharoni"/>
              <a:cs typeface="Aharoni"/>
              <a:sym typeface="Aharoni"/>
            </a:endParaRPr>
          </a:p>
        </p:txBody>
      </p:sp>
      <p:pic>
        <p:nvPicPr>
          <p:cNvPr id="5" name="Picture 4">
            <a:extLst>
              <a:ext uri="{FF2B5EF4-FFF2-40B4-BE49-F238E27FC236}">
                <a16:creationId xmlns:a16="http://schemas.microsoft.com/office/drawing/2014/main" id="{13618940-B9FA-4E92-AFD3-22221CC8AD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37894" y="2238932"/>
            <a:ext cx="2654105" cy="1486299"/>
          </a:xfrm>
          <a:prstGeom prst="rect">
            <a:avLst/>
          </a:prstGeom>
        </p:spPr>
      </p:pic>
      <p:pic>
        <p:nvPicPr>
          <p:cNvPr id="1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8" name="TextBox 7">
            <a:extLst>
              <a:ext uri="{FF2B5EF4-FFF2-40B4-BE49-F238E27FC236}">
                <a16:creationId xmlns:a16="http://schemas.microsoft.com/office/drawing/2014/main" id="{80D12140-AF43-4EFF-A6CF-E13687B24832}"/>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788354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028363" y="134032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7506" y="1436307"/>
            <a:ext cx="11851789" cy="4856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Google Shape;132;p4">
            <a:extLst>
              <a:ext uri="{FF2B5EF4-FFF2-40B4-BE49-F238E27FC236}">
                <a16:creationId xmlns:a16="http://schemas.microsoft.com/office/drawing/2014/main" id="{B9B11BDC-2281-4EA0-9DBE-00F4E7F68111}"/>
              </a:ext>
            </a:extLst>
          </p:cNvPr>
          <p:cNvSpPr txBox="1"/>
          <p:nvPr/>
        </p:nvSpPr>
        <p:spPr>
          <a:xfrm>
            <a:off x="602672" y="209973"/>
            <a:ext cx="9633858" cy="132556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4800"/>
              <a:buFont typeface="Aharoni"/>
              <a:buNone/>
            </a:pPr>
            <a:r>
              <a:rPr lang="en-US" sz="4800" b="1" dirty="0">
                <a:latin typeface="Aharoni"/>
                <a:ea typeface="Aharoni"/>
                <a:cs typeface="Aharoni"/>
                <a:sym typeface="Aharoni"/>
              </a:rPr>
              <a:t>MARKETING ETHICS</a:t>
            </a:r>
            <a:endParaRPr sz="4800" b="1" dirty="0">
              <a:latin typeface="Aharoni"/>
              <a:ea typeface="Aharoni"/>
              <a:cs typeface="Aharoni"/>
              <a:sym typeface="Aharoni"/>
            </a:endParaRPr>
          </a:p>
        </p:txBody>
      </p:sp>
      <p:sp>
        <p:nvSpPr>
          <p:cNvPr id="16" name="Google Shape;133;p4">
            <a:extLst>
              <a:ext uri="{FF2B5EF4-FFF2-40B4-BE49-F238E27FC236}">
                <a16:creationId xmlns:a16="http://schemas.microsoft.com/office/drawing/2014/main" id="{A54567A4-3122-40F4-BF33-5BFB9EB8985C}"/>
              </a:ext>
            </a:extLst>
          </p:cNvPr>
          <p:cNvSpPr txBox="1"/>
          <p:nvPr/>
        </p:nvSpPr>
        <p:spPr>
          <a:xfrm>
            <a:off x="380010" y="1844164"/>
            <a:ext cx="11500815" cy="4054314"/>
          </a:xfrm>
          <a:prstGeom prst="rect">
            <a:avLst/>
          </a:prstGeom>
          <a:noFill/>
          <a:ln w="9525" cap="flat" cmpd="sng">
            <a:noFill/>
            <a:prstDash val="solid"/>
            <a:round/>
            <a:headEnd type="none" w="sm" len="sm"/>
            <a:tailEnd type="none" w="sm" len="sm"/>
          </a:ln>
        </p:spPr>
        <p:txBody>
          <a:bodyPr spcFirstLastPara="1" wrap="square" lIns="91425" tIns="45700" rIns="91425" bIns="45700" anchor="ctr" anchorCtr="0">
            <a:noAutofit/>
          </a:bodyPr>
          <a:lstStyle/>
          <a:p>
            <a:pPr marL="457200" marR="0" lvl="0" indent="-457200" algn="l" rtl="0">
              <a:lnSpc>
                <a:spcPct val="150000"/>
              </a:lnSpc>
              <a:spcBef>
                <a:spcPts val="0"/>
              </a:spcBef>
              <a:spcAft>
                <a:spcPts val="0"/>
              </a:spcAft>
              <a:buClr>
                <a:schemeClr val="dk1"/>
              </a:buClr>
              <a:buSzPts val="2800"/>
              <a:buFont typeface="Wingdings" panose="05000000000000000000" pitchFamily="2" charset="2"/>
              <a:buChar char="q"/>
            </a:pPr>
            <a:r>
              <a:rPr lang="en-US" sz="3200" b="1" dirty="0">
                <a:solidFill>
                  <a:schemeClr val="dk1"/>
                </a:solidFill>
                <a:latin typeface="Calibri"/>
                <a:ea typeface="Calibri"/>
                <a:cs typeface="Calibri"/>
                <a:sym typeface="Calibri"/>
              </a:rPr>
              <a:t>Marketing ethics is the area of applied ethics which deals with the moral principles behind the operation and regulation of marketing. Some areas of marketing ethics (ethics of advertising and promotion) overlap with media ethics.</a:t>
            </a:r>
            <a:endParaRPr sz="3200" dirty="0"/>
          </a:p>
          <a:p>
            <a:pPr marL="177800" marR="0" lvl="0" algn="l" rtl="0">
              <a:lnSpc>
                <a:spcPct val="150000"/>
              </a:lnSpc>
              <a:spcBef>
                <a:spcPts val="1000"/>
              </a:spcBef>
              <a:spcAft>
                <a:spcPts val="0"/>
              </a:spcAft>
              <a:buClr>
                <a:schemeClr val="dk1"/>
              </a:buClr>
              <a:buSzPts val="2800"/>
            </a:pPr>
            <a:endParaRPr sz="3200" b="1" dirty="0">
              <a:solidFill>
                <a:schemeClr val="dk1"/>
              </a:solidFill>
              <a:latin typeface="Calibri"/>
              <a:ea typeface="Calibri"/>
              <a:cs typeface="Calibri"/>
              <a:sym typeface="Calibri"/>
            </a:endParaRPr>
          </a:p>
        </p:txBody>
      </p:sp>
      <p:pic>
        <p:nvPicPr>
          <p:cNvPr id="13"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676E0633-4D20-435B-BFBB-CB58E4A12D9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83924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1"/>
            <a:ext cx="11781206" cy="47417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4</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Google Shape;145;p5">
            <a:extLst>
              <a:ext uri="{FF2B5EF4-FFF2-40B4-BE49-F238E27FC236}">
                <a16:creationId xmlns:a16="http://schemas.microsoft.com/office/drawing/2014/main" id="{E87ACFED-7681-4884-A59F-CE04C9DDC5E2}"/>
              </a:ext>
            </a:extLst>
          </p:cNvPr>
          <p:cNvSpPr txBox="1"/>
          <p:nvPr/>
        </p:nvSpPr>
        <p:spPr>
          <a:xfrm>
            <a:off x="836657" y="468670"/>
            <a:ext cx="10515600" cy="1325563"/>
          </a:xfrm>
          <a:prstGeom prst="rect">
            <a:avLst/>
          </a:prstGeom>
          <a:noFill/>
          <a:ln>
            <a:noFill/>
          </a:ln>
        </p:spPr>
        <p:txBody>
          <a:bodyPr spcFirstLastPara="1" wrap="square" lIns="91425" tIns="45700" rIns="91425" bIns="45700" anchor="ctr" anchorCtr="0">
            <a:normAutofit fontScale="97500" lnSpcReduction="10000"/>
          </a:bodyPr>
          <a:lstStyle/>
          <a:p>
            <a:pPr marL="0" marR="0" lvl="0" indent="0" algn="ctr" rtl="0">
              <a:lnSpc>
                <a:spcPct val="90000"/>
              </a:lnSpc>
              <a:spcBef>
                <a:spcPts val="0"/>
              </a:spcBef>
              <a:spcAft>
                <a:spcPts val="0"/>
              </a:spcAft>
              <a:buClr>
                <a:schemeClr val="lt1"/>
              </a:buClr>
              <a:buSzPct val="100000"/>
              <a:buFont typeface="Aharoni"/>
              <a:buNone/>
            </a:pPr>
            <a:r>
              <a:rPr lang="en-US" sz="4800" b="1" dirty="0">
                <a:latin typeface="Aharoni"/>
                <a:ea typeface="Aharoni"/>
                <a:cs typeface="Aharoni"/>
                <a:sym typeface="Aharoni"/>
              </a:rPr>
              <a:t>Why Business ethics  ? </a:t>
            </a:r>
            <a:br>
              <a:rPr lang="en-US" sz="4800" b="1" dirty="0">
                <a:latin typeface="Aharoni"/>
                <a:ea typeface="Aharoni"/>
                <a:cs typeface="Aharoni"/>
                <a:sym typeface="Aharoni"/>
              </a:rPr>
            </a:br>
            <a:endParaRPr sz="4800" b="1" dirty="0">
              <a:latin typeface="Aharoni"/>
              <a:ea typeface="Aharoni"/>
              <a:cs typeface="Aharoni"/>
              <a:sym typeface="Aharoni"/>
            </a:endParaRPr>
          </a:p>
        </p:txBody>
      </p:sp>
      <p:sp>
        <p:nvSpPr>
          <p:cNvPr id="12" name="Google Shape;146;p5">
            <a:extLst>
              <a:ext uri="{FF2B5EF4-FFF2-40B4-BE49-F238E27FC236}">
                <a16:creationId xmlns:a16="http://schemas.microsoft.com/office/drawing/2014/main" id="{205A154C-A699-4DFD-8C24-E41CA8AFCC77}"/>
              </a:ext>
            </a:extLst>
          </p:cNvPr>
          <p:cNvSpPr txBox="1"/>
          <p:nvPr/>
        </p:nvSpPr>
        <p:spPr>
          <a:xfrm>
            <a:off x="510639" y="1909860"/>
            <a:ext cx="11150930" cy="3741797"/>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FF0000"/>
              </a:buClr>
              <a:buSzPct val="100000"/>
              <a:buFont typeface="Arial"/>
              <a:buNone/>
            </a:pPr>
            <a:r>
              <a:rPr lang="en-US" sz="2800" b="1" dirty="0">
                <a:solidFill>
                  <a:srgbClr val="FF0000"/>
                </a:solidFill>
                <a:latin typeface="Calibri"/>
                <a:ea typeface="Calibri"/>
                <a:cs typeface="Calibri"/>
                <a:sym typeface="Calibri"/>
              </a:rPr>
              <a:t>Business ethics is a set of laws about how a business should conduct itself.</a:t>
            </a:r>
            <a:endParaRPr sz="2800" dirty="0"/>
          </a:p>
          <a:p>
            <a:pPr marL="0" marR="0" lvl="0" indent="0" algn="l" rtl="0">
              <a:lnSpc>
                <a:spcPct val="90000"/>
              </a:lnSpc>
              <a:spcBef>
                <a:spcPts val="1000"/>
              </a:spcBef>
              <a:spcAft>
                <a:spcPts val="0"/>
              </a:spcAft>
              <a:buClr>
                <a:srgbClr val="FF0000"/>
              </a:buClr>
              <a:buSzPct val="100000"/>
              <a:buFont typeface="Arial"/>
              <a:buNone/>
            </a:pPr>
            <a:r>
              <a:rPr lang="en-US" sz="2800" b="1" dirty="0">
                <a:solidFill>
                  <a:srgbClr val="FF0000"/>
                </a:solidFill>
                <a:latin typeface="Calibri"/>
                <a:ea typeface="Calibri"/>
                <a:cs typeface="Calibri"/>
                <a:sym typeface="Calibri"/>
              </a:rPr>
              <a:t>(In general, for any business to be successful, it must operate legally and humanely. )</a:t>
            </a:r>
            <a:endParaRPr sz="2800" dirty="0"/>
          </a:p>
          <a:p>
            <a:pPr marL="457200" marR="0" lvl="0" indent="-457200" algn="l" rtl="0">
              <a:lnSpc>
                <a:spcPct val="90000"/>
              </a:lnSpc>
              <a:spcBef>
                <a:spcPts val="1000"/>
              </a:spcBef>
              <a:spcAft>
                <a:spcPts val="0"/>
              </a:spcAft>
              <a:buClr>
                <a:schemeClr val="dk1"/>
              </a:buClr>
              <a:buSzPct val="100000"/>
              <a:buFont typeface="Wingdings" panose="05000000000000000000" pitchFamily="2" charset="2"/>
              <a:buChar char="q"/>
            </a:pPr>
            <a:r>
              <a:rPr lang="en-US" sz="2800" b="1" dirty="0">
                <a:solidFill>
                  <a:schemeClr val="dk1"/>
                </a:solidFill>
                <a:latin typeface="Calibri"/>
                <a:ea typeface="Calibri"/>
                <a:cs typeface="Calibri"/>
                <a:sym typeface="Calibri"/>
              </a:rPr>
              <a:t>*Customers develop positive attitude towards the firm, its products and its services.</a:t>
            </a:r>
            <a:endParaRPr sz="2800" dirty="0"/>
          </a:p>
          <a:p>
            <a:pPr marL="457200" marR="0" lvl="0" indent="-457200" algn="l" rtl="0">
              <a:lnSpc>
                <a:spcPct val="90000"/>
              </a:lnSpc>
              <a:spcBef>
                <a:spcPts val="1000"/>
              </a:spcBef>
              <a:spcAft>
                <a:spcPts val="0"/>
              </a:spcAft>
              <a:buClr>
                <a:schemeClr val="dk1"/>
              </a:buClr>
              <a:buSzPct val="100000"/>
              <a:buFont typeface="Wingdings" panose="05000000000000000000" pitchFamily="2" charset="2"/>
              <a:buChar char="q"/>
            </a:pPr>
            <a:r>
              <a:rPr lang="en-US" sz="2800" b="1" dirty="0">
                <a:solidFill>
                  <a:schemeClr val="dk1"/>
                </a:solidFill>
                <a:latin typeface="Calibri"/>
                <a:ea typeface="Calibri"/>
                <a:cs typeface="Calibri"/>
                <a:sym typeface="Calibri"/>
              </a:rPr>
              <a:t>  To create a good image of the company in the minds of customers and employees.</a:t>
            </a:r>
            <a:endParaRPr sz="2800" dirty="0"/>
          </a:p>
          <a:p>
            <a:pPr marL="0" marR="0" lvl="0" indent="0" algn="l" rtl="0">
              <a:lnSpc>
                <a:spcPct val="90000"/>
              </a:lnSpc>
              <a:spcBef>
                <a:spcPts val="1000"/>
              </a:spcBef>
              <a:spcAft>
                <a:spcPts val="0"/>
              </a:spcAft>
              <a:buClr>
                <a:schemeClr val="dk1"/>
              </a:buClr>
              <a:buSzPct val="100000"/>
              <a:buFont typeface="Arial"/>
              <a:buNone/>
            </a:pPr>
            <a:endParaRPr sz="2800" b="1" dirty="0">
              <a:solidFill>
                <a:srgbClr val="FF0000"/>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ct val="100000"/>
              <a:buFont typeface="Arial"/>
              <a:buNone/>
            </a:pPr>
            <a:r>
              <a:rPr lang="en-US" sz="2800" b="1" dirty="0">
                <a:solidFill>
                  <a:schemeClr val="dk1"/>
                </a:solidFill>
                <a:latin typeface="Calibri"/>
                <a:ea typeface="Calibri"/>
                <a:cs typeface="Calibri"/>
                <a:sym typeface="Calibri"/>
              </a:rPr>
              <a:t> </a:t>
            </a:r>
            <a:endParaRPr sz="2800" dirty="0"/>
          </a:p>
          <a:p>
            <a:pPr marL="0" marR="0" lvl="0" indent="0" algn="l" rtl="0">
              <a:lnSpc>
                <a:spcPct val="90000"/>
              </a:lnSpc>
              <a:spcBef>
                <a:spcPts val="1000"/>
              </a:spcBef>
              <a:spcAft>
                <a:spcPts val="0"/>
              </a:spcAft>
              <a:buClr>
                <a:schemeClr val="dk1"/>
              </a:buClr>
              <a:buSzPct val="100000"/>
              <a:buFont typeface="Arial"/>
              <a:buNone/>
            </a:pPr>
            <a:endParaRPr sz="2800" b="1" dirty="0">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ct val="100000"/>
              <a:buFont typeface="Arial"/>
              <a:buNone/>
            </a:pPr>
            <a:endParaRPr sz="2800" b="1" dirty="0">
              <a:solidFill>
                <a:schemeClr val="dk1"/>
              </a:solidFill>
              <a:latin typeface="Calibri"/>
              <a:ea typeface="Calibri"/>
              <a:cs typeface="Calibri"/>
              <a:sym typeface="Calibri"/>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11" name="TextBox 10">
            <a:extLst>
              <a:ext uri="{FF2B5EF4-FFF2-40B4-BE49-F238E27FC236}">
                <a16:creationId xmlns:a16="http://schemas.microsoft.com/office/drawing/2014/main" id="{D741CBD6-0C75-447F-B0B6-2AF1879C327C}"/>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81079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11888" y="1516712"/>
            <a:ext cx="10553282"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158;p6">
            <a:extLst>
              <a:ext uri="{FF2B5EF4-FFF2-40B4-BE49-F238E27FC236}">
                <a16:creationId xmlns:a16="http://schemas.microsoft.com/office/drawing/2014/main" id="{02F90F52-656C-4AEB-9803-4E363FA43A68}"/>
              </a:ext>
            </a:extLst>
          </p:cNvPr>
          <p:cNvSpPr/>
          <p:nvPr/>
        </p:nvSpPr>
        <p:spPr>
          <a:xfrm>
            <a:off x="2670308" y="481934"/>
            <a:ext cx="629691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dirty="0">
                <a:latin typeface="Aharoni"/>
                <a:ea typeface="Aharoni"/>
                <a:cs typeface="Aharoni"/>
                <a:sym typeface="Aharoni"/>
              </a:rPr>
              <a:t>Ethical Behavior in Business </a:t>
            </a:r>
            <a:endParaRPr sz="3600" dirty="0">
              <a:latin typeface="Calibri"/>
              <a:ea typeface="Calibri"/>
              <a:cs typeface="Calibri"/>
              <a:sym typeface="Calibri"/>
            </a:endParaRPr>
          </a:p>
        </p:txBody>
      </p:sp>
      <p:grpSp>
        <p:nvGrpSpPr>
          <p:cNvPr id="11" name="Google Shape;159;p6">
            <a:extLst>
              <a:ext uri="{FF2B5EF4-FFF2-40B4-BE49-F238E27FC236}">
                <a16:creationId xmlns:a16="http://schemas.microsoft.com/office/drawing/2014/main" id="{B9CA92FE-C3A9-4527-BE8D-2CAD5F60882A}"/>
              </a:ext>
            </a:extLst>
          </p:cNvPr>
          <p:cNvGrpSpPr/>
          <p:nvPr/>
        </p:nvGrpSpPr>
        <p:grpSpPr>
          <a:xfrm>
            <a:off x="2895600" y="1766381"/>
            <a:ext cx="2209800" cy="3352800"/>
            <a:chOff x="768" y="1392"/>
            <a:chExt cx="1968" cy="1632"/>
          </a:xfrm>
        </p:grpSpPr>
        <p:sp>
          <p:nvSpPr>
            <p:cNvPr id="12" name="Google Shape;160;p6">
              <a:extLst>
                <a:ext uri="{FF2B5EF4-FFF2-40B4-BE49-F238E27FC236}">
                  <a16:creationId xmlns:a16="http://schemas.microsoft.com/office/drawing/2014/main" id="{63609BBD-BDFC-47A9-8B39-DA3B094A6479}"/>
                </a:ext>
              </a:extLst>
            </p:cNvPr>
            <p:cNvSpPr/>
            <p:nvPr/>
          </p:nvSpPr>
          <p:spPr>
            <a:xfrm>
              <a:off x="768" y="1392"/>
              <a:ext cx="1968" cy="816"/>
            </a:xfrm>
            <a:prstGeom prst="rect">
              <a:avLst/>
            </a:prstGeom>
            <a:solidFill>
              <a:srgbClr val="A0CA42"/>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400"/>
                <a:buFont typeface="Arial"/>
                <a:buNone/>
              </a:pPr>
              <a:r>
                <a:rPr lang="en-US" sz="2400" b="1">
                  <a:solidFill>
                    <a:schemeClr val="dk1"/>
                  </a:solidFill>
                  <a:latin typeface="Arial"/>
                  <a:ea typeface="Arial"/>
                  <a:cs typeface="Arial"/>
                  <a:sym typeface="Arial"/>
                </a:rPr>
                <a:t>Ethics</a:t>
              </a:r>
              <a:endParaRPr/>
            </a:p>
          </p:txBody>
        </p:sp>
        <p:sp>
          <p:nvSpPr>
            <p:cNvPr id="14" name="Google Shape;161;p6">
              <a:extLst>
                <a:ext uri="{FF2B5EF4-FFF2-40B4-BE49-F238E27FC236}">
                  <a16:creationId xmlns:a16="http://schemas.microsoft.com/office/drawing/2014/main" id="{2725EAD2-67CD-47EE-8DEF-EC8369C1F6DD}"/>
                </a:ext>
              </a:extLst>
            </p:cNvPr>
            <p:cNvSpPr/>
            <p:nvPr/>
          </p:nvSpPr>
          <p:spPr>
            <a:xfrm>
              <a:off x="768" y="2208"/>
              <a:ext cx="1968" cy="816"/>
            </a:xfrm>
            <a:prstGeom prst="rect">
              <a:avLst/>
            </a:prstGeom>
            <a:solidFill>
              <a:srgbClr val="B8D773"/>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400"/>
                <a:buFont typeface="Arial"/>
                <a:buNone/>
              </a:pPr>
              <a:r>
                <a:rPr lang="en-US" sz="2400" b="1">
                  <a:solidFill>
                    <a:schemeClr val="dk1"/>
                  </a:solidFill>
                  <a:latin typeface="Arial"/>
                  <a:ea typeface="Arial"/>
                  <a:cs typeface="Arial"/>
                  <a:sym typeface="Arial"/>
                </a:rPr>
                <a:t>Morals</a:t>
              </a:r>
              <a:endParaRPr/>
            </a:p>
          </p:txBody>
        </p:sp>
      </p:grpSp>
      <p:grpSp>
        <p:nvGrpSpPr>
          <p:cNvPr id="15" name="Google Shape;162;p6">
            <a:extLst>
              <a:ext uri="{FF2B5EF4-FFF2-40B4-BE49-F238E27FC236}">
                <a16:creationId xmlns:a16="http://schemas.microsoft.com/office/drawing/2014/main" id="{1500B598-A99D-44AC-8288-1D1AA9E54F26}"/>
              </a:ext>
            </a:extLst>
          </p:cNvPr>
          <p:cNvGrpSpPr/>
          <p:nvPr/>
        </p:nvGrpSpPr>
        <p:grpSpPr>
          <a:xfrm>
            <a:off x="5105400" y="1778000"/>
            <a:ext cx="4191000" cy="3356043"/>
            <a:chOff x="2304" y="1248"/>
            <a:chExt cx="2640" cy="2160"/>
          </a:xfrm>
        </p:grpSpPr>
        <p:sp>
          <p:nvSpPr>
            <p:cNvPr id="16" name="Google Shape;163;p6">
              <a:extLst>
                <a:ext uri="{FF2B5EF4-FFF2-40B4-BE49-F238E27FC236}">
                  <a16:creationId xmlns:a16="http://schemas.microsoft.com/office/drawing/2014/main" id="{7129F07F-6A07-4465-90F9-BA71B4C4C935}"/>
                </a:ext>
              </a:extLst>
            </p:cNvPr>
            <p:cNvSpPr/>
            <p:nvPr/>
          </p:nvSpPr>
          <p:spPr>
            <a:xfrm>
              <a:off x="2304" y="1248"/>
              <a:ext cx="2640" cy="1102"/>
            </a:xfrm>
            <a:prstGeom prst="rect">
              <a:avLst/>
            </a:prstGeom>
            <a:solidFill>
              <a:srgbClr val="EEC208"/>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2400"/>
                <a:buFont typeface="Arial"/>
                <a:buNone/>
              </a:pPr>
              <a:endParaRPr sz="2400">
                <a:solidFill>
                  <a:schemeClr val="dk1"/>
                </a:solidFill>
                <a:latin typeface="Arial"/>
                <a:ea typeface="Arial"/>
                <a:cs typeface="Arial"/>
                <a:sym typeface="Arial"/>
              </a:endParaRPr>
            </a:p>
          </p:txBody>
        </p:sp>
        <p:sp>
          <p:nvSpPr>
            <p:cNvPr id="17" name="Google Shape;164;p6">
              <a:extLst>
                <a:ext uri="{FF2B5EF4-FFF2-40B4-BE49-F238E27FC236}">
                  <a16:creationId xmlns:a16="http://schemas.microsoft.com/office/drawing/2014/main" id="{BE6EF2BF-C607-4FBC-94D5-D3C1E342EE1B}"/>
                </a:ext>
              </a:extLst>
            </p:cNvPr>
            <p:cNvSpPr/>
            <p:nvPr/>
          </p:nvSpPr>
          <p:spPr>
            <a:xfrm>
              <a:off x="2352" y="1299"/>
              <a:ext cx="2385" cy="974"/>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chemeClr val="folHlink"/>
                </a:buClr>
                <a:buSzPts val="1600"/>
                <a:buFont typeface="Noto Sans Symbols"/>
                <a:buNone/>
              </a:pPr>
              <a:r>
                <a:rPr lang="en-US" sz="2000" b="1">
                  <a:solidFill>
                    <a:schemeClr val="dk1"/>
                  </a:solidFill>
                  <a:latin typeface="Arial"/>
                  <a:ea typeface="Arial"/>
                  <a:cs typeface="Arial"/>
                  <a:sym typeface="Arial"/>
                </a:rPr>
                <a:t>The moral principles or values that generally govern the conduct of an individual.</a:t>
              </a:r>
              <a:endParaRPr/>
            </a:p>
          </p:txBody>
        </p:sp>
        <p:sp>
          <p:nvSpPr>
            <p:cNvPr id="18" name="Google Shape;165;p6">
              <a:extLst>
                <a:ext uri="{FF2B5EF4-FFF2-40B4-BE49-F238E27FC236}">
                  <a16:creationId xmlns:a16="http://schemas.microsoft.com/office/drawing/2014/main" id="{89424C5B-D1F2-4201-A9BF-9C8ECC308814}"/>
                </a:ext>
              </a:extLst>
            </p:cNvPr>
            <p:cNvSpPr/>
            <p:nvPr/>
          </p:nvSpPr>
          <p:spPr>
            <a:xfrm>
              <a:off x="2304" y="2344"/>
              <a:ext cx="2640" cy="1064"/>
            </a:xfrm>
            <a:prstGeom prst="rect">
              <a:avLst/>
            </a:prstGeom>
            <a:solidFill>
              <a:srgbClr val="F9DA55"/>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2400"/>
                <a:buFont typeface="Arial"/>
                <a:buNone/>
              </a:pPr>
              <a:endParaRPr sz="2400">
                <a:solidFill>
                  <a:schemeClr val="dk1"/>
                </a:solidFill>
                <a:latin typeface="Arial"/>
                <a:ea typeface="Arial"/>
                <a:cs typeface="Arial"/>
                <a:sym typeface="Arial"/>
              </a:endParaRPr>
            </a:p>
          </p:txBody>
        </p:sp>
        <p:sp>
          <p:nvSpPr>
            <p:cNvPr id="19" name="Google Shape;166;p6">
              <a:extLst>
                <a:ext uri="{FF2B5EF4-FFF2-40B4-BE49-F238E27FC236}">
                  <a16:creationId xmlns:a16="http://schemas.microsoft.com/office/drawing/2014/main" id="{07E31CB5-644E-4397-9C5B-1AA650AE41C7}"/>
                </a:ext>
              </a:extLst>
            </p:cNvPr>
            <p:cNvSpPr/>
            <p:nvPr/>
          </p:nvSpPr>
          <p:spPr>
            <a:xfrm>
              <a:off x="2432" y="2395"/>
              <a:ext cx="2464" cy="924"/>
            </a:xfrm>
            <a:prstGeom prst="rect">
              <a:avLst/>
            </a:prstGeom>
            <a:no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dk1"/>
                </a:buClr>
                <a:buSzPts val="2400"/>
                <a:buFont typeface="Arial"/>
                <a:buNone/>
              </a:pPr>
              <a:r>
                <a:rPr lang="en-US" sz="2400" b="1">
                  <a:solidFill>
                    <a:schemeClr val="dk1"/>
                  </a:solidFill>
                  <a:latin typeface="Arial"/>
                  <a:ea typeface="Arial"/>
                  <a:cs typeface="Arial"/>
                  <a:sym typeface="Arial"/>
                </a:rPr>
                <a:t>The rules people develop as a result of cultural values and norms.</a:t>
              </a:r>
              <a:endParaRPr/>
            </a:p>
          </p:txBody>
        </p:sp>
      </p:grpSp>
      <p:sp>
        <p:nvSpPr>
          <p:cNvPr id="20" name="Google Shape;167;p6">
            <a:extLst>
              <a:ext uri="{FF2B5EF4-FFF2-40B4-BE49-F238E27FC236}">
                <a16:creationId xmlns:a16="http://schemas.microsoft.com/office/drawing/2014/main" id="{E50E0B6C-FA3E-4931-B75C-73916916E31A}"/>
              </a:ext>
            </a:extLst>
          </p:cNvPr>
          <p:cNvSpPr txBox="1"/>
          <p:nvPr/>
        </p:nvSpPr>
        <p:spPr>
          <a:xfrm>
            <a:off x="1984917" y="5359400"/>
            <a:ext cx="8798311" cy="400110"/>
          </a:xfrm>
          <a:prstGeom prst="rect">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2000"/>
              <a:buFont typeface="Arial"/>
              <a:buNone/>
            </a:pPr>
            <a:r>
              <a:rPr lang="en-US" sz="2000" b="1">
                <a:solidFill>
                  <a:schemeClr val="dk1"/>
                </a:solidFill>
                <a:latin typeface="Arial"/>
                <a:ea typeface="Arial"/>
                <a:cs typeface="Arial"/>
                <a:sym typeface="Arial"/>
              </a:rPr>
              <a:t>Morals involve “good” and “bad” as well as “deviant”  behaviors</a:t>
            </a:r>
            <a:endParaRPr/>
          </a:p>
        </p:txBody>
      </p:sp>
      <p:pic>
        <p:nvPicPr>
          <p:cNvPr id="2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22" name="TextBox 21">
            <a:extLst>
              <a:ext uri="{FF2B5EF4-FFF2-40B4-BE49-F238E27FC236}">
                <a16:creationId xmlns:a16="http://schemas.microsoft.com/office/drawing/2014/main" id="{5995712C-8A4C-4E08-8761-B1570855A7E5}"/>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88835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933" y="1140021"/>
            <a:ext cx="12002362" cy="5152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4</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Google Shape;180;p7">
            <a:extLst>
              <a:ext uri="{FF2B5EF4-FFF2-40B4-BE49-F238E27FC236}">
                <a16:creationId xmlns:a16="http://schemas.microsoft.com/office/drawing/2014/main" id="{5DC628C4-AAD7-4B9B-BA36-068F364CBE55}"/>
              </a:ext>
            </a:extLst>
          </p:cNvPr>
          <p:cNvSpPr/>
          <p:nvPr/>
        </p:nvSpPr>
        <p:spPr>
          <a:xfrm>
            <a:off x="2650273" y="1592955"/>
            <a:ext cx="6705600" cy="685800"/>
          </a:xfrm>
          <a:prstGeom prst="rect">
            <a:avLst/>
          </a:prstGeom>
          <a:solidFill>
            <a:srgbClr val="92D050"/>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3200"/>
              <a:buFont typeface="Arial"/>
              <a:buNone/>
            </a:pPr>
            <a:r>
              <a:rPr lang="en-US" sz="3200" dirty="0">
                <a:solidFill>
                  <a:schemeClr val="dk1"/>
                </a:solidFill>
                <a:latin typeface="Arial Black"/>
                <a:ea typeface="Arial Black"/>
                <a:cs typeface="Arial Black"/>
                <a:sym typeface="Arial Black"/>
              </a:rPr>
              <a:t>Influential Factors</a:t>
            </a:r>
            <a:endParaRPr dirty="0"/>
          </a:p>
        </p:txBody>
      </p:sp>
      <p:grpSp>
        <p:nvGrpSpPr>
          <p:cNvPr id="11" name="Google Shape;181;p7">
            <a:extLst>
              <a:ext uri="{FF2B5EF4-FFF2-40B4-BE49-F238E27FC236}">
                <a16:creationId xmlns:a16="http://schemas.microsoft.com/office/drawing/2014/main" id="{EE175C23-1B36-4C0D-A7BD-FFDDE5CB7B8F}"/>
              </a:ext>
            </a:extLst>
          </p:cNvPr>
          <p:cNvGrpSpPr/>
          <p:nvPr/>
        </p:nvGrpSpPr>
        <p:grpSpPr>
          <a:xfrm>
            <a:off x="2497873" y="2466548"/>
            <a:ext cx="6858000" cy="3460750"/>
            <a:chOff x="576" y="1392"/>
            <a:chExt cx="4656" cy="2064"/>
          </a:xfrm>
        </p:grpSpPr>
        <p:sp>
          <p:nvSpPr>
            <p:cNvPr id="12" name="Google Shape;182;p7">
              <a:extLst>
                <a:ext uri="{FF2B5EF4-FFF2-40B4-BE49-F238E27FC236}">
                  <a16:creationId xmlns:a16="http://schemas.microsoft.com/office/drawing/2014/main" id="{1B5FA9A6-CCE5-41E8-A6B7-797105D20660}"/>
                </a:ext>
              </a:extLst>
            </p:cNvPr>
            <p:cNvSpPr/>
            <p:nvPr/>
          </p:nvSpPr>
          <p:spPr>
            <a:xfrm>
              <a:off x="576" y="1392"/>
              <a:ext cx="2160" cy="432"/>
            </a:xfrm>
            <a:prstGeom prst="rect">
              <a:avLst/>
            </a:prstGeom>
            <a:solidFill>
              <a:srgbClr val="B2BDCA"/>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Extent of Problems</a:t>
              </a:r>
              <a:endParaRPr/>
            </a:p>
          </p:txBody>
        </p:sp>
        <p:sp>
          <p:nvSpPr>
            <p:cNvPr id="14" name="Google Shape;183;p7">
              <a:extLst>
                <a:ext uri="{FF2B5EF4-FFF2-40B4-BE49-F238E27FC236}">
                  <a16:creationId xmlns:a16="http://schemas.microsoft.com/office/drawing/2014/main" id="{6A7047BA-509B-4F6A-B6EF-924600E2FEB4}"/>
                </a:ext>
              </a:extLst>
            </p:cNvPr>
            <p:cNvSpPr/>
            <p:nvPr/>
          </p:nvSpPr>
          <p:spPr>
            <a:xfrm>
              <a:off x="576" y="1936"/>
              <a:ext cx="2160" cy="432"/>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Top Management </a:t>
              </a:r>
              <a:br>
                <a:rPr lang="en-US" sz="2200" b="1">
                  <a:solidFill>
                    <a:schemeClr val="dk1"/>
                  </a:solidFill>
                  <a:latin typeface="Arial"/>
                  <a:ea typeface="Arial"/>
                  <a:cs typeface="Arial"/>
                  <a:sym typeface="Arial"/>
                </a:rPr>
              </a:br>
              <a:r>
                <a:rPr lang="en-US" sz="2200" b="1">
                  <a:solidFill>
                    <a:schemeClr val="dk1"/>
                  </a:solidFill>
                  <a:latin typeface="Arial"/>
                  <a:ea typeface="Arial"/>
                  <a:cs typeface="Arial"/>
                  <a:sym typeface="Arial"/>
                </a:rPr>
                <a:t>Actions</a:t>
              </a:r>
              <a:endParaRPr/>
            </a:p>
          </p:txBody>
        </p:sp>
        <p:sp>
          <p:nvSpPr>
            <p:cNvPr id="15" name="Google Shape;184;p7">
              <a:extLst>
                <a:ext uri="{FF2B5EF4-FFF2-40B4-BE49-F238E27FC236}">
                  <a16:creationId xmlns:a16="http://schemas.microsoft.com/office/drawing/2014/main" id="{589379AB-C375-4A49-8EE4-B88DE7FFBEB2}"/>
                </a:ext>
              </a:extLst>
            </p:cNvPr>
            <p:cNvSpPr/>
            <p:nvPr/>
          </p:nvSpPr>
          <p:spPr>
            <a:xfrm>
              <a:off x="576" y="2480"/>
              <a:ext cx="2160" cy="432"/>
            </a:xfrm>
            <a:prstGeom prst="rect">
              <a:avLst/>
            </a:prstGeom>
            <a:solidFill>
              <a:srgbClr val="B2BDCA"/>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000"/>
                <a:buFont typeface="Arial"/>
                <a:buNone/>
              </a:pPr>
              <a:r>
                <a:rPr lang="en-US" sz="2000" b="1">
                  <a:solidFill>
                    <a:schemeClr val="dk1"/>
                  </a:solidFill>
                  <a:latin typeface="Arial"/>
                  <a:ea typeface="Arial"/>
                  <a:cs typeface="Arial"/>
                  <a:sym typeface="Arial"/>
                </a:rPr>
                <a:t>Potential Consequences</a:t>
              </a:r>
              <a:endParaRPr/>
            </a:p>
          </p:txBody>
        </p:sp>
        <p:sp>
          <p:nvSpPr>
            <p:cNvPr id="16" name="Google Shape;185;p7">
              <a:extLst>
                <a:ext uri="{FF2B5EF4-FFF2-40B4-BE49-F238E27FC236}">
                  <a16:creationId xmlns:a16="http://schemas.microsoft.com/office/drawing/2014/main" id="{2F51FC9B-EE30-4773-A3C6-200E497400DA}"/>
                </a:ext>
              </a:extLst>
            </p:cNvPr>
            <p:cNvSpPr/>
            <p:nvPr/>
          </p:nvSpPr>
          <p:spPr>
            <a:xfrm>
              <a:off x="576" y="3024"/>
              <a:ext cx="2160" cy="432"/>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dirty="0">
                  <a:solidFill>
                    <a:schemeClr val="dk1"/>
                  </a:solidFill>
                  <a:latin typeface="Arial"/>
                  <a:ea typeface="Arial"/>
                  <a:cs typeface="Arial"/>
                  <a:sym typeface="Arial"/>
                </a:rPr>
                <a:t>Social Consensus</a:t>
              </a:r>
              <a:endParaRPr dirty="0"/>
            </a:p>
          </p:txBody>
        </p:sp>
        <p:sp>
          <p:nvSpPr>
            <p:cNvPr id="17" name="Google Shape;186;p7">
              <a:extLst>
                <a:ext uri="{FF2B5EF4-FFF2-40B4-BE49-F238E27FC236}">
                  <a16:creationId xmlns:a16="http://schemas.microsoft.com/office/drawing/2014/main" id="{15977366-30CA-48E7-938E-0DE6799D5167}"/>
                </a:ext>
              </a:extLst>
            </p:cNvPr>
            <p:cNvSpPr/>
            <p:nvPr/>
          </p:nvSpPr>
          <p:spPr>
            <a:xfrm>
              <a:off x="3072" y="1392"/>
              <a:ext cx="2160" cy="432"/>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Probability of Harm</a:t>
              </a:r>
              <a:endParaRPr/>
            </a:p>
          </p:txBody>
        </p:sp>
        <p:sp>
          <p:nvSpPr>
            <p:cNvPr id="18" name="Google Shape;187;p7">
              <a:extLst>
                <a:ext uri="{FF2B5EF4-FFF2-40B4-BE49-F238E27FC236}">
                  <a16:creationId xmlns:a16="http://schemas.microsoft.com/office/drawing/2014/main" id="{B72411CC-8B78-4D4E-894B-C56502ECE6C4}"/>
                </a:ext>
              </a:extLst>
            </p:cNvPr>
            <p:cNvSpPr/>
            <p:nvPr/>
          </p:nvSpPr>
          <p:spPr>
            <a:xfrm>
              <a:off x="3072" y="1936"/>
              <a:ext cx="2160" cy="432"/>
            </a:xfrm>
            <a:prstGeom prst="rect">
              <a:avLst/>
            </a:prstGeom>
            <a:solidFill>
              <a:srgbClr val="B2BDCA"/>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Time Until</a:t>
              </a:r>
              <a:endParaRPr/>
            </a:p>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Consequences</a:t>
              </a:r>
              <a:endParaRPr/>
            </a:p>
          </p:txBody>
        </p:sp>
        <p:sp>
          <p:nvSpPr>
            <p:cNvPr id="19" name="Google Shape;188;p7">
              <a:extLst>
                <a:ext uri="{FF2B5EF4-FFF2-40B4-BE49-F238E27FC236}">
                  <a16:creationId xmlns:a16="http://schemas.microsoft.com/office/drawing/2014/main" id="{063B8785-DBFF-43F8-98C5-B404507365C9}"/>
                </a:ext>
              </a:extLst>
            </p:cNvPr>
            <p:cNvSpPr/>
            <p:nvPr/>
          </p:nvSpPr>
          <p:spPr>
            <a:xfrm>
              <a:off x="3072" y="2480"/>
              <a:ext cx="2160" cy="432"/>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Number Affected</a:t>
              </a:r>
              <a:endParaRPr/>
            </a:p>
          </p:txBody>
        </p:sp>
      </p:grpSp>
      <p:sp>
        <p:nvSpPr>
          <p:cNvPr id="20" name="Google Shape;179;p7">
            <a:extLst>
              <a:ext uri="{FF2B5EF4-FFF2-40B4-BE49-F238E27FC236}">
                <a16:creationId xmlns:a16="http://schemas.microsoft.com/office/drawing/2014/main" id="{C13C24D7-F4DD-472E-B53B-2DB7E0CEA048}"/>
              </a:ext>
            </a:extLst>
          </p:cNvPr>
          <p:cNvSpPr txBox="1"/>
          <p:nvPr/>
        </p:nvSpPr>
        <p:spPr>
          <a:xfrm>
            <a:off x="1735873" y="161461"/>
            <a:ext cx="8229600" cy="1143000"/>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4800"/>
              <a:buFont typeface="Aharoni"/>
              <a:buNone/>
            </a:pPr>
            <a:r>
              <a:rPr lang="en-US" sz="4000" b="1" dirty="0">
                <a:latin typeface="Aharoni"/>
                <a:ea typeface="Aharoni"/>
                <a:cs typeface="Aharoni"/>
                <a:sym typeface="Aharoni"/>
              </a:rPr>
              <a:t>Ethical Decision Making</a:t>
            </a:r>
            <a:endParaRPr sz="4000" b="1" dirty="0">
              <a:latin typeface="Aharoni"/>
              <a:ea typeface="Aharoni"/>
              <a:cs typeface="Aharoni"/>
              <a:sym typeface="Aharoni"/>
            </a:endParaRPr>
          </a:p>
        </p:txBody>
      </p:sp>
      <p:pic>
        <p:nvPicPr>
          <p:cNvPr id="2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22" name="TextBox 21">
            <a:extLst>
              <a:ext uri="{FF2B5EF4-FFF2-40B4-BE49-F238E27FC236}">
                <a16:creationId xmlns:a16="http://schemas.microsoft.com/office/drawing/2014/main" id="{8A00AEFB-7631-4E48-93D3-A641824AC97C}"/>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00125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200;p8">
            <a:extLst>
              <a:ext uri="{FF2B5EF4-FFF2-40B4-BE49-F238E27FC236}">
                <a16:creationId xmlns:a16="http://schemas.microsoft.com/office/drawing/2014/main" id="{BFC3167B-D69A-46DC-BE86-69FF442AB9C6}"/>
              </a:ext>
            </a:extLst>
          </p:cNvPr>
          <p:cNvSpPr txBox="1"/>
          <p:nvPr/>
        </p:nvSpPr>
        <p:spPr>
          <a:xfrm>
            <a:off x="1143000" y="516026"/>
            <a:ext cx="9338310" cy="757290"/>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200"/>
              <a:buFont typeface="Aharoni"/>
              <a:buNone/>
            </a:pPr>
            <a:r>
              <a:rPr lang="en-US" sz="3600" b="1" dirty="0">
                <a:latin typeface="Aharoni"/>
                <a:ea typeface="Aharoni"/>
                <a:cs typeface="Aharoni"/>
                <a:sym typeface="Aharoni"/>
              </a:rPr>
              <a:t>Making Decisions on Ethical Issues </a:t>
            </a:r>
            <a:endParaRPr sz="2000" dirty="0"/>
          </a:p>
        </p:txBody>
      </p:sp>
      <p:sp>
        <p:nvSpPr>
          <p:cNvPr id="11" name="Google Shape;201;p8">
            <a:extLst>
              <a:ext uri="{FF2B5EF4-FFF2-40B4-BE49-F238E27FC236}">
                <a16:creationId xmlns:a16="http://schemas.microsoft.com/office/drawing/2014/main" id="{590BFC92-47FB-4D71-85DE-6E6F2798FE6A}"/>
              </a:ext>
            </a:extLst>
          </p:cNvPr>
          <p:cNvSpPr txBox="1"/>
          <p:nvPr/>
        </p:nvSpPr>
        <p:spPr>
          <a:xfrm>
            <a:off x="466678" y="1684546"/>
            <a:ext cx="10950497" cy="523220"/>
          </a:xfrm>
          <a:prstGeom prst="rect">
            <a:avLst/>
          </a:prstGeom>
          <a:solidFill>
            <a:schemeClr val="accent1">
              <a:lumMod val="40000"/>
              <a:lumOff val="60000"/>
            </a:schemeClr>
          </a:solidFill>
          <a:ln w="9525"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chemeClr val="dk1"/>
                </a:solidFill>
                <a:latin typeface="Arial"/>
                <a:ea typeface="Arial"/>
                <a:cs typeface="Arial"/>
                <a:sym typeface="Arial"/>
              </a:rPr>
              <a:t>Here are some steps if you find yourself in an ethical dilemma: </a:t>
            </a:r>
            <a:endParaRPr dirty="0"/>
          </a:p>
        </p:txBody>
      </p:sp>
      <p:sp>
        <p:nvSpPr>
          <p:cNvPr id="12" name="Google Shape;202;p8">
            <a:extLst>
              <a:ext uri="{FF2B5EF4-FFF2-40B4-BE49-F238E27FC236}">
                <a16:creationId xmlns:a16="http://schemas.microsoft.com/office/drawing/2014/main" id="{E0577DA9-9AEC-4AAB-A3A8-329FE5E3EF8D}"/>
              </a:ext>
            </a:extLst>
          </p:cNvPr>
          <p:cNvSpPr txBox="1"/>
          <p:nvPr/>
        </p:nvSpPr>
        <p:spPr>
          <a:xfrm>
            <a:off x="1702048" y="2449532"/>
            <a:ext cx="9270752" cy="3046988"/>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spAutoFit/>
          </a:bodyPr>
          <a:lstStyle/>
          <a:p>
            <a:pPr marL="685800" marR="0" lvl="0" indent="-685800" algn="l" rtl="0">
              <a:spcBef>
                <a:spcPts val="0"/>
              </a:spcBef>
              <a:spcAft>
                <a:spcPts val="0"/>
              </a:spcAft>
              <a:buClr>
                <a:schemeClr val="dk1"/>
              </a:buClr>
              <a:buSzPts val="3200"/>
              <a:buFont typeface="Arial"/>
              <a:buAutoNum type="arabicPeriod"/>
            </a:pPr>
            <a:r>
              <a:rPr lang="en-US" sz="3200" b="1" dirty="0">
                <a:solidFill>
                  <a:schemeClr val="dk1"/>
                </a:solidFill>
                <a:latin typeface="Arial"/>
                <a:ea typeface="Arial"/>
                <a:cs typeface="Arial"/>
                <a:sym typeface="Arial"/>
              </a:rPr>
              <a:t>Identify the ethical dilemma.</a:t>
            </a:r>
            <a:endParaRPr dirty="0"/>
          </a:p>
          <a:p>
            <a:pPr marL="685800" marR="0" lvl="0" indent="-685800" algn="l" rtl="0">
              <a:spcBef>
                <a:spcPts val="0"/>
              </a:spcBef>
              <a:spcAft>
                <a:spcPts val="0"/>
              </a:spcAft>
              <a:buClr>
                <a:schemeClr val="dk1"/>
              </a:buClr>
              <a:buSzPts val="3200"/>
              <a:buFont typeface="Arial"/>
              <a:buAutoNum type="arabicPeriod"/>
            </a:pPr>
            <a:r>
              <a:rPr lang="en-US" sz="3200" b="1" dirty="0">
                <a:solidFill>
                  <a:schemeClr val="dk1"/>
                </a:solidFill>
                <a:latin typeface="Arial"/>
                <a:ea typeface="Arial"/>
                <a:cs typeface="Arial"/>
                <a:sym typeface="Arial"/>
              </a:rPr>
              <a:t>Discover alternative actions.</a:t>
            </a:r>
            <a:endParaRPr dirty="0"/>
          </a:p>
          <a:p>
            <a:pPr marL="685800" marR="0" lvl="0" indent="-685800" algn="l" rtl="0">
              <a:spcBef>
                <a:spcPts val="0"/>
              </a:spcBef>
              <a:spcAft>
                <a:spcPts val="0"/>
              </a:spcAft>
              <a:buClr>
                <a:schemeClr val="dk1"/>
              </a:buClr>
              <a:buSzPts val="3200"/>
              <a:buFont typeface="Arial"/>
              <a:buAutoNum type="arabicPeriod"/>
            </a:pPr>
            <a:r>
              <a:rPr lang="en-US" sz="3200" b="1" dirty="0">
                <a:solidFill>
                  <a:schemeClr val="dk1"/>
                </a:solidFill>
                <a:latin typeface="Arial"/>
                <a:ea typeface="Arial"/>
                <a:cs typeface="Arial"/>
                <a:sym typeface="Arial"/>
              </a:rPr>
              <a:t>Decide who might be affected.</a:t>
            </a:r>
            <a:endParaRPr dirty="0"/>
          </a:p>
          <a:p>
            <a:pPr marL="685800" marR="0" lvl="0" indent="-685800" algn="l" rtl="0">
              <a:spcBef>
                <a:spcPts val="0"/>
              </a:spcBef>
              <a:spcAft>
                <a:spcPts val="0"/>
              </a:spcAft>
              <a:buClr>
                <a:schemeClr val="dk1"/>
              </a:buClr>
              <a:buSzPts val="3200"/>
              <a:buFont typeface="Arial"/>
              <a:buAutoNum type="arabicPeriod"/>
            </a:pPr>
            <a:r>
              <a:rPr lang="en-US" sz="3200" b="1" dirty="0">
                <a:solidFill>
                  <a:schemeClr val="dk1"/>
                </a:solidFill>
                <a:latin typeface="Arial"/>
                <a:ea typeface="Arial"/>
                <a:cs typeface="Arial"/>
                <a:sym typeface="Arial"/>
              </a:rPr>
              <a:t>List the probable effects of the alternatives.</a:t>
            </a:r>
            <a:endParaRPr dirty="0"/>
          </a:p>
          <a:p>
            <a:pPr marL="685800" marR="0" lvl="0" indent="-685800" algn="l" rtl="0">
              <a:spcBef>
                <a:spcPts val="0"/>
              </a:spcBef>
              <a:spcAft>
                <a:spcPts val="0"/>
              </a:spcAft>
              <a:buClr>
                <a:schemeClr val="dk1"/>
              </a:buClr>
              <a:buSzPts val="3200"/>
              <a:buFont typeface="Arial"/>
              <a:buAutoNum type="arabicPeriod"/>
            </a:pPr>
            <a:r>
              <a:rPr lang="en-US" sz="3200" b="1" dirty="0">
                <a:solidFill>
                  <a:schemeClr val="dk1"/>
                </a:solidFill>
                <a:latin typeface="Arial"/>
                <a:ea typeface="Arial"/>
                <a:cs typeface="Arial"/>
                <a:sym typeface="Arial"/>
              </a:rPr>
              <a:t>Select the best alternative.</a:t>
            </a:r>
            <a:endParaRPr dirty="0"/>
          </a:p>
          <a:p>
            <a:pPr marL="0" marR="0" lvl="0" indent="0" algn="l" rtl="0">
              <a:spcBef>
                <a:spcPts val="0"/>
              </a:spcBef>
              <a:spcAft>
                <a:spcPts val="0"/>
              </a:spcAft>
              <a:buNone/>
            </a:pPr>
            <a:r>
              <a:rPr lang="en-US" sz="3200" b="1" dirty="0">
                <a:solidFill>
                  <a:schemeClr val="dk1"/>
                </a:solidFill>
                <a:latin typeface="Arial"/>
                <a:ea typeface="Arial"/>
                <a:cs typeface="Arial"/>
                <a:sym typeface="Arial"/>
              </a:rPr>
              <a:t> </a:t>
            </a:r>
            <a:endParaRPr sz="3200" b="1" dirty="0">
              <a:solidFill>
                <a:schemeClr val="dk1"/>
              </a:solidFill>
              <a:latin typeface="Arial"/>
              <a:ea typeface="Arial"/>
              <a:cs typeface="Arial"/>
              <a:sym typeface="Arial"/>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E1A579E3-76A3-472F-902A-85073211F5CD}"/>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11399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Google Shape;215;p9">
            <a:extLst>
              <a:ext uri="{FF2B5EF4-FFF2-40B4-BE49-F238E27FC236}">
                <a16:creationId xmlns:a16="http://schemas.microsoft.com/office/drawing/2014/main" id="{EDAA0CF7-CAB6-4CF3-A05E-2005A8553B2B}"/>
              </a:ext>
            </a:extLst>
          </p:cNvPr>
          <p:cNvSpPr txBox="1"/>
          <p:nvPr/>
        </p:nvSpPr>
        <p:spPr>
          <a:xfrm>
            <a:off x="556190" y="1856058"/>
            <a:ext cx="10712031" cy="3871107"/>
          </a:xfrm>
          <a:prstGeom prst="rect">
            <a:avLst/>
          </a:prstGeom>
          <a:noFill/>
          <a:ln w="9525" cap="flat" cmpd="sng">
            <a:noFill/>
            <a:prstDash val="solid"/>
            <a:round/>
            <a:headEnd type="none" w="sm" len="sm"/>
            <a:tailEnd type="none" w="sm" len="sm"/>
          </a:ln>
        </p:spPr>
        <p:txBody>
          <a:bodyPr spcFirstLastPara="1" wrap="square" lIns="91425" tIns="45700" rIns="91425" bIns="45700" anchor="ctr" anchorCtr="0">
            <a:noAutofit/>
          </a:bodyPr>
          <a:lstStyle/>
          <a:p>
            <a:pPr marL="228600" marR="0" lvl="0" indent="-228600" algn="l" rtl="0">
              <a:lnSpc>
                <a:spcPct val="90000"/>
              </a:lnSpc>
              <a:spcBef>
                <a:spcPts val="0"/>
              </a:spcBef>
              <a:spcAft>
                <a:spcPts val="0"/>
              </a:spcAft>
              <a:buClr>
                <a:schemeClr val="dk1"/>
              </a:buClr>
              <a:buSzPts val="2800"/>
              <a:buFont typeface="Arial"/>
              <a:buChar char="•"/>
            </a:pPr>
            <a:r>
              <a:rPr lang="en-US" sz="3200" b="1" dirty="0">
                <a:solidFill>
                  <a:schemeClr val="dk1"/>
                </a:solidFill>
                <a:latin typeface="Arial"/>
                <a:ea typeface="Arial"/>
                <a:cs typeface="Arial"/>
                <a:sym typeface="Arial"/>
              </a:rPr>
              <a:t>The development and marketing of products designed to minimize negative effects on the environment or improve the environment.</a:t>
            </a:r>
            <a:endParaRPr sz="2000" dirty="0"/>
          </a:p>
          <a:p>
            <a:pPr marL="685800" marR="0" lvl="1" indent="-228600" algn="l" rtl="0">
              <a:lnSpc>
                <a:spcPct val="90000"/>
              </a:lnSpc>
              <a:spcBef>
                <a:spcPts val="500"/>
              </a:spcBef>
              <a:spcAft>
                <a:spcPts val="0"/>
              </a:spcAft>
              <a:buClr>
                <a:schemeClr val="dk1"/>
              </a:buClr>
              <a:buSzPts val="2400"/>
              <a:buFont typeface="Arial"/>
              <a:buChar char="•"/>
            </a:pPr>
            <a:r>
              <a:rPr lang="en-US" sz="2800" b="1" i="0" u="none" strike="noStrike" cap="none" dirty="0">
                <a:solidFill>
                  <a:schemeClr val="dk1"/>
                </a:solidFill>
                <a:latin typeface="Arial"/>
                <a:ea typeface="Arial"/>
                <a:cs typeface="Arial"/>
                <a:sym typeface="Arial"/>
              </a:rPr>
              <a:t>Environmentally aware customers pay more for products</a:t>
            </a:r>
            <a:endParaRPr sz="2000" dirty="0"/>
          </a:p>
          <a:p>
            <a:pPr marL="685800" marR="0" lvl="1" indent="-228600" algn="l" rtl="0">
              <a:lnSpc>
                <a:spcPct val="90000"/>
              </a:lnSpc>
              <a:spcBef>
                <a:spcPts val="500"/>
              </a:spcBef>
              <a:spcAft>
                <a:spcPts val="0"/>
              </a:spcAft>
              <a:buClr>
                <a:schemeClr val="dk1"/>
              </a:buClr>
              <a:buSzPts val="2400"/>
              <a:buFont typeface="Arial"/>
              <a:buChar char="•"/>
            </a:pPr>
            <a:r>
              <a:rPr lang="en-US" sz="2800" b="1" i="0" u="none" strike="noStrike" cap="none" dirty="0">
                <a:solidFill>
                  <a:schemeClr val="dk1"/>
                </a:solidFill>
                <a:latin typeface="Arial"/>
                <a:ea typeface="Arial"/>
                <a:cs typeface="Arial"/>
                <a:sym typeface="Arial"/>
              </a:rPr>
              <a:t>Companies must try to educate customers of environmental benefits</a:t>
            </a:r>
            <a:endParaRPr sz="2000" dirty="0"/>
          </a:p>
          <a:p>
            <a:pPr marL="685800" marR="0" lvl="1" indent="-76200" algn="l" rtl="0">
              <a:lnSpc>
                <a:spcPct val="90000"/>
              </a:lnSpc>
              <a:spcBef>
                <a:spcPts val="500"/>
              </a:spcBef>
              <a:spcAft>
                <a:spcPts val="0"/>
              </a:spcAft>
              <a:buClr>
                <a:schemeClr val="dk1"/>
              </a:buClr>
              <a:buSzPts val="2400"/>
              <a:buFont typeface="Arial"/>
              <a:buNone/>
            </a:pPr>
            <a:endParaRPr sz="2800" b="1" i="0" u="none" strike="noStrike" cap="none" dirty="0">
              <a:solidFill>
                <a:schemeClr val="dk1"/>
              </a:solidFill>
              <a:latin typeface="Arial"/>
              <a:ea typeface="Arial"/>
              <a:cs typeface="Arial"/>
              <a:sym typeface="Arial"/>
            </a:endParaRPr>
          </a:p>
        </p:txBody>
      </p:sp>
      <p:sp>
        <p:nvSpPr>
          <p:cNvPr id="15" name="Google Shape;214;p9">
            <a:extLst>
              <a:ext uri="{FF2B5EF4-FFF2-40B4-BE49-F238E27FC236}">
                <a16:creationId xmlns:a16="http://schemas.microsoft.com/office/drawing/2014/main" id="{A52C1151-2209-477E-9C49-0B1CB7F10A85}"/>
              </a:ext>
            </a:extLst>
          </p:cNvPr>
          <p:cNvSpPr txBox="1"/>
          <p:nvPr/>
        </p:nvSpPr>
        <p:spPr>
          <a:xfrm>
            <a:off x="468351" y="540851"/>
            <a:ext cx="10127166" cy="1028777"/>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CC00"/>
              </a:buClr>
              <a:buSzPts val="4400"/>
              <a:buFont typeface="Arial Black"/>
              <a:buNone/>
            </a:pPr>
            <a:r>
              <a:rPr lang="en-US" sz="4400" dirty="0">
                <a:solidFill>
                  <a:srgbClr val="00B050"/>
                </a:solidFill>
                <a:latin typeface="Arial Black"/>
                <a:ea typeface="Arial Black"/>
                <a:cs typeface="Arial Black"/>
                <a:sym typeface="Arial Black"/>
              </a:rPr>
              <a:t>Green </a:t>
            </a:r>
            <a:r>
              <a:rPr lang="en-US" sz="4800" b="1" dirty="0">
                <a:solidFill>
                  <a:srgbClr val="00B050"/>
                </a:solidFill>
                <a:latin typeface="Aharoni"/>
                <a:ea typeface="Aharoni"/>
                <a:cs typeface="Aharoni"/>
                <a:sym typeface="Aharoni"/>
              </a:rPr>
              <a:t>Marketing</a:t>
            </a:r>
            <a:endParaRPr sz="4800" b="1" dirty="0">
              <a:solidFill>
                <a:srgbClr val="00B050"/>
              </a:solidFill>
              <a:latin typeface="Aharoni"/>
              <a:ea typeface="Aharoni"/>
              <a:cs typeface="Aharoni"/>
              <a:sym typeface="Aharoni"/>
            </a:endParaRPr>
          </a:p>
        </p:txBody>
      </p:sp>
      <p:pic>
        <p:nvPicPr>
          <p:cNvPr id="11"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B595CFAB-C2C0-414D-8E95-56292A72BA91}"/>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459978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01857" y="1516711"/>
            <a:ext cx="11078968" cy="4775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227;p10">
            <a:extLst>
              <a:ext uri="{FF2B5EF4-FFF2-40B4-BE49-F238E27FC236}">
                <a16:creationId xmlns:a16="http://schemas.microsoft.com/office/drawing/2014/main" id="{302CFA8E-45EE-465D-9A7C-8C195B9BB251}"/>
              </a:ext>
            </a:extLst>
          </p:cNvPr>
          <p:cNvSpPr txBox="1"/>
          <p:nvPr/>
        </p:nvSpPr>
        <p:spPr>
          <a:xfrm>
            <a:off x="1279903" y="419782"/>
            <a:ext cx="8153400" cy="701690"/>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None/>
            </a:pPr>
            <a:r>
              <a:rPr lang="en-US" sz="4400" b="1" dirty="0">
                <a:latin typeface="Arial"/>
                <a:ea typeface="Arial"/>
                <a:cs typeface="Arial"/>
                <a:sym typeface="Arial"/>
              </a:rPr>
              <a:t>Social Responsibility </a:t>
            </a:r>
            <a:endParaRPr sz="2000" dirty="0"/>
          </a:p>
        </p:txBody>
      </p:sp>
      <p:sp>
        <p:nvSpPr>
          <p:cNvPr id="11" name="Google Shape;228;p10">
            <a:extLst>
              <a:ext uri="{FF2B5EF4-FFF2-40B4-BE49-F238E27FC236}">
                <a16:creationId xmlns:a16="http://schemas.microsoft.com/office/drawing/2014/main" id="{17FB0B66-933B-41C1-B874-099FBDC4C265}"/>
              </a:ext>
            </a:extLst>
          </p:cNvPr>
          <p:cNvSpPr txBox="1"/>
          <p:nvPr/>
        </p:nvSpPr>
        <p:spPr>
          <a:xfrm>
            <a:off x="890649" y="2038596"/>
            <a:ext cx="10842171" cy="2554505"/>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spAutoFit/>
          </a:bodyPr>
          <a:lstStyle/>
          <a:p>
            <a:pPr marL="571500" marR="0" lvl="0" indent="-571500" algn="l" rtl="0">
              <a:spcBef>
                <a:spcPts val="0"/>
              </a:spcBef>
              <a:spcAft>
                <a:spcPts val="0"/>
              </a:spcAft>
              <a:buClr>
                <a:schemeClr val="dk1"/>
              </a:buClr>
              <a:buSzPts val="3600"/>
              <a:buFont typeface="Noto Sans Symbols"/>
              <a:buChar char="❑"/>
            </a:pPr>
            <a:r>
              <a:rPr lang="en-US" sz="3200" b="1" dirty="0">
                <a:solidFill>
                  <a:schemeClr val="dk1"/>
                </a:solidFill>
                <a:latin typeface="Arial"/>
                <a:ea typeface="Arial"/>
                <a:cs typeface="Arial"/>
                <a:sym typeface="Arial"/>
              </a:rPr>
              <a:t>Social responsibility </a:t>
            </a:r>
            <a:r>
              <a:rPr lang="en-US" sz="3200" dirty="0">
                <a:solidFill>
                  <a:schemeClr val="dk1"/>
                </a:solidFill>
                <a:latin typeface="Arial"/>
                <a:ea typeface="Arial"/>
                <a:cs typeface="Arial"/>
                <a:sym typeface="Arial"/>
              </a:rPr>
              <a:t>is the duty to do what is best for the good of society. </a:t>
            </a:r>
            <a:endParaRPr sz="3200" dirty="0"/>
          </a:p>
          <a:p>
            <a:pPr marL="571500" marR="0" lvl="0" indent="-571500" algn="l" rtl="0">
              <a:spcBef>
                <a:spcPts val="0"/>
              </a:spcBef>
              <a:spcAft>
                <a:spcPts val="0"/>
              </a:spcAft>
              <a:buClr>
                <a:schemeClr val="dk1"/>
              </a:buClr>
              <a:buSzPts val="3600"/>
              <a:buFont typeface="Noto Sans Symbols"/>
              <a:buChar char="❑"/>
            </a:pPr>
            <a:r>
              <a:rPr lang="en-US" sz="3200" b="1" dirty="0">
                <a:solidFill>
                  <a:schemeClr val="dk1"/>
                </a:solidFill>
                <a:latin typeface="Arial"/>
                <a:ea typeface="Arial"/>
                <a:cs typeface="Arial"/>
                <a:sym typeface="Arial"/>
              </a:rPr>
              <a:t>A</a:t>
            </a:r>
            <a:r>
              <a:rPr lang="en-US" sz="3200" dirty="0">
                <a:solidFill>
                  <a:schemeClr val="dk1"/>
                </a:solidFill>
                <a:latin typeface="Arial"/>
                <a:ea typeface="Arial"/>
                <a:cs typeface="Arial"/>
                <a:sym typeface="Arial"/>
              </a:rPr>
              <a:t> </a:t>
            </a:r>
            <a:r>
              <a:rPr lang="en-US" sz="3200" b="1" dirty="0">
                <a:solidFill>
                  <a:schemeClr val="dk1"/>
                </a:solidFill>
                <a:latin typeface="Arial"/>
                <a:ea typeface="Arial"/>
                <a:cs typeface="Arial"/>
                <a:sym typeface="Arial"/>
              </a:rPr>
              <a:t>conflict of interest</a:t>
            </a:r>
            <a:r>
              <a:rPr lang="en-US" sz="3200" dirty="0">
                <a:solidFill>
                  <a:schemeClr val="dk1"/>
                </a:solidFill>
                <a:latin typeface="Arial"/>
                <a:ea typeface="Arial"/>
                <a:cs typeface="Arial"/>
                <a:sym typeface="Arial"/>
              </a:rPr>
              <a:t> is when a business is tempted to put profits before social welfare.</a:t>
            </a:r>
            <a:endParaRPr sz="3200" dirty="0">
              <a:solidFill>
                <a:schemeClr val="dk1"/>
              </a:solidFill>
              <a:latin typeface="Arial"/>
              <a:ea typeface="Arial"/>
              <a:cs typeface="Arial"/>
              <a:sym typeface="Arial"/>
            </a:endParaRPr>
          </a:p>
          <a:p>
            <a:pPr marL="0" marR="0" lvl="0" indent="0" algn="l" rtl="0">
              <a:spcBef>
                <a:spcPts val="0"/>
              </a:spcBef>
              <a:spcAft>
                <a:spcPts val="0"/>
              </a:spcAft>
              <a:buNone/>
            </a:pPr>
            <a:endParaRPr sz="3200" dirty="0">
              <a:solidFill>
                <a:schemeClr val="dk1"/>
              </a:solidFill>
              <a:latin typeface="Arial"/>
              <a:ea typeface="Arial"/>
              <a:cs typeface="Arial"/>
              <a:sym typeface="Arial"/>
            </a:endParaRPr>
          </a:p>
        </p:txBody>
      </p:sp>
      <p:pic>
        <p:nvPicPr>
          <p:cNvPr id="4" name="Picture 3">
            <a:extLst>
              <a:ext uri="{FF2B5EF4-FFF2-40B4-BE49-F238E27FC236}">
                <a16:creationId xmlns:a16="http://schemas.microsoft.com/office/drawing/2014/main" id="{3660B753-E753-4590-B619-A5F5A32BD9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8218" y="4593101"/>
            <a:ext cx="4275059" cy="1313876"/>
          </a:xfrm>
          <a:prstGeom prst="rect">
            <a:avLst/>
          </a:prstGeom>
        </p:spPr>
      </p:pic>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9BAE0FB2-1DEA-4F66-8C2E-58DC97A3234D}"/>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34542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211283"/>
            <a:ext cx="12089295" cy="502039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240;p11">
            <a:extLst>
              <a:ext uri="{FF2B5EF4-FFF2-40B4-BE49-F238E27FC236}">
                <a16:creationId xmlns:a16="http://schemas.microsoft.com/office/drawing/2014/main" id="{69643A49-ED94-4F96-B9D6-5548CDB753B4}"/>
              </a:ext>
            </a:extLst>
          </p:cNvPr>
          <p:cNvSpPr txBox="1"/>
          <p:nvPr/>
        </p:nvSpPr>
        <p:spPr>
          <a:xfrm>
            <a:off x="1784269" y="246317"/>
            <a:ext cx="8153400" cy="646290"/>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None/>
            </a:pPr>
            <a:r>
              <a:rPr lang="en-US" sz="4000" b="1" dirty="0">
                <a:latin typeface="Arial"/>
                <a:ea typeface="Arial"/>
                <a:cs typeface="Arial"/>
                <a:sym typeface="Arial"/>
              </a:rPr>
              <a:t>Social Responsibility </a:t>
            </a:r>
            <a:endParaRPr sz="4000" dirty="0"/>
          </a:p>
        </p:txBody>
      </p:sp>
      <p:sp>
        <p:nvSpPr>
          <p:cNvPr id="11" name="Google Shape;241;p11">
            <a:extLst>
              <a:ext uri="{FF2B5EF4-FFF2-40B4-BE49-F238E27FC236}">
                <a16:creationId xmlns:a16="http://schemas.microsoft.com/office/drawing/2014/main" id="{89706827-5ECB-4E44-ACE3-5B0505AD5DD3}"/>
              </a:ext>
            </a:extLst>
          </p:cNvPr>
          <p:cNvSpPr txBox="1"/>
          <p:nvPr/>
        </p:nvSpPr>
        <p:spPr>
          <a:xfrm>
            <a:off x="1328853" y="1842350"/>
            <a:ext cx="9610493" cy="584775"/>
          </a:xfrm>
          <a:prstGeom prst="rect">
            <a:avLst/>
          </a:prstGeom>
          <a:solidFill>
            <a:srgbClr val="BBD6EE"/>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dirty="0">
                <a:solidFill>
                  <a:schemeClr val="dk1"/>
                </a:solidFill>
                <a:latin typeface="Arial"/>
                <a:ea typeface="Arial"/>
                <a:cs typeface="Arial"/>
                <a:sym typeface="Arial"/>
              </a:rPr>
              <a:t>The ethical obligations of a business are to:</a:t>
            </a:r>
            <a:endParaRPr dirty="0"/>
          </a:p>
        </p:txBody>
      </p:sp>
      <p:sp>
        <p:nvSpPr>
          <p:cNvPr id="12" name="Google Shape;242;p11">
            <a:extLst>
              <a:ext uri="{FF2B5EF4-FFF2-40B4-BE49-F238E27FC236}">
                <a16:creationId xmlns:a16="http://schemas.microsoft.com/office/drawing/2014/main" id="{FFF04E52-F274-408E-BF6C-3ED7A17F30C5}"/>
              </a:ext>
            </a:extLst>
          </p:cNvPr>
          <p:cNvSpPr txBox="1"/>
          <p:nvPr/>
        </p:nvSpPr>
        <p:spPr>
          <a:xfrm>
            <a:off x="600307" y="2672146"/>
            <a:ext cx="11096888" cy="2308284"/>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spcBef>
                <a:spcPts val="0"/>
              </a:spcBef>
              <a:spcAft>
                <a:spcPts val="0"/>
              </a:spcAft>
              <a:buClr>
                <a:srgbClr val="D20513"/>
              </a:buClr>
              <a:buSzPts val="3600"/>
              <a:buFont typeface="Arial"/>
              <a:buChar char="•"/>
            </a:pPr>
            <a:r>
              <a:rPr lang="en-US" sz="3600" b="1" dirty="0">
                <a:solidFill>
                  <a:schemeClr val="dk1"/>
                </a:solidFill>
                <a:latin typeface="Arial"/>
                <a:ea typeface="Arial"/>
                <a:cs typeface="Arial"/>
                <a:sym typeface="Arial"/>
              </a:rPr>
              <a:t>Provide safe products</a:t>
            </a:r>
            <a:endParaRPr dirty="0"/>
          </a:p>
          <a:p>
            <a:pPr marL="342900" marR="0" lvl="0" indent="-342900" algn="l" rtl="0">
              <a:spcBef>
                <a:spcPts val="0"/>
              </a:spcBef>
              <a:spcAft>
                <a:spcPts val="0"/>
              </a:spcAft>
              <a:buClr>
                <a:srgbClr val="D20513"/>
              </a:buClr>
              <a:buSzPts val="3600"/>
              <a:buFont typeface="Arial"/>
              <a:buChar char="•"/>
            </a:pPr>
            <a:r>
              <a:rPr lang="en-US" sz="3600" b="1" dirty="0">
                <a:solidFill>
                  <a:schemeClr val="dk1"/>
                </a:solidFill>
                <a:latin typeface="Arial"/>
                <a:ea typeface="Arial"/>
                <a:cs typeface="Arial"/>
                <a:sym typeface="Arial"/>
              </a:rPr>
              <a:t>Create jobs</a:t>
            </a:r>
            <a:endParaRPr dirty="0"/>
          </a:p>
          <a:p>
            <a:pPr marL="342900" marR="0" lvl="0" indent="-342900" algn="l" rtl="0">
              <a:spcBef>
                <a:spcPts val="0"/>
              </a:spcBef>
              <a:spcAft>
                <a:spcPts val="0"/>
              </a:spcAft>
              <a:buClr>
                <a:srgbClr val="D20513"/>
              </a:buClr>
              <a:buSzPts val="3600"/>
              <a:buFont typeface="Arial"/>
              <a:buChar char="•"/>
            </a:pPr>
            <a:r>
              <a:rPr lang="en-US" sz="3600" b="1" dirty="0">
                <a:solidFill>
                  <a:schemeClr val="dk1"/>
                </a:solidFill>
                <a:latin typeface="Arial"/>
                <a:ea typeface="Arial"/>
                <a:cs typeface="Arial"/>
                <a:sym typeface="Arial"/>
              </a:rPr>
              <a:t>Protect the environment</a:t>
            </a:r>
            <a:endParaRPr dirty="0"/>
          </a:p>
          <a:p>
            <a:pPr marL="342900" marR="0" lvl="0" indent="-342900" algn="l" rtl="0">
              <a:spcBef>
                <a:spcPts val="0"/>
              </a:spcBef>
              <a:spcAft>
                <a:spcPts val="0"/>
              </a:spcAft>
              <a:buClr>
                <a:srgbClr val="D20513"/>
              </a:buClr>
              <a:buSzPts val="3600"/>
              <a:buFont typeface="Arial"/>
              <a:buChar char="•"/>
            </a:pPr>
            <a:r>
              <a:rPr lang="en-US" sz="3600" b="1" dirty="0">
                <a:solidFill>
                  <a:schemeClr val="dk1"/>
                </a:solidFill>
                <a:latin typeface="Arial"/>
                <a:ea typeface="Arial"/>
                <a:cs typeface="Arial"/>
                <a:sym typeface="Arial"/>
              </a:rPr>
              <a:t>Contribute to the standard of living in society</a:t>
            </a:r>
            <a:endParaRPr dirty="0"/>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428D2963-8CF5-4792-8521-E1BB0FE238E6}"/>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27128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254;p12">
            <a:extLst>
              <a:ext uri="{FF2B5EF4-FFF2-40B4-BE49-F238E27FC236}">
                <a16:creationId xmlns:a16="http://schemas.microsoft.com/office/drawing/2014/main" id="{E538B008-5BD6-4D96-B119-48CFA4050C87}"/>
              </a:ext>
            </a:extLst>
          </p:cNvPr>
          <p:cNvSpPr txBox="1"/>
          <p:nvPr/>
        </p:nvSpPr>
        <p:spPr>
          <a:xfrm>
            <a:off x="2130867" y="297023"/>
            <a:ext cx="6882587" cy="1089489"/>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chemeClr val="lt1"/>
              </a:buClr>
              <a:buSzPts val="2800"/>
              <a:buFont typeface="Arial"/>
              <a:buNone/>
            </a:pPr>
            <a:r>
              <a:rPr lang="en-US" sz="3600" b="1" dirty="0">
                <a:latin typeface="Arial"/>
                <a:ea typeface="Arial"/>
                <a:cs typeface="Arial"/>
                <a:sym typeface="Arial"/>
              </a:rPr>
              <a:t>Theories of Social Responsibility – Summary </a:t>
            </a:r>
            <a:endParaRPr sz="3600" b="1" dirty="0">
              <a:latin typeface="Arial"/>
              <a:ea typeface="Arial"/>
              <a:cs typeface="Arial"/>
              <a:sym typeface="Arial"/>
            </a:endParaRPr>
          </a:p>
        </p:txBody>
      </p:sp>
      <p:graphicFrame>
        <p:nvGraphicFramePr>
          <p:cNvPr id="11" name="Google Shape;255;p12">
            <a:extLst>
              <a:ext uri="{FF2B5EF4-FFF2-40B4-BE49-F238E27FC236}">
                <a16:creationId xmlns:a16="http://schemas.microsoft.com/office/drawing/2014/main" id="{70F9D866-AC0E-4BF4-94DD-F12013254B2A}"/>
              </a:ext>
            </a:extLst>
          </p:cNvPr>
          <p:cNvGraphicFramePr/>
          <p:nvPr/>
        </p:nvGraphicFramePr>
        <p:xfrm>
          <a:off x="1891022" y="1667994"/>
          <a:ext cx="8077900" cy="4225529"/>
        </p:xfrm>
        <a:graphic>
          <a:graphicData uri="http://schemas.openxmlformats.org/drawingml/2006/table">
            <a:tbl>
              <a:tblPr>
                <a:noFill/>
              </a:tblPr>
              <a:tblGrid>
                <a:gridCol w="2621775">
                  <a:extLst>
                    <a:ext uri="{9D8B030D-6E8A-4147-A177-3AD203B41FA5}">
                      <a16:colId xmlns:a16="http://schemas.microsoft.com/office/drawing/2014/main" val="20000"/>
                    </a:ext>
                  </a:extLst>
                </a:gridCol>
                <a:gridCol w="5456125">
                  <a:extLst>
                    <a:ext uri="{9D8B030D-6E8A-4147-A177-3AD203B41FA5}">
                      <a16:colId xmlns:a16="http://schemas.microsoft.com/office/drawing/2014/main" val="20001"/>
                    </a:ext>
                  </a:extLst>
                </a:gridCol>
              </a:tblGrid>
              <a:tr h="51852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Theory</a:t>
                      </a:r>
                      <a:endParaRPr sz="2400" b="1" i="0" u="none" strike="noStrike" cap="none">
                        <a:solidFill>
                          <a:schemeClr val="lt1"/>
                        </a:solidFill>
                        <a:latin typeface="Arial Narrow"/>
                        <a:ea typeface="Arial Narrow"/>
                        <a:cs typeface="Arial Narrow"/>
                        <a:sym typeface="Arial Narrow"/>
                      </a:endParaRPr>
                    </a:p>
                  </a:txBody>
                  <a:tcPr marL="91450" marR="91450" marT="45725" marB="45725">
                    <a:solidFill>
                      <a:srgbClr val="E1EFD8"/>
                    </a:solidFill>
                  </a:tcPr>
                </a:tc>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Social Responsibility</a:t>
                      </a:r>
                      <a:endParaRPr sz="2400" b="1" i="0" u="none" strike="noStrike" cap="none">
                        <a:solidFill>
                          <a:schemeClr val="lt1"/>
                        </a:solidFill>
                        <a:latin typeface="Arial Narrow"/>
                        <a:ea typeface="Arial Narrow"/>
                        <a:cs typeface="Arial Narrow"/>
                        <a:sym typeface="Arial Narrow"/>
                      </a:endParaRPr>
                    </a:p>
                  </a:txBody>
                  <a:tcPr marL="91450" marR="91450" marT="45725" marB="45725">
                    <a:solidFill>
                      <a:srgbClr val="E1EFD8"/>
                    </a:solidFill>
                  </a:tcPr>
                </a:tc>
                <a:extLst>
                  <a:ext uri="{0D108BD9-81ED-4DB2-BD59-A6C34878D82A}">
                    <a16:rowId xmlns:a16="http://schemas.microsoft.com/office/drawing/2014/main" val="10000"/>
                  </a:ext>
                </a:extLst>
              </a:tr>
              <a:tr h="70027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Maximizing profits</a:t>
                      </a:r>
                      <a:endParaRPr sz="2400" b="1" i="0" u="none" strike="noStrike" cap="none">
                        <a:solidFill>
                          <a:srgbClr val="0000CC"/>
                        </a:solidFill>
                        <a:latin typeface="Arial Narrow"/>
                        <a:ea typeface="Arial Narrow"/>
                        <a:cs typeface="Arial Narrow"/>
                        <a:sym typeface="Arial Narrow"/>
                      </a:endParaRPr>
                    </a:p>
                  </a:txBody>
                  <a:tcPr marL="91450" marR="91450" marT="45725" marB="45725">
                    <a:solidFill>
                      <a:srgbClr val="F2F2F2"/>
                    </a:solidFill>
                  </a:tcPr>
                </a:tc>
                <a:tc>
                  <a:txBody>
                    <a:bodyPr/>
                    <a:lstStyle/>
                    <a:p>
                      <a:pPr marL="0" marR="0" lvl="0" indent="0" algn="just" rtl="0">
                        <a:lnSpc>
                          <a:spcPct val="90000"/>
                        </a:lnSpc>
                        <a:spcBef>
                          <a:spcPts val="0"/>
                        </a:spcBef>
                        <a:spcAft>
                          <a:spcPts val="0"/>
                        </a:spcAft>
                        <a:buClr>
                          <a:srgbClr val="CC3300"/>
                        </a:buClr>
                        <a:buSzPts val="1560"/>
                        <a:buFont typeface="Noto Sans Symbols"/>
                        <a:buNone/>
                      </a:pPr>
                      <a:r>
                        <a:rPr lang="en-US" sz="2400" u="none" strike="noStrike" cap="none"/>
                        <a:t>To maximize profits for stockholders.</a:t>
                      </a:r>
                      <a:endParaRPr sz="2400" b="0" i="0" u="none" strike="noStrike" cap="none">
                        <a:solidFill>
                          <a:schemeClr val="lt1"/>
                        </a:solidFill>
                        <a:latin typeface="Arial Narrow"/>
                        <a:ea typeface="Arial Narrow"/>
                        <a:cs typeface="Arial Narrow"/>
                        <a:sym typeface="Arial Narrow"/>
                      </a:endParaRPr>
                    </a:p>
                  </a:txBody>
                  <a:tcPr marL="91450" marR="91450" marT="45725" marB="45725"/>
                </a:tc>
                <a:extLst>
                  <a:ext uri="{0D108BD9-81ED-4DB2-BD59-A6C34878D82A}">
                    <a16:rowId xmlns:a16="http://schemas.microsoft.com/office/drawing/2014/main" val="10001"/>
                  </a:ext>
                </a:extLst>
              </a:tr>
              <a:tr h="674400">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Moral minimum</a:t>
                      </a:r>
                      <a:endParaRPr sz="2400" b="1" i="0" u="none" strike="noStrike" cap="none">
                        <a:solidFill>
                          <a:srgbClr val="0000CC"/>
                        </a:solidFill>
                        <a:latin typeface="Arial Narrow"/>
                        <a:ea typeface="Arial Narrow"/>
                        <a:cs typeface="Arial Narrow"/>
                        <a:sym typeface="Arial Narrow"/>
                      </a:endParaRPr>
                    </a:p>
                  </a:txBody>
                  <a:tcPr marL="91450" marR="91450" marT="45725" marB="45725">
                    <a:solidFill>
                      <a:srgbClr val="F2F2F2"/>
                    </a:solidFill>
                  </a:tcPr>
                </a:tc>
                <a:tc>
                  <a:txBody>
                    <a:bodyPr/>
                    <a:lstStyle/>
                    <a:p>
                      <a:pPr marL="0" marR="0" lvl="0" indent="0" algn="just" rtl="0">
                        <a:lnSpc>
                          <a:spcPct val="90000"/>
                        </a:lnSpc>
                        <a:spcBef>
                          <a:spcPts val="0"/>
                        </a:spcBef>
                        <a:spcAft>
                          <a:spcPts val="0"/>
                        </a:spcAft>
                        <a:buClr>
                          <a:srgbClr val="CC3300"/>
                        </a:buClr>
                        <a:buSzPts val="1560"/>
                        <a:buFont typeface="Noto Sans Symbols"/>
                        <a:buNone/>
                      </a:pPr>
                      <a:r>
                        <a:rPr lang="en-US" sz="2400" u="none" strike="noStrike" cap="none"/>
                        <a:t>To avoid causing harm and to compensate for harm caused.  </a:t>
                      </a:r>
                      <a:endParaRPr sz="1800" b="1" i="0" u="none" strike="noStrike" cap="none">
                        <a:solidFill>
                          <a:schemeClr val="lt1"/>
                        </a:solidFill>
                        <a:latin typeface="Arial Narrow"/>
                        <a:ea typeface="Arial Narrow"/>
                        <a:cs typeface="Arial Narrow"/>
                        <a:sym typeface="Arial Narrow"/>
                      </a:endParaRPr>
                    </a:p>
                  </a:txBody>
                  <a:tcPr marL="91450" marR="91450" marT="45725" marB="45725"/>
                </a:tc>
                <a:extLst>
                  <a:ext uri="{0D108BD9-81ED-4DB2-BD59-A6C34878D82A}">
                    <a16:rowId xmlns:a16="http://schemas.microsoft.com/office/drawing/2014/main" val="10002"/>
                  </a:ext>
                </a:extLst>
              </a:tr>
              <a:tr h="135632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Stakeholder interest</a:t>
                      </a:r>
                      <a:endParaRPr sz="2400" b="1" i="0" u="none" strike="noStrike" cap="none">
                        <a:solidFill>
                          <a:srgbClr val="0000CC"/>
                        </a:solidFill>
                        <a:latin typeface="Arial Narrow"/>
                        <a:ea typeface="Arial Narrow"/>
                        <a:cs typeface="Arial Narrow"/>
                        <a:sym typeface="Arial Narrow"/>
                      </a:endParaRPr>
                    </a:p>
                  </a:txBody>
                  <a:tcPr marL="91450" marR="91450" marT="45725" marB="45725">
                    <a:solidFill>
                      <a:srgbClr val="F2F2F2"/>
                    </a:solidFill>
                  </a:tcPr>
                </a:tc>
                <a:tc>
                  <a:txBody>
                    <a:bodyPr/>
                    <a:lstStyle/>
                    <a:p>
                      <a:pPr marL="0" marR="0" lvl="0" indent="0" algn="just" rtl="0">
                        <a:lnSpc>
                          <a:spcPct val="90000"/>
                        </a:lnSpc>
                        <a:spcBef>
                          <a:spcPts val="0"/>
                        </a:spcBef>
                        <a:spcAft>
                          <a:spcPts val="0"/>
                        </a:spcAft>
                        <a:buClr>
                          <a:srgbClr val="CC3300"/>
                        </a:buClr>
                        <a:buSzPts val="1560"/>
                        <a:buFont typeface="Noto Sans Symbols"/>
                        <a:buNone/>
                      </a:pPr>
                      <a:r>
                        <a:rPr lang="en-US" sz="2400" u="none" strike="noStrike" cap="none" dirty="0"/>
                        <a:t>To consider the interests of all stakeholders, including stockholders, employees, customers, suppliers, creditors, and local community.</a:t>
                      </a:r>
                      <a:endParaRPr sz="2400" b="0" i="0" u="none" strike="noStrike" cap="none" dirty="0">
                        <a:solidFill>
                          <a:schemeClr val="lt1"/>
                        </a:solidFill>
                        <a:latin typeface="Arial Narrow"/>
                        <a:ea typeface="Arial Narrow"/>
                        <a:cs typeface="Arial Narrow"/>
                        <a:sym typeface="Arial Narrow"/>
                      </a:endParaRPr>
                    </a:p>
                  </a:txBody>
                  <a:tcPr marL="91450" marR="91450" marT="45725" marB="45725"/>
                </a:tc>
                <a:extLst>
                  <a:ext uri="{0D108BD9-81ED-4DB2-BD59-A6C34878D82A}">
                    <a16:rowId xmlns:a16="http://schemas.microsoft.com/office/drawing/2014/main" val="10003"/>
                  </a:ext>
                </a:extLst>
              </a:tr>
              <a:tr h="84872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Corporate citizenship</a:t>
                      </a:r>
                      <a:endParaRPr sz="2400" b="1" i="0" u="none" strike="noStrike" cap="none">
                        <a:solidFill>
                          <a:srgbClr val="0000CC"/>
                        </a:solidFill>
                        <a:latin typeface="Arial Narrow"/>
                        <a:ea typeface="Arial Narrow"/>
                        <a:cs typeface="Arial Narrow"/>
                        <a:sym typeface="Arial Narrow"/>
                      </a:endParaRPr>
                    </a:p>
                  </a:txBody>
                  <a:tcPr marL="91450" marR="91450" marT="45725" marB="45725">
                    <a:solidFill>
                      <a:srgbClr val="F2F2F2"/>
                    </a:solidFill>
                  </a:tcPr>
                </a:tc>
                <a:tc>
                  <a:txBody>
                    <a:bodyPr/>
                    <a:lstStyle/>
                    <a:p>
                      <a:pPr marL="0" marR="0" lvl="0" indent="0" algn="just" rtl="0">
                        <a:lnSpc>
                          <a:spcPct val="150000"/>
                        </a:lnSpc>
                        <a:spcBef>
                          <a:spcPts val="0"/>
                        </a:spcBef>
                        <a:spcAft>
                          <a:spcPts val="0"/>
                        </a:spcAft>
                        <a:buClr>
                          <a:srgbClr val="CC3300"/>
                        </a:buClr>
                        <a:buSzPts val="1560"/>
                        <a:buFont typeface="Noto Sans Symbols"/>
                        <a:buNone/>
                      </a:pPr>
                      <a:r>
                        <a:rPr lang="en-US" sz="2400" u="none" strike="noStrike" cap="none" dirty="0"/>
                        <a:t>To do good and solve social problems.</a:t>
                      </a:r>
                      <a:endParaRPr sz="2400" b="0" i="0" u="none" strike="noStrike" cap="none" dirty="0">
                        <a:solidFill>
                          <a:schemeClr val="lt1"/>
                        </a:solidFill>
                        <a:latin typeface="Arial Narrow"/>
                        <a:ea typeface="Arial Narrow"/>
                        <a:cs typeface="Arial Narrow"/>
                        <a:sym typeface="Arial Narrow"/>
                      </a:endParaRPr>
                    </a:p>
                  </a:txBody>
                  <a:tcPr marL="91450" marR="91450" marT="45725" marB="45725"/>
                </a:tc>
                <a:extLst>
                  <a:ext uri="{0D108BD9-81ED-4DB2-BD59-A6C34878D82A}">
                    <a16:rowId xmlns:a16="http://schemas.microsoft.com/office/drawing/2014/main" val="10004"/>
                  </a:ext>
                </a:extLst>
              </a:tr>
            </a:tbl>
          </a:graphicData>
        </a:graphic>
      </p:graphicFrame>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293F9434-9449-4659-B423-496A719BDF06}"/>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43346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267;p13">
            <a:extLst>
              <a:ext uri="{FF2B5EF4-FFF2-40B4-BE49-F238E27FC236}">
                <a16:creationId xmlns:a16="http://schemas.microsoft.com/office/drawing/2014/main" id="{B64FA44F-F7A1-43A1-8219-31A8958A5EFC}"/>
              </a:ext>
            </a:extLst>
          </p:cNvPr>
          <p:cNvSpPr txBox="1"/>
          <p:nvPr/>
        </p:nvSpPr>
        <p:spPr>
          <a:xfrm>
            <a:off x="604025" y="142318"/>
            <a:ext cx="10515600" cy="1325563"/>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dirty="0">
                <a:solidFill>
                  <a:schemeClr val="tx1"/>
                </a:solidFill>
                <a:sym typeface="Aharoni"/>
              </a:rPr>
              <a:t>Social Criticisms of Marketing</a:t>
            </a:r>
            <a:endParaRPr dirty="0">
              <a:solidFill>
                <a:schemeClr val="tx1"/>
              </a:solidFill>
              <a:sym typeface="Aharoni"/>
            </a:endParaRPr>
          </a:p>
        </p:txBody>
      </p:sp>
      <p:sp>
        <p:nvSpPr>
          <p:cNvPr id="11" name="Google Shape;268;p13">
            <a:extLst>
              <a:ext uri="{FF2B5EF4-FFF2-40B4-BE49-F238E27FC236}">
                <a16:creationId xmlns:a16="http://schemas.microsoft.com/office/drawing/2014/main" id="{8526111C-2E26-4596-93AA-B35ACD222175}"/>
              </a:ext>
            </a:extLst>
          </p:cNvPr>
          <p:cNvSpPr txBox="1"/>
          <p:nvPr/>
        </p:nvSpPr>
        <p:spPr>
          <a:xfrm>
            <a:off x="2219092" y="1825625"/>
            <a:ext cx="7504771" cy="3088731"/>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Autofit/>
          </a:bodyPr>
          <a:lstStyle/>
          <a:p>
            <a:pPr marL="342900" marR="0" lvl="0" indent="-342900" algn="l" rtl="0">
              <a:lnSpc>
                <a:spcPct val="90000"/>
              </a:lnSpc>
              <a:spcBef>
                <a:spcPts val="0"/>
              </a:spcBef>
              <a:spcAft>
                <a:spcPts val="0"/>
              </a:spcAft>
              <a:buClr>
                <a:schemeClr val="dk1"/>
              </a:buClr>
              <a:buSzPts val="3200"/>
              <a:buFont typeface="Arial"/>
              <a:buChar char="•"/>
            </a:pPr>
            <a:r>
              <a:rPr lang="en-US" sz="4000" b="1" dirty="0">
                <a:solidFill>
                  <a:srgbClr val="000099"/>
                </a:solidFill>
                <a:latin typeface="Calibri"/>
                <a:ea typeface="Calibri"/>
                <a:cs typeface="Calibri"/>
                <a:sym typeface="Calibri"/>
              </a:rPr>
              <a:t>Marketing’s Impact on Individual Consumers</a:t>
            </a:r>
            <a:endParaRPr sz="24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600" b="1" i="0" u="none" strike="noStrike" cap="none" dirty="0">
                <a:solidFill>
                  <a:schemeClr val="dk1"/>
                </a:solidFill>
                <a:latin typeface="Calibri"/>
                <a:ea typeface="Calibri"/>
                <a:cs typeface="Calibri"/>
                <a:sym typeface="Calibri"/>
              </a:rPr>
              <a:t>High Prices</a:t>
            </a:r>
            <a:endParaRPr sz="2400" dirty="0"/>
          </a:p>
          <a:p>
            <a:pPr marL="1143000" marR="0" lvl="2" indent="-228600" algn="l" rtl="0">
              <a:lnSpc>
                <a:spcPct val="90000"/>
              </a:lnSpc>
              <a:spcBef>
                <a:spcPts val="120"/>
              </a:spcBef>
              <a:spcAft>
                <a:spcPts val="0"/>
              </a:spcAft>
              <a:buClr>
                <a:srgbClr val="000099"/>
              </a:buClr>
              <a:buSzPts val="2400"/>
              <a:buFont typeface="Arial"/>
              <a:buChar char="•"/>
            </a:pPr>
            <a:r>
              <a:rPr lang="en-US" sz="3200" b="1" i="0" u="none" strike="noStrike" cap="none" dirty="0">
                <a:solidFill>
                  <a:schemeClr val="dk1"/>
                </a:solidFill>
                <a:latin typeface="Calibri"/>
                <a:ea typeface="Calibri"/>
                <a:cs typeface="Calibri"/>
                <a:sym typeface="Calibri"/>
              </a:rPr>
              <a:t> High costs of distribution</a:t>
            </a:r>
            <a:endParaRPr sz="2400" dirty="0"/>
          </a:p>
          <a:p>
            <a:pPr marL="1143000" marR="0" lvl="2" indent="-228600" algn="l" rtl="0">
              <a:lnSpc>
                <a:spcPct val="90000"/>
              </a:lnSpc>
              <a:spcBef>
                <a:spcPts val="120"/>
              </a:spcBef>
              <a:spcAft>
                <a:spcPts val="0"/>
              </a:spcAft>
              <a:buClr>
                <a:srgbClr val="000099"/>
              </a:buClr>
              <a:buSzPts val="2400"/>
              <a:buFont typeface="Arial"/>
              <a:buChar char="•"/>
            </a:pPr>
            <a:r>
              <a:rPr lang="en-US" sz="3200" b="1" i="0" u="none" strike="noStrike" cap="none" dirty="0">
                <a:solidFill>
                  <a:schemeClr val="dk1"/>
                </a:solidFill>
                <a:latin typeface="Calibri"/>
                <a:ea typeface="Calibri"/>
                <a:cs typeface="Calibri"/>
                <a:sym typeface="Calibri"/>
              </a:rPr>
              <a:t> High advertising and promotion costs</a:t>
            </a:r>
            <a:endParaRPr sz="2400" dirty="0"/>
          </a:p>
          <a:p>
            <a:pPr marL="1143000" marR="0" lvl="2" indent="-228600" algn="l" rtl="0">
              <a:lnSpc>
                <a:spcPct val="90000"/>
              </a:lnSpc>
              <a:spcBef>
                <a:spcPts val="120"/>
              </a:spcBef>
              <a:spcAft>
                <a:spcPts val="0"/>
              </a:spcAft>
              <a:buClr>
                <a:srgbClr val="000099"/>
              </a:buClr>
              <a:buSzPts val="2400"/>
              <a:buFont typeface="Arial"/>
              <a:buChar char="•"/>
            </a:pPr>
            <a:r>
              <a:rPr lang="en-US" sz="3200" b="1" i="0" u="none" strike="noStrike" cap="none" dirty="0">
                <a:solidFill>
                  <a:schemeClr val="dk1"/>
                </a:solidFill>
                <a:latin typeface="Calibri"/>
                <a:ea typeface="Calibri"/>
                <a:cs typeface="Calibri"/>
                <a:sym typeface="Calibri"/>
              </a:rPr>
              <a:t> Excessive markups</a:t>
            </a:r>
            <a:endParaRPr sz="3200" b="1" i="0" u="none" strike="noStrike" cap="none" dirty="0">
              <a:solidFill>
                <a:schemeClr val="dk1"/>
              </a:solidFill>
              <a:latin typeface="Calibri"/>
              <a:ea typeface="Calibri"/>
              <a:cs typeface="Calibri"/>
              <a:sym typeface="Calibri"/>
            </a:endParaRPr>
          </a:p>
        </p:txBody>
      </p:sp>
      <p:sp>
        <p:nvSpPr>
          <p:cNvPr id="12" name="Google Shape;269;p13">
            <a:extLst>
              <a:ext uri="{FF2B5EF4-FFF2-40B4-BE49-F238E27FC236}">
                <a16:creationId xmlns:a16="http://schemas.microsoft.com/office/drawing/2014/main" id="{0EF32175-8471-4B32-98BE-CCC5CB8B5C1C}"/>
              </a:ext>
            </a:extLst>
          </p:cNvPr>
          <p:cNvSpPr txBox="1"/>
          <p:nvPr/>
        </p:nvSpPr>
        <p:spPr>
          <a:xfrm>
            <a:off x="2276954" y="5550871"/>
            <a:ext cx="7446909"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1:  Know the major social criticisms of marketing</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67C9FA69-F97F-440F-8021-19097C46B529}"/>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4374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9632" y="1487346"/>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4</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9" name="Google Shape;281;p14">
            <a:extLst>
              <a:ext uri="{FF2B5EF4-FFF2-40B4-BE49-F238E27FC236}">
                <a16:creationId xmlns:a16="http://schemas.microsoft.com/office/drawing/2014/main" id="{0FAE578C-6935-418A-BB68-37A2D0CEBADD}"/>
              </a:ext>
            </a:extLst>
          </p:cNvPr>
          <p:cNvSpPr txBox="1"/>
          <p:nvPr/>
        </p:nvSpPr>
        <p:spPr>
          <a:xfrm>
            <a:off x="514815" y="142319"/>
            <a:ext cx="10515600" cy="1325563"/>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dirty="0">
                <a:solidFill>
                  <a:schemeClr val="tx1"/>
                </a:solidFill>
                <a:sym typeface="Aharoni"/>
              </a:rPr>
              <a:t>Social Criticisms of Marketing</a:t>
            </a:r>
            <a:endParaRPr dirty="0">
              <a:solidFill>
                <a:schemeClr val="tx1"/>
              </a:solidFill>
              <a:sym typeface="Aharoni"/>
            </a:endParaRPr>
          </a:p>
        </p:txBody>
      </p:sp>
      <p:sp>
        <p:nvSpPr>
          <p:cNvPr id="11" name="Google Shape;282;p14">
            <a:extLst>
              <a:ext uri="{FF2B5EF4-FFF2-40B4-BE49-F238E27FC236}">
                <a16:creationId xmlns:a16="http://schemas.microsoft.com/office/drawing/2014/main" id="{D206862A-90C1-4CF8-AE4C-178FFD293C72}"/>
              </a:ext>
            </a:extLst>
          </p:cNvPr>
          <p:cNvSpPr txBox="1"/>
          <p:nvPr/>
        </p:nvSpPr>
        <p:spPr>
          <a:xfrm>
            <a:off x="2044415" y="1610200"/>
            <a:ext cx="7757508" cy="3616170"/>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600" b="1" dirty="0">
                <a:solidFill>
                  <a:srgbClr val="000099"/>
                </a:solidFill>
                <a:latin typeface="Calibri"/>
                <a:ea typeface="Calibri"/>
                <a:cs typeface="Calibri"/>
                <a:sym typeface="Calibri"/>
              </a:rPr>
              <a:t>Marketing’s Impact on Individual Consumers</a:t>
            </a:r>
            <a:endParaRPr sz="20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dirty="0">
                <a:solidFill>
                  <a:schemeClr val="dk1"/>
                </a:solidFill>
                <a:latin typeface="Calibri"/>
                <a:ea typeface="Calibri"/>
                <a:cs typeface="Calibri"/>
                <a:sym typeface="Calibri"/>
              </a:rPr>
              <a:t>Deceptive Practices</a:t>
            </a:r>
            <a:endParaRPr sz="2000" dirty="0"/>
          </a:p>
          <a:p>
            <a:pPr marL="1143000" marR="0" lvl="2" indent="-228600" algn="l" rtl="0">
              <a:lnSpc>
                <a:spcPct val="90000"/>
              </a:lnSpc>
              <a:spcBef>
                <a:spcPts val="120"/>
              </a:spcBef>
              <a:spcAft>
                <a:spcPts val="0"/>
              </a:spcAft>
              <a:buClr>
                <a:srgbClr val="000099"/>
              </a:buClr>
              <a:buSzPts val="2400"/>
              <a:buFont typeface="Arial"/>
              <a:buChar char="•"/>
            </a:pPr>
            <a:r>
              <a:rPr lang="en-US" sz="2800" b="1" i="0" u="none" strike="noStrike" cap="none" dirty="0">
                <a:solidFill>
                  <a:schemeClr val="dk1"/>
                </a:solidFill>
                <a:latin typeface="Calibri"/>
                <a:ea typeface="Calibri"/>
                <a:cs typeface="Calibri"/>
                <a:sym typeface="Calibri"/>
              </a:rPr>
              <a:t> Pricing </a:t>
            </a:r>
            <a:endParaRPr sz="2000" dirty="0"/>
          </a:p>
          <a:p>
            <a:pPr marL="1143000" marR="0" lvl="2" indent="-228600" algn="l" rtl="0">
              <a:lnSpc>
                <a:spcPct val="90000"/>
              </a:lnSpc>
              <a:spcBef>
                <a:spcPts val="120"/>
              </a:spcBef>
              <a:spcAft>
                <a:spcPts val="0"/>
              </a:spcAft>
              <a:buClr>
                <a:srgbClr val="000099"/>
              </a:buClr>
              <a:buSzPts val="2400"/>
              <a:buFont typeface="Arial"/>
              <a:buChar char="•"/>
            </a:pPr>
            <a:r>
              <a:rPr lang="en-US" sz="2800" b="1" i="0" u="none" strike="noStrike" cap="none" dirty="0">
                <a:solidFill>
                  <a:schemeClr val="dk1"/>
                </a:solidFill>
                <a:latin typeface="Calibri"/>
                <a:ea typeface="Calibri"/>
                <a:cs typeface="Calibri"/>
                <a:sym typeface="Calibri"/>
              </a:rPr>
              <a:t> Promotion</a:t>
            </a:r>
            <a:endParaRPr sz="2000" dirty="0"/>
          </a:p>
          <a:p>
            <a:pPr marL="1143000" marR="0" lvl="2" indent="-228600" algn="l" rtl="0">
              <a:lnSpc>
                <a:spcPct val="90000"/>
              </a:lnSpc>
              <a:spcBef>
                <a:spcPts val="120"/>
              </a:spcBef>
              <a:spcAft>
                <a:spcPts val="0"/>
              </a:spcAft>
              <a:buClr>
                <a:srgbClr val="000099"/>
              </a:buClr>
              <a:buSzPts val="2400"/>
              <a:buFont typeface="Arial"/>
              <a:buChar char="•"/>
            </a:pPr>
            <a:r>
              <a:rPr lang="en-US" sz="2800" b="1" i="0" u="none" strike="noStrike" cap="none" dirty="0">
                <a:solidFill>
                  <a:schemeClr val="dk1"/>
                </a:solidFill>
                <a:latin typeface="Calibri"/>
                <a:ea typeface="Calibri"/>
                <a:cs typeface="Calibri"/>
                <a:sym typeface="Calibri"/>
              </a:rPr>
              <a:t> Packaging</a:t>
            </a:r>
            <a:endParaRPr sz="20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dirty="0">
                <a:solidFill>
                  <a:schemeClr val="dk1"/>
                </a:solidFill>
                <a:latin typeface="Calibri"/>
                <a:ea typeface="Calibri"/>
                <a:cs typeface="Calibri"/>
                <a:sym typeface="Calibri"/>
              </a:rPr>
              <a:t>High-Pressure Selling</a:t>
            </a:r>
            <a:endParaRPr sz="3200" b="1" i="0" u="none" strike="noStrike" cap="none" dirty="0">
              <a:solidFill>
                <a:schemeClr val="dk1"/>
              </a:solidFill>
              <a:latin typeface="Calibri"/>
              <a:ea typeface="Calibri"/>
              <a:cs typeface="Calibri"/>
              <a:sym typeface="Calibri"/>
            </a:endParaRPr>
          </a:p>
        </p:txBody>
      </p:sp>
      <p:sp>
        <p:nvSpPr>
          <p:cNvPr id="12" name="Google Shape;283;p14">
            <a:extLst>
              <a:ext uri="{FF2B5EF4-FFF2-40B4-BE49-F238E27FC236}">
                <a16:creationId xmlns:a16="http://schemas.microsoft.com/office/drawing/2014/main" id="{43A8A801-438E-4ED7-B6D6-964AE6F21B8B}"/>
              </a:ext>
            </a:extLst>
          </p:cNvPr>
          <p:cNvSpPr txBox="1"/>
          <p:nvPr/>
        </p:nvSpPr>
        <p:spPr>
          <a:xfrm>
            <a:off x="2276954" y="5348571"/>
            <a:ext cx="7148111"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1:  Know the major social criticisms of marketing</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13" name="TextBox 12">
            <a:extLst>
              <a:ext uri="{FF2B5EF4-FFF2-40B4-BE49-F238E27FC236}">
                <a16:creationId xmlns:a16="http://schemas.microsoft.com/office/drawing/2014/main" id="{384D5B03-D729-4935-9EB3-A55D6756B43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81837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295;p15">
            <a:extLst>
              <a:ext uri="{FF2B5EF4-FFF2-40B4-BE49-F238E27FC236}">
                <a16:creationId xmlns:a16="http://schemas.microsoft.com/office/drawing/2014/main" id="{2112FEA7-55FF-4870-BBA0-8459D2B1F95B}"/>
              </a:ext>
            </a:extLst>
          </p:cNvPr>
          <p:cNvSpPr txBox="1"/>
          <p:nvPr/>
        </p:nvSpPr>
        <p:spPr>
          <a:xfrm>
            <a:off x="1940312" y="365126"/>
            <a:ext cx="7484753" cy="998730"/>
          </a:xfrm>
          <a:prstGeom prst="rect">
            <a:avLst/>
          </a:prstGeom>
          <a:noFill/>
          <a:ln>
            <a:noFill/>
          </a:ln>
        </p:spPr>
        <p:txBody>
          <a:bodyPr spcFirstLastPara="1" wrap="square" lIns="91425" tIns="45700" rIns="91425" bIns="45700" anchor="ctr" anchorCtr="0">
            <a:normAutofit fontScale="92500"/>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dirty="0">
                <a:solidFill>
                  <a:schemeClr val="tx1"/>
                </a:solidFill>
                <a:sym typeface="Aharoni"/>
              </a:rPr>
              <a:t>Social Criticisms of Marketing</a:t>
            </a:r>
            <a:endParaRPr dirty="0">
              <a:solidFill>
                <a:schemeClr val="tx1"/>
              </a:solidFill>
              <a:sym typeface="Aharoni"/>
            </a:endParaRPr>
          </a:p>
        </p:txBody>
      </p:sp>
      <p:sp>
        <p:nvSpPr>
          <p:cNvPr id="11" name="Google Shape;296;p15">
            <a:extLst>
              <a:ext uri="{FF2B5EF4-FFF2-40B4-BE49-F238E27FC236}">
                <a16:creationId xmlns:a16="http://schemas.microsoft.com/office/drawing/2014/main" id="{4D205A34-8590-4E92-A09B-FCEF2CDC185F}"/>
              </a:ext>
            </a:extLst>
          </p:cNvPr>
          <p:cNvSpPr txBox="1"/>
          <p:nvPr/>
        </p:nvSpPr>
        <p:spPr>
          <a:xfrm>
            <a:off x="1784195" y="1739296"/>
            <a:ext cx="8240751" cy="3359692"/>
          </a:xfrm>
          <a:prstGeom prst="rect">
            <a:avLst/>
          </a:prstGeom>
          <a:noFill/>
          <a:ln w="9525" cap="flat" cmpd="sng">
            <a:noFill/>
            <a:prstDash val="solid"/>
            <a:miter lim="800000"/>
            <a:headEnd type="none" w="sm" len="sm"/>
            <a:tailEnd type="none" w="sm" len="sm"/>
          </a:ln>
        </p:spPr>
        <p:txBody>
          <a:bodyPr spcFirstLastPara="1" wrap="square" lIns="91425" tIns="45700" rIns="91425" bIns="45700" anchor="ctr"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dirty="0">
                <a:solidFill>
                  <a:srgbClr val="000099"/>
                </a:solidFill>
                <a:latin typeface="Calibri"/>
                <a:ea typeface="Calibri"/>
                <a:cs typeface="Calibri"/>
                <a:sym typeface="Calibri"/>
              </a:rPr>
              <a:t>Marketing’s Impact on Individual Consumers</a:t>
            </a:r>
            <a:endParaRPr dirty="0"/>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dirty="0">
                <a:solidFill>
                  <a:schemeClr val="dk1"/>
                </a:solidFill>
                <a:latin typeface="Calibri"/>
                <a:ea typeface="Calibri"/>
                <a:cs typeface="Calibri"/>
                <a:sym typeface="Calibri"/>
              </a:rPr>
              <a:t>Shoddy or unsafe products</a:t>
            </a:r>
            <a:endParaRPr dirty="0"/>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dirty="0">
                <a:solidFill>
                  <a:schemeClr val="dk1"/>
                </a:solidFill>
                <a:latin typeface="Calibri"/>
                <a:ea typeface="Calibri"/>
                <a:cs typeface="Calibri"/>
                <a:sym typeface="Calibri"/>
              </a:rPr>
              <a:t>Planned obsolescence</a:t>
            </a:r>
            <a:endParaRPr dirty="0"/>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dirty="0">
                <a:solidFill>
                  <a:schemeClr val="dk1"/>
                </a:solidFill>
                <a:latin typeface="Calibri"/>
                <a:ea typeface="Calibri"/>
                <a:cs typeface="Calibri"/>
                <a:sym typeface="Calibri"/>
              </a:rPr>
              <a:t>Poor service to disadvantaged consumers</a:t>
            </a:r>
            <a:endParaRPr sz="2800" b="1" i="0" u="none" strike="noStrike" cap="none" dirty="0">
              <a:solidFill>
                <a:schemeClr val="dk1"/>
              </a:solidFill>
              <a:latin typeface="Calibri"/>
              <a:ea typeface="Calibri"/>
              <a:cs typeface="Calibri"/>
              <a:sym typeface="Calibri"/>
            </a:endParaRPr>
          </a:p>
        </p:txBody>
      </p:sp>
      <p:sp>
        <p:nvSpPr>
          <p:cNvPr id="12" name="Google Shape;297;p15">
            <a:extLst>
              <a:ext uri="{FF2B5EF4-FFF2-40B4-BE49-F238E27FC236}">
                <a16:creationId xmlns:a16="http://schemas.microsoft.com/office/drawing/2014/main" id="{CEE4C573-265C-45A4-81EA-8C6F550C1A1F}"/>
              </a:ext>
            </a:extLst>
          </p:cNvPr>
          <p:cNvSpPr txBox="1"/>
          <p:nvPr/>
        </p:nvSpPr>
        <p:spPr>
          <a:xfrm>
            <a:off x="2492110" y="5329297"/>
            <a:ext cx="7148111"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1:  Know the major social criticisms of marketing</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1999C1EC-EC7D-4C70-BD8E-F5D796EA9362}"/>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6746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309;p16">
            <a:extLst>
              <a:ext uri="{FF2B5EF4-FFF2-40B4-BE49-F238E27FC236}">
                <a16:creationId xmlns:a16="http://schemas.microsoft.com/office/drawing/2014/main" id="{014C3AF7-1367-4948-9011-763F39F3C2B8}"/>
              </a:ext>
            </a:extLst>
          </p:cNvPr>
          <p:cNvSpPr txBox="1"/>
          <p:nvPr/>
        </p:nvSpPr>
        <p:spPr>
          <a:xfrm>
            <a:off x="1929161" y="365125"/>
            <a:ext cx="7968500" cy="1039929"/>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dirty="0">
                <a:solidFill>
                  <a:schemeClr val="tx1"/>
                </a:solidFill>
                <a:sym typeface="Aharoni"/>
              </a:rPr>
              <a:t>Social Criticisms of Marketing</a:t>
            </a:r>
            <a:endParaRPr dirty="0">
              <a:solidFill>
                <a:schemeClr val="tx1"/>
              </a:solidFill>
              <a:sym typeface="Aharoni"/>
            </a:endParaRPr>
          </a:p>
        </p:txBody>
      </p:sp>
      <p:sp>
        <p:nvSpPr>
          <p:cNvPr id="11" name="Google Shape;310;p16">
            <a:extLst>
              <a:ext uri="{FF2B5EF4-FFF2-40B4-BE49-F238E27FC236}">
                <a16:creationId xmlns:a16="http://schemas.microsoft.com/office/drawing/2014/main" id="{7C0B5BC8-379D-409E-8986-9C3850A6575E}"/>
              </a:ext>
            </a:extLst>
          </p:cNvPr>
          <p:cNvSpPr txBox="1"/>
          <p:nvPr/>
        </p:nvSpPr>
        <p:spPr>
          <a:xfrm>
            <a:off x="1550020" y="1825626"/>
            <a:ext cx="8463775" cy="3248180"/>
          </a:xfrm>
          <a:prstGeom prst="rect">
            <a:avLst/>
          </a:prstGeom>
          <a:noFill/>
          <a:ln w="9525" cap="flat" cmpd="sng">
            <a:noFill/>
            <a:prstDash val="solid"/>
            <a:miter lim="800000"/>
            <a:headEnd type="none" w="sm" len="sm"/>
            <a:tailEnd type="none" w="sm" len="sm"/>
          </a:ln>
        </p:spPr>
        <p:txBody>
          <a:bodyPr spcFirstLastPara="1" wrap="square" lIns="91425" tIns="45700" rIns="91425" bIns="45700" anchor="ctr"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600" b="1">
                <a:solidFill>
                  <a:srgbClr val="000099"/>
                </a:solidFill>
                <a:latin typeface="Calibri"/>
                <a:ea typeface="Calibri"/>
                <a:cs typeface="Calibri"/>
                <a:sym typeface="Calibri"/>
              </a:rPr>
              <a:t>Marketing’s Impact on Society as a Whole</a:t>
            </a:r>
            <a:endParaRPr sz="200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a:solidFill>
                  <a:schemeClr val="dk1"/>
                </a:solidFill>
                <a:latin typeface="Calibri"/>
                <a:ea typeface="Calibri"/>
                <a:cs typeface="Calibri"/>
                <a:sym typeface="Calibri"/>
              </a:rPr>
              <a:t>False wants and too much materialism</a:t>
            </a:r>
            <a:endParaRPr sz="200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a:solidFill>
                  <a:schemeClr val="dk1"/>
                </a:solidFill>
                <a:latin typeface="Calibri"/>
                <a:ea typeface="Calibri"/>
                <a:cs typeface="Calibri"/>
                <a:sym typeface="Calibri"/>
              </a:rPr>
              <a:t>Too few social goods</a:t>
            </a:r>
            <a:endParaRPr sz="200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a:solidFill>
                  <a:schemeClr val="dk1"/>
                </a:solidFill>
                <a:latin typeface="Calibri"/>
                <a:ea typeface="Calibri"/>
                <a:cs typeface="Calibri"/>
                <a:sym typeface="Calibri"/>
              </a:rPr>
              <a:t>Cultural pollution</a:t>
            </a:r>
            <a:endParaRPr sz="200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a:solidFill>
                  <a:schemeClr val="dk1"/>
                </a:solidFill>
                <a:latin typeface="Calibri"/>
                <a:ea typeface="Calibri"/>
                <a:cs typeface="Calibri"/>
                <a:sym typeface="Calibri"/>
              </a:rPr>
              <a:t>Too much political power</a:t>
            </a:r>
            <a:endParaRPr sz="3200" b="1" i="0" u="none" strike="noStrike" cap="none">
              <a:solidFill>
                <a:schemeClr val="dk1"/>
              </a:solidFill>
              <a:latin typeface="Calibri"/>
              <a:ea typeface="Calibri"/>
              <a:cs typeface="Calibri"/>
              <a:sym typeface="Calibri"/>
            </a:endParaRPr>
          </a:p>
        </p:txBody>
      </p:sp>
      <p:sp>
        <p:nvSpPr>
          <p:cNvPr id="12" name="Google Shape;311;p16">
            <a:extLst>
              <a:ext uri="{FF2B5EF4-FFF2-40B4-BE49-F238E27FC236}">
                <a16:creationId xmlns:a16="http://schemas.microsoft.com/office/drawing/2014/main" id="{52DBD2C5-0D50-4553-84E8-FD010989F5BC}"/>
              </a:ext>
            </a:extLst>
          </p:cNvPr>
          <p:cNvSpPr txBox="1"/>
          <p:nvPr/>
        </p:nvSpPr>
        <p:spPr>
          <a:xfrm>
            <a:off x="2440788" y="5208774"/>
            <a:ext cx="7148111"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1:  Know the major social criticisms of marketing</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84844802-99CB-4AD2-BF44-EEA9FCC09733}"/>
              </a:ext>
            </a:extLst>
          </p:cNvPr>
          <p:cNvSpPr txBox="1"/>
          <p:nvPr/>
        </p:nvSpPr>
        <p:spPr>
          <a:xfrm>
            <a:off x="9264625" y="6328256"/>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47155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323;p17">
            <a:extLst>
              <a:ext uri="{FF2B5EF4-FFF2-40B4-BE49-F238E27FC236}">
                <a16:creationId xmlns:a16="http://schemas.microsoft.com/office/drawing/2014/main" id="{8603D3B5-1D00-489A-9337-90750C8A5579}"/>
              </a:ext>
            </a:extLst>
          </p:cNvPr>
          <p:cNvSpPr txBox="1"/>
          <p:nvPr/>
        </p:nvSpPr>
        <p:spPr>
          <a:xfrm>
            <a:off x="593208" y="183759"/>
            <a:ext cx="10515600" cy="1325563"/>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dirty="0">
                <a:solidFill>
                  <a:schemeClr val="tx1"/>
                </a:solidFill>
                <a:sym typeface="Aharoni"/>
              </a:rPr>
              <a:t>Social Criticisms of Marketing</a:t>
            </a:r>
            <a:endParaRPr dirty="0">
              <a:solidFill>
                <a:schemeClr val="tx1"/>
              </a:solidFill>
              <a:sym typeface="Aharoni"/>
            </a:endParaRPr>
          </a:p>
        </p:txBody>
      </p:sp>
      <p:sp>
        <p:nvSpPr>
          <p:cNvPr id="11" name="Google Shape;324;p17">
            <a:extLst>
              <a:ext uri="{FF2B5EF4-FFF2-40B4-BE49-F238E27FC236}">
                <a16:creationId xmlns:a16="http://schemas.microsoft.com/office/drawing/2014/main" id="{B6BACCBA-0A48-4E55-A98D-9C4D2C4B9001}"/>
              </a:ext>
            </a:extLst>
          </p:cNvPr>
          <p:cNvSpPr txBox="1"/>
          <p:nvPr/>
        </p:nvSpPr>
        <p:spPr>
          <a:xfrm>
            <a:off x="1916497" y="2030429"/>
            <a:ext cx="7869021" cy="3303936"/>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600" b="1">
                <a:solidFill>
                  <a:srgbClr val="000099"/>
                </a:solidFill>
                <a:latin typeface="Calibri"/>
                <a:ea typeface="Calibri"/>
                <a:cs typeface="Calibri"/>
                <a:sym typeface="Calibri"/>
              </a:rPr>
              <a:t>Marketing’s Impact on Other Businesses</a:t>
            </a:r>
            <a:endParaRPr sz="200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a:solidFill>
                  <a:schemeClr val="dk1"/>
                </a:solidFill>
                <a:latin typeface="Calibri"/>
                <a:ea typeface="Calibri"/>
                <a:cs typeface="Calibri"/>
                <a:sym typeface="Calibri"/>
              </a:rPr>
              <a:t>Acquisitions of competitors</a:t>
            </a:r>
            <a:endParaRPr sz="200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a:solidFill>
                  <a:schemeClr val="dk1"/>
                </a:solidFill>
                <a:latin typeface="Calibri"/>
                <a:ea typeface="Calibri"/>
                <a:cs typeface="Calibri"/>
                <a:sym typeface="Calibri"/>
              </a:rPr>
              <a:t>Marketing practices that create barriers to entry</a:t>
            </a:r>
            <a:endParaRPr sz="200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a:solidFill>
                  <a:schemeClr val="dk1"/>
                </a:solidFill>
                <a:latin typeface="Calibri"/>
                <a:ea typeface="Calibri"/>
                <a:cs typeface="Calibri"/>
                <a:sym typeface="Calibri"/>
              </a:rPr>
              <a:t>Unfair competitive marketing practices</a:t>
            </a:r>
            <a:endParaRPr sz="3200" b="1" i="0" u="none" strike="noStrike" cap="none">
              <a:solidFill>
                <a:schemeClr val="dk1"/>
              </a:solidFill>
              <a:latin typeface="Calibri"/>
              <a:ea typeface="Calibri"/>
              <a:cs typeface="Calibri"/>
              <a:sym typeface="Calibri"/>
            </a:endParaRPr>
          </a:p>
        </p:txBody>
      </p:sp>
      <p:sp>
        <p:nvSpPr>
          <p:cNvPr id="12" name="Google Shape;325;p17">
            <a:extLst>
              <a:ext uri="{FF2B5EF4-FFF2-40B4-BE49-F238E27FC236}">
                <a16:creationId xmlns:a16="http://schemas.microsoft.com/office/drawing/2014/main" id="{F6FAF72C-1682-4738-ABAC-EA6ED34E8846}"/>
              </a:ext>
            </a:extLst>
          </p:cNvPr>
          <p:cNvSpPr txBox="1"/>
          <p:nvPr/>
        </p:nvSpPr>
        <p:spPr>
          <a:xfrm>
            <a:off x="2276951" y="5360134"/>
            <a:ext cx="7148111"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1:  Know the major social criticisms of marketing</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485E0E4D-9AF8-467B-9471-B27F80AF9127}"/>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81217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5290" y="1549618"/>
            <a:ext cx="11572736" cy="452809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337;p18">
            <a:extLst>
              <a:ext uri="{FF2B5EF4-FFF2-40B4-BE49-F238E27FC236}">
                <a16:creationId xmlns:a16="http://schemas.microsoft.com/office/drawing/2014/main" id="{0600BCE3-485F-47A3-934F-FA022B9D2A94}"/>
              </a:ext>
            </a:extLst>
          </p:cNvPr>
          <p:cNvSpPr txBox="1"/>
          <p:nvPr/>
        </p:nvSpPr>
        <p:spPr>
          <a:xfrm>
            <a:off x="1302616" y="26371"/>
            <a:ext cx="8539089" cy="1325563"/>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dirty="0">
                <a:solidFill>
                  <a:schemeClr val="tx1"/>
                </a:solidFill>
                <a:sym typeface="Aharoni"/>
              </a:rPr>
              <a:t>Citizen &amp; Public Actions to Regulate Marketing</a:t>
            </a:r>
            <a:endParaRPr dirty="0">
              <a:solidFill>
                <a:schemeClr val="tx1"/>
              </a:solidFill>
              <a:sym typeface="Aharoni"/>
            </a:endParaRPr>
          </a:p>
        </p:txBody>
      </p:sp>
      <p:sp>
        <p:nvSpPr>
          <p:cNvPr id="11" name="Google Shape;338;p18">
            <a:extLst>
              <a:ext uri="{FF2B5EF4-FFF2-40B4-BE49-F238E27FC236}">
                <a16:creationId xmlns:a16="http://schemas.microsoft.com/office/drawing/2014/main" id="{E76927D5-541F-4D19-AB2E-A3BCF391191E}"/>
              </a:ext>
            </a:extLst>
          </p:cNvPr>
          <p:cNvSpPr txBox="1"/>
          <p:nvPr/>
        </p:nvSpPr>
        <p:spPr>
          <a:xfrm>
            <a:off x="989404" y="1610200"/>
            <a:ext cx="10259540" cy="3348541"/>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600" b="1">
                <a:solidFill>
                  <a:srgbClr val="000099"/>
                </a:solidFill>
                <a:latin typeface="Calibri"/>
                <a:ea typeface="Calibri"/>
                <a:cs typeface="Calibri"/>
                <a:sym typeface="Calibri"/>
              </a:rPr>
              <a:t>Consumerism</a:t>
            </a:r>
            <a:endParaRPr sz="200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a:solidFill>
                  <a:schemeClr val="dk1"/>
                </a:solidFill>
                <a:latin typeface="Calibri"/>
                <a:ea typeface="Calibri"/>
                <a:cs typeface="Calibri"/>
                <a:sym typeface="Calibri"/>
              </a:rPr>
              <a:t>Traditional seller’s rights</a:t>
            </a:r>
            <a:endParaRPr sz="200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a:solidFill>
                  <a:schemeClr val="dk1"/>
                </a:solidFill>
                <a:latin typeface="Calibri"/>
                <a:ea typeface="Calibri"/>
                <a:cs typeface="Calibri"/>
                <a:sym typeface="Calibri"/>
              </a:rPr>
              <a:t>Traditional buyer’s rights</a:t>
            </a:r>
            <a:endParaRPr sz="200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a:solidFill>
                  <a:schemeClr val="dk1"/>
                </a:solidFill>
                <a:latin typeface="Calibri"/>
                <a:ea typeface="Calibri"/>
                <a:cs typeface="Calibri"/>
                <a:sym typeface="Calibri"/>
              </a:rPr>
              <a:t>Additional rights proposed by consumer advocates</a:t>
            </a:r>
            <a:endParaRPr sz="2000"/>
          </a:p>
          <a:p>
            <a:pPr marL="1143000" marR="0" lvl="2" indent="-228600" algn="l" rtl="0">
              <a:lnSpc>
                <a:spcPct val="90000"/>
              </a:lnSpc>
              <a:spcBef>
                <a:spcPts val="500"/>
              </a:spcBef>
              <a:spcAft>
                <a:spcPts val="0"/>
              </a:spcAft>
              <a:buClr>
                <a:schemeClr val="dk1"/>
              </a:buClr>
              <a:buSzPts val="2000"/>
              <a:buFont typeface="Arial"/>
              <a:buChar char="•"/>
            </a:pPr>
            <a:r>
              <a:rPr lang="en-US" sz="2400" b="0" i="0" u="none" strike="noStrike" cap="none">
                <a:solidFill>
                  <a:schemeClr val="dk1"/>
                </a:solidFill>
                <a:latin typeface="Calibri"/>
                <a:ea typeface="Calibri"/>
                <a:cs typeface="Calibri"/>
                <a:sym typeface="Calibri"/>
              </a:rPr>
              <a:t> Each proposed right has led to more  specific proposals by consumerists</a:t>
            </a:r>
            <a:endParaRPr sz="2400" b="0" i="0" u="none" strike="noStrike" cap="none">
              <a:solidFill>
                <a:schemeClr val="dk1"/>
              </a:solidFill>
              <a:latin typeface="Calibri"/>
              <a:ea typeface="Calibri"/>
              <a:cs typeface="Calibri"/>
              <a:sym typeface="Calibri"/>
            </a:endParaRPr>
          </a:p>
        </p:txBody>
      </p:sp>
      <p:sp>
        <p:nvSpPr>
          <p:cNvPr id="12" name="Google Shape;339;p18">
            <a:extLst>
              <a:ext uri="{FF2B5EF4-FFF2-40B4-BE49-F238E27FC236}">
                <a16:creationId xmlns:a16="http://schemas.microsoft.com/office/drawing/2014/main" id="{AB8BE4E2-8FD5-4E1F-8121-C4D34F0FE815}"/>
              </a:ext>
            </a:extLst>
          </p:cNvPr>
          <p:cNvSpPr txBox="1"/>
          <p:nvPr/>
        </p:nvSpPr>
        <p:spPr>
          <a:xfrm>
            <a:off x="911888" y="5099514"/>
            <a:ext cx="10259540"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2:  Be able to define and understand consumerism and environmentalism</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31AE5386-E0CE-4BB2-87B7-91CBDD438537}"/>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86825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351;p19">
            <a:extLst>
              <a:ext uri="{FF2B5EF4-FFF2-40B4-BE49-F238E27FC236}">
                <a16:creationId xmlns:a16="http://schemas.microsoft.com/office/drawing/2014/main" id="{FCC3D741-CB6F-4D24-B273-A5ABC9F3B55F}"/>
              </a:ext>
            </a:extLst>
          </p:cNvPr>
          <p:cNvSpPr txBox="1"/>
          <p:nvPr/>
        </p:nvSpPr>
        <p:spPr>
          <a:xfrm>
            <a:off x="1776100" y="103782"/>
            <a:ext cx="7592122" cy="1325563"/>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dirty="0">
                <a:solidFill>
                  <a:schemeClr val="tx1"/>
                </a:solidFill>
                <a:sym typeface="Aharoni"/>
              </a:rPr>
              <a:t>Citizen &amp; Public Actions to Regulate Marketing</a:t>
            </a:r>
            <a:endParaRPr dirty="0">
              <a:solidFill>
                <a:schemeClr val="tx1"/>
              </a:solidFill>
              <a:sym typeface="Aharoni"/>
            </a:endParaRPr>
          </a:p>
        </p:txBody>
      </p:sp>
      <p:sp>
        <p:nvSpPr>
          <p:cNvPr id="11" name="Google Shape;352;p19">
            <a:extLst>
              <a:ext uri="{FF2B5EF4-FFF2-40B4-BE49-F238E27FC236}">
                <a16:creationId xmlns:a16="http://schemas.microsoft.com/office/drawing/2014/main" id="{1CBA9ACA-2C10-4D4B-8327-B445DA190E06}"/>
              </a:ext>
            </a:extLst>
          </p:cNvPr>
          <p:cNvSpPr txBox="1"/>
          <p:nvPr/>
        </p:nvSpPr>
        <p:spPr>
          <a:xfrm>
            <a:off x="661181" y="1825625"/>
            <a:ext cx="11015003" cy="3521795"/>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fontScale="92500" lnSpcReduction="10000"/>
          </a:bodyPr>
          <a:lstStyle/>
          <a:p>
            <a:pPr marL="342900" marR="0" lvl="0" indent="-342900" algn="l" rtl="0">
              <a:lnSpc>
                <a:spcPct val="90000"/>
              </a:lnSpc>
              <a:spcBef>
                <a:spcPts val="0"/>
              </a:spcBef>
              <a:spcAft>
                <a:spcPts val="0"/>
              </a:spcAft>
              <a:buClr>
                <a:schemeClr val="dk1"/>
              </a:buClr>
              <a:buSzPts val="3200"/>
              <a:buFont typeface="Arial"/>
              <a:buChar char="•"/>
            </a:pPr>
            <a:r>
              <a:rPr lang="en-US" sz="3600" b="1" dirty="0">
                <a:solidFill>
                  <a:srgbClr val="000099"/>
                </a:solidFill>
                <a:latin typeface="Calibri"/>
                <a:ea typeface="Calibri"/>
                <a:cs typeface="Calibri"/>
                <a:sym typeface="Calibri"/>
              </a:rPr>
              <a:t>Environmentalism</a:t>
            </a:r>
            <a:endParaRPr sz="20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dirty="0">
                <a:solidFill>
                  <a:schemeClr val="dk1"/>
                </a:solidFill>
                <a:latin typeface="Calibri"/>
                <a:ea typeface="Calibri"/>
                <a:cs typeface="Calibri"/>
                <a:sym typeface="Calibri"/>
              </a:rPr>
              <a:t>An organized movement of concerned citizens, businesses and government agencies to protect and improve people’s living environment</a:t>
            </a:r>
            <a:endParaRPr sz="20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dirty="0">
                <a:solidFill>
                  <a:schemeClr val="dk1"/>
                </a:solidFill>
                <a:latin typeface="Calibri"/>
                <a:ea typeface="Calibri"/>
                <a:cs typeface="Calibri"/>
                <a:sym typeface="Calibri"/>
              </a:rPr>
              <a:t>Environmental Sustainability</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 Pollution prevention</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 Product stewardship</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 New environmental technology</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 Sustainability vision</a:t>
            </a:r>
            <a:endParaRPr sz="2400" b="1" i="0" u="none" strike="noStrike" cap="none" dirty="0">
              <a:solidFill>
                <a:schemeClr val="dk1"/>
              </a:solidFill>
              <a:latin typeface="Calibri"/>
              <a:ea typeface="Calibri"/>
              <a:cs typeface="Calibri"/>
              <a:sym typeface="Calibri"/>
            </a:endParaRPr>
          </a:p>
        </p:txBody>
      </p:sp>
      <p:sp>
        <p:nvSpPr>
          <p:cNvPr id="12" name="Google Shape;353;p19">
            <a:extLst>
              <a:ext uri="{FF2B5EF4-FFF2-40B4-BE49-F238E27FC236}">
                <a16:creationId xmlns:a16="http://schemas.microsoft.com/office/drawing/2014/main" id="{8CB6D45A-299F-4991-B762-4E8151F24AD1}"/>
              </a:ext>
            </a:extLst>
          </p:cNvPr>
          <p:cNvSpPr txBox="1"/>
          <p:nvPr/>
        </p:nvSpPr>
        <p:spPr>
          <a:xfrm>
            <a:off x="1037992" y="5526406"/>
            <a:ext cx="10515600"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2:  Be able to define and understand consumerism and environmentalism</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F4528E92-8A1E-44DB-A1EB-9BE18ECF23A3}"/>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23618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365;p20">
            <a:extLst>
              <a:ext uri="{FF2B5EF4-FFF2-40B4-BE49-F238E27FC236}">
                <a16:creationId xmlns:a16="http://schemas.microsoft.com/office/drawing/2014/main" id="{AD022404-37F5-4679-BE85-0BFFC327B4AD}"/>
              </a:ext>
            </a:extLst>
          </p:cNvPr>
          <p:cNvSpPr txBox="1"/>
          <p:nvPr/>
        </p:nvSpPr>
        <p:spPr>
          <a:xfrm>
            <a:off x="1799607" y="95089"/>
            <a:ext cx="8104048" cy="1325563"/>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dirty="0">
                <a:solidFill>
                  <a:schemeClr val="tx1"/>
                </a:solidFill>
                <a:sym typeface="Aharoni"/>
              </a:rPr>
              <a:t>Citizen &amp; Public Actions to Regulate Marketing</a:t>
            </a:r>
            <a:endParaRPr dirty="0">
              <a:solidFill>
                <a:schemeClr val="tx1"/>
              </a:solidFill>
              <a:sym typeface="Aharoni"/>
            </a:endParaRPr>
          </a:p>
        </p:txBody>
      </p:sp>
      <p:sp>
        <p:nvSpPr>
          <p:cNvPr id="11" name="Google Shape;366;p20">
            <a:extLst>
              <a:ext uri="{FF2B5EF4-FFF2-40B4-BE49-F238E27FC236}">
                <a16:creationId xmlns:a16="http://schemas.microsoft.com/office/drawing/2014/main" id="{0CF53A0E-0611-475C-B5D8-6D0B02E8526F}"/>
              </a:ext>
            </a:extLst>
          </p:cNvPr>
          <p:cNvSpPr txBox="1"/>
          <p:nvPr/>
        </p:nvSpPr>
        <p:spPr>
          <a:xfrm>
            <a:off x="860502" y="1610199"/>
            <a:ext cx="10493297" cy="3560414"/>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lnSpcReduction="10000"/>
          </a:bodyPr>
          <a:lstStyle/>
          <a:p>
            <a:pPr marL="342900" marR="0" lvl="0" indent="-342900" algn="l" rtl="0">
              <a:lnSpc>
                <a:spcPct val="90000"/>
              </a:lnSpc>
              <a:spcBef>
                <a:spcPts val="0"/>
              </a:spcBef>
              <a:spcAft>
                <a:spcPts val="0"/>
              </a:spcAft>
              <a:buClr>
                <a:schemeClr val="dk1"/>
              </a:buClr>
              <a:buSzPts val="3200"/>
              <a:buFont typeface="Arial"/>
              <a:buChar char="•"/>
            </a:pPr>
            <a:r>
              <a:rPr lang="en-US" sz="3600" b="1" dirty="0">
                <a:solidFill>
                  <a:srgbClr val="000099"/>
                </a:solidFill>
                <a:latin typeface="Calibri"/>
                <a:ea typeface="Calibri"/>
                <a:cs typeface="Calibri"/>
                <a:sym typeface="Calibri"/>
              </a:rPr>
              <a:t>Public Actions to Regulate Marketing</a:t>
            </a:r>
            <a:endParaRPr sz="20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dirty="0">
                <a:solidFill>
                  <a:schemeClr val="dk1"/>
                </a:solidFill>
                <a:latin typeface="Calibri"/>
                <a:ea typeface="Calibri"/>
                <a:cs typeface="Calibri"/>
                <a:sym typeface="Calibri"/>
              </a:rPr>
              <a:t>Major legal issues affect every area of marketing management, including:</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 Selling and advertising decisions</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 Channel decisions</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 Product decisions</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 Packaging decisions</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 Price decisions</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 Competitive reaction decisions</a:t>
            </a:r>
            <a:endParaRPr sz="2400" b="1" i="0" u="none" strike="noStrike" cap="none" dirty="0">
              <a:solidFill>
                <a:schemeClr val="dk1"/>
              </a:solidFill>
              <a:latin typeface="Calibri"/>
              <a:ea typeface="Calibri"/>
              <a:cs typeface="Calibri"/>
              <a:sym typeface="Calibri"/>
            </a:endParaRPr>
          </a:p>
        </p:txBody>
      </p:sp>
      <p:sp>
        <p:nvSpPr>
          <p:cNvPr id="12" name="Google Shape;367;p20">
            <a:extLst>
              <a:ext uri="{FF2B5EF4-FFF2-40B4-BE49-F238E27FC236}">
                <a16:creationId xmlns:a16="http://schemas.microsoft.com/office/drawing/2014/main" id="{DDFEFC6A-1838-4548-96B0-E3380786CFF5}"/>
              </a:ext>
            </a:extLst>
          </p:cNvPr>
          <p:cNvSpPr txBox="1"/>
          <p:nvPr/>
        </p:nvSpPr>
        <p:spPr>
          <a:xfrm>
            <a:off x="1266591" y="5376866"/>
            <a:ext cx="10493297"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2:  Be able to define and understand consumerism and environmentalism</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63793F9B-AECF-46D3-BBD4-7136F189018A}"/>
              </a:ext>
            </a:extLst>
          </p:cNvPr>
          <p:cNvSpPr txBox="1"/>
          <p:nvPr/>
        </p:nvSpPr>
        <p:spPr>
          <a:xfrm>
            <a:off x="9264625" y="6304506"/>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34565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379;p21">
            <a:extLst>
              <a:ext uri="{FF2B5EF4-FFF2-40B4-BE49-F238E27FC236}">
                <a16:creationId xmlns:a16="http://schemas.microsoft.com/office/drawing/2014/main" id="{D4086AB0-B55D-4DFF-B3F2-D3AE873E8617}"/>
              </a:ext>
            </a:extLst>
          </p:cNvPr>
          <p:cNvSpPr txBox="1"/>
          <p:nvPr/>
        </p:nvSpPr>
        <p:spPr>
          <a:xfrm>
            <a:off x="1514707" y="95089"/>
            <a:ext cx="8304541" cy="1178608"/>
          </a:xfrm>
          <a:prstGeom prst="rect">
            <a:avLst/>
          </a:prstGeom>
          <a:noFill/>
          <a:ln>
            <a:noFill/>
          </a:ln>
        </p:spPr>
        <p:txBody>
          <a:bodyPr spcFirstLastPara="1" wrap="square" lIns="91425" tIns="45700" rIns="91425" bIns="45700" anchor="ctr" anchorCtr="0">
            <a:normAutofit fontScale="92500" lnSpcReduction="10000"/>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dirty="0">
                <a:solidFill>
                  <a:schemeClr val="tx1"/>
                </a:solidFill>
                <a:sym typeface="Aharoni"/>
              </a:rPr>
              <a:t>Business Actions Toward Socially Responsible Marketing</a:t>
            </a:r>
            <a:endParaRPr dirty="0">
              <a:solidFill>
                <a:schemeClr val="tx1"/>
              </a:solidFill>
              <a:sym typeface="Aharoni"/>
            </a:endParaRPr>
          </a:p>
        </p:txBody>
      </p:sp>
      <p:sp>
        <p:nvSpPr>
          <p:cNvPr id="11" name="Google Shape;380;p21">
            <a:extLst>
              <a:ext uri="{FF2B5EF4-FFF2-40B4-BE49-F238E27FC236}">
                <a16:creationId xmlns:a16="http://schemas.microsoft.com/office/drawing/2014/main" id="{4E4E248B-068E-46FD-BA5D-EAF35D534726}"/>
              </a:ext>
            </a:extLst>
          </p:cNvPr>
          <p:cNvSpPr txBox="1"/>
          <p:nvPr/>
        </p:nvSpPr>
        <p:spPr>
          <a:xfrm>
            <a:off x="1672682" y="1825625"/>
            <a:ext cx="9681117" cy="3426599"/>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4000" b="1" dirty="0">
                <a:solidFill>
                  <a:srgbClr val="000099"/>
                </a:solidFill>
                <a:latin typeface="Calibri"/>
                <a:ea typeface="Calibri"/>
                <a:cs typeface="Calibri"/>
                <a:sym typeface="Calibri"/>
              </a:rPr>
              <a:t>Enlightened Marketing</a:t>
            </a:r>
            <a:endParaRPr sz="24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600" b="1" i="0" u="none" strike="noStrike" cap="none" dirty="0">
                <a:solidFill>
                  <a:schemeClr val="dk1"/>
                </a:solidFill>
                <a:latin typeface="Calibri"/>
                <a:ea typeface="Calibri"/>
                <a:cs typeface="Calibri"/>
                <a:sym typeface="Calibri"/>
              </a:rPr>
              <a:t>Customer-Oriented Marketing:</a:t>
            </a:r>
            <a:endParaRPr sz="2400" dirty="0"/>
          </a:p>
          <a:p>
            <a:pPr marL="1143000" marR="0" lvl="2" indent="-228600" algn="l" rtl="0">
              <a:lnSpc>
                <a:spcPct val="90000"/>
              </a:lnSpc>
              <a:spcBef>
                <a:spcPts val="500"/>
              </a:spcBef>
              <a:spcAft>
                <a:spcPts val="0"/>
              </a:spcAft>
              <a:buClr>
                <a:schemeClr val="dk1"/>
              </a:buClr>
              <a:buSzPts val="2000"/>
              <a:buFont typeface="Arial"/>
              <a:buChar char="•"/>
            </a:pPr>
            <a:r>
              <a:rPr lang="en-US" sz="2800" b="1" i="0" u="none" strike="noStrike" cap="none" dirty="0">
                <a:solidFill>
                  <a:schemeClr val="dk1"/>
                </a:solidFill>
                <a:latin typeface="Calibri"/>
                <a:ea typeface="Calibri"/>
                <a:cs typeface="Calibri"/>
                <a:sym typeface="Calibri"/>
              </a:rPr>
              <a:t>Companies view and organize their marketing activities from the consumer’s point of view.</a:t>
            </a:r>
            <a:endParaRPr sz="24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600" b="1" i="0" u="none" strike="noStrike" cap="none" dirty="0">
                <a:solidFill>
                  <a:schemeClr val="dk1"/>
                </a:solidFill>
                <a:latin typeface="Calibri"/>
                <a:ea typeface="Calibri"/>
                <a:cs typeface="Calibri"/>
                <a:sym typeface="Calibri"/>
              </a:rPr>
              <a:t>Innovative Marketing:</a:t>
            </a:r>
            <a:endParaRPr sz="2400" dirty="0"/>
          </a:p>
          <a:p>
            <a:pPr marL="1143000" marR="0" lvl="2" indent="-228600" algn="l" rtl="0">
              <a:lnSpc>
                <a:spcPct val="90000"/>
              </a:lnSpc>
              <a:spcBef>
                <a:spcPts val="500"/>
              </a:spcBef>
              <a:spcAft>
                <a:spcPts val="0"/>
              </a:spcAft>
              <a:buClr>
                <a:schemeClr val="dk1"/>
              </a:buClr>
              <a:buSzPts val="2000"/>
              <a:buFont typeface="Arial"/>
              <a:buChar char="•"/>
            </a:pPr>
            <a:r>
              <a:rPr lang="en-US" sz="2800" b="1" i="0" u="none" strike="noStrike" cap="none" dirty="0">
                <a:solidFill>
                  <a:schemeClr val="dk1"/>
                </a:solidFill>
                <a:latin typeface="Calibri"/>
                <a:ea typeface="Calibri"/>
                <a:cs typeface="Calibri"/>
                <a:sym typeface="Calibri"/>
              </a:rPr>
              <a:t>Companies seek real product and marketing improvements.</a:t>
            </a:r>
            <a:endParaRPr sz="2800" b="1" i="0" u="none" strike="noStrike" cap="none" dirty="0">
              <a:solidFill>
                <a:schemeClr val="dk1"/>
              </a:solidFill>
              <a:latin typeface="Calibri"/>
              <a:ea typeface="Calibri"/>
              <a:cs typeface="Calibri"/>
              <a:sym typeface="Calibri"/>
            </a:endParaRPr>
          </a:p>
        </p:txBody>
      </p:sp>
      <p:sp>
        <p:nvSpPr>
          <p:cNvPr id="12" name="Google Shape;381;p21">
            <a:extLst>
              <a:ext uri="{FF2B5EF4-FFF2-40B4-BE49-F238E27FC236}">
                <a16:creationId xmlns:a16="http://schemas.microsoft.com/office/drawing/2014/main" id="{30390040-109C-4609-80E7-3250FBC7E59B}"/>
              </a:ext>
            </a:extLst>
          </p:cNvPr>
          <p:cNvSpPr txBox="1"/>
          <p:nvPr/>
        </p:nvSpPr>
        <p:spPr>
          <a:xfrm>
            <a:off x="2228385" y="5467649"/>
            <a:ext cx="8111516"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3:  Learn the principles of socially responsible marketing</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FABB355A-1EB0-4DF2-85E8-9978187B4D2B}"/>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60311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393;p22">
            <a:extLst>
              <a:ext uri="{FF2B5EF4-FFF2-40B4-BE49-F238E27FC236}">
                <a16:creationId xmlns:a16="http://schemas.microsoft.com/office/drawing/2014/main" id="{52979F43-3418-4C39-8623-862341287415}"/>
              </a:ext>
            </a:extLst>
          </p:cNvPr>
          <p:cNvSpPr txBox="1"/>
          <p:nvPr/>
        </p:nvSpPr>
        <p:spPr>
          <a:xfrm>
            <a:off x="1650924" y="258710"/>
            <a:ext cx="8382000" cy="1143000"/>
          </a:xfrm>
          <a:prstGeom prst="rect">
            <a:avLst/>
          </a:prstGeom>
          <a:noFill/>
          <a:ln>
            <a:noFill/>
          </a:ln>
        </p:spPr>
        <p:txBody>
          <a:bodyPr spcFirstLastPara="1" wrap="square" lIns="91425" tIns="45700" rIns="91425" bIns="45700" anchor="ctr" anchorCtr="0">
            <a:normAutofit fontScale="92500" lnSpcReduction="10000"/>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dirty="0">
                <a:solidFill>
                  <a:schemeClr val="tx1"/>
                </a:solidFill>
                <a:sym typeface="Aharoni"/>
              </a:rPr>
              <a:t>Business Actions Toward Socially Responsible Marketing</a:t>
            </a:r>
            <a:endParaRPr dirty="0">
              <a:solidFill>
                <a:schemeClr val="tx1"/>
              </a:solidFill>
              <a:sym typeface="Aharoni"/>
            </a:endParaRPr>
          </a:p>
        </p:txBody>
      </p:sp>
      <p:sp>
        <p:nvSpPr>
          <p:cNvPr id="11" name="Google Shape;394;p22">
            <a:extLst>
              <a:ext uri="{FF2B5EF4-FFF2-40B4-BE49-F238E27FC236}">
                <a16:creationId xmlns:a16="http://schemas.microsoft.com/office/drawing/2014/main" id="{54FD1EE9-7FC5-40B4-B1AF-94A144CD44B1}"/>
              </a:ext>
            </a:extLst>
          </p:cNvPr>
          <p:cNvSpPr txBox="1"/>
          <p:nvPr/>
        </p:nvSpPr>
        <p:spPr>
          <a:xfrm>
            <a:off x="2200041" y="1829795"/>
            <a:ext cx="8352263" cy="3259331"/>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600" b="1" dirty="0">
                <a:solidFill>
                  <a:srgbClr val="000099"/>
                </a:solidFill>
                <a:latin typeface="Calibri"/>
                <a:ea typeface="Calibri"/>
                <a:cs typeface="Calibri"/>
                <a:sym typeface="Calibri"/>
              </a:rPr>
              <a:t>Enlightened Marketing</a:t>
            </a:r>
            <a:endParaRPr sz="20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dirty="0">
                <a:solidFill>
                  <a:schemeClr val="dk1"/>
                </a:solidFill>
                <a:latin typeface="Calibri"/>
                <a:ea typeface="Calibri"/>
                <a:cs typeface="Calibri"/>
                <a:sym typeface="Calibri"/>
              </a:rPr>
              <a:t>Value Marketing:</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1" i="0" u="none" strike="noStrike" cap="none" dirty="0">
                <a:solidFill>
                  <a:schemeClr val="dk1"/>
                </a:solidFill>
                <a:latin typeface="Calibri"/>
                <a:ea typeface="Calibri"/>
                <a:cs typeface="Calibri"/>
                <a:sym typeface="Calibri"/>
              </a:rPr>
              <a:t>Companies put most of their resources into value-building marketing investments.</a:t>
            </a:r>
            <a:endParaRPr sz="20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dirty="0">
                <a:solidFill>
                  <a:schemeClr val="dk1"/>
                </a:solidFill>
                <a:latin typeface="Calibri"/>
                <a:ea typeface="Calibri"/>
                <a:cs typeface="Calibri"/>
                <a:sym typeface="Calibri"/>
              </a:rPr>
              <a:t>Sense-of-Mission Marketing:</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800" b="1" i="0" u="none" strike="noStrike" cap="none" dirty="0">
                <a:solidFill>
                  <a:schemeClr val="dk1"/>
                </a:solidFill>
                <a:latin typeface="Calibri"/>
                <a:ea typeface="Calibri"/>
                <a:cs typeface="Calibri"/>
                <a:sym typeface="Calibri"/>
              </a:rPr>
              <a:t>Companies</a:t>
            </a:r>
            <a:r>
              <a:rPr lang="en-US" sz="2400" b="1" i="0" u="none" strike="noStrike" cap="none" dirty="0">
                <a:solidFill>
                  <a:schemeClr val="dk1"/>
                </a:solidFill>
                <a:latin typeface="Calibri"/>
                <a:ea typeface="Calibri"/>
                <a:cs typeface="Calibri"/>
                <a:sym typeface="Calibri"/>
              </a:rPr>
              <a:t> define their mission in broad social terms, rather than in narrow product terms.</a:t>
            </a:r>
            <a:endParaRPr sz="2400" b="1" i="0" u="none" strike="noStrike" cap="none" dirty="0">
              <a:solidFill>
                <a:schemeClr val="dk1"/>
              </a:solidFill>
              <a:latin typeface="Calibri"/>
              <a:ea typeface="Calibri"/>
              <a:cs typeface="Calibri"/>
              <a:sym typeface="Calibri"/>
            </a:endParaRPr>
          </a:p>
        </p:txBody>
      </p:sp>
      <p:sp>
        <p:nvSpPr>
          <p:cNvPr id="12" name="Google Shape;395;p22">
            <a:extLst>
              <a:ext uri="{FF2B5EF4-FFF2-40B4-BE49-F238E27FC236}">
                <a16:creationId xmlns:a16="http://schemas.microsoft.com/office/drawing/2014/main" id="{BD8A193B-D6F5-4347-A240-F7DB79E99AF0}"/>
              </a:ext>
            </a:extLst>
          </p:cNvPr>
          <p:cNvSpPr txBox="1"/>
          <p:nvPr/>
        </p:nvSpPr>
        <p:spPr>
          <a:xfrm>
            <a:off x="2440788" y="5319130"/>
            <a:ext cx="8111516"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3:  Learn the principles of socially responsible marketing</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A0D2ACF4-1756-4AC6-AC6C-89E831B20F53}"/>
              </a:ext>
            </a:extLst>
          </p:cNvPr>
          <p:cNvSpPr txBox="1"/>
          <p:nvPr/>
        </p:nvSpPr>
        <p:spPr>
          <a:xfrm>
            <a:off x="9264625" y="6304506"/>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95541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1"/>
            <a:ext cx="11572736" cy="4775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407;p23">
            <a:extLst>
              <a:ext uri="{FF2B5EF4-FFF2-40B4-BE49-F238E27FC236}">
                <a16:creationId xmlns:a16="http://schemas.microsoft.com/office/drawing/2014/main" id="{714A0292-0654-4894-9998-B814076BF0D6}"/>
              </a:ext>
            </a:extLst>
          </p:cNvPr>
          <p:cNvSpPr txBox="1"/>
          <p:nvPr/>
        </p:nvSpPr>
        <p:spPr>
          <a:xfrm>
            <a:off x="1716291" y="1825625"/>
            <a:ext cx="8754703" cy="3559038"/>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600"/>
              <a:buFont typeface="Arial"/>
              <a:buChar char="•"/>
            </a:pPr>
            <a:r>
              <a:rPr lang="en-US" sz="4000" b="1">
                <a:solidFill>
                  <a:srgbClr val="000099"/>
                </a:solidFill>
                <a:latin typeface="Calibri"/>
                <a:ea typeface="Calibri"/>
                <a:cs typeface="Calibri"/>
                <a:sym typeface="Calibri"/>
              </a:rPr>
              <a:t>Enlightened Marketing</a:t>
            </a:r>
            <a:endParaRPr sz="2000"/>
          </a:p>
          <a:p>
            <a:pPr marL="742950" marR="0" lvl="1" indent="-285750" algn="l" rtl="0">
              <a:lnSpc>
                <a:spcPct val="90000"/>
              </a:lnSpc>
              <a:spcBef>
                <a:spcPts val="320"/>
              </a:spcBef>
              <a:spcAft>
                <a:spcPts val="0"/>
              </a:spcAft>
              <a:buClr>
                <a:srgbClr val="000099"/>
              </a:buClr>
              <a:buSzPts val="3200"/>
              <a:buFont typeface="Noto Sans Symbols"/>
              <a:buChar char="▪"/>
            </a:pPr>
            <a:r>
              <a:rPr lang="en-US" sz="3600" b="1" i="0" u="none" strike="noStrike" cap="none">
                <a:solidFill>
                  <a:schemeClr val="dk1"/>
                </a:solidFill>
                <a:latin typeface="Calibri"/>
                <a:ea typeface="Calibri"/>
                <a:cs typeface="Calibri"/>
                <a:sym typeface="Calibri"/>
              </a:rPr>
              <a:t>Societal Marketing:</a:t>
            </a:r>
            <a:endParaRPr sz="2000"/>
          </a:p>
          <a:p>
            <a:pPr marL="1143000" marR="0" lvl="2" indent="-228600" algn="l" rtl="0">
              <a:lnSpc>
                <a:spcPct val="90000"/>
              </a:lnSpc>
              <a:spcBef>
                <a:spcPts val="500"/>
              </a:spcBef>
              <a:spcAft>
                <a:spcPts val="0"/>
              </a:spcAft>
              <a:buClr>
                <a:schemeClr val="dk1"/>
              </a:buClr>
              <a:buSzPts val="2400"/>
              <a:buFont typeface="Arial"/>
              <a:buChar char="•"/>
            </a:pPr>
            <a:r>
              <a:rPr lang="en-US" sz="2800" b="1" i="0" u="none" strike="noStrike" cap="none">
                <a:solidFill>
                  <a:schemeClr val="dk1"/>
                </a:solidFill>
                <a:latin typeface="Calibri"/>
                <a:ea typeface="Calibri"/>
                <a:cs typeface="Calibri"/>
                <a:sym typeface="Calibri"/>
              </a:rPr>
              <a:t> Companies make marketing decisions </a:t>
            </a:r>
            <a:br>
              <a:rPr lang="en-US" sz="2800" b="1" i="0" u="none" strike="noStrike" cap="none">
                <a:solidFill>
                  <a:schemeClr val="dk1"/>
                </a:solidFill>
                <a:latin typeface="Calibri"/>
                <a:ea typeface="Calibri"/>
                <a:cs typeface="Calibri"/>
                <a:sym typeface="Calibri"/>
              </a:rPr>
            </a:br>
            <a:r>
              <a:rPr lang="en-US" sz="2800" b="1" i="0" u="none" strike="noStrike" cap="none">
                <a:solidFill>
                  <a:schemeClr val="dk1"/>
                </a:solidFill>
                <a:latin typeface="Calibri"/>
                <a:ea typeface="Calibri"/>
                <a:cs typeface="Calibri"/>
                <a:sym typeface="Calibri"/>
              </a:rPr>
              <a:t> by considering consumers’ wants, the  </a:t>
            </a:r>
            <a:br>
              <a:rPr lang="en-US" sz="2800" b="1" i="0" u="none" strike="noStrike" cap="none">
                <a:solidFill>
                  <a:schemeClr val="dk1"/>
                </a:solidFill>
                <a:latin typeface="Calibri"/>
                <a:ea typeface="Calibri"/>
                <a:cs typeface="Calibri"/>
                <a:sym typeface="Calibri"/>
              </a:rPr>
            </a:br>
            <a:r>
              <a:rPr lang="en-US" sz="2800" b="1" i="0" u="none" strike="noStrike" cap="none">
                <a:solidFill>
                  <a:schemeClr val="dk1"/>
                </a:solidFill>
                <a:latin typeface="Calibri"/>
                <a:ea typeface="Calibri"/>
                <a:cs typeface="Calibri"/>
                <a:sym typeface="Calibri"/>
              </a:rPr>
              <a:t> company’s requirements, consumers’ </a:t>
            </a:r>
            <a:br>
              <a:rPr lang="en-US" sz="2800" b="1" i="0" u="none" strike="noStrike" cap="none">
                <a:solidFill>
                  <a:schemeClr val="dk1"/>
                </a:solidFill>
                <a:latin typeface="Calibri"/>
                <a:ea typeface="Calibri"/>
                <a:cs typeface="Calibri"/>
                <a:sym typeface="Calibri"/>
              </a:rPr>
            </a:br>
            <a:r>
              <a:rPr lang="en-US" sz="2800" b="1" i="0" u="none" strike="noStrike" cap="none">
                <a:solidFill>
                  <a:schemeClr val="dk1"/>
                </a:solidFill>
                <a:latin typeface="Calibri"/>
                <a:ea typeface="Calibri"/>
                <a:cs typeface="Calibri"/>
                <a:sym typeface="Calibri"/>
              </a:rPr>
              <a:t> long-run interests, and society’s </a:t>
            </a:r>
            <a:br>
              <a:rPr lang="en-US" sz="2800" b="1" i="0" u="none" strike="noStrike" cap="none">
                <a:solidFill>
                  <a:schemeClr val="dk1"/>
                </a:solidFill>
                <a:latin typeface="Calibri"/>
                <a:ea typeface="Calibri"/>
                <a:cs typeface="Calibri"/>
                <a:sym typeface="Calibri"/>
              </a:rPr>
            </a:br>
            <a:r>
              <a:rPr lang="en-US" sz="2800" b="1" i="0" u="none" strike="noStrike" cap="none">
                <a:solidFill>
                  <a:schemeClr val="dk1"/>
                </a:solidFill>
                <a:latin typeface="Calibri"/>
                <a:ea typeface="Calibri"/>
                <a:cs typeface="Calibri"/>
                <a:sym typeface="Calibri"/>
              </a:rPr>
              <a:t> long-run interests.</a:t>
            </a:r>
            <a:endParaRPr sz="2800" b="1" i="0" u="none" strike="noStrike" cap="none">
              <a:solidFill>
                <a:schemeClr val="dk1"/>
              </a:solidFill>
              <a:latin typeface="Calibri"/>
              <a:ea typeface="Calibri"/>
              <a:cs typeface="Calibri"/>
              <a:sym typeface="Calibri"/>
            </a:endParaRPr>
          </a:p>
        </p:txBody>
      </p:sp>
      <p:sp>
        <p:nvSpPr>
          <p:cNvPr id="11" name="Google Shape;408;p23">
            <a:extLst>
              <a:ext uri="{FF2B5EF4-FFF2-40B4-BE49-F238E27FC236}">
                <a16:creationId xmlns:a16="http://schemas.microsoft.com/office/drawing/2014/main" id="{843C2239-2F64-453A-A3DF-228D7AEDBDD2}"/>
              </a:ext>
            </a:extLst>
          </p:cNvPr>
          <p:cNvSpPr txBox="1"/>
          <p:nvPr/>
        </p:nvSpPr>
        <p:spPr>
          <a:xfrm>
            <a:off x="1234896" y="248201"/>
            <a:ext cx="8534400" cy="1143000"/>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sz="3600" dirty="0">
                <a:solidFill>
                  <a:schemeClr val="tx1"/>
                </a:solidFill>
                <a:sym typeface="Aharoni"/>
              </a:rPr>
              <a:t>Business Actions Toward Socially Responsible Marketing</a:t>
            </a:r>
            <a:endParaRPr sz="3600" dirty="0">
              <a:solidFill>
                <a:schemeClr val="tx1"/>
              </a:solidFill>
              <a:sym typeface="Aharoni"/>
            </a:endParaRPr>
          </a:p>
        </p:txBody>
      </p:sp>
      <p:sp>
        <p:nvSpPr>
          <p:cNvPr id="12" name="Google Shape;409;p23">
            <a:extLst>
              <a:ext uri="{FF2B5EF4-FFF2-40B4-BE49-F238E27FC236}">
                <a16:creationId xmlns:a16="http://schemas.microsoft.com/office/drawing/2014/main" id="{40E900FF-3B7A-4C97-ADBF-58BBA3CDF478}"/>
              </a:ext>
            </a:extLst>
          </p:cNvPr>
          <p:cNvSpPr txBox="1"/>
          <p:nvPr/>
        </p:nvSpPr>
        <p:spPr>
          <a:xfrm>
            <a:off x="2139176" y="5519185"/>
            <a:ext cx="8111516"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3:  Learn the principles of socially responsible marketing</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91557E1C-C154-4D68-8B59-C814087FAA9E}"/>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88291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421;p24">
            <a:extLst>
              <a:ext uri="{FF2B5EF4-FFF2-40B4-BE49-F238E27FC236}">
                <a16:creationId xmlns:a16="http://schemas.microsoft.com/office/drawing/2014/main" id="{25EE6B75-08AF-4435-9C76-81C534DDAE3C}"/>
              </a:ext>
            </a:extLst>
          </p:cNvPr>
          <p:cNvSpPr txBox="1"/>
          <p:nvPr/>
        </p:nvSpPr>
        <p:spPr>
          <a:xfrm>
            <a:off x="1401150" y="249800"/>
            <a:ext cx="8534400" cy="1143000"/>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sz="3600" dirty="0">
                <a:solidFill>
                  <a:schemeClr val="tx1"/>
                </a:solidFill>
                <a:sym typeface="Aharoni"/>
              </a:rPr>
              <a:t>Business Actions Toward Socially Responsible Marketing</a:t>
            </a:r>
            <a:endParaRPr sz="3600" dirty="0">
              <a:solidFill>
                <a:schemeClr val="tx1"/>
              </a:solidFill>
              <a:sym typeface="Aharoni"/>
            </a:endParaRPr>
          </a:p>
        </p:txBody>
      </p:sp>
      <p:sp>
        <p:nvSpPr>
          <p:cNvPr id="11" name="Google Shape;422;p24">
            <a:extLst>
              <a:ext uri="{FF2B5EF4-FFF2-40B4-BE49-F238E27FC236}">
                <a16:creationId xmlns:a16="http://schemas.microsoft.com/office/drawing/2014/main" id="{639A4CCE-E7B2-49FE-9CB9-F9C2914D744B}"/>
              </a:ext>
            </a:extLst>
          </p:cNvPr>
          <p:cNvSpPr txBox="1"/>
          <p:nvPr/>
        </p:nvSpPr>
        <p:spPr>
          <a:xfrm>
            <a:off x="2319454" y="1611268"/>
            <a:ext cx="8185406" cy="3500415"/>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4000" b="1">
                <a:solidFill>
                  <a:srgbClr val="000099"/>
                </a:solidFill>
                <a:latin typeface="Calibri"/>
                <a:ea typeface="Calibri"/>
                <a:cs typeface="Calibri"/>
                <a:sym typeface="Calibri"/>
              </a:rPr>
              <a:t>Enlightened Marketing</a:t>
            </a:r>
            <a:endParaRPr sz="2400"/>
          </a:p>
          <a:p>
            <a:pPr marL="742950" marR="0" lvl="1" indent="-285750" algn="l" rtl="0">
              <a:lnSpc>
                <a:spcPct val="90000"/>
              </a:lnSpc>
              <a:spcBef>
                <a:spcPts val="280"/>
              </a:spcBef>
              <a:spcAft>
                <a:spcPts val="0"/>
              </a:spcAft>
              <a:buClr>
                <a:srgbClr val="000099"/>
              </a:buClr>
              <a:buSzPts val="2800"/>
              <a:buFont typeface="Noto Sans Symbols"/>
              <a:buChar char="▪"/>
            </a:pPr>
            <a:r>
              <a:rPr lang="en-US" sz="3600" b="1" i="0" u="none" strike="noStrike" cap="none">
                <a:solidFill>
                  <a:schemeClr val="dk1"/>
                </a:solidFill>
                <a:latin typeface="Calibri"/>
                <a:ea typeface="Calibri"/>
                <a:cs typeface="Calibri"/>
                <a:sym typeface="Calibri"/>
              </a:rPr>
              <a:t>Societal Classification of Products</a:t>
            </a:r>
            <a:endParaRPr sz="2400"/>
          </a:p>
          <a:p>
            <a:pPr marL="1143000" marR="0" lvl="2" indent="-228600" algn="l" rtl="0">
              <a:lnSpc>
                <a:spcPct val="90000"/>
              </a:lnSpc>
              <a:spcBef>
                <a:spcPts val="500"/>
              </a:spcBef>
              <a:spcAft>
                <a:spcPts val="0"/>
              </a:spcAft>
              <a:buClr>
                <a:schemeClr val="dk1"/>
              </a:buClr>
              <a:buSzPts val="2000"/>
              <a:buFont typeface="Arial"/>
              <a:buChar char="•"/>
            </a:pPr>
            <a:r>
              <a:rPr lang="en-US" sz="2800" b="1" i="0" u="none" strike="noStrike" cap="none">
                <a:solidFill>
                  <a:schemeClr val="dk1"/>
                </a:solidFill>
                <a:latin typeface="Calibri"/>
                <a:ea typeface="Calibri"/>
                <a:cs typeface="Calibri"/>
                <a:sym typeface="Calibri"/>
              </a:rPr>
              <a:t> </a:t>
            </a:r>
            <a:r>
              <a:rPr lang="en-US" sz="3200" b="1" i="0" u="none" strike="noStrike" cap="none">
                <a:solidFill>
                  <a:schemeClr val="dk1"/>
                </a:solidFill>
                <a:latin typeface="Calibri"/>
                <a:ea typeface="Calibri"/>
                <a:cs typeface="Calibri"/>
                <a:sym typeface="Calibri"/>
              </a:rPr>
              <a:t>Deficient products</a:t>
            </a:r>
            <a:endParaRPr sz="2400"/>
          </a:p>
          <a:p>
            <a:pPr marL="1143000" marR="0" lvl="2" indent="-228600" algn="l" rtl="0">
              <a:lnSpc>
                <a:spcPct val="90000"/>
              </a:lnSpc>
              <a:spcBef>
                <a:spcPts val="500"/>
              </a:spcBef>
              <a:spcAft>
                <a:spcPts val="0"/>
              </a:spcAft>
              <a:buClr>
                <a:schemeClr val="dk1"/>
              </a:buClr>
              <a:buSzPts val="2400"/>
              <a:buFont typeface="Arial"/>
              <a:buChar char="•"/>
            </a:pPr>
            <a:r>
              <a:rPr lang="en-US" sz="3200" b="1" i="0" u="none" strike="noStrike" cap="none">
                <a:solidFill>
                  <a:schemeClr val="dk1"/>
                </a:solidFill>
                <a:latin typeface="Calibri"/>
                <a:ea typeface="Calibri"/>
                <a:cs typeface="Calibri"/>
                <a:sym typeface="Calibri"/>
              </a:rPr>
              <a:t> Pleasing products</a:t>
            </a:r>
            <a:endParaRPr sz="2400"/>
          </a:p>
          <a:p>
            <a:pPr marL="1143000" marR="0" lvl="2" indent="-228600" algn="l" rtl="0">
              <a:lnSpc>
                <a:spcPct val="90000"/>
              </a:lnSpc>
              <a:spcBef>
                <a:spcPts val="500"/>
              </a:spcBef>
              <a:spcAft>
                <a:spcPts val="0"/>
              </a:spcAft>
              <a:buClr>
                <a:schemeClr val="dk1"/>
              </a:buClr>
              <a:buSzPts val="2400"/>
              <a:buFont typeface="Arial"/>
              <a:buChar char="•"/>
            </a:pPr>
            <a:r>
              <a:rPr lang="en-US" sz="3200" b="1" i="0" u="none" strike="noStrike" cap="none">
                <a:solidFill>
                  <a:schemeClr val="dk1"/>
                </a:solidFill>
                <a:latin typeface="Calibri"/>
                <a:ea typeface="Calibri"/>
                <a:cs typeface="Calibri"/>
                <a:sym typeface="Calibri"/>
              </a:rPr>
              <a:t> Salutary products</a:t>
            </a:r>
            <a:endParaRPr sz="2400"/>
          </a:p>
          <a:p>
            <a:pPr marL="1143000" marR="0" lvl="2" indent="-228600" algn="l" rtl="0">
              <a:lnSpc>
                <a:spcPct val="90000"/>
              </a:lnSpc>
              <a:spcBef>
                <a:spcPts val="500"/>
              </a:spcBef>
              <a:spcAft>
                <a:spcPts val="0"/>
              </a:spcAft>
              <a:buClr>
                <a:schemeClr val="dk1"/>
              </a:buClr>
              <a:buSzPts val="2400"/>
              <a:buFont typeface="Arial"/>
              <a:buChar char="•"/>
            </a:pPr>
            <a:r>
              <a:rPr lang="en-US" sz="3200" b="1" i="0" u="none" strike="noStrike" cap="none">
                <a:solidFill>
                  <a:schemeClr val="dk1"/>
                </a:solidFill>
                <a:latin typeface="Calibri"/>
                <a:ea typeface="Calibri"/>
                <a:cs typeface="Calibri"/>
                <a:sym typeface="Calibri"/>
              </a:rPr>
              <a:t> Desirable products</a:t>
            </a:r>
            <a:endParaRPr sz="3200" b="1" i="0" u="none" strike="noStrike" cap="none">
              <a:solidFill>
                <a:schemeClr val="dk1"/>
              </a:solidFill>
              <a:latin typeface="Calibri"/>
              <a:ea typeface="Calibri"/>
              <a:cs typeface="Calibri"/>
              <a:sym typeface="Calibri"/>
            </a:endParaRPr>
          </a:p>
        </p:txBody>
      </p:sp>
      <p:sp>
        <p:nvSpPr>
          <p:cNvPr id="12" name="Google Shape;423;p24">
            <a:extLst>
              <a:ext uri="{FF2B5EF4-FFF2-40B4-BE49-F238E27FC236}">
                <a16:creationId xmlns:a16="http://schemas.microsoft.com/office/drawing/2014/main" id="{90B337E1-8117-46DB-BB6F-C5B39C580114}"/>
              </a:ext>
            </a:extLst>
          </p:cNvPr>
          <p:cNvSpPr txBox="1"/>
          <p:nvPr/>
        </p:nvSpPr>
        <p:spPr>
          <a:xfrm>
            <a:off x="1967242" y="5319130"/>
            <a:ext cx="8111516"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3:  Learn the principles of socially responsible marketing</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BE115079-7A52-41AD-8E27-7FB56DCF81EA}"/>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98839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435;p25">
            <a:extLst>
              <a:ext uri="{FF2B5EF4-FFF2-40B4-BE49-F238E27FC236}">
                <a16:creationId xmlns:a16="http://schemas.microsoft.com/office/drawing/2014/main" id="{2A5FEB4B-B3BD-4478-A1C1-59FC33A7F6FD}"/>
              </a:ext>
            </a:extLst>
          </p:cNvPr>
          <p:cNvSpPr txBox="1"/>
          <p:nvPr/>
        </p:nvSpPr>
        <p:spPr>
          <a:xfrm>
            <a:off x="1620518" y="320699"/>
            <a:ext cx="7772864" cy="1143000"/>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Aharoni"/>
              <a:buNone/>
              <a:defRPr sz="4400" b="1">
                <a:solidFill>
                  <a:schemeClr val="lt1"/>
                </a:solidFill>
                <a:latin typeface="Aharoni"/>
                <a:ea typeface="Aharoni"/>
                <a:cs typeface="Aharoni"/>
              </a:defRPr>
            </a:lvl1pPr>
          </a:lstStyle>
          <a:p>
            <a:r>
              <a:rPr lang="en-US" sz="3600" dirty="0">
                <a:solidFill>
                  <a:schemeClr val="tx1"/>
                </a:solidFill>
                <a:sym typeface="Aharoni"/>
              </a:rPr>
              <a:t>Business Actions Toward Socially Responsible Marketing</a:t>
            </a:r>
            <a:endParaRPr sz="3600" dirty="0">
              <a:solidFill>
                <a:schemeClr val="tx1"/>
              </a:solidFill>
              <a:sym typeface="Aharoni"/>
            </a:endParaRPr>
          </a:p>
        </p:txBody>
      </p:sp>
      <p:sp>
        <p:nvSpPr>
          <p:cNvPr id="11" name="Google Shape;436;p25">
            <a:extLst>
              <a:ext uri="{FF2B5EF4-FFF2-40B4-BE49-F238E27FC236}">
                <a16:creationId xmlns:a16="http://schemas.microsoft.com/office/drawing/2014/main" id="{7709DD02-19BF-46FE-9676-51F5389B0EF6}"/>
              </a:ext>
            </a:extLst>
          </p:cNvPr>
          <p:cNvSpPr txBox="1"/>
          <p:nvPr/>
        </p:nvSpPr>
        <p:spPr>
          <a:xfrm>
            <a:off x="1784195" y="1825625"/>
            <a:ext cx="8456342" cy="3511457"/>
          </a:xfrm>
          <a:prstGeom prst="rect">
            <a:avLst/>
          </a:prstGeom>
          <a:noFill/>
          <a:ln w="9525" cap="flat" cmpd="sng">
            <a:noFill/>
            <a:prstDash val="solid"/>
            <a:miter lim="800000"/>
            <a:headEnd type="none" w="sm" len="sm"/>
            <a:tailEnd type="none" w="sm" len="sm"/>
          </a:ln>
        </p:spPr>
        <p:txBody>
          <a:bodyPr spcFirstLastPara="1" wrap="square" lIns="91425" tIns="45700" rIns="91425" bIns="45700" anchor="t" anchorCtr="0">
            <a:normAutofit fontScale="92500" lnSpcReduction="10000"/>
          </a:bodyPr>
          <a:lstStyle/>
          <a:p>
            <a:pPr marL="342900" marR="0" lvl="0" indent="-342900" algn="l" rtl="0">
              <a:lnSpc>
                <a:spcPct val="90000"/>
              </a:lnSpc>
              <a:spcBef>
                <a:spcPts val="0"/>
              </a:spcBef>
              <a:spcAft>
                <a:spcPts val="0"/>
              </a:spcAft>
              <a:buClr>
                <a:schemeClr val="dk1"/>
              </a:buClr>
              <a:buSzPts val="3200"/>
              <a:buFont typeface="Arial"/>
              <a:buChar char="•"/>
            </a:pPr>
            <a:r>
              <a:rPr lang="en-US" sz="3600" b="1" dirty="0">
                <a:solidFill>
                  <a:srgbClr val="000099"/>
                </a:solidFill>
                <a:latin typeface="Calibri"/>
                <a:ea typeface="Calibri"/>
                <a:cs typeface="Calibri"/>
                <a:sym typeface="Calibri"/>
              </a:rPr>
              <a:t>Marketing Ethics</a:t>
            </a:r>
            <a:endParaRPr sz="20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dirty="0">
                <a:solidFill>
                  <a:schemeClr val="dk1"/>
                </a:solidFill>
                <a:latin typeface="Calibri"/>
                <a:ea typeface="Calibri"/>
                <a:cs typeface="Calibri"/>
                <a:sym typeface="Calibri"/>
              </a:rPr>
              <a:t>Corporate marketing ethics policies</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0" i="0" u="none" strike="noStrike" cap="none" dirty="0">
                <a:solidFill>
                  <a:schemeClr val="dk1"/>
                </a:solidFill>
                <a:latin typeface="Calibri"/>
                <a:ea typeface="Calibri"/>
                <a:cs typeface="Calibri"/>
                <a:sym typeface="Calibri"/>
              </a:rPr>
              <a:t>Distributor relations, advertising standards, customer service, pricing, product development and general ethical standards.</a:t>
            </a:r>
            <a:endParaRPr sz="20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dirty="0">
                <a:solidFill>
                  <a:schemeClr val="dk1"/>
                </a:solidFill>
                <a:latin typeface="Calibri"/>
                <a:ea typeface="Calibri"/>
                <a:cs typeface="Calibri"/>
                <a:sym typeface="Calibri"/>
              </a:rPr>
              <a:t>Guiding principle in policy determination</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0" i="0" u="none" strike="noStrike" cap="none" dirty="0">
                <a:solidFill>
                  <a:schemeClr val="dk1"/>
                </a:solidFill>
                <a:latin typeface="Calibri"/>
                <a:ea typeface="Calibri"/>
                <a:cs typeface="Calibri"/>
                <a:sym typeface="Calibri"/>
              </a:rPr>
              <a:t> Free market and legal system</a:t>
            </a:r>
            <a:endParaRPr sz="2000" dirty="0"/>
          </a:p>
          <a:p>
            <a:pPr marL="1143000" marR="0" lvl="2" indent="-228600" algn="l" rtl="0">
              <a:lnSpc>
                <a:spcPct val="90000"/>
              </a:lnSpc>
              <a:spcBef>
                <a:spcPts val="500"/>
              </a:spcBef>
              <a:spcAft>
                <a:spcPts val="0"/>
              </a:spcAft>
              <a:buClr>
                <a:schemeClr val="dk1"/>
              </a:buClr>
              <a:buSzPts val="2000"/>
              <a:buFont typeface="Arial"/>
              <a:buChar char="•"/>
            </a:pPr>
            <a:r>
              <a:rPr lang="en-US" sz="2400" b="0" i="0" u="none" strike="noStrike" cap="none" dirty="0">
                <a:solidFill>
                  <a:schemeClr val="dk1"/>
                </a:solidFill>
                <a:latin typeface="Calibri"/>
                <a:ea typeface="Calibri"/>
                <a:cs typeface="Calibri"/>
                <a:sym typeface="Calibri"/>
              </a:rPr>
              <a:t> Individual companies and managers</a:t>
            </a:r>
            <a:endParaRPr sz="2000" dirty="0"/>
          </a:p>
          <a:p>
            <a:pPr marL="742950" marR="0" lvl="1" indent="-285750" algn="l" rtl="0">
              <a:lnSpc>
                <a:spcPct val="90000"/>
              </a:lnSpc>
              <a:spcBef>
                <a:spcPts val="280"/>
              </a:spcBef>
              <a:spcAft>
                <a:spcPts val="0"/>
              </a:spcAft>
              <a:buClr>
                <a:srgbClr val="000099"/>
              </a:buClr>
              <a:buSzPts val="2800"/>
              <a:buFont typeface="Noto Sans Symbols"/>
              <a:buChar char="▪"/>
            </a:pPr>
            <a:r>
              <a:rPr lang="en-US" sz="3200" b="1" i="0" u="none" strike="noStrike" cap="none" dirty="0">
                <a:solidFill>
                  <a:schemeClr val="dk1"/>
                </a:solidFill>
                <a:latin typeface="Calibri"/>
                <a:ea typeface="Calibri"/>
                <a:cs typeface="Calibri"/>
                <a:sym typeface="Calibri"/>
              </a:rPr>
              <a:t>International ethical policies are a special challenge</a:t>
            </a:r>
            <a:endParaRPr sz="3200" b="1" i="0" u="none" strike="noStrike" cap="none" dirty="0">
              <a:solidFill>
                <a:schemeClr val="dk1"/>
              </a:solidFill>
              <a:latin typeface="Calibri"/>
              <a:ea typeface="Calibri"/>
              <a:cs typeface="Calibri"/>
              <a:sym typeface="Calibri"/>
            </a:endParaRPr>
          </a:p>
        </p:txBody>
      </p:sp>
      <p:sp>
        <p:nvSpPr>
          <p:cNvPr id="12" name="Google Shape;437;p25">
            <a:extLst>
              <a:ext uri="{FF2B5EF4-FFF2-40B4-BE49-F238E27FC236}">
                <a16:creationId xmlns:a16="http://schemas.microsoft.com/office/drawing/2014/main" id="{2F35BE82-85DA-4E36-8789-A386607A946F}"/>
              </a:ext>
            </a:extLst>
          </p:cNvPr>
          <p:cNvSpPr txBox="1"/>
          <p:nvPr/>
        </p:nvSpPr>
        <p:spPr>
          <a:xfrm>
            <a:off x="2847977" y="5443108"/>
            <a:ext cx="5933034"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4:  Learn the role of ethics in marketing</a:t>
            </a:r>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A69F8ABE-21A0-45D2-A9A6-307E4FB9C80D}"/>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89302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9632" y="1657251"/>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449;p26">
            <a:extLst>
              <a:ext uri="{FF2B5EF4-FFF2-40B4-BE49-F238E27FC236}">
                <a16:creationId xmlns:a16="http://schemas.microsoft.com/office/drawing/2014/main" id="{F28EC9FF-506A-47D7-8ED4-EFFA0215655D}"/>
              </a:ext>
            </a:extLst>
          </p:cNvPr>
          <p:cNvSpPr txBox="1"/>
          <p:nvPr/>
        </p:nvSpPr>
        <p:spPr>
          <a:xfrm>
            <a:off x="3026955" y="1879132"/>
            <a:ext cx="5140713" cy="571849"/>
          </a:xfrm>
          <a:prstGeom prst="rect">
            <a:avLst/>
          </a:prstGeom>
          <a:solidFill>
            <a:schemeClr val="accent1">
              <a:lumMod val="20000"/>
              <a:lumOff val="80000"/>
            </a:schemeClr>
          </a:solidFill>
          <a:ln w="9525"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3200"/>
              <a:buFont typeface="Times New Roman"/>
              <a:buNone/>
            </a:pPr>
            <a:r>
              <a:rPr lang="en-US" sz="3200" b="1" dirty="0">
                <a:solidFill>
                  <a:schemeClr val="dk1"/>
                </a:solidFill>
                <a:latin typeface="Times New Roman"/>
                <a:ea typeface="Times New Roman"/>
                <a:cs typeface="Times New Roman"/>
                <a:sym typeface="Times New Roman"/>
              </a:rPr>
              <a:t>Major Ethical Concerns </a:t>
            </a:r>
            <a:endParaRPr sz="3200" b="1" dirty="0">
              <a:solidFill>
                <a:schemeClr val="dk1"/>
              </a:solidFill>
              <a:latin typeface="Calibri"/>
              <a:ea typeface="Calibri"/>
              <a:cs typeface="Calibri"/>
              <a:sym typeface="Calibri"/>
            </a:endParaRPr>
          </a:p>
        </p:txBody>
      </p:sp>
      <p:sp>
        <p:nvSpPr>
          <p:cNvPr id="11" name="Google Shape;450;p26">
            <a:extLst>
              <a:ext uri="{FF2B5EF4-FFF2-40B4-BE49-F238E27FC236}">
                <a16:creationId xmlns:a16="http://schemas.microsoft.com/office/drawing/2014/main" id="{F2950FD7-2916-4081-8C36-FE4AFBCEA379}"/>
              </a:ext>
            </a:extLst>
          </p:cNvPr>
          <p:cNvSpPr txBox="1"/>
          <p:nvPr/>
        </p:nvSpPr>
        <p:spPr>
          <a:xfrm>
            <a:off x="1384794" y="2583597"/>
            <a:ext cx="9762978" cy="3512483"/>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Autofit/>
          </a:bodyPr>
          <a:lstStyle/>
          <a:p>
            <a:pPr marL="457200" marR="0" lvl="0" indent="-457200" algn="just" rtl="0">
              <a:lnSpc>
                <a:spcPct val="90000"/>
              </a:lnSpc>
              <a:spcBef>
                <a:spcPts val="0"/>
              </a:spcBef>
              <a:spcAft>
                <a:spcPts val="0"/>
              </a:spcAft>
              <a:buClr>
                <a:schemeClr val="dk1"/>
              </a:buClr>
              <a:buSzPts val="2800"/>
              <a:buFont typeface="Wingdings" panose="05000000000000000000" pitchFamily="2" charset="2"/>
              <a:buChar char="Ø"/>
            </a:pPr>
            <a:r>
              <a:rPr lang="en-US" sz="3200" b="1" dirty="0">
                <a:solidFill>
                  <a:schemeClr val="dk1"/>
                </a:solidFill>
                <a:latin typeface="Times New Roman"/>
                <a:ea typeface="Times New Roman"/>
                <a:cs typeface="Times New Roman"/>
                <a:sym typeface="Times New Roman"/>
              </a:rPr>
              <a:t>Ethical values are situation specific and time oriented</a:t>
            </a:r>
            <a:endParaRPr sz="3200" b="1" dirty="0"/>
          </a:p>
          <a:p>
            <a:pPr marL="457200" marR="0" lvl="0" indent="-457200" algn="just" rtl="0">
              <a:lnSpc>
                <a:spcPct val="90000"/>
              </a:lnSpc>
              <a:spcBef>
                <a:spcPts val="1000"/>
              </a:spcBef>
              <a:spcAft>
                <a:spcPts val="0"/>
              </a:spcAft>
              <a:buClr>
                <a:schemeClr val="dk1"/>
              </a:buClr>
              <a:buSzPts val="2800"/>
              <a:buFont typeface="Wingdings" panose="05000000000000000000" pitchFamily="2" charset="2"/>
              <a:buChar char="Ø"/>
            </a:pPr>
            <a:r>
              <a:rPr lang="en-US" sz="3200" b="1" dirty="0">
                <a:solidFill>
                  <a:schemeClr val="dk1"/>
                </a:solidFill>
                <a:latin typeface="Times New Roman"/>
                <a:ea typeface="Times New Roman"/>
                <a:cs typeface="Times New Roman"/>
                <a:sym typeface="Times New Roman"/>
              </a:rPr>
              <a:t>Everyone must have an ethical base that applies to conduct in the business world and in personal life</a:t>
            </a:r>
            <a:endParaRPr sz="3200" b="1" dirty="0"/>
          </a:p>
          <a:p>
            <a:pPr marL="457200" marR="0" lvl="0" indent="-457200" algn="just" rtl="0">
              <a:lnSpc>
                <a:spcPct val="90000"/>
              </a:lnSpc>
              <a:spcBef>
                <a:spcPts val="1000"/>
              </a:spcBef>
              <a:spcAft>
                <a:spcPts val="0"/>
              </a:spcAft>
              <a:buClr>
                <a:srgbClr val="FF0000"/>
              </a:buClr>
              <a:buSzPts val="2800"/>
              <a:buFont typeface="Wingdings" panose="05000000000000000000" pitchFamily="2" charset="2"/>
              <a:buChar char="Ø"/>
            </a:pPr>
            <a:r>
              <a:rPr lang="en-US" sz="3200" b="1" dirty="0">
                <a:solidFill>
                  <a:srgbClr val="FF0000"/>
                </a:solidFill>
                <a:latin typeface="Times New Roman"/>
                <a:ea typeface="Times New Roman"/>
                <a:cs typeface="Times New Roman"/>
                <a:sym typeface="Times New Roman"/>
              </a:rPr>
              <a:t>How can we assess moral behavior of marketers?</a:t>
            </a:r>
            <a:endParaRPr sz="3200" b="1" dirty="0"/>
          </a:p>
        </p:txBody>
      </p:sp>
      <p:sp>
        <p:nvSpPr>
          <p:cNvPr id="12" name="Google Shape;451;p26">
            <a:extLst>
              <a:ext uri="{FF2B5EF4-FFF2-40B4-BE49-F238E27FC236}">
                <a16:creationId xmlns:a16="http://schemas.microsoft.com/office/drawing/2014/main" id="{93A8F6CD-84A6-4E91-8A98-5B446F0297DE}"/>
              </a:ext>
            </a:extLst>
          </p:cNvPr>
          <p:cNvSpPr txBox="1"/>
          <p:nvPr/>
        </p:nvSpPr>
        <p:spPr>
          <a:xfrm>
            <a:off x="1911927" y="243049"/>
            <a:ext cx="7493330" cy="1140290"/>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Times New Roman"/>
              <a:buNone/>
              <a:defRPr sz="4800" b="1">
                <a:solidFill>
                  <a:schemeClr val="lt1"/>
                </a:solidFill>
                <a:latin typeface="Times New Roman"/>
                <a:ea typeface="Times New Roman"/>
                <a:cs typeface="Times New Roman"/>
              </a:defRPr>
            </a:lvl1pPr>
          </a:lstStyle>
          <a:p>
            <a:r>
              <a:rPr lang="en-US" sz="4000" dirty="0">
                <a:solidFill>
                  <a:schemeClr val="tx1"/>
                </a:solidFill>
                <a:sym typeface="Times New Roman"/>
              </a:rPr>
              <a:t>Ethical issues in marketing </a:t>
            </a:r>
            <a:endParaRPr sz="4000" dirty="0">
              <a:solidFill>
                <a:schemeClr val="tx1"/>
              </a:solidFill>
              <a:sym typeface="Times New Roman"/>
            </a:endParaRPr>
          </a:p>
        </p:txBody>
      </p:sp>
      <p:pic>
        <p:nvPicPr>
          <p:cNvPr id="14"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7" name="TextBox 6">
            <a:extLst>
              <a:ext uri="{FF2B5EF4-FFF2-40B4-BE49-F238E27FC236}">
                <a16:creationId xmlns:a16="http://schemas.microsoft.com/office/drawing/2014/main" id="{F42E918B-8290-4906-81DC-2D211614E1B4}"/>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72094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1"/>
            <a:ext cx="11572736" cy="4775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464;p27">
            <a:extLst>
              <a:ext uri="{FF2B5EF4-FFF2-40B4-BE49-F238E27FC236}">
                <a16:creationId xmlns:a16="http://schemas.microsoft.com/office/drawing/2014/main" id="{BB70A1CC-5D9E-4C10-8F06-EA30F2FB89FB}"/>
              </a:ext>
            </a:extLst>
          </p:cNvPr>
          <p:cNvSpPr txBox="1"/>
          <p:nvPr/>
        </p:nvSpPr>
        <p:spPr>
          <a:xfrm>
            <a:off x="498765" y="1821587"/>
            <a:ext cx="11210306" cy="3997322"/>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342900" marR="0" lvl="0" indent="-342900" algn="just" rtl="0">
              <a:lnSpc>
                <a:spcPct val="90000"/>
              </a:lnSpc>
              <a:spcBef>
                <a:spcPts val="0"/>
              </a:spcBef>
              <a:spcAft>
                <a:spcPts val="0"/>
              </a:spcAft>
              <a:buClr>
                <a:schemeClr val="dk1"/>
              </a:buClr>
              <a:buSzPct val="100000"/>
              <a:buFont typeface="Wingdings" panose="05000000000000000000" pitchFamily="2" charset="2"/>
              <a:buChar char="q"/>
            </a:pPr>
            <a:r>
              <a:rPr lang="en-US" sz="2800" b="1" dirty="0">
                <a:solidFill>
                  <a:schemeClr val="dk1"/>
                </a:solidFill>
                <a:latin typeface="Times New Roman"/>
                <a:ea typeface="Times New Roman"/>
                <a:cs typeface="Times New Roman"/>
                <a:sym typeface="Times New Roman"/>
              </a:rPr>
              <a:t>By its very nature, marketing ethics is controversial, and there is no universally accepted approach for resolving questions</a:t>
            </a:r>
            <a:endParaRPr sz="2800" b="1" dirty="0">
              <a:solidFill>
                <a:schemeClr val="dk1"/>
              </a:solidFill>
              <a:latin typeface="Times New Roman"/>
              <a:ea typeface="Times New Roman"/>
              <a:cs typeface="Times New Roman"/>
              <a:sym typeface="Times New Roman"/>
            </a:endParaRPr>
          </a:p>
          <a:p>
            <a:pPr marL="342900" marR="0" lvl="0" indent="-342900" algn="just" rtl="0">
              <a:lnSpc>
                <a:spcPct val="90000"/>
              </a:lnSpc>
              <a:spcBef>
                <a:spcPts val="1000"/>
              </a:spcBef>
              <a:spcAft>
                <a:spcPts val="0"/>
              </a:spcAft>
              <a:buClr>
                <a:schemeClr val="dk1"/>
              </a:buClr>
              <a:buSzPct val="100000"/>
              <a:buFont typeface="Wingdings" panose="05000000000000000000" pitchFamily="2" charset="2"/>
              <a:buChar char="q"/>
            </a:pPr>
            <a:r>
              <a:rPr lang="en-US" sz="2800" b="1" dirty="0">
                <a:solidFill>
                  <a:schemeClr val="dk1"/>
                </a:solidFill>
                <a:latin typeface="Times New Roman"/>
                <a:ea typeface="Times New Roman"/>
                <a:cs typeface="Times New Roman"/>
                <a:sym typeface="Times New Roman"/>
              </a:rPr>
              <a:t>Ethical issues address a problem, situation, or opportunity that requires an individual, group, or organization to choose among several actions that must be evaluated as right or wrong </a:t>
            </a:r>
            <a:endParaRPr sz="2800" b="1" dirty="0">
              <a:solidFill>
                <a:schemeClr val="dk1"/>
              </a:solidFill>
              <a:latin typeface="Times New Roman"/>
              <a:ea typeface="Times New Roman"/>
              <a:cs typeface="Times New Roman"/>
              <a:sym typeface="Times New Roman"/>
            </a:endParaRPr>
          </a:p>
          <a:p>
            <a:pPr marL="342900" marR="0" lvl="0" indent="-342900" algn="just" rtl="0">
              <a:lnSpc>
                <a:spcPct val="90000"/>
              </a:lnSpc>
              <a:spcBef>
                <a:spcPts val="1000"/>
              </a:spcBef>
              <a:spcAft>
                <a:spcPts val="0"/>
              </a:spcAft>
              <a:buClr>
                <a:schemeClr val="dk1"/>
              </a:buClr>
              <a:buSzPct val="100000"/>
              <a:buFont typeface="Wingdings" panose="05000000000000000000" pitchFamily="2" charset="2"/>
              <a:buChar char="q"/>
            </a:pPr>
            <a:r>
              <a:rPr lang="en-US" sz="2800" b="1" dirty="0">
                <a:solidFill>
                  <a:schemeClr val="dk1"/>
                </a:solidFill>
                <a:latin typeface="Times New Roman"/>
                <a:ea typeface="Times New Roman"/>
                <a:cs typeface="Times New Roman"/>
                <a:sym typeface="Times New Roman"/>
              </a:rPr>
              <a:t>The organization and stakeholders define marketing ethical issues that must be identified and resolved to build trust and effective relationships with stakeholders</a:t>
            </a:r>
            <a:endParaRPr sz="2800" b="1" dirty="0">
              <a:solidFill>
                <a:schemeClr val="dk1"/>
              </a:solidFill>
              <a:latin typeface="Times New Roman"/>
              <a:ea typeface="Times New Roman"/>
              <a:cs typeface="Times New Roman"/>
              <a:sym typeface="Times New Roman"/>
            </a:endParaRPr>
          </a:p>
          <a:p>
            <a:pPr marL="483871" marR="0" lvl="0" indent="-342900" algn="just" rtl="0">
              <a:lnSpc>
                <a:spcPct val="90000"/>
              </a:lnSpc>
              <a:spcBef>
                <a:spcPts val="1000"/>
              </a:spcBef>
              <a:spcAft>
                <a:spcPts val="0"/>
              </a:spcAft>
              <a:buClr>
                <a:schemeClr val="dk1"/>
              </a:buClr>
              <a:buSzPct val="100000"/>
              <a:buFont typeface="Wingdings" panose="05000000000000000000" pitchFamily="2" charset="2"/>
              <a:buChar char="q"/>
            </a:pPr>
            <a:endParaRPr sz="2800" b="1" dirty="0">
              <a:solidFill>
                <a:schemeClr val="dk1"/>
              </a:solidFill>
              <a:latin typeface="Times New Roman"/>
              <a:ea typeface="Times New Roman"/>
              <a:cs typeface="Times New Roman"/>
              <a:sym typeface="Times New Roman"/>
            </a:endParaRPr>
          </a:p>
        </p:txBody>
      </p:sp>
      <p:sp>
        <p:nvSpPr>
          <p:cNvPr id="11" name="Google Shape;465;p27">
            <a:extLst>
              <a:ext uri="{FF2B5EF4-FFF2-40B4-BE49-F238E27FC236}">
                <a16:creationId xmlns:a16="http://schemas.microsoft.com/office/drawing/2014/main" id="{407DD2F9-1B30-4A3D-9DEA-07F4BCCBB8ED}"/>
              </a:ext>
            </a:extLst>
          </p:cNvPr>
          <p:cNvSpPr txBox="1"/>
          <p:nvPr/>
        </p:nvSpPr>
        <p:spPr>
          <a:xfrm>
            <a:off x="1557180" y="453288"/>
            <a:ext cx="8515815" cy="719812"/>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600"/>
              <a:buFont typeface="Times New Roman"/>
              <a:buNone/>
              <a:defRPr sz="4800" b="1">
                <a:solidFill>
                  <a:schemeClr val="lt1"/>
                </a:solidFill>
                <a:latin typeface="Times New Roman"/>
                <a:ea typeface="Times New Roman"/>
                <a:cs typeface="Times New Roman"/>
              </a:defRPr>
            </a:lvl1pPr>
          </a:lstStyle>
          <a:p>
            <a:r>
              <a:rPr lang="en-US" sz="4000" dirty="0">
                <a:solidFill>
                  <a:schemeClr val="tx1"/>
                </a:solidFill>
                <a:sym typeface="Times New Roman"/>
              </a:rPr>
              <a:t>Major Ethical Concerns </a:t>
            </a:r>
            <a:endParaRPr sz="4000" dirty="0">
              <a:solidFill>
                <a:schemeClr val="tx1"/>
              </a:solidFill>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2DA17506-918A-4DCB-8EFB-EF39C3F789E9}"/>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60336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477;p28">
            <a:extLst>
              <a:ext uri="{FF2B5EF4-FFF2-40B4-BE49-F238E27FC236}">
                <a16:creationId xmlns:a16="http://schemas.microsoft.com/office/drawing/2014/main" id="{C7C633D7-A20E-4A23-9349-37E55BA29D29}"/>
              </a:ext>
            </a:extLst>
          </p:cNvPr>
          <p:cNvSpPr txBox="1"/>
          <p:nvPr/>
        </p:nvSpPr>
        <p:spPr>
          <a:xfrm>
            <a:off x="1393902" y="477959"/>
            <a:ext cx="8828011" cy="720725"/>
          </a:xfrm>
          <a:prstGeom prst="rect">
            <a:avLst/>
          </a:prstGeom>
          <a:noFill/>
          <a:ln>
            <a:noFill/>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Clr>
                <a:schemeClr val="lt1"/>
              </a:buClr>
              <a:buSzPts val="3600"/>
              <a:buFont typeface="Times New Roman"/>
              <a:buNone/>
            </a:pPr>
            <a:r>
              <a:rPr lang="en-US" sz="4800" b="1" dirty="0">
                <a:latin typeface="Times New Roman"/>
                <a:ea typeface="Times New Roman"/>
                <a:cs typeface="Times New Roman"/>
                <a:sym typeface="Times New Roman"/>
              </a:rPr>
              <a:t>Major Ethical Concerns </a:t>
            </a:r>
            <a:endParaRPr sz="2800" dirty="0"/>
          </a:p>
        </p:txBody>
      </p:sp>
      <p:sp>
        <p:nvSpPr>
          <p:cNvPr id="11" name="Google Shape;478;p28">
            <a:extLst>
              <a:ext uri="{FF2B5EF4-FFF2-40B4-BE49-F238E27FC236}">
                <a16:creationId xmlns:a16="http://schemas.microsoft.com/office/drawing/2014/main" id="{AE81B91B-9543-437F-9CDE-D0D76A9A2950}"/>
              </a:ext>
            </a:extLst>
          </p:cNvPr>
          <p:cNvSpPr txBox="1"/>
          <p:nvPr/>
        </p:nvSpPr>
        <p:spPr>
          <a:xfrm>
            <a:off x="911888" y="1846924"/>
            <a:ext cx="9626014" cy="3717535"/>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228600" marR="0" lvl="0" indent="-228600" algn="just" rtl="0">
              <a:lnSpc>
                <a:spcPct val="90000"/>
              </a:lnSpc>
              <a:spcBef>
                <a:spcPts val="0"/>
              </a:spcBef>
              <a:spcAft>
                <a:spcPts val="0"/>
              </a:spcAft>
              <a:buClr>
                <a:schemeClr val="dk1"/>
              </a:buClr>
              <a:buSzPts val="2400"/>
              <a:buFont typeface="Arial"/>
              <a:buChar char="•"/>
            </a:pPr>
            <a:r>
              <a:rPr lang="en-US" sz="2400" b="1" dirty="0">
                <a:solidFill>
                  <a:schemeClr val="dk1"/>
                </a:solidFill>
                <a:latin typeface="Times New Roman"/>
                <a:ea typeface="Times New Roman"/>
                <a:cs typeface="Times New Roman"/>
                <a:sym typeface="Times New Roman"/>
              </a:rPr>
              <a:t>Ethics brings many rewards to organizations that nurture it, but managing ethics requires activity and attention on several levels including the following:</a:t>
            </a:r>
            <a:endParaRPr dirty="0"/>
          </a:p>
          <a:p>
            <a:pPr marL="685800" marR="0" lvl="1" indent="-228600" algn="just" rtl="0">
              <a:lnSpc>
                <a:spcPct val="90000"/>
              </a:lnSpc>
              <a:spcBef>
                <a:spcPts val="500"/>
              </a:spcBef>
              <a:spcAft>
                <a:spcPts val="0"/>
              </a:spcAft>
              <a:buClr>
                <a:schemeClr val="dk1"/>
              </a:buClr>
              <a:buSzPts val="2000"/>
              <a:buFont typeface="Noto Sans Symbols"/>
              <a:buChar char="⮚"/>
            </a:pPr>
            <a:r>
              <a:rPr lang="en-US" sz="2000" b="0" i="0" u="none" strike="noStrike" cap="none" dirty="0">
                <a:solidFill>
                  <a:schemeClr val="dk1"/>
                </a:solidFill>
                <a:latin typeface="Times New Roman"/>
                <a:ea typeface="Times New Roman"/>
                <a:cs typeface="Times New Roman"/>
                <a:sym typeface="Times New Roman"/>
              </a:rPr>
              <a:t>Complying with the law</a:t>
            </a:r>
            <a:endParaRPr dirty="0"/>
          </a:p>
          <a:p>
            <a:pPr marL="685800" marR="0" lvl="1" indent="-228600" algn="just" rtl="0">
              <a:lnSpc>
                <a:spcPct val="90000"/>
              </a:lnSpc>
              <a:spcBef>
                <a:spcPts val="500"/>
              </a:spcBef>
              <a:spcAft>
                <a:spcPts val="0"/>
              </a:spcAft>
              <a:buClr>
                <a:schemeClr val="dk1"/>
              </a:buClr>
              <a:buSzPts val="2000"/>
              <a:buFont typeface="Noto Sans Symbols"/>
              <a:buChar char="⮚"/>
            </a:pPr>
            <a:r>
              <a:rPr lang="en-US" sz="2000" b="0" i="0" u="none" strike="noStrike" cap="none" dirty="0">
                <a:solidFill>
                  <a:schemeClr val="dk1"/>
                </a:solidFill>
                <a:latin typeface="Times New Roman"/>
                <a:ea typeface="Times New Roman"/>
                <a:cs typeface="Times New Roman"/>
                <a:sym typeface="Times New Roman"/>
              </a:rPr>
              <a:t>Setting ethical standards</a:t>
            </a:r>
            <a:endParaRPr dirty="0"/>
          </a:p>
          <a:p>
            <a:pPr marL="685800" marR="0" lvl="1" indent="-228600" algn="just" rtl="0">
              <a:lnSpc>
                <a:spcPct val="90000"/>
              </a:lnSpc>
              <a:spcBef>
                <a:spcPts val="500"/>
              </a:spcBef>
              <a:spcAft>
                <a:spcPts val="0"/>
              </a:spcAft>
              <a:buClr>
                <a:schemeClr val="dk1"/>
              </a:buClr>
              <a:buSzPts val="2000"/>
              <a:buFont typeface="Noto Sans Symbols"/>
              <a:buChar char="⮚"/>
            </a:pPr>
            <a:r>
              <a:rPr lang="en-US" sz="2000" b="0" i="0" u="none" strike="noStrike" cap="none" dirty="0">
                <a:solidFill>
                  <a:schemeClr val="dk1"/>
                </a:solidFill>
                <a:latin typeface="Times New Roman"/>
                <a:ea typeface="Times New Roman"/>
                <a:cs typeface="Times New Roman"/>
                <a:sym typeface="Times New Roman"/>
              </a:rPr>
              <a:t>Dealing with the complex decisions related to trade-offs between the bottom line and ethical conduct</a:t>
            </a:r>
            <a:endParaRPr dirty="0"/>
          </a:p>
          <a:p>
            <a:pPr marL="342900" marR="0" lvl="1" indent="-342900" algn="just" rtl="0">
              <a:lnSpc>
                <a:spcPct val="90000"/>
              </a:lnSpc>
              <a:spcBef>
                <a:spcPts val="500"/>
              </a:spcBef>
              <a:spcAft>
                <a:spcPts val="0"/>
              </a:spcAft>
              <a:buClr>
                <a:schemeClr val="dk1"/>
              </a:buClr>
              <a:buSzPts val="2000"/>
              <a:buFont typeface="Arial"/>
              <a:buChar char="⮚"/>
            </a:pPr>
            <a:r>
              <a:rPr lang="en-US" sz="2000" b="1" i="0" u="none" strike="noStrike" cap="none" dirty="0">
                <a:solidFill>
                  <a:schemeClr val="dk1"/>
                </a:solidFill>
                <a:latin typeface="Times New Roman"/>
                <a:ea typeface="Times New Roman"/>
                <a:cs typeface="Times New Roman"/>
                <a:sym typeface="Times New Roman"/>
              </a:rPr>
              <a:t>High ethical standards require both organizations and individuals to conform to sound moral principles</a:t>
            </a:r>
            <a:endParaRPr dirty="0"/>
          </a:p>
          <a:p>
            <a:pPr marL="342900" marR="0" lvl="1" indent="-342900" algn="just" rtl="0">
              <a:lnSpc>
                <a:spcPct val="90000"/>
              </a:lnSpc>
              <a:spcBef>
                <a:spcPts val="500"/>
              </a:spcBef>
              <a:spcAft>
                <a:spcPts val="0"/>
              </a:spcAft>
              <a:buClr>
                <a:schemeClr val="dk1"/>
              </a:buClr>
              <a:buSzPts val="2000"/>
              <a:buFont typeface="Arial"/>
              <a:buChar char="⮚"/>
            </a:pPr>
            <a:r>
              <a:rPr lang="en-US" sz="2000" b="1" i="0" u="none" strike="noStrike" cap="none" dirty="0">
                <a:solidFill>
                  <a:schemeClr val="dk1"/>
                </a:solidFill>
                <a:latin typeface="Times New Roman"/>
                <a:ea typeface="Times New Roman"/>
                <a:cs typeface="Times New Roman"/>
                <a:sym typeface="Times New Roman"/>
              </a:rPr>
              <a:t>Organizational culture and individual moral philosophies and values influence the recognition of ethical issues and marketing ethics decisions</a:t>
            </a:r>
            <a:endParaRPr sz="2000" b="1" i="0" u="none" strike="noStrike" cap="none" dirty="0">
              <a:solidFill>
                <a:schemeClr val="dk1"/>
              </a:solidFill>
              <a:latin typeface="Times New Roman"/>
              <a:ea typeface="Times New Roman"/>
              <a:cs typeface="Times New Roman"/>
              <a:sym typeface="Times New Roman"/>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6F80DE47-CBF1-4BBF-B550-CCCEAFE45D5A}"/>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69920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89403" y="1516712"/>
            <a:ext cx="9969329"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489;p29">
            <a:extLst>
              <a:ext uri="{FF2B5EF4-FFF2-40B4-BE49-F238E27FC236}">
                <a16:creationId xmlns:a16="http://schemas.microsoft.com/office/drawing/2014/main" id="{97616D6D-CFF0-4950-B4F2-1C280619E54E}"/>
              </a:ext>
            </a:extLst>
          </p:cNvPr>
          <p:cNvSpPr txBox="1"/>
          <p:nvPr/>
        </p:nvSpPr>
        <p:spPr>
          <a:xfrm>
            <a:off x="1285700" y="435586"/>
            <a:ext cx="8828011" cy="720725"/>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4000"/>
              <a:buFont typeface="Times New Roman"/>
              <a:buNone/>
            </a:pPr>
            <a:r>
              <a:rPr lang="en-US" sz="4000" b="1" dirty="0">
                <a:latin typeface="Times New Roman"/>
                <a:ea typeface="Times New Roman"/>
                <a:cs typeface="Times New Roman"/>
                <a:sym typeface="Times New Roman"/>
              </a:rPr>
              <a:t>Major Ethical Concerns </a:t>
            </a:r>
            <a:endParaRPr dirty="0"/>
          </a:p>
        </p:txBody>
      </p:sp>
      <p:sp>
        <p:nvSpPr>
          <p:cNvPr id="14" name="Google Shape;491;p29">
            <a:extLst>
              <a:ext uri="{FF2B5EF4-FFF2-40B4-BE49-F238E27FC236}">
                <a16:creationId xmlns:a16="http://schemas.microsoft.com/office/drawing/2014/main" id="{46CF43DD-AC64-4651-BD70-2C36FCABDC28}"/>
              </a:ext>
            </a:extLst>
          </p:cNvPr>
          <p:cNvSpPr txBox="1"/>
          <p:nvPr/>
        </p:nvSpPr>
        <p:spPr>
          <a:xfrm>
            <a:off x="2125498" y="2088327"/>
            <a:ext cx="8106936" cy="4160779"/>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457200" marR="0" lvl="0" indent="-457200" algn="just" rtl="0">
              <a:lnSpc>
                <a:spcPct val="90000"/>
              </a:lnSpc>
              <a:spcBef>
                <a:spcPts val="0"/>
              </a:spcBef>
              <a:spcAft>
                <a:spcPts val="0"/>
              </a:spcAft>
              <a:buClr>
                <a:schemeClr val="dk1"/>
              </a:buClr>
              <a:buSzPts val="2800"/>
              <a:buFont typeface="Wingdings" panose="05000000000000000000" pitchFamily="2" charset="2"/>
              <a:buChar char="q"/>
            </a:pPr>
            <a:r>
              <a:rPr lang="en-US" sz="2800" b="1" dirty="0">
                <a:solidFill>
                  <a:schemeClr val="dk1"/>
                </a:solidFill>
                <a:latin typeface="Times New Roman"/>
                <a:ea typeface="Times New Roman"/>
                <a:cs typeface="Times New Roman"/>
                <a:sym typeface="Times New Roman"/>
              </a:rPr>
              <a:t> Ethical Concerns in Marketing Communication</a:t>
            </a:r>
            <a:endParaRPr dirty="0"/>
          </a:p>
          <a:p>
            <a:pPr marL="457200" marR="0" lvl="0" indent="-457200" algn="just" rtl="0">
              <a:lnSpc>
                <a:spcPct val="90000"/>
              </a:lnSpc>
              <a:spcBef>
                <a:spcPts val="1000"/>
              </a:spcBef>
              <a:spcAft>
                <a:spcPts val="0"/>
              </a:spcAft>
              <a:buClr>
                <a:schemeClr val="dk1"/>
              </a:buClr>
              <a:buSzPts val="2800"/>
              <a:buFont typeface="Wingdings" panose="05000000000000000000" pitchFamily="2" charset="2"/>
              <a:buChar char="q"/>
            </a:pPr>
            <a:r>
              <a:rPr lang="en-US" sz="2800" b="1" dirty="0">
                <a:solidFill>
                  <a:schemeClr val="dk1"/>
                </a:solidFill>
                <a:latin typeface="Times New Roman"/>
                <a:ea typeface="Times New Roman"/>
                <a:cs typeface="Times New Roman"/>
                <a:sym typeface="Times New Roman"/>
              </a:rPr>
              <a:t> Ethical issues in public relations and publicity</a:t>
            </a:r>
            <a:endParaRPr dirty="0"/>
          </a:p>
          <a:p>
            <a:pPr marL="457200" marR="0" lvl="0" indent="-457200" algn="just" rtl="0">
              <a:lnSpc>
                <a:spcPct val="90000"/>
              </a:lnSpc>
              <a:spcBef>
                <a:spcPts val="1000"/>
              </a:spcBef>
              <a:spcAft>
                <a:spcPts val="0"/>
              </a:spcAft>
              <a:buClr>
                <a:schemeClr val="dk1"/>
              </a:buClr>
              <a:buSzPts val="2800"/>
              <a:buFont typeface="Wingdings" panose="05000000000000000000" pitchFamily="2" charset="2"/>
              <a:buChar char="q"/>
            </a:pPr>
            <a:r>
              <a:rPr lang="en-US" sz="2800" b="1" dirty="0">
                <a:solidFill>
                  <a:schemeClr val="dk1"/>
                </a:solidFill>
                <a:latin typeface="Times New Roman"/>
                <a:ea typeface="Times New Roman"/>
                <a:cs typeface="Times New Roman"/>
                <a:sym typeface="Times New Roman"/>
              </a:rPr>
              <a:t> Ethical issues in personal selling</a:t>
            </a:r>
            <a:endParaRPr dirty="0"/>
          </a:p>
          <a:p>
            <a:pPr marL="457200" marR="0" lvl="0" indent="-457200" algn="just" rtl="0">
              <a:lnSpc>
                <a:spcPct val="90000"/>
              </a:lnSpc>
              <a:spcBef>
                <a:spcPts val="1000"/>
              </a:spcBef>
              <a:spcAft>
                <a:spcPts val="0"/>
              </a:spcAft>
              <a:buClr>
                <a:schemeClr val="dk1"/>
              </a:buClr>
              <a:buSzPts val="2800"/>
              <a:buFont typeface="Wingdings" panose="05000000000000000000" pitchFamily="2" charset="2"/>
              <a:buChar char="q"/>
            </a:pPr>
            <a:r>
              <a:rPr lang="en-US" sz="2800" b="1" dirty="0">
                <a:solidFill>
                  <a:schemeClr val="dk1"/>
                </a:solidFill>
                <a:latin typeface="Times New Roman"/>
                <a:ea typeface="Times New Roman"/>
                <a:cs typeface="Times New Roman"/>
                <a:sym typeface="Times New Roman"/>
              </a:rPr>
              <a:t> Ethical issues in sales promotion</a:t>
            </a:r>
            <a:endParaRPr dirty="0"/>
          </a:p>
          <a:p>
            <a:pPr marL="457200" marR="0" lvl="0" indent="-457200" algn="just" rtl="0">
              <a:lnSpc>
                <a:spcPct val="90000"/>
              </a:lnSpc>
              <a:spcBef>
                <a:spcPts val="1000"/>
              </a:spcBef>
              <a:spcAft>
                <a:spcPts val="0"/>
              </a:spcAft>
              <a:buClr>
                <a:schemeClr val="dk1"/>
              </a:buClr>
              <a:buSzPts val="2800"/>
              <a:buFont typeface="Wingdings" panose="05000000000000000000" pitchFamily="2" charset="2"/>
              <a:buChar char="q"/>
            </a:pPr>
            <a:r>
              <a:rPr lang="en-US" sz="2800" b="1" dirty="0">
                <a:solidFill>
                  <a:schemeClr val="dk1"/>
                </a:solidFill>
                <a:latin typeface="Times New Roman"/>
                <a:ea typeface="Times New Roman"/>
                <a:cs typeface="Times New Roman"/>
                <a:sym typeface="Times New Roman"/>
              </a:rPr>
              <a:t> Ethical issues in advertising</a:t>
            </a:r>
            <a:endParaRPr dirty="0"/>
          </a:p>
          <a:p>
            <a:pPr marL="457200" marR="0" lvl="0" indent="-457200" algn="just" rtl="0">
              <a:lnSpc>
                <a:spcPct val="90000"/>
              </a:lnSpc>
              <a:spcBef>
                <a:spcPts val="1000"/>
              </a:spcBef>
              <a:spcAft>
                <a:spcPts val="0"/>
              </a:spcAft>
              <a:buClr>
                <a:schemeClr val="dk1"/>
              </a:buClr>
              <a:buSzPts val="2800"/>
              <a:buFont typeface="Wingdings" panose="05000000000000000000" pitchFamily="2" charset="2"/>
              <a:buChar char="q"/>
            </a:pPr>
            <a:r>
              <a:rPr lang="en-US" sz="2800" b="1" dirty="0">
                <a:solidFill>
                  <a:schemeClr val="dk1"/>
                </a:solidFill>
                <a:latin typeface="Times New Roman"/>
                <a:ea typeface="Times New Roman"/>
                <a:cs typeface="Times New Roman"/>
                <a:sym typeface="Times New Roman"/>
              </a:rPr>
              <a:t> Ethical issues in Packaging</a:t>
            </a:r>
            <a:endParaRPr dirty="0"/>
          </a:p>
          <a:p>
            <a:pPr marL="457200" marR="0" lvl="0" indent="-457200" algn="just" rtl="0">
              <a:lnSpc>
                <a:spcPct val="90000"/>
              </a:lnSpc>
              <a:spcBef>
                <a:spcPts val="1000"/>
              </a:spcBef>
              <a:spcAft>
                <a:spcPts val="0"/>
              </a:spcAft>
              <a:buClr>
                <a:schemeClr val="dk1"/>
              </a:buClr>
              <a:buSzPts val="2800"/>
              <a:buFont typeface="Wingdings" panose="05000000000000000000" pitchFamily="2" charset="2"/>
              <a:buChar char="q"/>
            </a:pPr>
            <a:r>
              <a:rPr lang="en-US" sz="2800" b="1" dirty="0">
                <a:solidFill>
                  <a:schemeClr val="dk1"/>
                </a:solidFill>
                <a:latin typeface="Times New Roman"/>
                <a:ea typeface="Times New Roman"/>
                <a:cs typeface="Times New Roman"/>
                <a:sym typeface="Times New Roman"/>
              </a:rPr>
              <a:t> Ethics in marketing research</a:t>
            </a:r>
            <a:endParaRPr dirty="0"/>
          </a:p>
          <a:p>
            <a:pPr marL="457200" marR="0" lvl="0" indent="-457200" algn="just" rtl="0">
              <a:lnSpc>
                <a:spcPct val="90000"/>
              </a:lnSpc>
              <a:spcBef>
                <a:spcPts val="1000"/>
              </a:spcBef>
              <a:spcAft>
                <a:spcPts val="0"/>
              </a:spcAft>
              <a:buClr>
                <a:schemeClr val="dk1"/>
              </a:buClr>
              <a:buSzPts val="2800"/>
              <a:buFont typeface="Wingdings" panose="05000000000000000000" pitchFamily="2" charset="2"/>
              <a:buChar char="q"/>
            </a:pPr>
            <a:endParaRPr sz="2800" b="1" dirty="0">
              <a:solidFill>
                <a:schemeClr val="dk1"/>
              </a:solidFill>
              <a:latin typeface="Times New Roman"/>
              <a:ea typeface="Times New Roman"/>
              <a:cs typeface="Times New Roman"/>
              <a:sym typeface="Times New Roman"/>
            </a:endParaRPr>
          </a:p>
          <a:p>
            <a:pPr marL="635000" marR="0" lvl="0" indent="-457200" algn="just" rtl="0">
              <a:lnSpc>
                <a:spcPct val="90000"/>
              </a:lnSpc>
              <a:spcBef>
                <a:spcPts val="1000"/>
              </a:spcBef>
              <a:spcAft>
                <a:spcPts val="0"/>
              </a:spcAft>
              <a:buClr>
                <a:schemeClr val="dk1"/>
              </a:buClr>
              <a:buSzPts val="2800"/>
              <a:buFont typeface="Wingdings" panose="05000000000000000000" pitchFamily="2" charset="2"/>
              <a:buChar char="q"/>
            </a:pPr>
            <a:endParaRPr sz="2800" b="1" dirty="0">
              <a:solidFill>
                <a:schemeClr val="dk1"/>
              </a:solidFill>
              <a:latin typeface="Times New Roman"/>
              <a:ea typeface="Times New Roman"/>
              <a:cs typeface="Times New Roman"/>
              <a:sym typeface="Times New Roman"/>
            </a:endParaRPr>
          </a:p>
          <a:p>
            <a:pPr marL="635000" marR="0" lvl="0" indent="-457200" algn="just" rtl="0">
              <a:lnSpc>
                <a:spcPct val="90000"/>
              </a:lnSpc>
              <a:spcBef>
                <a:spcPts val="1000"/>
              </a:spcBef>
              <a:spcAft>
                <a:spcPts val="0"/>
              </a:spcAft>
              <a:buClr>
                <a:schemeClr val="dk1"/>
              </a:buClr>
              <a:buSzPts val="2800"/>
              <a:buFont typeface="Wingdings" panose="05000000000000000000" pitchFamily="2" charset="2"/>
              <a:buChar char="q"/>
            </a:pPr>
            <a:endParaRPr sz="2800" b="1" dirty="0">
              <a:solidFill>
                <a:schemeClr val="dk1"/>
              </a:solidFill>
              <a:latin typeface="Times New Roman"/>
              <a:ea typeface="Times New Roman"/>
              <a:cs typeface="Times New Roman"/>
              <a:sym typeface="Times New Roman"/>
            </a:endParaRPr>
          </a:p>
          <a:p>
            <a:pPr marL="635000" marR="0" lvl="0" indent="-457200" algn="just" rtl="0">
              <a:lnSpc>
                <a:spcPct val="90000"/>
              </a:lnSpc>
              <a:spcBef>
                <a:spcPts val="1000"/>
              </a:spcBef>
              <a:spcAft>
                <a:spcPts val="0"/>
              </a:spcAft>
              <a:buClr>
                <a:schemeClr val="dk1"/>
              </a:buClr>
              <a:buSzPts val="2800"/>
              <a:buFont typeface="Wingdings" panose="05000000000000000000" pitchFamily="2" charset="2"/>
              <a:buChar char="q"/>
            </a:pPr>
            <a:endParaRPr sz="2800" b="1" dirty="0">
              <a:solidFill>
                <a:schemeClr val="dk1"/>
              </a:solidFill>
              <a:latin typeface="Times New Roman"/>
              <a:ea typeface="Times New Roman"/>
              <a:cs typeface="Times New Roman"/>
              <a:sym typeface="Times New Roman"/>
            </a:endParaRPr>
          </a:p>
          <a:p>
            <a:pPr marL="635000" marR="0" lvl="0" indent="-457200" algn="just" rtl="0">
              <a:lnSpc>
                <a:spcPct val="90000"/>
              </a:lnSpc>
              <a:spcBef>
                <a:spcPts val="1000"/>
              </a:spcBef>
              <a:spcAft>
                <a:spcPts val="0"/>
              </a:spcAft>
              <a:buClr>
                <a:schemeClr val="dk1"/>
              </a:buClr>
              <a:buSzPts val="2800"/>
              <a:buFont typeface="Wingdings" panose="05000000000000000000" pitchFamily="2" charset="2"/>
              <a:buChar char="q"/>
            </a:pPr>
            <a:endParaRPr sz="2800" b="1" dirty="0">
              <a:solidFill>
                <a:schemeClr val="dk1"/>
              </a:solidFill>
              <a:latin typeface="Times New Roman"/>
              <a:ea typeface="Times New Roman"/>
              <a:cs typeface="Times New Roman"/>
              <a:sym typeface="Times New Roman"/>
            </a:endParaRPr>
          </a:p>
          <a:p>
            <a:pPr marL="635000" marR="0" lvl="0" indent="-457200" algn="just" rtl="0">
              <a:lnSpc>
                <a:spcPct val="90000"/>
              </a:lnSpc>
              <a:spcBef>
                <a:spcPts val="1000"/>
              </a:spcBef>
              <a:spcAft>
                <a:spcPts val="0"/>
              </a:spcAft>
              <a:buClr>
                <a:schemeClr val="dk1"/>
              </a:buClr>
              <a:buSzPts val="2800"/>
              <a:buFont typeface="Wingdings" panose="05000000000000000000" pitchFamily="2" charset="2"/>
              <a:buChar char="q"/>
            </a:pPr>
            <a:endParaRPr sz="2800" b="1" dirty="0">
              <a:solidFill>
                <a:schemeClr val="dk1"/>
              </a:solidFill>
              <a:latin typeface="Times New Roman"/>
              <a:ea typeface="Times New Roman"/>
              <a:cs typeface="Times New Roman"/>
              <a:sym typeface="Times New Roman"/>
            </a:endParaRPr>
          </a:p>
        </p:txBody>
      </p:sp>
      <p:pic>
        <p:nvPicPr>
          <p:cNvPr id="15"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5FCCB93A-9833-4F76-9A53-1A45CDA54BD6}"/>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30960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393293"/>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16;p31">
            <a:extLst>
              <a:ext uri="{FF2B5EF4-FFF2-40B4-BE49-F238E27FC236}">
                <a16:creationId xmlns:a16="http://schemas.microsoft.com/office/drawing/2014/main" id="{0D9F2E76-B699-438C-8EE4-553C8EB9599F}"/>
              </a:ext>
            </a:extLst>
          </p:cNvPr>
          <p:cNvSpPr txBox="1"/>
          <p:nvPr/>
        </p:nvSpPr>
        <p:spPr>
          <a:xfrm>
            <a:off x="1477108" y="295422"/>
            <a:ext cx="7899443" cy="786822"/>
          </a:xfrm>
          <a:prstGeom prst="rect">
            <a:avLst/>
          </a:prstGeom>
          <a:noFill/>
          <a:ln>
            <a:noFill/>
          </a:ln>
        </p:spPr>
        <p:txBody>
          <a:bodyPr spcFirstLastPara="1" wrap="square" lIns="91425" tIns="45700" rIns="91425" bIns="45700" anchor="ctr" anchorCtr="0">
            <a:noAutofit/>
          </a:bodyPr>
          <a:lstStyle>
            <a:defPPr>
              <a:defRPr lang="en-US"/>
            </a:defPPr>
            <a:lvl1pPr marR="0" lvl="0" indent="0" algn="ctr">
              <a:lnSpc>
                <a:spcPct val="90000"/>
              </a:lnSpc>
              <a:spcBef>
                <a:spcPts val="0"/>
              </a:spcBef>
              <a:spcAft>
                <a:spcPts val="0"/>
              </a:spcAft>
              <a:buClr>
                <a:schemeClr val="lt1"/>
              </a:buClr>
              <a:buSzPts val="4000"/>
              <a:buFont typeface="Times New Roman"/>
              <a:buNone/>
              <a:defRPr sz="4000" b="1">
                <a:solidFill>
                  <a:schemeClr val="lt1"/>
                </a:solidFill>
                <a:latin typeface="Times New Roman"/>
                <a:ea typeface="Times New Roman"/>
                <a:cs typeface="Times New Roman"/>
              </a:defRPr>
            </a:lvl1pPr>
          </a:lstStyle>
          <a:p>
            <a:r>
              <a:rPr lang="en-US" dirty="0">
                <a:solidFill>
                  <a:schemeClr val="tx1"/>
                </a:solidFill>
                <a:sym typeface="Times New Roman"/>
              </a:rPr>
              <a:t>Ethical Concerns in Marketing Communication</a:t>
            </a:r>
            <a:endParaRPr dirty="0">
              <a:solidFill>
                <a:schemeClr val="tx1"/>
              </a:solidFill>
            </a:endParaRPr>
          </a:p>
        </p:txBody>
      </p:sp>
      <p:sp>
        <p:nvSpPr>
          <p:cNvPr id="11" name="Google Shape;517;p31">
            <a:extLst>
              <a:ext uri="{FF2B5EF4-FFF2-40B4-BE49-F238E27FC236}">
                <a16:creationId xmlns:a16="http://schemas.microsoft.com/office/drawing/2014/main" id="{C1B480CA-5EC8-467C-924B-AAFEA9EA12F0}"/>
              </a:ext>
            </a:extLst>
          </p:cNvPr>
          <p:cNvSpPr txBox="1"/>
          <p:nvPr/>
        </p:nvSpPr>
        <p:spPr>
          <a:xfrm>
            <a:off x="765989" y="1723709"/>
            <a:ext cx="10656936" cy="4092497"/>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514350" marR="0" lvl="0" indent="-514350" algn="just" rtl="0">
              <a:lnSpc>
                <a:spcPct val="90000"/>
              </a:lnSpc>
              <a:spcBef>
                <a:spcPts val="0"/>
              </a:spcBef>
              <a:spcAft>
                <a:spcPts val="0"/>
              </a:spcAft>
              <a:buClr>
                <a:schemeClr val="dk1"/>
              </a:buClr>
              <a:buSzPts val="2400"/>
              <a:buFont typeface="Calibri"/>
              <a:buAutoNum type="arabicPeriod"/>
            </a:pPr>
            <a:r>
              <a:rPr lang="en-US" sz="2800" dirty="0">
                <a:solidFill>
                  <a:schemeClr val="dk1"/>
                </a:solidFill>
                <a:latin typeface="Times New Roman"/>
                <a:ea typeface="Times New Roman"/>
                <a:cs typeface="Times New Roman"/>
                <a:sym typeface="Times New Roman"/>
              </a:rPr>
              <a:t>Ethics in communication requires dignity in preparation and implementation of communication programs</a:t>
            </a:r>
            <a:endParaRPr sz="2000" dirty="0"/>
          </a:p>
          <a:p>
            <a:pPr marL="514350" marR="0" lvl="0" indent="-514350" algn="just" rtl="0">
              <a:lnSpc>
                <a:spcPct val="90000"/>
              </a:lnSpc>
              <a:spcBef>
                <a:spcPts val="1000"/>
              </a:spcBef>
              <a:spcAft>
                <a:spcPts val="0"/>
              </a:spcAft>
              <a:buClr>
                <a:schemeClr val="dk1"/>
              </a:buClr>
              <a:buSzPts val="2400"/>
              <a:buFont typeface="Calibri"/>
              <a:buAutoNum type="arabicPeriod"/>
            </a:pPr>
            <a:r>
              <a:rPr lang="en-US" sz="2800" dirty="0">
                <a:solidFill>
                  <a:schemeClr val="dk1"/>
                </a:solidFill>
                <a:latin typeface="Times New Roman"/>
                <a:ea typeface="Times New Roman"/>
                <a:cs typeface="Times New Roman"/>
                <a:sym typeface="Times New Roman"/>
              </a:rPr>
              <a:t>Integrity involves avoiding deceiving others of behaving purely in an expedient fashion. Integrity is the quality of being morally good </a:t>
            </a:r>
            <a:endParaRPr sz="2000" dirty="0"/>
          </a:p>
          <a:p>
            <a:pPr marL="514350" marR="0" lvl="0" indent="-514350" algn="just" rtl="0">
              <a:lnSpc>
                <a:spcPct val="90000"/>
              </a:lnSpc>
              <a:spcBef>
                <a:spcPts val="1000"/>
              </a:spcBef>
              <a:spcAft>
                <a:spcPts val="0"/>
              </a:spcAft>
              <a:buClr>
                <a:schemeClr val="dk1"/>
              </a:buClr>
              <a:buSzPts val="2400"/>
              <a:buFont typeface="Calibri"/>
              <a:buAutoNum type="arabicPeriod"/>
            </a:pPr>
            <a:r>
              <a:rPr lang="en-US" sz="2800" dirty="0">
                <a:solidFill>
                  <a:schemeClr val="dk1"/>
                </a:solidFill>
                <a:latin typeface="Times New Roman"/>
                <a:ea typeface="Times New Roman"/>
                <a:cs typeface="Times New Roman"/>
                <a:sym typeface="Times New Roman"/>
              </a:rPr>
              <a:t>Marketing and marketing communication are activities in which ethics and morals play key roles </a:t>
            </a:r>
            <a:endParaRPr sz="2000" dirty="0"/>
          </a:p>
          <a:p>
            <a:pPr marL="514350" marR="0" lvl="0" indent="-514350" algn="just" rtl="0">
              <a:lnSpc>
                <a:spcPct val="90000"/>
              </a:lnSpc>
              <a:spcBef>
                <a:spcPts val="1000"/>
              </a:spcBef>
              <a:spcAft>
                <a:spcPts val="0"/>
              </a:spcAft>
              <a:buClr>
                <a:schemeClr val="dk1"/>
              </a:buClr>
              <a:buSzPts val="2400"/>
              <a:buFont typeface="Calibri"/>
              <a:buAutoNum type="arabicPeriod"/>
            </a:pPr>
            <a:r>
              <a:rPr lang="en-US" sz="2800" dirty="0">
                <a:solidFill>
                  <a:schemeClr val="dk1"/>
                </a:solidFill>
                <a:latin typeface="Times New Roman"/>
                <a:ea typeface="Times New Roman"/>
                <a:cs typeface="Times New Roman"/>
                <a:sym typeface="Times New Roman"/>
              </a:rPr>
              <a:t>Advertising and promotion are areas where a lapse in ethical standards or judgement can result in actions that are highly visible and damaging to a company </a:t>
            </a:r>
            <a:endParaRPr sz="2000" dirty="0"/>
          </a:p>
          <a:p>
            <a:pPr marL="0" marR="0" lvl="0" indent="0" algn="just" rtl="0">
              <a:lnSpc>
                <a:spcPct val="90000"/>
              </a:lnSpc>
              <a:spcBef>
                <a:spcPts val="1000"/>
              </a:spcBef>
              <a:spcAft>
                <a:spcPts val="0"/>
              </a:spcAft>
              <a:buClr>
                <a:schemeClr val="dk1"/>
              </a:buClr>
              <a:buSzPts val="2400"/>
              <a:buFont typeface="Arial"/>
              <a:buNone/>
            </a:pPr>
            <a:endParaRPr sz="2800" dirty="0">
              <a:solidFill>
                <a:schemeClr val="dk1"/>
              </a:solidFill>
              <a:latin typeface="Times New Roman"/>
              <a:ea typeface="Times New Roman"/>
              <a:cs typeface="Times New Roman"/>
              <a:sym typeface="Times New Roman"/>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6591314C-EABE-460C-BA01-82182F94534F}"/>
              </a:ext>
            </a:extLst>
          </p:cNvPr>
          <p:cNvSpPr txBox="1"/>
          <p:nvPr/>
        </p:nvSpPr>
        <p:spPr>
          <a:xfrm>
            <a:off x="9264625" y="6304506"/>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99786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29;p32">
            <a:extLst>
              <a:ext uri="{FF2B5EF4-FFF2-40B4-BE49-F238E27FC236}">
                <a16:creationId xmlns:a16="http://schemas.microsoft.com/office/drawing/2014/main" id="{72FB30E2-D17B-4EAE-B8B8-D3D6A2D0BDAF}"/>
              </a:ext>
            </a:extLst>
          </p:cNvPr>
          <p:cNvSpPr txBox="1"/>
          <p:nvPr/>
        </p:nvSpPr>
        <p:spPr>
          <a:xfrm>
            <a:off x="1245134" y="398990"/>
            <a:ext cx="8987300" cy="962414"/>
          </a:xfrm>
          <a:prstGeom prst="rect">
            <a:avLst/>
          </a:prstGeom>
          <a:noFill/>
          <a:ln>
            <a:noFill/>
          </a:ln>
        </p:spPr>
        <p:txBody>
          <a:bodyPr spcFirstLastPara="1" wrap="square" lIns="91425" tIns="45700" rIns="91425" bIns="45700" anchor="ctr" anchorCtr="0">
            <a:noAutofit/>
          </a:bodyPr>
          <a:lstStyle>
            <a:defPPr>
              <a:defRPr lang="en-US"/>
            </a:defPPr>
            <a:lvl1pPr marR="0" lvl="0" indent="0" algn="ctr">
              <a:lnSpc>
                <a:spcPct val="90000"/>
              </a:lnSpc>
              <a:spcBef>
                <a:spcPts val="0"/>
              </a:spcBef>
              <a:spcAft>
                <a:spcPts val="0"/>
              </a:spcAft>
              <a:buClr>
                <a:schemeClr val="lt1"/>
              </a:buClr>
              <a:buSzPts val="4000"/>
              <a:buFont typeface="Times New Roman"/>
              <a:buNone/>
              <a:defRPr sz="4000" b="1">
                <a:solidFill>
                  <a:schemeClr val="lt1"/>
                </a:solidFill>
                <a:latin typeface="Times New Roman"/>
                <a:ea typeface="Times New Roman"/>
                <a:cs typeface="Times New Roman"/>
              </a:defRPr>
            </a:lvl1pPr>
          </a:lstStyle>
          <a:p>
            <a:r>
              <a:rPr lang="en-US" dirty="0">
                <a:solidFill>
                  <a:schemeClr val="tx1"/>
                </a:solidFill>
                <a:sym typeface="Times New Roman"/>
              </a:rPr>
              <a:t>Ethical issues in public relations and publicity</a:t>
            </a:r>
            <a:endParaRPr dirty="0">
              <a:solidFill>
                <a:schemeClr val="tx1"/>
              </a:solidFill>
            </a:endParaRPr>
          </a:p>
        </p:txBody>
      </p:sp>
      <p:sp>
        <p:nvSpPr>
          <p:cNvPr id="11" name="Google Shape;530;p32">
            <a:extLst>
              <a:ext uri="{FF2B5EF4-FFF2-40B4-BE49-F238E27FC236}">
                <a16:creationId xmlns:a16="http://schemas.microsoft.com/office/drawing/2014/main" id="{0D25EAC4-427B-4F9C-99B9-4A58AFDDD09D}"/>
              </a:ext>
            </a:extLst>
          </p:cNvPr>
          <p:cNvSpPr txBox="1"/>
          <p:nvPr/>
        </p:nvSpPr>
        <p:spPr>
          <a:xfrm>
            <a:off x="609988" y="1814969"/>
            <a:ext cx="10968937" cy="3931580"/>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342900" marR="0" lvl="0" indent="-342900" algn="just" rtl="0">
              <a:lnSpc>
                <a:spcPct val="90000"/>
              </a:lnSpc>
              <a:spcBef>
                <a:spcPts val="0"/>
              </a:spcBef>
              <a:spcAft>
                <a:spcPts val="0"/>
              </a:spcAft>
              <a:buClr>
                <a:schemeClr val="dk1"/>
              </a:buClr>
              <a:buSzPts val="24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Public relations is a deliberate planned and sustained effort to establish and maintain mutual line of understanding between an organization and its publics</a:t>
            </a:r>
            <a:endParaRPr dirty="0"/>
          </a:p>
          <a:p>
            <a:pPr marL="342900" marR="0" lvl="0" indent="-342900" algn="just" rtl="0">
              <a:lnSpc>
                <a:spcPct val="90000"/>
              </a:lnSpc>
              <a:spcBef>
                <a:spcPts val="1000"/>
              </a:spcBef>
              <a:spcAft>
                <a:spcPts val="0"/>
              </a:spcAft>
              <a:buClr>
                <a:schemeClr val="dk1"/>
              </a:buClr>
              <a:buSzPts val="24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Publicity is any form of commercially significant news item about an organization, goods, medium that is not paid for by the sponsor</a:t>
            </a:r>
            <a:endParaRPr dirty="0"/>
          </a:p>
          <a:p>
            <a:pPr marL="342900" marR="0" lvl="0" indent="-342900" algn="just" rtl="0">
              <a:lnSpc>
                <a:spcPct val="90000"/>
              </a:lnSpc>
              <a:spcBef>
                <a:spcPts val="1000"/>
              </a:spcBef>
              <a:spcAft>
                <a:spcPts val="0"/>
              </a:spcAft>
              <a:buClr>
                <a:schemeClr val="dk1"/>
              </a:buClr>
              <a:buSzPts val="24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The way firms confront negative publicity has important strategic as well as ethical ramifications</a:t>
            </a:r>
            <a:endParaRPr dirty="0"/>
          </a:p>
          <a:p>
            <a:pPr marL="342900" marR="0" lvl="0" indent="-342900" algn="just" rtl="0">
              <a:lnSpc>
                <a:spcPct val="90000"/>
              </a:lnSpc>
              <a:spcBef>
                <a:spcPts val="1000"/>
              </a:spcBef>
              <a:spcAft>
                <a:spcPts val="0"/>
              </a:spcAft>
              <a:buClr>
                <a:schemeClr val="dk1"/>
              </a:buClr>
              <a:buSzPts val="24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The primary ethical issue concerns whether firms confess to product shortcomings and acknowledge problems or, instead, attempt to cover up the problems </a:t>
            </a:r>
            <a:endParaRPr sz="2400" dirty="0">
              <a:solidFill>
                <a:schemeClr val="dk1"/>
              </a:solidFill>
              <a:latin typeface="Times New Roman"/>
              <a:ea typeface="Times New Roman"/>
              <a:cs typeface="Times New Roman"/>
              <a:sym typeface="Times New Roman"/>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C8B8CC57-259A-45D4-903B-A5D3D9B1E73C}"/>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98447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42;p33">
            <a:extLst>
              <a:ext uri="{FF2B5EF4-FFF2-40B4-BE49-F238E27FC236}">
                <a16:creationId xmlns:a16="http://schemas.microsoft.com/office/drawing/2014/main" id="{CF37AABD-75F7-4F72-96E6-20EFC4FE39FC}"/>
              </a:ext>
            </a:extLst>
          </p:cNvPr>
          <p:cNvSpPr txBox="1"/>
          <p:nvPr/>
        </p:nvSpPr>
        <p:spPr>
          <a:xfrm>
            <a:off x="1187227" y="377579"/>
            <a:ext cx="9313204" cy="706437"/>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200"/>
              <a:buFont typeface="Times New Roman"/>
              <a:buNone/>
              <a:defRPr sz="4000" b="1">
                <a:solidFill>
                  <a:schemeClr val="lt1"/>
                </a:solidFill>
                <a:latin typeface="Times New Roman"/>
                <a:ea typeface="Times New Roman"/>
                <a:cs typeface="Times New Roman"/>
              </a:defRPr>
            </a:lvl1pPr>
          </a:lstStyle>
          <a:p>
            <a:r>
              <a:rPr lang="en-US" dirty="0">
                <a:solidFill>
                  <a:schemeClr val="tx1"/>
                </a:solidFill>
                <a:sym typeface="Times New Roman"/>
              </a:rPr>
              <a:t>Ethical issues in personal selling</a:t>
            </a:r>
            <a:endParaRPr dirty="0">
              <a:solidFill>
                <a:schemeClr val="tx1"/>
              </a:solidFill>
            </a:endParaRPr>
          </a:p>
        </p:txBody>
      </p:sp>
      <p:sp>
        <p:nvSpPr>
          <p:cNvPr id="11" name="Google Shape;543;p33">
            <a:extLst>
              <a:ext uri="{FF2B5EF4-FFF2-40B4-BE49-F238E27FC236}">
                <a16:creationId xmlns:a16="http://schemas.microsoft.com/office/drawing/2014/main" id="{ACEDA619-50C4-4974-9696-A03341F7D2A2}"/>
              </a:ext>
            </a:extLst>
          </p:cNvPr>
          <p:cNvSpPr txBox="1"/>
          <p:nvPr/>
        </p:nvSpPr>
        <p:spPr>
          <a:xfrm>
            <a:off x="719343" y="2134738"/>
            <a:ext cx="10750228" cy="3769847"/>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342900" marR="0" lvl="0" indent="-342900" algn="just" rtl="0">
              <a:lnSpc>
                <a:spcPct val="90000"/>
              </a:lnSpc>
              <a:spcBef>
                <a:spcPts val="0"/>
              </a:spcBef>
              <a:spcAft>
                <a:spcPts val="0"/>
              </a:spcAft>
              <a:buClr>
                <a:schemeClr val="dk1"/>
              </a:buClr>
              <a:buSzPts val="2400"/>
              <a:buFont typeface="Wingdings" panose="05000000000000000000" pitchFamily="2" charset="2"/>
              <a:buChar char="q"/>
            </a:pPr>
            <a:r>
              <a:rPr lang="en-US" sz="2800" dirty="0">
                <a:solidFill>
                  <a:schemeClr val="dk1"/>
                </a:solidFill>
                <a:latin typeface="Times New Roman"/>
                <a:ea typeface="Times New Roman"/>
                <a:cs typeface="Times New Roman"/>
                <a:sym typeface="Times New Roman"/>
              </a:rPr>
              <a:t>Personal selling is a concise effort on the part of the seller to induce a prospective buyer to purchase something that he had not originally decided to buy, even if he had thought of it favourably </a:t>
            </a:r>
            <a:endParaRPr sz="2000" dirty="0"/>
          </a:p>
          <a:p>
            <a:pPr marL="342900" marR="0" lvl="0" indent="-342900" algn="just" rtl="0">
              <a:lnSpc>
                <a:spcPct val="90000"/>
              </a:lnSpc>
              <a:spcBef>
                <a:spcPts val="1000"/>
              </a:spcBef>
              <a:spcAft>
                <a:spcPts val="0"/>
              </a:spcAft>
              <a:buClr>
                <a:schemeClr val="dk1"/>
              </a:buClr>
              <a:buSzPts val="2400"/>
              <a:buFont typeface="Wingdings" panose="05000000000000000000" pitchFamily="2" charset="2"/>
              <a:buChar char="q"/>
            </a:pPr>
            <a:r>
              <a:rPr lang="en-US" sz="2800" dirty="0">
                <a:solidFill>
                  <a:schemeClr val="dk1"/>
                </a:solidFill>
                <a:latin typeface="Times New Roman"/>
                <a:ea typeface="Times New Roman"/>
                <a:cs typeface="Times New Roman"/>
                <a:sym typeface="Times New Roman"/>
              </a:rPr>
              <a:t>Ethical issues include making unsubstantiated claims and undeliverable promises</a:t>
            </a:r>
            <a:endParaRPr sz="2000" dirty="0"/>
          </a:p>
          <a:p>
            <a:pPr marL="342900" marR="0" lvl="0" indent="-342900" algn="just" rtl="0">
              <a:lnSpc>
                <a:spcPct val="90000"/>
              </a:lnSpc>
              <a:spcBef>
                <a:spcPts val="1000"/>
              </a:spcBef>
              <a:spcAft>
                <a:spcPts val="0"/>
              </a:spcAft>
              <a:buClr>
                <a:schemeClr val="dk1"/>
              </a:buClr>
              <a:buSzPts val="2400"/>
              <a:buFont typeface="Wingdings" panose="05000000000000000000" pitchFamily="2" charset="2"/>
              <a:buChar char="q"/>
            </a:pPr>
            <a:r>
              <a:rPr lang="en-US" sz="2800" dirty="0">
                <a:solidFill>
                  <a:schemeClr val="dk1"/>
                </a:solidFill>
                <a:latin typeface="Times New Roman"/>
                <a:ea typeface="Times New Roman"/>
                <a:cs typeface="Times New Roman"/>
                <a:sym typeface="Times New Roman"/>
              </a:rPr>
              <a:t>Company’s penalty and reward structures have some effect on sales person’s ethical conduct</a:t>
            </a:r>
            <a:endParaRPr sz="2800" dirty="0">
              <a:solidFill>
                <a:schemeClr val="dk1"/>
              </a:solidFill>
              <a:latin typeface="Times New Roman"/>
              <a:ea typeface="Times New Roman"/>
              <a:cs typeface="Times New Roman"/>
              <a:sym typeface="Times New Roman"/>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8467223B-DF46-4B7D-ADF5-B2EAEC914514}"/>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8426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11" name="Google Shape;556;p34">
            <a:extLst>
              <a:ext uri="{FF2B5EF4-FFF2-40B4-BE49-F238E27FC236}">
                <a16:creationId xmlns:a16="http://schemas.microsoft.com/office/drawing/2014/main" id="{DD5EBFE7-EAC1-48F0-974A-4F790D90C713}"/>
              </a:ext>
            </a:extLst>
          </p:cNvPr>
          <p:cNvSpPr txBox="1"/>
          <p:nvPr/>
        </p:nvSpPr>
        <p:spPr>
          <a:xfrm>
            <a:off x="764336" y="1859788"/>
            <a:ext cx="10869645" cy="3841942"/>
          </a:xfrm>
          <a:prstGeom prst="rect">
            <a:avLst/>
          </a:prstGeom>
          <a:noFill/>
          <a:ln w="9525" cap="flat" cmpd="sng">
            <a:noFill/>
            <a:prstDash val="solid"/>
            <a:round/>
            <a:headEnd type="none" w="sm" len="sm"/>
            <a:tailEnd type="none" w="sm" len="sm"/>
          </a:ln>
        </p:spPr>
        <p:txBody>
          <a:bodyPr spcFirstLastPara="1" wrap="square" lIns="91425" tIns="45700" rIns="91425" bIns="45700" anchor="ctr" anchorCtr="0">
            <a:normAutofit/>
          </a:bodyPr>
          <a:lstStyle/>
          <a:p>
            <a:pPr marL="342900" marR="0" lvl="0" indent="-342900" algn="just" rtl="0">
              <a:lnSpc>
                <a:spcPct val="90000"/>
              </a:lnSpc>
              <a:spcBef>
                <a:spcPts val="0"/>
              </a:spcBef>
              <a:spcAft>
                <a:spcPts val="0"/>
              </a:spcAft>
              <a:buClr>
                <a:schemeClr val="dk1"/>
              </a:buClr>
              <a:buSzPts val="2400"/>
              <a:buFont typeface="Wingdings" panose="05000000000000000000" pitchFamily="2" charset="2"/>
              <a:buChar char="ü"/>
            </a:pPr>
            <a:r>
              <a:rPr lang="en-US" sz="2800" dirty="0">
                <a:solidFill>
                  <a:schemeClr val="dk1"/>
                </a:solidFill>
                <a:latin typeface="Times New Roman"/>
                <a:ea typeface="Times New Roman"/>
                <a:cs typeface="Times New Roman"/>
                <a:sym typeface="Times New Roman"/>
              </a:rPr>
              <a:t>Sales promotion is the function of marketing which seeks to achieve given objectives by the adding of extrinsic tangible value to a product or service </a:t>
            </a:r>
            <a:endParaRPr sz="2000" dirty="0"/>
          </a:p>
          <a:p>
            <a:pPr marL="342900" marR="0" lvl="0" indent="-342900" algn="just" rtl="0">
              <a:lnSpc>
                <a:spcPct val="90000"/>
              </a:lnSpc>
              <a:spcBef>
                <a:spcPts val="1000"/>
              </a:spcBef>
              <a:spcAft>
                <a:spcPts val="0"/>
              </a:spcAft>
              <a:buClr>
                <a:schemeClr val="dk1"/>
              </a:buClr>
              <a:buSzPts val="2400"/>
              <a:buFont typeface="Wingdings" panose="05000000000000000000" pitchFamily="2" charset="2"/>
              <a:buChar char="ü"/>
            </a:pPr>
            <a:r>
              <a:rPr lang="en-US" sz="2800" dirty="0">
                <a:solidFill>
                  <a:schemeClr val="dk1"/>
                </a:solidFill>
                <a:latin typeface="Times New Roman"/>
                <a:ea typeface="Times New Roman"/>
                <a:cs typeface="Times New Roman"/>
                <a:sym typeface="Times New Roman"/>
              </a:rPr>
              <a:t>It concerns the making of a featured offer to a defined customer group within a specific time limit </a:t>
            </a:r>
            <a:endParaRPr sz="2000" dirty="0"/>
          </a:p>
          <a:p>
            <a:pPr marL="342900" marR="0" lvl="0" indent="-342900" algn="just" rtl="0">
              <a:lnSpc>
                <a:spcPct val="90000"/>
              </a:lnSpc>
              <a:spcBef>
                <a:spcPts val="1000"/>
              </a:spcBef>
              <a:spcAft>
                <a:spcPts val="0"/>
              </a:spcAft>
              <a:buClr>
                <a:schemeClr val="dk1"/>
              </a:buClr>
              <a:buSzPts val="2400"/>
              <a:buFont typeface="Wingdings" panose="05000000000000000000" pitchFamily="2" charset="2"/>
              <a:buChar char="ü"/>
            </a:pPr>
            <a:r>
              <a:rPr lang="en-US" sz="2800" dirty="0">
                <a:solidFill>
                  <a:schemeClr val="dk1"/>
                </a:solidFill>
                <a:latin typeface="Times New Roman"/>
                <a:ea typeface="Times New Roman"/>
                <a:cs typeface="Times New Roman"/>
                <a:sym typeface="Times New Roman"/>
              </a:rPr>
              <a:t>Consumer-oriented sales promotions are unethical when the sales promoter offers consumers a reward for their behavior that is never delivered</a:t>
            </a:r>
            <a:endParaRPr sz="2800" dirty="0">
              <a:solidFill>
                <a:schemeClr val="dk1"/>
              </a:solidFill>
              <a:latin typeface="Times New Roman"/>
              <a:ea typeface="Times New Roman"/>
              <a:cs typeface="Times New Roman"/>
              <a:sym typeface="Times New Roman"/>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15" name="Google Shape;555;p34">
            <a:extLst>
              <a:ext uri="{FF2B5EF4-FFF2-40B4-BE49-F238E27FC236}">
                <a16:creationId xmlns:a16="http://schemas.microsoft.com/office/drawing/2014/main" id="{24CFD7F0-3FC8-4E21-96EE-AB34CD7E7619}"/>
              </a:ext>
            </a:extLst>
          </p:cNvPr>
          <p:cNvSpPr txBox="1"/>
          <p:nvPr/>
        </p:nvSpPr>
        <p:spPr>
          <a:xfrm>
            <a:off x="764336" y="536242"/>
            <a:ext cx="10337180" cy="642938"/>
          </a:xfrm>
          <a:prstGeom prst="rect">
            <a:avLst/>
          </a:prstGeom>
          <a:noFill/>
          <a:ln>
            <a:noFill/>
          </a:ln>
        </p:spPr>
        <p:txBody>
          <a:bodyPr spcFirstLastPara="1" wrap="square" lIns="91425" tIns="45700" rIns="91425" bIns="45700" anchor="ctr" anchorCtr="0">
            <a:normAutofit/>
          </a:bodyPr>
          <a:lstStyle>
            <a:defPPr>
              <a:defRPr lang="en-US"/>
            </a:defPPr>
            <a:lvl1pPr marR="0" lvl="0" indent="0" algn="ctr">
              <a:lnSpc>
                <a:spcPct val="90000"/>
              </a:lnSpc>
              <a:spcBef>
                <a:spcPts val="0"/>
              </a:spcBef>
              <a:spcAft>
                <a:spcPts val="0"/>
              </a:spcAft>
              <a:buClr>
                <a:schemeClr val="lt1"/>
              </a:buClr>
              <a:buSzPts val="3200"/>
              <a:buFont typeface="Times New Roman"/>
              <a:buNone/>
              <a:defRPr sz="4000" b="1">
                <a:solidFill>
                  <a:schemeClr val="lt1"/>
                </a:solidFill>
                <a:latin typeface="Times New Roman"/>
                <a:ea typeface="Times New Roman"/>
                <a:cs typeface="Times New Roman"/>
              </a:defRPr>
            </a:lvl1pPr>
          </a:lstStyle>
          <a:p>
            <a:r>
              <a:rPr lang="en-US" dirty="0">
                <a:solidFill>
                  <a:schemeClr val="tx1"/>
                </a:solidFill>
                <a:sym typeface="Times New Roman"/>
              </a:rPr>
              <a:t>Ethical issues in sales promotion</a:t>
            </a:r>
            <a:endParaRPr dirty="0">
              <a:solidFill>
                <a:schemeClr val="tx1"/>
              </a:solidFill>
              <a:sym typeface="Times New Roman"/>
            </a:endParaRPr>
          </a:p>
        </p:txBody>
      </p:sp>
      <p:sp>
        <p:nvSpPr>
          <p:cNvPr id="7" name="TextBox 6">
            <a:extLst>
              <a:ext uri="{FF2B5EF4-FFF2-40B4-BE49-F238E27FC236}">
                <a16:creationId xmlns:a16="http://schemas.microsoft.com/office/drawing/2014/main" id="{FF3FA488-C1F7-4F51-BFB9-C154B57A2FCB}"/>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67171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68;p35">
            <a:extLst>
              <a:ext uri="{FF2B5EF4-FFF2-40B4-BE49-F238E27FC236}">
                <a16:creationId xmlns:a16="http://schemas.microsoft.com/office/drawing/2014/main" id="{AF5F9D11-F2BB-4852-B5F4-A81D83FCF6FC}"/>
              </a:ext>
            </a:extLst>
          </p:cNvPr>
          <p:cNvSpPr txBox="1"/>
          <p:nvPr/>
        </p:nvSpPr>
        <p:spPr>
          <a:xfrm>
            <a:off x="911888" y="563491"/>
            <a:ext cx="9507306" cy="633412"/>
          </a:xfrm>
          <a:prstGeom prst="rect">
            <a:avLst/>
          </a:prstGeom>
          <a:noFill/>
          <a:ln>
            <a:noFill/>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Clr>
                <a:schemeClr val="lt1"/>
              </a:buClr>
              <a:buSzPts val="3600"/>
              <a:buFont typeface="Times New Roman"/>
              <a:buNone/>
            </a:pPr>
            <a:r>
              <a:rPr lang="en-US" sz="4000" b="1" dirty="0">
                <a:latin typeface="Times New Roman"/>
                <a:ea typeface="Times New Roman"/>
                <a:cs typeface="Times New Roman"/>
                <a:sym typeface="Times New Roman"/>
              </a:rPr>
              <a:t>Ethical issues in advertising</a:t>
            </a:r>
            <a:endParaRPr sz="2000" dirty="0"/>
          </a:p>
        </p:txBody>
      </p:sp>
      <p:sp>
        <p:nvSpPr>
          <p:cNvPr id="11" name="Google Shape;569;p35">
            <a:extLst>
              <a:ext uri="{FF2B5EF4-FFF2-40B4-BE49-F238E27FC236}">
                <a16:creationId xmlns:a16="http://schemas.microsoft.com/office/drawing/2014/main" id="{DE7BD98A-25D6-40A6-9B85-010C1AD20EA7}"/>
              </a:ext>
            </a:extLst>
          </p:cNvPr>
          <p:cNvSpPr txBox="1"/>
          <p:nvPr/>
        </p:nvSpPr>
        <p:spPr>
          <a:xfrm>
            <a:off x="450165" y="1843805"/>
            <a:ext cx="11029071" cy="3542292"/>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fontScale="92500" lnSpcReduction="10000"/>
          </a:bodyPr>
          <a:lstStyle/>
          <a:p>
            <a:pPr marL="457200" marR="0" lvl="0" indent="-457200" algn="just" rtl="0">
              <a:lnSpc>
                <a:spcPct val="90000"/>
              </a:lnSpc>
              <a:spcBef>
                <a:spcPts val="0"/>
              </a:spcBef>
              <a:spcAft>
                <a:spcPts val="0"/>
              </a:spcAft>
              <a:buClr>
                <a:schemeClr val="dk1"/>
              </a:buClr>
              <a:buSzPts val="2400"/>
              <a:buFont typeface="Wingdings" panose="05000000000000000000" pitchFamily="2" charset="2"/>
              <a:buChar char="v"/>
            </a:pPr>
            <a:r>
              <a:rPr lang="en-US" sz="2800" dirty="0">
                <a:solidFill>
                  <a:schemeClr val="dk1"/>
                </a:solidFill>
                <a:latin typeface="Times New Roman"/>
                <a:ea typeface="Times New Roman"/>
                <a:cs typeface="Times New Roman"/>
                <a:sym typeface="Times New Roman"/>
              </a:rPr>
              <a:t>One of the major problems in advertising and promotion is the lack of a clear and acceptable code of conduct</a:t>
            </a:r>
            <a:endParaRPr sz="2000" dirty="0"/>
          </a:p>
          <a:p>
            <a:pPr marL="457200" marR="0" lvl="0" indent="-457200" algn="just" rtl="0">
              <a:lnSpc>
                <a:spcPct val="90000"/>
              </a:lnSpc>
              <a:spcBef>
                <a:spcPts val="1000"/>
              </a:spcBef>
              <a:spcAft>
                <a:spcPts val="0"/>
              </a:spcAft>
              <a:buClr>
                <a:schemeClr val="dk1"/>
              </a:buClr>
              <a:buSzPts val="2400"/>
              <a:buFont typeface="Wingdings" panose="05000000000000000000" pitchFamily="2" charset="2"/>
              <a:buChar char="v"/>
            </a:pPr>
            <a:r>
              <a:rPr lang="en-US" sz="2800" dirty="0">
                <a:solidFill>
                  <a:schemeClr val="dk1"/>
                </a:solidFill>
                <a:latin typeface="Times New Roman"/>
                <a:ea typeface="Times New Roman"/>
                <a:cs typeface="Times New Roman"/>
                <a:sym typeface="Times New Roman"/>
              </a:rPr>
              <a:t>Advertising codes vary from country to country </a:t>
            </a:r>
            <a:endParaRPr sz="2000" dirty="0"/>
          </a:p>
          <a:p>
            <a:pPr marL="457200" marR="0" lvl="0" indent="-457200" algn="just" rtl="0">
              <a:lnSpc>
                <a:spcPct val="90000"/>
              </a:lnSpc>
              <a:spcBef>
                <a:spcPts val="1000"/>
              </a:spcBef>
              <a:spcAft>
                <a:spcPts val="0"/>
              </a:spcAft>
              <a:buClr>
                <a:schemeClr val="dk1"/>
              </a:buClr>
              <a:buSzPts val="2400"/>
              <a:buFont typeface="Wingdings" panose="05000000000000000000" pitchFamily="2" charset="2"/>
              <a:buChar char="v"/>
            </a:pPr>
            <a:r>
              <a:rPr lang="en-US" sz="2800" dirty="0">
                <a:solidFill>
                  <a:schemeClr val="dk1"/>
                </a:solidFill>
                <a:latin typeface="Times New Roman"/>
                <a:ea typeface="Times New Roman"/>
                <a:cs typeface="Times New Roman"/>
                <a:sym typeface="Times New Roman"/>
              </a:rPr>
              <a:t>Advertising is primarily meant to influence the independent thinking of the consumer and change his behavior</a:t>
            </a:r>
            <a:endParaRPr sz="2000" dirty="0"/>
          </a:p>
          <a:p>
            <a:pPr marL="457200" marR="0" lvl="0" indent="-457200" algn="just" rtl="0">
              <a:lnSpc>
                <a:spcPct val="90000"/>
              </a:lnSpc>
              <a:spcBef>
                <a:spcPts val="1000"/>
              </a:spcBef>
              <a:spcAft>
                <a:spcPts val="0"/>
              </a:spcAft>
              <a:buClr>
                <a:schemeClr val="dk1"/>
              </a:buClr>
              <a:buSzPts val="2400"/>
              <a:buFont typeface="Wingdings" panose="05000000000000000000" pitchFamily="2" charset="2"/>
              <a:buChar char="v"/>
            </a:pPr>
            <a:r>
              <a:rPr lang="en-US" sz="2800" dirty="0">
                <a:solidFill>
                  <a:schemeClr val="dk1"/>
                </a:solidFill>
                <a:latin typeface="Times New Roman"/>
                <a:ea typeface="Times New Roman"/>
                <a:cs typeface="Times New Roman"/>
                <a:sym typeface="Times New Roman"/>
              </a:rPr>
              <a:t>Advertising can be considered as a brain- washing catalyst, which is intended to manipulate the consumer into thinking that the advertised product is the best for him, and it does not matter much whether the consumer really needs the product or not  </a:t>
            </a:r>
            <a:endParaRPr sz="2800" dirty="0">
              <a:solidFill>
                <a:schemeClr val="dk1"/>
              </a:solidFill>
              <a:latin typeface="Times New Roman"/>
              <a:ea typeface="Times New Roman"/>
              <a:cs typeface="Times New Roman"/>
              <a:sym typeface="Times New Roman"/>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0346BB6F-6F3B-49BF-A0B3-A17F40340C22}"/>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094807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81;p36">
            <a:extLst>
              <a:ext uri="{FF2B5EF4-FFF2-40B4-BE49-F238E27FC236}">
                <a16:creationId xmlns:a16="http://schemas.microsoft.com/office/drawing/2014/main" id="{35B754C6-B972-43FB-9B17-9A04099E89E4}"/>
              </a:ext>
            </a:extLst>
          </p:cNvPr>
          <p:cNvSpPr txBox="1"/>
          <p:nvPr/>
        </p:nvSpPr>
        <p:spPr>
          <a:xfrm>
            <a:off x="1724283" y="465895"/>
            <a:ext cx="8482361" cy="717820"/>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200"/>
              <a:buFont typeface="Times New Roman"/>
              <a:buNone/>
            </a:pPr>
            <a:r>
              <a:rPr lang="en-US" sz="4000" b="1" dirty="0">
                <a:latin typeface="Times New Roman"/>
                <a:ea typeface="Times New Roman"/>
                <a:cs typeface="Times New Roman"/>
                <a:sym typeface="Times New Roman"/>
              </a:rPr>
              <a:t>Ethical issues in packaging</a:t>
            </a:r>
            <a:endParaRPr sz="2400" dirty="0"/>
          </a:p>
        </p:txBody>
      </p:sp>
      <p:sp>
        <p:nvSpPr>
          <p:cNvPr id="11" name="Google Shape;582;p36">
            <a:extLst>
              <a:ext uri="{FF2B5EF4-FFF2-40B4-BE49-F238E27FC236}">
                <a16:creationId xmlns:a16="http://schemas.microsoft.com/office/drawing/2014/main" id="{597C05D4-98B8-44A8-969C-352116A0DA49}"/>
              </a:ext>
            </a:extLst>
          </p:cNvPr>
          <p:cNvSpPr txBox="1"/>
          <p:nvPr/>
        </p:nvSpPr>
        <p:spPr>
          <a:xfrm>
            <a:off x="576775" y="1685056"/>
            <a:ext cx="10713395" cy="3780550"/>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chemeClr val="dk1"/>
              </a:buClr>
              <a:buSzPts val="2800"/>
              <a:buFont typeface="Arial"/>
              <a:buChar char="•"/>
            </a:pPr>
            <a:r>
              <a:rPr lang="en-US" sz="2800" dirty="0">
                <a:solidFill>
                  <a:schemeClr val="dk1"/>
                </a:solidFill>
                <a:latin typeface="Times New Roman"/>
                <a:ea typeface="Times New Roman"/>
                <a:cs typeface="Times New Roman"/>
                <a:sym typeface="Times New Roman"/>
              </a:rPr>
              <a:t>Four aspects of packaging involve ethical issues:</a:t>
            </a:r>
            <a:endParaRPr dirty="0"/>
          </a:p>
          <a:p>
            <a:pPr marL="685800" marR="0" lvl="1" indent="-228600" algn="l" rtl="0">
              <a:lnSpc>
                <a:spcPct val="90000"/>
              </a:lnSpc>
              <a:spcBef>
                <a:spcPts val="500"/>
              </a:spcBef>
              <a:spcAft>
                <a:spcPts val="0"/>
              </a:spcAft>
              <a:buClr>
                <a:schemeClr val="dk1"/>
              </a:buClr>
              <a:buSzPts val="2400"/>
              <a:buFont typeface="Arial"/>
              <a:buNone/>
            </a:pPr>
            <a:r>
              <a:rPr lang="en-US" sz="2400" i="0" u="none" strike="noStrike" cap="none" dirty="0" err="1">
                <a:solidFill>
                  <a:schemeClr val="dk1"/>
                </a:solidFill>
                <a:latin typeface="Times New Roman"/>
                <a:ea typeface="Times New Roman"/>
                <a:cs typeface="Times New Roman"/>
                <a:sym typeface="Times New Roman"/>
              </a:rPr>
              <a:t>i</a:t>
            </a:r>
            <a:r>
              <a:rPr lang="en-US" sz="2400" i="0" u="none" strike="noStrike" cap="none" dirty="0">
                <a:solidFill>
                  <a:schemeClr val="dk1"/>
                </a:solidFill>
                <a:latin typeface="Times New Roman"/>
                <a:ea typeface="Times New Roman"/>
                <a:cs typeface="Times New Roman"/>
                <a:sym typeface="Times New Roman"/>
              </a:rPr>
              <a:t>) Label information</a:t>
            </a:r>
            <a:endParaRPr dirty="0"/>
          </a:p>
          <a:p>
            <a:pPr marL="685800" marR="0" lvl="1" indent="-228600" algn="l" rtl="0">
              <a:lnSpc>
                <a:spcPct val="90000"/>
              </a:lnSpc>
              <a:spcBef>
                <a:spcPts val="500"/>
              </a:spcBef>
              <a:spcAft>
                <a:spcPts val="0"/>
              </a:spcAft>
              <a:buClr>
                <a:schemeClr val="dk1"/>
              </a:buClr>
              <a:buSzPts val="2400"/>
              <a:buFont typeface="Arial"/>
              <a:buNone/>
            </a:pPr>
            <a:r>
              <a:rPr lang="en-US" sz="2400" i="0" u="none" strike="noStrike" cap="none" dirty="0">
                <a:solidFill>
                  <a:schemeClr val="dk1"/>
                </a:solidFill>
                <a:latin typeface="Times New Roman"/>
                <a:ea typeface="Times New Roman"/>
                <a:cs typeface="Times New Roman"/>
                <a:sym typeface="Times New Roman"/>
              </a:rPr>
              <a:t>ii) Packaging graphics</a:t>
            </a:r>
            <a:endParaRPr dirty="0"/>
          </a:p>
          <a:p>
            <a:pPr marL="685800" marR="0" lvl="1" indent="-228600" algn="l" rtl="0">
              <a:lnSpc>
                <a:spcPct val="90000"/>
              </a:lnSpc>
              <a:spcBef>
                <a:spcPts val="500"/>
              </a:spcBef>
              <a:spcAft>
                <a:spcPts val="0"/>
              </a:spcAft>
              <a:buClr>
                <a:schemeClr val="dk1"/>
              </a:buClr>
              <a:buSzPts val="2400"/>
              <a:buFont typeface="Arial"/>
              <a:buNone/>
            </a:pPr>
            <a:r>
              <a:rPr lang="en-US" sz="2400" i="0" u="none" strike="noStrike" cap="none" dirty="0">
                <a:solidFill>
                  <a:schemeClr val="dk1"/>
                </a:solidFill>
                <a:latin typeface="Times New Roman"/>
                <a:ea typeface="Times New Roman"/>
                <a:cs typeface="Times New Roman"/>
                <a:sym typeface="Times New Roman"/>
              </a:rPr>
              <a:t>iii) Packaging safety</a:t>
            </a:r>
            <a:endParaRPr dirty="0"/>
          </a:p>
          <a:p>
            <a:pPr marL="685800" marR="0" lvl="1" indent="-228600" algn="l" rtl="0">
              <a:lnSpc>
                <a:spcPct val="90000"/>
              </a:lnSpc>
              <a:spcBef>
                <a:spcPts val="500"/>
              </a:spcBef>
              <a:spcAft>
                <a:spcPts val="0"/>
              </a:spcAft>
              <a:buClr>
                <a:schemeClr val="dk1"/>
              </a:buClr>
              <a:buSzPts val="2400"/>
              <a:buFont typeface="Arial"/>
              <a:buNone/>
            </a:pPr>
            <a:r>
              <a:rPr lang="en-US" sz="2400" i="0" u="none" strike="noStrike" cap="none" dirty="0">
                <a:solidFill>
                  <a:schemeClr val="dk1"/>
                </a:solidFill>
                <a:latin typeface="Times New Roman"/>
                <a:ea typeface="Times New Roman"/>
                <a:cs typeface="Times New Roman"/>
                <a:sym typeface="Times New Roman"/>
              </a:rPr>
              <a:t>iv) Environmental implications of packaging </a:t>
            </a:r>
            <a:endParaRPr dirty="0"/>
          </a:p>
          <a:p>
            <a:pPr marL="228600" marR="0" lvl="0" indent="-228600" algn="just" rtl="0">
              <a:lnSpc>
                <a:spcPct val="90000"/>
              </a:lnSpc>
              <a:spcBef>
                <a:spcPts val="1000"/>
              </a:spcBef>
              <a:spcAft>
                <a:spcPts val="0"/>
              </a:spcAft>
              <a:buClr>
                <a:schemeClr val="dk1"/>
              </a:buClr>
              <a:buSzPts val="2800"/>
              <a:buFont typeface="Arial"/>
              <a:buChar char="•"/>
            </a:pPr>
            <a:r>
              <a:rPr lang="en-US" sz="2800" dirty="0">
                <a:solidFill>
                  <a:schemeClr val="dk1"/>
                </a:solidFill>
                <a:latin typeface="Times New Roman"/>
                <a:ea typeface="Times New Roman"/>
                <a:cs typeface="Times New Roman"/>
                <a:sym typeface="Times New Roman"/>
              </a:rPr>
              <a:t>Label information on packages can mislead consumers by providing exaggerated information or by unethically suggesting that product contains more of desired attributes or less of desired attributes that is actually the case </a:t>
            </a:r>
            <a:endParaRPr sz="2800" dirty="0">
              <a:solidFill>
                <a:schemeClr val="dk1"/>
              </a:solidFill>
              <a:latin typeface="Times New Roman"/>
              <a:ea typeface="Times New Roman"/>
              <a:cs typeface="Times New Roman"/>
              <a:sym typeface="Times New Roman"/>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620F450C-014C-4CF3-83DF-002ACE22C689}"/>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35356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Google Shape;594;p37">
            <a:extLst>
              <a:ext uri="{FF2B5EF4-FFF2-40B4-BE49-F238E27FC236}">
                <a16:creationId xmlns:a16="http://schemas.microsoft.com/office/drawing/2014/main" id="{4CA53EA2-4966-478F-A0D2-0E730CF6AA73}"/>
              </a:ext>
            </a:extLst>
          </p:cNvPr>
          <p:cNvSpPr txBox="1"/>
          <p:nvPr/>
        </p:nvSpPr>
        <p:spPr>
          <a:xfrm>
            <a:off x="535260" y="377579"/>
            <a:ext cx="10614102" cy="820621"/>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600"/>
              <a:buFont typeface="Times New Roman"/>
              <a:buNone/>
            </a:pPr>
            <a:r>
              <a:rPr lang="en-US" sz="4000" b="1" dirty="0">
                <a:latin typeface="Times New Roman"/>
                <a:ea typeface="Times New Roman"/>
                <a:cs typeface="Times New Roman"/>
                <a:sym typeface="Times New Roman"/>
              </a:rPr>
              <a:t>Ethics in marketing research</a:t>
            </a:r>
            <a:endParaRPr sz="4000" b="1" dirty="0">
              <a:latin typeface="Times New Roman"/>
              <a:ea typeface="Times New Roman"/>
              <a:cs typeface="Times New Roman"/>
              <a:sym typeface="Times New Roman"/>
            </a:endParaRPr>
          </a:p>
        </p:txBody>
      </p:sp>
      <p:sp>
        <p:nvSpPr>
          <p:cNvPr id="11" name="Google Shape;595;p37">
            <a:extLst>
              <a:ext uri="{FF2B5EF4-FFF2-40B4-BE49-F238E27FC236}">
                <a16:creationId xmlns:a16="http://schemas.microsoft.com/office/drawing/2014/main" id="{69E2B132-0DFD-4B72-9A83-F84E9B5CF966}"/>
              </a:ext>
            </a:extLst>
          </p:cNvPr>
          <p:cNvSpPr txBox="1"/>
          <p:nvPr/>
        </p:nvSpPr>
        <p:spPr>
          <a:xfrm>
            <a:off x="535260" y="1846924"/>
            <a:ext cx="10970940" cy="3813366"/>
          </a:xfrm>
          <a:prstGeom prst="rect">
            <a:avLst/>
          </a:prstGeom>
          <a:noFill/>
          <a:ln w="9525" cap="flat" cmpd="sng">
            <a:noFill/>
            <a:prstDash val="solid"/>
            <a:round/>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24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Marketing research is subjected to public scrutiny, as it involves direct contact with the public </a:t>
            </a:r>
            <a:endParaRPr dirty="0"/>
          </a:p>
          <a:p>
            <a:pPr marL="342900" marR="0" lvl="0" indent="-342900" algn="just" rtl="0">
              <a:lnSpc>
                <a:spcPct val="90000"/>
              </a:lnSpc>
              <a:spcBef>
                <a:spcPts val="1000"/>
              </a:spcBef>
              <a:spcAft>
                <a:spcPts val="0"/>
              </a:spcAft>
              <a:buClr>
                <a:schemeClr val="dk1"/>
              </a:buClr>
              <a:buSzPts val="24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Identification of people affected by marketing research enables us to be aware of some readily discernible and easily avoidable ethical pitfalls</a:t>
            </a:r>
            <a:endParaRPr dirty="0"/>
          </a:p>
          <a:p>
            <a:pPr marL="342900" marR="0" lvl="0" indent="-342900" algn="just" rtl="0">
              <a:lnSpc>
                <a:spcPct val="90000"/>
              </a:lnSpc>
              <a:spcBef>
                <a:spcPts val="1000"/>
              </a:spcBef>
              <a:spcAft>
                <a:spcPts val="0"/>
              </a:spcAft>
              <a:buClr>
                <a:schemeClr val="dk1"/>
              </a:buClr>
              <a:buSzPts val="24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With regard to the public as a whole, ethical concerns revolve primarily around the methods of gaining and reporting research results</a:t>
            </a:r>
            <a:endParaRPr sz="2400" dirty="0">
              <a:solidFill>
                <a:schemeClr val="dk1"/>
              </a:solidFill>
              <a:latin typeface="Times New Roman"/>
              <a:ea typeface="Times New Roman"/>
              <a:cs typeface="Times New Roman"/>
              <a:sym typeface="Times New Roman"/>
            </a:endParaRPr>
          </a:p>
          <a:p>
            <a:pPr marL="342900" marR="0" lvl="0" indent="-342900" algn="just" rtl="0">
              <a:lnSpc>
                <a:spcPct val="90000"/>
              </a:lnSpc>
              <a:spcBef>
                <a:spcPts val="1000"/>
              </a:spcBef>
              <a:spcAft>
                <a:spcPts val="0"/>
              </a:spcAft>
              <a:buClr>
                <a:schemeClr val="dk1"/>
              </a:buClr>
              <a:buSzPts val="24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Care should be taken to avoid incomplete reporting, misleading reporting, and biased research </a:t>
            </a:r>
            <a:endParaRPr dirty="0"/>
          </a:p>
          <a:p>
            <a:pPr marL="495300" marR="0" lvl="0" indent="-342900" algn="just" rtl="0">
              <a:lnSpc>
                <a:spcPct val="90000"/>
              </a:lnSpc>
              <a:spcBef>
                <a:spcPts val="1000"/>
              </a:spcBef>
              <a:spcAft>
                <a:spcPts val="0"/>
              </a:spcAft>
              <a:buClr>
                <a:schemeClr val="dk1"/>
              </a:buClr>
              <a:buSzPts val="2400"/>
              <a:buFont typeface="Wingdings" panose="05000000000000000000" pitchFamily="2" charset="2"/>
              <a:buChar char="q"/>
            </a:pPr>
            <a:endParaRPr sz="2400" dirty="0">
              <a:solidFill>
                <a:schemeClr val="dk1"/>
              </a:solidFill>
              <a:latin typeface="Times New Roman"/>
              <a:ea typeface="Times New Roman"/>
              <a:cs typeface="Times New Roman"/>
              <a:sym typeface="Times New Roman"/>
            </a:endParaRPr>
          </a:p>
          <a:p>
            <a:pPr marL="495300" marR="0" lvl="0" indent="-342900" algn="just" rtl="0">
              <a:lnSpc>
                <a:spcPct val="90000"/>
              </a:lnSpc>
              <a:spcBef>
                <a:spcPts val="1000"/>
              </a:spcBef>
              <a:spcAft>
                <a:spcPts val="0"/>
              </a:spcAft>
              <a:buClr>
                <a:schemeClr val="dk1"/>
              </a:buClr>
              <a:buSzPts val="2400"/>
              <a:buFont typeface="Wingdings" panose="05000000000000000000" pitchFamily="2" charset="2"/>
              <a:buChar char="q"/>
            </a:pPr>
            <a:endParaRPr sz="2400" dirty="0">
              <a:solidFill>
                <a:schemeClr val="dk1"/>
              </a:solidFill>
              <a:latin typeface="Times New Roman"/>
              <a:ea typeface="Times New Roman"/>
              <a:cs typeface="Times New Roman"/>
              <a:sym typeface="Times New Roman"/>
            </a:endParaRPr>
          </a:p>
        </p:txBody>
      </p:sp>
      <p:pic>
        <p:nvPicPr>
          <p:cNvPr id="12" name="Graphic 22">
            <a:extLst>
              <a:ext uri="{FF2B5EF4-FFF2-40B4-BE49-F238E27FC236}">
                <a16:creationId xmlns:a16="http://schemas.microsoft.com/office/drawing/2014/main" id="{ACE76E66-5FF1-83D6-4EAC-3853027A6F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18955" y="95089"/>
            <a:ext cx="2470340" cy="819312"/>
          </a:xfrm>
          <a:prstGeom prst="rect">
            <a:avLst/>
          </a:prstGeom>
        </p:spPr>
      </p:pic>
      <p:sp>
        <p:nvSpPr>
          <p:cNvPr id="6" name="TextBox 5">
            <a:extLst>
              <a:ext uri="{FF2B5EF4-FFF2-40B4-BE49-F238E27FC236}">
                <a16:creationId xmlns:a16="http://schemas.microsoft.com/office/drawing/2014/main" id="{FB5A9353-A3BF-4797-A870-C5F7C671204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36721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347661"/>
            <a:ext cx="2470340" cy="1166001"/>
          </a:xfrm>
          <a:prstGeom prst="rect">
            <a:avLst/>
          </a:prstGeom>
        </p:spPr>
      </p:pic>
      <p:sp>
        <p:nvSpPr>
          <p:cNvPr id="8" name="TextBox 7">
            <a:extLst>
              <a:ext uri="{FF2B5EF4-FFF2-40B4-BE49-F238E27FC236}">
                <a16:creationId xmlns:a16="http://schemas.microsoft.com/office/drawing/2014/main" id="{0A5EC7DA-49A5-46E7-A5B5-E7D0FEB1FAE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37283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708"/>
    </mc:Choice>
    <mc:Fallback xmlns="">
      <p:transition spd="slow" advTm="137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8|1.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D04FD30-1DF2-4AF0-98FA-469664E2CE26}"/>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purl.org/dc/elements/1.1/"/>
    <ds:schemaRef ds:uri="688354b5-287c-4cda-825e-1d7935aea40e"/>
    <ds:schemaRef ds:uri="http://www.w3.org/XML/1998/namespace"/>
    <ds:schemaRef ds:uri="aca13214-df29-4e3c-a050-857c0bf7bd8e"/>
    <ds:schemaRef ds:uri="http://schemas.microsoft.com/office/infopath/2007/PartnerControls"/>
    <ds:schemaRef ds:uri="http://schemas.openxmlformats.org/package/2006/metadata/core-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614</TotalTime>
  <Words>2068</Words>
  <Application>Microsoft Office PowerPoint</Application>
  <PresentationFormat>Widescreen</PresentationFormat>
  <Paragraphs>286</Paragraphs>
  <Slides>40</Slides>
  <Notes>5</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Aharoni</vt:lpstr>
      <vt:lpstr>Alexandria</vt:lpstr>
      <vt:lpstr>Arial</vt:lpstr>
      <vt:lpstr>Arial Black</vt:lpstr>
      <vt:lpstr>Arial Narrow</vt:lpstr>
      <vt:lpstr>Calibri</vt:lpstr>
      <vt:lpstr>Calibri Light</vt:lpstr>
      <vt:lpstr>Noto Sans Symbols</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masa store</cp:lastModifiedBy>
  <cp:revision>216</cp:revision>
  <dcterms:created xsi:type="dcterms:W3CDTF">2023-04-29T09:08:00Z</dcterms:created>
  <dcterms:modified xsi:type="dcterms:W3CDTF">2024-06-22T12:54:14Z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