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480" r:id="rId2"/>
    <p:sldId id="490" r:id="rId3"/>
    <p:sldId id="313" r:id="rId4"/>
    <p:sldId id="276" r:id="rId5"/>
    <p:sldId id="508" r:id="rId6"/>
    <p:sldId id="492" r:id="rId7"/>
    <p:sldId id="493" r:id="rId8"/>
    <p:sldId id="496" r:id="rId9"/>
    <p:sldId id="497" r:id="rId10"/>
    <p:sldId id="498" r:id="rId11"/>
    <p:sldId id="499" r:id="rId12"/>
    <p:sldId id="500" r:id="rId13"/>
    <p:sldId id="501" r:id="rId14"/>
    <p:sldId id="502" r:id="rId15"/>
    <p:sldId id="503" r:id="rId16"/>
    <p:sldId id="504" r:id="rId17"/>
    <p:sldId id="505" r:id="rId18"/>
    <p:sldId id="506" r:id="rId19"/>
    <p:sldId id="507" r:id="rId20"/>
    <p:sldId id="509" r:id="rId21"/>
    <p:sldId id="510" r:id="rId22"/>
    <p:sldId id="511" r:id="rId23"/>
    <p:sldId id="512" r:id="rId24"/>
    <p:sldId id="513" r:id="rId25"/>
    <p:sldId id="514" r:id="rId26"/>
    <p:sldId id="515" r:id="rId27"/>
    <p:sldId id="516" r:id="rId28"/>
    <p:sldId id="517" r:id="rId29"/>
    <p:sldId id="518" r:id="rId30"/>
    <p:sldId id="519" r:id="rId31"/>
    <p:sldId id="520" r:id="rId32"/>
    <p:sldId id="521" r:id="rId33"/>
    <p:sldId id="522" r:id="rId34"/>
    <p:sldId id="349" r:id="rId3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490"/>
            <p14:sldId id="313"/>
            <p14:sldId id="276"/>
            <p14:sldId id="508"/>
            <p14:sldId id="492"/>
            <p14:sldId id="493"/>
            <p14:sldId id="496"/>
            <p14:sldId id="497"/>
            <p14:sldId id="498"/>
            <p14:sldId id="499"/>
            <p14:sldId id="500"/>
            <p14:sldId id="501"/>
            <p14:sldId id="502"/>
            <p14:sldId id="503"/>
            <p14:sldId id="504"/>
            <p14:sldId id="505"/>
            <p14:sldId id="506"/>
            <p14:sldId id="507"/>
            <p14:sldId id="509"/>
            <p14:sldId id="510"/>
            <p14:sldId id="511"/>
            <p14:sldId id="512"/>
            <p14:sldId id="513"/>
            <p14:sldId id="514"/>
            <p14:sldId id="515"/>
            <p14:sldId id="516"/>
            <p14:sldId id="517"/>
            <p14:sldId id="518"/>
            <p14:sldId id="519"/>
            <p14:sldId id="520"/>
            <p14:sldId id="521"/>
            <p14:sldId id="52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AC748"/>
    <a:srgbClr val="000000"/>
    <a:srgbClr val="669BBC"/>
    <a:srgbClr val="2D3956"/>
    <a:srgbClr val="8E5A6D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85" d="100"/>
          <a:sy n="85" d="100"/>
        </p:scale>
        <p:origin x="55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786946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>
            <a:lvl1pPr marL="228600" indent="-228600">
              <a:buFont typeface="Wingdings" panose="05000000000000000000" pitchFamily="2" charset="2"/>
              <a:buChar char="v"/>
              <a:defRPr/>
            </a:lvl1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 sz="1600"/>
            </a:lvl1pPr>
          </a:lstStyle>
          <a:p>
            <a:endParaRPr lang="en-US" dirty="0" smtClean="0">
              <a:solidFill>
                <a:schemeClr val="bg1"/>
              </a:solidFill>
            </a:endParaRP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7AD86B2E-B702-4422-B277-3A08C7449694}" type="datetimeFigureOut">
              <a:rPr lang="en-US" smtClean="0"/>
              <a:t>10/4/2023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8658888" cy="1281113"/>
          </a:xfrm>
          <a:prstGeom prst="rect">
            <a:avLst/>
          </a:prstGeom>
        </p:spPr>
        <p:txBody>
          <a:bodyPr vert="horz" lIns="45720" tIns="0" rIns="45720" bIns="0" anchor="b" anchorCtr="0">
            <a:normAutofit fontScale="97500"/>
          </a:bodyPr>
          <a:lstStyle/>
          <a:p>
            <a:pPr marL="0" marR="0" lvl="0" indent="0" fontAlgn="auto">
              <a:lnSpc>
                <a:spcPct val="100000"/>
              </a:lnSpc>
              <a:spcAft>
                <a:spcPts val="0"/>
              </a:spcAft>
              <a:buClrTx/>
              <a:buSzTx/>
              <a:buFontTx/>
              <a:tabLst/>
            </a:pPr>
            <a:r>
              <a:rPr lang="en-US" dirty="0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8658888" cy="4351338"/>
          </a:xfrm>
          <a:prstGeom prst="rect">
            <a:avLst/>
          </a:prstGeom>
          <a:gradFill flip="none" rotWithShape="1">
            <a:gsLst>
              <a:gs pos="0">
                <a:schemeClr val="accent3">
                  <a:lumMod val="5000"/>
                  <a:lumOff val="95000"/>
                </a:schemeClr>
              </a:gs>
              <a:gs pos="74000">
                <a:schemeClr val="accent3">
                  <a:lumMod val="45000"/>
                  <a:lumOff val="55000"/>
                </a:schemeClr>
              </a:gs>
              <a:gs pos="83000">
                <a:schemeClr val="accent3">
                  <a:lumMod val="45000"/>
                  <a:lumOff val="55000"/>
                </a:schemeClr>
              </a:gs>
              <a:gs pos="100000">
                <a:schemeClr val="accent3">
                  <a:lumMod val="30000"/>
                  <a:lumOff val="70000"/>
                </a:schemeClr>
              </a:gs>
            </a:gsLst>
            <a:lin ang="5400000" scaled="1"/>
            <a:tileRect/>
          </a:gradFill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110244" y="636050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8864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 userDrawn="1"/>
        </p:nvPicPr>
        <p:blipFill>
          <a:blip r:embed="rId1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271341"/>
            <a:ext cx="2383737" cy="11251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kumimoji="0" lang="en-US" sz="3800" b="1" i="0" u="none" strike="noStrike" kern="1200" cap="all" spc="0" normalizeH="0" baseline="0" dirty="0">
          <a:ln w="500">
            <a:solidFill>
              <a:srgbClr val="B13F9A">
                <a:shade val="20000"/>
                <a:satMod val="120000"/>
              </a:srgbClr>
            </a:solidFill>
          </a:ln>
          <a:gradFill>
            <a:gsLst>
              <a:gs pos="0">
                <a:srgbClr val="F9B639">
                  <a:tint val="13000"/>
                </a:srgbClr>
              </a:gs>
              <a:gs pos="10000">
                <a:srgbClr val="F9B639">
                  <a:tint val="20000"/>
                </a:srgbClr>
              </a:gs>
              <a:gs pos="49000">
                <a:srgbClr val="F9B639">
                  <a:tint val="70000"/>
                </a:srgbClr>
              </a:gs>
              <a:gs pos="50000">
                <a:srgbClr val="F9B639">
                  <a:tint val="97000"/>
                </a:srgbClr>
              </a:gs>
              <a:gs pos="100000">
                <a:srgbClr val="F9B639">
                  <a:tint val="20000"/>
                </a:srgbClr>
              </a:gs>
            </a:gsLst>
            <a:lin ang="5400000" scaled="1"/>
          </a:gradFill>
          <a:effectLst/>
          <a:uLnTx/>
          <a:uFillTx/>
          <a:latin typeface="Trebuchet MS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jp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3" Type="http://schemas.openxmlformats.org/officeDocument/2006/relationships/image" Target="../media/image27.png"/><Relationship Id="rId7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2.svg"/><Relationship Id="rId9" Type="http://schemas.openxmlformats.org/officeDocument/2006/relationships/image" Target="../media/image29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F9385F0-2536-01DB-C486-D6A29656E6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7150" y="-44450"/>
            <a:ext cx="12311979" cy="6858000"/>
          </a:xfrm>
          <a:prstGeom prst="rect">
            <a:avLst/>
          </a:prstGeom>
        </p:spPr>
      </p:pic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67966" y="3225009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Yasser </a:t>
            </a:r>
            <a:r>
              <a:rPr lang="en-US" sz="24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Abdelhamid</a:t>
            </a:r>
            <a:endParaRPr lang="en-US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108644" y="2424037"/>
            <a:ext cx="4652236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153908" y="5843657"/>
            <a:ext cx="233579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 </a:t>
            </a:r>
            <a:endParaRPr lang="en-US" sz="2800" b="1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8545" y="198943"/>
            <a:ext cx="2876694" cy="1357799"/>
          </a:xfrm>
          <a:prstGeom prst="rect">
            <a:avLst/>
          </a:prstGeom>
        </p:spPr>
      </p:pic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06979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DS 620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Machine Learning</a:t>
            </a:r>
            <a:endParaRPr lang="en-US" sz="2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5"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3833"/>
    </mc:Choice>
    <mc:Fallback xmlns="">
      <p:transition spd="slow" advTm="23833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1" y="1259065"/>
            <a:ext cx="411389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Objectives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Understanding why data scientists use machine learning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Discussing the process for model building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Using machine learning techniques</a:t>
            </a:r>
          </a:p>
          <a:p>
            <a:pPr marL="274320" indent="-274320">
              <a:lnSpc>
                <a:spcPct val="100000"/>
              </a:lnSpc>
              <a:spcBef>
                <a:spcPts val="600"/>
              </a:spcBef>
              <a:buClr>
                <a:schemeClr val="accent1">
                  <a:lumMod val="50000"/>
                </a:schemeClr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Gaining hands-on experience with machine learning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 smtClean="0"/>
              <a:t>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045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2775"/>
    </mc:Choice>
    <mc:Fallback xmlns="">
      <p:transition spd="slow" advTm="92775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0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3598250" y="1936174"/>
            <a:ext cx="8040594" cy="43421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1" name="Content Placeholder 2"/>
          <p:cNvSpPr txBox="1">
            <a:spLocks/>
          </p:cNvSpPr>
          <p:nvPr/>
        </p:nvSpPr>
        <p:spPr>
          <a:xfrm>
            <a:off x="3888446" y="2093911"/>
            <a:ext cx="7614932" cy="4129859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 smtClean="0">
                <a:solidFill>
                  <a:prstClr val="black"/>
                </a:solidFill>
                <a:latin typeface="Trebuchet MS"/>
              </a:rPr>
              <a:t>Artificial Intelligence &amp; Machine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 smtClean="0">
                <a:solidFill>
                  <a:prstClr val="black"/>
                </a:solidFill>
                <a:latin typeface="Trebuchet MS"/>
              </a:rPr>
              <a:t>Applications of Machine Learning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>
                <a:solidFill>
                  <a:prstClr val="black"/>
                </a:solidFill>
                <a:latin typeface="Trebuchet MS"/>
              </a:rPr>
              <a:t>Types of Machine Learning </a:t>
            </a:r>
            <a:r>
              <a:rPr lang="en-US" sz="2600" dirty="0" smtClean="0">
                <a:solidFill>
                  <a:prstClr val="black"/>
                </a:solidFill>
                <a:latin typeface="Trebuchet MS"/>
              </a:rPr>
              <a:t>Systems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 smtClean="0">
                <a:solidFill>
                  <a:prstClr val="black"/>
                </a:solidFill>
                <a:latin typeface="Trebuchet MS"/>
              </a:rPr>
              <a:t>Supervised vs Unsupervised ML systems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 smtClean="0">
                <a:solidFill>
                  <a:prstClr val="black"/>
                </a:solidFill>
                <a:latin typeface="Trebuchet MS"/>
              </a:rPr>
              <a:t>Batch vs Online ML systems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r>
              <a:rPr lang="en-US" sz="2600" dirty="0" smtClean="0">
                <a:solidFill>
                  <a:prstClr val="black"/>
                </a:solidFill>
                <a:latin typeface="Trebuchet MS"/>
              </a:rPr>
              <a:t>Instance-based vs Model-based ML systems</a:t>
            </a: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US" sz="2600" dirty="0" smtClean="0">
              <a:solidFill>
                <a:prstClr val="black"/>
              </a:solidFill>
              <a:latin typeface="Trebuchet MS"/>
            </a:endParaRPr>
          </a:p>
          <a:p>
            <a:pPr marL="274320" lvl="0" indent="-274320">
              <a:lnSpc>
                <a:spcPct val="100000"/>
              </a:lnSpc>
              <a:spcBef>
                <a:spcPts val="600"/>
              </a:spcBef>
              <a:buClr>
                <a:srgbClr val="B13F9A"/>
              </a:buClr>
              <a:buSzPct val="73000"/>
              <a:buFont typeface="Wingdings 2"/>
              <a:buChar char=""/>
            </a:pPr>
            <a:endParaRPr lang="en-GB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 smtClean="0"/>
              <a:t> </a:t>
            </a:r>
            <a:endParaRPr lang="en-US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39050" y="1259065"/>
            <a:ext cx="676864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800" b="1" cap="all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latin typeface="Trebuchet MS"/>
                <a:ea typeface="+mj-ea"/>
                <a:cs typeface="+mj-cs"/>
              </a:rPr>
              <a:t>Lecture Outline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4351"/>
    </mc:Choice>
    <mc:Fallback xmlns="">
      <p:transition spd="slow" advTm="74351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440425" y="950711"/>
            <a:ext cx="8895486" cy="53597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19666" y="1331550"/>
            <a:ext cx="69454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0010" y="2100980"/>
            <a:ext cx="3895780" cy="3895780"/>
          </a:xfrm>
          <a:prstGeom prst="rect">
            <a:avLst/>
          </a:prstGeom>
        </p:spPr>
      </p:pic>
      <p:sp>
        <p:nvSpPr>
          <p:cNvPr id="10" name="Content Placeholder 2"/>
          <p:cNvSpPr txBox="1">
            <a:spLocks/>
          </p:cNvSpPr>
          <p:nvPr/>
        </p:nvSpPr>
        <p:spPr>
          <a:xfrm>
            <a:off x="697089" y="1150440"/>
            <a:ext cx="8379178" cy="484632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GB" b="1" dirty="0" smtClean="0"/>
              <a:t>The study of how to make computers do things that people are better at.</a:t>
            </a:r>
          </a:p>
          <a:p>
            <a:pPr marL="0" indent="0">
              <a:buNone/>
            </a:pPr>
            <a:endParaRPr lang="en-GB" b="1" dirty="0"/>
          </a:p>
          <a:p>
            <a:pPr marL="0" indent="0">
              <a:buNone/>
            </a:pPr>
            <a:endParaRPr lang="en-GB" b="1" dirty="0" smtClean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b="1" dirty="0" smtClean="0"/>
              <a:t> </a:t>
            </a: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440425" y="223566"/>
            <a:ext cx="8895486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j-ea"/>
                <a:cs typeface="+mj-cs"/>
              </a:rPr>
              <a:t>Artificial Intelligence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1448"/>
    </mc:Choice>
    <mc:Fallback xmlns="">
      <p:transition advTm="341448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Machine </a:t>
            </a:r>
            <a:r>
              <a:rPr lang="en-US" dirty="0" smtClean="0"/>
              <a:t>Learning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Machine Learning is the science (and art) of programming computers so they can learn from data.</a:t>
            </a:r>
          </a:p>
          <a:p>
            <a:r>
              <a:rPr lang="en-US" dirty="0"/>
              <a:t>Machine Learning is the field of study that gives computers the ability to learn without being explicitly programmed.(Arthur Samuel, 1959)</a:t>
            </a:r>
          </a:p>
          <a:p>
            <a:r>
              <a:rPr lang="en-US" dirty="0"/>
              <a:t>A computer program is said to learn from experience E with respect to some task T and some performance measure P, if its performance on T, as measured by P, improves with experience E. (Tom Mitchell, 1997</a:t>
            </a:r>
            <a:r>
              <a:rPr lang="en-US" dirty="0" smtClean="0"/>
              <a:t>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796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49301"/>
    </mc:Choice>
    <mc:Fallback xmlns="">
      <p:transition spd="slow" advTm="449301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719666" y="1331550"/>
            <a:ext cx="694549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600" dirty="0">
              <a:solidFill>
                <a:srgbClr val="2D3956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440425" y="223566"/>
            <a:ext cx="8895486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800" b="1" i="0" u="none" strike="noStrike" kern="0" cap="all" spc="0" normalizeH="0" baseline="0" noProof="0" dirty="0" smtClean="0">
                <a:ln w="500">
                  <a:solidFill>
                    <a:srgbClr val="B13F9A">
                      <a:shade val="20000"/>
                      <a:satMod val="120000"/>
                    </a:srgbClr>
                  </a:solidFill>
                </a:ln>
                <a:gradFill>
                  <a:gsLst>
                    <a:gs pos="0">
                      <a:srgbClr val="F9B639">
                        <a:tint val="13000"/>
                      </a:srgbClr>
                    </a:gs>
                    <a:gs pos="10000">
                      <a:srgbClr val="F9B639">
                        <a:tint val="20000"/>
                      </a:srgbClr>
                    </a:gs>
                    <a:gs pos="49000">
                      <a:srgbClr val="F9B639">
                        <a:tint val="70000"/>
                      </a:srgbClr>
                    </a:gs>
                    <a:gs pos="50000">
                      <a:srgbClr val="F9B639">
                        <a:tint val="97000"/>
                      </a:srgbClr>
                    </a:gs>
                    <a:gs pos="100000">
                      <a:srgbClr val="F9B639">
                        <a:tint val="20000"/>
                      </a:srgbClr>
                    </a:gs>
                  </a:gsLst>
                  <a:lin ang="5400000" scaled="1"/>
                </a:gradFill>
                <a:effectLst/>
                <a:uLnTx/>
                <a:uFillTx/>
                <a:latin typeface="Trebuchet MS"/>
                <a:ea typeface="+mj-ea"/>
                <a:cs typeface="+mj-cs"/>
              </a:rPr>
              <a:t>Artificial Intelligence, Machine learning, and deep learning</a:t>
            </a:r>
            <a:endParaRPr kumimoji="0" lang="en-US" sz="1800" b="0" i="0" u="none" strike="noStrike" kern="0" cap="none" spc="0" normalizeH="0" baseline="0" noProof="0" dirty="0" smtClean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2" descr="Image result for artificial intelligenc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7768" y="1500827"/>
            <a:ext cx="5569285" cy="48098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47121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4536"/>
    </mc:Choice>
    <mc:Fallback xmlns="">
      <p:transition advTm="174536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Machine Learning is good </a:t>
            </a:r>
            <a:r>
              <a:rPr lang="en-US" dirty="0" smtClean="0"/>
              <a:t>for…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ln w="9525" cap="rnd">
            <a:solidFill>
              <a:srgbClr val="FAC748"/>
            </a:solidFill>
          </a:ln>
        </p:spPr>
        <p:txBody>
          <a:bodyPr/>
          <a:lstStyle/>
          <a:p>
            <a:r>
              <a:rPr lang="en-GB" dirty="0"/>
              <a:t>Problems for which existing solutions require a lot of fine-tuning or long lists of rules.</a:t>
            </a:r>
          </a:p>
          <a:p>
            <a:r>
              <a:rPr lang="en-GB" dirty="0"/>
              <a:t>Complex problems for which using a traditional approach yields no good solution.</a:t>
            </a:r>
          </a:p>
          <a:p>
            <a:r>
              <a:rPr lang="en-GB" dirty="0"/>
              <a:t>Fluctuating environments: a Machine Learning system can adapt to new data.</a:t>
            </a:r>
          </a:p>
          <a:p>
            <a:r>
              <a:rPr lang="en-GB" dirty="0"/>
              <a:t>Getting insights about complex problems and large amounts of data. (Data Mining)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51731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21923"/>
    </mc:Choice>
    <mc:Fallback xmlns="">
      <p:transition spd="slow" advTm="321923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Analysing images of products on a production line to automatically classify them</a:t>
            </a:r>
            <a:r>
              <a:rPr lang="en-GB" sz="3200" dirty="0" smtClean="0"/>
              <a:t>.</a:t>
            </a:r>
            <a:endParaRPr lang="en-US" sz="3200" dirty="0"/>
          </a:p>
        </p:txBody>
      </p:sp>
      <p:pic>
        <p:nvPicPr>
          <p:cNvPr id="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393" y="1777006"/>
            <a:ext cx="6351731" cy="4585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076537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5654"/>
    </mc:Choice>
    <mc:Fallback xmlns="">
      <p:transition spd="slow" advTm="125654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Detecting tumors in brain scans</a:t>
            </a:r>
            <a:r>
              <a:rPr lang="en-US" sz="4000" dirty="0" smtClean="0"/>
              <a:t>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1672" y="1770829"/>
            <a:ext cx="6709893" cy="44827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536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7135"/>
    </mc:Choice>
    <mc:Fallback xmlns="">
      <p:transition spd="slow" advTm="47135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Automatically classifying news articles</a:t>
            </a:r>
            <a:r>
              <a:rPr lang="en-US" sz="4000" dirty="0" smtClean="0"/>
              <a:t>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646237"/>
            <a:ext cx="7610341" cy="44296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25274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610"/>
    </mc:Choice>
    <mc:Fallback xmlns="">
      <p:transition spd="slow" advTm="5961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Summarizing long documents automatically</a:t>
            </a:r>
            <a:r>
              <a:rPr lang="en-US" sz="4000" dirty="0" smtClean="0"/>
              <a:t>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6833" y="1815465"/>
            <a:ext cx="3825026" cy="44502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0568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364"/>
    </mc:Choice>
    <mc:Fallback xmlns="">
      <p:transition spd="slow" advTm="6364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Automatically flagging offensive comments on discussion forums</a:t>
            </a:r>
            <a:r>
              <a:rPr lang="en-GB" sz="4000" dirty="0" smtClean="0"/>
              <a:t>.</a:t>
            </a:r>
            <a:endParaRPr lang="en-US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535" y="1862071"/>
            <a:ext cx="4265423" cy="24384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9855" y="4254321"/>
            <a:ext cx="3789480" cy="22946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108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6118"/>
    </mc:Choice>
    <mc:Fallback xmlns="">
      <p:transition spd="slow" advTm="116118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Creating a CHATBOT or a personal assistant</a:t>
            </a:r>
            <a:r>
              <a:rPr lang="en-GB" sz="4000" dirty="0" smtClean="0"/>
              <a:t>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160" y="1799929"/>
            <a:ext cx="5847006" cy="43796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610863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642"/>
    </mc:Choice>
    <mc:Fallback xmlns="">
      <p:transition spd="slow" advTm="97642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/>
              <a:t>Forecasting your company’s revenue next year, based on many performance metrics</a:t>
            </a:r>
            <a:r>
              <a:rPr lang="en-GB" sz="4000" dirty="0" smtClean="0"/>
              <a:t>.</a:t>
            </a:r>
            <a:endParaRPr lang="en-US" dirty="0"/>
          </a:p>
        </p:txBody>
      </p:sp>
      <p:pic>
        <p:nvPicPr>
          <p:cNvPr id="4" name="Picture 5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353" y="1763957"/>
            <a:ext cx="6689936" cy="45209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8848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097"/>
    </mc:Choice>
    <mc:Fallback xmlns="">
      <p:transition spd="slow" advTm="59097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Making your app react to voice commands</a:t>
            </a:r>
            <a:r>
              <a:rPr lang="en-GB" sz="4000" dirty="0" smtClean="0"/>
              <a:t>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760881"/>
            <a:ext cx="5755784" cy="4609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0827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7647"/>
    </mc:Choice>
    <mc:Fallback xmlns="">
      <p:transition spd="slow" advTm="97647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z="4000" dirty="0"/>
              <a:t>Detecting credit card fraud</a:t>
            </a:r>
            <a:r>
              <a:rPr lang="en-US" sz="4000" dirty="0" smtClean="0"/>
              <a:t>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7592" y="2063292"/>
            <a:ext cx="7600950" cy="3695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8320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7133"/>
    </mc:Choice>
    <mc:Fallback xmlns="">
      <p:transition spd="slow" advTm="77133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GB" sz="3200" dirty="0"/>
              <a:t>Segmenting clients based on their purchases to design different marketing strategy for each segment</a:t>
            </a:r>
            <a:r>
              <a:rPr lang="en-GB" sz="3200" dirty="0" smtClean="0"/>
              <a:t>.</a:t>
            </a:r>
            <a:endParaRPr lang="en-US" sz="3200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1905389"/>
            <a:ext cx="7426576" cy="39802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07815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3685"/>
    </mc:Choice>
    <mc:Fallback xmlns="">
      <p:transition spd="slow" advTm="213685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Recommending a product, based on past purchases</a:t>
            </a:r>
            <a:r>
              <a:rPr lang="en-GB" sz="4000" dirty="0" smtClean="0"/>
              <a:t>.</a:t>
            </a:r>
            <a:endParaRPr lang="en-US" dirty="0"/>
          </a:p>
        </p:txBody>
      </p:sp>
      <p:pic>
        <p:nvPicPr>
          <p:cNvPr id="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7851" y="1786987"/>
            <a:ext cx="7818419" cy="44879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18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7628"/>
    </mc:Choice>
    <mc:Fallback xmlns="">
      <p:transition spd="slow" advTm="57628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Types of Machine Learning Systems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Supervised, unsupervised, semi-supervised, and Reinforcement Learning.</a:t>
            </a:r>
          </a:p>
          <a:p>
            <a:r>
              <a:rPr lang="en-US" dirty="0"/>
              <a:t>Online versus batch learning.</a:t>
            </a:r>
          </a:p>
          <a:p>
            <a:r>
              <a:rPr lang="en-US" dirty="0"/>
              <a:t>Instance-based versus model-based learning.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01080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7432"/>
    </mc:Choice>
    <mc:Fallback xmlns="">
      <p:transition spd="slow" advTm="257432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Supervised/Unsupervised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25624"/>
            <a:ext cx="8658888" cy="4510782"/>
          </a:xfrm>
        </p:spPr>
        <p:txBody>
          <a:bodyPr/>
          <a:lstStyle/>
          <a:p>
            <a:r>
              <a:rPr lang="en-US" dirty="0"/>
              <a:t>Supervised learning</a:t>
            </a:r>
          </a:p>
          <a:p>
            <a:pPr lvl="1"/>
            <a:r>
              <a:rPr lang="en-GB" dirty="0"/>
              <a:t>In supervised learning, the training set you feed to the algorithm includes the desired solutions, called </a:t>
            </a:r>
            <a:r>
              <a:rPr lang="en-GB" b="1" u="sng" dirty="0"/>
              <a:t>labels.</a:t>
            </a:r>
          </a:p>
          <a:p>
            <a:pPr lvl="2"/>
            <a:r>
              <a:rPr lang="en-US" dirty="0"/>
              <a:t>Classification</a:t>
            </a:r>
          </a:p>
          <a:p>
            <a:pPr lvl="2"/>
            <a:r>
              <a:rPr lang="en-US" dirty="0"/>
              <a:t>Prediction</a:t>
            </a:r>
          </a:p>
          <a:p>
            <a:pPr lvl="2"/>
            <a:r>
              <a:rPr lang="en-US" dirty="0"/>
              <a:t>Regression (Prediction of a numeric value)</a:t>
            </a:r>
          </a:p>
          <a:p>
            <a:pPr lvl="2"/>
            <a:r>
              <a:rPr lang="en-US" dirty="0"/>
              <a:t>Logistic Regression (</a:t>
            </a:r>
            <a:r>
              <a:rPr lang="en-GB" dirty="0"/>
              <a:t>probability of belonging to a given class</a:t>
            </a:r>
            <a:r>
              <a:rPr lang="en-US" dirty="0"/>
              <a:t>).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0411" y="4481592"/>
            <a:ext cx="4974465" cy="1753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346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6080"/>
    </mc:Choice>
    <mc:Fallback xmlns="">
      <p:transition spd="slow" advTm="33608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Examples of supervised learning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k-Nearest Neighbours</a:t>
            </a:r>
          </a:p>
          <a:p>
            <a:r>
              <a:rPr lang="en-GB" dirty="0"/>
              <a:t>Linear Regression</a:t>
            </a:r>
          </a:p>
          <a:p>
            <a:r>
              <a:rPr lang="en-GB" dirty="0"/>
              <a:t>Logistic Regression</a:t>
            </a:r>
          </a:p>
          <a:p>
            <a:r>
              <a:rPr lang="en-GB" dirty="0"/>
              <a:t>Support Vector Machines (SVMs)</a:t>
            </a:r>
          </a:p>
          <a:p>
            <a:r>
              <a:rPr lang="en-GB" dirty="0"/>
              <a:t>Decision Trees and Random Forests</a:t>
            </a:r>
          </a:p>
          <a:p>
            <a:r>
              <a:rPr lang="en-GB" dirty="0"/>
              <a:t>Neural networks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4310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5628"/>
    </mc:Choice>
    <mc:Fallback xmlns="">
      <p:transition spd="slow" advTm="65628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Unsupervised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unsupervised learning, the training data is un-labelled. The system tries to learn without a teacher.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693" y="3006143"/>
            <a:ext cx="5606024" cy="27908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437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6109"/>
    </mc:Choice>
    <mc:Fallback xmlns="">
      <p:transition spd="slow" advTm="126109"/>
    </mc:Fallback>
  </mc:AlternateContent>
  <p:timing>
    <p:tnLst>
      <p:par>
        <p:cTn id="1" dur="indefinite" restart="never" nodeType="tmRoot"/>
      </p:par>
    </p:tnLst>
  </p:timing>
  <p:extLst mod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unsupervised learning algorithms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Clustering</a:t>
            </a:r>
          </a:p>
          <a:p>
            <a:pPr lvl="1"/>
            <a:r>
              <a:rPr lang="en-GB" dirty="0"/>
              <a:t>K-Means</a:t>
            </a:r>
          </a:p>
          <a:p>
            <a:pPr lvl="1"/>
            <a:r>
              <a:rPr lang="en-GB" dirty="0"/>
              <a:t>DBSCAN</a:t>
            </a:r>
          </a:p>
          <a:p>
            <a:pPr lvl="1"/>
            <a:r>
              <a:rPr lang="en-GB" dirty="0"/>
              <a:t>Hierarchical Cluster Analysis (HCA)</a:t>
            </a:r>
          </a:p>
          <a:p>
            <a:pPr lvl="1"/>
            <a:endParaRPr lang="en-GB" dirty="0"/>
          </a:p>
          <a:p>
            <a:pPr lvl="1"/>
            <a:endParaRPr lang="en-GB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4964" y="3569596"/>
            <a:ext cx="4944783" cy="249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055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1639"/>
    </mc:Choice>
    <mc:Fallback xmlns="">
      <p:transition spd="slow" advTm="61639"/>
    </mc:Fallback>
  </mc:AlternateContent>
  <p:timing>
    <p:tnLst>
      <p:par>
        <p:cTn id="1" dur="indefinite" restart="never" nodeType="tmRoot"/>
      </p:par>
    </p:tnLst>
  </p:timing>
  <p:extLst mod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unsupervised learning algorithms (Cont.)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Anomaly detection and novelty detection</a:t>
            </a:r>
          </a:p>
          <a:p>
            <a:pPr lvl="1"/>
            <a:r>
              <a:rPr lang="en-GB" dirty="0"/>
              <a:t>One-class SVM</a:t>
            </a:r>
          </a:p>
          <a:p>
            <a:pPr lvl="1"/>
            <a:r>
              <a:rPr lang="en-GB" dirty="0"/>
              <a:t>Isolation Forest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8135" y="3314164"/>
            <a:ext cx="5499017" cy="276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6727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8687"/>
    </mc:Choice>
    <mc:Fallback xmlns="">
      <p:transition spd="slow" advTm="148687"/>
    </mc:Fallback>
  </mc:AlternateContent>
  <p:timing>
    <p:tnLst>
      <p:par>
        <p:cTn id="1" dur="indefinite" restart="never" nodeType="tmRoot"/>
      </p:par>
    </p:tnLst>
  </p:timing>
  <p:extLst mod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Visualization and dimensionality </a:t>
            </a:r>
            <a:r>
              <a:rPr lang="en-US" dirty="0" smtClean="0"/>
              <a:t>reduction unsupervised </a:t>
            </a:r>
            <a:r>
              <a:rPr lang="en-US" dirty="0"/>
              <a:t>learning </a:t>
            </a:r>
            <a:r>
              <a:rPr lang="en-US" dirty="0" smtClean="0"/>
              <a:t>algorithms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Visualization refers </a:t>
            </a:r>
            <a:r>
              <a:rPr lang="en-US" dirty="0"/>
              <a:t>to the process of representing and presenting the patterns, structures, or relationships discovered in unlabeled data in a visual </a:t>
            </a:r>
            <a:r>
              <a:rPr lang="en-US" dirty="0" smtClean="0"/>
              <a:t>format.</a:t>
            </a:r>
          </a:p>
          <a:p>
            <a:r>
              <a:rPr lang="en-US" dirty="0"/>
              <a:t>Dimensionality reduction </a:t>
            </a:r>
            <a:r>
              <a:rPr lang="en-US" dirty="0" smtClean="0"/>
              <a:t>refers </a:t>
            </a:r>
            <a:r>
              <a:rPr lang="en-US" dirty="0"/>
              <a:t>to the process of reducing the number of input features or variables in a dataset while preserving the essential information or structure of the data. It aims to overcome the curse of dimensionality, where high-dimensional data can lead to computational challenges, increased complexity, and decreased model performance.</a:t>
            </a:r>
            <a:endParaRPr lang="en-GB" dirty="0"/>
          </a:p>
          <a:p>
            <a:pPr lvl="1"/>
            <a:r>
              <a:rPr lang="en-GB" dirty="0"/>
              <a:t>Principal Component Analysis (PCA)</a:t>
            </a:r>
          </a:p>
          <a:p>
            <a:pPr lvl="1"/>
            <a:r>
              <a:rPr lang="en-GB" dirty="0"/>
              <a:t>Kernel PCA</a:t>
            </a:r>
          </a:p>
          <a:p>
            <a:pPr lvl="1"/>
            <a:r>
              <a:rPr lang="en-GB" dirty="0"/>
              <a:t>Locally Linear Embedding (LLE)</a:t>
            </a:r>
          </a:p>
          <a:p>
            <a:pPr lvl="1"/>
            <a:r>
              <a:rPr lang="en-GB" dirty="0"/>
              <a:t>t-Distributed Stochastic Neighbour Embedding (t-SNE)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12422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5203"/>
    </mc:Choice>
    <mc:Fallback xmlns="">
      <p:transition spd="slow" advTm="175203"/>
    </mc:Fallback>
  </mc:AlternateContent>
  <p:timing>
    <p:tnLst>
      <p:par>
        <p:cTn id="1" dur="indefinite" restart="never" nodeType="tmRoot"/>
      </p:par>
    </p:tnLst>
  </p:timing>
  <p:extLst mod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Semi-supervised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Can deal with data that’s partially labelled.</a:t>
            </a:r>
          </a:p>
          <a:p>
            <a:r>
              <a:rPr lang="en-GB" dirty="0"/>
              <a:t>Most semi-supervised learning algorithms are combinations of unsupervised and supervised algorithms.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270" y="3525089"/>
            <a:ext cx="5141631" cy="25488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4719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7718"/>
    </mc:Choice>
    <mc:Fallback xmlns="">
      <p:transition spd="slow" advTm="117718"/>
    </mc:Fallback>
  </mc:AlternateContent>
  <p:timing>
    <p:tnLst>
      <p:par>
        <p:cTn id="1" dur="indefinite" restart="never" nodeType="tmRoot"/>
      </p:par>
    </p:tnLst>
  </p:timing>
  <p:extLst mod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Reinforcement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 agent, can observe the environment, select and perform actions, and get rewards in return (or penalties in the form of negative rewards).</a:t>
            </a:r>
          </a:p>
          <a:p>
            <a:r>
              <a:rPr lang="en-GB" dirty="0"/>
              <a:t>It learns by itself what is the best strategy, called a </a:t>
            </a:r>
            <a:r>
              <a:rPr lang="en-GB" b="1" u="sng" dirty="0"/>
              <a:t>policy</a:t>
            </a:r>
            <a:r>
              <a:rPr lang="en-GB" dirty="0"/>
              <a:t>, to get the most reward over time.</a:t>
            </a:r>
          </a:p>
          <a:p>
            <a:r>
              <a:rPr lang="en-GB" dirty="0"/>
              <a:t>A policy defines what action the agent should choose when it is in a given situation.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47050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6888"/>
    </mc:Choice>
    <mc:Fallback xmlns="">
      <p:transition spd="slow" advTm="206888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0" dirty="0"/>
              <a:t>Batch and Online Learning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Another criterion used to classify Machine Learning systems is whether or not the system can learn incrementally from a stream of incoming data.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03196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57715"/>
    </mc:Choice>
    <mc:Fallback xmlns="">
      <p:transition spd="slow" advTm="157715"/>
    </mc:Fallback>
  </mc:AlternateContent>
  <p:timing>
    <p:tnLst>
      <p:par>
        <p:cTn id="1" dur="indefinite" restart="never" nodeType="tmRoot"/>
      </p:par>
    </p:tnLst>
  </p:timing>
  <p:extLst mod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Batch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batch learning, the system is incapable of learning incrementally: it must be trained using all the available data.</a:t>
            </a:r>
          </a:p>
          <a:p>
            <a:pPr lvl="1"/>
            <a:r>
              <a:rPr lang="en-GB" dirty="0"/>
              <a:t>Not suitable for huge and rapidly changing data.</a:t>
            </a:r>
          </a:p>
          <a:p>
            <a:pPr lvl="1"/>
            <a:endParaRPr lang="en-GB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2270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1085"/>
    </mc:Choice>
    <mc:Fallback xmlns="">
      <p:transition spd="slow" advTm="101085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Online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In online learning, you train the system incrementally by feeding it data instances sequentially, either individually or in small groups called </a:t>
            </a:r>
            <a:r>
              <a:rPr lang="en-GB" b="1" dirty="0"/>
              <a:t>mini-batches</a:t>
            </a:r>
            <a:r>
              <a:rPr lang="en-GB" dirty="0"/>
              <a:t>.</a:t>
            </a:r>
          </a:p>
          <a:p>
            <a:r>
              <a:rPr lang="en-GB" dirty="0"/>
              <a:t>Great for systems that receive data as a continuous flow (e.g., stock prices) and need to adapt to change rapidly or autonomously.</a:t>
            </a:r>
          </a:p>
          <a:p>
            <a:r>
              <a:rPr lang="en-GB" dirty="0"/>
              <a:t>Can also be used to train systems on huge datasets that cannot fit in one machine’s main memory (</a:t>
            </a:r>
            <a:r>
              <a:rPr lang="en-GB" b="1" u="sng" dirty="0"/>
              <a:t>out-of-core</a:t>
            </a:r>
            <a:r>
              <a:rPr lang="en-GB" dirty="0"/>
              <a:t> learning).</a:t>
            </a: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9324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60333"/>
    </mc:Choice>
    <mc:Fallback xmlns="">
      <p:transition spd="slow" advTm="260333"/>
    </mc:Fallback>
  </mc:AlternateContent>
  <p:timing>
    <p:tnLst>
      <p:par>
        <p:cTn id="1" dur="indefinite" restart="never" nodeType="tmRoot"/>
      </p:par>
    </p:tnLst>
  </p:timing>
  <p:extLst mod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Instance-Based Versus Model-Based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Instance-based learning</a:t>
            </a:r>
          </a:p>
          <a:p>
            <a:pPr lvl="1"/>
            <a:r>
              <a:rPr lang="en-GB" dirty="0"/>
              <a:t>The system generalizes to new cases by using a similarity measure to compare them to the learned examples</a:t>
            </a:r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10362" y="3380749"/>
            <a:ext cx="5238750" cy="264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105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9860"/>
    </mc:Choice>
    <mc:Fallback xmlns="">
      <p:transition spd="slow" advTm="209860"/>
    </mc:Fallback>
  </mc:AlternateContent>
  <p:timing>
    <p:tnLst>
      <p:par>
        <p:cTn id="1" dur="indefinite" restart="never" nodeType="tmRoot"/>
      </p:par>
    </p:tnLst>
  </p:timing>
  <p:extLst mod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Instance-Based Versus Model-Based Learning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Model-based learning</a:t>
            </a:r>
          </a:p>
          <a:p>
            <a:pPr lvl="1"/>
            <a:r>
              <a:rPr lang="en-GB" dirty="0"/>
              <a:t>The system generalizes from a set of examples by building a model of these examples and then using that model to make predictions.</a:t>
            </a:r>
            <a:endParaRPr lang="en-US" dirty="0"/>
          </a:p>
          <a:p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87623" y="3755674"/>
            <a:ext cx="4811668" cy="24212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409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70727"/>
    </mc:Choice>
    <mc:Fallback xmlns="">
      <p:transition spd="slow" advTm="170727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Summary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Artificial Intelligence </a:t>
            </a:r>
            <a:endParaRPr lang="en-US" dirty="0" smtClean="0"/>
          </a:p>
          <a:p>
            <a:r>
              <a:rPr lang="en-US" dirty="0" smtClean="0"/>
              <a:t>Machine </a:t>
            </a:r>
            <a:r>
              <a:rPr lang="en-US" dirty="0"/>
              <a:t>Learning</a:t>
            </a:r>
          </a:p>
          <a:p>
            <a:r>
              <a:rPr lang="en-US" dirty="0" smtClean="0"/>
              <a:t>What applications Machine Learning is suitable for</a:t>
            </a:r>
          </a:p>
          <a:p>
            <a:r>
              <a:rPr lang="en-US" dirty="0" smtClean="0"/>
              <a:t>Examples of machine learning applications</a:t>
            </a:r>
            <a:endParaRPr lang="en-US" dirty="0"/>
          </a:p>
          <a:p>
            <a:r>
              <a:rPr lang="en-US" dirty="0"/>
              <a:t>Types of Machine Learning Systems</a:t>
            </a:r>
          </a:p>
          <a:p>
            <a:r>
              <a:rPr lang="en-US" dirty="0"/>
              <a:t>Supervised vs Unsupervised ML systems</a:t>
            </a:r>
          </a:p>
          <a:p>
            <a:r>
              <a:rPr lang="en-US" dirty="0"/>
              <a:t>Batch vs Online ML systems</a:t>
            </a:r>
          </a:p>
          <a:p>
            <a:r>
              <a:rPr lang="en-US" dirty="0"/>
              <a:t>Instance-based vs Model-based ML systems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5526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7597"/>
    </mc:Choice>
    <mc:Fallback xmlns="">
      <p:transition spd="slow" advTm="107597"/>
    </mc:Fallback>
  </mc:AlternateContent>
  <p:timing>
    <p:tnLst>
      <p:par>
        <p:cTn id="1" dur="indefinite" restart="never" nodeType="tmRoot"/>
      </p:par>
    </p:tnLst>
  </p:timing>
  <p:extLst mod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xmlns="" r:embed="rId8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9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124"/>
    </mc:Choice>
    <mc:Fallback xmlns="">
      <p:transition spd="slow" advTm="12124"/>
    </mc:Fallback>
  </mc:AlternateContent>
  <p:timing>
    <p:tnLst>
      <p:par>
        <p:cTn id="1" dur="indefinite" restart="never" nodeType="tmRoot"/>
      </p:par>
    </p:tnLst>
  </p:timing>
  <p:extLst mod="1"/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1262</TotalTime>
  <Words>922</Words>
  <Application>Microsoft Office PowerPoint</Application>
  <PresentationFormat>Widescreen</PresentationFormat>
  <Paragraphs>128</Paragraphs>
  <Slides>34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34</vt:i4>
      </vt:variant>
    </vt:vector>
  </HeadingPairs>
  <TitlesOfParts>
    <vt:vector size="41" baseType="lpstr">
      <vt:lpstr>Arial</vt:lpstr>
      <vt:lpstr>Calibri</vt:lpstr>
      <vt:lpstr>Times New Roman</vt:lpstr>
      <vt:lpstr>Trebuchet MS</vt:lpstr>
      <vt:lpstr>Wingdings</vt:lpstr>
      <vt:lpstr>Wingdings 2</vt:lpstr>
      <vt:lpstr>Office Theme</vt:lpstr>
      <vt:lpstr>PowerPoint Presentation</vt:lpstr>
      <vt:lpstr>PowerPoint Presentation</vt:lpstr>
      <vt:lpstr>PowerPoint Presentation</vt:lpstr>
      <vt:lpstr>PowerPoint Presentation</vt:lpstr>
      <vt:lpstr>Machine Learning</vt:lpstr>
      <vt:lpstr>PowerPoint Presentation</vt:lpstr>
      <vt:lpstr>Machine Learning is good for…</vt:lpstr>
      <vt:lpstr>Analysing images of products on a production line to automatically classify them.</vt:lpstr>
      <vt:lpstr>Detecting tumors in brain scans.</vt:lpstr>
      <vt:lpstr>Automatically classifying news articles.</vt:lpstr>
      <vt:lpstr>Summarizing long documents automatically.</vt:lpstr>
      <vt:lpstr>Automatically flagging offensive comments on discussion forums.</vt:lpstr>
      <vt:lpstr>Creating a CHATBOT or a personal assistant.</vt:lpstr>
      <vt:lpstr>Forecasting your company’s revenue next year, based on many performance metrics.</vt:lpstr>
      <vt:lpstr>Making your app react to voice commands.</vt:lpstr>
      <vt:lpstr>Detecting credit card fraud.</vt:lpstr>
      <vt:lpstr>Segmenting clients based on their purchases to design different marketing strategy for each segment.</vt:lpstr>
      <vt:lpstr>Recommending a product, based on past purchases.</vt:lpstr>
      <vt:lpstr>Types of Machine Learning Systems</vt:lpstr>
      <vt:lpstr>Supervised/Unsupervised Learning</vt:lpstr>
      <vt:lpstr>Examples of supervised learning algorithms</vt:lpstr>
      <vt:lpstr>Unsupervised learning</vt:lpstr>
      <vt:lpstr>unsupervised learning algorithms</vt:lpstr>
      <vt:lpstr>unsupervised learning algorithms (Cont.)</vt:lpstr>
      <vt:lpstr>Visualization and dimensionality reduction unsupervised learning algorithms</vt:lpstr>
      <vt:lpstr>Semi-supervised learning</vt:lpstr>
      <vt:lpstr>Reinforcement Learning</vt:lpstr>
      <vt:lpstr>Batch and Online Learning</vt:lpstr>
      <vt:lpstr>Batch learning</vt:lpstr>
      <vt:lpstr>Online learning</vt:lpstr>
      <vt:lpstr>Instance-Based Versus Model-Based Learning</vt:lpstr>
      <vt:lpstr>Instance-Based Versus Model-Based Learning</vt:lpstr>
      <vt:lpstr>Summary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Yasser</cp:lastModifiedBy>
  <cp:revision>71</cp:revision>
  <dcterms:created xsi:type="dcterms:W3CDTF">2023-04-29T09:08:23Z</dcterms:created>
  <dcterms:modified xsi:type="dcterms:W3CDTF">2023-10-04T20:05:40Z</dcterms:modified>
</cp:coreProperties>
</file>