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59"/>
  </p:notesMasterIdLst>
  <p:sldIdLst>
    <p:sldId id="541" r:id="rId3"/>
    <p:sldId id="303" r:id="rId4"/>
    <p:sldId id="313" r:id="rId5"/>
    <p:sldId id="354" r:id="rId6"/>
    <p:sldId id="542" r:id="rId7"/>
    <p:sldId id="546" r:id="rId8"/>
    <p:sldId id="4666" r:id="rId9"/>
    <p:sldId id="4608" r:id="rId10"/>
    <p:sldId id="4602" r:id="rId11"/>
    <p:sldId id="4610" r:id="rId12"/>
    <p:sldId id="4606" r:id="rId13"/>
    <p:sldId id="4612" r:id="rId14"/>
    <p:sldId id="4614" r:id="rId15"/>
    <p:sldId id="484" r:id="rId16"/>
    <p:sldId id="967" r:id="rId17"/>
    <p:sldId id="1795" r:id="rId18"/>
    <p:sldId id="501" r:id="rId19"/>
    <p:sldId id="507" r:id="rId20"/>
    <p:sldId id="508" r:id="rId21"/>
    <p:sldId id="548" r:id="rId22"/>
    <p:sldId id="4598" r:id="rId23"/>
    <p:sldId id="4651" r:id="rId24"/>
    <p:sldId id="4623" r:id="rId25"/>
    <p:sldId id="4628" r:id="rId26"/>
    <p:sldId id="4630" r:id="rId27"/>
    <p:sldId id="4636" r:id="rId28"/>
    <p:sldId id="4638" r:id="rId29"/>
    <p:sldId id="4640" r:id="rId30"/>
    <p:sldId id="4642" r:id="rId31"/>
    <p:sldId id="4644" r:id="rId32"/>
    <p:sldId id="513" r:id="rId33"/>
    <p:sldId id="514" r:id="rId34"/>
    <p:sldId id="515" r:id="rId35"/>
    <p:sldId id="516" r:id="rId36"/>
    <p:sldId id="518" r:id="rId37"/>
    <p:sldId id="519" r:id="rId38"/>
    <p:sldId id="520" r:id="rId39"/>
    <p:sldId id="521" r:id="rId40"/>
    <p:sldId id="4667" r:id="rId41"/>
    <p:sldId id="522" r:id="rId42"/>
    <p:sldId id="524" r:id="rId43"/>
    <p:sldId id="4657" r:id="rId44"/>
    <p:sldId id="4659" r:id="rId45"/>
    <p:sldId id="527" r:id="rId46"/>
    <p:sldId id="529" r:id="rId47"/>
    <p:sldId id="530" r:id="rId48"/>
    <p:sldId id="531" r:id="rId49"/>
    <p:sldId id="4661" r:id="rId50"/>
    <p:sldId id="4663" r:id="rId51"/>
    <p:sldId id="533" r:id="rId52"/>
    <p:sldId id="534" r:id="rId53"/>
    <p:sldId id="4665" r:id="rId54"/>
    <p:sldId id="4616" r:id="rId55"/>
    <p:sldId id="4621" r:id="rId56"/>
    <p:sldId id="499" r:id="rId57"/>
    <p:sldId id="545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303"/>
            <p14:sldId id="313"/>
            <p14:sldId id="354"/>
            <p14:sldId id="542"/>
            <p14:sldId id="546"/>
            <p14:sldId id="4666"/>
            <p14:sldId id="4608"/>
            <p14:sldId id="4602"/>
            <p14:sldId id="4610"/>
            <p14:sldId id="4606"/>
            <p14:sldId id="4612"/>
            <p14:sldId id="4614"/>
            <p14:sldId id="484"/>
            <p14:sldId id="967"/>
            <p14:sldId id="1795"/>
            <p14:sldId id="501"/>
            <p14:sldId id="507"/>
            <p14:sldId id="508"/>
            <p14:sldId id="548"/>
            <p14:sldId id="4598"/>
            <p14:sldId id="4651"/>
            <p14:sldId id="4623"/>
            <p14:sldId id="4628"/>
            <p14:sldId id="4630"/>
            <p14:sldId id="4636"/>
            <p14:sldId id="4638"/>
            <p14:sldId id="4640"/>
            <p14:sldId id="4642"/>
            <p14:sldId id="4644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67"/>
            <p14:sldId id="522"/>
            <p14:sldId id="524"/>
            <p14:sldId id="4657"/>
            <p14:sldId id="4659"/>
            <p14:sldId id="527"/>
            <p14:sldId id="529"/>
            <p14:sldId id="530"/>
            <p14:sldId id="531"/>
            <p14:sldId id="4661"/>
            <p14:sldId id="4663"/>
            <p14:sldId id="533"/>
            <p14:sldId id="534"/>
            <p14:sldId id="4665"/>
            <p14:sldId id="4616"/>
            <p14:sldId id="4621"/>
            <p14:sldId id="499"/>
            <p14:sldId id="545"/>
          </p14:sldIdLst>
        </p14:section>
        <p14:section name="Untitled Section" id="{FA84636B-38AE-4857-8E2C-246787EE8953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customXml" Target="../customXml/item3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customXml" Target="../customXml/item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809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611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4380" y="3085765"/>
            <a:ext cx="11292539" cy="32039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8370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39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418602"/>
            <a:ext cx="11029615" cy="455674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9478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5"/>
            <a:ext cx="11290860" cy="11648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289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0348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1435693"/>
            <a:ext cx="5194767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1435693"/>
            <a:ext cx="5194769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649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205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89" y="1464678"/>
            <a:ext cx="5194769" cy="45199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031114"/>
            <a:ext cx="5194766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7" y="1464680"/>
            <a:ext cx="5194770" cy="448420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031114"/>
            <a:ext cx="5194771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095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6120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86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8724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1"/>
            <a:ext cx="3682723" cy="5705596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1"/>
            <a:ext cx="3031852" cy="1373914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933451"/>
            <a:ext cx="6650991" cy="4904594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453158"/>
            <a:ext cx="3031852" cy="338488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8568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053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4739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3845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7072" y="1148353"/>
            <a:ext cx="4751705" cy="413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538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166596" y="1898585"/>
            <a:ext cx="5167630" cy="442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A2AAAD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© </a:t>
            </a:r>
            <a:r>
              <a:rPr spc="-5" dirty="0"/>
              <a:t>2023</a:t>
            </a:r>
            <a:r>
              <a:rPr spc="15" dirty="0"/>
              <a:t> </a:t>
            </a:r>
            <a:r>
              <a:rPr dirty="0"/>
              <a:t>APICS </a:t>
            </a:r>
            <a:r>
              <a:rPr spc="-5" dirty="0"/>
              <a:t>Confidential</a:t>
            </a:r>
            <a:r>
              <a:rPr spc="15" dirty="0"/>
              <a:t> </a:t>
            </a:r>
            <a:r>
              <a:rPr spc="-5" dirty="0"/>
              <a:t>and</a:t>
            </a:r>
            <a:r>
              <a:rPr spc="15" dirty="0"/>
              <a:t> </a:t>
            </a:r>
            <a:r>
              <a:rPr spc="-5" dirty="0"/>
              <a:t>Proprietary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0D5C91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5" dirty="0"/>
              <a:t>Module</a:t>
            </a:r>
            <a:r>
              <a:rPr spc="15" dirty="0"/>
              <a:t> </a:t>
            </a:r>
            <a:r>
              <a:rPr spc="-5" dirty="0"/>
              <a:t>1,</a:t>
            </a:r>
            <a:r>
              <a:rPr dirty="0"/>
              <a:t> Section</a:t>
            </a:r>
            <a:r>
              <a:rPr spc="-15" dirty="0"/>
              <a:t> </a:t>
            </a:r>
            <a:r>
              <a:rPr dirty="0"/>
              <a:t>A </a:t>
            </a:r>
            <a:r>
              <a:rPr dirty="0">
                <a:latin typeface="Yu Gothic"/>
                <a:cs typeface="Yu Gothic"/>
              </a:rPr>
              <a:t>■</a:t>
            </a:r>
            <a:r>
              <a:rPr spc="200" dirty="0">
                <a:latin typeface="Yu Gothic"/>
                <a:cs typeface="Yu Gothic"/>
              </a:rPr>
              <a:t> </a:t>
            </a:r>
            <a:fld id="{81D60167-4931-47E6-BA6A-407CBD079E47}" type="slidenum">
              <a:rPr dirty="0">
                <a:solidFill>
                  <a:srgbClr val="00538A"/>
                </a:solidFill>
              </a:rPr>
              <a:t>‹#›</a:t>
            </a:fld>
            <a:endParaRPr dirty="0">
              <a:solidFill>
                <a:srgbClr val="00538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9233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0"/>
            <a:ext cx="12192000" cy="532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14400" y="2111123"/>
            <a:ext cx="103632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914400" y="3786737"/>
            <a:ext cx="103632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4063605" y="5323800"/>
            <a:ext cx="4063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3"/>
          <p:cNvSpPr/>
          <p:nvPr/>
        </p:nvSpPr>
        <p:spPr>
          <a:xfrm>
            <a:off x="8128361" y="5323800"/>
            <a:ext cx="4063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" name="Google Shape;21;p3"/>
          <p:cNvSpPr/>
          <p:nvPr/>
        </p:nvSpPr>
        <p:spPr>
          <a:xfrm>
            <a:off x="1" y="5323800"/>
            <a:ext cx="4063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-167" y="6440375"/>
            <a:ext cx="121920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726134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191600" y="23027"/>
            <a:ext cx="86168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1191600" y="1831451"/>
            <a:ext cx="8616800" cy="47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8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▷"/>
              <a:defRPr>
                <a:solidFill>
                  <a:schemeClr val="dk1"/>
                </a:solidFill>
              </a:defRPr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/>
          <p:nvPr/>
        </p:nvSpPr>
        <p:spPr>
          <a:xfrm>
            <a:off x="9808488" y="6755100"/>
            <a:ext cx="1191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5"/>
          <p:cNvSpPr/>
          <p:nvPr/>
        </p:nvSpPr>
        <p:spPr>
          <a:xfrm>
            <a:off x="11000416" y="6755100"/>
            <a:ext cx="1191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5"/>
          <p:cNvSpPr/>
          <p:nvPr/>
        </p:nvSpPr>
        <p:spPr>
          <a:xfrm>
            <a:off x="0" y="6755100"/>
            <a:ext cx="1191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5"/>
          <p:cNvSpPr/>
          <p:nvPr/>
        </p:nvSpPr>
        <p:spPr>
          <a:xfrm>
            <a:off x="1191613" y="6755100"/>
            <a:ext cx="8616800" cy="102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5"/>
          <p:cNvSpPr txBox="1">
            <a:spLocks noGrp="1"/>
          </p:cNvSpPr>
          <p:nvPr>
            <p:ph type="sldNum" idx="12"/>
          </p:nvPr>
        </p:nvSpPr>
        <p:spPr>
          <a:xfrm>
            <a:off x="11307433" y="6262577"/>
            <a:ext cx="7316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462AAB-55E8-973F-E548-D5221408E05A}"/>
              </a:ext>
            </a:extLst>
          </p:cNvPr>
          <p:cNvSpPr/>
          <p:nvPr userDrawn="1"/>
        </p:nvSpPr>
        <p:spPr>
          <a:xfrm>
            <a:off x="11918304" y="0"/>
            <a:ext cx="116113" cy="68580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D960DA-C80E-361D-10EA-30F6D4714FA0}"/>
              </a:ext>
            </a:extLst>
          </p:cNvPr>
          <p:cNvSpPr/>
          <p:nvPr userDrawn="1"/>
        </p:nvSpPr>
        <p:spPr>
          <a:xfrm>
            <a:off x="1" y="273697"/>
            <a:ext cx="1186983" cy="10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E04E80-4EB0-35E1-C0CE-F56386B205AF}"/>
              </a:ext>
            </a:extLst>
          </p:cNvPr>
          <p:cNvSpPr txBox="1"/>
          <p:nvPr userDrawn="1"/>
        </p:nvSpPr>
        <p:spPr>
          <a:xfrm>
            <a:off x="104161" y="6426806"/>
            <a:ext cx="364930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33" dirty="0"/>
              <a:t>Mohamad Charata </a:t>
            </a:r>
          </a:p>
        </p:txBody>
      </p:sp>
    </p:spTree>
    <p:extLst>
      <p:ext uri="{BB962C8B-B14F-4D97-AF65-F5344CB8AC3E}">
        <p14:creationId xmlns:p14="http://schemas.microsoft.com/office/powerpoint/2010/main" val="19358983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109728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3941763"/>
            <a:ext cx="109728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A98AB-5642-40F3-80A3-73DF479E49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11468E-B6BE-49D1-AD26-03BF095340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Dr.Tarek Mohamed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A46D-E234-4A2C-B5BF-245AA28FCD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86ACFE77-5CD7-48BE-876F-504B1EA0A2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816056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80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68185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1485536"/>
            <a:ext cx="11029616" cy="4502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9/29/2026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50A1A6-ED96-48EF-E054-B0CD245E979E}"/>
              </a:ext>
            </a:extLst>
          </p:cNvPr>
          <p:cNvSpPr/>
          <p:nvPr userDrawn="1"/>
        </p:nvSpPr>
        <p:spPr>
          <a:xfrm>
            <a:off x="446533" y="6325361"/>
            <a:ext cx="11298933" cy="754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29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94617" y="1833247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19703" cy="96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433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kumimoji="0" lang="en-US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AEF94-3D88-5862-8C13-0F1978119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A283D-A02B-53F4-F34A-CB6194C03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02BDE-DF85-44B1-3E05-2F5ADEB27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E8BB4A-5127-9DD6-780B-A9E12A1AA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2A7F9B-286F-A444-103B-7ECDCE64F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53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4527D-552B-84DF-F241-3A619B17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5A8AB3-4D9D-69D4-E241-266843F7D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EBDA06-4976-088E-1FBE-F483CDF87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96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9A876-2251-98C9-F607-43362913F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67063F-3AF2-C8FD-9CFD-03BB98BA7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960"/>
            <a:ext cx="1212088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5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16FA5-7096-F85E-8A34-9AFFBF6D8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1CCF8B5-4706-EA90-479F-2CE3C7149CFF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0A4686-E734-AFE9-BD31-7F1607EF6D2F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29CF77-8B48-8663-D0B3-562AB8F867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D791EC1-C02C-1310-5141-BA368E92759D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BBF14-8E19-2ED9-CF4A-3F4AB963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9352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DFA9C-3D8C-8250-31ED-160BF3965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502AB3-0C8D-6E31-9066-FB9DE19C8237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EFEEB9-EB2F-6FA9-CE5F-7E22FEBA381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47AF6A-48D1-4B33-7917-180F84BECA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6E2B1A-1A17-A43E-B7F2-F2CCDCA0EB1D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746881-D900-0D12-E689-F1847A9D7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542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13860-CA4E-7ECF-E50C-4670DEAA1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D149D9D-7513-2B49-1A26-73DE489BD4FE}"/>
              </a:ext>
            </a:extLst>
          </p:cNvPr>
          <p:cNvSpPr/>
          <p:nvPr/>
        </p:nvSpPr>
        <p:spPr>
          <a:xfrm>
            <a:off x="9264625" y="1143006"/>
            <a:ext cx="3561566" cy="535939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779877-7DC7-D449-FCFA-DD32818ED52D}"/>
              </a:ext>
            </a:extLst>
          </p:cNvPr>
          <p:cNvSpPr/>
          <p:nvPr/>
        </p:nvSpPr>
        <p:spPr>
          <a:xfrm>
            <a:off x="264160" y="1565507"/>
            <a:ext cx="11602720" cy="4703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A07A2F-F971-170A-7D53-A3E897BF9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C5E616-FCD9-12B0-6584-92FC6DFF306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8B435B8-B506-A467-69C5-E2BF313E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10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9393F-CFCD-0BBE-68DE-9F69132EF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66E3FC8-55CA-5EE1-62D3-6DC23CEA25F7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AA90C6-755A-2BB4-E959-10429A14C904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F50C5A-7709-B186-F6C0-16B3C7248E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306B2A-AB69-8A9E-10C7-95F82B725DF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BED6F46-F3E1-77F0-FE30-1430B0FD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3674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ECE61-8AF4-420E-A05C-AA1DD84D6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4AA18C4-CFE9-2DE6-3FA4-7DB5E81989F4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077A1B-D67F-C888-DFB4-18443529BC8C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89F1C7-B6F1-D2AA-EBFD-78B7A2F217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49BFEE-C20C-65F5-35D4-5127743AF90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DE30C4-B795-2D12-5C6F-728ECE2E9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414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31C01-0DFC-903D-726B-3A0CE39C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D0214-B737-8EC3-9E42-1F18DAF45399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B2D947-D50A-6567-C03F-A47300684072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3B8A74-4A74-A305-A6E3-83993FA2FD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5EB72EB-9A9D-AC6C-0C11-0D6FF280B7A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5A1B05-E424-9963-5C8A-E8D560676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8550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12F1D0-A336-3A70-86A2-5D74C223F9AC}"/>
              </a:ext>
            </a:extLst>
          </p:cNvPr>
          <p:cNvSpPr/>
          <p:nvPr/>
        </p:nvSpPr>
        <p:spPr>
          <a:xfrm>
            <a:off x="9557777" y="993784"/>
            <a:ext cx="3345423" cy="564069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4ED03-6DE7-F9CA-64ED-1261EBB17092}"/>
              </a:ext>
            </a:extLst>
          </p:cNvPr>
          <p:cNvSpPr/>
          <p:nvPr/>
        </p:nvSpPr>
        <p:spPr>
          <a:xfrm>
            <a:off x="254000" y="993783"/>
            <a:ext cx="11683999" cy="5464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Management involves both upstream and downstream relationships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5"/>
            <a:ext cx="2404292" cy="8459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E4EDDA-F80A-488C-A795-D4899847134F}"/>
              </a:ext>
            </a:extLst>
          </p:cNvPr>
          <p:cNvSpPr/>
          <p:nvPr/>
        </p:nvSpPr>
        <p:spPr>
          <a:xfrm>
            <a:off x="2989067" y="134508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668448" y="246949"/>
            <a:ext cx="9726309" cy="9468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Logistics Management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35644" y="1182495"/>
            <a:ext cx="9994795" cy="474998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Logistics management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that part of supply chain management that plans, implements, and controls the efficient, effective forward and reverse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flow and storage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goods, services, and related information between the point of origin and the point of consumption in order to meet customers' requirements.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Logistics management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an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integrating function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coordinates and optimizes all logistics activities, as well as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integrates logistics activities with other functions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including marketing, sales, manufacturing, finance, and information technology.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0124727" y="246949"/>
            <a:ext cx="1931629" cy="3856745"/>
            <a:chOff x="6607749" y="1899502"/>
            <a:chExt cx="5370287" cy="4583671"/>
          </a:xfrm>
        </p:grpSpPr>
        <p:cxnSp>
          <p:nvCxnSpPr>
            <p:cNvPr id="18" name="Straight Connector 17"/>
            <p:cNvCxnSpPr>
              <a:stCxn id="35" idx="1"/>
              <a:endCxn id="30" idx="3"/>
            </p:cNvCxnSpPr>
            <p:nvPr/>
          </p:nvCxnSpPr>
          <p:spPr>
            <a:xfrm flipH="1">
              <a:off x="7225697" y="3506530"/>
              <a:ext cx="2711893" cy="691140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35" idx="1"/>
              <a:endCxn id="37" idx="3"/>
            </p:cNvCxnSpPr>
            <p:nvPr/>
          </p:nvCxnSpPr>
          <p:spPr>
            <a:xfrm flipH="1">
              <a:off x="9096704" y="3506530"/>
              <a:ext cx="840886" cy="691139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39" idx="2"/>
              <a:endCxn id="24" idx="2"/>
            </p:cNvCxnSpPr>
            <p:nvPr/>
          </p:nvCxnSpPr>
          <p:spPr>
            <a:xfrm flipH="1">
              <a:off x="10595258" y="4468350"/>
              <a:ext cx="758542" cy="46466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8" idx="0"/>
              <a:endCxn id="34" idx="2"/>
            </p:cNvCxnSpPr>
            <p:nvPr/>
          </p:nvCxnSpPr>
          <p:spPr>
            <a:xfrm flipH="1" flipV="1">
              <a:off x="10490308" y="5164538"/>
              <a:ext cx="352575" cy="70065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34" idx="1"/>
              <a:endCxn id="30" idx="3"/>
            </p:cNvCxnSpPr>
            <p:nvPr/>
          </p:nvCxnSpPr>
          <p:spPr>
            <a:xfrm flipH="1" flipV="1">
              <a:off x="7225697" y="4197670"/>
              <a:ext cx="2969579" cy="671837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40" idx="2"/>
              <a:endCxn id="26" idx="2"/>
            </p:cNvCxnSpPr>
            <p:nvPr/>
          </p:nvCxnSpPr>
          <p:spPr>
            <a:xfrm flipH="1">
              <a:off x="10449491" y="2489565"/>
              <a:ext cx="630880" cy="1041602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urved Up Arrow 11"/>
            <p:cNvSpPr/>
            <p:nvPr/>
          </p:nvSpPr>
          <p:spPr>
            <a:xfrm rot="4210909" flipV="1">
              <a:off x="10319254" y="5190129"/>
              <a:ext cx="1823188" cy="7629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Curved Up Arrow 12"/>
            <p:cNvSpPr/>
            <p:nvPr/>
          </p:nvSpPr>
          <p:spPr>
            <a:xfrm rot="18721230" flipV="1">
              <a:off x="10307325" y="4075935"/>
              <a:ext cx="796444" cy="472342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Curved Up Arrow 13"/>
            <p:cNvSpPr/>
            <p:nvPr/>
          </p:nvSpPr>
          <p:spPr>
            <a:xfrm rot="18567977">
              <a:off x="10345312" y="2864738"/>
              <a:ext cx="1591918" cy="60626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Curved Left Arrow 14"/>
            <p:cNvSpPr/>
            <p:nvPr/>
          </p:nvSpPr>
          <p:spPr>
            <a:xfrm rot="3273619">
              <a:off x="9412565" y="3501890"/>
              <a:ext cx="713512" cy="1768973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Curved Up Arrow 15"/>
            <p:cNvSpPr/>
            <p:nvPr/>
          </p:nvSpPr>
          <p:spPr>
            <a:xfrm rot="20743744" flipV="1">
              <a:off x="6607749" y="2722501"/>
              <a:ext cx="3854674" cy="94777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Curved Up Arrow 16"/>
            <p:cNvSpPr/>
            <p:nvPr/>
          </p:nvSpPr>
          <p:spPr>
            <a:xfrm rot="848910">
              <a:off x="6666614" y="4697420"/>
              <a:ext cx="3929065" cy="89505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634" y="3902638"/>
              <a:ext cx="590063" cy="59006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7702280" y="2461853"/>
              <a:ext cx="1025070" cy="41112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400" b="72600" l="23067" r="77733">
                          <a14:foregroundMark x1="68000" y1="54200" x2="68000" y2="542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26" t="26488" r="22520" b="26651"/>
            <a:stretch/>
          </p:blipFill>
          <p:spPr>
            <a:xfrm>
              <a:off x="7791048" y="5163509"/>
              <a:ext cx="901322" cy="51709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49421" y="5440280"/>
              <a:ext cx="751012" cy="2691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5276" y="4574475"/>
              <a:ext cx="590063" cy="59006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7590" y="3211498"/>
              <a:ext cx="590063" cy="59006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735864" y="3379242"/>
              <a:ext cx="751012" cy="26919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6641" y="3902637"/>
              <a:ext cx="590063" cy="59006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7851" y="5865194"/>
              <a:ext cx="590063" cy="59006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8768" y="3878287"/>
              <a:ext cx="590063" cy="59006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85339" y="1899502"/>
              <a:ext cx="590063" cy="59006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862761" y="4721920"/>
              <a:ext cx="751012" cy="2691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39994" y="2660031"/>
              <a:ext cx="751012" cy="26919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1128930" y="3144407"/>
              <a:ext cx="651528" cy="36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0319715" y="4169655"/>
              <a:ext cx="651528" cy="36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11227024" y="5552188"/>
              <a:ext cx="751012" cy="26919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10599272" y="5070060"/>
              <a:ext cx="1025070" cy="41112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3976" l="1124" r="100000">
                          <a14:foregroundMark x1="37640" y1="77108" x2="37640" y2="77108"/>
                          <a14:foregroundMark x1="83708" y1="74699" x2="83708" y2="74699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89595" y="4469466"/>
              <a:ext cx="818618" cy="365760"/>
            </a:xfrm>
            <a:prstGeom prst="rect">
              <a:avLst/>
            </a:prstGeom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5" r="17691"/>
          <a:stretch/>
        </p:blipFill>
        <p:spPr>
          <a:xfrm rot="5031285">
            <a:off x="9774435" y="4771315"/>
            <a:ext cx="1353076" cy="64713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0638163" y="4097162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Goods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600465" y="4481889"/>
            <a:ext cx="173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Locations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0696202" y="4955004"/>
            <a:ext cx="1799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Vehicles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733920" y="5528020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Routs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CA5D71-C3F8-CBE5-EBA7-E21283EF568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20750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8363A57-8688-A576-169F-D27AB8BFC3B5}"/>
              </a:ext>
            </a:extLst>
          </p:cNvPr>
          <p:cNvSpPr/>
          <p:nvPr/>
        </p:nvSpPr>
        <p:spPr>
          <a:xfrm>
            <a:off x="12293808" y="997043"/>
            <a:ext cx="1133039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3187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1ABDC-FB4B-4E82-BFF0-8EE3C48AF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8DB56A3-D0A1-44D8-92E4-3A129790D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120"/>
            <a:ext cx="12191999" cy="6644640"/>
          </a:xfrm>
        </p:spPr>
      </p:pic>
    </p:spTree>
    <p:extLst>
      <p:ext uri="{BB962C8B-B14F-4D97-AF65-F5344CB8AC3E}">
        <p14:creationId xmlns:p14="http://schemas.microsoft.com/office/powerpoint/2010/main" val="4113914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AD2BE-EF9C-3133-088F-6C96D1D72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B378058-B3AE-F286-663B-BFFAA2264972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794A77-91A8-CBE6-B3AB-FB45390EF886}"/>
              </a:ext>
            </a:extLst>
          </p:cNvPr>
          <p:cNvSpPr/>
          <p:nvPr/>
        </p:nvSpPr>
        <p:spPr>
          <a:xfrm>
            <a:off x="180430" y="966544"/>
            <a:ext cx="11676289" cy="5617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performance should be evaluated from an end-to-end perspective rather than by considering only one firm's performance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76A06B-8C70-3A95-D91C-2A907EBD61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870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A29E44-17A5-41D8-715E-0B6674E5B453}"/>
              </a:ext>
            </a:extLst>
          </p:cNvPr>
          <p:cNvSpPr txBox="1"/>
          <p:nvPr/>
        </p:nvSpPr>
        <p:spPr>
          <a:xfrm>
            <a:off x="3068120" y="153814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6D31CB-3F09-9569-7474-F7B2A987B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629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ACD06-C4EF-B048-9B1C-D7A60DAA6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DF698BC-A723-308B-0C8E-2514D542B4E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3C8C0A-326B-1973-2DB6-0D54CF5876DE}"/>
              </a:ext>
            </a:extLst>
          </p:cNvPr>
          <p:cNvSpPr/>
          <p:nvPr/>
        </p:nvSpPr>
        <p:spPr>
          <a:xfrm>
            <a:off x="254000" y="1272317"/>
            <a:ext cx="11626825" cy="5146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Management seeks to increase total supply chain value while balancing cost and customer service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18D90BA-1BA0-D4FF-DF61-285B96F769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9903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16BCD7-B5A5-CBFB-02F2-DB78A78FA9AA}"/>
              </a:ext>
            </a:extLst>
          </p:cNvPr>
          <p:cNvSpPr/>
          <p:nvPr/>
        </p:nvSpPr>
        <p:spPr>
          <a:xfrm>
            <a:off x="2955267" y="256325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037016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9867E-BAD1-4E9F-4B79-997499F5C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74530BA-7BA2-F12F-04AB-511CCCEC95DC}"/>
              </a:ext>
            </a:extLst>
          </p:cNvPr>
          <p:cNvSpPr/>
          <p:nvPr/>
        </p:nvSpPr>
        <p:spPr>
          <a:xfrm>
            <a:off x="9203322" y="877709"/>
            <a:ext cx="3541246" cy="58150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0F6082-5EC2-5CE2-3419-623270EDE4D4}"/>
              </a:ext>
            </a:extLst>
          </p:cNvPr>
          <p:cNvSpPr/>
          <p:nvPr/>
        </p:nvSpPr>
        <p:spPr>
          <a:xfrm>
            <a:off x="180431" y="1241892"/>
            <a:ext cx="11889649" cy="52421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E8E8E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$88.425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2024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$113.54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2026.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$648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$681.30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$713.16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$ 466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  <a:p>
            <a:pPr marL="12700" marR="508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$775.68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3475EA-C448-D125-C64B-920FC54A8F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536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04163C7-29D8-29EA-0998-0A30BC24255E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93629-1B78-6006-CCF0-1AC0DC13B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202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213CE-3926-4947-383F-C55844064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5DC30F-50AE-9A8A-1C14-B0322BF8C55D}"/>
              </a:ext>
            </a:extLst>
          </p:cNvPr>
          <p:cNvSpPr/>
          <p:nvPr/>
        </p:nvSpPr>
        <p:spPr>
          <a:xfrm>
            <a:off x="12283441" y="1177598"/>
            <a:ext cx="1635760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60EAE97-B80B-CE88-0AF4-E2705B48A5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7997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2FD5AF-7302-3F57-E5CB-DBD80D1959E3}"/>
              </a:ext>
            </a:extLst>
          </p:cNvPr>
          <p:cNvSpPr/>
          <p:nvPr/>
        </p:nvSpPr>
        <p:spPr>
          <a:xfrm>
            <a:off x="3696045" y="0"/>
            <a:ext cx="7449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349C35-D2CD-EE5B-CFEA-05518163F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973BFD-D7D1-E107-EA2D-4456B02ABDCE}"/>
              </a:ext>
            </a:extLst>
          </p:cNvPr>
          <p:cNvGraphicFramePr>
            <a:graphicFrameLocks noGrp="1"/>
          </p:cNvGraphicFramePr>
          <p:nvPr/>
        </p:nvGraphicFramePr>
        <p:xfrm>
          <a:off x="91441" y="374446"/>
          <a:ext cx="12547600" cy="6558150"/>
        </p:xfrm>
        <a:graphic>
          <a:graphicData uri="http://schemas.openxmlformats.org/drawingml/2006/table">
            <a:tbl>
              <a:tblPr/>
              <a:tblGrid>
                <a:gridCol w="2326000">
                  <a:extLst>
                    <a:ext uri="{9D8B030D-6E8A-4147-A177-3AD203B41FA5}">
                      <a16:colId xmlns:a16="http://schemas.microsoft.com/office/drawing/2014/main" val="799870512"/>
                    </a:ext>
                  </a:extLst>
                </a:gridCol>
                <a:gridCol w="2987679">
                  <a:extLst>
                    <a:ext uri="{9D8B030D-6E8A-4147-A177-3AD203B41FA5}">
                      <a16:colId xmlns:a16="http://schemas.microsoft.com/office/drawing/2014/main" val="3295687801"/>
                    </a:ext>
                  </a:extLst>
                </a:gridCol>
                <a:gridCol w="7233921">
                  <a:extLst>
                    <a:ext uri="{9D8B030D-6E8A-4147-A177-3AD203B41FA5}">
                      <a16:colId xmlns:a16="http://schemas.microsoft.com/office/drawing/2014/main" val="3832959805"/>
                    </a:ext>
                  </a:extLst>
                </a:gridCol>
              </a:tblGrid>
              <a:tr h="3450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Company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 Risk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1821421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Toyota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was affected after earthquakes in Japan and shortages of semiconductor chips.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3987746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and manufacturing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shortages delayed production of some products.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432244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Nike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closures in Asia during the COVID-19 pandemic disrupted production and deliveries.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534325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Walmart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Transportation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Port congestion and shipping delays affected inventory availability.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4831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Tesla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Component shortage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Global semiconductor shortages affected vehicle production schedules.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6557232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Starbucks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Logistics and sourcing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shortages and transportation issues affected product availability in some locations.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237830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Unilever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Raw material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Rising commodity prices and supply shortages increased costs and affected operations.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719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Samsung Electronics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supply constraints affected production.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296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2627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17137" y="995035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203200" y="1241890"/>
            <a:ext cx="11677625" cy="5114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9155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3213552" y="164038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158717"/>
            <a:ext cx="11683999" cy="53613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currency hedging to protect against the effects of exchange rate fluctuations in its global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7"/>
            <a:ext cx="2404292" cy="8626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575008" y="301715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1" y="1423587"/>
            <a:ext cx="11626824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8DE79-9B5E-1853-8669-41BF447BF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F33A50-8375-95EE-90AA-1BFA848AD991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627931-1651-C1CF-83A8-7FF5A59498EA}"/>
              </a:ext>
            </a:extLst>
          </p:cNvPr>
          <p:cNvSpPr/>
          <p:nvPr/>
        </p:nvSpPr>
        <p:spPr>
          <a:xfrm>
            <a:off x="254000" y="1423587"/>
            <a:ext cx="1149095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Samsung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experienced supply chain disruptions in 2020 when the COVID-19 pandemic led to semiconductor shortages.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 mitigate such risks in the future, Samsung has diversified its supply chain by working with multiple suppliers and investing in building its own semiconductor manufacturing capabilities.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28220BD-0981-BAF6-184E-9F73197394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2CB01A-7562-05F6-1322-7FFFA7F2B49B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638466-B97C-8F34-8575-8F0F9961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167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D461A-12B1-7739-4ABB-78519FDA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E9BB0D1-1812-1DFE-EB0A-B89C3130501D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2A6CA2-F073-EEDD-8E16-A534727A68D9}"/>
              </a:ext>
            </a:extLst>
          </p:cNvPr>
          <p:cNvSpPr/>
          <p:nvPr/>
        </p:nvSpPr>
        <p:spPr>
          <a:xfrm>
            <a:off x="254000" y="1423586"/>
            <a:ext cx="11724640" cy="4911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faces high risks in sourcing specialized aircraft components, as it often relies on single or limited suppliers.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 mitigate risks,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develops contingency plans, diversifies its supplier base, and maintains buffer inventories for critical components.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Huawei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significant geopolitical risk when the U.S. government-imposed sanctions, leading to disruptions in its global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0F7641-4693-E42B-F807-838BDE4500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7FA057B-1F51-433A-7762-2651DCB89980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84CE10-EFF2-52E6-7263-0EE96ED6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22772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CFFC6-D5E6-689D-82D2-6918CF5B0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4E951CC-71D1-69FD-47F1-567C0110F286}"/>
              </a:ext>
            </a:extLst>
          </p:cNvPr>
          <p:cNvSpPr/>
          <p:nvPr/>
        </p:nvSpPr>
        <p:spPr>
          <a:xfrm>
            <a:off x="9557777" y="1072236"/>
            <a:ext cx="3264143" cy="56638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2EA506-0911-B3ED-4F51-B96BA8C6A8B0}"/>
              </a:ext>
            </a:extLst>
          </p:cNvPr>
          <p:cNvSpPr/>
          <p:nvPr/>
        </p:nvSpPr>
        <p:spPr>
          <a:xfrm>
            <a:off x="254000" y="1270000"/>
            <a:ext cx="11626825" cy="52730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Coca-Cola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has dealt with geopolitical risks in several markets, including Venezuela and Russia, where political instability has affected its ability to operate smoothly.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General Motors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mitigates risks related to component shortages by maintaining a diversified supplier base and investing in contingency stock to ensure uninterrupted production during supplier disruptions.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Netflix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data analytics to identify potential service disruptions before they affect users, often resolving issues before customers even become aware of them.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D36CBE5-4544-DA7A-6C19-B4B7AE490A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AF3F791-E7D4-6065-07D6-1EA78FAF8A87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485187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EE6982-7B1E-D309-351A-4F7F6DCF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96A4C33-4BAA-9238-6A7E-A190A2859073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EE08EE-9646-206A-D3CE-A576503A1126}"/>
              </a:ext>
            </a:extLst>
          </p:cNvPr>
          <p:cNvSpPr/>
          <p:nvPr/>
        </p:nvSpPr>
        <p:spPr>
          <a:xfrm>
            <a:off x="254000" y="1423587"/>
            <a:ext cx="1165352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Ford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faced significant production delays in 2021 when a major semiconductor supplier experienced shortages, impacting Ford's ability to manufacture vehicles. This dependency on a few key chip suppliers created bottlenecks throughout the auto industry.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Nike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supply chain disruptions in Vietnam due to labor strikes and factory closures caused by political unrest and COVID-19 lockdowns. Vietnam is a key manufacturing hub for Nike, and these events affected production timelines.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376421D-0B8D-B216-E0EF-914427BDD3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0667B4-2A05-9FE9-1569-E7C69BAEA689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41042-C3BA-ACD3-BFFF-3DE7981C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773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48B75-3F66-D6D2-5D06-1DAD8CD77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FC29D8-3DDC-B8E2-12C1-04CBF6B41118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CE1BBE-0665-17F2-431E-36572A398E2E}"/>
              </a:ext>
            </a:extLst>
          </p:cNvPr>
          <p:cNvSpPr/>
          <p:nvPr/>
        </p:nvSpPr>
        <p:spPr>
          <a:xfrm>
            <a:off x="254000" y="1423587"/>
            <a:ext cx="1163320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Shell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frequently uses scenario planning to anticipate geopolitical risks and fluctuating energy markets. The company prepares for possible outcomes like changes in trade regulations or supply shortages by running multiple scenarios.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Pfizer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quantitative risk analysis when evaluating risks associated with pharmaceutical supply chains, particularly for drug development timelines. This approach allows them to predict potential delays and make data-driven decisions.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16F1FEF-6914-257D-A17B-F001AC2BF1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941E097-9BC2-12CF-34A3-C9F65BA9AA65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950257-9536-2337-A462-92241815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603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036321"/>
            <a:ext cx="3317726" cy="51612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11544"/>
            <a:ext cx="11565865" cy="5044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1348" y="279159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402080"/>
            <a:ext cx="11535385" cy="4642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9031" y="325309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82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165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6"/>
            <a:ext cx="3459966" cy="52701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8014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155869"/>
            <a:ext cx="3561566" cy="52004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412239"/>
            <a:ext cx="11565865" cy="4788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4700" y="244327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934720"/>
            <a:ext cx="3561566" cy="57867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155869"/>
            <a:ext cx="11602720" cy="55093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 broken down into the following four process cycles.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typical supply chain may include: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Supplier → Manufacturer → Distributor → Retailer → Customer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2938" y="29301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138F1-ABB2-CCE6-BF6C-BB395650E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8884-1F90-DD96-FCF4-195581837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F090B-F24E-F216-4526-F1B83A958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041F09-DC9E-A3EA-AD46-D42B78055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64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49096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27737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66368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          For example,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grocery supply chain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 which a retailer stocks finished goods inventories and places replenishment orders with a distributor is likely to have all four cycles separated.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8898E-C365-8774-E2DA-A88862E8D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F26F849-E2AC-8B3A-8FB0-53D8108DC45D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E62208-A877-7FA0-B670-40F9C0459F6D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060BB74-C839-58C0-BABD-B998F7E695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C556A4-B2D0-86C3-1A81-09C64704D1F0}"/>
              </a:ext>
            </a:extLst>
          </p:cNvPr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78325-5235-7F07-7DFF-69D2AE033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A02D3D-DDF7-9290-5293-71E6E2AE0BAC}"/>
              </a:ext>
            </a:extLst>
          </p:cNvPr>
          <p:cNvGraphicFramePr>
            <a:graphicFrameLocks noGrp="1"/>
          </p:cNvGraphicFramePr>
          <p:nvPr/>
        </p:nvGraphicFramePr>
        <p:xfrm>
          <a:off x="264160" y="1426871"/>
          <a:ext cx="11541759" cy="4837024"/>
        </p:xfrm>
        <a:graphic>
          <a:graphicData uri="http://schemas.openxmlformats.org/drawingml/2006/table">
            <a:tbl>
              <a:tblPr/>
              <a:tblGrid>
                <a:gridCol w="3535680">
                  <a:extLst>
                    <a:ext uri="{9D8B030D-6E8A-4147-A177-3AD203B41FA5}">
                      <a16:colId xmlns:a16="http://schemas.microsoft.com/office/drawing/2014/main" val="27934447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69162080"/>
                    </a:ext>
                  </a:extLst>
                </a:gridCol>
                <a:gridCol w="4500879">
                  <a:extLst>
                    <a:ext uri="{9D8B030D-6E8A-4147-A177-3AD203B41FA5}">
                      <a16:colId xmlns:a16="http://schemas.microsoft.com/office/drawing/2014/main" val="1120580169"/>
                    </a:ext>
                  </a:extLst>
                </a:gridCol>
              </a:tblGrid>
              <a:tr h="6046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Cycle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Between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Activities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701692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Retailer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places order, order fulfillment, 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379456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Replenishment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Distributor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orders replenishment and distributor fulfills 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745464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Distributor/Retailer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Manufacturer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based on demand and replenishment requirements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0972207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Procurement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Supplier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Ordering and receiving raw materials/components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62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191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C3167-DC2A-A2F3-B44F-5981583F1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0C5F132-F103-C614-289C-E4A0BB11CE51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09F404-159C-62F9-8DB7-DFFF23AF13BD}"/>
              </a:ext>
            </a:extLst>
          </p:cNvPr>
          <p:cNvSpPr/>
          <p:nvPr/>
        </p:nvSpPr>
        <p:spPr>
          <a:xfrm>
            <a:off x="274320" y="1241892"/>
            <a:ext cx="1155192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When a customer buys a laptop: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Customer orders → Retailer replenishes inventory → Manufacturer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produces laptop → Manufacturer procures components from suppliers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Each interaction between two consecutive stages represents a process cycle.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70AD04-8E8F-2F14-7E9C-3FBD3CCD5B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4804DA2-318E-54FF-FCBF-44B33A68BC53}"/>
              </a:ext>
            </a:extLst>
          </p:cNvPr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4208581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41893"/>
            <a:ext cx="11716929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7311" y="272729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88730" y="1099401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12241"/>
            <a:ext cx="11700394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7923" y="335854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913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Dell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Customer places an order → Retailer requests product → Supply chain responds.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Pull processes are therefore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demand-driven.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73240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Compaq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: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Manufacturer forecasts demand → Produces products → Stores them in inventory → Customers purchase later.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Push processes are therefore 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forecast-driven.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8977" y="310501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9061E-BD51-F606-0EB1-FEE95B50B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6981BD3-5C00-6A00-C55C-7D5A8A5F8FF4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C94329-234B-5EC4-7ACD-44E1FDC5F92F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5FD71C7-5A9C-6440-0B2A-EC0D2DCB2C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3393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F8F67F-ACFF-92DC-5865-FC15907703BE}"/>
              </a:ext>
            </a:extLst>
          </p:cNvPr>
          <p:cNvSpPr/>
          <p:nvPr/>
        </p:nvSpPr>
        <p:spPr>
          <a:xfrm>
            <a:off x="3272855" y="128624"/>
            <a:ext cx="68092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Difference between Push/Pull View of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52F8D-8C5E-EE2F-E169-AE8FA8AB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3E21EC3-4A14-AFAC-60C7-BB3E7D824157}"/>
              </a:ext>
            </a:extLst>
          </p:cNvPr>
          <p:cNvGraphicFramePr>
            <a:graphicFrameLocks noGrp="1"/>
          </p:cNvGraphicFramePr>
          <p:nvPr/>
        </p:nvGraphicFramePr>
        <p:xfrm>
          <a:off x="345439" y="1554480"/>
          <a:ext cx="11501122" cy="4890579"/>
        </p:xfrm>
        <a:graphic>
          <a:graphicData uri="http://schemas.openxmlformats.org/drawingml/2006/table">
            <a:tbl>
              <a:tblPr/>
              <a:tblGrid>
                <a:gridCol w="5435601">
                  <a:extLst>
                    <a:ext uri="{9D8B030D-6E8A-4147-A177-3AD203B41FA5}">
                      <a16:colId xmlns:a16="http://schemas.microsoft.com/office/drawing/2014/main" val="3005896642"/>
                    </a:ext>
                  </a:extLst>
                </a:gridCol>
                <a:gridCol w="6065521">
                  <a:extLst>
                    <a:ext uri="{9D8B030D-6E8A-4147-A177-3AD203B41FA5}">
                      <a16:colId xmlns:a16="http://schemas.microsoft.com/office/drawing/2014/main" val="637380447"/>
                    </a:ext>
                  </a:extLst>
                </a:gridCol>
              </a:tblGrid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Cycle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Push/Pull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852508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interacts with whom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triggers the process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1378401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push and pull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774297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order, replenishment, manufacturing, procurement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Forecast-driven vs. demand-driven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6856691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supply chain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interfaces and activities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demand responsiveness and inventory strategy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877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4562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244E-59B3-9EA3-EC95-26051C0DC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3093EF-6F78-CD52-0D09-0501395DC5D3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7E3DB5-3609-4A91-A20D-FA37BF395DC3}"/>
              </a:ext>
            </a:extLst>
          </p:cNvPr>
          <p:cNvSpPr/>
          <p:nvPr/>
        </p:nvSpPr>
        <p:spPr>
          <a:xfrm>
            <a:off x="180431" y="1359645"/>
            <a:ext cx="11700393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orders product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→ Amazon fulfills order → Amazon replenishes inventory → Manufacturer produces product → Supplier provides components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 fulfillment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primarily pull, because it responds to an actual customer order.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Inventory replenishment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based on demand forecasts: may involve push processes.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forecasts: generally, push.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Procurement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expected production requirements: generally, push, although some procurement can be demand-driven.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3D5C1F7-19DE-E1F0-4428-589CF6AAEF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364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F6F75FC-3C46-F4E5-0248-C90648B8BE97}"/>
              </a:ext>
            </a:extLst>
          </p:cNvPr>
          <p:cNvSpPr/>
          <p:nvPr/>
        </p:nvSpPr>
        <p:spPr>
          <a:xfrm>
            <a:off x="3315569" y="79527"/>
            <a:ext cx="58971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Simple Example of Push/Pull View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of  Supply Chain Processes( Amazon)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B8DF22-B302-7C8D-CD38-873E5EBFE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2592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50091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marR="0" lvl="1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marR="0" lvl="1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2777" y="35608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361440"/>
            <a:ext cx="11565864" cy="49949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CRM macro process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ISCM macro process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SRM macro process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0704" y="323323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E6A1B-C0D3-ABB5-E6AA-6FA162148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596920D-19AC-D1A8-5F9F-AAC01B4E4AFE}"/>
              </a:ext>
            </a:extLst>
          </p:cNvPr>
          <p:cNvSpPr/>
          <p:nvPr/>
        </p:nvSpPr>
        <p:spPr>
          <a:xfrm>
            <a:off x="9319211" y="1100999"/>
            <a:ext cx="3360470" cy="56204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8FD478-8325-1B34-619F-0EAFDC4121AF}"/>
              </a:ext>
            </a:extLst>
          </p:cNvPr>
          <p:cNvSpPr/>
          <p:nvPr/>
        </p:nvSpPr>
        <p:spPr>
          <a:xfrm>
            <a:off x="254001" y="1402081"/>
            <a:ext cx="11626824" cy="5099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They Work Together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three macro processes must be closely integrated.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example: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Customer demand information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↓CRM identifies customer requirements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↓ISCM translates requirements into production and inventory plans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↓SRM ensures suppliers provide the required materials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↓Production &amp; distribution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↓Customer fulfillment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F1EBB1-6E12-6A02-2323-5466FD42DF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5C4DF5-2B7F-1024-0BB7-F2864CBB4D01}"/>
              </a:ext>
            </a:extLst>
          </p:cNvPr>
          <p:cNvSpPr/>
          <p:nvPr/>
        </p:nvSpPr>
        <p:spPr>
          <a:xfrm>
            <a:off x="3885977" y="22400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76934D-BA4D-F21F-E4AF-3FBCCEEAA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61797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optimizes inventory management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Demand forecasting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Improved warehouse efficiency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More-timely deliveries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can help make supply chains more sustainable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3232236" y="195368"/>
            <a:ext cx="7436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01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7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videndVTI">
  <a:themeElements>
    <a:clrScheme name="Custom 1">
      <a:dk1>
        <a:sysClr val="windowText" lastClr="000000"/>
      </a:dk1>
      <a:lt1>
        <a:sysClr val="window" lastClr="FFFFFF"/>
      </a:lt1>
      <a:dk2>
        <a:srgbClr val="335B74"/>
      </a:dk2>
      <a:lt2>
        <a:srgbClr val="D8D8D8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6D79CC8-14C9-4F1F-8AFD-C57EC78D5F3C}"/>
</file>

<file path=customXml/itemProps2.xml><?xml version="1.0" encoding="utf-8"?>
<ds:datastoreItem xmlns:ds="http://schemas.openxmlformats.org/officeDocument/2006/customXml" ds:itemID="{05970318-840D-4A9A-84C5-3F0491DF05DC}"/>
</file>

<file path=customXml/itemProps3.xml><?xml version="1.0" encoding="utf-8"?>
<ds:datastoreItem xmlns:ds="http://schemas.openxmlformats.org/officeDocument/2006/customXml" ds:itemID="{AAA836CE-98DC-481F-B65C-920AB85D88F8}"/>
</file>

<file path=docProps/app.xml><?xml version="1.0" encoding="utf-8"?>
<Properties xmlns="http://schemas.openxmlformats.org/officeDocument/2006/extended-properties" xmlns:vt="http://schemas.openxmlformats.org/officeDocument/2006/docPropsVTypes">
  <TotalTime>13043</TotalTime>
  <Words>3466</Words>
  <Application>Microsoft Office PowerPoint</Application>
  <PresentationFormat>Widescreen</PresentationFormat>
  <Paragraphs>482</Paragraphs>
  <Slides>56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71" baseType="lpstr">
      <vt:lpstr>MS PGothic</vt:lpstr>
      <vt:lpstr>Yu Gothic</vt:lpstr>
      <vt:lpstr>Arial</vt:lpstr>
      <vt:lpstr>Arial MT</vt:lpstr>
      <vt:lpstr>Calibri</vt:lpstr>
      <vt:lpstr>Calibri Light</vt:lpstr>
      <vt:lpstr>Franklin Gothic Book</vt:lpstr>
      <vt:lpstr>Franklin Gothic Demi</vt:lpstr>
      <vt:lpstr>Montserrat</vt:lpstr>
      <vt:lpstr>Noto Sans Symbols</vt:lpstr>
      <vt:lpstr>Times New Roman</vt:lpstr>
      <vt:lpstr>Wingdings</vt:lpstr>
      <vt:lpstr>Wingdings 2</vt:lpstr>
      <vt:lpstr>Office Theme</vt:lpstr>
      <vt:lpstr>DividendVTI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172</cp:revision>
  <dcterms:created xsi:type="dcterms:W3CDTF">2023-04-29T09:08:23Z</dcterms:created>
  <dcterms:modified xsi:type="dcterms:W3CDTF">2026-09-29T07:43:23Z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